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67" autoAdjust="0"/>
  </p:normalViewPr>
  <p:slideViewPr>
    <p:cSldViewPr>
      <p:cViewPr>
        <p:scale>
          <a:sx n="75" d="100"/>
          <a:sy n="75" d="100"/>
        </p:scale>
        <p:origin x="-1836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5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869AD-CCCF-4C41-8AF7-3CBE4F5D3294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E1875-9936-49E8-A7D5-816B1B90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3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1875-9936-49E8-A7D5-816B1B9071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8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1875-9936-49E8-A7D5-816B1B90719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16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1875-9936-49E8-A7D5-816B1B90719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16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1875-9936-49E8-A7D5-816B1B90719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1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1875-9936-49E8-A7D5-816B1B90719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2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1875-9936-49E8-A7D5-816B1B90719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71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1875-9936-49E8-A7D5-816B1B90719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71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1875-9936-49E8-A7D5-816B1B90719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71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1875-9936-49E8-A7D5-816B1B90719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71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1875-9936-49E8-A7D5-816B1B90719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71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1875-9936-49E8-A7D5-816B1B90719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71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1875-9936-49E8-A7D5-816B1B90719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1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3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5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7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1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3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3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3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9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3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478F7-104C-4393-8C6E-64A9D741B3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5A30-E9CB-4246-A6F7-3A212CD9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Perl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057400"/>
            <a:ext cx="6400800" cy="33528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Perl (uppercase)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High-level language - very high level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Glue language - excellent for uniting different systems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Scripting language - easy to write functional code and CGI programs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Text-processing language - powerful regular expressions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Object-oriented language - OOP is simple but not required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Open-source and free language - supported by a helpful international community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66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err="1" smtClean="0"/>
              <a:t>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Whitespace is ignored, so format for readability</a:t>
            </a:r>
          </a:p>
          <a:p>
            <a:r>
              <a:rPr lang="en-US" sz="2800" dirty="0" smtClean="0"/>
              <a:t>Comments begin with a # character</a:t>
            </a:r>
          </a:p>
          <a:p>
            <a:r>
              <a:rPr lang="en-US" sz="2800" dirty="0" smtClean="0"/>
              <a:t>All statements end with semicolons</a:t>
            </a:r>
          </a:p>
          <a:p>
            <a:r>
              <a:rPr lang="en-US" sz="2800" dirty="0" smtClean="0"/>
              <a:t>Statements may be combined into blocks with curly braces ({})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27119"/>
              </p:ext>
            </p:extLst>
          </p:nvPr>
        </p:nvGraphicFramePr>
        <p:xfrm>
          <a:off x="533400" y="4114800"/>
          <a:ext cx="6096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#!/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usr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/bin/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perl</a:t>
                      </a:r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# The Perl version of "Hello, world."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use strict;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use warnings;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print "Just another Perl hacker.\n";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4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Scalars - single values</a:t>
            </a:r>
          </a:p>
          <a:p>
            <a:r>
              <a:rPr lang="en-US" dirty="0" smtClean="0"/>
              <a:t>Arrays - multiple ordered values</a:t>
            </a:r>
          </a:p>
          <a:p>
            <a:r>
              <a:rPr lang="en-US" dirty="0" smtClean="0"/>
              <a:t>Hashes - </a:t>
            </a:r>
            <a:r>
              <a:rPr lang="en-US" dirty="0" err="1" smtClean="0"/>
              <a:t>mulitple</a:t>
            </a:r>
            <a:r>
              <a:rPr lang="en-US" dirty="0" smtClean="0"/>
              <a:t> unordered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Scalars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any single value</a:t>
            </a:r>
          </a:p>
          <a:p>
            <a:r>
              <a:rPr lang="en-US" dirty="0" smtClean="0"/>
              <a:t>Have a name preceded by a $ character</a:t>
            </a:r>
          </a:p>
          <a:p>
            <a:r>
              <a:rPr lang="en-US" dirty="0" smtClean="0"/>
              <a:t>May be declared in a local scope with a my qualifier</a:t>
            </a:r>
          </a:p>
          <a:p>
            <a:r>
              <a:rPr lang="en-US" dirty="0" smtClean="0"/>
              <a:t>Dynamically assume whatever value is assigned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Scalars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Store any single value</a:t>
            </a:r>
          </a:p>
          <a:p>
            <a:pPr lvl="1"/>
            <a:r>
              <a:rPr lang="en-US" dirty="0" smtClean="0"/>
              <a:t>number</a:t>
            </a:r>
          </a:p>
          <a:p>
            <a:pPr lvl="2"/>
            <a:r>
              <a:rPr lang="en-US" dirty="0" smtClean="0"/>
              <a:t>integer (12, 1E+100)</a:t>
            </a:r>
          </a:p>
          <a:p>
            <a:pPr lvl="2"/>
            <a:r>
              <a:rPr lang="en-US" dirty="0" smtClean="0"/>
              <a:t>real (3.14159, 2.71828182845905)</a:t>
            </a:r>
          </a:p>
          <a:p>
            <a:pPr lvl="2"/>
            <a:r>
              <a:rPr lang="en-US" dirty="0" smtClean="0"/>
              <a:t>decimal (15), octal (017), or hexadecimal (0xF)</a:t>
            </a:r>
          </a:p>
          <a:p>
            <a:pPr lvl="1"/>
            <a:r>
              <a:rPr lang="en-US" dirty="0" smtClean="0"/>
              <a:t>string</a:t>
            </a:r>
          </a:p>
          <a:p>
            <a:pPr lvl="2"/>
            <a:r>
              <a:rPr lang="en-US" dirty="0" smtClean="0"/>
              <a:t>a single character ("a")</a:t>
            </a:r>
          </a:p>
          <a:p>
            <a:pPr lvl="2"/>
            <a:r>
              <a:rPr lang="en-US" dirty="0" smtClean="0"/>
              <a:t>many characters ("A quick brown...")</a:t>
            </a:r>
          </a:p>
          <a:p>
            <a:pPr lvl="1"/>
            <a:r>
              <a:rPr lang="en-US" dirty="0" smtClean="0"/>
              <a:t>Unicode ("\x{263A}", UTF-8 format)</a:t>
            </a:r>
          </a:p>
          <a:p>
            <a:pPr lvl="1"/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Scalars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a name preceded by a $ character</a:t>
            </a:r>
          </a:p>
          <a:p>
            <a:r>
              <a:rPr lang="en-US" dirty="0" smtClean="0"/>
              <a:t>Up to 251 alphabetic, numeric, and underscore characters</a:t>
            </a:r>
          </a:p>
          <a:p>
            <a:r>
              <a:rPr lang="en-US" dirty="0" smtClean="0"/>
              <a:t>Must not begin with a digit</a:t>
            </a:r>
          </a:p>
          <a:p>
            <a:r>
              <a:rPr lang="en-US" dirty="0" smtClean="0"/>
              <a:t>Case-sensitive</a:t>
            </a:r>
          </a:p>
          <a:p>
            <a:r>
              <a:rPr lang="en-US" dirty="0" smtClean="0"/>
              <a:t>Some special names are reserved ($_, $1, $/)</a:t>
            </a:r>
          </a:p>
          <a:p>
            <a:r>
              <a:rPr lang="en-US" dirty="0" smtClean="0"/>
              <a:t>Good style recommends descriptive words separated by underscores for readability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9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Scalars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May be declared in a local scope with a my qualifier</a:t>
            </a:r>
          </a:p>
          <a:p>
            <a:r>
              <a:rPr lang="en-US" sz="2000" dirty="0" smtClean="0"/>
              <a:t>Required under use strict</a:t>
            </a:r>
          </a:p>
          <a:p>
            <a:r>
              <a:rPr lang="en-US" sz="2000" dirty="0" smtClean="0"/>
              <a:t>Helps avoid common mistakes</a:t>
            </a:r>
          </a:p>
          <a:p>
            <a:r>
              <a:rPr lang="en-US" sz="2000" dirty="0" smtClean="0"/>
              <a:t>Limits the variable to its enclosing block</a:t>
            </a:r>
          </a:p>
          <a:p>
            <a:r>
              <a:rPr lang="en-US" sz="2000" dirty="0" smtClean="0"/>
              <a:t>Declaring a variable without assigning a value leaves its value undefined</a:t>
            </a:r>
          </a:p>
          <a:p>
            <a:r>
              <a:rPr lang="en-US" sz="2000" dirty="0" smtClean="0"/>
              <a:t>May declare a variable and assign a value in the same statement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19974"/>
              </p:ext>
            </p:extLst>
          </p:nvPr>
        </p:nvGraphicFramePr>
        <p:xfrm>
          <a:off x="533400" y="4114800"/>
          <a:ext cx="8077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0"/>
              </a:tblGrid>
              <a:tr h="1905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use strict;</a:t>
                      </a:r>
                    </a:p>
                    <a:p>
                      <a:endParaRPr lang="en-US" sz="14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       my $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apple_variety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;                # Value undefined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       $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apple_variety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= "Red Delicious"; # Defined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       $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apple_vareity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= "Granny Smith";  # Error</a:t>
                      </a:r>
                    </a:p>
                    <a:p>
                      <a:endParaRPr lang="en-US" sz="14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       my $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apple_color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= "red";          # Declare and define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0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Scalars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Dynamically assume whatever value is assigned</a:t>
            </a:r>
          </a:p>
          <a:p>
            <a:r>
              <a:rPr lang="en-US" sz="2400" dirty="0" smtClean="0"/>
              <a:t>Scalar is a basic type in Perl</a:t>
            </a:r>
          </a:p>
          <a:p>
            <a:r>
              <a:rPr lang="en-US" sz="2400" dirty="0" smtClean="0"/>
              <a:t>Any scalar value can be freely assigned to any scalar variable</a:t>
            </a:r>
          </a:p>
          <a:p>
            <a:r>
              <a:rPr lang="en-US" sz="2400" dirty="0" smtClean="0"/>
              <a:t>No need to "cast" or </a:t>
            </a:r>
            <a:r>
              <a:rPr lang="en-US" sz="2400" dirty="0" err="1" smtClean="0"/>
              <a:t>redeclare</a:t>
            </a:r>
            <a:r>
              <a:rPr lang="en-US" sz="2400" dirty="0" smtClean="0"/>
              <a:t> values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0431"/>
              </p:ext>
            </p:extLst>
          </p:nvPr>
        </p:nvGraphicFramePr>
        <p:xfrm>
          <a:off x="685800" y="3825240"/>
          <a:ext cx="76200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0"/>
              </a:tblGrid>
              <a:tr h="1127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my $quantity = 6;         # Declare &amp; define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$quantity = "half dozen"; # Now a string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$quantity = 0.5 * 12;     # Numeric again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6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Store any number of ordered scalars</a:t>
            </a:r>
          </a:p>
          <a:p>
            <a:r>
              <a:rPr lang="en-US" dirty="0" smtClean="0"/>
              <a:t>Have a name preceded by an @ character</a:t>
            </a:r>
          </a:p>
          <a:p>
            <a:r>
              <a:rPr lang="en-US" dirty="0" smtClean="0"/>
              <a:t>May be declared in a local scope with a my qualifier</a:t>
            </a:r>
          </a:p>
          <a:p>
            <a:r>
              <a:rPr lang="en-US" dirty="0" smtClean="0"/>
              <a:t>Indexed by number</a:t>
            </a:r>
          </a:p>
          <a:p>
            <a:r>
              <a:rPr lang="en-US" dirty="0" smtClean="0"/>
              <a:t>May be assigned in several ways</a:t>
            </a:r>
          </a:p>
          <a:p>
            <a:r>
              <a:rPr lang="en-US" dirty="0" smtClean="0"/>
              <a:t>Dynamically assume whatever values or size needed</a:t>
            </a:r>
          </a:p>
          <a:p>
            <a:r>
              <a:rPr lang="en-US" dirty="0" smtClean="0"/>
              <a:t>May be sliced</a:t>
            </a:r>
          </a:p>
          <a:p>
            <a:r>
              <a:rPr lang="en-US" dirty="0" smtClean="0"/>
              <a:t>Easy to iterate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Store any number of ordered scalars</a:t>
            </a:r>
          </a:p>
          <a:p>
            <a:r>
              <a:rPr lang="en-US" sz="2400" dirty="0" smtClean="0"/>
              <a:t>numbers</a:t>
            </a:r>
          </a:p>
          <a:p>
            <a:r>
              <a:rPr lang="en-US" sz="2400" dirty="0" smtClean="0"/>
              <a:t>strings</a:t>
            </a:r>
          </a:p>
          <a:p>
            <a:r>
              <a:rPr lang="en-US" sz="2400" dirty="0" smtClean="0"/>
              <a:t>references</a:t>
            </a:r>
          </a:p>
          <a:p>
            <a:r>
              <a:rPr lang="en-US" sz="2400" dirty="0" smtClean="0"/>
              <a:t>any combination of above</a:t>
            </a:r>
          </a:p>
          <a:p>
            <a:r>
              <a:rPr lang="en-US" sz="2400" dirty="0" smtClean="0"/>
              <a:t>Have a name preceded by an @ character</a:t>
            </a:r>
          </a:p>
          <a:p>
            <a:r>
              <a:rPr lang="en-US" sz="2400" dirty="0" smtClean="0"/>
              <a:t>May be declared in a local scope with a my qualifier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09549"/>
              </p:ext>
            </p:extLst>
          </p:nvPr>
        </p:nvGraphicFramePr>
        <p:xfrm>
          <a:off x="457200" y="5029200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my @</a:t>
                      </a:r>
                      <a:r>
                        <a:rPr lang="en-US" dirty="0" err="1" smtClean="0"/>
                        <a:t>fibonacci</a:t>
                      </a:r>
                      <a:r>
                        <a:rPr lang="en-US" dirty="0" smtClean="0"/>
                        <a:t> = (1, 1, 2, 3, 5, 8, 11);         # Numbers</a:t>
                      </a:r>
                    </a:p>
                    <a:p>
                      <a:r>
                        <a:rPr lang="en-US" dirty="0" smtClean="0"/>
                        <a:t> my @fruits = ("apples", "bananas", "cherries"); # Strings</a:t>
                      </a:r>
                    </a:p>
                    <a:p>
                      <a:r>
                        <a:rPr lang="en-US" dirty="0" smtClean="0"/>
                        <a:t> my @</a:t>
                      </a:r>
                      <a:r>
                        <a:rPr lang="en-US" dirty="0" err="1" smtClean="0"/>
                        <a:t>grade_synonyms</a:t>
                      </a:r>
                      <a:r>
                        <a:rPr lang="en-US" dirty="0" smtClean="0"/>
                        <a:t> = (100, "A++", "Perfect");   # Both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Indexed by number</a:t>
            </a:r>
          </a:p>
          <a:p>
            <a:pPr lvl="1"/>
            <a:r>
              <a:rPr lang="en-US" sz="2000" dirty="0" smtClean="0"/>
              <a:t>An index in square brackets refers to an array item</a:t>
            </a:r>
          </a:p>
          <a:p>
            <a:pPr lvl="1"/>
            <a:r>
              <a:rPr lang="en-US" sz="2000" dirty="0" smtClean="0"/>
              <a:t>Each item is a scalar, so use scalar syntax $array[$index]</a:t>
            </a:r>
          </a:p>
          <a:p>
            <a:pPr lvl="1"/>
            <a:r>
              <a:rPr lang="en-US" sz="2000" dirty="0" smtClean="0"/>
              <a:t>By default, first item is index 0</a:t>
            </a:r>
          </a:p>
          <a:p>
            <a:pPr lvl="1"/>
            <a:r>
              <a:rPr lang="en-US" sz="2000" dirty="0" smtClean="0"/>
              <a:t>Last item is index $#array</a:t>
            </a:r>
          </a:p>
          <a:p>
            <a:pPr lvl="1"/>
            <a:r>
              <a:rPr lang="en-US" sz="2000" dirty="0" smtClean="0"/>
              <a:t>Negative numbers count from end of list</a:t>
            </a:r>
          </a:p>
          <a:p>
            <a:pPr lvl="1"/>
            <a:r>
              <a:rPr lang="en-US" sz="2000" dirty="0" smtClean="0"/>
              <a:t>Can directly assign an array item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94155"/>
              </p:ext>
            </p:extLst>
          </p:nvPr>
        </p:nvGraphicFramePr>
        <p:xfrm>
          <a:off x="762000" y="4343400"/>
          <a:ext cx="6096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my @fruits = ("apples", "bananas", "cherries");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print "Fruit flies like $fruits[1].\n";	            </a:t>
                      </a:r>
                    </a:p>
                    <a:p>
                      <a:r>
                        <a:rPr lang="en-US" dirty="0" smtClean="0"/>
                        <a:t>        print "Life is like a bowl of $fruits[$#fruits].\n";</a:t>
                      </a:r>
                    </a:p>
                    <a:p>
                      <a:r>
                        <a:rPr lang="en-US" dirty="0" smtClean="0"/>
                        <a:t>        print "We need more $fruits[-3] to make the pie.\n";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$fruits[0] = "oranges"; # Replace apples with oranges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0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Perl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057400"/>
            <a:ext cx="6400800" cy="33528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err="1" smtClean="0"/>
              <a:t>perl</a:t>
            </a:r>
            <a:r>
              <a:rPr lang="en-US" sz="1800" dirty="0" smtClean="0"/>
              <a:t> (lowercase)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The language compiler/interpreter program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Compiles and interprets source code in single step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Accepts many useful command-line arguments for simple "one-line" scripts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875022"/>
              </p:ext>
            </p:extLst>
          </p:nvPr>
        </p:nvGraphicFramePr>
        <p:xfrm>
          <a:off x="1447800" y="381000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perl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-ne 'print' filename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perl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-ne 'print if /match/' filename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perl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-pi -e 's/19100/2000/g' files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perldoc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perlrun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May be assigned in several ways</a:t>
            </a:r>
          </a:p>
          <a:p>
            <a:pPr lvl="1"/>
            <a:r>
              <a:rPr lang="en-US" sz="2000" dirty="0" smtClean="0"/>
              <a:t>Items bounded by parentheses and separated by commas</a:t>
            </a:r>
          </a:p>
          <a:p>
            <a:pPr lvl="1"/>
            <a:r>
              <a:rPr lang="en-US" sz="2000" dirty="0" smtClean="0"/>
              <a:t>Numeric value ranges denoted by .. operator</a:t>
            </a:r>
          </a:p>
          <a:p>
            <a:pPr lvl="1"/>
            <a:r>
              <a:rPr lang="en-US" sz="2000" dirty="0" smtClean="0"/>
              <a:t>Quoted word lists using </a:t>
            </a:r>
            <a:r>
              <a:rPr lang="en-US" sz="2000" dirty="0" err="1" smtClean="0"/>
              <a:t>qw</a:t>
            </a:r>
            <a:r>
              <a:rPr lang="en-US" sz="2000" dirty="0" smtClean="0"/>
              <a:t> operator</a:t>
            </a:r>
          </a:p>
          <a:p>
            <a:pPr lvl="1"/>
            <a:r>
              <a:rPr lang="en-US" sz="2000" dirty="0" err="1"/>
              <a:t>s</a:t>
            </a:r>
            <a:r>
              <a:rPr lang="en-US" sz="2000" dirty="0" err="1" smtClean="0"/>
              <a:t>ublists</a:t>
            </a:r>
            <a:r>
              <a:rPr lang="en-US" sz="2000" dirty="0" smtClean="0"/>
              <a:t> are "flattened" into a single array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59043"/>
              </p:ext>
            </p:extLst>
          </p:nvPr>
        </p:nvGraphicFramePr>
        <p:xfrm>
          <a:off x="914400" y="3779520"/>
          <a:ext cx="6096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1600" dirty="0" smtClean="0"/>
                        <a:t>@</a:t>
                      </a:r>
                      <a:r>
                        <a:rPr lang="en-US" sz="1600" dirty="0" err="1" smtClean="0"/>
                        <a:t>prime_numbers</a:t>
                      </a:r>
                      <a:r>
                        <a:rPr lang="en-US" sz="1600" dirty="0" smtClean="0"/>
                        <a:t> = (2, 3, 5, 7, 11, 13);          # Comma-separated</a:t>
                      </a:r>
                    </a:p>
                    <a:p>
                      <a:r>
                        <a:rPr lang="en-US" sz="1600" dirty="0" smtClean="0"/>
                        <a:t>  @</a:t>
                      </a:r>
                      <a:r>
                        <a:rPr lang="en-US" sz="1600" dirty="0" err="1" smtClean="0"/>
                        <a:t>composite_numbers</a:t>
                      </a:r>
                      <a:r>
                        <a:rPr lang="en-US" sz="1600" dirty="0" smtClean="0"/>
                        <a:t> = (4, 6, 8..10, 12, 14..16); # Numeric ranges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   @fruits = ("apples", "bananas", "cherries");</a:t>
                      </a:r>
                    </a:p>
                    <a:p>
                      <a:r>
                        <a:rPr lang="en-US" sz="1600" dirty="0" smtClean="0"/>
                        <a:t>   @fruits = </a:t>
                      </a:r>
                      <a:r>
                        <a:rPr lang="en-US" sz="1600" dirty="0" err="1" smtClean="0"/>
                        <a:t>qw</a:t>
                      </a:r>
                      <a:r>
                        <a:rPr lang="en-US" sz="1600" dirty="0" smtClean="0"/>
                        <a:t>(apples bananas cherries);          # Same as above</a:t>
                      </a:r>
                    </a:p>
                    <a:p>
                      <a:r>
                        <a:rPr lang="en-US" sz="1600" baseline="0" dirty="0" smtClean="0"/>
                        <a:t>   </a:t>
                      </a:r>
                      <a:r>
                        <a:rPr lang="en-US" sz="1600" dirty="0" smtClean="0"/>
                        <a:t>@veggies = </a:t>
                      </a:r>
                      <a:r>
                        <a:rPr lang="en-US" sz="1600" dirty="0" err="1" smtClean="0"/>
                        <a:t>qw</a:t>
                      </a:r>
                      <a:r>
                        <a:rPr lang="en-US" sz="1600" dirty="0" smtClean="0"/>
                        <a:t>(radishes spinach);</a:t>
                      </a:r>
                    </a:p>
                    <a:p>
                      <a:r>
                        <a:rPr lang="en-US" sz="1600" dirty="0" smtClean="0"/>
                        <a:t>   @</a:t>
                      </a:r>
                      <a:r>
                        <a:rPr lang="en-US" sz="1600" dirty="0" err="1" smtClean="0"/>
                        <a:t>grocery_list</a:t>
                      </a:r>
                      <a:r>
                        <a:rPr lang="en-US" sz="1600" dirty="0" smtClean="0"/>
                        <a:t> = (@fruits, @veggies, "milk");</a:t>
                      </a:r>
                    </a:p>
                    <a:p>
                      <a:r>
                        <a:rPr lang="en-US" sz="1600" dirty="0" smtClean="0"/>
                        <a:t>    print "@</a:t>
                      </a:r>
                      <a:r>
                        <a:rPr lang="en-US" sz="1600" dirty="0" err="1" smtClean="0"/>
                        <a:t>grocery_list</a:t>
                      </a:r>
                      <a:r>
                        <a:rPr lang="en-US" sz="1600" dirty="0" smtClean="0"/>
                        <a:t>\n";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May be sliced</a:t>
            </a:r>
          </a:p>
          <a:p>
            <a:pPr lvl="1"/>
            <a:r>
              <a:rPr lang="en-US" sz="1600" dirty="0" smtClean="0"/>
              <a:t>A slice (or sub-array) is itself an array</a:t>
            </a:r>
          </a:p>
          <a:p>
            <a:pPr lvl="1"/>
            <a:r>
              <a:rPr lang="en-US" sz="1600" dirty="0" smtClean="0"/>
              <a:t>Take an array slice with @array[@indices]</a:t>
            </a:r>
          </a:p>
          <a:p>
            <a:pPr lvl="1"/>
            <a:r>
              <a:rPr lang="en-US" sz="1600" dirty="0" smtClean="0"/>
              <a:t>$array[0] is a scalar, that is, a single value</a:t>
            </a:r>
          </a:p>
          <a:p>
            <a:pPr lvl="1"/>
            <a:r>
              <a:rPr lang="en-US" sz="1600" dirty="0" smtClean="0"/>
              <a:t>@array[0] is an array, containing a single scalar</a:t>
            </a:r>
          </a:p>
          <a:p>
            <a:pPr lvl="1"/>
            <a:r>
              <a:rPr lang="en-US" sz="1600" dirty="0" smtClean="0"/>
              <a:t>Scalars always begin with $</a:t>
            </a:r>
          </a:p>
          <a:p>
            <a:pPr lvl="1"/>
            <a:r>
              <a:rPr lang="en-US" sz="1600" dirty="0" smtClean="0"/>
              <a:t>Arrays always begin with @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4499"/>
              </p:ext>
            </p:extLst>
          </p:nvPr>
        </p:nvGraphicFramePr>
        <p:xfrm>
          <a:off x="914400" y="4053840"/>
          <a:ext cx="6096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my @fruits = </a:t>
                      </a:r>
                      <a:r>
                        <a:rPr lang="en-US" sz="1600" dirty="0" err="1" smtClean="0"/>
                        <a:t>qw</a:t>
                      </a:r>
                      <a:r>
                        <a:rPr lang="en-US" sz="1600" dirty="0" smtClean="0"/>
                        <a:t>(apples bananas cherries oranges);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        my @yummy = @fruits[1,3];</a:t>
                      </a:r>
                    </a:p>
                    <a:p>
                      <a:r>
                        <a:rPr lang="en-US" sz="1600" dirty="0" smtClean="0"/>
                        <a:t>        print "My favorite fruits are: @yummy\n";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        my @berries = @fruits[2];</a:t>
                      </a:r>
                    </a:p>
                    <a:p>
                      <a:r>
                        <a:rPr lang="en-US" sz="1600" dirty="0" smtClean="0"/>
                        <a:t>        push @berries, "cranberries";</a:t>
                      </a:r>
                    </a:p>
                    <a:p>
                      <a:r>
                        <a:rPr lang="en-US" sz="1600" dirty="0" smtClean="0"/>
                        <a:t>        print "These fruits are berries: @berries\n";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7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Dynamically assume whatever values or size needed</a:t>
            </a:r>
          </a:p>
          <a:p>
            <a:pPr lvl="1"/>
            <a:r>
              <a:rPr lang="en-US" sz="1600" dirty="0" smtClean="0"/>
              <a:t>Can dynamically lengthen or shorten arrays</a:t>
            </a:r>
          </a:p>
          <a:p>
            <a:pPr lvl="1"/>
            <a:r>
              <a:rPr lang="en-US" sz="1600" dirty="0" smtClean="0"/>
              <a:t>May be defined, but empty</a:t>
            </a:r>
          </a:p>
          <a:p>
            <a:pPr lvl="1"/>
            <a:r>
              <a:rPr lang="en-US" sz="1600" dirty="0" smtClean="0"/>
              <a:t>No predefined size or "out of bounds" error</a:t>
            </a:r>
          </a:p>
          <a:p>
            <a:pPr lvl="1"/>
            <a:r>
              <a:rPr lang="en-US" sz="1600" dirty="0" err="1" smtClean="0"/>
              <a:t>unshift</a:t>
            </a:r>
            <a:r>
              <a:rPr lang="en-US" sz="1600" dirty="0" smtClean="0"/>
              <a:t> and shift add to and remove from the front</a:t>
            </a:r>
          </a:p>
          <a:p>
            <a:pPr lvl="1"/>
            <a:r>
              <a:rPr lang="en-US" sz="1600" dirty="0" smtClean="0"/>
              <a:t>push and pop add to and remove from the end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97973"/>
              </p:ext>
            </p:extLst>
          </p:nvPr>
        </p:nvGraphicFramePr>
        <p:xfrm>
          <a:off x="914400" y="3581400"/>
          <a:ext cx="60960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my @fruits;                            # Undefined</a:t>
                      </a:r>
                    </a:p>
                    <a:p>
                      <a:r>
                        <a:rPr lang="en-US" sz="1600" dirty="0" smtClean="0"/>
                        <a:t>@fruits = </a:t>
                      </a:r>
                      <a:r>
                        <a:rPr lang="en-US" sz="1600" dirty="0" err="1" smtClean="0"/>
                        <a:t>qw</a:t>
                      </a:r>
                      <a:r>
                        <a:rPr lang="en-US" sz="1600" dirty="0" smtClean="0"/>
                        <a:t>(apples bananas cherries); # Assigned</a:t>
                      </a:r>
                    </a:p>
                    <a:p>
                      <a:r>
                        <a:rPr lang="en-US" sz="1600" dirty="0" smtClean="0"/>
                        <a:t>@fruits = (@fruits, "dates");          # Lengthen</a:t>
                      </a:r>
                    </a:p>
                    <a:p>
                      <a:r>
                        <a:rPr lang="en-US" sz="1600" dirty="0" smtClean="0"/>
                        <a:t>@fruits = ();                          # Empty</a:t>
                      </a:r>
                    </a:p>
                    <a:p>
                      <a:r>
                        <a:rPr lang="en-US" sz="1600" dirty="0" err="1" smtClean="0"/>
                        <a:t>unshift</a:t>
                      </a:r>
                      <a:r>
                        <a:rPr lang="en-US" sz="1600" dirty="0" smtClean="0"/>
                        <a:t> @fruits, "acorn";              # Add an item to the front</a:t>
                      </a:r>
                    </a:p>
                    <a:p>
                      <a:r>
                        <a:rPr lang="en-US" sz="1600" dirty="0" smtClean="0"/>
                        <a:t>my $nut = shift @fruits;               # Remove from the front</a:t>
                      </a:r>
                    </a:p>
                    <a:p>
                      <a:r>
                        <a:rPr lang="en-US" sz="1600" dirty="0" smtClean="0"/>
                        <a:t>print "Well, a squirrel would think an $nut was a fruit.\n";</a:t>
                      </a:r>
                    </a:p>
                    <a:p>
                      <a:r>
                        <a:rPr lang="en-US" sz="1600" dirty="0" smtClean="0"/>
                        <a:t>push @fruits, "mango";                 # Add an item to the end</a:t>
                      </a:r>
                    </a:p>
                    <a:p>
                      <a:r>
                        <a:rPr lang="en-US" sz="1600" dirty="0" smtClean="0"/>
                        <a:t>my $food = pop @fruits;                # Remove from the end</a:t>
                      </a:r>
                    </a:p>
                    <a:p>
                      <a:r>
                        <a:rPr lang="en-US" sz="1600" dirty="0" smtClean="0"/>
                        <a:t>print "My, that was a yummy $food!\n";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Easy to iterate</a:t>
            </a:r>
          </a:p>
          <a:p>
            <a:r>
              <a:rPr lang="en-US" sz="2000" dirty="0" err="1" smtClean="0"/>
              <a:t>foreach</a:t>
            </a:r>
            <a:r>
              <a:rPr lang="en-US" sz="2000" dirty="0" smtClean="0"/>
              <a:t> loop iterates over entire array</a:t>
            </a:r>
          </a:p>
          <a:p>
            <a:r>
              <a:rPr lang="en-US" sz="2000" dirty="0" smtClean="0"/>
              <a:t>Good to localize the scalar to the loop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26585"/>
              </p:ext>
            </p:extLst>
          </p:nvPr>
        </p:nvGraphicFramePr>
        <p:xfrm>
          <a:off x="533400" y="3124200"/>
          <a:ext cx="6096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my @fruits = </a:t>
                      </a:r>
                      <a:r>
                        <a:rPr lang="en-US" sz="1600" dirty="0" err="1" smtClean="0"/>
                        <a:t>qw</a:t>
                      </a:r>
                      <a:r>
                        <a:rPr lang="en-US" sz="1600" dirty="0" smtClean="0"/>
                        <a:t>(apple orange grape cranberry);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        </a:t>
                      </a:r>
                      <a:r>
                        <a:rPr lang="en-US" sz="1600" dirty="0" err="1" smtClean="0"/>
                        <a:t>foreach</a:t>
                      </a:r>
                      <a:r>
                        <a:rPr lang="en-US" sz="1600" dirty="0" smtClean="0"/>
                        <a:t> my $fruit (@fruits) {</a:t>
                      </a:r>
                    </a:p>
                    <a:p>
                      <a:r>
                        <a:rPr lang="en-US" sz="1600" dirty="0" smtClean="0"/>
                        <a:t>	    print "We have $fruit juice in the refrigerator.\n";</a:t>
                      </a:r>
                    </a:p>
                    <a:p>
                      <a:r>
                        <a:rPr lang="en-US" sz="1600" dirty="0" smtClean="0"/>
                        <a:t>        }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Store any number of unordered scalars organized in key/value pairs</a:t>
            </a:r>
          </a:p>
          <a:p>
            <a:r>
              <a:rPr lang="en-US" dirty="0" smtClean="0"/>
              <a:t>Have a name preceded by an % character</a:t>
            </a:r>
          </a:p>
          <a:p>
            <a:r>
              <a:rPr lang="en-US" dirty="0" smtClean="0"/>
              <a:t>May be declared in a local scope with a my qualifier</a:t>
            </a:r>
          </a:p>
          <a:p>
            <a:r>
              <a:rPr lang="en-US" dirty="0" smtClean="0"/>
              <a:t>Indexed by key name</a:t>
            </a:r>
          </a:p>
          <a:p>
            <a:r>
              <a:rPr lang="en-US" dirty="0" smtClean="0"/>
              <a:t>May be assigned in several ways</a:t>
            </a:r>
          </a:p>
          <a:p>
            <a:r>
              <a:rPr lang="en-US" dirty="0" smtClean="0"/>
              <a:t>Dynamically assume whatever values or size needed</a:t>
            </a:r>
          </a:p>
          <a:p>
            <a:r>
              <a:rPr lang="en-US" dirty="0" smtClean="0"/>
              <a:t>May be sliced</a:t>
            </a:r>
          </a:p>
          <a:p>
            <a:r>
              <a:rPr lang="en-US" dirty="0" smtClean="0"/>
              <a:t>Easy to iterate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3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Store any number of unordered scalars</a:t>
            </a:r>
          </a:p>
          <a:p>
            <a:r>
              <a:rPr lang="en-US" sz="2000" dirty="0" smtClean="0"/>
              <a:t>numbers</a:t>
            </a:r>
          </a:p>
          <a:p>
            <a:r>
              <a:rPr lang="en-US" sz="2000" dirty="0" smtClean="0"/>
              <a:t>strings</a:t>
            </a:r>
          </a:p>
          <a:p>
            <a:r>
              <a:rPr lang="en-US" sz="2000" dirty="0" smtClean="0"/>
              <a:t>references</a:t>
            </a:r>
          </a:p>
          <a:p>
            <a:r>
              <a:rPr lang="en-US" sz="2000" dirty="0" smtClean="0"/>
              <a:t>any combination of above</a:t>
            </a:r>
          </a:p>
          <a:p>
            <a:r>
              <a:rPr lang="en-US" sz="2000" dirty="0" smtClean="0"/>
              <a:t>Organized in key/value pairs</a:t>
            </a:r>
          </a:p>
          <a:p>
            <a:r>
              <a:rPr lang="en-US" sz="2000" dirty="0" smtClean="0"/>
              <a:t>Have a name preceded by an % character</a:t>
            </a:r>
          </a:p>
          <a:p>
            <a:r>
              <a:rPr lang="en-US" sz="2000" dirty="0" smtClean="0"/>
              <a:t>May be declared in a local scope with a my qualifier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00171"/>
              </p:ext>
            </p:extLst>
          </p:nvPr>
        </p:nvGraphicFramePr>
        <p:xfrm>
          <a:off x="533400" y="4800600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my %wheels = (unicycle =&gt; 1,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                    bike     =&gt; 2,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                    tricycle =&gt; 3,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                    car      =&gt; 4,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                    semi     =&gt; 18);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8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Indexed by key name</a:t>
            </a:r>
          </a:p>
          <a:p>
            <a:r>
              <a:rPr lang="en-US" sz="2000" dirty="0" smtClean="0"/>
              <a:t>An index in curly braces refers to a hash item</a:t>
            </a:r>
          </a:p>
          <a:p>
            <a:r>
              <a:rPr lang="en-US" sz="2000" dirty="0" smtClean="0"/>
              <a:t>Each item is a scalar, so use scalar syntax $hash{$key}</a:t>
            </a:r>
          </a:p>
          <a:p>
            <a:r>
              <a:rPr lang="en-US" sz="2000" dirty="0" smtClean="0"/>
              <a:t>Items are stored in random order</a:t>
            </a:r>
          </a:p>
          <a:p>
            <a:r>
              <a:rPr lang="en-US" sz="2000" dirty="0" smtClean="0"/>
              <a:t>Looking up items is faster than searching through an array</a:t>
            </a:r>
          </a:p>
          <a:p>
            <a:r>
              <a:rPr lang="en-US" sz="2000" dirty="0" smtClean="0"/>
              <a:t>Can directly assign a hash item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43207"/>
              </p:ext>
            </p:extLst>
          </p:nvPr>
        </p:nvGraphicFramePr>
        <p:xfrm>
          <a:off x="533400" y="4114800"/>
          <a:ext cx="77724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"A bicycle has $wheels{bike} wheels.\n";              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$wheels{bike} = 4; # Adds training wheels 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"A bicycle with training wheels has $wheels{bike} wheels.\n";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69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May be assigned in several ways</a:t>
            </a:r>
          </a:p>
          <a:p>
            <a:r>
              <a:rPr lang="en-US" sz="2000" dirty="0" smtClean="0"/>
              <a:t>Items bounded by parentheses and separated by commas</a:t>
            </a:r>
          </a:p>
          <a:p>
            <a:r>
              <a:rPr lang="en-US" sz="2000" dirty="0" smtClean="0"/>
              <a:t>Special =&gt; operator quotes the key</a:t>
            </a:r>
          </a:p>
          <a:p>
            <a:r>
              <a:rPr lang="en-US" sz="2000" dirty="0" err="1" smtClean="0"/>
              <a:t>Sublists</a:t>
            </a:r>
            <a:r>
              <a:rPr lang="en-US" sz="2000" dirty="0" smtClean="0"/>
              <a:t> are "flattened" into a single hash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43339"/>
              </p:ext>
            </p:extLst>
          </p:nvPr>
        </p:nvGraphicFramePr>
        <p:xfrm>
          <a:off x="533400" y="3276600"/>
          <a:ext cx="7772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%dessert = ("pie", "apple", "cake", "carrot", "sorbet", "orange");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%dessert = (pie    =&gt; "apple",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cake   =&gt; "carrot",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sorbet =&gt; "orange"); # Same, but easier to read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%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ice_cream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= (bowl =&gt; "chocolate", float =&gt; "root beer");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%choices = (%dessert, %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ice_cream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"I would like $choices{sorbet} sorbet.\n";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7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Dynamically assume whatever values or size needed</a:t>
            </a:r>
          </a:p>
          <a:p>
            <a:r>
              <a:rPr lang="en-US" sz="2000" dirty="0" smtClean="0"/>
              <a:t>Can dynamically lengthen or shorten hashes</a:t>
            </a:r>
          </a:p>
          <a:p>
            <a:r>
              <a:rPr lang="en-US" sz="2000" dirty="0" smtClean="0"/>
              <a:t>May be defined, but empty</a:t>
            </a:r>
          </a:p>
          <a:p>
            <a:r>
              <a:rPr lang="en-US" sz="2000" dirty="0" smtClean="0"/>
              <a:t>No predefined size or "out of bounds" error</a:t>
            </a:r>
          </a:p>
          <a:p>
            <a:r>
              <a:rPr lang="en-US" sz="2000" dirty="0" smtClean="0"/>
              <a:t>New keys are auto-instantiated when used</a:t>
            </a:r>
          </a:p>
          <a:p>
            <a:r>
              <a:rPr lang="en-US" sz="2000" dirty="0" smtClean="0"/>
              <a:t>Old keys may be deleted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661233"/>
              </p:ext>
            </p:extLst>
          </p:nvPr>
        </p:nvGraphicFramePr>
        <p:xfrm>
          <a:off x="609600" y="3962400"/>
          <a:ext cx="77724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%wheels = (unicycle =&gt; 1,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  bike     =&gt; 2,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  tricycle =&gt; 3);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$wheels{car} = 4; # Creates a new key/value pair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$wheels{van} = 4; # Creates another new key/value pair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delete $wheels{unicycle};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9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May be sliced</a:t>
            </a:r>
          </a:p>
          <a:p>
            <a:r>
              <a:rPr lang="en-US" sz="2000" dirty="0" smtClean="0"/>
              <a:t>A slice is an array of the hash's values</a:t>
            </a:r>
          </a:p>
          <a:p>
            <a:r>
              <a:rPr lang="en-US" sz="2000" dirty="0" smtClean="0"/>
              <a:t>Take a hash slice with @hash{@keys}</a:t>
            </a:r>
          </a:p>
          <a:p>
            <a:r>
              <a:rPr lang="en-US" sz="2000" dirty="0" smtClean="0"/>
              <a:t>$hash{cow} is a scalar, that is, a single value</a:t>
            </a:r>
          </a:p>
          <a:p>
            <a:r>
              <a:rPr lang="en-US" sz="2000" dirty="0" smtClean="0"/>
              <a:t>@hash{cow} is an array, containing a single scalar</a:t>
            </a:r>
          </a:p>
          <a:p>
            <a:r>
              <a:rPr lang="en-US" sz="2000" dirty="0" smtClean="0"/>
              <a:t>Hashes always begin with %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51923"/>
              </p:ext>
            </p:extLst>
          </p:nvPr>
        </p:nvGraphicFramePr>
        <p:xfrm>
          <a:off x="609600" y="3962400"/>
          <a:ext cx="77724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my %sounds = (cow   =&gt; "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moooo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",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   duck  =&gt; "quack",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   horse =&gt; "whinny",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   sheep =&gt; "baa",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   hen   =&gt; "cluck",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   pig   =&gt; "oink");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@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barnyard_sounds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= @sounds{"horse", "hen", "pig"};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"I heard the following in the barnyard: @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barnyard_sounds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\n";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2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Perl History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057400"/>
            <a:ext cx="6400800" cy="33528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History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Perl has evolved over time to meet new needs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First version (1) released in 1987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Modern version (5) released in 1994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Current version (5.26.0) released in 2017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Perl 6 is available, but not widely used.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Some of the language has been changed and extended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76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Easy to iterate</a:t>
            </a:r>
          </a:p>
          <a:p>
            <a:r>
              <a:rPr lang="en-US" sz="2000" dirty="0" smtClean="0"/>
              <a:t>keys returns a list of the keys</a:t>
            </a:r>
          </a:p>
          <a:p>
            <a:r>
              <a:rPr lang="en-US" sz="2000" dirty="0" smtClean="0"/>
              <a:t>values returns a list of the values</a:t>
            </a:r>
          </a:p>
          <a:p>
            <a:r>
              <a:rPr lang="en-US" sz="2000" dirty="0" smtClean="0"/>
              <a:t>each returns key/value pairs in random order</a:t>
            </a:r>
          </a:p>
          <a:p>
            <a:r>
              <a:rPr lang="en-US" sz="2000" dirty="0" smtClean="0"/>
              <a:t>while loop can iterate over entire hash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07676"/>
              </p:ext>
            </p:extLst>
          </p:nvPr>
        </p:nvGraphicFramePr>
        <p:xfrm>
          <a:off x="609600" y="3962400"/>
          <a:ext cx="77724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@animals = keys %sounds;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@noises = values %sounds;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while (my ($animal, $noise) = each %sounds) {</a:t>
                      </a:r>
                    </a:p>
                    <a:p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"Old MacDonald had a $animal.";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print "  With a $noise! $noise! here...\n";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55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Context determines how variables and values are evaluated</a:t>
            </a:r>
          </a:p>
          <a:p>
            <a:r>
              <a:rPr lang="en-US" dirty="0" smtClean="0"/>
              <a:t>In Perl, is "1" a number, a string, or a </a:t>
            </a:r>
            <a:r>
              <a:rPr lang="en-US" dirty="0" err="1" smtClean="0"/>
              <a:t>boolean</a:t>
            </a:r>
            <a:r>
              <a:rPr lang="en-US" dirty="0" smtClean="0"/>
              <a:t> value?</a:t>
            </a:r>
          </a:p>
          <a:p>
            <a:r>
              <a:rPr lang="en-US" dirty="0" smtClean="0"/>
              <a:t>In English, is "fly" a noun, a verb, or an adjective?</a:t>
            </a:r>
          </a:p>
          <a:p>
            <a:r>
              <a:rPr lang="en-US" dirty="0" smtClean="0"/>
              <a:t>A variable or value can have different meanings in different contexts</a:t>
            </a:r>
          </a:p>
          <a:p>
            <a:r>
              <a:rPr lang="en-US" dirty="0" smtClean="0"/>
              <a:t>Context is more important than "type"</a:t>
            </a:r>
          </a:p>
          <a:p>
            <a:r>
              <a:rPr lang="en-US" dirty="0" smtClean="0"/>
              <a:t>Several types of scalar context</a:t>
            </a:r>
          </a:p>
          <a:p>
            <a:r>
              <a:rPr lang="en-US" dirty="0" smtClean="0"/>
              <a:t>numeric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Scalar vs. list context</a:t>
            </a:r>
          </a:p>
          <a:p>
            <a:r>
              <a:rPr lang="en-US" dirty="0" smtClean="0"/>
              <a:t>Scalar context require a single value</a:t>
            </a:r>
          </a:p>
          <a:p>
            <a:r>
              <a:rPr lang="en-US" dirty="0" smtClean="0"/>
              <a:t>List context allows multiple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0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Numeric operations apply a numeric context</a:t>
            </a:r>
          </a:p>
          <a:p>
            <a:r>
              <a:rPr lang="en-US" sz="2000" dirty="0" smtClean="0"/>
              <a:t>Undefined values are treated as zero</a:t>
            </a:r>
          </a:p>
          <a:p>
            <a:r>
              <a:rPr lang="en-US" sz="2000" dirty="0" smtClean="0"/>
              <a:t>Scalars are evaluated as numbers</a:t>
            </a:r>
          </a:p>
          <a:p>
            <a:r>
              <a:rPr lang="en-US" sz="2000" dirty="0" smtClean="0"/>
              <a:t>Strings are converted to their numeric value automatically</a:t>
            </a:r>
          </a:p>
          <a:p>
            <a:r>
              <a:rPr lang="en-US" sz="2000" dirty="0" smtClean="0"/>
              <a:t>Non-number strings are converted to zero</a:t>
            </a:r>
          </a:p>
          <a:p>
            <a:r>
              <a:rPr lang="en-US" sz="2000" dirty="0" smtClean="0"/>
              <a:t>Arrays are evaluated as their length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54004"/>
              </p:ext>
            </p:extLst>
          </p:nvPr>
        </p:nvGraphicFramePr>
        <p:xfrm>
          <a:off x="609600" y="3962400"/>
          <a:ext cx="7772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my $number;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my $string;                  # Zero in numeric context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$number = $string + 17;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print "Number is $number.\n";</a:t>
                      </a:r>
                    </a:p>
                    <a:p>
                      <a:endParaRPr lang="en-US" sz="14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$string = "5.2";             # 5.2 in numeric context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$number = $string + 17;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print "Number is $number.\n";</a:t>
                      </a:r>
                    </a:p>
                    <a:p>
                      <a:endParaRPr lang="en-US" sz="14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$string = "five";            # Zero in numeric context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$number = $string + 17;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print "Number is $number.\n";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6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String operations apply a string context</a:t>
            </a:r>
          </a:p>
          <a:p>
            <a:r>
              <a:rPr lang="en-US" dirty="0" smtClean="0"/>
              <a:t>Period (.) performs string concatenation</a:t>
            </a:r>
          </a:p>
          <a:p>
            <a:r>
              <a:rPr lang="en-US" dirty="0" smtClean="0"/>
              <a:t>Double quotes ("") interpolate variable in string context</a:t>
            </a:r>
          </a:p>
          <a:p>
            <a:r>
              <a:rPr lang="en-US" dirty="0" smtClean="0"/>
              <a:t>Undefined values are treated as empty strings</a:t>
            </a:r>
          </a:p>
          <a:p>
            <a:r>
              <a:rPr lang="en-US" dirty="0" smtClean="0"/>
              <a:t>Scalars are evaluated as strings</a:t>
            </a:r>
          </a:p>
          <a:p>
            <a:r>
              <a:rPr lang="en-US" dirty="0" smtClean="0"/>
              <a:t>Numbers are converted to their string value automatically</a:t>
            </a:r>
          </a:p>
          <a:p>
            <a:r>
              <a:rPr lang="en-US" dirty="0" smtClean="0"/>
              <a:t>Special formatting can be done with </a:t>
            </a:r>
            <a:r>
              <a:rPr lang="en-US" dirty="0" err="1" smtClean="0"/>
              <a:t>sprintf</a:t>
            </a:r>
            <a:endParaRPr lang="en-US" dirty="0" smtClean="0"/>
          </a:p>
          <a:p>
            <a:r>
              <a:rPr lang="en-US" dirty="0" smtClean="0"/>
              <a:t>Arrays in double quotes are evaluated as strings containing their items separated by spaces</a:t>
            </a:r>
          </a:p>
        </p:txBody>
      </p:sp>
    </p:spTree>
    <p:extLst>
      <p:ext uri="{BB962C8B-B14F-4D97-AF65-F5344CB8AC3E}">
        <p14:creationId xmlns:p14="http://schemas.microsoft.com/office/powerpoint/2010/main" val="12071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26178"/>
              </p:ext>
            </p:extLst>
          </p:nvPr>
        </p:nvGraphicFramePr>
        <p:xfrm>
          <a:off x="609600" y="2057400"/>
          <a:ext cx="7772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my $string;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my $number;                  # Empty string in string context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$string = $number . 17;	     # Concatenate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print "String is '$string'\n";</a:t>
                      </a:r>
                    </a:p>
                    <a:p>
                      <a:endParaRPr lang="en-US" sz="14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$number = 5.2;               # "5.2" in string context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$string = $number . 17;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print "String is '$string'\n";</a:t>
                      </a:r>
                    </a:p>
                    <a:p>
                      <a:endParaRPr lang="en-US" sz="14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$number = 5.2;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$string = 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sprintf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("%.2f", $number); # Formatting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print "String is '$string'\n";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3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Boolean operations apply a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context</a:t>
            </a:r>
          </a:p>
          <a:p>
            <a:r>
              <a:rPr lang="en-US" sz="2000" dirty="0" smtClean="0"/>
              <a:t>Undefined values are treated as false</a:t>
            </a:r>
          </a:p>
          <a:p>
            <a:r>
              <a:rPr lang="en-US" sz="2000" dirty="0" smtClean="0"/>
              <a:t>Scalars are evaluated as </a:t>
            </a:r>
            <a:r>
              <a:rPr lang="en-US" sz="2000" dirty="0" err="1" smtClean="0"/>
              <a:t>booleans</a:t>
            </a:r>
            <a:endParaRPr lang="en-US" sz="2000" dirty="0" smtClean="0"/>
          </a:p>
          <a:p>
            <a:r>
              <a:rPr lang="en-US" sz="2000" dirty="0" smtClean="0"/>
              <a:t>Numbers are evaluated as true if non-zero</a:t>
            </a:r>
          </a:p>
          <a:p>
            <a:r>
              <a:rPr lang="en-US" sz="2000" dirty="0" smtClean="0"/>
              <a:t>Strings are evaluated as true if non-empty</a:t>
            </a:r>
          </a:p>
          <a:p>
            <a:r>
              <a:rPr lang="en-US" sz="2000" dirty="0" smtClean="0"/>
              <a:t>Lists are evaluated as </a:t>
            </a:r>
            <a:r>
              <a:rPr lang="en-US" sz="2000" dirty="0" err="1" smtClean="0"/>
              <a:t>booleans</a:t>
            </a:r>
            <a:endParaRPr lang="en-US" sz="2000" dirty="0" smtClean="0"/>
          </a:p>
          <a:p>
            <a:r>
              <a:rPr lang="en-US" sz="2000" dirty="0" smtClean="0"/>
              <a:t>Lists, arrays, and hashes are evaluated as true if non-empty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038204"/>
              </p:ext>
            </p:extLst>
          </p:nvPr>
        </p:nvGraphicFramePr>
        <p:xfrm>
          <a:off x="533400" y="429768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828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my $string;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if ($string) {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print "A: Hello, $string.\n";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}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$string = "world";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if ($string) {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print "B: Hello, $string.\n";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}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4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Lists</a:t>
            </a:r>
          </a:p>
          <a:p>
            <a:pPr lvl="1"/>
            <a:r>
              <a:rPr lang="en-US" sz="1600" dirty="0" smtClean="0"/>
              <a:t>In scalar context, returns the last item of the list</a:t>
            </a:r>
          </a:p>
          <a:p>
            <a:pPr lvl="1"/>
            <a:r>
              <a:rPr lang="en-US" sz="1600" dirty="0" smtClean="0"/>
              <a:t>In list context, returns the entire list</a:t>
            </a:r>
          </a:p>
          <a:p>
            <a:r>
              <a:rPr lang="en-US" sz="2000" dirty="0" smtClean="0"/>
              <a:t>Arrays</a:t>
            </a:r>
          </a:p>
          <a:p>
            <a:pPr lvl="1"/>
            <a:r>
              <a:rPr lang="en-US" sz="1600" dirty="0" smtClean="0"/>
              <a:t>In scalar context, returns the length of the array</a:t>
            </a:r>
          </a:p>
          <a:p>
            <a:pPr lvl="1"/>
            <a:r>
              <a:rPr lang="en-US" sz="1600" dirty="0" smtClean="0"/>
              <a:t>In list context, returns the entire array</a:t>
            </a:r>
          </a:p>
          <a:p>
            <a:r>
              <a:rPr lang="en-US" sz="2000" dirty="0" smtClean="0"/>
              <a:t>Hashes</a:t>
            </a:r>
          </a:p>
          <a:p>
            <a:pPr lvl="1"/>
            <a:r>
              <a:rPr lang="en-US" sz="1600" dirty="0" smtClean="0"/>
              <a:t>In scalar context, returns a measure of the space used</a:t>
            </a:r>
          </a:p>
          <a:p>
            <a:pPr lvl="1"/>
            <a:r>
              <a:rPr lang="en-US" sz="1600" dirty="0" smtClean="0"/>
              <a:t>In list context, returns the entire hash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72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Context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770738"/>
              </p:ext>
            </p:extLst>
          </p:nvPr>
        </p:nvGraphicFramePr>
        <p:xfrm>
          <a:off x="457200" y="1600200"/>
          <a:ext cx="82296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last_item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qw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(goldfish cat dog); # $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last_item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= "dog";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@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pets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qw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(goldfish cat dog); # entire list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count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=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@pets;    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 $count = 3;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@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new_pets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=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@pets; 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 entire array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pets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=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(goldfish =&gt; "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glub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",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cat =&gt;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"meow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",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dog =&gt;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"woof");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=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%pets;       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 true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@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mix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=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%pets;            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("goldfish", ..., "woof")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new_pets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=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%pets;       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entire hash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9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Perl has many types of operators</a:t>
            </a:r>
          </a:p>
          <a:p>
            <a:pPr lvl="1"/>
            <a:r>
              <a:rPr lang="en-US" sz="1600" dirty="0" smtClean="0"/>
              <a:t>Numeric</a:t>
            </a:r>
          </a:p>
          <a:p>
            <a:pPr lvl="1"/>
            <a:r>
              <a:rPr lang="en-US" sz="1600" dirty="0" smtClean="0"/>
              <a:t>String</a:t>
            </a:r>
          </a:p>
          <a:p>
            <a:pPr lvl="1"/>
            <a:r>
              <a:rPr lang="en-US" sz="1600" dirty="0" smtClean="0"/>
              <a:t>Quoting</a:t>
            </a:r>
          </a:p>
          <a:p>
            <a:pPr lvl="1"/>
            <a:r>
              <a:rPr lang="en-US" sz="1600" dirty="0" smtClean="0"/>
              <a:t>Boolean</a:t>
            </a:r>
          </a:p>
          <a:p>
            <a:pPr lvl="1"/>
            <a:r>
              <a:rPr lang="en-US" sz="1600" dirty="0" smtClean="0"/>
              <a:t>List</a:t>
            </a:r>
          </a:p>
          <a:p>
            <a:r>
              <a:rPr lang="en-US" sz="2000" dirty="0" smtClean="0"/>
              <a:t>Operators provide context</a:t>
            </a:r>
          </a:p>
          <a:p>
            <a:r>
              <a:rPr lang="en-US" sz="2000" dirty="0" err="1" smtClean="0"/>
              <a:t>perldoc</a:t>
            </a:r>
            <a:r>
              <a:rPr lang="en-US" sz="2000" dirty="0" smtClean="0"/>
              <a:t> </a:t>
            </a:r>
            <a:r>
              <a:rPr lang="en-US" sz="2000" dirty="0" err="1" smtClean="0"/>
              <a:t>perlop</a:t>
            </a:r>
            <a:r>
              <a:rPr lang="en-US" sz="2000" dirty="0" smtClean="0"/>
              <a:t> gives complete descriptions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73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Numeric operators provide numeric context</a:t>
            </a:r>
          </a:p>
          <a:p>
            <a:r>
              <a:rPr lang="en-US" sz="2000" dirty="0" smtClean="0"/>
              <a:t>All common operators are provided</a:t>
            </a:r>
          </a:p>
          <a:p>
            <a:r>
              <a:rPr lang="en-US" sz="2000" dirty="0" smtClean="0"/>
              <a:t>Increment and decrement (++, --)</a:t>
            </a:r>
          </a:p>
          <a:p>
            <a:r>
              <a:rPr lang="en-US" sz="2000" dirty="0" smtClean="0"/>
              <a:t>Arithmetic (+, *)</a:t>
            </a:r>
          </a:p>
          <a:p>
            <a:r>
              <a:rPr lang="en-US" sz="2000" dirty="0" smtClean="0"/>
              <a:t>Assignment (+=, *=)</a:t>
            </a:r>
          </a:p>
          <a:p>
            <a:r>
              <a:rPr lang="en-US" sz="2000" dirty="0" smtClean="0"/>
              <a:t>Bitwise (&lt;&lt;, &gt;&gt;)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035834"/>
              </p:ext>
            </p:extLst>
          </p:nvPr>
        </p:nvGraphicFramePr>
        <p:xfrm>
          <a:off x="533400" y="4297680"/>
          <a:ext cx="769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0"/>
              </a:tblGrid>
              <a:tr h="828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$i = 17;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$i = ($i + 3) * 2;  # Parentheses for order of operation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$i++;               # $i = $i + 1;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$i *= 3;            # $i = $i * 3;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"$i\n";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3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Perl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057400"/>
            <a:ext cx="6400800" cy="33528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Obfuscated:        ($_=</a:t>
            </a:r>
            <a:r>
              <a:rPr lang="en-US" sz="1800" dirty="0" err="1" smtClean="0"/>
              <a:t>q|cevag"znkvzhz</a:t>
            </a:r>
            <a:r>
              <a:rPr lang="en-US" sz="1800" dirty="0" smtClean="0"/>
              <a:t>:";@_=(2..&lt;&gt;);</a:t>
            </a:r>
            <a:r>
              <a:rPr lang="en-US" sz="1800" dirty="0" err="1" smtClean="0"/>
              <a:t>juvyr</a:t>
            </a:r>
            <a:r>
              <a:rPr lang="en-US" sz="1800" dirty="0" smtClean="0"/>
              <a:t>($a=</a:t>
            </a:r>
            <a:r>
              <a:rPr lang="en-US" sz="1800" dirty="0" err="1" smtClean="0"/>
              <a:t>fuvsg</a:t>
            </a:r>
            <a:r>
              <a:rPr lang="en-US" sz="1800" dirty="0" smtClean="0"/>
              <a:t>@_){</a:t>
            </a:r>
            <a:r>
              <a:rPr lang="en-US" sz="1800" dirty="0" err="1" smtClean="0"/>
              <a:t>cevag</a:t>
            </a:r>
            <a:r>
              <a:rPr lang="en-US" sz="1800" dirty="0" smtClean="0"/>
              <a:t>"$a ";@_=</a:t>
            </a:r>
            <a:r>
              <a:rPr lang="en-US" sz="1800" dirty="0" err="1" smtClean="0"/>
              <a:t>terc</a:t>
            </a:r>
            <a:r>
              <a:rPr lang="en-US" sz="1800" dirty="0" smtClean="0"/>
              <a:t>{$_%$a}@_;}|)=~</a:t>
            </a:r>
            <a:r>
              <a:rPr lang="en-US" sz="1800" dirty="0" err="1" smtClean="0"/>
              <a:t>tr|a-z|n-za-m</a:t>
            </a:r>
            <a:r>
              <a:rPr lang="en-US" sz="1800" dirty="0" smtClean="0"/>
              <a:t>|;</a:t>
            </a:r>
            <a:r>
              <a:rPr lang="en-US" sz="1800" dirty="0" err="1" smtClean="0"/>
              <a:t>eval</a:t>
            </a:r>
            <a:r>
              <a:rPr lang="en-US" sz="1800" dirty="0" smtClean="0"/>
              <a:t>"$_";     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For compactness, or obscurity, or fun.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Don't be afraid; most Perl is not written this way.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10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String operators provide string context</a:t>
            </a:r>
          </a:p>
          <a:p>
            <a:r>
              <a:rPr lang="en-US" sz="2000" dirty="0" smtClean="0"/>
              <a:t>Common operators are provided</a:t>
            </a:r>
          </a:p>
          <a:p>
            <a:r>
              <a:rPr lang="en-US" sz="2000" dirty="0" smtClean="0"/>
              <a:t>Concatenation (.)</a:t>
            </a:r>
          </a:p>
          <a:p>
            <a:r>
              <a:rPr lang="en-US" sz="2000" dirty="0" smtClean="0"/>
              <a:t>Repetition (x)</a:t>
            </a:r>
          </a:p>
          <a:p>
            <a:r>
              <a:rPr lang="en-US" sz="2000" dirty="0" smtClean="0"/>
              <a:t>Assignment (.=, x=)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53644"/>
              </p:ext>
            </p:extLst>
          </p:nvPr>
        </p:nvGraphicFramePr>
        <p:xfrm>
          <a:off x="533400" y="4297680"/>
          <a:ext cx="7696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0"/>
              </a:tblGrid>
              <a:tr h="828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$bark = "Woof!";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$bark .= " ";       # Append a space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$bark x= 5;         # Repeat 5 times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"The dog barked: $bark\n";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8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Quoting operators construct strings</a:t>
            </a:r>
          </a:p>
          <a:p>
            <a:r>
              <a:rPr lang="en-US" sz="2000" dirty="0" smtClean="0"/>
              <a:t>Many types of quoting are provided</a:t>
            </a:r>
          </a:p>
          <a:p>
            <a:pPr lvl="1"/>
            <a:r>
              <a:rPr lang="en-US" sz="1600" dirty="0" smtClean="0"/>
              <a:t>Literal, Interpolating (", </a:t>
            </a:r>
            <a:r>
              <a:rPr lang="en-US" sz="1600" dirty="0" err="1" smtClean="0"/>
              <a:t>qq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Literal, Non-interpolating (', q)</a:t>
            </a:r>
          </a:p>
          <a:p>
            <a:pPr lvl="1"/>
            <a:r>
              <a:rPr lang="en-US" sz="1600" dirty="0" smtClean="0"/>
              <a:t>Command execution (`, </a:t>
            </a:r>
            <a:r>
              <a:rPr lang="en-US" sz="1600" dirty="0" err="1" smtClean="0"/>
              <a:t>qx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Word list (</a:t>
            </a:r>
            <a:r>
              <a:rPr lang="en-US" sz="1600" dirty="0" err="1" smtClean="0"/>
              <a:t>qw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Pattern matching</a:t>
            </a:r>
          </a:p>
          <a:p>
            <a:r>
              <a:rPr lang="en-US" sz="2000" dirty="0" smtClean="0"/>
              <a:t>Choose your own delimiters (</a:t>
            </a:r>
            <a:r>
              <a:rPr lang="en-US" sz="2000" dirty="0" err="1" smtClean="0"/>
              <a:t>qq</a:t>
            </a:r>
            <a:r>
              <a:rPr lang="en-US" sz="2000" dirty="0" smtClean="0"/>
              <a:t>(), </a:t>
            </a:r>
            <a:r>
              <a:rPr lang="en-US" sz="2000" dirty="0" err="1" smtClean="0"/>
              <a:t>qq</a:t>
            </a:r>
            <a:r>
              <a:rPr lang="en-US" sz="2000" dirty="0" smtClean="0"/>
              <a:t>{}, </a:t>
            </a:r>
            <a:r>
              <a:rPr lang="en-US" sz="2000" dirty="0" err="1" smtClean="0"/>
              <a:t>qq</a:t>
            </a:r>
            <a:r>
              <a:rPr lang="en-US" sz="2000" dirty="0" smtClean="0"/>
              <a:t>**)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15451"/>
              </p:ext>
            </p:extLst>
          </p:nvPr>
        </p:nvGraphicFramePr>
        <p:xfrm>
          <a:off x="533400" y="4297680"/>
          <a:ext cx="76962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0"/>
              </a:tblGrid>
              <a:tr h="828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$my $cat = "meow";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my $sound = "$cat";              # $sound = "meow"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my $variable = '$cat';           # $variable = "\$cat"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print "$variable says $sound\n";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$sound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qq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{"meow"};             # If you want to quote quotes 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$sound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qq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("meow");             # Same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print "$variable says $sound\n";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$contents = `cat $sound`;        # contents of file "meow"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0628"/>
              </p:ext>
            </p:extLst>
          </p:nvPr>
        </p:nvGraphicFramePr>
        <p:xfrm>
          <a:off x="533400" y="1752600"/>
          <a:ext cx="76962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0"/>
              </a:tblGrid>
              <a:tr h="828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$cat = "meow";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$sound = "$cat";              # $sound = "meow"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$variable = '$cat';           # $variable = "\$cat"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"$variable says $sound\n";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$sound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qq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{"meow"};             # If you want to quote quotes 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$sound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qq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("meow");             # Same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"$variable says $sound\n";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$contents = `cat $sound`;        # contents of file "meow"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Boolean operators provide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context</a:t>
            </a:r>
          </a:p>
          <a:p>
            <a:r>
              <a:rPr lang="en-US" sz="2000" dirty="0" smtClean="0"/>
              <a:t>Many types of operators are provided</a:t>
            </a:r>
          </a:p>
          <a:p>
            <a:r>
              <a:rPr lang="en-US" sz="2000" dirty="0" smtClean="0"/>
              <a:t>Relational (&lt;, &gt;, </a:t>
            </a:r>
            <a:r>
              <a:rPr lang="en-US" sz="2000" dirty="0" err="1" smtClean="0"/>
              <a:t>lt</a:t>
            </a:r>
            <a:r>
              <a:rPr lang="en-US" sz="2000" dirty="0" smtClean="0"/>
              <a:t>, </a:t>
            </a:r>
            <a:r>
              <a:rPr lang="en-US" sz="2000" dirty="0" err="1" smtClean="0"/>
              <a:t>gt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Equality (==, !=, </a:t>
            </a:r>
            <a:r>
              <a:rPr lang="en-US" sz="2000" dirty="0" err="1" smtClean="0"/>
              <a:t>eq</a:t>
            </a:r>
            <a:r>
              <a:rPr lang="en-US" sz="2000" dirty="0" smtClean="0"/>
              <a:t>, ne)</a:t>
            </a:r>
          </a:p>
          <a:p>
            <a:r>
              <a:rPr lang="en-US" sz="2000" dirty="0" smtClean="0"/>
              <a:t>Logical (high precedence) (&amp;&amp;, ||, !)</a:t>
            </a:r>
          </a:p>
          <a:p>
            <a:r>
              <a:rPr lang="en-US" sz="2000" dirty="0" smtClean="0"/>
              <a:t>Logical (low precedence) (and, or, not)</a:t>
            </a:r>
          </a:p>
          <a:p>
            <a:r>
              <a:rPr lang="en-US" sz="2000" dirty="0" smtClean="0"/>
              <a:t>Conditional (?:)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551028"/>
              </p:ext>
            </p:extLst>
          </p:nvPr>
        </p:nvGraphicFramePr>
        <p:xfrm>
          <a:off x="533400" y="4297680"/>
          <a:ext cx="76962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0"/>
              </a:tblGrid>
              <a:tr h="828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($x, $y) = (12, 100);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$smaller = $x &lt; $y ? $x : $y;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"The smaller number is $smaller.\n";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6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Separate operators for numeric vs. string comparison</a:t>
            </a:r>
          </a:p>
          <a:p>
            <a:r>
              <a:rPr lang="en-US" sz="2000" dirty="0" smtClean="0"/>
              <a:t>Numeric (&lt;=, &gt;=)</a:t>
            </a:r>
          </a:p>
          <a:p>
            <a:r>
              <a:rPr lang="en-US" sz="2000" dirty="0" smtClean="0"/>
              <a:t>String (le, </a:t>
            </a:r>
            <a:r>
              <a:rPr lang="en-US" sz="2000" dirty="0" err="1" smtClean="0"/>
              <a:t>ge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10265"/>
              </p:ext>
            </p:extLst>
          </p:nvPr>
        </p:nvGraphicFramePr>
        <p:xfrm>
          <a:off x="609600" y="3048000"/>
          <a:ext cx="76962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0"/>
              </a:tblGrid>
              <a:tr h="828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($a, $b) = ("apple", "orange");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"1: apples are oranges\n" if ($a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eq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$b);  # False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"2: apples are oranges\n" if ($a == $b);  # True!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($x, $y) = (12, 100);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"3: $x is more than $y\n" if ($x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gt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$y);  # True!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"4: $x is more than $y\n" if ($x &gt; $y);   # False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1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List operators provide list context</a:t>
            </a:r>
          </a:p>
          <a:p>
            <a:r>
              <a:rPr lang="en-US" sz="2000" dirty="0" smtClean="0"/>
              <a:t>Many useful operations or functions are built-in</a:t>
            </a:r>
          </a:p>
          <a:p>
            <a:r>
              <a:rPr lang="en-US" sz="2000" dirty="0" smtClean="0"/>
              <a:t>sort</a:t>
            </a:r>
          </a:p>
          <a:p>
            <a:r>
              <a:rPr lang="en-US" sz="2000" dirty="0" smtClean="0"/>
              <a:t>reverse</a:t>
            </a:r>
          </a:p>
          <a:p>
            <a:r>
              <a:rPr lang="en-US" sz="2000" dirty="0" smtClean="0"/>
              <a:t>push/pop</a:t>
            </a:r>
          </a:p>
          <a:p>
            <a:r>
              <a:rPr lang="en-US" sz="2000" dirty="0" err="1" smtClean="0"/>
              <a:t>unshift</a:t>
            </a:r>
            <a:r>
              <a:rPr lang="en-US" sz="2000" dirty="0" smtClean="0"/>
              <a:t>/shift</a:t>
            </a:r>
          </a:p>
          <a:p>
            <a:r>
              <a:rPr lang="en-US" sz="2000" dirty="0" smtClean="0"/>
              <a:t>split/join</a:t>
            </a:r>
          </a:p>
          <a:p>
            <a:r>
              <a:rPr lang="en-US" sz="2000" dirty="0" err="1" smtClean="0"/>
              <a:t>grep</a:t>
            </a:r>
            <a:endParaRPr lang="en-US" sz="2000" dirty="0" smtClean="0"/>
          </a:p>
          <a:p>
            <a:r>
              <a:rPr lang="en-US" sz="2000" dirty="0" smtClean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40290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sort</a:t>
            </a:r>
          </a:p>
          <a:p>
            <a:pPr lvl="1"/>
            <a:r>
              <a:rPr lang="en-US" sz="1600" dirty="0" smtClean="0"/>
              <a:t>Sorts the list, alphabetically by default</a:t>
            </a:r>
          </a:p>
          <a:p>
            <a:pPr lvl="1"/>
            <a:r>
              <a:rPr lang="en-US" sz="1600" dirty="0" smtClean="0"/>
              <a:t>Many other sorting methods available</a:t>
            </a:r>
          </a:p>
          <a:p>
            <a:pPr lvl="1"/>
            <a:r>
              <a:rPr lang="en-US" sz="1600" dirty="0" err="1" smtClean="0"/>
              <a:t>perldoc</a:t>
            </a:r>
            <a:r>
              <a:rPr lang="en-US" sz="1600" dirty="0" smtClean="0"/>
              <a:t> -f sort gives function details</a:t>
            </a:r>
          </a:p>
          <a:p>
            <a:r>
              <a:rPr lang="en-US" sz="2000" dirty="0" smtClean="0"/>
              <a:t>reverse</a:t>
            </a:r>
          </a:p>
          <a:p>
            <a:pPr lvl="1"/>
            <a:r>
              <a:rPr lang="en-US" sz="1600" dirty="0" smtClean="0"/>
              <a:t>In scalar context, concatenates the list and reverses the resulting string</a:t>
            </a:r>
          </a:p>
          <a:p>
            <a:pPr lvl="1"/>
            <a:r>
              <a:rPr lang="en-US" sz="1600" dirty="0" smtClean="0"/>
              <a:t>In list context, reverses the list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16407"/>
              </p:ext>
            </p:extLst>
          </p:nvPr>
        </p:nvGraphicFramePr>
        <p:xfrm>
          <a:off x="304800" y="4069080"/>
          <a:ext cx="8763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@animals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qw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(dog cat fish parrot hamster);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@sorted = reverse sort @animals;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"I have the following pets: @sorted\n";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$word = "backwards";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$mirror = reverse $word;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qq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("$word" reversed is "$mirror"\n);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by_address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= reverse %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by_name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;	 # Beware of lost duplicate values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5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split</a:t>
            </a:r>
          </a:p>
          <a:p>
            <a:pPr lvl="1"/>
            <a:r>
              <a:rPr lang="en-US" sz="1600" dirty="0" smtClean="0"/>
              <a:t>Splits a string into a list of substrings</a:t>
            </a:r>
          </a:p>
          <a:p>
            <a:pPr lvl="1"/>
            <a:r>
              <a:rPr lang="en-US" sz="1600" dirty="0" smtClean="0"/>
              <a:t>Removes a delimiting string or regular expression match</a:t>
            </a:r>
          </a:p>
          <a:p>
            <a:r>
              <a:rPr lang="en-US" sz="2000" dirty="0" smtClean="0"/>
              <a:t>join</a:t>
            </a:r>
          </a:p>
          <a:p>
            <a:pPr lvl="1"/>
            <a:r>
              <a:rPr lang="en-US" sz="1600" dirty="0" smtClean="0"/>
              <a:t>Joins a list of substrings into a single string</a:t>
            </a:r>
          </a:p>
          <a:p>
            <a:pPr lvl="1"/>
            <a:r>
              <a:rPr lang="en-US" sz="1600" dirty="0" smtClean="0"/>
              <a:t>Adds a delimiting string</a:t>
            </a:r>
            <a:endParaRPr lang="en-US" sz="12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98411"/>
              </p:ext>
            </p:extLst>
          </p:nvPr>
        </p:nvGraphicFramePr>
        <p:xfrm>
          <a:off x="457200" y="4038600"/>
          <a:ext cx="7620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@animals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qw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(dog cat fish parrot hamster);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$string = join(" and a ", @animals);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"I have a $string.\n";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$sentence = "The quick brown fox...";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@words = split(" ", $sentence);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2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grep</a:t>
            </a:r>
            <a:endParaRPr lang="en-US" sz="2000" dirty="0" smtClean="0"/>
          </a:p>
          <a:p>
            <a:pPr lvl="1"/>
            <a:r>
              <a:rPr lang="en-US" sz="1600" dirty="0" smtClean="0"/>
              <a:t>Similar to the Unix command </a:t>
            </a:r>
            <a:r>
              <a:rPr lang="en-US" sz="1600" dirty="0" err="1" smtClean="0"/>
              <a:t>grep</a:t>
            </a:r>
            <a:endParaRPr lang="en-US" sz="1600" dirty="0" smtClean="0"/>
          </a:p>
          <a:p>
            <a:pPr lvl="1"/>
            <a:r>
              <a:rPr lang="en-US" sz="1600" dirty="0" smtClean="0"/>
              <a:t>Finds matching items in the list</a:t>
            </a:r>
          </a:p>
          <a:p>
            <a:pPr lvl="1"/>
            <a:r>
              <a:rPr lang="en-US" sz="1600" dirty="0" smtClean="0"/>
              <a:t>Matches usually based on a regular expression or a comparison</a:t>
            </a:r>
            <a:endParaRPr lang="en-US" sz="1200" dirty="0"/>
          </a:p>
          <a:p>
            <a:pPr marL="457200" lvl="1" indent="0">
              <a:buNone/>
            </a:pPr>
            <a:endParaRPr lang="en-US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15256"/>
              </p:ext>
            </p:extLst>
          </p:nvPr>
        </p:nvGraphicFramePr>
        <p:xfrm>
          <a:off x="838200" y="3276600"/>
          <a:ext cx="7620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my @juices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qw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(apple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cranapple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orange grape apple-cider);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my @apple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grep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(/apple/, @juices);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print "These juices contain apple: @apple\n";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my @primes = (2, 3, 5, 7, 11, 13, 17, 19);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my @small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grep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{$_ &lt; 10} @primes; # $_ is each element of @primes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print "The primes smaller than 10 are: @small\n";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0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map</a:t>
            </a:r>
          </a:p>
          <a:p>
            <a:pPr lvl="1"/>
            <a:r>
              <a:rPr lang="en-US" sz="1600" dirty="0" smtClean="0"/>
              <a:t>Maps an input list to an output list</a:t>
            </a:r>
          </a:p>
          <a:p>
            <a:pPr lvl="1"/>
            <a:r>
              <a:rPr lang="en-US" sz="1600" dirty="0" smtClean="0"/>
              <a:t>Powerful, but mapping can be complex</a:t>
            </a:r>
          </a:p>
          <a:p>
            <a:pPr lvl="1"/>
            <a:r>
              <a:rPr lang="en-US" sz="1600" dirty="0" smtClean="0"/>
              <a:t>$_ is the "fill in the blank" scalar</a:t>
            </a:r>
          </a:p>
          <a:p>
            <a:pPr lvl="1"/>
            <a:r>
              <a:rPr lang="en-US" sz="1600" dirty="0" err="1" smtClean="0"/>
              <a:t>grep</a:t>
            </a:r>
            <a:r>
              <a:rPr lang="en-US" sz="1600" dirty="0" smtClean="0"/>
              <a:t> is a special case of map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29356"/>
              </p:ext>
            </p:extLst>
          </p:nvPr>
        </p:nvGraphicFramePr>
        <p:xfrm>
          <a:off x="533400" y="3581400"/>
          <a:ext cx="7620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@primes = (2, 3, 5, 7, 11, 13, 17, 19);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@doubles = map {$_ * 2} @primes;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"The doubles of the primes are: @doubles\n";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@small = map {$_ &lt; 10 ? $_ : ()} @primes;  #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grep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{$_ &lt; 10} @primes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"The primes smaller than 10 are: @small\n";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89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/>
          <a:lstStyle/>
          <a:p>
            <a:r>
              <a:rPr lang="en-US" dirty="0" smtClean="0"/>
              <a:t>Perl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057400"/>
            <a:ext cx="6400800" cy="33528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1800" dirty="0" smtClean="0"/>
              <a:t>In more readable Perl: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1975"/>
              </p:ext>
            </p:extLst>
          </p:nvPr>
        </p:nvGraphicFramePr>
        <p:xfrm>
          <a:off x="1447800" y="2895600"/>
          <a:ext cx="60960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1855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 Accept a number from the user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print "maximum:";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$maximum = &lt;STDIN&gt;;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# Make an array of numbers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@numbers = (2..$maximum);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# Iterate through that array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while ($prime = shift @numbers) {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# Print the next prime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print "$prime\n";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# Remove multiples of that prime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@numbe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rs =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grep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{$_ % $prime} @numbers;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      }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9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Flow control is more expressive in Perl</a:t>
            </a:r>
          </a:p>
          <a:p>
            <a:r>
              <a:rPr lang="en-US" sz="2000" dirty="0" smtClean="0"/>
              <a:t>Conditional statements</a:t>
            </a:r>
          </a:p>
          <a:p>
            <a:r>
              <a:rPr lang="en-US" sz="2000" dirty="0" smtClean="0"/>
              <a:t>if</a:t>
            </a:r>
          </a:p>
          <a:p>
            <a:r>
              <a:rPr lang="en-US" sz="2000" dirty="0" smtClean="0"/>
              <a:t>unless</a:t>
            </a:r>
          </a:p>
          <a:p>
            <a:r>
              <a:rPr lang="en-US" sz="2000" dirty="0" smtClean="0"/>
              <a:t>Loop statements</a:t>
            </a:r>
          </a:p>
          <a:p>
            <a:r>
              <a:rPr lang="en-US" sz="2000" dirty="0" smtClean="0"/>
              <a:t>while</a:t>
            </a:r>
          </a:p>
          <a:p>
            <a:r>
              <a:rPr lang="en-US" sz="2000" dirty="0" smtClean="0"/>
              <a:t>until</a:t>
            </a:r>
          </a:p>
          <a:p>
            <a:r>
              <a:rPr lang="en-US" sz="2000" dirty="0" smtClean="0"/>
              <a:t>for</a:t>
            </a:r>
          </a:p>
          <a:p>
            <a:r>
              <a:rPr lang="en-US" sz="2000" dirty="0" err="1" smtClean="0"/>
              <a:t>foreach</a:t>
            </a:r>
            <a:endParaRPr lang="en-US" sz="2000" dirty="0" smtClean="0"/>
          </a:p>
          <a:p>
            <a:r>
              <a:rPr lang="en-US" sz="2000" dirty="0" smtClean="0"/>
              <a:t>Modifiers</a:t>
            </a:r>
          </a:p>
          <a:p>
            <a:r>
              <a:rPr lang="en-US" sz="2000" dirty="0" smtClean="0"/>
              <a:t>Simple statements may be modified</a:t>
            </a:r>
          </a:p>
          <a:p>
            <a:r>
              <a:rPr lang="en-US" sz="2000" dirty="0" smtClean="0"/>
              <a:t>See </a:t>
            </a:r>
            <a:r>
              <a:rPr lang="en-US" sz="2000" dirty="0" err="1" smtClean="0"/>
              <a:t>perldoc</a:t>
            </a:r>
            <a:r>
              <a:rPr lang="en-US" sz="2000" dirty="0" smtClean="0"/>
              <a:t> </a:t>
            </a:r>
            <a:r>
              <a:rPr lang="en-US" sz="2000" dirty="0" err="1" smtClean="0"/>
              <a:t>perlsyn</a:t>
            </a:r>
            <a:r>
              <a:rPr lang="en-US" sz="2000" dirty="0" smtClean="0"/>
              <a:t> for complete syntax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024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Conditional statements provide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context</a:t>
            </a:r>
          </a:p>
          <a:p>
            <a:r>
              <a:rPr lang="en-US" sz="1600" dirty="0" smtClean="0"/>
              <a:t>if statement controls the following block</a:t>
            </a:r>
          </a:p>
          <a:p>
            <a:r>
              <a:rPr lang="en-US" sz="1600" dirty="0" smtClean="0"/>
              <a:t>if, </a:t>
            </a:r>
            <a:r>
              <a:rPr lang="en-US" sz="1600" dirty="0" err="1" smtClean="0"/>
              <a:t>elsif</a:t>
            </a:r>
            <a:r>
              <a:rPr lang="en-US" sz="1600" dirty="0" smtClean="0"/>
              <a:t>, else</a:t>
            </a:r>
          </a:p>
          <a:p>
            <a:r>
              <a:rPr lang="en-US" sz="1600" dirty="0" smtClean="0"/>
              <a:t>Yes, that does say </a:t>
            </a:r>
            <a:r>
              <a:rPr lang="en-US" sz="1600" dirty="0" err="1" smtClean="0"/>
              <a:t>elsif</a:t>
            </a:r>
            <a:r>
              <a:rPr lang="en-US" sz="1600" dirty="0" smtClean="0"/>
              <a:t>. Oh well.</a:t>
            </a:r>
          </a:p>
          <a:p>
            <a:r>
              <a:rPr lang="en-US" sz="1600" dirty="0" smtClean="0"/>
              <a:t>unless is opposite of if</a:t>
            </a:r>
          </a:p>
          <a:p>
            <a:r>
              <a:rPr lang="en-US" sz="1600" dirty="0" smtClean="0"/>
              <a:t>Equivalent to if (not $</a:t>
            </a:r>
            <a:r>
              <a:rPr lang="en-US" sz="1600" dirty="0" err="1" smtClean="0"/>
              <a:t>boolean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unless, </a:t>
            </a:r>
            <a:r>
              <a:rPr lang="en-US" sz="1600" dirty="0" err="1" smtClean="0"/>
              <a:t>elsif</a:t>
            </a:r>
            <a:r>
              <a:rPr lang="en-US" sz="1600" dirty="0" smtClean="0"/>
              <a:t>, else</a:t>
            </a:r>
          </a:p>
          <a:p>
            <a:r>
              <a:rPr lang="en-US" sz="1600" dirty="0" smtClean="0"/>
              <a:t>There is no </a:t>
            </a:r>
            <a:r>
              <a:rPr lang="en-US" sz="1600" dirty="0" err="1" smtClean="0"/>
              <a:t>elsunless</a:t>
            </a:r>
            <a:r>
              <a:rPr lang="en-US" sz="1600" dirty="0" smtClean="0"/>
              <a:t>, thankfully.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02303"/>
              </p:ext>
            </p:extLst>
          </p:nvPr>
        </p:nvGraphicFramePr>
        <p:xfrm>
          <a:off x="457200" y="4191000"/>
          <a:ext cx="86868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($a, $b) = (0, 1);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if (!$a &amp;&amp; !$b)        {print "Neither\n";} # Conventional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if (not $a and not $b) {print "Neither\n";} # Same, but in English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if (not ($a or $b))    {print "Neither\n";} # Same, but parentheses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unless ($a or $b)      {print "Neither\n";} # Same, but clearest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83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Loop statements provide a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context</a:t>
            </a:r>
          </a:p>
          <a:p>
            <a:r>
              <a:rPr lang="en-US" sz="1600" dirty="0" smtClean="0"/>
              <a:t>while</a:t>
            </a:r>
          </a:p>
          <a:p>
            <a:pPr lvl="1"/>
            <a:r>
              <a:rPr lang="en-US" sz="1200" dirty="0" smtClean="0"/>
              <a:t>Loops while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is true</a:t>
            </a:r>
          </a:p>
          <a:p>
            <a:r>
              <a:rPr lang="en-US" sz="1600" dirty="0" smtClean="0"/>
              <a:t>until</a:t>
            </a:r>
          </a:p>
          <a:p>
            <a:pPr lvl="1"/>
            <a:r>
              <a:rPr lang="en-US" sz="1200" dirty="0" smtClean="0"/>
              <a:t>Loops until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is true</a:t>
            </a:r>
          </a:p>
          <a:p>
            <a:pPr lvl="1"/>
            <a:r>
              <a:rPr lang="en-US" sz="1200" dirty="0" smtClean="0"/>
              <a:t>Opposite of while</a:t>
            </a:r>
          </a:p>
          <a:p>
            <a:r>
              <a:rPr lang="en-US" sz="1600" dirty="0" smtClean="0"/>
              <a:t>do</a:t>
            </a:r>
          </a:p>
          <a:p>
            <a:pPr lvl="1"/>
            <a:r>
              <a:rPr lang="en-US" sz="1200" dirty="0" smtClean="0"/>
              <a:t>At least one loop, then depends on while or until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000969"/>
              </p:ext>
            </p:extLst>
          </p:nvPr>
        </p:nvGraphicFramePr>
        <p:xfrm>
          <a:off x="457200" y="4191000"/>
          <a:ext cx="86868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while ($hungry) {</a:t>
                      </a:r>
                    </a:p>
                    <a:p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$hungry = eat($banana);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do {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$answer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get_answer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$correct = check($answer);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} until ($correct);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for</a:t>
            </a:r>
          </a:p>
          <a:p>
            <a:r>
              <a:rPr lang="en-US" sz="1600" dirty="0" smtClean="0"/>
              <a:t>Like C: for (initialization; condition; increment)</a:t>
            </a:r>
          </a:p>
          <a:p>
            <a:r>
              <a:rPr lang="en-US" sz="1600" dirty="0" err="1" smtClean="0"/>
              <a:t>foreach</a:t>
            </a:r>
            <a:endParaRPr lang="en-US" sz="1600" dirty="0" smtClean="0"/>
          </a:p>
          <a:p>
            <a:r>
              <a:rPr lang="en-US" sz="1600" dirty="0" smtClean="0"/>
              <a:t>Iterates over a list or array</a:t>
            </a:r>
          </a:p>
          <a:p>
            <a:r>
              <a:rPr lang="en-US" sz="1600" dirty="0" smtClean="0"/>
              <a:t>Good to localize loop variables with my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59687"/>
              </p:ext>
            </p:extLst>
          </p:nvPr>
        </p:nvGraphicFramePr>
        <p:xfrm>
          <a:off x="381000" y="3749040"/>
          <a:ext cx="86868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for (my $i = 10; $i &gt;= 0; $i--) {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print "$i...\n";                # Countdown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foreach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my $i (reverse 0..10) {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print "$i...\n";                # Same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%hash = (dog =&gt; "lazy", fox =&gt; "quick");</a:t>
                      </a:r>
                    </a:p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foreach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my $key (keys %hash) {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print "The $key is $hash{$key}.\n";  # Print out hash pairs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4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Simple statements can take single modifiers</a:t>
            </a:r>
          </a:p>
          <a:p>
            <a:r>
              <a:rPr lang="en-US" sz="1600" dirty="0" smtClean="0"/>
              <a:t>Places emphasis on the statement, not the control</a:t>
            </a:r>
          </a:p>
          <a:p>
            <a:r>
              <a:rPr lang="en-US" sz="1600" dirty="0" smtClean="0"/>
              <a:t>Can make programs more legible</a:t>
            </a:r>
          </a:p>
          <a:p>
            <a:r>
              <a:rPr lang="en-US" sz="1600" dirty="0" smtClean="0"/>
              <a:t>Parentheses usually not needed</a:t>
            </a:r>
          </a:p>
          <a:p>
            <a:r>
              <a:rPr lang="en-US" sz="1600" dirty="0" smtClean="0"/>
              <a:t>Good for setting default values</a:t>
            </a:r>
          </a:p>
          <a:p>
            <a:r>
              <a:rPr lang="en-US" sz="1600" dirty="0" smtClean="0"/>
              <a:t>Valid modifiers are if, unless, while, until, </a:t>
            </a:r>
            <a:r>
              <a:rPr lang="en-US" sz="1600" dirty="0" err="1" smtClean="0"/>
              <a:t>foreach</a:t>
            </a:r>
            <a:endParaRPr lang="en-US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368534"/>
              </p:ext>
            </p:extLst>
          </p:nvPr>
        </p:nvGraphicFramePr>
        <p:xfrm>
          <a:off x="381000" y="3749040"/>
          <a:ext cx="86868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$a = $default unless defined $a;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$b = $default unless defined $b;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$c = $default unless defined $c;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$balance += $deposit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if $deposit;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$balance -= $withdrawal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if $withdrawal and $withdrawal &lt;= $balance;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25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Subs group related statements into a single task</a:t>
            </a:r>
          </a:p>
          <a:p>
            <a:r>
              <a:rPr lang="en-US" sz="1600" dirty="0" smtClean="0"/>
              <a:t>Perl allows both declared and anonymous subs</a:t>
            </a:r>
          </a:p>
          <a:p>
            <a:r>
              <a:rPr lang="en-US" sz="1600" dirty="0" smtClean="0"/>
              <a:t>Perl allows various ways of handling arguments</a:t>
            </a:r>
          </a:p>
          <a:p>
            <a:r>
              <a:rPr lang="en-US" sz="1600" dirty="0" smtClean="0"/>
              <a:t>Perl allows various ways of calling subs</a:t>
            </a:r>
          </a:p>
          <a:p>
            <a:r>
              <a:rPr lang="en-US" sz="1600" dirty="0" err="1" smtClean="0"/>
              <a:t>perldoc</a:t>
            </a:r>
            <a:r>
              <a:rPr lang="en-US" sz="1600" dirty="0" smtClean="0"/>
              <a:t> </a:t>
            </a:r>
            <a:r>
              <a:rPr lang="en-US" sz="1600" dirty="0" err="1" smtClean="0"/>
              <a:t>perlsub</a:t>
            </a:r>
            <a:r>
              <a:rPr lang="en-US" sz="1600" dirty="0" smtClean="0"/>
              <a:t> gives complete description</a:t>
            </a:r>
          </a:p>
        </p:txBody>
      </p:sp>
    </p:spTree>
    <p:extLst>
      <p:ext uri="{BB962C8B-B14F-4D97-AF65-F5344CB8AC3E}">
        <p14:creationId xmlns:p14="http://schemas.microsoft.com/office/powerpoint/2010/main" val="38767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Subroutines are declared with the sub keyword</a:t>
            </a:r>
          </a:p>
          <a:p>
            <a:r>
              <a:rPr lang="en-US" sz="1600" dirty="0" smtClean="0"/>
              <a:t>Subroutines return values</a:t>
            </a:r>
          </a:p>
          <a:p>
            <a:r>
              <a:rPr lang="en-US" sz="1600" dirty="0" smtClean="0"/>
              <a:t>Explicitly with the return command</a:t>
            </a:r>
          </a:p>
          <a:p>
            <a:r>
              <a:rPr lang="en-US" sz="1600" dirty="0" smtClean="0"/>
              <a:t>Implicitly as the value of the last executed statement</a:t>
            </a:r>
          </a:p>
          <a:p>
            <a:r>
              <a:rPr lang="en-US" sz="1600" dirty="0" smtClean="0"/>
              <a:t>Return values can be a scalar or a flat list</a:t>
            </a:r>
          </a:p>
          <a:p>
            <a:r>
              <a:rPr lang="en-US" sz="1600" dirty="0" err="1" smtClean="0"/>
              <a:t>wantarray</a:t>
            </a:r>
            <a:r>
              <a:rPr lang="en-US" sz="1600" dirty="0" smtClean="0"/>
              <a:t> describes what context was used</a:t>
            </a:r>
          </a:p>
          <a:p>
            <a:r>
              <a:rPr lang="en-US" sz="1600" dirty="0" smtClean="0"/>
              <a:t>Unused values are just lost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35821"/>
              </p:ext>
            </p:extLst>
          </p:nvPr>
        </p:nvGraphicFramePr>
        <p:xfrm>
          <a:off x="609600" y="3886200"/>
          <a:ext cx="8305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sub ten {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return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wantarray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() ? (1 .. 10) : 10;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@ten = ten();          # (1, 2, 3, 4, 5, 6, 7, 8, 9, 10)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$ten = ten();          # 10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($ten) = ten();        # (1)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($one, $two) = ten();  # (1, 2)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4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Two common means of passing arguments to subs</a:t>
            </a:r>
          </a:p>
          <a:p>
            <a:pPr lvl="1"/>
            <a:r>
              <a:rPr lang="en-US" sz="1200" dirty="0" smtClean="0"/>
              <a:t>Pass by value</a:t>
            </a:r>
          </a:p>
          <a:p>
            <a:pPr lvl="1"/>
            <a:r>
              <a:rPr lang="en-US" sz="1200" dirty="0" smtClean="0"/>
              <a:t>Pass by reference</a:t>
            </a:r>
          </a:p>
          <a:p>
            <a:pPr lvl="1"/>
            <a:r>
              <a:rPr lang="en-US" sz="1200" dirty="0" smtClean="0"/>
              <a:t>Perl allows either</a:t>
            </a:r>
          </a:p>
          <a:p>
            <a:r>
              <a:rPr lang="en-US" sz="1600" dirty="0" smtClean="0"/>
              <a:t>Arguments are passed into the @_ array</a:t>
            </a:r>
          </a:p>
          <a:p>
            <a:pPr lvl="1"/>
            <a:r>
              <a:rPr lang="en-US" sz="1200" dirty="0" smtClean="0"/>
              <a:t>@_ is the "fill in the blanks" array</a:t>
            </a:r>
          </a:p>
          <a:p>
            <a:pPr lvl="1"/>
            <a:r>
              <a:rPr lang="en-US" sz="1200" dirty="0" smtClean="0"/>
              <a:t>Usually should copy @_ into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7333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values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220776"/>
              </p:ext>
            </p:extLst>
          </p:nvPr>
        </p:nvGraphicFramePr>
        <p:xfrm>
          <a:off x="457200" y="1600200"/>
          <a:ext cx="8229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sub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add_one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{           # Like pass by value</a:t>
                      </a:r>
                    </a:p>
                    <a:p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($n) = @_;       # Copy first argument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return ($n + 1);    # Return 1 more than argument 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sub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plus_plus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{         # Like pass by reference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$_[0] = $_[0] + 1;  # Modify first argument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($a, $b) = (10, 0);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add_one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($a);            # Return value is lost, nothing changes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$b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add_one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($a);       # $a is 10, $b is 11</a:t>
                      </a:r>
                    </a:p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plus_plus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($a);          # Return value lost, but a now is 11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$b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plus_plus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($a);     # $a and $b are 12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9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Subroutine calls usually have arguments in parentheses</a:t>
            </a:r>
          </a:p>
          <a:p>
            <a:r>
              <a:rPr lang="en-US" sz="1600" dirty="0" smtClean="0"/>
              <a:t>Parentheses are not needed if sub is declared first</a:t>
            </a:r>
          </a:p>
          <a:p>
            <a:r>
              <a:rPr lang="en-US" sz="1600" dirty="0" smtClean="0"/>
              <a:t>But using parentheses is often good style</a:t>
            </a:r>
          </a:p>
          <a:p>
            <a:r>
              <a:rPr lang="en-US" sz="1600" dirty="0" smtClean="0"/>
              <a:t>Subroutine calls may be recursive</a:t>
            </a:r>
          </a:p>
          <a:p>
            <a:r>
              <a:rPr lang="en-US" sz="1600" dirty="0" smtClean="0"/>
              <a:t>Subroutines are another data type</a:t>
            </a:r>
          </a:p>
          <a:p>
            <a:r>
              <a:rPr lang="en-US" sz="1600" dirty="0" smtClean="0"/>
              <a:t>Name may be preceded by an &amp; character</a:t>
            </a:r>
          </a:p>
          <a:p>
            <a:r>
              <a:rPr lang="en-US" sz="1600" dirty="0" smtClean="0"/>
              <a:t>&amp; is not needed when calling subs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0357"/>
              </p:ext>
            </p:extLst>
          </p:nvPr>
        </p:nvGraphicFramePr>
        <p:xfrm>
          <a:off x="609600" y="3886200"/>
          <a:ext cx="83058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factorial(5) . "\n";   # Parentheses required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sub factorial {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my ($n) = @_;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return $n if $n &lt;= 2;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$n * factorial($n - 1);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((factorial 5) . "\n");   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 Parentheses around argument not required,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 but need to ensure there are no extra arguments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print &amp;factorial(5) . "\n";  # Neither () nor &amp; required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Perl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Perl's motto is:</a:t>
            </a:r>
          </a:p>
          <a:p>
            <a:pPr lvl="1"/>
            <a:r>
              <a:rPr lang="en-US" dirty="0" smtClean="0"/>
              <a:t>There's more than one way to do it.</a:t>
            </a:r>
          </a:p>
          <a:p>
            <a:r>
              <a:rPr lang="en-US" dirty="0" smtClean="0"/>
              <a:t>Why use Perl?</a:t>
            </a:r>
          </a:p>
          <a:p>
            <a:pPr lvl="1"/>
            <a:r>
              <a:rPr lang="en-US" dirty="0" smtClean="0"/>
              <a:t>Well-suited to many tasks</a:t>
            </a:r>
          </a:p>
          <a:p>
            <a:pPr lvl="1"/>
            <a:r>
              <a:rPr lang="en-US" dirty="0" smtClean="0"/>
              <a:t>Fast development time</a:t>
            </a:r>
          </a:p>
          <a:p>
            <a:pPr lvl="1"/>
            <a:r>
              <a:rPr lang="en-US" dirty="0" smtClean="0"/>
              <a:t>Enjoyment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 more typical example</a:t>
            </a:r>
          </a:p>
          <a:p>
            <a:r>
              <a:rPr lang="en-US" sz="1600" dirty="0" smtClean="0"/>
              <a:t>Declare subroutine</a:t>
            </a:r>
          </a:p>
          <a:p>
            <a:r>
              <a:rPr lang="en-US" sz="1600" dirty="0" smtClean="0"/>
              <a:t>Copy arguments</a:t>
            </a:r>
          </a:p>
          <a:p>
            <a:r>
              <a:rPr lang="en-US" sz="1600" dirty="0" smtClean="0"/>
              <a:t>Check arguments</a:t>
            </a:r>
          </a:p>
          <a:p>
            <a:r>
              <a:rPr lang="en-US" sz="1600" dirty="0" smtClean="0"/>
              <a:t>Perform computation</a:t>
            </a:r>
          </a:p>
          <a:p>
            <a:r>
              <a:rPr lang="en-US" sz="1600" dirty="0" smtClean="0"/>
              <a:t>Return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835"/>
              </p:ext>
            </p:extLst>
          </p:nvPr>
        </p:nvGraphicFramePr>
        <p:xfrm>
          <a:off x="609600" y="3886200"/>
          <a:ext cx="83058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sub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fibonacci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{</a:t>
                      </a:r>
                    </a:p>
                    <a:p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my ($n) = @_;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die "Number must be positive" if $n &lt;= 0;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return 1 if $n &lt;= 2;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return (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fibonacci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($n-1) +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fibonacci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($n-2));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foreach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my $i (1..5) {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my $fib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fibonacci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($i);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print "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fibonacci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($i) is $fib\n";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Access to files is similar to shell redirection</a:t>
            </a:r>
          </a:p>
          <a:p>
            <a:r>
              <a:rPr lang="en-US" sz="1600" dirty="0" smtClean="0"/>
              <a:t>Standard files</a:t>
            </a:r>
          </a:p>
          <a:p>
            <a:r>
              <a:rPr lang="en-US" sz="1600" dirty="0" smtClean="0"/>
              <a:t>Reading from files</a:t>
            </a:r>
          </a:p>
          <a:p>
            <a:r>
              <a:rPr lang="en-US" sz="1600" dirty="0" smtClean="0"/>
              <a:t>Writing to files</a:t>
            </a:r>
          </a:p>
          <a:p>
            <a:r>
              <a:rPr lang="en-US" sz="1600" dirty="0" smtClean="0"/>
              <a:t>Pipes</a:t>
            </a:r>
          </a:p>
          <a:p>
            <a:r>
              <a:rPr lang="en-US" sz="1600" dirty="0" smtClean="0"/>
              <a:t>File checks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75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Access to files is similar to shell redirection</a:t>
            </a:r>
          </a:p>
          <a:p>
            <a:r>
              <a:rPr lang="en-US" sz="1600" dirty="0" smtClean="0"/>
              <a:t>open allows access to the file</a:t>
            </a:r>
          </a:p>
          <a:p>
            <a:r>
              <a:rPr lang="en-US" sz="1600" dirty="0" smtClean="0"/>
              <a:t>Redirect characters (&lt;, &gt;) define access type</a:t>
            </a:r>
          </a:p>
          <a:p>
            <a:r>
              <a:rPr lang="en-US" sz="1600" dirty="0" smtClean="0"/>
              <a:t>Can read, write, append, read &amp; write, etc.</a:t>
            </a:r>
          </a:p>
          <a:p>
            <a:r>
              <a:rPr lang="en-US" sz="1600" dirty="0" err="1" smtClean="0"/>
              <a:t>Filehandle</a:t>
            </a:r>
            <a:r>
              <a:rPr lang="en-US" sz="1600" dirty="0" smtClean="0"/>
              <a:t> refers to opened file</a:t>
            </a:r>
          </a:p>
          <a:p>
            <a:r>
              <a:rPr lang="en-US" sz="1600" dirty="0" smtClean="0"/>
              <a:t>close stops access to the file</a:t>
            </a:r>
          </a:p>
          <a:p>
            <a:r>
              <a:rPr lang="en-US" sz="1600" dirty="0" smtClean="0"/>
              <a:t>$! contains IO error messages</a:t>
            </a:r>
          </a:p>
          <a:p>
            <a:r>
              <a:rPr lang="en-US" sz="1600" dirty="0" err="1" smtClean="0"/>
              <a:t>perldoc</a:t>
            </a:r>
            <a:r>
              <a:rPr lang="en-US" sz="1600" dirty="0" smtClean="0"/>
              <a:t> </a:t>
            </a:r>
            <a:r>
              <a:rPr lang="en-US" sz="1600" dirty="0" err="1" smtClean="0"/>
              <a:t>perlopentut</a:t>
            </a:r>
            <a:r>
              <a:rPr lang="en-US" sz="1600" dirty="0" smtClean="0"/>
              <a:t> has complete description</a:t>
            </a:r>
          </a:p>
          <a:p>
            <a:endParaRPr lang="en-US" sz="1600" dirty="0"/>
          </a:p>
          <a:p>
            <a:endParaRPr lang="en-US" sz="1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491965"/>
              </p:ext>
            </p:extLst>
          </p:nvPr>
        </p:nvGraphicFramePr>
        <p:xfrm>
          <a:off x="457200" y="4160520"/>
          <a:ext cx="85344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open INPUT,  "&lt; 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datafile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" or die "Can't open input file: $!";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open OUTPUT, "&gt; 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outfile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" or die "Can't open output file: $!";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open LOG,    "&gt;&gt;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logfile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" or die "Can't open log file: $!";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open RWFILE, "+&lt;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myfile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" or die "Can't open file: $!";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close INPUT;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34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Standard files are opened automatically</a:t>
            </a:r>
          </a:p>
          <a:p>
            <a:r>
              <a:rPr lang="en-US" sz="1600" dirty="0" smtClean="0"/>
              <a:t>STDIN is standard input</a:t>
            </a:r>
          </a:p>
          <a:p>
            <a:r>
              <a:rPr lang="en-US" sz="1600" dirty="0" smtClean="0"/>
              <a:t>STDOUT is standard output</a:t>
            </a:r>
          </a:p>
          <a:p>
            <a:r>
              <a:rPr lang="en-US" sz="1600" dirty="0" smtClean="0"/>
              <a:t>STDERR is standard error output</a:t>
            </a:r>
          </a:p>
          <a:p>
            <a:r>
              <a:rPr lang="en-US" sz="1600" dirty="0" smtClean="0"/>
              <a:t>Can re-open these for special handling</a:t>
            </a:r>
          </a:p>
          <a:p>
            <a:r>
              <a:rPr lang="en-US" sz="1600" dirty="0" smtClean="0"/>
              <a:t>print uses standard output by default</a:t>
            </a:r>
          </a:p>
          <a:p>
            <a:r>
              <a:rPr lang="en-US" sz="1600" dirty="0" smtClean="0"/>
              <a:t>die and warn use standard error by default</a:t>
            </a:r>
            <a:endParaRPr lang="en-US" sz="1600" dirty="0"/>
          </a:p>
          <a:p>
            <a:endParaRPr lang="en-US" sz="1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06728"/>
              </p:ext>
            </p:extLst>
          </p:nvPr>
        </p:nvGraphicFramePr>
        <p:xfrm>
          <a:off x="228600" y="4023360"/>
          <a:ext cx="8534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STDOUT "Hello, world.\n";  # STDOUT not needed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open STDERR, "&gt;&gt;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logfile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" or die "Can't redirect errors to log: $!";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STDERR "Oh no, here's an error message.\n";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warn "Oh no, here's another error message.\n";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close STDERR;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1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Reading from files</a:t>
            </a:r>
          </a:p>
          <a:p>
            <a:r>
              <a:rPr lang="en-US" sz="1600" dirty="0" smtClean="0"/>
              <a:t>Input operator &lt;&gt; reads one line from the file, including the newline character</a:t>
            </a:r>
          </a:p>
          <a:p>
            <a:r>
              <a:rPr lang="en-US" sz="1600" dirty="0" smtClean="0"/>
              <a:t>chomp will remove newline if you want</a:t>
            </a:r>
          </a:p>
          <a:p>
            <a:r>
              <a:rPr lang="en-US" sz="1600" dirty="0" smtClean="0"/>
              <a:t>Can modify input recorder separator $/ to read characters, words, paragraphs, records, etc.</a:t>
            </a:r>
            <a:endParaRPr lang="en-US" sz="1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8333"/>
              </p:ext>
            </p:extLst>
          </p:nvPr>
        </p:nvGraphicFramePr>
        <p:xfrm>
          <a:off x="228600" y="3048000"/>
          <a:ext cx="8534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"What type of pet do you have? 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my $pet = &lt;STDIN&gt;;       # Read a line from STDIN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chomp $pet;              # Remove newline</a:t>
                      </a:r>
                    </a:p>
                    <a:p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"Enter your pet's name: 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my $name = &lt;&gt;;           # STDIN is optional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chomp $name;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"Your pet $pet is named $name.\n";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6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Reading from files</a:t>
            </a:r>
          </a:p>
          <a:p>
            <a:r>
              <a:rPr lang="en-US" sz="1600" dirty="0" smtClean="0"/>
              <a:t>Easy to loop over entire file</a:t>
            </a:r>
          </a:p>
          <a:p>
            <a:r>
              <a:rPr lang="en-US" sz="1600" dirty="0" smtClean="0"/>
              <a:t>Loops will assign to $_ by default</a:t>
            </a:r>
          </a:p>
          <a:p>
            <a:r>
              <a:rPr lang="en-US" sz="1600" dirty="0" smtClean="0"/>
              <a:t>Be sure that the file is open for reading first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209046"/>
              </p:ext>
            </p:extLst>
          </p:nvPr>
        </p:nvGraphicFramePr>
        <p:xfrm>
          <a:off x="228600" y="3048000"/>
          <a:ext cx="8534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open CUSTOMERS, "&lt;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mailing_list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" or die "Can't open input file: $!";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while (my $line = &lt;CUSTOMERS&gt;) {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my @fields = split(":", $line);      # Fields separated by colons 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  print "$fields[1] $fields[0]\n";     # Display selected fields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  print "$fields[3], $fields[4]\n";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  print "$fields[5], $fields[6]  $fields[7]\n";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while &lt;&gt;;                        # cat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STDOUT $_ while ($_ = &lt;STDIN&gt;);  # same, but more verbose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6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Writing to files</a:t>
            </a:r>
          </a:p>
          <a:p>
            <a:r>
              <a:rPr lang="en-US" sz="1600" dirty="0" smtClean="0"/>
              <a:t>print writes to a file</a:t>
            </a:r>
          </a:p>
          <a:p>
            <a:r>
              <a:rPr lang="en-US" sz="1600" dirty="0" smtClean="0"/>
              <a:t>print writes to a STDOUT by default</a:t>
            </a:r>
          </a:p>
          <a:p>
            <a:r>
              <a:rPr lang="en-US" sz="1600" dirty="0" smtClean="0"/>
              <a:t>Be sure that the file is open for writing first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03986"/>
              </p:ext>
            </p:extLst>
          </p:nvPr>
        </p:nvGraphicFramePr>
        <p:xfrm>
          <a:off x="228600" y="3048000"/>
          <a:ext cx="8534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open CUSTOMERS, "&lt;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mailing_list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" or die "Can't open input file: $!";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open LABELS,"&gt; labels" or die "Can't open output file: $!";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while (my $line = &lt;CUSTOMERS&gt;) {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my @fields = split(":", $line);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print LABELS "$fields[1] $fields[0]\n";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print LABELS "$fields[3], $fields[4]\n";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print LABELS "$fields[5], $fields[6]  $fields[7]\n";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3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File checks</a:t>
            </a:r>
          </a:p>
          <a:p>
            <a:r>
              <a:rPr lang="en-US" sz="1600" dirty="0" smtClean="0"/>
              <a:t>File test operators check if a file exists, is readable or writable, etc.</a:t>
            </a:r>
          </a:p>
          <a:p>
            <a:r>
              <a:rPr lang="en-US" sz="1600" dirty="0" smtClean="0"/>
              <a:t>-e tests if file is exists</a:t>
            </a:r>
          </a:p>
          <a:p>
            <a:r>
              <a:rPr lang="en-US" sz="1600" dirty="0" smtClean="0"/>
              <a:t>-r tests if file is readable</a:t>
            </a:r>
          </a:p>
          <a:p>
            <a:r>
              <a:rPr lang="en-US" sz="1600" dirty="0" smtClean="0"/>
              <a:t>-w tests if file is writable</a:t>
            </a:r>
          </a:p>
          <a:p>
            <a:r>
              <a:rPr lang="en-US" sz="1600" dirty="0" smtClean="0"/>
              <a:t>-x tests if file is executable</a:t>
            </a:r>
          </a:p>
          <a:p>
            <a:r>
              <a:rPr lang="en-US" sz="1600" dirty="0" smtClean="0"/>
              <a:t>-l tests if file is a </a:t>
            </a:r>
            <a:r>
              <a:rPr lang="en-US" sz="1600" dirty="0" err="1" smtClean="0"/>
              <a:t>symlink</a:t>
            </a:r>
            <a:endParaRPr lang="en-US" sz="1600" dirty="0" smtClean="0"/>
          </a:p>
          <a:p>
            <a:r>
              <a:rPr lang="en-US" sz="1600" dirty="0" smtClean="0"/>
              <a:t>-T tests if file is a text file</a:t>
            </a:r>
          </a:p>
          <a:p>
            <a:r>
              <a:rPr lang="en-US" sz="1600" dirty="0" err="1" smtClean="0"/>
              <a:t>perldoc</a:t>
            </a:r>
            <a:r>
              <a:rPr lang="en-US" sz="1600" dirty="0" smtClean="0"/>
              <a:t> </a:t>
            </a:r>
            <a:r>
              <a:rPr lang="en-US" sz="1600" dirty="0" err="1" smtClean="0"/>
              <a:t>perlfunc</a:t>
            </a:r>
            <a:r>
              <a:rPr lang="en-US" sz="1600" dirty="0" smtClean="0"/>
              <a:t> lists more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46862"/>
              </p:ext>
            </p:extLst>
          </p:nvPr>
        </p:nvGraphicFramePr>
        <p:xfrm>
          <a:off x="228600" y="4602480"/>
          <a:ext cx="85344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my $filename = "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pie_recipe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if (-r $filename) {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  open INPUT, "&gt; $filename" or die "Can't open $filename: $!";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} else {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  print "The file $filename is not readable.\n";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99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Regexes perform textual pattern matching</a:t>
            </a:r>
          </a:p>
          <a:p>
            <a:r>
              <a:rPr lang="en-US" sz="1600" dirty="0" smtClean="0"/>
              <a:t>Regexes ask:</a:t>
            </a:r>
          </a:p>
          <a:p>
            <a:r>
              <a:rPr lang="en-US" sz="1600" dirty="0" smtClean="0"/>
              <a:t>Does a string...</a:t>
            </a:r>
          </a:p>
          <a:p>
            <a:r>
              <a:rPr lang="en-US" sz="1600" dirty="0" smtClean="0"/>
              <a:t>...contain the letters "dog" in order?</a:t>
            </a:r>
          </a:p>
          <a:p>
            <a:r>
              <a:rPr lang="en-US" sz="1600" dirty="0" smtClean="0"/>
              <a:t>...not contain the letter "z"?</a:t>
            </a:r>
          </a:p>
          <a:p>
            <a:r>
              <a:rPr lang="en-US" sz="1600" dirty="0" smtClean="0"/>
              <a:t>...begin with the letters "Y" or "y"?</a:t>
            </a:r>
          </a:p>
          <a:p>
            <a:r>
              <a:rPr lang="en-US" sz="1600" dirty="0" smtClean="0"/>
              <a:t>...end with a question mark?</a:t>
            </a:r>
          </a:p>
          <a:p>
            <a:r>
              <a:rPr lang="en-US" sz="1600" dirty="0" smtClean="0"/>
              <a:t>...contain only letters?</a:t>
            </a:r>
          </a:p>
          <a:p>
            <a:r>
              <a:rPr lang="en-US" sz="1600" dirty="0" smtClean="0"/>
              <a:t>...contain only digits?</a:t>
            </a:r>
            <a:endParaRPr lang="en-US" sz="1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24499"/>
              </p:ext>
            </p:extLst>
          </p:nvPr>
        </p:nvGraphicFramePr>
        <p:xfrm>
          <a:off x="533400" y="4495800"/>
          <a:ext cx="7543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my $string = "Did the fox jump over the dogs?";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"1: $string\n" if $string =~ /dog/; # matches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"2: $string\n" if $string !~ /z/;   # matches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"3: $string\n" if $string =~ /^[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Yy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]/;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"4: $string\n" if $string =~ /\?$/; # matches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"5: $string\n" if $string =~ /^[a-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zA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-Z]*$/;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"6: $string\n" if $string =~ /^\d*$/;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8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Regexes may be quoted in several ways</a:t>
            </a:r>
          </a:p>
          <a:p>
            <a:r>
              <a:rPr lang="en-US" sz="1600" dirty="0" smtClean="0"/>
              <a:t>Regex quotes are usually slashes (/regex/)</a:t>
            </a:r>
          </a:p>
          <a:p>
            <a:r>
              <a:rPr lang="en-US" sz="1600" dirty="0" smtClean="0"/>
              <a:t>May use other quotes with the match operator m</a:t>
            </a:r>
          </a:p>
          <a:p>
            <a:r>
              <a:rPr lang="en-US" sz="1600" dirty="0" smtClean="0"/>
              <a:t>Use other quotes when matching slashes (m[/])</a:t>
            </a:r>
          </a:p>
          <a:p>
            <a:r>
              <a:rPr lang="en-US" sz="1600" dirty="0" smtClean="0"/>
              <a:t>Comparison operators (=~, !~) test for matches</a:t>
            </a:r>
            <a:endParaRPr lang="en-US" sz="1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04455"/>
              </p:ext>
            </p:extLst>
          </p:nvPr>
        </p:nvGraphicFramePr>
        <p:xfrm>
          <a:off x="533400" y="3429000"/>
          <a:ext cx="7543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my $string = "Did the fox jump over the dogs?";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"1: $string\n" if $string =~ /dog/; # matches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"2: $string\n" if $string =~ m/dog/;# matches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"3: $string\n" if $string =~ m(dog);# matches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"4: $string\n" if $string =~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m|dog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|;# matches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5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Perl code is written in plaintext</a:t>
            </a:r>
          </a:p>
          <a:p>
            <a:r>
              <a:rPr lang="en-US" dirty="0" smtClean="0"/>
              <a:t>Use your favorite text editor (</a:t>
            </a:r>
            <a:r>
              <a:rPr lang="en-US" dirty="0" err="1" smtClean="0"/>
              <a:t>emacs</a:t>
            </a:r>
            <a:r>
              <a:rPr lang="en-US" dirty="0" smtClean="0"/>
              <a:t>, vi, etc.) to enter code</a:t>
            </a:r>
          </a:p>
          <a:p>
            <a:r>
              <a:rPr lang="en-US" dirty="0" err="1" smtClean="0"/>
              <a:t>emacs</a:t>
            </a:r>
            <a:r>
              <a:rPr lang="en-US" dirty="0" smtClean="0"/>
              <a:t> has a </a:t>
            </a:r>
            <a:r>
              <a:rPr lang="en-US" dirty="0" err="1" smtClean="0"/>
              <a:t>perl</a:t>
            </a:r>
            <a:r>
              <a:rPr lang="en-US" dirty="0" smtClean="0"/>
              <a:t> mode (M-x </a:t>
            </a:r>
            <a:r>
              <a:rPr lang="en-US" dirty="0" err="1" smtClean="0"/>
              <a:t>perl</a:t>
            </a:r>
            <a:r>
              <a:rPr lang="en-US" dirty="0" smtClean="0"/>
              <a:t>-mode) to assist with formatting</a:t>
            </a:r>
          </a:p>
          <a:p>
            <a:r>
              <a:rPr lang="en-US" dirty="0" smtClean="0"/>
              <a:t>Running Perl programs</a:t>
            </a:r>
          </a:p>
          <a:p>
            <a:r>
              <a:rPr lang="en-US" dirty="0" smtClean="0"/>
              <a:t>Programs may be run by the </a:t>
            </a:r>
            <a:r>
              <a:rPr lang="en-US" dirty="0" err="1" smtClean="0"/>
              <a:t>perl</a:t>
            </a:r>
            <a:r>
              <a:rPr lang="en-US" dirty="0" smtClean="0"/>
              <a:t> interpreter</a:t>
            </a:r>
          </a:p>
          <a:p>
            <a:r>
              <a:rPr lang="en-US" dirty="0" smtClean="0"/>
              <a:t>Programs may be made executable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Regexes are their own mini-language</a:t>
            </a:r>
          </a:p>
          <a:p>
            <a:r>
              <a:rPr lang="en-US" sz="1600" dirty="0" smtClean="0"/>
              <a:t>Match letters, numbers, other characters</a:t>
            </a:r>
          </a:p>
          <a:p>
            <a:r>
              <a:rPr lang="en-US" sz="1600" dirty="0" smtClean="0"/>
              <a:t>Exclude certain characters from matches</a:t>
            </a:r>
          </a:p>
          <a:p>
            <a:r>
              <a:rPr lang="en-US" sz="1600" dirty="0" smtClean="0"/>
              <a:t>Character classes (in []) denote a possible set of characters to match</a:t>
            </a:r>
          </a:p>
          <a:p>
            <a:r>
              <a:rPr lang="en-US" sz="1600" dirty="0" smtClean="0"/>
              <a:t>Negate a character classes with a carat ([^</a:t>
            </a:r>
            <a:r>
              <a:rPr lang="en-US" sz="1600" dirty="0" err="1" smtClean="0"/>
              <a:t>abc</a:t>
            </a:r>
            <a:r>
              <a:rPr lang="en-US" sz="1600" dirty="0" smtClean="0"/>
              <a:t>])</a:t>
            </a:r>
          </a:p>
          <a:p>
            <a:r>
              <a:rPr lang="en-US" sz="1600" dirty="0" smtClean="0"/>
              <a:t>Provided character classes include:</a:t>
            </a:r>
          </a:p>
          <a:p>
            <a:r>
              <a:rPr lang="en-US" sz="1600" dirty="0" smtClean="0"/>
              <a:t>\d, \D for digits, non-digits</a:t>
            </a:r>
          </a:p>
          <a:p>
            <a:r>
              <a:rPr lang="en-US" sz="1600" dirty="0" smtClean="0"/>
              <a:t>\w, \W for word and non-word characters (letters, digits, underscore)</a:t>
            </a:r>
          </a:p>
          <a:p>
            <a:r>
              <a:rPr lang="en-US" sz="1600" dirty="0" smtClean="0"/>
              <a:t>\s, \S for white-space and non-space characters</a:t>
            </a:r>
          </a:p>
          <a:p>
            <a:r>
              <a:rPr lang="en-US" sz="1600" dirty="0" smtClean="0"/>
              <a:t>. for any character except newline</a:t>
            </a:r>
            <a:endParaRPr lang="en-US" sz="1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73860"/>
              </p:ext>
            </p:extLst>
          </p:nvPr>
        </p:nvGraphicFramePr>
        <p:xfrm>
          <a:off x="533400" y="4648200"/>
          <a:ext cx="8382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my $string = "Did the fox jump over the dogs?";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"1: $string\n" if $string =~ m/[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bdl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og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/; # bog, dog, log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"2: $string\n" if $string =~ m/dog[^s]/; # no match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"3: $string\n" if $string =~ m/\s\w\w\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wp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\s/; # matches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6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Regexes are their own mini-language</a:t>
            </a:r>
          </a:p>
          <a:p>
            <a:pPr lvl="1"/>
            <a:r>
              <a:rPr lang="en-US" sz="1400" dirty="0" smtClean="0"/>
              <a:t>Match letters, numbers, other characters</a:t>
            </a:r>
          </a:p>
          <a:p>
            <a:pPr lvl="1"/>
            <a:r>
              <a:rPr lang="en-US" sz="1400" dirty="0" smtClean="0"/>
              <a:t>Exclude certain </a:t>
            </a:r>
            <a:r>
              <a:rPr lang="en-US" sz="1400" dirty="0" err="1" smtClean="0"/>
              <a:t>chaSracters</a:t>
            </a:r>
            <a:r>
              <a:rPr lang="en-US" sz="1400" dirty="0" smtClean="0"/>
              <a:t> from matches</a:t>
            </a:r>
          </a:p>
          <a:p>
            <a:pPr lvl="1"/>
            <a:r>
              <a:rPr lang="en-US" sz="1400" dirty="0" smtClean="0"/>
              <a:t>Character classes (in []) denote a possible set of characters to match</a:t>
            </a:r>
          </a:p>
          <a:p>
            <a:pPr lvl="1"/>
            <a:r>
              <a:rPr lang="en-US" sz="1400" dirty="0" smtClean="0"/>
              <a:t>Negate a character classes with a carat ([^</a:t>
            </a:r>
            <a:r>
              <a:rPr lang="en-US" sz="1400" dirty="0" err="1" smtClean="0"/>
              <a:t>abc</a:t>
            </a:r>
            <a:r>
              <a:rPr lang="en-US" sz="1400" dirty="0" smtClean="0"/>
              <a:t>])</a:t>
            </a:r>
          </a:p>
          <a:p>
            <a:pPr lvl="1"/>
            <a:r>
              <a:rPr lang="en-US" sz="1400" dirty="0" smtClean="0"/>
              <a:t>Provided character classes include:</a:t>
            </a:r>
          </a:p>
          <a:p>
            <a:pPr lvl="2"/>
            <a:r>
              <a:rPr lang="en-US" sz="1400" dirty="0" smtClean="0"/>
              <a:t>\d, \D for digits, non-digits</a:t>
            </a:r>
          </a:p>
          <a:p>
            <a:pPr lvl="2"/>
            <a:r>
              <a:rPr lang="en-US" sz="1400" dirty="0" smtClean="0"/>
              <a:t>\w, \W for word and non-word characters (letters, digits, underscore)</a:t>
            </a:r>
          </a:p>
          <a:p>
            <a:pPr lvl="2"/>
            <a:r>
              <a:rPr lang="en-US" sz="1400" dirty="0" smtClean="0"/>
              <a:t>\s, \S for white-space and non-space characters</a:t>
            </a:r>
          </a:p>
          <a:p>
            <a:pPr lvl="2"/>
            <a:r>
              <a:rPr lang="en-US" sz="1400" dirty="0" smtClean="0"/>
              <a:t>. for any character except newline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24550"/>
              </p:ext>
            </p:extLst>
          </p:nvPr>
        </p:nvGraphicFramePr>
        <p:xfrm>
          <a:off x="533400" y="4648200"/>
          <a:ext cx="8382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my $string = "Did the fox jump over the dogs?";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"1: $string\n" if $string =~ m/[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bdl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og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/; # bog, dog, log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"2: $string\n" if $string =~ m/dog[^s]/; # no match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"3: $string\n" if $string =~ m/\s\w\w\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wp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\s/; # matches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2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Match boundaries between types of characters</a:t>
            </a:r>
          </a:p>
          <a:p>
            <a:r>
              <a:rPr lang="en-US" sz="1400" dirty="0" smtClean="0"/>
              <a:t>^ matches the start of the string</a:t>
            </a:r>
          </a:p>
          <a:p>
            <a:r>
              <a:rPr lang="en-US" sz="1400" dirty="0" smtClean="0"/>
              <a:t>$ matches the end of the string</a:t>
            </a:r>
          </a:p>
          <a:p>
            <a:r>
              <a:rPr lang="en-US" sz="1400" dirty="0" smtClean="0"/>
              <a:t>\b matches a word boundary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04612"/>
              </p:ext>
            </p:extLst>
          </p:nvPr>
        </p:nvGraphicFramePr>
        <p:xfrm>
          <a:off x="533400" y="3048000"/>
          <a:ext cx="8382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my $string = "Did the fox jump over the dogs?";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"1: $string\n" if $string =~ m/^[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Yy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]/;  # no match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"2: $string\n" if $string =~ m/\?$/;    # match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"3: $string\n" if $string =~ m/the\b/;  # match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3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Quantify matches</a:t>
            </a:r>
          </a:p>
          <a:p>
            <a:pPr lvl="1"/>
            <a:r>
              <a:rPr lang="en-US" sz="1600" dirty="0" smtClean="0"/>
              <a:t>* matches the preceding character 0 or more times</a:t>
            </a:r>
          </a:p>
          <a:p>
            <a:pPr lvl="1"/>
            <a:r>
              <a:rPr lang="en-US" sz="1600" dirty="0" smtClean="0"/>
              <a:t>+ matches the preceding character 1 or more times</a:t>
            </a:r>
          </a:p>
          <a:p>
            <a:pPr lvl="1"/>
            <a:r>
              <a:rPr lang="en-US" sz="1600" dirty="0" smtClean="0"/>
              <a:t>? matches the preceding character 0 or once</a:t>
            </a:r>
          </a:p>
          <a:p>
            <a:pPr lvl="1"/>
            <a:r>
              <a:rPr lang="en-US" sz="1600" dirty="0" smtClean="0"/>
              <a:t>{4} matches exactly 4 times</a:t>
            </a:r>
          </a:p>
          <a:p>
            <a:pPr lvl="1"/>
            <a:r>
              <a:rPr lang="en-US" sz="1600" dirty="0" smtClean="0"/>
              <a:t>{3,6} matches 3 to 6 times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9058"/>
              </p:ext>
            </p:extLst>
          </p:nvPr>
        </p:nvGraphicFramePr>
        <p:xfrm>
          <a:off x="533400" y="3870960"/>
          <a:ext cx="8382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my $string = "Did the fox jump over the dogs?";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"1: $string\n" if $string =~ m/z*/;         # matches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"2: $string\n" if $string =~ m/z+/;         # no match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"3: $string\n" if $string =~ m/\b\w{4}\b/;  # matches "jump"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48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Quantify matches</a:t>
            </a:r>
          </a:p>
          <a:p>
            <a:pPr lvl="1"/>
            <a:r>
              <a:rPr lang="en-US" sz="1600" dirty="0" smtClean="0"/>
              <a:t>* matches the preceding character 0 or more times</a:t>
            </a:r>
          </a:p>
          <a:p>
            <a:pPr lvl="1"/>
            <a:r>
              <a:rPr lang="en-US" sz="1600" dirty="0" smtClean="0"/>
              <a:t>+ matches the preceding character 1 or more times</a:t>
            </a:r>
          </a:p>
          <a:p>
            <a:pPr lvl="1"/>
            <a:r>
              <a:rPr lang="en-US" sz="1600" dirty="0" smtClean="0"/>
              <a:t>? matches the preceding character 0 or once</a:t>
            </a:r>
          </a:p>
          <a:p>
            <a:pPr lvl="1"/>
            <a:r>
              <a:rPr lang="en-US" sz="1600" dirty="0" smtClean="0"/>
              <a:t>{4} matches exactly 4 times</a:t>
            </a:r>
          </a:p>
          <a:p>
            <a:pPr lvl="1"/>
            <a:r>
              <a:rPr lang="en-US" sz="1600" dirty="0" smtClean="0"/>
              <a:t>{3,6} matches 3 to 6 times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195429"/>
              </p:ext>
            </p:extLst>
          </p:nvPr>
        </p:nvGraphicFramePr>
        <p:xfrm>
          <a:off x="533400" y="3870960"/>
          <a:ext cx="8382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my $string = "Did the fox jump over the dogs?";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"1: $string\n" if $string =~ m/z*/;         # matches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"2: $string\n" if $string =~ m/z+/;         # no match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"3: $string\n" if $string =~ m/\b\w{4}\b/;  # matches "jump"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9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Group </a:t>
            </a:r>
            <a:r>
              <a:rPr lang="en-US" sz="1600" dirty="0" err="1" smtClean="0"/>
              <a:t>subpatterns</a:t>
            </a:r>
            <a:endParaRPr lang="en-US" sz="1600" dirty="0" smtClean="0"/>
          </a:p>
          <a:p>
            <a:pPr lvl="1"/>
            <a:r>
              <a:rPr lang="en-US" sz="1200" dirty="0" smtClean="0"/>
              <a:t>() group a </a:t>
            </a:r>
            <a:r>
              <a:rPr lang="en-US" sz="1200" dirty="0" err="1" smtClean="0"/>
              <a:t>subpattern</a:t>
            </a:r>
            <a:endParaRPr lang="en-US" sz="1200" dirty="0" smtClean="0"/>
          </a:p>
          <a:p>
            <a:r>
              <a:rPr lang="en-US" sz="1600" dirty="0" smtClean="0"/>
              <a:t>Match repetitions</a:t>
            </a:r>
          </a:p>
          <a:p>
            <a:pPr lvl="1"/>
            <a:r>
              <a:rPr lang="en-US" sz="1200" dirty="0" smtClean="0"/>
              <a:t>\1, \2 refer to the first and second groups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863196"/>
              </p:ext>
            </p:extLst>
          </p:nvPr>
        </p:nvGraphicFramePr>
        <p:xfrm>
          <a:off x="533400" y="3276600"/>
          <a:ext cx="838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my $string = "Did the fox jump over the dogs?";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"1: $string\n" if $string =~ m/(fox){2}/; # "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foxfox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"2: $string\n" if $string =~ m/(the\s).*\1/; #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matches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56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Perl has several regex operators</a:t>
            </a:r>
          </a:p>
          <a:p>
            <a:pPr lvl="1"/>
            <a:r>
              <a:rPr lang="en-US" sz="1200" dirty="0" smtClean="0"/>
              <a:t>m just matches, providing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context</a:t>
            </a:r>
          </a:p>
          <a:p>
            <a:pPr lvl="1"/>
            <a:r>
              <a:rPr lang="en-US" sz="1200" dirty="0" smtClean="0"/>
              <a:t>s/match/replacement/ substitutes</a:t>
            </a:r>
          </a:p>
          <a:p>
            <a:pPr lvl="1"/>
            <a:r>
              <a:rPr lang="en-US" sz="1200" dirty="0" err="1" smtClean="0"/>
              <a:t>tr</a:t>
            </a:r>
            <a:r>
              <a:rPr lang="en-US" sz="800" dirty="0" smtClean="0"/>
              <a:t>/class/replacement/ transliterates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094453"/>
              </p:ext>
            </p:extLst>
          </p:nvPr>
        </p:nvGraphicFramePr>
        <p:xfrm>
          <a:off x="533400" y="3276600"/>
          <a:ext cx="8382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my $string = "Did the fox jump over the dogs?";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$string =~ s/dog/cat/;   # substitute "cat" for "dog"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$string =~ s(fox)(kangaroo);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# substitute "kangaroo" for "fox"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"$string\n";</a:t>
                      </a:r>
                    </a:p>
                    <a:p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$string =~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tr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/a-z/n-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za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-m/;          # Rot13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"$string\n";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4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Perl has several regex modifiers</a:t>
            </a:r>
          </a:p>
          <a:p>
            <a:pPr lvl="1"/>
            <a:r>
              <a:rPr lang="en-US" sz="1400" dirty="0" smtClean="0"/>
              <a:t>g global: allows for multiple substitutions</a:t>
            </a:r>
          </a:p>
          <a:p>
            <a:pPr lvl="1"/>
            <a:r>
              <a:rPr lang="en-US" sz="1400" dirty="0" smtClean="0"/>
              <a:t>i case insensitive matching</a:t>
            </a:r>
          </a:p>
          <a:p>
            <a:pPr lvl="1"/>
            <a:r>
              <a:rPr lang="en-US" sz="1400" dirty="0" smtClean="0"/>
              <a:t>s treat string as one line</a:t>
            </a:r>
          </a:p>
          <a:p>
            <a:pPr lvl="1"/>
            <a:r>
              <a:rPr lang="en-US" sz="1400" dirty="0" smtClean="0"/>
              <a:t>m treat string as multiple lines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502860"/>
              </p:ext>
            </p:extLst>
          </p:nvPr>
        </p:nvGraphicFramePr>
        <p:xfrm>
          <a:off x="533400" y="3276600"/>
          <a:ext cx="8382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my $breakfast = 'Lox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Lox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Lox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lox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and bagels';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$breakfast =~ s/Lox //g;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"$breakfast\n";</a:t>
                      </a:r>
                    </a:p>
                    <a:p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my $paragraph = "First Line\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nSecond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Line\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nThird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Line\n";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my ($first, $second) = ($paragraph =~ /(^.*$)\n(^.*$)/m);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"$first, $second\n";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3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modules and CPAN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Modules provide extra functionality</a:t>
            </a:r>
          </a:p>
          <a:p>
            <a:pPr lvl="1"/>
            <a:r>
              <a:rPr lang="en-US" sz="1200" dirty="0" smtClean="0"/>
              <a:t>CGI provides a CGI scripting interface</a:t>
            </a:r>
          </a:p>
          <a:p>
            <a:pPr lvl="1"/>
            <a:r>
              <a:rPr lang="en-US" sz="1200" dirty="0" smtClean="0"/>
              <a:t>Data::Dumper prints out data structures like hashes</a:t>
            </a:r>
          </a:p>
          <a:p>
            <a:pPr lvl="1"/>
            <a:r>
              <a:rPr lang="en-US" sz="1200" dirty="0" smtClean="0"/>
              <a:t>DBI provides a database interface</a:t>
            </a:r>
          </a:p>
          <a:p>
            <a:pPr lvl="1"/>
            <a:r>
              <a:rPr lang="en-US" sz="1200" dirty="0" smtClean="0"/>
              <a:t>Error provides simple error handling</a:t>
            </a:r>
          </a:p>
          <a:p>
            <a:r>
              <a:rPr lang="en-US" sz="1600" dirty="0" smtClean="0"/>
              <a:t>Using modules</a:t>
            </a:r>
          </a:p>
          <a:p>
            <a:pPr lvl="1"/>
            <a:r>
              <a:rPr lang="en-US" sz="1200" dirty="0" smtClean="0"/>
              <a:t>use modules at the top of your program</a:t>
            </a:r>
          </a:p>
          <a:p>
            <a:pPr lvl="1"/>
            <a:r>
              <a:rPr lang="en-US" sz="1200" dirty="0" smtClean="0"/>
              <a:t>Some modules take a parameter list</a:t>
            </a:r>
          </a:p>
          <a:p>
            <a:pPr lvl="1"/>
            <a:r>
              <a:rPr lang="en-US" sz="1200" dirty="0" err="1" smtClean="0"/>
              <a:t>perldoc</a:t>
            </a:r>
            <a:r>
              <a:rPr lang="en-US" sz="1200" dirty="0" smtClean="0"/>
              <a:t> gives information about installed modules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93078"/>
              </p:ext>
            </p:extLst>
          </p:nvPr>
        </p:nvGraphicFramePr>
        <p:xfrm>
          <a:off x="533400" y="4008120"/>
          <a:ext cx="8382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use CGI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qw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(:standard);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print header,</a:t>
                      </a:r>
                    </a:p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start_html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('A Simple Example'),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h1('A Simple Example'),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p("Hello, World"),</a:t>
                      </a:r>
                    </a:p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end_html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13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Interpreter line</a:t>
            </a:r>
          </a:p>
          <a:p>
            <a:r>
              <a:rPr lang="en-US" dirty="0" smtClean="0"/>
              <a:t>Also called the "shebang" line</a:t>
            </a:r>
          </a:p>
          <a:p>
            <a:r>
              <a:rPr lang="en-US" dirty="0" smtClean="0"/>
              <a:t>Similar to shell scripts and other interpreted languages</a:t>
            </a:r>
          </a:p>
          <a:p>
            <a:r>
              <a:rPr lang="en-US" dirty="0" smtClean="0"/>
              <a:t>Specifies the interpreter to use for a program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perl</a:t>
            </a:r>
            <a:r>
              <a:rPr lang="en-US" dirty="0" smtClean="0"/>
              <a:t> is the canonical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pragmas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Pragma</a:t>
            </a:r>
          </a:p>
          <a:p>
            <a:r>
              <a:rPr lang="en-US" dirty="0" smtClean="0"/>
              <a:t>Compiler directives that affect program compilation</a:t>
            </a:r>
          </a:p>
          <a:p>
            <a:r>
              <a:rPr lang="en-US" dirty="0" smtClean="0"/>
              <a:t>Beginners should consider the following mandatory!</a:t>
            </a:r>
          </a:p>
          <a:p>
            <a:r>
              <a:rPr lang="en-US" dirty="0" smtClean="0"/>
              <a:t>use strict</a:t>
            </a:r>
          </a:p>
          <a:p>
            <a:r>
              <a:rPr lang="en-US" dirty="0" smtClean="0"/>
              <a:t>Restricts unsafe constructs, requires declaration of variables, helps prevent common errors, feels more formal and less casual.</a:t>
            </a:r>
          </a:p>
          <a:p>
            <a:r>
              <a:rPr lang="en-US" dirty="0" smtClean="0"/>
              <a:t>use warnings / use diagnostics</a:t>
            </a:r>
          </a:p>
          <a:p>
            <a:r>
              <a:rPr lang="en-US" dirty="0" smtClean="0"/>
              <a:t>Provides helpful diagnostics. Older </a:t>
            </a:r>
            <a:r>
              <a:rPr lang="en-US" dirty="0" err="1" smtClean="0"/>
              <a:t>perl</a:t>
            </a:r>
            <a:r>
              <a:rPr lang="en-US" dirty="0" smtClean="0"/>
              <a:t> versions used a -w flag on the interpreter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6717</Words>
  <Application>Microsoft Office PowerPoint</Application>
  <PresentationFormat>On-screen Show (4:3)</PresentationFormat>
  <Paragraphs>962</Paragraphs>
  <Slides>78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Introduction to Perl</vt:lpstr>
      <vt:lpstr>Introduction to Perl</vt:lpstr>
      <vt:lpstr>Perl History</vt:lpstr>
      <vt:lpstr>Perl forms</vt:lpstr>
      <vt:lpstr>Perl forms</vt:lpstr>
      <vt:lpstr>The Perl way</vt:lpstr>
      <vt:lpstr>Perl overview</vt:lpstr>
      <vt:lpstr>Perl overview</vt:lpstr>
      <vt:lpstr>Perl pragmas</vt:lpstr>
      <vt:lpstr>General perl</vt:lpstr>
      <vt:lpstr>Perl Data Types</vt:lpstr>
      <vt:lpstr>Perl Scalars</vt:lpstr>
      <vt:lpstr>Perl Scalars</vt:lpstr>
      <vt:lpstr>Perl Scalars</vt:lpstr>
      <vt:lpstr>Perl Scalars</vt:lpstr>
      <vt:lpstr>Perl Scalars</vt:lpstr>
      <vt:lpstr>Perl Arrays</vt:lpstr>
      <vt:lpstr>Perl Arrays</vt:lpstr>
      <vt:lpstr>Perl Arrays</vt:lpstr>
      <vt:lpstr>Perl Arrays</vt:lpstr>
      <vt:lpstr>Perl Arrays</vt:lpstr>
      <vt:lpstr>Perl Arrays</vt:lpstr>
      <vt:lpstr>Perl Arrays</vt:lpstr>
      <vt:lpstr>Perl Hashes</vt:lpstr>
      <vt:lpstr>Perl Hashes</vt:lpstr>
      <vt:lpstr>Perl Hashes</vt:lpstr>
      <vt:lpstr>Perl Hashes</vt:lpstr>
      <vt:lpstr>Perl Hashes</vt:lpstr>
      <vt:lpstr>Perl Hashes</vt:lpstr>
      <vt:lpstr>Perl Hashes</vt:lpstr>
      <vt:lpstr>Perl Contexts</vt:lpstr>
      <vt:lpstr>Numeric Context</vt:lpstr>
      <vt:lpstr>String Contexts</vt:lpstr>
      <vt:lpstr>String Context</vt:lpstr>
      <vt:lpstr>Boolean Context</vt:lpstr>
      <vt:lpstr>List Context</vt:lpstr>
      <vt:lpstr>List Context</vt:lpstr>
      <vt:lpstr>Perl operators</vt:lpstr>
      <vt:lpstr>Numeric operators</vt:lpstr>
      <vt:lpstr>String operators</vt:lpstr>
      <vt:lpstr>Quoting operators</vt:lpstr>
      <vt:lpstr>Quoting operators</vt:lpstr>
      <vt:lpstr>Boolean operators</vt:lpstr>
      <vt:lpstr>Boolean operators</vt:lpstr>
      <vt:lpstr>List operators</vt:lpstr>
      <vt:lpstr>List operators</vt:lpstr>
      <vt:lpstr>List operators</vt:lpstr>
      <vt:lpstr>List operators</vt:lpstr>
      <vt:lpstr>List operators</vt:lpstr>
      <vt:lpstr>Flow Control</vt:lpstr>
      <vt:lpstr>Conditional Statements</vt:lpstr>
      <vt:lpstr>Loop Statements</vt:lpstr>
      <vt:lpstr>Loop Statements</vt:lpstr>
      <vt:lpstr>Modifiers</vt:lpstr>
      <vt:lpstr>Subroutines</vt:lpstr>
      <vt:lpstr>Declaring a subroutine</vt:lpstr>
      <vt:lpstr>Passing values</vt:lpstr>
      <vt:lpstr>Passing values</vt:lpstr>
      <vt:lpstr>Calling a subroutine</vt:lpstr>
      <vt:lpstr>Subroutine example</vt:lpstr>
      <vt:lpstr>File I/O</vt:lpstr>
      <vt:lpstr>File I/O</vt:lpstr>
      <vt:lpstr>File I/O</vt:lpstr>
      <vt:lpstr>File I/O</vt:lpstr>
      <vt:lpstr>File I/O</vt:lpstr>
      <vt:lpstr>File I/O</vt:lpstr>
      <vt:lpstr>File Tests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Perl modules and CPAN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Perl</dc:title>
  <dc:creator>bbrelin</dc:creator>
  <cp:lastModifiedBy>bbrelin</cp:lastModifiedBy>
  <cp:revision>91</cp:revision>
  <dcterms:created xsi:type="dcterms:W3CDTF">2018-01-11T21:30:46Z</dcterms:created>
  <dcterms:modified xsi:type="dcterms:W3CDTF">2018-01-13T16:38:19Z</dcterms:modified>
</cp:coreProperties>
</file>