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0"/>
  </p:notesMasterIdLst>
  <p:handoutMasterIdLst>
    <p:handoutMasterId r:id="rId41"/>
  </p:handoutMasterIdLst>
  <p:sldIdLst>
    <p:sldId id="260" r:id="rId2"/>
    <p:sldId id="262" r:id="rId3"/>
    <p:sldId id="264" r:id="rId4"/>
    <p:sldId id="277" r:id="rId5"/>
    <p:sldId id="298" r:id="rId6"/>
    <p:sldId id="269" r:id="rId7"/>
    <p:sldId id="278" r:id="rId8"/>
    <p:sldId id="270" r:id="rId9"/>
    <p:sldId id="272" r:id="rId10"/>
    <p:sldId id="273" r:id="rId11"/>
    <p:sldId id="279" r:id="rId12"/>
    <p:sldId id="274" r:id="rId13"/>
    <p:sldId id="299" r:id="rId14"/>
    <p:sldId id="280" r:id="rId15"/>
    <p:sldId id="281" r:id="rId16"/>
    <p:sldId id="282" r:id="rId17"/>
    <p:sldId id="275" r:id="rId18"/>
    <p:sldId id="294" r:id="rId19"/>
    <p:sldId id="301" r:id="rId20"/>
    <p:sldId id="284" r:id="rId21"/>
    <p:sldId id="302" r:id="rId22"/>
    <p:sldId id="289" r:id="rId23"/>
    <p:sldId id="286" r:id="rId24"/>
    <p:sldId id="290" r:id="rId25"/>
    <p:sldId id="291" r:id="rId26"/>
    <p:sldId id="303" r:id="rId27"/>
    <p:sldId id="296" r:id="rId28"/>
    <p:sldId id="304" r:id="rId29"/>
    <p:sldId id="287" r:id="rId30"/>
    <p:sldId id="292" r:id="rId31"/>
    <p:sldId id="293" r:id="rId32"/>
    <p:sldId id="288" r:id="rId33"/>
    <p:sldId id="305" r:id="rId34"/>
    <p:sldId id="306" r:id="rId35"/>
    <p:sldId id="307" r:id="rId36"/>
    <p:sldId id="297" r:id="rId37"/>
    <p:sldId id="309" r:id="rId38"/>
    <p:sldId id="308" r:id="rId39"/>
  </p:sldIdLst>
  <p:sldSz cx="11160125"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328EA0"/>
    <a:srgbClr val="5B9BD5"/>
    <a:srgbClr val="DBDBDB"/>
    <a:srgbClr val="A5A5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65" autoAdjust="0"/>
    <p:restoredTop sz="91144" autoAdjust="0"/>
  </p:normalViewPr>
  <p:slideViewPr>
    <p:cSldViewPr snapToGrid="0">
      <p:cViewPr varScale="1">
        <p:scale>
          <a:sx n="75" d="100"/>
          <a:sy n="75" d="100"/>
        </p:scale>
        <p:origin x="-942" y="-90"/>
      </p:cViewPr>
      <p:guideLst>
        <p:guide orient="horz" pos="2160"/>
        <p:guide pos="3515"/>
      </p:guideLst>
    </p:cSldViewPr>
  </p:slideViewPr>
  <p:outlineViewPr>
    <p:cViewPr>
      <p:scale>
        <a:sx n="33" d="100"/>
        <a:sy n="33" d="100"/>
      </p:scale>
      <p:origin x="0" y="-17730"/>
    </p:cViewPr>
  </p:outlineViewPr>
  <p:notesTextViewPr>
    <p:cViewPr>
      <p:scale>
        <a:sx n="1" d="1"/>
        <a:sy n="1" d="1"/>
      </p:scale>
      <p:origin x="0" y="0"/>
    </p:cViewPr>
  </p:notesTextViewPr>
  <p:sorterViewPr>
    <p:cViewPr>
      <p:scale>
        <a:sx n="100" d="100"/>
        <a:sy n="100" d="100"/>
      </p:scale>
      <p:origin x="0" y="-8058"/>
    </p:cViewPr>
  </p:sorterViewPr>
  <p:notesViewPr>
    <p:cSldViewPr snapToGrid="0">
      <p:cViewPr>
        <p:scale>
          <a:sx n="90" d="100"/>
          <a:sy n="90" d="100"/>
        </p:scale>
        <p:origin x="196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en-GB"/>
          </a:p>
        </p:txBody>
      </p:sp>
      <p:sp>
        <p:nvSpPr>
          <p:cNvPr id="3" name="Date Placeholder 2"/>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sz="1300"/>
            </a:lvl1pPr>
          </a:lstStyle>
          <a:p>
            <a:fld id="{9ADB5C04-2B26-46F1-8B51-1D2244D4A951}" type="datetimeFigureOut">
              <a:rPr lang="en-GB" smtClean="0"/>
              <a:t>18/12/2017</a:t>
            </a:fld>
            <a:endParaRPr lang="en-GB"/>
          </a:p>
        </p:txBody>
      </p:sp>
      <p:sp>
        <p:nvSpPr>
          <p:cNvPr id="4" name="Footer Placeholder 3"/>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r>
              <a:rPr lang="en-GB"/>
              <a:t>Course Name</a:t>
            </a:r>
          </a:p>
        </p:txBody>
      </p:sp>
      <p:sp>
        <p:nvSpPr>
          <p:cNvPr id="5" name="Slide Number Placeholder 4"/>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fld id="{17E3601A-F12A-434E-95E2-672A1A81F3E5}" type="slidenum">
              <a:rPr lang="en-GB" smtClean="0"/>
              <a:t>‹#›</a:t>
            </a:fld>
            <a:endParaRPr lang="en-GB"/>
          </a:p>
        </p:txBody>
      </p:sp>
    </p:spTree>
    <p:extLst>
      <p:ext uri="{BB962C8B-B14F-4D97-AF65-F5344CB8AC3E}">
        <p14:creationId xmlns:p14="http://schemas.microsoft.com/office/powerpoint/2010/main" val="73870469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20562" y="569829"/>
            <a:ext cx="6057900" cy="3722688"/>
          </a:xfrm>
          <a:prstGeom prst="rect">
            <a:avLst/>
          </a:prstGeom>
          <a:noFill/>
          <a:ln w="12700">
            <a:solidFill>
              <a:prstClr val="black"/>
            </a:solidFill>
          </a:ln>
        </p:spPr>
        <p:txBody>
          <a:bodyPr vert="horz" lIns="99075" tIns="49538" rIns="99075" bIns="49538" rtlCol="0" anchor="ctr"/>
          <a:lstStyle/>
          <a:p>
            <a:endParaRPr lang="en-GB"/>
          </a:p>
        </p:txBody>
      </p:sp>
      <p:sp>
        <p:nvSpPr>
          <p:cNvPr id="5" name="Notes Placeholder 4"/>
          <p:cNvSpPr>
            <a:spLocks noGrp="1"/>
          </p:cNvSpPr>
          <p:nvPr>
            <p:ph type="body" sz="quarter" idx="3"/>
          </p:nvPr>
        </p:nvSpPr>
        <p:spPr>
          <a:xfrm>
            <a:off x="710406" y="4572913"/>
            <a:ext cx="5678212" cy="4834216"/>
          </a:xfrm>
          <a:prstGeom prst="rect">
            <a:avLst/>
          </a:prstGeom>
        </p:spPr>
        <p:txBody>
          <a:bodyPr vert="horz" lIns="99075" tIns="49538" rIns="99075" bIns="49538"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710406" y="9525129"/>
            <a:ext cx="2368021" cy="448176"/>
          </a:xfrm>
          <a:prstGeom prst="rect">
            <a:avLst/>
          </a:prstGeom>
        </p:spPr>
        <p:txBody>
          <a:bodyPr vert="horz" lIns="99075" tIns="49538" rIns="99075" bIns="49538" rtlCol="0" anchor="b"/>
          <a:lstStyle>
            <a:lvl1pPr algn="l">
              <a:defRPr sz="1000">
                <a:latin typeface="Georgia" panose="02040502050405020303" pitchFamily="18" charset="0"/>
              </a:defRPr>
            </a:lvl1pPr>
          </a:lstStyle>
          <a:p>
            <a:r>
              <a:rPr lang="en-GB" dirty="0"/>
              <a:t>Python for Tool Developers</a:t>
            </a:r>
          </a:p>
        </p:txBody>
      </p:sp>
      <p:sp>
        <p:nvSpPr>
          <p:cNvPr id="7" name="Slide Number Placeholder 6"/>
          <p:cNvSpPr>
            <a:spLocks noGrp="1"/>
          </p:cNvSpPr>
          <p:nvPr>
            <p:ph type="sldNum" sz="quarter" idx="5"/>
          </p:nvPr>
        </p:nvSpPr>
        <p:spPr>
          <a:xfrm>
            <a:off x="4023992" y="9525129"/>
            <a:ext cx="2369665" cy="448176"/>
          </a:xfrm>
          <a:prstGeom prst="rect">
            <a:avLst/>
          </a:prstGeom>
        </p:spPr>
        <p:txBody>
          <a:bodyPr vert="horz" lIns="99075" tIns="49538" rIns="99075" bIns="49538" rtlCol="0" anchor="b"/>
          <a:lstStyle>
            <a:lvl1pPr algn="r">
              <a:defRPr sz="1000">
                <a:latin typeface="Georgia" panose="02040502050405020303" pitchFamily="18" charset="0"/>
              </a:defRPr>
            </a:lvl1pPr>
          </a:lstStyle>
          <a:p>
            <a:fld id="{BD25BEDC-D529-4A0A-A183-E8306A8EE1D8}" type="slidenum">
              <a:rPr lang="en-GB" smtClean="0"/>
              <a:pPr/>
              <a:t>‹#›</a:t>
            </a:fld>
            <a:endParaRPr lang="en-GB"/>
          </a:p>
        </p:txBody>
      </p:sp>
    </p:spTree>
    <p:extLst>
      <p:ext uri="{BB962C8B-B14F-4D97-AF65-F5344CB8AC3E}">
        <p14:creationId xmlns:p14="http://schemas.microsoft.com/office/powerpoint/2010/main" val="357767466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100" kern="1200">
        <a:solidFill>
          <a:schemeClr val="tx1"/>
        </a:solidFill>
        <a:latin typeface="Georgia" panose="02040502050405020303" pitchFamily="18" charset="0"/>
        <a:ea typeface="+mn-ea"/>
        <a:cs typeface="+mn-cs"/>
      </a:defRPr>
    </a:lvl1pPr>
    <a:lvl2pPr marL="457200" algn="l" defTabSz="914400" rtl="0" eaLnBrk="1" latinLnBrk="0" hangingPunct="1">
      <a:defRPr sz="1100" kern="1200">
        <a:solidFill>
          <a:schemeClr val="tx1"/>
        </a:solidFill>
        <a:latin typeface="Georgia" panose="02040502050405020303" pitchFamily="18" charset="0"/>
        <a:ea typeface="+mn-ea"/>
        <a:cs typeface="+mn-cs"/>
      </a:defRPr>
    </a:lvl2pPr>
    <a:lvl3pPr marL="914400" algn="l" defTabSz="914400" rtl="0" eaLnBrk="1" latinLnBrk="0" hangingPunct="1">
      <a:defRPr sz="1100" kern="1200">
        <a:solidFill>
          <a:schemeClr val="tx1"/>
        </a:solidFill>
        <a:latin typeface="Georgia" panose="02040502050405020303" pitchFamily="18" charset="0"/>
        <a:ea typeface="+mn-ea"/>
        <a:cs typeface="+mn-cs"/>
      </a:defRPr>
    </a:lvl3pPr>
    <a:lvl4pPr marL="1371600" algn="l" defTabSz="914400" rtl="0" eaLnBrk="1" latinLnBrk="0" hangingPunct="1">
      <a:defRPr sz="1100" kern="1200">
        <a:solidFill>
          <a:schemeClr val="tx1"/>
        </a:solidFill>
        <a:latin typeface="Georgia" panose="02040502050405020303" pitchFamily="18" charset="0"/>
        <a:ea typeface="+mn-ea"/>
        <a:cs typeface="+mn-cs"/>
      </a:defRPr>
    </a:lvl4pPr>
    <a:lvl5pPr marL="1828800" algn="l" defTabSz="914400" rtl="0" eaLnBrk="1" latinLnBrk="0" hangingPunct="1">
      <a:defRPr sz="1100" kern="1200">
        <a:solidFill>
          <a:schemeClr val="tx1"/>
        </a:solidFill>
        <a:latin typeface="Georgia" panose="02040502050405020303"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1</a:t>
            </a:fld>
            <a:endParaRPr lang="en-GB"/>
          </a:p>
        </p:txBody>
      </p:sp>
      <p:sp>
        <p:nvSpPr>
          <p:cNvPr id="8" name="Slide Image Placeholder 7"/>
          <p:cNvSpPr>
            <a:spLocks noGrp="1" noRot="1" noChangeAspect="1"/>
          </p:cNvSpPr>
          <p:nvPr>
            <p:ph type="sldImg"/>
          </p:nvPr>
        </p:nvSpPr>
        <p:spPr>
          <a:xfrm>
            <a:off x="520700" y="569913"/>
            <a:ext cx="6057900" cy="3722687"/>
          </a:xfrm>
        </p:spPr>
      </p:sp>
      <p:sp>
        <p:nvSpPr>
          <p:cNvPr id="9" name="Notes Placeholder 8"/>
          <p:cNvSpPr>
            <a:spLocks noGrp="1"/>
          </p:cNvSpPr>
          <p:nvPr>
            <p:ph type="body" idx="1"/>
          </p:nvPr>
        </p:nvSpPr>
        <p:spPr/>
        <p:txBody>
          <a:bodyPr/>
          <a:lstStyle/>
          <a:p>
            <a:endParaRPr lang="en-GB"/>
          </a:p>
        </p:txBody>
      </p:sp>
    </p:spTree>
    <p:extLst>
      <p:ext uri="{BB962C8B-B14F-4D97-AF65-F5344CB8AC3E}">
        <p14:creationId xmlns:p14="http://schemas.microsoft.com/office/powerpoint/2010/main" val="38346001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0700" y="654050"/>
            <a:ext cx="6056313" cy="3722688"/>
          </a:xfrm>
        </p:spPr>
      </p:sp>
      <p:sp>
        <p:nvSpPr>
          <p:cNvPr id="3" name="Notes Placeholder 2"/>
          <p:cNvSpPr>
            <a:spLocks noGrp="1"/>
          </p:cNvSpPr>
          <p:nvPr>
            <p:ph type="body" idx="1"/>
          </p:nvPr>
        </p:nvSpPr>
        <p:spPr/>
        <p:txBody>
          <a:bodyPr/>
          <a:lstStyle/>
          <a:p>
            <a:r>
              <a:rPr lang="en-US" sz="1100" kern="1200" dirty="0" smtClean="0">
                <a:solidFill>
                  <a:schemeClr val="tx1"/>
                </a:solidFill>
                <a:effectLst/>
                <a:latin typeface="Georgia" panose="02040502050405020303" pitchFamily="18" charset="0"/>
                <a:ea typeface="+mn-ea"/>
                <a:cs typeface="+mn-cs"/>
              </a:rPr>
              <a:t>These are all equivalent	</a:t>
            </a:r>
          </a:p>
          <a:p>
            <a:r>
              <a:rPr lang="en-US" sz="1100" kern="1200" dirty="0" smtClean="0">
                <a:solidFill>
                  <a:schemeClr val="tx1"/>
                </a:solidFill>
                <a:effectLst/>
                <a:latin typeface="Georgia" panose="02040502050405020303" pitchFamily="18" charset="0"/>
                <a:ea typeface="+mn-ea"/>
                <a:cs typeface="+mn-cs"/>
              </a:rPr>
              <a:t>– TRUE,	‘t’, ‘true’, ‘y’, ‘yes’, ‘on’,	‘1’	</a:t>
            </a:r>
          </a:p>
          <a:p>
            <a:r>
              <a:rPr lang="en-US" sz="1100" kern="1200" dirty="0" smtClean="0">
                <a:solidFill>
                  <a:schemeClr val="tx1"/>
                </a:solidFill>
                <a:effectLst/>
                <a:latin typeface="Georgia" panose="02040502050405020303" pitchFamily="18" charset="0"/>
                <a:ea typeface="+mn-ea"/>
                <a:cs typeface="+mn-cs"/>
              </a:rPr>
              <a:t>– FALSE, ‘f’, ‘false’, ‘n’, ‘no’, ‘off’, ‘0’	</a:t>
            </a:r>
          </a:p>
          <a:p>
            <a:r>
              <a:rPr lang="en-US" sz="1100" kern="1200" dirty="0" smtClean="0">
                <a:solidFill>
                  <a:schemeClr val="tx1"/>
                </a:solidFill>
                <a:effectLst/>
                <a:latin typeface="Georgia" panose="02040502050405020303" pitchFamily="18" charset="0"/>
                <a:ea typeface="+mn-ea"/>
                <a:cs typeface="+mn-cs"/>
              </a:rPr>
              <a:t>All case-insensitive, preferred TRUE / FALSE	</a:t>
            </a:r>
          </a:p>
          <a:p>
            <a:endParaRPr lang="en-GB"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10</a:t>
            </a:fld>
            <a:endParaRPr lang="en-GB"/>
          </a:p>
        </p:txBody>
      </p:sp>
      <p:sp>
        <p:nvSpPr>
          <p:cNvPr id="6" name="Rectangle 5"/>
          <p:cNvSpPr/>
          <p:nvPr/>
        </p:nvSpPr>
        <p:spPr>
          <a:xfrm>
            <a:off x="2065893" y="5426765"/>
            <a:ext cx="3036891" cy="797304"/>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pPr lvl="1"/>
            <a:endParaRPr lang="en-IN" sz="1100" dirty="0">
              <a:solidFill>
                <a:schemeClr val="tx1"/>
              </a:solidFill>
              <a:latin typeface="Courier New" panose="02070309020205020404" pitchFamily="49" charset="0"/>
              <a:cs typeface="Courier New" panose="02070309020205020404" pitchFamily="49" charset="0"/>
            </a:endParaRPr>
          </a:p>
          <a:p>
            <a:endParaRPr lang="en-IN"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elements = [1,2,3,4,5]</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for element in elements:</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print element</a:t>
            </a:r>
            <a:endParaRPr lang="en-GB" sz="1100" dirty="0">
              <a:solidFill>
                <a:schemeClr val="tx1"/>
              </a:solidFill>
              <a:latin typeface="Courier New" panose="02070309020205020404" pitchFamily="49" charset="0"/>
              <a:cs typeface="Courier New" panose="02070309020205020404" pitchFamily="49" charset="0"/>
            </a:endParaRPr>
          </a:p>
          <a:p>
            <a:endParaRPr lang="en-GB" sz="1100" dirty="0">
              <a:solidFill>
                <a:schemeClr val="tx1"/>
              </a:solidFill>
              <a:latin typeface="Courier New" panose="02070309020205020404" pitchFamily="49" charset="0"/>
              <a:cs typeface="Courier New" panose="02070309020205020404" pitchFamily="49" charset="0"/>
            </a:endParaRPr>
          </a:p>
          <a:p>
            <a:pPr algn="ctr"/>
            <a:endParaRPr lang="en-GB" sz="1100" dirty="0">
              <a:latin typeface="Courier New" panose="02070309020205020404" pitchFamily="49" charset="0"/>
              <a:cs typeface="Courier New" panose="02070309020205020404" pitchFamily="49" charset="0"/>
            </a:endParaRPr>
          </a:p>
        </p:txBody>
      </p:sp>
      <p:sp>
        <p:nvSpPr>
          <p:cNvPr id="7" name="Rectangle 6"/>
          <p:cNvSpPr/>
          <p:nvPr/>
        </p:nvSpPr>
        <p:spPr>
          <a:xfrm>
            <a:off x="2065893" y="8070419"/>
            <a:ext cx="3036891" cy="1454710"/>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pPr lvl="1"/>
            <a:endParaRPr lang="en-IN" sz="1100" dirty="0">
              <a:solidFill>
                <a:schemeClr val="tx1"/>
              </a:solidFill>
              <a:latin typeface="Courier New" panose="02070309020205020404" pitchFamily="49" charset="0"/>
              <a:cs typeface="Courier New" panose="02070309020205020404" pitchFamily="49" charset="0"/>
            </a:endParaRPr>
          </a:p>
          <a:p>
            <a:endParaRPr lang="en-IN"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elements = [1,2,3,4,5]</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it = </a:t>
            </a:r>
            <a:r>
              <a:rPr lang="en-IN" sz="1100" dirty="0" err="1">
                <a:solidFill>
                  <a:schemeClr val="tx1"/>
                </a:solidFill>
                <a:latin typeface="Courier New" panose="02070309020205020404" pitchFamily="49" charset="0"/>
                <a:cs typeface="Courier New" panose="02070309020205020404" pitchFamily="49" charset="0"/>
              </a:rPr>
              <a:t>iter</a:t>
            </a:r>
            <a:r>
              <a:rPr lang="en-IN" sz="1100" dirty="0">
                <a:solidFill>
                  <a:schemeClr val="tx1"/>
                </a:solidFill>
                <a:latin typeface="Courier New" panose="02070309020205020404" pitchFamily="49" charset="0"/>
                <a:cs typeface="Courier New" panose="02070309020205020404" pitchFamily="49" charset="0"/>
              </a:rPr>
              <a:t>(elements)</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while (True):</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try:</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print (next(it))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except </a:t>
            </a:r>
            <a:r>
              <a:rPr lang="en-IN" sz="1100" dirty="0" err="1">
                <a:solidFill>
                  <a:schemeClr val="tx1"/>
                </a:solidFill>
                <a:latin typeface="Courier New" panose="02070309020205020404" pitchFamily="49" charset="0"/>
                <a:cs typeface="Courier New" panose="02070309020205020404" pitchFamily="49" charset="0"/>
              </a:rPr>
              <a:t>StopIteration</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break  </a:t>
            </a:r>
            <a:endParaRPr lang="en-GB" sz="1100" dirty="0">
              <a:solidFill>
                <a:schemeClr val="tx1"/>
              </a:solidFill>
              <a:latin typeface="Courier New" panose="02070309020205020404" pitchFamily="49" charset="0"/>
              <a:cs typeface="Courier New" panose="02070309020205020404" pitchFamily="49" charset="0"/>
            </a:endParaRPr>
          </a:p>
          <a:p>
            <a:endParaRPr lang="en-GB" sz="1100" dirty="0">
              <a:solidFill>
                <a:schemeClr val="tx1"/>
              </a:solidFill>
              <a:latin typeface="Courier New" panose="02070309020205020404" pitchFamily="49" charset="0"/>
              <a:cs typeface="Courier New" panose="02070309020205020404" pitchFamily="49" charset="0"/>
            </a:endParaRPr>
          </a:p>
          <a:p>
            <a:pPr algn="ctr"/>
            <a:endParaRPr lang="en-GB" sz="11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702060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653878"/>
            <a:ext cx="5678212" cy="8753251"/>
          </a:xfrm>
        </p:spPr>
        <p:txBody>
          <a:bodyPr/>
          <a:lstStyle/>
          <a:p>
            <a:r>
              <a:rPr lang="en-US" sz="1100" kern="1200" dirty="0" smtClean="0">
                <a:solidFill>
                  <a:schemeClr val="tx1"/>
                </a:solidFill>
                <a:effectLst/>
                <a:latin typeface="Georgia" panose="02040502050405020303" pitchFamily="18" charset="0"/>
                <a:ea typeface="+mn-ea"/>
                <a:cs typeface="+mn-cs"/>
              </a:rPr>
              <a:t> </a:t>
            </a:r>
          </a:p>
          <a:p>
            <a:pPr lvl="0"/>
            <a:r>
              <a:rPr lang="en-US" sz="1100" kern="1200" dirty="0" smtClean="0">
                <a:solidFill>
                  <a:schemeClr val="tx1"/>
                </a:solidFill>
                <a:effectLst/>
                <a:latin typeface="Georgia" panose="02040502050405020303" pitchFamily="18" charset="0"/>
                <a:ea typeface="+mn-ea"/>
                <a:cs typeface="+mn-cs"/>
              </a:rPr>
              <a:t>Serial is not really a data type, but it is a very useful convenience. </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CREATE TABLE awesome (</a:t>
            </a:r>
          </a:p>
          <a:p>
            <a:r>
              <a:rPr lang="en-US" sz="1100" kern="1200" dirty="0" smtClean="0">
                <a:solidFill>
                  <a:schemeClr val="tx1"/>
                </a:solidFill>
                <a:effectLst/>
                <a:latin typeface="Georgia" panose="02040502050405020303" pitchFamily="18" charset="0"/>
                <a:ea typeface="+mn-ea"/>
                <a:cs typeface="+mn-cs"/>
              </a:rPr>
              <a:t> id serial</a:t>
            </a:r>
          </a:p>
          <a:p>
            <a:r>
              <a:rPr lang="en-US" sz="1100" kern="1200" dirty="0" smtClean="0">
                <a:solidFill>
                  <a:schemeClr val="tx1"/>
                </a:solidFill>
                <a:effectLst/>
                <a:latin typeface="Georgia" panose="02040502050405020303" pitchFamily="18" charset="0"/>
                <a:ea typeface="+mn-ea"/>
                <a:cs typeface="+mn-cs"/>
              </a:rPr>
              <a:t>);</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CREATE SEQUENCE </a:t>
            </a:r>
            <a:r>
              <a:rPr lang="en-US" sz="1100" kern="1200" dirty="0" err="1" smtClean="0">
                <a:solidFill>
                  <a:schemeClr val="tx1"/>
                </a:solidFill>
                <a:effectLst/>
                <a:latin typeface="Georgia" panose="02040502050405020303" pitchFamily="18" charset="0"/>
                <a:ea typeface="+mn-ea"/>
                <a:cs typeface="+mn-cs"/>
              </a:rPr>
              <a:t>awesome_id_seq</a:t>
            </a:r>
            <a:r>
              <a:rPr lang="en-US" sz="1100" kern="1200" dirty="0" smtClean="0">
                <a:solidFill>
                  <a:schemeClr val="tx1"/>
                </a:solidFill>
                <a:effectLst/>
                <a:latin typeface="Georgia" panose="02040502050405020303" pitchFamily="18" charset="0"/>
                <a:ea typeface="+mn-ea"/>
                <a:cs typeface="+mn-cs"/>
              </a:rPr>
              <a:t>;</a:t>
            </a:r>
          </a:p>
          <a:p>
            <a:r>
              <a:rPr lang="en-US" sz="1100" kern="1200" dirty="0" smtClean="0">
                <a:solidFill>
                  <a:schemeClr val="tx1"/>
                </a:solidFill>
                <a:effectLst/>
                <a:latin typeface="Georgia" panose="02040502050405020303" pitchFamily="18" charset="0"/>
                <a:ea typeface="+mn-ea"/>
                <a:cs typeface="+mn-cs"/>
              </a:rPr>
              <a:t>CREATE TABLE awesome (</a:t>
            </a:r>
          </a:p>
          <a:p>
            <a:r>
              <a:rPr lang="en-US" sz="1100" kern="1200" dirty="0" smtClean="0">
                <a:solidFill>
                  <a:schemeClr val="tx1"/>
                </a:solidFill>
                <a:effectLst/>
                <a:latin typeface="Georgia" panose="02040502050405020303" pitchFamily="18" charset="0"/>
                <a:ea typeface="+mn-ea"/>
                <a:cs typeface="+mn-cs"/>
              </a:rPr>
              <a:t> id integer NOT NULL DEFAULT </a:t>
            </a:r>
            <a:r>
              <a:rPr lang="en-US" sz="1100" kern="1200" dirty="0" err="1" smtClean="0">
                <a:solidFill>
                  <a:schemeClr val="tx1"/>
                </a:solidFill>
                <a:effectLst/>
                <a:latin typeface="Georgia" panose="02040502050405020303" pitchFamily="18" charset="0"/>
                <a:ea typeface="+mn-ea"/>
                <a:cs typeface="+mn-cs"/>
              </a:rPr>
              <a:t>nextval</a:t>
            </a:r>
            <a:r>
              <a:rPr lang="en-US" sz="1100" kern="1200" dirty="0" smtClean="0">
                <a:solidFill>
                  <a:schemeClr val="tx1"/>
                </a:solidFill>
                <a:effectLst/>
                <a:latin typeface="Georgia" panose="02040502050405020303" pitchFamily="18" charset="0"/>
                <a:ea typeface="+mn-ea"/>
                <a:cs typeface="+mn-cs"/>
              </a:rPr>
              <a:t>(‘</a:t>
            </a:r>
            <a:r>
              <a:rPr lang="en-US" sz="1100" kern="1200" dirty="0" err="1" smtClean="0">
                <a:solidFill>
                  <a:schemeClr val="tx1"/>
                </a:solidFill>
                <a:effectLst/>
                <a:latin typeface="Georgia" panose="02040502050405020303" pitchFamily="18" charset="0"/>
                <a:ea typeface="+mn-ea"/>
                <a:cs typeface="+mn-cs"/>
              </a:rPr>
              <a:t>awesome_id_seq</a:t>
            </a:r>
            <a:r>
              <a:rPr lang="en-US" sz="1100" kern="1200" dirty="0" smtClean="0">
                <a:solidFill>
                  <a:schemeClr val="tx1"/>
                </a:solidFill>
                <a:effectLst/>
                <a:latin typeface="Georgia" panose="02040502050405020303" pitchFamily="18" charset="0"/>
                <a:ea typeface="+mn-ea"/>
                <a:cs typeface="+mn-cs"/>
              </a:rPr>
              <a:t>’)</a:t>
            </a:r>
          </a:p>
          <a:p>
            <a:r>
              <a:rPr lang="en-US" sz="1100" kern="1200" dirty="0" smtClean="0">
                <a:solidFill>
                  <a:schemeClr val="tx1"/>
                </a:solidFill>
                <a:effectLst/>
                <a:latin typeface="Georgia" panose="02040502050405020303" pitchFamily="18" charset="0"/>
                <a:ea typeface="+mn-ea"/>
                <a:cs typeface="+mn-cs"/>
              </a:rPr>
              <a:t>);</a:t>
            </a:r>
          </a:p>
          <a:p>
            <a:r>
              <a:rPr lang="en-US" sz="1100" kern="1200" dirty="0" smtClean="0">
                <a:solidFill>
                  <a:schemeClr val="tx1"/>
                </a:solidFill>
                <a:effectLst/>
                <a:latin typeface="Georgia" panose="02040502050405020303" pitchFamily="18" charset="0"/>
                <a:ea typeface="+mn-ea"/>
                <a:cs typeface="+mn-cs"/>
              </a:rPr>
              <a:t>ALTER SEQUENCE </a:t>
            </a:r>
            <a:r>
              <a:rPr lang="en-US" sz="1100" kern="1200" dirty="0" err="1" smtClean="0">
                <a:solidFill>
                  <a:schemeClr val="tx1"/>
                </a:solidFill>
                <a:effectLst/>
                <a:latin typeface="Georgia" panose="02040502050405020303" pitchFamily="18" charset="0"/>
                <a:ea typeface="+mn-ea"/>
                <a:cs typeface="+mn-cs"/>
              </a:rPr>
              <a:t>awesome_colname_seq</a:t>
            </a:r>
            <a:r>
              <a:rPr lang="en-US" sz="1100" kern="1200" dirty="0" smtClean="0">
                <a:solidFill>
                  <a:schemeClr val="tx1"/>
                </a:solidFill>
                <a:effectLst/>
                <a:latin typeface="Georgia" panose="02040502050405020303" pitchFamily="18" charset="0"/>
                <a:ea typeface="+mn-ea"/>
                <a:cs typeface="+mn-cs"/>
              </a:rPr>
              <a:t> OWNED BY awesome.id;</a:t>
            </a:r>
          </a:p>
          <a:p>
            <a:endParaRPr lang="en-GB"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11</a:t>
            </a:fld>
            <a:endParaRPr lang="en-GB"/>
          </a:p>
        </p:txBody>
      </p:sp>
      <p:sp>
        <p:nvSpPr>
          <p:cNvPr id="7" name="Rectangle 6"/>
          <p:cNvSpPr/>
          <p:nvPr/>
        </p:nvSpPr>
        <p:spPr>
          <a:xfrm>
            <a:off x="1191358" y="3622124"/>
            <a:ext cx="4716307" cy="812956"/>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pPr lvl="1"/>
            <a:endParaRPr lang="en-IN" sz="1200" dirty="0">
              <a:solidFill>
                <a:schemeClr val="tx1"/>
              </a:solidFill>
              <a:latin typeface="Courier New" panose="02070309020205020404" pitchFamily="49" charset="0"/>
              <a:cs typeface="Courier New" panose="02070309020205020404" pitchFamily="49" charset="0"/>
            </a:endParaRPr>
          </a:p>
          <a:p>
            <a:pPr algn="ctr"/>
            <a:endParaRPr lang="en-IN" sz="1200" dirty="0">
              <a:solidFill>
                <a:schemeClr val="tx1"/>
              </a:solidFill>
              <a:latin typeface="Courier New" panose="02070309020205020404" pitchFamily="49" charset="0"/>
              <a:cs typeface="Courier New" panose="02070309020205020404" pitchFamily="49" charset="0"/>
            </a:endParaRPr>
          </a:p>
          <a:p>
            <a:pPr algn="ctr"/>
            <a:r>
              <a:rPr lang="en-IN" sz="1200" dirty="0">
                <a:solidFill>
                  <a:schemeClr val="tx1"/>
                </a:solidFill>
                <a:latin typeface="Courier New" panose="02070309020205020404" pitchFamily="49" charset="0"/>
                <a:cs typeface="Courier New" panose="02070309020205020404" pitchFamily="49" charset="0"/>
              </a:rPr>
              <a:t>elements = [1,2,3,4,5] # This is an </a:t>
            </a:r>
            <a:r>
              <a:rPr lang="en-IN" sz="1200" dirty="0" err="1">
                <a:solidFill>
                  <a:schemeClr val="tx1"/>
                </a:solidFill>
                <a:latin typeface="Courier New" panose="02070309020205020404" pitchFamily="49" charset="0"/>
                <a:cs typeface="Courier New" panose="02070309020205020404" pitchFamily="49" charset="0"/>
              </a:rPr>
              <a:t>iterable</a:t>
            </a:r>
            <a:r>
              <a:rPr lang="en-IN" sz="1200" dirty="0">
                <a:solidFill>
                  <a:schemeClr val="tx1"/>
                </a:solidFill>
                <a:latin typeface="Courier New" panose="02070309020205020404" pitchFamily="49" charset="0"/>
                <a:cs typeface="Courier New" panose="02070309020205020404" pitchFamily="49" charset="0"/>
              </a:rPr>
              <a:t> object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it = </a:t>
            </a:r>
            <a:r>
              <a:rPr lang="en-IN" sz="1200" dirty="0" err="1">
                <a:solidFill>
                  <a:schemeClr val="tx1"/>
                </a:solidFill>
                <a:latin typeface="Courier New" panose="02070309020205020404" pitchFamily="49" charset="0"/>
                <a:cs typeface="Courier New" panose="02070309020205020404" pitchFamily="49" charset="0"/>
              </a:rPr>
              <a:t>iter</a:t>
            </a:r>
            <a:r>
              <a:rPr lang="en-IN" sz="1200" dirty="0">
                <a:solidFill>
                  <a:schemeClr val="tx1"/>
                </a:solidFill>
                <a:latin typeface="Courier New" panose="02070309020205020404" pitchFamily="49" charset="0"/>
                <a:cs typeface="Courier New" panose="02070309020205020404" pitchFamily="49" charset="0"/>
              </a:rPr>
              <a:t>(elements) # it is the iterator object.</a:t>
            </a:r>
            <a:endParaRPr lang="en-GB" sz="1200" dirty="0">
              <a:solidFill>
                <a:schemeClr val="tx1"/>
              </a:solidFill>
              <a:latin typeface="Courier New" panose="02070309020205020404" pitchFamily="49" charset="0"/>
              <a:cs typeface="Courier New" panose="02070309020205020404" pitchFamily="49" charset="0"/>
            </a:endParaRPr>
          </a:p>
          <a:p>
            <a:endParaRPr lang="en-GB" sz="1200" dirty="0">
              <a:solidFill>
                <a:schemeClr val="tx1"/>
              </a:solidFill>
              <a:latin typeface="Courier New" panose="02070309020205020404" pitchFamily="49" charset="0"/>
              <a:cs typeface="Courier New" panose="02070309020205020404" pitchFamily="49" charset="0"/>
            </a:endParaRPr>
          </a:p>
          <a:p>
            <a:pPr algn="ctr"/>
            <a:endParaRPr lang="en-GB" sz="1200" dirty="0">
              <a:latin typeface="Courier New" panose="02070309020205020404" pitchFamily="49" charset="0"/>
              <a:cs typeface="Courier New" panose="02070309020205020404" pitchFamily="49" charset="0"/>
            </a:endParaRPr>
          </a:p>
        </p:txBody>
      </p:sp>
      <p:sp>
        <p:nvSpPr>
          <p:cNvPr id="8" name="Rectangle 7"/>
          <p:cNvSpPr/>
          <p:nvPr/>
        </p:nvSpPr>
        <p:spPr>
          <a:xfrm>
            <a:off x="1580236" y="5388781"/>
            <a:ext cx="3938549" cy="1532323"/>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pPr lvl="1"/>
            <a:endParaRPr lang="en-IN" sz="1200" dirty="0">
              <a:solidFill>
                <a:schemeClr val="tx1"/>
              </a:solidFill>
              <a:latin typeface="Courier New" panose="02070309020205020404" pitchFamily="49" charset="0"/>
              <a:cs typeface="Courier New" panose="02070309020205020404" pitchFamily="49" charset="0"/>
            </a:endParaRPr>
          </a:p>
          <a:p>
            <a:endParaRPr lang="en-IN"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Class </a:t>
            </a:r>
            <a:r>
              <a:rPr lang="en-IN" sz="1200" dirty="0" err="1">
                <a:solidFill>
                  <a:schemeClr val="tx1"/>
                </a:solidFill>
                <a:latin typeface="Courier New" panose="02070309020205020404" pitchFamily="49" charset="0"/>
                <a:cs typeface="Courier New" panose="02070309020205020404" pitchFamily="49" charset="0"/>
              </a:rPr>
              <a:t>IterableExample</a:t>
            </a:r>
            <a:r>
              <a:rPr lang="en-IN" sz="1200" dirty="0">
                <a:solidFill>
                  <a:schemeClr val="tx1"/>
                </a:solidFill>
                <a:latin typeface="Courier New" panose="02070309020205020404" pitchFamily="49" charset="0"/>
                <a:cs typeface="Courier New" panose="02070309020205020404" pitchFamily="49" charset="0"/>
              </a:rPr>
              <a:t>(object):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def __</a:t>
            </a:r>
            <a:r>
              <a:rPr lang="en-IN" sz="1200" dirty="0" err="1">
                <a:solidFill>
                  <a:schemeClr val="tx1"/>
                </a:solidFill>
                <a:latin typeface="Courier New" panose="02070309020205020404" pitchFamily="49" charset="0"/>
                <a:cs typeface="Courier New" panose="02070309020205020404" pitchFamily="49" charset="0"/>
              </a:rPr>
              <a:t>iter</a:t>
            </a:r>
            <a:r>
              <a:rPr lang="en-IN" sz="1200" dirty="0">
                <a:solidFill>
                  <a:schemeClr val="tx1"/>
                </a:solidFill>
                <a:latin typeface="Courier New" panose="02070309020205020404" pitchFamily="49" charset="0"/>
                <a:cs typeface="Courier New" panose="02070309020205020404" pitchFamily="49" charset="0"/>
              </a:rPr>
              <a:t>__(self):</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return self</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def next (self):</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&lt;some code here&gt;</a:t>
            </a:r>
            <a:endParaRPr lang="en-GB" sz="1200" dirty="0">
              <a:solidFill>
                <a:schemeClr val="tx1"/>
              </a:solidFill>
              <a:latin typeface="Courier New" panose="02070309020205020404" pitchFamily="49" charset="0"/>
              <a:cs typeface="Courier New" panose="02070309020205020404" pitchFamily="49" charset="0"/>
            </a:endParaRPr>
          </a:p>
          <a:p>
            <a:endParaRPr lang="en-GB" sz="1200" dirty="0">
              <a:solidFill>
                <a:schemeClr val="tx1"/>
              </a:solidFill>
              <a:latin typeface="Courier New" panose="02070309020205020404" pitchFamily="49" charset="0"/>
              <a:cs typeface="Courier New" panose="02070309020205020404" pitchFamily="49" charset="0"/>
            </a:endParaRPr>
          </a:p>
          <a:p>
            <a:pPr algn="ctr"/>
            <a:endParaRPr lang="en-GB"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071564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0700" y="654050"/>
            <a:ext cx="6056313" cy="3722688"/>
          </a:xfrm>
        </p:spPr>
      </p:sp>
      <p:sp>
        <p:nvSpPr>
          <p:cNvPr id="3" name="Notes Placeholder 2"/>
          <p:cNvSpPr>
            <a:spLocks noGrp="1"/>
          </p:cNvSpPr>
          <p:nvPr>
            <p:ph type="body" idx="1"/>
          </p:nvPr>
        </p:nvSpPr>
        <p:spPr/>
        <p:txBody>
          <a:bodyPr/>
          <a:lstStyle/>
          <a:p>
            <a:r>
              <a:rPr lang="en-US" sz="1100" b="1" kern="1200" dirty="0" err="1" smtClean="0">
                <a:solidFill>
                  <a:schemeClr val="tx1"/>
                </a:solidFill>
                <a:effectLst/>
                <a:latin typeface="Georgia" panose="02040502050405020303" pitchFamily="18" charset="0"/>
                <a:ea typeface="+mn-ea"/>
                <a:cs typeface="+mn-cs"/>
              </a:rPr>
              <a:t>Datetime</a:t>
            </a:r>
            <a:r>
              <a:rPr lang="en-US" sz="1100" b="1" kern="1200" dirty="0" smtClean="0">
                <a:solidFill>
                  <a:schemeClr val="tx1"/>
                </a:solidFill>
                <a:effectLst/>
                <a:latin typeface="Georgia" panose="02040502050405020303" pitchFamily="18" charset="0"/>
                <a:ea typeface="+mn-ea"/>
                <a:cs typeface="+mn-cs"/>
              </a:rPr>
              <a:t> Data Type.</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Data Type Syntax</a:t>
            </a:r>
          </a:p>
          <a:p>
            <a:r>
              <a:rPr lang="en-US" sz="1100" kern="1200" dirty="0" smtClean="0">
                <a:solidFill>
                  <a:schemeClr val="tx1"/>
                </a:solidFill>
                <a:effectLst/>
                <a:latin typeface="Georgia" panose="02040502050405020303" pitchFamily="18" charset="0"/>
                <a:ea typeface="+mn-ea"/>
                <a:cs typeface="+mn-cs"/>
              </a:rPr>
              <a:t>Explanation</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date	</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Displayed as 'YYYY-MM-DD'.</a:t>
            </a:r>
          </a:p>
          <a:p>
            <a:r>
              <a:rPr lang="en-US" sz="1100" kern="1200" dirty="0" smtClean="0">
                <a:solidFill>
                  <a:schemeClr val="tx1"/>
                </a:solidFill>
                <a:effectLst/>
                <a:latin typeface="Georgia" panose="02040502050405020303" pitchFamily="18" charset="0"/>
                <a:ea typeface="+mn-ea"/>
                <a:cs typeface="+mn-cs"/>
              </a:rPr>
              <a:t>timestamp	</a:t>
            </a:r>
          </a:p>
          <a:p>
            <a:r>
              <a:rPr lang="en-US" sz="1100" kern="1200" dirty="0" smtClean="0">
                <a:solidFill>
                  <a:schemeClr val="tx1"/>
                </a:solidFill>
                <a:effectLst/>
                <a:latin typeface="Georgia" panose="02040502050405020303" pitchFamily="18" charset="0"/>
                <a:ea typeface="+mn-ea"/>
                <a:cs typeface="+mn-cs"/>
              </a:rPr>
              <a:t>timestamp without time zone</a:t>
            </a:r>
          </a:p>
          <a:p>
            <a:r>
              <a:rPr lang="en-US" sz="1100" kern="1200" dirty="0" smtClean="0">
                <a:solidFill>
                  <a:schemeClr val="tx1"/>
                </a:solidFill>
                <a:effectLst/>
                <a:latin typeface="Georgia" panose="02040502050405020303" pitchFamily="18" charset="0"/>
                <a:ea typeface="+mn-ea"/>
                <a:cs typeface="+mn-cs"/>
              </a:rPr>
              <a:t>Displayed as 'YYYY-MM-DD HH:MM:SS'.</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timestamp with time zone	</a:t>
            </a:r>
          </a:p>
          <a:p>
            <a:r>
              <a:rPr lang="en-US" sz="1100" kern="1200" dirty="0" smtClean="0">
                <a:solidFill>
                  <a:schemeClr val="tx1"/>
                </a:solidFill>
                <a:effectLst/>
                <a:latin typeface="Georgia" panose="02040502050405020303" pitchFamily="18" charset="0"/>
                <a:ea typeface="+mn-ea"/>
                <a:cs typeface="+mn-cs"/>
              </a:rPr>
              <a:t>Displayed as 'YYYY-MM-DD HH:MM:SS-TZ'.</a:t>
            </a:r>
          </a:p>
          <a:p>
            <a:r>
              <a:rPr lang="en-US" sz="1100" kern="1200" dirty="0" smtClean="0">
                <a:solidFill>
                  <a:schemeClr val="tx1"/>
                </a:solidFill>
                <a:effectLst/>
                <a:latin typeface="Georgia" panose="02040502050405020303" pitchFamily="18" charset="0"/>
                <a:ea typeface="+mn-ea"/>
                <a:cs typeface="+mn-cs"/>
              </a:rPr>
              <a:t>Equivalent to </a:t>
            </a:r>
            <a:r>
              <a:rPr lang="en-US" sz="1100" kern="1200" dirty="0" err="1" smtClean="0">
                <a:solidFill>
                  <a:schemeClr val="tx1"/>
                </a:solidFill>
                <a:effectLst/>
                <a:latin typeface="Georgia" panose="02040502050405020303" pitchFamily="18" charset="0"/>
                <a:ea typeface="+mn-ea"/>
                <a:cs typeface="+mn-cs"/>
              </a:rPr>
              <a:t>timestamptz</a:t>
            </a:r>
            <a:r>
              <a:rPr lang="en-US" sz="1100" kern="1200" dirty="0" smtClean="0">
                <a:solidFill>
                  <a:schemeClr val="tx1"/>
                </a:solidFill>
                <a:effectLst/>
                <a:latin typeface="Georgia" panose="02040502050405020303" pitchFamily="18" charset="0"/>
                <a:ea typeface="+mn-ea"/>
                <a:cs typeface="+mn-cs"/>
              </a:rPr>
              <a:t>.</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time	</a:t>
            </a:r>
          </a:p>
          <a:p>
            <a:r>
              <a:rPr lang="en-US" sz="1100" kern="1200" dirty="0" smtClean="0">
                <a:solidFill>
                  <a:schemeClr val="tx1"/>
                </a:solidFill>
                <a:effectLst/>
                <a:latin typeface="Georgia" panose="02040502050405020303" pitchFamily="18" charset="0"/>
                <a:ea typeface="+mn-ea"/>
                <a:cs typeface="+mn-cs"/>
              </a:rPr>
              <a:t>Displayed as 'HH:MM:SS' with no time zone.</a:t>
            </a:r>
          </a:p>
          <a:p>
            <a:r>
              <a:rPr lang="en-US" sz="1100" kern="1200" dirty="0" smtClean="0">
                <a:solidFill>
                  <a:schemeClr val="tx1"/>
                </a:solidFill>
                <a:effectLst/>
                <a:latin typeface="Georgia" panose="02040502050405020303" pitchFamily="18" charset="0"/>
                <a:ea typeface="+mn-ea"/>
                <a:cs typeface="+mn-cs"/>
              </a:rPr>
              <a:t>time without time zone</a:t>
            </a:r>
          </a:p>
          <a:p>
            <a:r>
              <a:rPr lang="en-US" sz="1100" kern="1200" dirty="0" smtClean="0">
                <a:solidFill>
                  <a:schemeClr val="tx1"/>
                </a:solidFill>
                <a:effectLst/>
                <a:latin typeface="Georgia" panose="02040502050405020303" pitchFamily="18" charset="0"/>
                <a:ea typeface="+mn-ea"/>
                <a:cs typeface="+mn-cs"/>
              </a:rPr>
              <a:t>Displayed as 'HH:MM:SS' with no time zone.</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time with time zone. </a:t>
            </a:r>
          </a:p>
          <a:p>
            <a:r>
              <a:rPr lang="en-US" sz="1100" kern="1200" dirty="0" smtClean="0">
                <a:solidFill>
                  <a:schemeClr val="tx1"/>
                </a:solidFill>
                <a:effectLst/>
                <a:latin typeface="Georgia" panose="02040502050405020303" pitchFamily="18" charset="0"/>
                <a:ea typeface="+mn-ea"/>
                <a:cs typeface="+mn-cs"/>
              </a:rPr>
              <a:t>Displayed as 'HH:MM:SS-TZ' with time zone. Equivalent to </a:t>
            </a:r>
            <a:r>
              <a:rPr lang="en-US" sz="1100" kern="1200" dirty="0" err="1" smtClean="0">
                <a:solidFill>
                  <a:schemeClr val="tx1"/>
                </a:solidFill>
                <a:effectLst/>
                <a:latin typeface="Georgia" panose="02040502050405020303" pitchFamily="18" charset="0"/>
                <a:ea typeface="+mn-ea"/>
                <a:cs typeface="+mn-cs"/>
              </a:rPr>
              <a:t>timetz</a:t>
            </a:r>
            <a:r>
              <a:rPr lang="en-US" sz="1100" kern="1200" dirty="0" smtClean="0">
                <a:solidFill>
                  <a:schemeClr val="tx1"/>
                </a:solidFill>
                <a:effectLst/>
                <a:latin typeface="Georgia" panose="02040502050405020303" pitchFamily="18" charset="0"/>
                <a:ea typeface="+mn-ea"/>
                <a:cs typeface="+mn-cs"/>
              </a:rPr>
              <a:t>.</a:t>
            </a:r>
          </a:p>
          <a:p>
            <a:r>
              <a:rPr lang="en-US" sz="1100" kern="1200" dirty="0" smtClean="0">
                <a:solidFill>
                  <a:schemeClr val="tx1"/>
                </a:solidFill>
                <a:effectLst/>
                <a:latin typeface="Georgia" panose="02040502050405020303" pitchFamily="18" charset="0"/>
                <a:ea typeface="+mn-ea"/>
                <a:cs typeface="+mn-cs"/>
              </a:rPr>
              <a:t> </a:t>
            </a:r>
          </a:p>
          <a:p>
            <a:pPr lvl="0"/>
            <a:r>
              <a:rPr lang="en-US" sz="1100" kern="1200" dirty="0" smtClean="0">
                <a:solidFill>
                  <a:schemeClr val="tx1"/>
                </a:solidFill>
                <a:effectLst/>
                <a:latin typeface="Georgia" panose="02040502050405020303" pitchFamily="18" charset="0"/>
                <a:ea typeface="+mn-ea"/>
                <a:cs typeface="+mn-cs"/>
              </a:rPr>
              <a:t>Format can be adjusted using the following:</a:t>
            </a:r>
          </a:p>
          <a:p>
            <a:pPr lvl="1"/>
            <a:r>
              <a:rPr lang="en-US" sz="1100" kern="1200" dirty="0" smtClean="0">
                <a:solidFill>
                  <a:schemeClr val="tx1"/>
                </a:solidFill>
                <a:effectLst/>
                <a:latin typeface="Georgia" panose="02040502050405020303" pitchFamily="18" charset="0"/>
                <a:ea typeface="+mn-ea"/>
                <a:cs typeface="+mn-cs"/>
              </a:rPr>
              <a:t>Command: SET &lt;</a:t>
            </a:r>
            <a:r>
              <a:rPr lang="en-US" sz="1100" kern="1200" dirty="0" err="1" smtClean="0">
                <a:solidFill>
                  <a:schemeClr val="tx1"/>
                </a:solidFill>
                <a:effectLst/>
                <a:latin typeface="Georgia" panose="02040502050405020303" pitchFamily="18" charset="0"/>
                <a:ea typeface="+mn-ea"/>
                <a:cs typeface="+mn-cs"/>
              </a:rPr>
              <a:t>datestyle</a:t>
            </a:r>
            <a:r>
              <a:rPr lang="en-US" sz="1100" kern="1200" dirty="0" smtClean="0">
                <a:solidFill>
                  <a:schemeClr val="tx1"/>
                </a:solidFill>
                <a:effectLst/>
                <a:latin typeface="Georgia" panose="02040502050405020303" pitchFamily="18" charset="0"/>
                <a:ea typeface="+mn-ea"/>
                <a:cs typeface="+mn-cs"/>
              </a:rPr>
              <a:t>&gt;</a:t>
            </a:r>
          </a:p>
          <a:p>
            <a:pPr lvl="1"/>
            <a:r>
              <a:rPr lang="en-US" sz="1100" kern="1200" dirty="0" smtClean="0">
                <a:solidFill>
                  <a:schemeClr val="tx1"/>
                </a:solidFill>
                <a:effectLst/>
                <a:latin typeface="Georgia" panose="02040502050405020303" pitchFamily="18" charset="0"/>
                <a:ea typeface="+mn-ea"/>
                <a:cs typeface="+mn-cs"/>
              </a:rPr>
              <a:t>Modify </a:t>
            </a:r>
            <a:r>
              <a:rPr lang="en-US" sz="1100" kern="1200" dirty="0" err="1" smtClean="0">
                <a:solidFill>
                  <a:schemeClr val="tx1"/>
                </a:solidFill>
                <a:effectLst/>
                <a:latin typeface="Georgia" panose="02040502050405020303" pitchFamily="18" charset="0"/>
                <a:ea typeface="+mn-ea"/>
                <a:cs typeface="+mn-cs"/>
              </a:rPr>
              <a:t>postgressql.conf</a:t>
            </a:r>
            <a:r>
              <a:rPr lang="en-US" sz="1100" kern="1200" dirty="0" smtClean="0">
                <a:solidFill>
                  <a:schemeClr val="tx1"/>
                </a:solidFill>
                <a:effectLst/>
                <a:latin typeface="Georgia" panose="02040502050405020303" pitchFamily="18" charset="0"/>
                <a:ea typeface="+mn-ea"/>
                <a:cs typeface="+mn-cs"/>
              </a:rPr>
              <a:t> – ‘</a:t>
            </a:r>
            <a:r>
              <a:rPr lang="en-US" sz="1100" kern="1200" dirty="0" err="1" smtClean="0">
                <a:solidFill>
                  <a:schemeClr val="tx1"/>
                </a:solidFill>
                <a:effectLst/>
                <a:latin typeface="Georgia" panose="02040502050405020303" pitchFamily="18" charset="0"/>
                <a:ea typeface="+mn-ea"/>
                <a:cs typeface="+mn-cs"/>
              </a:rPr>
              <a:t>DateStyle</a:t>
            </a:r>
            <a:r>
              <a:rPr lang="en-US" sz="1100" kern="1200" dirty="0" smtClean="0">
                <a:solidFill>
                  <a:schemeClr val="tx1"/>
                </a:solidFill>
                <a:effectLst/>
                <a:latin typeface="Georgia" panose="02040502050405020303" pitchFamily="18" charset="0"/>
                <a:ea typeface="+mn-ea"/>
                <a:cs typeface="+mn-cs"/>
              </a:rPr>
              <a:t>’ parameter</a:t>
            </a:r>
          </a:p>
          <a:p>
            <a:pPr lvl="1"/>
            <a:r>
              <a:rPr lang="en-US" sz="1100" kern="1200" dirty="0" smtClean="0">
                <a:solidFill>
                  <a:schemeClr val="tx1"/>
                </a:solidFill>
                <a:effectLst/>
                <a:latin typeface="Georgia" panose="02040502050405020303" pitchFamily="18" charset="0"/>
                <a:ea typeface="+mn-ea"/>
                <a:cs typeface="+mn-cs"/>
              </a:rPr>
              <a:t>Environment variable: PGDATESTYLE</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Examples of using the </a:t>
            </a:r>
            <a:r>
              <a:rPr lang="en-US" sz="1100" kern="1200" dirty="0" err="1" smtClean="0">
                <a:solidFill>
                  <a:schemeClr val="tx1"/>
                </a:solidFill>
                <a:effectLst/>
                <a:latin typeface="Georgia" panose="02040502050405020303" pitchFamily="18" charset="0"/>
                <a:ea typeface="+mn-ea"/>
                <a:cs typeface="+mn-cs"/>
              </a:rPr>
              <a:t>datetime</a:t>
            </a:r>
            <a:r>
              <a:rPr lang="en-US" sz="1100" kern="1200" dirty="0" smtClean="0">
                <a:solidFill>
                  <a:schemeClr val="tx1"/>
                </a:solidFill>
                <a:effectLst/>
                <a:latin typeface="Georgia" panose="02040502050405020303" pitchFamily="18" charset="0"/>
                <a:ea typeface="+mn-ea"/>
                <a:cs typeface="+mn-cs"/>
              </a:rPr>
              <a:t> data type in </a:t>
            </a:r>
            <a:r>
              <a:rPr lang="en-US" sz="1100" kern="1200" dirty="0" err="1" smtClean="0">
                <a:solidFill>
                  <a:schemeClr val="tx1"/>
                </a:solidFill>
                <a:effectLst/>
                <a:latin typeface="Georgia" panose="02040502050405020303" pitchFamily="18" charset="0"/>
                <a:ea typeface="+mn-ea"/>
                <a:cs typeface="+mn-cs"/>
              </a:rPr>
              <a:t>PostgresSql</a:t>
            </a:r>
            <a:r>
              <a:rPr lang="en-US" sz="1100" kern="1200" dirty="0" smtClean="0">
                <a:solidFill>
                  <a:schemeClr val="tx1"/>
                </a:solidFill>
                <a:effectLst/>
                <a:latin typeface="Georgia" panose="02040502050405020303" pitchFamily="18" charset="0"/>
                <a:ea typeface="+mn-ea"/>
                <a:cs typeface="+mn-cs"/>
              </a:rPr>
              <a:t>. </a:t>
            </a:r>
          </a:p>
          <a:p>
            <a:r>
              <a:rPr lang="en-US" sz="1100" kern="1200" dirty="0" err="1" smtClean="0">
                <a:solidFill>
                  <a:schemeClr val="tx1"/>
                </a:solidFill>
                <a:effectLst/>
                <a:latin typeface="Georgia" panose="02040502050405020303" pitchFamily="18" charset="0"/>
                <a:ea typeface="+mn-ea"/>
                <a:cs typeface="+mn-cs"/>
              </a:rPr>
              <a:t>postgres</a:t>
            </a:r>
            <a:r>
              <a:rPr lang="en-US" sz="1100" kern="1200" dirty="0" smtClean="0">
                <a:solidFill>
                  <a:schemeClr val="tx1"/>
                </a:solidFill>
                <a:effectLst/>
                <a:latin typeface="Georgia" panose="02040502050405020303" pitchFamily="18" charset="0"/>
                <a:ea typeface="+mn-ea"/>
                <a:cs typeface="+mn-cs"/>
              </a:rPr>
              <a:t>=# BEGIN;</a:t>
            </a:r>
          </a:p>
          <a:p>
            <a:r>
              <a:rPr lang="en-US" sz="1100" kern="1200" dirty="0" err="1" smtClean="0">
                <a:solidFill>
                  <a:schemeClr val="tx1"/>
                </a:solidFill>
                <a:effectLst/>
                <a:latin typeface="Georgia" panose="02040502050405020303" pitchFamily="18" charset="0"/>
                <a:ea typeface="+mn-ea"/>
                <a:cs typeface="+mn-cs"/>
              </a:rPr>
              <a:t>postgres</a:t>
            </a:r>
            <a:r>
              <a:rPr lang="en-US" sz="1100" kern="1200" dirty="0" smtClean="0">
                <a:solidFill>
                  <a:schemeClr val="tx1"/>
                </a:solidFill>
                <a:effectLst/>
                <a:latin typeface="Georgia" panose="02040502050405020303" pitchFamily="18" charset="0"/>
                <a:ea typeface="+mn-ea"/>
                <a:cs typeface="+mn-cs"/>
              </a:rPr>
              <a:t>=# SELECT now();</a:t>
            </a:r>
          </a:p>
          <a:p>
            <a:r>
              <a:rPr lang="en-US" sz="1100" kern="1200" dirty="0" smtClean="0">
                <a:solidFill>
                  <a:schemeClr val="tx1"/>
                </a:solidFill>
                <a:effectLst/>
                <a:latin typeface="Georgia" panose="02040502050405020303" pitchFamily="18" charset="0"/>
                <a:ea typeface="+mn-ea"/>
                <a:cs typeface="+mn-cs"/>
              </a:rPr>
              <a:t>              now</a:t>
            </a:r>
          </a:p>
          <a:p>
            <a:r>
              <a:rPr lang="en-US" sz="1100" kern="1200" dirty="0" smtClean="0">
                <a:solidFill>
                  <a:schemeClr val="tx1"/>
                </a:solidFill>
                <a:effectLst/>
                <a:latin typeface="Georgia" panose="02040502050405020303" pitchFamily="18" charset="0"/>
                <a:ea typeface="+mn-ea"/>
                <a:cs typeface="+mn-cs"/>
              </a:rPr>
              <a:t>-------------------------------</a:t>
            </a:r>
          </a:p>
          <a:p>
            <a:r>
              <a:rPr lang="en-US" sz="1100" kern="1200" dirty="0" smtClean="0">
                <a:solidFill>
                  <a:schemeClr val="tx1"/>
                </a:solidFill>
                <a:effectLst/>
                <a:latin typeface="Georgia" panose="02040502050405020303" pitchFamily="18" charset="0"/>
                <a:ea typeface="+mn-ea"/>
                <a:cs typeface="+mn-cs"/>
              </a:rPr>
              <a:t> 2013-08-26 12:17:43.182331+02</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err="1" smtClean="0">
                <a:solidFill>
                  <a:schemeClr val="tx1"/>
                </a:solidFill>
                <a:effectLst/>
                <a:latin typeface="Georgia" panose="02040502050405020303" pitchFamily="18" charset="0"/>
                <a:ea typeface="+mn-ea"/>
                <a:cs typeface="+mn-cs"/>
              </a:rPr>
              <a:t>postgres</a:t>
            </a:r>
            <a:r>
              <a:rPr lang="en-US" sz="1100" kern="1200" dirty="0" smtClean="0">
                <a:solidFill>
                  <a:schemeClr val="tx1"/>
                </a:solidFill>
                <a:effectLst/>
                <a:latin typeface="Georgia" panose="02040502050405020303" pitchFamily="18" charset="0"/>
                <a:ea typeface="+mn-ea"/>
                <a:cs typeface="+mn-cs"/>
              </a:rPr>
              <a:t>=# SELECT now();</a:t>
            </a:r>
          </a:p>
          <a:p>
            <a:r>
              <a:rPr lang="en-US" sz="1100" kern="1200" dirty="0" smtClean="0">
                <a:solidFill>
                  <a:schemeClr val="tx1"/>
                </a:solidFill>
                <a:effectLst/>
                <a:latin typeface="Georgia" panose="02040502050405020303" pitchFamily="18" charset="0"/>
                <a:ea typeface="+mn-ea"/>
                <a:cs typeface="+mn-cs"/>
              </a:rPr>
              <a:t>              now</a:t>
            </a:r>
          </a:p>
          <a:p>
            <a:r>
              <a:rPr lang="en-US" sz="1100" kern="1200" dirty="0" smtClean="0">
                <a:solidFill>
                  <a:schemeClr val="tx1"/>
                </a:solidFill>
                <a:effectLst/>
                <a:latin typeface="Georgia" panose="02040502050405020303" pitchFamily="18" charset="0"/>
                <a:ea typeface="+mn-ea"/>
                <a:cs typeface="+mn-cs"/>
              </a:rPr>
              <a:t>-------------------------------</a:t>
            </a:r>
          </a:p>
          <a:p>
            <a:r>
              <a:rPr lang="en-US" sz="1100" kern="1200" dirty="0" smtClean="0">
                <a:solidFill>
                  <a:schemeClr val="tx1"/>
                </a:solidFill>
                <a:effectLst/>
                <a:latin typeface="Georgia" panose="02040502050405020303" pitchFamily="18" charset="0"/>
                <a:ea typeface="+mn-ea"/>
                <a:cs typeface="+mn-cs"/>
              </a:rPr>
              <a:t> 2013-08-26 12:17:43.182331+02</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err="1" smtClean="0">
                <a:solidFill>
                  <a:schemeClr val="tx1"/>
                </a:solidFill>
                <a:effectLst/>
                <a:latin typeface="Georgia" panose="02040502050405020303" pitchFamily="18" charset="0"/>
                <a:ea typeface="+mn-ea"/>
                <a:cs typeface="+mn-cs"/>
              </a:rPr>
              <a:t>postgres</a:t>
            </a:r>
            <a:r>
              <a:rPr lang="en-US" sz="1100" kern="1200" dirty="0" smtClean="0">
                <a:solidFill>
                  <a:schemeClr val="tx1"/>
                </a:solidFill>
                <a:effectLst/>
                <a:latin typeface="Georgia" panose="02040502050405020303" pitchFamily="18" charset="0"/>
                <a:ea typeface="+mn-ea"/>
                <a:cs typeface="+mn-cs"/>
              </a:rPr>
              <a:t>=# SELECT </a:t>
            </a:r>
            <a:r>
              <a:rPr lang="en-US" sz="1100" kern="1200" dirty="0" err="1" smtClean="0">
                <a:solidFill>
                  <a:schemeClr val="tx1"/>
                </a:solidFill>
                <a:effectLst/>
                <a:latin typeface="Georgia" panose="02040502050405020303" pitchFamily="18" charset="0"/>
                <a:ea typeface="+mn-ea"/>
                <a:cs typeface="+mn-cs"/>
              </a:rPr>
              <a:t>clock_timestamp</a:t>
            </a:r>
            <a:r>
              <a:rPr lang="en-US" sz="1100" kern="1200" dirty="0" smtClean="0">
                <a:solidFill>
                  <a:schemeClr val="tx1"/>
                </a:solidFill>
                <a:effectLst/>
                <a:latin typeface="Georgia" panose="02040502050405020303" pitchFamily="18" charset="0"/>
                <a:ea typeface="+mn-ea"/>
                <a:cs typeface="+mn-cs"/>
              </a:rPr>
              <a:t>();</a:t>
            </a:r>
          </a:p>
          <a:p>
            <a:r>
              <a:rPr lang="en-US" sz="1100" kern="1200" dirty="0" smtClean="0">
                <a:solidFill>
                  <a:schemeClr val="tx1"/>
                </a:solidFill>
                <a:effectLst/>
                <a:latin typeface="Georgia" panose="02040502050405020303" pitchFamily="18" charset="0"/>
                <a:ea typeface="+mn-ea"/>
                <a:cs typeface="+mn-cs"/>
              </a:rPr>
              <a:t>        </a:t>
            </a:r>
            <a:r>
              <a:rPr lang="en-US" sz="1100" kern="1200" dirty="0" err="1" smtClean="0">
                <a:solidFill>
                  <a:schemeClr val="tx1"/>
                </a:solidFill>
                <a:effectLst/>
                <a:latin typeface="Georgia" panose="02040502050405020303" pitchFamily="18" charset="0"/>
                <a:ea typeface="+mn-ea"/>
                <a:cs typeface="+mn-cs"/>
              </a:rPr>
              <a:t>clock_timestamp</a:t>
            </a:r>
            <a:endParaRPr lang="en-US" sz="1100" kern="1200" dirty="0" smtClean="0">
              <a:solidFill>
                <a:schemeClr val="tx1"/>
              </a:solidFill>
              <a:effectLst/>
              <a:latin typeface="Georgia" panose="02040502050405020303" pitchFamily="18" charset="0"/>
              <a:ea typeface="+mn-ea"/>
              <a:cs typeface="+mn-cs"/>
            </a:endParaRPr>
          </a:p>
          <a:p>
            <a:r>
              <a:rPr lang="en-US" sz="1100" kern="1200" dirty="0" smtClean="0">
                <a:solidFill>
                  <a:schemeClr val="tx1"/>
                </a:solidFill>
                <a:effectLst/>
                <a:latin typeface="Georgia" panose="02040502050405020303" pitchFamily="18" charset="0"/>
                <a:ea typeface="+mn-ea"/>
                <a:cs typeface="+mn-cs"/>
              </a:rPr>
              <a:t>-------------------------------</a:t>
            </a:r>
          </a:p>
          <a:p>
            <a:r>
              <a:rPr lang="en-US" sz="1100" kern="1200" dirty="0" smtClean="0">
                <a:solidFill>
                  <a:schemeClr val="tx1"/>
                </a:solidFill>
                <a:effectLst/>
                <a:latin typeface="Georgia" panose="02040502050405020303" pitchFamily="18" charset="0"/>
                <a:ea typeface="+mn-ea"/>
                <a:cs typeface="+mn-cs"/>
              </a:rPr>
              <a:t> 2013-08-26 12:17:50.698413+02</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err="1" smtClean="0">
                <a:solidFill>
                  <a:schemeClr val="tx1"/>
                </a:solidFill>
                <a:effectLst/>
                <a:latin typeface="Georgia" panose="02040502050405020303" pitchFamily="18" charset="0"/>
                <a:ea typeface="+mn-ea"/>
                <a:cs typeface="+mn-cs"/>
              </a:rPr>
              <a:t>postgres</a:t>
            </a:r>
            <a:r>
              <a:rPr lang="en-US" sz="1100" kern="1200" dirty="0" smtClean="0">
                <a:solidFill>
                  <a:schemeClr val="tx1"/>
                </a:solidFill>
                <a:effectLst/>
                <a:latin typeface="Georgia" panose="02040502050405020303" pitchFamily="18" charset="0"/>
                <a:ea typeface="+mn-ea"/>
                <a:cs typeface="+mn-cs"/>
              </a:rPr>
              <a:t>=# SELECT </a:t>
            </a:r>
            <a:r>
              <a:rPr lang="en-US" sz="1100" kern="1200" dirty="0" err="1" smtClean="0">
                <a:solidFill>
                  <a:schemeClr val="tx1"/>
                </a:solidFill>
                <a:effectLst/>
                <a:latin typeface="Georgia" panose="02040502050405020303" pitchFamily="18" charset="0"/>
                <a:ea typeface="+mn-ea"/>
                <a:cs typeface="+mn-cs"/>
              </a:rPr>
              <a:t>clock_timestamp</a:t>
            </a:r>
            <a:r>
              <a:rPr lang="en-US" sz="1100" kern="1200" dirty="0" smtClean="0">
                <a:solidFill>
                  <a:schemeClr val="tx1"/>
                </a:solidFill>
                <a:effectLst/>
                <a:latin typeface="Georgia" panose="02040502050405020303" pitchFamily="18" charset="0"/>
                <a:ea typeface="+mn-ea"/>
                <a:cs typeface="+mn-cs"/>
              </a:rPr>
              <a:t>();</a:t>
            </a:r>
          </a:p>
          <a:p>
            <a:r>
              <a:rPr lang="en-US" sz="1100" kern="1200" dirty="0" smtClean="0">
                <a:solidFill>
                  <a:schemeClr val="tx1"/>
                </a:solidFill>
                <a:effectLst/>
                <a:latin typeface="Georgia" panose="02040502050405020303" pitchFamily="18" charset="0"/>
                <a:ea typeface="+mn-ea"/>
                <a:cs typeface="+mn-cs"/>
              </a:rPr>
              <a:t>        </a:t>
            </a:r>
            <a:r>
              <a:rPr lang="en-US" sz="1100" kern="1200" dirty="0" err="1" smtClean="0">
                <a:solidFill>
                  <a:schemeClr val="tx1"/>
                </a:solidFill>
                <a:effectLst/>
                <a:latin typeface="Georgia" panose="02040502050405020303" pitchFamily="18" charset="0"/>
                <a:ea typeface="+mn-ea"/>
                <a:cs typeface="+mn-cs"/>
              </a:rPr>
              <a:t>clock_timestamp</a:t>
            </a:r>
            <a:endParaRPr lang="en-US" sz="1100" kern="1200" dirty="0" smtClean="0">
              <a:solidFill>
                <a:schemeClr val="tx1"/>
              </a:solidFill>
              <a:effectLst/>
              <a:latin typeface="Georgia" panose="02040502050405020303" pitchFamily="18" charset="0"/>
              <a:ea typeface="+mn-ea"/>
              <a:cs typeface="+mn-cs"/>
            </a:endParaRPr>
          </a:p>
          <a:p>
            <a:r>
              <a:rPr lang="en-US" sz="1100" kern="1200" dirty="0" smtClean="0">
                <a:solidFill>
                  <a:schemeClr val="tx1"/>
                </a:solidFill>
                <a:effectLst/>
                <a:latin typeface="Georgia" panose="02040502050405020303" pitchFamily="18" charset="0"/>
                <a:ea typeface="+mn-ea"/>
                <a:cs typeface="+mn-cs"/>
              </a:rPr>
              <a:t>-------------------------------</a:t>
            </a:r>
          </a:p>
          <a:p>
            <a:r>
              <a:rPr lang="en-US" sz="1100" kern="1200" dirty="0" smtClean="0">
                <a:solidFill>
                  <a:schemeClr val="tx1"/>
                </a:solidFill>
                <a:effectLst/>
                <a:latin typeface="Georgia" panose="02040502050405020303" pitchFamily="18" charset="0"/>
                <a:ea typeface="+mn-ea"/>
                <a:cs typeface="+mn-cs"/>
              </a:rPr>
              <a:t> 2013-08-26 12:17:51.123905+02</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Note that the now() function doesn’t change until the transaction ends, whereas </a:t>
            </a:r>
            <a:r>
              <a:rPr lang="en-US" sz="1100" kern="1200" dirty="0" err="1" smtClean="0">
                <a:solidFill>
                  <a:schemeClr val="tx1"/>
                </a:solidFill>
                <a:effectLst/>
                <a:latin typeface="Georgia" panose="02040502050405020303" pitchFamily="18" charset="0"/>
                <a:ea typeface="+mn-ea"/>
                <a:cs typeface="+mn-cs"/>
              </a:rPr>
              <a:t>clock_timestamp</a:t>
            </a:r>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changes each time you call it.  </a:t>
            </a:r>
          </a:p>
          <a:p>
            <a:r>
              <a:rPr lang="en-US" sz="1100" kern="1200" dirty="0" smtClean="0">
                <a:solidFill>
                  <a:schemeClr val="tx1"/>
                </a:solidFill>
                <a:effectLst/>
                <a:latin typeface="Georgia" panose="02040502050405020303" pitchFamily="18" charset="0"/>
                <a:ea typeface="+mn-ea"/>
                <a:cs typeface="+mn-cs"/>
              </a:rPr>
              <a:t> </a:t>
            </a:r>
          </a:p>
          <a:p>
            <a:r>
              <a:rPr lang="en-US" sz="1100" b="1" kern="1200" dirty="0" smtClean="0">
                <a:solidFill>
                  <a:schemeClr val="tx1"/>
                </a:solidFill>
                <a:effectLst/>
                <a:latin typeface="Georgia" panose="02040502050405020303" pitchFamily="18" charset="0"/>
                <a:ea typeface="+mn-ea"/>
                <a:cs typeface="+mn-cs"/>
              </a:rPr>
              <a:t>Intervals.</a:t>
            </a:r>
          </a:p>
          <a:p>
            <a:pPr lvl="0"/>
            <a:r>
              <a:rPr lang="en-US" sz="1100" kern="1200" dirty="0" smtClean="0">
                <a:solidFill>
                  <a:schemeClr val="tx1"/>
                </a:solidFill>
                <a:effectLst/>
                <a:latin typeface="Georgia" panose="02040502050405020303" pitchFamily="18" charset="0"/>
                <a:ea typeface="+mn-ea"/>
                <a:cs typeface="+mn-cs"/>
              </a:rPr>
              <a:t>YEAR</a:t>
            </a:r>
          </a:p>
          <a:p>
            <a:pPr lvl="0"/>
            <a:r>
              <a:rPr lang="en-US" sz="1100" kern="1200" dirty="0" smtClean="0">
                <a:solidFill>
                  <a:schemeClr val="tx1"/>
                </a:solidFill>
                <a:effectLst/>
                <a:latin typeface="Georgia" panose="02040502050405020303" pitchFamily="18" charset="0"/>
                <a:ea typeface="+mn-ea"/>
                <a:cs typeface="+mn-cs"/>
              </a:rPr>
              <a:t>MONTH</a:t>
            </a:r>
          </a:p>
          <a:p>
            <a:pPr lvl="0"/>
            <a:r>
              <a:rPr lang="en-US" sz="1100" kern="1200" dirty="0" smtClean="0">
                <a:solidFill>
                  <a:schemeClr val="tx1"/>
                </a:solidFill>
                <a:effectLst/>
                <a:latin typeface="Georgia" panose="02040502050405020303" pitchFamily="18" charset="0"/>
                <a:ea typeface="+mn-ea"/>
                <a:cs typeface="+mn-cs"/>
              </a:rPr>
              <a:t>DAY</a:t>
            </a:r>
          </a:p>
          <a:p>
            <a:pPr lvl="0"/>
            <a:r>
              <a:rPr lang="en-US" sz="1100" kern="1200" dirty="0" smtClean="0">
                <a:solidFill>
                  <a:schemeClr val="tx1"/>
                </a:solidFill>
                <a:effectLst/>
                <a:latin typeface="Georgia" panose="02040502050405020303" pitchFamily="18" charset="0"/>
                <a:ea typeface="+mn-ea"/>
                <a:cs typeface="+mn-cs"/>
              </a:rPr>
              <a:t>HOUR</a:t>
            </a:r>
          </a:p>
          <a:p>
            <a:pPr lvl="0"/>
            <a:r>
              <a:rPr lang="en-US" sz="1100" kern="1200" dirty="0" smtClean="0">
                <a:solidFill>
                  <a:schemeClr val="tx1"/>
                </a:solidFill>
                <a:effectLst/>
                <a:latin typeface="Georgia" panose="02040502050405020303" pitchFamily="18" charset="0"/>
                <a:ea typeface="+mn-ea"/>
                <a:cs typeface="+mn-cs"/>
              </a:rPr>
              <a:t>MINUTE</a:t>
            </a:r>
          </a:p>
          <a:p>
            <a:pPr lvl="0"/>
            <a:r>
              <a:rPr lang="en-US" sz="1100" kern="1200" dirty="0" smtClean="0">
                <a:solidFill>
                  <a:schemeClr val="tx1"/>
                </a:solidFill>
                <a:effectLst/>
                <a:latin typeface="Georgia" panose="02040502050405020303" pitchFamily="18" charset="0"/>
                <a:ea typeface="+mn-ea"/>
                <a:cs typeface="+mn-cs"/>
              </a:rPr>
              <a:t>SECOND</a:t>
            </a:r>
          </a:p>
          <a:p>
            <a:pPr lvl="0"/>
            <a:r>
              <a:rPr lang="en-US" sz="1100" kern="1200" dirty="0" smtClean="0">
                <a:solidFill>
                  <a:schemeClr val="tx1"/>
                </a:solidFill>
                <a:effectLst/>
                <a:latin typeface="Georgia" panose="02040502050405020303" pitchFamily="18" charset="0"/>
                <a:ea typeface="+mn-ea"/>
                <a:cs typeface="+mn-cs"/>
              </a:rPr>
              <a:t>YEAR TO MONTH</a:t>
            </a:r>
          </a:p>
          <a:p>
            <a:pPr lvl="0"/>
            <a:r>
              <a:rPr lang="en-US" sz="1100" kern="1200" dirty="0" smtClean="0">
                <a:solidFill>
                  <a:schemeClr val="tx1"/>
                </a:solidFill>
                <a:effectLst/>
                <a:latin typeface="Georgia" panose="02040502050405020303" pitchFamily="18" charset="0"/>
                <a:ea typeface="+mn-ea"/>
                <a:cs typeface="+mn-cs"/>
              </a:rPr>
              <a:t>DAY TO HOUR</a:t>
            </a:r>
          </a:p>
          <a:p>
            <a:pPr lvl="0"/>
            <a:r>
              <a:rPr lang="en-US" sz="1100" kern="1200" dirty="0" smtClean="0">
                <a:solidFill>
                  <a:schemeClr val="tx1"/>
                </a:solidFill>
                <a:effectLst/>
                <a:latin typeface="Georgia" panose="02040502050405020303" pitchFamily="18" charset="0"/>
                <a:ea typeface="+mn-ea"/>
                <a:cs typeface="+mn-cs"/>
              </a:rPr>
              <a:t>DAY TO MINUTE</a:t>
            </a:r>
          </a:p>
          <a:p>
            <a:pPr lvl="0"/>
            <a:r>
              <a:rPr lang="en-US" sz="1100" kern="1200" dirty="0" smtClean="0">
                <a:solidFill>
                  <a:schemeClr val="tx1"/>
                </a:solidFill>
                <a:effectLst/>
                <a:latin typeface="Georgia" panose="02040502050405020303" pitchFamily="18" charset="0"/>
                <a:ea typeface="+mn-ea"/>
                <a:cs typeface="+mn-cs"/>
              </a:rPr>
              <a:t>DAY TO SECOND</a:t>
            </a:r>
          </a:p>
          <a:p>
            <a:pPr lvl="0"/>
            <a:r>
              <a:rPr lang="en-US" sz="1100" kern="1200" dirty="0" smtClean="0">
                <a:solidFill>
                  <a:schemeClr val="tx1"/>
                </a:solidFill>
                <a:effectLst/>
                <a:latin typeface="Georgia" panose="02040502050405020303" pitchFamily="18" charset="0"/>
                <a:ea typeface="+mn-ea"/>
                <a:cs typeface="+mn-cs"/>
              </a:rPr>
              <a:t>HOUR TO MINUTE</a:t>
            </a:r>
          </a:p>
          <a:p>
            <a:pPr lvl="0"/>
            <a:r>
              <a:rPr lang="en-US" sz="1100" kern="1200" dirty="0" smtClean="0">
                <a:solidFill>
                  <a:schemeClr val="tx1"/>
                </a:solidFill>
                <a:effectLst/>
                <a:latin typeface="Georgia" panose="02040502050405020303" pitchFamily="18" charset="0"/>
                <a:ea typeface="+mn-ea"/>
                <a:cs typeface="+mn-cs"/>
              </a:rPr>
              <a:t>HOUR TO SECOND</a:t>
            </a:r>
          </a:p>
          <a:p>
            <a:pPr lvl="0"/>
            <a:r>
              <a:rPr lang="en-US" sz="1100" kern="1200" dirty="0" smtClean="0">
                <a:solidFill>
                  <a:schemeClr val="tx1"/>
                </a:solidFill>
                <a:effectLst/>
                <a:latin typeface="Georgia" panose="02040502050405020303" pitchFamily="18" charset="0"/>
                <a:ea typeface="+mn-ea"/>
                <a:cs typeface="+mn-cs"/>
              </a:rPr>
              <a:t>MINUTE TO SECOND</a:t>
            </a:r>
          </a:p>
          <a:p>
            <a:r>
              <a:rPr lang="en-US" sz="1100" kern="1200" dirty="0" smtClean="0">
                <a:solidFill>
                  <a:schemeClr val="tx1"/>
                </a:solidFill>
                <a:effectLst/>
                <a:latin typeface="Georgia" panose="02040502050405020303" pitchFamily="18" charset="0"/>
                <a:ea typeface="+mn-ea"/>
                <a:cs typeface="+mn-cs"/>
              </a:rPr>
              <a:t>Intervals allow us to select </a:t>
            </a:r>
            <a:r>
              <a:rPr lang="en-US" sz="1100" kern="1200" dirty="0" err="1" smtClean="0">
                <a:solidFill>
                  <a:schemeClr val="tx1"/>
                </a:solidFill>
                <a:effectLst/>
                <a:latin typeface="Georgia" panose="02040502050405020303" pitchFamily="18" charset="0"/>
                <a:ea typeface="+mn-ea"/>
                <a:cs typeface="+mn-cs"/>
              </a:rPr>
              <a:t>datetime</a:t>
            </a:r>
            <a:r>
              <a:rPr lang="en-US" sz="1100" kern="1200" dirty="0" smtClean="0">
                <a:solidFill>
                  <a:schemeClr val="tx1"/>
                </a:solidFill>
                <a:effectLst/>
                <a:latin typeface="Georgia" panose="02040502050405020303" pitchFamily="18" charset="0"/>
                <a:ea typeface="+mn-ea"/>
                <a:cs typeface="+mn-cs"/>
              </a:rPr>
              <a:t> intervals very easily. </a:t>
            </a:r>
          </a:p>
          <a:p>
            <a:r>
              <a:rPr lang="en-US" sz="1100" kern="1200" dirty="0" err="1" smtClean="0">
                <a:solidFill>
                  <a:schemeClr val="tx1"/>
                </a:solidFill>
                <a:effectLst/>
                <a:latin typeface="Georgia" panose="02040502050405020303" pitchFamily="18" charset="0"/>
                <a:ea typeface="+mn-ea"/>
                <a:cs typeface="+mn-cs"/>
              </a:rPr>
              <a:t>postgres</a:t>
            </a:r>
            <a:r>
              <a:rPr lang="en-US" sz="1100" kern="1200" dirty="0" smtClean="0">
                <a:solidFill>
                  <a:schemeClr val="tx1"/>
                </a:solidFill>
                <a:effectLst/>
                <a:latin typeface="Georgia" panose="02040502050405020303" pitchFamily="18" charset="0"/>
                <a:ea typeface="+mn-ea"/>
                <a:cs typeface="+mn-cs"/>
              </a:rPr>
              <a:t>=# SELECT now() - interval '3 days';</a:t>
            </a:r>
          </a:p>
          <a:p>
            <a:r>
              <a:rPr lang="en-US" sz="1100" kern="1200" dirty="0" smtClean="0">
                <a:solidFill>
                  <a:schemeClr val="tx1"/>
                </a:solidFill>
                <a:effectLst/>
                <a:latin typeface="Georgia" panose="02040502050405020303" pitchFamily="18" charset="0"/>
                <a:ea typeface="+mn-ea"/>
                <a:cs typeface="+mn-cs"/>
              </a:rPr>
              <a:t>           ?column?</a:t>
            </a:r>
          </a:p>
          <a:p>
            <a:r>
              <a:rPr lang="en-US" sz="1100" kern="1200" dirty="0" smtClean="0">
                <a:solidFill>
                  <a:schemeClr val="tx1"/>
                </a:solidFill>
                <a:effectLst/>
                <a:latin typeface="Georgia" panose="02040502050405020303" pitchFamily="18" charset="0"/>
                <a:ea typeface="+mn-ea"/>
                <a:cs typeface="+mn-cs"/>
              </a:rPr>
              <a:t>-------------------------------</a:t>
            </a:r>
          </a:p>
          <a:p>
            <a:r>
              <a:rPr lang="en-US" sz="1100" kern="1200" dirty="0" smtClean="0">
                <a:solidFill>
                  <a:schemeClr val="tx1"/>
                </a:solidFill>
                <a:effectLst/>
                <a:latin typeface="Georgia" panose="02040502050405020303" pitchFamily="18" charset="0"/>
                <a:ea typeface="+mn-ea"/>
                <a:cs typeface="+mn-cs"/>
              </a:rPr>
              <a:t> 2013-08-23 12:23:40.069717+02</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Extracting </a:t>
            </a:r>
            <a:r>
              <a:rPr lang="en-US" sz="1100" kern="1200" dirty="0" err="1" smtClean="0">
                <a:solidFill>
                  <a:schemeClr val="tx1"/>
                </a:solidFill>
                <a:effectLst/>
                <a:latin typeface="Georgia" panose="02040502050405020303" pitchFamily="18" charset="0"/>
                <a:ea typeface="+mn-ea"/>
                <a:cs typeface="+mn-cs"/>
              </a:rPr>
              <a:t>datetime</a:t>
            </a:r>
            <a:r>
              <a:rPr lang="en-US" sz="1100" kern="1200" dirty="0" smtClean="0">
                <a:solidFill>
                  <a:schemeClr val="tx1"/>
                </a:solidFill>
                <a:effectLst/>
                <a:latin typeface="Georgia" panose="02040502050405020303" pitchFamily="18" charset="0"/>
                <a:ea typeface="+mn-ea"/>
                <a:cs typeface="+mn-cs"/>
              </a:rPr>
              <a:t> fields.                                                                                                                                                                                                                                                                                                                                                                                                                                                                                                                                                                                                                                                                                                                                                                                                                                                                                                                                                                                                                                                                                                                                                                                                                                                                                                                                                                                                                                                                                                                                                                                                                                                                                                                                                                                                                                                                                                                                                                                                                                                                                                                                                                                                                                                                                                                                                                                                                                                                                                                                                                                                                                                                                                                                                                                                                                                                                                                                                                                                                                                                                                                                                                                                                                                                                                                                                                                                                                                                                                                                                                                                                                                                                                                                                                                                                                                                                          </a:t>
            </a:r>
          </a:p>
          <a:p>
            <a:r>
              <a:rPr lang="en-US" sz="1100" kern="1200" dirty="0" err="1" smtClean="0">
                <a:solidFill>
                  <a:schemeClr val="tx1"/>
                </a:solidFill>
                <a:effectLst/>
                <a:latin typeface="Georgia" panose="02040502050405020303" pitchFamily="18" charset="0"/>
                <a:ea typeface="+mn-ea"/>
                <a:cs typeface="+mn-cs"/>
              </a:rPr>
              <a:t>postgres</a:t>
            </a:r>
            <a:r>
              <a:rPr lang="en-US" sz="1100" kern="1200" dirty="0" smtClean="0">
                <a:solidFill>
                  <a:schemeClr val="tx1"/>
                </a:solidFill>
                <a:effectLst/>
                <a:latin typeface="Georgia" panose="02040502050405020303" pitchFamily="18" charset="0"/>
                <a:ea typeface="+mn-ea"/>
                <a:cs typeface="+mn-cs"/>
              </a:rPr>
              <a:t>=# SELECT extract(DAY FROM now());</a:t>
            </a:r>
          </a:p>
          <a:p>
            <a:r>
              <a:rPr lang="en-US" sz="1100" kern="1200" dirty="0" smtClean="0">
                <a:solidFill>
                  <a:schemeClr val="tx1"/>
                </a:solidFill>
                <a:effectLst/>
                <a:latin typeface="Georgia" panose="02040502050405020303" pitchFamily="18" charset="0"/>
                <a:ea typeface="+mn-ea"/>
                <a:cs typeface="+mn-cs"/>
              </a:rPr>
              <a:t> </a:t>
            </a:r>
            <a:r>
              <a:rPr lang="en-US" sz="1100" kern="1200" dirty="0" err="1" smtClean="0">
                <a:solidFill>
                  <a:schemeClr val="tx1"/>
                </a:solidFill>
                <a:effectLst/>
                <a:latin typeface="Georgia" panose="02040502050405020303" pitchFamily="18" charset="0"/>
                <a:ea typeface="+mn-ea"/>
                <a:cs typeface="+mn-cs"/>
              </a:rPr>
              <a:t>date_part</a:t>
            </a:r>
            <a:endParaRPr lang="en-US" sz="1100" kern="1200" dirty="0" smtClean="0">
              <a:solidFill>
                <a:schemeClr val="tx1"/>
              </a:solidFill>
              <a:effectLst/>
              <a:latin typeface="Georgia" panose="02040502050405020303" pitchFamily="18" charset="0"/>
              <a:ea typeface="+mn-ea"/>
              <a:cs typeface="+mn-cs"/>
            </a:endParaRPr>
          </a:p>
          <a:p>
            <a:r>
              <a:rPr lang="en-US" sz="1100" kern="1200" dirty="0" smtClean="0">
                <a:solidFill>
                  <a:schemeClr val="tx1"/>
                </a:solidFill>
                <a:effectLst/>
                <a:latin typeface="Georgia" panose="02040502050405020303" pitchFamily="18" charset="0"/>
                <a:ea typeface="+mn-ea"/>
                <a:cs typeface="+mn-cs"/>
              </a:rPr>
              <a:t>-----------</a:t>
            </a:r>
          </a:p>
          <a:p>
            <a:r>
              <a:rPr lang="en-US" sz="1100" kern="1200" dirty="0" smtClean="0">
                <a:solidFill>
                  <a:schemeClr val="tx1"/>
                </a:solidFill>
                <a:effectLst/>
                <a:latin typeface="Georgia" panose="02040502050405020303" pitchFamily="18" charset="0"/>
                <a:ea typeface="+mn-ea"/>
                <a:cs typeface="+mn-cs"/>
              </a:rPr>
              <a:t>        26</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err="1" smtClean="0">
                <a:solidFill>
                  <a:schemeClr val="tx1"/>
                </a:solidFill>
                <a:effectLst/>
                <a:latin typeface="Georgia" panose="02040502050405020303" pitchFamily="18" charset="0"/>
                <a:ea typeface="+mn-ea"/>
                <a:cs typeface="+mn-cs"/>
              </a:rPr>
              <a:t>postgres</a:t>
            </a:r>
            <a:r>
              <a:rPr lang="en-US" sz="1100" kern="1200" dirty="0" smtClean="0">
                <a:solidFill>
                  <a:schemeClr val="tx1"/>
                </a:solidFill>
                <a:effectLst/>
                <a:latin typeface="Georgia" panose="02040502050405020303" pitchFamily="18" charset="0"/>
                <a:ea typeface="+mn-ea"/>
                <a:cs typeface="+mn-cs"/>
              </a:rPr>
              <a:t>=# SELECT extract(DOW FROM now());</a:t>
            </a:r>
          </a:p>
          <a:p>
            <a:r>
              <a:rPr lang="en-US" sz="1100" kern="1200" dirty="0" smtClean="0">
                <a:solidFill>
                  <a:schemeClr val="tx1"/>
                </a:solidFill>
                <a:effectLst/>
                <a:latin typeface="Georgia" panose="02040502050405020303" pitchFamily="18" charset="0"/>
                <a:ea typeface="+mn-ea"/>
                <a:cs typeface="+mn-cs"/>
              </a:rPr>
              <a:t> </a:t>
            </a:r>
            <a:r>
              <a:rPr lang="en-US" sz="1100" kern="1200" dirty="0" err="1" smtClean="0">
                <a:solidFill>
                  <a:schemeClr val="tx1"/>
                </a:solidFill>
                <a:effectLst/>
                <a:latin typeface="Georgia" panose="02040502050405020303" pitchFamily="18" charset="0"/>
                <a:ea typeface="+mn-ea"/>
                <a:cs typeface="+mn-cs"/>
              </a:rPr>
              <a:t>date_part</a:t>
            </a:r>
            <a:endParaRPr lang="en-US" sz="1100" kern="1200" dirty="0" smtClean="0">
              <a:solidFill>
                <a:schemeClr val="tx1"/>
              </a:solidFill>
              <a:effectLst/>
              <a:latin typeface="Georgia" panose="02040502050405020303" pitchFamily="18" charset="0"/>
              <a:ea typeface="+mn-ea"/>
              <a:cs typeface="+mn-cs"/>
            </a:endParaRPr>
          </a:p>
          <a:p>
            <a:r>
              <a:rPr lang="en-US" sz="1100" kern="1200" dirty="0" smtClean="0">
                <a:solidFill>
                  <a:schemeClr val="tx1"/>
                </a:solidFill>
                <a:effectLst/>
                <a:latin typeface="Georgia" panose="02040502050405020303" pitchFamily="18" charset="0"/>
                <a:ea typeface="+mn-ea"/>
                <a:cs typeface="+mn-cs"/>
              </a:rPr>
              <a:t>-----------</a:t>
            </a:r>
          </a:p>
          <a:p>
            <a:r>
              <a:rPr lang="en-US" sz="1100" kern="1200" dirty="0" smtClean="0">
                <a:solidFill>
                  <a:schemeClr val="tx1"/>
                </a:solidFill>
                <a:effectLst/>
                <a:latin typeface="Georgia" panose="02040502050405020303" pitchFamily="18" charset="0"/>
                <a:ea typeface="+mn-ea"/>
                <a:cs typeface="+mn-cs"/>
              </a:rPr>
              <a:t>         1</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Converting between </a:t>
            </a:r>
            <a:r>
              <a:rPr lang="en-US" sz="1100" kern="1200" dirty="0" err="1" smtClean="0">
                <a:solidFill>
                  <a:schemeClr val="tx1"/>
                </a:solidFill>
                <a:effectLst/>
                <a:latin typeface="Georgia" panose="02040502050405020303" pitchFamily="18" charset="0"/>
                <a:ea typeface="+mn-ea"/>
                <a:cs typeface="+mn-cs"/>
              </a:rPr>
              <a:t>timezones</a:t>
            </a:r>
            <a:r>
              <a:rPr lang="en-US" sz="1100" kern="1200" dirty="0" smtClean="0">
                <a:solidFill>
                  <a:schemeClr val="tx1"/>
                </a:solidFill>
                <a:effectLst/>
                <a:latin typeface="Georgia" panose="02040502050405020303" pitchFamily="18" charset="0"/>
                <a:ea typeface="+mn-ea"/>
                <a:cs typeface="+mn-cs"/>
              </a:rPr>
              <a:t>. </a:t>
            </a:r>
          </a:p>
          <a:p>
            <a:r>
              <a:rPr lang="en-US" sz="1100" kern="1200" dirty="0" err="1" smtClean="0">
                <a:solidFill>
                  <a:schemeClr val="tx1"/>
                </a:solidFill>
                <a:effectLst/>
                <a:latin typeface="Georgia" panose="02040502050405020303" pitchFamily="18" charset="0"/>
                <a:ea typeface="+mn-ea"/>
                <a:cs typeface="+mn-cs"/>
              </a:rPr>
              <a:t>postgres</a:t>
            </a:r>
            <a:r>
              <a:rPr lang="en-US" sz="1100" kern="1200" dirty="0" smtClean="0">
                <a:solidFill>
                  <a:schemeClr val="tx1"/>
                </a:solidFill>
                <a:effectLst/>
                <a:latin typeface="Georgia" panose="02040502050405020303" pitchFamily="18" charset="0"/>
                <a:ea typeface="+mn-ea"/>
                <a:cs typeface="+mn-cs"/>
              </a:rPr>
              <a:t>=# BEGIN;</a:t>
            </a:r>
          </a:p>
          <a:p>
            <a:r>
              <a:rPr lang="en-US" sz="1100" kern="1200" dirty="0" smtClean="0">
                <a:solidFill>
                  <a:schemeClr val="tx1"/>
                </a:solidFill>
                <a:effectLst/>
                <a:latin typeface="Georgia" panose="02040502050405020303" pitchFamily="18" charset="0"/>
                <a:ea typeface="+mn-ea"/>
                <a:cs typeface="+mn-cs"/>
              </a:rPr>
              <a:t>BEGIN</a:t>
            </a:r>
          </a:p>
          <a:p>
            <a:r>
              <a:rPr lang="en-US" sz="1100" kern="1200" dirty="0" err="1" smtClean="0">
                <a:solidFill>
                  <a:schemeClr val="tx1"/>
                </a:solidFill>
                <a:effectLst/>
                <a:latin typeface="Georgia" panose="02040502050405020303" pitchFamily="18" charset="0"/>
                <a:ea typeface="+mn-ea"/>
                <a:cs typeface="+mn-cs"/>
              </a:rPr>
              <a:t>postgres</a:t>
            </a:r>
            <a:r>
              <a:rPr lang="en-US" sz="1100" kern="1200" dirty="0" smtClean="0">
                <a:solidFill>
                  <a:schemeClr val="tx1"/>
                </a:solidFill>
                <a:effectLst/>
                <a:latin typeface="Georgia" panose="02040502050405020303" pitchFamily="18" charset="0"/>
                <a:ea typeface="+mn-ea"/>
                <a:cs typeface="+mn-cs"/>
              </a:rPr>
              <a:t>=# SELECT now();</a:t>
            </a:r>
          </a:p>
          <a:p>
            <a:r>
              <a:rPr lang="en-US" sz="1100" kern="1200" dirty="0" smtClean="0">
                <a:solidFill>
                  <a:schemeClr val="tx1"/>
                </a:solidFill>
                <a:effectLst/>
                <a:latin typeface="Georgia" panose="02040502050405020303" pitchFamily="18" charset="0"/>
                <a:ea typeface="+mn-ea"/>
                <a:cs typeface="+mn-cs"/>
              </a:rPr>
              <a:t>              now</a:t>
            </a:r>
          </a:p>
          <a:p>
            <a:r>
              <a:rPr lang="en-US" sz="1100" kern="1200" dirty="0" smtClean="0">
                <a:solidFill>
                  <a:schemeClr val="tx1"/>
                </a:solidFill>
                <a:effectLst/>
                <a:latin typeface="Georgia" panose="02040502050405020303" pitchFamily="18" charset="0"/>
                <a:ea typeface="+mn-ea"/>
                <a:cs typeface="+mn-cs"/>
              </a:rPr>
              <a:t>-------------------------------</a:t>
            </a:r>
          </a:p>
          <a:p>
            <a:r>
              <a:rPr lang="en-US" sz="1100" kern="1200" dirty="0" smtClean="0">
                <a:solidFill>
                  <a:schemeClr val="tx1"/>
                </a:solidFill>
                <a:effectLst/>
                <a:latin typeface="Georgia" panose="02040502050405020303" pitchFamily="18" charset="0"/>
                <a:ea typeface="+mn-ea"/>
                <a:cs typeface="+mn-cs"/>
              </a:rPr>
              <a:t> 2013-08-26 12:39:39.122218+02</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err="1" smtClean="0">
                <a:solidFill>
                  <a:schemeClr val="tx1"/>
                </a:solidFill>
                <a:effectLst/>
                <a:latin typeface="Georgia" panose="02040502050405020303" pitchFamily="18" charset="0"/>
                <a:ea typeface="+mn-ea"/>
                <a:cs typeface="+mn-cs"/>
              </a:rPr>
              <a:t>postgres</a:t>
            </a:r>
            <a:r>
              <a:rPr lang="en-US" sz="1100" kern="1200" dirty="0" smtClean="0">
                <a:solidFill>
                  <a:schemeClr val="tx1"/>
                </a:solidFill>
                <a:effectLst/>
                <a:latin typeface="Georgia" panose="02040502050405020303" pitchFamily="18" charset="0"/>
                <a:ea typeface="+mn-ea"/>
                <a:cs typeface="+mn-cs"/>
              </a:rPr>
              <a:t>=# SELECT now() AT TIME ZONE 'GMT';</a:t>
            </a:r>
          </a:p>
          <a:p>
            <a:r>
              <a:rPr lang="en-US" sz="1100" kern="1200" dirty="0" smtClean="0">
                <a:solidFill>
                  <a:schemeClr val="tx1"/>
                </a:solidFill>
                <a:effectLst/>
                <a:latin typeface="Georgia" panose="02040502050405020303" pitchFamily="18" charset="0"/>
                <a:ea typeface="+mn-ea"/>
                <a:cs typeface="+mn-cs"/>
              </a:rPr>
              <a:t>          </a:t>
            </a:r>
            <a:r>
              <a:rPr lang="en-US" sz="1100" kern="1200" dirty="0" err="1" smtClean="0">
                <a:solidFill>
                  <a:schemeClr val="tx1"/>
                </a:solidFill>
                <a:effectLst/>
                <a:latin typeface="Georgia" panose="02040502050405020303" pitchFamily="18" charset="0"/>
                <a:ea typeface="+mn-ea"/>
                <a:cs typeface="+mn-cs"/>
              </a:rPr>
              <a:t>timezone</a:t>
            </a:r>
            <a:endParaRPr lang="en-US" sz="1100" kern="1200" dirty="0" smtClean="0">
              <a:solidFill>
                <a:schemeClr val="tx1"/>
              </a:solidFill>
              <a:effectLst/>
              <a:latin typeface="Georgia" panose="02040502050405020303" pitchFamily="18" charset="0"/>
              <a:ea typeface="+mn-ea"/>
              <a:cs typeface="+mn-cs"/>
            </a:endParaRPr>
          </a:p>
          <a:p>
            <a:r>
              <a:rPr lang="en-US" sz="1100" kern="1200" dirty="0" smtClean="0">
                <a:solidFill>
                  <a:schemeClr val="tx1"/>
                </a:solidFill>
                <a:effectLst/>
                <a:latin typeface="Georgia" panose="02040502050405020303" pitchFamily="18" charset="0"/>
                <a:ea typeface="+mn-ea"/>
                <a:cs typeface="+mn-cs"/>
              </a:rPr>
              <a:t>----------------------------</a:t>
            </a:r>
          </a:p>
          <a:p>
            <a:r>
              <a:rPr lang="en-US" sz="1100" kern="1200" dirty="0" smtClean="0">
                <a:solidFill>
                  <a:schemeClr val="tx1"/>
                </a:solidFill>
                <a:effectLst/>
                <a:latin typeface="Georgia" panose="02040502050405020303" pitchFamily="18" charset="0"/>
                <a:ea typeface="+mn-ea"/>
                <a:cs typeface="+mn-cs"/>
              </a:rPr>
              <a:t> 2013-08-26 10:39:39.122218</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err="1" smtClean="0">
                <a:solidFill>
                  <a:schemeClr val="tx1"/>
                </a:solidFill>
                <a:effectLst/>
                <a:latin typeface="Georgia" panose="02040502050405020303" pitchFamily="18" charset="0"/>
                <a:ea typeface="+mn-ea"/>
                <a:cs typeface="+mn-cs"/>
              </a:rPr>
              <a:t>postgres</a:t>
            </a:r>
            <a:r>
              <a:rPr lang="en-US" sz="1100" kern="1200" dirty="0" smtClean="0">
                <a:solidFill>
                  <a:schemeClr val="tx1"/>
                </a:solidFill>
                <a:effectLst/>
                <a:latin typeface="Georgia" panose="02040502050405020303" pitchFamily="18" charset="0"/>
                <a:ea typeface="+mn-ea"/>
                <a:cs typeface="+mn-cs"/>
              </a:rPr>
              <a:t>=# SELECT now() AT TIME ZONE 'GMT+1';</a:t>
            </a:r>
          </a:p>
          <a:p>
            <a:r>
              <a:rPr lang="en-US" sz="1100" kern="1200" dirty="0" smtClean="0">
                <a:solidFill>
                  <a:schemeClr val="tx1"/>
                </a:solidFill>
                <a:effectLst/>
                <a:latin typeface="Georgia" panose="02040502050405020303" pitchFamily="18" charset="0"/>
                <a:ea typeface="+mn-ea"/>
                <a:cs typeface="+mn-cs"/>
              </a:rPr>
              <a:t>          </a:t>
            </a:r>
            <a:r>
              <a:rPr lang="en-US" sz="1100" kern="1200" dirty="0" err="1" smtClean="0">
                <a:solidFill>
                  <a:schemeClr val="tx1"/>
                </a:solidFill>
                <a:effectLst/>
                <a:latin typeface="Georgia" panose="02040502050405020303" pitchFamily="18" charset="0"/>
                <a:ea typeface="+mn-ea"/>
                <a:cs typeface="+mn-cs"/>
              </a:rPr>
              <a:t>timezone</a:t>
            </a:r>
            <a:endParaRPr lang="en-US" sz="1100" kern="1200" dirty="0" smtClean="0">
              <a:solidFill>
                <a:schemeClr val="tx1"/>
              </a:solidFill>
              <a:effectLst/>
              <a:latin typeface="Georgia" panose="02040502050405020303" pitchFamily="18" charset="0"/>
              <a:ea typeface="+mn-ea"/>
              <a:cs typeface="+mn-cs"/>
            </a:endParaRPr>
          </a:p>
          <a:p>
            <a:r>
              <a:rPr lang="en-US" sz="1100" kern="1200" dirty="0" smtClean="0">
                <a:solidFill>
                  <a:schemeClr val="tx1"/>
                </a:solidFill>
                <a:effectLst/>
                <a:latin typeface="Georgia" panose="02040502050405020303" pitchFamily="18" charset="0"/>
                <a:ea typeface="+mn-ea"/>
                <a:cs typeface="+mn-cs"/>
              </a:rPr>
              <a:t>----------------------------</a:t>
            </a:r>
          </a:p>
          <a:p>
            <a:r>
              <a:rPr lang="en-US" sz="1100" kern="1200" dirty="0" smtClean="0">
                <a:solidFill>
                  <a:schemeClr val="tx1"/>
                </a:solidFill>
                <a:effectLst/>
                <a:latin typeface="Georgia" panose="02040502050405020303" pitchFamily="18" charset="0"/>
                <a:ea typeface="+mn-ea"/>
                <a:cs typeface="+mn-cs"/>
              </a:rPr>
              <a:t> 2013-08-26 09:39:39.122218</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err="1" smtClean="0">
                <a:solidFill>
                  <a:schemeClr val="tx1"/>
                </a:solidFill>
                <a:effectLst/>
                <a:latin typeface="Georgia" panose="02040502050405020303" pitchFamily="18" charset="0"/>
                <a:ea typeface="+mn-ea"/>
                <a:cs typeface="+mn-cs"/>
              </a:rPr>
              <a:t>postgres</a:t>
            </a:r>
            <a:r>
              <a:rPr lang="en-US" sz="1100" kern="1200" dirty="0" smtClean="0">
                <a:solidFill>
                  <a:schemeClr val="tx1"/>
                </a:solidFill>
                <a:effectLst/>
                <a:latin typeface="Georgia" panose="02040502050405020303" pitchFamily="18" charset="0"/>
                <a:ea typeface="+mn-ea"/>
                <a:cs typeface="+mn-cs"/>
              </a:rPr>
              <a:t>=# SELECT now() AT TIME ZONE 'PST';</a:t>
            </a:r>
          </a:p>
          <a:p>
            <a:r>
              <a:rPr lang="en-US" sz="1100" kern="1200" dirty="0" smtClean="0">
                <a:solidFill>
                  <a:schemeClr val="tx1"/>
                </a:solidFill>
                <a:effectLst/>
                <a:latin typeface="Georgia" panose="02040502050405020303" pitchFamily="18" charset="0"/>
                <a:ea typeface="+mn-ea"/>
                <a:cs typeface="+mn-cs"/>
              </a:rPr>
              <a:t>          </a:t>
            </a:r>
            <a:r>
              <a:rPr lang="en-US" sz="1100" kern="1200" dirty="0" err="1" smtClean="0">
                <a:solidFill>
                  <a:schemeClr val="tx1"/>
                </a:solidFill>
                <a:effectLst/>
                <a:latin typeface="Georgia" panose="02040502050405020303" pitchFamily="18" charset="0"/>
                <a:ea typeface="+mn-ea"/>
                <a:cs typeface="+mn-cs"/>
              </a:rPr>
              <a:t>timezone</a:t>
            </a:r>
            <a:endParaRPr lang="en-US" sz="1100" kern="1200" dirty="0" smtClean="0">
              <a:solidFill>
                <a:schemeClr val="tx1"/>
              </a:solidFill>
              <a:effectLst/>
              <a:latin typeface="Georgia" panose="02040502050405020303" pitchFamily="18" charset="0"/>
              <a:ea typeface="+mn-ea"/>
              <a:cs typeface="+mn-cs"/>
            </a:endParaRPr>
          </a:p>
          <a:p>
            <a:r>
              <a:rPr lang="en-US" sz="1100" kern="1200" dirty="0" smtClean="0">
                <a:solidFill>
                  <a:schemeClr val="tx1"/>
                </a:solidFill>
                <a:effectLst/>
                <a:latin typeface="Georgia" panose="02040502050405020303" pitchFamily="18" charset="0"/>
                <a:ea typeface="+mn-ea"/>
                <a:cs typeface="+mn-cs"/>
              </a:rPr>
              <a:t>----------------------------</a:t>
            </a:r>
          </a:p>
          <a:p>
            <a:r>
              <a:rPr lang="en-US" sz="1100" kern="1200" dirty="0" smtClean="0">
                <a:solidFill>
                  <a:schemeClr val="tx1"/>
                </a:solidFill>
                <a:effectLst/>
                <a:latin typeface="Georgia" panose="02040502050405020303" pitchFamily="18" charset="0"/>
                <a:ea typeface="+mn-ea"/>
                <a:cs typeface="+mn-cs"/>
              </a:rPr>
              <a:t> 2013-08-26 02:39:39.122218</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 </a:t>
            </a:r>
          </a:p>
          <a:p>
            <a:pPr>
              <a:spcAft>
                <a:spcPts val="650"/>
              </a:spcAft>
            </a:pPr>
            <a:endParaRPr lang="en-GB" dirty="0"/>
          </a:p>
        </p:txBody>
      </p:sp>
      <p:sp>
        <p:nvSpPr>
          <p:cNvPr id="4" name="Footer Placeholder 3"/>
          <p:cNvSpPr>
            <a:spLocks noGrp="1"/>
          </p:cNvSpPr>
          <p:nvPr>
            <p:ph type="ftr" sz="quarter" idx="10"/>
          </p:nvPr>
        </p:nvSpPr>
        <p:spPr/>
        <p:txBody>
          <a:bodyPr/>
          <a:lstStyle/>
          <a:p>
            <a:r>
              <a:rPr lang="en-GB" dirty="0"/>
              <a:t>Python for Tool Developers</a:t>
            </a:r>
          </a:p>
        </p:txBody>
      </p:sp>
      <p:sp>
        <p:nvSpPr>
          <p:cNvPr id="5" name="Slide Number Placeholder 4"/>
          <p:cNvSpPr>
            <a:spLocks noGrp="1"/>
          </p:cNvSpPr>
          <p:nvPr>
            <p:ph type="sldNum" sz="quarter" idx="11"/>
          </p:nvPr>
        </p:nvSpPr>
        <p:spPr/>
        <p:txBody>
          <a:bodyPr/>
          <a:lstStyle/>
          <a:p>
            <a:fld id="{BD25BEDC-D529-4A0A-A183-E8306A8EE1D8}" type="slidenum">
              <a:rPr lang="en-GB" smtClean="0"/>
              <a:pPr/>
              <a:t>12</a:t>
            </a:fld>
            <a:endParaRPr lang="en-GB" dirty="0"/>
          </a:p>
        </p:txBody>
      </p:sp>
      <p:sp>
        <p:nvSpPr>
          <p:cNvPr id="6" name="Rectangle 5"/>
          <p:cNvSpPr/>
          <p:nvPr/>
        </p:nvSpPr>
        <p:spPr>
          <a:xfrm>
            <a:off x="1579581" y="5365259"/>
            <a:ext cx="3938549" cy="1924318"/>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pPr lvl="1"/>
            <a:endParaRPr lang="en-IN" sz="1200" dirty="0">
              <a:solidFill>
                <a:schemeClr val="tx1"/>
              </a:solidFill>
              <a:latin typeface="Courier New" panose="02070309020205020404" pitchFamily="49" charset="0"/>
              <a:cs typeface="Courier New" panose="02070309020205020404" pitchFamily="49" charset="0"/>
            </a:endParaRPr>
          </a:p>
          <a:p>
            <a:endParaRPr lang="en-IN"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def </a:t>
            </a:r>
            <a:r>
              <a:rPr lang="en-IN" sz="1200" dirty="0" err="1">
                <a:solidFill>
                  <a:schemeClr val="tx1"/>
                </a:solidFill>
                <a:latin typeface="Courier New" panose="02070309020205020404" pitchFamily="49" charset="0"/>
                <a:cs typeface="Courier New" panose="02070309020205020404" pitchFamily="49" charset="0"/>
              </a:rPr>
              <a:t>my_generator</a:t>
            </a:r>
            <a:r>
              <a:rPr lang="en-IN" sz="1200" dirty="0">
                <a:solidFill>
                  <a:schemeClr val="tx1"/>
                </a:solidFill>
                <a:latin typeface="Courier New" panose="02070309020205020404" pitchFamily="49" charset="0"/>
                <a:cs typeface="Courier New" panose="02070309020205020404" pitchFamily="49" charset="0"/>
              </a:rPr>
              <a: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l = [1,2,3,4,5]</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for e in l:</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yield e</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x = </a:t>
            </a:r>
            <a:r>
              <a:rPr lang="en-IN" sz="1200" dirty="0" err="1">
                <a:solidFill>
                  <a:schemeClr val="tx1"/>
                </a:solidFill>
                <a:latin typeface="Courier New" panose="02070309020205020404" pitchFamily="49" charset="0"/>
                <a:cs typeface="Courier New" panose="02070309020205020404" pitchFamily="49" charset="0"/>
              </a:rPr>
              <a:t>my_generator</a:t>
            </a:r>
            <a:r>
              <a:rPr lang="en-IN" sz="1200" dirty="0">
                <a:solidFill>
                  <a:schemeClr val="tx1"/>
                </a:solidFill>
                <a:latin typeface="Courier New" panose="02070309020205020404" pitchFamily="49" charset="0"/>
                <a:cs typeface="Courier New" panose="02070309020205020404" pitchFamily="49" charset="0"/>
              </a:rPr>
              <a: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try:</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next(x)</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except </a:t>
            </a:r>
            <a:r>
              <a:rPr lang="en-IN" sz="1200" dirty="0" err="1">
                <a:solidFill>
                  <a:schemeClr val="tx1"/>
                </a:solidFill>
                <a:latin typeface="Courier New" panose="02070309020205020404" pitchFamily="49" charset="0"/>
                <a:cs typeface="Courier New" panose="02070309020205020404" pitchFamily="49" charset="0"/>
              </a:rPr>
              <a:t>StopIteration</a:t>
            </a:r>
            <a:r>
              <a:rPr lang="en-IN" sz="1200" dirty="0">
                <a:solidFill>
                  <a:schemeClr val="tx1"/>
                </a:solidFill>
                <a:latin typeface="Courier New" panose="02070309020205020404" pitchFamily="49" charset="0"/>
                <a:cs typeface="Courier New" panose="02070309020205020404" pitchFamily="49" charset="0"/>
              </a:rPr>
              <a: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print (“Finished”)</a:t>
            </a:r>
            <a:endParaRPr lang="en-GB" sz="1200" dirty="0">
              <a:solidFill>
                <a:schemeClr val="tx1"/>
              </a:solidFill>
              <a:latin typeface="Courier New" panose="02070309020205020404" pitchFamily="49" charset="0"/>
              <a:cs typeface="Courier New" panose="02070309020205020404" pitchFamily="49" charset="0"/>
            </a:endParaRPr>
          </a:p>
          <a:p>
            <a:endParaRPr lang="en-GB" sz="1200" dirty="0">
              <a:solidFill>
                <a:schemeClr val="tx1"/>
              </a:solidFill>
              <a:latin typeface="Courier New" panose="02070309020205020404" pitchFamily="49" charset="0"/>
              <a:cs typeface="Courier New" panose="02070309020205020404" pitchFamily="49" charset="0"/>
            </a:endParaRPr>
          </a:p>
          <a:p>
            <a:pPr algn="ctr"/>
            <a:endParaRPr lang="en-GB"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37942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8188" y="800100"/>
            <a:ext cx="5621337" cy="3454400"/>
          </a:xfrm>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GB" dirty="0"/>
              <a:t>Python for Tool Developers</a:t>
            </a:r>
          </a:p>
        </p:txBody>
      </p:sp>
      <p:sp>
        <p:nvSpPr>
          <p:cNvPr id="5" name="Slide Number Placeholder 4"/>
          <p:cNvSpPr>
            <a:spLocks noGrp="1"/>
          </p:cNvSpPr>
          <p:nvPr>
            <p:ph type="sldNum" sz="quarter" idx="11"/>
          </p:nvPr>
        </p:nvSpPr>
        <p:spPr/>
        <p:txBody>
          <a:bodyPr/>
          <a:lstStyle/>
          <a:p>
            <a:fld id="{BD25BEDC-D529-4A0A-A183-E8306A8EE1D8}" type="slidenum">
              <a:rPr lang="en-GB"/>
              <a:t>13</a:t>
            </a:fld>
            <a:endParaRPr lang="en-GB" dirty="0"/>
          </a:p>
        </p:txBody>
      </p:sp>
    </p:spTree>
    <p:extLst>
      <p:ext uri="{BB962C8B-B14F-4D97-AF65-F5344CB8AC3E}">
        <p14:creationId xmlns:p14="http://schemas.microsoft.com/office/powerpoint/2010/main" val="6690833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653878"/>
            <a:ext cx="5678212" cy="8753251"/>
          </a:xfrm>
        </p:spPr>
        <p:txBody>
          <a:bodyPr/>
          <a:lstStyle/>
          <a:p>
            <a:r>
              <a:rPr lang="en-US" sz="1100" b="1" kern="1200" dirty="0" err="1" smtClean="0">
                <a:solidFill>
                  <a:schemeClr val="tx1"/>
                </a:solidFill>
                <a:effectLst/>
                <a:latin typeface="Georgia" panose="02040502050405020303" pitchFamily="18" charset="0"/>
                <a:ea typeface="+mn-ea"/>
                <a:cs typeface="+mn-cs"/>
              </a:rPr>
              <a:t>PostgresSQL</a:t>
            </a:r>
            <a:r>
              <a:rPr lang="en-US" sz="1100" b="1" kern="1200" dirty="0" smtClean="0">
                <a:solidFill>
                  <a:schemeClr val="tx1"/>
                </a:solidFill>
                <a:effectLst/>
                <a:latin typeface="Georgia" panose="02040502050405020303" pitchFamily="18" charset="0"/>
                <a:ea typeface="+mn-ea"/>
                <a:cs typeface="+mn-cs"/>
              </a:rPr>
              <a:t> operators and functions</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Operators in </a:t>
            </a:r>
            <a:r>
              <a:rPr lang="en-US" sz="1100" kern="1200" dirty="0" err="1" smtClean="0">
                <a:solidFill>
                  <a:schemeClr val="tx1"/>
                </a:solidFill>
                <a:effectLst/>
                <a:latin typeface="Georgia" panose="02040502050405020303" pitchFamily="18" charset="0"/>
                <a:ea typeface="+mn-ea"/>
                <a:cs typeface="+mn-cs"/>
              </a:rPr>
              <a:t>PostgresSQL</a:t>
            </a:r>
            <a:r>
              <a:rPr lang="en-US" sz="1100" kern="1200" dirty="0" smtClean="0">
                <a:solidFill>
                  <a:schemeClr val="tx1"/>
                </a:solidFill>
                <a:effectLst/>
                <a:latin typeface="Georgia" panose="02040502050405020303" pitchFamily="18" charset="0"/>
                <a:ea typeface="+mn-ea"/>
                <a:cs typeface="+mn-cs"/>
              </a:rPr>
              <a:t> are reserved words and symbols used in a </a:t>
            </a:r>
            <a:r>
              <a:rPr lang="en-US" sz="1100" kern="1200" dirty="0" err="1" smtClean="0">
                <a:solidFill>
                  <a:schemeClr val="tx1"/>
                </a:solidFill>
                <a:effectLst/>
                <a:latin typeface="Georgia" panose="02040502050405020303" pitchFamily="18" charset="0"/>
                <a:ea typeface="+mn-ea"/>
                <a:cs typeface="+mn-cs"/>
              </a:rPr>
              <a:t>PostgresSQL</a:t>
            </a:r>
            <a:r>
              <a:rPr lang="en-US" sz="1100" kern="1200" dirty="0" smtClean="0">
                <a:solidFill>
                  <a:schemeClr val="tx1"/>
                </a:solidFill>
                <a:effectLst/>
                <a:latin typeface="Georgia" panose="02040502050405020303" pitchFamily="18" charset="0"/>
                <a:ea typeface="+mn-ea"/>
                <a:cs typeface="+mn-cs"/>
              </a:rPr>
              <a:t> statements WHERE clause to perform operations such as comparisons and arithmetic operations. </a:t>
            </a:r>
          </a:p>
          <a:p>
            <a:r>
              <a:rPr lang="en-US" sz="1100" kern="1200" dirty="0" smtClean="0">
                <a:solidFill>
                  <a:schemeClr val="tx1"/>
                </a:solidFill>
                <a:effectLst/>
                <a:latin typeface="Georgia" panose="02040502050405020303" pitchFamily="18" charset="0"/>
                <a:ea typeface="+mn-ea"/>
                <a:cs typeface="+mn-cs"/>
              </a:rPr>
              <a:t>Operators are used to specify conditions in a SQL statement and to serve as conjunctions for multiple conditions in a statement. </a:t>
            </a:r>
          </a:p>
          <a:p>
            <a:r>
              <a:rPr lang="en-US" sz="1100" kern="1200" dirty="0" smtClean="0">
                <a:solidFill>
                  <a:schemeClr val="tx1"/>
                </a:solidFill>
                <a:effectLst/>
                <a:latin typeface="Georgia" panose="02040502050405020303" pitchFamily="18" charset="0"/>
                <a:ea typeface="+mn-ea"/>
                <a:cs typeface="+mn-cs"/>
              </a:rPr>
              <a:t>The operators are grouped into the following categories</a:t>
            </a:r>
          </a:p>
          <a:p>
            <a:pPr lvl="0"/>
            <a:r>
              <a:rPr lang="en-US" sz="1100" kern="1200" dirty="0" smtClean="0">
                <a:solidFill>
                  <a:schemeClr val="tx1"/>
                </a:solidFill>
                <a:effectLst/>
                <a:latin typeface="Georgia" panose="02040502050405020303" pitchFamily="18" charset="0"/>
                <a:ea typeface="+mn-ea"/>
                <a:cs typeface="+mn-cs"/>
              </a:rPr>
              <a:t>Arithmetic operators</a:t>
            </a:r>
          </a:p>
          <a:p>
            <a:pPr lvl="0"/>
            <a:r>
              <a:rPr lang="en-US" sz="1100" kern="1200" dirty="0" smtClean="0">
                <a:solidFill>
                  <a:schemeClr val="tx1"/>
                </a:solidFill>
                <a:effectLst/>
                <a:latin typeface="Georgia" panose="02040502050405020303" pitchFamily="18" charset="0"/>
                <a:ea typeface="+mn-ea"/>
                <a:cs typeface="+mn-cs"/>
              </a:rPr>
              <a:t>Comparison operators</a:t>
            </a:r>
          </a:p>
          <a:p>
            <a:pPr lvl="0"/>
            <a:r>
              <a:rPr lang="en-US" sz="1100" kern="1200" dirty="0" smtClean="0">
                <a:solidFill>
                  <a:schemeClr val="tx1"/>
                </a:solidFill>
                <a:effectLst/>
                <a:latin typeface="Georgia" panose="02040502050405020303" pitchFamily="18" charset="0"/>
                <a:ea typeface="+mn-ea"/>
                <a:cs typeface="+mn-cs"/>
              </a:rPr>
              <a:t>Logical operators</a:t>
            </a:r>
          </a:p>
          <a:p>
            <a:pPr lvl="0"/>
            <a:r>
              <a:rPr lang="en-US" sz="1100" kern="1200" dirty="0" smtClean="0">
                <a:solidFill>
                  <a:schemeClr val="tx1"/>
                </a:solidFill>
                <a:effectLst/>
                <a:latin typeface="Georgia" panose="02040502050405020303" pitchFamily="18" charset="0"/>
                <a:ea typeface="+mn-ea"/>
                <a:cs typeface="+mn-cs"/>
              </a:rPr>
              <a:t>Bitwise operators</a:t>
            </a:r>
          </a:p>
          <a:p>
            <a:endParaRPr lang="en-GB" dirty="0"/>
          </a:p>
        </p:txBody>
      </p:sp>
      <p:sp>
        <p:nvSpPr>
          <p:cNvPr id="4" name="Footer Placeholder 3"/>
          <p:cNvSpPr>
            <a:spLocks noGrp="1"/>
          </p:cNvSpPr>
          <p:nvPr>
            <p:ph type="ftr" sz="quarter" idx="10"/>
          </p:nvPr>
        </p:nvSpPr>
        <p:spPr/>
        <p:txBody>
          <a:bodyPr/>
          <a:lstStyle/>
          <a:p>
            <a:r>
              <a:rPr lang="en-GB" dirty="0"/>
              <a:t>Python for Tool Developers</a:t>
            </a:r>
          </a:p>
        </p:txBody>
      </p:sp>
      <p:sp>
        <p:nvSpPr>
          <p:cNvPr id="5" name="Slide Number Placeholder 4"/>
          <p:cNvSpPr>
            <a:spLocks noGrp="1"/>
          </p:cNvSpPr>
          <p:nvPr>
            <p:ph type="sldNum" sz="quarter" idx="11"/>
          </p:nvPr>
        </p:nvSpPr>
        <p:spPr/>
        <p:txBody>
          <a:bodyPr/>
          <a:lstStyle/>
          <a:p>
            <a:fld id="{BD25BEDC-D529-4A0A-A183-E8306A8EE1D8}" type="slidenum">
              <a:rPr lang="en-GB" smtClean="0"/>
              <a:pPr/>
              <a:t>14</a:t>
            </a:fld>
            <a:endParaRPr lang="en-GB" dirty="0"/>
          </a:p>
        </p:txBody>
      </p:sp>
      <p:sp>
        <p:nvSpPr>
          <p:cNvPr id="6" name="Rectangle 5"/>
          <p:cNvSpPr/>
          <p:nvPr/>
        </p:nvSpPr>
        <p:spPr>
          <a:xfrm>
            <a:off x="1580236" y="1003512"/>
            <a:ext cx="3938549" cy="1527162"/>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pPr lvl="1"/>
            <a:endParaRPr lang="en-IN" sz="1200" dirty="0">
              <a:solidFill>
                <a:schemeClr val="tx1"/>
              </a:solidFill>
              <a:latin typeface="Courier New" panose="02070309020205020404" pitchFamily="49" charset="0"/>
              <a:cs typeface="Courier New" panose="02070309020205020404" pitchFamily="49" charset="0"/>
            </a:endParaRPr>
          </a:p>
          <a:p>
            <a:endParaRPr lang="en-IN"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def </a:t>
            </a:r>
            <a:r>
              <a:rPr lang="en-IN" sz="1200" dirty="0" err="1">
                <a:solidFill>
                  <a:schemeClr val="tx1"/>
                </a:solidFill>
                <a:latin typeface="Courier New" panose="02070309020205020404" pitchFamily="49" charset="0"/>
                <a:cs typeface="Courier New" panose="02070309020205020404" pitchFamily="49" charset="0"/>
              </a:rPr>
              <a:t>my_generator</a:t>
            </a:r>
            <a:r>
              <a:rPr lang="en-IN" sz="1200" dirty="0">
                <a:solidFill>
                  <a:schemeClr val="tx1"/>
                </a:solidFill>
                <a:latin typeface="Courier New" panose="02070309020205020404" pitchFamily="49" charset="0"/>
                <a:cs typeface="Courier New" panose="02070309020205020404" pitchFamily="49" charset="0"/>
              </a:rPr>
              <a: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l = [1,2,3,4,5]</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for e in l:</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yield e</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x = </a:t>
            </a:r>
            <a:r>
              <a:rPr lang="en-IN" sz="1200" dirty="0" err="1">
                <a:solidFill>
                  <a:schemeClr val="tx1"/>
                </a:solidFill>
                <a:latin typeface="Courier New" panose="02070309020205020404" pitchFamily="49" charset="0"/>
                <a:cs typeface="Courier New" panose="02070309020205020404" pitchFamily="49" charset="0"/>
              </a:rPr>
              <a:t>my_generator</a:t>
            </a:r>
            <a:r>
              <a:rPr lang="en-IN" sz="1200" dirty="0">
                <a:solidFill>
                  <a:schemeClr val="tx1"/>
                </a:solidFill>
                <a:latin typeface="Courier New" panose="02070309020205020404" pitchFamily="49" charset="0"/>
                <a:cs typeface="Courier New" panose="02070309020205020404" pitchFamily="49" charset="0"/>
              </a:rPr>
              <a: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for </a:t>
            </a:r>
            <a:r>
              <a:rPr lang="en-IN" sz="1200" dirty="0" err="1">
                <a:solidFill>
                  <a:schemeClr val="tx1"/>
                </a:solidFill>
                <a:latin typeface="Courier New" panose="02070309020205020404" pitchFamily="49" charset="0"/>
                <a:cs typeface="Courier New" panose="02070309020205020404" pitchFamily="49" charset="0"/>
              </a:rPr>
              <a:t>i</a:t>
            </a:r>
            <a:r>
              <a:rPr lang="en-IN" sz="1200" dirty="0">
                <a:solidFill>
                  <a:schemeClr val="tx1"/>
                </a:solidFill>
                <a:latin typeface="Courier New" panose="02070309020205020404" pitchFamily="49" charset="0"/>
                <a:cs typeface="Courier New" panose="02070309020205020404" pitchFamily="49" charset="0"/>
              </a:rPr>
              <a:t> in x:</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print (</a:t>
            </a:r>
            <a:r>
              <a:rPr lang="en-IN" sz="1200" dirty="0" err="1">
                <a:solidFill>
                  <a:schemeClr val="tx1"/>
                </a:solidFill>
                <a:latin typeface="Courier New" panose="02070309020205020404" pitchFamily="49" charset="0"/>
                <a:cs typeface="Courier New" panose="02070309020205020404" pitchFamily="49" charset="0"/>
              </a:rPr>
              <a:t>i</a:t>
            </a:r>
            <a:r>
              <a:rPr lang="en-IN" sz="1200" dirty="0">
                <a:solidFill>
                  <a:schemeClr val="tx1"/>
                </a:solidFill>
                <a:latin typeface="Courier New" panose="02070309020205020404" pitchFamily="49" charset="0"/>
                <a:cs typeface="Courier New" panose="02070309020205020404" pitchFamily="49" charset="0"/>
              </a:rPr>
              <a:t>)</a:t>
            </a:r>
            <a:endParaRPr lang="en-GB" sz="1200" dirty="0">
              <a:solidFill>
                <a:schemeClr val="tx1"/>
              </a:solidFill>
              <a:latin typeface="Courier New" panose="02070309020205020404" pitchFamily="49" charset="0"/>
              <a:cs typeface="Courier New" panose="02070309020205020404" pitchFamily="49" charset="0"/>
            </a:endParaRPr>
          </a:p>
          <a:p>
            <a:endParaRPr lang="en-GB" sz="1200" dirty="0">
              <a:solidFill>
                <a:schemeClr val="tx1"/>
              </a:solidFill>
              <a:latin typeface="Courier New" panose="02070309020205020404" pitchFamily="49" charset="0"/>
              <a:cs typeface="Courier New" panose="02070309020205020404" pitchFamily="49" charset="0"/>
            </a:endParaRPr>
          </a:p>
          <a:p>
            <a:pPr algn="ctr"/>
            <a:endParaRPr lang="en-GB" sz="1200" dirty="0">
              <a:latin typeface="Courier New" panose="02070309020205020404" pitchFamily="49" charset="0"/>
              <a:cs typeface="Courier New" panose="02070309020205020404" pitchFamily="49" charset="0"/>
            </a:endParaRPr>
          </a:p>
        </p:txBody>
      </p:sp>
      <p:sp>
        <p:nvSpPr>
          <p:cNvPr id="7" name="Rectangle 6"/>
          <p:cNvSpPr/>
          <p:nvPr/>
        </p:nvSpPr>
        <p:spPr>
          <a:xfrm>
            <a:off x="1580234" y="3315810"/>
            <a:ext cx="3938549" cy="822223"/>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pPr lvl="1"/>
            <a:endParaRPr lang="en-IN" sz="1200" dirty="0">
              <a:solidFill>
                <a:schemeClr val="tx1"/>
              </a:solidFill>
              <a:latin typeface="Courier New" panose="02070309020205020404" pitchFamily="49" charset="0"/>
              <a:cs typeface="Courier New" panose="02070309020205020404" pitchFamily="49" charset="0"/>
            </a:endParaRPr>
          </a:p>
          <a:p>
            <a:endParaRPr lang="en-IN" sz="1200" dirty="0">
              <a:solidFill>
                <a:schemeClr val="tx1"/>
              </a:solidFill>
              <a:latin typeface="Courier New" panose="02070309020205020404" pitchFamily="49" charset="0"/>
              <a:cs typeface="Courier New" panose="02070309020205020404" pitchFamily="49" charset="0"/>
            </a:endParaRPr>
          </a:p>
          <a:p>
            <a:r>
              <a:rPr lang="en-IN" sz="1200" dirty="0" err="1">
                <a:solidFill>
                  <a:schemeClr val="tx1"/>
                </a:solidFill>
                <a:latin typeface="Courier New" panose="02070309020205020404" pitchFamily="49" charset="0"/>
                <a:cs typeface="Courier New" panose="02070309020205020404" pitchFamily="49" charset="0"/>
              </a:rPr>
              <a:t>my_generator</a:t>
            </a:r>
            <a:r>
              <a:rPr lang="en-IN" sz="1200" dirty="0">
                <a:solidFill>
                  <a:schemeClr val="tx1"/>
                </a:solidFill>
                <a:latin typeface="Courier New" panose="02070309020205020404" pitchFamily="49" charset="0"/>
                <a:cs typeface="Courier New" panose="02070309020205020404" pitchFamily="49" charset="0"/>
              </a:rPr>
              <a:t> = (n for n in range(1,6))</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for </a:t>
            </a:r>
            <a:r>
              <a:rPr lang="en-IN" sz="1200" dirty="0" err="1">
                <a:solidFill>
                  <a:schemeClr val="tx1"/>
                </a:solidFill>
                <a:latin typeface="Courier New" panose="02070309020205020404" pitchFamily="49" charset="0"/>
                <a:cs typeface="Courier New" panose="02070309020205020404" pitchFamily="49" charset="0"/>
              </a:rPr>
              <a:t>i</a:t>
            </a:r>
            <a:r>
              <a:rPr lang="en-IN" sz="1200" dirty="0">
                <a:solidFill>
                  <a:schemeClr val="tx1"/>
                </a:solidFill>
                <a:latin typeface="Courier New" panose="02070309020205020404" pitchFamily="49" charset="0"/>
                <a:cs typeface="Courier New" panose="02070309020205020404" pitchFamily="49" charset="0"/>
              </a:rPr>
              <a:t> in </a:t>
            </a:r>
            <a:r>
              <a:rPr lang="en-IN" sz="1200" dirty="0" err="1">
                <a:solidFill>
                  <a:schemeClr val="tx1"/>
                </a:solidFill>
                <a:latin typeface="Courier New" panose="02070309020205020404" pitchFamily="49" charset="0"/>
                <a:cs typeface="Courier New" panose="02070309020205020404" pitchFamily="49" charset="0"/>
              </a:rPr>
              <a:t>my_generator</a:t>
            </a:r>
            <a:r>
              <a:rPr lang="en-IN" sz="1200" dirty="0">
                <a:solidFill>
                  <a:schemeClr val="tx1"/>
                </a:solidFill>
                <a:latin typeface="Courier New" panose="02070309020205020404" pitchFamily="49" charset="0"/>
                <a:cs typeface="Courier New" panose="02070309020205020404" pitchFamily="49" charset="0"/>
              </a:rPr>
              <a: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print (</a:t>
            </a:r>
            <a:r>
              <a:rPr lang="en-IN" sz="1200" dirty="0" err="1">
                <a:solidFill>
                  <a:schemeClr val="tx1"/>
                </a:solidFill>
                <a:latin typeface="Courier New" panose="02070309020205020404" pitchFamily="49" charset="0"/>
                <a:cs typeface="Courier New" panose="02070309020205020404" pitchFamily="49" charset="0"/>
              </a:rPr>
              <a:t>i</a:t>
            </a:r>
            <a:r>
              <a:rPr lang="en-IN" sz="1200" dirty="0">
                <a:solidFill>
                  <a:schemeClr val="tx1"/>
                </a:solidFill>
                <a:latin typeface="Courier New" panose="02070309020205020404" pitchFamily="49" charset="0"/>
                <a:cs typeface="Courier New" panose="02070309020205020404" pitchFamily="49" charset="0"/>
              </a:rPr>
              <a:t>)</a:t>
            </a:r>
            <a:endParaRPr lang="en-GB" sz="1200" dirty="0">
              <a:solidFill>
                <a:schemeClr val="tx1"/>
              </a:solidFill>
              <a:latin typeface="Courier New" panose="02070309020205020404" pitchFamily="49" charset="0"/>
              <a:cs typeface="Courier New" panose="02070309020205020404" pitchFamily="49" charset="0"/>
            </a:endParaRPr>
          </a:p>
          <a:p>
            <a:endParaRPr lang="en-GB" sz="1200" dirty="0">
              <a:solidFill>
                <a:schemeClr val="tx1"/>
              </a:solidFill>
              <a:latin typeface="Courier New" panose="02070309020205020404" pitchFamily="49" charset="0"/>
              <a:cs typeface="Courier New" panose="02070309020205020404" pitchFamily="49" charset="0"/>
            </a:endParaRPr>
          </a:p>
          <a:p>
            <a:pPr algn="ctr"/>
            <a:endParaRPr lang="en-GB" sz="1200" dirty="0">
              <a:latin typeface="Courier New" panose="02070309020205020404" pitchFamily="49" charset="0"/>
              <a:cs typeface="Courier New" panose="02070309020205020404" pitchFamily="49" charset="0"/>
            </a:endParaRPr>
          </a:p>
        </p:txBody>
      </p:sp>
      <p:sp>
        <p:nvSpPr>
          <p:cNvPr id="8" name="Rectangle 7"/>
          <p:cNvSpPr/>
          <p:nvPr/>
        </p:nvSpPr>
        <p:spPr>
          <a:xfrm>
            <a:off x="1580234" y="5683732"/>
            <a:ext cx="3938549" cy="1575450"/>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pPr lvl="1"/>
            <a:endParaRPr lang="en-IN" sz="1200" dirty="0">
              <a:solidFill>
                <a:schemeClr val="tx1"/>
              </a:solidFill>
              <a:latin typeface="Courier New" panose="02070309020205020404" pitchFamily="49" charset="0"/>
              <a:cs typeface="Courier New" panose="02070309020205020404" pitchFamily="49" charset="0"/>
            </a:endParaRPr>
          </a:p>
          <a:p>
            <a:endParaRPr lang="en-IN"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def </a:t>
            </a:r>
            <a:r>
              <a:rPr lang="en-IN" sz="1200" dirty="0" err="1">
                <a:solidFill>
                  <a:schemeClr val="tx1"/>
                </a:solidFill>
                <a:latin typeface="Courier New" panose="02070309020205020404" pitchFamily="49" charset="0"/>
                <a:cs typeface="Courier New" panose="02070309020205020404" pitchFamily="49" charset="0"/>
              </a:rPr>
              <a:t>my_coroutine</a:t>
            </a:r>
            <a:r>
              <a:rPr lang="en-IN" sz="1200" dirty="0">
                <a:solidFill>
                  <a:schemeClr val="tx1"/>
                </a:solidFill>
                <a:latin typeface="Courier New" panose="02070309020205020404" pitchFamily="49" charset="0"/>
                <a:cs typeface="Courier New" panose="02070309020205020404" pitchFamily="49" charset="0"/>
              </a:rPr>
              <a:t>(s):</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while True:</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p = yield</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print (pow(</a:t>
            </a:r>
            <a:r>
              <a:rPr lang="en-IN" sz="1200" dirty="0" err="1">
                <a:solidFill>
                  <a:schemeClr val="tx1"/>
                </a:solidFill>
                <a:latin typeface="Courier New" panose="02070309020205020404" pitchFamily="49" charset="0"/>
                <a:cs typeface="Courier New" panose="02070309020205020404" pitchFamily="49" charset="0"/>
              </a:rPr>
              <a:t>s,p</a:t>
            </a:r>
            <a:r>
              <a:rPr lang="en-IN" sz="1200" dirty="0">
                <a:solidFill>
                  <a:schemeClr val="tx1"/>
                </a:solidFill>
                <a:latin typeface="Courier New" panose="02070309020205020404" pitchFamily="49" charset="0"/>
                <a:cs typeface="Courier New" panose="02070309020205020404" pitchFamily="49" charset="0"/>
              </a:rPr>
              <a: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x = </a:t>
            </a:r>
            <a:r>
              <a:rPr lang="en-IN" sz="1200" dirty="0" err="1">
                <a:solidFill>
                  <a:schemeClr val="tx1"/>
                </a:solidFill>
                <a:latin typeface="Courier New" panose="02070309020205020404" pitchFamily="49" charset="0"/>
                <a:cs typeface="Courier New" panose="02070309020205020404" pitchFamily="49" charset="0"/>
              </a:rPr>
              <a:t>my_coroutine</a:t>
            </a:r>
            <a:r>
              <a:rPr lang="en-IN" sz="1200" dirty="0">
                <a:solidFill>
                  <a:schemeClr val="tx1"/>
                </a:solidFill>
                <a:latin typeface="Courier New" panose="02070309020205020404" pitchFamily="49" charset="0"/>
                <a:cs typeface="Courier New" panose="02070309020205020404" pitchFamily="49" charset="0"/>
              </a:rPr>
              <a:t>(2)</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err="1">
                <a:solidFill>
                  <a:schemeClr val="tx1"/>
                </a:solidFill>
                <a:latin typeface="Courier New" panose="02070309020205020404" pitchFamily="49" charset="0"/>
                <a:cs typeface="Courier New" panose="02070309020205020404" pitchFamily="49" charset="0"/>
              </a:rPr>
              <a:t>x.send</a:t>
            </a:r>
            <a:r>
              <a:rPr lang="en-IN" sz="1200" dirty="0">
                <a:solidFill>
                  <a:schemeClr val="tx1"/>
                </a:solidFill>
                <a:latin typeface="Courier New" panose="02070309020205020404" pitchFamily="49" charset="0"/>
                <a:cs typeface="Courier New" panose="02070309020205020404" pitchFamily="49" charset="0"/>
              </a:rPr>
              <a:t>(None)</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err="1">
                <a:solidFill>
                  <a:schemeClr val="tx1"/>
                </a:solidFill>
                <a:latin typeface="Courier New" panose="02070309020205020404" pitchFamily="49" charset="0"/>
                <a:cs typeface="Courier New" panose="02070309020205020404" pitchFamily="49" charset="0"/>
              </a:rPr>
              <a:t>x.send</a:t>
            </a:r>
            <a:r>
              <a:rPr lang="en-IN" sz="1200" dirty="0">
                <a:solidFill>
                  <a:schemeClr val="tx1"/>
                </a:solidFill>
                <a:latin typeface="Courier New" panose="02070309020205020404" pitchFamily="49" charset="0"/>
                <a:cs typeface="Courier New" panose="02070309020205020404" pitchFamily="49" charset="0"/>
              </a:rPr>
              <a:t>(2)</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err="1">
                <a:solidFill>
                  <a:schemeClr val="tx1"/>
                </a:solidFill>
                <a:latin typeface="Courier New" panose="02070309020205020404" pitchFamily="49" charset="0"/>
                <a:cs typeface="Courier New" panose="02070309020205020404" pitchFamily="49" charset="0"/>
              </a:rPr>
              <a:t>x.send</a:t>
            </a:r>
            <a:r>
              <a:rPr lang="en-IN" sz="1200" dirty="0">
                <a:solidFill>
                  <a:schemeClr val="tx1"/>
                </a:solidFill>
                <a:latin typeface="Courier New" panose="02070309020205020404" pitchFamily="49" charset="0"/>
                <a:cs typeface="Courier New" panose="02070309020205020404" pitchFamily="49" charset="0"/>
              </a:rPr>
              <a:t>(5)</a:t>
            </a:r>
            <a:endParaRPr lang="en-GB" sz="1200" dirty="0">
              <a:solidFill>
                <a:schemeClr val="tx1"/>
              </a:solidFill>
              <a:latin typeface="Courier New" panose="02070309020205020404" pitchFamily="49" charset="0"/>
              <a:cs typeface="Courier New" panose="02070309020205020404" pitchFamily="49" charset="0"/>
            </a:endParaRPr>
          </a:p>
          <a:p>
            <a:endParaRPr lang="en-GB" sz="1200" dirty="0">
              <a:solidFill>
                <a:schemeClr val="tx1"/>
              </a:solidFill>
              <a:latin typeface="Courier New" panose="02070309020205020404" pitchFamily="49" charset="0"/>
              <a:cs typeface="Courier New" panose="02070309020205020404" pitchFamily="49" charset="0"/>
            </a:endParaRPr>
          </a:p>
          <a:p>
            <a:pPr algn="ctr"/>
            <a:endParaRPr lang="en-GB"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615836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653878"/>
            <a:ext cx="5678212" cy="8753251"/>
          </a:xfrm>
        </p:spPr>
        <p:txBody>
          <a:bodyPr/>
          <a:lstStyle/>
          <a:p>
            <a:r>
              <a:rPr lang="en-US" sz="1100" b="1" kern="1200" dirty="0" smtClean="0">
                <a:solidFill>
                  <a:schemeClr val="tx1"/>
                </a:solidFill>
                <a:effectLst/>
                <a:latin typeface="Georgia" panose="02040502050405020303" pitchFamily="18" charset="0"/>
                <a:ea typeface="+mn-ea"/>
                <a:cs typeface="+mn-cs"/>
              </a:rPr>
              <a:t>Arithmetic operators. </a:t>
            </a:r>
          </a:p>
          <a:p>
            <a:r>
              <a:rPr lang="en-US" sz="1100" kern="1200" dirty="0" smtClean="0">
                <a:solidFill>
                  <a:schemeClr val="tx1"/>
                </a:solidFill>
                <a:effectLst/>
                <a:latin typeface="Georgia" panose="02040502050405020303" pitchFamily="18" charset="0"/>
                <a:ea typeface="+mn-ea"/>
                <a:cs typeface="+mn-cs"/>
              </a:rPr>
              <a:t>In the following table, assume that a contains the value of 3 and b contains the value of 5.</a:t>
            </a:r>
          </a:p>
          <a:p>
            <a:r>
              <a:rPr lang="en-US" sz="1100" kern="1200" dirty="0" smtClean="0">
                <a:solidFill>
                  <a:schemeClr val="tx1"/>
                </a:solidFill>
                <a:effectLst/>
                <a:latin typeface="Georgia" panose="02040502050405020303" pitchFamily="18" charset="0"/>
                <a:ea typeface="+mn-ea"/>
                <a:cs typeface="+mn-cs"/>
              </a:rPr>
              <a:t>Operator	</a:t>
            </a:r>
          </a:p>
          <a:p>
            <a:r>
              <a:rPr lang="en-US" sz="1100" kern="1200" dirty="0" smtClean="0">
                <a:solidFill>
                  <a:schemeClr val="tx1"/>
                </a:solidFill>
                <a:effectLst/>
                <a:latin typeface="Georgia" panose="02040502050405020303" pitchFamily="18" charset="0"/>
                <a:ea typeface="+mn-ea"/>
                <a:cs typeface="+mn-cs"/>
              </a:rPr>
              <a:t>Description</a:t>
            </a:r>
          </a:p>
          <a:p>
            <a:r>
              <a:rPr lang="en-US" sz="1100" kern="1200" dirty="0" smtClean="0">
                <a:solidFill>
                  <a:schemeClr val="tx1"/>
                </a:solidFill>
                <a:effectLst/>
                <a:latin typeface="Georgia" panose="02040502050405020303" pitchFamily="18" charset="0"/>
                <a:ea typeface="+mn-ea"/>
                <a:cs typeface="+mn-cs"/>
              </a:rPr>
              <a:t>Example</a:t>
            </a:r>
          </a:p>
          <a:p>
            <a:r>
              <a:rPr lang="en-US" sz="1100" kern="1200" dirty="0" smtClean="0">
                <a:solidFill>
                  <a:schemeClr val="tx1"/>
                </a:solidFill>
                <a:effectLst/>
                <a:latin typeface="Georgia" panose="02040502050405020303" pitchFamily="18" charset="0"/>
                <a:ea typeface="+mn-ea"/>
                <a:cs typeface="+mn-cs"/>
              </a:rPr>
              <a:t>+</a:t>
            </a:r>
          </a:p>
          <a:p>
            <a:r>
              <a:rPr lang="en-US" sz="1100" kern="1200" dirty="0" smtClean="0">
                <a:solidFill>
                  <a:schemeClr val="tx1"/>
                </a:solidFill>
                <a:effectLst/>
                <a:latin typeface="Georgia" panose="02040502050405020303" pitchFamily="18" charset="0"/>
                <a:ea typeface="+mn-ea"/>
                <a:cs typeface="+mn-cs"/>
              </a:rPr>
              <a:t>Addition –Adds values on either side of the operator</a:t>
            </a:r>
          </a:p>
          <a:p>
            <a:r>
              <a:rPr lang="en-US" sz="1100" kern="1200" dirty="0" smtClean="0">
                <a:solidFill>
                  <a:schemeClr val="tx1"/>
                </a:solidFill>
                <a:effectLst/>
                <a:latin typeface="Georgia" panose="02040502050405020303" pitchFamily="18" charset="0"/>
                <a:ea typeface="+mn-ea"/>
                <a:cs typeface="+mn-cs"/>
              </a:rPr>
              <a:t>a + b gives 5</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Subtraction - Subtracts right hand operand from left hand operand</a:t>
            </a:r>
          </a:p>
          <a:p>
            <a:r>
              <a:rPr lang="en-US" sz="1100" kern="1200" dirty="0" smtClean="0">
                <a:solidFill>
                  <a:schemeClr val="tx1"/>
                </a:solidFill>
                <a:effectLst/>
                <a:latin typeface="Georgia" panose="02040502050405020303" pitchFamily="18" charset="0"/>
                <a:ea typeface="+mn-ea"/>
                <a:cs typeface="+mn-cs"/>
              </a:rPr>
              <a:t>a - b will give -1</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Multiplication - Multiplies values on either side of the operator</a:t>
            </a:r>
          </a:p>
          <a:p>
            <a:r>
              <a:rPr lang="en-US" sz="1100" kern="1200" dirty="0" smtClean="0">
                <a:solidFill>
                  <a:schemeClr val="tx1"/>
                </a:solidFill>
                <a:effectLst/>
                <a:latin typeface="Georgia" panose="02040502050405020303" pitchFamily="18" charset="0"/>
                <a:ea typeface="+mn-ea"/>
                <a:cs typeface="+mn-cs"/>
              </a:rPr>
              <a:t>a * b will give 6</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Division - Divides left hand operand by right hand operand</a:t>
            </a:r>
          </a:p>
          <a:p>
            <a:r>
              <a:rPr lang="en-US" sz="1100" kern="1200" dirty="0" smtClean="0">
                <a:solidFill>
                  <a:schemeClr val="tx1"/>
                </a:solidFill>
                <a:effectLst/>
                <a:latin typeface="Georgia" panose="02040502050405020303" pitchFamily="18" charset="0"/>
                <a:ea typeface="+mn-ea"/>
                <a:cs typeface="+mn-cs"/>
              </a:rPr>
              <a:t>b / a will give 1</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Modulus - Divides left hand operand by right hand operand and returns remainder</a:t>
            </a:r>
          </a:p>
          <a:p>
            <a:r>
              <a:rPr lang="en-US" sz="1100" kern="1200" dirty="0" smtClean="0">
                <a:solidFill>
                  <a:schemeClr val="tx1"/>
                </a:solidFill>
                <a:effectLst/>
                <a:latin typeface="Georgia" panose="02040502050405020303" pitchFamily="18" charset="0"/>
                <a:ea typeface="+mn-ea"/>
                <a:cs typeface="+mn-cs"/>
              </a:rPr>
              <a:t>b % a will give 1</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Exponentiation - This gives the exponent value of the right hand operand</a:t>
            </a:r>
          </a:p>
          <a:p>
            <a:r>
              <a:rPr lang="en-US" sz="1100" kern="1200" dirty="0" smtClean="0">
                <a:solidFill>
                  <a:schemeClr val="tx1"/>
                </a:solidFill>
                <a:effectLst/>
                <a:latin typeface="Georgia" panose="02040502050405020303" pitchFamily="18" charset="0"/>
                <a:ea typeface="+mn-ea"/>
                <a:cs typeface="+mn-cs"/>
              </a:rPr>
              <a:t>a ^ b will give 8</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square root</a:t>
            </a:r>
          </a:p>
          <a:p>
            <a:r>
              <a:rPr lang="en-US" sz="1100" kern="1200" dirty="0" smtClean="0">
                <a:solidFill>
                  <a:schemeClr val="tx1"/>
                </a:solidFill>
                <a:effectLst/>
                <a:latin typeface="Georgia" panose="02040502050405020303" pitchFamily="18" charset="0"/>
                <a:ea typeface="+mn-ea"/>
                <a:cs typeface="+mn-cs"/>
              </a:rPr>
              <a:t>|/ 25.0 will give 5</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Cube root	</a:t>
            </a:r>
          </a:p>
          <a:p>
            <a:r>
              <a:rPr lang="en-US" sz="1100" kern="1200" dirty="0" smtClean="0">
                <a:solidFill>
                  <a:schemeClr val="tx1"/>
                </a:solidFill>
                <a:effectLst/>
                <a:latin typeface="Georgia" panose="02040502050405020303" pitchFamily="18" charset="0"/>
                <a:ea typeface="+mn-ea"/>
                <a:cs typeface="+mn-cs"/>
              </a:rPr>
              <a:t>||/ 27.0 will give 3</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factorial</a:t>
            </a:r>
          </a:p>
          <a:p>
            <a:r>
              <a:rPr lang="en-US" sz="1100" kern="1200" dirty="0" smtClean="0">
                <a:solidFill>
                  <a:schemeClr val="tx1"/>
                </a:solidFill>
                <a:effectLst/>
                <a:latin typeface="Georgia" panose="02040502050405020303" pitchFamily="18" charset="0"/>
                <a:ea typeface="+mn-ea"/>
                <a:cs typeface="+mn-cs"/>
              </a:rPr>
              <a:t>5 ! will give 120</a:t>
            </a:r>
          </a:p>
          <a:p>
            <a:endParaRPr lang="en-GB" dirty="0"/>
          </a:p>
        </p:txBody>
      </p:sp>
      <p:sp>
        <p:nvSpPr>
          <p:cNvPr id="4" name="Footer Placeholder 3"/>
          <p:cNvSpPr>
            <a:spLocks noGrp="1"/>
          </p:cNvSpPr>
          <p:nvPr>
            <p:ph type="ftr" sz="quarter" idx="10"/>
          </p:nvPr>
        </p:nvSpPr>
        <p:spPr/>
        <p:txBody>
          <a:bodyPr/>
          <a:lstStyle/>
          <a:p>
            <a:r>
              <a:rPr lang="en-GB" dirty="0"/>
              <a:t>Python for Tool Developers</a:t>
            </a:r>
          </a:p>
        </p:txBody>
      </p:sp>
      <p:sp>
        <p:nvSpPr>
          <p:cNvPr id="5" name="Slide Number Placeholder 4"/>
          <p:cNvSpPr>
            <a:spLocks noGrp="1"/>
          </p:cNvSpPr>
          <p:nvPr>
            <p:ph type="sldNum" sz="quarter" idx="11"/>
          </p:nvPr>
        </p:nvSpPr>
        <p:spPr/>
        <p:txBody>
          <a:bodyPr/>
          <a:lstStyle/>
          <a:p>
            <a:fld id="{BD25BEDC-D529-4A0A-A183-E8306A8EE1D8}" type="slidenum">
              <a:rPr lang="en-GB" smtClean="0"/>
              <a:pPr/>
              <a:t>15</a:t>
            </a:fld>
            <a:endParaRPr lang="en-GB" dirty="0"/>
          </a:p>
        </p:txBody>
      </p:sp>
      <p:sp>
        <p:nvSpPr>
          <p:cNvPr id="8" name="Rectangle 7"/>
          <p:cNvSpPr/>
          <p:nvPr/>
        </p:nvSpPr>
        <p:spPr>
          <a:xfrm>
            <a:off x="1580237" y="2160763"/>
            <a:ext cx="3938549" cy="1575450"/>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pPr lvl="1"/>
            <a:endParaRPr lang="en-IN" sz="1200" dirty="0">
              <a:solidFill>
                <a:schemeClr val="tx1"/>
              </a:solidFill>
              <a:latin typeface="Courier New" panose="02070309020205020404" pitchFamily="49" charset="0"/>
              <a:cs typeface="Courier New" panose="02070309020205020404" pitchFamily="49" charset="0"/>
            </a:endParaRPr>
          </a:p>
          <a:p>
            <a:endParaRPr lang="en-IN"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def f(a):</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def g(</a:t>
            </a:r>
            <a:r>
              <a:rPr lang="en-IN" sz="1200" dirty="0" err="1">
                <a:solidFill>
                  <a:schemeClr val="tx1"/>
                </a:solidFill>
                <a:latin typeface="Courier New" panose="02070309020205020404" pitchFamily="49" charset="0"/>
                <a:cs typeface="Courier New" panose="02070309020205020404" pitchFamily="49" charset="0"/>
              </a:rPr>
              <a:t>b,c</a:t>
            </a:r>
            <a:r>
              <a:rPr lang="en-IN" sz="1200" dirty="0">
                <a:solidFill>
                  <a:schemeClr val="tx1"/>
                </a:solidFill>
                <a:latin typeface="Courier New" panose="02070309020205020404" pitchFamily="49" charset="0"/>
                <a:cs typeface="Courier New" panose="02070309020205020404" pitchFamily="49" charset="0"/>
              </a:rPr>
              <a: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return a * (</a:t>
            </a:r>
            <a:r>
              <a:rPr lang="en-IN" sz="1200" dirty="0" err="1">
                <a:solidFill>
                  <a:schemeClr val="tx1"/>
                </a:solidFill>
                <a:latin typeface="Courier New" panose="02070309020205020404" pitchFamily="49" charset="0"/>
                <a:cs typeface="Courier New" panose="02070309020205020404" pitchFamily="49" charset="0"/>
              </a:rPr>
              <a:t>b+c</a:t>
            </a:r>
            <a:r>
              <a:rPr lang="en-IN" sz="1200" dirty="0">
                <a:solidFill>
                  <a:schemeClr val="tx1"/>
                </a:solidFill>
                <a:latin typeface="Courier New" panose="02070309020205020404" pitchFamily="49" charset="0"/>
                <a:cs typeface="Courier New" panose="02070309020205020404" pitchFamily="49" charset="0"/>
              </a:rPr>
              <a: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return g</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x = f (1)</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print (x(2,3))</a:t>
            </a:r>
            <a:endParaRPr lang="en-GB" sz="1200" dirty="0">
              <a:solidFill>
                <a:schemeClr val="tx1"/>
              </a:solidFill>
              <a:latin typeface="Courier New" panose="02070309020205020404" pitchFamily="49" charset="0"/>
              <a:cs typeface="Courier New" panose="02070309020205020404" pitchFamily="49" charset="0"/>
            </a:endParaRPr>
          </a:p>
          <a:p>
            <a:endParaRPr lang="en-GB" sz="1200" dirty="0">
              <a:solidFill>
                <a:schemeClr val="tx1"/>
              </a:solidFill>
              <a:latin typeface="Courier New" panose="02070309020205020404" pitchFamily="49" charset="0"/>
              <a:cs typeface="Courier New" panose="02070309020205020404" pitchFamily="49" charset="0"/>
            </a:endParaRPr>
          </a:p>
          <a:p>
            <a:pPr algn="ctr"/>
            <a:endParaRPr lang="en-GB"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220536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0700" y="654050"/>
            <a:ext cx="6056313" cy="3722688"/>
          </a:xfrm>
        </p:spPr>
      </p:sp>
      <p:sp>
        <p:nvSpPr>
          <p:cNvPr id="3" name="Notes Placeholder 2"/>
          <p:cNvSpPr>
            <a:spLocks noGrp="1"/>
          </p:cNvSpPr>
          <p:nvPr>
            <p:ph type="body" idx="1"/>
          </p:nvPr>
        </p:nvSpPr>
        <p:spPr/>
        <p:txBody>
          <a:bodyPr/>
          <a:lstStyle/>
          <a:p>
            <a:r>
              <a:rPr lang="en-US" sz="1100" b="1" kern="1200" dirty="0" smtClean="0">
                <a:solidFill>
                  <a:schemeClr val="tx1"/>
                </a:solidFill>
                <a:effectLst/>
                <a:latin typeface="Georgia" panose="02040502050405020303" pitchFamily="18" charset="0"/>
                <a:ea typeface="+mn-ea"/>
                <a:cs typeface="+mn-cs"/>
              </a:rPr>
              <a:t>Comparison operators</a:t>
            </a:r>
          </a:p>
          <a:p>
            <a:r>
              <a:rPr lang="en-US" sz="1100" kern="1200" dirty="0" smtClean="0">
                <a:solidFill>
                  <a:schemeClr val="tx1"/>
                </a:solidFill>
                <a:effectLst/>
                <a:latin typeface="Georgia" panose="02040502050405020303" pitchFamily="18" charset="0"/>
                <a:ea typeface="+mn-ea"/>
                <a:cs typeface="+mn-cs"/>
              </a:rPr>
              <a:t>In the following table, assume that a contains the value of 3 and b contains the value of 5.</a:t>
            </a:r>
          </a:p>
          <a:p>
            <a:r>
              <a:rPr lang="en-US" sz="1100" kern="1200" dirty="0" smtClean="0">
                <a:solidFill>
                  <a:schemeClr val="tx1"/>
                </a:solidFill>
                <a:effectLst/>
                <a:latin typeface="Georgia" panose="02040502050405020303" pitchFamily="18" charset="0"/>
                <a:ea typeface="+mn-ea"/>
                <a:cs typeface="+mn-cs"/>
              </a:rPr>
              <a:t>Operator</a:t>
            </a:r>
          </a:p>
          <a:p>
            <a:r>
              <a:rPr lang="en-US" sz="1100" kern="1200" dirty="0" smtClean="0">
                <a:solidFill>
                  <a:schemeClr val="tx1"/>
                </a:solidFill>
                <a:effectLst/>
                <a:latin typeface="Georgia" panose="02040502050405020303" pitchFamily="18" charset="0"/>
                <a:ea typeface="+mn-ea"/>
                <a:cs typeface="+mn-cs"/>
              </a:rPr>
              <a:t>Description</a:t>
            </a:r>
          </a:p>
          <a:p>
            <a:r>
              <a:rPr lang="en-US" sz="1100" kern="1200" dirty="0" smtClean="0">
                <a:solidFill>
                  <a:schemeClr val="tx1"/>
                </a:solidFill>
                <a:effectLst/>
                <a:latin typeface="Georgia" panose="02040502050405020303" pitchFamily="18" charset="0"/>
                <a:ea typeface="+mn-ea"/>
                <a:cs typeface="+mn-cs"/>
              </a:rPr>
              <a:t>Example</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Checks if the values of two operands are equal or not, if yes then condition becomes true.</a:t>
            </a:r>
          </a:p>
          <a:p>
            <a:r>
              <a:rPr lang="en-US" sz="1100" kern="1200" dirty="0" smtClean="0">
                <a:solidFill>
                  <a:schemeClr val="tx1"/>
                </a:solidFill>
                <a:effectLst/>
                <a:latin typeface="Georgia" panose="02040502050405020303" pitchFamily="18" charset="0"/>
                <a:ea typeface="+mn-ea"/>
                <a:cs typeface="+mn-cs"/>
              </a:rPr>
              <a:t>(a = b) is not true.</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Checks if the values of two operands are equal or not, if values are not equal then condition becomes true.</a:t>
            </a:r>
          </a:p>
          <a:p>
            <a:r>
              <a:rPr lang="en-US" sz="1100" kern="1200" dirty="0" smtClean="0">
                <a:solidFill>
                  <a:schemeClr val="tx1"/>
                </a:solidFill>
                <a:effectLst/>
                <a:latin typeface="Georgia" panose="02040502050405020303" pitchFamily="18" charset="0"/>
                <a:ea typeface="+mn-ea"/>
                <a:cs typeface="+mn-cs"/>
              </a:rPr>
              <a:t>(a != b) is true.</a:t>
            </a:r>
          </a:p>
          <a:p>
            <a:r>
              <a:rPr lang="en-US" sz="1100" kern="1200" dirty="0" smtClean="0">
                <a:solidFill>
                  <a:schemeClr val="tx1"/>
                </a:solidFill>
                <a:effectLst/>
                <a:latin typeface="Georgia" panose="02040502050405020303" pitchFamily="18" charset="0"/>
                <a:ea typeface="+mn-ea"/>
                <a:cs typeface="+mn-cs"/>
              </a:rPr>
              <a:t>&lt;&gt;		</a:t>
            </a:r>
          </a:p>
          <a:p>
            <a:r>
              <a:rPr lang="en-US" sz="1100" kern="1200" dirty="0" smtClean="0">
                <a:solidFill>
                  <a:schemeClr val="tx1"/>
                </a:solidFill>
                <a:effectLst/>
                <a:latin typeface="Georgia" panose="02040502050405020303" pitchFamily="18" charset="0"/>
                <a:ea typeface="+mn-ea"/>
                <a:cs typeface="+mn-cs"/>
              </a:rPr>
              <a:t>Checks if the values of two operands are equal or not, if values are not equal then condition becomes true.</a:t>
            </a:r>
          </a:p>
          <a:p>
            <a:r>
              <a:rPr lang="en-US" sz="1100" kern="1200" dirty="0" smtClean="0">
                <a:solidFill>
                  <a:schemeClr val="tx1"/>
                </a:solidFill>
                <a:effectLst/>
                <a:latin typeface="Georgia" panose="02040502050405020303" pitchFamily="18" charset="0"/>
                <a:ea typeface="+mn-ea"/>
                <a:cs typeface="+mn-cs"/>
              </a:rPr>
              <a:t>(a &lt;&gt; b) is true.</a:t>
            </a:r>
          </a:p>
          <a:p>
            <a:r>
              <a:rPr lang="en-US" sz="1100" kern="1200" dirty="0" smtClean="0">
                <a:solidFill>
                  <a:schemeClr val="tx1"/>
                </a:solidFill>
                <a:effectLst/>
                <a:latin typeface="Georgia" panose="02040502050405020303" pitchFamily="18" charset="0"/>
                <a:ea typeface="+mn-ea"/>
                <a:cs typeface="+mn-cs"/>
              </a:rPr>
              <a:t>&gt;	</a:t>
            </a:r>
          </a:p>
          <a:p>
            <a:r>
              <a:rPr lang="en-US" sz="1100" kern="1200" dirty="0" smtClean="0">
                <a:solidFill>
                  <a:schemeClr val="tx1"/>
                </a:solidFill>
                <a:effectLst/>
                <a:latin typeface="Georgia" panose="02040502050405020303" pitchFamily="18" charset="0"/>
                <a:ea typeface="+mn-ea"/>
                <a:cs typeface="+mn-cs"/>
              </a:rPr>
              <a:t>Checks if the value of left operand is greater than the value of right operand, if yes then condition becomes true.</a:t>
            </a:r>
          </a:p>
          <a:p>
            <a:r>
              <a:rPr lang="en-US" sz="1100" kern="1200" dirty="0" smtClean="0">
                <a:solidFill>
                  <a:schemeClr val="tx1"/>
                </a:solidFill>
                <a:effectLst/>
                <a:latin typeface="Georgia" panose="02040502050405020303" pitchFamily="18" charset="0"/>
                <a:ea typeface="+mn-ea"/>
                <a:cs typeface="+mn-cs"/>
              </a:rPr>
              <a:t>(a &gt; b) is not true.</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&lt;		</a:t>
            </a:r>
          </a:p>
          <a:p>
            <a:r>
              <a:rPr lang="en-US" sz="1100" kern="1200" dirty="0" smtClean="0">
                <a:solidFill>
                  <a:schemeClr val="tx1"/>
                </a:solidFill>
                <a:effectLst/>
                <a:latin typeface="Georgia" panose="02040502050405020303" pitchFamily="18" charset="0"/>
                <a:ea typeface="+mn-ea"/>
                <a:cs typeface="+mn-cs"/>
              </a:rPr>
              <a:t>Checks if the value of left operand is less than the value of right operand, if yes then condition becomes true.</a:t>
            </a:r>
          </a:p>
          <a:p>
            <a:r>
              <a:rPr lang="en-US" sz="1100" kern="1200" dirty="0" smtClean="0">
                <a:solidFill>
                  <a:schemeClr val="tx1"/>
                </a:solidFill>
                <a:effectLst/>
                <a:latin typeface="Georgia" panose="02040502050405020303" pitchFamily="18" charset="0"/>
                <a:ea typeface="+mn-ea"/>
                <a:cs typeface="+mn-cs"/>
              </a:rPr>
              <a:t>(a &lt; b) is true.</a:t>
            </a:r>
          </a:p>
          <a:p>
            <a:r>
              <a:rPr lang="en-US" sz="1100" kern="1200" dirty="0" smtClean="0">
                <a:solidFill>
                  <a:schemeClr val="tx1"/>
                </a:solidFill>
                <a:effectLst/>
                <a:latin typeface="Georgia" panose="02040502050405020303" pitchFamily="18" charset="0"/>
                <a:ea typeface="+mn-ea"/>
                <a:cs typeface="+mn-cs"/>
              </a:rPr>
              <a:t>&gt;=		</a:t>
            </a:r>
          </a:p>
          <a:p>
            <a:r>
              <a:rPr lang="en-US" sz="1100" kern="1200" dirty="0" smtClean="0">
                <a:solidFill>
                  <a:schemeClr val="tx1"/>
                </a:solidFill>
                <a:effectLst/>
                <a:latin typeface="Georgia" panose="02040502050405020303" pitchFamily="18" charset="0"/>
                <a:ea typeface="+mn-ea"/>
                <a:cs typeface="+mn-cs"/>
              </a:rPr>
              <a:t>Checks if the value of left operand is greater than or equal to the value of right operand, if yes then condition becomes true.</a:t>
            </a:r>
          </a:p>
          <a:p>
            <a:r>
              <a:rPr lang="en-US" sz="1100" kern="1200" dirty="0" smtClean="0">
                <a:solidFill>
                  <a:schemeClr val="tx1"/>
                </a:solidFill>
                <a:effectLst/>
                <a:latin typeface="Georgia" panose="02040502050405020303" pitchFamily="18" charset="0"/>
                <a:ea typeface="+mn-ea"/>
                <a:cs typeface="+mn-cs"/>
              </a:rPr>
              <a:t>(a &gt;= b) is not true.</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&lt;=		</a:t>
            </a:r>
          </a:p>
          <a:p>
            <a:r>
              <a:rPr lang="en-US" sz="1100" kern="1200" dirty="0" smtClean="0">
                <a:solidFill>
                  <a:schemeClr val="tx1"/>
                </a:solidFill>
                <a:effectLst/>
                <a:latin typeface="Georgia" panose="02040502050405020303" pitchFamily="18" charset="0"/>
                <a:ea typeface="+mn-ea"/>
                <a:cs typeface="+mn-cs"/>
              </a:rPr>
              <a:t>Checks if the value of left operand is less than or equal to the value of right operand, if yes then condition becomes true.</a:t>
            </a:r>
          </a:p>
          <a:p>
            <a:r>
              <a:rPr lang="en-US" sz="1100" kern="1200" dirty="0" smtClean="0">
                <a:solidFill>
                  <a:schemeClr val="tx1"/>
                </a:solidFill>
                <a:effectLst/>
                <a:latin typeface="Georgia" panose="02040502050405020303" pitchFamily="18" charset="0"/>
                <a:ea typeface="+mn-ea"/>
                <a:cs typeface="+mn-cs"/>
              </a:rPr>
              <a:t>(a &lt;= b) is true.</a:t>
            </a:r>
          </a:p>
          <a:p>
            <a:endParaRPr lang="en-GB"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16</a:t>
            </a:fld>
            <a:endParaRPr lang="en-GB"/>
          </a:p>
        </p:txBody>
      </p:sp>
      <p:sp>
        <p:nvSpPr>
          <p:cNvPr id="6" name="Rectangle 5"/>
          <p:cNvSpPr/>
          <p:nvPr/>
        </p:nvSpPr>
        <p:spPr>
          <a:xfrm>
            <a:off x="1424897" y="5148717"/>
            <a:ext cx="3938549" cy="1575450"/>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pPr lvl="1"/>
            <a:endParaRPr lang="en-IN"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def f(a):</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def g(</a:t>
            </a:r>
            <a:r>
              <a:rPr lang="en-IN" sz="1200" dirty="0" err="1">
                <a:solidFill>
                  <a:schemeClr val="tx1"/>
                </a:solidFill>
                <a:latin typeface="Courier New" panose="02070309020205020404" pitchFamily="49" charset="0"/>
                <a:cs typeface="Courier New" panose="02070309020205020404" pitchFamily="49" charset="0"/>
              </a:rPr>
              <a:t>b,c</a:t>
            </a:r>
            <a:r>
              <a:rPr lang="en-IN" sz="1200" dirty="0">
                <a:solidFill>
                  <a:schemeClr val="tx1"/>
                </a:solidFill>
                <a:latin typeface="Courier New" panose="02070309020205020404" pitchFamily="49" charset="0"/>
                <a:cs typeface="Courier New" panose="02070309020205020404" pitchFamily="49" charset="0"/>
              </a:rPr>
              <a: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return a * (</a:t>
            </a:r>
            <a:r>
              <a:rPr lang="en-IN" sz="1200" dirty="0" err="1">
                <a:solidFill>
                  <a:schemeClr val="tx1"/>
                </a:solidFill>
                <a:latin typeface="Courier New" panose="02070309020205020404" pitchFamily="49" charset="0"/>
                <a:cs typeface="Courier New" panose="02070309020205020404" pitchFamily="49" charset="0"/>
              </a:rPr>
              <a:t>b+c</a:t>
            </a:r>
            <a:r>
              <a:rPr lang="en-IN" sz="1200" dirty="0">
                <a:solidFill>
                  <a:schemeClr val="tx1"/>
                </a:solidFill>
                <a:latin typeface="Courier New" panose="02070309020205020404" pitchFamily="49" charset="0"/>
                <a:cs typeface="Courier New" panose="02070309020205020404" pitchFamily="49" charset="0"/>
              </a:rPr>
              <a: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return g</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x = f (1)</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print (x(2,3))</a:t>
            </a:r>
            <a:endParaRPr lang="en-GB" sz="1200" dirty="0">
              <a:solidFill>
                <a:schemeClr val="tx1"/>
              </a:solidFill>
              <a:latin typeface="Courier New" panose="02070309020205020404" pitchFamily="49" charset="0"/>
              <a:cs typeface="Courier New" panose="02070309020205020404" pitchFamily="49" charset="0"/>
            </a:endParaRPr>
          </a:p>
          <a:p>
            <a:pPr algn="ctr"/>
            <a:endParaRPr lang="en-GB" sz="12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847248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0700" y="654050"/>
            <a:ext cx="6056313" cy="3722688"/>
          </a:xfrm>
        </p:spPr>
      </p:sp>
      <p:sp>
        <p:nvSpPr>
          <p:cNvPr id="3" name="Notes Placeholder 2"/>
          <p:cNvSpPr>
            <a:spLocks noGrp="1"/>
          </p:cNvSpPr>
          <p:nvPr>
            <p:ph type="body" idx="1"/>
          </p:nvPr>
        </p:nvSpPr>
        <p:spPr/>
        <p:txBody>
          <a:bodyPr/>
          <a:lstStyle/>
          <a:p>
            <a:r>
              <a:rPr lang="en-US" sz="1100" b="1" kern="1200" dirty="0" smtClean="0">
                <a:solidFill>
                  <a:schemeClr val="tx1"/>
                </a:solidFill>
                <a:effectLst/>
                <a:latin typeface="Georgia" panose="02040502050405020303" pitchFamily="18" charset="0"/>
                <a:ea typeface="+mn-ea"/>
                <a:cs typeface="+mn-cs"/>
              </a:rPr>
              <a:t>Logical operators</a:t>
            </a:r>
          </a:p>
          <a:p>
            <a:r>
              <a:rPr lang="en-US" sz="1100" kern="1200" dirty="0" smtClean="0">
                <a:solidFill>
                  <a:schemeClr val="tx1"/>
                </a:solidFill>
                <a:effectLst/>
                <a:latin typeface="Georgia" panose="02040502050405020303" pitchFamily="18" charset="0"/>
                <a:ea typeface="+mn-ea"/>
                <a:cs typeface="+mn-cs"/>
              </a:rPr>
              <a:t>Symbol	</a:t>
            </a:r>
          </a:p>
          <a:p>
            <a:r>
              <a:rPr lang="en-US" sz="1100" kern="1200" dirty="0" smtClean="0">
                <a:solidFill>
                  <a:schemeClr val="tx1"/>
                </a:solidFill>
                <a:effectLst/>
                <a:latin typeface="Georgia" panose="02040502050405020303" pitchFamily="18" charset="0"/>
                <a:ea typeface="+mn-ea"/>
                <a:cs typeface="+mn-cs"/>
              </a:rPr>
              <a:t>Operator &amp; Description</a:t>
            </a:r>
          </a:p>
          <a:p>
            <a:r>
              <a:rPr lang="en-US" sz="1100" kern="1200" dirty="0" smtClean="0">
                <a:solidFill>
                  <a:schemeClr val="tx1"/>
                </a:solidFill>
                <a:effectLst/>
                <a:latin typeface="Georgia" panose="02040502050405020303" pitchFamily="18" charset="0"/>
                <a:ea typeface="+mn-ea"/>
                <a:cs typeface="+mn-cs"/>
              </a:rPr>
              <a:t>AND</a:t>
            </a:r>
          </a:p>
          <a:p>
            <a:r>
              <a:rPr lang="en-US" sz="1100" kern="1200" dirty="0" smtClean="0">
                <a:solidFill>
                  <a:schemeClr val="tx1"/>
                </a:solidFill>
                <a:effectLst/>
                <a:latin typeface="Georgia" panose="02040502050405020303" pitchFamily="18" charset="0"/>
                <a:ea typeface="+mn-ea"/>
                <a:cs typeface="+mn-cs"/>
              </a:rPr>
              <a:t>The AND operator allows the existence of multiple conditions in a </a:t>
            </a:r>
            <a:r>
              <a:rPr lang="en-US" sz="1100" kern="1200" dirty="0" err="1" smtClean="0">
                <a:solidFill>
                  <a:schemeClr val="tx1"/>
                </a:solidFill>
                <a:effectLst/>
                <a:latin typeface="Georgia" panose="02040502050405020303" pitchFamily="18" charset="0"/>
                <a:ea typeface="+mn-ea"/>
                <a:cs typeface="+mn-cs"/>
              </a:rPr>
              <a:t>PostgresSQL</a:t>
            </a:r>
            <a:r>
              <a:rPr lang="en-US" sz="1100" kern="1200" dirty="0" smtClean="0">
                <a:solidFill>
                  <a:schemeClr val="tx1"/>
                </a:solidFill>
                <a:effectLst/>
                <a:latin typeface="Georgia" panose="02040502050405020303" pitchFamily="18" charset="0"/>
                <a:ea typeface="+mn-ea"/>
                <a:cs typeface="+mn-cs"/>
              </a:rPr>
              <a:t> statement's WHERE clause.</a:t>
            </a:r>
          </a:p>
          <a:p>
            <a:r>
              <a:rPr lang="en-US" sz="1100" kern="1200" dirty="0" smtClean="0">
                <a:solidFill>
                  <a:schemeClr val="tx1"/>
                </a:solidFill>
                <a:effectLst/>
                <a:latin typeface="Georgia" panose="02040502050405020303" pitchFamily="18" charset="0"/>
                <a:ea typeface="+mn-ea"/>
                <a:cs typeface="+mn-cs"/>
              </a:rPr>
              <a:t>OR</a:t>
            </a:r>
          </a:p>
          <a:p>
            <a:r>
              <a:rPr lang="en-US" sz="1100" kern="1200" dirty="0" smtClean="0">
                <a:solidFill>
                  <a:schemeClr val="tx1"/>
                </a:solidFill>
                <a:effectLst/>
                <a:latin typeface="Georgia" panose="02040502050405020303" pitchFamily="18" charset="0"/>
                <a:ea typeface="+mn-ea"/>
                <a:cs typeface="+mn-cs"/>
              </a:rPr>
              <a:t>The OR operator is used to combine multiple conditions in a </a:t>
            </a:r>
            <a:r>
              <a:rPr lang="en-US" sz="1100" kern="1200" dirty="0" err="1" smtClean="0">
                <a:solidFill>
                  <a:schemeClr val="tx1"/>
                </a:solidFill>
                <a:effectLst/>
                <a:latin typeface="Georgia" panose="02040502050405020303" pitchFamily="18" charset="0"/>
                <a:ea typeface="+mn-ea"/>
                <a:cs typeface="+mn-cs"/>
              </a:rPr>
              <a:t>PostgresSQL</a:t>
            </a:r>
            <a:r>
              <a:rPr lang="en-US" sz="1100" kern="1200" dirty="0" smtClean="0">
                <a:solidFill>
                  <a:schemeClr val="tx1"/>
                </a:solidFill>
                <a:effectLst/>
                <a:latin typeface="Georgia" panose="02040502050405020303" pitchFamily="18" charset="0"/>
                <a:ea typeface="+mn-ea"/>
                <a:cs typeface="+mn-cs"/>
              </a:rPr>
              <a:t> statement's WHERE clause.</a:t>
            </a:r>
          </a:p>
          <a:p>
            <a:r>
              <a:rPr lang="en-US" sz="1100" kern="1200" dirty="0" smtClean="0">
                <a:solidFill>
                  <a:schemeClr val="tx1"/>
                </a:solidFill>
                <a:effectLst/>
                <a:latin typeface="Georgia" panose="02040502050405020303" pitchFamily="18" charset="0"/>
                <a:ea typeface="+mn-ea"/>
                <a:cs typeface="+mn-cs"/>
              </a:rPr>
              <a:t>NOT</a:t>
            </a:r>
          </a:p>
          <a:p>
            <a:r>
              <a:rPr lang="en-US" sz="1100" kern="1200" dirty="0" smtClean="0">
                <a:solidFill>
                  <a:schemeClr val="tx1"/>
                </a:solidFill>
                <a:effectLst/>
                <a:latin typeface="Georgia" panose="02040502050405020303" pitchFamily="18" charset="0"/>
                <a:ea typeface="+mn-ea"/>
                <a:cs typeface="+mn-cs"/>
              </a:rPr>
              <a:t>The NOT operator reverses the meaning of the logical operator with which it is used. </a:t>
            </a:r>
            <a:r>
              <a:rPr lang="en-US" sz="1100" kern="1200" dirty="0" err="1" smtClean="0">
                <a:solidFill>
                  <a:schemeClr val="tx1"/>
                </a:solidFill>
                <a:effectLst/>
                <a:latin typeface="Georgia" panose="02040502050405020303" pitchFamily="18" charset="0"/>
                <a:ea typeface="+mn-ea"/>
                <a:cs typeface="+mn-cs"/>
              </a:rPr>
              <a:t>Eg</a:t>
            </a:r>
            <a:r>
              <a:rPr lang="en-US" sz="1100" kern="1200" dirty="0" smtClean="0">
                <a:solidFill>
                  <a:schemeClr val="tx1"/>
                </a:solidFill>
                <a:effectLst/>
                <a:latin typeface="Georgia" panose="02040502050405020303" pitchFamily="18" charset="0"/>
                <a:ea typeface="+mn-ea"/>
                <a:cs typeface="+mn-cs"/>
              </a:rPr>
              <a:t>. NOT EXISTS, NOT BETWEEN, NOT IN etc. This is negate operator.</a:t>
            </a:r>
          </a:p>
          <a:p>
            <a:endParaRPr lang="en-GB"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17</a:t>
            </a:fld>
            <a:endParaRPr lang="en-GB"/>
          </a:p>
        </p:txBody>
      </p:sp>
      <p:sp>
        <p:nvSpPr>
          <p:cNvPr id="6" name="Rectangle 5"/>
          <p:cNvSpPr/>
          <p:nvPr/>
        </p:nvSpPr>
        <p:spPr>
          <a:xfrm>
            <a:off x="2325763" y="6216595"/>
            <a:ext cx="3396457" cy="2166356"/>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pPr>
              <a:spcAft>
                <a:spcPts val="650"/>
              </a:spcAft>
            </a:pPr>
            <a:r>
              <a:rPr lang="en-IN" sz="1000" dirty="0">
                <a:solidFill>
                  <a:schemeClr val="tx1"/>
                </a:solidFill>
                <a:latin typeface="Courier New" panose="02070309020205020404" pitchFamily="49" charset="0"/>
                <a:cs typeface="Courier New" panose="02070309020205020404" pitchFamily="49" charset="0"/>
              </a:rPr>
              <a:t>def coroutine(</a:t>
            </a:r>
            <a:r>
              <a:rPr lang="en-IN" sz="1000" dirty="0" err="1">
                <a:solidFill>
                  <a:schemeClr val="tx1"/>
                </a:solidFill>
                <a:latin typeface="Courier New" panose="02070309020205020404" pitchFamily="49" charset="0"/>
                <a:cs typeface="Courier New" panose="02070309020205020404" pitchFamily="49" charset="0"/>
              </a:rPr>
              <a:t>func</a:t>
            </a:r>
            <a:r>
              <a:rPr lang="en-IN" sz="1000" dirty="0">
                <a:solidFill>
                  <a:schemeClr val="tx1"/>
                </a:solidFill>
                <a:latin typeface="Courier New" panose="02070309020205020404" pitchFamily="49" charset="0"/>
                <a:cs typeface="Courier New" panose="02070309020205020404" pitchFamily="49" charset="0"/>
              </a:rPr>
              <a:t>):</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def start(*</a:t>
            </a:r>
            <a:r>
              <a:rPr lang="en-IN" sz="1000" dirty="0" err="1">
                <a:solidFill>
                  <a:schemeClr val="tx1"/>
                </a:solidFill>
                <a:latin typeface="Courier New" panose="02070309020205020404" pitchFamily="49" charset="0"/>
                <a:cs typeface="Courier New" panose="02070309020205020404" pitchFamily="49" charset="0"/>
              </a:rPr>
              <a:t>args</a:t>
            </a:r>
            <a:r>
              <a:rPr lang="en-IN" sz="1000" dirty="0">
                <a:solidFill>
                  <a:schemeClr val="tx1"/>
                </a:solidFill>
                <a:latin typeface="Courier New" panose="02070309020205020404" pitchFamily="49" charset="0"/>
                <a:cs typeface="Courier New" panose="02070309020205020404" pitchFamily="49" charset="0"/>
              </a:rPr>
              <a:t>,**</a:t>
            </a:r>
            <a:r>
              <a:rPr lang="en-IN" sz="1000" dirty="0" err="1">
                <a:solidFill>
                  <a:schemeClr val="tx1"/>
                </a:solidFill>
                <a:latin typeface="Courier New" panose="02070309020205020404" pitchFamily="49" charset="0"/>
                <a:cs typeface="Courier New" panose="02070309020205020404" pitchFamily="49" charset="0"/>
              </a:rPr>
              <a:t>kwargs</a:t>
            </a:r>
            <a:r>
              <a:rPr lang="en-IN" sz="1000" dirty="0">
                <a:solidFill>
                  <a:schemeClr val="tx1"/>
                </a:solidFill>
                <a:latin typeface="Courier New" panose="02070309020205020404" pitchFamily="49" charset="0"/>
                <a:cs typeface="Courier New" panose="02070309020205020404" pitchFamily="49" charset="0"/>
              </a:rPr>
              <a:t>):</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r>
              <a:rPr lang="en-IN" sz="1000" dirty="0" err="1">
                <a:solidFill>
                  <a:schemeClr val="tx1"/>
                </a:solidFill>
                <a:latin typeface="Courier New" panose="02070309020205020404" pitchFamily="49" charset="0"/>
                <a:cs typeface="Courier New" panose="02070309020205020404" pitchFamily="49" charset="0"/>
              </a:rPr>
              <a:t>cr</a:t>
            </a:r>
            <a:r>
              <a:rPr lang="en-IN" sz="1000" dirty="0">
                <a:solidFill>
                  <a:schemeClr val="tx1"/>
                </a:solidFill>
                <a:latin typeface="Courier New" panose="02070309020205020404" pitchFamily="49" charset="0"/>
                <a:cs typeface="Courier New" panose="02070309020205020404" pitchFamily="49" charset="0"/>
              </a:rPr>
              <a:t> = </a:t>
            </a:r>
            <a:r>
              <a:rPr lang="en-IN" sz="1000" dirty="0" err="1">
                <a:solidFill>
                  <a:schemeClr val="tx1"/>
                </a:solidFill>
                <a:latin typeface="Courier New" panose="02070309020205020404" pitchFamily="49" charset="0"/>
                <a:cs typeface="Courier New" panose="02070309020205020404" pitchFamily="49" charset="0"/>
              </a:rPr>
              <a:t>func</a:t>
            </a:r>
            <a:r>
              <a:rPr lang="en-IN" sz="1000" dirty="0">
                <a:solidFill>
                  <a:schemeClr val="tx1"/>
                </a:solidFill>
                <a:latin typeface="Courier New" panose="02070309020205020404" pitchFamily="49" charset="0"/>
                <a:cs typeface="Courier New" panose="02070309020205020404" pitchFamily="49" charset="0"/>
              </a:rPr>
              <a:t>(*</a:t>
            </a:r>
            <a:r>
              <a:rPr lang="en-IN" sz="1000" dirty="0" err="1">
                <a:solidFill>
                  <a:schemeClr val="tx1"/>
                </a:solidFill>
                <a:latin typeface="Courier New" panose="02070309020205020404" pitchFamily="49" charset="0"/>
                <a:cs typeface="Courier New" panose="02070309020205020404" pitchFamily="49" charset="0"/>
              </a:rPr>
              <a:t>args</a:t>
            </a:r>
            <a:r>
              <a:rPr lang="en-IN" sz="1000" dirty="0">
                <a:solidFill>
                  <a:schemeClr val="tx1"/>
                </a:solidFill>
                <a:latin typeface="Courier New" panose="02070309020205020404" pitchFamily="49" charset="0"/>
                <a:cs typeface="Courier New" panose="02070309020205020404" pitchFamily="49" charset="0"/>
              </a:rPr>
              <a:t>,**</a:t>
            </a:r>
            <a:r>
              <a:rPr lang="en-IN" sz="1000" dirty="0" err="1">
                <a:solidFill>
                  <a:schemeClr val="tx1"/>
                </a:solidFill>
                <a:latin typeface="Courier New" panose="02070309020205020404" pitchFamily="49" charset="0"/>
                <a:cs typeface="Courier New" panose="02070309020205020404" pitchFamily="49" charset="0"/>
              </a:rPr>
              <a:t>kwargs</a:t>
            </a:r>
            <a:r>
              <a:rPr lang="en-IN" sz="1000" dirty="0">
                <a:solidFill>
                  <a:schemeClr val="tx1"/>
                </a:solidFill>
                <a:latin typeface="Courier New" panose="02070309020205020404" pitchFamily="49" charset="0"/>
                <a:cs typeface="Courier New" panose="02070309020205020404" pitchFamily="49" charset="0"/>
              </a:rPr>
              <a:t>)</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r>
              <a:rPr lang="en-IN" sz="1000" dirty="0" err="1">
                <a:solidFill>
                  <a:schemeClr val="tx1"/>
                </a:solidFill>
                <a:latin typeface="Courier New" panose="02070309020205020404" pitchFamily="49" charset="0"/>
                <a:cs typeface="Courier New" panose="02070309020205020404" pitchFamily="49" charset="0"/>
              </a:rPr>
              <a:t>cr.send</a:t>
            </a:r>
            <a:r>
              <a:rPr lang="en-IN" sz="1000" dirty="0">
                <a:solidFill>
                  <a:schemeClr val="tx1"/>
                </a:solidFill>
                <a:latin typeface="Courier New" panose="02070309020205020404" pitchFamily="49" charset="0"/>
                <a:cs typeface="Courier New" panose="02070309020205020404" pitchFamily="49" charset="0"/>
              </a:rPr>
              <a:t>(None)</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return </a:t>
            </a:r>
            <a:r>
              <a:rPr lang="en-IN" sz="1000" dirty="0" err="1">
                <a:solidFill>
                  <a:schemeClr val="tx1"/>
                </a:solidFill>
                <a:latin typeface="Courier New" panose="02070309020205020404" pitchFamily="49" charset="0"/>
                <a:cs typeface="Courier New" panose="02070309020205020404" pitchFamily="49" charset="0"/>
              </a:rPr>
              <a:t>cr</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return start</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@coroutine</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def </a:t>
            </a:r>
            <a:r>
              <a:rPr lang="en-IN" sz="1000" dirty="0" err="1">
                <a:solidFill>
                  <a:schemeClr val="tx1"/>
                </a:solidFill>
                <a:latin typeface="Courier New" panose="02070309020205020404" pitchFamily="49" charset="0"/>
                <a:cs typeface="Courier New" panose="02070309020205020404" pitchFamily="49" charset="0"/>
              </a:rPr>
              <a:t>some_coroutine</a:t>
            </a:r>
            <a:r>
              <a:rPr lang="en-IN" sz="1000" dirty="0">
                <a:solidFill>
                  <a:schemeClr val="tx1"/>
                </a:solidFill>
                <a:latin typeface="Courier New" panose="02070309020205020404" pitchFamily="49" charset="0"/>
                <a:cs typeface="Courier New" panose="02070309020205020404" pitchFamily="49" charset="0"/>
              </a:rPr>
              <a:t>(</a:t>
            </a:r>
            <a:r>
              <a:rPr lang="en-IN" sz="1000" dirty="0" err="1">
                <a:solidFill>
                  <a:schemeClr val="tx1"/>
                </a:solidFill>
                <a:latin typeface="Courier New" panose="02070309020205020404" pitchFamily="49" charset="0"/>
                <a:cs typeface="Courier New" panose="02070309020205020404" pitchFamily="49" charset="0"/>
              </a:rPr>
              <a:t>myarg</a:t>
            </a:r>
            <a:r>
              <a:rPr lang="en-IN" sz="1000" dirty="0">
                <a:solidFill>
                  <a:schemeClr val="tx1"/>
                </a:solidFill>
                <a:latin typeface="Courier New" panose="02070309020205020404" pitchFamily="49" charset="0"/>
                <a:cs typeface="Courier New" panose="02070309020205020404" pitchFamily="49" charset="0"/>
              </a:rPr>
              <a:t>):</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r>
              <a:rPr lang="en-IN" sz="1000" dirty="0" err="1">
                <a:solidFill>
                  <a:schemeClr val="tx1"/>
                </a:solidFill>
                <a:latin typeface="Courier New" panose="02070309020205020404" pitchFamily="49" charset="0"/>
                <a:cs typeface="Courier New" panose="02070309020205020404" pitchFamily="49" charset="0"/>
              </a:rPr>
              <a:t>some_code_here</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f = </a:t>
            </a:r>
            <a:r>
              <a:rPr lang="en-IN" sz="1000" dirty="0" err="1">
                <a:solidFill>
                  <a:schemeClr val="tx1"/>
                </a:solidFill>
                <a:latin typeface="Courier New" panose="02070309020205020404" pitchFamily="49" charset="0"/>
                <a:cs typeface="Courier New" panose="02070309020205020404" pitchFamily="49" charset="0"/>
              </a:rPr>
              <a:t>some_coroutine</a:t>
            </a:r>
            <a:r>
              <a:rPr lang="en-IN" sz="1000" dirty="0">
                <a:solidFill>
                  <a:schemeClr val="tx1"/>
                </a:solidFill>
                <a:latin typeface="Courier New" panose="02070309020205020404" pitchFamily="49" charset="0"/>
                <a:cs typeface="Courier New" panose="02070309020205020404" pitchFamily="49" charset="0"/>
              </a:rPr>
              <a:t>(“foo”)</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err="1">
                <a:solidFill>
                  <a:schemeClr val="tx1"/>
                </a:solidFill>
                <a:latin typeface="Courier New" panose="02070309020205020404" pitchFamily="49" charset="0"/>
                <a:cs typeface="Courier New" panose="02070309020205020404" pitchFamily="49" charset="0"/>
              </a:rPr>
              <a:t>f.send</a:t>
            </a:r>
            <a:r>
              <a:rPr lang="en-IN" sz="1000" dirty="0">
                <a:solidFill>
                  <a:schemeClr val="tx1"/>
                </a:solidFill>
                <a:latin typeface="Courier New" panose="02070309020205020404" pitchFamily="49" charset="0"/>
                <a:cs typeface="Courier New" panose="02070309020205020404" pitchFamily="49" charset="0"/>
              </a:rPr>
              <a:t>(“bar”)</a:t>
            </a:r>
            <a:endParaRPr lang="en-GB" sz="10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269324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PlaceHolder 1"/>
          <p:cNvSpPr>
            <a:spLocks noGrp="1"/>
          </p:cNvSpPr>
          <p:nvPr>
            <p:ph type="body"/>
          </p:nvPr>
        </p:nvSpPr>
        <p:spPr>
          <a:xfrm>
            <a:off x="710280" y="4573080"/>
            <a:ext cx="5677920" cy="4833720"/>
          </a:xfrm>
          <a:prstGeom prst="rect">
            <a:avLst/>
          </a:prstGeom>
        </p:spPr>
        <p:txBody>
          <a:bodyPr lIns="99000" tIns="49680" rIns="99000" bIns="49680"/>
          <a:lstStyle/>
          <a:p>
            <a:r>
              <a:rPr lang="en-US" sz="1100" b="1" kern="1200" dirty="0" err="1" smtClean="0">
                <a:solidFill>
                  <a:schemeClr val="tx1"/>
                </a:solidFill>
                <a:effectLst/>
                <a:latin typeface="Georgia" panose="02040502050405020303" pitchFamily="18" charset="0"/>
                <a:ea typeface="+mn-ea"/>
                <a:cs typeface="+mn-cs"/>
              </a:rPr>
              <a:t>PostgresSQL</a:t>
            </a:r>
            <a:r>
              <a:rPr lang="en-US" sz="1100" b="1" kern="1200" dirty="0" smtClean="0">
                <a:solidFill>
                  <a:schemeClr val="tx1"/>
                </a:solidFill>
                <a:effectLst/>
                <a:latin typeface="Georgia" panose="02040502050405020303" pitchFamily="18" charset="0"/>
                <a:ea typeface="+mn-ea"/>
                <a:cs typeface="+mn-cs"/>
              </a:rPr>
              <a:t> bit string operators.</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Bitwise operators operate on bits and do bit by bit operations.  </a:t>
            </a:r>
          </a:p>
          <a:p>
            <a:r>
              <a:rPr lang="en-US" sz="1100" kern="1200" dirty="0" smtClean="0">
                <a:solidFill>
                  <a:schemeClr val="tx1"/>
                </a:solidFill>
                <a:effectLst/>
                <a:latin typeface="Georgia" panose="02040502050405020303" pitchFamily="18" charset="0"/>
                <a:ea typeface="+mn-ea"/>
                <a:cs typeface="+mn-cs"/>
              </a:rPr>
              <a:t>The truth table for the bitwise AND (&amp;) and the bitwise OR (|) is as follows:</a:t>
            </a:r>
          </a:p>
          <a:p>
            <a:r>
              <a:rPr lang="en-US" sz="1100" kern="1200" dirty="0" smtClean="0">
                <a:solidFill>
                  <a:schemeClr val="tx1"/>
                </a:solidFill>
                <a:effectLst/>
                <a:latin typeface="Georgia" panose="02040502050405020303" pitchFamily="18" charset="0"/>
                <a:ea typeface="+mn-ea"/>
                <a:cs typeface="+mn-cs"/>
              </a:rPr>
              <a:t>p</a:t>
            </a:r>
          </a:p>
          <a:p>
            <a:r>
              <a:rPr lang="en-US" sz="1100" kern="1200" dirty="0" smtClean="0">
                <a:solidFill>
                  <a:schemeClr val="tx1"/>
                </a:solidFill>
                <a:effectLst/>
                <a:latin typeface="Georgia" panose="02040502050405020303" pitchFamily="18" charset="0"/>
                <a:ea typeface="+mn-ea"/>
                <a:cs typeface="+mn-cs"/>
              </a:rPr>
              <a:t>q</a:t>
            </a:r>
          </a:p>
          <a:p>
            <a:r>
              <a:rPr lang="en-US" sz="1100" kern="1200" dirty="0" smtClean="0">
                <a:solidFill>
                  <a:schemeClr val="tx1"/>
                </a:solidFill>
                <a:effectLst/>
                <a:latin typeface="Georgia" panose="02040502050405020303" pitchFamily="18" charset="0"/>
                <a:ea typeface="+mn-ea"/>
                <a:cs typeface="+mn-cs"/>
              </a:rPr>
              <a:t>p &amp; q</a:t>
            </a:r>
          </a:p>
          <a:p>
            <a:r>
              <a:rPr lang="en-US" sz="1100" kern="1200" dirty="0" smtClean="0">
                <a:solidFill>
                  <a:schemeClr val="tx1"/>
                </a:solidFill>
                <a:effectLst/>
                <a:latin typeface="Georgia" panose="02040502050405020303" pitchFamily="18" charset="0"/>
                <a:ea typeface="+mn-ea"/>
                <a:cs typeface="+mn-cs"/>
              </a:rPr>
              <a:t>p | q</a:t>
            </a:r>
          </a:p>
          <a:p>
            <a:r>
              <a:rPr lang="en-US" sz="1100" kern="1200" dirty="0" smtClean="0">
                <a:solidFill>
                  <a:schemeClr val="tx1"/>
                </a:solidFill>
                <a:effectLst/>
                <a:latin typeface="Georgia" panose="02040502050405020303" pitchFamily="18" charset="0"/>
                <a:ea typeface="+mn-ea"/>
                <a:cs typeface="+mn-cs"/>
              </a:rPr>
              <a:t>0		</a:t>
            </a:r>
          </a:p>
          <a:p>
            <a:r>
              <a:rPr lang="en-US" sz="1100" kern="1200" dirty="0" smtClean="0">
                <a:solidFill>
                  <a:schemeClr val="tx1"/>
                </a:solidFill>
                <a:effectLst/>
                <a:latin typeface="Georgia" panose="02040502050405020303" pitchFamily="18" charset="0"/>
                <a:ea typeface="+mn-ea"/>
                <a:cs typeface="+mn-cs"/>
              </a:rPr>
              <a:t>0</a:t>
            </a:r>
          </a:p>
          <a:p>
            <a:r>
              <a:rPr lang="en-US" sz="1100" kern="1200" dirty="0" smtClean="0">
                <a:solidFill>
                  <a:schemeClr val="tx1"/>
                </a:solidFill>
                <a:effectLst/>
                <a:latin typeface="Georgia" panose="02040502050405020303" pitchFamily="18" charset="0"/>
                <a:ea typeface="+mn-ea"/>
                <a:cs typeface="+mn-cs"/>
              </a:rPr>
              <a:t>0</a:t>
            </a:r>
          </a:p>
          <a:p>
            <a:r>
              <a:rPr lang="en-US" sz="1100" kern="1200" dirty="0" smtClean="0">
                <a:solidFill>
                  <a:schemeClr val="tx1"/>
                </a:solidFill>
                <a:effectLst/>
                <a:latin typeface="Georgia" panose="02040502050405020303" pitchFamily="18" charset="0"/>
                <a:ea typeface="+mn-ea"/>
                <a:cs typeface="+mn-cs"/>
              </a:rPr>
              <a:t>0</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0</a:t>
            </a:r>
          </a:p>
          <a:p>
            <a:r>
              <a:rPr lang="en-US" sz="1100" kern="1200" dirty="0" smtClean="0">
                <a:solidFill>
                  <a:schemeClr val="tx1"/>
                </a:solidFill>
                <a:effectLst/>
                <a:latin typeface="Georgia" panose="02040502050405020303" pitchFamily="18" charset="0"/>
                <a:ea typeface="+mn-ea"/>
                <a:cs typeface="+mn-cs"/>
              </a:rPr>
              <a:t>1</a:t>
            </a:r>
          </a:p>
          <a:p>
            <a:r>
              <a:rPr lang="en-US" sz="1100" kern="1200" dirty="0" smtClean="0">
                <a:solidFill>
                  <a:schemeClr val="tx1"/>
                </a:solidFill>
                <a:effectLst/>
                <a:latin typeface="Georgia" panose="02040502050405020303" pitchFamily="18" charset="0"/>
                <a:ea typeface="+mn-ea"/>
                <a:cs typeface="+mn-cs"/>
              </a:rPr>
              <a:t>0</a:t>
            </a:r>
          </a:p>
          <a:p>
            <a:r>
              <a:rPr lang="en-US" sz="1100" kern="1200" dirty="0" smtClean="0">
                <a:solidFill>
                  <a:schemeClr val="tx1"/>
                </a:solidFill>
                <a:effectLst/>
                <a:latin typeface="Georgia" panose="02040502050405020303" pitchFamily="18" charset="0"/>
                <a:ea typeface="+mn-ea"/>
                <a:cs typeface="+mn-cs"/>
              </a:rPr>
              <a:t>1</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1</a:t>
            </a:r>
          </a:p>
          <a:p>
            <a:r>
              <a:rPr lang="en-US" sz="1100" kern="1200" dirty="0" smtClean="0">
                <a:solidFill>
                  <a:schemeClr val="tx1"/>
                </a:solidFill>
                <a:effectLst/>
                <a:latin typeface="Georgia" panose="02040502050405020303" pitchFamily="18" charset="0"/>
                <a:ea typeface="+mn-ea"/>
                <a:cs typeface="+mn-cs"/>
              </a:rPr>
              <a:t>1</a:t>
            </a:r>
          </a:p>
          <a:p>
            <a:r>
              <a:rPr lang="en-US" sz="1100" kern="1200" dirty="0" smtClean="0">
                <a:solidFill>
                  <a:schemeClr val="tx1"/>
                </a:solidFill>
                <a:effectLst/>
                <a:latin typeface="Georgia" panose="02040502050405020303" pitchFamily="18" charset="0"/>
                <a:ea typeface="+mn-ea"/>
                <a:cs typeface="+mn-cs"/>
              </a:rPr>
              <a:t>1</a:t>
            </a:r>
          </a:p>
          <a:p>
            <a:r>
              <a:rPr lang="en-US" sz="1100" kern="1200" dirty="0" smtClean="0">
                <a:solidFill>
                  <a:schemeClr val="tx1"/>
                </a:solidFill>
                <a:effectLst/>
                <a:latin typeface="Georgia" panose="02040502050405020303" pitchFamily="18" charset="0"/>
                <a:ea typeface="+mn-ea"/>
                <a:cs typeface="+mn-cs"/>
              </a:rPr>
              <a:t>1</a:t>
            </a:r>
          </a:p>
          <a:p>
            <a:r>
              <a:rPr lang="en-US" sz="1100" kern="1200" dirty="0" smtClean="0">
                <a:solidFill>
                  <a:schemeClr val="tx1"/>
                </a:solidFill>
                <a:effectLst/>
                <a:latin typeface="Georgia" panose="02040502050405020303" pitchFamily="18" charset="0"/>
                <a:ea typeface="+mn-ea"/>
                <a:cs typeface="+mn-cs"/>
              </a:rPr>
              <a:t>1</a:t>
            </a:r>
          </a:p>
          <a:p>
            <a:r>
              <a:rPr lang="en-US" sz="1100" kern="1200" dirty="0" smtClean="0">
                <a:solidFill>
                  <a:schemeClr val="tx1"/>
                </a:solidFill>
                <a:effectLst/>
                <a:latin typeface="Georgia" panose="02040502050405020303" pitchFamily="18" charset="0"/>
                <a:ea typeface="+mn-ea"/>
                <a:cs typeface="+mn-cs"/>
              </a:rPr>
              <a:t>0	</a:t>
            </a:r>
          </a:p>
          <a:p>
            <a:r>
              <a:rPr lang="en-US" sz="1100" kern="1200" dirty="0" smtClean="0">
                <a:solidFill>
                  <a:schemeClr val="tx1"/>
                </a:solidFill>
                <a:effectLst/>
                <a:latin typeface="Georgia" panose="02040502050405020303" pitchFamily="18" charset="0"/>
                <a:ea typeface="+mn-ea"/>
                <a:cs typeface="+mn-cs"/>
              </a:rPr>
              <a:t>0</a:t>
            </a:r>
          </a:p>
          <a:p>
            <a:r>
              <a:rPr lang="en-US" sz="1100" kern="1200" dirty="0" smtClean="0">
                <a:solidFill>
                  <a:schemeClr val="tx1"/>
                </a:solidFill>
                <a:effectLst/>
                <a:latin typeface="Georgia" panose="02040502050405020303" pitchFamily="18" charset="0"/>
                <a:ea typeface="+mn-ea"/>
                <a:cs typeface="+mn-cs"/>
              </a:rPr>
              <a:t>1</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Assume if A = 60; and B = 13; now in binary format they will be as follows −</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A = 0011 1100</a:t>
            </a:r>
          </a:p>
          <a:p>
            <a:r>
              <a:rPr lang="en-US" sz="1100" kern="1200" dirty="0" smtClean="0">
                <a:solidFill>
                  <a:schemeClr val="tx1"/>
                </a:solidFill>
                <a:effectLst/>
                <a:latin typeface="Georgia" panose="02040502050405020303" pitchFamily="18" charset="0"/>
                <a:ea typeface="+mn-ea"/>
                <a:cs typeface="+mn-cs"/>
              </a:rPr>
              <a:t>B = 0000 1101</a:t>
            </a:r>
          </a:p>
          <a:p>
            <a:r>
              <a:rPr lang="en-US" sz="1100" kern="1200" dirty="0" smtClean="0">
                <a:solidFill>
                  <a:schemeClr val="tx1"/>
                </a:solidFill>
                <a:effectLst/>
                <a:latin typeface="Georgia" panose="02040502050405020303" pitchFamily="18" charset="0"/>
                <a:ea typeface="+mn-ea"/>
                <a:cs typeface="+mn-cs"/>
              </a:rPr>
              <a:t>Now if we apply bitwise operators to A and B, we get the following:</a:t>
            </a:r>
          </a:p>
          <a:p>
            <a:r>
              <a:rPr lang="en-US" sz="1100" kern="1200" dirty="0" smtClean="0">
                <a:solidFill>
                  <a:schemeClr val="tx1"/>
                </a:solidFill>
                <a:effectLst/>
                <a:latin typeface="Georgia" panose="02040502050405020303" pitchFamily="18" charset="0"/>
                <a:ea typeface="+mn-ea"/>
                <a:cs typeface="+mn-cs"/>
              </a:rPr>
              <a:t>A&amp;B = 0000 1100</a:t>
            </a:r>
          </a:p>
          <a:p>
            <a:r>
              <a:rPr lang="en-US" sz="1100" kern="1200" dirty="0" smtClean="0">
                <a:solidFill>
                  <a:schemeClr val="tx1"/>
                </a:solidFill>
                <a:effectLst/>
                <a:latin typeface="Georgia" panose="02040502050405020303" pitchFamily="18" charset="0"/>
                <a:ea typeface="+mn-ea"/>
                <a:cs typeface="+mn-cs"/>
              </a:rPr>
              <a:t>A|B = 0011 1101</a:t>
            </a:r>
          </a:p>
          <a:p>
            <a:r>
              <a:rPr lang="en-US" sz="1100" kern="1200" dirty="0" smtClean="0">
                <a:solidFill>
                  <a:schemeClr val="tx1"/>
                </a:solidFill>
                <a:effectLst/>
                <a:latin typeface="Georgia" panose="02040502050405020303" pitchFamily="18" charset="0"/>
                <a:ea typeface="+mn-ea"/>
                <a:cs typeface="+mn-cs"/>
              </a:rPr>
              <a:t>~A = 1100 0011</a:t>
            </a:r>
          </a:p>
          <a:p>
            <a:r>
              <a:rPr lang="en-US" sz="1100" kern="1200" dirty="0" smtClean="0">
                <a:solidFill>
                  <a:schemeClr val="tx1"/>
                </a:solidFill>
                <a:effectLst/>
                <a:latin typeface="Georgia" panose="02040502050405020303" pitchFamily="18" charset="0"/>
                <a:ea typeface="+mn-ea"/>
                <a:cs typeface="+mn-cs"/>
              </a:rPr>
              <a:t>Note that the (~) symbol is the NOT operator.</a:t>
            </a:r>
          </a:p>
          <a:p>
            <a:r>
              <a:rPr lang="en-US" sz="1100" kern="1200" dirty="0" smtClean="0">
                <a:solidFill>
                  <a:schemeClr val="tx1"/>
                </a:solidFill>
                <a:effectLst/>
                <a:latin typeface="Georgia" panose="02040502050405020303" pitchFamily="18" charset="0"/>
                <a:ea typeface="+mn-ea"/>
                <a:cs typeface="+mn-cs"/>
              </a:rPr>
              <a:t>The bitwise operators are as follows:</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Operator</a:t>
            </a:r>
          </a:p>
          <a:p>
            <a:r>
              <a:rPr lang="en-US" sz="1100" kern="1200" dirty="0" smtClean="0">
                <a:solidFill>
                  <a:schemeClr val="tx1"/>
                </a:solidFill>
                <a:effectLst/>
                <a:latin typeface="Georgia" panose="02040502050405020303" pitchFamily="18" charset="0"/>
                <a:ea typeface="+mn-ea"/>
                <a:cs typeface="+mn-cs"/>
              </a:rPr>
              <a:t>Description </a:t>
            </a:r>
          </a:p>
          <a:p>
            <a:r>
              <a:rPr lang="en-US" sz="1100" kern="1200" dirty="0" smtClean="0">
                <a:solidFill>
                  <a:schemeClr val="tx1"/>
                </a:solidFill>
                <a:effectLst/>
                <a:latin typeface="Georgia" panose="02040502050405020303" pitchFamily="18" charset="0"/>
                <a:ea typeface="+mn-ea"/>
                <a:cs typeface="+mn-cs"/>
              </a:rPr>
              <a:t>Example</a:t>
            </a:r>
          </a:p>
          <a:p>
            <a:r>
              <a:rPr lang="en-US" sz="1100" kern="1200" dirty="0" smtClean="0">
                <a:solidFill>
                  <a:schemeClr val="tx1"/>
                </a:solidFill>
                <a:effectLst/>
                <a:latin typeface="Georgia" panose="02040502050405020303" pitchFamily="18" charset="0"/>
                <a:ea typeface="+mn-ea"/>
                <a:cs typeface="+mn-cs"/>
              </a:rPr>
              <a:t>&amp;		~	</a:t>
            </a:r>
          </a:p>
          <a:p>
            <a:r>
              <a:rPr lang="en-US" sz="1100" kern="1200" dirty="0" smtClean="0">
                <a:solidFill>
                  <a:schemeClr val="tx1"/>
                </a:solidFill>
                <a:effectLst/>
                <a:latin typeface="Georgia" panose="02040502050405020303" pitchFamily="18" charset="0"/>
                <a:ea typeface="+mn-ea"/>
                <a:cs typeface="+mn-cs"/>
              </a:rPr>
              <a:t>Binary AND Operator copies a bit to the result if it exists in both operands.</a:t>
            </a:r>
          </a:p>
          <a:p>
            <a:r>
              <a:rPr lang="en-US" sz="1100" kern="1200" dirty="0" smtClean="0">
                <a:solidFill>
                  <a:schemeClr val="tx1"/>
                </a:solidFill>
                <a:effectLst/>
                <a:latin typeface="Georgia" panose="02040502050405020303" pitchFamily="18" charset="0"/>
                <a:ea typeface="+mn-ea"/>
                <a:cs typeface="+mn-cs"/>
              </a:rPr>
              <a:t>(A &amp; B) will give 12 which is 0000 1100</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Binary OR Operator copies a bit if it exists in either operand.</a:t>
            </a:r>
          </a:p>
          <a:p>
            <a:r>
              <a:rPr lang="en-US" sz="1100" kern="1200" dirty="0" smtClean="0">
                <a:solidFill>
                  <a:schemeClr val="tx1"/>
                </a:solidFill>
                <a:effectLst/>
                <a:latin typeface="Georgia" panose="02040502050405020303" pitchFamily="18" charset="0"/>
                <a:ea typeface="+mn-ea"/>
                <a:cs typeface="+mn-cs"/>
              </a:rPr>
              <a:t>(A | B) will give 61 which is 0011 1101</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Binary Ones Complement Operator is unary and has the effect of 'flipping' bits.</a:t>
            </a:r>
          </a:p>
          <a:p>
            <a:r>
              <a:rPr lang="en-US" sz="1100" kern="1200" dirty="0" smtClean="0">
                <a:solidFill>
                  <a:schemeClr val="tx1"/>
                </a:solidFill>
                <a:effectLst/>
                <a:latin typeface="Georgia" panose="02040502050405020303" pitchFamily="18" charset="0"/>
                <a:ea typeface="+mn-ea"/>
                <a:cs typeface="+mn-cs"/>
              </a:rPr>
              <a:t>(~A ) will give -61 which is 1100 0011 in 2's complement form due to a signed binary number.</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&lt;&lt;		</a:t>
            </a:r>
          </a:p>
          <a:p>
            <a:r>
              <a:rPr lang="en-US" sz="1100" kern="1200" dirty="0" smtClean="0">
                <a:solidFill>
                  <a:schemeClr val="tx1"/>
                </a:solidFill>
                <a:effectLst/>
                <a:latin typeface="Georgia" panose="02040502050405020303" pitchFamily="18" charset="0"/>
                <a:ea typeface="+mn-ea"/>
                <a:cs typeface="+mn-cs"/>
              </a:rPr>
              <a:t>Binary Left Shift Operator. The left operands value is moved left by the number of bits specified by the right operand.</a:t>
            </a:r>
          </a:p>
          <a:p>
            <a:r>
              <a:rPr lang="en-US" sz="1100" kern="1200" dirty="0" smtClean="0">
                <a:solidFill>
                  <a:schemeClr val="tx1"/>
                </a:solidFill>
                <a:effectLst/>
                <a:latin typeface="Georgia" panose="02040502050405020303" pitchFamily="18" charset="0"/>
                <a:ea typeface="+mn-ea"/>
                <a:cs typeface="+mn-cs"/>
              </a:rPr>
              <a:t>A &lt;&lt; 2 will give 240 which is 1111 0000</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&gt;&gt;		</a:t>
            </a:r>
          </a:p>
          <a:p>
            <a:r>
              <a:rPr lang="en-US" sz="1100" kern="1200" dirty="0" smtClean="0">
                <a:solidFill>
                  <a:schemeClr val="tx1"/>
                </a:solidFill>
                <a:effectLst/>
                <a:latin typeface="Georgia" panose="02040502050405020303" pitchFamily="18" charset="0"/>
                <a:ea typeface="+mn-ea"/>
                <a:cs typeface="+mn-cs"/>
              </a:rPr>
              <a:t>Binary Right Shift Operator. The left operands value is moved right by the number of bits specified by the right operand.</a:t>
            </a:r>
          </a:p>
          <a:p>
            <a:r>
              <a:rPr lang="en-US" sz="1100" kern="1200" dirty="0" smtClean="0">
                <a:solidFill>
                  <a:schemeClr val="tx1"/>
                </a:solidFill>
                <a:effectLst/>
                <a:latin typeface="Georgia" panose="02040502050405020303" pitchFamily="18" charset="0"/>
                <a:ea typeface="+mn-ea"/>
                <a:cs typeface="+mn-cs"/>
              </a:rPr>
              <a:t>A &gt;&gt; 2 will give 15 which is 0000 1111</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bitwise XOR.</a:t>
            </a:r>
          </a:p>
          <a:p>
            <a:r>
              <a:rPr lang="en-US" sz="1100" kern="1200" dirty="0" smtClean="0">
                <a:solidFill>
                  <a:schemeClr val="tx1"/>
                </a:solidFill>
                <a:effectLst/>
                <a:latin typeface="Georgia" panose="02040502050405020303" pitchFamily="18" charset="0"/>
                <a:ea typeface="+mn-ea"/>
                <a:cs typeface="+mn-cs"/>
              </a:rPr>
              <a:t>A # B will give 49 which is 0100 1001</a:t>
            </a:r>
          </a:p>
          <a:p>
            <a:r>
              <a:rPr lang="en-US" sz="1100" kern="1200" dirty="0" smtClean="0">
                <a:solidFill>
                  <a:schemeClr val="tx1"/>
                </a:solidFill>
                <a:effectLst/>
                <a:latin typeface="Georgia" panose="02040502050405020303" pitchFamily="18" charset="0"/>
                <a:ea typeface="+mn-ea"/>
                <a:cs typeface="+mn-cs"/>
              </a:rPr>
              <a:t> </a:t>
            </a:r>
          </a:p>
          <a:p>
            <a:pPr>
              <a:lnSpc>
                <a:spcPct val="100000"/>
              </a:lnSpc>
            </a:pPr>
            <a:endParaRPr dirty="0"/>
          </a:p>
        </p:txBody>
      </p:sp>
      <p:sp>
        <p:nvSpPr>
          <p:cNvPr id="282"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83"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2AE3F2C7-2A09-47C2-BF85-076BC96A424E}" type="slidenum">
              <a:rPr lang="en-IN" sz="1000">
                <a:solidFill>
                  <a:srgbClr val="000000"/>
                </a:solidFill>
                <a:latin typeface="Georgia"/>
                <a:ea typeface="+mn-ea"/>
              </a:rPr>
              <a:t>18</a:t>
            </a:fld>
            <a:endParaRPr/>
          </a:p>
        </p:txBody>
      </p:sp>
      <p:sp>
        <p:nvSpPr>
          <p:cNvPr id="7" name="Slide Image Placeholder 1"/>
          <p:cNvSpPr>
            <a:spLocks noGrp="1" noRot="1" noChangeAspect="1"/>
          </p:cNvSpPr>
          <p:nvPr>
            <p:ph type="sldImg" idx="2"/>
          </p:nvPr>
        </p:nvSpPr>
        <p:spPr>
          <a:xfrm>
            <a:off x="520700" y="654050"/>
            <a:ext cx="6056313" cy="3722688"/>
          </a:xfrm>
        </p:spPr>
      </p:sp>
    </p:spTree>
    <p:extLst>
      <p:ext uri="{BB962C8B-B14F-4D97-AF65-F5344CB8AC3E}">
        <p14:creationId xmlns:p14="http://schemas.microsoft.com/office/powerpoint/2010/main" val="30975371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8188" y="800100"/>
            <a:ext cx="5621337" cy="3454400"/>
          </a:xfrm>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GB" dirty="0"/>
              <a:t>Python for Tool Developers</a:t>
            </a:r>
          </a:p>
        </p:txBody>
      </p:sp>
      <p:sp>
        <p:nvSpPr>
          <p:cNvPr id="5" name="Slide Number Placeholder 4"/>
          <p:cNvSpPr>
            <a:spLocks noGrp="1"/>
          </p:cNvSpPr>
          <p:nvPr>
            <p:ph type="sldNum" sz="quarter" idx="11"/>
          </p:nvPr>
        </p:nvSpPr>
        <p:spPr/>
        <p:txBody>
          <a:bodyPr/>
          <a:lstStyle/>
          <a:p>
            <a:fld id="{BD25BEDC-D529-4A0A-A183-E8306A8EE1D8}" type="slidenum">
              <a:rPr lang="en-GB"/>
              <a:t>19</a:t>
            </a:fld>
            <a:endParaRPr lang="en-GB" dirty="0"/>
          </a:p>
        </p:txBody>
      </p:sp>
    </p:spTree>
    <p:extLst>
      <p:ext uri="{BB962C8B-B14F-4D97-AF65-F5344CB8AC3E}">
        <p14:creationId xmlns:p14="http://schemas.microsoft.com/office/powerpoint/2010/main" val="669083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8188" y="800100"/>
            <a:ext cx="5621337" cy="3454400"/>
          </a:xfrm>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GB" dirty="0"/>
              <a:t>Python for Tool Developers</a:t>
            </a:r>
          </a:p>
        </p:txBody>
      </p:sp>
      <p:sp>
        <p:nvSpPr>
          <p:cNvPr id="5" name="Slide Number Placeholder 4"/>
          <p:cNvSpPr>
            <a:spLocks noGrp="1"/>
          </p:cNvSpPr>
          <p:nvPr>
            <p:ph type="sldNum" sz="quarter" idx="11"/>
          </p:nvPr>
        </p:nvSpPr>
        <p:spPr/>
        <p:txBody>
          <a:bodyPr/>
          <a:lstStyle/>
          <a:p>
            <a:fld id="{BD25BEDC-D529-4A0A-A183-E8306A8EE1D8}" type="slidenum">
              <a:rPr lang="en-GB"/>
              <a:t>2</a:t>
            </a:fld>
            <a:endParaRPr lang="en-GB" dirty="0"/>
          </a:p>
        </p:txBody>
      </p:sp>
    </p:spTree>
    <p:extLst>
      <p:ext uri="{BB962C8B-B14F-4D97-AF65-F5344CB8AC3E}">
        <p14:creationId xmlns:p14="http://schemas.microsoft.com/office/powerpoint/2010/main" val="6690833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1155032"/>
            <a:ext cx="5678212" cy="8252097"/>
          </a:xfrm>
        </p:spPr>
        <p:txBody>
          <a:bodyPr/>
          <a:lstStyle/>
          <a:p>
            <a:r>
              <a:rPr lang="en-US" sz="1100" b="1" kern="1200" dirty="0" err="1" smtClean="0">
                <a:solidFill>
                  <a:schemeClr val="tx1"/>
                </a:solidFill>
                <a:effectLst/>
                <a:latin typeface="Georgia" panose="02040502050405020303" pitchFamily="18" charset="0"/>
                <a:ea typeface="+mn-ea"/>
                <a:cs typeface="+mn-cs"/>
              </a:rPr>
              <a:t>PostgresSQL</a:t>
            </a:r>
            <a:r>
              <a:rPr lang="en-US" sz="1100" b="1" kern="1200" dirty="0" smtClean="0">
                <a:solidFill>
                  <a:schemeClr val="tx1"/>
                </a:solidFill>
                <a:effectLst/>
                <a:latin typeface="Georgia" panose="02040502050405020303" pitchFamily="18" charset="0"/>
                <a:ea typeface="+mn-ea"/>
                <a:cs typeface="+mn-cs"/>
              </a:rPr>
              <a:t> type conversion</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Type conversion allows the user to convert a variable from one data type to another. A simple example here converts a String constant to an Integer. </a:t>
            </a:r>
          </a:p>
          <a:p>
            <a:r>
              <a:rPr lang="en-US" sz="1100" kern="1200" dirty="0" smtClean="0">
                <a:solidFill>
                  <a:schemeClr val="tx1"/>
                </a:solidFill>
                <a:effectLst/>
                <a:latin typeface="Georgia" panose="02040502050405020303" pitchFamily="18" charset="0"/>
                <a:ea typeface="+mn-ea"/>
                <a:cs typeface="+mn-cs"/>
              </a:rPr>
              <a:t>SELECT</a:t>
            </a:r>
          </a:p>
          <a:p>
            <a:r>
              <a:rPr lang="en-US" sz="1100" kern="1200" dirty="0" smtClean="0">
                <a:solidFill>
                  <a:schemeClr val="tx1"/>
                </a:solidFill>
                <a:effectLst/>
                <a:latin typeface="Georgia" panose="02040502050405020303" pitchFamily="18" charset="0"/>
                <a:ea typeface="+mn-ea"/>
                <a:cs typeface="+mn-cs"/>
              </a:rPr>
              <a:t> CAST ('100' AS INTEGER);</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Note that if you attempt to convert something that won’t convert, for example, attempting to convert ‘</a:t>
            </a:r>
            <a:r>
              <a:rPr lang="en-US" sz="1100" kern="1200" dirty="0" err="1" smtClean="0">
                <a:solidFill>
                  <a:schemeClr val="tx1"/>
                </a:solidFill>
                <a:effectLst/>
                <a:latin typeface="Georgia" panose="02040502050405020303" pitchFamily="18" charset="0"/>
                <a:ea typeface="+mn-ea"/>
                <a:cs typeface="+mn-cs"/>
              </a:rPr>
              <a:t>abc</a:t>
            </a:r>
            <a:r>
              <a:rPr lang="en-US" sz="1100" kern="1200" dirty="0" smtClean="0">
                <a:solidFill>
                  <a:schemeClr val="tx1"/>
                </a:solidFill>
                <a:effectLst/>
                <a:latin typeface="Georgia" panose="02040502050405020303" pitchFamily="18" charset="0"/>
                <a:ea typeface="+mn-ea"/>
                <a:cs typeface="+mn-cs"/>
              </a:rPr>
              <a:t>’ to an integer, then </a:t>
            </a:r>
            <a:r>
              <a:rPr lang="en-US" sz="1100" kern="1200" dirty="0" err="1" smtClean="0">
                <a:solidFill>
                  <a:schemeClr val="tx1"/>
                </a:solidFill>
                <a:effectLst/>
                <a:latin typeface="Georgia" panose="02040502050405020303" pitchFamily="18" charset="0"/>
                <a:ea typeface="+mn-ea"/>
                <a:cs typeface="+mn-cs"/>
              </a:rPr>
              <a:t>PostgresSQL</a:t>
            </a:r>
            <a:r>
              <a:rPr lang="en-US" sz="1100" kern="1200" dirty="0" smtClean="0">
                <a:solidFill>
                  <a:schemeClr val="tx1"/>
                </a:solidFill>
                <a:effectLst/>
                <a:latin typeface="Georgia" panose="02040502050405020303" pitchFamily="18" charset="0"/>
                <a:ea typeface="+mn-ea"/>
                <a:cs typeface="+mn-cs"/>
              </a:rPr>
              <a:t> will raise an error. </a:t>
            </a:r>
          </a:p>
          <a:p>
            <a:r>
              <a:rPr lang="en-US" sz="1100" kern="1200" dirty="0" smtClean="0">
                <a:solidFill>
                  <a:schemeClr val="tx1"/>
                </a:solidFill>
                <a:effectLst/>
                <a:latin typeface="Georgia" panose="02040502050405020303" pitchFamily="18" charset="0"/>
                <a:ea typeface="+mn-ea"/>
                <a:cs typeface="+mn-cs"/>
              </a:rPr>
              <a:t>SELECT</a:t>
            </a:r>
          </a:p>
          <a:p>
            <a:r>
              <a:rPr lang="en-US" sz="1100" kern="1200" dirty="0" smtClean="0">
                <a:solidFill>
                  <a:schemeClr val="tx1"/>
                </a:solidFill>
                <a:effectLst/>
                <a:latin typeface="Georgia" panose="02040502050405020303" pitchFamily="18" charset="0"/>
                <a:ea typeface="+mn-ea"/>
                <a:cs typeface="+mn-cs"/>
              </a:rPr>
              <a:t> CAST ('</a:t>
            </a:r>
            <a:r>
              <a:rPr lang="en-US" sz="1100" kern="1200" dirty="0" err="1" smtClean="0">
                <a:solidFill>
                  <a:schemeClr val="tx1"/>
                </a:solidFill>
                <a:effectLst/>
                <a:latin typeface="Georgia" panose="02040502050405020303" pitchFamily="18" charset="0"/>
                <a:ea typeface="+mn-ea"/>
                <a:cs typeface="+mn-cs"/>
              </a:rPr>
              <a:t>abc</a:t>
            </a:r>
            <a:r>
              <a:rPr lang="en-US" sz="1100" kern="1200" dirty="0" smtClean="0">
                <a:solidFill>
                  <a:schemeClr val="tx1"/>
                </a:solidFill>
                <a:effectLst/>
                <a:latin typeface="Georgia" panose="02040502050405020303" pitchFamily="18" charset="0"/>
                <a:ea typeface="+mn-ea"/>
                <a:cs typeface="+mn-cs"/>
              </a:rPr>
              <a:t>' AS INTEGER);</a:t>
            </a:r>
          </a:p>
          <a:p>
            <a:r>
              <a:rPr lang="en-US" sz="1100" kern="1200" dirty="0" smtClean="0">
                <a:solidFill>
                  <a:schemeClr val="tx1"/>
                </a:solidFill>
                <a:effectLst/>
                <a:latin typeface="Georgia" panose="02040502050405020303" pitchFamily="18" charset="0"/>
                <a:ea typeface="+mn-ea"/>
                <a:cs typeface="+mn-cs"/>
              </a:rPr>
              <a:t>[Err] ERROR:  invalid input syntax for integer: "</a:t>
            </a:r>
            <a:r>
              <a:rPr lang="en-US" sz="1100" kern="1200" dirty="0" err="1" smtClean="0">
                <a:solidFill>
                  <a:schemeClr val="tx1"/>
                </a:solidFill>
                <a:effectLst/>
                <a:latin typeface="Georgia" panose="02040502050405020303" pitchFamily="18" charset="0"/>
                <a:ea typeface="+mn-ea"/>
                <a:cs typeface="+mn-cs"/>
              </a:rPr>
              <a:t>abc</a:t>
            </a:r>
            <a:r>
              <a:rPr lang="en-US" sz="1100" kern="1200" dirty="0" smtClean="0">
                <a:solidFill>
                  <a:schemeClr val="tx1"/>
                </a:solidFill>
                <a:effectLst/>
                <a:latin typeface="Georgia" panose="02040502050405020303" pitchFamily="18" charset="0"/>
                <a:ea typeface="+mn-ea"/>
                <a:cs typeface="+mn-cs"/>
              </a:rPr>
              <a:t>"</a:t>
            </a:r>
          </a:p>
          <a:p>
            <a:r>
              <a:rPr lang="en-US" sz="1100" kern="1200" dirty="0" smtClean="0">
                <a:solidFill>
                  <a:schemeClr val="tx1"/>
                </a:solidFill>
                <a:effectLst/>
                <a:latin typeface="Georgia" panose="02040502050405020303" pitchFamily="18" charset="0"/>
                <a:ea typeface="+mn-ea"/>
                <a:cs typeface="+mn-cs"/>
              </a:rPr>
              <a:t>LINE 2:  CAST ('</a:t>
            </a:r>
            <a:r>
              <a:rPr lang="en-US" sz="1100" kern="1200" dirty="0" err="1" smtClean="0">
                <a:solidFill>
                  <a:schemeClr val="tx1"/>
                </a:solidFill>
                <a:effectLst/>
                <a:latin typeface="Georgia" panose="02040502050405020303" pitchFamily="18" charset="0"/>
                <a:ea typeface="+mn-ea"/>
                <a:cs typeface="+mn-cs"/>
              </a:rPr>
              <a:t>abc</a:t>
            </a:r>
            <a:r>
              <a:rPr lang="en-US" sz="1100" kern="1200" dirty="0" smtClean="0">
                <a:solidFill>
                  <a:schemeClr val="tx1"/>
                </a:solidFill>
                <a:effectLst/>
                <a:latin typeface="Georgia" panose="02040502050405020303" pitchFamily="18" charset="0"/>
                <a:ea typeface="+mn-ea"/>
                <a:cs typeface="+mn-cs"/>
              </a:rPr>
              <a:t>' AS INTEGER);</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Other errors include attempting to cast to a non-existent data type.  For example:</a:t>
            </a:r>
          </a:p>
          <a:p>
            <a:r>
              <a:rPr lang="en-US" sz="1100" kern="1200" dirty="0" smtClean="0">
                <a:solidFill>
                  <a:schemeClr val="tx1"/>
                </a:solidFill>
                <a:effectLst/>
                <a:latin typeface="Georgia" panose="02040502050405020303" pitchFamily="18" charset="0"/>
                <a:ea typeface="+mn-ea"/>
                <a:cs typeface="+mn-cs"/>
              </a:rPr>
              <a:t>SELECT</a:t>
            </a:r>
          </a:p>
          <a:p>
            <a:r>
              <a:rPr lang="en-US" sz="1100" kern="1200" dirty="0" smtClean="0">
                <a:solidFill>
                  <a:schemeClr val="tx1"/>
                </a:solidFill>
                <a:effectLst/>
                <a:latin typeface="Georgia" panose="02040502050405020303" pitchFamily="18" charset="0"/>
                <a:ea typeface="+mn-ea"/>
                <a:cs typeface="+mn-cs"/>
              </a:rPr>
              <a:t> CAST ('10.2' AS DOUBLE);</a:t>
            </a:r>
          </a:p>
          <a:p>
            <a:r>
              <a:rPr lang="en-US" sz="1100" kern="1200" dirty="0" smtClean="0">
                <a:solidFill>
                  <a:schemeClr val="tx1"/>
                </a:solidFill>
                <a:effectLst/>
                <a:latin typeface="Georgia" panose="02040502050405020303" pitchFamily="18" charset="0"/>
                <a:ea typeface="+mn-ea"/>
                <a:cs typeface="+mn-cs"/>
              </a:rPr>
              <a:t> [Err] ERROR:  type "double" does not exist</a:t>
            </a:r>
          </a:p>
          <a:p>
            <a:r>
              <a:rPr lang="en-US" sz="1100" kern="1200" dirty="0" smtClean="0">
                <a:solidFill>
                  <a:schemeClr val="tx1"/>
                </a:solidFill>
                <a:effectLst/>
                <a:latin typeface="Georgia" panose="02040502050405020303" pitchFamily="18" charset="0"/>
                <a:ea typeface="+mn-ea"/>
                <a:cs typeface="+mn-cs"/>
              </a:rPr>
              <a:t>LINE 2:  CAST ('10.2' AS DOUBLE)</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The correct syntax would be to cast ’10.2’ as a Double Precision data type. </a:t>
            </a:r>
          </a:p>
          <a:p>
            <a:r>
              <a:rPr lang="en-US" sz="1100" kern="1200" dirty="0" smtClean="0">
                <a:solidFill>
                  <a:schemeClr val="tx1"/>
                </a:solidFill>
                <a:effectLst/>
                <a:latin typeface="Georgia" panose="02040502050405020303" pitchFamily="18" charset="0"/>
                <a:ea typeface="+mn-ea"/>
                <a:cs typeface="+mn-cs"/>
              </a:rPr>
              <a:t>SELECT</a:t>
            </a:r>
          </a:p>
          <a:p>
            <a:r>
              <a:rPr lang="en-US" sz="1100" kern="1200" dirty="0" smtClean="0">
                <a:solidFill>
                  <a:schemeClr val="tx1"/>
                </a:solidFill>
                <a:effectLst/>
                <a:latin typeface="Georgia" panose="02040502050405020303" pitchFamily="18" charset="0"/>
                <a:ea typeface="+mn-ea"/>
                <a:cs typeface="+mn-cs"/>
              </a:rPr>
              <a:t> CAST ('10.2' AS DOUBLE PRECISION);</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Additionally, you can use the notational shorthand ‘::’ to automatically convert data types.  For example:</a:t>
            </a:r>
          </a:p>
          <a:p>
            <a:r>
              <a:rPr lang="en-US" sz="1100" kern="1200" dirty="0" smtClean="0">
                <a:solidFill>
                  <a:schemeClr val="tx1"/>
                </a:solidFill>
                <a:effectLst/>
                <a:latin typeface="Georgia" panose="02040502050405020303" pitchFamily="18" charset="0"/>
                <a:ea typeface="+mn-ea"/>
                <a:cs typeface="+mn-cs"/>
              </a:rPr>
              <a:t>SELECT</a:t>
            </a:r>
          </a:p>
          <a:p>
            <a:r>
              <a:rPr lang="en-US" sz="1100" kern="1200" dirty="0" smtClean="0">
                <a:solidFill>
                  <a:schemeClr val="tx1"/>
                </a:solidFill>
                <a:effectLst/>
                <a:latin typeface="Georgia" panose="02040502050405020303" pitchFamily="18" charset="0"/>
                <a:ea typeface="+mn-ea"/>
                <a:cs typeface="+mn-cs"/>
              </a:rPr>
              <a:t> '100'::INTEGER;</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SELECT</a:t>
            </a:r>
          </a:p>
          <a:p>
            <a:r>
              <a:rPr lang="en-US" sz="1100" kern="1200" dirty="0" smtClean="0">
                <a:solidFill>
                  <a:schemeClr val="tx1"/>
                </a:solidFill>
                <a:effectLst/>
                <a:latin typeface="Georgia" panose="02040502050405020303" pitchFamily="18" charset="0"/>
                <a:ea typeface="+mn-ea"/>
                <a:cs typeface="+mn-cs"/>
              </a:rPr>
              <a:t> '01-OCT-2015'::DATE;</a:t>
            </a:r>
          </a:p>
          <a:p>
            <a:endParaRPr lang="en-GB"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However, this doesn't really solve the problem.  What if some code such as the following is run?</a:t>
            </a:r>
          </a:p>
          <a:p>
            <a:endParaRPr lang="en-IN" dirty="0"/>
          </a:p>
          <a:p>
            <a:endParaRPr lang="en-IN" dirty="0"/>
          </a:p>
          <a:p>
            <a:endParaRPr lang="en-IN" dirty="0"/>
          </a:p>
          <a:p>
            <a:endParaRPr lang="en-IN" dirty="0"/>
          </a:p>
          <a:p>
            <a:endParaRPr lang="en-IN" dirty="0"/>
          </a:p>
          <a:p>
            <a:endParaRPr lang="en-IN" dirty="0"/>
          </a:p>
          <a:p>
            <a:endParaRPr lang="en-IN" dirty="0"/>
          </a:p>
          <a:p>
            <a:pPr>
              <a:spcAft>
                <a:spcPts val="650"/>
              </a:spcAft>
            </a:pPr>
            <a:r>
              <a:rPr lang="en-IN" dirty="0"/>
              <a:t>The </a:t>
            </a:r>
            <a:r>
              <a:rPr lang="en-IN" dirty="0" err="1">
                <a:latin typeface="Courier New" panose="02070309020205020404" pitchFamily="49" charset="0"/>
                <a:cs typeface="Courier New" panose="02070309020205020404" pitchFamily="49" charset="0"/>
              </a:rPr>
              <a:t>ValueError</a:t>
            </a:r>
            <a:r>
              <a:rPr lang="en-IN" dirty="0"/>
              <a:t> won't be raised because the attribute </a:t>
            </a:r>
            <a:r>
              <a:rPr lang="en-IN" dirty="0">
                <a:latin typeface="Courier New" panose="02070309020205020404" pitchFamily="49" charset="0"/>
                <a:cs typeface="Courier New" panose="02070309020205020404" pitchFamily="49" charset="0"/>
              </a:rPr>
              <a:t>budget</a:t>
            </a:r>
            <a:r>
              <a:rPr lang="en-IN" dirty="0"/>
              <a:t> isn't being set in the </a:t>
            </a:r>
            <a:r>
              <a:rPr lang="en-IN" dirty="0">
                <a:latin typeface="Courier New" panose="02070309020205020404" pitchFamily="49" charset="0"/>
                <a:cs typeface="Courier New" panose="02070309020205020404" pitchFamily="49" charset="0"/>
              </a:rPr>
              <a:t>__</a:t>
            </a:r>
            <a:r>
              <a:rPr lang="en-IN" dirty="0" err="1">
                <a:latin typeface="Courier New" panose="02070309020205020404" pitchFamily="49" charset="0"/>
                <a:cs typeface="Courier New" panose="02070309020205020404" pitchFamily="49" charset="0"/>
              </a:rPr>
              <a:t>init</a:t>
            </a:r>
            <a:r>
              <a:rPr lang="en-IN" dirty="0">
                <a:latin typeface="Courier New" panose="02070309020205020404" pitchFamily="49" charset="0"/>
                <a:cs typeface="Courier New" panose="02070309020205020404" pitchFamily="49" charset="0"/>
              </a:rPr>
              <a:t>__() </a:t>
            </a:r>
            <a:r>
              <a:rPr lang="en-IN" dirty="0"/>
              <a:t>method but is being set directly in the application code.</a:t>
            </a:r>
            <a:endParaRPr lang="en-GB" dirty="0"/>
          </a:p>
          <a:p>
            <a:pPr>
              <a:spcAft>
                <a:spcPts val="650"/>
              </a:spcAft>
            </a:pPr>
            <a:r>
              <a:rPr lang="en-IN" dirty="0"/>
              <a:t>We can solve this problem by the use of </a:t>
            </a:r>
            <a:r>
              <a:rPr lang="en-IN" i="1" dirty="0"/>
              <a:t>properties</a:t>
            </a:r>
            <a:r>
              <a:rPr lang="en-IN" dirty="0"/>
              <a:t>. Other languages like Java requires the user of </a:t>
            </a:r>
            <a:r>
              <a:rPr lang="en-IN" dirty="0">
                <a:latin typeface="Courier New" panose="02070309020205020404" pitchFamily="49" charset="0"/>
                <a:cs typeface="Courier New" panose="02070309020205020404" pitchFamily="49" charset="0"/>
              </a:rPr>
              <a:t>getter</a:t>
            </a:r>
            <a:r>
              <a:rPr lang="en-IN" dirty="0"/>
              <a:t> and </a:t>
            </a:r>
            <a:r>
              <a:rPr lang="en-IN" dirty="0">
                <a:latin typeface="Courier New" panose="02070309020205020404" pitchFamily="49" charset="0"/>
                <a:cs typeface="Courier New" panose="02070309020205020404" pitchFamily="49" charset="0"/>
              </a:rPr>
              <a:t>setter</a:t>
            </a:r>
            <a:r>
              <a:rPr lang="en-IN" dirty="0"/>
              <a:t> methods to fix this issue.  The concept is that you can only access the values in the class through the use of defined methods.  Multiple </a:t>
            </a:r>
            <a:r>
              <a:rPr lang="en-IN" dirty="0">
                <a:latin typeface="Courier New" panose="02070309020205020404" pitchFamily="49" charset="0"/>
                <a:cs typeface="Courier New" panose="02070309020205020404" pitchFamily="49" charset="0"/>
              </a:rPr>
              <a:t>getter</a:t>
            </a:r>
            <a:r>
              <a:rPr lang="en-IN" dirty="0"/>
              <a:t> and </a:t>
            </a:r>
            <a:r>
              <a:rPr lang="en-IN" dirty="0">
                <a:latin typeface="Courier New" panose="02070309020205020404" pitchFamily="49" charset="0"/>
                <a:cs typeface="Courier New" panose="02070309020205020404" pitchFamily="49" charset="0"/>
              </a:rPr>
              <a:t>setter</a:t>
            </a:r>
            <a:r>
              <a:rPr lang="en-IN" dirty="0"/>
              <a:t> methods per class contributes to code bloat and makes classes unnecessarily large.    </a:t>
            </a:r>
            <a:endParaRPr lang="en-GB" dirty="0"/>
          </a:p>
          <a:p>
            <a:endParaRPr lang="en-IN" dirty="0"/>
          </a:p>
          <a:p>
            <a:r>
              <a:rPr lang="en-IN" dirty="0"/>
              <a:t> </a:t>
            </a:r>
            <a:endParaRPr lang="en-GB" dirty="0"/>
          </a:p>
          <a:p>
            <a:endParaRPr lang="en-GB"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20</a:t>
            </a:fld>
            <a:endParaRPr lang="en-GB"/>
          </a:p>
        </p:txBody>
      </p:sp>
      <p:sp>
        <p:nvSpPr>
          <p:cNvPr id="7" name="Rectangle 6"/>
          <p:cNvSpPr/>
          <p:nvPr/>
        </p:nvSpPr>
        <p:spPr>
          <a:xfrm>
            <a:off x="818691" y="1495024"/>
            <a:ext cx="5569927" cy="2647912"/>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pPr>
              <a:spcAft>
                <a:spcPts val="600"/>
              </a:spcAft>
            </a:pPr>
            <a:endParaRPr lang="en-IN" sz="1100" dirty="0">
              <a:solidFill>
                <a:schemeClr val="tx1"/>
              </a:solidFill>
              <a:latin typeface="Courier New" panose="02070309020205020404" pitchFamily="49" charset="0"/>
              <a:cs typeface="Courier New" panose="02070309020205020404" pitchFamily="49" charset="0"/>
            </a:endParaRPr>
          </a:p>
          <a:p>
            <a:pPr>
              <a:spcAft>
                <a:spcPts val="600"/>
              </a:spcAft>
            </a:pPr>
            <a:endParaRPr lang="en-IN"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class Project (object):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def __</a:t>
            </a:r>
            <a:r>
              <a:rPr lang="en-IN" sz="1100" dirty="0" err="1">
                <a:solidFill>
                  <a:schemeClr val="tx1"/>
                </a:solidFill>
                <a:latin typeface="Courier New" panose="02070309020205020404" pitchFamily="49" charset="0"/>
                <a:cs typeface="Courier New" panose="02070309020205020404" pitchFamily="49" charset="0"/>
              </a:rPr>
              <a:t>init</a:t>
            </a:r>
            <a:r>
              <a:rPr lang="en-IN" sz="1100" dirty="0">
                <a:solidFill>
                  <a:schemeClr val="tx1"/>
                </a:solidFill>
                <a:latin typeface="Courier New" panose="02070309020205020404" pitchFamily="49" charset="0"/>
                <a:cs typeface="Courier New" panose="02070309020205020404" pitchFamily="49" charset="0"/>
              </a:rPr>
              <a:t>__(</a:t>
            </a:r>
            <a:r>
              <a:rPr lang="en-IN" sz="1100" dirty="0" err="1">
                <a:solidFill>
                  <a:schemeClr val="tx1"/>
                </a:solidFill>
                <a:latin typeface="Courier New" panose="02070309020205020404" pitchFamily="49" charset="0"/>
                <a:cs typeface="Courier New" panose="02070309020205020404" pitchFamily="49" charset="0"/>
              </a:rPr>
              <a:t>self,title,department,budget</a:t>
            </a:r>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manager,amountSpent</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self.title</a:t>
            </a:r>
            <a:r>
              <a:rPr lang="en-IN" sz="1100" dirty="0">
                <a:solidFill>
                  <a:schemeClr val="tx1"/>
                </a:solidFill>
                <a:latin typeface="Courier New" panose="02070309020205020404" pitchFamily="49" charset="0"/>
                <a:cs typeface="Courier New" panose="02070309020205020404" pitchFamily="49" charset="0"/>
              </a:rPr>
              <a:t> = title</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self.department</a:t>
            </a:r>
            <a:r>
              <a:rPr lang="en-IN" sz="1100" dirty="0">
                <a:solidFill>
                  <a:schemeClr val="tx1"/>
                </a:solidFill>
                <a:latin typeface="Courier New" panose="02070309020205020404" pitchFamily="49" charset="0"/>
                <a:cs typeface="Courier New" panose="02070309020205020404" pitchFamily="49" charset="0"/>
              </a:rPr>
              <a:t> = department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if budget &lt; 0:</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raise </a:t>
            </a:r>
            <a:r>
              <a:rPr lang="en-IN" sz="1100" dirty="0" err="1">
                <a:solidFill>
                  <a:schemeClr val="tx1"/>
                </a:solidFill>
                <a:latin typeface="Courier New" panose="02070309020205020404" pitchFamily="49" charset="0"/>
                <a:cs typeface="Courier New" panose="02070309020205020404" pitchFamily="49" charset="0"/>
              </a:rPr>
              <a:t>ValueError</a:t>
            </a:r>
            <a:r>
              <a:rPr lang="en-IN" sz="1100" dirty="0">
                <a:solidFill>
                  <a:schemeClr val="tx1"/>
                </a:solidFill>
                <a:latin typeface="Courier New" panose="02070309020205020404" pitchFamily="49" charset="0"/>
                <a:cs typeface="Courier New" panose="02070309020205020404" pitchFamily="49" charset="0"/>
              </a:rPr>
              <a:t>('Error:  Budget amount %d is a negative 		value” % (budget))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self.budget</a:t>
            </a:r>
            <a:r>
              <a:rPr lang="en-IN" sz="1100" dirty="0">
                <a:solidFill>
                  <a:schemeClr val="tx1"/>
                </a:solidFill>
                <a:latin typeface="Courier New" panose="02070309020205020404" pitchFamily="49" charset="0"/>
                <a:cs typeface="Courier New" panose="02070309020205020404" pitchFamily="49" charset="0"/>
              </a:rPr>
              <a:t> = budget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self.manager</a:t>
            </a:r>
            <a:r>
              <a:rPr lang="en-IN" sz="1100" dirty="0">
                <a:solidFill>
                  <a:schemeClr val="tx1"/>
                </a:solidFill>
                <a:latin typeface="Courier New" panose="02070309020205020404" pitchFamily="49" charset="0"/>
                <a:cs typeface="Courier New" panose="02070309020205020404" pitchFamily="49" charset="0"/>
              </a:rPr>
              <a:t> = manager</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self.amountSpent</a:t>
            </a:r>
            <a:r>
              <a:rPr lang="en-IN" sz="1100" dirty="0">
                <a:solidFill>
                  <a:schemeClr val="tx1"/>
                </a:solidFill>
                <a:latin typeface="Courier New" panose="02070309020205020404" pitchFamily="49" charset="0"/>
                <a:cs typeface="Courier New" panose="02070309020205020404" pitchFamily="49" charset="0"/>
              </a:rPr>
              <a:t> = </a:t>
            </a:r>
            <a:r>
              <a:rPr lang="en-IN" sz="1100" dirty="0" err="1">
                <a:solidFill>
                  <a:schemeClr val="tx1"/>
                </a:solidFill>
                <a:latin typeface="Courier New" panose="02070309020205020404" pitchFamily="49" charset="0"/>
                <a:cs typeface="Courier New" panose="02070309020205020404" pitchFamily="49" charset="0"/>
              </a:rPr>
              <a:t>amountSpent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def </a:t>
            </a:r>
            <a:r>
              <a:rPr lang="en-IN" sz="1100" dirty="0" err="1">
                <a:solidFill>
                  <a:schemeClr val="tx1"/>
                </a:solidFill>
                <a:latin typeface="Courier New" panose="02070309020205020404" pitchFamily="49" charset="0"/>
                <a:cs typeface="Courier New" panose="02070309020205020404" pitchFamily="49" charset="0"/>
              </a:rPr>
              <a:t>amountOfBudgetLeft</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return </a:t>
            </a:r>
            <a:r>
              <a:rPr lang="en-IN" sz="1100" dirty="0" err="1">
                <a:solidFill>
                  <a:schemeClr val="tx1"/>
                </a:solidFill>
                <a:latin typeface="Courier New" panose="02070309020205020404" pitchFamily="49" charset="0"/>
                <a:cs typeface="Courier New" panose="02070309020205020404" pitchFamily="49" charset="0"/>
              </a:rPr>
              <a:t>self.budget</a:t>
            </a:r>
            <a:r>
              <a:rPr lang="en-IN" sz="1100" dirty="0">
                <a:solidFill>
                  <a:schemeClr val="tx1"/>
                </a:solidFill>
                <a:latin typeface="Courier New" panose="02070309020205020404" pitchFamily="49" charset="0"/>
                <a:cs typeface="Courier New" panose="02070309020205020404" pitchFamily="49" charset="0"/>
              </a:rPr>
              <a:t> – </a:t>
            </a:r>
            <a:r>
              <a:rPr lang="en-IN" sz="1100" dirty="0" err="1">
                <a:solidFill>
                  <a:schemeClr val="tx1"/>
                </a:solidFill>
                <a:latin typeface="Courier New" panose="02070309020205020404" pitchFamily="49" charset="0"/>
                <a:cs typeface="Courier New" panose="02070309020205020404" pitchFamily="49" charset="0"/>
              </a:rPr>
              <a:t>self.amountLeft</a:t>
            </a:r>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pPr>
              <a:spcBef>
                <a:spcPts val="600"/>
              </a:spcBef>
            </a:pPr>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p:txBody>
      </p:sp>
      <p:sp>
        <p:nvSpPr>
          <p:cNvPr id="8" name="Rectangle 7"/>
          <p:cNvSpPr/>
          <p:nvPr/>
        </p:nvSpPr>
        <p:spPr>
          <a:xfrm>
            <a:off x="818691" y="4861014"/>
            <a:ext cx="5569928" cy="840131"/>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endParaRPr lang="en-IN" sz="1050" dirty="0">
              <a:solidFill>
                <a:schemeClr val="tx1"/>
              </a:solidFill>
              <a:latin typeface="Courier New" panose="02070309020205020404" pitchFamily="49" charset="0"/>
              <a:cs typeface="Courier New" panose="02070309020205020404" pitchFamily="49" charset="0"/>
            </a:endParaRPr>
          </a:p>
          <a:p>
            <a:endParaRPr lang="en-IN" sz="1100" dirty="0">
              <a:solidFill>
                <a:schemeClr val="tx1"/>
              </a:solidFill>
              <a:latin typeface="Courier New" panose="02070309020205020404" pitchFamily="49" charset="0"/>
              <a:cs typeface="Courier New" panose="02070309020205020404" pitchFamily="49" charset="0"/>
            </a:endParaRPr>
          </a:p>
          <a:p>
            <a:r>
              <a:rPr lang="en-IN" sz="1100" dirty="0" err="1">
                <a:solidFill>
                  <a:schemeClr val="tx1"/>
                </a:solidFill>
                <a:latin typeface="Courier New" panose="02070309020205020404" pitchFamily="49" charset="0"/>
                <a:cs typeface="Courier New" panose="02070309020205020404" pitchFamily="49" charset="0"/>
              </a:rPr>
              <a:t>Myproject</a:t>
            </a:r>
            <a:r>
              <a:rPr lang="en-IN" sz="1100" dirty="0">
                <a:solidFill>
                  <a:schemeClr val="tx1"/>
                </a:solidFill>
                <a:latin typeface="Courier New" panose="02070309020205020404" pitchFamily="49" charset="0"/>
                <a:cs typeface="Courier New" panose="02070309020205020404" pitchFamily="49" charset="0"/>
              </a:rPr>
              <a:t> = Project(“Database </a:t>
            </a:r>
            <a:r>
              <a:rPr lang="en-IN" sz="1100" dirty="0" err="1">
                <a:solidFill>
                  <a:schemeClr val="tx1"/>
                </a:solidFill>
                <a:latin typeface="Courier New" panose="02070309020205020404" pitchFamily="49" charset="0"/>
                <a:cs typeface="Courier New" panose="02070309020205020404" pitchFamily="49" charset="0"/>
              </a:rPr>
              <a:t>migration”,”Data</a:t>
            </a:r>
            <a:r>
              <a:rPr lang="en-IN" sz="1100" dirty="0">
                <a:solidFill>
                  <a:schemeClr val="tx1"/>
                </a:solidFill>
                <a:latin typeface="Courier New" panose="02070309020205020404" pitchFamily="49" charset="0"/>
                <a:cs typeface="Courier New" panose="02070309020205020404" pitchFamily="49" charset="0"/>
              </a:rPr>
              <a:t> Administration”,10000.00,”Joe Green”,0)</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err="1">
                <a:solidFill>
                  <a:schemeClr val="tx1"/>
                </a:solidFill>
                <a:latin typeface="Courier New" panose="02070309020205020404" pitchFamily="49" charset="0"/>
                <a:cs typeface="Courier New" panose="02070309020205020404" pitchFamily="49" charset="0"/>
              </a:rPr>
              <a:t>Myproject.budget</a:t>
            </a:r>
            <a:r>
              <a:rPr lang="en-IN" sz="1100" dirty="0">
                <a:solidFill>
                  <a:schemeClr val="tx1"/>
                </a:solidFill>
                <a:latin typeface="Courier New" panose="02070309020205020404" pitchFamily="49" charset="0"/>
                <a:cs typeface="Courier New" panose="02070309020205020404" pitchFamily="49" charset="0"/>
              </a:rPr>
              <a:t> = -1000</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022546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8188" y="800100"/>
            <a:ext cx="5621337" cy="3454400"/>
          </a:xfrm>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GB" dirty="0"/>
              <a:t>Python for Tool Developers</a:t>
            </a:r>
          </a:p>
        </p:txBody>
      </p:sp>
      <p:sp>
        <p:nvSpPr>
          <p:cNvPr id="5" name="Slide Number Placeholder 4"/>
          <p:cNvSpPr>
            <a:spLocks noGrp="1"/>
          </p:cNvSpPr>
          <p:nvPr>
            <p:ph type="sldNum" sz="quarter" idx="11"/>
          </p:nvPr>
        </p:nvSpPr>
        <p:spPr/>
        <p:txBody>
          <a:bodyPr/>
          <a:lstStyle/>
          <a:p>
            <a:fld id="{BD25BEDC-D529-4A0A-A183-E8306A8EE1D8}" type="slidenum">
              <a:rPr lang="en-GB"/>
              <a:t>21</a:t>
            </a:fld>
            <a:endParaRPr lang="en-GB" dirty="0"/>
          </a:p>
        </p:txBody>
      </p:sp>
    </p:spTree>
    <p:extLst>
      <p:ext uri="{BB962C8B-B14F-4D97-AF65-F5344CB8AC3E}">
        <p14:creationId xmlns:p14="http://schemas.microsoft.com/office/powerpoint/2010/main" val="6690833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5445" y="3753853"/>
            <a:ext cx="5678212" cy="5653277"/>
          </a:xfrm>
        </p:spPr>
        <p:txBody>
          <a:bodyPr/>
          <a:lstStyle/>
          <a:p>
            <a:r>
              <a:rPr lang="en-US" sz="1100" b="1" kern="1200" dirty="0" smtClean="0">
                <a:solidFill>
                  <a:schemeClr val="tx1"/>
                </a:solidFill>
                <a:effectLst/>
                <a:latin typeface="Georgia" panose="02040502050405020303" pitchFamily="18" charset="0"/>
                <a:ea typeface="+mn-ea"/>
                <a:cs typeface="+mn-cs"/>
              </a:rPr>
              <a:t>Indexes</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What are indexes?</a:t>
            </a:r>
          </a:p>
          <a:p>
            <a:r>
              <a:rPr lang="en-US" sz="1100" kern="1200" dirty="0" smtClean="0">
                <a:solidFill>
                  <a:schemeClr val="tx1"/>
                </a:solidFill>
                <a:effectLst/>
                <a:latin typeface="Georgia" panose="02040502050405020303" pitchFamily="18" charset="0"/>
                <a:ea typeface="+mn-ea"/>
                <a:cs typeface="+mn-cs"/>
              </a:rPr>
              <a:t>Indexes are special lookup tables that the database search engine can use to speed up data retrieval. Simply put, an index is a pointer to data in a table. An index in a database is very similar to an index in the back of a book. There are a number of different types of index implementations available, however, the one we’ll examine in detail is the B+-Tree.  This is the default data structure used by </a:t>
            </a:r>
            <a:r>
              <a:rPr lang="en-US" sz="1100" kern="1200" dirty="0" err="1" smtClean="0">
                <a:solidFill>
                  <a:schemeClr val="tx1"/>
                </a:solidFill>
                <a:effectLst/>
                <a:latin typeface="Georgia" panose="02040502050405020303" pitchFamily="18" charset="0"/>
                <a:ea typeface="+mn-ea"/>
                <a:cs typeface="+mn-cs"/>
              </a:rPr>
              <a:t>PostgresSQL</a:t>
            </a:r>
            <a:r>
              <a:rPr lang="en-US" sz="1100" kern="1200" dirty="0" smtClean="0">
                <a:solidFill>
                  <a:schemeClr val="tx1"/>
                </a:solidFill>
                <a:effectLst/>
                <a:latin typeface="Georgia" panose="02040502050405020303" pitchFamily="18" charset="0"/>
                <a:ea typeface="+mn-ea"/>
                <a:cs typeface="+mn-cs"/>
              </a:rPr>
              <a:t> for implementing indexes. </a:t>
            </a:r>
          </a:p>
          <a:p>
            <a:r>
              <a:rPr lang="en-US" sz="1100" kern="1200" dirty="0" smtClean="0">
                <a:solidFill>
                  <a:schemeClr val="tx1"/>
                </a:solidFill>
                <a:effectLst/>
                <a:latin typeface="Georgia" panose="02040502050405020303" pitchFamily="18" charset="0"/>
                <a:ea typeface="+mn-ea"/>
                <a:cs typeface="+mn-cs"/>
              </a:rPr>
              <a:t>Here is a graphical representation of a B+ Tree. </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The advantages of a B+ tree are that they significantly speed up SELECT queries on tables, however, they suffer a performance penalty when users request INSERT, UPDATE or DELETE operations on the table. </a:t>
            </a:r>
          </a:p>
          <a:p>
            <a:r>
              <a:rPr lang="en-US" sz="1100" kern="1200" dirty="0" smtClean="0">
                <a:solidFill>
                  <a:schemeClr val="tx1"/>
                </a:solidFill>
                <a:effectLst/>
                <a:latin typeface="Georgia" panose="02040502050405020303" pitchFamily="18" charset="0"/>
                <a:ea typeface="+mn-ea"/>
                <a:cs typeface="+mn-cs"/>
              </a:rPr>
              <a:t>Let’s take a look at the index types available in </a:t>
            </a:r>
            <a:r>
              <a:rPr lang="en-US" sz="1100" kern="1200" dirty="0" err="1" smtClean="0">
                <a:solidFill>
                  <a:schemeClr val="tx1"/>
                </a:solidFill>
                <a:effectLst/>
                <a:latin typeface="Georgia" panose="02040502050405020303" pitchFamily="18" charset="0"/>
                <a:ea typeface="+mn-ea"/>
                <a:cs typeface="+mn-cs"/>
              </a:rPr>
              <a:t>PostgresSQL</a:t>
            </a:r>
            <a:r>
              <a:rPr lang="en-US" sz="1100" kern="1200" dirty="0" smtClean="0">
                <a:solidFill>
                  <a:schemeClr val="tx1"/>
                </a:solidFill>
                <a:effectLst/>
                <a:latin typeface="Georgia" panose="02040502050405020303" pitchFamily="18" charset="0"/>
                <a:ea typeface="+mn-ea"/>
                <a:cs typeface="+mn-cs"/>
              </a:rPr>
              <a:t>.</a:t>
            </a:r>
          </a:p>
          <a:p>
            <a:pPr lvl="0"/>
            <a:r>
              <a:rPr lang="en-US" sz="1100" kern="1200" dirty="0" smtClean="0">
                <a:solidFill>
                  <a:schemeClr val="tx1"/>
                </a:solidFill>
                <a:effectLst/>
                <a:latin typeface="Georgia" panose="02040502050405020303" pitchFamily="18" charset="0"/>
                <a:ea typeface="+mn-ea"/>
                <a:cs typeface="+mn-cs"/>
              </a:rPr>
              <a:t>Single Index</a:t>
            </a:r>
          </a:p>
          <a:p>
            <a:pPr lvl="0"/>
            <a:r>
              <a:rPr lang="en-US" sz="1100" kern="1200" dirty="0" smtClean="0">
                <a:solidFill>
                  <a:schemeClr val="tx1"/>
                </a:solidFill>
                <a:effectLst/>
                <a:latin typeface="Georgia" panose="02040502050405020303" pitchFamily="18" charset="0"/>
                <a:ea typeface="+mn-ea"/>
                <a:cs typeface="+mn-cs"/>
              </a:rPr>
              <a:t>Multicolumn Index</a:t>
            </a:r>
          </a:p>
          <a:p>
            <a:pPr lvl="0"/>
            <a:r>
              <a:rPr lang="en-US" sz="1100" kern="1200" dirty="0" smtClean="0">
                <a:solidFill>
                  <a:schemeClr val="tx1"/>
                </a:solidFill>
                <a:effectLst/>
                <a:latin typeface="Georgia" panose="02040502050405020303" pitchFamily="18" charset="0"/>
                <a:ea typeface="+mn-ea"/>
                <a:cs typeface="+mn-cs"/>
              </a:rPr>
              <a:t>Unique Index</a:t>
            </a:r>
          </a:p>
          <a:p>
            <a:pPr lvl="0"/>
            <a:r>
              <a:rPr lang="en-US" sz="1100" kern="1200" dirty="0" smtClean="0">
                <a:solidFill>
                  <a:schemeClr val="tx1"/>
                </a:solidFill>
                <a:effectLst/>
                <a:latin typeface="Georgia" panose="02040502050405020303" pitchFamily="18" charset="0"/>
                <a:ea typeface="+mn-ea"/>
                <a:cs typeface="+mn-cs"/>
              </a:rPr>
              <a:t>Partial Index</a:t>
            </a:r>
          </a:p>
          <a:p>
            <a:pPr lvl="0"/>
            <a:r>
              <a:rPr lang="en-US" sz="1100" kern="1200" dirty="0" smtClean="0">
                <a:solidFill>
                  <a:schemeClr val="tx1"/>
                </a:solidFill>
                <a:effectLst/>
                <a:latin typeface="Georgia" panose="02040502050405020303" pitchFamily="18" charset="0"/>
                <a:ea typeface="+mn-ea"/>
                <a:cs typeface="+mn-cs"/>
              </a:rPr>
              <a:t>Implicit Index</a:t>
            </a:r>
          </a:p>
          <a:p>
            <a:r>
              <a:rPr lang="en-US" sz="1100" kern="1200" dirty="0" smtClean="0">
                <a:solidFill>
                  <a:schemeClr val="tx1"/>
                </a:solidFill>
                <a:effectLst/>
                <a:latin typeface="Georgia" panose="02040502050405020303" pitchFamily="18" charset="0"/>
                <a:ea typeface="+mn-ea"/>
                <a:cs typeface="+mn-cs"/>
              </a:rPr>
              <a:t>Indexes are designed to sort tables into an order that makes it easier and faster to query and retrieve data.  A single index sorts the table on a single column.  Here is the syntax for creating a single index. </a:t>
            </a:r>
          </a:p>
          <a:p>
            <a:r>
              <a:rPr lang="en-US" sz="1100" kern="1200" dirty="0" smtClean="0">
                <a:solidFill>
                  <a:schemeClr val="tx1"/>
                </a:solidFill>
                <a:effectLst/>
                <a:latin typeface="Georgia" panose="02040502050405020303" pitchFamily="18" charset="0"/>
                <a:ea typeface="+mn-ea"/>
                <a:cs typeface="+mn-cs"/>
              </a:rPr>
              <a:t>CREATE INDEX </a:t>
            </a:r>
            <a:r>
              <a:rPr lang="en-US" sz="1100" kern="1200" dirty="0" err="1" smtClean="0">
                <a:solidFill>
                  <a:schemeClr val="tx1"/>
                </a:solidFill>
                <a:effectLst/>
                <a:latin typeface="Georgia" panose="02040502050405020303" pitchFamily="18" charset="0"/>
                <a:ea typeface="+mn-ea"/>
                <a:cs typeface="+mn-cs"/>
              </a:rPr>
              <a:t>index_name</a:t>
            </a:r>
            <a:endParaRPr lang="en-US" sz="1100" kern="1200" dirty="0" smtClean="0">
              <a:solidFill>
                <a:schemeClr val="tx1"/>
              </a:solidFill>
              <a:effectLst/>
              <a:latin typeface="Georgia" panose="02040502050405020303" pitchFamily="18" charset="0"/>
              <a:ea typeface="+mn-ea"/>
              <a:cs typeface="+mn-cs"/>
            </a:endParaRPr>
          </a:p>
          <a:p>
            <a:r>
              <a:rPr lang="en-US" sz="1100" kern="1200" dirty="0" smtClean="0">
                <a:solidFill>
                  <a:schemeClr val="tx1"/>
                </a:solidFill>
                <a:effectLst/>
                <a:latin typeface="Georgia" panose="02040502050405020303" pitchFamily="18" charset="0"/>
                <a:ea typeface="+mn-ea"/>
                <a:cs typeface="+mn-cs"/>
              </a:rPr>
              <a:t>ON </a:t>
            </a:r>
            <a:r>
              <a:rPr lang="en-US" sz="1100" kern="1200" dirty="0" err="1" smtClean="0">
                <a:solidFill>
                  <a:schemeClr val="tx1"/>
                </a:solidFill>
                <a:effectLst/>
                <a:latin typeface="Georgia" panose="02040502050405020303" pitchFamily="18" charset="0"/>
                <a:ea typeface="+mn-ea"/>
                <a:cs typeface="+mn-cs"/>
              </a:rPr>
              <a:t>table_name</a:t>
            </a:r>
            <a:r>
              <a:rPr lang="en-US" sz="1100" kern="1200" dirty="0" smtClean="0">
                <a:solidFill>
                  <a:schemeClr val="tx1"/>
                </a:solidFill>
                <a:effectLst/>
                <a:latin typeface="Georgia" panose="02040502050405020303" pitchFamily="18" charset="0"/>
                <a:ea typeface="+mn-ea"/>
                <a:cs typeface="+mn-cs"/>
              </a:rPr>
              <a:t> (</a:t>
            </a:r>
            <a:r>
              <a:rPr lang="en-US" sz="1100" kern="1200" dirty="0" err="1" smtClean="0">
                <a:solidFill>
                  <a:schemeClr val="tx1"/>
                </a:solidFill>
                <a:effectLst/>
                <a:latin typeface="Georgia" panose="02040502050405020303" pitchFamily="18" charset="0"/>
                <a:ea typeface="+mn-ea"/>
                <a:cs typeface="+mn-cs"/>
              </a:rPr>
              <a:t>column_name</a:t>
            </a:r>
            <a:r>
              <a:rPr lang="en-US" sz="1100" kern="1200" dirty="0" smtClean="0">
                <a:solidFill>
                  <a:schemeClr val="tx1"/>
                </a:solidFill>
                <a:effectLst/>
                <a:latin typeface="Georgia" panose="02040502050405020303" pitchFamily="18" charset="0"/>
                <a:ea typeface="+mn-ea"/>
                <a:cs typeface="+mn-cs"/>
              </a:rPr>
              <a:t>);</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A multicolumn index I defined on more than one column of a table.  The basic syntax for creating a multicolumn index is a follows:</a:t>
            </a:r>
          </a:p>
          <a:p>
            <a:r>
              <a:rPr lang="en-US" sz="1100" kern="1200" dirty="0" smtClean="0">
                <a:solidFill>
                  <a:schemeClr val="tx1"/>
                </a:solidFill>
                <a:effectLst/>
                <a:latin typeface="Georgia" panose="02040502050405020303" pitchFamily="18" charset="0"/>
                <a:ea typeface="+mn-ea"/>
                <a:cs typeface="+mn-cs"/>
              </a:rPr>
              <a:t>CREATE INDEX </a:t>
            </a:r>
            <a:r>
              <a:rPr lang="en-US" sz="1100" kern="1200" dirty="0" err="1" smtClean="0">
                <a:solidFill>
                  <a:schemeClr val="tx1"/>
                </a:solidFill>
                <a:effectLst/>
                <a:latin typeface="Georgia" panose="02040502050405020303" pitchFamily="18" charset="0"/>
                <a:ea typeface="+mn-ea"/>
                <a:cs typeface="+mn-cs"/>
              </a:rPr>
              <a:t>index_name</a:t>
            </a:r>
            <a:endParaRPr lang="en-US" sz="1100" kern="1200" dirty="0" smtClean="0">
              <a:solidFill>
                <a:schemeClr val="tx1"/>
              </a:solidFill>
              <a:effectLst/>
              <a:latin typeface="Georgia" panose="02040502050405020303" pitchFamily="18" charset="0"/>
              <a:ea typeface="+mn-ea"/>
              <a:cs typeface="+mn-cs"/>
            </a:endParaRPr>
          </a:p>
          <a:p>
            <a:r>
              <a:rPr lang="en-US" sz="1100" kern="1200" dirty="0" smtClean="0">
                <a:solidFill>
                  <a:schemeClr val="tx1"/>
                </a:solidFill>
                <a:effectLst/>
                <a:latin typeface="Georgia" panose="02040502050405020303" pitchFamily="18" charset="0"/>
                <a:ea typeface="+mn-ea"/>
                <a:cs typeface="+mn-cs"/>
              </a:rPr>
              <a:t>ON </a:t>
            </a:r>
            <a:r>
              <a:rPr lang="en-US" sz="1100" kern="1200" dirty="0" err="1" smtClean="0">
                <a:solidFill>
                  <a:schemeClr val="tx1"/>
                </a:solidFill>
                <a:effectLst/>
                <a:latin typeface="Georgia" panose="02040502050405020303" pitchFamily="18" charset="0"/>
                <a:ea typeface="+mn-ea"/>
                <a:cs typeface="+mn-cs"/>
              </a:rPr>
              <a:t>table_name</a:t>
            </a:r>
            <a:r>
              <a:rPr lang="en-US" sz="1100" kern="1200" dirty="0" smtClean="0">
                <a:solidFill>
                  <a:schemeClr val="tx1"/>
                </a:solidFill>
                <a:effectLst/>
                <a:latin typeface="Georgia" panose="02040502050405020303" pitchFamily="18" charset="0"/>
                <a:ea typeface="+mn-ea"/>
                <a:cs typeface="+mn-cs"/>
              </a:rPr>
              <a:t> (column1_name, column2_name);</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Whether to create a single-column index or a multicolumn index, take into consideration the column(s) that you may use very frequently in a query's WHERE clause as filter conditions.</a:t>
            </a:r>
          </a:p>
          <a:p>
            <a:r>
              <a:rPr lang="en-US" sz="1100" kern="1200" dirty="0" smtClean="0">
                <a:solidFill>
                  <a:schemeClr val="tx1"/>
                </a:solidFill>
                <a:effectLst/>
                <a:latin typeface="Georgia" panose="02040502050405020303" pitchFamily="18" charset="0"/>
                <a:ea typeface="+mn-ea"/>
                <a:cs typeface="+mn-cs"/>
              </a:rPr>
              <a:t>Should there be only one column used, a single-column index should be the choice. Should there be two or more columns that are frequently used in the WHERE clause as filters, the multicolumn index would be the best choice.</a:t>
            </a:r>
          </a:p>
          <a:p>
            <a:r>
              <a:rPr lang="en-US" sz="1100" kern="1200" dirty="0" smtClean="0">
                <a:solidFill>
                  <a:schemeClr val="tx1"/>
                </a:solidFill>
                <a:effectLst/>
                <a:latin typeface="Georgia" panose="02040502050405020303" pitchFamily="18" charset="0"/>
                <a:ea typeface="+mn-ea"/>
                <a:cs typeface="+mn-cs"/>
              </a:rPr>
              <a:t>Unique indexes are used not only for performance, but also for data integrity. A unique index does not allow any duplicate values to be inserted into the table. The basic syntax is as follows:</a:t>
            </a:r>
          </a:p>
          <a:p>
            <a:r>
              <a:rPr lang="en-US" sz="1100" kern="1200" dirty="0" smtClean="0">
                <a:solidFill>
                  <a:schemeClr val="tx1"/>
                </a:solidFill>
                <a:effectLst/>
                <a:latin typeface="Georgia" panose="02040502050405020303" pitchFamily="18" charset="0"/>
                <a:ea typeface="+mn-ea"/>
                <a:cs typeface="+mn-cs"/>
              </a:rPr>
              <a:t>CREATE UNIQUE INDEX </a:t>
            </a:r>
            <a:r>
              <a:rPr lang="en-US" sz="1100" kern="1200" dirty="0" err="1" smtClean="0">
                <a:solidFill>
                  <a:schemeClr val="tx1"/>
                </a:solidFill>
                <a:effectLst/>
                <a:latin typeface="Georgia" panose="02040502050405020303" pitchFamily="18" charset="0"/>
                <a:ea typeface="+mn-ea"/>
                <a:cs typeface="+mn-cs"/>
              </a:rPr>
              <a:t>index_name</a:t>
            </a:r>
            <a:endParaRPr lang="en-US" sz="1100" kern="1200" dirty="0" smtClean="0">
              <a:solidFill>
                <a:schemeClr val="tx1"/>
              </a:solidFill>
              <a:effectLst/>
              <a:latin typeface="Georgia" panose="02040502050405020303" pitchFamily="18" charset="0"/>
              <a:ea typeface="+mn-ea"/>
              <a:cs typeface="+mn-cs"/>
            </a:endParaRPr>
          </a:p>
          <a:p>
            <a:r>
              <a:rPr lang="en-US" sz="1100" kern="1200" dirty="0" smtClean="0">
                <a:solidFill>
                  <a:schemeClr val="tx1"/>
                </a:solidFill>
                <a:effectLst/>
                <a:latin typeface="Georgia" panose="02040502050405020303" pitchFamily="18" charset="0"/>
                <a:ea typeface="+mn-ea"/>
                <a:cs typeface="+mn-cs"/>
              </a:rPr>
              <a:t>on </a:t>
            </a:r>
            <a:r>
              <a:rPr lang="en-US" sz="1100" kern="1200" dirty="0" err="1" smtClean="0">
                <a:solidFill>
                  <a:schemeClr val="tx1"/>
                </a:solidFill>
                <a:effectLst/>
                <a:latin typeface="Georgia" panose="02040502050405020303" pitchFamily="18" charset="0"/>
                <a:ea typeface="+mn-ea"/>
                <a:cs typeface="+mn-cs"/>
              </a:rPr>
              <a:t>table_name</a:t>
            </a:r>
            <a:r>
              <a:rPr lang="en-US" sz="1100" kern="1200" dirty="0" smtClean="0">
                <a:solidFill>
                  <a:schemeClr val="tx1"/>
                </a:solidFill>
                <a:effectLst/>
                <a:latin typeface="Georgia" panose="02040502050405020303" pitchFamily="18" charset="0"/>
                <a:ea typeface="+mn-ea"/>
                <a:cs typeface="+mn-cs"/>
              </a:rPr>
              <a:t> (</a:t>
            </a:r>
            <a:r>
              <a:rPr lang="en-US" sz="1100" kern="1200" dirty="0" err="1" smtClean="0">
                <a:solidFill>
                  <a:schemeClr val="tx1"/>
                </a:solidFill>
                <a:effectLst/>
                <a:latin typeface="Georgia" panose="02040502050405020303" pitchFamily="18" charset="0"/>
                <a:ea typeface="+mn-ea"/>
                <a:cs typeface="+mn-cs"/>
              </a:rPr>
              <a:t>column_name</a:t>
            </a:r>
            <a:r>
              <a:rPr lang="en-US" sz="1100" kern="1200" dirty="0" smtClean="0">
                <a:solidFill>
                  <a:schemeClr val="tx1"/>
                </a:solidFill>
                <a:effectLst/>
                <a:latin typeface="Georgia" panose="02040502050405020303" pitchFamily="18" charset="0"/>
                <a:ea typeface="+mn-ea"/>
                <a:cs typeface="+mn-cs"/>
              </a:rPr>
              <a:t>);</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A partial index is an index built over a subset of a table; the subset is defined by a conditional expression (called the predicate of the partial index). The index contains entries only for those table rows that satisfy the predicate. The basic syntax is as follows</a:t>
            </a:r>
          </a:p>
          <a:p>
            <a:r>
              <a:rPr lang="en-US" sz="1100" kern="1200" dirty="0" smtClean="0">
                <a:solidFill>
                  <a:schemeClr val="tx1"/>
                </a:solidFill>
                <a:effectLst/>
                <a:latin typeface="Georgia" panose="02040502050405020303" pitchFamily="18" charset="0"/>
                <a:ea typeface="+mn-ea"/>
                <a:cs typeface="+mn-cs"/>
              </a:rPr>
              <a:t>CREATE INDEX </a:t>
            </a:r>
            <a:r>
              <a:rPr lang="en-US" sz="1100" kern="1200" dirty="0" err="1" smtClean="0">
                <a:solidFill>
                  <a:schemeClr val="tx1"/>
                </a:solidFill>
                <a:effectLst/>
                <a:latin typeface="Georgia" panose="02040502050405020303" pitchFamily="18" charset="0"/>
                <a:ea typeface="+mn-ea"/>
                <a:cs typeface="+mn-cs"/>
              </a:rPr>
              <a:t>index_name</a:t>
            </a:r>
            <a:endParaRPr lang="en-US" sz="1100" kern="1200" dirty="0" smtClean="0">
              <a:solidFill>
                <a:schemeClr val="tx1"/>
              </a:solidFill>
              <a:effectLst/>
              <a:latin typeface="Georgia" panose="02040502050405020303" pitchFamily="18" charset="0"/>
              <a:ea typeface="+mn-ea"/>
              <a:cs typeface="+mn-cs"/>
            </a:endParaRPr>
          </a:p>
          <a:p>
            <a:r>
              <a:rPr lang="en-US" sz="1100" kern="1200" dirty="0" smtClean="0">
                <a:solidFill>
                  <a:schemeClr val="tx1"/>
                </a:solidFill>
                <a:effectLst/>
                <a:latin typeface="Georgia" panose="02040502050405020303" pitchFamily="18" charset="0"/>
                <a:ea typeface="+mn-ea"/>
                <a:cs typeface="+mn-cs"/>
              </a:rPr>
              <a:t>on </a:t>
            </a:r>
            <a:r>
              <a:rPr lang="en-US" sz="1100" kern="1200" dirty="0" err="1" smtClean="0">
                <a:solidFill>
                  <a:schemeClr val="tx1"/>
                </a:solidFill>
                <a:effectLst/>
                <a:latin typeface="Georgia" panose="02040502050405020303" pitchFamily="18" charset="0"/>
                <a:ea typeface="+mn-ea"/>
                <a:cs typeface="+mn-cs"/>
              </a:rPr>
              <a:t>table_name</a:t>
            </a:r>
            <a:r>
              <a:rPr lang="en-US" sz="1100" kern="1200" dirty="0" smtClean="0">
                <a:solidFill>
                  <a:schemeClr val="tx1"/>
                </a:solidFill>
                <a:effectLst/>
                <a:latin typeface="Georgia" panose="02040502050405020303" pitchFamily="18" charset="0"/>
                <a:ea typeface="+mn-ea"/>
                <a:cs typeface="+mn-cs"/>
              </a:rPr>
              <a:t> (</a:t>
            </a:r>
            <a:r>
              <a:rPr lang="en-US" sz="1100" kern="1200" dirty="0" err="1" smtClean="0">
                <a:solidFill>
                  <a:schemeClr val="tx1"/>
                </a:solidFill>
                <a:effectLst/>
                <a:latin typeface="Georgia" panose="02040502050405020303" pitchFamily="18" charset="0"/>
                <a:ea typeface="+mn-ea"/>
                <a:cs typeface="+mn-cs"/>
              </a:rPr>
              <a:t>conditional_expression</a:t>
            </a:r>
            <a:r>
              <a:rPr lang="en-US" sz="1100" kern="1200" dirty="0" smtClean="0">
                <a:solidFill>
                  <a:schemeClr val="tx1"/>
                </a:solidFill>
                <a:effectLst/>
                <a:latin typeface="Georgia" panose="02040502050405020303" pitchFamily="18" charset="0"/>
                <a:ea typeface="+mn-ea"/>
                <a:cs typeface="+mn-cs"/>
              </a:rPr>
              <a:t>);</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Implicit indexes are indexes that are automatically created by the database server when an object is created. Indexes are automatically created for primary key constraints and unique constraints.</a:t>
            </a:r>
          </a:p>
          <a:p>
            <a:r>
              <a:rPr lang="en-US" sz="1100" kern="1200" dirty="0" smtClean="0">
                <a:solidFill>
                  <a:schemeClr val="tx1"/>
                </a:solidFill>
                <a:effectLst/>
                <a:latin typeface="Georgia" panose="02040502050405020303" pitchFamily="18" charset="0"/>
                <a:ea typeface="+mn-ea"/>
                <a:cs typeface="+mn-cs"/>
              </a:rPr>
              <a:t>Let us consider the following example.  We have the company table in our database that we want to create an index for.  </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 CREATE INDEX </a:t>
            </a:r>
            <a:r>
              <a:rPr lang="en-US" sz="1100" kern="1200" dirty="0" err="1" smtClean="0">
                <a:solidFill>
                  <a:schemeClr val="tx1"/>
                </a:solidFill>
                <a:effectLst/>
                <a:latin typeface="Georgia" panose="02040502050405020303" pitchFamily="18" charset="0"/>
                <a:ea typeface="+mn-ea"/>
                <a:cs typeface="+mn-cs"/>
              </a:rPr>
              <a:t>salary_index</a:t>
            </a:r>
            <a:r>
              <a:rPr lang="en-US" sz="1100" kern="1200" dirty="0" smtClean="0">
                <a:solidFill>
                  <a:schemeClr val="tx1"/>
                </a:solidFill>
                <a:effectLst/>
                <a:latin typeface="Georgia" panose="02040502050405020303" pitchFamily="18" charset="0"/>
                <a:ea typeface="+mn-ea"/>
                <a:cs typeface="+mn-cs"/>
              </a:rPr>
              <a:t> ON COMPANY (salary);</a:t>
            </a:r>
          </a:p>
          <a:p>
            <a:r>
              <a:rPr lang="en-US" sz="1100" kern="1200" dirty="0" smtClean="0">
                <a:solidFill>
                  <a:schemeClr val="tx1"/>
                </a:solidFill>
                <a:effectLst/>
                <a:latin typeface="Georgia" panose="02040502050405020303" pitchFamily="18" charset="0"/>
                <a:ea typeface="+mn-ea"/>
                <a:cs typeface="+mn-cs"/>
              </a:rPr>
              <a:t># \d company</a:t>
            </a:r>
          </a:p>
          <a:p>
            <a:r>
              <a:rPr lang="en-US" sz="1100" kern="1200" dirty="0" smtClean="0">
                <a:solidFill>
                  <a:schemeClr val="tx1"/>
                </a:solidFill>
                <a:effectLst/>
                <a:latin typeface="Georgia" panose="02040502050405020303" pitchFamily="18" charset="0"/>
                <a:ea typeface="+mn-ea"/>
                <a:cs typeface="+mn-cs"/>
              </a:rPr>
              <a:t>      Table "</a:t>
            </a:r>
            <a:r>
              <a:rPr lang="en-US" sz="1100" kern="1200" dirty="0" err="1" smtClean="0">
                <a:solidFill>
                  <a:schemeClr val="tx1"/>
                </a:solidFill>
                <a:effectLst/>
                <a:latin typeface="Georgia" panose="02040502050405020303" pitchFamily="18" charset="0"/>
                <a:ea typeface="+mn-ea"/>
                <a:cs typeface="+mn-cs"/>
              </a:rPr>
              <a:t>public.company</a:t>
            </a:r>
            <a:r>
              <a:rPr lang="en-US" sz="1100" kern="1200" dirty="0" smtClean="0">
                <a:solidFill>
                  <a:schemeClr val="tx1"/>
                </a:solidFill>
                <a:effectLst/>
                <a:latin typeface="Georgia" panose="02040502050405020303" pitchFamily="18" charset="0"/>
                <a:ea typeface="+mn-ea"/>
                <a:cs typeface="+mn-cs"/>
              </a:rPr>
              <a:t>"</a:t>
            </a:r>
          </a:p>
          <a:p>
            <a:r>
              <a:rPr lang="en-US" sz="1100" kern="1200" dirty="0" smtClean="0">
                <a:solidFill>
                  <a:schemeClr val="tx1"/>
                </a:solidFill>
                <a:effectLst/>
                <a:latin typeface="Georgia" panose="02040502050405020303" pitchFamily="18" charset="0"/>
                <a:ea typeface="+mn-ea"/>
                <a:cs typeface="+mn-cs"/>
              </a:rPr>
              <a:t> Column  |     Type      | Modifiers</a:t>
            </a:r>
          </a:p>
          <a:p>
            <a:r>
              <a:rPr lang="en-US" sz="1100" kern="1200" dirty="0" smtClean="0">
                <a:solidFill>
                  <a:schemeClr val="tx1"/>
                </a:solidFill>
                <a:effectLst/>
                <a:latin typeface="Georgia" panose="02040502050405020303" pitchFamily="18" charset="0"/>
                <a:ea typeface="+mn-ea"/>
                <a:cs typeface="+mn-cs"/>
              </a:rPr>
              <a:t>---------+---------------+-----------</a:t>
            </a:r>
          </a:p>
          <a:p>
            <a:r>
              <a:rPr lang="en-US" sz="1100" kern="1200" dirty="0" smtClean="0">
                <a:solidFill>
                  <a:schemeClr val="tx1"/>
                </a:solidFill>
                <a:effectLst/>
                <a:latin typeface="Georgia" panose="02040502050405020303" pitchFamily="18" charset="0"/>
                <a:ea typeface="+mn-ea"/>
                <a:cs typeface="+mn-cs"/>
              </a:rPr>
              <a:t> id      | integer       | not null</a:t>
            </a:r>
          </a:p>
          <a:p>
            <a:r>
              <a:rPr lang="en-US" sz="1100" kern="1200" dirty="0" smtClean="0">
                <a:solidFill>
                  <a:schemeClr val="tx1"/>
                </a:solidFill>
                <a:effectLst/>
                <a:latin typeface="Georgia" panose="02040502050405020303" pitchFamily="18" charset="0"/>
                <a:ea typeface="+mn-ea"/>
                <a:cs typeface="+mn-cs"/>
              </a:rPr>
              <a:t> name    | text          | not null</a:t>
            </a:r>
          </a:p>
          <a:p>
            <a:r>
              <a:rPr lang="en-US" sz="1100" kern="1200" dirty="0" smtClean="0">
                <a:solidFill>
                  <a:schemeClr val="tx1"/>
                </a:solidFill>
                <a:effectLst/>
                <a:latin typeface="Georgia" panose="02040502050405020303" pitchFamily="18" charset="0"/>
                <a:ea typeface="+mn-ea"/>
                <a:cs typeface="+mn-cs"/>
              </a:rPr>
              <a:t> age     | integer       | not null</a:t>
            </a:r>
          </a:p>
          <a:p>
            <a:r>
              <a:rPr lang="en-US" sz="1100" kern="1200" dirty="0" smtClean="0">
                <a:solidFill>
                  <a:schemeClr val="tx1"/>
                </a:solidFill>
                <a:effectLst/>
                <a:latin typeface="Georgia" panose="02040502050405020303" pitchFamily="18" charset="0"/>
                <a:ea typeface="+mn-ea"/>
                <a:cs typeface="+mn-cs"/>
              </a:rPr>
              <a:t> address | character(50) |</a:t>
            </a:r>
          </a:p>
          <a:p>
            <a:r>
              <a:rPr lang="en-US" sz="1100" kern="1200" dirty="0" smtClean="0">
                <a:solidFill>
                  <a:schemeClr val="tx1"/>
                </a:solidFill>
                <a:effectLst/>
                <a:latin typeface="Georgia" panose="02040502050405020303" pitchFamily="18" charset="0"/>
                <a:ea typeface="+mn-ea"/>
                <a:cs typeface="+mn-cs"/>
              </a:rPr>
              <a:t> salary  | real          |</a:t>
            </a:r>
          </a:p>
          <a:p>
            <a:r>
              <a:rPr lang="en-US" sz="1100" kern="1200" dirty="0" smtClean="0">
                <a:solidFill>
                  <a:schemeClr val="tx1"/>
                </a:solidFill>
                <a:effectLst/>
                <a:latin typeface="Georgia" panose="02040502050405020303" pitchFamily="18" charset="0"/>
                <a:ea typeface="+mn-ea"/>
                <a:cs typeface="+mn-cs"/>
              </a:rPr>
              <a:t>Indexes:</a:t>
            </a:r>
          </a:p>
          <a:p>
            <a:r>
              <a:rPr lang="en-US" sz="1100" kern="1200" dirty="0" smtClean="0">
                <a:solidFill>
                  <a:schemeClr val="tx1"/>
                </a:solidFill>
                <a:effectLst/>
                <a:latin typeface="Georgia" panose="02040502050405020303" pitchFamily="18" charset="0"/>
                <a:ea typeface="+mn-ea"/>
                <a:cs typeface="+mn-cs"/>
              </a:rPr>
              <a:t>    "</a:t>
            </a:r>
            <a:r>
              <a:rPr lang="en-US" sz="1100" kern="1200" dirty="0" err="1" smtClean="0">
                <a:solidFill>
                  <a:schemeClr val="tx1"/>
                </a:solidFill>
                <a:effectLst/>
                <a:latin typeface="Georgia" panose="02040502050405020303" pitchFamily="18" charset="0"/>
                <a:ea typeface="+mn-ea"/>
                <a:cs typeface="+mn-cs"/>
              </a:rPr>
              <a:t>company_pkey</a:t>
            </a:r>
            <a:r>
              <a:rPr lang="en-US" sz="1100" kern="1200" dirty="0" smtClean="0">
                <a:solidFill>
                  <a:schemeClr val="tx1"/>
                </a:solidFill>
                <a:effectLst/>
                <a:latin typeface="Georgia" panose="02040502050405020303" pitchFamily="18" charset="0"/>
                <a:ea typeface="+mn-ea"/>
                <a:cs typeface="+mn-cs"/>
              </a:rPr>
              <a:t>" PRIMARY KEY, </a:t>
            </a:r>
            <a:r>
              <a:rPr lang="en-US" sz="1100" kern="1200" dirty="0" err="1" smtClean="0">
                <a:solidFill>
                  <a:schemeClr val="tx1"/>
                </a:solidFill>
                <a:effectLst/>
                <a:latin typeface="Georgia" panose="02040502050405020303" pitchFamily="18" charset="0"/>
                <a:ea typeface="+mn-ea"/>
                <a:cs typeface="+mn-cs"/>
              </a:rPr>
              <a:t>btree</a:t>
            </a:r>
            <a:r>
              <a:rPr lang="en-US" sz="1100" kern="1200" dirty="0" smtClean="0">
                <a:solidFill>
                  <a:schemeClr val="tx1"/>
                </a:solidFill>
                <a:effectLst/>
                <a:latin typeface="Georgia" panose="02040502050405020303" pitchFamily="18" charset="0"/>
                <a:ea typeface="+mn-ea"/>
                <a:cs typeface="+mn-cs"/>
              </a:rPr>
              <a:t> (id)</a:t>
            </a:r>
          </a:p>
          <a:p>
            <a:r>
              <a:rPr lang="en-US" sz="1100" kern="1200" dirty="0" smtClean="0">
                <a:solidFill>
                  <a:schemeClr val="tx1"/>
                </a:solidFill>
                <a:effectLst/>
                <a:latin typeface="Georgia" panose="02040502050405020303" pitchFamily="18" charset="0"/>
                <a:ea typeface="+mn-ea"/>
                <a:cs typeface="+mn-cs"/>
              </a:rPr>
              <a:t>    "</a:t>
            </a:r>
            <a:r>
              <a:rPr lang="en-US" sz="1100" kern="1200" dirty="0" err="1" smtClean="0">
                <a:solidFill>
                  <a:schemeClr val="tx1"/>
                </a:solidFill>
                <a:effectLst/>
                <a:latin typeface="Georgia" panose="02040502050405020303" pitchFamily="18" charset="0"/>
                <a:ea typeface="+mn-ea"/>
                <a:cs typeface="+mn-cs"/>
              </a:rPr>
              <a:t>salary_index</a:t>
            </a:r>
            <a:r>
              <a:rPr lang="en-US" sz="1100" kern="1200" dirty="0" smtClean="0">
                <a:solidFill>
                  <a:schemeClr val="tx1"/>
                </a:solidFill>
                <a:effectLst/>
                <a:latin typeface="Georgia" panose="02040502050405020303" pitchFamily="18" charset="0"/>
                <a:ea typeface="+mn-ea"/>
                <a:cs typeface="+mn-cs"/>
              </a:rPr>
              <a:t>" </a:t>
            </a:r>
            <a:r>
              <a:rPr lang="en-US" sz="1100" kern="1200" dirty="0" err="1" smtClean="0">
                <a:solidFill>
                  <a:schemeClr val="tx1"/>
                </a:solidFill>
                <a:effectLst/>
                <a:latin typeface="Georgia" panose="02040502050405020303" pitchFamily="18" charset="0"/>
                <a:ea typeface="+mn-ea"/>
                <a:cs typeface="+mn-cs"/>
              </a:rPr>
              <a:t>btree</a:t>
            </a:r>
            <a:r>
              <a:rPr lang="en-US" sz="1100" kern="1200" dirty="0" smtClean="0">
                <a:solidFill>
                  <a:schemeClr val="tx1"/>
                </a:solidFill>
                <a:effectLst/>
                <a:latin typeface="Georgia" panose="02040502050405020303" pitchFamily="18" charset="0"/>
                <a:ea typeface="+mn-ea"/>
                <a:cs typeface="+mn-cs"/>
              </a:rPr>
              <a:t> (salary)</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Note that we have two indexes, an implicit index for the company primary key field and one for the salary index that we have created. </a:t>
            </a:r>
          </a:p>
          <a:p>
            <a:r>
              <a:rPr lang="en-US" sz="1100" kern="1200" dirty="0" smtClean="0">
                <a:solidFill>
                  <a:schemeClr val="tx1"/>
                </a:solidFill>
                <a:effectLst/>
                <a:latin typeface="Georgia" panose="02040502050405020303" pitchFamily="18" charset="0"/>
                <a:ea typeface="+mn-ea"/>
                <a:cs typeface="+mn-cs"/>
              </a:rPr>
              <a:t>We can also delete indexes using the DROP INDEX command.  For example:</a:t>
            </a:r>
          </a:p>
          <a:p>
            <a:r>
              <a:rPr lang="en-US" sz="1100" kern="1200" dirty="0" smtClean="0">
                <a:solidFill>
                  <a:schemeClr val="tx1"/>
                </a:solidFill>
                <a:effectLst/>
                <a:latin typeface="Georgia" panose="02040502050405020303" pitchFamily="18" charset="0"/>
                <a:ea typeface="+mn-ea"/>
                <a:cs typeface="+mn-cs"/>
              </a:rPr>
              <a:t>DROP INDEX </a:t>
            </a:r>
            <a:r>
              <a:rPr lang="en-US" sz="1100" kern="1200" dirty="0" err="1" smtClean="0">
                <a:solidFill>
                  <a:schemeClr val="tx1"/>
                </a:solidFill>
                <a:effectLst/>
                <a:latin typeface="Georgia" panose="02040502050405020303" pitchFamily="18" charset="0"/>
                <a:ea typeface="+mn-ea"/>
                <a:cs typeface="+mn-cs"/>
              </a:rPr>
              <a:t>index_name</a:t>
            </a:r>
            <a:r>
              <a:rPr lang="en-US" sz="1100" kern="1200" dirty="0" smtClean="0">
                <a:solidFill>
                  <a:schemeClr val="tx1"/>
                </a:solidFill>
                <a:effectLst/>
                <a:latin typeface="Georgia" panose="02040502050405020303" pitchFamily="18" charset="0"/>
                <a:ea typeface="+mn-ea"/>
                <a:cs typeface="+mn-cs"/>
              </a:rPr>
              <a:t>;</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So, if we want to drop the salary index, we can do the following:</a:t>
            </a:r>
          </a:p>
          <a:p>
            <a:r>
              <a:rPr lang="en-US" sz="1100" kern="1200" dirty="0" smtClean="0">
                <a:solidFill>
                  <a:schemeClr val="tx1"/>
                </a:solidFill>
                <a:effectLst/>
                <a:latin typeface="Georgia" panose="02040502050405020303" pitchFamily="18" charset="0"/>
                <a:ea typeface="+mn-ea"/>
                <a:cs typeface="+mn-cs"/>
              </a:rPr>
              <a:t># DROP INDEX </a:t>
            </a:r>
            <a:r>
              <a:rPr lang="en-US" sz="1100" kern="1200" dirty="0" err="1" smtClean="0">
                <a:solidFill>
                  <a:schemeClr val="tx1"/>
                </a:solidFill>
                <a:effectLst/>
                <a:latin typeface="Georgia" panose="02040502050405020303" pitchFamily="18" charset="0"/>
                <a:ea typeface="+mn-ea"/>
                <a:cs typeface="+mn-cs"/>
              </a:rPr>
              <a:t>salary_index</a:t>
            </a:r>
            <a:r>
              <a:rPr lang="en-US" sz="1100" kern="1200" dirty="0" smtClean="0">
                <a:solidFill>
                  <a:schemeClr val="tx1"/>
                </a:solidFill>
                <a:effectLst/>
                <a:latin typeface="Georgia" panose="02040502050405020303" pitchFamily="18" charset="0"/>
                <a:ea typeface="+mn-ea"/>
                <a:cs typeface="+mn-cs"/>
              </a:rPr>
              <a:t>;</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 Although indexes are intended to enhance a database's performance, there are times when they should be avoided. The following guidelines indicate when the use of an index should be reconsidered −</a:t>
            </a:r>
          </a:p>
          <a:p>
            <a:pPr lvl="0"/>
            <a:r>
              <a:rPr lang="en-US" sz="1100" kern="1200" dirty="0" smtClean="0">
                <a:solidFill>
                  <a:schemeClr val="tx1"/>
                </a:solidFill>
                <a:effectLst/>
                <a:latin typeface="Georgia" panose="02040502050405020303" pitchFamily="18" charset="0"/>
                <a:ea typeface="+mn-ea"/>
                <a:cs typeface="+mn-cs"/>
              </a:rPr>
              <a:t>Indexes should not be used on small tables</a:t>
            </a:r>
          </a:p>
          <a:p>
            <a:pPr lvl="0"/>
            <a:r>
              <a:rPr lang="en-US" sz="1100" kern="1200" dirty="0" smtClean="0">
                <a:solidFill>
                  <a:schemeClr val="tx1"/>
                </a:solidFill>
                <a:effectLst/>
                <a:latin typeface="Georgia" panose="02040502050405020303" pitchFamily="18" charset="0"/>
                <a:ea typeface="+mn-ea"/>
                <a:cs typeface="+mn-cs"/>
              </a:rPr>
              <a:t>Tables that have frequent, large batch update or insert operations.</a:t>
            </a:r>
          </a:p>
          <a:p>
            <a:pPr lvl="0"/>
            <a:r>
              <a:rPr lang="en-US" sz="1100" kern="1200" dirty="0" smtClean="0">
                <a:solidFill>
                  <a:schemeClr val="tx1"/>
                </a:solidFill>
                <a:effectLst/>
                <a:latin typeface="Georgia" panose="02040502050405020303" pitchFamily="18" charset="0"/>
                <a:ea typeface="+mn-ea"/>
                <a:cs typeface="+mn-cs"/>
              </a:rPr>
              <a:t>Indexes should not be used on columns that contain a high number of NULL values.</a:t>
            </a:r>
          </a:p>
          <a:p>
            <a:pPr lvl="0"/>
            <a:r>
              <a:rPr lang="en-US" sz="1100" kern="1200" dirty="0" smtClean="0">
                <a:solidFill>
                  <a:schemeClr val="tx1"/>
                </a:solidFill>
                <a:effectLst/>
                <a:latin typeface="Georgia" panose="02040502050405020303" pitchFamily="18" charset="0"/>
                <a:ea typeface="+mn-ea"/>
                <a:cs typeface="+mn-cs"/>
              </a:rPr>
              <a:t>Columns that are frequently manipulated should not be indexed.          </a:t>
            </a:r>
          </a:p>
          <a:p>
            <a:endParaRPr lang="en-GB"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22</a:t>
            </a:fld>
            <a:endParaRPr lang="en-GB" dirty="0"/>
          </a:p>
        </p:txBody>
      </p:sp>
      <p:sp>
        <p:nvSpPr>
          <p:cNvPr id="7" name="Rectangle 6"/>
          <p:cNvSpPr/>
          <p:nvPr/>
        </p:nvSpPr>
        <p:spPr>
          <a:xfrm>
            <a:off x="825688" y="4465382"/>
            <a:ext cx="5457725" cy="5059747"/>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endParaRPr lang="en-IN" sz="1200" dirty="0">
              <a:solidFill>
                <a:schemeClr val="tx1"/>
              </a:solidFill>
              <a:latin typeface="Courier New" panose="02070309020205020404" pitchFamily="49" charset="0"/>
              <a:cs typeface="Courier New" panose="02070309020205020404" pitchFamily="49" charset="0"/>
            </a:endParaRPr>
          </a:p>
          <a:p>
            <a:endParaRPr lang="en-IN"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class Project (object):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def __</a:t>
            </a:r>
            <a:r>
              <a:rPr lang="en-IN" sz="1200" dirty="0" err="1">
                <a:solidFill>
                  <a:schemeClr val="tx1"/>
                </a:solidFill>
                <a:latin typeface="Courier New" panose="02070309020205020404" pitchFamily="49" charset="0"/>
                <a:cs typeface="Courier New" panose="02070309020205020404" pitchFamily="49" charset="0"/>
              </a:rPr>
              <a:t>init</a:t>
            </a:r>
            <a:r>
              <a:rPr lang="en-IN" sz="1200" dirty="0">
                <a:solidFill>
                  <a:schemeClr val="tx1"/>
                </a:solidFill>
                <a:latin typeface="Courier New" panose="02070309020205020404" pitchFamily="49" charset="0"/>
                <a:cs typeface="Courier New" panose="02070309020205020404" pitchFamily="49" charset="0"/>
              </a:rPr>
              <a:t>__(</a:t>
            </a:r>
            <a:r>
              <a:rPr lang="en-IN" sz="1200" dirty="0" err="1">
                <a:solidFill>
                  <a:schemeClr val="tx1"/>
                </a:solidFill>
                <a:latin typeface="Courier New" panose="02070309020205020404" pitchFamily="49" charset="0"/>
                <a:cs typeface="Courier New" panose="02070309020205020404" pitchFamily="49" charset="0"/>
              </a:rPr>
              <a:t>self,title</a:t>
            </a:r>
            <a:r>
              <a:rPr lang="en-IN" sz="1200" dirty="0">
                <a:solidFill>
                  <a:schemeClr val="tx1"/>
                </a:solidFill>
                <a:latin typeface="Courier New" panose="02070309020205020404" pitchFamily="49" charset="0"/>
                <a:cs typeface="Courier New" panose="02070309020205020404" pitchFamily="49" charset="0"/>
              </a:rPr>
              <a:t>, department, budget, </a:t>
            </a:r>
            <a:r>
              <a:rPr lang="en-IN" sz="1200" dirty="0" err="1">
                <a:solidFill>
                  <a:schemeClr val="tx1"/>
                </a:solidFill>
                <a:latin typeface="Courier New" panose="02070309020205020404" pitchFamily="49" charset="0"/>
                <a:cs typeface="Courier New" panose="02070309020205020404" pitchFamily="49" charset="0"/>
              </a:rPr>
              <a:t>manager,amountSpent</a:t>
            </a:r>
            <a:r>
              <a:rPr lang="en-IN" sz="1200" dirty="0">
                <a:solidFill>
                  <a:schemeClr val="tx1"/>
                </a:solidFill>
                <a:latin typeface="Courier New" panose="02070309020205020404" pitchFamily="49" charset="0"/>
                <a:cs typeface="Courier New" panose="02070309020205020404" pitchFamily="49" charset="0"/>
              </a:rPr>
              <a: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a:t>
            </a:r>
            <a:r>
              <a:rPr lang="en-IN" sz="1200" dirty="0" err="1">
                <a:solidFill>
                  <a:schemeClr val="tx1"/>
                </a:solidFill>
                <a:latin typeface="Courier New" panose="02070309020205020404" pitchFamily="49" charset="0"/>
                <a:cs typeface="Courier New" panose="02070309020205020404" pitchFamily="49" charset="0"/>
              </a:rPr>
              <a:t>self.title</a:t>
            </a:r>
            <a:r>
              <a:rPr lang="en-IN" sz="1200" dirty="0">
                <a:solidFill>
                  <a:schemeClr val="tx1"/>
                </a:solidFill>
                <a:latin typeface="Courier New" panose="02070309020205020404" pitchFamily="49" charset="0"/>
                <a:cs typeface="Courier New" panose="02070309020205020404" pitchFamily="49" charset="0"/>
              </a:rPr>
              <a:t> = title</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a:t>
            </a:r>
            <a:r>
              <a:rPr lang="en-IN" sz="1200" dirty="0" err="1">
                <a:solidFill>
                  <a:schemeClr val="tx1"/>
                </a:solidFill>
                <a:latin typeface="Courier New" panose="02070309020205020404" pitchFamily="49" charset="0"/>
                <a:cs typeface="Courier New" panose="02070309020205020404" pitchFamily="49" charset="0"/>
              </a:rPr>
              <a:t>self.department</a:t>
            </a:r>
            <a:r>
              <a:rPr lang="en-IN" sz="1200" dirty="0">
                <a:solidFill>
                  <a:schemeClr val="tx1"/>
                </a:solidFill>
                <a:latin typeface="Courier New" panose="02070309020205020404" pitchFamily="49" charset="0"/>
                <a:cs typeface="Courier New" panose="02070309020205020404" pitchFamily="49" charset="0"/>
              </a:rPr>
              <a:t> = department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if budget &lt; 0:</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raise </a:t>
            </a:r>
            <a:r>
              <a:rPr lang="en-IN" sz="1200" dirty="0" err="1">
                <a:solidFill>
                  <a:schemeClr val="tx1"/>
                </a:solidFill>
                <a:latin typeface="Courier New" panose="02070309020205020404" pitchFamily="49" charset="0"/>
                <a:cs typeface="Courier New" panose="02070309020205020404" pitchFamily="49" charset="0"/>
              </a:rPr>
              <a:t>ValueError</a:t>
            </a:r>
            <a:r>
              <a:rPr lang="en-IN" sz="1200" dirty="0">
                <a:solidFill>
                  <a:schemeClr val="tx1"/>
                </a:solidFill>
                <a:latin typeface="Courier New" panose="02070309020205020404" pitchFamily="49" charset="0"/>
                <a:cs typeface="Courier New" panose="02070309020205020404" pitchFamily="49" charset="0"/>
              </a:rPr>
              <a:t>('Error:  Budget amount %d is a negative value” % (budget))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a:t>
            </a:r>
            <a:r>
              <a:rPr lang="en-IN" sz="1200" dirty="0" err="1">
                <a:solidFill>
                  <a:schemeClr val="tx1"/>
                </a:solidFill>
                <a:latin typeface="Courier New" panose="02070309020205020404" pitchFamily="49" charset="0"/>
                <a:cs typeface="Courier New" panose="02070309020205020404" pitchFamily="49" charset="0"/>
              </a:rPr>
              <a:t>self.budget</a:t>
            </a:r>
            <a:r>
              <a:rPr lang="en-IN" sz="1200" dirty="0">
                <a:solidFill>
                  <a:schemeClr val="tx1"/>
                </a:solidFill>
                <a:latin typeface="Courier New" panose="02070309020205020404" pitchFamily="49" charset="0"/>
                <a:cs typeface="Courier New" panose="02070309020205020404" pitchFamily="49" charset="0"/>
              </a:rPr>
              <a:t> = budget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a:t>
            </a:r>
            <a:r>
              <a:rPr lang="en-IN" sz="1200" dirty="0" err="1">
                <a:solidFill>
                  <a:schemeClr val="tx1"/>
                </a:solidFill>
                <a:latin typeface="Courier New" panose="02070309020205020404" pitchFamily="49" charset="0"/>
                <a:cs typeface="Courier New" panose="02070309020205020404" pitchFamily="49" charset="0"/>
              </a:rPr>
              <a:t>self.manager</a:t>
            </a:r>
            <a:r>
              <a:rPr lang="en-IN" sz="1200" dirty="0">
                <a:solidFill>
                  <a:schemeClr val="tx1"/>
                </a:solidFill>
                <a:latin typeface="Courier New" panose="02070309020205020404" pitchFamily="49" charset="0"/>
                <a:cs typeface="Courier New" panose="02070309020205020404" pitchFamily="49" charset="0"/>
              </a:rPr>
              <a:t> = manager</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a:t>
            </a:r>
            <a:r>
              <a:rPr lang="en-IN" sz="1200" dirty="0" err="1">
                <a:solidFill>
                  <a:schemeClr val="tx1"/>
                </a:solidFill>
                <a:latin typeface="Courier New" panose="02070309020205020404" pitchFamily="49" charset="0"/>
                <a:cs typeface="Courier New" panose="02070309020205020404" pitchFamily="49" charset="0"/>
              </a:rPr>
              <a:t>self.amountSpent</a:t>
            </a:r>
            <a:r>
              <a:rPr lang="en-IN" sz="1200" dirty="0">
                <a:solidFill>
                  <a:schemeClr val="tx1"/>
                </a:solidFill>
                <a:latin typeface="Courier New" panose="02070309020205020404" pitchFamily="49" charset="0"/>
                <a:cs typeface="Courier New" panose="02070309020205020404" pitchFamily="49" charset="0"/>
              </a:rPr>
              <a:t> = </a:t>
            </a:r>
            <a:r>
              <a:rPr lang="en-IN" sz="1200" dirty="0" err="1">
                <a:solidFill>
                  <a:schemeClr val="tx1"/>
                </a:solidFill>
                <a:latin typeface="Courier New" panose="02070309020205020404" pitchFamily="49" charset="0"/>
                <a:cs typeface="Courier New" panose="02070309020205020404" pitchFamily="49" charset="0"/>
              </a:rPr>
              <a:t>amountSpent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def </a:t>
            </a:r>
            <a:r>
              <a:rPr lang="en-IN" sz="1200" dirty="0" err="1">
                <a:solidFill>
                  <a:schemeClr val="tx1"/>
                </a:solidFill>
                <a:latin typeface="Courier New" panose="02070309020205020404" pitchFamily="49" charset="0"/>
                <a:cs typeface="Courier New" panose="02070309020205020404" pitchFamily="49" charset="0"/>
              </a:rPr>
              <a:t>amountOfBudgetLeft</a:t>
            </a:r>
            <a:r>
              <a:rPr lang="en-IN" sz="1200" dirty="0">
                <a:solidFill>
                  <a:schemeClr val="tx1"/>
                </a:solidFill>
                <a:latin typeface="Courier New" panose="02070309020205020404" pitchFamily="49" charset="0"/>
                <a:cs typeface="Courier New" panose="02070309020205020404" pitchFamily="49" charset="0"/>
              </a:rPr>
              <a: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return </a:t>
            </a:r>
            <a:r>
              <a:rPr lang="en-IN" sz="1200" dirty="0" err="1">
                <a:solidFill>
                  <a:schemeClr val="tx1"/>
                </a:solidFill>
                <a:latin typeface="Courier New" panose="02070309020205020404" pitchFamily="49" charset="0"/>
                <a:cs typeface="Courier New" panose="02070309020205020404" pitchFamily="49" charset="0"/>
              </a:rPr>
              <a:t>self.budget</a:t>
            </a:r>
            <a:r>
              <a:rPr lang="en-IN" sz="1200" dirty="0">
                <a:solidFill>
                  <a:schemeClr val="tx1"/>
                </a:solidFill>
                <a:latin typeface="Courier New" panose="02070309020205020404" pitchFamily="49" charset="0"/>
                <a:cs typeface="Courier New" panose="02070309020205020404" pitchFamily="49" charset="0"/>
              </a:rPr>
              <a:t> – </a:t>
            </a:r>
            <a:r>
              <a:rPr lang="en-IN" sz="1200" dirty="0" err="1">
                <a:solidFill>
                  <a:schemeClr val="tx1"/>
                </a:solidFill>
                <a:latin typeface="Courier New" panose="02070309020205020404" pitchFamily="49" charset="0"/>
                <a:cs typeface="Courier New" panose="02070309020205020404" pitchFamily="49" charset="0"/>
              </a:rPr>
              <a:t>self.amountLeft</a:t>
            </a:r>
            <a:r>
              <a:rPr lang="en-IN" sz="1200" dirty="0">
                <a:solidFill>
                  <a:schemeClr val="tx1"/>
                </a:solidFill>
                <a:latin typeface="Courier New" panose="02070309020205020404" pitchFamily="49" charset="0"/>
                <a:cs typeface="Courier New" panose="02070309020205020404" pitchFamily="49" charset="0"/>
              </a:rPr>
              <a:t>    </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@property</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def budget(self):</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return </a:t>
            </a:r>
            <a:r>
              <a:rPr lang="en-IN" sz="1200" dirty="0" err="1">
                <a:solidFill>
                  <a:schemeClr val="tx1"/>
                </a:solidFill>
                <a:latin typeface="Courier New" panose="02070309020205020404" pitchFamily="49" charset="0"/>
                <a:cs typeface="Courier New" panose="02070309020205020404" pitchFamily="49" charset="0"/>
              </a:rPr>
              <a:t>self.budget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a:t>
            </a:r>
            <a:r>
              <a:rPr lang="en-IN" sz="1200" dirty="0" err="1">
                <a:solidFill>
                  <a:schemeClr val="tx1"/>
                </a:solidFill>
                <a:latin typeface="Courier New" panose="02070309020205020404" pitchFamily="49" charset="0"/>
                <a:cs typeface="Courier New" panose="02070309020205020404" pitchFamily="49" charset="0"/>
              </a:rPr>
              <a:t>budget.setter</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def budget(</a:t>
            </a:r>
            <a:r>
              <a:rPr lang="en-IN" sz="1200" dirty="0" err="1">
                <a:solidFill>
                  <a:schemeClr val="tx1"/>
                </a:solidFill>
                <a:latin typeface="Courier New" panose="02070309020205020404" pitchFamily="49" charset="0"/>
                <a:cs typeface="Courier New" panose="02070309020205020404" pitchFamily="49" charset="0"/>
              </a:rPr>
              <a:t>self,amountToSet</a:t>
            </a:r>
            <a:r>
              <a:rPr lang="en-IN" sz="1200" dirty="0">
                <a:solidFill>
                  <a:schemeClr val="tx1"/>
                </a:solidFill>
                <a:latin typeface="Courier New" panose="02070309020205020404" pitchFamily="49" charset="0"/>
                <a:cs typeface="Courier New" panose="02070309020205020404" pitchFamily="49" charset="0"/>
              </a:rPr>
              <a: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if </a:t>
            </a:r>
            <a:r>
              <a:rPr lang="en-IN" sz="1200" dirty="0" err="1">
                <a:solidFill>
                  <a:schemeClr val="tx1"/>
                </a:solidFill>
                <a:latin typeface="Courier New" panose="02070309020205020404" pitchFamily="49" charset="0"/>
                <a:cs typeface="Courier New" panose="02070309020205020404" pitchFamily="49" charset="0"/>
              </a:rPr>
              <a:t>amountToSet</a:t>
            </a:r>
            <a:r>
              <a:rPr lang="en-IN" sz="1200" dirty="0">
                <a:solidFill>
                  <a:schemeClr val="tx1"/>
                </a:solidFill>
                <a:latin typeface="Courier New" panose="02070309020205020404" pitchFamily="49" charset="0"/>
                <a:cs typeface="Courier New" panose="02070309020205020404" pitchFamily="49" charset="0"/>
              </a:rPr>
              <a:t> &lt; 0:</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raise </a:t>
            </a:r>
            <a:r>
              <a:rPr lang="en-IN" sz="1200" dirty="0" err="1">
                <a:solidFill>
                  <a:schemeClr val="tx1"/>
                </a:solidFill>
                <a:latin typeface="Courier New" panose="02070309020205020404" pitchFamily="49" charset="0"/>
                <a:cs typeface="Courier New" panose="02070309020205020404" pitchFamily="49" charset="0"/>
              </a:rPr>
              <a:t>ValueError</a:t>
            </a:r>
            <a:r>
              <a:rPr lang="en-IN" sz="1200" dirty="0">
                <a:solidFill>
                  <a:schemeClr val="tx1"/>
                </a:solidFill>
                <a:latin typeface="Courier New" panose="02070309020205020404" pitchFamily="49" charset="0"/>
                <a:cs typeface="Courier New" panose="02070309020205020404" pitchFamily="49" charset="0"/>
              </a:rPr>
              <a:t>(“Error:  Budget amount %d is a negative value” %(budget))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a:t>
            </a:r>
            <a:r>
              <a:rPr lang="en-IN" sz="1200" dirty="0" err="1">
                <a:solidFill>
                  <a:schemeClr val="tx1"/>
                </a:solidFill>
                <a:latin typeface="Courier New" panose="02070309020205020404" pitchFamily="49" charset="0"/>
                <a:cs typeface="Courier New" panose="02070309020205020404" pitchFamily="49" charset="0"/>
              </a:rPr>
              <a:t>self.budget</a:t>
            </a:r>
            <a:r>
              <a:rPr lang="en-IN" sz="1200" dirty="0">
                <a:solidFill>
                  <a:schemeClr val="tx1"/>
                </a:solidFill>
                <a:latin typeface="Courier New" panose="02070309020205020404" pitchFamily="49" charset="0"/>
                <a:cs typeface="Courier New" panose="02070309020205020404" pitchFamily="49" charset="0"/>
              </a:rPr>
              <a:t> = </a:t>
            </a:r>
            <a:r>
              <a:rPr lang="en-IN" sz="1200" dirty="0" err="1">
                <a:solidFill>
                  <a:schemeClr val="tx1"/>
                </a:solidFill>
                <a:latin typeface="Courier New" panose="02070309020205020404" pitchFamily="49" charset="0"/>
                <a:cs typeface="Courier New" panose="02070309020205020404" pitchFamily="49" charset="0"/>
              </a:rPr>
              <a:t>amountToSet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a:t>
            </a:r>
            <a:endParaRPr lang="en-GB" sz="1200" dirty="0">
              <a:solidFill>
                <a:schemeClr val="tx1"/>
              </a:solidFill>
              <a:latin typeface="Courier New" panose="02070309020205020404" pitchFamily="49" charset="0"/>
              <a:cs typeface="Courier New" panose="02070309020205020404" pitchFamily="49" charset="0"/>
            </a:endParaRPr>
          </a:p>
        </p:txBody>
      </p:sp>
      <p:sp>
        <p:nvSpPr>
          <p:cNvPr id="6" name="Slide Image Placeholder 1"/>
          <p:cNvSpPr>
            <a:spLocks noGrp="1" noRot="1" noChangeAspect="1"/>
          </p:cNvSpPr>
          <p:nvPr>
            <p:ph type="sldImg" idx="2"/>
          </p:nvPr>
        </p:nvSpPr>
        <p:spPr>
          <a:xfrm>
            <a:off x="596900" y="654050"/>
            <a:ext cx="6056313" cy="3722688"/>
          </a:xfrm>
        </p:spPr>
      </p:sp>
    </p:spTree>
    <p:extLst>
      <p:ext uri="{BB962C8B-B14F-4D97-AF65-F5344CB8AC3E}">
        <p14:creationId xmlns:p14="http://schemas.microsoft.com/office/powerpoint/2010/main" val="7230434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4635795"/>
            <a:ext cx="5678212" cy="4771335"/>
          </a:xfrm>
        </p:spPr>
        <p:txBody>
          <a:bodyPr/>
          <a:lstStyle/>
          <a:p>
            <a:endParaRPr lang="en-GB" dirty="0"/>
          </a:p>
          <a:p>
            <a:r>
              <a:rPr lang="en-IN" dirty="0"/>
              <a:t> </a:t>
            </a:r>
            <a:endParaRPr lang="en-GB" dirty="0"/>
          </a:p>
          <a:p>
            <a:endParaRPr lang="en-IN" dirty="0"/>
          </a:p>
          <a:p>
            <a:pPr>
              <a:spcAft>
                <a:spcPts val="650"/>
              </a:spcAft>
            </a:pPr>
            <a:endParaRPr lang="en-IN" dirty="0"/>
          </a:p>
          <a:p>
            <a:endParaRPr lang="en-GB" sz="1300" dirty="0"/>
          </a:p>
          <a:p>
            <a:endParaRPr lang="en-GB"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23</a:t>
            </a:fld>
            <a:endParaRPr lang="en-GB" dirty="0"/>
          </a:p>
        </p:txBody>
      </p:sp>
      <p:sp>
        <p:nvSpPr>
          <p:cNvPr id="6" name="Rectangle 5"/>
          <p:cNvSpPr/>
          <p:nvPr/>
        </p:nvSpPr>
        <p:spPr>
          <a:xfrm>
            <a:off x="808245" y="5027866"/>
            <a:ext cx="5482533" cy="825775"/>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endParaRPr lang="en-IN" sz="1200" dirty="0">
              <a:solidFill>
                <a:schemeClr val="tx1"/>
              </a:solidFill>
              <a:latin typeface="Courier New" panose="02070309020205020404" pitchFamily="49" charset="0"/>
              <a:cs typeface="Courier New" panose="02070309020205020404" pitchFamily="49" charset="0"/>
            </a:endParaRPr>
          </a:p>
          <a:p>
            <a:endParaRPr lang="en-IN" sz="1200" dirty="0">
              <a:solidFill>
                <a:schemeClr val="tx1"/>
              </a:solidFill>
              <a:latin typeface="Courier New" panose="02070309020205020404" pitchFamily="49" charset="0"/>
              <a:cs typeface="Courier New" panose="02070309020205020404" pitchFamily="49" charset="0"/>
            </a:endParaRPr>
          </a:p>
          <a:p>
            <a:r>
              <a:rPr lang="en-IN" sz="1200" dirty="0" err="1">
                <a:solidFill>
                  <a:schemeClr val="tx1"/>
                </a:solidFill>
                <a:latin typeface="Courier New" panose="02070309020205020404" pitchFamily="49" charset="0"/>
                <a:cs typeface="Courier New" panose="02070309020205020404" pitchFamily="49" charset="0"/>
              </a:rPr>
              <a:t>Myproject</a:t>
            </a:r>
            <a:r>
              <a:rPr lang="en-IN" sz="1200" dirty="0">
                <a:solidFill>
                  <a:schemeClr val="tx1"/>
                </a:solidFill>
                <a:latin typeface="Courier New" panose="02070309020205020404" pitchFamily="49" charset="0"/>
                <a:cs typeface="Courier New" panose="02070309020205020404" pitchFamily="49" charset="0"/>
              </a:rPr>
              <a:t> = Project(“Database </a:t>
            </a:r>
            <a:r>
              <a:rPr lang="en-IN" sz="1200" dirty="0" err="1">
                <a:solidFill>
                  <a:schemeClr val="tx1"/>
                </a:solidFill>
                <a:latin typeface="Courier New" panose="02070309020205020404" pitchFamily="49" charset="0"/>
                <a:cs typeface="Courier New" panose="02070309020205020404" pitchFamily="49" charset="0"/>
              </a:rPr>
              <a:t>migration”,”Data</a:t>
            </a:r>
            <a:r>
              <a:rPr lang="en-IN" sz="1200" dirty="0">
                <a:solidFill>
                  <a:schemeClr val="tx1"/>
                </a:solidFill>
                <a:latin typeface="Courier New" panose="02070309020205020404" pitchFamily="49" charset="0"/>
                <a:cs typeface="Courier New" panose="02070309020205020404" pitchFamily="49" charset="0"/>
              </a:rPr>
              <a:t> Administration”,10000.00,”Joe Green”,0)</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err="1">
                <a:solidFill>
                  <a:schemeClr val="tx1"/>
                </a:solidFill>
                <a:latin typeface="Courier New" panose="02070309020205020404" pitchFamily="49" charset="0"/>
                <a:cs typeface="Courier New" panose="02070309020205020404" pitchFamily="49" charset="0"/>
              </a:rPr>
              <a:t>Myproject.budget</a:t>
            </a:r>
            <a:r>
              <a:rPr lang="en-IN" sz="1200" dirty="0">
                <a:solidFill>
                  <a:schemeClr val="tx1"/>
                </a:solidFill>
                <a:latin typeface="Courier New" panose="02070309020205020404" pitchFamily="49" charset="0"/>
                <a:cs typeface="Courier New" panose="02070309020205020404" pitchFamily="49" charset="0"/>
              </a:rPr>
              <a:t> = -1000</a:t>
            </a:r>
          </a:p>
          <a:p>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  </a:t>
            </a:r>
            <a:endParaRPr lang="en-GB" sz="1200" dirty="0">
              <a:solidFill>
                <a:schemeClr val="tx1"/>
              </a:solidFill>
              <a:latin typeface="Courier New" panose="02070309020205020404" pitchFamily="49" charset="0"/>
              <a:cs typeface="Courier New" panose="02070309020205020404" pitchFamily="49" charset="0"/>
            </a:endParaRPr>
          </a:p>
        </p:txBody>
      </p:sp>
      <p:sp>
        <p:nvSpPr>
          <p:cNvPr id="7" name="Slide Image Placeholder 1"/>
          <p:cNvSpPr>
            <a:spLocks noGrp="1" noRot="1" noChangeAspect="1"/>
          </p:cNvSpPr>
          <p:nvPr>
            <p:ph type="sldImg" idx="2"/>
          </p:nvPr>
        </p:nvSpPr>
        <p:spPr>
          <a:xfrm>
            <a:off x="596900" y="654050"/>
            <a:ext cx="6056313" cy="3722688"/>
          </a:xfrm>
        </p:spPr>
      </p:sp>
    </p:spTree>
    <p:extLst>
      <p:ext uri="{BB962C8B-B14F-4D97-AF65-F5344CB8AC3E}">
        <p14:creationId xmlns:p14="http://schemas.microsoft.com/office/powerpoint/2010/main" val="20956312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4603899"/>
            <a:ext cx="5678212" cy="4803232"/>
          </a:xfrm>
        </p:spPr>
        <p:txBody>
          <a:bodyPr/>
          <a:lstStyle/>
          <a:p>
            <a:endParaRPr lang="en-GB"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24</a:t>
            </a:fld>
            <a:endParaRPr lang="en-GB" dirty="0"/>
          </a:p>
        </p:txBody>
      </p:sp>
      <p:sp>
        <p:nvSpPr>
          <p:cNvPr id="6" name="Slide Image Placeholder 1"/>
          <p:cNvSpPr>
            <a:spLocks noGrp="1" noRot="1" noChangeAspect="1"/>
          </p:cNvSpPr>
          <p:nvPr>
            <p:ph type="sldImg" idx="2"/>
          </p:nvPr>
        </p:nvSpPr>
        <p:spPr>
          <a:xfrm>
            <a:off x="520700" y="617538"/>
            <a:ext cx="6056313" cy="3722687"/>
          </a:xfrm>
        </p:spPr>
      </p:sp>
    </p:spTree>
    <p:extLst>
      <p:ext uri="{BB962C8B-B14F-4D97-AF65-F5344CB8AC3E}">
        <p14:creationId xmlns:p14="http://schemas.microsoft.com/office/powerpoint/2010/main" val="39583253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4572000"/>
            <a:ext cx="5678212" cy="4835130"/>
          </a:xfrm>
        </p:spPr>
        <p:txBody>
          <a:bodyPr/>
          <a:lstStyle/>
          <a:p>
            <a:endParaRPr lang="en-GB"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25</a:t>
            </a:fld>
            <a:endParaRPr lang="en-GB" dirty="0"/>
          </a:p>
        </p:txBody>
      </p:sp>
      <p:sp>
        <p:nvSpPr>
          <p:cNvPr id="6" name="Rectangle 5"/>
          <p:cNvSpPr/>
          <p:nvPr/>
        </p:nvSpPr>
        <p:spPr>
          <a:xfrm>
            <a:off x="850242" y="5954233"/>
            <a:ext cx="5635618" cy="3040912"/>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r>
              <a:rPr lang="en-IN" sz="1000" dirty="0">
                <a:solidFill>
                  <a:schemeClr val="tx1"/>
                </a:solidFill>
                <a:latin typeface="Courier New" panose="02070309020205020404" pitchFamily="49" charset="0"/>
                <a:cs typeface="Courier New" panose="02070309020205020404" pitchFamily="49" charset="0"/>
              </a:rPr>
              <a:t>class </a:t>
            </a:r>
            <a:r>
              <a:rPr lang="en-IN" sz="1000" dirty="0" err="1">
                <a:solidFill>
                  <a:schemeClr val="tx1"/>
                </a:solidFill>
                <a:latin typeface="Courier New" panose="02070309020205020404" pitchFamily="49" charset="0"/>
                <a:cs typeface="Courier New" panose="02070309020205020404" pitchFamily="49" charset="0"/>
              </a:rPr>
              <a:t>ExampleOfRedundantPropertiesCode</a:t>
            </a:r>
            <a:r>
              <a:rPr lang="en-IN" sz="1000" dirty="0">
                <a:solidFill>
                  <a:schemeClr val="tx1"/>
                </a:solidFill>
                <a:latin typeface="Courier New" panose="02070309020205020404" pitchFamily="49" charset="0"/>
                <a:cs typeface="Courier New" panose="02070309020205020404" pitchFamily="49" charset="0"/>
              </a:rPr>
              <a:t>(object):</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def __</a:t>
            </a:r>
            <a:r>
              <a:rPr lang="en-IN" sz="1000" dirty="0" err="1">
                <a:solidFill>
                  <a:schemeClr val="tx1"/>
                </a:solidFill>
                <a:latin typeface="Courier New" panose="02070309020205020404" pitchFamily="49" charset="0"/>
                <a:cs typeface="Courier New" panose="02070309020205020404" pitchFamily="49" charset="0"/>
              </a:rPr>
              <a:t>init</a:t>
            </a:r>
            <a:r>
              <a:rPr lang="en-IN" sz="1000" dirty="0">
                <a:solidFill>
                  <a:schemeClr val="tx1"/>
                </a:solidFill>
                <a:latin typeface="Courier New" panose="02070309020205020404" pitchFamily="49" charset="0"/>
                <a:cs typeface="Courier New" panose="02070309020205020404" pitchFamily="49" charset="0"/>
              </a:rPr>
              <a:t>__(</a:t>
            </a:r>
            <a:r>
              <a:rPr lang="en-IN" sz="1000" dirty="0" err="1">
                <a:solidFill>
                  <a:schemeClr val="tx1"/>
                </a:solidFill>
                <a:latin typeface="Courier New" panose="02070309020205020404" pitchFamily="49" charset="0"/>
                <a:cs typeface="Courier New" panose="02070309020205020404" pitchFamily="49" charset="0"/>
              </a:rPr>
              <a:t>self,a,b</a:t>
            </a:r>
            <a:r>
              <a:rPr lang="en-IN" sz="1000" dirty="0">
                <a:solidFill>
                  <a:schemeClr val="tx1"/>
                </a:solidFill>
                <a:latin typeface="Courier New" panose="02070309020205020404" pitchFamily="49" charset="0"/>
                <a:cs typeface="Courier New" panose="02070309020205020404" pitchFamily="49" charset="0"/>
              </a:rPr>
              <a:t>):</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r>
              <a:rPr lang="en-IN" sz="1000" dirty="0" err="1">
                <a:solidFill>
                  <a:schemeClr val="tx1"/>
                </a:solidFill>
                <a:latin typeface="Courier New" panose="02070309020205020404" pitchFamily="49" charset="0"/>
                <a:cs typeface="Courier New" panose="02070309020205020404" pitchFamily="49" charset="0"/>
              </a:rPr>
              <a:t>self.a</a:t>
            </a:r>
            <a:r>
              <a:rPr lang="en-IN" sz="1000" dirty="0">
                <a:solidFill>
                  <a:schemeClr val="tx1"/>
                </a:solidFill>
                <a:latin typeface="Courier New" panose="02070309020205020404" pitchFamily="49" charset="0"/>
                <a:cs typeface="Courier New" panose="02070309020205020404" pitchFamily="49" charset="0"/>
              </a:rPr>
              <a:t>= a</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r>
              <a:rPr lang="en-IN" sz="1000" dirty="0" err="1">
                <a:solidFill>
                  <a:schemeClr val="tx1"/>
                </a:solidFill>
                <a:latin typeface="Courier New" panose="02070309020205020404" pitchFamily="49" charset="0"/>
                <a:cs typeface="Courier New" panose="02070309020205020404" pitchFamily="49" charset="0"/>
              </a:rPr>
              <a:t>self.b</a:t>
            </a:r>
            <a:r>
              <a:rPr lang="en-IN" sz="1000" dirty="0">
                <a:solidFill>
                  <a:schemeClr val="tx1"/>
                </a:solidFill>
                <a:latin typeface="Courier New" panose="02070309020205020404" pitchFamily="49" charset="0"/>
                <a:cs typeface="Courier New" panose="02070309020205020404" pitchFamily="49" charset="0"/>
              </a:rPr>
              <a:t> = b</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Suppose we want to make sure we don't allow negative values when setting a and b. Here's</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how we do it with properties.</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@property</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def a(self):</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return </a:t>
            </a:r>
            <a:r>
              <a:rPr lang="en-IN" sz="1000" dirty="0" err="1">
                <a:solidFill>
                  <a:schemeClr val="tx1"/>
                </a:solidFill>
                <a:latin typeface="Courier New" panose="02070309020205020404" pitchFamily="49" charset="0"/>
                <a:cs typeface="Courier New" panose="02070309020205020404" pitchFamily="49" charset="0"/>
              </a:rPr>
              <a:t>a.self</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r>
              <a:rPr lang="en-IN" sz="1000" dirty="0" err="1">
                <a:solidFill>
                  <a:schemeClr val="tx1"/>
                </a:solidFill>
                <a:latin typeface="Courier New" panose="02070309020205020404" pitchFamily="49" charset="0"/>
                <a:cs typeface="Courier New" panose="02070309020205020404" pitchFamily="49" charset="0"/>
              </a:rPr>
              <a:t>a.setter</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def a(</a:t>
            </a:r>
            <a:r>
              <a:rPr lang="en-IN" sz="1000" dirty="0" err="1">
                <a:solidFill>
                  <a:schemeClr val="tx1"/>
                </a:solidFill>
                <a:latin typeface="Courier New" panose="02070309020205020404" pitchFamily="49" charset="0"/>
                <a:cs typeface="Courier New" panose="02070309020205020404" pitchFamily="49" charset="0"/>
              </a:rPr>
              <a:t>self,value</a:t>
            </a:r>
            <a:r>
              <a:rPr lang="en-IN" sz="1000" dirty="0">
                <a:solidFill>
                  <a:schemeClr val="tx1"/>
                </a:solidFill>
                <a:latin typeface="Courier New" panose="02070309020205020404" pitchFamily="49" charset="0"/>
                <a:cs typeface="Courier New" panose="02070309020205020404" pitchFamily="49" charset="0"/>
              </a:rPr>
              <a:t>):</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if value &lt; 0:</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raise </a:t>
            </a:r>
            <a:r>
              <a:rPr lang="en-IN" sz="1000" dirty="0" err="1">
                <a:solidFill>
                  <a:schemeClr val="tx1"/>
                </a:solidFill>
                <a:latin typeface="Courier New" panose="02070309020205020404" pitchFamily="49" charset="0"/>
                <a:cs typeface="Courier New" panose="02070309020205020404" pitchFamily="49" charset="0"/>
              </a:rPr>
              <a:t>ValueError</a:t>
            </a:r>
            <a:r>
              <a:rPr lang="en-IN" sz="1000" dirty="0">
                <a:solidFill>
                  <a:schemeClr val="tx1"/>
                </a:solidFill>
                <a:latin typeface="Courier New" panose="02070309020205020404" pitchFamily="49" charset="0"/>
                <a:cs typeface="Courier New" panose="02070309020205020404" pitchFamily="49" charset="0"/>
              </a:rPr>
              <a:t>(“Error:  Can't set attribute to a negative value”)</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r>
              <a:rPr lang="en-IN" sz="1000" dirty="0" err="1">
                <a:solidFill>
                  <a:schemeClr val="tx1"/>
                </a:solidFill>
                <a:latin typeface="Courier New" panose="02070309020205020404" pitchFamily="49" charset="0"/>
                <a:cs typeface="Courier New" panose="02070309020205020404" pitchFamily="49" charset="0"/>
              </a:rPr>
              <a:t>self.a</a:t>
            </a:r>
            <a:r>
              <a:rPr lang="en-IN" sz="1000" dirty="0">
                <a:solidFill>
                  <a:schemeClr val="tx1"/>
                </a:solidFill>
                <a:latin typeface="Courier New" panose="02070309020205020404" pitchFamily="49" charset="0"/>
                <a:cs typeface="Courier New" panose="02070309020205020404" pitchFamily="49" charset="0"/>
              </a:rPr>
              <a:t> = value</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endParaRPr lang="en-GB" sz="1000" dirty="0">
              <a:solidFill>
                <a:schemeClr val="tx1"/>
              </a:solidFill>
              <a:latin typeface="Courier New" panose="02070309020205020404" pitchFamily="49" charset="0"/>
              <a:cs typeface="Courier New" panose="02070309020205020404" pitchFamily="49" charset="0"/>
            </a:endParaRPr>
          </a:p>
        </p:txBody>
      </p:sp>
      <p:sp>
        <p:nvSpPr>
          <p:cNvPr id="7" name="Slide Image Placeholder 1"/>
          <p:cNvSpPr>
            <a:spLocks noGrp="1" noRot="1" noChangeAspect="1"/>
          </p:cNvSpPr>
          <p:nvPr>
            <p:ph type="sldImg" idx="2"/>
          </p:nvPr>
        </p:nvSpPr>
        <p:spPr>
          <a:xfrm>
            <a:off x="623888" y="633413"/>
            <a:ext cx="6056312" cy="3722687"/>
          </a:xfrm>
        </p:spPr>
      </p:sp>
      <p:sp>
        <p:nvSpPr>
          <p:cNvPr id="8" name="Rectangle 7"/>
          <p:cNvSpPr/>
          <p:nvPr/>
        </p:nvSpPr>
        <p:spPr>
          <a:xfrm>
            <a:off x="4600357" y="8912037"/>
            <a:ext cx="1873325" cy="373332"/>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r>
              <a:rPr lang="en-GB" sz="1000" dirty="0">
                <a:solidFill>
                  <a:schemeClr val="tx1"/>
                </a:solidFill>
                <a:latin typeface="Courier New" panose="02070309020205020404" pitchFamily="49" charset="0"/>
                <a:cs typeface="Courier New" panose="02070309020205020404" pitchFamily="49" charset="0"/>
              </a:rPr>
              <a:t>Continued ....</a:t>
            </a:r>
          </a:p>
        </p:txBody>
      </p:sp>
    </p:spTree>
    <p:extLst>
      <p:ext uri="{BB962C8B-B14F-4D97-AF65-F5344CB8AC3E}">
        <p14:creationId xmlns:p14="http://schemas.microsoft.com/office/powerpoint/2010/main" val="28454636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8188" y="800100"/>
            <a:ext cx="5621337" cy="3454400"/>
          </a:xfrm>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GB" dirty="0"/>
              <a:t>Python for Tool Developers</a:t>
            </a:r>
          </a:p>
        </p:txBody>
      </p:sp>
      <p:sp>
        <p:nvSpPr>
          <p:cNvPr id="5" name="Slide Number Placeholder 4"/>
          <p:cNvSpPr>
            <a:spLocks noGrp="1"/>
          </p:cNvSpPr>
          <p:nvPr>
            <p:ph type="sldNum" sz="quarter" idx="11"/>
          </p:nvPr>
        </p:nvSpPr>
        <p:spPr/>
        <p:txBody>
          <a:bodyPr/>
          <a:lstStyle/>
          <a:p>
            <a:fld id="{BD25BEDC-D529-4A0A-A183-E8306A8EE1D8}" type="slidenum">
              <a:rPr lang="en-GB"/>
              <a:t>26</a:t>
            </a:fld>
            <a:endParaRPr lang="en-GB" dirty="0"/>
          </a:p>
        </p:txBody>
      </p:sp>
    </p:spTree>
    <p:extLst>
      <p:ext uri="{BB962C8B-B14F-4D97-AF65-F5344CB8AC3E}">
        <p14:creationId xmlns:p14="http://schemas.microsoft.com/office/powerpoint/2010/main" val="6690833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2796363"/>
            <a:ext cx="5678212" cy="6610767"/>
          </a:xfrm>
        </p:spPr>
        <p:txBody>
          <a:bodyPr/>
          <a:lstStyle/>
          <a:p>
            <a:endParaRPr lang="en-IN" dirty="0"/>
          </a:p>
          <a:p>
            <a:r>
              <a:rPr lang="en-US" sz="1100" b="1" kern="1200" dirty="0" smtClean="0">
                <a:solidFill>
                  <a:schemeClr val="tx1"/>
                </a:solidFill>
                <a:effectLst/>
                <a:latin typeface="Georgia" panose="02040502050405020303" pitchFamily="18" charset="0"/>
                <a:ea typeface="+mn-ea"/>
                <a:cs typeface="+mn-cs"/>
              </a:rPr>
              <a:t>Table Views</a:t>
            </a:r>
          </a:p>
          <a:p>
            <a:r>
              <a:rPr lang="en-US" sz="1100" kern="1200" dirty="0" smtClean="0">
                <a:solidFill>
                  <a:schemeClr val="tx1"/>
                </a:solidFill>
                <a:effectLst/>
                <a:latin typeface="Georgia" panose="02040502050405020303" pitchFamily="18" charset="0"/>
                <a:ea typeface="+mn-ea"/>
                <a:cs typeface="+mn-cs"/>
              </a:rPr>
              <a:t>     Views are pseudo-tables. That is, they are not real tables; nevertheless appear as ordinary tables to SELECT. A view can represent a subset of a real table, selecting certain columns or certain rows from an ordinary table. A view can even represent joined tables. Because views are assigned separate permissions, you can use them to restrict table access so that the users see only specific rows or columns of a table.</a:t>
            </a:r>
          </a:p>
          <a:p>
            <a:r>
              <a:rPr lang="en-US" sz="1100" kern="1200" dirty="0" smtClean="0">
                <a:solidFill>
                  <a:schemeClr val="tx1"/>
                </a:solidFill>
                <a:effectLst/>
                <a:latin typeface="Georgia" panose="02040502050405020303" pitchFamily="18" charset="0"/>
                <a:ea typeface="+mn-ea"/>
                <a:cs typeface="+mn-cs"/>
              </a:rPr>
              <a:t>A view can contain all rows of a table or selected rows from one or more tables. A view can be created from one or many tables, which depends on the written </a:t>
            </a:r>
            <a:r>
              <a:rPr lang="en-US" sz="1100" kern="1200" dirty="0" err="1" smtClean="0">
                <a:solidFill>
                  <a:schemeClr val="tx1"/>
                </a:solidFill>
                <a:effectLst/>
                <a:latin typeface="Georgia" panose="02040502050405020303" pitchFamily="18" charset="0"/>
                <a:ea typeface="+mn-ea"/>
                <a:cs typeface="+mn-cs"/>
              </a:rPr>
              <a:t>PostgreSQL</a:t>
            </a:r>
            <a:r>
              <a:rPr lang="en-US" sz="1100" kern="1200" dirty="0" smtClean="0">
                <a:solidFill>
                  <a:schemeClr val="tx1"/>
                </a:solidFill>
                <a:effectLst/>
                <a:latin typeface="Georgia" panose="02040502050405020303" pitchFamily="18" charset="0"/>
                <a:ea typeface="+mn-ea"/>
                <a:cs typeface="+mn-cs"/>
              </a:rPr>
              <a:t> query to create a view.</a:t>
            </a:r>
          </a:p>
          <a:p>
            <a:r>
              <a:rPr lang="en-US" sz="1100" kern="1200" dirty="0" smtClean="0">
                <a:solidFill>
                  <a:schemeClr val="tx1"/>
                </a:solidFill>
                <a:effectLst/>
                <a:latin typeface="Georgia" panose="02040502050405020303" pitchFamily="18" charset="0"/>
                <a:ea typeface="+mn-ea"/>
                <a:cs typeface="+mn-cs"/>
              </a:rPr>
              <a:t>Views, which are kind of virtual tables, allow users to do the following −</a:t>
            </a:r>
          </a:p>
          <a:p>
            <a:r>
              <a:rPr lang="en-US" sz="1100" kern="1200" dirty="0" smtClean="0">
                <a:solidFill>
                  <a:schemeClr val="tx1"/>
                </a:solidFill>
                <a:effectLst/>
                <a:latin typeface="Georgia" panose="02040502050405020303" pitchFamily="18" charset="0"/>
                <a:ea typeface="+mn-ea"/>
                <a:cs typeface="+mn-cs"/>
              </a:rPr>
              <a:t>Structure data in a way that users or classes of users find natural or intuitive.</a:t>
            </a:r>
          </a:p>
          <a:p>
            <a:r>
              <a:rPr lang="en-US" sz="1100" kern="1200" dirty="0" smtClean="0">
                <a:solidFill>
                  <a:schemeClr val="tx1"/>
                </a:solidFill>
                <a:effectLst/>
                <a:latin typeface="Georgia" panose="02040502050405020303" pitchFamily="18" charset="0"/>
                <a:ea typeface="+mn-ea"/>
                <a:cs typeface="+mn-cs"/>
              </a:rPr>
              <a:t>Restrict access to the data such that a user can only see limited data instead of complete table.</a:t>
            </a:r>
          </a:p>
          <a:p>
            <a:r>
              <a:rPr lang="en-US" sz="1100" kern="1200" dirty="0" smtClean="0">
                <a:solidFill>
                  <a:schemeClr val="tx1"/>
                </a:solidFill>
                <a:effectLst/>
                <a:latin typeface="Georgia" panose="02040502050405020303" pitchFamily="18" charset="0"/>
                <a:ea typeface="+mn-ea"/>
                <a:cs typeface="+mn-cs"/>
              </a:rPr>
              <a:t>Summarize data from various tables, which can be used to generate reports.</a:t>
            </a:r>
          </a:p>
          <a:p>
            <a:r>
              <a:rPr lang="en-US" sz="1100" kern="1200" dirty="0" smtClean="0">
                <a:solidFill>
                  <a:schemeClr val="tx1"/>
                </a:solidFill>
                <a:effectLst/>
                <a:latin typeface="Georgia" panose="02040502050405020303" pitchFamily="18" charset="0"/>
                <a:ea typeface="+mn-ea"/>
                <a:cs typeface="+mn-cs"/>
              </a:rPr>
              <a:t>Since views are not ordinary tables, you may not be able to execute a DELETE, INSERT, or UPDATE statement on a view. However, you can create a RULE to correct this problem of using DELETE, INSERT or UPDATE on a view.     </a:t>
            </a:r>
          </a:p>
          <a:p>
            <a:r>
              <a:rPr lang="en-US" sz="1100" kern="1200" dirty="0" smtClean="0">
                <a:solidFill>
                  <a:schemeClr val="tx1"/>
                </a:solidFill>
                <a:effectLst/>
                <a:latin typeface="Georgia" panose="02040502050405020303" pitchFamily="18" charset="0"/>
                <a:ea typeface="+mn-ea"/>
                <a:cs typeface="+mn-cs"/>
              </a:rPr>
              <a:t>The basic syntax for creating a view is as follows:</a:t>
            </a:r>
          </a:p>
          <a:p>
            <a:r>
              <a:rPr lang="en-US" sz="1100" kern="1200" dirty="0" smtClean="0">
                <a:solidFill>
                  <a:schemeClr val="tx1"/>
                </a:solidFill>
                <a:effectLst/>
                <a:latin typeface="Georgia" panose="02040502050405020303" pitchFamily="18" charset="0"/>
                <a:ea typeface="+mn-ea"/>
                <a:cs typeface="+mn-cs"/>
              </a:rPr>
              <a:t>CREATE [TEMP | TEMPORARY] VIEW </a:t>
            </a:r>
            <a:r>
              <a:rPr lang="en-US" sz="1100" kern="1200" dirty="0" err="1" smtClean="0">
                <a:solidFill>
                  <a:schemeClr val="tx1"/>
                </a:solidFill>
                <a:effectLst/>
                <a:latin typeface="Georgia" panose="02040502050405020303" pitchFamily="18" charset="0"/>
                <a:ea typeface="+mn-ea"/>
                <a:cs typeface="+mn-cs"/>
              </a:rPr>
              <a:t>view_name</a:t>
            </a:r>
            <a:r>
              <a:rPr lang="en-US" sz="1100" kern="1200" dirty="0" smtClean="0">
                <a:solidFill>
                  <a:schemeClr val="tx1"/>
                </a:solidFill>
                <a:effectLst/>
                <a:latin typeface="Georgia" panose="02040502050405020303" pitchFamily="18" charset="0"/>
                <a:ea typeface="+mn-ea"/>
                <a:cs typeface="+mn-cs"/>
              </a:rPr>
              <a:t> AS</a:t>
            </a:r>
          </a:p>
          <a:p>
            <a:r>
              <a:rPr lang="en-US" sz="1100" kern="1200" dirty="0" smtClean="0">
                <a:solidFill>
                  <a:schemeClr val="tx1"/>
                </a:solidFill>
                <a:effectLst/>
                <a:latin typeface="Georgia" panose="02040502050405020303" pitchFamily="18" charset="0"/>
                <a:ea typeface="+mn-ea"/>
                <a:cs typeface="+mn-cs"/>
              </a:rPr>
              <a:t>SELECT column1, column2.....</a:t>
            </a:r>
          </a:p>
          <a:p>
            <a:r>
              <a:rPr lang="en-US" sz="1100" kern="1200" dirty="0" smtClean="0">
                <a:solidFill>
                  <a:schemeClr val="tx1"/>
                </a:solidFill>
                <a:effectLst/>
                <a:latin typeface="Georgia" panose="02040502050405020303" pitchFamily="18" charset="0"/>
                <a:ea typeface="+mn-ea"/>
                <a:cs typeface="+mn-cs"/>
              </a:rPr>
              <a:t>FROM </a:t>
            </a:r>
            <a:r>
              <a:rPr lang="en-US" sz="1100" kern="1200" dirty="0" err="1" smtClean="0">
                <a:solidFill>
                  <a:schemeClr val="tx1"/>
                </a:solidFill>
                <a:effectLst/>
                <a:latin typeface="Georgia" panose="02040502050405020303" pitchFamily="18" charset="0"/>
                <a:ea typeface="+mn-ea"/>
                <a:cs typeface="+mn-cs"/>
              </a:rPr>
              <a:t>table_name</a:t>
            </a:r>
            <a:endParaRPr lang="en-US" sz="1100" kern="1200" dirty="0" smtClean="0">
              <a:solidFill>
                <a:schemeClr val="tx1"/>
              </a:solidFill>
              <a:effectLst/>
              <a:latin typeface="Georgia" panose="02040502050405020303" pitchFamily="18" charset="0"/>
              <a:ea typeface="+mn-ea"/>
              <a:cs typeface="+mn-cs"/>
            </a:endParaRPr>
          </a:p>
          <a:p>
            <a:r>
              <a:rPr lang="en-US" sz="1100" kern="1200" dirty="0" smtClean="0">
                <a:solidFill>
                  <a:schemeClr val="tx1"/>
                </a:solidFill>
                <a:effectLst/>
                <a:latin typeface="Georgia" panose="02040502050405020303" pitchFamily="18" charset="0"/>
                <a:ea typeface="+mn-ea"/>
                <a:cs typeface="+mn-cs"/>
              </a:rPr>
              <a:t>WHERE [condition];</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Let’s consider the company table and see how we can create views from it. </a:t>
            </a:r>
          </a:p>
          <a:p>
            <a:r>
              <a:rPr lang="en-US" sz="1100" kern="1200" dirty="0" err="1" smtClean="0">
                <a:solidFill>
                  <a:schemeClr val="tx1"/>
                </a:solidFill>
                <a:effectLst/>
                <a:latin typeface="Georgia" panose="02040502050405020303" pitchFamily="18" charset="0"/>
                <a:ea typeface="+mn-ea"/>
                <a:cs typeface="+mn-cs"/>
              </a:rPr>
              <a:t>testdb</a:t>
            </a:r>
            <a:r>
              <a:rPr lang="en-US" sz="1100" kern="1200" dirty="0" smtClean="0">
                <a:solidFill>
                  <a:schemeClr val="tx1"/>
                </a:solidFill>
                <a:effectLst/>
                <a:latin typeface="Georgia" panose="02040502050405020303" pitchFamily="18" charset="0"/>
                <a:ea typeface="+mn-ea"/>
                <a:cs typeface="+mn-cs"/>
              </a:rPr>
              <a:t>=# CREATE VIEW COMPANY_VIEW AS</a:t>
            </a:r>
          </a:p>
          <a:p>
            <a:r>
              <a:rPr lang="en-US" sz="1100" kern="1200" dirty="0" smtClean="0">
                <a:solidFill>
                  <a:schemeClr val="tx1"/>
                </a:solidFill>
                <a:effectLst/>
                <a:latin typeface="Georgia" panose="02040502050405020303" pitchFamily="18" charset="0"/>
                <a:ea typeface="+mn-ea"/>
                <a:cs typeface="+mn-cs"/>
              </a:rPr>
              <a:t>SELECT ID, NAME, AGE</a:t>
            </a:r>
          </a:p>
          <a:p>
            <a:r>
              <a:rPr lang="en-US" sz="1100" kern="1200" dirty="0" smtClean="0">
                <a:solidFill>
                  <a:schemeClr val="tx1"/>
                </a:solidFill>
                <a:effectLst/>
                <a:latin typeface="Georgia" panose="02040502050405020303" pitchFamily="18" charset="0"/>
                <a:ea typeface="+mn-ea"/>
                <a:cs typeface="+mn-cs"/>
              </a:rPr>
              <a:t>FROM  COMPANY;</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Now, you can query COMPANY_VIEW in a similar way as you query an actual table. Following is the example     </a:t>
            </a:r>
          </a:p>
          <a:p>
            <a:r>
              <a:rPr lang="en-US" sz="1100" kern="1200" dirty="0" err="1" smtClean="0">
                <a:solidFill>
                  <a:schemeClr val="tx1"/>
                </a:solidFill>
                <a:effectLst/>
                <a:latin typeface="Georgia" panose="02040502050405020303" pitchFamily="18" charset="0"/>
                <a:ea typeface="+mn-ea"/>
                <a:cs typeface="+mn-cs"/>
              </a:rPr>
              <a:t>testdb</a:t>
            </a:r>
            <a:r>
              <a:rPr lang="en-US" sz="1100" kern="1200" dirty="0" smtClean="0">
                <a:solidFill>
                  <a:schemeClr val="tx1"/>
                </a:solidFill>
                <a:effectLst/>
                <a:latin typeface="Georgia" panose="02040502050405020303" pitchFamily="18" charset="0"/>
                <a:ea typeface="+mn-ea"/>
                <a:cs typeface="+mn-cs"/>
              </a:rPr>
              <a:t>=# SELECT * FROM COMPANY_VIEW;</a:t>
            </a:r>
          </a:p>
          <a:p>
            <a:r>
              <a:rPr lang="en-US" sz="1100" kern="1200" dirty="0" smtClean="0">
                <a:solidFill>
                  <a:schemeClr val="tx1"/>
                </a:solidFill>
                <a:effectLst/>
                <a:latin typeface="Georgia" panose="02040502050405020303" pitchFamily="18" charset="0"/>
                <a:ea typeface="+mn-ea"/>
                <a:cs typeface="+mn-cs"/>
              </a:rPr>
              <a:t>id | name  | age</a:t>
            </a:r>
          </a:p>
          <a:p>
            <a:r>
              <a:rPr lang="en-US" sz="1100" kern="1200" dirty="0" smtClean="0">
                <a:solidFill>
                  <a:schemeClr val="tx1"/>
                </a:solidFill>
                <a:effectLst/>
                <a:latin typeface="Georgia" panose="02040502050405020303" pitchFamily="18" charset="0"/>
                <a:ea typeface="+mn-ea"/>
                <a:cs typeface="+mn-cs"/>
              </a:rPr>
              <a:t>----+-------+-----</a:t>
            </a:r>
          </a:p>
          <a:p>
            <a:r>
              <a:rPr lang="en-US" sz="1100" kern="1200" dirty="0" smtClean="0">
                <a:solidFill>
                  <a:schemeClr val="tx1"/>
                </a:solidFill>
                <a:effectLst/>
                <a:latin typeface="Georgia" panose="02040502050405020303" pitchFamily="18" charset="0"/>
                <a:ea typeface="+mn-ea"/>
                <a:cs typeface="+mn-cs"/>
              </a:rPr>
              <a:t>  1 | Paul  |  32</a:t>
            </a:r>
          </a:p>
          <a:p>
            <a:r>
              <a:rPr lang="en-US" sz="1100" kern="1200" dirty="0" smtClean="0">
                <a:solidFill>
                  <a:schemeClr val="tx1"/>
                </a:solidFill>
                <a:effectLst/>
                <a:latin typeface="Georgia" panose="02040502050405020303" pitchFamily="18" charset="0"/>
                <a:ea typeface="+mn-ea"/>
                <a:cs typeface="+mn-cs"/>
              </a:rPr>
              <a:t>  2 | Allen |  25</a:t>
            </a:r>
          </a:p>
          <a:p>
            <a:r>
              <a:rPr lang="en-US" sz="1100" kern="1200" dirty="0" smtClean="0">
                <a:solidFill>
                  <a:schemeClr val="tx1"/>
                </a:solidFill>
                <a:effectLst/>
                <a:latin typeface="Georgia" panose="02040502050405020303" pitchFamily="18" charset="0"/>
                <a:ea typeface="+mn-ea"/>
                <a:cs typeface="+mn-cs"/>
              </a:rPr>
              <a:t>  3 | Teddy |  23</a:t>
            </a:r>
          </a:p>
          <a:p>
            <a:r>
              <a:rPr lang="en-US" sz="1100" kern="1200" dirty="0" smtClean="0">
                <a:solidFill>
                  <a:schemeClr val="tx1"/>
                </a:solidFill>
                <a:effectLst/>
                <a:latin typeface="Georgia" panose="02040502050405020303" pitchFamily="18" charset="0"/>
                <a:ea typeface="+mn-ea"/>
                <a:cs typeface="+mn-cs"/>
              </a:rPr>
              <a:t>  4 | Mark  |  25</a:t>
            </a:r>
          </a:p>
          <a:p>
            <a:r>
              <a:rPr lang="en-US" sz="1100" kern="1200" dirty="0" smtClean="0">
                <a:solidFill>
                  <a:schemeClr val="tx1"/>
                </a:solidFill>
                <a:effectLst/>
                <a:latin typeface="Georgia" panose="02040502050405020303" pitchFamily="18" charset="0"/>
                <a:ea typeface="+mn-ea"/>
                <a:cs typeface="+mn-cs"/>
              </a:rPr>
              <a:t>  5 | David |  27</a:t>
            </a:r>
          </a:p>
          <a:p>
            <a:r>
              <a:rPr lang="en-US" sz="1100" kern="1200" dirty="0" smtClean="0">
                <a:solidFill>
                  <a:schemeClr val="tx1"/>
                </a:solidFill>
                <a:effectLst/>
                <a:latin typeface="Georgia" panose="02040502050405020303" pitchFamily="18" charset="0"/>
                <a:ea typeface="+mn-ea"/>
                <a:cs typeface="+mn-cs"/>
              </a:rPr>
              <a:t>  6 | Kim   |  22</a:t>
            </a:r>
          </a:p>
          <a:p>
            <a:r>
              <a:rPr lang="en-US" sz="1100" kern="1200" dirty="0" smtClean="0">
                <a:solidFill>
                  <a:schemeClr val="tx1"/>
                </a:solidFill>
                <a:effectLst/>
                <a:latin typeface="Georgia" panose="02040502050405020303" pitchFamily="18" charset="0"/>
                <a:ea typeface="+mn-ea"/>
                <a:cs typeface="+mn-cs"/>
              </a:rPr>
              <a:t>  7 | James |  24</a:t>
            </a:r>
          </a:p>
          <a:p>
            <a:r>
              <a:rPr lang="en-US" sz="1100" kern="1200" dirty="0" smtClean="0">
                <a:solidFill>
                  <a:schemeClr val="tx1"/>
                </a:solidFill>
                <a:effectLst/>
                <a:latin typeface="Georgia" panose="02040502050405020303" pitchFamily="18" charset="0"/>
                <a:ea typeface="+mn-ea"/>
                <a:cs typeface="+mn-cs"/>
              </a:rPr>
              <a:t>(7 rows)</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As with indexes, we can delete views using the drop view syntax.</a:t>
            </a:r>
          </a:p>
          <a:p>
            <a:r>
              <a:rPr lang="en-US" sz="1100" kern="1200" dirty="0" err="1" smtClean="0">
                <a:solidFill>
                  <a:schemeClr val="tx1"/>
                </a:solidFill>
                <a:effectLst/>
                <a:latin typeface="Georgia" panose="02040502050405020303" pitchFamily="18" charset="0"/>
                <a:ea typeface="+mn-ea"/>
                <a:cs typeface="+mn-cs"/>
              </a:rPr>
              <a:t>testdb</a:t>
            </a:r>
            <a:r>
              <a:rPr lang="en-US" sz="1100" kern="1200" dirty="0" smtClean="0">
                <a:solidFill>
                  <a:schemeClr val="tx1"/>
                </a:solidFill>
                <a:effectLst/>
                <a:latin typeface="Georgia" panose="02040502050405020303" pitchFamily="18" charset="0"/>
                <a:ea typeface="+mn-ea"/>
                <a:cs typeface="+mn-cs"/>
              </a:rPr>
              <a:t>=# DROP VIEW </a:t>
            </a:r>
            <a:r>
              <a:rPr lang="en-US" sz="1100" kern="1200" dirty="0" err="1" smtClean="0">
                <a:solidFill>
                  <a:schemeClr val="tx1"/>
                </a:solidFill>
                <a:effectLst/>
                <a:latin typeface="Georgia" panose="02040502050405020303" pitchFamily="18" charset="0"/>
                <a:ea typeface="+mn-ea"/>
                <a:cs typeface="+mn-cs"/>
              </a:rPr>
              <a:t>view_name</a:t>
            </a:r>
            <a:r>
              <a:rPr lang="en-US" sz="1100" kern="1200" dirty="0" smtClean="0">
                <a:solidFill>
                  <a:schemeClr val="tx1"/>
                </a:solidFill>
                <a:effectLst/>
                <a:latin typeface="Georgia" panose="02040502050405020303" pitchFamily="18" charset="0"/>
                <a:ea typeface="+mn-ea"/>
                <a:cs typeface="+mn-cs"/>
              </a:rPr>
              <a:t>;</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To drop our company view we do the following:</a:t>
            </a:r>
          </a:p>
          <a:p>
            <a:r>
              <a:rPr lang="en-US" sz="1100" kern="1200" dirty="0" err="1" smtClean="0">
                <a:solidFill>
                  <a:schemeClr val="tx1"/>
                </a:solidFill>
                <a:effectLst/>
                <a:latin typeface="Georgia" panose="02040502050405020303" pitchFamily="18" charset="0"/>
                <a:ea typeface="+mn-ea"/>
                <a:cs typeface="+mn-cs"/>
              </a:rPr>
              <a:t>testdb</a:t>
            </a:r>
            <a:r>
              <a:rPr lang="en-US" sz="1100" kern="1200" dirty="0" smtClean="0">
                <a:solidFill>
                  <a:schemeClr val="tx1"/>
                </a:solidFill>
                <a:effectLst/>
                <a:latin typeface="Georgia" panose="02040502050405020303" pitchFamily="18" charset="0"/>
                <a:ea typeface="+mn-ea"/>
                <a:cs typeface="+mn-cs"/>
              </a:rPr>
              <a:t>=# DROP VIEW COMPANY_VIEW;</a:t>
            </a:r>
          </a:p>
          <a:p>
            <a:endParaRPr lang="en-IN" dirty="0"/>
          </a:p>
          <a:p>
            <a:endParaRPr lang="en-IN" dirty="0"/>
          </a:p>
          <a:p>
            <a:endParaRPr lang="en-GB" dirty="0"/>
          </a:p>
          <a:p>
            <a:r>
              <a:rPr lang="en-IN" dirty="0"/>
              <a:t> </a:t>
            </a:r>
            <a:endParaRPr lang="en-GB" dirty="0"/>
          </a:p>
          <a:p>
            <a:endParaRPr lang="en-IN" dirty="0"/>
          </a:p>
          <a:p>
            <a:pPr>
              <a:spcAft>
                <a:spcPts val="650"/>
              </a:spcAft>
            </a:pPr>
            <a:endParaRPr lang="en-IN" dirty="0"/>
          </a:p>
          <a:p>
            <a:pPr>
              <a:spcAft>
                <a:spcPts val="650"/>
              </a:spcAft>
            </a:pPr>
            <a:endParaRPr lang="en-GB" dirty="0"/>
          </a:p>
          <a:p>
            <a:pPr>
              <a:spcAft>
                <a:spcPts val="650"/>
              </a:spcAft>
            </a:pPr>
            <a:r>
              <a:rPr lang="en-IN" dirty="0"/>
              <a:t> </a:t>
            </a:r>
            <a:endParaRPr lang="en-GB" dirty="0"/>
          </a:p>
          <a:p>
            <a:endParaRPr lang="en-GB" sz="1300" dirty="0"/>
          </a:p>
          <a:p>
            <a:endParaRPr lang="en-GB"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27</a:t>
            </a:fld>
            <a:endParaRPr lang="en-GB" dirty="0"/>
          </a:p>
        </p:txBody>
      </p:sp>
      <p:sp>
        <p:nvSpPr>
          <p:cNvPr id="6" name="Rectangle 5"/>
          <p:cNvSpPr/>
          <p:nvPr/>
        </p:nvSpPr>
        <p:spPr>
          <a:xfrm>
            <a:off x="634591" y="914833"/>
            <a:ext cx="5829842" cy="2211139"/>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r>
              <a:rPr lang="en-IN" sz="1000" dirty="0">
                <a:solidFill>
                  <a:schemeClr val="tx1"/>
                </a:solidFill>
                <a:latin typeface="Courier New" panose="02070309020205020404" pitchFamily="49" charset="0"/>
                <a:cs typeface="Courier New" panose="02070309020205020404" pitchFamily="49" charset="0"/>
              </a:rPr>
              <a:t> </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Notice how we have to duplicate this code from above for attribute b.</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@property</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def b(self):</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return </a:t>
            </a:r>
            <a:r>
              <a:rPr lang="en-IN" sz="1000" dirty="0" err="1">
                <a:solidFill>
                  <a:schemeClr val="tx1"/>
                </a:solidFill>
                <a:latin typeface="Courier New" panose="02070309020205020404" pitchFamily="49" charset="0"/>
                <a:cs typeface="Courier New" panose="02070309020205020404" pitchFamily="49" charset="0"/>
              </a:rPr>
              <a:t>b.self</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r>
              <a:rPr lang="en-IN" sz="1000" dirty="0" err="1">
                <a:solidFill>
                  <a:schemeClr val="tx1"/>
                </a:solidFill>
                <a:latin typeface="Courier New" panose="02070309020205020404" pitchFamily="49" charset="0"/>
                <a:cs typeface="Courier New" panose="02070309020205020404" pitchFamily="49" charset="0"/>
              </a:rPr>
              <a:t>b.setter</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def b(</a:t>
            </a:r>
            <a:r>
              <a:rPr lang="en-IN" sz="1000" dirty="0" err="1">
                <a:solidFill>
                  <a:schemeClr val="tx1"/>
                </a:solidFill>
                <a:latin typeface="Courier New" panose="02070309020205020404" pitchFamily="49" charset="0"/>
                <a:cs typeface="Courier New" panose="02070309020205020404" pitchFamily="49" charset="0"/>
              </a:rPr>
              <a:t>self,value</a:t>
            </a:r>
            <a:r>
              <a:rPr lang="en-IN" sz="1000" dirty="0">
                <a:solidFill>
                  <a:schemeClr val="tx1"/>
                </a:solidFill>
                <a:latin typeface="Courier New" panose="02070309020205020404" pitchFamily="49" charset="0"/>
                <a:cs typeface="Courier New" panose="02070309020205020404" pitchFamily="49" charset="0"/>
              </a:rPr>
              <a:t>):</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if value &lt; 0:</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raise </a:t>
            </a:r>
            <a:r>
              <a:rPr lang="en-IN" sz="1000" dirty="0" err="1">
                <a:solidFill>
                  <a:schemeClr val="tx1"/>
                </a:solidFill>
                <a:latin typeface="Courier New" panose="02070309020205020404" pitchFamily="49" charset="0"/>
                <a:cs typeface="Courier New" panose="02070309020205020404" pitchFamily="49" charset="0"/>
              </a:rPr>
              <a:t>ValueError</a:t>
            </a:r>
            <a:r>
              <a:rPr lang="en-IN" sz="1000" dirty="0">
                <a:solidFill>
                  <a:schemeClr val="tx1"/>
                </a:solidFill>
                <a:latin typeface="Courier New" panose="02070309020205020404" pitchFamily="49" charset="0"/>
                <a:cs typeface="Courier New" panose="02070309020205020404" pitchFamily="49" charset="0"/>
              </a:rPr>
              <a:t>(“Error:  Can't set attribute to a negative value”)</a:t>
            </a:r>
            <a:endParaRPr lang="en-GB" sz="1000" dirty="0">
              <a:solidFill>
                <a:schemeClr val="tx1"/>
              </a:solidFill>
              <a:latin typeface="Courier New" panose="02070309020205020404" pitchFamily="49" charset="0"/>
              <a:cs typeface="Courier New" panose="02070309020205020404" pitchFamily="49" charset="0"/>
            </a:endParaRPr>
          </a:p>
          <a:p>
            <a:r>
              <a:rPr lang="en-IN" sz="1000" dirty="0">
                <a:solidFill>
                  <a:schemeClr val="tx1"/>
                </a:solidFill>
                <a:latin typeface="Courier New" panose="02070309020205020404" pitchFamily="49" charset="0"/>
                <a:cs typeface="Courier New" panose="02070309020205020404" pitchFamily="49" charset="0"/>
              </a:rPr>
              <a:t>        </a:t>
            </a:r>
            <a:r>
              <a:rPr lang="en-IN" sz="1000" dirty="0" err="1">
                <a:solidFill>
                  <a:schemeClr val="tx1"/>
                </a:solidFill>
                <a:latin typeface="Courier New" panose="02070309020205020404" pitchFamily="49" charset="0"/>
                <a:cs typeface="Courier New" panose="02070309020205020404" pitchFamily="49" charset="0"/>
              </a:rPr>
              <a:t>self.b</a:t>
            </a:r>
            <a:r>
              <a:rPr lang="en-IN" sz="1000" dirty="0">
                <a:solidFill>
                  <a:schemeClr val="tx1"/>
                </a:solidFill>
                <a:latin typeface="Courier New" panose="02070309020205020404" pitchFamily="49" charset="0"/>
                <a:cs typeface="Courier New" panose="02070309020205020404" pitchFamily="49" charset="0"/>
              </a:rPr>
              <a:t> = value</a:t>
            </a:r>
            <a:endParaRPr lang="en-GB" sz="10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297320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8188" y="800100"/>
            <a:ext cx="5621337" cy="3454400"/>
          </a:xfrm>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GB" dirty="0"/>
              <a:t>Python for Tool Developers</a:t>
            </a:r>
          </a:p>
        </p:txBody>
      </p:sp>
      <p:sp>
        <p:nvSpPr>
          <p:cNvPr id="5" name="Slide Number Placeholder 4"/>
          <p:cNvSpPr>
            <a:spLocks noGrp="1"/>
          </p:cNvSpPr>
          <p:nvPr>
            <p:ph type="sldNum" sz="quarter" idx="11"/>
          </p:nvPr>
        </p:nvSpPr>
        <p:spPr/>
        <p:txBody>
          <a:bodyPr/>
          <a:lstStyle/>
          <a:p>
            <a:fld id="{BD25BEDC-D529-4A0A-A183-E8306A8EE1D8}" type="slidenum">
              <a:rPr lang="en-GB"/>
              <a:t>28</a:t>
            </a:fld>
            <a:endParaRPr lang="en-GB" dirty="0"/>
          </a:p>
        </p:txBody>
      </p:sp>
    </p:spTree>
    <p:extLst>
      <p:ext uri="{BB962C8B-B14F-4D97-AF65-F5344CB8AC3E}">
        <p14:creationId xmlns:p14="http://schemas.microsoft.com/office/powerpoint/2010/main" val="6690833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4678326"/>
            <a:ext cx="5678212" cy="4728804"/>
          </a:xfrm>
        </p:spPr>
        <p:txBody>
          <a:bodyPr/>
          <a:lstStyle/>
          <a:p>
            <a:r>
              <a:rPr lang="en-US" sz="1100" b="1" kern="1200" dirty="0" smtClean="0">
                <a:solidFill>
                  <a:schemeClr val="tx1"/>
                </a:solidFill>
                <a:effectLst/>
                <a:latin typeface="Georgia" panose="02040502050405020303" pitchFamily="18" charset="0"/>
                <a:ea typeface="+mn-ea"/>
                <a:cs typeface="+mn-cs"/>
              </a:rPr>
              <a:t>Constraints</a:t>
            </a:r>
          </a:p>
          <a:p>
            <a:r>
              <a:rPr lang="en-US" sz="1100" kern="1200" dirty="0" smtClean="0">
                <a:solidFill>
                  <a:schemeClr val="tx1"/>
                </a:solidFill>
                <a:effectLst/>
                <a:latin typeface="Georgia" panose="02040502050405020303" pitchFamily="18" charset="0"/>
                <a:ea typeface="+mn-ea"/>
                <a:cs typeface="+mn-cs"/>
              </a:rPr>
              <a:t>Constraints are the rules enforced on data columns on table. These are used to prevent invalid data from being entered into the database. This ensures the accuracy and reliability of the data in the database.</a:t>
            </a:r>
          </a:p>
          <a:p>
            <a:r>
              <a:rPr lang="en-US" sz="1100" kern="1200" dirty="0" smtClean="0">
                <a:solidFill>
                  <a:schemeClr val="tx1"/>
                </a:solidFill>
                <a:effectLst/>
                <a:latin typeface="Georgia" panose="02040502050405020303" pitchFamily="18" charset="0"/>
                <a:ea typeface="+mn-ea"/>
                <a:cs typeface="+mn-cs"/>
              </a:rPr>
              <a:t>Constraints could be column level or table level. Column level constraints are applied only to one column whereas table level constraints are applied to the whole table. Defining a data type for a column is a constraint in itself. For example, a column of type DATE constrains the column to valid dates.</a:t>
            </a:r>
          </a:p>
          <a:p>
            <a:r>
              <a:rPr lang="en-US" sz="1100" kern="1200" dirty="0" smtClean="0">
                <a:solidFill>
                  <a:schemeClr val="tx1"/>
                </a:solidFill>
                <a:effectLst/>
                <a:latin typeface="Georgia" panose="02040502050405020303" pitchFamily="18" charset="0"/>
                <a:ea typeface="+mn-ea"/>
                <a:cs typeface="+mn-cs"/>
              </a:rPr>
              <a:t>The following are commonly used constraints available in </a:t>
            </a:r>
            <a:r>
              <a:rPr lang="en-US" sz="1100" kern="1200" dirty="0" err="1" smtClean="0">
                <a:solidFill>
                  <a:schemeClr val="tx1"/>
                </a:solidFill>
                <a:effectLst/>
                <a:latin typeface="Georgia" panose="02040502050405020303" pitchFamily="18" charset="0"/>
                <a:ea typeface="+mn-ea"/>
                <a:cs typeface="+mn-cs"/>
              </a:rPr>
              <a:t>PostgresSQL</a:t>
            </a:r>
            <a:r>
              <a:rPr lang="en-US" sz="1100" kern="1200" dirty="0" smtClean="0">
                <a:solidFill>
                  <a:schemeClr val="tx1"/>
                </a:solidFill>
                <a:effectLst/>
                <a:latin typeface="Georgia" panose="02040502050405020303" pitchFamily="18" charset="0"/>
                <a:ea typeface="+mn-ea"/>
                <a:cs typeface="+mn-cs"/>
              </a:rPr>
              <a:t>.</a:t>
            </a:r>
          </a:p>
          <a:p>
            <a:pPr lvl="0"/>
            <a:r>
              <a:rPr lang="en-US" sz="1100" kern="1200" dirty="0" smtClean="0">
                <a:solidFill>
                  <a:schemeClr val="tx1"/>
                </a:solidFill>
                <a:effectLst/>
                <a:latin typeface="Georgia" panose="02040502050405020303" pitchFamily="18" charset="0"/>
                <a:ea typeface="+mn-ea"/>
                <a:cs typeface="+mn-cs"/>
              </a:rPr>
              <a:t>NOT NULL Constraint − Ensures that a column cannot have NULL value.</a:t>
            </a:r>
          </a:p>
          <a:p>
            <a:pPr lvl="0"/>
            <a:r>
              <a:rPr lang="en-US" sz="1100" kern="1200" dirty="0" smtClean="0">
                <a:solidFill>
                  <a:schemeClr val="tx1"/>
                </a:solidFill>
                <a:effectLst/>
                <a:latin typeface="Georgia" panose="02040502050405020303" pitchFamily="18" charset="0"/>
                <a:ea typeface="+mn-ea"/>
                <a:cs typeface="+mn-cs"/>
              </a:rPr>
              <a:t>UNIQUE Constraint − Ensures that all values in a column are different.</a:t>
            </a:r>
          </a:p>
          <a:p>
            <a:pPr lvl="0"/>
            <a:r>
              <a:rPr lang="en-US" sz="1100" kern="1200" dirty="0" smtClean="0">
                <a:solidFill>
                  <a:schemeClr val="tx1"/>
                </a:solidFill>
                <a:effectLst/>
                <a:latin typeface="Georgia" panose="02040502050405020303" pitchFamily="18" charset="0"/>
                <a:ea typeface="+mn-ea"/>
                <a:cs typeface="+mn-cs"/>
              </a:rPr>
              <a:t>PRIMARY Key − Uniquely identifies each row/record in a database table.</a:t>
            </a:r>
          </a:p>
          <a:p>
            <a:pPr lvl="0"/>
            <a:r>
              <a:rPr lang="en-US" sz="1100" kern="1200" dirty="0" smtClean="0">
                <a:solidFill>
                  <a:schemeClr val="tx1"/>
                </a:solidFill>
                <a:effectLst/>
                <a:latin typeface="Georgia" panose="02040502050405020303" pitchFamily="18" charset="0"/>
                <a:ea typeface="+mn-ea"/>
                <a:cs typeface="+mn-cs"/>
              </a:rPr>
              <a:t>FOREIGN Key − Constrains data based on columns in other tables.</a:t>
            </a:r>
          </a:p>
          <a:p>
            <a:pPr lvl="0"/>
            <a:r>
              <a:rPr lang="en-US" sz="1100" kern="1200" dirty="0" smtClean="0">
                <a:solidFill>
                  <a:schemeClr val="tx1"/>
                </a:solidFill>
                <a:effectLst/>
                <a:latin typeface="Georgia" panose="02040502050405020303" pitchFamily="18" charset="0"/>
                <a:ea typeface="+mn-ea"/>
                <a:cs typeface="+mn-cs"/>
              </a:rPr>
              <a:t>CHECK Constraint − The CHECK constraint ensures that all values in a column satisfy certain conditions.</a:t>
            </a:r>
          </a:p>
          <a:p>
            <a:pPr lvl="0"/>
            <a:r>
              <a:rPr lang="en-US" sz="1100" kern="1200" dirty="0" smtClean="0">
                <a:solidFill>
                  <a:schemeClr val="tx1"/>
                </a:solidFill>
                <a:effectLst/>
                <a:latin typeface="Georgia" panose="02040502050405020303" pitchFamily="18" charset="0"/>
                <a:ea typeface="+mn-ea"/>
                <a:cs typeface="+mn-cs"/>
              </a:rPr>
              <a:t>EXCLUSION Constraint − The EXCLUDE constraint ensures that if any two rows are compared on the specified column(s) or expression(s) using the specified operator(s), not all of these comparisons will return TRUE.</a:t>
            </a:r>
          </a:p>
          <a:p>
            <a:r>
              <a:rPr lang="en-US" sz="1100" b="1" kern="1200" dirty="0" smtClean="0">
                <a:solidFill>
                  <a:schemeClr val="tx1"/>
                </a:solidFill>
                <a:effectLst/>
                <a:latin typeface="Georgia" panose="02040502050405020303" pitchFamily="18" charset="0"/>
                <a:ea typeface="+mn-ea"/>
                <a:cs typeface="+mn-cs"/>
              </a:rPr>
              <a:t>NOT NULL Constraint</a:t>
            </a:r>
          </a:p>
          <a:p>
            <a:r>
              <a:rPr lang="en-US" sz="1100" kern="1200" dirty="0" smtClean="0">
                <a:solidFill>
                  <a:schemeClr val="tx1"/>
                </a:solidFill>
                <a:effectLst/>
                <a:latin typeface="Georgia" panose="02040502050405020303" pitchFamily="18" charset="0"/>
                <a:ea typeface="+mn-ea"/>
                <a:cs typeface="+mn-cs"/>
              </a:rPr>
              <a:t>By default, a column can hold NULL values. If you do not want a column to have a NULL value, then you need to define such constraint on this column specifying that NULL is now not allowed for that column. A NOT NULL constraint is always written as a column constraint.</a:t>
            </a:r>
          </a:p>
          <a:p>
            <a:r>
              <a:rPr lang="en-US" sz="1100" kern="1200" dirty="0" smtClean="0">
                <a:solidFill>
                  <a:schemeClr val="tx1"/>
                </a:solidFill>
                <a:effectLst/>
                <a:latin typeface="Georgia" panose="02040502050405020303" pitchFamily="18" charset="0"/>
                <a:ea typeface="+mn-ea"/>
                <a:cs typeface="+mn-cs"/>
              </a:rPr>
              <a:t>A NULL is not the same as no data; rather, it represents unknown data.</a:t>
            </a:r>
          </a:p>
          <a:p>
            <a:r>
              <a:rPr lang="en-US" sz="1100" kern="1200" dirty="0" smtClean="0">
                <a:solidFill>
                  <a:schemeClr val="tx1"/>
                </a:solidFill>
                <a:effectLst/>
                <a:latin typeface="Georgia" panose="02040502050405020303" pitchFamily="18" charset="0"/>
                <a:ea typeface="+mn-ea"/>
                <a:cs typeface="+mn-cs"/>
              </a:rPr>
              <a:t>Example</a:t>
            </a:r>
          </a:p>
          <a:p>
            <a:r>
              <a:rPr lang="en-US" sz="1100" kern="1200" dirty="0" smtClean="0">
                <a:solidFill>
                  <a:schemeClr val="tx1"/>
                </a:solidFill>
                <a:effectLst/>
                <a:latin typeface="Georgia" panose="02040502050405020303" pitchFamily="18" charset="0"/>
                <a:ea typeface="+mn-ea"/>
                <a:cs typeface="+mn-cs"/>
              </a:rPr>
              <a:t>For example, the following </a:t>
            </a:r>
            <a:r>
              <a:rPr lang="en-US" sz="1100" kern="1200" dirty="0" err="1" smtClean="0">
                <a:solidFill>
                  <a:schemeClr val="tx1"/>
                </a:solidFill>
                <a:effectLst/>
                <a:latin typeface="Georgia" panose="02040502050405020303" pitchFamily="18" charset="0"/>
                <a:ea typeface="+mn-ea"/>
                <a:cs typeface="+mn-cs"/>
              </a:rPr>
              <a:t>PostgreSQL</a:t>
            </a:r>
            <a:r>
              <a:rPr lang="en-US" sz="1100" kern="1200" dirty="0" smtClean="0">
                <a:solidFill>
                  <a:schemeClr val="tx1"/>
                </a:solidFill>
                <a:effectLst/>
                <a:latin typeface="Georgia" panose="02040502050405020303" pitchFamily="18" charset="0"/>
                <a:ea typeface="+mn-ea"/>
                <a:cs typeface="+mn-cs"/>
              </a:rPr>
              <a:t> statement creates a new table called COMPANY1 and adds five columns, three of which, ID and NAME and AGE, specify not to accept NULL values −</a:t>
            </a:r>
          </a:p>
          <a:p>
            <a:r>
              <a:rPr lang="en-US" sz="1100" kern="1200" dirty="0" smtClean="0">
                <a:solidFill>
                  <a:schemeClr val="tx1"/>
                </a:solidFill>
                <a:effectLst/>
                <a:latin typeface="Georgia" panose="02040502050405020303" pitchFamily="18" charset="0"/>
                <a:ea typeface="+mn-ea"/>
                <a:cs typeface="+mn-cs"/>
              </a:rPr>
              <a:t>CREATE TABLE COMPANY1(</a:t>
            </a:r>
          </a:p>
          <a:p>
            <a:r>
              <a:rPr lang="en-US" sz="1100" kern="1200" dirty="0" smtClean="0">
                <a:solidFill>
                  <a:schemeClr val="tx1"/>
                </a:solidFill>
                <a:effectLst/>
                <a:latin typeface="Georgia" panose="02040502050405020303" pitchFamily="18" charset="0"/>
                <a:ea typeface="+mn-ea"/>
                <a:cs typeface="+mn-cs"/>
              </a:rPr>
              <a:t>   ID INT PRIMARY KEY     NOT NULL,</a:t>
            </a:r>
          </a:p>
          <a:p>
            <a:r>
              <a:rPr lang="en-US" sz="1100" kern="1200" dirty="0" smtClean="0">
                <a:solidFill>
                  <a:schemeClr val="tx1"/>
                </a:solidFill>
                <a:effectLst/>
                <a:latin typeface="Georgia" panose="02040502050405020303" pitchFamily="18" charset="0"/>
                <a:ea typeface="+mn-ea"/>
                <a:cs typeface="+mn-cs"/>
              </a:rPr>
              <a:t>   NAME           TEXT    NOT NULL,</a:t>
            </a:r>
          </a:p>
          <a:p>
            <a:r>
              <a:rPr lang="en-US" sz="1100" kern="1200" dirty="0" smtClean="0">
                <a:solidFill>
                  <a:schemeClr val="tx1"/>
                </a:solidFill>
                <a:effectLst/>
                <a:latin typeface="Georgia" panose="02040502050405020303" pitchFamily="18" charset="0"/>
                <a:ea typeface="+mn-ea"/>
                <a:cs typeface="+mn-cs"/>
              </a:rPr>
              <a:t>   AGE            INT     NOT NULL,</a:t>
            </a:r>
          </a:p>
          <a:p>
            <a:r>
              <a:rPr lang="en-US" sz="1100" kern="1200" dirty="0" smtClean="0">
                <a:solidFill>
                  <a:schemeClr val="tx1"/>
                </a:solidFill>
                <a:effectLst/>
                <a:latin typeface="Georgia" panose="02040502050405020303" pitchFamily="18" charset="0"/>
                <a:ea typeface="+mn-ea"/>
                <a:cs typeface="+mn-cs"/>
              </a:rPr>
              <a:t>   ADDRESS        CHAR(50),</a:t>
            </a:r>
          </a:p>
          <a:p>
            <a:r>
              <a:rPr lang="en-US" sz="1100" kern="1200" dirty="0" smtClean="0">
                <a:solidFill>
                  <a:schemeClr val="tx1"/>
                </a:solidFill>
                <a:effectLst/>
                <a:latin typeface="Georgia" panose="02040502050405020303" pitchFamily="18" charset="0"/>
                <a:ea typeface="+mn-ea"/>
                <a:cs typeface="+mn-cs"/>
              </a:rPr>
              <a:t>   SALARY         REAL</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
            </a:r>
            <a:br>
              <a:rPr lang="en-US" sz="1100" kern="1200" dirty="0" smtClean="0">
                <a:solidFill>
                  <a:schemeClr val="tx1"/>
                </a:solidFill>
                <a:effectLst/>
                <a:latin typeface="Georgia" panose="02040502050405020303" pitchFamily="18" charset="0"/>
                <a:ea typeface="+mn-ea"/>
                <a:cs typeface="+mn-cs"/>
              </a:rPr>
            </a:br>
            <a:r>
              <a:rPr lang="en-US" sz="1100" kern="1200" dirty="0" smtClean="0">
                <a:solidFill>
                  <a:schemeClr val="tx1"/>
                </a:solidFill>
                <a:effectLst/>
                <a:latin typeface="Georgia" panose="02040502050405020303" pitchFamily="18" charset="0"/>
                <a:ea typeface="+mn-ea"/>
                <a:cs typeface="+mn-cs"/>
              </a:rPr>
              <a:t> </a:t>
            </a:r>
          </a:p>
          <a:p>
            <a:r>
              <a:rPr lang="en-US" sz="1100" b="1" kern="1200" dirty="0" smtClean="0">
                <a:solidFill>
                  <a:schemeClr val="tx1"/>
                </a:solidFill>
                <a:effectLst/>
                <a:latin typeface="Georgia" panose="02040502050405020303" pitchFamily="18" charset="0"/>
                <a:ea typeface="+mn-ea"/>
                <a:cs typeface="+mn-cs"/>
              </a:rPr>
              <a:t>UNIQUE Constraint</a:t>
            </a:r>
          </a:p>
          <a:p>
            <a:r>
              <a:rPr lang="en-US" sz="1100" kern="1200" dirty="0" smtClean="0">
                <a:solidFill>
                  <a:schemeClr val="tx1"/>
                </a:solidFill>
                <a:effectLst/>
                <a:latin typeface="Georgia" panose="02040502050405020303" pitchFamily="18" charset="0"/>
                <a:ea typeface="+mn-ea"/>
                <a:cs typeface="+mn-cs"/>
              </a:rPr>
              <a:t>The UNIQUE Constraint prevents two records from having identical values in a particular column. In the COMPANY table, for example, you might want to prevent two or more people from having identical age.</a:t>
            </a:r>
          </a:p>
          <a:p>
            <a:r>
              <a:rPr lang="en-US" sz="1100" kern="1200" dirty="0" smtClean="0">
                <a:solidFill>
                  <a:schemeClr val="tx1"/>
                </a:solidFill>
                <a:effectLst/>
                <a:latin typeface="Georgia" panose="02040502050405020303" pitchFamily="18" charset="0"/>
                <a:ea typeface="+mn-ea"/>
                <a:cs typeface="+mn-cs"/>
              </a:rPr>
              <a:t>Example</a:t>
            </a:r>
          </a:p>
          <a:p>
            <a:r>
              <a:rPr lang="en-US" sz="1100" kern="1200" dirty="0" smtClean="0">
                <a:solidFill>
                  <a:schemeClr val="tx1"/>
                </a:solidFill>
                <a:effectLst/>
                <a:latin typeface="Georgia" panose="02040502050405020303" pitchFamily="18" charset="0"/>
                <a:ea typeface="+mn-ea"/>
                <a:cs typeface="+mn-cs"/>
              </a:rPr>
              <a:t>For example, the following </a:t>
            </a:r>
            <a:r>
              <a:rPr lang="en-US" sz="1100" kern="1200" dirty="0" err="1" smtClean="0">
                <a:solidFill>
                  <a:schemeClr val="tx1"/>
                </a:solidFill>
                <a:effectLst/>
                <a:latin typeface="Georgia" panose="02040502050405020303" pitchFamily="18" charset="0"/>
                <a:ea typeface="+mn-ea"/>
                <a:cs typeface="+mn-cs"/>
              </a:rPr>
              <a:t>PostgresSQL</a:t>
            </a:r>
            <a:r>
              <a:rPr lang="en-US" sz="1100" kern="1200" dirty="0" smtClean="0">
                <a:solidFill>
                  <a:schemeClr val="tx1"/>
                </a:solidFill>
                <a:effectLst/>
                <a:latin typeface="Georgia" panose="02040502050405020303" pitchFamily="18" charset="0"/>
                <a:ea typeface="+mn-ea"/>
                <a:cs typeface="+mn-cs"/>
              </a:rPr>
              <a:t> statement creates a new table called COMPANY3 and adds five columns. Here, AGE column is set to UNIQUE, so that you cannot have two records with same age</a:t>
            </a:r>
          </a:p>
          <a:p>
            <a:r>
              <a:rPr lang="en-US" sz="1100" kern="1200" dirty="0" smtClean="0">
                <a:solidFill>
                  <a:schemeClr val="tx1"/>
                </a:solidFill>
                <a:effectLst/>
                <a:latin typeface="Georgia" panose="02040502050405020303" pitchFamily="18" charset="0"/>
                <a:ea typeface="+mn-ea"/>
                <a:cs typeface="+mn-cs"/>
              </a:rPr>
              <a:t>CREATE TABLE COMPANY3(</a:t>
            </a:r>
          </a:p>
          <a:p>
            <a:r>
              <a:rPr lang="en-US" sz="1100" kern="1200" dirty="0" smtClean="0">
                <a:solidFill>
                  <a:schemeClr val="tx1"/>
                </a:solidFill>
                <a:effectLst/>
                <a:latin typeface="Georgia" panose="02040502050405020303" pitchFamily="18" charset="0"/>
                <a:ea typeface="+mn-ea"/>
                <a:cs typeface="+mn-cs"/>
              </a:rPr>
              <a:t>   ID INT PRIMARY KEY     NOT NULL,</a:t>
            </a:r>
          </a:p>
          <a:p>
            <a:r>
              <a:rPr lang="en-US" sz="1100" kern="1200" dirty="0" smtClean="0">
                <a:solidFill>
                  <a:schemeClr val="tx1"/>
                </a:solidFill>
                <a:effectLst/>
                <a:latin typeface="Georgia" panose="02040502050405020303" pitchFamily="18" charset="0"/>
                <a:ea typeface="+mn-ea"/>
                <a:cs typeface="+mn-cs"/>
              </a:rPr>
              <a:t>   NAME           TEXT    NOT NULL,</a:t>
            </a:r>
          </a:p>
          <a:p>
            <a:r>
              <a:rPr lang="en-US" sz="1100" kern="1200" dirty="0" smtClean="0">
                <a:solidFill>
                  <a:schemeClr val="tx1"/>
                </a:solidFill>
                <a:effectLst/>
                <a:latin typeface="Georgia" panose="02040502050405020303" pitchFamily="18" charset="0"/>
                <a:ea typeface="+mn-ea"/>
                <a:cs typeface="+mn-cs"/>
              </a:rPr>
              <a:t>   AGE            INT     NOT NULL UNIQUE,</a:t>
            </a:r>
          </a:p>
          <a:p>
            <a:r>
              <a:rPr lang="en-US" sz="1100" kern="1200" dirty="0" smtClean="0">
                <a:solidFill>
                  <a:schemeClr val="tx1"/>
                </a:solidFill>
                <a:effectLst/>
                <a:latin typeface="Georgia" panose="02040502050405020303" pitchFamily="18" charset="0"/>
                <a:ea typeface="+mn-ea"/>
                <a:cs typeface="+mn-cs"/>
              </a:rPr>
              <a:t>   ADDRESS        CHAR(50),</a:t>
            </a:r>
          </a:p>
          <a:p>
            <a:r>
              <a:rPr lang="en-US" sz="1100" kern="1200" dirty="0" smtClean="0">
                <a:solidFill>
                  <a:schemeClr val="tx1"/>
                </a:solidFill>
                <a:effectLst/>
                <a:latin typeface="Georgia" panose="02040502050405020303" pitchFamily="18" charset="0"/>
                <a:ea typeface="+mn-ea"/>
                <a:cs typeface="+mn-cs"/>
              </a:rPr>
              <a:t>   SALARY         REAL    DEFAULT 50000.00</a:t>
            </a:r>
          </a:p>
          <a:p>
            <a:r>
              <a:rPr lang="en-US" sz="1100" kern="1200" dirty="0" smtClean="0">
                <a:solidFill>
                  <a:schemeClr val="tx1"/>
                </a:solidFill>
                <a:effectLst/>
                <a:latin typeface="Georgia" panose="02040502050405020303" pitchFamily="18" charset="0"/>
                <a:ea typeface="+mn-ea"/>
                <a:cs typeface="+mn-cs"/>
              </a:rPr>
              <a:t>);</a:t>
            </a:r>
          </a:p>
          <a:p>
            <a:r>
              <a:rPr lang="en-US" sz="1100" kern="1200" dirty="0" smtClean="0">
                <a:solidFill>
                  <a:schemeClr val="tx1"/>
                </a:solidFill>
                <a:effectLst/>
                <a:latin typeface="Georgia" panose="02040502050405020303" pitchFamily="18" charset="0"/>
                <a:ea typeface="+mn-ea"/>
                <a:cs typeface="+mn-cs"/>
              </a:rPr>
              <a:t> </a:t>
            </a:r>
          </a:p>
          <a:p>
            <a:r>
              <a:rPr lang="en-US" sz="1100" b="1" kern="1200" dirty="0" smtClean="0">
                <a:solidFill>
                  <a:schemeClr val="tx1"/>
                </a:solidFill>
                <a:effectLst/>
                <a:latin typeface="Georgia" panose="02040502050405020303" pitchFamily="18" charset="0"/>
                <a:ea typeface="+mn-ea"/>
                <a:cs typeface="+mn-cs"/>
              </a:rPr>
              <a:t>PRIMARY KEY Constraint</a:t>
            </a:r>
          </a:p>
          <a:p>
            <a:r>
              <a:rPr lang="en-US" sz="1100" kern="1200" dirty="0" smtClean="0">
                <a:solidFill>
                  <a:schemeClr val="tx1"/>
                </a:solidFill>
                <a:effectLst/>
                <a:latin typeface="Georgia" panose="02040502050405020303" pitchFamily="18" charset="0"/>
                <a:ea typeface="+mn-ea"/>
                <a:cs typeface="+mn-cs"/>
              </a:rPr>
              <a:t>The PRIMARY KEY constraint uniquely identifies each record in a database table. There can be more UNIQUE columns, but only one primary key in a table. Primary keys are important when designing the database tables. Primary keys are unique ids.</a:t>
            </a:r>
          </a:p>
          <a:p>
            <a:r>
              <a:rPr lang="en-US" sz="1100" kern="1200" dirty="0" smtClean="0">
                <a:solidFill>
                  <a:schemeClr val="tx1"/>
                </a:solidFill>
                <a:effectLst/>
                <a:latin typeface="Georgia" panose="02040502050405020303" pitchFamily="18" charset="0"/>
                <a:ea typeface="+mn-ea"/>
                <a:cs typeface="+mn-cs"/>
              </a:rPr>
              <a:t>We use them to refer to table rows. Primary keys become foreign keys in other tables, when creating relations among tables. </a:t>
            </a:r>
          </a:p>
          <a:p>
            <a:r>
              <a:rPr lang="en-US" sz="1100" kern="1200" dirty="0" smtClean="0">
                <a:solidFill>
                  <a:schemeClr val="tx1"/>
                </a:solidFill>
                <a:effectLst/>
                <a:latin typeface="Georgia" panose="02040502050405020303" pitchFamily="18" charset="0"/>
                <a:ea typeface="+mn-ea"/>
                <a:cs typeface="+mn-cs"/>
              </a:rPr>
              <a:t>A primary key is a field in a table, which uniquely identifies each row/record in a database table. Primary keys must contain unique values. A primary key column cannot have NULL values.</a:t>
            </a:r>
          </a:p>
          <a:p>
            <a:r>
              <a:rPr lang="en-US" sz="1100" kern="1200" dirty="0" smtClean="0">
                <a:solidFill>
                  <a:schemeClr val="tx1"/>
                </a:solidFill>
                <a:effectLst/>
                <a:latin typeface="Georgia" panose="02040502050405020303" pitchFamily="18" charset="0"/>
                <a:ea typeface="+mn-ea"/>
                <a:cs typeface="+mn-cs"/>
              </a:rPr>
              <a:t>A table can have only one primary key, which may consist of single or multiple fields. When multiple fields are used as a primary key, they are called a composite key.</a:t>
            </a:r>
          </a:p>
          <a:p>
            <a:r>
              <a:rPr lang="en-US" sz="1100" kern="1200" dirty="0" smtClean="0">
                <a:solidFill>
                  <a:schemeClr val="tx1"/>
                </a:solidFill>
                <a:effectLst/>
                <a:latin typeface="Georgia" panose="02040502050405020303" pitchFamily="18" charset="0"/>
                <a:ea typeface="+mn-ea"/>
                <a:cs typeface="+mn-cs"/>
              </a:rPr>
              <a:t>If a table has a primary key defined on any field(s), then you cannot have two records having the same value of that field(s).</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Example</a:t>
            </a:r>
          </a:p>
          <a:p>
            <a:r>
              <a:rPr lang="en-US" sz="1100" kern="1200" dirty="0" smtClean="0">
                <a:solidFill>
                  <a:schemeClr val="tx1"/>
                </a:solidFill>
                <a:effectLst/>
                <a:latin typeface="Georgia" panose="02040502050405020303" pitchFamily="18" charset="0"/>
                <a:ea typeface="+mn-ea"/>
                <a:cs typeface="+mn-cs"/>
              </a:rPr>
              <a:t>You already have seen various examples above where we have created COMAPNY4 table with ID as primary key.</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CREATE TABLE COMPANY4(</a:t>
            </a:r>
          </a:p>
          <a:p>
            <a:r>
              <a:rPr lang="en-US" sz="1100" kern="1200" dirty="0" smtClean="0">
                <a:solidFill>
                  <a:schemeClr val="tx1"/>
                </a:solidFill>
                <a:effectLst/>
                <a:latin typeface="Georgia" panose="02040502050405020303" pitchFamily="18" charset="0"/>
                <a:ea typeface="+mn-ea"/>
                <a:cs typeface="+mn-cs"/>
              </a:rPr>
              <a:t>   ID INT PRIMARY KEY     NOT NULL,</a:t>
            </a:r>
          </a:p>
          <a:p>
            <a:r>
              <a:rPr lang="en-US" sz="1100" kern="1200" dirty="0" smtClean="0">
                <a:solidFill>
                  <a:schemeClr val="tx1"/>
                </a:solidFill>
                <a:effectLst/>
                <a:latin typeface="Georgia" panose="02040502050405020303" pitchFamily="18" charset="0"/>
                <a:ea typeface="+mn-ea"/>
                <a:cs typeface="+mn-cs"/>
              </a:rPr>
              <a:t>   NAME           TEXT    NOT NULL,</a:t>
            </a:r>
          </a:p>
          <a:p>
            <a:r>
              <a:rPr lang="en-US" sz="1100" kern="1200" dirty="0" smtClean="0">
                <a:solidFill>
                  <a:schemeClr val="tx1"/>
                </a:solidFill>
                <a:effectLst/>
                <a:latin typeface="Georgia" panose="02040502050405020303" pitchFamily="18" charset="0"/>
                <a:ea typeface="+mn-ea"/>
                <a:cs typeface="+mn-cs"/>
              </a:rPr>
              <a:t>   AGE            INT     NOT NULL,</a:t>
            </a:r>
          </a:p>
          <a:p>
            <a:r>
              <a:rPr lang="en-US" sz="1100" kern="1200" dirty="0" smtClean="0">
                <a:solidFill>
                  <a:schemeClr val="tx1"/>
                </a:solidFill>
                <a:effectLst/>
                <a:latin typeface="Georgia" panose="02040502050405020303" pitchFamily="18" charset="0"/>
                <a:ea typeface="+mn-ea"/>
                <a:cs typeface="+mn-cs"/>
              </a:rPr>
              <a:t>   ADDRESS        CHAR(50),</a:t>
            </a:r>
          </a:p>
          <a:p>
            <a:r>
              <a:rPr lang="en-US" sz="1100" kern="1200" dirty="0" smtClean="0">
                <a:solidFill>
                  <a:schemeClr val="tx1"/>
                </a:solidFill>
                <a:effectLst/>
                <a:latin typeface="Georgia" panose="02040502050405020303" pitchFamily="18" charset="0"/>
                <a:ea typeface="+mn-ea"/>
                <a:cs typeface="+mn-cs"/>
              </a:rPr>
              <a:t>   SALARY         REAL</a:t>
            </a:r>
          </a:p>
          <a:p>
            <a:r>
              <a:rPr lang="en-US" sz="1100" kern="1200" dirty="0" smtClean="0">
                <a:solidFill>
                  <a:schemeClr val="tx1"/>
                </a:solidFill>
                <a:effectLst/>
                <a:latin typeface="Georgia" panose="02040502050405020303" pitchFamily="18" charset="0"/>
                <a:ea typeface="+mn-ea"/>
                <a:cs typeface="+mn-cs"/>
              </a:rPr>
              <a:t>);</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 </a:t>
            </a:r>
          </a:p>
          <a:p>
            <a:r>
              <a:rPr lang="en-US" sz="1100" b="1" kern="1200" dirty="0" smtClean="0">
                <a:solidFill>
                  <a:schemeClr val="tx1"/>
                </a:solidFill>
                <a:effectLst/>
                <a:latin typeface="Georgia" panose="02040502050405020303" pitchFamily="18" charset="0"/>
                <a:ea typeface="+mn-ea"/>
                <a:cs typeface="+mn-cs"/>
              </a:rPr>
              <a:t>FOREIGN KEY Constraint</a:t>
            </a:r>
          </a:p>
          <a:p>
            <a:r>
              <a:rPr lang="en-US" sz="1100" kern="1200" dirty="0" smtClean="0">
                <a:solidFill>
                  <a:schemeClr val="tx1"/>
                </a:solidFill>
                <a:effectLst/>
                <a:latin typeface="Georgia" panose="02040502050405020303" pitchFamily="18" charset="0"/>
                <a:ea typeface="+mn-ea"/>
                <a:cs typeface="+mn-cs"/>
              </a:rPr>
              <a:t>A foreign key constraint specifies that the values in a column (or a group of columns) must match the values appearing in some row of another table. We say this maintains the referential integrity between two related tables. They are called foreign keys because the constraints are foreign; that is, outside the table. Foreign keys are sometimes called a referencing key.</a:t>
            </a:r>
          </a:p>
          <a:p>
            <a:r>
              <a:rPr lang="en-US" sz="1100" kern="1200" dirty="0" smtClean="0">
                <a:solidFill>
                  <a:schemeClr val="tx1"/>
                </a:solidFill>
                <a:effectLst/>
                <a:latin typeface="Georgia" panose="02040502050405020303" pitchFamily="18" charset="0"/>
                <a:ea typeface="+mn-ea"/>
                <a:cs typeface="+mn-cs"/>
              </a:rPr>
              <a:t>Example</a:t>
            </a:r>
          </a:p>
          <a:p>
            <a:r>
              <a:rPr lang="en-US" sz="1100" kern="1200" dirty="0" smtClean="0">
                <a:solidFill>
                  <a:schemeClr val="tx1"/>
                </a:solidFill>
                <a:effectLst/>
                <a:latin typeface="Georgia" panose="02040502050405020303" pitchFamily="18" charset="0"/>
                <a:ea typeface="+mn-ea"/>
                <a:cs typeface="+mn-cs"/>
              </a:rPr>
              <a:t>For example, the following </a:t>
            </a:r>
            <a:r>
              <a:rPr lang="en-US" sz="1100" kern="1200" dirty="0" err="1" smtClean="0">
                <a:solidFill>
                  <a:schemeClr val="tx1"/>
                </a:solidFill>
                <a:effectLst/>
                <a:latin typeface="Georgia" panose="02040502050405020303" pitchFamily="18" charset="0"/>
                <a:ea typeface="+mn-ea"/>
                <a:cs typeface="+mn-cs"/>
              </a:rPr>
              <a:t>PostgreSQL</a:t>
            </a:r>
            <a:r>
              <a:rPr lang="en-US" sz="1100" kern="1200" dirty="0" smtClean="0">
                <a:solidFill>
                  <a:schemeClr val="tx1"/>
                </a:solidFill>
                <a:effectLst/>
                <a:latin typeface="Georgia" panose="02040502050405020303" pitchFamily="18" charset="0"/>
                <a:ea typeface="+mn-ea"/>
                <a:cs typeface="+mn-cs"/>
              </a:rPr>
              <a:t> statement creates a new table called COMPANY5 and adds five columns.</a:t>
            </a:r>
          </a:p>
          <a:p>
            <a:r>
              <a:rPr lang="en-US" sz="1100" kern="1200" dirty="0" smtClean="0">
                <a:solidFill>
                  <a:schemeClr val="tx1"/>
                </a:solidFill>
                <a:effectLst/>
                <a:latin typeface="Georgia" panose="02040502050405020303" pitchFamily="18" charset="0"/>
                <a:ea typeface="+mn-ea"/>
                <a:cs typeface="+mn-cs"/>
              </a:rPr>
              <a:t>CREATE TABLE COMPANY6(</a:t>
            </a:r>
          </a:p>
          <a:p>
            <a:r>
              <a:rPr lang="en-US" sz="1100" kern="1200" dirty="0" smtClean="0">
                <a:solidFill>
                  <a:schemeClr val="tx1"/>
                </a:solidFill>
                <a:effectLst/>
                <a:latin typeface="Georgia" panose="02040502050405020303" pitchFamily="18" charset="0"/>
                <a:ea typeface="+mn-ea"/>
                <a:cs typeface="+mn-cs"/>
              </a:rPr>
              <a:t>   ID INT PRIMARY KEY     NOT NULL,</a:t>
            </a:r>
          </a:p>
          <a:p>
            <a:r>
              <a:rPr lang="en-US" sz="1100" kern="1200" dirty="0" smtClean="0">
                <a:solidFill>
                  <a:schemeClr val="tx1"/>
                </a:solidFill>
                <a:effectLst/>
                <a:latin typeface="Georgia" panose="02040502050405020303" pitchFamily="18" charset="0"/>
                <a:ea typeface="+mn-ea"/>
                <a:cs typeface="+mn-cs"/>
              </a:rPr>
              <a:t>   NAME           TEXT    NOT NULL,</a:t>
            </a:r>
          </a:p>
          <a:p>
            <a:r>
              <a:rPr lang="en-US" sz="1100" kern="1200" dirty="0" smtClean="0">
                <a:solidFill>
                  <a:schemeClr val="tx1"/>
                </a:solidFill>
                <a:effectLst/>
                <a:latin typeface="Georgia" panose="02040502050405020303" pitchFamily="18" charset="0"/>
                <a:ea typeface="+mn-ea"/>
                <a:cs typeface="+mn-cs"/>
              </a:rPr>
              <a:t>   AGE            INT     NOT NULL,</a:t>
            </a:r>
          </a:p>
          <a:p>
            <a:r>
              <a:rPr lang="en-US" sz="1100" kern="1200" dirty="0" smtClean="0">
                <a:solidFill>
                  <a:schemeClr val="tx1"/>
                </a:solidFill>
                <a:effectLst/>
                <a:latin typeface="Georgia" panose="02040502050405020303" pitchFamily="18" charset="0"/>
                <a:ea typeface="+mn-ea"/>
                <a:cs typeface="+mn-cs"/>
              </a:rPr>
              <a:t>   ADDRESS        CHAR(50),</a:t>
            </a:r>
          </a:p>
          <a:p>
            <a:r>
              <a:rPr lang="en-US" sz="1100" kern="1200" dirty="0" smtClean="0">
                <a:solidFill>
                  <a:schemeClr val="tx1"/>
                </a:solidFill>
                <a:effectLst/>
                <a:latin typeface="Georgia" panose="02040502050405020303" pitchFamily="18" charset="0"/>
                <a:ea typeface="+mn-ea"/>
                <a:cs typeface="+mn-cs"/>
              </a:rPr>
              <a:t>   SALARY         REAL</a:t>
            </a:r>
          </a:p>
          <a:p>
            <a:r>
              <a:rPr lang="en-US" sz="1100" kern="1200" dirty="0" smtClean="0">
                <a:solidFill>
                  <a:schemeClr val="tx1"/>
                </a:solidFill>
                <a:effectLst/>
                <a:latin typeface="Georgia" panose="02040502050405020303" pitchFamily="18" charset="0"/>
                <a:ea typeface="+mn-ea"/>
                <a:cs typeface="+mn-cs"/>
              </a:rPr>
              <a:t>);</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For example, the following </a:t>
            </a:r>
            <a:r>
              <a:rPr lang="en-US" sz="1100" kern="1200" dirty="0" err="1" smtClean="0">
                <a:solidFill>
                  <a:schemeClr val="tx1"/>
                </a:solidFill>
                <a:effectLst/>
                <a:latin typeface="Georgia" panose="02040502050405020303" pitchFamily="18" charset="0"/>
                <a:ea typeface="+mn-ea"/>
                <a:cs typeface="+mn-cs"/>
              </a:rPr>
              <a:t>PostgresSQL</a:t>
            </a:r>
            <a:r>
              <a:rPr lang="en-US" sz="1100" kern="1200" dirty="0" smtClean="0">
                <a:solidFill>
                  <a:schemeClr val="tx1"/>
                </a:solidFill>
                <a:effectLst/>
                <a:latin typeface="Georgia" panose="02040502050405020303" pitchFamily="18" charset="0"/>
                <a:ea typeface="+mn-ea"/>
                <a:cs typeface="+mn-cs"/>
              </a:rPr>
              <a:t> statement creates a new table called DEPARTMENT1, which adds three columns. The column EMP_ID is the foreign key and references the ID field of the table COMPANY6.</a:t>
            </a:r>
          </a:p>
          <a:p>
            <a:r>
              <a:rPr lang="en-US" sz="1100" kern="1200" dirty="0" smtClean="0">
                <a:solidFill>
                  <a:schemeClr val="tx1"/>
                </a:solidFill>
                <a:effectLst/>
                <a:latin typeface="Georgia" panose="02040502050405020303" pitchFamily="18" charset="0"/>
                <a:ea typeface="+mn-ea"/>
                <a:cs typeface="+mn-cs"/>
              </a:rPr>
              <a:t>CREATE TABLE DEPARTMENT1(</a:t>
            </a:r>
          </a:p>
          <a:p>
            <a:r>
              <a:rPr lang="en-US" sz="1100" kern="1200" dirty="0" smtClean="0">
                <a:solidFill>
                  <a:schemeClr val="tx1"/>
                </a:solidFill>
                <a:effectLst/>
                <a:latin typeface="Georgia" panose="02040502050405020303" pitchFamily="18" charset="0"/>
                <a:ea typeface="+mn-ea"/>
                <a:cs typeface="+mn-cs"/>
              </a:rPr>
              <a:t>   ID INT PRIMARY KEY      NOT NULL,</a:t>
            </a:r>
          </a:p>
          <a:p>
            <a:r>
              <a:rPr lang="en-US" sz="1100" kern="1200" dirty="0" smtClean="0">
                <a:solidFill>
                  <a:schemeClr val="tx1"/>
                </a:solidFill>
                <a:effectLst/>
                <a:latin typeface="Georgia" panose="02040502050405020303" pitchFamily="18" charset="0"/>
                <a:ea typeface="+mn-ea"/>
                <a:cs typeface="+mn-cs"/>
              </a:rPr>
              <a:t>   DEPT           CHAR(50) NOT NULL,</a:t>
            </a:r>
          </a:p>
          <a:p>
            <a:r>
              <a:rPr lang="en-US" sz="1100" kern="1200" dirty="0" smtClean="0">
                <a:solidFill>
                  <a:schemeClr val="tx1"/>
                </a:solidFill>
                <a:effectLst/>
                <a:latin typeface="Georgia" panose="02040502050405020303" pitchFamily="18" charset="0"/>
                <a:ea typeface="+mn-ea"/>
                <a:cs typeface="+mn-cs"/>
              </a:rPr>
              <a:t>   EMP_ID         INT      references COMPANY6(ID)</a:t>
            </a:r>
          </a:p>
          <a:p>
            <a:r>
              <a:rPr lang="en-US" sz="1100" kern="1200" dirty="0" smtClean="0">
                <a:solidFill>
                  <a:schemeClr val="tx1"/>
                </a:solidFill>
                <a:effectLst/>
                <a:latin typeface="Georgia" panose="02040502050405020303" pitchFamily="18" charset="0"/>
                <a:ea typeface="+mn-ea"/>
                <a:cs typeface="+mn-cs"/>
              </a:rPr>
              <a:t>);</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
            </a:r>
            <a:br>
              <a:rPr lang="en-US" sz="1100" kern="1200" dirty="0" smtClean="0">
                <a:solidFill>
                  <a:schemeClr val="tx1"/>
                </a:solidFill>
                <a:effectLst/>
                <a:latin typeface="Georgia" panose="02040502050405020303" pitchFamily="18" charset="0"/>
                <a:ea typeface="+mn-ea"/>
                <a:cs typeface="+mn-cs"/>
              </a:rPr>
            </a:br>
            <a:r>
              <a:rPr lang="en-US" sz="1100" b="1" kern="1200" dirty="0" smtClean="0">
                <a:solidFill>
                  <a:schemeClr val="tx1"/>
                </a:solidFill>
                <a:effectLst/>
                <a:latin typeface="Georgia" panose="02040502050405020303" pitchFamily="18" charset="0"/>
                <a:ea typeface="+mn-ea"/>
                <a:cs typeface="+mn-cs"/>
              </a:rPr>
              <a:t> </a:t>
            </a:r>
            <a:endParaRPr lang="en-US" sz="1100" kern="1200" dirty="0" smtClean="0">
              <a:solidFill>
                <a:schemeClr val="tx1"/>
              </a:solidFill>
              <a:effectLst/>
              <a:latin typeface="Georgia" panose="02040502050405020303" pitchFamily="18" charset="0"/>
              <a:ea typeface="+mn-ea"/>
              <a:cs typeface="+mn-cs"/>
            </a:endParaRPr>
          </a:p>
          <a:p>
            <a:r>
              <a:rPr lang="en-US" sz="1100" b="1" kern="1200" dirty="0" smtClean="0">
                <a:solidFill>
                  <a:schemeClr val="tx1"/>
                </a:solidFill>
                <a:effectLst/>
                <a:latin typeface="Georgia" panose="02040502050405020303" pitchFamily="18" charset="0"/>
                <a:ea typeface="+mn-ea"/>
                <a:cs typeface="+mn-cs"/>
              </a:rPr>
              <a:t>CHECK Constraint</a:t>
            </a:r>
          </a:p>
          <a:p>
            <a:r>
              <a:rPr lang="en-US" sz="1100" kern="1200" dirty="0" smtClean="0">
                <a:solidFill>
                  <a:schemeClr val="tx1"/>
                </a:solidFill>
                <a:effectLst/>
                <a:latin typeface="Georgia" panose="02040502050405020303" pitchFamily="18" charset="0"/>
                <a:ea typeface="+mn-ea"/>
                <a:cs typeface="+mn-cs"/>
              </a:rPr>
              <a:t>The CHECK Constraint enables a condition to check the value being entered into a record. If the condition evaluates to false, the record violates the constraint and is not entered into the table.</a:t>
            </a:r>
          </a:p>
          <a:p>
            <a:r>
              <a:rPr lang="en-US" sz="1100" kern="1200" dirty="0" smtClean="0">
                <a:solidFill>
                  <a:schemeClr val="tx1"/>
                </a:solidFill>
                <a:effectLst/>
                <a:latin typeface="Georgia" panose="02040502050405020303" pitchFamily="18" charset="0"/>
                <a:ea typeface="+mn-ea"/>
                <a:cs typeface="+mn-cs"/>
              </a:rPr>
              <a:t>Example</a:t>
            </a:r>
          </a:p>
          <a:p>
            <a:r>
              <a:rPr lang="en-US" sz="1100" kern="1200" dirty="0" smtClean="0">
                <a:solidFill>
                  <a:schemeClr val="tx1"/>
                </a:solidFill>
                <a:effectLst/>
                <a:latin typeface="Georgia" panose="02040502050405020303" pitchFamily="18" charset="0"/>
                <a:ea typeface="+mn-ea"/>
                <a:cs typeface="+mn-cs"/>
              </a:rPr>
              <a:t>For example, the following </a:t>
            </a:r>
            <a:r>
              <a:rPr lang="en-US" sz="1100" kern="1200" dirty="0" err="1" smtClean="0">
                <a:solidFill>
                  <a:schemeClr val="tx1"/>
                </a:solidFill>
                <a:effectLst/>
                <a:latin typeface="Georgia" panose="02040502050405020303" pitchFamily="18" charset="0"/>
                <a:ea typeface="+mn-ea"/>
                <a:cs typeface="+mn-cs"/>
              </a:rPr>
              <a:t>PostgreSQL</a:t>
            </a:r>
            <a:r>
              <a:rPr lang="en-US" sz="1100" kern="1200" dirty="0" smtClean="0">
                <a:solidFill>
                  <a:schemeClr val="tx1"/>
                </a:solidFill>
                <a:effectLst/>
                <a:latin typeface="Georgia" panose="02040502050405020303" pitchFamily="18" charset="0"/>
                <a:ea typeface="+mn-ea"/>
                <a:cs typeface="+mn-cs"/>
              </a:rPr>
              <a:t> statement creates a new table called COMPANY5 and adds five columns. Here, we add a CHECK with SALARY column, so that you cannot have any SALARY as Zero.</a:t>
            </a:r>
          </a:p>
          <a:p>
            <a:r>
              <a:rPr lang="en-US" sz="1100" kern="1200" dirty="0" smtClean="0">
                <a:solidFill>
                  <a:schemeClr val="tx1"/>
                </a:solidFill>
                <a:effectLst/>
                <a:latin typeface="Georgia" panose="02040502050405020303" pitchFamily="18" charset="0"/>
                <a:ea typeface="+mn-ea"/>
                <a:cs typeface="+mn-cs"/>
              </a:rPr>
              <a:t>CREATE TABLE COMPANY5(</a:t>
            </a:r>
          </a:p>
          <a:p>
            <a:r>
              <a:rPr lang="en-US" sz="1100" kern="1200" dirty="0" smtClean="0">
                <a:solidFill>
                  <a:schemeClr val="tx1"/>
                </a:solidFill>
                <a:effectLst/>
                <a:latin typeface="Georgia" panose="02040502050405020303" pitchFamily="18" charset="0"/>
                <a:ea typeface="+mn-ea"/>
                <a:cs typeface="+mn-cs"/>
              </a:rPr>
              <a:t>   ID INT PRIMARY KEY     NOT NULL,</a:t>
            </a:r>
          </a:p>
          <a:p>
            <a:r>
              <a:rPr lang="en-US" sz="1100" kern="1200" dirty="0" smtClean="0">
                <a:solidFill>
                  <a:schemeClr val="tx1"/>
                </a:solidFill>
                <a:effectLst/>
                <a:latin typeface="Georgia" panose="02040502050405020303" pitchFamily="18" charset="0"/>
                <a:ea typeface="+mn-ea"/>
                <a:cs typeface="+mn-cs"/>
              </a:rPr>
              <a:t>   NAME           TEXT    NOT NULL,</a:t>
            </a:r>
          </a:p>
          <a:p>
            <a:r>
              <a:rPr lang="en-US" sz="1100" kern="1200" dirty="0" smtClean="0">
                <a:solidFill>
                  <a:schemeClr val="tx1"/>
                </a:solidFill>
                <a:effectLst/>
                <a:latin typeface="Georgia" panose="02040502050405020303" pitchFamily="18" charset="0"/>
                <a:ea typeface="+mn-ea"/>
                <a:cs typeface="+mn-cs"/>
              </a:rPr>
              <a:t>   AGE            INT     NOT NULL,</a:t>
            </a:r>
          </a:p>
          <a:p>
            <a:r>
              <a:rPr lang="en-US" sz="1100" kern="1200" dirty="0" smtClean="0">
                <a:solidFill>
                  <a:schemeClr val="tx1"/>
                </a:solidFill>
                <a:effectLst/>
                <a:latin typeface="Georgia" panose="02040502050405020303" pitchFamily="18" charset="0"/>
                <a:ea typeface="+mn-ea"/>
                <a:cs typeface="+mn-cs"/>
              </a:rPr>
              <a:t>   ADDRESS        CHAR(50),</a:t>
            </a:r>
          </a:p>
          <a:p>
            <a:r>
              <a:rPr lang="en-US" sz="1100" kern="1200" dirty="0" smtClean="0">
                <a:solidFill>
                  <a:schemeClr val="tx1"/>
                </a:solidFill>
                <a:effectLst/>
                <a:latin typeface="Georgia" panose="02040502050405020303" pitchFamily="18" charset="0"/>
                <a:ea typeface="+mn-ea"/>
                <a:cs typeface="+mn-cs"/>
              </a:rPr>
              <a:t>   SALARY         REAL    CHECK(SALARY &gt; 0)</a:t>
            </a:r>
          </a:p>
          <a:p>
            <a:r>
              <a:rPr lang="en-US" sz="1100" kern="1200" dirty="0" smtClean="0">
                <a:solidFill>
                  <a:schemeClr val="tx1"/>
                </a:solidFill>
                <a:effectLst/>
                <a:latin typeface="Georgia" panose="02040502050405020303" pitchFamily="18" charset="0"/>
                <a:ea typeface="+mn-ea"/>
                <a:cs typeface="+mn-cs"/>
              </a:rPr>
              <a:t>);</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
            </a:r>
            <a:br>
              <a:rPr lang="en-US" sz="1100" kern="1200" dirty="0" smtClean="0">
                <a:solidFill>
                  <a:schemeClr val="tx1"/>
                </a:solidFill>
                <a:effectLst/>
                <a:latin typeface="Georgia" panose="02040502050405020303" pitchFamily="18" charset="0"/>
                <a:ea typeface="+mn-ea"/>
                <a:cs typeface="+mn-cs"/>
              </a:rPr>
            </a:br>
            <a:r>
              <a:rPr lang="en-US" sz="1100" kern="1200" dirty="0" smtClean="0">
                <a:solidFill>
                  <a:schemeClr val="tx1"/>
                </a:solidFill>
                <a:effectLst/>
                <a:latin typeface="Georgia" panose="02040502050405020303" pitchFamily="18" charset="0"/>
                <a:ea typeface="+mn-ea"/>
                <a:cs typeface="+mn-cs"/>
              </a:rPr>
              <a:t> </a:t>
            </a:r>
          </a:p>
          <a:p>
            <a:endParaRPr lang="en-GB"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29</a:t>
            </a:fld>
            <a:endParaRPr lang="en-GB" dirty="0"/>
          </a:p>
        </p:txBody>
      </p:sp>
      <p:graphicFrame>
        <p:nvGraphicFramePr>
          <p:cNvPr id="6" name="Table 5"/>
          <p:cNvGraphicFramePr>
            <a:graphicFrameLocks noGrp="1"/>
          </p:cNvGraphicFramePr>
          <p:nvPr>
            <p:extLst>
              <p:ext uri="{D42A27DB-BD31-4B8C-83A1-F6EECF244321}">
                <p14:modId xmlns:p14="http://schemas.microsoft.com/office/powerpoint/2010/main" val="3514146228"/>
              </p:ext>
            </p:extLst>
          </p:nvPr>
        </p:nvGraphicFramePr>
        <p:xfrm>
          <a:off x="1181491" y="5287103"/>
          <a:ext cx="4736042" cy="1300606"/>
        </p:xfrm>
        <a:graphic>
          <a:graphicData uri="http://schemas.openxmlformats.org/drawingml/2006/table">
            <a:tbl>
              <a:tblPr firstRow="1" bandRow="1">
                <a:tableStyleId>{5C22544A-7EE6-4342-B048-85BDC9FD1C3A}</a:tableStyleId>
              </a:tblPr>
              <a:tblGrid>
                <a:gridCol w="1100830">
                  <a:extLst>
                    <a:ext uri="{9D8B030D-6E8A-4147-A177-3AD203B41FA5}">
                      <a16:colId xmlns="" xmlns:a16="http://schemas.microsoft.com/office/drawing/2014/main" val="2613233875"/>
                    </a:ext>
                  </a:extLst>
                </a:gridCol>
                <a:gridCol w="3635212">
                  <a:extLst>
                    <a:ext uri="{9D8B030D-6E8A-4147-A177-3AD203B41FA5}">
                      <a16:colId xmlns="" xmlns:a16="http://schemas.microsoft.com/office/drawing/2014/main" val="2820365204"/>
                    </a:ext>
                  </a:extLst>
                </a:gridCol>
              </a:tblGrid>
              <a:tr h="283204">
                <a:tc>
                  <a:txBody>
                    <a:bodyPr/>
                    <a:lstStyle/>
                    <a:p>
                      <a:pPr algn="ctr"/>
                      <a:r>
                        <a:rPr lang="en-GB" sz="1050" dirty="0"/>
                        <a:t>Method name</a:t>
                      </a:r>
                    </a:p>
                  </a:txBody>
                  <a:tcPr marL="94721" marR="94721" marT="51173" marB="511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GB" sz="1050" dirty="0"/>
                        <a:t>Description</a:t>
                      </a:r>
                    </a:p>
                  </a:txBody>
                  <a:tcPr marL="94721" marR="94721" marT="51173" marB="511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 xmlns:a16="http://schemas.microsoft.com/office/drawing/2014/main" val="194169892"/>
                  </a:ext>
                </a:extLst>
              </a:tr>
              <a:tr h="3240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50" dirty="0">
                          <a:solidFill>
                            <a:srgbClr val="000000"/>
                          </a:solidFill>
                          <a:latin typeface="Courier New" panose="02070309020205020404" pitchFamily="49" charset="0"/>
                          <a:cs typeface="Courier New" panose="02070309020205020404" pitchFamily="49" charset="0"/>
                        </a:rPr>
                        <a:t>__get__</a:t>
                      </a:r>
                      <a:endParaRPr lang="en-GB" sz="1050" dirty="0">
                        <a:latin typeface="Arial" panose="020B0604020202020204" pitchFamily="34" charset="0"/>
                      </a:endParaRPr>
                    </a:p>
                  </a:txBody>
                  <a:tcPr marL="94721" marR="94721" marT="51173" marB="511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50" dirty="0">
                          <a:solidFill>
                            <a:srgbClr val="000000"/>
                          </a:solidFill>
                          <a:latin typeface="Georgia" panose="02040502050405020303" pitchFamily="18" charset="0"/>
                        </a:rPr>
                        <a:t>Allows applications to retrieve attributes from a class</a:t>
                      </a:r>
                      <a:endParaRPr lang="en-GB" sz="1050" dirty="0">
                        <a:latin typeface="Georgia" panose="02040502050405020303" pitchFamily="18" charset="0"/>
                      </a:endParaRPr>
                    </a:p>
                  </a:txBody>
                  <a:tcPr marL="94721" marR="94721" marT="51173" marB="511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559384327"/>
                  </a:ext>
                </a:extLst>
              </a:tr>
              <a:tr h="2832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50" dirty="0">
                          <a:solidFill>
                            <a:srgbClr val="000000"/>
                          </a:solidFill>
                          <a:latin typeface="Courier New" panose="02070309020205020404" pitchFamily="49" charset="0"/>
                          <a:cs typeface="Courier New" panose="02070309020205020404" pitchFamily="49" charset="0"/>
                        </a:rPr>
                        <a:t>__set__</a:t>
                      </a:r>
                      <a:endParaRPr lang="en-GB" sz="1050" dirty="0">
                        <a:latin typeface="Arial" panose="020B0604020202020204" pitchFamily="34" charset="0"/>
                      </a:endParaRPr>
                    </a:p>
                  </a:txBody>
                  <a:tcPr marL="94721" marR="94721" marT="51173" marB="511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50" dirty="0">
                          <a:solidFill>
                            <a:srgbClr val="000000"/>
                          </a:solidFill>
                          <a:latin typeface="Georgia" panose="02040502050405020303" pitchFamily="18" charset="0"/>
                        </a:rPr>
                        <a:t>Allows applications to set attributes in a class</a:t>
                      </a:r>
                      <a:endParaRPr lang="en-GB" sz="1050" dirty="0">
                        <a:latin typeface="Georgia" panose="02040502050405020303" pitchFamily="18" charset="0"/>
                      </a:endParaRPr>
                    </a:p>
                  </a:txBody>
                  <a:tcPr marL="94721" marR="94721" marT="51173" marB="511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956656018"/>
                  </a:ext>
                </a:extLst>
              </a:tr>
              <a:tr h="4101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50" dirty="0">
                          <a:solidFill>
                            <a:srgbClr val="000000"/>
                          </a:solidFill>
                          <a:latin typeface="Courier New" panose="02070309020205020404" pitchFamily="49" charset="0"/>
                          <a:cs typeface="Courier New" panose="02070309020205020404" pitchFamily="49" charset="0"/>
                        </a:rPr>
                        <a:t>__delete__</a:t>
                      </a:r>
                      <a:endParaRPr lang="en-GB" sz="1050" dirty="0">
                        <a:latin typeface="Arial" panose="020B0604020202020204" pitchFamily="34" charset="0"/>
                      </a:endParaRPr>
                    </a:p>
                  </a:txBody>
                  <a:tcPr marL="94721" marR="94721" marT="51173" marB="511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50" dirty="0">
                          <a:solidFill>
                            <a:srgbClr val="000000"/>
                          </a:solidFill>
                          <a:latin typeface="Georgia" panose="02040502050405020303" pitchFamily="18" charset="0"/>
                        </a:rPr>
                        <a:t>Allows applications to delete an attribute in a class</a:t>
                      </a:r>
                      <a:endParaRPr lang="en-GB" sz="1050" dirty="0">
                        <a:latin typeface="Georgia" panose="02040502050405020303" pitchFamily="18" charset="0"/>
                      </a:endParaRPr>
                    </a:p>
                  </a:txBody>
                  <a:tcPr marL="94721" marR="94721" marT="51173" marB="5117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3878991438"/>
                  </a:ext>
                </a:extLst>
              </a:tr>
            </a:tbl>
          </a:graphicData>
        </a:graphic>
      </p:graphicFrame>
      <p:sp>
        <p:nvSpPr>
          <p:cNvPr id="7" name="Slide Image Placeholder 1"/>
          <p:cNvSpPr>
            <a:spLocks noGrp="1" noRot="1" noChangeAspect="1"/>
          </p:cNvSpPr>
          <p:nvPr>
            <p:ph type="sldImg" idx="2"/>
          </p:nvPr>
        </p:nvSpPr>
        <p:spPr>
          <a:xfrm>
            <a:off x="596900" y="654050"/>
            <a:ext cx="6056313" cy="3722688"/>
          </a:xfrm>
        </p:spPr>
      </p:sp>
    </p:spTree>
    <p:extLst>
      <p:ext uri="{BB962C8B-B14F-4D97-AF65-F5344CB8AC3E}">
        <p14:creationId xmlns:p14="http://schemas.microsoft.com/office/powerpoint/2010/main" val="1614855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0700" y="654050"/>
            <a:ext cx="6056313" cy="3722688"/>
          </a:xfrm>
        </p:spPr>
      </p:sp>
      <p:sp>
        <p:nvSpPr>
          <p:cNvPr id="3" name="Notes Placeholder 2"/>
          <p:cNvSpPr>
            <a:spLocks noGrp="1"/>
          </p:cNvSpPr>
          <p:nvPr>
            <p:ph type="body" idx="1"/>
          </p:nvPr>
        </p:nvSpPr>
        <p:spPr/>
        <p:txBody>
          <a:bodyPr/>
          <a:lstStyle/>
          <a:p>
            <a:r>
              <a:rPr lang="en-US" sz="1100" b="1" kern="1200" dirty="0" smtClean="0">
                <a:solidFill>
                  <a:schemeClr val="tx1"/>
                </a:solidFill>
                <a:effectLst/>
                <a:latin typeface="Georgia" panose="02040502050405020303" pitchFamily="18" charset="0"/>
                <a:ea typeface="+mn-ea"/>
                <a:cs typeface="+mn-cs"/>
              </a:rPr>
              <a:t>A brief history of </a:t>
            </a:r>
            <a:r>
              <a:rPr lang="en-US" sz="1100" b="1" kern="1200" dirty="0" err="1" smtClean="0">
                <a:solidFill>
                  <a:schemeClr val="tx1"/>
                </a:solidFill>
                <a:effectLst/>
                <a:latin typeface="Georgia" panose="02040502050405020303" pitchFamily="18" charset="0"/>
                <a:ea typeface="+mn-ea"/>
                <a:cs typeface="+mn-cs"/>
              </a:rPr>
              <a:t>PostgresSQL</a:t>
            </a:r>
            <a:endParaRPr lang="en-US" sz="1100" b="1" kern="1200" dirty="0" smtClean="0">
              <a:solidFill>
                <a:schemeClr val="tx1"/>
              </a:solidFill>
              <a:effectLst/>
              <a:latin typeface="Georgia" panose="02040502050405020303" pitchFamily="18" charset="0"/>
              <a:ea typeface="+mn-ea"/>
              <a:cs typeface="+mn-cs"/>
            </a:endParaRP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A Brief History of </a:t>
            </a:r>
            <a:r>
              <a:rPr lang="en-US" sz="1100" kern="1200" dirty="0" err="1" smtClean="0">
                <a:solidFill>
                  <a:schemeClr val="tx1"/>
                </a:solidFill>
                <a:effectLst/>
                <a:latin typeface="Georgia" panose="02040502050405020303" pitchFamily="18" charset="0"/>
                <a:ea typeface="+mn-ea"/>
                <a:cs typeface="+mn-cs"/>
              </a:rPr>
              <a:t>PostgreSQL</a:t>
            </a:r>
            <a:endParaRPr lang="en-US" sz="1100" kern="1200" dirty="0" smtClean="0">
              <a:solidFill>
                <a:schemeClr val="tx1"/>
              </a:solidFill>
              <a:effectLst/>
              <a:latin typeface="Georgia" panose="02040502050405020303" pitchFamily="18" charset="0"/>
              <a:ea typeface="+mn-ea"/>
              <a:cs typeface="+mn-cs"/>
            </a:endParaRPr>
          </a:p>
          <a:p>
            <a:r>
              <a:rPr lang="en-US" sz="1100" kern="1200" dirty="0" err="1" smtClean="0">
                <a:solidFill>
                  <a:schemeClr val="tx1"/>
                </a:solidFill>
                <a:effectLst/>
                <a:latin typeface="Georgia" panose="02040502050405020303" pitchFamily="18" charset="0"/>
                <a:ea typeface="+mn-ea"/>
                <a:cs typeface="+mn-cs"/>
              </a:rPr>
              <a:t>PostgreSQL</a:t>
            </a:r>
            <a:r>
              <a:rPr lang="en-US" sz="1100" kern="1200" dirty="0" smtClean="0">
                <a:solidFill>
                  <a:schemeClr val="tx1"/>
                </a:solidFill>
                <a:effectLst/>
                <a:latin typeface="Georgia" panose="02040502050405020303" pitchFamily="18" charset="0"/>
                <a:ea typeface="+mn-ea"/>
                <a:cs typeface="+mn-cs"/>
              </a:rPr>
              <a:t>, originally called </a:t>
            </a:r>
            <a:r>
              <a:rPr lang="en-US" sz="1100" kern="1200" dirty="0" err="1" smtClean="0">
                <a:solidFill>
                  <a:schemeClr val="tx1"/>
                </a:solidFill>
                <a:effectLst/>
                <a:latin typeface="Georgia" panose="02040502050405020303" pitchFamily="18" charset="0"/>
                <a:ea typeface="+mn-ea"/>
                <a:cs typeface="+mn-cs"/>
              </a:rPr>
              <a:t>Postgres</a:t>
            </a:r>
            <a:r>
              <a:rPr lang="en-US" sz="1100" kern="1200" dirty="0" smtClean="0">
                <a:solidFill>
                  <a:schemeClr val="tx1"/>
                </a:solidFill>
                <a:effectLst/>
                <a:latin typeface="Georgia" panose="02040502050405020303" pitchFamily="18" charset="0"/>
                <a:ea typeface="+mn-ea"/>
                <a:cs typeface="+mn-cs"/>
              </a:rPr>
              <a:t>, was created at UCB by a computer science professor named Michael </a:t>
            </a:r>
            <a:r>
              <a:rPr lang="en-US" sz="1100" kern="1200" dirty="0" err="1" smtClean="0">
                <a:solidFill>
                  <a:schemeClr val="tx1"/>
                </a:solidFill>
                <a:effectLst/>
                <a:latin typeface="Georgia" panose="02040502050405020303" pitchFamily="18" charset="0"/>
                <a:ea typeface="+mn-ea"/>
                <a:cs typeface="+mn-cs"/>
              </a:rPr>
              <a:t>Stonebraker</a:t>
            </a:r>
            <a:r>
              <a:rPr lang="en-US" sz="1100" kern="1200" dirty="0" smtClean="0">
                <a:solidFill>
                  <a:schemeClr val="tx1"/>
                </a:solidFill>
                <a:effectLst/>
                <a:latin typeface="Georgia" panose="02040502050405020303" pitchFamily="18" charset="0"/>
                <a:ea typeface="+mn-ea"/>
                <a:cs typeface="+mn-cs"/>
              </a:rPr>
              <a:t>. </a:t>
            </a:r>
            <a:r>
              <a:rPr lang="en-US" sz="1100" kern="1200" dirty="0" err="1" smtClean="0">
                <a:solidFill>
                  <a:schemeClr val="tx1"/>
                </a:solidFill>
                <a:effectLst/>
                <a:latin typeface="Georgia" panose="02040502050405020303" pitchFamily="18" charset="0"/>
                <a:ea typeface="+mn-ea"/>
                <a:cs typeface="+mn-cs"/>
              </a:rPr>
              <a:t>Stonebraker</a:t>
            </a:r>
            <a:r>
              <a:rPr lang="en-US" sz="1100" kern="1200" dirty="0" smtClean="0">
                <a:solidFill>
                  <a:schemeClr val="tx1"/>
                </a:solidFill>
                <a:effectLst/>
                <a:latin typeface="Georgia" panose="02040502050405020303" pitchFamily="18" charset="0"/>
                <a:ea typeface="+mn-ea"/>
                <a:cs typeface="+mn-cs"/>
              </a:rPr>
              <a:t> started </a:t>
            </a:r>
            <a:r>
              <a:rPr lang="en-US" sz="1100" kern="1200" dirty="0" err="1" smtClean="0">
                <a:solidFill>
                  <a:schemeClr val="tx1"/>
                </a:solidFill>
                <a:effectLst/>
                <a:latin typeface="Georgia" panose="02040502050405020303" pitchFamily="18" charset="0"/>
                <a:ea typeface="+mn-ea"/>
                <a:cs typeface="+mn-cs"/>
              </a:rPr>
              <a:t>Postgres</a:t>
            </a:r>
            <a:r>
              <a:rPr lang="en-US" sz="1100" kern="1200" dirty="0" smtClean="0">
                <a:solidFill>
                  <a:schemeClr val="tx1"/>
                </a:solidFill>
                <a:effectLst/>
                <a:latin typeface="Georgia" panose="02040502050405020303" pitchFamily="18" charset="0"/>
                <a:ea typeface="+mn-ea"/>
                <a:cs typeface="+mn-cs"/>
              </a:rPr>
              <a:t> in 1986 as a follow-up project to its predecessor, Ingres, now owned by Computer Associates.</a:t>
            </a:r>
          </a:p>
          <a:p>
            <a:r>
              <a:rPr lang="en-US" sz="1100" kern="1200" dirty="0" smtClean="0">
                <a:solidFill>
                  <a:schemeClr val="tx1"/>
                </a:solidFill>
                <a:effectLst/>
                <a:latin typeface="Georgia" panose="02040502050405020303" pitchFamily="18" charset="0"/>
                <a:ea typeface="+mn-ea"/>
                <a:cs typeface="+mn-cs"/>
              </a:rPr>
              <a:t>1977-1985 − A project called INGRES was developed.</a:t>
            </a:r>
          </a:p>
          <a:p>
            <a:r>
              <a:rPr lang="en-US" sz="1100" kern="1200" dirty="0" smtClean="0">
                <a:solidFill>
                  <a:schemeClr val="tx1"/>
                </a:solidFill>
                <a:effectLst/>
                <a:latin typeface="Georgia" panose="02040502050405020303" pitchFamily="18" charset="0"/>
                <a:ea typeface="+mn-ea"/>
                <a:cs typeface="+mn-cs"/>
              </a:rPr>
              <a:t>Proof-of-concept for relational databases</a:t>
            </a:r>
          </a:p>
          <a:p>
            <a:r>
              <a:rPr lang="en-US" sz="1100" kern="1200" dirty="0" smtClean="0">
                <a:solidFill>
                  <a:schemeClr val="tx1"/>
                </a:solidFill>
                <a:effectLst/>
                <a:latin typeface="Georgia" panose="02040502050405020303" pitchFamily="18" charset="0"/>
                <a:ea typeface="+mn-ea"/>
                <a:cs typeface="+mn-cs"/>
              </a:rPr>
              <a:t>Established the company Ingres in 1980</a:t>
            </a:r>
          </a:p>
          <a:p>
            <a:r>
              <a:rPr lang="en-US" sz="1100" kern="1200" dirty="0" smtClean="0">
                <a:solidFill>
                  <a:schemeClr val="tx1"/>
                </a:solidFill>
                <a:effectLst/>
                <a:latin typeface="Georgia" panose="02040502050405020303" pitchFamily="18" charset="0"/>
                <a:ea typeface="+mn-ea"/>
                <a:cs typeface="+mn-cs"/>
              </a:rPr>
              <a:t>Bought by Computer Associates in 1994</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1986-1994 − POSTGRES</a:t>
            </a:r>
          </a:p>
          <a:p>
            <a:r>
              <a:rPr lang="en-US" sz="1100" kern="1200" dirty="0" smtClean="0">
                <a:solidFill>
                  <a:schemeClr val="tx1"/>
                </a:solidFill>
                <a:effectLst/>
                <a:latin typeface="Georgia" panose="02040502050405020303" pitchFamily="18" charset="0"/>
                <a:ea typeface="+mn-ea"/>
                <a:cs typeface="+mn-cs"/>
              </a:rPr>
              <a:t>Development of the concepts in INGRES with a focus on object orientation and the query language - </a:t>
            </a:r>
            <a:r>
              <a:rPr lang="en-US" sz="1100" kern="1200" dirty="0" err="1" smtClean="0">
                <a:solidFill>
                  <a:schemeClr val="tx1"/>
                </a:solidFill>
                <a:effectLst/>
                <a:latin typeface="Georgia" panose="02040502050405020303" pitchFamily="18" charset="0"/>
                <a:ea typeface="+mn-ea"/>
                <a:cs typeface="+mn-cs"/>
              </a:rPr>
              <a:t>Quel</a:t>
            </a:r>
            <a:endParaRPr lang="en-US" sz="1100" kern="1200" dirty="0" smtClean="0">
              <a:solidFill>
                <a:schemeClr val="tx1"/>
              </a:solidFill>
              <a:effectLst/>
              <a:latin typeface="Georgia" panose="02040502050405020303" pitchFamily="18" charset="0"/>
              <a:ea typeface="+mn-ea"/>
              <a:cs typeface="+mn-cs"/>
            </a:endParaRPr>
          </a:p>
          <a:p>
            <a:r>
              <a:rPr lang="en-US" sz="1100" kern="1200" dirty="0" smtClean="0">
                <a:solidFill>
                  <a:schemeClr val="tx1"/>
                </a:solidFill>
                <a:effectLst/>
                <a:latin typeface="Georgia" panose="02040502050405020303" pitchFamily="18" charset="0"/>
                <a:ea typeface="+mn-ea"/>
                <a:cs typeface="+mn-cs"/>
              </a:rPr>
              <a:t>The code base of INGRES was not used as a basis for POSTGRES</a:t>
            </a:r>
          </a:p>
          <a:p>
            <a:r>
              <a:rPr lang="en-US" sz="1100" kern="1200" dirty="0" smtClean="0">
                <a:solidFill>
                  <a:schemeClr val="tx1"/>
                </a:solidFill>
                <a:effectLst/>
                <a:latin typeface="Georgia" panose="02040502050405020303" pitchFamily="18" charset="0"/>
                <a:ea typeface="+mn-ea"/>
                <a:cs typeface="+mn-cs"/>
              </a:rPr>
              <a:t>Commercialized as </a:t>
            </a:r>
            <a:r>
              <a:rPr lang="en-US" sz="1100" kern="1200" dirty="0" err="1" smtClean="0">
                <a:solidFill>
                  <a:schemeClr val="tx1"/>
                </a:solidFill>
                <a:effectLst/>
                <a:latin typeface="Georgia" panose="02040502050405020303" pitchFamily="18" charset="0"/>
                <a:ea typeface="+mn-ea"/>
                <a:cs typeface="+mn-cs"/>
              </a:rPr>
              <a:t>Illustra</a:t>
            </a:r>
            <a:r>
              <a:rPr lang="en-US" sz="1100" kern="1200" dirty="0" smtClean="0">
                <a:solidFill>
                  <a:schemeClr val="tx1"/>
                </a:solidFill>
                <a:effectLst/>
                <a:latin typeface="Georgia" panose="02040502050405020303" pitchFamily="18" charset="0"/>
                <a:ea typeface="+mn-ea"/>
                <a:cs typeface="+mn-cs"/>
              </a:rPr>
              <a:t> (bought by Informix, bought by IBM)</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1994-1995 − Postgres95</a:t>
            </a:r>
          </a:p>
          <a:p>
            <a:r>
              <a:rPr lang="en-US" sz="1100" kern="1200" dirty="0" smtClean="0">
                <a:solidFill>
                  <a:schemeClr val="tx1"/>
                </a:solidFill>
                <a:effectLst/>
                <a:latin typeface="Georgia" panose="02040502050405020303" pitchFamily="18" charset="0"/>
                <a:ea typeface="+mn-ea"/>
                <a:cs typeface="+mn-cs"/>
              </a:rPr>
              <a:t>Support for SQL was added in 1994</a:t>
            </a:r>
          </a:p>
          <a:p>
            <a:r>
              <a:rPr lang="en-US" sz="1100" kern="1200" dirty="0" smtClean="0">
                <a:solidFill>
                  <a:schemeClr val="tx1"/>
                </a:solidFill>
                <a:effectLst/>
                <a:latin typeface="Georgia" panose="02040502050405020303" pitchFamily="18" charset="0"/>
                <a:ea typeface="+mn-ea"/>
                <a:cs typeface="+mn-cs"/>
              </a:rPr>
              <a:t>Released as Postgres95 in 1995</a:t>
            </a:r>
          </a:p>
          <a:p>
            <a:r>
              <a:rPr lang="en-US" sz="1100" kern="1200" dirty="0" smtClean="0">
                <a:solidFill>
                  <a:schemeClr val="tx1"/>
                </a:solidFill>
                <a:effectLst/>
                <a:latin typeface="Georgia" panose="02040502050405020303" pitchFamily="18" charset="0"/>
                <a:ea typeface="+mn-ea"/>
                <a:cs typeface="+mn-cs"/>
              </a:rPr>
              <a:t>Re-released as </a:t>
            </a:r>
            <a:r>
              <a:rPr lang="en-US" sz="1100" kern="1200" dirty="0" err="1" smtClean="0">
                <a:solidFill>
                  <a:schemeClr val="tx1"/>
                </a:solidFill>
                <a:effectLst/>
                <a:latin typeface="Georgia" panose="02040502050405020303" pitchFamily="18" charset="0"/>
                <a:ea typeface="+mn-ea"/>
                <a:cs typeface="+mn-cs"/>
              </a:rPr>
              <a:t>PostgreSQL</a:t>
            </a:r>
            <a:r>
              <a:rPr lang="en-US" sz="1100" kern="1200" dirty="0" smtClean="0">
                <a:solidFill>
                  <a:schemeClr val="tx1"/>
                </a:solidFill>
                <a:effectLst/>
                <a:latin typeface="Georgia" panose="02040502050405020303" pitchFamily="18" charset="0"/>
                <a:ea typeface="+mn-ea"/>
                <a:cs typeface="+mn-cs"/>
              </a:rPr>
              <a:t> 6.0 in 1996</a:t>
            </a:r>
          </a:p>
          <a:p>
            <a:r>
              <a:rPr lang="en-US" sz="1100" kern="1200" dirty="0" smtClean="0">
                <a:solidFill>
                  <a:schemeClr val="tx1"/>
                </a:solidFill>
                <a:effectLst/>
                <a:latin typeface="Georgia" panose="02040502050405020303" pitchFamily="18" charset="0"/>
                <a:ea typeface="+mn-ea"/>
                <a:cs typeface="+mn-cs"/>
              </a:rPr>
              <a:t>Establishment of the </a:t>
            </a:r>
            <a:r>
              <a:rPr lang="en-US" sz="1100" kern="1200" dirty="0" err="1" smtClean="0">
                <a:solidFill>
                  <a:schemeClr val="tx1"/>
                </a:solidFill>
                <a:effectLst/>
                <a:latin typeface="Georgia" panose="02040502050405020303" pitchFamily="18" charset="0"/>
                <a:ea typeface="+mn-ea"/>
                <a:cs typeface="+mn-cs"/>
              </a:rPr>
              <a:t>PostgreSQL</a:t>
            </a:r>
            <a:r>
              <a:rPr lang="en-US" sz="1100" kern="1200" dirty="0" smtClean="0">
                <a:solidFill>
                  <a:schemeClr val="tx1"/>
                </a:solidFill>
                <a:effectLst/>
                <a:latin typeface="Georgia" panose="02040502050405020303" pitchFamily="18" charset="0"/>
                <a:ea typeface="+mn-ea"/>
                <a:cs typeface="+mn-cs"/>
              </a:rPr>
              <a:t> Global Development Team</a:t>
            </a:r>
          </a:p>
          <a:p>
            <a:endParaRPr lang="en-GB" dirty="0"/>
          </a:p>
        </p:txBody>
      </p:sp>
      <p:sp>
        <p:nvSpPr>
          <p:cNvPr id="4" name="Footer Placeholder 3"/>
          <p:cNvSpPr>
            <a:spLocks noGrp="1"/>
          </p:cNvSpPr>
          <p:nvPr>
            <p:ph type="ftr" sz="quarter" idx="10"/>
          </p:nvPr>
        </p:nvSpPr>
        <p:spPr/>
        <p:txBody>
          <a:bodyPr/>
          <a:lstStyle/>
          <a:p>
            <a:r>
              <a:rPr lang="en-GB" dirty="0"/>
              <a:t>Python for Tool Developers</a:t>
            </a:r>
          </a:p>
        </p:txBody>
      </p:sp>
      <p:sp>
        <p:nvSpPr>
          <p:cNvPr id="5" name="Slide Number Placeholder 4"/>
          <p:cNvSpPr>
            <a:spLocks noGrp="1"/>
          </p:cNvSpPr>
          <p:nvPr>
            <p:ph type="sldNum" sz="quarter" idx="11"/>
          </p:nvPr>
        </p:nvSpPr>
        <p:spPr/>
        <p:txBody>
          <a:bodyPr/>
          <a:lstStyle/>
          <a:p>
            <a:fld id="{BD25BEDC-D529-4A0A-A183-E8306A8EE1D8}" type="slidenum">
              <a:rPr lang="en-GB" smtClean="0"/>
              <a:pPr/>
              <a:t>3</a:t>
            </a:fld>
            <a:endParaRPr lang="en-GB"/>
          </a:p>
        </p:txBody>
      </p:sp>
      <p:sp>
        <p:nvSpPr>
          <p:cNvPr id="6" name="Rectangle 5"/>
          <p:cNvSpPr/>
          <p:nvPr/>
        </p:nvSpPr>
        <p:spPr>
          <a:xfrm>
            <a:off x="837064" y="6512039"/>
            <a:ext cx="5551551" cy="999661"/>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pPr lvl="1"/>
            <a:endParaRPr lang="en-IN" sz="1200" dirty="0">
              <a:solidFill>
                <a:schemeClr val="tx1"/>
              </a:solidFill>
              <a:latin typeface="Courier New" panose="02070309020205020404" pitchFamily="49" charset="0"/>
              <a:cs typeface="Courier New" panose="02070309020205020404" pitchFamily="49" charset="0"/>
            </a:endParaRPr>
          </a:p>
          <a:p>
            <a:pPr lvl="1"/>
            <a:r>
              <a:rPr lang="en-IN" sz="1200" dirty="0">
                <a:solidFill>
                  <a:schemeClr val="tx1"/>
                </a:solidFill>
                <a:latin typeface="Courier New" panose="02070309020205020404" pitchFamily="49" charset="0"/>
                <a:cs typeface="Courier New" panose="02070309020205020404" pitchFamily="49" charset="0"/>
              </a:rPr>
              <a:t>originalList=[2,4,6,8,10,12,14,16,18,20]</a:t>
            </a:r>
            <a:endParaRPr lang="en-GB" sz="1200" dirty="0">
              <a:solidFill>
                <a:schemeClr val="tx1"/>
              </a:solidFill>
              <a:latin typeface="Courier New" panose="02070309020205020404" pitchFamily="49" charset="0"/>
              <a:cs typeface="Courier New" panose="02070309020205020404" pitchFamily="49" charset="0"/>
            </a:endParaRPr>
          </a:p>
          <a:p>
            <a:pPr lvl="1"/>
            <a:r>
              <a:rPr lang="en-IN" sz="1200" dirty="0" err="1">
                <a:solidFill>
                  <a:schemeClr val="tx1"/>
                </a:solidFill>
                <a:latin typeface="Courier New" panose="02070309020205020404" pitchFamily="49" charset="0"/>
                <a:cs typeface="Courier New" panose="02070309020205020404" pitchFamily="49" charset="0"/>
              </a:rPr>
              <a:t>newList</a:t>
            </a:r>
            <a:r>
              <a:rPr lang="en-IN" sz="1200" dirty="0">
                <a:solidFill>
                  <a:schemeClr val="tx1"/>
                </a:solidFill>
                <a:latin typeface="Courier New" panose="02070309020205020404" pitchFamily="49" charset="0"/>
                <a:cs typeface="Courier New" panose="02070309020205020404" pitchFamily="49" charset="0"/>
              </a:rPr>
              <a:t> = []</a:t>
            </a:r>
            <a:endParaRPr lang="en-GB" sz="1200" dirty="0">
              <a:solidFill>
                <a:schemeClr val="tx1"/>
              </a:solidFill>
              <a:latin typeface="Courier New" panose="02070309020205020404" pitchFamily="49" charset="0"/>
              <a:cs typeface="Courier New" panose="02070309020205020404" pitchFamily="49" charset="0"/>
            </a:endParaRPr>
          </a:p>
          <a:p>
            <a:pPr lvl="1"/>
            <a:r>
              <a:rPr lang="en-IN" sz="1200" dirty="0">
                <a:solidFill>
                  <a:schemeClr val="tx1"/>
                </a:solidFill>
                <a:latin typeface="Courier New" panose="02070309020205020404" pitchFamily="49" charset="0"/>
                <a:cs typeface="Courier New" panose="02070309020205020404" pitchFamily="49" charset="0"/>
              </a:rPr>
              <a:t>for number in originalList:</a:t>
            </a:r>
            <a:endParaRPr lang="en-GB" sz="1200" dirty="0">
              <a:solidFill>
                <a:schemeClr val="tx1"/>
              </a:solidFill>
              <a:latin typeface="Courier New" panose="02070309020205020404" pitchFamily="49" charset="0"/>
              <a:cs typeface="Courier New" panose="02070309020205020404" pitchFamily="49" charset="0"/>
            </a:endParaRPr>
          </a:p>
          <a:p>
            <a:pPr lvl="1"/>
            <a:r>
              <a:rPr lang="en-IN" sz="1200" dirty="0" err="1">
                <a:solidFill>
                  <a:schemeClr val="tx1"/>
                </a:solidFill>
                <a:latin typeface="Courier New" panose="02070309020205020404" pitchFamily="49" charset="0"/>
                <a:cs typeface="Courier New" panose="02070309020205020404" pitchFamily="49" charset="0"/>
              </a:rPr>
              <a:t>newlist.append</a:t>
            </a:r>
            <a:r>
              <a:rPr lang="en-IN" sz="1200" dirty="0">
                <a:solidFill>
                  <a:schemeClr val="tx1"/>
                </a:solidFill>
                <a:latin typeface="Courier New" panose="02070309020205020404" pitchFamily="49" charset="0"/>
                <a:cs typeface="Courier New" panose="02070309020205020404" pitchFamily="49" charset="0"/>
              </a:rPr>
              <a:t>(number * number)</a:t>
            </a:r>
            <a:endParaRPr lang="en-GB" sz="1200" dirty="0">
              <a:solidFill>
                <a:schemeClr val="tx1"/>
              </a:solidFill>
              <a:latin typeface="Courier New" panose="02070309020205020404" pitchFamily="49" charset="0"/>
              <a:cs typeface="Courier New" panose="02070309020205020404" pitchFamily="49" charset="0"/>
            </a:endParaRPr>
          </a:p>
          <a:p>
            <a:pPr algn="ctr"/>
            <a:endParaRPr lang="en-GB" dirty="0"/>
          </a:p>
        </p:txBody>
      </p:sp>
      <p:sp>
        <p:nvSpPr>
          <p:cNvPr id="7" name="Rectangle 6"/>
          <p:cNvSpPr/>
          <p:nvPr/>
        </p:nvSpPr>
        <p:spPr>
          <a:xfrm>
            <a:off x="837063" y="8137019"/>
            <a:ext cx="5551551" cy="745780"/>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pPr lvl="1"/>
            <a:r>
              <a:rPr lang="en-IN" sz="1200" dirty="0">
                <a:solidFill>
                  <a:schemeClr val="tx1"/>
                </a:solidFill>
                <a:latin typeface="Courier New" panose="02070309020205020404" pitchFamily="49" charset="0"/>
                <a:cs typeface="Courier New" panose="02070309020205020404" pitchFamily="49" charset="0"/>
              </a:rPr>
              <a:t>originalList = [2,4,6,8,10,12,14,16,18,20]</a:t>
            </a:r>
            <a:endParaRPr lang="en-GB" sz="1200" dirty="0">
              <a:solidFill>
                <a:schemeClr val="tx1"/>
              </a:solidFill>
              <a:latin typeface="Courier New" panose="02070309020205020404" pitchFamily="49" charset="0"/>
              <a:cs typeface="Courier New" panose="02070309020205020404" pitchFamily="49" charset="0"/>
            </a:endParaRPr>
          </a:p>
          <a:p>
            <a:pPr lvl="1"/>
            <a:r>
              <a:rPr lang="en-IN" sz="1200" dirty="0" err="1">
                <a:solidFill>
                  <a:schemeClr val="tx1"/>
                </a:solidFill>
                <a:latin typeface="Courier New" panose="02070309020205020404" pitchFamily="49" charset="0"/>
                <a:cs typeface="Courier New" panose="02070309020205020404" pitchFamily="49" charset="0"/>
              </a:rPr>
              <a:t>newList</a:t>
            </a:r>
            <a:r>
              <a:rPr lang="en-IN" sz="1200" dirty="0">
                <a:solidFill>
                  <a:schemeClr val="tx1"/>
                </a:solidFill>
                <a:latin typeface="Courier New" panose="02070309020205020404" pitchFamily="49" charset="0"/>
                <a:cs typeface="Courier New" panose="02070309020205020404" pitchFamily="49" charset="0"/>
              </a:rPr>
              <a:t> = [number * number for number in OriginalList]</a:t>
            </a:r>
            <a:endParaRPr lang="en-GB" sz="12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5455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4614530"/>
            <a:ext cx="5678212" cy="4792600"/>
          </a:xfrm>
        </p:spPr>
        <p:txBody>
          <a:bodyPr/>
          <a:lstStyle/>
          <a:p>
            <a:endParaRPr lang="en-GB"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30</a:t>
            </a:fld>
            <a:endParaRPr lang="en-GB" dirty="0"/>
          </a:p>
        </p:txBody>
      </p:sp>
      <p:sp>
        <p:nvSpPr>
          <p:cNvPr id="7" name="Rectangle 6"/>
          <p:cNvSpPr/>
          <p:nvPr/>
        </p:nvSpPr>
        <p:spPr>
          <a:xfrm>
            <a:off x="751850" y="5304245"/>
            <a:ext cx="5636768" cy="3273448"/>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r>
              <a:rPr lang="en-IN" sz="1050" dirty="0">
                <a:solidFill>
                  <a:schemeClr val="tx1"/>
                </a:solidFill>
                <a:latin typeface="Courier New" panose="02070309020205020404" pitchFamily="49" charset="0"/>
                <a:cs typeface="Courier New" panose="02070309020205020404" pitchFamily="49" charset="0"/>
              </a:rPr>
              <a:t>from </a:t>
            </a:r>
            <a:r>
              <a:rPr lang="en-IN" sz="1050" dirty="0" err="1">
                <a:solidFill>
                  <a:schemeClr val="tx1"/>
                </a:solidFill>
                <a:latin typeface="Courier New" panose="02070309020205020404" pitchFamily="49" charset="0"/>
                <a:cs typeface="Courier New" panose="02070309020205020404" pitchFamily="49" charset="0"/>
              </a:rPr>
              <a:t>weakref</a:t>
            </a:r>
            <a:r>
              <a:rPr lang="en-IN" sz="1050" dirty="0">
                <a:solidFill>
                  <a:schemeClr val="tx1"/>
                </a:solidFill>
                <a:latin typeface="Courier New" panose="02070309020205020404" pitchFamily="49" charset="0"/>
                <a:cs typeface="Courier New" panose="02070309020205020404" pitchFamily="49" charset="0"/>
              </a:rPr>
              <a:t> import </a:t>
            </a:r>
            <a:r>
              <a:rPr lang="en-IN" sz="1050" dirty="0" err="1">
                <a:solidFill>
                  <a:schemeClr val="tx1"/>
                </a:solidFill>
                <a:latin typeface="Courier New" panose="02070309020205020404" pitchFamily="49" charset="0"/>
                <a:cs typeface="Courier New" panose="02070309020205020404" pitchFamily="49" charset="0"/>
              </a:rPr>
              <a:t>WeakKeyDictionary</a:t>
            </a:r>
            <a:endParaRPr lang="en-GB" sz="1050" dirty="0">
              <a:solidFill>
                <a:schemeClr val="tx1"/>
              </a:solidFill>
              <a:latin typeface="Courier New" panose="02070309020205020404" pitchFamily="49" charset="0"/>
              <a:cs typeface="Courier New" panose="02070309020205020404" pitchFamily="49" charset="0"/>
            </a:endParaRPr>
          </a:p>
          <a:p>
            <a:r>
              <a:rPr lang="en-IN" sz="1050" dirty="0">
                <a:solidFill>
                  <a:schemeClr val="tx1"/>
                </a:solidFill>
                <a:latin typeface="Courier New" panose="02070309020205020404" pitchFamily="49" charset="0"/>
                <a:cs typeface="Courier New" panose="02070309020205020404" pitchFamily="49" charset="0"/>
              </a:rPr>
              <a:t>class </a:t>
            </a:r>
            <a:r>
              <a:rPr lang="en-IN" sz="1050" dirty="0" err="1">
                <a:solidFill>
                  <a:schemeClr val="tx1"/>
                </a:solidFill>
                <a:latin typeface="Courier New" panose="02070309020205020404" pitchFamily="49" charset="0"/>
                <a:cs typeface="Courier New" panose="02070309020205020404" pitchFamily="49" charset="0"/>
              </a:rPr>
              <a:t>TestForNegativeValuesDescriptor</a:t>
            </a:r>
            <a:r>
              <a:rPr lang="en-IN" sz="1050" dirty="0">
                <a:solidFill>
                  <a:schemeClr val="tx1"/>
                </a:solidFill>
                <a:latin typeface="Courier New" panose="02070309020205020404" pitchFamily="49" charset="0"/>
                <a:cs typeface="Courier New" panose="02070309020205020404" pitchFamily="49" charset="0"/>
              </a:rPr>
              <a:t>(object):</a:t>
            </a:r>
            <a:endParaRPr lang="en-GB" sz="1050" dirty="0">
              <a:solidFill>
                <a:schemeClr val="tx1"/>
              </a:solidFill>
              <a:latin typeface="Courier New" panose="02070309020205020404" pitchFamily="49" charset="0"/>
              <a:cs typeface="Courier New" panose="02070309020205020404" pitchFamily="49" charset="0"/>
            </a:endParaRPr>
          </a:p>
          <a:p>
            <a:r>
              <a:rPr lang="en-IN" sz="1050" dirty="0">
                <a:solidFill>
                  <a:schemeClr val="tx1"/>
                </a:solidFill>
                <a:latin typeface="Courier New" panose="02070309020205020404" pitchFamily="49" charset="0"/>
                <a:cs typeface="Courier New" panose="02070309020205020404" pitchFamily="49" charset="0"/>
              </a:rPr>
              <a:t>    def __</a:t>
            </a:r>
            <a:r>
              <a:rPr lang="en-IN" sz="1050" dirty="0" err="1">
                <a:solidFill>
                  <a:schemeClr val="tx1"/>
                </a:solidFill>
                <a:latin typeface="Courier New" panose="02070309020205020404" pitchFamily="49" charset="0"/>
                <a:cs typeface="Courier New" panose="02070309020205020404" pitchFamily="49" charset="0"/>
              </a:rPr>
              <a:t>init</a:t>
            </a:r>
            <a:r>
              <a:rPr lang="en-IN" sz="1050" dirty="0">
                <a:solidFill>
                  <a:schemeClr val="tx1"/>
                </a:solidFill>
                <a:latin typeface="Courier New" panose="02070309020205020404" pitchFamily="49" charset="0"/>
                <a:cs typeface="Courier New" panose="02070309020205020404" pitchFamily="49" charset="0"/>
              </a:rPr>
              <a:t>__(</a:t>
            </a:r>
            <a:r>
              <a:rPr lang="en-IN" sz="1050" dirty="0" err="1">
                <a:solidFill>
                  <a:schemeClr val="tx1"/>
                </a:solidFill>
                <a:latin typeface="Courier New" panose="02070309020205020404" pitchFamily="49" charset="0"/>
                <a:cs typeface="Courier New" panose="02070309020205020404" pitchFamily="49" charset="0"/>
              </a:rPr>
              <a:t>self,default</a:t>
            </a:r>
            <a:r>
              <a:rPr lang="en-IN" sz="1050" dirty="0">
                <a:solidFill>
                  <a:schemeClr val="tx1"/>
                </a:solidFill>
                <a:latin typeface="Courier New" panose="02070309020205020404" pitchFamily="49" charset="0"/>
                <a:cs typeface="Courier New" panose="02070309020205020404" pitchFamily="49" charset="0"/>
              </a:rPr>
              <a:t>):</a:t>
            </a:r>
            <a:endParaRPr lang="en-GB" sz="1050" dirty="0">
              <a:solidFill>
                <a:schemeClr val="tx1"/>
              </a:solidFill>
              <a:latin typeface="Courier New" panose="02070309020205020404" pitchFamily="49" charset="0"/>
              <a:cs typeface="Courier New" panose="02070309020205020404" pitchFamily="49" charset="0"/>
            </a:endParaRPr>
          </a:p>
          <a:p>
            <a:r>
              <a:rPr lang="en-IN" sz="1050" dirty="0">
                <a:solidFill>
                  <a:schemeClr val="tx1"/>
                </a:solidFill>
                <a:latin typeface="Courier New" panose="02070309020205020404" pitchFamily="49" charset="0"/>
                <a:cs typeface="Courier New" panose="02070309020205020404" pitchFamily="49" charset="0"/>
              </a:rPr>
              <a:t>         </a:t>
            </a:r>
            <a:r>
              <a:rPr lang="en-IN" sz="1050" dirty="0" err="1">
                <a:solidFill>
                  <a:schemeClr val="tx1"/>
                </a:solidFill>
                <a:latin typeface="Courier New" panose="02070309020205020404" pitchFamily="49" charset="0"/>
                <a:cs typeface="Courier New" panose="02070309020205020404" pitchFamily="49" charset="0"/>
              </a:rPr>
              <a:t>self.default</a:t>
            </a:r>
            <a:r>
              <a:rPr lang="en-IN" sz="1050" dirty="0">
                <a:solidFill>
                  <a:schemeClr val="tx1"/>
                </a:solidFill>
                <a:latin typeface="Courier New" panose="02070309020205020404" pitchFamily="49" charset="0"/>
                <a:cs typeface="Courier New" panose="02070309020205020404" pitchFamily="49" charset="0"/>
              </a:rPr>
              <a:t> = default</a:t>
            </a:r>
            <a:endParaRPr lang="en-GB" sz="1050" dirty="0">
              <a:solidFill>
                <a:schemeClr val="tx1"/>
              </a:solidFill>
              <a:latin typeface="Courier New" panose="02070309020205020404" pitchFamily="49" charset="0"/>
              <a:cs typeface="Courier New" panose="02070309020205020404" pitchFamily="49" charset="0"/>
            </a:endParaRPr>
          </a:p>
          <a:p>
            <a:r>
              <a:rPr lang="en-IN" sz="1050" dirty="0">
                <a:solidFill>
                  <a:schemeClr val="tx1"/>
                </a:solidFill>
                <a:latin typeface="Courier New" panose="02070309020205020404" pitchFamily="49" charset="0"/>
                <a:cs typeface="Courier New" panose="02070309020205020404" pitchFamily="49" charset="0"/>
              </a:rPr>
              <a:t>         </a:t>
            </a:r>
            <a:r>
              <a:rPr lang="en-IN" sz="1050" dirty="0" err="1">
                <a:solidFill>
                  <a:schemeClr val="tx1"/>
                </a:solidFill>
                <a:latin typeface="Courier New" panose="02070309020205020404" pitchFamily="49" charset="0"/>
                <a:cs typeface="Courier New" panose="02070309020205020404" pitchFamily="49" charset="0"/>
              </a:rPr>
              <a:t>self.data</a:t>
            </a:r>
            <a:r>
              <a:rPr lang="en-IN" sz="1050" dirty="0">
                <a:solidFill>
                  <a:schemeClr val="tx1"/>
                </a:solidFill>
                <a:latin typeface="Courier New" panose="02070309020205020404" pitchFamily="49" charset="0"/>
                <a:cs typeface="Courier New" panose="02070309020205020404" pitchFamily="49" charset="0"/>
              </a:rPr>
              <a:t> = </a:t>
            </a:r>
            <a:r>
              <a:rPr lang="en-IN" sz="1050" dirty="0" err="1">
                <a:solidFill>
                  <a:schemeClr val="tx1"/>
                </a:solidFill>
                <a:latin typeface="Courier New" panose="02070309020205020404" pitchFamily="49" charset="0"/>
                <a:cs typeface="Courier New" panose="02070309020205020404" pitchFamily="49" charset="0"/>
              </a:rPr>
              <a:t>WeakKeyDictionary</a:t>
            </a:r>
            <a:r>
              <a:rPr lang="en-IN" sz="1050" dirty="0">
                <a:solidFill>
                  <a:schemeClr val="tx1"/>
                </a:solidFill>
                <a:latin typeface="Courier New" panose="02070309020205020404" pitchFamily="49" charset="0"/>
                <a:cs typeface="Courier New" panose="02070309020205020404" pitchFamily="49" charset="0"/>
              </a:rPr>
              <a:t>()</a:t>
            </a:r>
            <a:endParaRPr lang="en-GB" sz="1050" dirty="0">
              <a:solidFill>
                <a:schemeClr val="tx1"/>
              </a:solidFill>
              <a:latin typeface="Courier New" panose="02070309020205020404" pitchFamily="49" charset="0"/>
              <a:cs typeface="Courier New" panose="02070309020205020404" pitchFamily="49" charset="0"/>
            </a:endParaRPr>
          </a:p>
          <a:p>
            <a:r>
              <a:rPr lang="en-IN" sz="1050" dirty="0">
                <a:solidFill>
                  <a:schemeClr val="tx1"/>
                </a:solidFill>
                <a:latin typeface="Courier New" panose="02070309020205020404" pitchFamily="49" charset="0"/>
                <a:cs typeface="Courier New" panose="02070309020205020404" pitchFamily="49" charset="0"/>
              </a:rPr>
              <a:t>    def __get__(</a:t>
            </a:r>
            <a:r>
              <a:rPr lang="en-IN" sz="1050" dirty="0" err="1">
                <a:solidFill>
                  <a:schemeClr val="tx1"/>
                </a:solidFill>
                <a:latin typeface="Courier New" panose="02070309020205020404" pitchFamily="49" charset="0"/>
                <a:cs typeface="Courier New" panose="02070309020205020404" pitchFamily="49" charset="0"/>
              </a:rPr>
              <a:t>self,instance,owner</a:t>
            </a:r>
            <a:r>
              <a:rPr lang="en-IN" sz="1050" dirty="0">
                <a:solidFill>
                  <a:schemeClr val="tx1"/>
                </a:solidFill>
                <a:latin typeface="Courier New" panose="02070309020205020404" pitchFamily="49" charset="0"/>
                <a:cs typeface="Courier New" panose="02070309020205020404" pitchFamily="49" charset="0"/>
              </a:rPr>
              <a:t>):</a:t>
            </a:r>
            <a:endParaRPr lang="en-GB" sz="1050" dirty="0">
              <a:solidFill>
                <a:schemeClr val="tx1"/>
              </a:solidFill>
              <a:latin typeface="Courier New" panose="02070309020205020404" pitchFamily="49" charset="0"/>
              <a:cs typeface="Courier New" panose="02070309020205020404" pitchFamily="49" charset="0"/>
            </a:endParaRPr>
          </a:p>
          <a:p>
            <a:r>
              <a:rPr lang="en-IN" sz="1050" dirty="0">
                <a:solidFill>
                  <a:schemeClr val="tx1"/>
                </a:solidFill>
                <a:latin typeface="Courier New" panose="02070309020205020404" pitchFamily="49" charset="0"/>
                <a:cs typeface="Courier New" panose="02070309020205020404" pitchFamily="49" charset="0"/>
              </a:rPr>
              <a:t>         return </a:t>
            </a:r>
            <a:r>
              <a:rPr lang="en-IN" sz="1050" dirty="0" err="1">
                <a:solidFill>
                  <a:schemeClr val="tx1"/>
                </a:solidFill>
                <a:latin typeface="Courier New" panose="02070309020205020404" pitchFamily="49" charset="0"/>
                <a:cs typeface="Courier New" panose="02070309020205020404" pitchFamily="49" charset="0"/>
              </a:rPr>
              <a:t>self.data.get</a:t>
            </a:r>
            <a:r>
              <a:rPr lang="en-IN" sz="1050" dirty="0">
                <a:solidFill>
                  <a:schemeClr val="tx1"/>
                </a:solidFill>
                <a:latin typeface="Courier New" panose="02070309020205020404" pitchFamily="49" charset="0"/>
                <a:cs typeface="Courier New" panose="02070309020205020404" pitchFamily="49" charset="0"/>
              </a:rPr>
              <a:t>(</a:t>
            </a:r>
            <a:r>
              <a:rPr lang="en-IN" sz="1050" dirty="0" err="1">
                <a:solidFill>
                  <a:schemeClr val="tx1"/>
                </a:solidFill>
                <a:latin typeface="Courier New" panose="02070309020205020404" pitchFamily="49" charset="0"/>
                <a:cs typeface="Courier New" panose="02070309020205020404" pitchFamily="49" charset="0"/>
              </a:rPr>
              <a:t>instance,self.default</a:t>
            </a:r>
            <a:r>
              <a:rPr lang="en-IN" sz="1050" dirty="0">
                <a:solidFill>
                  <a:schemeClr val="tx1"/>
                </a:solidFill>
                <a:latin typeface="Courier New" panose="02070309020205020404" pitchFamily="49" charset="0"/>
                <a:cs typeface="Courier New" panose="02070309020205020404" pitchFamily="49" charset="0"/>
              </a:rPr>
              <a:t>)</a:t>
            </a:r>
            <a:endParaRPr lang="en-GB" sz="1050" dirty="0">
              <a:solidFill>
                <a:schemeClr val="tx1"/>
              </a:solidFill>
              <a:latin typeface="Courier New" panose="02070309020205020404" pitchFamily="49" charset="0"/>
              <a:cs typeface="Courier New" panose="02070309020205020404" pitchFamily="49" charset="0"/>
            </a:endParaRPr>
          </a:p>
          <a:p>
            <a:r>
              <a:rPr lang="en-IN" sz="1050" dirty="0">
                <a:solidFill>
                  <a:schemeClr val="tx1"/>
                </a:solidFill>
                <a:latin typeface="Courier New" panose="02070309020205020404" pitchFamily="49" charset="0"/>
                <a:cs typeface="Courier New" panose="02070309020205020404" pitchFamily="49" charset="0"/>
              </a:rPr>
              <a:t>    def __set__(</a:t>
            </a:r>
            <a:r>
              <a:rPr lang="en-IN" sz="1050" dirty="0" err="1">
                <a:solidFill>
                  <a:schemeClr val="tx1"/>
                </a:solidFill>
                <a:latin typeface="Courier New" panose="02070309020205020404" pitchFamily="49" charset="0"/>
                <a:cs typeface="Courier New" panose="02070309020205020404" pitchFamily="49" charset="0"/>
              </a:rPr>
              <a:t>self,instance,value</a:t>
            </a:r>
            <a:r>
              <a:rPr lang="en-IN" sz="1050" dirty="0">
                <a:solidFill>
                  <a:schemeClr val="tx1"/>
                </a:solidFill>
                <a:latin typeface="Courier New" panose="02070309020205020404" pitchFamily="49" charset="0"/>
                <a:cs typeface="Courier New" panose="02070309020205020404" pitchFamily="49" charset="0"/>
              </a:rPr>
              <a:t>):</a:t>
            </a:r>
            <a:endParaRPr lang="en-GB" sz="1050" dirty="0">
              <a:solidFill>
                <a:schemeClr val="tx1"/>
              </a:solidFill>
              <a:latin typeface="Courier New" panose="02070309020205020404" pitchFamily="49" charset="0"/>
              <a:cs typeface="Courier New" panose="02070309020205020404" pitchFamily="49" charset="0"/>
            </a:endParaRPr>
          </a:p>
          <a:p>
            <a:r>
              <a:rPr lang="en-IN" sz="1050" dirty="0">
                <a:solidFill>
                  <a:schemeClr val="tx1"/>
                </a:solidFill>
                <a:latin typeface="Courier New" panose="02070309020205020404" pitchFamily="49" charset="0"/>
                <a:cs typeface="Courier New" panose="02070309020205020404" pitchFamily="49" charset="0"/>
              </a:rPr>
              <a:t>         if value &lt; 0:</a:t>
            </a:r>
            <a:endParaRPr lang="en-GB" sz="1050" dirty="0">
              <a:solidFill>
                <a:schemeClr val="tx1"/>
              </a:solidFill>
              <a:latin typeface="Courier New" panose="02070309020205020404" pitchFamily="49" charset="0"/>
              <a:cs typeface="Courier New" panose="02070309020205020404" pitchFamily="49" charset="0"/>
            </a:endParaRPr>
          </a:p>
          <a:p>
            <a:r>
              <a:rPr lang="en-IN" sz="1050" dirty="0">
                <a:solidFill>
                  <a:schemeClr val="tx1"/>
                </a:solidFill>
                <a:latin typeface="Courier New" panose="02070309020205020404" pitchFamily="49" charset="0"/>
                <a:cs typeface="Courier New" panose="02070309020205020404" pitchFamily="49" charset="0"/>
              </a:rPr>
              <a:t>             raise </a:t>
            </a:r>
            <a:r>
              <a:rPr lang="en-IN" sz="1050" dirty="0" err="1">
                <a:solidFill>
                  <a:schemeClr val="tx1"/>
                </a:solidFill>
                <a:latin typeface="Courier New" panose="02070309020205020404" pitchFamily="49" charset="0"/>
                <a:cs typeface="Courier New" panose="02070309020205020404" pitchFamily="49" charset="0"/>
              </a:rPr>
              <a:t>ValueError</a:t>
            </a:r>
            <a:r>
              <a:rPr lang="en-IN" sz="1050" dirty="0">
                <a:solidFill>
                  <a:schemeClr val="tx1"/>
                </a:solidFill>
                <a:latin typeface="Courier New" panose="02070309020205020404" pitchFamily="49" charset="0"/>
                <a:cs typeface="Courier New" panose="02070309020205020404" pitchFamily="49" charset="0"/>
              </a:rPr>
              <a:t>(“Error:  Can't set attribute to a negative value”)</a:t>
            </a:r>
            <a:endParaRPr lang="en-GB" sz="1050" dirty="0">
              <a:solidFill>
                <a:schemeClr val="tx1"/>
              </a:solidFill>
              <a:latin typeface="Courier New" panose="02070309020205020404" pitchFamily="49" charset="0"/>
              <a:cs typeface="Courier New" panose="02070309020205020404" pitchFamily="49" charset="0"/>
            </a:endParaRPr>
          </a:p>
          <a:p>
            <a:r>
              <a:rPr lang="en-IN" sz="1050" dirty="0">
                <a:solidFill>
                  <a:schemeClr val="tx1"/>
                </a:solidFill>
                <a:latin typeface="Courier New" panose="02070309020205020404" pitchFamily="49" charset="0"/>
                <a:cs typeface="Courier New" panose="02070309020205020404" pitchFamily="49" charset="0"/>
              </a:rPr>
              <a:t>         </a:t>
            </a:r>
            <a:r>
              <a:rPr lang="en-IN" sz="1050" dirty="0" err="1">
                <a:solidFill>
                  <a:schemeClr val="tx1"/>
                </a:solidFill>
                <a:latin typeface="Courier New" panose="02070309020205020404" pitchFamily="49" charset="0"/>
                <a:cs typeface="Courier New" panose="02070309020205020404" pitchFamily="49" charset="0"/>
              </a:rPr>
              <a:t>self.data</a:t>
            </a:r>
            <a:r>
              <a:rPr lang="en-IN" sz="1050" dirty="0">
                <a:solidFill>
                  <a:schemeClr val="tx1"/>
                </a:solidFill>
                <a:latin typeface="Courier New" panose="02070309020205020404" pitchFamily="49" charset="0"/>
                <a:cs typeface="Courier New" panose="02070309020205020404" pitchFamily="49" charset="0"/>
              </a:rPr>
              <a:t>[instance] = value</a:t>
            </a:r>
            <a:endParaRPr lang="en-GB" sz="1050" dirty="0">
              <a:solidFill>
                <a:schemeClr val="tx1"/>
              </a:solidFill>
              <a:latin typeface="Courier New" panose="02070309020205020404" pitchFamily="49" charset="0"/>
              <a:cs typeface="Courier New" panose="02070309020205020404" pitchFamily="49" charset="0"/>
            </a:endParaRPr>
          </a:p>
          <a:p>
            <a:r>
              <a:rPr lang="en-IN" sz="1050" dirty="0">
                <a:solidFill>
                  <a:schemeClr val="tx1"/>
                </a:solidFill>
                <a:latin typeface="Courier New" panose="02070309020205020404" pitchFamily="49" charset="0"/>
                <a:cs typeface="Courier New" panose="02070309020205020404" pitchFamily="49" charset="0"/>
              </a:rPr>
              <a:t> </a:t>
            </a:r>
            <a:endParaRPr lang="en-GB" sz="1050" dirty="0">
              <a:solidFill>
                <a:schemeClr val="tx1"/>
              </a:solidFill>
              <a:latin typeface="Courier New" panose="02070309020205020404" pitchFamily="49" charset="0"/>
              <a:cs typeface="Courier New" panose="02070309020205020404" pitchFamily="49" charset="0"/>
            </a:endParaRPr>
          </a:p>
          <a:p>
            <a:endParaRPr lang="en-GB" sz="1050" dirty="0">
              <a:solidFill>
                <a:schemeClr val="tx1"/>
              </a:solidFill>
              <a:latin typeface="Courier New" panose="02070309020205020404" pitchFamily="49" charset="0"/>
              <a:cs typeface="Courier New" panose="02070309020205020404" pitchFamily="49" charset="0"/>
            </a:endParaRPr>
          </a:p>
        </p:txBody>
      </p:sp>
      <p:sp>
        <p:nvSpPr>
          <p:cNvPr id="8" name="Slide Image Placeholder 1"/>
          <p:cNvSpPr>
            <a:spLocks noGrp="1" noRot="1" noChangeAspect="1"/>
          </p:cNvSpPr>
          <p:nvPr>
            <p:ph type="sldImg" idx="2"/>
          </p:nvPr>
        </p:nvSpPr>
        <p:spPr>
          <a:xfrm>
            <a:off x="681038" y="690563"/>
            <a:ext cx="6115050" cy="3759200"/>
          </a:xfrm>
        </p:spPr>
      </p:sp>
    </p:spTree>
    <p:extLst>
      <p:ext uri="{BB962C8B-B14F-4D97-AF65-F5344CB8AC3E}">
        <p14:creationId xmlns:p14="http://schemas.microsoft.com/office/powerpoint/2010/main" val="23833880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653879"/>
            <a:ext cx="5678212" cy="8753251"/>
          </a:xfrm>
        </p:spPr>
        <p:txBody>
          <a:bodyPr/>
          <a:lstStyle/>
          <a:p>
            <a:endParaRPr lang="en-GB" dirty="0"/>
          </a:p>
          <a:p>
            <a:endParaRPr lang="en-IN" dirty="0"/>
          </a:p>
          <a:p>
            <a:r>
              <a:rPr lang="en-IN" dirty="0"/>
              <a:t> </a:t>
            </a:r>
            <a:endParaRPr lang="en-GB" dirty="0"/>
          </a:p>
          <a:p>
            <a:r>
              <a:rPr lang="en-IN" dirty="0"/>
              <a:t> </a:t>
            </a:r>
            <a:endParaRPr lang="en-GB" dirty="0"/>
          </a:p>
          <a:p>
            <a:r>
              <a:rPr lang="en-IN" dirty="0"/>
              <a:t> </a:t>
            </a:r>
            <a:endParaRPr lang="en-GB" dirty="0"/>
          </a:p>
          <a:p>
            <a:r>
              <a:rPr lang="en-IN" dirty="0"/>
              <a:t> </a:t>
            </a:r>
            <a:endParaRPr lang="en-GB" dirty="0"/>
          </a:p>
          <a:p>
            <a:r>
              <a:rPr lang="en-IN" dirty="0"/>
              <a:t> </a:t>
            </a:r>
            <a:endParaRPr lang="en-GB" dirty="0"/>
          </a:p>
          <a:p>
            <a:r>
              <a:rPr lang="en-IN" dirty="0"/>
              <a:t> </a:t>
            </a:r>
            <a:endParaRPr lang="en-GB" dirty="0"/>
          </a:p>
          <a:p>
            <a:r>
              <a:rPr lang="en-IN" dirty="0"/>
              <a:t> </a:t>
            </a:r>
            <a:endParaRPr lang="en-GB" dirty="0"/>
          </a:p>
          <a:p>
            <a:r>
              <a:rPr lang="en-IN" dirty="0"/>
              <a:t> </a:t>
            </a:r>
            <a:endParaRPr lang="en-GB" dirty="0"/>
          </a:p>
          <a:p>
            <a:r>
              <a:rPr lang="en-IN" dirty="0"/>
              <a:t> </a:t>
            </a:r>
            <a:endParaRPr lang="en-GB" dirty="0"/>
          </a:p>
          <a:p>
            <a:endParaRPr lang="en-GB" dirty="0"/>
          </a:p>
          <a:p>
            <a:r>
              <a:rPr lang="en-IN" dirty="0"/>
              <a:t> </a:t>
            </a:r>
            <a:endParaRPr lang="en-GB" dirty="0"/>
          </a:p>
          <a:p>
            <a:endParaRPr lang="en-GB"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31</a:t>
            </a:fld>
            <a:endParaRPr lang="en-GB" dirty="0"/>
          </a:p>
        </p:txBody>
      </p:sp>
      <p:sp>
        <p:nvSpPr>
          <p:cNvPr id="7" name="Rectangle 6"/>
          <p:cNvSpPr/>
          <p:nvPr/>
        </p:nvSpPr>
        <p:spPr>
          <a:xfrm>
            <a:off x="746219" y="4623520"/>
            <a:ext cx="5757674" cy="4901609"/>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r>
              <a:rPr lang="en-IN" sz="900" dirty="0">
                <a:solidFill>
                  <a:schemeClr val="tx1"/>
                </a:solidFill>
                <a:latin typeface="Courier New" panose="02070309020205020404" pitchFamily="49" charset="0"/>
                <a:cs typeface="Courier New" panose="02070309020205020404" pitchFamily="49" charset="0"/>
              </a:rPr>
              <a:t>from </a:t>
            </a:r>
            <a:r>
              <a:rPr lang="en-IN" sz="900" dirty="0" err="1">
                <a:solidFill>
                  <a:schemeClr val="tx1"/>
                </a:solidFill>
                <a:latin typeface="Courier New" panose="02070309020205020404" pitchFamily="49" charset="0"/>
                <a:cs typeface="Courier New" panose="02070309020205020404" pitchFamily="49" charset="0"/>
              </a:rPr>
              <a:t>weakref</a:t>
            </a:r>
            <a:r>
              <a:rPr lang="en-IN" sz="900" dirty="0">
                <a:solidFill>
                  <a:schemeClr val="tx1"/>
                </a:solidFill>
                <a:latin typeface="Courier New" panose="02070309020205020404" pitchFamily="49" charset="0"/>
                <a:cs typeface="Courier New" panose="02070309020205020404" pitchFamily="49" charset="0"/>
              </a:rPr>
              <a:t> import </a:t>
            </a:r>
            <a:r>
              <a:rPr lang="en-IN" sz="900" dirty="0" err="1">
                <a:solidFill>
                  <a:schemeClr val="tx1"/>
                </a:solidFill>
                <a:latin typeface="Courier New" panose="02070309020205020404" pitchFamily="49" charset="0"/>
                <a:cs typeface="Courier New" panose="02070309020205020404" pitchFamily="49" charset="0"/>
              </a:rPr>
              <a:t>WeakKeyDictionary</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class </a:t>
            </a:r>
            <a:r>
              <a:rPr lang="en-IN" sz="900" dirty="0" err="1">
                <a:solidFill>
                  <a:schemeClr val="tx1"/>
                </a:solidFill>
                <a:latin typeface="Courier New" panose="02070309020205020404" pitchFamily="49" charset="0"/>
                <a:cs typeface="Courier New" panose="02070309020205020404" pitchFamily="49" charset="0"/>
              </a:rPr>
              <a:t>TestForNegativeValuesDescriptor</a:t>
            </a:r>
            <a:r>
              <a:rPr lang="en-IN" sz="900" dirty="0">
                <a:solidFill>
                  <a:schemeClr val="tx1"/>
                </a:solidFill>
                <a:latin typeface="Courier New" panose="02070309020205020404" pitchFamily="49" charset="0"/>
                <a:cs typeface="Courier New" panose="02070309020205020404" pitchFamily="49" charset="0"/>
              </a:rPr>
              <a:t>(object):</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def __</a:t>
            </a:r>
            <a:r>
              <a:rPr lang="en-IN" sz="900" dirty="0" err="1">
                <a:solidFill>
                  <a:schemeClr val="tx1"/>
                </a:solidFill>
                <a:latin typeface="Courier New" panose="02070309020205020404" pitchFamily="49" charset="0"/>
                <a:cs typeface="Courier New" panose="02070309020205020404" pitchFamily="49" charset="0"/>
              </a:rPr>
              <a:t>init</a:t>
            </a:r>
            <a:r>
              <a:rPr lang="en-IN" sz="900" dirty="0">
                <a:solidFill>
                  <a:schemeClr val="tx1"/>
                </a:solidFill>
                <a:latin typeface="Courier New" panose="02070309020205020404" pitchFamily="49" charset="0"/>
                <a:cs typeface="Courier New" panose="02070309020205020404" pitchFamily="49" charset="0"/>
              </a:rPr>
              <a:t>__(</a:t>
            </a:r>
            <a:r>
              <a:rPr lang="en-IN" sz="900" dirty="0" err="1">
                <a:solidFill>
                  <a:schemeClr val="tx1"/>
                </a:solidFill>
                <a:latin typeface="Courier New" panose="02070309020205020404" pitchFamily="49" charset="0"/>
                <a:cs typeface="Courier New" panose="02070309020205020404" pitchFamily="49" charset="0"/>
              </a:rPr>
              <a:t>self,default</a:t>
            </a:r>
            <a:r>
              <a:rPr lang="en-IN" sz="900" dirty="0">
                <a:solidFill>
                  <a:schemeClr val="tx1"/>
                </a:solidFill>
                <a:latin typeface="Courier New" panose="02070309020205020404" pitchFamily="49" charset="0"/>
                <a:cs typeface="Courier New" panose="02070309020205020404" pitchFamily="49" charset="0"/>
              </a:rPr>
              <a:t>):</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a:t>
            </a:r>
            <a:r>
              <a:rPr lang="en-IN" sz="900" dirty="0" err="1">
                <a:solidFill>
                  <a:schemeClr val="tx1"/>
                </a:solidFill>
                <a:latin typeface="Courier New" panose="02070309020205020404" pitchFamily="49" charset="0"/>
                <a:cs typeface="Courier New" panose="02070309020205020404" pitchFamily="49" charset="0"/>
              </a:rPr>
              <a:t>self.default</a:t>
            </a:r>
            <a:r>
              <a:rPr lang="en-IN" sz="900" dirty="0">
                <a:solidFill>
                  <a:schemeClr val="tx1"/>
                </a:solidFill>
                <a:latin typeface="Courier New" panose="02070309020205020404" pitchFamily="49" charset="0"/>
                <a:cs typeface="Courier New" panose="02070309020205020404" pitchFamily="49" charset="0"/>
              </a:rPr>
              <a:t> = default</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a:t>
            </a:r>
            <a:r>
              <a:rPr lang="en-IN" sz="900" dirty="0" err="1">
                <a:solidFill>
                  <a:schemeClr val="tx1"/>
                </a:solidFill>
                <a:latin typeface="Courier New" panose="02070309020205020404" pitchFamily="49" charset="0"/>
                <a:cs typeface="Courier New" panose="02070309020205020404" pitchFamily="49" charset="0"/>
              </a:rPr>
              <a:t>self.data</a:t>
            </a:r>
            <a:r>
              <a:rPr lang="en-IN" sz="900" dirty="0">
                <a:solidFill>
                  <a:schemeClr val="tx1"/>
                </a:solidFill>
                <a:latin typeface="Courier New" panose="02070309020205020404" pitchFamily="49" charset="0"/>
                <a:cs typeface="Courier New" panose="02070309020205020404" pitchFamily="49" charset="0"/>
              </a:rPr>
              <a:t> = </a:t>
            </a:r>
            <a:r>
              <a:rPr lang="en-IN" sz="900" dirty="0" err="1">
                <a:solidFill>
                  <a:schemeClr val="tx1"/>
                </a:solidFill>
                <a:latin typeface="Courier New" panose="02070309020205020404" pitchFamily="49" charset="0"/>
                <a:cs typeface="Courier New" panose="02070309020205020404" pitchFamily="49" charset="0"/>
              </a:rPr>
              <a:t>WeakKeyDictionary</a:t>
            </a:r>
            <a:r>
              <a:rPr lang="en-IN" sz="900" dirty="0">
                <a:solidFill>
                  <a:schemeClr val="tx1"/>
                </a:solidFill>
                <a:latin typeface="Courier New" panose="02070309020205020404" pitchFamily="49" charset="0"/>
                <a:cs typeface="Courier New" panose="02070309020205020404" pitchFamily="49" charset="0"/>
              </a:rPr>
              <a:t>()</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def __get__(</a:t>
            </a:r>
            <a:r>
              <a:rPr lang="en-IN" sz="900" dirty="0" err="1">
                <a:solidFill>
                  <a:schemeClr val="tx1"/>
                </a:solidFill>
                <a:latin typeface="Courier New" panose="02070309020205020404" pitchFamily="49" charset="0"/>
                <a:cs typeface="Courier New" panose="02070309020205020404" pitchFamily="49" charset="0"/>
              </a:rPr>
              <a:t>self,instance,owner</a:t>
            </a:r>
            <a:r>
              <a:rPr lang="en-IN" sz="900" dirty="0">
                <a:solidFill>
                  <a:schemeClr val="tx1"/>
                </a:solidFill>
                <a:latin typeface="Courier New" panose="02070309020205020404" pitchFamily="49" charset="0"/>
                <a:cs typeface="Courier New" panose="02070309020205020404" pitchFamily="49" charset="0"/>
              </a:rPr>
              <a:t>):</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return </a:t>
            </a:r>
            <a:r>
              <a:rPr lang="en-IN" sz="900" dirty="0" err="1">
                <a:solidFill>
                  <a:schemeClr val="tx1"/>
                </a:solidFill>
                <a:latin typeface="Courier New" panose="02070309020205020404" pitchFamily="49" charset="0"/>
                <a:cs typeface="Courier New" panose="02070309020205020404" pitchFamily="49" charset="0"/>
              </a:rPr>
              <a:t>self.data.get</a:t>
            </a:r>
            <a:r>
              <a:rPr lang="en-IN" sz="900" dirty="0">
                <a:solidFill>
                  <a:schemeClr val="tx1"/>
                </a:solidFill>
                <a:latin typeface="Courier New" panose="02070309020205020404" pitchFamily="49" charset="0"/>
                <a:cs typeface="Courier New" panose="02070309020205020404" pitchFamily="49" charset="0"/>
              </a:rPr>
              <a:t>(</a:t>
            </a:r>
            <a:r>
              <a:rPr lang="en-IN" sz="900" dirty="0" err="1">
                <a:solidFill>
                  <a:schemeClr val="tx1"/>
                </a:solidFill>
                <a:latin typeface="Courier New" panose="02070309020205020404" pitchFamily="49" charset="0"/>
                <a:cs typeface="Courier New" panose="02070309020205020404" pitchFamily="49" charset="0"/>
              </a:rPr>
              <a:t>instance,self.default</a:t>
            </a:r>
            <a:r>
              <a:rPr lang="en-IN" sz="900" dirty="0">
                <a:solidFill>
                  <a:schemeClr val="tx1"/>
                </a:solidFill>
                <a:latin typeface="Courier New" panose="02070309020205020404" pitchFamily="49" charset="0"/>
                <a:cs typeface="Courier New" panose="02070309020205020404" pitchFamily="49" charset="0"/>
              </a:rPr>
              <a:t>)</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def __set__(</a:t>
            </a:r>
            <a:r>
              <a:rPr lang="en-IN" sz="900" dirty="0" err="1">
                <a:solidFill>
                  <a:schemeClr val="tx1"/>
                </a:solidFill>
                <a:latin typeface="Courier New" panose="02070309020205020404" pitchFamily="49" charset="0"/>
                <a:cs typeface="Courier New" panose="02070309020205020404" pitchFamily="49" charset="0"/>
              </a:rPr>
              <a:t>self,instance,value</a:t>
            </a:r>
            <a:r>
              <a:rPr lang="en-IN" sz="900" dirty="0">
                <a:solidFill>
                  <a:schemeClr val="tx1"/>
                </a:solidFill>
                <a:latin typeface="Courier New" panose="02070309020205020404" pitchFamily="49" charset="0"/>
                <a:cs typeface="Courier New" panose="02070309020205020404" pitchFamily="49" charset="0"/>
              </a:rPr>
              <a:t>):</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if value &lt; 0:</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raise </a:t>
            </a:r>
            <a:r>
              <a:rPr lang="en-IN" sz="900" dirty="0" err="1">
                <a:solidFill>
                  <a:schemeClr val="tx1"/>
                </a:solidFill>
                <a:latin typeface="Courier New" panose="02070309020205020404" pitchFamily="49" charset="0"/>
                <a:cs typeface="Courier New" panose="02070309020205020404" pitchFamily="49" charset="0"/>
              </a:rPr>
              <a:t>ValueError</a:t>
            </a:r>
            <a:r>
              <a:rPr lang="en-IN" sz="900" dirty="0">
                <a:solidFill>
                  <a:schemeClr val="tx1"/>
                </a:solidFill>
                <a:latin typeface="Courier New" panose="02070309020205020404" pitchFamily="49" charset="0"/>
                <a:cs typeface="Courier New" panose="02070309020205020404" pitchFamily="49" charset="0"/>
              </a:rPr>
              <a:t>(“Error:  Can't set attribute to a negative value”)</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a:t>
            </a:r>
            <a:r>
              <a:rPr lang="en-IN" sz="900" dirty="0" err="1">
                <a:solidFill>
                  <a:schemeClr val="tx1"/>
                </a:solidFill>
                <a:latin typeface="Courier New" panose="02070309020205020404" pitchFamily="49" charset="0"/>
                <a:cs typeface="Courier New" panose="02070309020205020404" pitchFamily="49" charset="0"/>
              </a:rPr>
              <a:t>self.data</a:t>
            </a:r>
            <a:r>
              <a:rPr lang="en-IN" sz="900" dirty="0">
                <a:solidFill>
                  <a:schemeClr val="tx1"/>
                </a:solidFill>
                <a:latin typeface="Courier New" panose="02070309020205020404" pitchFamily="49" charset="0"/>
                <a:cs typeface="Courier New" panose="02070309020205020404" pitchFamily="49" charset="0"/>
              </a:rPr>
              <a:t>[instance] = value</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class Project(object):</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Here we tie the budget attribute to the descriptor.  We give it a default value (in this</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case 0).  </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budget = </a:t>
            </a:r>
            <a:r>
              <a:rPr lang="en-IN" sz="900" dirty="0" err="1">
                <a:solidFill>
                  <a:schemeClr val="tx1"/>
                </a:solidFill>
                <a:latin typeface="Courier New" panose="02070309020205020404" pitchFamily="49" charset="0"/>
                <a:cs typeface="Courier New" panose="02070309020205020404" pitchFamily="49" charset="0"/>
              </a:rPr>
              <a:t>TestForNegativeValuesDescriptor</a:t>
            </a:r>
            <a:r>
              <a:rPr lang="en-IN" sz="900" dirty="0">
                <a:solidFill>
                  <a:schemeClr val="tx1"/>
                </a:solidFill>
                <a:latin typeface="Courier New" panose="02070309020205020404" pitchFamily="49" charset="0"/>
                <a:cs typeface="Courier New" panose="02070309020205020404" pitchFamily="49" charset="0"/>
              </a:rPr>
              <a:t>(0)</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def __</a:t>
            </a:r>
            <a:r>
              <a:rPr lang="en-IN" sz="900" dirty="0" err="1">
                <a:solidFill>
                  <a:schemeClr val="tx1"/>
                </a:solidFill>
                <a:latin typeface="Courier New" panose="02070309020205020404" pitchFamily="49" charset="0"/>
                <a:cs typeface="Courier New" panose="02070309020205020404" pitchFamily="49" charset="0"/>
              </a:rPr>
              <a:t>init</a:t>
            </a:r>
            <a:r>
              <a:rPr lang="en-IN" sz="900" dirty="0">
                <a:solidFill>
                  <a:schemeClr val="tx1"/>
                </a:solidFill>
                <a:latin typeface="Courier New" panose="02070309020205020404" pitchFamily="49" charset="0"/>
                <a:cs typeface="Courier New" panose="02070309020205020404" pitchFamily="49" charset="0"/>
              </a:rPr>
              <a:t>__(</a:t>
            </a:r>
            <a:r>
              <a:rPr lang="en-IN" sz="900" dirty="0" err="1">
                <a:solidFill>
                  <a:schemeClr val="tx1"/>
                </a:solidFill>
                <a:latin typeface="Courier New" panose="02070309020205020404" pitchFamily="49" charset="0"/>
                <a:cs typeface="Courier New" panose="02070309020205020404" pitchFamily="49" charset="0"/>
              </a:rPr>
              <a:t>self,title</a:t>
            </a:r>
            <a:r>
              <a:rPr lang="en-IN" sz="900" dirty="0">
                <a:solidFill>
                  <a:schemeClr val="tx1"/>
                </a:solidFill>
                <a:latin typeface="Courier New" panose="02070309020205020404" pitchFamily="49" charset="0"/>
                <a:cs typeface="Courier New" panose="02070309020205020404" pitchFamily="49" charset="0"/>
              </a:rPr>
              <a:t>, department, budget, </a:t>
            </a:r>
            <a:r>
              <a:rPr lang="en-IN" sz="900" dirty="0" err="1">
                <a:solidFill>
                  <a:schemeClr val="tx1"/>
                </a:solidFill>
                <a:latin typeface="Courier New" panose="02070309020205020404" pitchFamily="49" charset="0"/>
                <a:cs typeface="Courier New" panose="02070309020205020404" pitchFamily="49" charset="0"/>
              </a:rPr>
              <a:t>manager,amountSpent</a:t>
            </a:r>
            <a:r>
              <a:rPr lang="en-IN" sz="900" dirty="0">
                <a:solidFill>
                  <a:schemeClr val="tx1"/>
                </a:solidFill>
                <a:latin typeface="Courier New" panose="02070309020205020404" pitchFamily="49" charset="0"/>
                <a:cs typeface="Courier New" panose="02070309020205020404" pitchFamily="49" charset="0"/>
              </a:rPr>
              <a:t>):</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a:t>
            </a:r>
            <a:r>
              <a:rPr lang="en-IN" sz="900" dirty="0" err="1">
                <a:solidFill>
                  <a:schemeClr val="tx1"/>
                </a:solidFill>
                <a:latin typeface="Courier New" panose="02070309020205020404" pitchFamily="49" charset="0"/>
                <a:cs typeface="Courier New" panose="02070309020205020404" pitchFamily="49" charset="0"/>
              </a:rPr>
              <a:t>self.title</a:t>
            </a:r>
            <a:r>
              <a:rPr lang="en-IN" sz="900" dirty="0">
                <a:solidFill>
                  <a:schemeClr val="tx1"/>
                </a:solidFill>
                <a:latin typeface="Courier New" panose="02070309020205020404" pitchFamily="49" charset="0"/>
                <a:cs typeface="Courier New" panose="02070309020205020404" pitchFamily="49" charset="0"/>
              </a:rPr>
              <a:t> = title</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a:t>
            </a:r>
            <a:r>
              <a:rPr lang="en-IN" sz="900" dirty="0" err="1">
                <a:solidFill>
                  <a:schemeClr val="tx1"/>
                </a:solidFill>
                <a:latin typeface="Courier New" panose="02070309020205020404" pitchFamily="49" charset="0"/>
                <a:cs typeface="Courier New" panose="02070309020205020404" pitchFamily="49" charset="0"/>
              </a:rPr>
              <a:t>self.department</a:t>
            </a:r>
            <a:r>
              <a:rPr lang="en-IN" sz="900" dirty="0">
                <a:solidFill>
                  <a:schemeClr val="tx1"/>
                </a:solidFill>
                <a:latin typeface="Courier New" panose="02070309020205020404" pitchFamily="49" charset="0"/>
                <a:cs typeface="Courier New" panose="02070309020205020404" pitchFamily="49" charset="0"/>
              </a:rPr>
              <a:t> = department</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Now, </a:t>
            </a:r>
            <a:r>
              <a:rPr lang="en-IN" sz="900" dirty="0" err="1">
                <a:solidFill>
                  <a:schemeClr val="tx1"/>
                </a:solidFill>
                <a:latin typeface="Courier New" panose="02070309020205020404" pitchFamily="49" charset="0"/>
                <a:cs typeface="Courier New" panose="02070309020205020404" pitchFamily="49" charset="0"/>
              </a:rPr>
              <a:t>everytime</a:t>
            </a:r>
            <a:r>
              <a:rPr lang="en-IN" sz="900" dirty="0">
                <a:solidFill>
                  <a:schemeClr val="tx1"/>
                </a:solidFill>
                <a:latin typeface="Courier New" panose="02070309020205020404" pitchFamily="49" charset="0"/>
                <a:cs typeface="Courier New" panose="02070309020205020404" pitchFamily="49" charset="0"/>
              </a:rPr>
              <a:t> we try to get or set this attribute, it calls the correct method defined in the</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descriptor.</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a:t>
            </a:r>
            <a:r>
              <a:rPr lang="en-IN" sz="900" dirty="0" err="1">
                <a:solidFill>
                  <a:schemeClr val="tx1"/>
                </a:solidFill>
                <a:latin typeface="Courier New" panose="02070309020205020404" pitchFamily="49" charset="0"/>
                <a:cs typeface="Courier New" panose="02070309020205020404" pitchFamily="49" charset="0"/>
              </a:rPr>
              <a:t>self.budget</a:t>
            </a:r>
            <a:r>
              <a:rPr lang="en-IN" sz="900" dirty="0">
                <a:solidFill>
                  <a:schemeClr val="tx1"/>
                </a:solidFill>
                <a:latin typeface="Courier New" panose="02070309020205020404" pitchFamily="49" charset="0"/>
                <a:cs typeface="Courier New" panose="02070309020205020404" pitchFamily="49" charset="0"/>
              </a:rPr>
              <a:t> = budget</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a:t>
            </a:r>
            <a:r>
              <a:rPr lang="en-IN" sz="900" dirty="0" err="1">
                <a:solidFill>
                  <a:schemeClr val="tx1"/>
                </a:solidFill>
                <a:latin typeface="Courier New" panose="02070309020205020404" pitchFamily="49" charset="0"/>
                <a:cs typeface="Courier New" panose="02070309020205020404" pitchFamily="49" charset="0"/>
              </a:rPr>
              <a:t>self.manager</a:t>
            </a:r>
            <a:r>
              <a:rPr lang="en-IN" sz="900" dirty="0">
                <a:solidFill>
                  <a:schemeClr val="tx1"/>
                </a:solidFill>
                <a:latin typeface="Courier New" panose="02070309020205020404" pitchFamily="49" charset="0"/>
                <a:cs typeface="Courier New" panose="02070309020205020404" pitchFamily="49" charset="0"/>
              </a:rPr>
              <a:t> = manager</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a:t>
            </a:r>
            <a:r>
              <a:rPr lang="en-IN" sz="900" dirty="0" err="1">
                <a:solidFill>
                  <a:schemeClr val="tx1"/>
                </a:solidFill>
                <a:latin typeface="Courier New" panose="02070309020205020404" pitchFamily="49" charset="0"/>
                <a:cs typeface="Courier New" panose="02070309020205020404" pitchFamily="49" charset="0"/>
              </a:rPr>
              <a:t>self.amountSpent</a:t>
            </a:r>
            <a:r>
              <a:rPr lang="en-IN" sz="900" dirty="0">
                <a:solidFill>
                  <a:schemeClr val="tx1"/>
                </a:solidFill>
                <a:latin typeface="Courier New" panose="02070309020205020404" pitchFamily="49" charset="0"/>
                <a:cs typeface="Courier New" panose="02070309020205020404" pitchFamily="49" charset="0"/>
              </a:rPr>
              <a:t> = </a:t>
            </a:r>
            <a:r>
              <a:rPr lang="en-IN" sz="900" dirty="0" err="1">
                <a:solidFill>
                  <a:schemeClr val="tx1"/>
                </a:solidFill>
                <a:latin typeface="Courier New" panose="02070309020205020404" pitchFamily="49" charset="0"/>
                <a:cs typeface="Courier New" panose="02070309020205020404" pitchFamily="49" charset="0"/>
              </a:rPr>
              <a:t>amountSpent</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def </a:t>
            </a:r>
            <a:r>
              <a:rPr lang="en-IN" sz="900" dirty="0" err="1">
                <a:solidFill>
                  <a:schemeClr val="tx1"/>
                </a:solidFill>
                <a:latin typeface="Courier New" panose="02070309020205020404" pitchFamily="49" charset="0"/>
                <a:cs typeface="Courier New" panose="02070309020205020404" pitchFamily="49" charset="0"/>
              </a:rPr>
              <a:t>amountOfBudgetLeft</a:t>
            </a:r>
            <a:r>
              <a:rPr lang="en-IN" sz="900" dirty="0">
                <a:solidFill>
                  <a:schemeClr val="tx1"/>
                </a:solidFill>
                <a:latin typeface="Courier New" panose="02070309020205020404" pitchFamily="49" charset="0"/>
                <a:cs typeface="Courier New" panose="02070309020205020404" pitchFamily="49" charset="0"/>
              </a:rPr>
              <a:t>:</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Calls the descriptor __get__ method.</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return </a:t>
            </a:r>
            <a:r>
              <a:rPr lang="en-IN" sz="900" dirty="0" err="1">
                <a:solidFill>
                  <a:schemeClr val="tx1"/>
                </a:solidFill>
                <a:latin typeface="Courier New" panose="02070309020205020404" pitchFamily="49" charset="0"/>
                <a:cs typeface="Courier New" panose="02070309020205020404" pitchFamily="49" charset="0"/>
              </a:rPr>
              <a:t>self.budget</a:t>
            </a:r>
            <a:r>
              <a:rPr lang="en-IN" sz="900" dirty="0">
                <a:solidFill>
                  <a:schemeClr val="tx1"/>
                </a:solidFill>
                <a:latin typeface="Courier New" panose="02070309020205020404" pitchFamily="49" charset="0"/>
                <a:cs typeface="Courier New" panose="02070309020205020404" pitchFamily="49" charset="0"/>
              </a:rPr>
              <a:t> – </a:t>
            </a:r>
            <a:r>
              <a:rPr lang="en-IN" sz="900" dirty="0" err="1">
                <a:solidFill>
                  <a:schemeClr val="tx1"/>
                </a:solidFill>
                <a:latin typeface="Courier New" panose="02070309020205020404" pitchFamily="49" charset="0"/>
                <a:cs typeface="Courier New" panose="02070309020205020404" pitchFamily="49" charset="0"/>
              </a:rPr>
              <a:t>self.amountLeft</a:t>
            </a:r>
            <a:r>
              <a:rPr lang="en-IN" sz="900" dirty="0">
                <a:solidFill>
                  <a:schemeClr val="tx1"/>
                </a:solidFill>
                <a:latin typeface="Courier New" panose="02070309020205020404" pitchFamily="49" charset="0"/>
                <a:cs typeface="Courier New" panose="02070309020205020404" pitchFamily="49" charset="0"/>
              </a:rPr>
              <a:t>  </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a:t>
            </a:r>
            <a:endParaRPr lang="en-GB" sz="900" dirty="0">
              <a:solidFill>
                <a:schemeClr val="tx1"/>
              </a:solidFill>
              <a:latin typeface="Courier New" panose="02070309020205020404" pitchFamily="49" charset="0"/>
              <a:cs typeface="Courier New" panose="02070309020205020404" pitchFamily="49" charset="0"/>
            </a:endParaRPr>
          </a:p>
          <a:p>
            <a:r>
              <a:rPr lang="en-IN" sz="900" dirty="0" err="1">
                <a:solidFill>
                  <a:schemeClr val="tx1"/>
                </a:solidFill>
                <a:latin typeface="Courier New" panose="02070309020205020404" pitchFamily="49" charset="0"/>
                <a:cs typeface="Courier New" panose="02070309020205020404" pitchFamily="49" charset="0"/>
              </a:rPr>
              <a:t>myProject</a:t>
            </a:r>
            <a:r>
              <a:rPr lang="en-IN" sz="900" dirty="0">
                <a:solidFill>
                  <a:schemeClr val="tx1"/>
                </a:solidFill>
                <a:latin typeface="Courier New" panose="02070309020205020404" pitchFamily="49" charset="0"/>
                <a:cs typeface="Courier New" panose="02070309020205020404" pitchFamily="49" charset="0"/>
              </a:rPr>
              <a:t> = Project(“Database </a:t>
            </a:r>
            <a:r>
              <a:rPr lang="en-IN" sz="900" dirty="0" err="1">
                <a:solidFill>
                  <a:schemeClr val="tx1"/>
                </a:solidFill>
                <a:latin typeface="Courier New" panose="02070309020205020404" pitchFamily="49" charset="0"/>
                <a:cs typeface="Courier New" panose="02070309020205020404" pitchFamily="49" charset="0"/>
              </a:rPr>
              <a:t>Migration”,”Information</a:t>
            </a:r>
            <a:r>
              <a:rPr lang="en-IN" sz="900" dirty="0">
                <a:solidFill>
                  <a:schemeClr val="tx1"/>
                </a:solidFill>
                <a:latin typeface="Courier New" panose="02070309020205020404" pitchFamily="49" charset="0"/>
                <a:cs typeface="Courier New" panose="02070309020205020404" pitchFamily="49" charset="0"/>
              </a:rPr>
              <a:t> Technology”,10000.00,”Joe Green”,0)</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budget = </a:t>
            </a:r>
            <a:r>
              <a:rPr lang="en-IN" sz="900" dirty="0" err="1">
                <a:solidFill>
                  <a:schemeClr val="tx1"/>
                </a:solidFill>
                <a:latin typeface="Courier New" panose="02070309020205020404" pitchFamily="49" charset="0"/>
                <a:cs typeface="Courier New" panose="02070309020205020404" pitchFamily="49" charset="0"/>
              </a:rPr>
              <a:t>myProject.budget</a:t>
            </a:r>
            <a:r>
              <a:rPr lang="en-IN" sz="900" dirty="0">
                <a:solidFill>
                  <a:schemeClr val="tx1"/>
                </a:solidFill>
                <a:latin typeface="Courier New" panose="02070309020205020404" pitchFamily="49" charset="0"/>
                <a:cs typeface="Courier New" panose="02070309020205020404" pitchFamily="49" charset="0"/>
              </a:rPr>
              <a:t>  # Calls the descriptors __get__ method here.        </a:t>
            </a:r>
            <a:endParaRPr lang="en-GB" sz="900" dirty="0">
              <a:solidFill>
                <a:schemeClr val="tx1"/>
              </a:solidFill>
              <a:latin typeface="Courier New" panose="02070309020205020404" pitchFamily="49" charset="0"/>
              <a:cs typeface="Courier New" panose="02070309020205020404" pitchFamily="49" charset="0"/>
            </a:endParaRPr>
          </a:p>
          <a:p>
            <a:r>
              <a:rPr lang="en-IN" sz="900" dirty="0">
                <a:solidFill>
                  <a:schemeClr val="tx1"/>
                </a:solidFill>
                <a:latin typeface="Courier New" panose="02070309020205020404" pitchFamily="49" charset="0"/>
                <a:cs typeface="Courier New" panose="02070309020205020404" pitchFamily="49" charset="0"/>
              </a:rPr>
              <a:t>  </a:t>
            </a:r>
            <a:endParaRPr lang="en-GB" sz="900" dirty="0">
              <a:solidFill>
                <a:schemeClr val="tx1"/>
              </a:solidFill>
              <a:latin typeface="Courier New" panose="02070309020205020404" pitchFamily="49" charset="0"/>
              <a:cs typeface="Courier New" panose="02070309020205020404" pitchFamily="49" charset="0"/>
            </a:endParaRPr>
          </a:p>
        </p:txBody>
      </p:sp>
      <p:sp>
        <p:nvSpPr>
          <p:cNvPr id="8" name="Slide Image Placeholder 1"/>
          <p:cNvSpPr>
            <a:spLocks noGrp="1" noRot="1" noChangeAspect="1"/>
          </p:cNvSpPr>
          <p:nvPr>
            <p:ph type="sldImg" idx="2"/>
          </p:nvPr>
        </p:nvSpPr>
        <p:spPr>
          <a:xfrm>
            <a:off x="596900" y="654050"/>
            <a:ext cx="6056313" cy="3722688"/>
          </a:xfrm>
        </p:spPr>
      </p:sp>
    </p:spTree>
    <p:extLst>
      <p:ext uri="{BB962C8B-B14F-4D97-AF65-F5344CB8AC3E}">
        <p14:creationId xmlns:p14="http://schemas.microsoft.com/office/powerpoint/2010/main" val="2067748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4572000"/>
            <a:ext cx="5678212" cy="4835130"/>
          </a:xfrm>
        </p:spPr>
        <p:txBody>
          <a:bodyPr/>
          <a:lstStyle/>
          <a:p>
            <a:endParaRPr lang="en-GB" dirty="0"/>
          </a:p>
        </p:txBody>
      </p:sp>
      <p:sp>
        <p:nvSpPr>
          <p:cNvPr id="4" name="Footer Placeholder 3"/>
          <p:cNvSpPr>
            <a:spLocks noGrp="1"/>
          </p:cNvSpPr>
          <p:nvPr>
            <p:ph type="ftr" sz="quarter" idx="10"/>
          </p:nvPr>
        </p:nvSpPr>
        <p:spPr/>
        <p:txBody>
          <a:bodyPr/>
          <a:lstStyle/>
          <a:p>
            <a:r>
              <a:rPr lang="en-GB" dirty="0"/>
              <a:t>Python for Tool Developers</a:t>
            </a:r>
          </a:p>
        </p:txBody>
      </p:sp>
      <p:sp>
        <p:nvSpPr>
          <p:cNvPr id="5" name="Slide Number Placeholder 4"/>
          <p:cNvSpPr>
            <a:spLocks noGrp="1"/>
          </p:cNvSpPr>
          <p:nvPr>
            <p:ph type="sldNum" sz="quarter" idx="11"/>
          </p:nvPr>
        </p:nvSpPr>
        <p:spPr/>
        <p:txBody>
          <a:bodyPr/>
          <a:lstStyle/>
          <a:p>
            <a:fld id="{BD25BEDC-D529-4A0A-A183-E8306A8EE1D8}" type="slidenum">
              <a:rPr lang="en-GB" smtClean="0"/>
              <a:pPr/>
              <a:t>32</a:t>
            </a:fld>
            <a:endParaRPr lang="en-GB" dirty="0"/>
          </a:p>
        </p:txBody>
      </p:sp>
      <p:sp>
        <p:nvSpPr>
          <p:cNvPr id="6" name="Slide Image Placeholder 1"/>
          <p:cNvSpPr>
            <a:spLocks noGrp="1" noRot="1" noChangeAspect="1"/>
          </p:cNvSpPr>
          <p:nvPr>
            <p:ph type="sldImg" idx="2"/>
          </p:nvPr>
        </p:nvSpPr>
        <p:spPr>
          <a:xfrm>
            <a:off x="596900" y="654050"/>
            <a:ext cx="6056313" cy="3722688"/>
          </a:xfrm>
        </p:spPr>
      </p:sp>
    </p:spTree>
    <p:extLst>
      <p:ext uri="{BB962C8B-B14F-4D97-AF65-F5344CB8AC3E}">
        <p14:creationId xmlns:p14="http://schemas.microsoft.com/office/powerpoint/2010/main" val="29500221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8188" y="800100"/>
            <a:ext cx="5621337" cy="3454400"/>
          </a:xfrm>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GB" dirty="0"/>
              <a:t>Python for Tool Developers</a:t>
            </a:r>
          </a:p>
        </p:txBody>
      </p:sp>
      <p:sp>
        <p:nvSpPr>
          <p:cNvPr id="5" name="Slide Number Placeholder 4"/>
          <p:cNvSpPr>
            <a:spLocks noGrp="1"/>
          </p:cNvSpPr>
          <p:nvPr>
            <p:ph type="sldNum" sz="quarter" idx="11"/>
          </p:nvPr>
        </p:nvSpPr>
        <p:spPr/>
        <p:txBody>
          <a:bodyPr/>
          <a:lstStyle/>
          <a:p>
            <a:fld id="{BD25BEDC-D529-4A0A-A183-E8306A8EE1D8}" type="slidenum">
              <a:rPr lang="en-GB"/>
              <a:t>33</a:t>
            </a:fld>
            <a:endParaRPr lang="en-GB" dirty="0"/>
          </a:p>
        </p:txBody>
      </p:sp>
    </p:spTree>
    <p:extLst>
      <p:ext uri="{BB962C8B-B14F-4D97-AF65-F5344CB8AC3E}">
        <p14:creationId xmlns:p14="http://schemas.microsoft.com/office/powerpoint/2010/main" val="6690833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PlaceHolder 1"/>
          <p:cNvSpPr>
            <a:spLocks noGrp="1"/>
          </p:cNvSpPr>
          <p:nvPr>
            <p:ph type="body"/>
          </p:nvPr>
        </p:nvSpPr>
        <p:spPr>
          <a:xfrm>
            <a:off x="710280" y="4573080"/>
            <a:ext cx="5677920" cy="4833720"/>
          </a:xfrm>
          <a:prstGeom prst="rect">
            <a:avLst/>
          </a:prstGeom>
        </p:spPr>
        <p:txBody>
          <a:bodyPr lIns="99000" tIns="49680" rIns="99000" bIns="49680"/>
          <a:lstStyle/>
          <a:p>
            <a:r>
              <a:rPr lang="en-US" sz="1100" b="1" kern="1200" dirty="0" err="1" smtClean="0">
                <a:solidFill>
                  <a:schemeClr val="tx1"/>
                </a:solidFill>
                <a:effectLst/>
                <a:latin typeface="Georgia" panose="02040502050405020303" pitchFamily="18" charset="0"/>
                <a:ea typeface="+mn-ea"/>
                <a:cs typeface="+mn-cs"/>
              </a:rPr>
              <a:t>Postgres</a:t>
            </a:r>
            <a:r>
              <a:rPr lang="en-US" sz="1100" b="1" kern="1200" dirty="0" smtClean="0">
                <a:solidFill>
                  <a:schemeClr val="tx1"/>
                </a:solidFill>
                <a:effectLst/>
                <a:latin typeface="Georgia" panose="02040502050405020303" pitchFamily="18" charset="0"/>
                <a:ea typeface="+mn-ea"/>
                <a:cs typeface="+mn-cs"/>
              </a:rPr>
              <a:t> Functions</a:t>
            </a:r>
          </a:p>
          <a:p>
            <a:r>
              <a:rPr lang="en-US" sz="1100" kern="1200" dirty="0" err="1" smtClean="0">
                <a:solidFill>
                  <a:schemeClr val="tx1"/>
                </a:solidFill>
                <a:effectLst/>
                <a:latin typeface="Georgia" panose="02040502050405020303" pitchFamily="18" charset="0"/>
                <a:ea typeface="+mn-ea"/>
                <a:cs typeface="+mn-cs"/>
              </a:rPr>
              <a:t>PostgreSQL</a:t>
            </a:r>
            <a:r>
              <a:rPr lang="en-US" sz="1100" kern="1200" dirty="0" smtClean="0">
                <a:solidFill>
                  <a:schemeClr val="tx1"/>
                </a:solidFill>
                <a:effectLst/>
                <a:latin typeface="Georgia" panose="02040502050405020303" pitchFamily="18" charset="0"/>
                <a:ea typeface="+mn-ea"/>
                <a:cs typeface="+mn-cs"/>
              </a:rPr>
              <a:t> functions, also known as Stored Procedures, allow you to carry out operations that would normally take several queries and round trips in a single function within the database. Functions allow database reuse as other applications can interact directly with your stored procedures instead of a middle-tier or duplicating code.</a:t>
            </a:r>
          </a:p>
          <a:p>
            <a:r>
              <a:rPr lang="en-US" sz="1100" kern="1200" dirty="0" smtClean="0">
                <a:solidFill>
                  <a:schemeClr val="tx1"/>
                </a:solidFill>
                <a:effectLst/>
                <a:latin typeface="Georgia" panose="02040502050405020303" pitchFamily="18" charset="0"/>
                <a:ea typeface="+mn-ea"/>
                <a:cs typeface="+mn-cs"/>
              </a:rPr>
              <a:t>Functions can be created in a language of your choice like SQL, PL/</a:t>
            </a:r>
            <a:r>
              <a:rPr lang="en-US" sz="1100" kern="1200" dirty="0" err="1" smtClean="0">
                <a:solidFill>
                  <a:schemeClr val="tx1"/>
                </a:solidFill>
                <a:effectLst/>
                <a:latin typeface="Georgia" panose="02040502050405020303" pitchFamily="18" charset="0"/>
                <a:ea typeface="+mn-ea"/>
                <a:cs typeface="+mn-cs"/>
              </a:rPr>
              <a:t>pgSQL</a:t>
            </a:r>
            <a:r>
              <a:rPr lang="en-US" sz="1100" kern="1200" dirty="0" smtClean="0">
                <a:solidFill>
                  <a:schemeClr val="tx1"/>
                </a:solidFill>
                <a:effectLst/>
                <a:latin typeface="Georgia" panose="02040502050405020303" pitchFamily="18" charset="0"/>
                <a:ea typeface="+mn-ea"/>
                <a:cs typeface="+mn-cs"/>
              </a:rPr>
              <a:t>, C, Python, etc.</a:t>
            </a:r>
          </a:p>
          <a:p>
            <a:r>
              <a:rPr lang="en-US" sz="1100" kern="1200" dirty="0" smtClean="0">
                <a:solidFill>
                  <a:schemeClr val="tx1"/>
                </a:solidFill>
                <a:effectLst/>
                <a:latin typeface="Georgia" panose="02040502050405020303" pitchFamily="18" charset="0"/>
                <a:ea typeface="+mn-ea"/>
                <a:cs typeface="+mn-cs"/>
              </a:rPr>
              <a:t>Here is the syntax for creating a </a:t>
            </a:r>
            <a:r>
              <a:rPr lang="en-US" sz="1100" kern="1200" dirty="0" err="1" smtClean="0">
                <a:solidFill>
                  <a:schemeClr val="tx1"/>
                </a:solidFill>
                <a:effectLst/>
                <a:latin typeface="Georgia" panose="02040502050405020303" pitchFamily="18" charset="0"/>
                <a:ea typeface="+mn-ea"/>
                <a:cs typeface="+mn-cs"/>
              </a:rPr>
              <a:t>PostgresSQL</a:t>
            </a:r>
            <a:r>
              <a:rPr lang="en-US" sz="1100" kern="1200" dirty="0" smtClean="0">
                <a:solidFill>
                  <a:schemeClr val="tx1"/>
                </a:solidFill>
                <a:effectLst/>
                <a:latin typeface="Georgia" panose="02040502050405020303" pitchFamily="18" charset="0"/>
                <a:ea typeface="+mn-ea"/>
                <a:cs typeface="+mn-cs"/>
              </a:rPr>
              <a:t> function.</a:t>
            </a:r>
          </a:p>
          <a:p>
            <a:r>
              <a:rPr lang="en-US" sz="1100" kern="1200" dirty="0" smtClean="0">
                <a:solidFill>
                  <a:schemeClr val="tx1"/>
                </a:solidFill>
                <a:effectLst/>
                <a:latin typeface="Georgia" panose="02040502050405020303" pitchFamily="18" charset="0"/>
                <a:ea typeface="+mn-ea"/>
                <a:cs typeface="+mn-cs"/>
              </a:rPr>
              <a:t>CREATE [OR REPLACE] FUNCTION </a:t>
            </a:r>
            <a:r>
              <a:rPr lang="en-US" sz="1100" kern="1200" dirty="0" err="1" smtClean="0">
                <a:solidFill>
                  <a:schemeClr val="tx1"/>
                </a:solidFill>
                <a:effectLst/>
                <a:latin typeface="Georgia" panose="02040502050405020303" pitchFamily="18" charset="0"/>
                <a:ea typeface="+mn-ea"/>
                <a:cs typeface="+mn-cs"/>
              </a:rPr>
              <a:t>function_name</a:t>
            </a:r>
            <a:r>
              <a:rPr lang="en-US" sz="1100" kern="1200" dirty="0" smtClean="0">
                <a:solidFill>
                  <a:schemeClr val="tx1"/>
                </a:solidFill>
                <a:effectLst/>
                <a:latin typeface="Georgia" panose="02040502050405020303" pitchFamily="18" charset="0"/>
                <a:ea typeface="+mn-ea"/>
                <a:cs typeface="+mn-cs"/>
              </a:rPr>
              <a:t> (arguments) </a:t>
            </a:r>
          </a:p>
          <a:p>
            <a:r>
              <a:rPr lang="en-US" sz="1100" kern="1200" dirty="0" smtClean="0">
                <a:solidFill>
                  <a:schemeClr val="tx1"/>
                </a:solidFill>
                <a:effectLst/>
                <a:latin typeface="Georgia" panose="02040502050405020303" pitchFamily="18" charset="0"/>
                <a:ea typeface="+mn-ea"/>
                <a:cs typeface="+mn-cs"/>
              </a:rPr>
              <a:t>RETURNS </a:t>
            </a:r>
            <a:r>
              <a:rPr lang="en-US" sz="1100" kern="1200" dirty="0" err="1" smtClean="0">
                <a:solidFill>
                  <a:schemeClr val="tx1"/>
                </a:solidFill>
                <a:effectLst/>
                <a:latin typeface="Georgia" panose="02040502050405020303" pitchFamily="18" charset="0"/>
                <a:ea typeface="+mn-ea"/>
                <a:cs typeface="+mn-cs"/>
              </a:rPr>
              <a:t>return_datatype</a:t>
            </a:r>
            <a:r>
              <a:rPr lang="en-US" sz="1100" kern="1200" dirty="0" smtClean="0">
                <a:solidFill>
                  <a:schemeClr val="tx1"/>
                </a:solidFill>
                <a:effectLst/>
                <a:latin typeface="Georgia" panose="02040502050405020303" pitchFamily="18" charset="0"/>
                <a:ea typeface="+mn-ea"/>
                <a:cs typeface="+mn-cs"/>
              </a:rPr>
              <a:t> AS $</a:t>
            </a:r>
            <a:r>
              <a:rPr lang="en-US" sz="1100" kern="1200" dirty="0" err="1" smtClean="0">
                <a:solidFill>
                  <a:schemeClr val="tx1"/>
                </a:solidFill>
                <a:effectLst/>
                <a:latin typeface="Georgia" panose="02040502050405020303" pitchFamily="18" charset="0"/>
                <a:ea typeface="+mn-ea"/>
                <a:cs typeface="+mn-cs"/>
              </a:rPr>
              <a:t>variable_name</a:t>
            </a:r>
            <a:r>
              <a:rPr lang="en-US" sz="1100" kern="1200" dirty="0" smtClean="0">
                <a:solidFill>
                  <a:schemeClr val="tx1"/>
                </a:solidFill>
                <a:effectLst/>
                <a:latin typeface="Georgia" panose="02040502050405020303" pitchFamily="18" charset="0"/>
                <a:ea typeface="+mn-ea"/>
                <a:cs typeface="+mn-cs"/>
              </a:rPr>
              <a:t>$</a:t>
            </a:r>
          </a:p>
          <a:p>
            <a:r>
              <a:rPr lang="en-US" sz="1100" kern="1200" dirty="0" smtClean="0">
                <a:solidFill>
                  <a:schemeClr val="tx1"/>
                </a:solidFill>
                <a:effectLst/>
                <a:latin typeface="Georgia" panose="02040502050405020303" pitchFamily="18" charset="0"/>
                <a:ea typeface="+mn-ea"/>
                <a:cs typeface="+mn-cs"/>
              </a:rPr>
              <a:t>   DECLARE</a:t>
            </a:r>
          </a:p>
          <a:p>
            <a:r>
              <a:rPr lang="en-US" sz="1100" kern="1200" dirty="0" smtClean="0">
                <a:solidFill>
                  <a:schemeClr val="tx1"/>
                </a:solidFill>
                <a:effectLst/>
                <a:latin typeface="Georgia" panose="02040502050405020303" pitchFamily="18" charset="0"/>
                <a:ea typeface="+mn-ea"/>
                <a:cs typeface="+mn-cs"/>
              </a:rPr>
              <a:t>      declaration;</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   BEGIN</a:t>
            </a:r>
          </a:p>
          <a:p>
            <a:r>
              <a:rPr lang="en-US" sz="1100" kern="1200" dirty="0" smtClean="0">
                <a:solidFill>
                  <a:schemeClr val="tx1"/>
                </a:solidFill>
                <a:effectLst/>
                <a:latin typeface="Georgia" panose="02040502050405020303" pitchFamily="18" charset="0"/>
                <a:ea typeface="+mn-ea"/>
                <a:cs typeface="+mn-cs"/>
              </a:rPr>
              <a:t>      &lt; </a:t>
            </a:r>
            <a:r>
              <a:rPr lang="en-US" sz="1100" kern="1200" dirty="0" err="1" smtClean="0">
                <a:solidFill>
                  <a:schemeClr val="tx1"/>
                </a:solidFill>
                <a:effectLst/>
                <a:latin typeface="Georgia" panose="02040502050405020303" pitchFamily="18" charset="0"/>
                <a:ea typeface="+mn-ea"/>
                <a:cs typeface="+mn-cs"/>
              </a:rPr>
              <a:t>function_body</a:t>
            </a:r>
            <a:r>
              <a:rPr lang="en-US" sz="1100" kern="1200" dirty="0" smtClean="0">
                <a:solidFill>
                  <a:schemeClr val="tx1"/>
                </a:solidFill>
                <a:effectLst/>
                <a:latin typeface="Georgia" panose="02040502050405020303" pitchFamily="18" charset="0"/>
                <a:ea typeface="+mn-ea"/>
                <a:cs typeface="+mn-cs"/>
              </a:rPr>
              <a:t> &gt;</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      RETURN { </a:t>
            </a:r>
            <a:r>
              <a:rPr lang="en-US" sz="1100" kern="1200" dirty="0" err="1" smtClean="0">
                <a:solidFill>
                  <a:schemeClr val="tx1"/>
                </a:solidFill>
                <a:effectLst/>
                <a:latin typeface="Georgia" panose="02040502050405020303" pitchFamily="18" charset="0"/>
                <a:ea typeface="+mn-ea"/>
                <a:cs typeface="+mn-cs"/>
              </a:rPr>
              <a:t>variable_name</a:t>
            </a:r>
            <a:r>
              <a:rPr lang="en-US" sz="1100" kern="1200" dirty="0" smtClean="0">
                <a:solidFill>
                  <a:schemeClr val="tx1"/>
                </a:solidFill>
                <a:effectLst/>
                <a:latin typeface="Georgia" panose="02040502050405020303" pitchFamily="18" charset="0"/>
                <a:ea typeface="+mn-ea"/>
                <a:cs typeface="+mn-cs"/>
              </a:rPr>
              <a:t> | value }</a:t>
            </a:r>
          </a:p>
          <a:p>
            <a:r>
              <a:rPr lang="en-US" sz="1100" kern="1200" dirty="0" smtClean="0">
                <a:solidFill>
                  <a:schemeClr val="tx1"/>
                </a:solidFill>
                <a:effectLst/>
                <a:latin typeface="Georgia" panose="02040502050405020303" pitchFamily="18" charset="0"/>
                <a:ea typeface="+mn-ea"/>
                <a:cs typeface="+mn-cs"/>
              </a:rPr>
              <a:t>   END; LANGUAGE </a:t>
            </a:r>
            <a:r>
              <a:rPr lang="en-US" sz="1100" kern="1200" dirty="0" err="1" smtClean="0">
                <a:solidFill>
                  <a:schemeClr val="tx1"/>
                </a:solidFill>
                <a:effectLst/>
                <a:latin typeface="Georgia" panose="02040502050405020303" pitchFamily="18" charset="0"/>
                <a:ea typeface="+mn-ea"/>
                <a:cs typeface="+mn-cs"/>
              </a:rPr>
              <a:t>plpgsql</a:t>
            </a:r>
            <a:r>
              <a:rPr lang="en-US" sz="1100" kern="1200" dirty="0" smtClean="0">
                <a:solidFill>
                  <a:schemeClr val="tx1"/>
                </a:solidFill>
                <a:effectLst/>
                <a:latin typeface="Georgia" panose="02040502050405020303" pitchFamily="18" charset="0"/>
                <a:ea typeface="+mn-ea"/>
                <a:cs typeface="+mn-cs"/>
              </a:rPr>
              <a:t>;</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Where,</a:t>
            </a:r>
          </a:p>
          <a:p>
            <a:r>
              <a:rPr lang="en-US" sz="1100" kern="1200" dirty="0" smtClean="0">
                <a:solidFill>
                  <a:schemeClr val="tx1"/>
                </a:solidFill>
                <a:effectLst/>
                <a:latin typeface="Georgia" panose="02040502050405020303" pitchFamily="18" charset="0"/>
                <a:ea typeface="+mn-ea"/>
                <a:cs typeface="+mn-cs"/>
              </a:rPr>
              <a:t>function-name specifies the name of the function.</a:t>
            </a:r>
          </a:p>
          <a:p>
            <a:r>
              <a:rPr lang="en-US" sz="1100" kern="1200" dirty="0" smtClean="0">
                <a:solidFill>
                  <a:schemeClr val="tx1"/>
                </a:solidFill>
                <a:effectLst/>
                <a:latin typeface="Georgia" panose="02040502050405020303" pitchFamily="18" charset="0"/>
                <a:ea typeface="+mn-ea"/>
                <a:cs typeface="+mn-cs"/>
              </a:rPr>
              <a:t>[OR REPLACE] option allows modifying an existing function.</a:t>
            </a:r>
          </a:p>
          <a:p>
            <a:r>
              <a:rPr lang="en-US" sz="1100" kern="1200" dirty="0" smtClean="0">
                <a:solidFill>
                  <a:schemeClr val="tx1"/>
                </a:solidFill>
                <a:effectLst/>
                <a:latin typeface="Georgia" panose="02040502050405020303" pitchFamily="18" charset="0"/>
                <a:ea typeface="+mn-ea"/>
                <a:cs typeface="+mn-cs"/>
              </a:rPr>
              <a:t>The function must contain a return statement.</a:t>
            </a:r>
          </a:p>
          <a:p>
            <a:r>
              <a:rPr lang="en-US" sz="1100" kern="1200" dirty="0" smtClean="0">
                <a:solidFill>
                  <a:schemeClr val="tx1"/>
                </a:solidFill>
                <a:effectLst/>
                <a:latin typeface="Georgia" panose="02040502050405020303" pitchFamily="18" charset="0"/>
                <a:ea typeface="+mn-ea"/>
                <a:cs typeface="+mn-cs"/>
              </a:rPr>
              <a:t>RETURN clause specifies that data type you are going to return from the function. The </a:t>
            </a:r>
            <a:r>
              <a:rPr lang="en-US" sz="1100" kern="1200" dirty="0" err="1" smtClean="0">
                <a:solidFill>
                  <a:schemeClr val="tx1"/>
                </a:solidFill>
                <a:effectLst/>
                <a:latin typeface="Georgia" panose="02040502050405020303" pitchFamily="18" charset="0"/>
                <a:ea typeface="+mn-ea"/>
                <a:cs typeface="+mn-cs"/>
              </a:rPr>
              <a:t>return_datatype</a:t>
            </a:r>
            <a:r>
              <a:rPr lang="en-US" sz="1100" kern="1200" dirty="0" smtClean="0">
                <a:solidFill>
                  <a:schemeClr val="tx1"/>
                </a:solidFill>
                <a:effectLst/>
                <a:latin typeface="Georgia" panose="02040502050405020303" pitchFamily="18" charset="0"/>
                <a:ea typeface="+mn-ea"/>
                <a:cs typeface="+mn-cs"/>
              </a:rPr>
              <a:t> can be a base, composite, or domain type, or can reference the type of a table column.</a:t>
            </a:r>
          </a:p>
          <a:p>
            <a:r>
              <a:rPr lang="en-US" sz="1100" kern="1200" dirty="0" smtClean="0">
                <a:solidFill>
                  <a:schemeClr val="tx1"/>
                </a:solidFill>
                <a:effectLst/>
                <a:latin typeface="Georgia" panose="02040502050405020303" pitchFamily="18" charset="0"/>
                <a:ea typeface="+mn-ea"/>
                <a:cs typeface="+mn-cs"/>
              </a:rPr>
              <a:t>function-body contains the executable part.</a:t>
            </a:r>
          </a:p>
          <a:p>
            <a:r>
              <a:rPr lang="en-US" sz="1100" kern="1200" dirty="0" smtClean="0">
                <a:solidFill>
                  <a:schemeClr val="tx1"/>
                </a:solidFill>
                <a:effectLst/>
                <a:latin typeface="Georgia" panose="02040502050405020303" pitchFamily="18" charset="0"/>
                <a:ea typeface="+mn-ea"/>
                <a:cs typeface="+mn-cs"/>
              </a:rPr>
              <a:t>The AS keyword is used for creating a standalone function.</a:t>
            </a:r>
          </a:p>
          <a:p>
            <a:r>
              <a:rPr lang="en-US" sz="1100" kern="1200" dirty="0" err="1" smtClean="0">
                <a:solidFill>
                  <a:schemeClr val="tx1"/>
                </a:solidFill>
                <a:effectLst/>
                <a:latin typeface="Georgia" panose="02040502050405020303" pitchFamily="18" charset="0"/>
                <a:ea typeface="+mn-ea"/>
                <a:cs typeface="+mn-cs"/>
              </a:rPr>
              <a:t>plpgsql</a:t>
            </a:r>
            <a:r>
              <a:rPr lang="en-US" sz="1100" kern="1200" dirty="0" smtClean="0">
                <a:solidFill>
                  <a:schemeClr val="tx1"/>
                </a:solidFill>
                <a:effectLst/>
                <a:latin typeface="Georgia" panose="02040502050405020303" pitchFamily="18" charset="0"/>
                <a:ea typeface="+mn-ea"/>
                <a:cs typeface="+mn-cs"/>
              </a:rPr>
              <a:t> is the name of the language that the function is implemented in. Here, we use this option for </a:t>
            </a:r>
            <a:r>
              <a:rPr lang="en-US" sz="1100" kern="1200" dirty="0" err="1" smtClean="0">
                <a:solidFill>
                  <a:schemeClr val="tx1"/>
                </a:solidFill>
                <a:effectLst/>
                <a:latin typeface="Georgia" panose="02040502050405020303" pitchFamily="18" charset="0"/>
                <a:ea typeface="+mn-ea"/>
                <a:cs typeface="+mn-cs"/>
              </a:rPr>
              <a:t>PostgreSQL</a:t>
            </a:r>
            <a:r>
              <a:rPr lang="en-US" sz="1100" kern="1200" dirty="0" smtClean="0">
                <a:solidFill>
                  <a:schemeClr val="tx1"/>
                </a:solidFill>
                <a:effectLst/>
                <a:latin typeface="Georgia" panose="02040502050405020303" pitchFamily="18" charset="0"/>
                <a:ea typeface="+mn-ea"/>
                <a:cs typeface="+mn-cs"/>
              </a:rPr>
              <a:t>, it Can be SQL, C, internal, or the name of a user-defined procedural language. For backward compatibility, the name can be enclosed by single quotes.</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Example</a:t>
            </a:r>
          </a:p>
          <a:p>
            <a:r>
              <a:rPr lang="en-US" sz="1100" kern="1200" dirty="0" smtClean="0">
                <a:solidFill>
                  <a:schemeClr val="tx1"/>
                </a:solidFill>
                <a:effectLst/>
                <a:latin typeface="Georgia" panose="02040502050405020303" pitchFamily="18" charset="0"/>
                <a:ea typeface="+mn-ea"/>
                <a:cs typeface="+mn-cs"/>
              </a:rPr>
              <a:t>The following example illustrates creating and calling a standalone function. This function returns the  total number of records in the COMPANY table.  The COMPANY table has the following records –</a:t>
            </a:r>
          </a:p>
          <a:p>
            <a:r>
              <a:rPr lang="en-US" sz="1100" kern="1200" dirty="0" err="1" smtClean="0">
                <a:solidFill>
                  <a:schemeClr val="tx1"/>
                </a:solidFill>
                <a:effectLst/>
                <a:latin typeface="Georgia" panose="02040502050405020303" pitchFamily="18" charset="0"/>
                <a:ea typeface="+mn-ea"/>
                <a:cs typeface="+mn-cs"/>
              </a:rPr>
              <a:t>testdb</a:t>
            </a:r>
            <a:r>
              <a:rPr lang="en-US" sz="1100" kern="1200" dirty="0" smtClean="0">
                <a:solidFill>
                  <a:schemeClr val="tx1"/>
                </a:solidFill>
                <a:effectLst/>
                <a:latin typeface="Georgia" panose="02040502050405020303" pitchFamily="18" charset="0"/>
                <a:ea typeface="+mn-ea"/>
                <a:cs typeface="+mn-cs"/>
              </a:rPr>
              <a:t># select * from COMPANY;</a:t>
            </a:r>
          </a:p>
          <a:p>
            <a:r>
              <a:rPr lang="en-US" sz="1100" kern="1200" dirty="0" smtClean="0">
                <a:solidFill>
                  <a:schemeClr val="tx1"/>
                </a:solidFill>
                <a:effectLst/>
                <a:latin typeface="Georgia" panose="02040502050405020303" pitchFamily="18" charset="0"/>
                <a:ea typeface="+mn-ea"/>
                <a:cs typeface="+mn-cs"/>
              </a:rPr>
              <a:t> id | name  | age | address   | salary</a:t>
            </a:r>
          </a:p>
          <a:p>
            <a:r>
              <a:rPr lang="en-US" sz="1100" kern="1200" dirty="0" smtClean="0">
                <a:solidFill>
                  <a:schemeClr val="tx1"/>
                </a:solidFill>
                <a:effectLst/>
                <a:latin typeface="Georgia" panose="02040502050405020303" pitchFamily="18" charset="0"/>
                <a:ea typeface="+mn-ea"/>
                <a:cs typeface="+mn-cs"/>
              </a:rPr>
              <a:t>----+-------+-----+-----------+--------</a:t>
            </a:r>
          </a:p>
          <a:p>
            <a:r>
              <a:rPr lang="en-US" sz="1100" kern="1200" dirty="0" smtClean="0">
                <a:solidFill>
                  <a:schemeClr val="tx1"/>
                </a:solidFill>
                <a:effectLst/>
                <a:latin typeface="Georgia" panose="02040502050405020303" pitchFamily="18" charset="0"/>
                <a:ea typeface="+mn-ea"/>
                <a:cs typeface="+mn-cs"/>
              </a:rPr>
              <a:t>  1 | Paul  |  32 | California|  20000</a:t>
            </a:r>
          </a:p>
          <a:p>
            <a:r>
              <a:rPr lang="en-US" sz="1100" kern="1200" dirty="0" smtClean="0">
                <a:solidFill>
                  <a:schemeClr val="tx1"/>
                </a:solidFill>
                <a:effectLst/>
                <a:latin typeface="Georgia" panose="02040502050405020303" pitchFamily="18" charset="0"/>
                <a:ea typeface="+mn-ea"/>
                <a:cs typeface="+mn-cs"/>
              </a:rPr>
              <a:t>  2 | Allen |  25 | Texas     |  15000</a:t>
            </a:r>
          </a:p>
          <a:p>
            <a:r>
              <a:rPr lang="en-US" sz="1100" kern="1200" dirty="0" smtClean="0">
                <a:solidFill>
                  <a:schemeClr val="tx1"/>
                </a:solidFill>
                <a:effectLst/>
                <a:latin typeface="Georgia" panose="02040502050405020303" pitchFamily="18" charset="0"/>
                <a:ea typeface="+mn-ea"/>
                <a:cs typeface="+mn-cs"/>
              </a:rPr>
              <a:t>  3 | Teddy |  23 | Norway    |  20000</a:t>
            </a:r>
          </a:p>
          <a:p>
            <a:r>
              <a:rPr lang="en-US" sz="1100" kern="1200" dirty="0" smtClean="0">
                <a:solidFill>
                  <a:schemeClr val="tx1"/>
                </a:solidFill>
                <a:effectLst/>
                <a:latin typeface="Georgia" panose="02040502050405020303" pitchFamily="18" charset="0"/>
                <a:ea typeface="+mn-ea"/>
                <a:cs typeface="+mn-cs"/>
              </a:rPr>
              <a:t>  4 | Mark  |  25 | Rich-</a:t>
            </a:r>
            <a:r>
              <a:rPr lang="en-US" sz="1100" kern="1200" dirty="0" err="1" smtClean="0">
                <a:solidFill>
                  <a:schemeClr val="tx1"/>
                </a:solidFill>
                <a:effectLst/>
                <a:latin typeface="Georgia" panose="02040502050405020303" pitchFamily="18" charset="0"/>
                <a:ea typeface="+mn-ea"/>
                <a:cs typeface="+mn-cs"/>
              </a:rPr>
              <a:t>Mond</a:t>
            </a:r>
            <a:r>
              <a:rPr lang="en-US" sz="1100" kern="1200" dirty="0" smtClean="0">
                <a:solidFill>
                  <a:schemeClr val="tx1"/>
                </a:solidFill>
                <a:effectLst/>
                <a:latin typeface="Georgia" panose="02040502050405020303" pitchFamily="18" charset="0"/>
                <a:ea typeface="+mn-ea"/>
                <a:cs typeface="+mn-cs"/>
              </a:rPr>
              <a:t> |  65000</a:t>
            </a:r>
          </a:p>
          <a:p>
            <a:r>
              <a:rPr lang="en-US" sz="1100" kern="1200" dirty="0" smtClean="0">
                <a:solidFill>
                  <a:schemeClr val="tx1"/>
                </a:solidFill>
                <a:effectLst/>
                <a:latin typeface="Georgia" panose="02040502050405020303" pitchFamily="18" charset="0"/>
                <a:ea typeface="+mn-ea"/>
                <a:cs typeface="+mn-cs"/>
              </a:rPr>
              <a:t>  5 | David |  27 | Texas     |  85000</a:t>
            </a:r>
          </a:p>
          <a:p>
            <a:r>
              <a:rPr lang="en-US" sz="1100" kern="1200" dirty="0" smtClean="0">
                <a:solidFill>
                  <a:schemeClr val="tx1"/>
                </a:solidFill>
                <a:effectLst/>
                <a:latin typeface="Georgia" panose="02040502050405020303" pitchFamily="18" charset="0"/>
                <a:ea typeface="+mn-ea"/>
                <a:cs typeface="+mn-cs"/>
              </a:rPr>
              <a:t>  6 | Kim   |  22 | South-Hall|  45000</a:t>
            </a:r>
          </a:p>
          <a:p>
            <a:r>
              <a:rPr lang="en-US" sz="1100" kern="1200" dirty="0" smtClean="0">
                <a:solidFill>
                  <a:schemeClr val="tx1"/>
                </a:solidFill>
                <a:effectLst/>
                <a:latin typeface="Georgia" panose="02040502050405020303" pitchFamily="18" charset="0"/>
                <a:ea typeface="+mn-ea"/>
                <a:cs typeface="+mn-cs"/>
              </a:rPr>
              <a:t>  7 | James |  24 | Houston   |  10000</a:t>
            </a:r>
          </a:p>
          <a:p>
            <a:r>
              <a:rPr lang="en-US" sz="1100" kern="1200" dirty="0" smtClean="0">
                <a:solidFill>
                  <a:schemeClr val="tx1"/>
                </a:solidFill>
                <a:effectLst/>
                <a:latin typeface="Georgia" panose="02040502050405020303" pitchFamily="18" charset="0"/>
                <a:ea typeface="+mn-ea"/>
                <a:cs typeface="+mn-cs"/>
              </a:rPr>
              <a:t>(7 rows)</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CREATE OR REPLACE FUNCTION </a:t>
            </a:r>
            <a:r>
              <a:rPr lang="en-US" sz="1100" kern="1200" dirty="0" err="1" smtClean="0">
                <a:solidFill>
                  <a:schemeClr val="tx1"/>
                </a:solidFill>
                <a:effectLst/>
                <a:latin typeface="Georgia" panose="02040502050405020303" pitchFamily="18" charset="0"/>
                <a:ea typeface="+mn-ea"/>
                <a:cs typeface="+mn-cs"/>
              </a:rPr>
              <a:t>totalRecords</a:t>
            </a:r>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RETURNS integer AS $total$</a:t>
            </a:r>
          </a:p>
          <a:p>
            <a:r>
              <a:rPr lang="en-US" sz="1100" kern="1200" dirty="0" smtClean="0">
                <a:solidFill>
                  <a:schemeClr val="tx1"/>
                </a:solidFill>
                <a:effectLst/>
                <a:latin typeface="Georgia" panose="02040502050405020303" pitchFamily="18" charset="0"/>
                <a:ea typeface="+mn-ea"/>
                <a:cs typeface="+mn-cs"/>
              </a:rPr>
              <a:t>declare</a:t>
            </a:r>
          </a:p>
          <a:p>
            <a:r>
              <a:rPr lang="en-US" sz="1100" kern="1200" dirty="0" smtClean="0">
                <a:solidFill>
                  <a:schemeClr val="tx1"/>
                </a:solidFill>
                <a:effectLst/>
                <a:latin typeface="Georgia" panose="02040502050405020303" pitchFamily="18" charset="0"/>
                <a:ea typeface="+mn-ea"/>
                <a:cs typeface="+mn-cs"/>
              </a:rPr>
              <a:t>	total integer;</a:t>
            </a:r>
          </a:p>
          <a:p>
            <a:r>
              <a:rPr lang="en-US" sz="1100" kern="1200" dirty="0" smtClean="0">
                <a:solidFill>
                  <a:schemeClr val="tx1"/>
                </a:solidFill>
                <a:effectLst/>
                <a:latin typeface="Georgia" panose="02040502050405020303" pitchFamily="18" charset="0"/>
                <a:ea typeface="+mn-ea"/>
                <a:cs typeface="+mn-cs"/>
              </a:rPr>
              <a:t>BEGIN</a:t>
            </a:r>
          </a:p>
          <a:p>
            <a:r>
              <a:rPr lang="en-US" sz="1100" kern="1200" dirty="0" smtClean="0">
                <a:solidFill>
                  <a:schemeClr val="tx1"/>
                </a:solidFill>
                <a:effectLst/>
                <a:latin typeface="Georgia" panose="02040502050405020303" pitchFamily="18" charset="0"/>
                <a:ea typeface="+mn-ea"/>
                <a:cs typeface="+mn-cs"/>
              </a:rPr>
              <a:t>   SELECT count(*) into total FROM COMPANY;</a:t>
            </a:r>
          </a:p>
          <a:p>
            <a:r>
              <a:rPr lang="en-US" sz="1100" kern="1200" dirty="0" smtClean="0">
                <a:solidFill>
                  <a:schemeClr val="tx1"/>
                </a:solidFill>
                <a:effectLst/>
                <a:latin typeface="Georgia" panose="02040502050405020303" pitchFamily="18" charset="0"/>
                <a:ea typeface="+mn-ea"/>
                <a:cs typeface="+mn-cs"/>
              </a:rPr>
              <a:t>   RETURN total;</a:t>
            </a:r>
          </a:p>
          <a:p>
            <a:r>
              <a:rPr lang="en-US" sz="1100" kern="1200" dirty="0" smtClean="0">
                <a:solidFill>
                  <a:schemeClr val="tx1"/>
                </a:solidFill>
                <a:effectLst/>
                <a:latin typeface="Georgia" panose="02040502050405020303" pitchFamily="18" charset="0"/>
                <a:ea typeface="+mn-ea"/>
                <a:cs typeface="+mn-cs"/>
              </a:rPr>
              <a:t>END;</a:t>
            </a:r>
          </a:p>
          <a:p>
            <a:r>
              <a:rPr lang="en-US" sz="1100" kern="1200" dirty="0" smtClean="0">
                <a:solidFill>
                  <a:schemeClr val="tx1"/>
                </a:solidFill>
                <a:effectLst/>
                <a:latin typeface="Georgia" panose="02040502050405020303" pitchFamily="18" charset="0"/>
                <a:ea typeface="+mn-ea"/>
                <a:cs typeface="+mn-cs"/>
              </a:rPr>
              <a:t>$total$ LANGUAGE </a:t>
            </a:r>
            <a:r>
              <a:rPr lang="en-US" sz="1100" kern="1200" dirty="0" err="1" smtClean="0">
                <a:solidFill>
                  <a:schemeClr val="tx1"/>
                </a:solidFill>
                <a:effectLst/>
                <a:latin typeface="Georgia" panose="02040502050405020303" pitchFamily="18" charset="0"/>
                <a:ea typeface="+mn-ea"/>
                <a:cs typeface="+mn-cs"/>
              </a:rPr>
              <a:t>plpgsql</a:t>
            </a:r>
            <a:r>
              <a:rPr lang="en-US" sz="1100" kern="1200" dirty="0" smtClean="0">
                <a:solidFill>
                  <a:schemeClr val="tx1"/>
                </a:solidFill>
                <a:effectLst/>
                <a:latin typeface="Georgia" panose="02040502050405020303" pitchFamily="18" charset="0"/>
                <a:ea typeface="+mn-ea"/>
                <a:cs typeface="+mn-cs"/>
              </a:rPr>
              <a:t>;</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Now we can call this function from our database interface and have it return the results directly. </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err="1" smtClean="0">
                <a:solidFill>
                  <a:schemeClr val="tx1"/>
                </a:solidFill>
                <a:effectLst/>
                <a:latin typeface="Georgia" panose="02040502050405020303" pitchFamily="18" charset="0"/>
                <a:ea typeface="+mn-ea"/>
                <a:cs typeface="+mn-cs"/>
              </a:rPr>
              <a:t>testdb</a:t>
            </a:r>
            <a:r>
              <a:rPr lang="en-US" sz="1100" kern="1200" dirty="0" smtClean="0">
                <a:solidFill>
                  <a:schemeClr val="tx1"/>
                </a:solidFill>
                <a:effectLst/>
                <a:latin typeface="Georgia" panose="02040502050405020303" pitchFamily="18" charset="0"/>
                <a:ea typeface="+mn-ea"/>
                <a:cs typeface="+mn-cs"/>
              </a:rPr>
              <a:t>=# select </a:t>
            </a:r>
            <a:r>
              <a:rPr lang="en-US" sz="1100" kern="1200" dirty="0" err="1" smtClean="0">
                <a:solidFill>
                  <a:schemeClr val="tx1"/>
                </a:solidFill>
                <a:effectLst/>
                <a:latin typeface="Georgia" panose="02040502050405020303" pitchFamily="18" charset="0"/>
                <a:ea typeface="+mn-ea"/>
                <a:cs typeface="+mn-cs"/>
              </a:rPr>
              <a:t>totalRecords</a:t>
            </a:r>
            <a:r>
              <a:rPr lang="en-US" sz="1100" kern="1200" dirty="0" smtClean="0">
                <a:solidFill>
                  <a:schemeClr val="tx1"/>
                </a:solidFill>
                <a:effectLst/>
                <a:latin typeface="Georgia" panose="02040502050405020303" pitchFamily="18" charset="0"/>
                <a:ea typeface="+mn-ea"/>
                <a:cs typeface="+mn-cs"/>
              </a:rPr>
              <a:t>();</a:t>
            </a:r>
          </a:p>
          <a:p>
            <a:r>
              <a:rPr lang="en-US" sz="1100" kern="1200" dirty="0" err="1" smtClean="0">
                <a:solidFill>
                  <a:schemeClr val="tx1"/>
                </a:solidFill>
                <a:effectLst/>
                <a:latin typeface="Georgia" panose="02040502050405020303" pitchFamily="18" charset="0"/>
                <a:ea typeface="+mn-ea"/>
                <a:cs typeface="+mn-cs"/>
              </a:rPr>
              <a:t>totalrecords</a:t>
            </a:r>
            <a:endParaRPr lang="en-US" sz="1100" kern="1200" dirty="0" smtClean="0">
              <a:solidFill>
                <a:schemeClr val="tx1"/>
              </a:solidFill>
              <a:effectLst/>
              <a:latin typeface="Georgia" panose="02040502050405020303" pitchFamily="18" charset="0"/>
              <a:ea typeface="+mn-ea"/>
              <a:cs typeface="+mn-cs"/>
            </a:endParaRPr>
          </a:p>
          <a:p>
            <a:r>
              <a:rPr lang="en-US" sz="1100" kern="1200" dirty="0" smtClean="0">
                <a:solidFill>
                  <a:schemeClr val="tx1"/>
                </a:solidFill>
                <a:effectLst/>
                <a:latin typeface="Georgia" panose="02040502050405020303" pitchFamily="18" charset="0"/>
                <a:ea typeface="+mn-ea"/>
                <a:cs typeface="+mn-cs"/>
              </a:rPr>
              <a:t>--------------</a:t>
            </a:r>
          </a:p>
          <a:p>
            <a:r>
              <a:rPr lang="en-US" sz="1100" kern="1200" dirty="0" smtClean="0">
                <a:solidFill>
                  <a:schemeClr val="tx1"/>
                </a:solidFill>
                <a:effectLst/>
                <a:latin typeface="Georgia" panose="02040502050405020303" pitchFamily="18" charset="0"/>
                <a:ea typeface="+mn-ea"/>
                <a:cs typeface="+mn-cs"/>
              </a:rPr>
              <a:t>      7</a:t>
            </a:r>
          </a:p>
          <a:p>
            <a:r>
              <a:rPr lang="en-US" sz="1100" kern="1200" dirty="0" smtClean="0">
                <a:solidFill>
                  <a:schemeClr val="tx1"/>
                </a:solidFill>
                <a:effectLst/>
                <a:latin typeface="Georgia" panose="02040502050405020303" pitchFamily="18" charset="0"/>
                <a:ea typeface="+mn-ea"/>
                <a:cs typeface="+mn-cs"/>
              </a:rPr>
              <a:t>(1 row)</a:t>
            </a:r>
          </a:p>
          <a:p>
            <a:pPr>
              <a:lnSpc>
                <a:spcPct val="100000"/>
              </a:lnSpc>
            </a:pPr>
            <a:endParaRPr dirty="0"/>
          </a:p>
        </p:txBody>
      </p:sp>
      <p:sp>
        <p:nvSpPr>
          <p:cNvPr id="287" name="TextShape 2"/>
          <p:cNvSpPr txBox="1"/>
          <p:nvPr/>
        </p:nvSpPr>
        <p:spPr>
          <a:xfrm>
            <a:off x="710280" y="9525240"/>
            <a:ext cx="2367720" cy="447840"/>
          </a:xfrm>
          <a:prstGeom prst="rect">
            <a:avLst/>
          </a:prstGeom>
        </p:spPr>
        <p:txBody>
          <a:bodyPr lIns="99000" tIns="49680" rIns="99000" bIns="49680" anchor="b"/>
          <a:lstStyle/>
          <a:p>
            <a:pPr>
              <a:lnSpc>
                <a:spcPct val="100000"/>
              </a:lnSpc>
            </a:pPr>
            <a:r>
              <a:rPr lang="en-IN" sz="1000">
                <a:solidFill>
                  <a:srgbClr val="000000"/>
                </a:solidFill>
                <a:latin typeface="Georgia"/>
                <a:ea typeface="+mn-ea"/>
              </a:rPr>
              <a:t>Python for Tool Developers</a:t>
            </a:r>
            <a:endParaRPr/>
          </a:p>
        </p:txBody>
      </p:sp>
      <p:sp>
        <p:nvSpPr>
          <p:cNvPr id="288" name="TextShape 3"/>
          <p:cNvSpPr txBox="1"/>
          <p:nvPr/>
        </p:nvSpPr>
        <p:spPr>
          <a:xfrm>
            <a:off x="4024080" y="9525240"/>
            <a:ext cx="2369160" cy="447840"/>
          </a:xfrm>
          <a:prstGeom prst="rect">
            <a:avLst/>
          </a:prstGeom>
        </p:spPr>
        <p:txBody>
          <a:bodyPr lIns="99000" tIns="49680" rIns="99000" bIns="49680" anchor="b"/>
          <a:lstStyle/>
          <a:p>
            <a:pPr algn="r">
              <a:lnSpc>
                <a:spcPct val="100000"/>
              </a:lnSpc>
            </a:pPr>
            <a:fld id="{F530E17C-D215-48D3-9C88-3B7973BF9286}" type="slidenum">
              <a:rPr lang="en-IN" sz="1000">
                <a:solidFill>
                  <a:srgbClr val="000000"/>
                </a:solidFill>
                <a:latin typeface="Georgia"/>
                <a:ea typeface="+mn-ea"/>
              </a:rPr>
              <a:t>34</a:t>
            </a:fld>
            <a:endParaRPr/>
          </a:p>
        </p:txBody>
      </p:sp>
      <p:sp>
        <p:nvSpPr>
          <p:cNvPr id="7" name="Slide Image Placeholder 1"/>
          <p:cNvSpPr>
            <a:spLocks noGrp="1" noRot="1" noChangeAspect="1"/>
          </p:cNvSpPr>
          <p:nvPr>
            <p:ph type="sldImg" idx="2"/>
          </p:nvPr>
        </p:nvSpPr>
        <p:spPr>
          <a:xfrm>
            <a:off x="520700" y="654050"/>
            <a:ext cx="6056313" cy="3722688"/>
          </a:xfrm>
        </p:spPr>
      </p:sp>
    </p:spTree>
    <p:extLst>
      <p:ext uri="{BB962C8B-B14F-4D97-AF65-F5344CB8AC3E}">
        <p14:creationId xmlns:p14="http://schemas.microsoft.com/office/powerpoint/2010/main" val="33028094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0700" y="654050"/>
            <a:ext cx="6056313" cy="3722688"/>
          </a:xfrm>
        </p:spPr>
      </p:sp>
      <p:sp>
        <p:nvSpPr>
          <p:cNvPr id="3" name="Notes Placeholder 2"/>
          <p:cNvSpPr>
            <a:spLocks noGrp="1"/>
          </p:cNvSpPr>
          <p:nvPr>
            <p:ph type="body" idx="1"/>
          </p:nvPr>
        </p:nvSpPr>
        <p:spPr/>
        <p:txBody>
          <a:bodyPr/>
          <a:lstStyle/>
          <a:p>
            <a:r>
              <a:rPr lang="en-US" sz="1100" b="1" kern="1200" dirty="0" smtClean="0">
                <a:solidFill>
                  <a:schemeClr val="tx1"/>
                </a:solidFill>
                <a:effectLst/>
                <a:latin typeface="Georgia" panose="02040502050405020303" pitchFamily="18" charset="0"/>
                <a:ea typeface="+mn-ea"/>
                <a:cs typeface="+mn-cs"/>
              </a:rPr>
              <a:t>Some useful functions.</a:t>
            </a:r>
          </a:p>
          <a:p>
            <a:r>
              <a:rPr lang="en-US" sz="1100" kern="1200" dirty="0" smtClean="0">
                <a:solidFill>
                  <a:schemeClr val="tx1"/>
                </a:solidFill>
                <a:effectLst/>
                <a:latin typeface="Georgia" panose="02040502050405020303" pitchFamily="18" charset="0"/>
                <a:ea typeface="+mn-ea"/>
                <a:cs typeface="+mn-cs"/>
              </a:rPr>
              <a:t> </a:t>
            </a:r>
          </a:p>
          <a:p>
            <a:r>
              <a:rPr lang="en-US" sz="1100" b="1" kern="1200" dirty="0" smtClean="0">
                <a:solidFill>
                  <a:schemeClr val="tx1"/>
                </a:solidFill>
                <a:effectLst/>
                <a:latin typeface="Georgia" panose="02040502050405020303" pitchFamily="18" charset="0"/>
                <a:ea typeface="+mn-ea"/>
                <a:cs typeface="+mn-cs"/>
              </a:rPr>
              <a:t>Aggregate  functions.</a:t>
            </a:r>
          </a:p>
          <a:p>
            <a:r>
              <a:rPr lang="en-US" sz="1100" kern="1200" dirty="0" smtClean="0">
                <a:solidFill>
                  <a:schemeClr val="tx1"/>
                </a:solidFill>
                <a:effectLst/>
                <a:latin typeface="Georgia" panose="02040502050405020303" pitchFamily="18" charset="0"/>
                <a:ea typeface="+mn-ea"/>
                <a:cs typeface="+mn-cs"/>
              </a:rPr>
              <a:t> </a:t>
            </a:r>
          </a:p>
          <a:p>
            <a:pPr lvl="0"/>
            <a:r>
              <a:rPr lang="en-US" sz="1100" kern="1200" dirty="0" err="1" smtClean="0">
                <a:solidFill>
                  <a:schemeClr val="tx1"/>
                </a:solidFill>
                <a:effectLst/>
                <a:latin typeface="Georgia" panose="02040502050405020303" pitchFamily="18" charset="0"/>
                <a:ea typeface="+mn-ea"/>
                <a:cs typeface="+mn-cs"/>
              </a:rPr>
              <a:t>PostgreSQL</a:t>
            </a:r>
            <a:r>
              <a:rPr lang="en-US" sz="1100" kern="1200" dirty="0" smtClean="0">
                <a:solidFill>
                  <a:schemeClr val="tx1"/>
                </a:solidFill>
                <a:effectLst/>
                <a:latin typeface="Georgia" panose="02040502050405020303" pitchFamily="18" charset="0"/>
                <a:ea typeface="+mn-ea"/>
                <a:cs typeface="+mn-cs"/>
              </a:rPr>
              <a:t> COUNT Function − The </a:t>
            </a:r>
            <a:r>
              <a:rPr lang="en-US" sz="1100" kern="1200" dirty="0" err="1" smtClean="0">
                <a:solidFill>
                  <a:schemeClr val="tx1"/>
                </a:solidFill>
                <a:effectLst/>
                <a:latin typeface="Georgia" panose="02040502050405020303" pitchFamily="18" charset="0"/>
                <a:ea typeface="+mn-ea"/>
                <a:cs typeface="+mn-cs"/>
              </a:rPr>
              <a:t>PostgreSQL</a:t>
            </a:r>
            <a:r>
              <a:rPr lang="en-US" sz="1100" kern="1200" dirty="0" smtClean="0">
                <a:solidFill>
                  <a:schemeClr val="tx1"/>
                </a:solidFill>
                <a:effectLst/>
                <a:latin typeface="Georgia" panose="02040502050405020303" pitchFamily="18" charset="0"/>
                <a:ea typeface="+mn-ea"/>
                <a:cs typeface="+mn-cs"/>
              </a:rPr>
              <a:t> COUNT aggregate function is used to count the number of rows in a database table.</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err="1" smtClean="0">
                <a:solidFill>
                  <a:schemeClr val="tx1"/>
                </a:solidFill>
                <a:effectLst/>
                <a:latin typeface="Georgia" panose="02040502050405020303" pitchFamily="18" charset="0"/>
                <a:ea typeface="+mn-ea"/>
                <a:cs typeface="+mn-cs"/>
              </a:rPr>
              <a:t>testdb</a:t>
            </a:r>
            <a:r>
              <a:rPr lang="en-US" sz="1100" kern="1200" dirty="0" smtClean="0">
                <a:solidFill>
                  <a:schemeClr val="tx1"/>
                </a:solidFill>
                <a:effectLst/>
                <a:latin typeface="Georgia" panose="02040502050405020303" pitchFamily="18" charset="0"/>
                <a:ea typeface="+mn-ea"/>
                <a:cs typeface="+mn-cs"/>
              </a:rPr>
              <a:t>=# SELECT COUNT(*) FROM COMPANY ;</a:t>
            </a:r>
          </a:p>
          <a:p>
            <a:r>
              <a:rPr lang="en-US" sz="1100" kern="1200" dirty="0" smtClean="0">
                <a:solidFill>
                  <a:schemeClr val="tx1"/>
                </a:solidFill>
                <a:effectLst/>
                <a:latin typeface="Georgia" panose="02040502050405020303" pitchFamily="18" charset="0"/>
                <a:ea typeface="+mn-ea"/>
                <a:cs typeface="+mn-cs"/>
              </a:rPr>
              <a:t>count</a:t>
            </a:r>
          </a:p>
          <a:p>
            <a:r>
              <a:rPr lang="en-US" sz="1100" kern="1200" dirty="0" smtClean="0">
                <a:solidFill>
                  <a:schemeClr val="tx1"/>
                </a:solidFill>
                <a:effectLst/>
                <a:latin typeface="Georgia" panose="02040502050405020303" pitchFamily="18" charset="0"/>
                <a:ea typeface="+mn-ea"/>
                <a:cs typeface="+mn-cs"/>
              </a:rPr>
              <a:t>-------</a:t>
            </a:r>
          </a:p>
          <a:p>
            <a:r>
              <a:rPr lang="en-US" sz="1100" kern="1200" dirty="0" smtClean="0">
                <a:solidFill>
                  <a:schemeClr val="tx1"/>
                </a:solidFill>
                <a:effectLst/>
                <a:latin typeface="Georgia" panose="02040502050405020303" pitchFamily="18" charset="0"/>
                <a:ea typeface="+mn-ea"/>
                <a:cs typeface="+mn-cs"/>
              </a:rPr>
              <a:t>   7</a:t>
            </a:r>
          </a:p>
          <a:p>
            <a:r>
              <a:rPr lang="en-US" sz="1100" kern="1200" dirty="0" smtClean="0">
                <a:solidFill>
                  <a:schemeClr val="tx1"/>
                </a:solidFill>
                <a:effectLst/>
                <a:latin typeface="Georgia" panose="02040502050405020303" pitchFamily="18" charset="0"/>
                <a:ea typeface="+mn-ea"/>
                <a:cs typeface="+mn-cs"/>
              </a:rPr>
              <a:t>(1 row)</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err="1" smtClean="0">
                <a:solidFill>
                  <a:schemeClr val="tx1"/>
                </a:solidFill>
                <a:effectLst/>
                <a:latin typeface="Georgia" panose="02040502050405020303" pitchFamily="18" charset="0"/>
                <a:ea typeface="+mn-ea"/>
                <a:cs typeface="+mn-cs"/>
              </a:rPr>
              <a:t>testdb</a:t>
            </a:r>
            <a:r>
              <a:rPr lang="en-US" sz="1100" kern="1200" dirty="0" smtClean="0">
                <a:solidFill>
                  <a:schemeClr val="tx1"/>
                </a:solidFill>
                <a:effectLst/>
                <a:latin typeface="Georgia" panose="02040502050405020303" pitchFamily="18" charset="0"/>
                <a:ea typeface="+mn-ea"/>
                <a:cs typeface="+mn-cs"/>
              </a:rPr>
              <a:t>=# SELECT COUNT(*) FROM COMPANY WHERE name='Paul';</a:t>
            </a:r>
          </a:p>
          <a:p>
            <a:r>
              <a:rPr lang="en-US" sz="1100" kern="1200" dirty="0" smtClean="0">
                <a:solidFill>
                  <a:schemeClr val="tx1"/>
                </a:solidFill>
                <a:effectLst/>
                <a:latin typeface="Georgia" panose="02040502050405020303" pitchFamily="18" charset="0"/>
                <a:ea typeface="+mn-ea"/>
                <a:cs typeface="+mn-cs"/>
              </a:rPr>
              <a:t> count</a:t>
            </a:r>
          </a:p>
          <a:p>
            <a:r>
              <a:rPr lang="en-US" sz="1100" kern="1200" dirty="0" smtClean="0">
                <a:solidFill>
                  <a:schemeClr val="tx1"/>
                </a:solidFill>
                <a:effectLst/>
                <a:latin typeface="Georgia" panose="02040502050405020303" pitchFamily="18" charset="0"/>
                <a:ea typeface="+mn-ea"/>
                <a:cs typeface="+mn-cs"/>
              </a:rPr>
              <a:t>-------</a:t>
            </a:r>
          </a:p>
          <a:p>
            <a:r>
              <a:rPr lang="en-US" sz="1100" kern="1200" dirty="0" smtClean="0">
                <a:solidFill>
                  <a:schemeClr val="tx1"/>
                </a:solidFill>
                <a:effectLst/>
                <a:latin typeface="Georgia" panose="02040502050405020303" pitchFamily="18" charset="0"/>
                <a:ea typeface="+mn-ea"/>
                <a:cs typeface="+mn-cs"/>
              </a:rPr>
              <a:t>   1</a:t>
            </a:r>
          </a:p>
          <a:p>
            <a:r>
              <a:rPr lang="en-US" sz="1100" kern="1200" dirty="0" smtClean="0">
                <a:solidFill>
                  <a:schemeClr val="tx1"/>
                </a:solidFill>
                <a:effectLst/>
                <a:latin typeface="Georgia" panose="02040502050405020303" pitchFamily="18" charset="0"/>
                <a:ea typeface="+mn-ea"/>
                <a:cs typeface="+mn-cs"/>
              </a:rPr>
              <a:t>(1 row)</a:t>
            </a:r>
          </a:p>
          <a:p>
            <a:r>
              <a:rPr lang="en-US" sz="1100" kern="1200" dirty="0" smtClean="0">
                <a:solidFill>
                  <a:schemeClr val="tx1"/>
                </a:solidFill>
                <a:effectLst/>
                <a:latin typeface="Georgia" panose="02040502050405020303" pitchFamily="18" charset="0"/>
                <a:ea typeface="+mn-ea"/>
                <a:cs typeface="+mn-cs"/>
              </a:rPr>
              <a:t> </a:t>
            </a:r>
          </a:p>
          <a:p>
            <a:pPr lvl="0"/>
            <a:r>
              <a:rPr lang="en-US" sz="1100" kern="1200" dirty="0" err="1" smtClean="0">
                <a:solidFill>
                  <a:schemeClr val="tx1"/>
                </a:solidFill>
                <a:effectLst/>
                <a:latin typeface="Georgia" panose="02040502050405020303" pitchFamily="18" charset="0"/>
                <a:ea typeface="+mn-ea"/>
                <a:cs typeface="+mn-cs"/>
              </a:rPr>
              <a:t>PostgreSQL</a:t>
            </a:r>
            <a:r>
              <a:rPr lang="en-US" sz="1100" kern="1200" dirty="0" smtClean="0">
                <a:solidFill>
                  <a:schemeClr val="tx1"/>
                </a:solidFill>
                <a:effectLst/>
                <a:latin typeface="Georgia" panose="02040502050405020303" pitchFamily="18" charset="0"/>
                <a:ea typeface="+mn-ea"/>
                <a:cs typeface="+mn-cs"/>
              </a:rPr>
              <a:t> MAX Function − The </a:t>
            </a:r>
            <a:r>
              <a:rPr lang="en-US" sz="1100" kern="1200" dirty="0" err="1" smtClean="0">
                <a:solidFill>
                  <a:schemeClr val="tx1"/>
                </a:solidFill>
                <a:effectLst/>
                <a:latin typeface="Georgia" panose="02040502050405020303" pitchFamily="18" charset="0"/>
                <a:ea typeface="+mn-ea"/>
                <a:cs typeface="+mn-cs"/>
              </a:rPr>
              <a:t>PostgresSQL</a:t>
            </a:r>
            <a:r>
              <a:rPr lang="en-US" sz="1100" kern="1200" dirty="0" smtClean="0">
                <a:solidFill>
                  <a:schemeClr val="tx1"/>
                </a:solidFill>
                <a:effectLst/>
                <a:latin typeface="Georgia" panose="02040502050405020303" pitchFamily="18" charset="0"/>
                <a:ea typeface="+mn-ea"/>
                <a:cs typeface="+mn-cs"/>
              </a:rPr>
              <a:t> MAX aggregate function allows us to select the highest (maximum) value for a certain column.</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err="1" smtClean="0">
                <a:solidFill>
                  <a:schemeClr val="tx1"/>
                </a:solidFill>
                <a:effectLst/>
                <a:latin typeface="Georgia" panose="02040502050405020303" pitchFamily="18" charset="0"/>
                <a:ea typeface="+mn-ea"/>
                <a:cs typeface="+mn-cs"/>
              </a:rPr>
              <a:t>testdb</a:t>
            </a:r>
            <a:r>
              <a:rPr lang="en-US" sz="1100" kern="1200" dirty="0" smtClean="0">
                <a:solidFill>
                  <a:schemeClr val="tx1"/>
                </a:solidFill>
                <a:effectLst/>
                <a:latin typeface="Georgia" panose="02040502050405020303" pitchFamily="18" charset="0"/>
                <a:ea typeface="+mn-ea"/>
                <a:cs typeface="+mn-cs"/>
              </a:rPr>
              <a:t>=# SELECT MAX(salary) FROM COMPANY;</a:t>
            </a:r>
          </a:p>
          <a:p>
            <a:r>
              <a:rPr lang="en-US" sz="1100" kern="1200" dirty="0" smtClean="0">
                <a:solidFill>
                  <a:schemeClr val="tx1"/>
                </a:solidFill>
                <a:effectLst/>
                <a:latin typeface="Georgia" panose="02040502050405020303" pitchFamily="18" charset="0"/>
                <a:ea typeface="+mn-ea"/>
                <a:cs typeface="+mn-cs"/>
              </a:rPr>
              <a:t>  max</a:t>
            </a:r>
          </a:p>
          <a:p>
            <a:r>
              <a:rPr lang="en-US" sz="1100" kern="1200" dirty="0" smtClean="0">
                <a:solidFill>
                  <a:schemeClr val="tx1"/>
                </a:solidFill>
                <a:effectLst/>
                <a:latin typeface="Georgia" panose="02040502050405020303" pitchFamily="18" charset="0"/>
                <a:ea typeface="+mn-ea"/>
                <a:cs typeface="+mn-cs"/>
              </a:rPr>
              <a:t>-------</a:t>
            </a:r>
          </a:p>
          <a:p>
            <a:r>
              <a:rPr lang="en-US" sz="1100" kern="1200" dirty="0" smtClean="0">
                <a:solidFill>
                  <a:schemeClr val="tx1"/>
                </a:solidFill>
                <a:effectLst/>
                <a:latin typeface="Georgia" panose="02040502050405020303" pitchFamily="18" charset="0"/>
                <a:ea typeface="+mn-ea"/>
                <a:cs typeface="+mn-cs"/>
              </a:rPr>
              <a:t> 85000</a:t>
            </a:r>
          </a:p>
          <a:p>
            <a:r>
              <a:rPr lang="en-US" sz="1100" kern="1200" dirty="0" smtClean="0">
                <a:solidFill>
                  <a:schemeClr val="tx1"/>
                </a:solidFill>
                <a:effectLst/>
                <a:latin typeface="Georgia" panose="02040502050405020303" pitchFamily="18" charset="0"/>
                <a:ea typeface="+mn-ea"/>
                <a:cs typeface="+mn-cs"/>
              </a:rPr>
              <a:t>(1 row)</a:t>
            </a:r>
          </a:p>
          <a:p>
            <a:r>
              <a:rPr lang="en-US" sz="1100" kern="1200" dirty="0" smtClean="0">
                <a:solidFill>
                  <a:schemeClr val="tx1"/>
                </a:solidFill>
                <a:effectLst/>
                <a:latin typeface="Georgia" panose="02040502050405020303" pitchFamily="18" charset="0"/>
                <a:ea typeface="+mn-ea"/>
                <a:cs typeface="+mn-cs"/>
              </a:rPr>
              <a:t> </a:t>
            </a:r>
          </a:p>
          <a:p>
            <a:pPr lvl="0"/>
            <a:r>
              <a:rPr lang="en-US" sz="1100" kern="1200" dirty="0" err="1" smtClean="0">
                <a:solidFill>
                  <a:schemeClr val="tx1"/>
                </a:solidFill>
                <a:effectLst/>
                <a:latin typeface="Georgia" panose="02040502050405020303" pitchFamily="18" charset="0"/>
                <a:ea typeface="+mn-ea"/>
                <a:cs typeface="+mn-cs"/>
              </a:rPr>
              <a:t>PostgreSQL</a:t>
            </a:r>
            <a:r>
              <a:rPr lang="en-US" sz="1100" kern="1200" dirty="0" smtClean="0">
                <a:solidFill>
                  <a:schemeClr val="tx1"/>
                </a:solidFill>
                <a:effectLst/>
                <a:latin typeface="Georgia" panose="02040502050405020303" pitchFamily="18" charset="0"/>
                <a:ea typeface="+mn-ea"/>
                <a:cs typeface="+mn-cs"/>
              </a:rPr>
              <a:t> MIN Function − The </a:t>
            </a:r>
            <a:r>
              <a:rPr lang="en-US" sz="1100" kern="1200" dirty="0" err="1" smtClean="0">
                <a:solidFill>
                  <a:schemeClr val="tx1"/>
                </a:solidFill>
                <a:effectLst/>
                <a:latin typeface="Georgia" panose="02040502050405020303" pitchFamily="18" charset="0"/>
                <a:ea typeface="+mn-ea"/>
                <a:cs typeface="+mn-cs"/>
              </a:rPr>
              <a:t>PostgresSQL</a:t>
            </a:r>
            <a:r>
              <a:rPr lang="en-US" sz="1100" kern="1200" dirty="0" smtClean="0">
                <a:solidFill>
                  <a:schemeClr val="tx1"/>
                </a:solidFill>
                <a:effectLst/>
                <a:latin typeface="Georgia" panose="02040502050405020303" pitchFamily="18" charset="0"/>
                <a:ea typeface="+mn-ea"/>
                <a:cs typeface="+mn-cs"/>
              </a:rPr>
              <a:t> MIN aggregate function allows us to select the lowest (minimum) value for a certain column.</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err="1" smtClean="0">
                <a:solidFill>
                  <a:schemeClr val="tx1"/>
                </a:solidFill>
                <a:effectLst/>
                <a:latin typeface="Georgia" panose="02040502050405020303" pitchFamily="18" charset="0"/>
                <a:ea typeface="+mn-ea"/>
                <a:cs typeface="+mn-cs"/>
              </a:rPr>
              <a:t>testdb</a:t>
            </a:r>
            <a:r>
              <a:rPr lang="en-US" sz="1100" kern="1200" dirty="0" smtClean="0">
                <a:solidFill>
                  <a:schemeClr val="tx1"/>
                </a:solidFill>
                <a:effectLst/>
                <a:latin typeface="Georgia" panose="02040502050405020303" pitchFamily="18" charset="0"/>
                <a:ea typeface="+mn-ea"/>
                <a:cs typeface="+mn-cs"/>
              </a:rPr>
              <a:t>=# SELECT MIN(salary) FROM company;</a:t>
            </a:r>
          </a:p>
          <a:p>
            <a:r>
              <a:rPr lang="en-US" sz="1100" kern="1200" dirty="0" smtClean="0">
                <a:solidFill>
                  <a:schemeClr val="tx1"/>
                </a:solidFill>
                <a:effectLst/>
                <a:latin typeface="Georgia" panose="02040502050405020303" pitchFamily="18" charset="0"/>
                <a:ea typeface="+mn-ea"/>
                <a:cs typeface="+mn-cs"/>
              </a:rPr>
              <a:t>  min</a:t>
            </a:r>
          </a:p>
          <a:p>
            <a:r>
              <a:rPr lang="en-US" sz="1100" kern="1200" dirty="0" smtClean="0">
                <a:solidFill>
                  <a:schemeClr val="tx1"/>
                </a:solidFill>
                <a:effectLst/>
                <a:latin typeface="Georgia" panose="02040502050405020303" pitchFamily="18" charset="0"/>
                <a:ea typeface="+mn-ea"/>
                <a:cs typeface="+mn-cs"/>
              </a:rPr>
              <a:t>-------</a:t>
            </a:r>
          </a:p>
          <a:p>
            <a:r>
              <a:rPr lang="en-US" sz="1100" kern="1200" dirty="0" smtClean="0">
                <a:solidFill>
                  <a:schemeClr val="tx1"/>
                </a:solidFill>
                <a:effectLst/>
                <a:latin typeface="Georgia" panose="02040502050405020303" pitchFamily="18" charset="0"/>
                <a:ea typeface="+mn-ea"/>
                <a:cs typeface="+mn-cs"/>
              </a:rPr>
              <a:t> 10000</a:t>
            </a:r>
          </a:p>
          <a:p>
            <a:r>
              <a:rPr lang="en-US" sz="1100" kern="1200" dirty="0" smtClean="0">
                <a:solidFill>
                  <a:schemeClr val="tx1"/>
                </a:solidFill>
                <a:effectLst/>
                <a:latin typeface="Georgia" panose="02040502050405020303" pitchFamily="18" charset="0"/>
                <a:ea typeface="+mn-ea"/>
                <a:cs typeface="+mn-cs"/>
              </a:rPr>
              <a:t>(1 row)</a:t>
            </a:r>
          </a:p>
          <a:p>
            <a:r>
              <a:rPr lang="en-US" sz="1100" kern="1200" dirty="0" smtClean="0">
                <a:solidFill>
                  <a:schemeClr val="tx1"/>
                </a:solidFill>
                <a:effectLst/>
                <a:latin typeface="Georgia" panose="02040502050405020303" pitchFamily="18" charset="0"/>
                <a:ea typeface="+mn-ea"/>
                <a:cs typeface="+mn-cs"/>
              </a:rPr>
              <a:t> </a:t>
            </a:r>
          </a:p>
          <a:p>
            <a:pPr lvl="0"/>
            <a:r>
              <a:rPr lang="en-US" sz="1100" kern="1200" dirty="0" err="1" smtClean="0">
                <a:solidFill>
                  <a:schemeClr val="tx1"/>
                </a:solidFill>
                <a:effectLst/>
                <a:latin typeface="Georgia" panose="02040502050405020303" pitchFamily="18" charset="0"/>
                <a:ea typeface="+mn-ea"/>
                <a:cs typeface="+mn-cs"/>
              </a:rPr>
              <a:t>PostgreSQL</a:t>
            </a:r>
            <a:r>
              <a:rPr lang="en-US" sz="1100" kern="1200" dirty="0" smtClean="0">
                <a:solidFill>
                  <a:schemeClr val="tx1"/>
                </a:solidFill>
                <a:effectLst/>
                <a:latin typeface="Georgia" panose="02040502050405020303" pitchFamily="18" charset="0"/>
                <a:ea typeface="+mn-ea"/>
                <a:cs typeface="+mn-cs"/>
              </a:rPr>
              <a:t> AVG Function − The </a:t>
            </a:r>
            <a:r>
              <a:rPr lang="en-US" sz="1100" kern="1200" dirty="0" err="1" smtClean="0">
                <a:solidFill>
                  <a:schemeClr val="tx1"/>
                </a:solidFill>
                <a:effectLst/>
                <a:latin typeface="Georgia" panose="02040502050405020303" pitchFamily="18" charset="0"/>
                <a:ea typeface="+mn-ea"/>
                <a:cs typeface="+mn-cs"/>
              </a:rPr>
              <a:t>PostgreSQL</a:t>
            </a:r>
            <a:r>
              <a:rPr lang="en-US" sz="1100" kern="1200" dirty="0" smtClean="0">
                <a:solidFill>
                  <a:schemeClr val="tx1"/>
                </a:solidFill>
                <a:effectLst/>
                <a:latin typeface="Georgia" panose="02040502050405020303" pitchFamily="18" charset="0"/>
                <a:ea typeface="+mn-ea"/>
                <a:cs typeface="+mn-cs"/>
              </a:rPr>
              <a:t> AVG aggregate function selects the average value for certain table column.</a:t>
            </a:r>
          </a:p>
          <a:p>
            <a:r>
              <a:rPr lang="en-US" sz="1100" kern="1200" dirty="0" err="1" smtClean="0">
                <a:solidFill>
                  <a:schemeClr val="tx1"/>
                </a:solidFill>
                <a:effectLst/>
                <a:latin typeface="Georgia" panose="02040502050405020303" pitchFamily="18" charset="0"/>
                <a:ea typeface="+mn-ea"/>
                <a:cs typeface="+mn-cs"/>
              </a:rPr>
              <a:t>testdb</a:t>
            </a:r>
            <a:r>
              <a:rPr lang="en-US" sz="1100" kern="1200" dirty="0" smtClean="0">
                <a:solidFill>
                  <a:schemeClr val="tx1"/>
                </a:solidFill>
                <a:effectLst/>
                <a:latin typeface="Georgia" panose="02040502050405020303" pitchFamily="18" charset="0"/>
                <a:ea typeface="+mn-ea"/>
                <a:cs typeface="+mn-cs"/>
              </a:rPr>
              <a:t>=# SELECT AVG(SALARY) FROM COMPANY;</a:t>
            </a:r>
          </a:p>
          <a:p>
            <a:r>
              <a:rPr lang="en-US" sz="1100" kern="1200" dirty="0" smtClean="0">
                <a:solidFill>
                  <a:schemeClr val="tx1"/>
                </a:solidFill>
                <a:effectLst/>
                <a:latin typeface="Georgia" panose="02040502050405020303" pitchFamily="18" charset="0"/>
                <a:ea typeface="+mn-ea"/>
                <a:cs typeface="+mn-cs"/>
              </a:rPr>
              <a:t>        </a:t>
            </a:r>
            <a:r>
              <a:rPr lang="en-US" sz="1100" kern="1200" dirty="0" err="1" smtClean="0">
                <a:solidFill>
                  <a:schemeClr val="tx1"/>
                </a:solidFill>
                <a:effectLst/>
                <a:latin typeface="Georgia" panose="02040502050405020303" pitchFamily="18" charset="0"/>
                <a:ea typeface="+mn-ea"/>
                <a:cs typeface="+mn-cs"/>
              </a:rPr>
              <a:t>avg</a:t>
            </a:r>
            <a:endParaRPr lang="en-US" sz="1100" kern="1200" dirty="0" smtClean="0">
              <a:solidFill>
                <a:schemeClr val="tx1"/>
              </a:solidFill>
              <a:effectLst/>
              <a:latin typeface="Georgia" panose="02040502050405020303" pitchFamily="18" charset="0"/>
              <a:ea typeface="+mn-ea"/>
              <a:cs typeface="+mn-cs"/>
            </a:endParaRP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  37142.8571428571</a:t>
            </a:r>
          </a:p>
          <a:p>
            <a:r>
              <a:rPr lang="en-US" sz="1100" kern="1200" dirty="0" smtClean="0">
                <a:solidFill>
                  <a:schemeClr val="tx1"/>
                </a:solidFill>
                <a:effectLst/>
                <a:latin typeface="Georgia" panose="02040502050405020303" pitchFamily="18" charset="0"/>
                <a:ea typeface="+mn-ea"/>
                <a:cs typeface="+mn-cs"/>
              </a:rPr>
              <a:t>(1 row)</a:t>
            </a:r>
          </a:p>
          <a:p>
            <a:r>
              <a:rPr lang="en-US" sz="1100" kern="1200" dirty="0" smtClean="0">
                <a:solidFill>
                  <a:schemeClr val="tx1"/>
                </a:solidFill>
                <a:effectLst/>
                <a:latin typeface="Georgia" panose="02040502050405020303" pitchFamily="18" charset="0"/>
                <a:ea typeface="+mn-ea"/>
                <a:cs typeface="+mn-cs"/>
              </a:rPr>
              <a:t> </a:t>
            </a:r>
          </a:p>
          <a:p>
            <a:pPr lvl="0"/>
            <a:r>
              <a:rPr lang="en-US" sz="1100" kern="1200" dirty="0" err="1" smtClean="0">
                <a:solidFill>
                  <a:schemeClr val="tx1"/>
                </a:solidFill>
                <a:effectLst/>
                <a:latin typeface="Georgia" panose="02040502050405020303" pitchFamily="18" charset="0"/>
                <a:ea typeface="+mn-ea"/>
                <a:cs typeface="+mn-cs"/>
              </a:rPr>
              <a:t>PostgreSQL</a:t>
            </a:r>
            <a:r>
              <a:rPr lang="en-US" sz="1100" kern="1200" dirty="0" smtClean="0">
                <a:solidFill>
                  <a:schemeClr val="tx1"/>
                </a:solidFill>
                <a:effectLst/>
                <a:latin typeface="Georgia" panose="02040502050405020303" pitchFamily="18" charset="0"/>
                <a:ea typeface="+mn-ea"/>
                <a:cs typeface="+mn-cs"/>
              </a:rPr>
              <a:t> SUM Function − The </a:t>
            </a:r>
            <a:r>
              <a:rPr lang="en-US" sz="1100" kern="1200" dirty="0" err="1" smtClean="0">
                <a:solidFill>
                  <a:schemeClr val="tx1"/>
                </a:solidFill>
                <a:effectLst/>
                <a:latin typeface="Georgia" panose="02040502050405020303" pitchFamily="18" charset="0"/>
                <a:ea typeface="+mn-ea"/>
                <a:cs typeface="+mn-cs"/>
              </a:rPr>
              <a:t>PostgresSQL</a:t>
            </a:r>
            <a:r>
              <a:rPr lang="en-US" sz="1100" kern="1200" dirty="0" smtClean="0">
                <a:solidFill>
                  <a:schemeClr val="tx1"/>
                </a:solidFill>
                <a:effectLst/>
                <a:latin typeface="Georgia" panose="02040502050405020303" pitchFamily="18" charset="0"/>
                <a:ea typeface="+mn-ea"/>
                <a:cs typeface="+mn-cs"/>
              </a:rPr>
              <a:t> SUM aggregate function allows selecting the total for a numeric column.</a:t>
            </a:r>
          </a:p>
          <a:p>
            <a:r>
              <a:rPr lang="en-US" sz="1100" kern="1200" dirty="0" err="1" smtClean="0">
                <a:solidFill>
                  <a:schemeClr val="tx1"/>
                </a:solidFill>
                <a:effectLst/>
                <a:latin typeface="Georgia" panose="02040502050405020303" pitchFamily="18" charset="0"/>
                <a:ea typeface="+mn-ea"/>
                <a:cs typeface="+mn-cs"/>
              </a:rPr>
              <a:t>testdb</a:t>
            </a:r>
            <a:r>
              <a:rPr lang="en-US" sz="1100" kern="1200" dirty="0" smtClean="0">
                <a:solidFill>
                  <a:schemeClr val="tx1"/>
                </a:solidFill>
                <a:effectLst/>
                <a:latin typeface="Georgia" panose="02040502050405020303" pitchFamily="18" charset="0"/>
                <a:ea typeface="+mn-ea"/>
                <a:cs typeface="+mn-cs"/>
              </a:rPr>
              <a:t># SELECT SUM(salary) FROM company;</a:t>
            </a:r>
          </a:p>
          <a:p>
            <a:r>
              <a:rPr lang="en-US" sz="1100" kern="1200" dirty="0" smtClean="0">
                <a:solidFill>
                  <a:schemeClr val="tx1"/>
                </a:solidFill>
                <a:effectLst/>
                <a:latin typeface="Georgia" panose="02040502050405020303" pitchFamily="18" charset="0"/>
                <a:ea typeface="+mn-ea"/>
                <a:cs typeface="+mn-cs"/>
              </a:rPr>
              <a:t>  sum</a:t>
            </a:r>
          </a:p>
          <a:p>
            <a:r>
              <a:rPr lang="en-US" sz="1100" kern="1200" dirty="0" smtClean="0">
                <a:solidFill>
                  <a:schemeClr val="tx1"/>
                </a:solidFill>
                <a:effectLst/>
                <a:latin typeface="Georgia" panose="02040502050405020303" pitchFamily="18" charset="0"/>
                <a:ea typeface="+mn-ea"/>
                <a:cs typeface="+mn-cs"/>
              </a:rPr>
              <a:t>--------</a:t>
            </a:r>
          </a:p>
          <a:p>
            <a:r>
              <a:rPr lang="en-US" sz="1100" kern="1200" dirty="0" smtClean="0">
                <a:solidFill>
                  <a:schemeClr val="tx1"/>
                </a:solidFill>
                <a:effectLst/>
                <a:latin typeface="Georgia" panose="02040502050405020303" pitchFamily="18" charset="0"/>
                <a:ea typeface="+mn-ea"/>
                <a:cs typeface="+mn-cs"/>
              </a:rPr>
              <a:t> 260000</a:t>
            </a:r>
          </a:p>
          <a:p>
            <a:r>
              <a:rPr lang="en-US" sz="1100" kern="1200" dirty="0" smtClean="0">
                <a:solidFill>
                  <a:schemeClr val="tx1"/>
                </a:solidFill>
                <a:effectLst/>
                <a:latin typeface="Georgia" panose="02040502050405020303" pitchFamily="18" charset="0"/>
                <a:ea typeface="+mn-ea"/>
                <a:cs typeface="+mn-cs"/>
              </a:rPr>
              <a:t>(1 row)</a:t>
            </a:r>
          </a:p>
          <a:p>
            <a:r>
              <a:rPr lang="en-US" sz="1100" kern="1200" dirty="0" smtClean="0">
                <a:solidFill>
                  <a:schemeClr val="tx1"/>
                </a:solidFill>
                <a:effectLst/>
                <a:latin typeface="Georgia" panose="02040502050405020303" pitchFamily="18" charset="0"/>
                <a:ea typeface="+mn-ea"/>
                <a:cs typeface="+mn-cs"/>
              </a:rPr>
              <a:t> </a:t>
            </a:r>
          </a:p>
          <a:p>
            <a:pPr lvl="0"/>
            <a:r>
              <a:rPr lang="en-US" sz="1100" kern="1200" dirty="0" err="1" smtClean="0">
                <a:solidFill>
                  <a:schemeClr val="tx1"/>
                </a:solidFill>
                <a:effectLst/>
                <a:latin typeface="Georgia" panose="02040502050405020303" pitchFamily="18" charset="0"/>
                <a:ea typeface="+mn-ea"/>
                <a:cs typeface="+mn-cs"/>
              </a:rPr>
              <a:t>PostgreSQL</a:t>
            </a:r>
            <a:r>
              <a:rPr lang="en-US" sz="1100" kern="1200" dirty="0" smtClean="0">
                <a:solidFill>
                  <a:schemeClr val="tx1"/>
                </a:solidFill>
                <a:effectLst/>
                <a:latin typeface="Georgia" panose="02040502050405020303" pitchFamily="18" charset="0"/>
                <a:ea typeface="+mn-ea"/>
                <a:cs typeface="+mn-cs"/>
              </a:rPr>
              <a:t> ARRAY_AGG Function − The </a:t>
            </a:r>
            <a:r>
              <a:rPr lang="en-US" sz="1100" kern="1200" dirty="0" err="1" smtClean="0">
                <a:solidFill>
                  <a:schemeClr val="tx1"/>
                </a:solidFill>
                <a:effectLst/>
                <a:latin typeface="Georgia" panose="02040502050405020303" pitchFamily="18" charset="0"/>
                <a:ea typeface="+mn-ea"/>
                <a:cs typeface="+mn-cs"/>
              </a:rPr>
              <a:t>PostgresSQL</a:t>
            </a:r>
            <a:r>
              <a:rPr lang="en-US" sz="1100" kern="1200" dirty="0" smtClean="0">
                <a:solidFill>
                  <a:schemeClr val="tx1"/>
                </a:solidFill>
                <a:effectLst/>
                <a:latin typeface="Georgia" panose="02040502050405020303" pitchFamily="18" charset="0"/>
                <a:ea typeface="+mn-ea"/>
                <a:cs typeface="+mn-cs"/>
              </a:rPr>
              <a:t> ARRAY aggregate function puts input values, including nulls, concatenated into an array.</a:t>
            </a:r>
          </a:p>
          <a:p>
            <a:r>
              <a:rPr lang="en-US" sz="1100" kern="1200" dirty="0" err="1" smtClean="0">
                <a:solidFill>
                  <a:schemeClr val="tx1"/>
                </a:solidFill>
                <a:effectLst/>
                <a:latin typeface="Georgia" panose="02040502050405020303" pitchFamily="18" charset="0"/>
                <a:ea typeface="+mn-ea"/>
                <a:cs typeface="+mn-cs"/>
              </a:rPr>
              <a:t>testdb</a:t>
            </a:r>
            <a:r>
              <a:rPr lang="en-US" sz="1100" kern="1200" dirty="0" smtClean="0">
                <a:solidFill>
                  <a:schemeClr val="tx1"/>
                </a:solidFill>
                <a:effectLst/>
                <a:latin typeface="Georgia" panose="02040502050405020303" pitchFamily="18" charset="0"/>
                <a:ea typeface="+mn-ea"/>
                <a:cs typeface="+mn-cs"/>
              </a:rPr>
              <a:t>=# SELECT ARRAY_AGG(SALARY) FROM COMPANY;</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                  </a:t>
            </a:r>
            <a:r>
              <a:rPr lang="en-US" sz="1100" kern="1200" dirty="0" err="1" smtClean="0">
                <a:solidFill>
                  <a:schemeClr val="tx1"/>
                </a:solidFill>
                <a:effectLst/>
                <a:latin typeface="Georgia" panose="02040502050405020303" pitchFamily="18" charset="0"/>
                <a:ea typeface="+mn-ea"/>
                <a:cs typeface="+mn-cs"/>
              </a:rPr>
              <a:t>array_agg</a:t>
            </a:r>
            <a:endParaRPr lang="en-US" sz="1100" kern="1200" dirty="0" smtClean="0">
              <a:solidFill>
                <a:schemeClr val="tx1"/>
              </a:solidFill>
              <a:effectLst/>
              <a:latin typeface="Georgia" panose="02040502050405020303" pitchFamily="18" charset="0"/>
              <a:ea typeface="+mn-ea"/>
              <a:cs typeface="+mn-cs"/>
            </a:endParaRPr>
          </a:p>
          <a:p>
            <a:r>
              <a:rPr lang="en-US" sz="1100" kern="1200" dirty="0" smtClean="0">
                <a:solidFill>
                  <a:schemeClr val="tx1"/>
                </a:solidFill>
                <a:effectLst/>
                <a:latin typeface="Georgia" panose="02040502050405020303" pitchFamily="18" charset="0"/>
                <a:ea typeface="+mn-ea"/>
                <a:cs typeface="+mn-cs"/>
              </a:rPr>
              <a:t>---------------------------------------------</a:t>
            </a:r>
          </a:p>
          <a:p>
            <a:r>
              <a:rPr lang="en-US" sz="1100" kern="1200" dirty="0" smtClean="0">
                <a:solidFill>
                  <a:schemeClr val="tx1"/>
                </a:solidFill>
                <a:effectLst/>
                <a:latin typeface="Georgia" panose="02040502050405020303" pitchFamily="18" charset="0"/>
                <a:ea typeface="+mn-ea"/>
                <a:cs typeface="+mn-cs"/>
              </a:rPr>
              <a:t> {20000,15000,20000,65000,85000,45000,10000}</a:t>
            </a:r>
          </a:p>
          <a:p>
            <a:r>
              <a:rPr lang="en-US" sz="1100" kern="1200" dirty="0" smtClean="0">
                <a:solidFill>
                  <a:schemeClr val="tx1"/>
                </a:solidFill>
                <a:effectLst/>
                <a:latin typeface="Georgia" panose="02040502050405020303" pitchFamily="18" charset="0"/>
                <a:ea typeface="+mn-ea"/>
                <a:cs typeface="+mn-cs"/>
              </a:rPr>
              <a:t> </a:t>
            </a:r>
          </a:p>
          <a:p>
            <a:pPr>
              <a:spcAft>
                <a:spcPts val="650"/>
              </a:spcAft>
            </a:pPr>
            <a:endParaRPr lang="en-GB"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35</a:t>
            </a:fld>
            <a:endParaRPr lang="en-GB"/>
          </a:p>
        </p:txBody>
      </p:sp>
      <p:sp>
        <p:nvSpPr>
          <p:cNvPr id="6" name="Rectangle 5"/>
          <p:cNvSpPr/>
          <p:nvPr/>
        </p:nvSpPr>
        <p:spPr>
          <a:xfrm>
            <a:off x="793851" y="5251376"/>
            <a:ext cx="5594768" cy="2371500"/>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r>
              <a:rPr lang="en-IN" sz="1100" dirty="0">
                <a:solidFill>
                  <a:schemeClr val="tx1"/>
                </a:solidFill>
                <a:latin typeface="Courier New" panose="02070309020205020404" pitchFamily="49" charset="0"/>
                <a:cs typeface="Courier New" panose="02070309020205020404" pitchFamily="49" charset="0"/>
              </a:rPr>
              <a:t>class Project (object):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def __</a:t>
            </a:r>
            <a:r>
              <a:rPr lang="en-IN" sz="1100" dirty="0" err="1">
                <a:solidFill>
                  <a:schemeClr val="tx1"/>
                </a:solidFill>
                <a:latin typeface="Courier New" panose="02070309020205020404" pitchFamily="49" charset="0"/>
                <a:cs typeface="Courier New" panose="02070309020205020404" pitchFamily="49" charset="0"/>
              </a:rPr>
              <a:t>init</a:t>
            </a:r>
            <a:r>
              <a:rPr lang="en-IN" sz="1100" dirty="0">
                <a:solidFill>
                  <a:schemeClr val="tx1"/>
                </a:solidFill>
                <a:latin typeface="Courier New" panose="02070309020205020404" pitchFamily="49" charset="0"/>
                <a:cs typeface="Courier New" panose="02070309020205020404" pitchFamily="49" charset="0"/>
              </a:rPr>
              <a:t>__(title, department, budget, manager, </a:t>
            </a:r>
            <a:r>
              <a:rPr lang="en-IN" sz="1100" dirty="0" err="1">
                <a:solidFill>
                  <a:schemeClr val="tx1"/>
                </a:solidFill>
                <a:latin typeface="Courier New" panose="02070309020205020404" pitchFamily="49" charset="0"/>
                <a:cs typeface="Courier New" panose="02070309020205020404" pitchFamily="49" charset="0"/>
              </a:rPr>
              <a:t>amountSpent</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self.title</a:t>
            </a:r>
            <a:r>
              <a:rPr lang="en-IN" sz="1100" dirty="0">
                <a:solidFill>
                  <a:schemeClr val="tx1"/>
                </a:solidFill>
                <a:latin typeface="Courier New" panose="02070309020205020404" pitchFamily="49" charset="0"/>
                <a:cs typeface="Courier New" panose="02070309020205020404" pitchFamily="49" charset="0"/>
              </a:rPr>
              <a:t> = title</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self.department</a:t>
            </a:r>
            <a:r>
              <a:rPr lang="en-IN" sz="1100" dirty="0">
                <a:solidFill>
                  <a:schemeClr val="tx1"/>
                </a:solidFill>
                <a:latin typeface="Courier New" panose="02070309020205020404" pitchFamily="49" charset="0"/>
                <a:cs typeface="Courier New" panose="02070309020205020404" pitchFamily="49" charset="0"/>
              </a:rPr>
              <a:t> = department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self.budget</a:t>
            </a:r>
            <a:r>
              <a:rPr lang="en-IN" sz="1100" dirty="0">
                <a:solidFill>
                  <a:schemeClr val="tx1"/>
                </a:solidFill>
                <a:latin typeface="Courier New" panose="02070309020205020404" pitchFamily="49" charset="0"/>
                <a:cs typeface="Courier New" panose="02070309020205020404" pitchFamily="49" charset="0"/>
              </a:rPr>
              <a:t> = budget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self.manager</a:t>
            </a:r>
            <a:r>
              <a:rPr lang="en-IN" sz="1100" dirty="0">
                <a:solidFill>
                  <a:schemeClr val="tx1"/>
                </a:solidFill>
                <a:latin typeface="Courier New" panose="02070309020205020404" pitchFamily="49" charset="0"/>
                <a:cs typeface="Courier New" panose="02070309020205020404" pitchFamily="49" charset="0"/>
              </a:rPr>
              <a:t> = manager</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r>
              <a:rPr lang="en-IN" sz="1100" dirty="0" err="1">
                <a:solidFill>
                  <a:schemeClr val="tx1"/>
                </a:solidFill>
                <a:latin typeface="Courier New" panose="02070309020205020404" pitchFamily="49" charset="0"/>
                <a:cs typeface="Courier New" panose="02070309020205020404" pitchFamily="49" charset="0"/>
              </a:rPr>
              <a:t>self.amountSpent</a:t>
            </a:r>
            <a:r>
              <a:rPr lang="en-IN" sz="1100" dirty="0">
                <a:solidFill>
                  <a:schemeClr val="tx1"/>
                </a:solidFill>
                <a:latin typeface="Courier New" panose="02070309020205020404" pitchFamily="49" charset="0"/>
                <a:cs typeface="Courier New" panose="02070309020205020404" pitchFamily="49" charset="0"/>
              </a:rPr>
              <a:t> = </a:t>
            </a:r>
            <a:r>
              <a:rPr lang="en-IN" sz="1100" dirty="0" err="1">
                <a:solidFill>
                  <a:schemeClr val="tx1"/>
                </a:solidFill>
                <a:latin typeface="Courier New" panose="02070309020205020404" pitchFamily="49" charset="0"/>
                <a:cs typeface="Courier New" panose="02070309020205020404" pitchFamily="49" charset="0"/>
              </a:rPr>
              <a:t>amountSpent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def </a:t>
            </a:r>
            <a:r>
              <a:rPr lang="en-IN" sz="1100" dirty="0" err="1">
                <a:solidFill>
                  <a:schemeClr val="tx1"/>
                </a:solidFill>
                <a:latin typeface="Courier New" panose="02070309020205020404" pitchFamily="49" charset="0"/>
                <a:cs typeface="Courier New" panose="02070309020205020404" pitchFamily="49" charset="0"/>
              </a:rPr>
              <a:t>amountOfBudgetLeft</a:t>
            </a:r>
            <a:r>
              <a:rPr lang="en-IN" sz="1100" dirty="0">
                <a:solidFill>
                  <a:schemeClr val="tx1"/>
                </a:solidFill>
                <a:latin typeface="Courier New" panose="02070309020205020404" pitchFamily="49" charset="0"/>
                <a:cs typeface="Courier New" panose="02070309020205020404" pitchFamily="49" charset="0"/>
              </a:rPr>
              <a:t>:</a:t>
            </a:r>
            <a:endParaRPr lang="en-GB" sz="1100" dirty="0">
              <a:solidFill>
                <a:schemeClr val="tx1"/>
              </a:solidFill>
              <a:latin typeface="Courier New" panose="02070309020205020404" pitchFamily="49" charset="0"/>
              <a:cs typeface="Courier New" panose="02070309020205020404" pitchFamily="49" charset="0"/>
            </a:endParaRPr>
          </a:p>
          <a:p>
            <a:r>
              <a:rPr lang="en-IN" sz="1100" dirty="0">
                <a:solidFill>
                  <a:schemeClr val="tx1"/>
                </a:solidFill>
                <a:latin typeface="Courier New" panose="02070309020205020404" pitchFamily="49" charset="0"/>
                <a:cs typeface="Courier New" panose="02070309020205020404" pitchFamily="49" charset="0"/>
              </a:rPr>
              <a:t>        return </a:t>
            </a:r>
            <a:r>
              <a:rPr lang="en-IN" sz="1100" dirty="0" err="1">
                <a:solidFill>
                  <a:schemeClr val="tx1"/>
                </a:solidFill>
                <a:latin typeface="Courier New" panose="02070309020205020404" pitchFamily="49" charset="0"/>
                <a:cs typeface="Courier New" panose="02070309020205020404" pitchFamily="49" charset="0"/>
              </a:rPr>
              <a:t>self.budget</a:t>
            </a:r>
            <a:r>
              <a:rPr lang="en-IN" sz="1100" dirty="0">
                <a:solidFill>
                  <a:schemeClr val="tx1"/>
                </a:solidFill>
                <a:latin typeface="Courier New" panose="02070309020205020404" pitchFamily="49" charset="0"/>
                <a:cs typeface="Courier New" panose="02070309020205020404" pitchFamily="49" charset="0"/>
              </a:rPr>
              <a:t> – </a:t>
            </a:r>
            <a:r>
              <a:rPr lang="en-IN" sz="1100" dirty="0" err="1">
                <a:solidFill>
                  <a:schemeClr val="tx1"/>
                </a:solidFill>
                <a:latin typeface="Courier New" panose="02070309020205020404" pitchFamily="49" charset="0"/>
                <a:cs typeface="Courier New" panose="02070309020205020404" pitchFamily="49" charset="0"/>
              </a:rPr>
              <a:t>self.amountLeft</a:t>
            </a:r>
            <a:r>
              <a:rPr lang="en-IN" sz="1100" dirty="0">
                <a:solidFill>
                  <a:schemeClr val="tx1"/>
                </a:solidFill>
                <a:latin typeface="Courier New" panose="02070309020205020404" pitchFamily="49" charset="0"/>
                <a:cs typeface="Courier New" panose="02070309020205020404" pitchFamily="49" charset="0"/>
              </a:rPr>
              <a:t>    </a:t>
            </a:r>
            <a:endParaRPr lang="en-GB" sz="11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970247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654051"/>
            <a:ext cx="5678212" cy="8753080"/>
          </a:xfrm>
        </p:spPr>
        <p:txBody>
          <a:bodyPr/>
          <a:lstStyle/>
          <a:p>
            <a:r>
              <a:rPr lang="en-US" sz="1100" b="1" kern="1200" dirty="0" err="1" smtClean="0">
                <a:solidFill>
                  <a:schemeClr val="tx1"/>
                </a:solidFill>
                <a:effectLst/>
                <a:latin typeface="Georgia" panose="02040502050405020303" pitchFamily="18" charset="0"/>
                <a:ea typeface="+mn-ea"/>
                <a:cs typeface="+mn-cs"/>
              </a:rPr>
              <a:t>Postgres</a:t>
            </a:r>
            <a:r>
              <a:rPr lang="en-US" sz="1100" b="1" kern="1200" dirty="0" smtClean="0">
                <a:solidFill>
                  <a:schemeClr val="tx1"/>
                </a:solidFill>
                <a:effectLst/>
                <a:latin typeface="Georgia" panose="02040502050405020303" pitchFamily="18" charset="0"/>
                <a:ea typeface="+mn-ea"/>
                <a:cs typeface="+mn-cs"/>
              </a:rPr>
              <a:t> Triggers</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err="1" smtClean="0">
                <a:solidFill>
                  <a:schemeClr val="tx1"/>
                </a:solidFill>
                <a:effectLst/>
                <a:latin typeface="Georgia" panose="02040502050405020303" pitchFamily="18" charset="0"/>
                <a:ea typeface="+mn-ea"/>
                <a:cs typeface="+mn-cs"/>
              </a:rPr>
              <a:t>PostgreSQL</a:t>
            </a:r>
            <a:r>
              <a:rPr lang="en-US" sz="1100" kern="1200" dirty="0" smtClean="0">
                <a:solidFill>
                  <a:schemeClr val="tx1"/>
                </a:solidFill>
                <a:effectLst/>
                <a:latin typeface="Georgia" panose="02040502050405020303" pitchFamily="18" charset="0"/>
                <a:ea typeface="+mn-ea"/>
                <a:cs typeface="+mn-cs"/>
              </a:rPr>
              <a:t> Triggers are database callback functions, which are automatically performed/invoked when a specified database event occurs.</a:t>
            </a:r>
          </a:p>
          <a:p>
            <a:r>
              <a:rPr lang="en-US" sz="1100" kern="1200" dirty="0" smtClean="0">
                <a:solidFill>
                  <a:schemeClr val="tx1"/>
                </a:solidFill>
                <a:effectLst/>
                <a:latin typeface="Georgia" panose="02040502050405020303" pitchFamily="18" charset="0"/>
                <a:ea typeface="+mn-ea"/>
                <a:cs typeface="+mn-cs"/>
              </a:rPr>
              <a:t>The following are important points about </a:t>
            </a:r>
            <a:r>
              <a:rPr lang="en-US" sz="1100" kern="1200" dirty="0" err="1" smtClean="0">
                <a:solidFill>
                  <a:schemeClr val="tx1"/>
                </a:solidFill>
                <a:effectLst/>
                <a:latin typeface="Georgia" panose="02040502050405020303" pitchFamily="18" charset="0"/>
                <a:ea typeface="+mn-ea"/>
                <a:cs typeface="+mn-cs"/>
              </a:rPr>
              <a:t>PostgreSQL</a:t>
            </a:r>
            <a:r>
              <a:rPr lang="en-US" sz="1100" kern="1200" dirty="0" smtClean="0">
                <a:solidFill>
                  <a:schemeClr val="tx1"/>
                </a:solidFill>
                <a:effectLst/>
                <a:latin typeface="Georgia" panose="02040502050405020303" pitchFamily="18" charset="0"/>
                <a:ea typeface="+mn-ea"/>
                <a:cs typeface="+mn-cs"/>
              </a:rPr>
              <a:t> triggers −</a:t>
            </a:r>
          </a:p>
          <a:p>
            <a:r>
              <a:rPr lang="en-US" sz="1100" kern="1200" dirty="0" err="1" smtClean="0">
                <a:solidFill>
                  <a:schemeClr val="tx1"/>
                </a:solidFill>
                <a:effectLst/>
                <a:latin typeface="Georgia" panose="02040502050405020303" pitchFamily="18" charset="0"/>
                <a:ea typeface="+mn-ea"/>
                <a:cs typeface="+mn-cs"/>
              </a:rPr>
              <a:t>PostgreSQL</a:t>
            </a:r>
            <a:r>
              <a:rPr lang="en-US" sz="1100" kern="1200" dirty="0" smtClean="0">
                <a:solidFill>
                  <a:schemeClr val="tx1"/>
                </a:solidFill>
                <a:effectLst/>
                <a:latin typeface="Georgia" panose="02040502050405020303" pitchFamily="18" charset="0"/>
                <a:ea typeface="+mn-ea"/>
                <a:cs typeface="+mn-cs"/>
              </a:rPr>
              <a:t> trigger can be specified to fire</a:t>
            </a:r>
          </a:p>
          <a:p>
            <a:r>
              <a:rPr lang="en-US" sz="1100" kern="1200" dirty="0" smtClean="0">
                <a:solidFill>
                  <a:schemeClr val="tx1"/>
                </a:solidFill>
                <a:effectLst/>
                <a:latin typeface="Georgia" panose="02040502050405020303" pitchFamily="18" charset="0"/>
                <a:ea typeface="+mn-ea"/>
                <a:cs typeface="+mn-cs"/>
              </a:rPr>
              <a:t>Before the operation is attempted on a row (before constraints are checked and the INSERT, UPDATE or DELETE is attempted)</a:t>
            </a:r>
          </a:p>
          <a:p>
            <a:r>
              <a:rPr lang="en-US" sz="1100" kern="1200" dirty="0" smtClean="0">
                <a:solidFill>
                  <a:schemeClr val="tx1"/>
                </a:solidFill>
                <a:effectLst/>
                <a:latin typeface="Georgia" panose="02040502050405020303" pitchFamily="18" charset="0"/>
                <a:ea typeface="+mn-ea"/>
                <a:cs typeface="+mn-cs"/>
              </a:rPr>
              <a:t>After the operation has completed (after constraints are checked and the INSERT, UPDATE, or DELETE has completed)</a:t>
            </a:r>
          </a:p>
          <a:p>
            <a:r>
              <a:rPr lang="en-US" sz="1100" kern="1200" dirty="0" smtClean="0">
                <a:solidFill>
                  <a:schemeClr val="tx1"/>
                </a:solidFill>
                <a:effectLst/>
                <a:latin typeface="Georgia" panose="02040502050405020303" pitchFamily="18" charset="0"/>
                <a:ea typeface="+mn-ea"/>
                <a:cs typeface="+mn-cs"/>
              </a:rPr>
              <a:t>Instead of the operation (in the case of inserts, updates or deletes on a view)</a:t>
            </a:r>
          </a:p>
          <a:p>
            <a:r>
              <a:rPr lang="en-US" sz="1100" kern="1200" dirty="0" smtClean="0">
                <a:solidFill>
                  <a:schemeClr val="tx1"/>
                </a:solidFill>
                <a:effectLst/>
                <a:latin typeface="Georgia" panose="02040502050405020303" pitchFamily="18" charset="0"/>
                <a:ea typeface="+mn-ea"/>
                <a:cs typeface="+mn-cs"/>
              </a:rPr>
              <a:t>A trigger that is marked FOR EACH ROW is called once for every row that the operation modifies. In contrast, a trigger that is marked FOR EACH STATEMENT only executes once for any given operation, regardless of how many rows it modifies.</a:t>
            </a:r>
          </a:p>
          <a:p>
            <a:r>
              <a:rPr lang="en-US" sz="1100" kern="1200" dirty="0" smtClean="0">
                <a:solidFill>
                  <a:schemeClr val="tx1"/>
                </a:solidFill>
                <a:effectLst/>
                <a:latin typeface="Georgia" panose="02040502050405020303" pitchFamily="18" charset="0"/>
                <a:ea typeface="+mn-ea"/>
                <a:cs typeface="+mn-cs"/>
              </a:rPr>
              <a:t>Both, the WHEN clause and the trigger actions, may access elements of the row being inserted, deleted or updated using references of the form </a:t>
            </a:r>
            <a:r>
              <a:rPr lang="en-US" sz="1100" kern="1200" dirty="0" err="1" smtClean="0">
                <a:solidFill>
                  <a:schemeClr val="tx1"/>
                </a:solidFill>
                <a:effectLst/>
                <a:latin typeface="Georgia" panose="02040502050405020303" pitchFamily="18" charset="0"/>
                <a:ea typeface="+mn-ea"/>
                <a:cs typeface="+mn-cs"/>
              </a:rPr>
              <a:t>NEW.column</a:t>
            </a:r>
            <a:r>
              <a:rPr lang="en-US" sz="1100" kern="1200" dirty="0" smtClean="0">
                <a:solidFill>
                  <a:schemeClr val="tx1"/>
                </a:solidFill>
                <a:effectLst/>
                <a:latin typeface="Georgia" panose="02040502050405020303" pitchFamily="18" charset="0"/>
                <a:ea typeface="+mn-ea"/>
                <a:cs typeface="+mn-cs"/>
              </a:rPr>
              <a:t>-name and </a:t>
            </a:r>
            <a:r>
              <a:rPr lang="en-US" sz="1100" kern="1200" dirty="0" err="1" smtClean="0">
                <a:solidFill>
                  <a:schemeClr val="tx1"/>
                </a:solidFill>
                <a:effectLst/>
                <a:latin typeface="Georgia" panose="02040502050405020303" pitchFamily="18" charset="0"/>
                <a:ea typeface="+mn-ea"/>
                <a:cs typeface="+mn-cs"/>
              </a:rPr>
              <a:t>OLD.column</a:t>
            </a:r>
            <a:r>
              <a:rPr lang="en-US" sz="1100" kern="1200" dirty="0" smtClean="0">
                <a:solidFill>
                  <a:schemeClr val="tx1"/>
                </a:solidFill>
                <a:effectLst/>
                <a:latin typeface="Georgia" panose="02040502050405020303" pitchFamily="18" charset="0"/>
                <a:ea typeface="+mn-ea"/>
                <a:cs typeface="+mn-cs"/>
              </a:rPr>
              <a:t>-name, where column-name is the name of a column from the table that the trigger is associated with.</a:t>
            </a:r>
          </a:p>
          <a:p>
            <a:r>
              <a:rPr lang="en-US" sz="1100" kern="1200" dirty="0" smtClean="0">
                <a:solidFill>
                  <a:schemeClr val="tx1"/>
                </a:solidFill>
                <a:effectLst/>
                <a:latin typeface="Georgia" panose="02040502050405020303" pitchFamily="18" charset="0"/>
                <a:ea typeface="+mn-ea"/>
                <a:cs typeface="+mn-cs"/>
              </a:rPr>
              <a:t>If a WHEN clause is supplied, the </a:t>
            </a:r>
            <a:r>
              <a:rPr lang="en-US" sz="1100" kern="1200" dirty="0" err="1" smtClean="0">
                <a:solidFill>
                  <a:schemeClr val="tx1"/>
                </a:solidFill>
                <a:effectLst/>
                <a:latin typeface="Georgia" panose="02040502050405020303" pitchFamily="18" charset="0"/>
                <a:ea typeface="+mn-ea"/>
                <a:cs typeface="+mn-cs"/>
              </a:rPr>
              <a:t>PostgreSQL</a:t>
            </a:r>
            <a:r>
              <a:rPr lang="en-US" sz="1100" kern="1200" dirty="0" smtClean="0">
                <a:solidFill>
                  <a:schemeClr val="tx1"/>
                </a:solidFill>
                <a:effectLst/>
                <a:latin typeface="Georgia" panose="02040502050405020303" pitchFamily="18" charset="0"/>
                <a:ea typeface="+mn-ea"/>
                <a:cs typeface="+mn-cs"/>
              </a:rPr>
              <a:t> statements specified are only executed for rows for which the WHEN clause is true. If no WHEN clause is supplied, the </a:t>
            </a:r>
            <a:r>
              <a:rPr lang="en-US" sz="1100" kern="1200" dirty="0" err="1" smtClean="0">
                <a:solidFill>
                  <a:schemeClr val="tx1"/>
                </a:solidFill>
                <a:effectLst/>
                <a:latin typeface="Georgia" panose="02040502050405020303" pitchFamily="18" charset="0"/>
                <a:ea typeface="+mn-ea"/>
                <a:cs typeface="+mn-cs"/>
              </a:rPr>
              <a:t>PostgreSQL</a:t>
            </a:r>
            <a:r>
              <a:rPr lang="en-US" sz="1100" kern="1200" dirty="0" smtClean="0">
                <a:solidFill>
                  <a:schemeClr val="tx1"/>
                </a:solidFill>
                <a:effectLst/>
                <a:latin typeface="Georgia" panose="02040502050405020303" pitchFamily="18" charset="0"/>
                <a:ea typeface="+mn-ea"/>
                <a:cs typeface="+mn-cs"/>
              </a:rPr>
              <a:t> statements are executed for all rows.</a:t>
            </a:r>
          </a:p>
          <a:p>
            <a:r>
              <a:rPr lang="en-US" sz="1100" kern="1200" dirty="0" smtClean="0">
                <a:solidFill>
                  <a:schemeClr val="tx1"/>
                </a:solidFill>
                <a:effectLst/>
                <a:latin typeface="Georgia" panose="02040502050405020303" pitchFamily="18" charset="0"/>
                <a:ea typeface="+mn-ea"/>
                <a:cs typeface="+mn-cs"/>
              </a:rPr>
              <a:t>If multiple triggers of the same kind are defined for the same event, they will be fired in alphabetical order by name.</a:t>
            </a:r>
          </a:p>
          <a:p>
            <a:r>
              <a:rPr lang="en-US" sz="1100" kern="1200" dirty="0" smtClean="0">
                <a:solidFill>
                  <a:schemeClr val="tx1"/>
                </a:solidFill>
                <a:effectLst/>
                <a:latin typeface="Georgia" panose="02040502050405020303" pitchFamily="18" charset="0"/>
                <a:ea typeface="+mn-ea"/>
                <a:cs typeface="+mn-cs"/>
              </a:rPr>
              <a:t>The BEFORE, AFTER or INSTEAD OF keyword determines when the trigger actions will be executed relative to the insertion, modification or removal of the associated row.</a:t>
            </a:r>
          </a:p>
          <a:p>
            <a:r>
              <a:rPr lang="en-US" sz="1100" kern="1200" dirty="0" smtClean="0">
                <a:solidFill>
                  <a:schemeClr val="tx1"/>
                </a:solidFill>
                <a:effectLst/>
                <a:latin typeface="Georgia" panose="02040502050405020303" pitchFamily="18" charset="0"/>
                <a:ea typeface="+mn-ea"/>
                <a:cs typeface="+mn-cs"/>
              </a:rPr>
              <a:t>Triggers are automatically dropped when the table that they are associated with is dropped.</a:t>
            </a:r>
          </a:p>
          <a:p>
            <a:r>
              <a:rPr lang="en-US" sz="1100" kern="1200" dirty="0" smtClean="0">
                <a:solidFill>
                  <a:schemeClr val="tx1"/>
                </a:solidFill>
                <a:effectLst/>
                <a:latin typeface="Georgia" panose="02040502050405020303" pitchFamily="18" charset="0"/>
                <a:ea typeface="+mn-ea"/>
                <a:cs typeface="+mn-cs"/>
              </a:rPr>
              <a:t>The table to be modified must exist in the same database as the table or view to which the trigger is attached and one must use just </a:t>
            </a:r>
            <a:r>
              <a:rPr lang="en-US" sz="1100" kern="1200" dirty="0" err="1" smtClean="0">
                <a:solidFill>
                  <a:schemeClr val="tx1"/>
                </a:solidFill>
                <a:effectLst/>
                <a:latin typeface="Georgia" panose="02040502050405020303" pitchFamily="18" charset="0"/>
                <a:ea typeface="+mn-ea"/>
                <a:cs typeface="+mn-cs"/>
              </a:rPr>
              <a:t>tablename</a:t>
            </a:r>
            <a:r>
              <a:rPr lang="en-US" sz="1100" kern="1200" dirty="0" smtClean="0">
                <a:solidFill>
                  <a:schemeClr val="tx1"/>
                </a:solidFill>
                <a:effectLst/>
                <a:latin typeface="Georgia" panose="02040502050405020303" pitchFamily="18" charset="0"/>
                <a:ea typeface="+mn-ea"/>
                <a:cs typeface="+mn-cs"/>
              </a:rPr>
              <a:t>, not </a:t>
            </a:r>
            <a:r>
              <a:rPr lang="en-US" sz="1100" kern="1200" dirty="0" err="1" smtClean="0">
                <a:solidFill>
                  <a:schemeClr val="tx1"/>
                </a:solidFill>
                <a:effectLst/>
                <a:latin typeface="Georgia" panose="02040502050405020303" pitchFamily="18" charset="0"/>
                <a:ea typeface="+mn-ea"/>
                <a:cs typeface="+mn-cs"/>
              </a:rPr>
              <a:t>database.tablename</a:t>
            </a:r>
            <a:r>
              <a:rPr lang="en-US" sz="1100" kern="1200" dirty="0" smtClean="0">
                <a:solidFill>
                  <a:schemeClr val="tx1"/>
                </a:solidFill>
                <a:effectLst/>
                <a:latin typeface="Georgia" panose="02040502050405020303" pitchFamily="18" charset="0"/>
                <a:ea typeface="+mn-ea"/>
                <a:cs typeface="+mn-cs"/>
              </a:rPr>
              <a:t>.</a:t>
            </a:r>
          </a:p>
          <a:p>
            <a:r>
              <a:rPr lang="en-US" sz="1100" kern="1200" dirty="0" smtClean="0">
                <a:solidFill>
                  <a:schemeClr val="tx1"/>
                </a:solidFill>
                <a:effectLst/>
                <a:latin typeface="Georgia" panose="02040502050405020303" pitchFamily="18" charset="0"/>
                <a:ea typeface="+mn-ea"/>
                <a:cs typeface="+mn-cs"/>
              </a:rPr>
              <a:t>A CONSTRAINT option when specified creates a constraint trigger. This is the same as a regular trigger except that the timing of the trigger firing can be adjusted using SET CONSTRAINTS. Constraint triggers are expected to raise an exception when the constraints they implement are violated.</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Syntax</a:t>
            </a:r>
          </a:p>
          <a:p>
            <a:r>
              <a:rPr lang="en-US" sz="1100" kern="1200" dirty="0" smtClean="0">
                <a:solidFill>
                  <a:schemeClr val="tx1"/>
                </a:solidFill>
                <a:effectLst/>
                <a:latin typeface="Georgia" panose="02040502050405020303" pitchFamily="18" charset="0"/>
                <a:ea typeface="+mn-ea"/>
                <a:cs typeface="+mn-cs"/>
              </a:rPr>
              <a:t>The basic syntax of creating a trigger is as follows −</a:t>
            </a:r>
          </a:p>
          <a:p>
            <a:r>
              <a:rPr lang="en-US" sz="1100" kern="1200" dirty="0" smtClean="0">
                <a:solidFill>
                  <a:schemeClr val="tx1"/>
                </a:solidFill>
                <a:effectLst/>
                <a:latin typeface="Georgia" panose="02040502050405020303" pitchFamily="18" charset="0"/>
                <a:ea typeface="+mn-ea"/>
                <a:cs typeface="+mn-cs"/>
              </a:rPr>
              <a:t>CREATE  TRIGGER </a:t>
            </a:r>
            <a:r>
              <a:rPr lang="en-US" sz="1100" kern="1200" dirty="0" err="1" smtClean="0">
                <a:solidFill>
                  <a:schemeClr val="tx1"/>
                </a:solidFill>
                <a:effectLst/>
                <a:latin typeface="Georgia" panose="02040502050405020303" pitchFamily="18" charset="0"/>
                <a:ea typeface="+mn-ea"/>
                <a:cs typeface="+mn-cs"/>
              </a:rPr>
              <a:t>trigger_name</a:t>
            </a:r>
            <a:r>
              <a:rPr lang="en-US" sz="1100" kern="1200" dirty="0" smtClean="0">
                <a:solidFill>
                  <a:schemeClr val="tx1"/>
                </a:solidFill>
                <a:effectLst/>
                <a:latin typeface="Georgia" panose="02040502050405020303" pitchFamily="18" charset="0"/>
                <a:ea typeface="+mn-ea"/>
                <a:cs typeface="+mn-cs"/>
              </a:rPr>
              <a:t> [BEFORE|AFTER|INSTEAD OF] </a:t>
            </a:r>
            <a:r>
              <a:rPr lang="en-US" sz="1100" kern="1200" dirty="0" err="1" smtClean="0">
                <a:solidFill>
                  <a:schemeClr val="tx1"/>
                </a:solidFill>
                <a:effectLst/>
                <a:latin typeface="Georgia" panose="02040502050405020303" pitchFamily="18" charset="0"/>
                <a:ea typeface="+mn-ea"/>
                <a:cs typeface="+mn-cs"/>
              </a:rPr>
              <a:t>event_name</a:t>
            </a:r>
            <a:endParaRPr lang="en-US" sz="1100" kern="1200" dirty="0" smtClean="0">
              <a:solidFill>
                <a:schemeClr val="tx1"/>
              </a:solidFill>
              <a:effectLst/>
              <a:latin typeface="Georgia" panose="02040502050405020303" pitchFamily="18" charset="0"/>
              <a:ea typeface="+mn-ea"/>
              <a:cs typeface="+mn-cs"/>
            </a:endParaRPr>
          </a:p>
          <a:p>
            <a:r>
              <a:rPr lang="en-US" sz="1100" kern="1200" dirty="0" smtClean="0">
                <a:solidFill>
                  <a:schemeClr val="tx1"/>
                </a:solidFill>
                <a:effectLst/>
                <a:latin typeface="Georgia" panose="02040502050405020303" pitchFamily="18" charset="0"/>
                <a:ea typeface="+mn-ea"/>
                <a:cs typeface="+mn-cs"/>
              </a:rPr>
              <a:t>ON </a:t>
            </a:r>
            <a:r>
              <a:rPr lang="en-US" sz="1100" kern="1200" dirty="0" err="1" smtClean="0">
                <a:solidFill>
                  <a:schemeClr val="tx1"/>
                </a:solidFill>
                <a:effectLst/>
                <a:latin typeface="Georgia" panose="02040502050405020303" pitchFamily="18" charset="0"/>
                <a:ea typeface="+mn-ea"/>
                <a:cs typeface="+mn-cs"/>
              </a:rPr>
              <a:t>table_name</a:t>
            </a:r>
            <a:endParaRPr lang="en-US" sz="1100" kern="1200" dirty="0" smtClean="0">
              <a:solidFill>
                <a:schemeClr val="tx1"/>
              </a:solidFill>
              <a:effectLst/>
              <a:latin typeface="Georgia" panose="02040502050405020303" pitchFamily="18" charset="0"/>
              <a:ea typeface="+mn-ea"/>
              <a:cs typeface="+mn-cs"/>
            </a:endParaRPr>
          </a:p>
          <a:p>
            <a:r>
              <a:rPr lang="en-US" sz="1100" kern="1200" dirty="0" smtClean="0">
                <a:solidFill>
                  <a:schemeClr val="tx1"/>
                </a:solidFill>
                <a:effectLst/>
                <a:latin typeface="Georgia" panose="02040502050405020303" pitchFamily="18" charset="0"/>
                <a:ea typeface="+mn-ea"/>
                <a:cs typeface="+mn-cs"/>
              </a:rPr>
              <a:t>[</a:t>
            </a:r>
          </a:p>
          <a:p>
            <a:r>
              <a:rPr lang="en-US" sz="1100" kern="1200" dirty="0" smtClean="0">
                <a:solidFill>
                  <a:schemeClr val="tx1"/>
                </a:solidFill>
                <a:effectLst/>
                <a:latin typeface="Georgia" panose="02040502050405020303" pitchFamily="18" charset="0"/>
                <a:ea typeface="+mn-ea"/>
                <a:cs typeface="+mn-cs"/>
              </a:rPr>
              <a:t> -- Trigger logic goes here....</a:t>
            </a:r>
          </a:p>
          <a:p>
            <a:r>
              <a:rPr lang="en-US" sz="1100" kern="1200" dirty="0" smtClean="0">
                <a:solidFill>
                  <a:schemeClr val="tx1"/>
                </a:solidFill>
                <a:effectLst/>
                <a:latin typeface="Georgia" panose="02040502050405020303" pitchFamily="18" charset="0"/>
                <a:ea typeface="+mn-ea"/>
                <a:cs typeface="+mn-cs"/>
              </a:rPr>
              <a:t>];</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Here, </a:t>
            </a:r>
            <a:r>
              <a:rPr lang="en-US" sz="1100" kern="1200" dirty="0" err="1" smtClean="0">
                <a:solidFill>
                  <a:schemeClr val="tx1"/>
                </a:solidFill>
                <a:effectLst/>
                <a:latin typeface="Georgia" panose="02040502050405020303" pitchFamily="18" charset="0"/>
                <a:ea typeface="+mn-ea"/>
                <a:cs typeface="+mn-cs"/>
              </a:rPr>
              <a:t>event_name</a:t>
            </a:r>
            <a:r>
              <a:rPr lang="en-US" sz="1100" kern="1200" dirty="0" smtClean="0">
                <a:solidFill>
                  <a:schemeClr val="tx1"/>
                </a:solidFill>
                <a:effectLst/>
                <a:latin typeface="Georgia" panose="02040502050405020303" pitchFamily="18" charset="0"/>
                <a:ea typeface="+mn-ea"/>
                <a:cs typeface="+mn-cs"/>
              </a:rPr>
              <a:t> could be INSERT, DELETE, UPDATE, and TRUNCATE database operation on the mentioned table </a:t>
            </a:r>
            <a:r>
              <a:rPr lang="en-US" sz="1100" kern="1200" dirty="0" err="1" smtClean="0">
                <a:solidFill>
                  <a:schemeClr val="tx1"/>
                </a:solidFill>
                <a:effectLst/>
                <a:latin typeface="Georgia" panose="02040502050405020303" pitchFamily="18" charset="0"/>
                <a:ea typeface="+mn-ea"/>
                <a:cs typeface="+mn-cs"/>
              </a:rPr>
              <a:t>table_name</a:t>
            </a:r>
            <a:r>
              <a:rPr lang="en-US" sz="1100" kern="1200" dirty="0" smtClean="0">
                <a:solidFill>
                  <a:schemeClr val="tx1"/>
                </a:solidFill>
                <a:effectLst/>
                <a:latin typeface="Georgia" panose="02040502050405020303" pitchFamily="18" charset="0"/>
                <a:ea typeface="+mn-ea"/>
                <a:cs typeface="+mn-cs"/>
              </a:rPr>
              <a:t>. You can optionally specify FOR EACH ROW after table name.</a:t>
            </a:r>
          </a:p>
          <a:p>
            <a:r>
              <a:rPr lang="en-US" sz="1100" kern="1200" dirty="0" smtClean="0">
                <a:solidFill>
                  <a:schemeClr val="tx1"/>
                </a:solidFill>
                <a:effectLst/>
                <a:latin typeface="Georgia" panose="02040502050405020303" pitchFamily="18" charset="0"/>
                <a:ea typeface="+mn-ea"/>
                <a:cs typeface="+mn-cs"/>
              </a:rPr>
              <a:t>The following is the syntax of creating a trigger on an UPDATE operation on one or more specified columns of a table as follows –</a:t>
            </a:r>
          </a:p>
          <a:p>
            <a:r>
              <a:rPr lang="en-US" sz="1100" kern="1200" dirty="0" smtClean="0">
                <a:solidFill>
                  <a:schemeClr val="tx1"/>
                </a:solidFill>
                <a:effectLst/>
                <a:latin typeface="Georgia" panose="02040502050405020303" pitchFamily="18" charset="0"/>
                <a:ea typeface="+mn-ea"/>
                <a:cs typeface="+mn-cs"/>
              </a:rPr>
              <a:t>CREATE  TRIGGER </a:t>
            </a:r>
            <a:r>
              <a:rPr lang="en-US" sz="1100" kern="1200" dirty="0" err="1" smtClean="0">
                <a:solidFill>
                  <a:schemeClr val="tx1"/>
                </a:solidFill>
                <a:effectLst/>
                <a:latin typeface="Georgia" panose="02040502050405020303" pitchFamily="18" charset="0"/>
                <a:ea typeface="+mn-ea"/>
                <a:cs typeface="+mn-cs"/>
              </a:rPr>
              <a:t>trigger_name</a:t>
            </a:r>
            <a:r>
              <a:rPr lang="en-US" sz="1100" kern="1200" dirty="0" smtClean="0">
                <a:solidFill>
                  <a:schemeClr val="tx1"/>
                </a:solidFill>
                <a:effectLst/>
                <a:latin typeface="Georgia" panose="02040502050405020303" pitchFamily="18" charset="0"/>
                <a:ea typeface="+mn-ea"/>
                <a:cs typeface="+mn-cs"/>
              </a:rPr>
              <a:t> [BEFORE|AFTER] UPDATE OF </a:t>
            </a:r>
            <a:r>
              <a:rPr lang="en-US" sz="1100" kern="1200" dirty="0" err="1" smtClean="0">
                <a:solidFill>
                  <a:schemeClr val="tx1"/>
                </a:solidFill>
                <a:effectLst/>
                <a:latin typeface="Georgia" panose="02040502050405020303" pitchFamily="18" charset="0"/>
                <a:ea typeface="+mn-ea"/>
                <a:cs typeface="+mn-cs"/>
              </a:rPr>
              <a:t>column_name</a:t>
            </a:r>
            <a:endParaRPr lang="en-US" sz="1100" kern="1200" dirty="0" smtClean="0">
              <a:solidFill>
                <a:schemeClr val="tx1"/>
              </a:solidFill>
              <a:effectLst/>
              <a:latin typeface="Georgia" panose="02040502050405020303" pitchFamily="18" charset="0"/>
              <a:ea typeface="+mn-ea"/>
              <a:cs typeface="+mn-cs"/>
            </a:endParaRPr>
          </a:p>
          <a:p>
            <a:r>
              <a:rPr lang="en-US" sz="1100" kern="1200" dirty="0" smtClean="0">
                <a:solidFill>
                  <a:schemeClr val="tx1"/>
                </a:solidFill>
                <a:effectLst/>
                <a:latin typeface="Georgia" panose="02040502050405020303" pitchFamily="18" charset="0"/>
                <a:ea typeface="+mn-ea"/>
                <a:cs typeface="+mn-cs"/>
              </a:rPr>
              <a:t>ON </a:t>
            </a:r>
            <a:r>
              <a:rPr lang="en-US" sz="1100" kern="1200" dirty="0" err="1" smtClean="0">
                <a:solidFill>
                  <a:schemeClr val="tx1"/>
                </a:solidFill>
                <a:effectLst/>
                <a:latin typeface="Georgia" panose="02040502050405020303" pitchFamily="18" charset="0"/>
                <a:ea typeface="+mn-ea"/>
                <a:cs typeface="+mn-cs"/>
              </a:rPr>
              <a:t>table_name</a:t>
            </a:r>
            <a:endParaRPr lang="en-US" sz="1100" kern="1200" dirty="0" smtClean="0">
              <a:solidFill>
                <a:schemeClr val="tx1"/>
              </a:solidFill>
              <a:effectLst/>
              <a:latin typeface="Georgia" panose="02040502050405020303" pitchFamily="18" charset="0"/>
              <a:ea typeface="+mn-ea"/>
              <a:cs typeface="+mn-cs"/>
            </a:endParaRPr>
          </a:p>
          <a:p>
            <a:r>
              <a:rPr lang="en-US" sz="1100" kern="1200" dirty="0" smtClean="0">
                <a:solidFill>
                  <a:schemeClr val="tx1"/>
                </a:solidFill>
                <a:effectLst/>
                <a:latin typeface="Georgia" panose="02040502050405020303" pitchFamily="18" charset="0"/>
                <a:ea typeface="+mn-ea"/>
                <a:cs typeface="+mn-cs"/>
              </a:rPr>
              <a:t>[</a:t>
            </a:r>
          </a:p>
          <a:p>
            <a:r>
              <a:rPr lang="en-US" sz="1100" kern="1200" dirty="0" smtClean="0">
                <a:solidFill>
                  <a:schemeClr val="tx1"/>
                </a:solidFill>
                <a:effectLst/>
                <a:latin typeface="Georgia" panose="02040502050405020303" pitchFamily="18" charset="0"/>
                <a:ea typeface="+mn-ea"/>
                <a:cs typeface="+mn-cs"/>
              </a:rPr>
              <a:t> -- Trigger logic goes here....</a:t>
            </a:r>
          </a:p>
          <a:p>
            <a:r>
              <a:rPr lang="en-US" sz="1100" kern="1200" dirty="0" smtClean="0">
                <a:solidFill>
                  <a:schemeClr val="tx1"/>
                </a:solidFill>
                <a:effectLst/>
                <a:latin typeface="Georgia" panose="02040502050405020303" pitchFamily="18" charset="0"/>
                <a:ea typeface="+mn-ea"/>
                <a:cs typeface="+mn-cs"/>
              </a:rPr>
              <a:t>];</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Here’s an example of a trigger</a:t>
            </a:r>
          </a:p>
          <a:p>
            <a:r>
              <a:rPr lang="en-US" sz="1100" kern="1200" dirty="0" err="1" smtClean="0">
                <a:solidFill>
                  <a:schemeClr val="tx1"/>
                </a:solidFill>
                <a:effectLst/>
                <a:latin typeface="Georgia" panose="02040502050405020303" pitchFamily="18" charset="0"/>
                <a:ea typeface="+mn-ea"/>
                <a:cs typeface="+mn-cs"/>
              </a:rPr>
              <a:t>testdb</a:t>
            </a:r>
            <a:r>
              <a:rPr lang="en-US" sz="1100" kern="1200" dirty="0" smtClean="0">
                <a:solidFill>
                  <a:schemeClr val="tx1"/>
                </a:solidFill>
                <a:effectLst/>
                <a:latin typeface="Georgia" panose="02040502050405020303" pitchFamily="18" charset="0"/>
                <a:ea typeface="+mn-ea"/>
                <a:cs typeface="+mn-cs"/>
              </a:rPr>
              <a:t>=# CREATE TRIGGER </a:t>
            </a:r>
            <a:r>
              <a:rPr lang="en-US" sz="1100" kern="1200" dirty="0" err="1" smtClean="0">
                <a:solidFill>
                  <a:schemeClr val="tx1"/>
                </a:solidFill>
                <a:effectLst/>
                <a:latin typeface="Georgia" panose="02040502050405020303" pitchFamily="18" charset="0"/>
                <a:ea typeface="+mn-ea"/>
                <a:cs typeface="+mn-cs"/>
              </a:rPr>
              <a:t>example_trigger</a:t>
            </a:r>
            <a:r>
              <a:rPr lang="en-US" sz="1100" kern="1200" dirty="0" smtClean="0">
                <a:solidFill>
                  <a:schemeClr val="tx1"/>
                </a:solidFill>
                <a:effectLst/>
                <a:latin typeface="Georgia" panose="02040502050405020303" pitchFamily="18" charset="0"/>
                <a:ea typeface="+mn-ea"/>
                <a:cs typeface="+mn-cs"/>
              </a:rPr>
              <a:t> AFTER INSERT ON COMPANY</a:t>
            </a:r>
          </a:p>
          <a:p>
            <a:r>
              <a:rPr lang="en-US" sz="1100" kern="1200" dirty="0" smtClean="0">
                <a:solidFill>
                  <a:schemeClr val="tx1"/>
                </a:solidFill>
                <a:effectLst/>
                <a:latin typeface="Georgia" panose="02040502050405020303" pitchFamily="18" charset="0"/>
                <a:ea typeface="+mn-ea"/>
                <a:cs typeface="+mn-cs"/>
              </a:rPr>
              <a:t>FOR EACH ROW EXECUTE PROCEDURE </a:t>
            </a:r>
            <a:r>
              <a:rPr lang="en-US" sz="1100" kern="1200" dirty="0" err="1" smtClean="0">
                <a:solidFill>
                  <a:schemeClr val="tx1"/>
                </a:solidFill>
                <a:effectLst/>
                <a:latin typeface="Georgia" panose="02040502050405020303" pitchFamily="18" charset="0"/>
                <a:ea typeface="+mn-ea"/>
                <a:cs typeface="+mn-cs"/>
              </a:rPr>
              <a:t>auditlogfunc</a:t>
            </a:r>
            <a:r>
              <a:rPr lang="en-US" sz="1100" kern="1200" dirty="0" smtClean="0">
                <a:solidFill>
                  <a:schemeClr val="tx1"/>
                </a:solidFill>
                <a:effectLst/>
                <a:latin typeface="Georgia" panose="02040502050405020303" pitchFamily="18" charset="0"/>
                <a:ea typeface="+mn-ea"/>
                <a:cs typeface="+mn-cs"/>
              </a:rPr>
              <a:t>();</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And here’s the audit log function referred to by the trigger.</a:t>
            </a:r>
          </a:p>
          <a:p>
            <a:r>
              <a:rPr lang="en-US" sz="1100" kern="1200" dirty="0" smtClean="0">
                <a:solidFill>
                  <a:schemeClr val="tx1"/>
                </a:solidFill>
                <a:effectLst/>
                <a:latin typeface="Georgia" panose="02040502050405020303" pitchFamily="18" charset="0"/>
                <a:ea typeface="+mn-ea"/>
                <a:cs typeface="+mn-cs"/>
              </a:rPr>
              <a:t>CREATE OR REPLACE FUNCTION </a:t>
            </a:r>
            <a:r>
              <a:rPr lang="en-US" sz="1100" kern="1200" dirty="0" err="1" smtClean="0">
                <a:solidFill>
                  <a:schemeClr val="tx1"/>
                </a:solidFill>
                <a:effectLst/>
                <a:latin typeface="Georgia" panose="02040502050405020303" pitchFamily="18" charset="0"/>
                <a:ea typeface="+mn-ea"/>
                <a:cs typeface="+mn-cs"/>
              </a:rPr>
              <a:t>auditlogfunc</a:t>
            </a:r>
            <a:r>
              <a:rPr lang="en-US" sz="1100" kern="1200" dirty="0" smtClean="0">
                <a:solidFill>
                  <a:schemeClr val="tx1"/>
                </a:solidFill>
                <a:effectLst/>
                <a:latin typeface="Georgia" panose="02040502050405020303" pitchFamily="18" charset="0"/>
                <a:ea typeface="+mn-ea"/>
                <a:cs typeface="+mn-cs"/>
              </a:rPr>
              <a:t>() RETURNS TRIGGER AS $</a:t>
            </a:r>
            <a:r>
              <a:rPr lang="en-US" sz="1100" kern="1200" dirty="0" err="1" smtClean="0">
                <a:solidFill>
                  <a:schemeClr val="tx1"/>
                </a:solidFill>
                <a:effectLst/>
                <a:latin typeface="Georgia" panose="02040502050405020303" pitchFamily="18" charset="0"/>
                <a:ea typeface="+mn-ea"/>
                <a:cs typeface="+mn-cs"/>
              </a:rPr>
              <a:t>example_table</a:t>
            </a:r>
            <a:r>
              <a:rPr lang="en-US" sz="1100" kern="1200" dirty="0" smtClean="0">
                <a:solidFill>
                  <a:schemeClr val="tx1"/>
                </a:solidFill>
                <a:effectLst/>
                <a:latin typeface="Georgia" panose="02040502050405020303" pitchFamily="18" charset="0"/>
                <a:ea typeface="+mn-ea"/>
                <a:cs typeface="+mn-cs"/>
              </a:rPr>
              <a:t>$</a:t>
            </a:r>
          </a:p>
          <a:p>
            <a:r>
              <a:rPr lang="en-US" sz="1100" kern="1200" dirty="0" smtClean="0">
                <a:solidFill>
                  <a:schemeClr val="tx1"/>
                </a:solidFill>
                <a:effectLst/>
                <a:latin typeface="Georgia" panose="02040502050405020303" pitchFamily="18" charset="0"/>
                <a:ea typeface="+mn-ea"/>
                <a:cs typeface="+mn-cs"/>
              </a:rPr>
              <a:t>   BEGIN</a:t>
            </a:r>
          </a:p>
          <a:p>
            <a:r>
              <a:rPr lang="en-US" sz="1100" kern="1200" dirty="0" smtClean="0">
                <a:solidFill>
                  <a:schemeClr val="tx1"/>
                </a:solidFill>
                <a:effectLst/>
                <a:latin typeface="Georgia" panose="02040502050405020303" pitchFamily="18" charset="0"/>
                <a:ea typeface="+mn-ea"/>
                <a:cs typeface="+mn-cs"/>
              </a:rPr>
              <a:t>      INSERT INTO AUDIT(EMP_ID, ENTRY_DATE) VALUES (new.ID, </a:t>
            </a:r>
            <a:r>
              <a:rPr lang="en-US" sz="1100" kern="1200" dirty="0" err="1" smtClean="0">
                <a:solidFill>
                  <a:schemeClr val="tx1"/>
                </a:solidFill>
                <a:effectLst/>
                <a:latin typeface="Georgia" panose="02040502050405020303" pitchFamily="18" charset="0"/>
                <a:ea typeface="+mn-ea"/>
                <a:cs typeface="+mn-cs"/>
              </a:rPr>
              <a:t>current_timestamp</a:t>
            </a:r>
            <a:r>
              <a:rPr lang="en-US" sz="1100" kern="1200" dirty="0" smtClean="0">
                <a:solidFill>
                  <a:schemeClr val="tx1"/>
                </a:solidFill>
                <a:effectLst/>
                <a:latin typeface="Georgia" panose="02040502050405020303" pitchFamily="18" charset="0"/>
                <a:ea typeface="+mn-ea"/>
                <a:cs typeface="+mn-cs"/>
              </a:rPr>
              <a:t>);</a:t>
            </a:r>
          </a:p>
          <a:p>
            <a:r>
              <a:rPr lang="en-US" sz="1100" kern="1200" dirty="0" smtClean="0">
                <a:solidFill>
                  <a:schemeClr val="tx1"/>
                </a:solidFill>
                <a:effectLst/>
                <a:latin typeface="Georgia" panose="02040502050405020303" pitchFamily="18" charset="0"/>
                <a:ea typeface="+mn-ea"/>
                <a:cs typeface="+mn-cs"/>
              </a:rPr>
              <a:t>      RETURN NEW;</a:t>
            </a:r>
          </a:p>
          <a:p>
            <a:r>
              <a:rPr lang="en-US" sz="1100" kern="1200" dirty="0" smtClean="0">
                <a:solidFill>
                  <a:schemeClr val="tx1"/>
                </a:solidFill>
                <a:effectLst/>
                <a:latin typeface="Georgia" panose="02040502050405020303" pitchFamily="18" charset="0"/>
                <a:ea typeface="+mn-ea"/>
                <a:cs typeface="+mn-cs"/>
              </a:rPr>
              <a:t>   END;</a:t>
            </a:r>
          </a:p>
          <a:p>
            <a:r>
              <a:rPr lang="en-US" sz="1100" kern="1200" dirty="0" smtClean="0">
                <a:solidFill>
                  <a:schemeClr val="tx1"/>
                </a:solidFill>
                <a:effectLst/>
                <a:latin typeface="Georgia" panose="02040502050405020303" pitchFamily="18" charset="0"/>
                <a:ea typeface="+mn-ea"/>
                <a:cs typeface="+mn-cs"/>
              </a:rPr>
              <a:t>$</a:t>
            </a:r>
            <a:r>
              <a:rPr lang="en-US" sz="1100" kern="1200" dirty="0" err="1" smtClean="0">
                <a:solidFill>
                  <a:schemeClr val="tx1"/>
                </a:solidFill>
                <a:effectLst/>
                <a:latin typeface="Georgia" panose="02040502050405020303" pitchFamily="18" charset="0"/>
                <a:ea typeface="+mn-ea"/>
                <a:cs typeface="+mn-cs"/>
              </a:rPr>
              <a:t>example_table</a:t>
            </a:r>
            <a:r>
              <a:rPr lang="en-US" sz="1100" kern="1200" dirty="0" smtClean="0">
                <a:solidFill>
                  <a:schemeClr val="tx1"/>
                </a:solidFill>
                <a:effectLst/>
                <a:latin typeface="Georgia" panose="02040502050405020303" pitchFamily="18" charset="0"/>
                <a:ea typeface="+mn-ea"/>
                <a:cs typeface="+mn-cs"/>
              </a:rPr>
              <a:t>$ LANGUAGE </a:t>
            </a:r>
            <a:r>
              <a:rPr lang="en-US" sz="1100" kern="1200" dirty="0" err="1" smtClean="0">
                <a:solidFill>
                  <a:schemeClr val="tx1"/>
                </a:solidFill>
                <a:effectLst/>
                <a:latin typeface="Georgia" panose="02040502050405020303" pitchFamily="18" charset="0"/>
                <a:ea typeface="+mn-ea"/>
                <a:cs typeface="+mn-cs"/>
              </a:rPr>
              <a:t>plpgsql</a:t>
            </a:r>
            <a:r>
              <a:rPr lang="en-US" sz="1100" kern="1200" dirty="0" smtClean="0">
                <a:solidFill>
                  <a:schemeClr val="tx1"/>
                </a:solidFill>
                <a:effectLst/>
                <a:latin typeface="Georgia" panose="02040502050405020303" pitchFamily="18" charset="0"/>
                <a:ea typeface="+mn-ea"/>
                <a:cs typeface="+mn-cs"/>
              </a:rPr>
              <a:t>;</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So, assuming that we’re doing an INSERT on the company table with the following data:</a:t>
            </a:r>
          </a:p>
          <a:p>
            <a:r>
              <a:rPr lang="en-US" sz="1100" kern="1200" dirty="0" err="1" smtClean="0">
                <a:solidFill>
                  <a:schemeClr val="tx1"/>
                </a:solidFill>
                <a:effectLst/>
                <a:latin typeface="Georgia" panose="02040502050405020303" pitchFamily="18" charset="0"/>
                <a:ea typeface="+mn-ea"/>
                <a:cs typeface="+mn-cs"/>
              </a:rPr>
              <a:t>testdb</a:t>
            </a:r>
            <a:r>
              <a:rPr lang="en-US" sz="1100" kern="1200" dirty="0" smtClean="0">
                <a:solidFill>
                  <a:schemeClr val="tx1"/>
                </a:solidFill>
                <a:effectLst/>
                <a:latin typeface="Georgia" panose="02040502050405020303" pitchFamily="18" charset="0"/>
                <a:ea typeface="+mn-ea"/>
                <a:cs typeface="+mn-cs"/>
              </a:rPr>
              <a:t>=# INSERT INTO COMPANY (ID,NAME,AGE,ADDRESS,SALARY)</a:t>
            </a:r>
          </a:p>
          <a:p>
            <a:r>
              <a:rPr lang="en-US" sz="1100" kern="1200" dirty="0" smtClean="0">
                <a:solidFill>
                  <a:schemeClr val="tx1"/>
                </a:solidFill>
                <a:effectLst/>
                <a:latin typeface="Georgia" panose="02040502050405020303" pitchFamily="18" charset="0"/>
                <a:ea typeface="+mn-ea"/>
                <a:cs typeface="+mn-cs"/>
              </a:rPr>
              <a:t>VALUES (1, 'Paul', 32, 'California', 20000.00 );</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This will insert a record in to the company table:</a:t>
            </a:r>
          </a:p>
          <a:p>
            <a:r>
              <a:rPr lang="en-US" sz="1100" kern="1200" dirty="0" smtClean="0">
                <a:solidFill>
                  <a:schemeClr val="tx1"/>
                </a:solidFill>
                <a:effectLst/>
                <a:latin typeface="Georgia" panose="02040502050405020303" pitchFamily="18" charset="0"/>
                <a:ea typeface="+mn-ea"/>
                <a:cs typeface="+mn-cs"/>
              </a:rPr>
              <a:t>id | name | age | address      | salary</a:t>
            </a:r>
          </a:p>
          <a:p>
            <a:r>
              <a:rPr lang="en-US" sz="1100" kern="1200" dirty="0" smtClean="0">
                <a:solidFill>
                  <a:schemeClr val="tx1"/>
                </a:solidFill>
                <a:effectLst/>
                <a:latin typeface="Georgia" panose="02040502050405020303" pitchFamily="18" charset="0"/>
                <a:ea typeface="+mn-ea"/>
                <a:cs typeface="+mn-cs"/>
              </a:rPr>
              <a:t>----+------+-----+--------------+--------</a:t>
            </a:r>
          </a:p>
          <a:p>
            <a:r>
              <a:rPr lang="en-US" sz="1100" kern="1200" dirty="0" smtClean="0">
                <a:solidFill>
                  <a:schemeClr val="tx1"/>
                </a:solidFill>
                <a:effectLst/>
                <a:latin typeface="Georgia" panose="02040502050405020303" pitchFamily="18" charset="0"/>
                <a:ea typeface="+mn-ea"/>
                <a:cs typeface="+mn-cs"/>
              </a:rPr>
              <a:t>  1 | Paul |  32 | California   |  20000</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But, the trigger will also call the </a:t>
            </a:r>
            <a:r>
              <a:rPr lang="en-US" sz="1100" kern="1200" dirty="0" err="1" smtClean="0">
                <a:solidFill>
                  <a:schemeClr val="tx1"/>
                </a:solidFill>
                <a:effectLst/>
                <a:latin typeface="Georgia" panose="02040502050405020303" pitchFamily="18" charset="0"/>
                <a:ea typeface="+mn-ea"/>
                <a:cs typeface="+mn-cs"/>
              </a:rPr>
              <a:t>auditlog</a:t>
            </a:r>
            <a:r>
              <a:rPr lang="en-US" sz="1100" kern="1200" dirty="0" smtClean="0">
                <a:solidFill>
                  <a:schemeClr val="tx1"/>
                </a:solidFill>
                <a:effectLst/>
                <a:latin typeface="Georgia" panose="02040502050405020303" pitchFamily="18" charset="0"/>
                <a:ea typeface="+mn-ea"/>
                <a:cs typeface="+mn-cs"/>
              </a:rPr>
              <a:t> function which will insert a record into the audit table like so:</a:t>
            </a:r>
          </a:p>
          <a:p>
            <a:r>
              <a:rPr lang="en-US" sz="1100" kern="1200" dirty="0" err="1" smtClean="0">
                <a:solidFill>
                  <a:schemeClr val="tx1"/>
                </a:solidFill>
                <a:effectLst/>
                <a:latin typeface="Georgia" panose="02040502050405020303" pitchFamily="18" charset="0"/>
                <a:ea typeface="+mn-ea"/>
                <a:cs typeface="+mn-cs"/>
              </a:rPr>
              <a:t>emp_id</a:t>
            </a:r>
            <a:r>
              <a:rPr lang="en-US" sz="1100" kern="1200" dirty="0" smtClean="0">
                <a:solidFill>
                  <a:schemeClr val="tx1"/>
                </a:solidFill>
                <a:effectLst/>
                <a:latin typeface="Georgia" panose="02040502050405020303" pitchFamily="18" charset="0"/>
                <a:ea typeface="+mn-ea"/>
                <a:cs typeface="+mn-cs"/>
              </a:rPr>
              <a:t> |          </a:t>
            </a:r>
            <a:r>
              <a:rPr lang="en-US" sz="1100" kern="1200" dirty="0" err="1" smtClean="0">
                <a:solidFill>
                  <a:schemeClr val="tx1"/>
                </a:solidFill>
                <a:effectLst/>
                <a:latin typeface="Georgia" panose="02040502050405020303" pitchFamily="18" charset="0"/>
                <a:ea typeface="+mn-ea"/>
                <a:cs typeface="+mn-cs"/>
              </a:rPr>
              <a:t>entry_date</a:t>
            </a:r>
            <a:endParaRPr lang="en-US" sz="1100" kern="1200" dirty="0" smtClean="0">
              <a:solidFill>
                <a:schemeClr val="tx1"/>
              </a:solidFill>
              <a:effectLst/>
              <a:latin typeface="Georgia" panose="02040502050405020303" pitchFamily="18" charset="0"/>
              <a:ea typeface="+mn-ea"/>
              <a:cs typeface="+mn-cs"/>
            </a:endParaRPr>
          </a:p>
          <a:p>
            <a:r>
              <a:rPr lang="en-US" sz="1100" kern="1200" dirty="0" smtClean="0">
                <a:solidFill>
                  <a:schemeClr val="tx1"/>
                </a:solidFill>
                <a:effectLst/>
                <a:latin typeface="Georgia" panose="02040502050405020303" pitchFamily="18" charset="0"/>
                <a:ea typeface="+mn-ea"/>
                <a:cs typeface="+mn-cs"/>
              </a:rPr>
              <a:t>--------+-------------------------------</a:t>
            </a:r>
          </a:p>
          <a:p>
            <a:r>
              <a:rPr lang="en-US" sz="1100" kern="1200" dirty="0" smtClean="0">
                <a:solidFill>
                  <a:schemeClr val="tx1"/>
                </a:solidFill>
                <a:effectLst/>
                <a:latin typeface="Georgia" panose="02040502050405020303" pitchFamily="18" charset="0"/>
                <a:ea typeface="+mn-ea"/>
                <a:cs typeface="+mn-cs"/>
              </a:rPr>
              <a:t>      1 | 2013-05-05 15:49:59.968+05:30</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We can also delete triggers by </a:t>
            </a:r>
            <a:r>
              <a:rPr lang="en-US" sz="1100" kern="1200" dirty="0" err="1" smtClean="0">
                <a:solidFill>
                  <a:schemeClr val="tx1"/>
                </a:solidFill>
                <a:effectLst/>
                <a:latin typeface="Georgia" panose="02040502050405020303" pitchFamily="18" charset="0"/>
                <a:ea typeface="+mn-ea"/>
                <a:cs typeface="+mn-cs"/>
              </a:rPr>
              <a:t>DROPping</a:t>
            </a:r>
            <a:r>
              <a:rPr lang="en-US" sz="1100" kern="1200" dirty="0" smtClean="0">
                <a:solidFill>
                  <a:schemeClr val="tx1"/>
                </a:solidFill>
                <a:effectLst/>
                <a:latin typeface="Georgia" panose="02040502050405020303" pitchFamily="18" charset="0"/>
                <a:ea typeface="+mn-ea"/>
                <a:cs typeface="+mn-cs"/>
              </a:rPr>
              <a:t> them.  Like so:</a:t>
            </a:r>
          </a:p>
          <a:p>
            <a:r>
              <a:rPr lang="en-US" sz="1100" kern="1200" dirty="0" err="1" smtClean="0">
                <a:solidFill>
                  <a:schemeClr val="tx1"/>
                </a:solidFill>
                <a:effectLst/>
                <a:latin typeface="Georgia" panose="02040502050405020303" pitchFamily="18" charset="0"/>
                <a:ea typeface="+mn-ea"/>
                <a:cs typeface="+mn-cs"/>
              </a:rPr>
              <a:t>testdb</a:t>
            </a:r>
            <a:r>
              <a:rPr lang="en-US" sz="1100" kern="1200" dirty="0" smtClean="0">
                <a:solidFill>
                  <a:schemeClr val="tx1"/>
                </a:solidFill>
                <a:effectLst/>
                <a:latin typeface="Georgia" panose="02040502050405020303" pitchFamily="18" charset="0"/>
                <a:ea typeface="+mn-ea"/>
                <a:cs typeface="+mn-cs"/>
              </a:rPr>
              <a:t>=# DROP TRIGGER </a:t>
            </a:r>
            <a:r>
              <a:rPr lang="en-US" sz="1100" kern="1200" dirty="0" err="1" smtClean="0">
                <a:solidFill>
                  <a:schemeClr val="tx1"/>
                </a:solidFill>
                <a:effectLst/>
                <a:latin typeface="Georgia" panose="02040502050405020303" pitchFamily="18" charset="0"/>
                <a:ea typeface="+mn-ea"/>
                <a:cs typeface="+mn-cs"/>
              </a:rPr>
              <a:t>trigger_name</a:t>
            </a:r>
            <a:r>
              <a:rPr lang="en-US" sz="1100" kern="1200" dirty="0" smtClean="0">
                <a:solidFill>
                  <a:schemeClr val="tx1"/>
                </a:solidFill>
                <a:effectLst/>
                <a:latin typeface="Georgia" panose="02040502050405020303" pitchFamily="18" charset="0"/>
                <a:ea typeface="+mn-ea"/>
                <a:cs typeface="+mn-cs"/>
              </a:rPr>
              <a:t>;</a:t>
            </a:r>
            <a:endParaRPr lang="en-US" sz="1100" kern="1200" dirty="0">
              <a:solidFill>
                <a:schemeClr val="tx1"/>
              </a:solidFill>
              <a:effectLst/>
              <a:latin typeface="Georgia" panose="02040502050405020303" pitchFamily="18" charset="0"/>
              <a:ea typeface="+mn-ea"/>
              <a:cs typeface="+mn-cs"/>
            </a:endParaRPr>
          </a:p>
        </p:txBody>
      </p:sp>
      <p:sp>
        <p:nvSpPr>
          <p:cNvPr id="4" name="Footer Placeholder 3"/>
          <p:cNvSpPr>
            <a:spLocks noGrp="1"/>
          </p:cNvSpPr>
          <p:nvPr>
            <p:ph type="ftr" sz="quarter" idx="10"/>
          </p:nvPr>
        </p:nvSpPr>
        <p:spPr/>
        <p:txBody>
          <a:bodyPr/>
          <a:lstStyle/>
          <a:p>
            <a:r>
              <a:rPr lang="en-GB" dirty="0"/>
              <a:t>Python for Tool Developers</a:t>
            </a:r>
          </a:p>
        </p:txBody>
      </p:sp>
      <p:sp>
        <p:nvSpPr>
          <p:cNvPr id="5" name="Slide Number Placeholder 4"/>
          <p:cNvSpPr>
            <a:spLocks noGrp="1"/>
          </p:cNvSpPr>
          <p:nvPr>
            <p:ph type="sldNum" sz="quarter" idx="11"/>
          </p:nvPr>
        </p:nvSpPr>
        <p:spPr/>
        <p:txBody>
          <a:bodyPr/>
          <a:lstStyle/>
          <a:p>
            <a:fld id="{BD25BEDC-D529-4A0A-A183-E8306A8EE1D8}" type="slidenum">
              <a:rPr lang="en-GB" smtClean="0"/>
              <a:pPr/>
              <a:t>36</a:t>
            </a:fld>
            <a:endParaRPr lang="en-GB" dirty="0"/>
          </a:p>
        </p:txBody>
      </p:sp>
    </p:spTree>
    <p:extLst>
      <p:ext uri="{BB962C8B-B14F-4D97-AF65-F5344CB8AC3E}">
        <p14:creationId xmlns:p14="http://schemas.microsoft.com/office/powerpoint/2010/main" val="16762739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8188" y="800100"/>
            <a:ext cx="5621337" cy="3454400"/>
          </a:xfrm>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GB" dirty="0"/>
              <a:t>Python for Tool Developers</a:t>
            </a:r>
          </a:p>
        </p:txBody>
      </p:sp>
      <p:sp>
        <p:nvSpPr>
          <p:cNvPr id="5" name="Slide Number Placeholder 4"/>
          <p:cNvSpPr>
            <a:spLocks noGrp="1"/>
          </p:cNvSpPr>
          <p:nvPr>
            <p:ph type="sldNum" sz="quarter" idx="11"/>
          </p:nvPr>
        </p:nvSpPr>
        <p:spPr/>
        <p:txBody>
          <a:bodyPr/>
          <a:lstStyle/>
          <a:p>
            <a:fld id="{BD25BEDC-D529-4A0A-A183-E8306A8EE1D8}" type="slidenum">
              <a:rPr lang="en-GB"/>
              <a:t>37</a:t>
            </a:fld>
            <a:endParaRPr lang="en-GB" dirty="0"/>
          </a:p>
        </p:txBody>
      </p:sp>
    </p:spTree>
    <p:extLst>
      <p:ext uri="{BB962C8B-B14F-4D97-AF65-F5344CB8AC3E}">
        <p14:creationId xmlns:p14="http://schemas.microsoft.com/office/powerpoint/2010/main" val="6690833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654051"/>
            <a:ext cx="5678212" cy="8753080"/>
          </a:xfrm>
        </p:spPr>
        <p:txBody>
          <a:bodyPr/>
          <a:lstStyle/>
          <a:p>
            <a:r>
              <a:rPr lang="en-US" sz="1100" kern="1200" dirty="0" smtClean="0">
                <a:solidFill>
                  <a:schemeClr val="tx1"/>
                </a:solidFill>
                <a:effectLst/>
                <a:latin typeface="Georgia" panose="02040502050405020303" pitchFamily="18" charset="0"/>
                <a:ea typeface="+mn-ea"/>
                <a:cs typeface="+mn-cs"/>
              </a:rPr>
              <a:t> </a:t>
            </a:r>
            <a:r>
              <a:rPr lang="en-US" sz="1100" b="1" kern="1200" dirty="0" smtClean="0">
                <a:solidFill>
                  <a:schemeClr val="tx1"/>
                </a:solidFill>
                <a:effectLst/>
                <a:latin typeface="Georgia" panose="02040502050405020303" pitchFamily="18" charset="0"/>
                <a:ea typeface="+mn-ea"/>
                <a:cs typeface="+mn-cs"/>
              </a:rPr>
              <a:t>Using the psycopg2 library to access </a:t>
            </a:r>
            <a:r>
              <a:rPr lang="en-US" sz="1100" b="1" kern="1200" dirty="0" err="1" smtClean="0">
                <a:solidFill>
                  <a:schemeClr val="tx1"/>
                </a:solidFill>
                <a:effectLst/>
                <a:latin typeface="Georgia" panose="02040502050405020303" pitchFamily="18" charset="0"/>
                <a:ea typeface="+mn-ea"/>
                <a:cs typeface="+mn-cs"/>
              </a:rPr>
              <a:t>Postgres</a:t>
            </a:r>
            <a:r>
              <a:rPr lang="en-US" sz="1100" b="1" kern="1200" dirty="0" smtClean="0">
                <a:solidFill>
                  <a:schemeClr val="tx1"/>
                </a:solidFill>
                <a:effectLst/>
                <a:latin typeface="Georgia" panose="02040502050405020303" pitchFamily="18" charset="0"/>
                <a:ea typeface="+mn-ea"/>
                <a:cs typeface="+mn-cs"/>
              </a:rPr>
              <a:t> from Python.</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Psycopg2 is a DB API 2.0 compliant </a:t>
            </a:r>
            <a:r>
              <a:rPr lang="en-US" sz="1100" kern="1200" dirty="0" err="1" smtClean="0">
                <a:solidFill>
                  <a:schemeClr val="tx1"/>
                </a:solidFill>
                <a:effectLst/>
                <a:latin typeface="Georgia" panose="02040502050405020303" pitchFamily="18" charset="0"/>
                <a:ea typeface="+mn-ea"/>
                <a:cs typeface="+mn-cs"/>
              </a:rPr>
              <a:t>PostgreSQL</a:t>
            </a:r>
            <a:r>
              <a:rPr lang="en-US" sz="1100" kern="1200" dirty="0" smtClean="0">
                <a:solidFill>
                  <a:schemeClr val="tx1"/>
                </a:solidFill>
                <a:effectLst/>
                <a:latin typeface="Georgia" panose="02040502050405020303" pitchFamily="18" charset="0"/>
                <a:ea typeface="+mn-ea"/>
                <a:cs typeface="+mn-cs"/>
              </a:rPr>
              <a:t> driver that is actively developed. It is designed for multi-threaded applications and manages its own connection pool. Other interesting features of the adapter are that if you are using the </a:t>
            </a:r>
            <a:r>
              <a:rPr lang="en-US" sz="1100" kern="1200" dirty="0" err="1" smtClean="0">
                <a:solidFill>
                  <a:schemeClr val="tx1"/>
                </a:solidFill>
                <a:effectLst/>
                <a:latin typeface="Georgia" panose="02040502050405020303" pitchFamily="18" charset="0"/>
                <a:ea typeface="+mn-ea"/>
                <a:cs typeface="+mn-cs"/>
              </a:rPr>
              <a:t>PostgreSQL</a:t>
            </a:r>
            <a:r>
              <a:rPr lang="en-US" sz="1100" kern="1200" dirty="0" smtClean="0">
                <a:solidFill>
                  <a:schemeClr val="tx1"/>
                </a:solidFill>
                <a:effectLst/>
                <a:latin typeface="Georgia" panose="02040502050405020303" pitchFamily="18" charset="0"/>
                <a:ea typeface="+mn-ea"/>
                <a:cs typeface="+mn-cs"/>
              </a:rPr>
              <a:t> array data type, </a:t>
            </a:r>
            <a:r>
              <a:rPr lang="en-US" sz="1100" kern="1200" dirty="0" err="1" smtClean="0">
                <a:solidFill>
                  <a:schemeClr val="tx1"/>
                </a:solidFill>
                <a:effectLst/>
                <a:latin typeface="Georgia" panose="02040502050405020303" pitchFamily="18" charset="0"/>
                <a:ea typeface="+mn-ea"/>
                <a:cs typeface="+mn-cs"/>
              </a:rPr>
              <a:t>Psycopg</a:t>
            </a:r>
            <a:r>
              <a:rPr lang="en-US" sz="1100" kern="1200" dirty="0" smtClean="0">
                <a:solidFill>
                  <a:schemeClr val="tx1"/>
                </a:solidFill>
                <a:effectLst/>
                <a:latin typeface="Georgia" panose="02040502050405020303" pitchFamily="18" charset="0"/>
                <a:ea typeface="+mn-ea"/>
                <a:cs typeface="+mn-cs"/>
              </a:rPr>
              <a:t> will automatically convert a result using that data type to a Python list.</a:t>
            </a:r>
          </a:p>
          <a:p>
            <a:r>
              <a:rPr lang="en-US" sz="1100" kern="1200" dirty="0" smtClean="0">
                <a:solidFill>
                  <a:schemeClr val="tx1"/>
                </a:solidFill>
                <a:effectLst/>
                <a:latin typeface="Georgia" panose="02040502050405020303" pitchFamily="18" charset="0"/>
                <a:ea typeface="+mn-ea"/>
                <a:cs typeface="+mn-cs"/>
              </a:rPr>
              <a:t>Here is an example of connecting to </a:t>
            </a:r>
            <a:r>
              <a:rPr lang="en-US" sz="1100" kern="1200" dirty="0" err="1" smtClean="0">
                <a:solidFill>
                  <a:schemeClr val="tx1"/>
                </a:solidFill>
                <a:effectLst/>
                <a:latin typeface="Georgia" panose="02040502050405020303" pitchFamily="18" charset="0"/>
                <a:ea typeface="+mn-ea"/>
                <a:cs typeface="+mn-cs"/>
              </a:rPr>
              <a:t>Postgres</a:t>
            </a:r>
            <a:r>
              <a:rPr lang="en-US" sz="1100" kern="1200" dirty="0" smtClean="0">
                <a:solidFill>
                  <a:schemeClr val="tx1"/>
                </a:solidFill>
                <a:effectLst/>
                <a:latin typeface="Georgia" panose="02040502050405020303" pitchFamily="18" charset="0"/>
                <a:ea typeface="+mn-ea"/>
                <a:cs typeface="+mn-cs"/>
              </a:rPr>
              <a:t> from Python.</a:t>
            </a:r>
          </a:p>
          <a:p>
            <a:r>
              <a:rPr lang="en-US" sz="1100" kern="1200" dirty="0" smtClean="0">
                <a:solidFill>
                  <a:schemeClr val="tx1"/>
                </a:solidFill>
                <a:effectLst/>
                <a:latin typeface="Georgia" panose="02040502050405020303" pitchFamily="18" charset="0"/>
                <a:ea typeface="+mn-ea"/>
                <a:cs typeface="+mn-cs"/>
              </a:rPr>
              <a:t>#!/</a:t>
            </a:r>
            <a:r>
              <a:rPr lang="en-US" sz="1100" kern="1200" dirty="0" err="1" smtClean="0">
                <a:solidFill>
                  <a:schemeClr val="tx1"/>
                </a:solidFill>
                <a:effectLst/>
                <a:latin typeface="Georgia" panose="02040502050405020303" pitchFamily="18" charset="0"/>
                <a:ea typeface="+mn-ea"/>
                <a:cs typeface="+mn-cs"/>
              </a:rPr>
              <a:t>usr</a:t>
            </a:r>
            <a:r>
              <a:rPr lang="en-US" sz="1100" kern="1200" dirty="0" smtClean="0">
                <a:solidFill>
                  <a:schemeClr val="tx1"/>
                </a:solidFill>
                <a:effectLst/>
                <a:latin typeface="Georgia" panose="02040502050405020303" pitchFamily="18" charset="0"/>
                <a:ea typeface="+mn-ea"/>
                <a:cs typeface="+mn-cs"/>
              </a:rPr>
              <a:t>/bin/python3</a:t>
            </a:r>
          </a:p>
          <a:p>
            <a:r>
              <a:rPr lang="en-US" sz="1100" kern="1200" dirty="0" smtClean="0">
                <a:solidFill>
                  <a:schemeClr val="tx1"/>
                </a:solidFill>
                <a:effectLst/>
                <a:latin typeface="Georgia" panose="02040502050405020303" pitchFamily="18" charset="0"/>
                <a:ea typeface="+mn-ea"/>
                <a:cs typeface="+mn-cs"/>
              </a:rPr>
              <a:t>#</a:t>
            </a:r>
          </a:p>
          <a:p>
            <a:r>
              <a:rPr lang="en-US" sz="1100" kern="1200" dirty="0" smtClean="0">
                <a:solidFill>
                  <a:schemeClr val="tx1"/>
                </a:solidFill>
                <a:effectLst/>
                <a:latin typeface="Georgia" panose="02040502050405020303" pitchFamily="18" charset="0"/>
                <a:ea typeface="+mn-ea"/>
                <a:cs typeface="+mn-cs"/>
              </a:rPr>
              <a:t># Small script to show </a:t>
            </a:r>
            <a:r>
              <a:rPr lang="en-US" sz="1100" kern="1200" dirty="0" err="1" smtClean="0">
                <a:solidFill>
                  <a:schemeClr val="tx1"/>
                </a:solidFill>
                <a:effectLst/>
                <a:latin typeface="Georgia" panose="02040502050405020303" pitchFamily="18" charset="0"/>
                <a:ea typeface="+mn-ea"/>
                <a:cs typeface="+mn-cs"/>
              </a:rPr>
              <a:t>PostgreSQL</a:t>
            </a:r>
            <a:r>
              <a:rPr lang="en-US" sz="1100" kern="1200" dirty="0" smtClean="0">
                <a:solidFill>
                  <a:schemeClr val="tx1"/>
                </a:solidFill>
                <a:effectLst/>
                <a:latin typeface="Georgia" panose="02040502050405020303" pitchFamily="18" charset="0"/>
                <a:ea typeface="+mn-ea"/>
                <a:cs typeface="+mn-cs"/>
              </a:rPr>
              <a:t> and </a:t>
            </a:r>
            <a:r>
              <a:rPr lang="en-US" sz="1100" kern="1200" dirty="0" err="1" smtClean="0">
                <a:solidFill>
                  <a:schemeClr val="tx1"/>
                </a:solidFill>
                <a:effectLst/>
                <a:latin typeface="Georgia" panose="02040502050405020303" pitchFamily="18" charset="0"/>
                <a:ea typeface="+mn-ea"/>
                <a:cs typeface="+mn-cs"/>
              </a:rPr>
              <a:t>Pyscopg</a:t>
            </a:r>
            <a:r>
              <a:rPr lang="en-US" sz="1100" kern="1200" dirty="0" smtClean="0">
                <a:solidFill>
                  <a:schemeClr val="tx1"/>
                </a:solidFill>
                <a:effectLst/>
                <a:latin typeface="Georgia" panose="02040502050405020303" pitchFamily="18" charset="0"/>
                <a:ea typeface="+mn-ea"/>
                <a:cs typeface="+mn-cs"/>
              </a:rPr>
              <a:t> together</a:t>
            </a:r>
          </a:p>
          <a:p>
            <a:r>
              <a:rPr lang="en-US" sz="1100" kern="1200" dirty="0" smtClean="0">
                <a:solidFill>
                  <a:schemeClr val="tx1"/>
                </a:solidFill>
                <a:effectLst/>
                <a:latin typeface="Georgia" panose="02040502050405020303" pitchFamily="18" charset="0"/>
                <a:ea typeface="+mn-ea"/>
                <a:cs typeface="+mn-cs"/>
              </a:rPr>
              <a:t>#</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import psycopg2</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try:</a:t>
            </a:r>
          </a:p>
          <a:p>
            <a:r>
              <a:rPr lang="en-US" sz="1100" kern="1200" dirty="0" smtClean="0">
                <a:solidFill>
                  <a:schemeClr val="tx1"/>
                </a:solidFill>
                <a:effectLst/>
                <a:latin typeface="Georgia" panose="02040502050405020303" pitchFamily="18" charset="0"/>
                <a:ea typeface="+mn-ea"/>
                <a:cs typeface="+mn-cs"/>
              </a:rPr>
              <a:t>    conn = psycopg2.connect("</a:t>
            </a:r>
            <a:r>
              <a:rPr lang="en-US" sz="1100" kern="1200" dirty="0" err="1" smtClean="0">
                <a:solidFill>
                  <a:schemeClr val="tx1"/>
                </a:solidFill>
                <a:effectLst/>
                <a:latin typeface="Georgia" panose="02040502050405020303" pitchFamily="18" charset="0"/>
                <a:ea typeface="+mn-ea"/>
                <a:cs typeface="+mn-cs"/>
              </a:rPr>
              <a:t>dbname</a:t>
            </a:r>
            <a:r>
              <a:rPr lang="en-US" sz="1100" kern="1200" dirty="0" smtClean="0">
                <a:solidFill>
                  <a:schemeClr val="tx1"/>
                </a:solidFill>
                <a:effectLst/>
                <a:latin typeface="Georgia" panose="02040502050405020303" pitchFamily="18" charset="0"/>
                <a:ea typeface="+mn-ea"/>
                <a:cs typeface="+mn-cs"/>
              </a:rPr>
              <a:t>='template1' user='</a:t>
            </a:r>
            <a:r>
              <a:rPr lang="en-US" sz="1100" kern="1200" dirty="0" err="1" smtClean="0">
                <a:solidFill>
                  <a:schemeClr val="tx1"/>
                </a:solidFill>
                <a:effectLst/>
                <a:latin typeface="Georgia" panose="02040502050405020303" pitchFamily="18" charset="0"/>
                <a:ea typeface="+mn-ea"/>
                <a:cs typeface="+mn-cs"/>
              </a:rPr>
              <a:t>dbuser</a:t>
            </a:r>
            <a:r>
              <a:rPr lang="en-US" sz="1100" kern="1200" dirty="0" smtClean="0">
                <a:solidFill>
                  <a:schemeClr val="tx1"/>
                </a:solidFill>
                <a:effectLst/>
                <a:latin typeface="Georgia" panose="02040502050405020303" pitchFamily="18" charset="0"/>
                <a:ea typeface="+mn-ea"/>
                <a:cs typeface="+mn-cs"/>
              </a:rPr>
              <a:t>' host='</a:t>
            </a:r>
            <a:r>
              <a:rPr lang="en-US" sz="1100" kern="1200" dirty="0" err="1" smtClean="0">
                <a:solidFill>
                  <a:schemeClr val="tx1"/>
                </a:solidFill>
                <a:effectLst/>
                <a:latin typeface="Georgia" panose="02040502050405020303" pitchFamily="18" charset="0"/>
                <a:ea typeface="+mn-ea"/>
                <a:cs typeface="+mn-cs"/>
              </a:rPr>
              <a:t>localhost</a:t>
            </a:r>
            <a:r>
              <a:rPr lang="en-US" sz="1100" kern="1200" dirty="0" smtClean="0">
                <a:solidFill>
                  <a:schemeClr val="tx1"/>
                </a:solidFill>
                <a:effectLst/>
                <a:latin typeface="Georgia" panose="02040502050405020303" pitchFamily="18" charset="0"/>
                <a:ea typeface="+mn-ea"/>
                <a:cs typeface="+mn-cs"/>
              </a:rPr>
              <a:t>' password='</a:t>
            </a:r>
            <a:r>
              <a:rPr lang="en-US" sz="1100" kern="1200" dirty="0" err="1" smtClean="0">
                <a:solidFill>
                  <a:schemeClr val="tx1"/>
                </a:solidFill>
                <a:effectLst/>
                <a:latin typeface="Georgia" panose="02040502050405020303" pitchFamily="18" charset="0"/>
                <a:ea typeface="+mn-ea"/>
                <a:cs typeface="+mn-cs"/>
              </a:rPr>
              <a:t>dbpass</a:t>
            </a:r>
            <a:r>
              <a:rPr lang="en-US" sz="1100" kern="1200" dirty="0" smtClean="0">
                <a:solidFill>
                  <a:schemeClr val="tx1"/>
                </a:solidFill>
                <a:effectLst/>
                <a:latin typeface="Georgia" panose="02040502050405020303" pitchFamily="18" charset="0"/>
                <a:ea typeface="+mn-ea"/>
                <a:cs typeface="+mn-cs"/>
              </a:rPr>
              <a:t>'")</a:t>
            </a:r>
          </a:p>
          <a:p>
            <a:r>
              <a:rPr lang="en-US" sz="1100" kern="1200" dirty="0" smtClean="0">
                <a:solidFill>
                  <a:schemeClr val="tx1"/>
                </a:solidFill>
                <a:effectLst/>
                <a:latin typeface="Georgia" panose="02040502050405020303" pitchFamily="18" charset="0"/>
                <a:ea typeface="+mn-ea"/>
                <a:cs typeface="+mn-cs"/>
              </a:rPr>
              <a:t>except:</a:t>
            </a:r>
          </a:p>
          <a:p>
            <a:r>
              <a:rPr lang="en-US" sz="1100" kern="1200" dirty="0" smtClean="0">
                <a:solidFill>
                  <a:schemeClr val="tx1"/>
                </a:solidFill>
                <a:effectLst/>
                <a:latin typeface="Georgia" panose="02040502050405020303" pitchFamily="18" charset="0"/>
                <a:ea typeface="+mn-ea"/>
                <a:cs typeface="+mn-cs"/>
              </a:rPr>
              <a:t>    print ("I am unable to connect to the database")</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The above will import the adapter and try to connect to the database. If the connection fails a print statement will occur to STDOUT. You could also use the exception to try the connection again with different parameters if you like.</a:t>
            </a:r>
          </a:p>
          <a:p>
            <a:r>
              <a:rPr lang="en-US" sz="1100" kern="1200" dirty="0" smtClean="0">
                <a:solidFill>
                  <a:schemeClr val="tx1"/>
                </a:solidFill>
                <a:effectLst/>
                <a:latin typeface="Georgia" panose="02040502050405020303" pitchFamily="18" charset="0"/>
                <a:ea typeface="+mn-ea"/>
                <a:cs typeface="+mn-cs"/>
              </a:rPr>
              <a:t>The next step is to define a cursor to work with. It is important to note that Python/</a:t>
            </a:r>
            <a:r>
              <a:rPr lang="en-US" sz="1100" kern="1200" dirty="0" err="1" smtClean="0">
                <a:solidFill>
                  <a:schemeClr val="tx1"/>
                </a:solidFill>
                <a:effectLst/>
                <a:latin typeface="Georgia" panose="02040502050405020303" pitchFamily="18" charset="0"/>
                <a:ea typeface="+mn-ea"/>
                <a:cs typeface="+mn-cs"/>
              </a:rPr>
              <a:t>Psycopg</a:t>
            </a:r>
            <a:r>
              <a:rPr lang="en-US" sz="1100" kern="1200" dirty="0" smtClean="0">
                <a:solidFill>
                  <a:schemeClr val="tx1"/>
                </a:solidFill>
                <a:effectLst/>
                <a:latin typeface="Georgia" panose="02040502050405020303" pitchFamily="18" charset="0"/>
                <a:ea typeface="+mn-ea"/>
                <a:cs typeface="+mn-cs"/>
              </a:rPr>
              <a:t> cursors are not cursors as defined by </a:t>
            </a:r>
            <a:r>
              <a:rPr lang="en-US" sz="1100" kern="1200" dirty="0" err="1" smtClean="0">
                <a:solidFill>
                  <a:schemeClr val="tx1"/>
                </a:solidFill>
                <a:effectLst/>
                <a:latin typeface="Georgia" panose="02040502050405020303" pitchFamily="18" charset="0"/>
                <a:ea typeface="+mn-ea"/>
                <a:cs typeface="+mn-cs"/>
              </a:rPr>
              <a:t>PostgreSQL</a:t>
            </a:r>
            <a:r>
              <a:rPr lang="en-US" sz="1100" kern="1200" dirty="0" smtClean="0">
                <a:solidFill>
                  <a:schemeClr val="tx1"/>
                </a:solidFill>
                <a:effectLst/>
                <a:latin typeface="Georgia" panose="02040502050405020303" pitchFamily="18" charset="0"/>
                <a:ea typeface="+mn-ea"/>
                <a:cs typeface="+mn-cs"/>
              </a:rPr>
              <a:t>. They are completely different beasts.</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a:t>
            </a:r>
            <a:r>
              <a:rPr lang="en-US" sz="1100" kern="1200" dirty="0" err="1" smtClean="0">
                <a:solidFill>
                  <a:schemeClr val="tx1"/>
                </a:solidFill>
                <a:effectLst/>
                <a:latin typeface="Georgia" panose="02040502050405020303" pitchFamily="18" charset="0"/>
                <a:ea typeface="+mn-ea"/>
                <a:cs typeface="+mn-cs"/>
              </a:rPr>
              <a:t>usr</a:t>
            </a:r>
            <a:r>
              <a:rPr lang="en-US" sz="1100" kern="1200" dirty="0" smtClean="0">
                <a:solidFill>
                  <a:schemeClr val="tx1"/>
                </a:solidFill>
                <a:effectLst/>
                <a:latin typeface="Georgia" panose="02040502050405020303" pitchFamily="18" charset="0"/>
                <a:ea typeface="+mn-ea"/>
                <a:cs typeface="+mn-cs"/>
              </a:rPr>
              <a:t>/bin/python3</a:t>
            </a:r>
          </a:p>
          <a:p>
            <a:r>
              <a:rPr lang="en-US" sz="1100" kern="1200" dirty="0" smtClean="0">
                <a:solidFill>
                  <a:schemeClr val="tx1"/>
                </a:solidFill>
                <a:effectLst/>
                <a:latin typeface="Georgia" panose="02040502050405020303" pitchFamily="18" charset="0"/>
                <a:ea typeface="+mn-ea"/>
                <a:cs typeface="+mn-cs"/>
              </a:rPr>
              <a:t>#</a:t>
            </a:r>
          </a:p>
          <a:p>
            <a:r>
              <a:rPr lang="en-US" sz="1100" kern="1200" dirty="0" smtClean="0">
                <a:solidFill>
                  <a:schemeClr val="tx1"/>
                </a:solidFill>
                <a:effectLst/>
                <a:latin typeface="Georgia" panose="02040502050405020303" pitchFamily="18" charset="0"/>
                <a:ea typeface="+mn-ea"/>
                <a:cs typeface="+mn-cs"/>
              </a:rPr>
              <a:t>#</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import psycopg2</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 Try to connect</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try:</a:t>
            </a:r>
          </a:p>
          <a:p>
            <a:r>
              <a:rPr lang="en-US" sz="1100" kern="1200" dirty="0" smtClean="0">
                <a:solidFill>
                  <a:schemeClr val="tx1"/>
                </a:solidFill>
                <a:effectLst/>
                <a:latin typeface="Georgia" panose="02040502050405020303" pitchFamily="18" charset="0"/>
                <a:ea typeface="+mn-ea"/>
                <a:cs typeface="+mn-cs"/>
              </a:rPr>
              <a:t>    conn=psycopg2.connect("</a:t>
            </a:r>
            <a:r>
              <a:rPr lang="en-US" sz="1100" kern="1200" dirty="0" err="1" smtClean="0">
                <a:solidFill>
                  <a:schemeClr val="tx1"/>
                </a:solidFill>
                <a:effectLst/>
                <a:latin typeface="Georgia" panose="02040502050405020303" pitchFamily="18" charset="0"/>
                <a:ea typeface="+mn-ea"/>
                <a:cs typeface="+mn-cs"/>
              </a:rPr>
              <a:t>dbname</a:t>
            </a:r>
            <a:r>
              <a:rPr lang="en-US" sz="1100" kern="1200" dirty="0" smtClean="0">
                <a:solidFill>
                  <a:schemeClr val="tx1"/>
                </a:solidFill>
                <a:effectLst/>
                <a:latin typeface="Georgia" panose="02040502050405020303" pitchFamily="18" charset="0"/>
                <a:ea typeface="+mn-ea"/>
                <a:cs typeface="+mn-cs"/>
              </a:rPr>
              <a:t>='template1' user='</a:t>
            </a:r>
            <a:r>
              <a:rPr lang="en-US" sz="1100" kern="1200" dirty="0" err="1" smtClean="0">
                <a:solidFill>
                  <a:schemeClr val="tx1"/>
                </a:solidFill>
                <a:effectLst/>
                <a:latin typeface="Georgia" panose="02040502050405020303" pitchFamily="18" charset="0"/>
                <a:ea typeface="+mn-ea"/>
                <a:cs typeface="+mn-cs"/>
              </a:rPr>
              <a:t>dbuser</a:t>
            </a:r>
            <a:r>
              <a:rPr lang="en-US" sz="1100" kern="1200" dirty="0" smtClean="0">
                <a:solidFill>
                  <a:schemeClr val="tx1"/>
                </a:solidFill>
                <a:effectLst/>
                <a:latin typeface="Georgia" panose="02040502050405020303" pitchFamily="18" charset="0"/>
                <a:ea typeface="+mn-ea"/>
                <a:cs typeface="+mn-cs"/>
              </a:rPr>
              <a:t>' password='</a:t>
            </a:r>
            <a:r>
              <a:rPr lang="en-US" sz="1100" kern="1200" dirty="0" err="1" smtClean="0">
                <a:solidFill>
                  <a:schemeClr val="tx1"/>
                </a:solidFill>
                <a:effectLst/>
                <a:latin typeface="Georgia" panose="02040502050405020303" pitchFamily="18" charset="0"/>
                <a:ea typeface="+mn-ea"/>
                <a:cs typeface="+mn-cs"/>
              </a:rPr>
              <a:t>mypass</a:t>
            </a:r>
            <a:r>
              <a:rPr lang="en-US" sz="1100" kern="1200" dirty="0" smtClean="0">
                <a:solidFill>
                  <a:schemeClr val="tx1"/>
                </a:solidFill>
                <a:effectLst/>
                <a:latin typeface="Georgia" panose="02040502050405020303" pitchFamily="18" charset="0"/>
                <a:ea typeface="+mn-ea"/>
                <a:cs typeface="+mn-cs"/>
              </a:rPr>
              <a:t>'")</a:t>
            </a:r>
          </a:p>
          <a:p>
            <a:r>
              <a:rPr lang="en-US" sz="1100" kern="1200" dirty="0" smtClean="0">
                <a:solidFill>
                  <a:schemeClr val="tx1"/>
                </a:solidFill>
                <a:effectLst/>
                <a:latin typeface="Georgia" panose="02040502050405020303" pitchFamily="18" charset="0"/>
                <a:ea typeface="+mn-ea"/>
                <a:cs typeface="+mn-cs"/>
              </a:rPr>
              <a:t>except:</a:t>
            </a:r>
          </a:p>
          <a:p>
            <a:r>
              <a:rPr lang="en-US" sz="1100" kern="1200" dirty="0" smtClean="0">
                <a:solidFill>
                  <a:schemeClr val="tx1"/>
                </a:solidFill>
                <a:effectLst/>
                <a:latin typeface="Georgia" panose="02040502050405020303" pitchFamily="18" charset="0"/>
                <a:ea typeface="+mn-ea"/>
                <a:cs typeface="+mn-cs"/>
              </a:rPr>
              <a:t>    print "I am unable to connect to the database."</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cur = </a:t>
            </a:r>
            <a:r>
              <a:rPr lang="en-US" sz="1100" kern="1200" dirty="0" err="1" smtClean="0">
                <a:solidFill>
                  <a:schemeClr val="tx1"/>
                </a:solidFill>
                <a:effectLst/>
                <a:latin typeface="Georgia" panose="02040502050405020303" pitchFamily="18" charset="0"/>
                <a:ea typeface="+mn-ea"/>
                <a:cs typeface="+mn-cs"/>
              </a:rPr>
              <a:t>conn.cursor</a:t>
            </a:r>
            <a:r>
              <a:rPr lang="en-US" sz="1100" kern="1200" dirty="0" smtClean="0">
                <a:solidFill>
                  <a:schemeClr val="tx1"/>
                </a:solidFill>
                <a:effectLst/>
                <a:latin typeface="Georgia" panose="02040502050405020303" pitchFamily="18" charset="0"/>
                <a:ea typeface="+mn-ea"/>
                <a:cs typeface="+mn-cs"/>
              </a:rPr>
              <a:t>()</a:t>
            </a:r>
          </a:p>
          <a:p>
            <a:r>
              <a:rPr lang="en-US" sz="1100" kern="1200" dirty="0" smtClean="0">
                <a:solidFill>
                  <a:schemeClr val="tx1"/>
                </a:solidFill>
                <a:effectLst/>
                <a:latin typeface="Georgia" panose="02040502050405020303" pitchFamily="18" charset="0"/>
                <a:ea typeface="+mn-ea"/>
                <a:cs typeface="+mn-cs"/>
              </a:rPr>
              <a:t>try:</a:t>
            </a:r>
          </a:p>
          <a:p>
            <a:r>
              <a:rPr lang="en-US" sz="1100" kern="1200" dirty="0" smtClean="0">
                <a:solidFill>
                  <a:schemeClr val="tx1"/>
                </a:solidFill>
                <a:effectLst/>
                <a:latin typeface="Georgia" panose="02040502050405020303" pitchFamily="18" charset="0"/>
                <a:ea typeface="+mn-ea"/>
                <a:cs typeface="+mn-cs"/>
              </a:rPr>
              <a:t>    </a:t>
            </a:r>
            <a:r>
              <a:rPr lang="en-US" sz="1100" kern="1200" dirty="0" err="1" smtClean="0">
                <a:solidFill>
                  <a:schemeClr val="tx1"/>
                </a:solidFill>
                <a:effectLst/>
                <a:latin typeface="Georgia" panose="02040502050405020303" pitchFamily="18" charset="0"/>
                <a:ea typeface="+mn-ea"/>
                <a:cs typeface="+mn-cs"/>
              </a:rPr>
              <a:t>cur.execute</a:t>
            </a:r>
            <a:r>
              <a:rPr lang="en-US" sz="1100" kern="1200" dirty="0" smtClean="0">
                <a:solidFill>
                  <a:schemeClr val="tx1"/>
                </a:solidFill>
                <a:effectLst/>
                <a:latin typeface="Georgia" panose="02040502050405020303" pitchFamily="18" charset="0"/>
                <a:ea typeface="+mn-ea"/>
                <a:cs typeface="+mn-cs"/>
              </a:rPr>
              <a:t>("""SELECT </a:t>
            </a:r>
            <a:r>
              <a:rPr lang="en-US" sz="1100" kern="1200" dirty="0" err="1" smtClean="0">
                <a:solidFill>
                  <a:schemeClr val="tx1"/>
                </a:solidFill>
                <a:effectLst/>
                <a:latin typeface="Georgia" panose="02040502050405020303" pitchFamily="18" charset="0"/>
                <a:ea typeface="+mn-ea"/>
                <a:cs typeface="+mn-cs"/>
              </a:rPr>
              <a:t>datname</a:t>
            </a:r>
            <a:r>
              <a:rPr lang="en-US" sz="1100" kern="1200" dirty="0" smtClean="0">
                <a:solidFill>
                  <a:schemeClr val="tx1"/>
                </a:solidFill>
                <a:effectLst/>
                <a:latin typeface="Georgia" panose="02040502050405020303" pitchFamily="18" charset="0"/>
                <a:ea typeface="+mn-ea"/>
                <a:cs typeface="+mn-cs"/>
              </a:rPr>
              <a:t> from </a:t>
            </a:r>
            <a:r>
              <a:rPr lang="en-US" sz="1100" kern="1200" dirty="0" err="1" smtClean="0">
                <a:solidFill>
                  <a:schemeClr val="tx1"/>
                </a:solidFill>
                <a:effectLst/>
                <a:latin typeface="Georgia" panose="02040502050405020303" pitchFamily="18" charset="0"/>
                <a:ea typeface="+mn-ea"/>
                <a:cs typeface="+mn-cs"/>
              </a:rPr>
              <a:t>pg_database</a:t>
            </a:r>
            <a:r>
              <a:rPr lang="en-US" sz="1100" kern="1200" dirty="0" smtClean="0">
                <a:solidFill>
                  <a:schemeClr val="tx1"/>
                </a:solidFill>
                <a:effectLst/>
                <a:latin typeface="Georgia" panose="02040502050405020303" pitchFamily="18" charset="0"/>
                <a:ea typeface="+mn-ea"/>
                <a:cs typeface="+mn-cs"/>
              </a:rPr>
              <a:t>""")</a:t>
            </a:r>
          </a:p>
          <a:p>
            <a:r>
              <a:rPr lang="en-US" sz="1100" kern="1200" dirty="0" smtClean="0">
                <a:solidFill>
                  <a:schemeClr val="tx1"/>
                </a:solidFill>
                <a:effectLst/>
                <a:latin typeface="Georgia" panose="02040502050405020303" pitchFamily="18" charset="0"/>
                <a:ea typeface="+mn-ea"/>
                <a:cs typeface="+mn-cs"/>
              </a:rPr>
              <a:t>    rows = </a:t>
            </a:r>
            <a:r>
              <a:rPr lang="en-US" sz="1100" kern="1200" dirty="0" err="1" smtClean="0">
                <a:solidFill>
                  <a:schemeClr val="tx1"/>
                </a:solidFill>
                <a:effectLst/>
                <a:latin typeface="Georgia" panose="02040502050405020303" pitchFamily="18" charset="0"/>
                <a:ea typeface="+mn-ea"/>
                <a:cs typeface="+mn-cs"/>
              </a:rPr>
              <a:t>cur.fetchall</a:t>
            </a:r>
            <a:r>
              <a:rPr lang="en-US" sz="1100" kern="1200" dirty="0" smtClean="0">
                <a:solidFill>
                  <a:schemeClr val="tx1"/>
                </a:solidFill>
                <a:effectLst/>
                <a:latin typeface="Georgia" panose="02040502050405020303" pitchFamily="18" charset="0"/>
                <a:ea typeface="+mn-ea"/>
                <a:cs typeface="+mn-cs"/>
              </a:rPr>
              <a:t>()</a:t>
            </a:r>
          </a:p>
          <a:p>
            <a:r>
              <a:rPr lang="en-US" sz="1100" kern="1200" dirty="0" smtClean="0">
                <a:solidFill>
                  <a:schemeClr val="tx1"/>
                </a:solidFill>
                <a:effectLst/>
                <a:latin typeface="Georgia" panose="02040502050405020303" pitchFamily="18" charset="0"/>
                <a:ea typeface="+mn-ea"/>
                <a:cs typeface="+mn-cs"/>
              </a:rPr>
              <a:t>    print ("\</a:t>
            </a:r>
            <a:r>
              <a:rPr lang="en-US" sz="1100" kern="1200" dirty="0" err="1" smtClean="0">
                <a:solidFill>
                  <a:schemeClr val="tx1"/>
                </a:solidFill>
                <a:effectLst/>
                <a:latin typeface="Georgia" panose="02040502050405020303" pitchFamily="18" charset="0"/>
                <a:ea typeface="+mn-ea"/>
                <a:cs typeface="+mn-cs"/>
              </a:rPr>
              <a:t>nShow</a:t>
            </a:r>
            <a:r>
              <a:rPr lang="en-US" sz="1100" kern="1200" dirty="0" smtClean="0">
                <a:solidFill>
                  <a:schemeClr val="tx1"/>
                </a:solidFill>
                <a:effectLst/>
                <a:latin typeface="Georgia" panose="02040502050405020303" pitchFamily="18" charset="0"/>
                <a:ea typeface="+mn-ea"/>
                <a:cs typeface="+mn-cs"/>
              </a:rPr>
              <a:t> me the databases:\n")</a:t>
            </a:r>
          </a:p>
          <a:p>
            <a:r>
              <a:rPr lang="en-US" sz="1100" kern="1200" dirty="0" smtClean="0">
                <a:solidFill>
                  <a:schemeClr val="tx1"/>
                </a:solidFill>
                <a:effectLst/>
                <a:latin typeface="Georgia" panose="02040502050405020303" pitchFamily="18" charset="0"/>
                <a:ea typeface="+mn-ea"/>
                <a:cs typeface="+mn-cs"/>
              </a:rPr>
              <a:t>    for row in rows:</a:t>
            </a:r>
          </a:p>
          <a:p>
            <a:r>
              <a:rPr lang="en-US" sz="1100" kern="1200" dirty="0" smtClean="0">
                <a:solidFill>
                  <a:schemeClr val="tx1"/>
                </a:solidFill>
                <a:effectLst/>
                <a:latin typeface="Georgia" panose="02040502050405020303" pitchFamily="18" charset="0"/>
                <a:ea typeface="+mn-ea"/>
                <a:cs typeface="+mn-cs"/>
              </a:rPr>
              <a:t>        print ("   ", row[0])</a:t>
            </a:r>
          </a:p>
          <a:p>
            <a:r>
              <a:rPr lang="en-US" sz="1100" kern="1200" dirty="0" smtClean="0">
                <a:solidFill>
                  <a:schemeClr val="tx1"/>
                </a:solidFill>
                <a:effectLst/>
                <a:latin typeface="Georgia" panose="02040502050405020303" pitchFamily="18" charset="0"/>
                <a:ea typeface="+mn-ea"/>
                <a:cs typeface="+mn-cs"/>
              </a:rPr>
              <a:t>except:</a:t>
            </a:r>
          </a:p>
          <a:p>
            <a:r>
              <a:rPr lang="en-US" sz="1100" kern="1200" dirty="0" smtClean="0">
                <a:solidFill>
                  <a:schemeClr val="tx1"/>
                </a:solidFill>
                <a:effectLst/>
                <a:latin typeface="Georgia" panose="02040502050405020303" pitchFamily="18" charset="0"/>
                <a:ea typeface="+mn-ea"/>
                <a:cs typeface="+mn-cs"/>
              </a:rPr>
              <a:t>    print ("I can't drop our test database!")</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Note that we have a number of functions available to the cursor module. </a:t>
            </a:r>
          </a:p>
          <a:p>
            <a:r>
              <a:rPr lang="en-US" sz="1100" kern="1200" dirty="0" smtClean="0">
                <a:solidFill>
                  <a:schemeClr val="tx1"/>
                </a:solidFill>
                <a:effectLst/>
                <a:latin typeface="Georgia" panose="02040502050405020303" pitchFamily="18" charset="0"/>
                <a:ea typeface="+mn-ea"/>
                <a:cs typeface="+mn-cs"/>
              </a:rPr>
              <a:t>1</a:t>
            </a:r>
          </a:p>
          <a:p>
            <a:r>
              <a:rPr lang="en-US" sz="1100" kern="1200" dirty="0" smtClean="0">
                <a:solidFill>
                  <a:schemeClr val="tx1"/>
                </a:solidFill>
                <a:effectLst/>
                <a:latin typeface="Georgia" panose="02040502050405020303" pitchFamily="18" charset="0"/>
                <a:ea typeface="+mn-ea"/>
                <a:cs typeface="+mn-cs"/>
              </a:rPr>
              <a:t>psycopg2.connect(database="</a:t>
            </a:r>
            <a:r>
              <a:rPr lang="en-US" sz="1100" kern="1200" dirty="0" err="1" smtClean="0">
                <a:solidFill>
                  <a:schemeClr val="tx1"/>
                </a:solidFill>
                <a:effectLst/>
                <a:latin typeface="Georgia" panose="02040502050405020303" pitchFamily="18" charset="0"/>
                <a:ea typeface="+mn-ea"/>
                <a:cs typeface="+mn-cs"/>
              </a:rPr>
              <a:t>testdb</a:t>
            </a:r>
            <a:r>
              <a:rPr lang="en-US" sz="1100" kern="1200" dirty="0" smtClean="0">
                <a:solidFill>
                  <a:schemeClr val="tx1"/>
                </a:solidFill>
                <a:effectLst/>
                <a:latin typeface="Georgia" panose="02040502050405020303" pitchFamily="18" charset="0"/>
                <a:ea typeface="+mn-ea"/>
                <a:cs typeface="+mn-cs"/>
              </a:rPr>
              <a:t>", user="</a:t>
            </a:r>
            <a:r>
              <a:rPr lang="en-US" sz="1100" kern="1200" dirty="0" err="1" smtClean="0">
                <a:solidFill>
                  <a:schemeClr val="tx1"/>
                </a:solidFill>
                <a:effectLst/>
                <a:latin typeface="Georgia" panose="02040502050405020303" pitchFamily="18" charset="0"/>
                <a:ea typeface="+mn-ea"/>
                <a:cs typeface="+mn-cs"/>
              </a:rPr>
              <a:t>postgres</a:t>
            </a:r>
            <a:r>
              <a:rPr lang="en-US" sz="1100" kern="1200" dirty="0" smtClean="0">
                <a:solidFill>
                  <a:schemeClr val="tx1"/>
                </a:solidFill>
                <a:effectLst/>
                <a:latin typeface="Georgia" panose="02040502050405020303" pitchFamily="18" charset="0"/>
                <a:ea typeface="+mn-ea"/>
                <a:cs typeface="+mn-cs"/>
              </a:rPr>
              <a:t>", password="</a:t>
            </a:r>
            <a:r>
              <a:rPr lang="en-US" sz="1100" kern="1200" dirty="0" err="1" smtClean="0">
                <a:solidFill>
                  <a:schemeClr val="tx1"/>
                </a:solidFill>
                <a:effectLst/>
                <a:latin typeface="Georgia" panose="02040502050405020303" pitchFamily="18" charset="0"/>
                <a:ea typeface="+mn-ea"/>
                <a:cs typeface="+mn-cs"/>
              </a:rPr>
              <a:t>cohondob</a:t>
            </a:r>
            <a:r>
              <a:rPr lang="en-US" sz="1100" kern="1200" dirty="0" smtClean="0">
                <a:solidFill>
                  <a:schemeClr val="tx1"/>
                </a:solidFill>
                <a:effectLst/>
                <a:latin typeface="Georgia" panose="02040502050405020303" pitchFamily="18" charset="0"/>
                <a:ea typeface="+mn-ea"/>
                <a:cs typeface="+mn-cs"/>
              </a:rPr>
              <a:t>", host="127.0.0.1", port="5432")</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This API opens a connection to the </a:t>
            </a:r>
            <a:r>
              <a:rPr lang="en-US" sz="1100" kern="1200" dirty="0" err="1" smtClean="0">
                <a:solidFill>
                  <a:schemeClr val="tx1"/>
                </a:solidFill>
                <a:effectLst/>
                <a:latin typeface="Georgia" panose="02040502050405020303" pitchFamily="18" charset="0"/>
                <a:ea typeface="+mn-ea"/>
                <a:cs typeface="+mn-cs"/>
              </a:rPr>
              <a:t>PostgreSQL</a:t>
            </a:r>
            <a:r>
              <a:rPr lang="en-US" sz="1100" kern="1200" dirty="0" smtClean="0">
                <a:solidFill>
                  <a:schemeClr val="tx1"/>
                </a:solidFill>
                <a:effectLst/>
                <a:latin typeface="Georgia" panose="02040502050405020303" pitchFamily="18" charset="0"/>
                <a:ea typeface="+mn-ea"/>
                <a:cs typeface="+mn-cs"/>
              </a:rPr>
              <a:t> database. If database is opened successfully, it returns a connection object.</a:t>
            </a:r>
          </a:p>
          <a:p>
            <a:r>
              <a:rPr lang="en-US" sz="1100" kern="1200" dirty="0" smtClean="0">
                <a:solidFill>
                  <a:schemeClr val="tx1"/>
                </a:solidFill>
                <a:effectLst/>
                <a:latin typeface="Georgia" panose="02040502050405020303" pitchFamily="18" charset="0"/>
                <a:ea typeface="+mn-ea"/>
                <a:cs typeface="+mn-cs"/>
              </a:rPr>
              <a:t>2</a:t>
            </a:r>
          </a:p>
          <a:p>
            <a:r>
              <a:rPr lang="en-US" sz="1100" kern="1200" dirty="0" err="1" smtClean="0">
                <a:solidFill>
                  <a:schemeClr val="tx1"/>
                </a:solidFill>
                <a:effectLst/>
                <a:latin typeface="Georgia" panose="02040502050405020303" pitchFamily="18" charset="0"/>
                <a:ea typeface="+mn-ea"/>
                <a:cs typeface="+mn-cs"/>
              </a:rPr>
              <a:t>connection.cursor</a:t>
            </a:r>
            <a:r>
              <a:rPr lang="en-US" sz="1100" kern="1200" dirty="0" smtClean="0">
                <a:solidFill>
                  <a:schemeClr val="tx1"/>
                </a:solidFill>
                <a:effectLst/>
                <a:latin typeface="Georgia" panose="02040502050405020303" pitchFamily="18" charset="0"/>
                <a:ea typeface="+mn-ea"/>
                <a:cs typeface="+mn-cs"/>
              </a:rPr>
              <a:t>()</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This routine creates a cursor which will be used throughout of your database programming with Python.</a:t>
            </a:r>
          </a:p>
          <a:p>
            <a:r>
              <a:rPr lang="en-US" sz="1100" kern="1200" dirty="0" smtClean="0">
                <a:solidFill>
                  <a:schemeClr val="tx1"/>
                </a:solidFill>
                <a:effectLst/>
                <a:latin typeface="Georgia" panose="02040502050405020303" pitchFamily="18" charset="0"/>
                <a:ea typeface="+mn-ea"/>
                <a:cs typeface="+mn-cs"/>
              </a:rPr>
              <a:t>3</a:t>
            </a:r>
          </a:p>
          <a:p>
            <a:r>
              <a:rPr lang="en-US" sz="1100" kern="1200" dirty="0" err="1" smtClean="0">
                <a:solidFill>
                  <a:schemeClr val="tx1"/>
                </a:solidFill>
                <a:effectLst/>
                <a:latin typeface="Georgia" panose="02040502050405020303" pitchFamily="18" charset="0"/>
                <a:ea typeface="+mn-ea"/>
                <a:cs typeface="+mn-cs"/>
              </a:rPr>
              <a:t>cursor.execute</a:t>
            </a:r>
            <a:r>
              <a:rPr lang="en-US" sz="1100" kern="1200" dirty="0" smtClean="0">
                <a:solidFill>
                  <a:schemeClr val="tx1"/>
                </a:solidFill>
                <a:effectLst/>
                <a:latin typeface="Georgia" panose="02040502050405020303" pitchFamily="18" charset="0"/>
                <a:ea typeface="+mn-ea"/>
                <a:cs typeface="+mn-cs"/>
              </a:rPr>
              <a:t>(</a:t>
            </a:r>
            <a:r>
              <a:rPr lang="en-US" sz="1100" kern="1200" dirty="0" err="1" smtClean="0">
                <a:solidFill>
                  <a:schemeClr val="tx1"/>
                </a:solidFill>
                <a:effectLst/>
                <a:latin typeface="Georgia" panose="02040502050405020303" pitchFamily="18" charset="0"/>
                <a:ea typeface="+mn-ea"/>
                <a:cs typeface="+mn-cs"/>
              </a:rPr>
              <a:t>sql</a:t>
            </a:r>
            <a:r>
              <a:rPr lang="en-US" sz="1100" kern="1200" dirty="0" smtClean="0">
                <a:solidFill>
                  <a:schemeClr val="tx1"/>
                </a:solidFill>
                <a:effectLst/>
                <a:latin typeface="Georgia" panose="02040502050405020303" pitchFamily="18" charset="0"/>
                <a:ea typeface="+mn-ea"/>
                <a:cs typeface="+mn-cs"/>
              </a:rPr>
              <a:t> [, optional parameters])</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This routine executes an SQL statement. The SQL statement may be parameterized (i.e., placeholders instead of SQL literals). The psycopg2 module supports placeholder using %s sign</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For </a:t>
            </a:r>
            <a:r>
              <a:rPr lang="en-US" sz="1100" kern="1200" dirty="0" err="1" smtClean="0">
                <a:solidFill>
                  <a:schemeClr val="tx1"/>
                </a:solidFill>
                <a:effectLst/>
                <a:latin typeface="Georgia" panose="02040502050405020303" pitchFamily="18" charset="0"/>
                <a:ea typeface="+mn-ea"/>
                <a:cs typeface="+mn-cs"/>
              </a:rPr>
              <a:t>example:cursor.execute</a:t>
            </a:r>
            <a:r>
              <a:rPr lang="en-US" sz="1100" kern="1200" dirty="0" smtClean="0">
                <a:solidFill>
                  <a:schemeClr val="tx1"/>
                </a:solidFill>
                <a:effectLst/>
                <a:latin typeface="Georgia" panose="02040502050405020303" pitchFamily="18" charset="0"/>
                <a:ea typeface="+mn-ea"/>
                <a:cs typeface="+mn-cs"/>
              </a:rPr>
              <a:t>("insert into people values (%s, %s)", (who, age))</a:t>
            </a:r>
          </a:p>
          <a:p>
            <a:r>
              <a:rPr lang="en-US" sz="1100" kern="1200" dirty="0" smtClean="0">
                <a:solidFill>
                  <a:schemeClr val="tx1"/>
                </a:solidFill>
                <a:effectLst/>
                <a:latin typeface="Georgia" panose="02040502050405020303" pitchFamily="18" charset="0"/>
                <a:ea typeface="+mn-ea"/>
                <a:cs typeface="+mn-cs"/>
              </a:rPr>
              <a:t>4</a:t>
            </a:r>
          </a:p>
          <a:p>
            <a:r>
              <a:rPr lang="en-US" sz="1100" kern="1200" dirty="0" err="1" smtClean="0">
                <a:solidFill>
                  <a:schemeClr val="tx1"/>
                </a:solidFill>
                <a:effectLst/>
                <a:latin typeface="Georgia" panose="02040502050405020303" pitchFamily="18" charset="0"/>
                <a:ea typeface="+mn-ea"/>
                <a:cs typeface="+mn-cs"/>
              </a:rPr>
              <a:t>cursor.executemany</a:t>
            </a:r>
            <a:r>
              <a:rPr lang="en-US" sz="1100" kern="1200" dirty="0" smtClean="0">
                <a:solidFill>
                  <a:schemeClr val="tx1"/>
                </a:solidFill>
                <a:effectLst/>
                <a:latin typeface="Georgia" panose="02040502050405020303" pitchFamily="18" charset="0"/>
                <a:ea typeface="+mn-ea"/>
                <a:cs typeface="+mn-cs"/>
              </a:rPr>
              <a:t>(</a:t>
            </a:r>
            <a:r>
              <a:rPr lang="en-US" sz="1100" kern="1200" dirty="0" err="1" smtClean="0">
                <a:solidFill>
                  <a:schemeClr val="tx1"/>
                </a:solidFill>
                <a:effectLst/>
                <a:latin typeface="Georgia" panose="02040502050405020303" pitchFamily="18" charset="0"/>
                <a:ea typeface="+mn-ea"/>
                <a:cs typeface="+mn-cs"/>
              </a:rPr>
              <a:t>sql</a:t>
            </a:r>
            <a:r>
              <a:rPr lang="en-US" sz="1100" kern="1200" dirty="0" smtClean="0">
                <a:solidFill>
                  <a:schemeClr val="tx1"/>
                </a:solidFill>
                <a:effectLst/>
                <a:latin typeface="Georgia" panose="02040502050405020303" pitchFamily="18" charset="0"/>
                <a:ea typeface="+mn-ea"/>
                <a:cs typeface="+mn-cs"/>
              </a:rPr>
              <a:t>, </a:t>
            </a:r>
            <a:r>
              <a:rPr lang="en-US" sz="1100" kern="1200" dirty="0" err="1" smtClean="0">
                <a:solidFill>
                  <a:schemeClr val="tx1"/>
                </a:solidFill>
                <a:effectLst/>
                <a:latin typeface="Georgia" panose="02040502050405020303" pitchFamily="18" charset="0"/>
                <a:ea typeface="+mn-ea"/>
                <a:cs typeface="+mn-cs"/>
              </a:rPr>
              <a:t>seq_of_parameters</a:t>
            </a:r>
            <a:r>
              <a:rPr lang="en-US" sz="1100" kern="1200" dirty="0" smtClean="0">
                <a:solidFill>
                  <a:schemeClr val="tx1"/>
                </a:solidFill>
                <a:effectLst/>
                <a:latin typeface="Georgia" panose="02040502050405020303" pitchFamily="18" charset="0"/>
                <a:ea typeface="+mn-ea"/>
                <a:cs typeface="+mn-cs"/>
              </a:rPr>
              <a:t>)</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This routine executes an SQL command against all parameter sequences or mappings found in the sequence </a:t>
            </a:r>
            <a:r>
              <a:rPr lang="en-US" sz="1100" kern="1200" dirty="0" err="1" smtClean="0">
                <a:solidFill>
                  <a:schemeClr val="tx1"/>
                </a:solidFill>
                <a:effectLst/>
                <a:latin typeface="Georgia" panose="02040502050405020303" pitchFamily="18" charset="0"/>
                <a:ea typeface="+mn-ea"/>
                <a:cs typeface="+mn-cs"/>
              </a:rPr>
              <a:t>sql</a:t>
            </a:r>
            <a:r>
              <a:rPr lang="en-US" sz="1100" kern="1200" dirty="0" smtClean="0">
                <a:solidFill>
                  <a:schemeClr val="tx1"/>
                </a:solidFill>
                <a:effectLst/>
                <a:latin typeface="Georgia" panose="02040502050405020303" pitchFamily="18" charset="0"/>
                <a:ea typeface="+mn-ea"/>
                <a:cs typeface="+mn-cs"/>
              </a:rPr>
              <a:t>.</a:t>
            </a:r>
          </a:p>
          <a:p>
            <a:r>
              <a:rPr lang="en-US" sz="1100" kern="1200" dirty="0" smtClean="0">
                <a:solidFill>
                  <a:schemeClr val="tx1"/>
                </a:solidFill>
                <a:effectLst/>
                <a:latin typeface="Georgia" panose="02040502050405020303" pitchFamily="18" charset="0"/>
                <a:ea typeface="+mn-ea"/>
                <a:cs typeface="+mn-cs"/>
              </a:rPr>
              <a:t>5</a:t>
            </a:r>
          </a:p>
          <a:p>
            <a:r>
              <a:rPr lang="en-US" sz="1100" kern="1200" dirty="0" err="1" smtClean="0">
                <a:solidFill>
                  <a:schemeClr val="tx1"/>
                </a:solidFill>
                <a:effectLst/>
                <a:latin typeface="Georgia" panose="02040502050405020303" pitchFamily="18" charset="0"/>
                <a:ea typeface="+mn-ea"/>
                <a:cs typeface="+mn-cs"/>
              </a:rPr>
              <a:t>cursor.callproc</a:t>
            </a:r>
            <a:r>
              <a:rPr lang="en-US" sz="1100" kern="1200" dirty="0" smtClean="0">
                <a:solidFill>
                  <a:schemeClr val="tx1"/>
                </a:solidFill>
                <a:effectLst/>
                <a:latin typeface="Georgia" panose="02040502050405020303" pitchFamily="18" charset="0"/>
                <a:ea typeface="+mn-ea"/>
                <a:cs typeface="+mn-cs"/>
              </a:rPr>
              <a:t>(</a:t>
            </a:r>
            <a:r>
              <a:rPr lang="en-US" sz="1100" kern="1200" dirty="0" err="1" smtClean="0">
                <a:solidFill>
                  <a:schemeClr val="tx1"/>
                </a:solidFill>
                <a:effectLst/>
                <a:latin typeface="Georgia" panose="02040502050405020303" pitchFamily="18" charset="0"/>
                <a:ea typeface="+mn-ea"/>
                <a:cs typeface="+mn-cs"/>
              </a:rPr>
              <a:t>procname</a:t>
            </a:r>
            <a:r>
              <a:rPr lang="en-US" sz="1100" kern="1200" dirty="0" smtClean="0">
                <a:solidFill>
                  <a:schemeClr val="tx1"/>
                </a:solidFill>
                <a:effectLst/>
                <a:latin typeface="Georgia" panose="02040502050405020303" pitchFamily="18" charset="0"/>
                <a:ea typeface="+mn-ea"/>
                <a:cs typeface="+mn-cs"/>
              </a:rPr>
              <a:t>[, parameters])</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This routine executes a stored database procedure with the given name. The sequence of parameters must contain one entry for each argument that the procedure expects.</a:t>
            </a:r>
          </a:p>
          <a:p>
            <a:r>
              <a:rPr lang="en-US" sz="1100" kern="1200" dirty="0" smtClean="0">
                <a:solidFill>
                  <a:schemeClr val="tx1"/>
                </a:solidFill>
                <a:effectLst/>
                <a:latin typeface="Georgia" panose="02040502050405020303" pitchFamily="18" charset="0"/>
                <a:ea typeface="+mn-ea"/>
                <a:cs typeface="+mn-cs"/>
              </a:rPr>
              <a:t>6</a:t>
            </a:r>
          </a:p>
          <a:p>
            <a:r>
              <a:rPr lang="en-US" sz="1100" kern="1200" dirty="0" err="1" smtClean="0">
                <a:solidFill>
                  <a:schemeClr val="tx1"/>
                </a:solidFill>
                <a:effectLst/>
                <a:latin typeface="Georgia" panose="02040502050405020303" pitchFamily="18" charset="0"/>
                <a:ea typeface="+mn-ea"/>
                <a:cs typeface="+mn-cs"/>
              </a:rPr>
              <a:t>cursor.rowcount</a:t>
            </a:r>
            <a:endParaRPr lang="en-US" sz="1100" kern="1200" dirty="0" smtClean="0">
              <a:solidFill>
                <a:schemeClr val="tx1"/>
              </a:solidFill>
              <a:effectLst/>
              <a:latin typeface="Georgia" panose="02040502050405020303" pitchFamily="18" charset="0"/>
              <a:ea typeface="+mn-ea"/>
              <a:cs typeface="+mn-cs"/>
            </a:endParaRP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This read-only attribute which returns the total number of database rows that have been modified, inserted, or deleted by the last </a:t>
            </a:r>
            <a:r>
              <a:rPr lang="en-US" sz="1100" kern="1200" dirty="0" err="1" smtClean="0">
                <a:solidFill>
                  <a:schemeClr val="tx1"/>
                </a:solidFill>
                <a:effectLst/>
                <a:latin typeface="Georgia" panose="02040502050405020303" pitchFamily="18" charset="0"/>
                <a:ea typeface="+mn-ea"/>
                <a:cs typeface="+mn-cs"/>
              </a:rPr>
              <a:t>last</a:t>
            </a:r>
            <a:r>
              <a:rPr lang="en-US" sz="1100" kern="1200" dirty="0" smtClean="0">
                <a:solidFill>
                  <a:schemeClr val="tx1"/>
                </a:solidFill>
                <a:effectLst/>
                <a:latin typeface="Georgia" panose="02040502050405020303" pitchFamily="18" charset="0"/>
                <a:ea typeface="+mn-ea"/>
                <a:cs typeface="+mn-cs"/>
              </a:rPr>
              <a:t> execute*().</a:t>
            </a:r>
          </a:p>
          <a:p>
            <a:r>
              <a:rPr lang="en-US" sz="1100" kern="1200" dirty="0" smtClean="0">
                <a:solidFill>
                  <a:schemeClr val="tx1"/>
                </a:solidFill>
                <a:effectLst/>
                <a:latin typeface="Georgia" panose="02040502050405020303" pitchFamily="18" charset="0"/>
                <a:ea typeface="+mn-ea"/>
                <a:cs typeface="+mn-cs"/>
              </a:rPr>
              <a:t>7</a:t>
            </a:r>
          </a:p>
          <a:p>
            <a:r>
              <a:rPr lang="en-US" sz="1100" kern="1200" dirty="0" err="1" smtClean="0">
                <a:solidFill>
                  <a:schemeClr val="tx1"/>
                </a:solidFill>
                <a:effectLst/>
                <a:latin typeface="Georgia" panose="02040502050405020303" pitchFamily="18" charset="0"/>
                <a:ea typeface="+mn-ea"/>
                <a:cs typeface="+mn-cs"/>
              </a:rPr>
              <a:t>connection.commit</a:t>
            </a:r>
            <a:r>
              <a:rPr lang="en-US" sz="1100" kern="1200" dirty="0" smtClean="0">
                <a:solidFill>
                  <a:schemeClr val="tx1"/>
                </a:solidFill>
                <a:effectLst/>
                <a:latin typeface="Georgia" panose="02040502050405020303" pitchFamily="18" charset="0"/>
                <a:ea typeface="+mn-ea"/>
                <a:cs typeface="+mn-cs"/>
              </a:rPr>
              <a:t>()</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This method commits the current transaction. If you do not call this method, anything you did since the last call to commit() is not visible from other database connections.</a:t>
            </a:r>
          </a:p>
          <a:p>
            <a:r>
              <a:rPr lang="en-US" sz="1100" kern="1200" dirty="0" smtClean="0">
                <a:solidFill>
                  <a:schemeClr val="tx1"/>
                </a:solidFill>
                <a:effectLst/>
                <a:latin typeface="Georgia" panose="02040502050405020303" pitchFamily="18" charset="0"/>
                <a:ea typeface="+mn-ea"/>
                <a:cs typeface="+mn-cs"/>
              </a:rPr>
              <a:t>8</a:t>
            </a:r>
          </a:p>
          <a:p>
            <a:r>
              <a:rPr lang="en-US" sz="1100" kern="1200" dirty="0" err="1" smtClean="0">
                <a:solidFill>
                  <a:schemeClr val="tx1"/>
                </a:solidFill>
                <a:effectLst/>
                <a:latin typeface="Georgia" panose="02040502050405020303" pitchFamily="18" charset="0"/>
                <a:ea typeface="+mn-ea"/>
                <a:cs typeface="+mn-cs"/>
              </a:rPr>
              <a:t>connection.rollback</a:t>
            </a:r>
            <a:r>
              <a:rPr lang="en-US" sz="1100" kern="1200" dirty="0" smtClean="0">
                <a:solidFill>
                  <a:schemeClr val="tx1"/>
                </a:solidFill>
                <a:effectLst/>
                <a:latin typeface="Georgia" panose="02040502050405020303" pitchFamily="18" charset="0"/>
                <a:ea typeface="+mn-ea"/>
                <a:cs typeface="+mn-cs"/>
              </a:rPr>
              <a:t>()</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This method rolls back any changes to the database since the last call to commit().</a:t>
            </a:r>
          </a:p>
          <a:p>
            <a:r>
              <a:rPr lang="en-US" sz="1100" kern="1200" dirty="0" smtClean="0">
                <a:solidFill>
                  <a:schemeClr val="tx1"/>
                </a:solidFill>
                <a:effectLst/>
                <a:latin typeface="Georgia" panose="02040502050405020303" pitchFamily="18" charset="0"/>
                <a:ea typeface="+mn-ea"/>
                <a:cs typeface="+mn-cs"/>
              </a:rPr>
              <a:t>9</a:t>
            </a:r>
          </a:p>
          <a:p>
            <a:r>
              <a:rPr lang="en-US" sz="1100" kern="1200" dirty="0" err="1" smtClean="0">
                <a:solidFill>
                  <a:schemeClr val="tx1"/>
                </a:solidFill>
                <a:effectLst/>
                <a:latin typeface="Georgia" panose="02040502050405020303" pitchFamily="18" charset="0"/>
                <a:ea typeface="+mn-ea"/>
                <a:cs typeface="+mn-cs"/>
              </a:rPr>
              <a:t>connection.close</a:t>
            </a:r>
            <a:r>
              <a:rPr lang="en-US" sz="1100" kern="1200" dirty="0" smtClean="0">
                <a:solidFill>
                  <a:schemeClr val="tx1"/>
                </a:solidFill>
                <a:effectLst/>
                <a:latin typeface="Georgia" panose="02040502050405020303" pitchFamily="18" charset="0"/>
                <a:ea typeface="+mn-ea"/>
                <a:cs typeface="+mn-cs"/>
              </a:rPr>
              <a:t>()</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This method closes the database connection. Note that this does not automatically call commit(). If you just close your database connection without calling commit() first, your changes will be lost!``</a:t>
            </a:r>
          </a:p>
          <a:p>
            <a:r>
              <a:rPr lang="en-US" sz="1100" kern="1200" dirty="0" smtClean="0">
                <a:solidFill>
                  <a:schemeClr val="tx1"/>
                </a:solidFill>
                <a:effectLst/>
                <a:latin typeface="Georgia" panose="02040502050405020303" pitchFamily="18" charset="0"/>
                <a:ea typeface="+mn-ea"/>
                <a:cs typeface="+mn-cs"/>
              </a:rPr>
              <a:t>10</a:t>
            </a:r>
          </a:p>
          <a:p>
            <a:r>
              <a:rPr lang="en-US" sz="1100" kern="1200" dirty="0" err="1" smtClean="0">
                <a:solidFill>
                  <a:schemeClr val="tx1"/>
                </a:solidFill>
                <a:effectLst/>
                <a:latin typeface="Georgia" panose="02040502050405020303" pitchFamily="18" charset="0"/>
                <a:ea typeface="+mn-ea"/>
                <a:cs typeface="+mn-cs"/>
              </a:rPr>
              <a:t>cursor.fetchone</a:t>
            </a:r>
            <a:r>
              <a:rPr lang="en-US" sz="1100" kern="1200" dirty="0" smtClean="0">
                <a:solidFill>
                  <a:schemeClr val="tx1"/>
                </a:solidFill>
                <a:effectLst/>
                <a:latin typeface="Georgia" panose="02040502050405020303" pitchFamily="18" charset="0"/>
                <a:ea typeface="+mn-ea"/>
                <a:cs typeface="+mn-cs"/>
              </a:rPr>
              <a:t>()</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This method fetches the next row of a query result set, returning a single sequence, or None when no more data is available.</a:t>
            </a:r>
          </a:p>
          <a:p>
            <a:r>
              <a:rPr lang="en-US" sz="1100" kern="1200" dirty="0" smtClean="0">
                <a:solidFill>
                  <a:schemeClr val="tx1"/>
                </a:solidFill>
                <a:effectLst/>
                <a:latin typeface="Georgia" panose="02040502050405020303" pitchFamily="18" charset="0"/>
                <a:ea typeface="+mn-ea"/>
                <a:cs typeface="+mn-cs"/>
              </a:rPr>
              <a:t>11</a:t>
            </a:r>
          </a:p>
          <a:p>
            <a:r>
              <a:rPr lang="en-US" sz="1100" kern="1200" dirty="0" err="1" smtClean="0">
                <a:solidFill>
                  <a:schemeClr val="tx1"/>
                </a:solidFill>
                <a:effectLst/>
                <a:latin typeface="Georgia" panose="02040502050405020303" pitchFamily="18" charset="0"/>
                <a:ea typeface="+mn-ea"/>
                <a:cs typeface="+mn-cs"/>
              </a:rPr>
              <a:t>cursor.fetchmany</a:t>
            </a:r>
            <a:r>
              <a:rPr lang="en-US" sz="1100" kern="1200" dirty="0" smtClean="0">
                <a:solidFill>
                  <a:schemeClr val="tx1"/>
                </a:solidFill>
                <a:effectLst/>
                <a:latin typeface="Georgia" panose="02040502050405020303" pitchFamily="18" charset="0"/>
                <a:ea typeface="+mn-ea"/>
                <a:cs typeface="+mn-cs"/>
              </a:rPr>
              <a:t>([size=</a:t>
            </a:r>
            <a:r>
              <a:rPr lang="en-US" sz="1100" kern="1200" dirty="0" err="1" smtClean="0">
                <a:solidFill>
                  <a:schemeClr val="tx1"/>
                </a:solidFill>
                <a:effectLst/>
                <a:latin typeface="Georgia" panose="02040502050405020303" pitchFamily="18" charset="0"/>
                <a:ea typeface="+mn-ea"/>
                <a:cs typeface="+mn-cs"/>
              </a:rPr>
              <a:t>cursor.arraysize</a:t>
            </a:r>
            <a:r>
              <a:rPr lang="en-US" sz="1100" kern="1200" dirty="0" smtClean="0">
                <a:solidFill>
                  <a:schemeClr val="tx1"/>
                </a:solidFill>
                <a:effectLst/>
                <a:latin typeface="Georgia" panose="02040502050405020303" pitchFamily="18" charset="0"/>
                <a:ea typeface="+mn-ea"/>
                <a:cs typeface="+mn-cs"/>
              </a:rPr>
              <a:t>])</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This routine fetches the next set of rows of a query result, returning a list. An empty list is returned when no more rows are available. The method tries to fetch as many rows as indicated by the size parameter.</a:t>
            </a:r>
          </a:p>
          <a:p>
            <a:r>
              <a:rPr lang="en-US" sz="1100" kern="1200" dirty="0" smtClean="0">
                <a:solidFill>
                  <a:schemeClr val="tx1"/>
                </a:solidFill>
                <a:effectLst/>
                <a:latin typeface="Georgia" panose="02040502050405020303" pitchFamily="18" charset="0"/>
                <a:ea typeface="+mn-ea"/>
                <a:cs typeface="+mn-cs"/>
              </a:rPr>
              <a:t>12</a:t>
            </a:r>
          </a:p>
          <a:p>
            <a:r>
              <a:rPr lang="en-US" sz="1100" kern="1200" dirty="0" err="1" smtClean="0">
                <a:solidFill>
                  <a:schemeClr val="tx1"/>
                </a:solidFill>
                <a:effectLst/>
                <a:latin typeface="Georgia" panose="02040502050405020303" pitchFamily="18" charset="0"/>
                <a:ea typeface="+mn-ea"/>
                <a:cs typeface="+mn-cs"/>
              </a:rPr>
              <a:t>cursor.fetchall</a:t>
            </a:r>
            <a:r>
              <a:rPr lang="en-US" sz="1100" kern="1200" dirty="0" smtClean="0">
                <a:solidFill>
                  <a:schemeClr val="tx1"/>
                </a:solidFill>
                <a:effectLst/>
                <a:latin typeface="Georgia" panose="02040502050405020303" pitchFamily="18" charset="0"/>
                <a:ea typeface="+mn-ea"/>
                <a:cs typeface="+mn-cs"/>
              </a:rPr>
              <a:t>()</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This routine fetches all (remaining) rows of a query result, returning a list. An empty list is returned when no rows are available.</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Here is an example of creating a table. </a:t>
            </a:r>
          </a:p>
          <a:p>
            <a:r>
              <a:rPr lang="en-US" sz="1100" kern="1200" dirty="0" smtClean="0">
                <a:solidFill>
                  <a:schemeClr val="tx1"/>
                </a:solidFill>
                <a:effectLst/>
                <a:latin typeface="Georgia" panose="02040502050405020303" pitchFamily="18" charset="0"/>
                <a:ea typeface="+mn-ea"/>
                <a:cs typeface="+mn-cs"/>
              </a:rPr>
              <a:t>#!/</a:t>
            </a:r>
            <a:r>
              <a:rPr lang="en-US" sz="1100" kern="1200" dirty="0" err="1" smtClean="0">
                <a:solidFill>
                  <a:schemeClr val="tx1"/>
                </a:solidFill>
                <a:effectLst/>
                <a:latin typeface="Georgia" panose="02040502050405020303" pitchFamily="18" charset="0"/>
                <a:ea typeface="+mn-ea"/>
                <a:cs typeface="+mn-cs"/>
              </a:rPr>
              <a:t>usr</a:t>
            </a:r>
            <a:r>
              <a:rPr lang="en-US" sz="1100" kern="1200" dirty="0" smtClean="0">
                <a:solidFill>
                  <a:schemeClr val="tx1"/>
                </a:solidFill>
                <a:effectLst/>
                <a:latin typeface="Georgia" panose="02040502050405020303" pitchFamily="18" charset="0"/>
                <a:ea typeface="+mn-ea"/>
                <a:cs typeface="+mn-cs"/>
              </a:rPr>
              <a:t>/bin/python3</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import psycopg2</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conn = psycopg2.connect(database = "</a:t>
            </a:r>
            <a:r>
              <a:rPr lang="en-US" sz="1100" kern="1200" dirty="0" err="1" smtClean="0">
                <a:solidFill>
                  <a:schemeClr val="tx1"/>
                </a:solidFill>
                <a:effectLst/>
                <a:latin typeface="Georgia" panose="02040502050405020303" pitchFamily="18" charset="0"/>
                <a:ea typeface="+mn-ea"/>
                <a:cs typeface="+mn-cs"/>
              </a:rPr>
              <a:t>testdb</a:t>
            </a:r>
            <a:r>
              <a:rPr lang="en-US" sz="1100" kern="1200" dirty="0" smtClean="0">
                <a:solidFill>
                  <a:schemeClr val="tx1"/>
                </a:solidFill>
                <a:effectLst/>
                <a:latin typeface="Georgia" panose="02040502050405020303" pitchFamily="18" charset="0"/>
                <a:ea typeface="+mn-ea"/>
                <a:cs typeface="+mn-cs"/>
              </a:rPr>
              <a:t>", user = "</a:t>
            </a:r>
            <a:r>
              <a:rPr lang="en-US" sz="1100" kern="1200" dirty="0" err="1" smtClean="0">
                <a:solidFill>
                  <a:schemeClr val="tx1"/>
                </a:solidFill>
                <a:effectLst/>
                <a:latin typeface="Georgia" panose="02040502050405020303" pitchFamily="18" charset="0"/>
                <a:ea typeface="+mn-ea"/>
                <a:cs typeface="+mn-cs"/>
              </a:rPr>
              <a:t>postgres</a:t>
            </a:r>
            <a:r>
              <a:rPr lang="en-US" sz="1100" kern="1200" dirty="0" smtClean="0">
                <a:solidFill>
                  <a:schemeClr val="tx1"/>
                </a:solidFill>
                <a:effectLst/>
                <a:latin typeface="Georgia" panose="02040502050405020303" pitchFamily="18" charset="0"/>
                <a:ea typeface="+mn-ea"/>
                <a:cs typeface="+mn-cs"/>
              </a:rPr>
              <a:t>", password = "pass123", host = "127.0.0.1", port = "5432")</a:t>
            </a:r>
          </a:p>
          <a:p>
            <a:r>
              <a:rPr lang="en-US" sz="1100" kern="1200" dirty="0" smtClean="0">
                <a:solidFill>
                  <a:schemeClr val="tx1"/>
                </a:solidFill>
                <a:effectLst/>
                <a:latin typeface="Georgia" panose="02040502050405020303" pitchFamily="18" charset="0"/>
                <a:ea typeface="+mn-ea"/>
                <a:cs typeface="+mn-cs"/>
              </a:rPr>
              <a:t>print "Opened database successfully"</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cur = </a:t>
            </a:r>
            <a:r>
              <a:rPr lang="en-US" sz="1100" kern="1200" dirty="0" err="1" smtClean="0">
                <a:solidFill>
                  <a:schemeClr val="tx1"/>
                </a:solidFill>
                <a:effectLst/>
                <a:latin typeface="Georgia" panose="02040502050405020303" pitchFamily="18" charset="0"/>
                <a:ea typeface="+mn-ea"/>
                <a:cs typeface="+mn-cs"/>
              </a:rPr>
              <a:t>conn.cursor</a:t>
            </a:r>
            <a:r>
              <a:rPr lang="en-US" sz="1100" kern="1200" dirty="0" smtClean="0">
                <a:solidFill>
                  <a:schemeClr val="tx1"/>
                </a:solidFill>
                <a:effectLst/>
                <a:latin typeface="Georgia" panose="02040502050405020303" pitchFamily="18" charset="0"/>
                <a:ea typeface="+mn-ea"/>
                <a:cs typeface="+mn-cs"/>
              </a:rPr>
              <a:t>()</a:t>
            </a:r>
          </a:p>
          <a:p>
            <a:r>
              <a:rPr lang="en-US" sz="1100" kern="1200" dirty="0" err="1" smtClean="0">
                <a:solidFill>
                  <a:schemeClr val="tx1"/>
                </a:solidFill>
                <a:effectLst/>
                <a:latin typeface="Georgia" panose="02040502050405020303" pitchFamily="18" charset="0"/>
                <a:ea typeface="+mn-ea"/>
                <a:cs typeface="+mn-cs"/>
              </a:rPr>
              <a:t>cur.execute</a:t>
            </a:r>
            <a:r>
              <a:rPr lang="en-US" sz="1100" kern="1200" dirty="0" smtClean="0">
                <a:solidFill>
                  <a:schemeClr val="tx1"/>
                </a:solidFill>
                <a:effectLst/>
                <a:latin typeface="Georgia" panose="02040502050405020303" pitchFamily="18" charset="0"/>
                <a:ea typeface="+mn-ea"/>
                <a:cs typeface="+mn-cs"/>
              </a:rPr>
              <a:t>('''CREATE TABLE COMPANY</a:t>
            </a:r>
          </a:p>
          <a:p>
            <a:r>
              <a:rPr lang="en-US" sz="1100" kern="1200" dirty="0" smtClean="0">
                <a:solidFill>
                  <a:schemeClr val="tx1"/>
                </a:solidFill>
                <a:effectLst/>
                <a:latin typeface="Georgia" panose="02040502050405020303" pitchFamily="18" charset="0"/>
                <a:ea typeface="+mn-ea"/>
                <a:cs typeface="+mn-cs"/>
              </a:rPr>
              <a:t>      (ID INT PRIMARY KEY     NOT NULL,</a:t>
            </a:r>
          </a:p>
          <a:p>
            <a:r>
              <a:rPr lang="en-US" sz="1100" kern="1200" dirty="0" smtClean="0">
                <a:solidFill>
                  <a:schemeClr val="tx1"/>
                </a:solidFill>
                <a:effectLst/>
                <a:latin typeface="Georgia" panose="02040502050405020303" pitchFamily="18" charset="0"/>
                <a:ea typeface="+mn-ea"/>
                <a:cs typeface="+mn-cs"/>
              </a:rPr>
              <a:t>      NAME           TEXT    NOT NULL,</a:t>
            </a:r>
          </a:p>
          <a:p>
            <a:r>
              <a:rPr lang="en-US" sz="1100" kern="1200" dirty="0" smtClean="0">
                <a:solidFill>
                  <a:schemeClr val="tx1"/>
                </a:solidFill>
                <a:effectLst/>
                <a:latin typeface="Georgia" panose="02040502050405020303" pitchFamily="18" charset="0"/>
                <a:ea typeface="+mn-ea"/>
                <a:cs typeface="+mn-cs"/>
              </a:rPr>
              <a:t>      AGE            INT     NOT NULL,</a:t>
            </a:r>
          </a:p>
          <a:p>
            <a:r>
              <a:rPr lang="en-US" sz="1100" kern="1200" dirty="0" smtClean="0">
                <a:solidFill>
                  <a:schemeClr val="tx1"/>
                </a:solidFill>
                <a:effectLst/>
                <a:latin typeface="Georgia" panose="02040502050405020303" pitchFamily="18" charset="0"/>
                <a:ea typeface="+mn-ea"/>
                <a:cs typeface="+mn-cs"/>
              </a:rPr>
              <a:t>      ADDRESS        CHAR(50),</a:t>
            </a:r>
          </a:p>
          <a:p>
            <a:r>
              <a:rPr lang="en-US" sz="1100" kern="1200" dirty="0" smtClean="0">
                <a:solidFill>
                  <a:schemeClr val="tx1"/>
                </a:solidFill>
                <a:effectLst/>
                <a:latin typeface="Georgia" panose="02040502050405020303" pitchFamily="18" charset="0"/>
                <a:ea typeface="+mn-ea"/>
                <a:cs typeface="+mn-cs"/>
              </a:rPr>
              <a:t>      SALARY         REAL);''')</a:t>
            </a:r>
          </a:p>
          <a:p>
            <a:r>
              <a:rPr lang="en-US" sz="1100" kern="1200" dirty="0" smtClean="0">
                <a:solidFill>
                  <a:schemeClr val="tx1"/>
                </a:solidFill>
                <a:effectLst/>
                <a:latin typeface="Georgia" panose="02040502050405020303" pitchFamily="18" charset="0"/>
                <a:ea typeface="+mn-ea"/>
                <a:cs typeface="+mn-cs"/>
              </a:rPr>
              <a:t>print ("Table created successfully")</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err="1" smtClean="0">
                <a:solidFill>
                  <a:schemeClr val="tx1"/>
                </a:solidFill>
                <a:effectLst/>
                <a:latin typeface="Georgia" panose="02040502050405020303" pitchFamily="18" charset="0"/>
                <a:ea typeface="+mn-ea"/>
                <a:cs typeface="+mn-cs"/>
              </a:rPr>
              <a:t>conn.commit</a:t>
            </a:r>
            <a:r>
              <a:rPr lang="en-US" sz="1100" kern="1200" dirty="0" smtClean="0">
                <a:solidFill>
                  <a:schemeClr val="tx1"/>
                </a:solidFill>
                <a:effectLst/>
                <a:latin typeface="Georgia" panose="02040502050405020303" pitchFamily="18" charset="0"/>
                <a:ea typeface="+mn-ea"/>
                <a:cs typeface="+mn-cs"/>
              </a:rPr>
              <a:t>()</a:t>
            </a:r>
          </a:p>
          <a:p>
            <a:r>
              <a:rPr lang="en-US" sz="1100" kern="1200" dirty="0" err="1" smtClean="0">
                <a:solidFill>
                  <a:schemeClr val="tx1"/>
                </a:solidFill>
                <a:effectLst/>
                <a:latin typeface="Georgia" panose="02040502050405020303" pitchFamily="18" charset="0"/>
                <a:ea typeface="+mn-ea"/>
                <a:cs typeface="+mn-cs"/>
              </a:rPr>
              <a:t>conn.close</a:t>
            </a:r>
            <a:r>
              <a:rPr lang="en-US" sz="1100" kern="1200" dirty="0" smtClean="0">
                <a:solidFill>
                  <a:schemeClr val="tx1"/>
                </a:solidFill>
                <a:effectLst/>
                <a:latin typeface="Georgia" panose="02040502050405020303" pitchFamily="18" charset="0"/>
                <a:ea typeface="+mn-ea"/>
                <a:cs typeface="+mn-cs"/>
              </a:rPr>
              <a:t>()</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Here’s an example of an INSERT. </a:t>
            </a:r>
          </a:p>
          <a:p>
            <a:r>
              <a:rPr lang="en-US" sz="1100" kern="1200" dirty="0" smtClean="0">
                <a:solidFill>
                  <a:schemeClr val="tx1"/>
                </a:solidFill>
                <a:effectLst/>
                <a:latin typeface="Georgia" panose="02040502050405020303" pitchFamily="18" charset="0"/>
                <a:ea typeface="+mn-ea"/>
                <a:cs typeface="+mn-cs"/>
              </a:rPr>
              <a:t>#!/</a:t>
            </a:r>
            <a:r>
              <a:rPr lang="en-US" sz="1100" kern="1200" dirty="0" err="1" smtClean="0">
                <a:solidFill>
                  <a:schemeClr val="tx1"/>
                </a:solidFill>
                <a:effectLst/>
                <a:latin typeface="Georgia" panose="02040502050405020303" pitchFamily="18" charset="0"/>
                <a:ea typeface="+mn-ea"/>
                <a:cs typeface="+mn-cs"/>
              </a:rPr>
              <a:t>usr</a:t>
            </a:r>
            <a:r>
              <a:rPr lang="en-US" sz="1100" kern="1200" dirty="0" smtClean="0">
                <a:solidFill>
                  <a:schemeClr val="tx1"/>
                </a:solidFill>
                <a:effectLst/>
                <a:latin typeface="Georgia" panose="02040502050405020303" pitchFamily="18" charset="0"/>
                <a:ea typeface="+mn-ea"/>
                <a:cs typeface="+mn-cs"/>
              </a:rPr>
              <a:t>/bin/python3</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import psycopg2</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conn = psycopg2.connect(database = "</a:t>
            </a:r>
            <a:r>
              <a:rPr lang="en-US" sz="1100" kern="1200" dirty="0" err="1" smtClean="0">
                <a:solidFill>
                  <a:schemeClr val="tx1"/>
                </a:solidFill>
                <a:effectLst/>
                <a:latin typeface="Georgia" panose="02040502050405020303" pitchFamily="18" charset="0"/>
                <a:ea typeface="+mn-ea"/>
                <a:cs typeface="+mn-cs"/>
              </a:rPr>
              <a:t>testdb</a:t>
            </a:r>
            <a:r>
              <a:rPr lang="en-US" sz="1100" kern="1200" dirty="0" smtClean="0">
                <a:solidFill>
                  <a:schemeClr val="tx1"/>
                </a:solidFill>
                <a:effectLst/>
                <a:latin typeface="Georgia" panose="02040502050405020303" pitchFamily="18" charset="0"/>
                <a:ea typeface="+mn-ea"/>
                <a:cs typeface="+mn-cs"/>
              </a:rPr>
              <a:t>", user = "</a:t>
            </a:r>
            <a:r>
              <a:rPr lang="en-US" sz="1100" kern="1200" dirty="0" err="1" smtClean="0">
                <a:solidFill>
                  <a:schemeClr val="tx1"/>
                </a:solidFill>
                <a:effectLst/>
                <a:latin typeface="Georgia" panose="02040502050405020303" pitchFamily="18" charset="0"/>
                <a:ea typeface="+mn-ea"/>
                <a:cs typeface="+mn-cs"/>
              </a:rPr>
              <a:t>postgres</a:t>
            </a:r>
            <a:r>
              <a:rPr lang="en-US" sz="1100" kern="1200" dirty="0" smtClean="0">
                <a:solidFill>
                  <a:schemeClr val="tx1"/>
                </a:solidFill>
                <a:effectLst/>
                <a:latin typeface="Georgia" panose="02040502050405020303" pitchFamily="18" charset="0"/>
                <a:ea typeface="+mn-ea"/>
                <a:cs typeface="+mn-cs"/>
              </a:rPr>
              <a:t>", password = "pass123", host = "127.0.0.1", port = "5432")</a:t>
            </a:r>
          </a:p>
          <a:p>
            <a:r>
              <a:rPr lang="en-US" sz="1100" kern="1200" dirty="0" smtClean="0">
                <a:solidFill>
                  <a:schemeClr val="tx1"/>
                </a:solidFill>
                <a:effectLst/>
                <a:latin typeface="Georgia" panose="02040502050405020303" pitchFamily="18" charset="0"/>
                <a:ea typeface="+mn-ea"/>
                <a:cs typeface="+mn-cs"/>
              </a:rPr>
              <a:t>print ("Opened database successfully")</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cur = </a:t>
            </a:r>
            <a:r>
              <a:rPr lang="en-US" sz="1100" kern="1200" dirty="0" err="1" smtClean="0">
                <a:solidFill>
                  <a:schemeClr val="tx1"/>
                </a:solidFill>
                <a:effectLst/>
                <a:latin typeface="Georgia" panose="02040502050405020303" pitchFamily="18" charset="0"/>
                <a:ea typeface="+mn-ea"/>
                <a:cs typeface="+mn-cs"/>
              </a:rPr>
              <a:t>conn.cursor</a:t>
            </a:r>
            <a:r>
              <a:rPr lang="en-US" sz="1100" kern="1200" dirty="0" smtClean="0">
                <a:solidFill>
                  <a:schemeClr val="tx1"/>
                </a:solidFill>
                <a:effectLst/>
                <a:latin typeface="Georgia" panose="02040502050405020303" pitchFamily="18" charset="0"/>
                <a:ea typeface="+mn-ea"/>
                <a:cs typeface="+mn-cs"/>
              </a:rPr>
              <a:t>()</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err="1" smtClean="0">
                <a:solidFill>
                  <a:schemeClr val="tx1"/>
                </a:solidFill>
                <a:effectLst/>
                <a:latin typeface="Georgia" panose="02040502050405020303" pitchFamily="18" charset="0"/>
                <a:ea typeface="+mn-ea"/>
                <a:cs typeface="+mn-cs"/>
              </a:rPr>
              <a:t>cur.execute</a:t>
            </a:r>
            <a:r>
              <a:rPr lang="en-US" sz="1100" kern="1200" dirty="0" smtClean="0">
                <a:solidFill>
                  <a:schemeClr val="tx1"/>
                </a:solidFill>
                <a:effectLst/>
                <a:latin typeface="Georgia" panose="02040502050405020303" pitchFamily="18" charset="0"/>
                <a:ea typeface="+mn-ea"/>
                <a:cs typeface="+mn-cs"/>
              </a:rPr>
              <a:t>("INSERT INTO COMPANY (ID,NAME,AGE,ADDRESS,SALARY) \</a:t>
            </a:r>
          </a:p>
          <a:p>
            <a:r>
              <a:rPr lang="en-US" sz="1100" kern="1200" dirty="0" smtClean="0">
                <a:solidFill>
                  <a:schemeClr val="tx1"/>
                </a:solidFill>
                <a:effectLst/>
                <a:latin typeface="Georgia" panose="02040502050405020303" pitchFamily="18" charset="0"/>
                <a:ea typeface="+mn-ea"/>
                <a:cs typeface="+mn-cs"/>
              </a:rPr>
              <a:t>      VALUES (1, 'Paul', 32, 'California', 20000.00 )");</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err="1" smtClean="0">
                <a:solidFill>
                  <a:schemeClr val="tx1"/>
                </a:solidFill>
                <a:effectLst/>
                <a:latin typeface="Georgia" panose="02040502050405020303" pitchFamily="18" charset="0"/>
                <a:ea typeface="+mn-ea"/>
                <a:cs typeface="+mn-cs"/>
              </a:rPr>
              <a:t>cur.execute</a:t>
            </a:r>
            <a:r>
              <a:rPr lang="en-US" sz="1100" kern="1200" dirty="0" smtClean="0">
                <a:solidFill>
                  <a:schemeClr val="tx1"/>
                </a:solidFill>
                <a:effectLst/>
                <a:latin typeface="Georgia" panose="02040502050405020303" pitchFamily="18" charset="0"/>
                <a:ea typeface="+mn-ea"/>
                <a:cs typeface="+mn-cs"/>
              </a:rPr>
              <a:t>("INSERT INTO COMPANY (ID,NAME,AGE,ADDRESS,SALARY) \</a:t>
            </a:r>
          </a:p>
          <a:p>
            <a:r>
              <a:rPr lang="en-US" sz="1100" kern="1200" dirty="0" smtClean="0">
                <a:solidFill>
                  <a:schemeClr val="tx1"/>
                </a:solidFill>
                <a:effectLst/>
                <a:latin typeface="Georgia" panose="02040502050405020303" pitchFamily="18" charset="0"/>
                <a:ea typeface="+mn-ea"/>
                <a:cs typeface="+mn-cs"/>
              </a:rPr>
              <a:t>      VALUES (2, 'Allen', 25, 'Texas', 15000.00 )");</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err="1" smtClean="0">
                <a:solidFill>
                  <a:schemeClr val="tx1"/>
                </a:solidFill>
                <a:effectLst/>
                <a:latin typeface="Georgia" panose="02040502050405020303" pitchFamily="18" charset="0"/>
                <a:ea typeface="+mn-ea"/>
                <a:cs typeface="+mn-cs"/>
              </a:rPr>
              <a:t>cur.execute</a:t>
            </a:r>
            <a:r>
              <a:rPr lang="en-US" sz="1100" kern="1200" dirty="0" smtClean="0">
                <a:solidFill>
                  <a:schemeClr val="tx1"/>
                </a:solidFill>
                <a:effectLst/>
                <a:latin typeface="Georgia" panose="02040502050405020303" pitchFamily="18" charset="0"/>
                <a:ea typeface="+mn-ea"/>
                <a:cs typeface="+mn-cs"/>
              </a:rPr>
              <a:t>("INSERT INTO COMPANY (ID,NAME,AGE,ADDRESS,SALARY) \</a:t>
            </a:r>
          </a:p>
          <a:p>
            <a:r>
              <a:rPr lang="en-US" sz="1100" kern="1200" dirty="0" smtClean="0">
                <a:solidFill>
                  <a:schemeClr val="tx1"/>
                </a:solidFill>
                <a:effectLst/>
                <a:latin typeface="Georgia" panose="02040502050405020303" pitchFamily="18" charset="0"/>
                <a:ea typeface="+mn-ea"/>
                <a:cs typeface="+mn-cs"/>
              </a:rPr>
              <a:t>      VALUES (3, 'Teddy', 23, 'Norway', 20000.00 )");</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err="1" smtClean="0">
                <a:solidFill>
                  <a:schemeClr val="tx1"/>
                </a:solidFill>
                <a:effectLst/>
                <a:latin typeface="Georgia" panose="02040502050405020303" pitchFamily="18" charset="0"/>
                <a:ea typeface="+mn-ea"/>
                <a:cs typeface="+mn-cs"/>
              </a:rPr>
              <a:t>cur.execute</a:t>
            </a:r>
            <a:r>
              <a:rPr lang="en-US" sz="1100" kern="1200" dirty="0" smtClean="0">
                <a:solidFill>
                  <a:schemeClr val="tx1"/>
                </a:solidFill>
                <a:effectLst/>
                <a:latin typeface="Georgia" panose="02040502050405020303" pitchFamily="18" charset="0"/>
                <a:ea typeface="+mn-ea"/>
                <a:cs typeface="+mn-cs"/>
              </a:rPr>
              <a:t>("INSERT INTO COMPANY (ID,NAME,AGE,ADDRESS,SALARY) \</a:t>
            </a:r>
          </a:p>
          <a:p>
            <a:r>
              <a:rPr lang="en-US" sz="1100" kern="1200" dirty="0" smtClean="0">
                <a:solidFill>
                  <a:schemeClr val="tx1"/>
                </a:solidFill>
                <a:effectLst/>
                <a:latin typeface="Georgia" panose="02040502050405020303" pitchFamily="18" charset="0"/>
                <a:ea typeface="+mn-ea"/>
                <a:cs typeface="+mn-cs"/>
              </a:rPr>
              <a:t>      VALUES (4, 'Mark', 25, 'Rich-</a:t>
            </a:r>
            <a:r>
              <a:rPr lang="en-US" sz="1100" kern="1200" dirty="0" err="1" smtClean="0">
                <a:solidFill>
                  <a:schemeClr val="tx1"/>
                </a:solidFill>
                <a:effectLst/>
                <a:latin typeface="Georgia" panose="02040502050405020303" pitchFamily="18" charset="0"/>
                <a:ea typeface="+mn-ea"/>
                <a:cs typeface="+mn-cs"/>
              </a:rPr>
              <a:t>Mond</a:t>
            </a:r>
            <a:r>
              <a:rPr lang="en-US" sz="1100" kern="1200" dirty="0" smtClean="0">
                <a:solidFill>
                  <a:schemeClr val="tx1"/>
                </a:solidFill>
                <a:effectLst/>
                <a:latin typeface="Georgia" panose="02040502050405020303" pitchFamily="18" charset="0"/>
                <a:ea typeface="+mn-ea"/>
                <a:cs typeface="+mn-cs"/>
              </a:rPr>
              <a:t> ', 65000.00 )");</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err="1" smtClean="0">
                <a:solidFill>
                  <a:schemeClr val="tx1"/>
                </a:solidFill>
                <a:effectLst/>
                <a:latin typeface="Georgia" panose="02040502050405020303" pitchFamily="18" charset="0"/>
                <a:ea typeface="+mn-ea"/>
                <a:cs typeface="+mn-cs"/>
              </a:rPr>
              <a:t>conn.commit</a:t>
            </a:r>
            <a:r>
              <a:rPr lang="en-US" sz="1100" kern="1200" dirty="0" smtClean="0">
                <a:solidFill>
                  <a:schemeClr val="tx1"/>
                </a:solidFill>
                <a:effectLst/>
                <a:latin typeface="Georgia" panose="02040502050405020303" pitchFamily="18" charset="0"/>
                <a:ea typeface="+mn-ea"/>
                <a:cs typeface="+mn-cs"/>
              </a:rPr>
              <a:t>()</a:t>
            </a:r>
          </a:p>
          <a:p>
            <a:r>
              <a:rPr lang="en-US" sz="1100" kern="1200" dirty="0" smtClean="0">
                <a:solidFill>
                  <a:schemeClr val="tx1"/>
                </a:solidFill>
                <a:effectLst/>
                <a:latin typeface="Georgia" panose="02040502050405020303" pitchFamily="18" charset="0"/>
                <a:ea typeface="+mn-ea"/>
                <a:cs typeface="+mn-cs"/>
              </a:rPr>
              <a:t>print ("Records created successfully";)</a:t>
            </a:r>
          </a:p>
          <a:p>
            <a:r>
              <a:rPr lang="en-US" sz="1100" kern="1200" dirty="0" err="1" smtClean="0">
                <a:solidFill>
                  <a:schemeClr val="tx1"/>
                </a:solidFill>
                <a:effectLst/>
                <a:latin typeface="Georgia" panose="02040502050405020303" pitchFamily="18" charset="0"/>
                <a:ea typeface="+mn-ea"/>
                <a:cs typeface="+mn-cs"/>
              </a:rPr>
              <a:t>conn.close</a:t>
            </a:r>
            <a:r>
              <a:rPr lang="en-US" sz="1100" kern="1200" dirty="0" smtClean="0">
                <a:solidFill>
                  <a:schemeClr val="tx1"/>
                </a:solidFill>
                <a:effectLst/>
                <a:latin typeface="Georgia" panose="02040502050405020303" pitchFamily="18" charset="0"/>
                <a:ea typeface="+mn-ea"/>
                <a:cs typeface="+mn-cs"/>
              </a:rPr>
              <a:t>()</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Here is an example of a SELECT statement.</a:t>
            </a:r>
          </a:p>
          <a:p>
            <a:r>
              <a:rPr lang="en-US" sz="1100" kern="1200" dirty="0" smtClean="0">
                <a:solidFill>
                  <a:schemeClr val="tx1"/>
                </a:solidFill>
                <a:effectLst/>
                <a:latin typeface="Georgia" panose="02040502050405020303" pitchFamily="18" charset="0"/>
                <a:ea typeface="+mn-ea"/>
                <a:cs typeface="+mn-cs"/>
              </a:rPr>
              <a:t>#!/</a:t>
            </a:r>
            <a:r>
              <a:rPr lang="en-US" sz="1100" kern="1200" dirty="0" err="1" smtClean="0">
                <a:solidFill>
                  <a:schemeClr val="tx1"/>
                </a:solidFill>
                <a:effectLst/>
                <a:latin typeface="Georgia" panose="02040502050405020303" pitchFamily="18" charset="0"/>
                <a:ea typeface="+mn-ea"/>
                <a:cs typeface="+mn-cs"/>
              </a:rPr>
              <a:t>usr</a:t>
            </a:r>
            <a:r>
              <a:rPr lang="en-US" sz="1100" kern="1200" dirty="0" smtClean="0">
                <a:solidFill>
                  <a:schemeClr val="tx1"/>
                </a:solidFill>
                <a:effectLst/>
                <a:latin typeface="Georgia" panose="02040502050405020303" pitchFamily="18" charset="0"/>
                <a:ea typeface="+mn-ea"/>
                <a:cs typeface="+mn-cs"/>
              </a:rPr>
              <a:t>/bin/python3</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import psycopg2</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conn = psycopg2.connect(database = "</a:t>
            </a:r>
            <a:r>
              <a:rPr lang="en-US" sz="1100" kern="1200" dirty="0" err="1" smtClean="0">
                <a:solidFill>
                  <a:schemeClr val="tx1"/>
                </a:solidFill>
                <a:effectLst/>
                <a:latin typeface="Georgia" panose="02040502050405020303" pitchFamily="18" charset="0"/>
                <a:ea typeface="+mn-ea"/>
                <a:cs typeface="+mn-cs"/>
              </a:rPr>
              <a:t>testdb</a:t>
            </a:r>
            <a:r>
              <a:rPr lang="en-US" sz="1100" kern="1200" dirty="0" smtClean="0">
                <a:solidFill>
                  <a:schemeClr val="tx1"/>
                </a:solidFill>
                <a:effectLst/>
                <a:latin typeface="Georgia" panose="02040502050405020303" pitchFamily="18" charset="0"/>
                <a:ea typeface="+mn-ea"/>
                <a:cs typeface="+mn-cs"/>
              </a:rPr>
              <a:t>", user = "</a:t>
            </a:r>
            <a:r>
              <a:rPr lang="en-US" sz="1100" kern="1200" dirty="0" err="1" smtClean="0">
                <a:solidFill>
                  <a:schemeClr val="tx1"/>
                </a:solidFill>
                <a:effectLst/>
                <a:latin typeface="Georgia" panose="02040502050405020303" pitchFamily="18" charset="0"/>
                <a:ea typeface="+mn-ea"/>
                <a:cs typeface="+mn-cs"/>
              </a:rPr>
              <a:t>postgres</a:t>
            </a:r>
            <a:r>
              <a:rPr lang="en-US" sz="1100" kern="1200" dirty="0" smtClean="0">
                <a:solidFill>
                  <a:schemeClr val="tx1"/>
                </a:solidFill>
                <a:effectLst/>
                <a:latin typeface="Georgia" panose="02040502050405020303" pitchFamily="18" charset="0"/>
                <a:ea typeface="+mn-ea"/>
                <a:cs typeface="+mn-cs"/>
              </a:rPr>
              <a:t>", password = "pass123", host = "127.0.0.1", port = "5432")</a:t>
            </a:r>
          </a:p>
          <a:p>
            <a:r>
              <a:rPr lang="en-US" sz="1100" kern="1200" dirty="0" smtClean="0">
                <a:solidFill>
                  <a:schemeClr val="tx1"/>
                </a:solidFill>
                <a:effectLst/>
                <a:latin typeface="Georgia" panose="02040502050405020303" pitchFamily="18" charset="0"/>
                <a:ea typeface="+mn-ea"/>
                <a:cs typeface="+mn-cs"/>
              </a:rPr>
              <a:t>print ("Opened database successfully")</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cur = </a:t>
            </a:r>
            <a:r>
              <a:rPr lang="en-US" sz="1100" kern="1200" dirty="0" err="1" smtClean="0">
                <a:solidFill>
                  <a:schemeClr val="tx1"/>
                </a:solidFill>
                <a:effectLst/>
                <a:latin typeface="Georgia" panose="02040502050405020303" pitchFamily="18" charset="0"/>
                <a:ea typeface="+mn-ea"/>
                <a:cs typeface="+mn-cs"/>
              </a:rPr>
              <a:t>conn.cursor</a:t>
            </a:r>
            <a:r>
              <a:rPr lang="en-US" sz="1100" kern="1200" dirty="0" smtClean="0">
                <a:solidFill>
                  <a:schemeClr val="tx1"/>
                </a:solidFill>
                <a:effectLst/>
                <a:latin typeface="Georgia" panose="02040502050405020303" pitchFamily="18" charset="0"/>
                <a:ea typeface="+mn-ea"/>
                <a:cs typeface="+mn-cs"/>
              </a:rPr>
              <a:t>()</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err="1" smtClean="0">
                <a:solidFill>
                  <a:schemeClr val="tx1"/>
                </a:solidFill>
                <a:effectLst/>
                <a:latin typeface="Georgia" panose="02040502050405020303" pitchFamily="18" charset="0"/>
                <a:ea typeface="+mn-ea"/>
                <a:cs typeface="+mn-cs"/>
              </a:rPr>
              <a:t>cur.execute</a:t>
            </a:r>
            <a:r>
              <a:rPr lang="en-US" sz="1100" kern="1200" dirty="0" smtClean="0">
                <a:solidFill>
                  <a:schemeClr val="tx1"/>
                </a:solidFill>
                <a:effectLst/>
                <a:latin typeface="Georgia" panose="02040502050405020303" pitchFamily="18" charset="0"/>
                <a:ea typeface="+mn-ea"/>
                <a:cs typeface="+mn-cs"/>
              </a:rPr>
              <a:t>("SELECT id, name, address, salary  from COMPANY")</a:t>
            </a:r>
          </a:p>
          <a:p>
            <a:r>
              <a:rPr lang="en-US" sz="1100" kern="1200" dirty="0" smtClean="0">
                <a:solidFill>
                  <a:schemeClr val="tx1"/>
                </a:solidFill>
                <a:effectLst/>
                <a:latin typeface="Georgia" panose="02040502050405020303" pitchFamily="18" charset="0"/>
                <a:ea typeface="+mn-ea"/>
                <a:cs typeface="+mn-cs"/>
              </a:rPr>
              <a:t>rows = </a:t>
            </a:r>
            <a:r>
              <a:rPr lang="en-US" sz="1100" kern="1200" dirty="0" err="1" smtClean="0">
                <a:solidFill>
                  <a:schemeClr val="tx1"/>
                </a:solidFill>
                <a:effectLst/>
                <a:latin typeface="Georgia" panose="02040502050405020303" pitchFamily="18" charset="0"/>
                <a:ea typeface="+mn-ea"/>
                <a:cs typeface="+mn-cs"/>
              </a:rPr>
              <a:t>cur.fetchall</a:t>
            </a:r>
            <a:r>
              <a:rPr lang="en-US" sz="1100" kern="1200" dirty="0" smtClean="0">
                <a:solidFill>
                  <a:schemeClr val="tx1"/>
                </a:solidFill>
                <a:effectLst/>
                <a:latin typeface="Georgia" panose="02040502050405020303" pitchFamily="18" charset="0"/>
                <a:ea typeface="+mn-ea"/>
                <a:cs typeface="+mn-cs"/>
              </a:rPr>
              <a:t>()</a:t>
            </a:r>
          </a:p>
          <a:p>
            <a:r>
              <a:rPr lang="en-US" sz="1100" kern="1200" dirty="0" smtClean="0">
                <a:solidFill>
                  <a:schemeClr val="tx1"/>
                </a:solidFill>
                <a:effectLst/>
                <a:latin typeface="Georgia" panose="02040502050405020303" pitchFamily="18" charset="0"/>
                <a:ea typeface="+mn-ea"/>
                <a:cs typeface="+mn-cs"/>
              </a:rPr>
              <a:t>for row in rows:</a:t>
            </a:r>
          </a:p>
          <a:p>
            <a:r>
              <a:rPr lang="en-US" sz="1100" kern="1200" dirty="0" smtClean="0">
                <a:solidFill>
                  <a:schemeClr val="tx1"/>
                </a:solidFill>
                <a:effectLst/>
                <a:latin typeface="Georgia" panose="02040502050405020303" pitchFamily="18" charset="0"/>
                <a:ea typeface="+mn-ea"/>
                <a:cs typeface="+mn-cs"/>
              </a:rPr>
              <a:t>   print "ID = ", row[0]</a:t>
            </a:r>
          </a:p>
          <a:p>
            <a:r>
              <a:rPr lang="en-US" sz="1100" kern="1200" dirty="0" smtClean="0">
                <a:solidFill>
                  <a:schemeClr val="tx1"/>
                </a:solidFill>
                <a:effectLst/>
                <a:latin typeface="Georgia" panose="02040502050405020303" pitchFamily="18" charset="0"/>
                <a:ea typeface="+mn-ea"/>
                <a:cs typeface="+mn-cs"/>
              </a:rPr>
              <a:t>   print "NAME = ", row[1]</a:t>
            </a:r>
          </a:p>
          <a:p>
            <a:r>
              <a:rPr lang="en-US" sz="1100" kern="1200" dirty="0" smtClean="0">
                <a:solidFill>
                  <a:schemeClr val="tx1"/>
                </a:solidFill>
                <a:effectLst/>
                <a:latin typeface="Georgia" panose="02040502050405020303" pitchFamily="18" charset="0"/>
                <a:ea typeface="+mn-ea"/>
                <a:cs typeface="+mn-cs"/>
              </a:rPr>
              <a:t>   print "ADDRESS = ", row[2]</a:t>
            </a:r>
          </a:p>
          <a:p>
            <a:r>
              <a:rPr lang="en-US" sz="1100" kern="1200" dirty="0" smtClean="0">
                <a:solidFill>
                  <a:schemeClr val="tx1"/>
                </a:solidFill>
                <a:effectLst/>
                <a:latin typeface="Georgia" panose="02040502050405020303" pitchFamily="18" charset="0"/>
                <a:ea typeface="+mn-ea"/>
                <a:cs typeface="+mn-cs"/>
              </a:rPr>
              <a:t>   print "SALARY = ", row[3], "\n"</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print ("Operation done successfully";)</a:t>
            </a:r>
          </a:p>
          <a:p>
            <a:r>
              <a:rPr lang="en-US" sz="1100" kern="1200" dirty="0" err="1" smtClean="0">
                <a:solidFill>
                  <a:schemeClr val="tx1"/>
                </a:solidFill>
                <a:effectLst/>
                <a:latin typeface="Georgia" panose="02040502050405020303" pitchFamily="18" charset="0"/>
                <a:ea typeface="+mn-ea"/>
                <a:cs typeface="+mn-cs"/>
              </a:rPr>
              <a:t>conn.close</a:t>
            </a:r>
            <a:r>
              <a:rPr lang="en-US" sz="1100" kern="1200" dirty="0" smtClean="0">
                <a:solidFill>
                  <a:schemeClr val="tx1"/>
                </a:solidFill>
                <a:effectLst/>
                <a:latin typeface="Georgia" panose="02040502050405020303" pitchFamily="18" charset="0"/>
                <a:ea typeface="+mn-ea"/>
                <a:cs typeface="+mn-cs"/>
              </a:rPr>
              <a:t>()</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Using other types of cursors. </a:t>
            </a:r>
          </a:p>
          <a:p>
            <a:r>
              <a:rPr lang="en-US" sz="1100" kern="1200" dirty="0" smtClean="0">
                <a:solidFill>
                  <a:schemeClr val="tx1"/>
                </a:solidFill>
                <a:effectLst/>
                <a:latin typeface="Georgia" panose="02040502050405020303" pitchFamily="18" charset="0"/>
                <a:ea typeface="+mn-ea"/>
                <a:cs typeface="+mn-cs"/>
              </a:rPr>
              <a:t>The </a:t>
            </a:r>
            <a:r>
              <a:rPr lang="en-US" sz="1100" kern="1200" dirty="0" err="1" smtClean="0">
                <a:solidFill>
                  <a:schemeClr val="tx1"/>
                </a:solidFill>
                <a:effectLst/>
                <a:latin typeface="Georgia" panose="02040502050405020303" pitchFamily="18" charset="0"/>
                <a:ea typeface="+mn-ea"/>
                <a:cs typeface="+mn-cs"/>
              </a:rPr>
              <a:t>dict</a:t>
            </a:r>
            <a:r>
              <a:rPr lang="en-US" sz="1100" kern="1200" dirty="0" smtClean="0">
                <a:solidFill>
                  <a:schemeClr val="tx1"/>
                </a:solidFill>
                <a:effectLst/>
                <a:latin typeface="Georgia" panose="02040502050405020303" pitchFamily="18" charset="0"/>
                <a:ea typeface="+mn-ea"/>
                <a:cs typeface="+mn-cs"/>
              </a:rPr>
              <a:t> cursors allow to access to the retrieved records using an interface similar to the Python dictionaries instead of the tuples.</a:t>
            </a:r>
          </a:p>
          <a:p>
            <a:r>
              <a:rPr lang="en-US" sz="1100" kern="1200" dirty="0" smtClean="0">
                <a:solidFill>
                  <a:schemeClr val="tx1"/>
                </a:solidFill>
                <a:effectLst/>
                <a:latin typeface="Georgia" panose="02040502050405020303" pitchFamily="18" charset="0"/>
                <a:ea typeface="+mn-ea"/>
                <a:cs typeface="+mn-cs"/>
              </a:rPr>
              <a:t>Here is an example.  Note that we have to import the psycopg2.extras module as well. </a:t>
            </a:r>
          </a:p>
          <a:p>
            <a:r>
              <a:rPr lang="en-US" sz="1100" kern="1200" dirty="0" err="1" smtClean="0">
                <a:solidFill>
                  <a:schemeClr val="tx1"/>
                </a:solidFill>
                <a:effectLst/>
                <a:latin typeface="Georgia" panose="02040502050405020303" pitchFamily="18" charset="0"/>
                <a:ea typeface="+mn-ea"/>
                <a:cs typeface="+mn-cs"/>
              </a:rPr>
              <a:t>dict_cur</a:t>
            </a:r>
            <a:r>
              <a:rPr lang="en-US" sz="1100" kern="1200" dirty="0" smtClean="0">
                <a:solidFill>
                  <a:schemeClr val="tx1"/>
                </a:solidFill>
                <a:effectLst/>
                <a:latin typeface="Georgia" panose="02040502050405020303" pitchFamily="18" charset="0"/>
                <a:ea typeface="+mn-ea"/>
                <a:cs typeface="+mn-cs"/>
              </a:rPr>
              <a:t> = </a:t>
            </a:r>
            <a:r>
              <a:rPr lang="en-US" sz="1100" kern="1200" dirty="0" err="1" smtClean="0">
                <a:solidFill>
                  <a:schemeClr val="tx1"/>
                </a:solidFill>
                <a:effectLst/>
                <a:latin typeface="Georgia" panose="02040502050405020303" pitchFamily="18" charset="0"/>
                <a:ea typeface="+mn-ea"/>
                <a:cs typeface="+mn-cs"/>
              </a:rPr>
              <a:t>conn.cursor</a:t>
            </a:r>
            <a:r>
              <a:rPr lang="en-US" sz="1100" kern="1200" dirty="0" smtClean="0">
                <a:solidFill>
                  <a:schemeClr val="tx1"/>
                </a:solidFill>
                <a:effectLst/>
                <a:latin typeface="Georgia" panose="02040502050405020303" pitchFamily="18" charset="0"/>
                <a:ea typeface="+mn-ea"/>
                <a:cs typeface="+mn-cs"/>
              </a:rPr>
              <a:t>(</a:t>
            </a:r>
            <a:r>
              <a:rPr lang="en-US" sz="1100" kern="1200" dirty="0" err="1" smtClean="0">
                <a:solidFill>
                  <a:schemeClr val="tx1"/>
                </a:solidFill>
                <a:effectLst/>
                <a:latin typeface="Georgia" panose="02040502050405020303" pitchFamily="18" charset="0"/>
                <a:ea typeface="+mn-ea"/>
                <a:cs typeface="+mn-cs"/>
              </a:rPr>
              <a:t>cursor_factory</a:t>
            </a:r>
            <a:r>
              <a:rPr lang="en-US" sz="1100" kern="1200" dirty="0" smtClean="0">
                <a:solidFill>
                  <a:schemeClr val="tx1"/>
                </a:solidFill>
                <a:effectLst/>
                <a:latin typeface="Georgia" panose="02040502050405020303" pitchFamily="18" charset="0"/>
                <a:ea typeface="+mn-ea"/>
                <a:cs typeface="+mn-cs"/>
              </a:rPr>
              <a:t>=psycopg2.extras.DictCursor)</a:t>
            </a:r>
          </a:p>
          <a:p>
            <a:r>
              <a:rPr lang="en-US" sz="1100" kern="1200" dirty="0" err="1" smtClean="0">
                <a:solidFill>
                  <a:schemeClr val="tx1"/>
                </a:solidFill>
                <a:effectLst/>
                <a:latin typeface="Georgia" panose="02040502050405020303" pitchFamily="18" charset="0"/>
                <a:ea typeface="+mn-ea"/>
                <a:cs typeface="+mn-cs"/>
              </a:rPr>
              <a:t>dict_cur.execute</a:t>
            </a:r>
            <a:r>
              <a:rPr lang="en-US" sz="1100" kern="1200" dirty="0" smtClean="0">
                <a:solidFill>
                  <a:schemeClr val="tx1"/>
                </a:solidFill>
                <a:effectLst/>
                <a:latin typeface="Georgia" panose="02040502050405020303" pitchFamily="18" charset="0"/>
                <a:ea typeface="+mn-ea"/>
                <a:cs typeface="+mn-cs"/>
              </a:rPr>
              <a:t>("INSERT INTO test (</a:t>
            </a:r>
            <a:r>
              <a:rPr lang="en-US" sz="1100" kern="1200" dirty="0" err="1" smtClean="0">
                <a:solidFill>
                  <a:schemeClr val="tx1"/>
                </a:solidFill>
                <a:effectLst/>
                <a:latin typeface="Georgia" panose="02040502050405020303" pitchFamily="18" charset="0"/>
                <a:ea typeface="+mn-ea"/>
                <a:cs typeface="+mn-cs"/>
              </a:rPr>
              <a:t>num</a:t>
            </a:r>
            <a:r>
              <a:rPr lang="en-US" sz="1100" kern="1200" dirty="0" smtClean="0">
                <a:solidFill>
                  <a:schemeClr val="tx1"/>
                </a:solidFill>
                <a:effectLst/>
                <a:latin typeface="Georgia" panose="02040502050405020303" pitchFamily="18" charset="0"/>
                <a:ea typeface="+mn-ea"/>
                <a:cs typeface="+mn-cs"/>
              </a:rPr>
              <a:t>, data) VALUES(%s, %s)",(100, "</a:t>
            </a:r>
            <a:r>
              <a:rPr lang="en-US" sz="1100" kern="1200" dirty="0" err="1" smtClean="0">
                <a:solidFill>
                  <a:schemeClr val="tx1"/>
                </a:solidFill>
                <a:effectLst/>
                <a:latin typeface="Georgia" panose="02040502050405020303" pitchFamily="18" charset="0"/>
                <a:ea typeface="+mn-ea"/>
                <a:cs typeface="+mn-cs"/>
              </a:rPr>
              <a:t>abc'def</a:t>
            </a:r>
            <a:r>
              <a:rPr lang="en-US" sz="1100" kern="1200" dirty="0" smtClean="0">
                <a:solidFill>
                  <a:schemeClr val="tx1"/>
                </a:solidFill>
                <a:effectLst/>
                <a:latin typeface="Georgia" panose="02040502050405020303" pitchFamily="18" charset="0"/>
                <a:ea typeface="+mn-ea"/>
                <a:cs typeface="+mn-cs"/>
              </a:rPr>
              <a:t>"))</a:t>
            </a:r>
          </a:p>
          <a:p>
            <a:r>
              <a:rPr lang="en-US" sz="1100" kern="1200" dirty="0" err="1" smtClean="0">
                <a:solidFill>
                  <a:schemeClr val="tx1"/>
                </a:solidFill>
                <a:effectLst/>
                <a:latin typeface="Georgia" panose="02040502050405020303" pitchFamily="18" charset="0"/>
                <a:ea typeface="+mn-ea"/>
                <a:cs typeface="+mn-cs"/>
              </a:rPr>
              <a:t>dict_cur.execute</a:t>
            </a:r>
            <a:r>
              <a:rPr lang="en-US" sz="1100" kern="1200" dirty="0" smtClean="0">
                <a:solidFill>
                  <a:schemeClr val="tx1"/>
                </a:solidFill>
                <a:effectLst/>
                <a:latin typeface="Georgia" panose="02040502050405020303" pitchFamily="18" charset="0"/>
                <a:ea typeface="+mn-ea"/>
                <a:cs typeface="+mn-cs"/>
              </a:rPr>
              <a:t>("SELECT * FROM test")</a:t>
            </a:r>
          </a:p>
          <a:p>
            <a:r>
              <a:rPr lang="en-US" sz="1100" kern="1200" dirty="0" smtClean="0">
                <a:solidFill>
                  <a:schemeClr val="tx1"/>
                </a:solidFill>
                <a:effectLst/>
                <a:latin typeface="Georgia" panose="02040502050405020303" pitchFamily="18" charset="0"/>
                <a:ea typeface="+mn-ea"/>
                <a:cs typeface="+mn-cs"/>
              </a:rPr>
              <a:t>rec = </a:t>
            </a:r>
            <a:r>
              <a:rPr lang="en-US" sz="1100" kern="1200" dirty="0" err="1" smtClean="0">
                <a:solidFill>
                  <a:schemeClr val="tx1"/>
                </a:solidFill>
                <a:effectLst/>
                <a:latin typeface="Georgia" panose="02040502050405020303" pitchFamily="18" charset="0"/>
                <a:ea typeface="+mn-ea"/>
                <a:cs typeface="+mn-cs"/>
              </a:rPr>
              <a:t>dict_cur.fetchone</a:t>
            </a:r>
            <a:r>
              <a:rPr lang="en-US" sz="1100" kern="1200" dirty="0" smtClean="0">
                <a:solidFill>
                  <a:schemeClr val="tx1"/>
                </a:solidFill>
                <a:effectLst/>
                <a:latin typeface="Georgia" panose="02040502050405020303" pitchFamily="18" charset="0"/>
                <a:ea typeface="+mn-ea"/>
                <a:cs typeface="+mn-cs"/>
              </a:rPr>
              <a:t>()</a:t>
            </a:r>
          </a:p>
          <a:p>
            <a:r>
              <a:rPr lang="en-US" sz="1100" kern="1200" dirty="0" smtClean="0">
                <a:solidFill>
                  <a:schemeClr val="tx1"/>
                </a:solidFill>
                <a:effectLst/>
                <a:latin typeface="Georgia" panose="02040502050405020303" pitchFamily="18" charset="0"/>
                <a:ea typeface="+mn-ea"/>
                <a:cs typeface="+mn-cs"/>
              </a:rPr>
              <a:t>print (rec['id'])</a:t>
            </a:r>
          </a:p>
          <a:p>
            <a:r>
              <a:rPr lang="en-US" sz="1100" kern="1200" dirty="0" smtClean="0">
                <a:solidFill>
                  <a:schemeClr val="tx1"/>
                </a:solidFill>
                <a:effectLst/>
                <a:latin typeface="Georgia" panose="02040502050405020303" pitchFamily="18" charset="0"/>
                <a:ea typeface="+mn-ea"/>
                <a:cs typeface="+mn-cs"/>
              </a:rPr>
              <a:t>print(rec['</a:t>
            </a:r>
            <a:r>
              <a:rPr lang="en-US" sz="1100" kern="1200" dirty="0" err="1" smtClean="0">
                <a:solidFill>
                  <a:schemeClr val="tx1"/>
                </a:solidFill>
                <a:effectLst/>
                <a:latin typeface="Georgia" panose="02040502050405020303" pitchFamily="18" charset="0"/>
                <a:ea typeface="+mn-ea"/>
                <a:cs typeface="+mn-cs"/>
              </a:rPr>
              <a:t>num</a:t>
            </a:r>
            <a:r>
              <a:rPr lang="en-US" sz="1100" kern="1200" dirty="0" smtClean="0">
                <a:solidFill>
                  <a:schemeClr val="tx1"/>
                </a:solidFill>
                <a:effectLst/>
                <a:latin typeface="Georgia" panose="02040502050405020303" pitchFamily="18" charset="0"/>
                <a:ea typeface="+mn-ea"/>
                <a:cs typeface="+mn-cs"/>
              </a:rPr>
              <a:t>'])</a:t>
            </a:r>
          </a:p>
          <a:p>
            <a:r>
              <a:rPr lang="en-US" sz="1100" kern="1200" dirty="0" smtClean="0">
                <a:solidFill>
                  <a:schemeClr val="tx1"/>
                </a:solidFill>
                <a:effectLst/>
                <a:latin typeface="Georgia" panose="02040502050405020303" pitchFamily="18" charset="0"/>
                <a:ea typeface="+mn-ea"/>
                <a:cs typeface="+mn-cs"/>
              </a:rPr>
              <a:t>print (rec['data'])</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Using the </a:t>
            </a:r>
            <a:r>
              <a:rPr lang="en-US" sz="1100" kern="1200" dirty="0" err="1" smtClean="0">
                <a:solidFill>
                  <a:schemeClr val="tx1"/>
                </a:solidFill>
                <a:effectLst/>
                <a:latin typeface="Georgia" panose="02040502050405020303" pitchFamily="18" charset="0"/>
                <a:ea typeface="+mn-ea"/>
                <a:cs typeface="+mn-cs"/>
              </a:rPr>
              <a:t>NamedTuple</a:t>
            </a:r>
            <a:r>
              <a:rPr lang="en-US" sz="1100" kern="1200" dirty="0" smtClean="0">
                <a:solidFill>
                  <a:schemeClr val="tx1"/>
                </a:solidFill>
                <a:effectLst/>
                <a:latin typeface="Georgia" panose="02040502050405020303" pitchFamily="18" charset="0"/>
                <a:ea typeface="+mn-ea"/>
                <a:cs typeface="+mn-cs"/>
              </a:rPr>
              <a:t> cursor</a:t>
            </a:r>
          </a:p>
          <a:p>
            <a:r>
              <a:rPr lang="en-US" sz="1100" kern="1200" dirty="0" smtClean="0">
                <a:solidFill>
                  <a:schemeClr val="tx1"/>
                </a:solidFill>
                <a:effectLst/>
                <a:latin typeface="Georgia" panose="02040502050405020303" pitchFamily="18" charset="0"/>
                <a:ea typeface="+mn-ea"/>
                <a:cs typeface="+mn-cs"/>
              </a:rPr>
              <a:t>These objects require </a:t>
            </a:r>
            <a:r>
              <a:rPr lang="en-US" sz="1100" kern="1200" dirty="0" err="1" smtClean="0">
                <a:solidFill>
                  <a:schemeClr val="tx1"/>
                </a:solidFill>
                <a:effectLst/>
                <a:latin typeface="Georgia" panose="02040502050405020303" pitchFamily="18" charset="0"/>
                <a:ea typeface="+mn-ea"/>
                <a:cs typeface="+mn-cs"/>
              </a:rPr>
              <a:t>collections.namedtuple</a:t>
            </a:r>
            <a:r>
              <a:rPr lang="en-US" sz="1100" kern="1200" dirty="0" smtClean="0">
                <a:solidFill>
                  <a:schemeClr val="tx1"/>
                </a:solidFill>
                <a:effectLst/>
                <a:latin typeface="Georgia" panose="02040502050405020303" pitchFamily="18" charset="0"/>
                <a:ea typeface="+mn-ea"/>
                <a:cs typeface="+mn-cs"/>
              </a:rPr>
              <a:t>() to be found, so it is available out-of-the-box only from Python 2.6. </a:t>
            </a:r>
          </a:p>
          <a:p>
            <a:r>
              <a:rPr lang="en-US" sz="1100" kern="1200" dirty="0" smtClean="0">
                <a:solidFill>
                  <a:schemeClr val="tx1"/>
                </a:solidFill>
                <a:effectLst/>
                <a:latin typeface="Georgia" panose="02040502050405020303" pitchFamily="18" charset="0"/>
                <a:ea typeface="+mn-ea"/>
                <a:cs typeface="+mn-cs"/>
              </a:rPr>
              <a:t>import collections</a:t>
            </a:r>
          </a:p>
          <a:p>
            <a:r>
              <a:rPr lang="en-US" sz="1100" kern="1200" dirty="0" err="1" smtClean="0">
                <a:solidFill>
                  <a:schemeClr val="tx1"/>
                </a:solidFill>
                <a:effectLst/>
                <a:latin typeface="Georgia" panose="02040502050405020303" pitchFamily="18" charset="0"/>
                <a:ea typeface="+mn-ea"/>
                <a:cs typeface="+mn-cs"/>
              </a:rPr>
              <a:t>collections.namedtuple</a:t>
            </a:r>
            <a:r>
              <a:rPr lang="en-US" sz="1100" kern="1200" dirty="0" smtClean="0">
                <a:solidFill>
                  <a:schemeClr val="tx1"/>
                </a:solidFill>
                <a:effectLst/>
                <a:latin typeface="Georgia" panose="02040502050405020303" pitchFamily="18" charset="0"/>
                <a:ea typeface="+mn-ea"/>
                <a:cs typeface="+mn-cs"/>
              </a:rPr>
              <a:t> = </a:t>
            </a:r>
            <a:r>
              <a:rPr lang="en-US" sz="1100" kern="1200" dirty="0" err="1" smtClean="0">
                <a:solidFill>
                  <a:schemeClr val="tx1"/>
                </a:solidFill>
                <a:effectLst/>
                <a:latin typeface="Georgia" panose="02040502050405020303" pitchFamily="18" charset="0"/>
                <a:ea typeface="+mn-ea"/>
                <a:cs typeface="+mn-cs"/>
              </a:rPr>
              <a:t>namedtuple</a:t>
            </a:r>
            <a:endParaRPr lang="en-US" sz="1100" kern="1200" dirty="0" smtClean="0">
              <a:solidFill>
                <a:schemeClr val="tx1"/>
              </a:solidFill>
              <a:effectLst/>
              <a:latin typeface="Georgia" panose="02040502050405020303" pitchFamily="18" charset="0"/>
              <a:ea typeface="+mn-ea"/>
              <a:cs typeface="+mn-cs"/>
            </a:endParaRPr>
          </a:p>
          <a:p>
            <a:r>
              <a:rPr lang="en-US" sz="1100" kern="1200" dirty="0" smtClean="0">
                <a:solidFill>
                  <a:schemeClr val="tx1"/>
                </a:solidFill>
                <a:effectLst/>
                <a:latin typeface="Georgia" panose="02040502050405020303" pitchFamily="18" charset="0"/>
                <a:ea typeface="+mn-ea"/>
                <a:cs typeface="+mn-cs"/>
              </a:rPr>
              <a:t>from </a:t>
            </a:r>
            <a:r>
              <a:rPr lang="en-US" sz="1100" kern="1200" dirty="0" err="1" smtClean="0">
                <a:solidFill>
                  <a:schemeClr val="tx1"/>
                </a:solidFill>
                <a:effectLst/>
                <a:latin typeface="Georgia" panose="02040502050405020303" pitchFamily="18" charset="0"/>
                <a:ea typeface="+mn-ea"/>
                <a:cs typeface="+mn-cs"/>
              </a:rPr>
              <a:t>psycopg.extras</a:t>
            </a:r>
            <a:r>
              <a:rPr lang="en-US" sz="1100" kern="1200" dirty="0" smtClean="0">
                <a:solidFill>
                  <a:schemeClr val="tx1"/>
                </a:solidFill>
                <a:effectLst/>
                <a:latin typeface="Georgia" panose="02040502050405020303" pitchFamily="18" charset="0"/>
                <a:ea typeface="+mn-ea"/>
                <a:cs typeface="+mn-cs"/>
              </a:rPr>
              <a:t> import </a:t>
            </a:r>
            <a:r>
              <a:rPr lang="en-US" sz="1100" kern="1200" dirty="0" err="1" smtClean="0">
                <a:solidFill>
                  <a:schemeClr val="tx1"/>
                </a:solidFill>
                <a:effectLst/>
                <a:latin typeface="Georgia" panose="02040502050405020303" pitchFamily="18" charset="0"/>
                <a:ea typeface="+mn-ea"/>
                <a:cs typeface="+mn-cs"/>
              </a:rPr>
              <a:t>NamedTupleConnection</a:t>
            </a:r>
            <a:endParaRPr lang="en-US" sz="1100" kern="1200" dirty="0" smtClean="0">
              <a:solidFill>
                <a:schemeClr val="tx1"/>
              </a:solidFill>
              <a:effectLst/>
              <a:latin typeface="Georgia" panose="02040502050405020303" pitchFamily="18" charset="0"/>
              <a:ea typeface="+mn-ea"/>
              <a:cs typeface="+mn-cs"/>
            </a:endParaRPr>
          </a:p>
          <a:p>
            <a:r>
              <a:rPr lang="en-US" sz="1100" kern="1200" dirty="0" err="1" smtClean="0">
                <a:solidFill>
                  <a:schemeClr val="tx1"/>
                </a:solidFill>
                <a:effectLst/>
                <a:latin typeface="Georgia" panose="02040502050405020303" pitchFamily="18" charset="0"/>
                <a:ea typeface="+mn-ea"/>
                <a:cs typeface="+mn-cs"/>
              </a:rPr>
              <a:t>nt_cur</a:t>
            </a:r>
            <a:r>
              <a:rPr lang="en-US" sz="1100" kern="1200" dirty="0" smtClean="0">
                <a:solidFill>
                  <a:schemeClr val="tx1"/>
                </a:solidFill>
                <a:effectLst/>
                <a:latin typeface="Georgia" panose="02040502050405020303" pitchFamily="18" charset="0"/>
                <a:ea typeface="+mn-ea"/>
                <a:cs typeface="+mn-cs"/>
              </a:rPr>
              <a:t> = </a:t>
            </a:r>
            <a:r>
              <a:rPr lang="en-US" sz="1100" kern="1200" dirty="0" err="1" smtClean="0">
                <a:solidFill>
                  <a:schemeClr val="tx1"/>
                </a:solidFill>
                <a:effectLst/>
                <a:latin typeface="Georgia" panose="02040502050405020303" pitchFamily="18" charset="0"/>
                <a:ea typeface="+mn-ea"/>
                <a:cs typeface="+mn-cs"/>
              </a:rPr>
              <a:t>conn.cursor</a:t>
            </a:r>
            <a:r>
              <a:rPr lang="en-US" sz="1100" kern="1200" dirty="0" smtClean="0">
                <a:solidFill>
                  <a:schemeClr val="tx1"/>
                </a:solidFill>
                <a:effectLst/>
                <a:latin typeface="Georgia" panose="02040502050405020303" pitchFamily="18" charset="0"/>
                <a:ea typeface="+mn-ea"/>
                <a:cs typeface="+mn-cs"/>
              </a:rPr>
              <a:t>(</a:t>
            </a:r>
            <a:r>
              <a:rPr lang="en-US" sz="1100" kern="1200" dirty="0" err="1" smtClean="0">
                <a:solidFill>
                  <a:schemeClr val="tx1"/>
                </a:solidFill>
                <a:effectLst/>
                <a:latin typeface="Georgia" panose="02040502050405020303" pitchFamily="18" charset="0"/>
                <a:ea typeface="+mn-ea"/>
                <a:cs typeface="+mn-cs"/>
              </a:rPr>
              <a:t>cursor_factory</a:t>
            </a:r>
            <a:r>
              <a:rPr lang="en-US" sz="1100" kern="1200" dirty="0" smtClean="0">
                <a:solidFill>
                  <a:schemeClr val="tx1"/>
                </a:solidFill>
                <a:effectLst/>
                <a:latin typeface="Georgia" panose="02040502050405020303" pitchFamily="18" charset="0"/>
                <a:ea typeface="+mn-ea"/>
                <a:cs typeface="+mn-cs"/>
              </a:rPr>
              <a:t>=psycopg2.extras.NamedTupleCursor)</a:t>
            </a:r>
          </a:p>
          <a:p>
            <a:r>
              <a:rPr lang="en-US" sz="1100" kern="1200" dirty="0" smtClean="0">
                <a:solidFill>
                  <a:schemeClr val="tx1"/>
                </a:solidFill>
                <a:effectLst/>
                <a:latin typeface="Georgia" panose="02040502050405020303" pitchFamily="18" charset="0"/>
                <a:ea typeface="+mn-ea"/>
                <a:cs typeface="+mn-cs"/>
              </a:rPr>
              <a:t>rec = </a:t>
            </a:r>
            <a:r>
              <a:rPr lang="en-US" sz="1100" kern="1200" dirty="0" err="1" smtClean="0">
                <a:solidFill>
                  <a:schemeClr val="tx1"/>
                </a:solidFill>
                <a:effectLst/>
                <a:latin typeface="Georgia" panose="02040502050405020303" pitchFamily="18" charset="0"/>
                <a:ea typeface="+mn-ea"/>
                <a:cs typeface="+mn-cs"/>
              </a:rPr>
              <a:t>nt_cur.fetchone</a:t>
            </a:r>
            <a:r>
              <a:rPr lang="en-US" sz="1100" kern="1200" dirty="0" smtClean="0">
                <a:solidFill>
                  <a:schemeClr val="tx1"/>
                </a:solidFill>
                <a:effectLst/>
                <a:latin typeface="Georgia" panose="02040502050405020303" pitchFamily="18" charset="0"/>
                <a:ea typeface="+mn-ea"/>
                <a:cs typeface="+mn-cs"/>
              </a:rPr>
              <a:t>()</a:t>
            </a:r>
          </a:p>
          <a:p>
            <a:r>
              <a:rPr lang="en-US" sz="1100" kern="1200" smtClean="0">
                <a:solidFill>
                  <a:schemeClr val="tx1"/>
                </a:solidFill>
                <a:effectLst/>
                <a:latin typeface="Georgia" panose="02040502050405020303" pitchFamily="18" charset="0"/>
                <a:ea typeface="+mn-ea"/>
                <a:cs typeface="+mn-cs"/>
              </a:rPr>
              <a:t>print (rec)</a:t>
            </a:r>
          </a:p>
          <a:p>
            <a:endParaRPr lang="en-US" sz="1100" kern="1200" dirty="0" smtClean="0">
              <a:solidFill>
                <a:schemeClr val="tx1"/>
              </a:solidFill>
              <a:effectLst/>
              <a:latin typeface="Georgia" panose="02040502050405020303" pitchFamily="18" charset="0"/>
              <a:ea typeface="+mn-ea"/>
              <a:cs typeface="+mn-cs"/>
            </a:endParaRPr>
          </a:p>
        </p:txBody>
      </p:sp>
      <p:sp>
        <p:nvSpPr>
          <p:cNvPr id="4" name="Footer Placeholder 3"/>
          <p:cNvSpPr>
            <a:spLocks noGrp="1"/>
          </p:cNvSpPr>
          <p:nvPr>
            <p:ph type="ftr" sz="quarter" idx="10"/>
          </p:nvPr>
        </p:nvSpPr>
        <p:spPr/>
        <p:txBody>
          <a:bodyPr/>
          <a:lstStyle/>
          <a:p>
            <a:r>
              <a:rPr lang="en-GB" dirty="0"/>
              <a:t>Python for Tool Developers</a:t>
            </a:r>
          </a:p>
        </p:txBody>
      </p:sp>
      <p:sp>
        <p:nvSpPr>
          <p:cNvPr id="5" name="Slide Number Placeholder 4"/>
          <p:cNvSpPr>
            <a:spLocks noGrp="1"/>
          </p:cNvSpPr>
          <p:nvPr>
            <p:ph type="sldNum" sz="quarter" idx="11"/>
          </p:nvPr>
        </p:nvSpPr>
        <p:spPr/>
        <p:txBody>
          <a:bodyPr/>
          <a:lstStyle/>
          <a:p>
            <a:fld id="{BD25BEDC-D529-4A0A-A183-E8306A8EE1D8}" type="slidenum">
              <a:rPr lang="en-GB" smtClean="0"/>
              <a:pPr/>
              <a:t>38</a:t>
            </a:fld>
            <a:endParaRPr lang="en-GB" dirty="0"/>
          </a:p>
        </p:txBody>
      </p:sp>
    </p:spTree>
    <p:extLst>
      <p:ext uri="{BB962C8B-B14F-4D97-AF65-F5344CB8AC3E}">
        <p14:creationId xmlns:p14="http://schemas.microsoft.com/office/powerpoint/2010/main" val="1676273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653878"/>
            <a:ext cx="5678212" cy="8753251"/>
          </a:xfrm>
        </p:spPr>
        <p:txBody>
          <a:bodyPr/>
          <a:lstStyle/>
          <a:p>
            <a:r>
              <a:rPr lang="en-US" sz="1100" kern="1200" dirty="0" err="1" smtClean="0">
                <a:solidFill>
                  <a:schemeClr val="tx1"/>
                </a:solidFill>
                <a:effectLst/>
                <a:latin typeface="Georgia" panose="02040502050405020303" pitchFamily="18" charset="0"/>
                <a:ea typeface="+mn-ea"/>
                <a:cs typeface="+mn-cs"/>
              </a:rPr>
              <a:t>PostgreSQL</a:t>
            </a:r>
            <a:r>
              <a:rPr lang="en-US" sz="1100" kern="1200" dirty="0" smtClean="0">
                <a:solidFill>
                  <a:schemeClr val="tx1"/>
                </a:solidFill>
                <a:effectLst/>
                <a:latin typeface="Georgia" panose="02040502050405020303" pitchFamily="18" charset="0"/>
                <a:ea typeface="+mn-ea"/>
                <a:cs typeface="+mn-cs"/>
              </a:rPr>
              <a:t> runs on all major operating systems, including Linux, UNIX (AIX, BSD, HP-UX, SGI IRIX, Mac OS X, Solaris, Tru64), and Windows. It supports text, images, sounds, and video, and includes programming interfaces for C / C++, Java, Perl, Python, Ruby, </a:t>
            </a:r>
            <a:r>
              <a:rPr lang="en-US" sz="1100" kern="1200" dirty="0" err="1" smtClean="0">
                <a:solidFill>
                  <a:schemeClr val="tx1"/>
                </a:solidFill>
                <a:effectLst/>
                <a:latin typeface="Georgia" panose="02040502050405020303" pitchFamily="18" charset="0"/>
                <a:ea typeface="+mn-ea"/>
                <a:cs typeface="+mn-cs"/>
              </a:rPr>
              <a:t>Tcl</a:t>
            </a:r>
            <a:r>
              <a:rPr lang="en-US" sz="1100" kern="1200" dirty="0" smtClean="0">
                <a:solidFill>
                  <a:schemeClr val="tx1"/>
                </a:solidFill>
                <a:effectLst/>
                <a:latin typeface="Georgia" panose="02040502050405020303" pitchFamily="18" charset="0"/>
                <a:ea typeface="+mn-ea"/>
                <a:cs typeface="+mn-cs"/>
              </a:rPr>
              <a:t> and Open Database Connectivity (ODBC).</a:t>
            </a:r>
          </a:p>
          <a:p>
            <a:r>
              <a:rPr lang="en-US" sz="1100" kern="1200" dirty="0" err="1" smtClean="0">
                <a:solidFill>
                  <a:schemeClr val="tx1"/>
                </a:solidFill>
                <a:effectLst/>
                <a:latin typeface="Georgia" panose="02040502050405020303" pitchFamily="18" charset="0"/>
                <a:ea typeface="+mn-ea"/>
                <a:cs typeface="+mn-cs"/>
              </a:rPr>
              <a:t>PostgreSQL</a:t>
            </a:r>
            <a:r>
              <a:rPr lang="en-US" sz="1100" kern="1200" dirty="0" smtClean="0">
                <a:solidFill>
                  <a:schemeClr val="tx1"/>
                </a:solidFill>
                <a:effectLst/>
                <a:latin typeface="Georgia" panose="02040502050405020303" pitchFamily="18" charset="0"/>
                <a:ea typeface="+mn-ea"/>
                <a:cs typeface="+mn-cs"/>
              </a:rPr>
              <a:t> supports a large part of the SQL standard and offers many modern features including the following −</a:t>
            </a:r>
          </a:p>
          <a:p>
            <a:r>
              <a:rPr lang="en-US" sz="1100" kern="1200" dirty="0" smtClean="0">
                <a:solidFill>
                  <a:schemeClr val="tx1"/>
                </a:solidFill>
                <a:effectLst/>
                <a:latin typeface="Georgia" panose="02040502050405020303" pitchFamily="18" charset="0"/>
                <a:ea typeface="+mn-ea"/>
                <a:cs typeface="+mn-cs"/>
              </a:rPr>
              <a:t>Complex SQL queries</a:t>
            </a:r>
          </a:p>
          <a:p>
            <a:r>
              <a:rPr lang="en-US" sz="1100" kern="1200" dirty="0" smtClean="0">
                <a:solidFill>
                  <a:schemeClr val="tx1"/>
                </a:solidFill>
                <a:effectLst/>
                <a:latin typeface="Georgia" panose="02040502050405020303" pitchFamily="18" charset="0"/>
                <a:ea typeface="+mn-ea"/>
                <a:cs typeface="+mn-cs"/>
              </a:rPr>
              <a:t>SQL Sub-selects</a:t>
            </a:r>
          </a:p>
          <a:p>
            <a:r>
              <a:rPr lang="en-US" sz="1100" kern="1200" dirty="0" smtClean="0">
                <a:solidFill>
                  <a:schemeClr val="tx1"/>
                </a:solidFill>
                <a:effectLst/>
                <a:latin typeface="Georgia" panose="02040502050405020303" pitchFamily="18" charset="0"/>
                <a:ea typeface="+mn-ea"/>
                <a:cs typeface="+mn-cs"/>
              </a:rPr>
              <a:t>Foreign keys</a:t>
            </a:r>
          </a:p>
          <a:p>
            <a:r>
              <a:rPr lang="en-US" sz="1100" kern="1200" dirty="0" smtClean="0">
                <a:solidFill>
                  <a:schemeClr val="tx1"/>
                </a:solidFill>
                <a:effectLst/>
                <a:latin typeface="Georgia" panose="02040502050405020303" pitchFamily="18" charset="0"/>
                <a:ea typeface="+mn-ea"/>
                <a:cs typeface="+mn-cs"/>
              </a:rPr>
              <a:t>Trigger</a:t>
            </a:r>
          </a:p>
          <a:p>
            <a:r>
              <a:rPr lang="en-US" sz="1100" kern="1200" dirty="0" smtClean="0">
                <a:solidFill>
                  <a:schemeClr val="tx1"/>
                </a:solidFill>
                <a:effectLst/>
                <a:latin typeface="Georgia" panose="02040502050405020303" pitchFamily="18" charset="0"/>
                <a:ea typeface="+mn-ea"/>
                <a:cs typeface="+mn-cs"/>
              </a:rPr>
              <a:t>Views</a:t>
            </a:r>
          </a:p>
          <a:p>
            <a:r>
              <a:rPr lang="en-US" sz="1100" kern="1200" dirty="0" smtClean="0">
                <a:solidFill>
                  <a:schemeClr val="tx1"/>
                </a:solidFill>
                <a:effectLst/>
                <a:latin typeface="Georgia" panose="02040502050405020303" pitchFamily="18" charset="0"/>
                <a:ea typeface="+mn-ea"/>
                <a:cs typeface="+mn-cs"/>
              </a:rPr>
              <a:t>Transactions</a:t>
            </a:r>
          </a:p>
          <a:p>
            <a:r>
              <a:rPr lang="en-US" sz="1100" kern="1200" dirty="0" err="1" smtClean="0">
                <a:solidFill>
                  <a:schemeClr val="tx1"/>
                </a:solidFill>
                <a:effectLst/>
                <a:latin typeface="Georgia" panose="02040502050405020303" pitchFamily="18" charset="0"/>
                <a:ea typeface="+mn-ea"/>
                <a:cs typeface="+mn-cs"/>
              </a:rPr>
              <a:t>Multiversion</a:t>
            </a:r>
            <a:r>
              <a:rPr lang="en-US" sz="1100" kern="1200" dirty="0" smtClean="0">
                <a:solidFill>
                  <a:schemeClr val="tx1"/>
                </a:solidFill>
                <a:effectLst/>
                <a:latin typeface="Georgia" panose="02040502050405020303" pitchFamily="18" charset="0"/>
                <a:ea typeface="+mn-ea"/>
                <a:cs typeface="+mn-cs"/>
              </a:rPr>
              <a:t> concurrency control (MVCC)</a:t>
            </a:r>
          </a:p>
          <a:p>
            <a:r>
              <a:rPr lang="en-US" sz="1100" kern="1200" dirty="0" smtClean="0">
                <a:solidFill>
                  <a:schemeClr val="tx1"/>
                </a:solidFill>
                <a:effectLst/>
                <a:latin typeface="Georgia" panose="02040502050405020303" pitchFamily="18" charset="0"/>
                <a:ea typeface="+mn-ea"/>
                <a:cs typeface="+mn-cs"/>
              </a:rPr>
              <a:t>Streaming Replication (as of 9.0)</a:t>
            </a:r>
          </a:p>
          <a:p>
            <a:r>
              <a:rPr lang="en-US" sz="1100" kern="1200" dirty="0" smtClean="0">
                <a:solidFill>
                  <a:schemeClr val="tx1"/>
                </a:solidFill>
                <a:effectLst/>
                <a:latin typeface="Georgia" panose="02040502050405020303" pitchFamily="18" charset="0"/>
                <a:ea typeface="+mn-ea"/>
                <a:cs typeface="+mn-cs"/>
              </a:rPr>
              <a:t>Hot Standby (as of 9.0)</a:t>
            </a:r>
          </a:p>
          <a:p>
            <a:r>
              <a:rPr lang="en-US" sz="1100" kern="1200" dirty="0" smtClean="0">
                <a:solidFill>
                  <a:schemeClr val="tx1"/>
                </a:solidFill>
                <a:effectLst/>
                <a:latin typeface="Georgia" panose="02040502050405020303" pitchFamily="18" charset="0"/>
                <a:ea typeface="+mn-ea"/>
                <a:cs typeface="+mn-cs"/>
              </a:rPr>
              <a:t>You can check official documentation of </a:t>
            </a:r>
            <a:r>
              <a:rPr lang="en-US" sz="1100" kern="1200" dirty="0" err="1" smtClean="0">
                <a:solidFill>
                  <a:schemeClr val="tx1"/>
                </a:solidFill>
                <a:effectLst/>
                <a:latin typeface="Georgia" panose="02040502050405020303" pitchFamily="18" charset="0"/>
                <a:ea typeface="+mn-ea"/>
                <a:cs typeface="+mn-cs"/>
              </a:rPr>
              <a:t>PostgreSQL</a:t>
            </a:r>
            <a:r>
              <a:rPr lang="en-US" sz="1100" kern="1200" dirty="0" smtClean="0">
                <a:solidFill>
                  <a:schemeClr val="tx1"/>
                </a:solidFill>
                <a:effectLst/>
                <a:latin typeface="Georgia" panose="02040502050405020303" pitchFamily="18" charset="0"/>
                <a:ea typeface="+mn-ea"/>
                <a:cs typeface="+mn-cs"/>
              </a:rPr>
              <a:t> to understand the above-mentioned features. </a:t>
            </a:r>
            <a:r>
              <a:rPr lang="en-US" sz="1100" kern="1200" dirty="0" err="1" smtClean="0">
                <a:solidFill>
                  <a:schemeClr val="tx1"/>
                </a:solidFill>
                <a:effectLst/>
                <a:latin typeface="Georgia" panose="02040502050405020303" pitchFamily="18" charset="0"/>
                <a:ea typeface="+mn-ea"/>
                <a:cs typeface="+mn-cs"/>
              </a:rPr>
              <a:t>PostgreSQL</a:t>
            </a:r>
            <a:r>
              <a:rPr lang="en-US" sz="1100" kern="1200" dirty="0" smtClean="0">
                <a:solidFill>
                  <a:schemeClr val="tx1"/>
                </a:solidFill>
                <a:effectLst/>
                <a:latin typeface="Georgia" panose="02040502050405020303" pitchFamily="18" charset="0"/>
                <a:ea typeface="+mn-ea"/>
                <a:cs typeface="+mn-cs"/>
              </a:rPr>
              <a:t> can be extended by the user in many ways. For example by adding new −</a:t>
            </a:r>
          </a:p>
          <a:p>
            <a:r>
              <a:rPr lang="en-US" sz="1100" kern="1200" dirty="0" smtClean="0">
                <a:solidFill>
                  <a:schemeClr val="tx1"/>
                </a:solidFill>
                <a:effectLst/>
                <a:latin typeface="Georgia" panose="02040502050405020303" pitchFamily="18" charset="0"/>
                <a:ea typeface="+mn-ea"/>
                <a:cs typeface="+mn-cs"/>
              </a:rPr>
              <a:t>Data types</a:t>
            </a:r>
          </a:p>
          <a:p>
            <a:r>
              <a:rPr lang="en-US" sz="1100" kern="1200" dirty="0" smtClean="0">
                <a:solidFill>
                  <a:schemeClr val="tx1"/>
                </a:solidFill>
                <a:effectLst/>
                <a:latin typeface="Georgia" panose="02040502050405020303" pitchFamily="18" charset="0"/>
                <a:ea typeface="+mn-ea"/>
                <a:cs typeface="+mn-cs"/>
              </a:rPr>
              <a:t>Functions</a:t>
            </a:r>
          </a:p>
          <a:p>
            <a:r>
              <a:rPr lang="en-US" sz="1100" kern="1200" dirty="0" smtClean="0">
                <a:solidFill>
                  <a:schemeClr val="tx1"/>
                </a:solidFill>
                <a:effectLst/>
                <a:latin typeface="Georgia" panose="02040502050405020303" pitchFamily="18" charset="0"/>
                <a:ea typeface="+mn-ea"/>
                <a:cs typeface="+mn-cs"/>
              </a:rPr>
              <a:t>Operators</a:t>
            </a:r>
          </a:p>
          <a:p>
            <a:r>
              <a:rPr lang="en-US" sz="1100" kern="1200" dirty="0" smtClean="0">
                <a:solidFill>
                  <a:schemeClr val="tx1"/>
                </a:solidFill>
                <a:effectLst/>
                <a:latin typeface="Georgia" panose="02040502050405020303" pitchFamily="18" charset="0"/>
                <a:ea typeface="+mn-ea"/>
                <a:cs typeface="+mn-cs"/>
              </a:rPr>
              <a:t>Aggregate functions</a:t>
            </a:r>
          </a:p>
          <a:p>
            <a:r>
              <a:rPr lang="en-US" sz="1100" kern="1200" dirty="0" smtClean="0">
                <a:solidFill>
                  <a:schemeClr val="tx1"/>
                </a:solidFill>
                <a:effectLst/>
                <a:latin typeface="Georgia" panose="02040502050405020303" pitchFamily="18" charset="0"/>
                <a:ea typeface="+mn-ea"/>
                <a:cs typeface="+mn-cs"/>
              </a:rPr>
              <a:t>Index methods</a:t>
            </a:r>
          </a:p>
          <a:p>
            <a:r>
              <a:rPr lang="en-US" sz="1100" b="1" kern="1200" dirty="0" smtClean="0">
                <a:solidFill>
                  <a:schemeClr val="tx1"/>
                </a:solidFill>
                <a:effectLst/>
                <a:latin typeface="Georgia" panose="02040502050405020303" pitchFamily="18" charset="0"/>
                <a:ea typeface="+mn-ea"/>
                <a:cs typeface="+mn-cs"/>
              </a:rPr>
              <a:t>Language support</a:t>
            </a:r>
          </a:p>
          <a:p>
            <a:r>
              <a:rPr lang="en-US" sz="1100" kern="1200" dirty="0" err="1" smtClean="0">
                <a:solidFill>
                  <a:schemeClr val="tx1"/>
                </a:solidFill>
                <a:effectLst/>
                <a:latin typeface="Georgia" panose="02040502050405020303" pitchFamily="18" charset="0"/>
                <a:ea typeface="+mn-ea"/>
                <a:cs typeface="+mn-cs"/>
              </a:rPr>
              <a:t>PostgreSQL</a:t>
            </a:r>
            <a:r>
              <a:rPr lang="en-US" sz="1100" kern="1200" dirty="0" smtClean="0">
                <a:solidFill>
                  <a:schemeClr val="tx1"/>
                </a:solidFill>
                <a:effectLst/>
                <a:latin typeface="Georgia" panose="02040502050405020303" pitchFamily="18" charset="0"/>
                <a:ea typeface="+mn-ea"/>
                <a:cs typeface="+mn-cs"/>
              </a:rPr>
              <a:t> supports four standard procedural languages, which allows the users to write their own code in any of the languages and it can be executed by </a:t>
            </a:r>
            <a:r>
              <a:rPr lang="en-US" sz="1100" kern="1200" dirty="0" err="1" smtClean="0">
                <a:solidFill>
                  <a:schemeClr val="tx1"/>
                </a:solidFill>
                <a:effectLst/>
                <a:latin typeface="Georgia" panose="02040502050405020303" pitchFamily="18" charset="0"/>
                <a:ea typeface="+mn-ea"/>
                <a:cs typeface="+mn-cs"/>
              </a:rPr>
              <a:t>PostgreSQL</a:t>
            </a:r>
            <a:r>
              <a:rPr lang="en-US" sz="1100" kern="1200" dirty="0" smtClean="0">
                <a:solidFill>
                  <a:schemeClr val="tx1"/>
                </a:solidFill>
                <a:effectLst/>
                <a:latin typeface="Georgia" panose="02040502050405020303" pitchFamily="18" charset="0"/>
                <a:ea typeface="+mn-ea"/>
                <a:cs typeface="+mn-cs"/>
              </a:rPr>
              <a:t> database server. These procedural languages are - PL/</a:t>
            </a:r>
            <a:r>
              <a:rPr lang="en-US" sz="1100" kern="1200" dirty="0" err="1" smtClean="0">
                <a:solidFill>
                  <a:schemeClr val="tx1"/>
                </a:solidFill>
                <a:effectLst/>
                <a:latin typeface="Georgia" panose="02040502050405020303" pitchFamily="18" charset="0"/>
                <a:ea typeface="+mn-ea"/>
                <a:cs typeface="+mn-cs"/>
              </a:rPr>
              <a:t>pgSQL</a:t>
            </a:r>
            <a:r>
              <a:rPr lang="en-US" sz="1100" kern="1200" dirty="0" smtClean="0">
                <a:solidFill>
                  <a:schemeClr val="tx1"/>
                </a:solidFill>
                <a:effectLst/>
                <a:latin typeface="Georgia" panose="02040502050405020303" pitchFamily="18" charset="0"/>
                <a:ea typeface="+mn-ea"/>
                <a:cs typeface="+mn-cs"/>
              </a:rPr>
              <a:t>, PL/</a:t>
            </a:r>
            <a:r>
              <a:rPr lang="en-US" sz="1100" kern="1200" dirty="0" err="1" smtClean="0">
                <a:solidFill>
                  <a:schemeClr val="tx1"/>
                </a:solidFill>
                <a:effectLst/>
                <a:latin typeface="Georgia" panose="02040502050405020303" pitchFamily="18" charset="0"/>
                <a:ea typeface="+mn-ea"/>
                <a:cs typeface="+mn-cs"/>
              </a:rPr>
              <a:t>Tcl</a:t>
            </a:r>
            <a:r>
              <a:rPr lang="en-US" sz="1100" kern="1200" dirty="0" smtClean="0">
                <a:solidFill>
                  <a:schemeClr val="tx1"/>
                </a:solidFill>
                <a:effectLst/>
                <a:latin typeface="Georgia" panose="02040502050405020303" pitchFamily="18" charset="0"/>
                <a:ea typeface="+mn-ea"/>
                <a:cs typeface="+mn-cs"/>
              </a:rPr>
              <a:t>, PL/Perl and PL/Python. Besides, other non-standard procedural languages like PL/PHP, PL/V8, PL/Ruby, PL/Java, etc., are also supported.</a:t>
            </a:r>
          </a:p>
          <a:p>
            <a:endParaRPr lang="en-IN" dirty="0"/>
          </a:p>
          <a:p>
            <a:endParaRPr lang="en-IN" dirty="0"/>
          </a:p>
          <a:p>
            <a:endParaRPr lang="en-IN" dirty="0"/>
          </a:p>
          <a:p>
            <a:endParaRPr lang="en-IN" dirty="0"/>
          </a:p>
          <a:p>
            <a:endParaRPr lang="en-IN" dirty="0"/>
          </a:p>
          <a:p>
            <a:endParaRPr lang="en-IN" dirty="0"/>
          </a:p>
          <a:p>
            <a:r>
              <a:rPr lang="en-IN" dirty="0"/>
              <a:t> </a:t>
            </a:r>
            <a:endParaRPr lang="en-GB" dirty="0"/>
          </a:p>
          <a:p>
            <a:r>
              <a:rPr lang="en-IN" dirty="0"/>
              <a:t>In list comprehensions you can use the </a:t>
            </a:r>
            <a:r>
              <a:rPr lang="en-IN" dirty="0">
                <a:latin typeface="Courier New" panose="02070309020205020404" pitchFamily="49" charset="0"/>
                <a:cs typeface="Courier New" panose="02070309020205020404" pitchFamily="49" charset="0"/>
              </a:rPr>
              <a:t>for</a:t>
            </a:r>
            <a:r>
              <a:rPr lang="en-IN" dirty="0"/>
              <a:t> and </a:t>
            </a:r>
            <a:r>
              <a:rPr lang="en-IN" dirty="0">
                <a:latin typeface="Courier New" panose="02070309020205020404" pitchFamily="49" charset="0"/>
                <a:cs typeface="Courier New" panose="02070309020205020404" pitchFamily="49" charset="0"/>
              </a:rPr>
              <a:t>if</a:t>
            </a:r>
            <a:r>
              <a:rPr lang="en-IN" dirty="0"/>
              <a:t> keywords to help you construct lists. For example:</a:t>
            </a:r>
          </a:p>
          <a:p>
            <a:endParaRPr lang="en-IN" dirty="0"/>
          </a:p>
          <a:p>
            <a:endParaRPr lang="en-IN" dirty="0"/>
          </a:p>
          <a:p>
            <a:endParaRPr lang="en-IN" dirty="0"/>
          </a:p>
          <a:p>
            <a:endParaRPr lang="en-IN" dirty="0"/>
          </a:p>
          <a:p>
            <a:endParaRPr lang="en-IN" dirty="0"/>
          </a:p>
          <a:p>
            <a:endParaRPr lang="en-GB" dirty="0"/>
          </a:p>
          <a:p>
            <a:endParaRPr lang="en-GB" dirty="0"/>
          </a:p>
          <a:p>
            <a:r>
              <a:rPr lang="en-IN" dirty="0"/>
              <a:t>The above code implements the Sieve of </a:t>
            </a:r>
            <a:r>
              <a:rPr lang="en-IN" dirty="0" err="1"/>
              <a:t>Erastosthenes</a:t>
            </a:r>
            <a:r>
              <a:rPr lang="en-IN" dirty="0"/>
              <a:t> to calculate prime numbers.</a:t>
            </a:r>
            <a:endParaRPr lang="en-GB" dirty="0"/>
          </a:p>
          <a:p>
            <a:endParaRPr lang="en-GB" dirty="0"/>
          </a:p>
        </p:txBody>
      </p:sp>
      <p:sp>
        <p:nvSpPr>
          <p:cNvPr id="4" name="Footer Placeholder 3"/>
          <p:cNvSpPr>
            <a:spLocks noGrp="1"/>
          </p:cNvSpPr>
          <p:nvPr>
            <p:ph type="ftr" sz="quarter" idx="10"/>
          </p:nvPr>
        </p:nvSpPr>
        <p:spPr/>
        <p:txBody>
          <a:bodyPr/>
          <a:lstStyle/>
          <a:p>
            <a:r>
              <a:rPr lang="en-GB" dirty="0"/>
              <a:t>Python for Tool Developers</a:t>
            </a:r>
          </a:p>
        </p:txBody>
      </p:sp>
      <p:sp>
        <p:nvSpPr>
          <p:cNvPr id="5" name="Slide Number Placeholder 4"/>
          <p:cNvSpPr>
            <a:spLocks noGrp="1"/>
          </p:cNvSpPr>
          <p:nvPr>
            <p:ph type="sldNum" sz="quarter" idx="11"/>
          </p:nvPr>
        </p:nvSpPr>
        <p:spPr/>
        <p:txBody>
          <a:bodyPr/>
          <a:lstStyle/>
          <a:p>
            <a:fld id="{BD25BEDC-D529-4A0A-A183-E8306A8EE1D8}" type="slidenum">
              <a:rPr lang="en-GB" smtClean="0"/>
              <a:pPr/>
              <a:t>4</a:t>
            </a:fld>
            <a:endParaRPr lang="en-GB"/>
          </a:p>
        </p:txBody>
      </p:sp>
      <p:sp>
        <p:nvSpPr>
          <p:cNvPr id="8" name="Rectangle 7"/>
          <p:cNvSpPr/>
          <p:nvPr/>
        </p:nvSpPr>
        <p:spPr>
          <a:xfrm>
            <a:off x="773735" y="1247145"/>
            <a:ext cx="5551552" cy="844953"/>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pPr lvl="1"/>
            <a:endParaRPr lang="en-IN"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Celsius = (37.4,23.2,11.5,2.7)</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Fahrenheit= [ ((float(9) / 5) * temp + 32) for temp in Celsius]</a:t>
            </a:r>
            <a:endParaRPr lang="en-GB" sz="1200" dirty="0">
              <a:solidFill>
                <a:schemeClr val="tx1"/>
              </a:solidFill>
              <a:latin typeface="Courier New" panose="02070309020205020404" pitchFamily="49" charset="0"/>
              <a:cs typeface="Courier New" panose="02070309020205020404" pitchFamily="49" charset="0"/>
            </a:endParaRPr>
          </a:p>
          <a:p>
            <a:pPr algn="ctr"/>
            <a:endParaRPr lang="en-GB" dirty="0"/>
          </a:p>
        </p:txBody>
      </p:sp>
      <p:sp>
        <p:nvSpPr>
          <p:cNvPr id="9" name="Rectangle 8"/>
          <p:cNvSpPr/>
          <p:nvPr/>
        </p:nvSpPr>
        <p:spPr>
          <a:xfrm>
            <a:off x="773735" y="2685365"/>
            <a:ext cx="5551552" cy="844953"/>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r>
              <a:rPr lang="en-IN" sz="1200" dirty="0" err="1">
                <a:solidFill>
                  <a:schemeClr val="tx1"/>
                </a:solidFill>
                <a:latin typeface="Courier New" panose="02070309020205020404" pitchFamily="49" charset="0"/>
                <a:cs typeface="Courier New" panose="02070309020205020404" pitchFamily="49" charset="0"/>
              </a:rPr>
              <a:t>noprimes</a:t>
            </a:r>
            <a:r>
              <a:rPr lang="en-IN" sz="1200" dirty="0">
                <a:solidFill>
                  <a:schemeClr val="tx1"/>
                </a:solidFill>
                <a:latin typeface="Courier New" panose="02070309020205020404" pitchFamily="49" charset="0"/>
                <a:cs typeface="Courier New" panose="02070309020205020404" pitchFamily="49" charset="0"/>
              </a:rPr>
              <a:t> = [j for </a:t>
            </a:r>
            <a:r>
              <a:rPr lang="en-IN" sz="1200" dirty="0" err="1">
                <a:solidFill>
                  <a:schemeClr val="tx1"/>
                </a:solidFill>
                <a:latin typeface="Courier New" panose="02070309020205020404" pitchFamily="49" charset="0"/>
                <a:cs typeface="Courier New" panose="02070309020205020404" pitchFamily="49" charset="0"/>
              </a:rPr>
              <a:t>i</a:t>
            </a:r>
            <a:r>
              <a:rPr lang="en-IN" sz="1200" dirty="0">
                <a:solidFill>
                  <a:schemeClr val="tx1"/>
                </a:solidFill>
                <a:latin typeface="Courier New" panose="02070309020205020404" pitchFamily="49" charset="0"/>
                <a:cs typeface="Courier New" panose="02070309020205020404" pitchFamily="49" charset="0"/>
              </a:rPr>
              <a:t> in range(2,8) for j in range(</a:t>
            </a:r>
            <a:r>
              <a:rPr lang="en-IN" sz="1200" dirty="0" err="1">
                <a:solidFill>
                  <a:schemeClr val="tx1"/>
                </a:solidFill>
                <a:latin typeface="Courier New" panose="02070309020205020404" pitchFamily="49" charset="0"/>
                <a:cs typeface="Courier New" panose="02070309020205020404" pitchFamily="49" charset="0"/>
              </a:rPr>
              <a:t>i</a:t>
            </a:r>
            <a:r>
              <a:rPr lang="en-IN" sz="1200" dirty="0">
                <a:solidFill>
                  <a:schemeClr val="tx1"/>
                </a:solidFill>
                <a:latin typeface="Courier New" panose="02070309020205020404" pitchFamily="49" charset="0"/>
                <a:cs typeface="Courier New" panose="02070309020205020404" pitchFamily="49" charset="0"/>
              </a:rPr>
              <a:t>*2,100,i)]</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primes = [x for x in range(2,100) if x not in </a:t>
            </a:r>
            <a:r>
              <a:rPr lang="en-IN" sz="1200" dirty="0" err="1">
                <a:solidFill>
                  <a:schemeClr val="tx1"/>
                </a:solidFill>
                <a:latin typeface="Courier New" panose="02070309020205020404" pitchFamily="49" charset="0"/>
                <a:cs typeface="Courier New" panose="02070309020205020404" pitchFamily="49" charset="0"/>
              </a:rPr>
              <a:t>noprimes</a:t>
            </a:r>
            <a:r>
              <a:rPr lang="en-IN" sz="1200" dirty="0">
                <a:solidFill>
                  <a:schemeClr val="tx1"/>
                </a:solidFill>
                <a:latin typeface="Courier New" panose="02070309020205020404" pitchFamily="49" charset="0"/>
                <a:cs typeface="Courier New" panose="02070309020205020404" pitchFamily="49" charset="0"/>
              </a:rPr>
              <a:t>]</a:t>
            </a:r>
            <a:endParaRPr lang="en-GB"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70000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8188" y="800100"/>
            <a:ext cx="5621337" cy="3454400"/>
          </a:xfrm>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10"/>
          </p:nvPr>
        </p:nvSpPr>
        <p:spPr/>
        <p:txBody>
          <a:bodyPr/>
          <a:lstStyle/>
          <a:p>
            <a:r>
              <a:rPr lang="en-GB" dirty="0"/>
              <a:t>Python for Tool Developers</a:t>
            </a:r>
          </a:p>
        </p:txBody>
      </p:sp>
      <p:sp>
        <p:nvSpPr>
          <p:cNvPr id="5" name="Slide Number Placeholder 4"/>
          <p:cNvSpPr>
            <a:spLocks noGrp="1"/>
          </p:cNvSpPr>
          <p:nvPr>
            <p:ph type="sldNum" sz="quarter" idx="11"/>
          </p:nvPr>
        </p:nvSpPr>
        <p:spPr/>
        <p:txBody>
          <a:bodyPr/>
          <a:lstStyle/>
          <a:p>
            <a:fld id="{BD25BEDC-D529-4A0A-A183-E8306A8EE1D8}" type="slidenum">
              <a:rPr lang="en-GB"/>
              <a:t>5</a:t>
            </a:fld>
            <a:endParaRPr lang="en-GB" dirty="0"/>
          </a:p>
        </p:txBody>
      </p:sp>
    </p:spTree>
    <p:extLst>
      <p:ext uri="{BB962C8B-B14F-4D97-AF65-F5344CB8AC3E}">
        <p14:creationId xmlns:p14="http://schemas.microsoft.com/office/powerpoint/2010/main" val="669083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0700" y="654050"/>
            <a:ext cx="6056313" cy="3722688"/>
          </a:xfrm>
        </p:spPr>
      </p:sp>
      <p:sp>
        <p:nvSpPr>
          <p:cNvPr id="3" name="Notes Placeholder 2"/>
          <p:cNvSpPr>
            <a:spLocks noGrp="1"/>
          </p:cNvSpPr>
          <p:nvPr>
            <p:ph type="body" idx="1"/>
          </p:nvPr>
        </p:nvSpPr>
        <p:spPr/>
        <p:txBody>
          <a:bodyPr/>
          <a:lstStyle/>
          <a:p>
            <a:r>
              <a:rPr lang="en-US" sz="1100" kern="1200" dirty="0" err="1" smtClean="0">
                <a:solidFill>
                  <a:schemeClr val="tx1"/>
                </a:solidFill>
                <a:effectLst/>
                <a:latin typeface="Georgia" panose="02040502050405020303" pitchFamily="18" charset="0"/>
                <a:ea typeface="+mn-ea"/>
                <a:cs typeface="+mn-cs"/>
              </a:rPr>
              <a:t>PostgresSQL</a:t>
            </a:r>
            <a:r>
              <a:rPr lang="en-US" sz="1100" kern="1200" dirty="0" smtClean="0">
                <a:solidFill>
                  <a:schemeClr val="tx1"/>
                </a:solidFill>
                <a:effectLst/>
                <a:latin typeface="Georgia" panose="02040502050405020303" pitchFamily="18" charset="0"/>
                <a:ea typeface="+mn-ea"/>
                <a:cs typeface="+mn-cs"/>
              </a:rPr>
              <a:t> has the following data types available. </a:t>
            </a:r>
          </a:p>
          <a:p>
            <a:r>
              <a:rPr lang="en-US" sz="1100" kern="1200" dirty="0" smtClean="0">
                <a:solidFill>
                  <a:schemeClr val="tx1"/>
                </a:solidFill>
                <a:effectLst/>
                <a:latin typeface="Georgia" panose="02040502050405020303" pitchFamily="18" charset="0"/>
                <a:ea typeface="+mn-ea"/>
                <a:cs typeface="+mn-cs"/>
              </a:rPr>
              <a:t>Data Type Syntax</a:t>
            </a:r>
          </a:p>
          <a:p>
            <a:r>
              <a:rPr lang="en-US" sz="1100" kern="1200" dirty="0" smtClean="0">
                <a:solidFill>
                  <a:schemeClr val="tx1"/>
                </a:solidFill>
                <a:effectLst/>
                <a:latin typeface="Georgia" panose="02040502050405020303" pitchFamily="18" charset="0"/>
                <a:ea typeface="+mn-ea"/>
                <a:cs typeface="+mn-cs"/>
              </a:rPr>
              <a:t>Explanation</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char(size)</a:t>
            </a:r>
          </a:p>
          <a:p>
            <a:r>
              <a:rPr lang="en-US" sz="1100" kern="1200" dirty="0" smtClean="0">
                <a:solidFill>
                  <a:schemeClr val="tx1"/>
                </a:solidFill>
                <a:effectLst/>
                <a:latin typeface="Georgia" panose="02040502050405020303" pitchFamily="18" charset="0"/>
                <a:ea typeface="+mn-ea"/>
                <a:cs typeface="+mn-cs"/>
              </a:rPr>
              <a:t>Where size is the number of characters to store. Fixed-length strings. Space padded on right to equal size characters.</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character(size)</a:t>
            </a:r>
          </a:p>
          <a:p>
            <a:r>
              <a:rPr lang="en-US" sz="1100" kern="1200" dirty="0" smtClean="0">
                <a:solidFill>
                  <a:schemeClr val="tx1"/>
                </a:solidFill>
                <a:effectLst/>
                <a:latin typeface="Georgia" panose="02040502050405020303" pitchFamily="18" charset="0"/>
                <a:ea typeface="+mn-ea"/>
                <a:cs typeface="+mn-cs"/>
              </a:rPr>
              <a:t>Where size is the number of characters to store. Fixed-length strings. Space padded on right to equal size characters.</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err="1" smtClean="0">
                <a:solidFill>
                  <a:schemeClr val="tx1"/>
                </a:solidFill>
                <a:effectLst/>
                <a:latin typeface="Georgia" panose="02040502050405020303" pitchFamily="18" charset="0"/>
                <a:ea typeface="+mn-ea"/>
                <a:cs typeface="+mn-cs"/>
              </a:rPr>
              <a:t>varchar</a:t>
            </a:r>
            <a:r>
              <a:rPr lang="en-US" sz="1100" kern="1200" dirty="0" smtClean="0">
                <a:solidFill>
                  <a:schemeClr val="tx1"/>
                </a:solidFill>
                <a:effectLst/>
                <a:latin typeface="Georgia" panose="02040502050405020303" pitchFamily="18" charset="0"/>
                <a:ea typeface="+mn-ea"/>
                <a:cs typeface="+mn-cs"/>
              </a:rPr>
              <a:t>(size)</a:t>
            </a:r>
          </a:p>
          <a:p>
            <a:r>
              <a:rPr lang="en-US" sz="1100" kern="1200" dirty="0" smtClean="0">
                <a:solidFill>
                  <a:schemeClr val="tx1"/>
                </a:solidFill>
                <a:effectLst/>
                <a:latin typeface="Georgia" panose="02040502050405020303" pitchFamily="18" charset="0"/>
                <a:ea typeface="+mn-ea"/>
                <a:cs typeface="+mn-cs"/>
              </a:rPr>
              <a:t>Where size is the number of characters to store. Variable-length string.</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character varying(size)	</a:t>
            </a:r>
          </a:p>
          <a:p>
            <a:r>
              <a:rPr lang="en-US" sz="1100" kern="1200" dirty="0" smtClean="0">
                <a:solidFill>
                  <a:schemeClr val="tx1"/>
                </a:solidFill>
                <a:effectLst/>
                <a:latin typeface="Georgia" panose="02040502050405020303" pitchFamily="18" charset="0"/>
                <a:ea typeface="+mn-ea"/>
                <a:cs typeface="+mn-cs"/>
              </a:rPr>
              <a:t>Where size is the number of characters to store. Variable-length string.</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text</a:t>
            </a:r>
          </a:p>
          <a:p>
            <a:r>
              <a:rPr lang="en-US" sz="1100" kern="1200" dirty="0" smtClean="0">
                <a:solidFill>
                  <a:schemeClr val="tx1"/>
                </a:solidFill>
                <a:effectLst/>
                <a:latin typeface="Georgia" panose="02040502050405020303" pitchFamily="18" charset="0"/>
                <a:ea typeface="+mn-ea"/>
                <a:cs typeface="+mn-cs"/>
              </a:rPr>
              <a:t>Variable-length string.</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Numeric data types</a:t>
            </a:r>
          </a:p>
          <a:p>
            <a:r>
              <a:rPr lang="en-US" sz="1100" kern="1200" dirty="0" smtClean="0">
                <a:solidFill>
                  <a:schemeClr val="tx1"/>
                </a:solidFill>
                <a:effectLst/>
                <a:latin typeface="Georgia" panose="02040502050405020303" pitchFamily="18" charset="0"/>
                <a:ea typeface="+mn-ea"/>
                <a:cs typeface="+mn-cs"/>
              </a:rPr>
              <a:t>Name			</a:t>
            </a:r>
          </a:p>
          <a:p>
            <a:r>
              <a:rPr lang="en-US" sz="1100" kern="1200" dirty="0" smtClean="0">
                <a:solidFill>
                  <a:schemeClr val="tx1"/>
                </a:solidFill>
                <a:effectLst/>
                <a:latin typeface="Georgia" panose="02040502050405020303" pitchFamily="18" charset="0"/>
                <a:ea typeface="+mn-ea"/>
                <a:cs typeface="+mn-cs"/>
              </a:rPr>
              <a:t>Storage Size</a:t>
            </a:r>
          </a:p>
          <a:p>
            <a:r>
              <a:rPr lang="en-US" sz="1100" kern="1200" dirty="0" smtClean="0">
                <a:solidFill>
                  <a:schemeClr val="tx1"/>
                </a:solidFill>
                <a:effectLst/>
                <a:latin typeface="Georgia" panose="02040502050405020303" pitchFamily="18" charset="0"/>
                <a:ea typeface="+mn-ea"/>
                <a:cs typeface="+mn-cs"/>
              </a:rPr>
              <a:t>Description</a:t>
            </a:r>
          </a:p>
          <a:p>
            <a:r>
              <a:rPr lang="en-US" sz="1100" kern="1200" dirty="0" smtClean="0">
                <a:solidFill>
                  <a:schemeClr val="tx1"/>
                </a:solidFill>
                <a:effectLst/>
                <a:latin typeface="Georgia" panose="02040502050405020303" pitchFamily="18" charset="0"/>
                <a:ea typeface="+mn-ea"/>
                <a:cs typeface="+mn-cs"/>
              </a:rPr>
              <a:t>Range</a:t>
            </a:r>
          </a:p>
          <a:p>
            <a:r>
              <a:rPr lang="en-US" sz="1100" kern="1200" dirty="0" err="1" smtClean="0">
                <a:solidFill>
                  <a:schemeClr val="tx1"/>
                </a:solidFill>
                <a:effectLst/>
                <a:latin typeface="Georgia" panose="02040502050405020303" pitchFamily="18" charset="0"/>
                <a:ea typeface="+mn-ea"/>
                <a:cs typeface="+mn-cs"/>
              </a:rPr>
              <a:t>Smallint</a:t>
            </a:r>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2 bytes</a:t>
            </a:r>
          </a:p>
          <a:p>
            <a:r>
              <a:rPr lang="en-US" sz="1100" kern="1200" dirty="0" smtClean="0">
                <a:solidFill>
                  <a:schemeClr val="tx1"/>
                </a:solidFill>
                <a:effectLst/>
                <a:latin typeface="Georgia" panose="02040502050405020303" pitchFamily="18" charset="0"/>
                <a:ea typeface="+mn-ea"/>
                <a:cs typeface="+mn-cs"/>
              </a:rPr>
              <a:t>small-range integer	</a:t>
            </a:r>
          </a:p>
          <a:p>
            <a:r>
              <a:rPr lang="en-US" sz="1100" kern="1200" dirty="0" smtClean="0">
                <a:solidFill>
                  <a:schemeClr val="tx1"/>
                </a:solidFill>
                <a:effectLst/>
                <a:latin typeface="Georgia" panose="02040502050405020303" pitchFamily="18" charset="0"/>
                <a:ea typeface="+mn-ea"/>
                <a:cs typeface="+mn-cs"/>
              </a:rPr>
              <a:t>-32768 to +32767</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integer		-</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4 bytes	</a:t>
            </a:r>
          </a:p>
          <a:p>
            <a:r>
              <a:rPr lang="en-US" sz="1100" kern="1200" dirty="0" smtClean="0">
                <a:solidFill>
                  <a:schemeClr val="tx1"/>
                </a:solidFill>
                <a:effectLst/>
                <a:latin typeface="Georgia" panose="02040502050405020303" pitchFamily="18" charset="0"/>
                <a:ea typeface="+mn-ea"/>
                <a:cs typeface="+mn-cs"/>
              </a:rPr>
              <a:t>typical choice for integer</a:t>
            </a:r>
          </a:p>
          <a:p>
            <a:r>
              <a:rPr lang="en-US" sz="1100" kern="1200" dirty="0" smtClean="0">
                <a:solidFill>
                  <a:schemeClr val="tx1"/>
                </a:solidFill>
                <a:effectLst/>
                <a:latin typeface="Georgia" panose="02040502050405020303" pitchFamily="18" charset="0"/>
                <a:ea typeface="+mn-ea"/>
                <a:cs typeface="+mn-cs"/>
              </a:rPr>
              <a:t>2147483648 to +2147483647</a:t>
            </a:r>
          </a:p>
          <a:p>
            <a:r>
              <a:rPr lang="en-US" sz="1100" kern="1200" dirty="0" err="1" smtClean="0">
                <a:solidFill>
                  <a:schemeClr val="tx1"/>
                </a:solidFill>
                <a:effectLst/>
                <a:latin typeface="Georgia" panose="02040502050405020303" pitchFamily="18" charset="0"/>
                <a:ea typeface="+mn-ea"/>
                <a:cs typeface="+mn-cs"/>
              </a:rPr>
              <a:t>bigint</a:t>
            </a:r>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8 bytes</a:t>
            </a:r>
          </a:p>
          <a:p>
            <a:r>
              <a:rPr lang="en-US" sz="1100" kern="1200" dirty="0" smtClean="0">
                <a:solidFill>
                  <a:schemeClr val="tx1"/>
                </a:solidFill>
                <a:effectLst/>
                <a:latin typeface="Georgia" panose="02040502050405020303" pitchFamily="18" charset="0"/>
                <a:ea typeface="+mn-ea"/>
                <a:cs typeface="+mn-cs"/>
              </a:rPr>
              <a:t>large-range integer</a:t>
            </a:r>
          </a:p>
          <a:p>
            <a:r>
              <a:rPr lang="en-US" sz="1100" kern="1200" dirty="0" smtClean="0">
                <a:solidFill>
                  <a:schemeClr val="tx1"/>
                </a:solidFill>
                <a:effectLst/>
                <a:latin typeface="Georgia" panose="02040502050405020303" pitchFamily="18" charset="0"/>
                <a:ea typeface="+mn-ea"/>
                <a:cs typeface="+mn-cs"/>
              </a:rPr>
              <a:t>9223372036854775808 to 9223372036854775807</a:t>
            </a:r>
          </a:p>
          <a:p>
            <a:r>
              <a:rPr lang="en-US" sz="1100" kern="1200" dirty="0" smtClean="0">
                <a:solidFill>
                  <a:schemeClr val="tx1"/>
                </a:solidFill>
                <a:effectLst/>
                <a:latin typeface="Georgia" panose="02040502050405020303" pitchFamily="18" charset="0"/>
                <a:ea typeface="+mn-ea"/>
                <a:cs typeface="+mn-cs"/>
              </a:rPr>
              <a:t>decimal			</a:t>
            </a:r>
          </a:p>
          <a:p>
            <a:r>
              <a:rPr lang="en-US" sz="1100" kern="1200" dirty="0" smtClean="0">
                <a:solidFill>
                  <a:schemeClr val="tx1"/>
                </a:solidFill>
                <a:effectLst/>
                <a:latin typeface="Georgia" panose="02040502050405020303" pitchFamily="18" charset="0"/>
                <a:ea typeface="+mn-ea"/>
                <a:cs typeface="+mn-cs"/>
              </a:rPr>
              <a:t>variable</a:t>
            </a:r>
          </a:p>
          <a:p>
            <a:r>
              <a:rPr lang="en-US" sz="1100" kern="1200" dirty="0" smtClean="0">
                <a:solidFill>
                  <a:schemeClr val="tx1"/>
                </a:solidFill>
                <a:effectLst/>
                <a:latin typeface="Georgia" panose="02040502050405020303" pitchFamily="18" charset="0"/>
                <a:ea typeface="+mn-ea"/>
                <a:cs typeface="+mn-cs"/>
              </a:rPr>
              <a:t>user-specified precision, exact</a:t>
            </a:r>
          </a:p>
          <a:p>
            <a:r>
              <a:rPr lang="en-US" sz="1100" kern="1200" dirty="0" smtClean="0">
                <a:solidFill>
                  <a:schemeClr val="tx1"/>
                </a:solidFill>
                <a:effectLst/>
                <a:latin typeface="Georgia" panose="02040502050405020303" pitchFamily="18" charset="0"/>
                <a:ea typeface="+mn-ea"/>
                <a:cs typeface="+mn-cs"/>
              </a:rPr>
              <a:t>up to 131072 digits before the decimal point; up to 16383 digits after the decimal point</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numeric		</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variable</a:t>
            </a:r>
          </a:p>
          <a:p>
            <a:r>
              <a:rPr lang="en-US" sz="1100" kern="1200" dirty="0" smtClean="0">
                <a:solidFill>
                  <a:schemeClr val="tx1"/>
                </a:solidFill>
                <a:effectLst/>
                <a:latin typeface="Georgia" panose="02040502050405020303" pitchFamily="18" charset="0"/>
                <a:ea typeface="+mn-ea"/>
                <a:cs typeface="+mn-cs"/>
              </a:rPr>
              <a:t>user-specified precision, exact	</a:t>
            </a:r>
          </a:p>
          <a:p>
            <a:r>
              <a:rPr lang="en-US" sz="1100" kern="1200" dirty="0" smtClean="0">
                <a:solidFill>
                  <a:schemeClr val="tx1"/>
                </a:solidFill>
                <a:effectLst/>
                <a:latin typeface="Georgia" panose="02040502050405020303" pitchFamily="18" charset="0"/>
                <a:ea typeface="+mn-ea"/>
                <a:cs typeface="+mn-cs"/>
              </a:rPr>
              <a:t>up to 131072 digits before the decimal point; up to 16383 digits after the decimal point</a:t>
            </a:r>
          </a:p>
          <a:p>
            <a:r>
              <a:rPr lang="en-US" sz="1100" kern="1200" dirty="0" smtClean="0">
                <a:solidFill>
                  <a:schemeClr val="tx1"/>
                </a:solidFill>
                <a:effectLst/>
                <a:latin typeface="Georgia" panose="02040502050405020303" pitchFamily="18" charset="0"/>
                <a:ea typeface="+mn-ea"/>
                <a:cs typeface="+mn-cs"/>
              </a:rPr>
              <a:t>real			</a:t>
            </a:r>
          </a:p>
          <a:p>
            <a:r>
              <a:rPr lang="en-US" sz="1100" kern="1200" dirty="0" smtClean="0">
                <a:solidFill>
                  <a:schemeClr val="tx1"/>
                </a:solidFill>
                <a:effectLst/>
                <a:latin typeface="Georgia" panose="02040502050405020303" pitchFamily="18" charset="0"/>
                <a:ea typeface="+mn-ea"/>
                <a:cs typeface="+mn-cs"/>
              </a:rPr>
              <a:t>4 bytes</a:t>
            </a:r>
          </a:p>
          <a:p>
            <a:r>
              <a:rPr lang="en-US" sz="1100" kern="1200" dirty="0" smtClean="0">
                <a:solidFill>
                  <a:schemeClr val="tx1"/>
                </a:solidFill>
                <a:effectLst/>
                <a:latin typeface="Georgia" panose="02040502050405020303" pitchFamily="18" charset="0"/>
                <a:ea typeface="+mn-ea"/>
                <a:cs typeface="+mn-cs"/>
              </a:rPr>
              <a:t>variable-precision, inexact</a:t>
            </a:r>
          </a:p>
          <a:p>
            <a:r>
              <a:rPr lang="en-US" sz="1100" kern="1200" dirty="0" smtClean="0">
                <a:solidFill>
                  <a:schemeClr val="tx1"/>
                </a:solidFill>
                <a:effectLst/>
                <a:latin typeface="Georgia" panose="02040502050405020303" pitchFamily="18" charset="0"/>
                <a:ea typeface="+mn-ea"/>
                <a:cs typeface="+mn-cs"/>
              </a:rPr>
              <a:t>6 decimal digits precision</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double precision		</a:t>
            </a:r>
          </a:p>
          <a:p>
            <a:r>
              <a:rPr lang="en-US" sz="1100" kern="1200" dirty="0" smtClean="0">
                <a:solidFill>
                  <a:schemeClr val="tx1"/>
                </a:solidFill>
                <a:effectLst/>
                <a:latin typeface="Georgia" panose="02040502050405020303" pitchFamily="18" charset="0"/>
                <a:ea typeface="+mn-ea"/>
                <a:cs typeface="+mn-cs"/>
              </a:rPr>
              <a:t>8 bytes	</a:t>
            </a:r>
          </a:p>
          <a:p>
            <a:r>
              <a:rPr lang="en-US" sz="1100" kern="1200" dirty="0" smtClean="0">
                <a:solidFill>
                  <a:schemeClr val="tx1"/>
                </a:solidFill>
                <a:effectLst/>
                <a:latin typeface="Georgia" panose="02040502050405020303" pitchFamily="18" charset="0"/>
                <a:ea typeface="+mn-ea"/>
                <a:cs typeface="+mn-cs"/>
              </a:rPr>
              <a:t>variable-precision, inexact</a:t>
            </a:r>
          </a:p>
          <a:p>
            <a:r>
              <a:rPr lang="en-US" sz="1100" kern="1200" dirty="0" smtClean="0">
                <a:solidFill>
                  <a:schemeClr val="tx1"/>
                </a:solidFill>
                <a:effectLst/>
                <a:latin typeface="Georgia" panose="02040502050405020303" pitchFamily="18" charset="0"/>
                <a:ea typeface="+mn-ea"/>
                <a:cs typeface="+mn-cs"/>
              </a:rPr>
              <a:t>15 decimal digits precision</a:t>
            </a:r>
          </a:p>
          <a:p>
            <a:r>
              <a:rPr lang="en-US" sz="1100" kern="1200" dirty="0" smtClean="0">
                <a:solidFill>
                  <a:schemeClr val="tx1"/>
                </a:solidFill>
                <a:effectLst/>
                <a:latin typeface="Georgia" panose="02040502050405020303" pitchFamily="18" charset="0"/>
                <a:ea typeface="+mn-ea"/>
                <a:cs typeface="+mn-cs"/>
              </a:rPr>
              <a:t>serial		</a:t>
            </a:r>
          </a:p>
          <a:p>
            <a:r>
              <a:rPr lang="en-US" sz="1100" kern="1200" dirty="0" smtClean="0">
                <a:solidFill>
                  <a:schemeClr val="tx1"/>
                </a:solidFill>
                <a:effectLst/>
                <a:latin typeface="Georgia" panose="02040502050405020303" pitchFamily="18" charset="0"/>
                <a:ea typeface="+mn-ea"/>
                <a:cs typeface="+mn-cs"/>
              </a:rPr>
              <a:t>4 bytes</a:t>
            </a:r>
          </a:p>
          <a:p>
            <a:r>
              <a:rPr lang="en-US" sz="1100" kern="1200" dirty="0" err="1" smtClean="0">
                <a:solidFill>
                  <a:schemeClr val="tx1"/>
                </a:solidFill>
                <a:effectLst/>
                <a:latin typeface="Georgia" panose="02040502050405020303" pitchFamily="18" charset="0"/>
                <a:ea typeface="+mn-ea"/>
                <a:cs typeface="+mn-cs"/>
              </a:rPr>
              <a:t>autoincrementing</a:t>
            </a:r>
            <a:r>
              <a:rPr lang="en-US" sz="1100" kern="1200" dirty="0" smtClean="0">
                <a:solidFill>
                  <a:schemeClr val="tx1"/>
                </a:solidFill>
                <a:effectLst/>
                <a:latin typeface="Georgia" panose="02040502050405020303" pitchFamily="18" charset="0"/>
                <a:ea typeface="+mn-ea"/>
                <a:cs typeface="+mn-cs"/>
              </a:rPr>
              <a:t> integer	</a:t>
            </a:r>
          </a:p>
          <a:p>
            <a:r>
              <a:rPr lang="en-US" sz="1100" kern="1200" dirty="0" smtClean="0">
                <a:solidFill>
                  <a:schemeClr val="tx1"/>
                </a:solidFill>
                <a:effectLst/>
                <a:latin typeface="Georgia" panose="02040502050405020303" pitchFamily="18" charset="0"/>
                <a:ea typeface="+mn-ea"/>
                <a:cs typeface="+mn-cs"/>
              </a:rPr>
              <a:t>1 to 2147483647</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err="1" smtClean="0">
                <a:solidFill>
                  <a:schemeClr val="tx1"/>
                </a:solidFill>
                <a:effectLst/>
                <a:latin typeface="Georgia" panose="02040502050405020303" pitchFamily="18" charset="0"/>
                <a:ea typeface="+mn-ea"/>
                <a:cs typeface="+mn-cs"/>
              </a:rPr>
              <a:t>bigserial</a:t>
            </a:r>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8 bytes</a:t>
            </a:r>
          </a:p>
          <a:p>
            <a:r>
              <a:rPr lang="en-US" sz="1100" kern="1200" dirty="0" smtClean="0">
                <a:solidFill>
                  <a:schemeClr val="tx1"/>
                </a:solidFill>
                <a:effectLst/>
                <a:latin typeface="Georgia" panose="02040502050405020303" pitchFamily="18" charset="0"/>
                <a:ea typeface="+mn-ea"/>
                <a:cs typeface="+mn-cs"/>
              </a:rPr>
              <a:t>large </a:t>
            </a:r>
            <a:r>
              <a:rPr lang="en-US" sz="1100" kern="1200" dirty="0" err="1" smtClean="0">
                <a:solidFill>
                  <a:schemeClr val="tx1"/>
                </a:solidFill>
                <a:effectLst/>
                <a:latin typeface="Georgia" panose="02040502050405020303" pitchFamily="18" charset="0"/>
                <a:ea typeface="+mn-ea"/>
                <a:cs typeface="+mn-cs"/>
              </a:rPr>
              <a:t>autoincrementing</a:t>
            </a:r>
            <a:r>
              <a:rPr lang="en-US" sz="1100" kern="1200" dirty="0" smtClean="0">
                <a:solidFill>
                  <a:schemeClr val="tx1"/>
                </a:solidFill>
                <a:effectLst/>
                <a:latin typeface="Georgia" panose="02040502050405020303" pitchFamily="18" charset="0"/>
                <a:ea typeface="+mn-ea"/>
                <a:cs typeface="+mn-cs"/>
              </a:rPr>
              <a:t> integer</a:t>
            </a:r>
          </a:p>
          <a:p>
            <a:r>
              <a:rPr lang="en-US" sz="1100" kern="1200" dirty="0" smtClean="0">
                <a:solidFill>
                  <a:schemeClr val="tx1"/>
                </a:solidFill>
                <a:effectLst/>
                <a:latin typeface="Georgia" panose="02040502050405020303" pitchFamily="18" charset="0"/>
                <a:ea typeface="+mn-ea"/>
                <a:cs typeface="+mn-cs"/>
              </a:rPr>
              <a:t>1 to 9223372036854775807</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Binary data types</a:t>
            </a:r>
          </a:p>
          <a:p>
            <a:r>
              <a:rPr lang="en-US" sz="1100" kern="1200" dirty="0" smtClean="0">
                <a:solidFill>
                  <a:schemeClr val="tx1"/>
                </a:solidFill>
                <a:effectLst/>
                <a:latin typeface="Georgia" panose="02040502050405020303" pitchFamily="18" charset="0"/>
                <a:ea typeface="+mn-ea"/>
                <a:cs typeface="+mn-cs"/>
              </a:rPr>
              <a:t>Name				</a:t>
            </a:r>
          </a:p>
          <a:p>
            <a:r>
              <a:rPr lang="en-US" sz="1100" kern="1200" dirty="0" smtClean="0">
                <a:solidFill>
                  <a:schemeClr val="tx1"/>
                </a:solidFill>
                <a:effectLst/>
                <a:latin typeface="Georgia" panose="02040502050405020303" pitchFamily="18" charset="0"/>
                <a:ea typeface="+mn-ea"/>
                <a:cs typeface="+mn-cs"/>
              </a:rPr>
              <a:t>Storage Size</a:t>
            </a:r>
          </a:p>
          <a:p>
            <a:r>
              <a:rPr lang="en-US" sz="1100" kern="1200" dirty="0" smtClean="0">
                <a:solidFill>
                  <a:schemeClr val="tx1"/>
                </a:solidFill>
                <a:effectLst/>
                <a:latin typeface="Georgia" panose="02040502050405020303" pitchFamily="18" charset="0"/>
                <a:ea typeface="+mn-ea"/>
                <a:cs typeface="+mn-cs"/>
              </a:rPr>
              <a:t>Description</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err="1" smtClean="0">
                <a:solidFill>
                  <a:schemeClr val="tx1"/>
                </a:solidFill>
                <a:effectLst/>
                <a:latin typeface="Georgia" panose="02040502050405020303" pitchFamily="18" charset="0"/>
                <a:ea typeface="+mn-ea"/>
                <a:cs typeface="+mn-cs"/>
              </a:rPr>
              <a:t>bytea</a:t>
            </a:r>
            <a:endParaRPr lang="en-US" sz="1100" kern="1200" dirty="0" smtClean="0">
              <a:solidFill>
                <a:schemeClr val="tx1"/>
              </a:solidFill>
              <a:effectLst/>
              <a:latin typeface="Georgia" panose="02040502050405020303" pitchFamily="18" charset="0"/>
              <a:ea typeface="+mn-ea"/>
              <a:cs typeface="+mn-cs"/>
            </a:endParaRPr>
          </a:p>
          <a:p>
            <a:r>
              <a:rPr lang="en-US" sz="1100" kern="1200" dirty="0" smtClean="0">
                <a:solidFill>
                  <a:schemeClr val="tx1"/>
                </a:solidFill>
                <a:effectLst/>
                <a:latin typeface="Georgia" panose="02040502050405020303" pitchFamily="18" charset="0"/>
                <a:ea typeface="+mn-ea"/>
                <a:cs typeface="+mn-cs"/>
              </a:rPr>
              <a:t>1 or 4 bytes plus the actual binary string</a:t>
            </a:r>
          </a:p>
          <a:p>
            <a:r>
              <a:rPr lang="en-US" sz="1100" kern="1200" dirty="0" smtClean="0">
                <a:solidFill>
                  <a:schemeClr val="tx1"/>
                </a:solidFill>
                <a:effectLst/>
                <a:latin typeface="Georgia" panose="02040502050405020303" pitchFamily="18" charset="0"/>
                <a:ea typeface="+mn-ea"/>
                <a:cs typeface="+mn-cs"/>
              </a:rPr>
              <a:t>variable-length binary string</a:t>
            </a:r>
          </a:p>
          <a:p>
            <a:r>
              <a:rPr lang="en-US" sz="1100" kern="1200" dirty="0" smtClean="0">
                <a:solidFill>
                  <a:schemeClr val="tx1"/>
                </a:solidFill>
                <a:effectLst/>
                <a:latin typeface="Georgia" panose="02040502050405020303" pitchFamily="18" charset="0"/>
                <a:ea typeface="+mn-ea"/>
                <a:cs typeface="+mn-cs"/>
              </a:rPr>
              <a:t>	</a:t>
            </a:r>
          </a:p>
          <a:p>
            <a:endParaRPr lang="en-GB"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6</a:t>
            </a:fld>
            <a:endParaRPr lang="en-GB" dirty="0"/>
          </a:p>
        </p:txBody>
      </p:sp>
      <p:sp>
        <p:nvSpPr>
          <p:cNvPr id="6" name="Rectangle 5"/>
          <p:cNvSpPr/>
          <p:nvPr/>
        </p:nvSpPr>
        <p:spPr>
          <a:xfrm>
            <a:off x="1676467" y="6049123"/>
            <a:ext cx="3744778" cy="1149120"/>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pPr lvl="1"/>
            <a:endParaRPr lang="en-IN" sz="1200" dirty="0">
              <a:solidFill>
                <a:schemeClr val="tx1"/>
              </a:solidFill>
              <a:latin typeface="Courier New" panose="02070309020205020404" pitchFamily="49" charset="0"/>
              <a:cs typeface="Courier New" panose="02070309020205020404" pitchFamily="49" charset="0"/>
            </a:endParaRPr>
          </a:p>
          <a:p>
            <a:r>
              <a:rPr lang="en-IN" sz="1300" dirty="0">
                <a:solidFill>
                  <a:schemeClr val="tx1"/>
                </a:solidFill>
                <a:latin typeface="Courier New" panose="02070309020205020404" pitchFamily="49" charset="0"/>
                <a:cs typeface="Courier New" panose="02070309020205020404" pitchFamily="49" charset="0"/>
              </a:rPr>
              <a:t>def f(</a:t>
            </a:r>
            <a:r>
              <a:rPr lang="en-IN" sz="1300" dirty="0" err="1">
                <a:solidFill>
                  <a:schemeClr val="tx1"/>
                </a:solidFill>
                <a:latin typeface="Courier New" panose="02070309020205020404" pitchFamily="49" charset="0"/>
                <a:cs typeface="Courier New" panose="02070309020205020404" pitchFamily="49" charset="0"/>
              </a:rPr>
              <a:t>x,n</a:t>
            </a:r>
            <a:r>
              <a:rPr lang="en-IN" sz="1300" dirty="0">
                <a:solidFill>
                  <a:schemeClr val="tx1"/>
                </a:solidFill>
                <a:latin typeface="Courier New" panose="02070309020205020404" pitchFamily="49" charset="0"/>
                <a:cs typeface="Courier New" panose="02070309020205020404" pitchFamily="49" charset="0"/>
              </a:rPr>
              <a:t>):</a:t>
            </a:r>
            <a:endParaRPr lang="en-GB" sz="1300" dirty="0">
              <a:solidFill>
                <a:schemeClr val="tx1"/>
              </a:solidFill>
              <a:latin typeface="Courier New" panose="02070309020205020404" pitchFamily="49" charset="0"/>
              <a:cs typeface="Courier New" panose="02070309020205020404" pitchFamily="49" charset="0"/>
            </a:endParaRPr>
          </a:p>
          <a:p>
            <a:r>
              <a:rPr lang="en-IN" sz="1300" dirty="0">
                <a:solidFill>
                  <a:schemeClr val="tx1"/>
                </a:solidFill>
                <a:latin typeface="Courier New" panose="02070309020205020404" pitchFamily="49" charset="0"/>
                <a:cs typeface="Courier New" panose="02070309020205020404" pitchFamily="49" charset="0"/>
              </a:rPr>
              <a:t>return(</a:t>
            </a:r>
            <a:r>
              <a:rPr lang="en-IN" sz="1300" dirty="0" err="1">
                <a:solidFill>
                  <a:schemeClr val="tx1"/>
                </a:solidFill>
                <a:latin typeface="Courier New" panose="02070309020205020404" pitchFamily="49" charset="0"/>
                <a:cs typeface="Courier New" panose="02070309020205020404" pitchFamily="49" charset="0"/>
              </a:rPr>
              <a:t>x+n</a:t>
            </a:r>
            <a:r>
              <a:rPr lang="en-IN" sz="1300" dirty="0">
                <a:solidFill>
                  <a:schemeClr val="tx1"/>
                </a:solidFill>
                <a:latin typeface="Courier New" panose="02070309020205020404" pitchFamily="49" charset="0"/>
                <a:cs typeface="Courier New" panose="02070309020205020404" pitchFamily="49" charset="0"/>
              </a:rPr>
              <a:t>)</a:t>
            </a:r>
            <a:endParaRPr lang="en-GB" sz="1300" dirty="0">
              <a:solidFill>
                <a:schemeClr val="tx1"/>
              </a:solidFill>
              <a:latin typeface="Courier New" panose="02070309020205020404" pitchFamily="49" charset="0"/>
              <a:cs typeface="Courier New" panose="02070309020205020404" pitchFamily="49" charset="0"/>
            </a:endParaRPr>
          </a:p>
          <a:p>
            <a:r>
              <a:rPr lang="en-IN" sz="1300" dirty="0">
                <a:solidFill>
                  <a:schemeClr val="tx1"/>
                </a:solidFill>
                <a:latin typeface="Courier New" panose="02070309020205020404" pitchFamily="49" charset="0"/>
                <a:cs typeface="Courier New" panose="02070309020205020404" pitchFamily="49" charset="0"/>
              </a:rPr>
              <a:t>g = lambda </a:t>
            </a:r>
            <a:r>
              <a:rPr lang="en-IN" sz="1300" dirty="0" err="1">
                <a:solidFill>
                  <a:schemeClr val="tx1"/>
                </a:solidFill>
                <a:latin typeface="Courier New" panose="02070309020205020404" pitchFamily="49" charset="0"/>
                <a:cs typeface="Courier New" panose="02070309020205020404" pitchFamily="49" charset="0"/>
              </a:rPr>
              <a:t>x,n</a:t>
            </a:r>
            <a:r>
              <a:rPr lang="en-IN" sz="1300" dirty="0">
                <a:solidFill>
                  <a:schemeClr val="tx1"/>
                </a:solidFill>
                <a:latin typeface="Courier New" panose="02070309020205020404" pitchFamily="49" charset="0"/>
                <a:cs typeface="Courier New" panose="02070309020205020404" pitchFamily="49" charset="0"/>
              </a:rPr>
              <a:t>: </a:t>
            </a:r>
            <a:r>
              <a:rPr lang="en-IN" sz="1300" dirty="0" err="1">
                <a:solidFill>
                  <a:schemeClr val="tx1"/>
                </a:solidFill>
                <a:latin typeface="Courier New" panose="02070309020205020404" pitchFamily="49" charset="0"/>
                <a:cs typeface="Courier New" panose="02070309020205020404" pitchFamily="49" charset="0"/>
              </a:rPr>
              <a:t>x+n</a:t>
            </a:r>
            <a:endParaRPr lang="en-GB" sz="1300" dirty="0">
              <a:solidFill>
                <a:schemeClr val="tx1"/>
              </a:solidFill>
              <a:latin typeface="Courier New" panose="02070309020205020404" pitchFamily="49" charset="0"/>
              <a:cs typeface="Courier New" panose="02070309020205020404" pitchFamily="49" charset="0"/>
            </a:endParaRPr>
          </a:p>
          <a:p>
            <a:r>
              <a:rPr lang="en-IN" sz="1300" dirty="0">
                <a:solidFill>
                  <a:schemeClr val="tx1"/>
                </a:solidFill>
                <a:latin typeface="Courier New" panose="02070309020205020404" pitchFamily="49" charset="0"/>
                <a:cs typeface="Courier New" panose="02070309020205020404" pitchFamily="49" charset="0"/>
              </a:rPr>
              <a:t>print (f(1,2))</a:t>
            </a:r>
            <a:endParaRPr lang="en-GB" sz="1300" dirty="0">
              <a:solidFill>
                <a:schemeClr val="tx1"/>
              </a:solidFill>
              <a:latin typeface="Courier New" panose="02070309020205020404" pitchFamily="49" charset="0"/>
              <a:cs typeface="Courier New" panose="02070309020205020404" pitchFamily="49" charset="0"/>
            </a:endParaRPr>
          </a:p>
          <a:p>
            <a:r>
              <a:rPr lang="en-IN" sz="1300" dirty="0">
                <a:solidFill>
                  <a:schemeClr val="tx1"/>
                </a:solidFill>
                <a:latin typeface="Courier New" panose="02070309020205020404" pitchFamily="49" charset="0"/>
                <a:cs typeface="Courier New" panose="02070309020205020404" pitchFamily="49" charset="0"/>
              </a:rPr>
              <a:t>print (g(1,2))</a:t>
            </a:r>
            <a:endParaRPr lang="en-GB" sz="1300" dirty="0">
              <a:solidFill>
                <a:schemeClr val="tx1"/>
              </a:solidFill>
              <a:latin typeface="Courier New" panose="02070309020205020404" pitchFamily="49" charset="0"/>
              <a:cs typeface="Courier New" panose="02070309020205020404" pitchFamily="49" charset="0"/>
            </a:endParaRPr>
          </a:p>
          <a:p>
            <a:pPr algn="ctr"/>
            <a:endParaRPr lang="en-GB"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17278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10406" y="653878"/>
            <a:ext cx="5678212" cy="8753251"/>
          </a:xfrm>
        </p:spPr>
        <p:txBody>
          <a:bodyPr/>
          <a:lstStyle/>
          <a:p>
            <a:r>
              <a:rPr lang="en-US" sz="1100" b="1" kern="1200" dirty="0" smtClean="0">
                <a:solidFill>
                  <a:schemeClr val="tx1"/>
                </a:solidFill>
                <a:effectLst/>
                <a:latin typeface="Georgia" panose="02040502050405020303" pitchFamily="18" charset="0"/>
                <a:ea typeface="+mn-ea"/>
                <a:cs typeface="+mn-cs"/>
              </a:rPr>
              <a:t>Integers. </a:t>
            </a:r>
          </a:p>
          <a:p>
            <a:pPr lvl="0"/>
            <a:r>
              <a:rPr lang="en-US" sz="1100" kern="1200" dirty="0" err="1" smtClean="0">
                <a:solidFill>
                  <a:schemeClr val="tx1"/>
                </a:solidFill>
                <a:effectLst/>
                <a:latin typeface="Georgia" panose="02040502050405020303" pitchFamily="18" charset="0"/>
                <a:ea typeface="+mn-ea"/>
                <a:cs typeface="+mn-cs"/>
              </a:rPr>
              <a:t>Smallint</a:t>
            </a:r>
            <a:r>
              <a:rPr lang="en-US" sz="1100" kern="1200" dirty="0" smtClean="0">
                <a:solidFill>
                  <a:schemeClr val="tx1"/>
                </a:solidFill>
                <a:effectLst/>
                <a:latin typeface="Georgia" panose="02040502050405020303" pitchFamily="18" charset="0"/>
                <a:ea typeface="+mn-ea"/>
                <a:cs typeface="+mn-cs"/>
              </a:rPr>
              <a:t>.  Use only if space is at a premium, for example embedded systems. </a:t>
            </a:r>
          </a:p>
          <a:p>
            <a:pPr lvl="0"/>
            <a:r>
              <a:rPr lang="en-US" sz="1100" kern="1200" dirty="0" err="1" smtClean="0">
                <a:solidFill>
                  <a:schemeClr val="tx1"/>
                </a:solidFill>
                <a:effectLst/>
                <a:latin typeface="Georgia" panose="02040502050405020303" pitchFamily="18" charset="0"/>
                <a:ea typeface="+mn-ea"/>
                <a:cs typeface="+mn-cs"/>
              </a:rPr>
              <a:t>BigInt</a:t>
            </a:r>
            <a:r>
              <a:rPr lang="en-US" sz="1100" kern="1200" dirty="0" smtClean="0">
                <a:solidFill>
                  <a:schemeClr val="tx1"/>
                </a:solidFill>
                <a:effectLst/>
                <a:latin typeface="Georgia" panose="02040502050405020303" pitchFamily="18" charset="0"/>
                <a:ea typeface="+mn-ea"/>
                <a:cs typeface="+mn-cs"/>
              </a:rPr>
              <a:t>.  </a:t>
            </a:r>
            <a:r>
              <a:rPr lang="en-US" sz="1100" kern="1200" dirty="0" err="1" smtClean="0">
                <a:solidFill>
                  <a:schemeClr val="tx1"/>
                </a:solidFill>
                <a:effectLst/>
                <a:latin typeface="Georgia" panose="02040502050405020303" pitchFamily="18" charset="0"/>
                <a:ea typeface="+mn-ea"/>
                <a:cs typeface="+mn-cs"/>
              </a:rPr>
              <a:t>BigInt</a:t>
            </a:r>
            <a:r>
              <a:rPr lang="en-US" sz="1100" kern="1200" dirty="0" smtClean="0">
                <a:solidFill>
                  <a:schemeClr val="tx1"/>
                </a:solidFill>
                <a:effectLst/>
                <a:latin typeface="Georgia" panose="02040502050405020303" pitchFamily="18" charset="0"/>
                <a:ea typeface="+mn-ea"/>
                <a:cs typeface="+mn-cs"/>
              </a:rPr>
              <a:t> has a performance penalty compared to Int.</a:t>
            </a:r>
          </a:p>
          <a:p>
            <a:pPr lvl="0"/>
            <a:r>
              <a:rPr lang="en-US" sz="1100" kern="1200" dirty="0" smtClean="0">
                <a:solidFill>
                  <a:schemeClr val="tx1"/>
                </a:solidFill>
                <a:effectLst/>
                <a:latin typeface="Georgia" panose="02040502050405020303" pitchFamily="18" charset="0"/>
                <a:ea typeface="+mn-ea"/>
                <a:cs typeface="+mn-cs"/>
              </a:rPr>
              <a:t>Int.  For everything else. </a:t>
            </a:r>
          </a:p>
          <a:p>
            <a:endParaRPr lang="en-GB"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7</a:t>
            </a:fld>
            <a:endParaRPr lang="en-GB"/>
          </a:p>
        </p:txBody>
      </p:sp>
      <p:sp>
        <p:nvSpPr>
          <p:cNvPr id="6" name="Rectangle 5"/>
          <p:cNvSpPr/>
          <p:nvPr/>
        </p:nvSpPr>
        <p:spPr>
          <a:xfrm>
            <a:off x="1464046" y="2955851"/>
            <a:ext cx="3744778" cy="1155362"/>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pPr lvl="1"/>
            <a:endParaRPr lang="en-IN" sz="1200" dirty="0">
              <a:solidFill>
                <a:schemeClr val="tx1"/>
              </a:solidFill>
              <a:latin typeface="Courier New" panose="02070309020205020404" pitchFamily="49" charset="0"/>
              <a:cs typeface="Courier New" panose="02070309020205020404" pitchFamily="49" charset="0"/>
            </a:endParaRPr>
          </a:p>
          <a:p>
            <a:endParaRPr lang="en-IN"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a= [1,5,11,14,19]</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b = [2,4,9,15,35]</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print(list(map(lambda </a:t>
            </a:r>
            <a:r>
              <a:rPr lang="en-IN" sz="1200" dirty="0" err="1">
                <a:solidFill>
                  <a:schemeClr val="tx1"/>
                </a:solidFill>
                <a:latin typeface="Courier New" panose="02070309020205020404" pitchFamily="49" charset="0"/>
                <a:cs typeface="Courier New" panose="02070309020205020404" pitchFamily="49" charset="0"/>
              </a:rPr>
              <a:t>pair:max</a:t>
            </a:r>
            <a:r>
              <a:rPr lang="en-IN" sz="1200" dirty="0">
                <a:solidFill>
                  <a:schemeClr val="tx1"/>
                </a:solidFill>
                <a:latin typeface="Courier New" panose="02070309020205020404" pitchFamily="49" charset="0"/>
                <a:cs typeface="Courier New" panose="02070309020205020404" pitchFamily="49" charset="0"/>
              </a:rPr>
              <a:t>(pair),zip(</a:t>
            </a:r>
            <a:r>
              <a:rPr lang="en-IN" sz="1200" dirty="0" err="1">
                <a:solidFill>
                  <a:schemeClr val="tx1"/>
                </a:solidFill>
                <a:latin typeface="Courier New" panose="02070309020205020404" pitchFamily="49" charset="0"/>
                <a:cs typeface="Courier New" panose="02070309020205020404" pitchFamily="49" charset="0"/>
              </a:rPr>
              <a:t>a,b</a:t>
            </a:r>
            <a:r>
              <a:rPr lang="en-IN" sz="1200" dirty="0">
                <a:solidFill>
                  <a:schemeClr val="tx1"/>
                </a:solidFill>
                <a:latin typeface="Courier New" panose="02070309020205020404" pitchFamily="49" charset="0"/>
                <a:cs typeface="Courier New" panose="02070309020205020404" pitchFamily="49" charset="0"/>
              </a:rPr>
              <a:t>))))</a:t>
            </a:r>
            <a:endParaRPr lang="en-GB" sz="1200" dirty="0">
              <a:solidFill>
                <a:schemeClr val="tx1"/>
              </a:solidFill>
              <a:latin typeface="Courier New" panose="02070309020205020404" pitchFamily="49" charset="0"/>
              <a:cs typeface="Courier New" panose="02070309020205020404" pitchFamily="49" charset="0"/>
            </a:endParaRPr>
          </a:p>
          <a:p>
            <a:r>
              <a:rPr lang="en-IN" sz="1300" dirty="0">
                <a:solidFill>
                  <a:schemeClr val="tx1"/>
                </a:solidFill>
                <a:latin typeface="Georgia" panose="02040502050405020303" pitchFamily="18" charset="0"/>
              </a:rPr>
              <a:t> </a:t>
            </a:r>
            <a:endParaRPr lang="en-GB" sz="1300" dirty="0">
              <a:solidFill>
                <a:schemeClr val="tx1"/>
              </a:solidFill>
              <a:latin typeface="Georgia" panose="02040502050405020303" pitchFamily="18" charset="0"/>
            </a:endParaRPr>
          </a:p>
          <a:p>
            <a:pPr algn="ctr"/>
            <a:endParaRPr lang="en-GB"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25707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3875" y="654050"/>
            <a:ext cx="6056313" cy="3722688"/>
          </a:xfrm>
        </p:spPr>
      </p:sp>
      <p:sp>
        <p:nvSpPr>
          <p:cNvPr id="3" name="Notes Placeholder 2"/>
          <p:cNvSpPr>
            <a:spLocks noGrp="1"/>
          </p:cNvSpPr>
          <p:nvPr>
            <p:ph type="body" idx="1"/>
          </p:nvPr>
        </p:nvSpPr>
        <p:spPr>
          <a:xfrm>
            <a:off x="715445" y="4630836"/>
            <a:ext cx="5678212" cy="4693917"/>
          </a:xfrm>
        </p:spPr>
        <p:txBody>
          <a:bodyPr/>
          <a:lstStyle/>
          <a:p>
            <a:r>
              <a:rPr lang="en-US" sz="1100" b="1" kern="1200" dirty="0" smtClean="0">
                <a:solidFill>
                  <a:schemeClr val="tx1"/>
                </a:solidFill>
                <a:effectLst/>
                <a:latin typeface="Georgia" panose="02040502050405020303" pitchFamily="18" charset="0"/>
                <a:ea typeface="+mn-ea"/>
                <a:cs typeface="+mn-cs"/>
              </a:rPr>
              <a:t>Numeric.</a:t>
            </a:r>
          </a:p>
          <a:p>
            <a:pPr lvl="0"/>
            <a:r>
              <a:rPr lang="en-US" sz="1100" kern="1200" dirty="0" smtClean="0">
                <a:solidFill>
                  <a:schemeClr val="tx1"/>
                </a:solidFill>
                <a:effectLst/>
                <a:latin typeface="Georgia" panose="02040502050405020303" pitchFamily="18" charset="0"/>
                <a:ea typeface="+mn-ea"/>
                <a:cs typeface="+mn-cs"/>
              </a:rPr>
              <a:t>Provides scale and precision </a:t>
            </a:r>
          </a:p>
          <a:p>
            <a:pPr lvl="0"/>
            <a:r>
              <a:rPr lang="en-US" sz="1100" kern="1200" dirty="0" smtClean="0">
                <a:solidFill>
                  <a:schemeClr val="tx1"/>
                </a:solidFill>
                <a:effectLst/>
                <a:latin typeface="Georgia" panose="02040502050405020303" pitchFamily="18" charset="0"/>
                <a:ea typeface="+mn-ea"/>
                <a:cs typeface="+mn-cs"/>
              </a:rPr>
              <a:t>Scale. Number of digits to the right of the decimal point. </a:t>
            </a:r>
          </a:p>
          <a:p>
            <a:pPr lvl="0"/>
            <a:r>
              <a:rPr lang="en-US" sz="1100" kern="1200" dirty="0" smtClean="0">
                <a:solidFill>
                  <a:schemeClr val="tx1"/>
                </a:solidFill>
                <a:effectLst/>
                <a:latin typeface="Georgia" panose="02040502050405020303" pitchFamily="18" charset="0"/>
                <a:ea typeface="+mn-ea"/>
                <a:cs typeface="+mn-cs"/>
              </a:rPr>
              <a:t>Precision. Total number of digits in a number. </a:t>
            </a:r>
          </a:p>
          <a:p>
            <a:pPr lvl="0"/>
            <a:r>
              <a:rPr lang="en-US" sz="1100" kern="1200" dirty="0" smtClean="0">
                <a:solidFill>
                  <a:schemeClr val="tx1"/>
                </a:solidFill>
                <a:effectLst/>
                <a:latin typeface="Georgia" panose="02040502050405020303" pitchFamily="18" charset="0"/>
                <a:ea typeface="+mn-ea"/>
                <a:cs typeface="+mn-cs"/>
              </a:rPr>
              <a:t>Be clear on what you use and why. </a:t>
            </a:r>
          </a:p>
          <a:p>
            <a:pPr lvl="1"/>
            <a:r>
              <a:rPr lang="en-US" sz="1100" kern="1200" dirty="0" smtClean="0">
                <a:solidFill>
                  <a:schemeClr val="tx1"/>
                </a:solidFill>
                <a:effectLst/>
                <a:latin typeface="Georgia" panose="02040502050405020303" pitchFamily="18" charset="0"/>
                <a:ea typeface="+mn-ea"/>
                <a:cs typeface="+mn-cs"/>
              </a:rPr>
              <a:t>The precision should be large enough to  provide the ability for the application to handle larger numbers at a future time.  Example, handling amounts in thousands today and millions tomorrow.</a:t>
            </a:r>
          </a:p>
          <a:p>
            <a:pPr lvl="1"/>
            <a:r>
              <a:rPr lang="en-US" sz="1100" kern="1200" dirty="0" smtClean="0">
                <a:solidFill>
                  <a:schemeClr val="tx1"/>
                </a:solidFill>
                <a:effectLst/>
                <a:latin typeface="Georgia" panose="02040502050405020303" pitchFamily="18" charset="0"/>
                <a:ea typeface="+mn-ea"/>
                <a:cs typeface="+mn-cs"/>
              </a:rPr>
              <a:t>The scale has to be sufficient, for example if you have an accounting application that needs to store monetary values with a fraction of the smallest currency account, for example using a scale of 3 or 4 rather than the two needed for USD pennies. </a:t>
            </a:r>
          </a:p>
          <a:p>
            <a:pPr lvl="1"/>
            <a:r>
              <a:rPr lang="en-US" sz="1100" kern="1200" dirty="0" smtClean="0">
                <a:solidFill>
                  <a:schemeClr val="tx1"/>
                </a:solidFill>
                <a:effectLst/>
                <a:latin typeface="Georgia" panose="02040502050405020303" pitchFamily="18" charset="0"/>
                <a:ea typeface="+mn-ea"/>
                <a:cs typeface="+mn-cs"/>
              </a:rPr>
              <a:t>Be mindful of rounding and truncation in the decimal fraction and inadvertent </a:t>
            </a:r>
            <a:r>
              <a:rPr lang="en-US" sz="1100" kern="1200" dirty="0" err="1" smtClean="0">
                <a:solidFill>
                  <a:schemeClr val="tx1"/>
                </a:solidFill>
                <a:effectLst/>
                <a:latin typeface="Georgia" panose="02040502050405020303" pitchFamily="18" charset="0"/>
                <a:ea typeface="+mn-ea"/>
                <a:cs typeface="+mn-cs"/>
              </a:rPr>
              <a:t>NaN’s</a:t>
            </a:r>
            <a:r>
              <a:rPr lang="en-US" sz="1100" kern="1200" dirty="0" smtClean="0">
                <a:solidFill>
                  <a:schemeClr val="tx1"/>
                </a:solidFill>
                <a:effectLst/>
                <a:latin typeface="Georgia" panose="02040502050405020303" pitchFamily="18" charset="0"/>
                <a:ea typeface="+mn-ea"/>
                <a:cs typeface="+mn-cs"/>
              </a:rPr>
              <a:t>. </a:t>
            </a:r>
          </a:p>
          <a:p>
            <a:pPr lvl="1"/>
            <a:r>
              <a:rPr lang="en-US" sz="1100" kern="1200" dirty="0" smtClean="0">
                <a:solidFill>
                  <a:schemeClr val="tx1"/>
                </a:solidFill>
                <a:effectLst/>
                <a:latin typeface="Georgia" panose="02040502050405020303" pitchFamily="18" charset="0"/>
                <a:ea typeface="+mn-ea"/>
                <a:cs typeface="+mn-cs"/>
              </a:rPr>
              <a:t>Avoid floating point data types for currency </a:t>
            </a:r>
            <a:r>
              <a:rPr lang="en-US" sz="1100" kern="1200" dirty="0" err="1" smtClean="0">
                <a:solidFill>
                  <a:schemeClr val="tx1"/>
                </a:solidFill>
                <a:effectLst/>
                <a:latin typeface="Georgia" panose="02040502050405020303" pitchFamily="18" charset="0"/>
                <a:ea typeface="+mn-ea"/>
                <a:cs typeface="+mn-cs"/>
              </a:rPr>
              <a:t>appplications</a:t>
            </a:r>
            <a:r>
              <a:rPr lang="en-US" sz="1100" kern="1200" dirty="0" smtClean="0">
                <a:solidFill>
                  <a:schemeClr val="tx1"/>
                </a:solidFill>
                <a:effectLst/>
                <a:latin typeface="Georgia" panose="02040502050405020303" pitchFamily="18" charset="0"/>
                <a:ea typeface="+mn-ea"/>
                <a:cs typeface="+mn-cs"/>
              </a:rPr>
              <a:t>.  Floating point is designed for performance, not accuracy.  In currency applications, accuracy is the more meaningful choice. </a:t>
            </a:r>
          </a:p>
          <a:p>
            <a:pPr lvl="0"/>
            <a:r>
              <a:rPr lang="en-US" sz="1100" kern="1200" dirty="0" smtClean="0">
                <a:solidFill>
                  <a:schemeClr val="tx1"/>
                </a:solidFill>
                <a:effectLst/>
                <a:latin typeface="Georgia" panose="02040502050405020303" pitchFamily="18" charset="0"/>
                <a:ea typeface="+mn-ea"/>
                <a:cs typeface="+mn-cs"/>
              </a:rPr>
              <a:t>Declarations</a:t>
            </a:r>
          </a:p>
          <a:p>
            <a:r>
              <a:rPr lang="en-US" sz="1100" kern="1200" dirty="0" smtClean="0">
                <a:solidFill>
                  <a:schemeClr val="tx1"/>
                </a:solidFill>
                <a:effectLst/>
                <a:latin typeface="Georgia" panose="02040502050405020303" pitchFamily="18" charset="0"/>
                <a:ea typeface="+mn-ea"/>
                <a:cs typeface="+mn-cs"/>
              </a:rPr>
              <a:t>numeric(</a:t>
            </a:r>
            <a:r>
              <a:rPr lang="en-US" sz="1100" kern="1200" dirty="0" err="1" smtClean="0">
                <a:solidFill>
                  <a:schemeClr val="tx1"/>
                </a:solidFill>
                <a:effectLst/>
                <a:latin typeface="Georgia" panose="02040502050405020303" pitchFamily="18" charset="0"/>
                <a:ea typeface="+mn-ea"/>
                <a:cs typeface="+mn-cs"/>
              </a:rPr>
              <a:t>precision,scale</a:t>
            </a:r>
            <a:r>
              <a:rPr lang="en-US" sz="1100" kern="1200" dirty="0" smtClean="0">
                <a:solidFill>
                  <a:schemeClr val="tx1"/>
                </a:solidFill>
                <a:effectLst/>
                <a:latin typeface="Georgia" panose="02040502050405020303" pitchFamily="18" charset="0"/>
                <a:ea typeface="+mn-ea"/>
                <a:cs typeface="+mn-cs"/>
              </a:rPr>
              <a:t>)</a:t>
            </a:r>
          </a:p>
          <a:p>
            <a:pPr lvl="1"/>
            <a:r>
              <a:rPr lang="en-US" sz="1100" kern="1200" dirty="0" smtClean="0">
                <a:solidFill>
                  <a:schemeClr val="tx1"/>
                </a:solidFill>
                <a:effectLst/>
                <a:latin typeface="Georgia" panose="02040502050405020303" pitchFamily="18" charset="0"/>
                <a:ea typeface="+mn-ea"/>
                <a:cs typeface="+mn-cs"/>
              </a:rPr>
              <a:t>Maximum number declarable is 1000</a:t>
            </a:r>
          </a:p>
          <a:p>
            <a:pPr lvl="1"/>
            <a:r>
              <a:rPr lang="en-US" sz="1100" kern="1200" dirty="0" smtClean="0">
                <a:solidFill>
                  <a:schemeClr val="tx1"/>
                </a:solidFill>
                <a:effectLst/>
                <a:latin typeface="Georgia" panose="02040502050405020303" pitchFamily="18" charset="0"/>
                <a:ea typeface="+mn-ea"/>
                <a:cs typeface="+mn-cs"/>
              </a:rPr>
              <a:t>Max scale is 100</a:t>
            </a:r>
          </a:p>
          <a:p>
            <a:pPr lvl="1"/>
            <a:r>
              <a:rPr lang="en-US" sz="1100" kern="1200" dirty="0" smtClean="0">
                <a:solidFill>
                  <a:schemeClr val="tx1"/>
                </a:solidFill>
                <a:effectLst/>
                <a:latin typeface="Georgia" panose="02040502050405020303" pitchFamily="18" charset="0"/>
                <a:ea typeface="+mn-ea"/>
                <a:cs typeface="+mn-cs"/>
              </a:rPr>
              <a:t>Has a special value </a:t>
            </a:r>
            <a:r>
              <a:rPr lang="en-US" sz="1100" kern="1200" dirty="0" err="1" smtClean="0">
                <a:solidFill>
                  <a:schemeClr val="tx1"/>
                </a:solidFill>
                <a:effectLst/>
                <a:latin typeface="Georgia" panose="02040502050405020303" pitchFamily="18" charset="0"/>
                <a:ea typeface="+mn-ea"/>
                <a:cs typeface="+mn-cs"/>
              </a:rPr>
              <a:t>NaN</a:t>
            </a:r>
            <a:r>
              <a:rPr lang="en-US" sz="1100" kern="1200" dirty="0" smtClean="0">
                <a:solidFill>
                  <a:schemeClr val="tx1"/>
                </a:solidFill>
                <a:effectLst/>
                <a:latin typeface="Georgia" panose="02040502050405020303" pitchFamily="18" charset="0"/>
                <a:ea typeface="+mn-ea"/>
                <a:cs typeface="+mn-cs"/>
              </a:rPr>
              <a:t> which means Not a </a:t>
            </a:r>
            <a:r>
              <a:rPr lang="en-US" sz="1100" kern="1200" dirty="0" err="1" smtClean="0">
                <a:solidFill>
                  <a:schemeClr val="tx1"/>
                </a:solidFill>
                <a:effectLst/>
                <a:latin typeface="Georgia" panose="02040502050405020303" pitchFamily="18" charset="0"/>
                <a:ea typeface="+mn-ea"/>
                <a:cs typeface="+mn-cs"/>
              </a:rPr>
              <a:t>Numer</a:t>
            </a:r>
            <a:r>
              <a:rPr lang="en-US" sz="1100" kern="1200" dirty="0" smtClean="0">
                <a:solidFill>
                  <a:schemeClr val="tx1"/>
                </a:solidFill>
                <a:effectLst/>
                <a:latin typeface="Georgia" panose="02040502050405020303" pitchFamily="18" charset="0"/>
                <a:ea typeface="+mn-ea"/>
                <a:cs typeface="+mn-cs"/>
              </a:rPr>
              <a:t>.</a:t>
            </a:r>
          </a:p>
          <a:p>
            <a:r>
              <a:rPr lang="en-US" sz="1100" kern="1200" dirty="0" smtClean="0">
                <a:solidFill>
                  <a:schemeClr val="tx1"/>
                </a:solidFill>
                <a:effectLst/>
                <a:latin typeface="Georgia" panose="02040502050405020303" pitchFamily="18" charset="0"/>
                <a:ea typeface="+mn-ea"/>
                <a:cs typeface="+mn-cs"/>
              </a:rPr>
              <a:t>numeric(precision)</a:t>
            </a:r>
          </a:p>
          <a:p>
            <a:pPr lvl="1"/>
            <a:r>
              <a:rPr lang="en-US" sz="1100" kern="1200" dirty="0" smtClean="0">
                <a:solidFill>
                  <a:schemeClr val="tx1"/>
                </a:solidFill>
                <a:effectLst/>
                <a:latin typeface="Georgia" panose="02040502050405020303" pitchFamily="18" charset="0"/>
                <a:ea typeface="+mn-ea"/>
                <a:cs typeface="+mn-cs"/>
              </a:rPr>
              <a:t>This is effectively an integer. </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An example of the numeric data type:</a:t>
            </a:r>
          </a:p>
          <a:p>
            <a:r>
              <a:rPr lang="en-US" sz="1100" kern="1200" dirty="0" smtClean="0">
                <a:solidFill>
                  <a:schemeClr val="tx1"/>
                </a:solidFill>
                <a:effectLst/>
                <a:latin typeface="Georgia" panose="02040502050405020303" pitchFamily="18" charset="0"/>
                <a:ea typeface="+mn-ea"/>
                <a:cs typeface="+mn-cs"/>
              </a:rPr>
              <a:t>SELECT 100 * (0.08875)::numeric;</a:t>
            </a:r>
          </a:p>
          <a:p>
            <a:r>
              <a:rPr lang="en-US" sz="1100" kern="1200" dirty="0" smtClean="0">
                <a:solidFill>
                  <a:schemeClr val="tx1"/>
                </a:solidFill>
                <a:effectLst/>
                <a:latin typeface="Georgia" panose="02040502050405020303" pitchFamily="18" charset="0"/>
                <a:ea typeface="+mn-ea"/>
                <a:cs typeface="+mn-cs"/>
              </a:rPr>
              <a:t>---</a:t>
            </a:r>
          </a:p>
          <a:p>
            <a:r>
              <a:rPr lang="en-US" sz="1100" kern="1200" dirty="0" smtClean="0">
                <a:solidFill>
                  <a:schemeClr val="tx1"/>
                </a:solidFill>
                <a:effectLst/>
                <a:latin typeface="Georgia" panose="02040502050405020303" pitchFamily="18" charset="0"/>
                <a:ea typeface="+mn-ea"/>
                <a:cs typeface="+mn-cs"/>
              </a:rPr>
              <a:t>8.875</a:t>
            </a:r>
          </a:p>
          <a:p>
            <a:r>
              <a:rPr lang="en-US" sz="1100" kern="1200" dirty="0" smtClean="0">
                <a:solidFill>
                  <a:schemeClr val="tx1"/>
                </a:solidFill>
                <a:effectLst/>
                <a:latin typeface="Georgia" panose="02040502050405020303" pitchFamily="18" charset="0"/>
                <a:ea typeface="+mn-ea"/>
                <a:cs typeface="+mn-cs"/>
              </a:rPr>
              <a:t>SELECT 100 * (0.08875)::numeric(7,2);</a:t>
            </a:r>
          </a:p>
          <a:p>
            <a:r>
              <a:rPr lang="en-US" sz="1100" kern="1200" dirty="0" smtClean="0">
                <a:solidFill>
                  <a:schemeClr val="tx1"/>
                </a:solidFill>
                <a:effectLst/>
                <a:latin typeface="Georgia" panose="02040502050405020303" pitchFamily="18" charset="0"/>
                <a:ea typeface="+mn-ea"/>
                <a:cs typeface="+mn-cs"/>
              </a:rPr>
              <a:t>---</a:t>
            </a:r>
          </a:p>
          <a:p>
            <a:r>
              <a:rPr lang="en-US" sz="1100" kern="1200" dirty="0" smtClean="0">
                <a:solidFill>
                  <a:schemeClr val="tx1"/>
                </a:solidFill>
                <a:effectLst/>
                <a:latin typeface="Georgia" panose="02040502050405020303" pitchFamily="18" charset="0"/>
                <a:ea typeface="+mn-ea"/>
                <a:cs typeface="+mn-cs"/>
              </a:rPr>
              <a:t>9.0</a:t>
            </a:r>
          </a:p>
          <a:p>
            <a:r>
              <a:rPr lang="en-US" sz="1100" kern="1200" dirty="0" smtClean="0">
                <a:solidFill>
                  <a:schemeClr val="tx1"/>
                </a:solidFill>
                <a:effectLst/>
                <a:latin typeface="Georgia" panose="02040502050405020303" pitchFamily="18" charset="0"/>
                <a:ea typeface="+mn-ea"/>
                <a:cs typeface="+mn-cs"/>
              </a:rPr>
              <a:t> </a:t>
            </a:r>
          </a:p>
          <a:p>
            <a:r>
              <a:rPr lang="en-US" sz="1100" kern="1200" dirty="0" smtClean="0">
                <a:solidFill>
                  <a:schemeClr val="tx1"/>
                </a:solidFill>
                <a:effectLst/>
                <a:latin typeface="Georgia" panose="02040502050405020303" pitchFamily="18" charset="0"/>
                <a:ea typeface="+mn-ea"/>
                <a:cs typeface="+mn-cs"/>
              </a:rPr>
              <a:t>SELECT (100 * 0.08875)::numeric(7,2);</a:t>
            </a:r>
          </a:p>
          <a:p>
            <a:r>
              <a:rPr lang="en-US" sz="1100" kern="1200" dirty="0" smtClean="0">
                <a:solidFill>
                  <a:schemeClr val="tx1"/>
                </a:solidFill>
                <a:effectLst/>
                <a:latin typeface="Georgia" panose="02040502050405020303" pitchFamily="18" charset="0"/>
                <a:ea typeface="+mn-ea"/>
                <a:cs typeface="+mn-cs"/>
              </a:rPr>
              <a:t>---</a:t>
            </a:r>
          </a:p>
          <a:p>
            <a:r>
              <a:rPr lang="en-US" sz="1100" kern="1200" dirty="0" smtClean="0">
                <a:solidFill>
                  <a:schemeClr val="tx1"/>
                </a:solidFill>
                <a:effectLst/>
                <a:latin typeface="Georgia" panose="02040502050405020303" pitchFamily="18" charset="0"/>
                <a:ea typeface="+mn-ea"/>
                <a:cs typeface="+mn-cs"/>
              </a:rPr>
              <a:t>8.88</a:t>
            </a:r>
          </a:p>
          <a:p>
            <a:pPr>
              <a:spcAft>
                <a:spcPts val="600"/>
              </a:spcAft>
            </a:pPr>
            <a:endParaRPr lang="en-GB" sz="1300"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8</a:t>
            </a:fld>
            <a:endParaRPr lang="en-GB" dirty="0"/>
          </a:p>
        </p:txBody>
      </p:sp>
      <p:sp>
        <p:nvSpPr>
          <p:cNvPr id="6" name="Rectangle 5"/>
          <p:cNvSpPr/>
          <p:nvPr/>
        </p:nvSpPr>
        <p:spPr>
          <a:xfrm>
            <a:off x="1679642" y="6161653"/>
            <a:ext cx="3744778" cy="1081956"/>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pPr lvl="1"/>
            <a:endParaRPr lang="en-IN" sz="1200" dirty="0">
              <a:solidFill>
                <a:schemeClr val="tx1"/>
              </a:solidFill>
              <a:latin typeface="Courier New" panose="02070309020205020404" pitchFamily="49" charset="0"/>
              <a:cs typeface="Courier New" panose="02070309020205020404" pitchFamily="49" charset="0"/>
            </a:endParaRPr>
          </a:p>
          <a:p>
            <a:endParaRPr lang="en-IN" sz="1200" dirty="0">
              <a:solidFill>
                <a:schemeClr val="tx1"/>
              </a:solidFill>
              <a:latin typeface="Courier New" panose="02070309020205020404" pitchFamily="49" charset="0"/>
              <a:cs typeface="Courier New" panose="02070309020205020404" pitchFamily="49" charset="0"/>
            </a:endParaRPr>
          </a:p>
          <a:p>
            <a:r>
              <a:rPr lang="en-IN" sz="1200" dirty="0" err="1">
                <a:solidFill>
                  <a:schemeClr val="tx1"/>
                </a:solidFill>
                <a:latin typeface="Courier New" panose="02070309020205020404" pitchFamily="49" charset="0"/>
                <a:cs typeface="Courier New" panose="02070309020205020404" pitchFamily="49" charset="0"/>
              </a:rPr>
              <a:t>Mylist</a:t>
            </a:r>
            <a:r>
              <a:rPr lang="en-IN" sz="1200" dirty="0">
                <a:solidFill>
                  <a:schemeClr val="tx1"/>
                </a:solidFill>
                <a:latin typeface="Courier New" panose="02070309020205020404" pitchFamily="49" charset="0"/>
                <a:cs typeface="Courier New" panose="02070309020205020404" pitchFamily="49" charset="0"/>
              </a:rPr>
              <a:t> = range(1,11)</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err="1">
                <a:solidFill>
                  <a:schemeClr val="tx1"/>
                </a:solidFill>
                <a:latin typeface="Courier New" panose="02070309020205020404" pitchFamily="49" charset="0"/>
                <a:cs typeface="Courier New" panose="02070309020205020404" pitchFamily="49" charset="0"/>
              </a:rPr>
              <a:t>myfilteredlist</a:t>
            </a:r>
            <a:r>
              <a:rPr lang="en-IN" sz="1200" dirty="0">
                <a:solidFill>
                  <a:schemeClr val="tx1"/>
                </a:solidFill>
                <a:latin typeface="Courier New" panose="02070309020205020404" pitchFamily="49" charset="0"/>
                <a:cs typeface="Courier New" panose="02070309020205020404" pitchFamily="49" charset="0"/>
              </a:rPr>
              <a:t> = filter(lambda x: x%2 != 0, </a:t>
            </a:r>
            <a:r>
              <a:rPr lang="en-IN" sz="1200" dirty="0" err="1">
                <a:solidFill>
                  <a:schemeClr val="tx1"/>
                </a:solidFill>
                <a:latin typeface="Courier New" panose="02070309020205020404" pitchFamily="49" charset="0"/>
                <a:cs typeface="Courier New" panose="02070309020205020404" pitchFamily="49" charset="0"/>
              </a:rPr>
              <a:t>mylist</a:t>
            </a:r>
            <a:r>
              <a:rPr lang="en-IN" sz="1200" dirty="0">
                <a:solidFill>
                  <a:schemeClr val="tx1"/>
                </a:solidFill>
                <a:latin typeface="Courier New" panose="02070309020205020404" pitchFamily="49" charset="0"/>
                <a:cs typeface="Courier New" panose="02070309020205020404" pitchFamily="49" charset="0"/>
              </a:rPr>
              <a:t>)</a:t>
            </a:r>
            <a:endParaRPr lang="en-GB" sz="1200" dirty="0">
              <a:solidFill>
                <a:schemeClr val="tx1"/>
              </a:solidFill>
              <a:latin typeface="Courier New" panose="02070309020205020404" pitchFamily="49" charset="0"/>
              <a:cs typeface="Courier New" panose="02070309020205020404" pitchFamily="49" charset="0"/>
            </a:endParaRPr>
          </a:p>
          <a:p>
            <a:r>
              <a:rPr lang="en-IN" sz="1200" dirty="0">
                <a:solidFill>
                  <a:schemeClr val="tx1"/>
                </a:solidFill>
                <a:latin typeface="Courier New" panose="02070309020205020404" pitchFamily="49" charset="0"/>
                <a:cs typeface="Courier New" panose="02070309020205020404" pitchFamily="49" charset="0"/>
              </a:rPr>
              <a:t>print (list(</a:t>
            </a:r>
            <a:r>
              <a:rPr lang="en-IN" sz="1200" dirty="0" err="1">
                <a:solidFill>
                  <a:schemeClr val="tx1"/>
                </a:solidFill>
                <a:latin typeface="Courier New" panose="02070309020205020404" pitchFamily="49" charset="0"/>
                <a:cs typeface="Courier New" panose="02070309020205020404" pitchFamily="49" charset="0"/>
              </a:rPr>
              <a:t>myfilteredlist</a:t>
            </a:r>
            <a:r>
              <a:rPr lang="en-IN" sz="1200" dirty="0">
                <a:solidFill>
                  <a:schemeClr val="tx1"/>
                </a:solidFill>
                <a:latin typeface="Courier New" panose="02070309020205020404" pitchFamily="49" charset="0"/>
                <a:cs typeface="Courier New" panose="02070309020205020404" pitchFamily="49" charset="0"/>
              </a:rPr>
              <a:t>))</a:t>
            </a:r>
            <a:endParaRPr lang="en-GB" sz="1200" dirty="0">
              <a:solidFill>
                <a:schemeClr val="tx1"/>
              </a:solidFill>
              <a:latin typeface="Courier New" panose="02070309020205020404" pitchFamily="49" charset="0"/>
              <a:cs typeface="Courier New" panose="02070309020205020404" pitchFamily="49" charset="0"/>
            </a:endParaRPr>
          </a:p>
          <a:p>
            <a:endParaRPr lang="en-GB" sz="1200" dirty="0">
              <a:solidFill>
                <a:schemeClr val="tx1"/>
              </a:solidFill>
              <a:latin typeface="Courier New" panose="02070309020205020404" pitchFamily="49" charset="0"/>
              <a:cs typeface="Courier New" panose="02070309020205020404" pitchFamily="49" charset="0"/>
            </a:endParaRPr>
          </a:p>
          <a:p>
            <a:pPr algn="ctr"/>
            <a:endParaRPr lang="en-GB" sz="1200" dirty="0">
              <a:latin typeface="Courier New" panose="02070309020205020404" pitchFamily="49" charset="0"/>
              <a:cs typeface="Courier New" panose="02070309020205020404" pitchFamily="49" charset="0"/>
            </a:endParaRPr>
          </a:p>
        </p:txBody>
      </p:sp>
      <p:sp>
        <p:nvSpPr>
          <p:cNvPr id="7" name="Rectangle 6"/>
          <p:cNvSpPr/>
          <p:nvPr/>
        </p:nvSpPr>
        <p:spPr>
          <a:xfrm>
            <a:off x="1197613" y="7705603"/>
            <a:ext cx="4708836" cy="578578"/>
          </a:xfrm>
          <a:prstGeom prst="rect">
            <a:avLst/>
          </a:prstGeom>
          <a:solidFill>
            <a:schemeClr val="bg1"/>
          </a:solidFill>
          <a:ln w="9525">
            <a:solidFill>
              <a:srgbClr val="328EA0"/>
            </a:solidFill>
            <a:round/>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9075" tIns="49538" rIns="99075" bIns="49538" rtlCol="0" anchor="ctr"/>
          <a:lstStyle/>
          <a:p>
            <a:pPr lvl="1"/>
            <a:endParaRPr lang="en-IN" sz="1200" dirty="0">
              <a:solidFill>
                <a:schemeClr val="tx1"/>
              </a:solidFill>
              <a:latin typeface="Courier New" panose="02070309020205020404" pitchFamily="49" charset="0"/>
              <a:cs typeface="Courier New" panose="02070309020205020404" pitchFamily="49" charset="0"/>
            </a:endParaRPr>
          </a:p>
          <a:p>
            <a:endParaRPr lang="en-IN" sz="1200" dirty="0">
              <a:solidFill>
                <a:schemeClr val="tx1"/>
              </a:solidFill>
              <a:latin typeface="Courier New" panose="02070309020205020404" pitchFamily="49" charset="0"/>
              <a:cs typeface="Courier New" panose="02070309020205020404" pitchFamily="49" charset="0"/>
            </a:endParaRPr>
          </a:p>
          <a:p>
            <a:r>
              <a:rPr lang="en-IN" sz="1200" dirty="0" err="1">
                <a:solidFill>
                  <a:schemeClr val="tx1"/>
                </a:solidFill>
                <a:latin typeface="Courier New" panose="02070309020205020404" pitchFamily="49" charset="0"/>
                <a:cs typeface="Courier New" panose="02070309020205020404" pitchFamily="49" charset="0"/>
              </a:rPr>
              <a:t>Myfilteredlist</a:t>
            </a:r>
            <a:r>
              <a:rPr lang="en-IN" sz="1200" dirty="0">
                <a:solidFill>
                  <a:schemeClr val="tx1"/>
                </a:solidFill>
                <a:latin typeface="Courier New" panose="02070309020205020404" pitchFamily="49" charset="0"/>
                <a:cs typeface="Courier New" panose="02070309020205020404" pitchFamily="49" charset="0"/>
              </a:rPr>
              <a:t> = [x for x in </a:t>
            </a:r>
            <a:r>
              <a:rPr lang="en-IN" sz="1200" dirty="0" err="1">
                <a:solidFill>
                  <a:schemeClr val="tx1"/>
                </a:solidFill>
                <a:latin typeface="Courier New" panose="02070309020205020404" pitchFamily="49" charset="0"/>
                <a:cs typeface="Courier New" panose="02070309020205020404" pitchFamily="49" charset="0"/>
              </a:rPr>
              <a:t>mylist</a:t>
            </a:r>
            <a:r>
              <a:rPr lang="en-IN" sz="1200" dirty="0">
                <a:solidFill>
                  <a:schemeClr val="tx1"/>
                </a:solidFill>
                <a:latin typeface="Courier New" panose="02070309020205020404" pitchFamily="49" charset="0"/>
                <a:cs typeface="Courier New" panose="02070309020205020404" pitchFamily="49" charset="0"/>
              </a:rPr>
              <a:t> if x%2 != 0]</a:t>
            </a:r>
            <a:endParaRPr lang="en-GB" sz="1200" dirty="0">
              <a:solidFill>
                <a:schemeClr val="tx1"/>
              </a:solidFill>
              <a:latin typeface="Courier New" panose="02070309020205020404" pitchFamily="49" charset="0"/>
              <a:cs typeface="Courier New" panose="02070309020205020404" pitchFamily="49" charset="0"/>
            </a:endParaRPr>
          </a:p>
          <a:p>
            <a:endParaRPr lang="en-GB" sz="1200" dirty="0">
              <a:solidFill>
                <a:schemeClr val="tx1"/>
              </a:solidFill>
              <a:latin typeface="Courier New" panose="02070309020205020404" pitchFamily="49" charset="0"/>
              <a:cs typeface="Courier New" panose="02070309020205020404" pitchFamily="49" charset="0"/>
            </a:endParaRPr>
          </a:p>
          <a:p>
            <a:pPr algn="ctr"/>
            <a:endParaRPr lang="en-GB"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05377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23875" y="654050"/>
            <a:ext cx="6056313" cy="3722688"/>
          </a:xfrm>
        </p:spPr>
      </p:sp>
      <p:sp>
        <p:nvSpPr>
          <p:cNvPr id="3" name="Notes Placeholder 2"/>
          <p:cNvSpPr>
            <a:spLocks noGrp="1"/>
          </p:cNvSpPr>
          <p:nvPr>
            <p:ph type="body" idx="1"/>
          </p:nvPr>
        </p:nvSpPr>
        <p:spPr>
          <a:xfrm>
            <a:off x="715445" y="4561012"/>
            <a:ext cx="5678212" cy="4834216"/>
          </a:xfrm>
        </p:spPr>
        <p:txBody>
          <a:bodyPr/>
          <a:lstStyle/>
          <a:p>
            <a:r>
              <a:rPr lang="en-US" sz="1100" kern="1200" dirty="0" smtClean="0">
                <a:solidFill>
                  <a:schemeClr val="tx1"/>
                </a:solidFill>
                <a:effectLst/>
                <a:latin typeface="Georgia" panose="02040502050405020303" pitchFamily="18" charset="0"/>
                <a:ea typeface="+mn-ea"/>
                <a:cs typeface="+mn-cs"/>
              </a:rPr>
              <a:t> </a:t>
            </a:r>
          </a:p>
          <a:p>
            <a:pPr lvl="0"/>
            <a:r>
              <a:rPr lang="en-US" sz="1100" kern="1200" dirty="0" smtClean="0">
                <a:solidFill>
                  <a:schemeClr val="tx1"/>
                </a:solidFill>
                <a:effectLst/>
                <a:latin typeface="Georgia" panose="02040502050405020303" pitchFamily="18" charset="0"/>
                <a:ea typeface="+mn-ea"/>
                <a:cs typeface="+mn-cs"/>
              </a:rPr>
              <a:t> Uses the IEEE 754 standard for floating point representation</a:t>
            </a:r>
          </a:p>
          <a:p>
            <a:pPr lvl="0"/>
            <a:r>
              <a:rPr lang="en-US" sz="1100" kern="1200" dirty="0" smtClean="0">
                <a:solidFill>
                  <a:schemeClr val="tx1"/>
                </a:solidFill>
                <a:effectLst/>
                <a:latin typeface="Georgia" panose="02040502050405020303" pitchFamily="18" charset="0"/>
                <a:ea typeface="+mn-ea"/>
                <a:cs typeface="+mn-cs"/>
              </a:rPr>
              <a:t>Not exact.  Unexpected behavior is possible including:</a:t>
            </a:r>
          </a:p>
          <a:p>
            <a:pPr lvl="1"/>
            <a:r>
              <a:rPr lang="en-US" sz="1100" kern="1200" dirty="0" smtClean="0">
                <a:solidFill>
                  <a:schemeClr val="tx1"/>
                </a:solidFill>
                <a:effectLst/>
                <a:latin typeface="Georgia" panose="02040502050405020303" pitchFamily="18" charset="0"/>
                <a:ea typeface="+mn-ea"/>
                <a:cs typeface="+mn-cs"/>
              </a:rPr>
              <a:t>Overflow/Underflow</a:t>
            </a:r>
          </a:p>
          <a:p>
            <a:pPr lvl="1"/>
            <a:r>
              <a:rPr lang="en-US" sz="1100" kern="1200" dirty="0" smtClean="0">
                <a:solidFill>
                  <a:schemeClr val="tx1"/>
                </a:solidFill>
                <a:effectLst/>
                <a:latin typeface="Georgia" panose="02040502050405020303" pitchFamily="18" charset="0"/>
                <a:ea typeface="+mn-ea"/>
                <a:cs typeface="+mn-cs"/>
              </a:rPr>
              <a:t>Equality imprecision.</a:t>
            </a:r>
          </a:p>
          <a:p>
            <a:pPr lvl="0"/>
            <a:r>
              <a:rPr lang="en-US" sz="1100" kern="1200" dirty="0" smtClean="0">
                <a:solidFill>
                  <a:schemeClr val="tx1"/>
                </a:solidFill>
                <a:effectLst/>
                <a:latin typeface="Georgia" panose="02040502050405020303" pitchFamily="18" charset="0"/>
                <a:ea typeface="+mn-ea"/>
                <a:cs typeface="+mn-cs"/>
              </a:rPr>
              <a:t>Constants</a:t>
            </a:r>
          </a:p>
          <a:p>
            <a:pPr lvl="1"/>
            <a:r>
              <a:rPr lang="en-US" sz="1100" kern="1200" dirty="0" smtClean="0">
                <a:solidFill>
                  <a:schemeClr val="tx1"/>
                </a:solidFill>
                <a:effectLst/>
                <a:latin typeface="Georgia" panose="02040502050405020303" pitchFamily="18" charset="0"/>
                <a:ea typeface="+mn-ea"/>
                <a:cs typeface="+mn-cs"/>
              </a:rPr>
              <a:t>‘</a:t>
            </a:r>
            <a:r>
              <a:rPr lang="en-US" sz="1100" kern="1200" dirty="0" err="1" smtClean="0">
                <a:solidFill>
                  <a:schemeClr val="tx1"/>
                </a:solidFill>
                <a:effectLst/>
                <a:latin typeface="Georgia" panose="02040502050405020303" pitchFamily="18" charset="0"/>
                <a:ea typeface="+mn-ea"/>
                <a:cs typeface="+mn-cs"/>
              </a:rPr>
              <a:t>NaN</a:t>
            </a:r>
            <a:r>
              <a:rPr lang="en-US" sz="1100" kern="1200" dirty="0" smtClean="0">
                <a:solidFill>
                  <a:schemeClr val="tx1"/>
                </a:solidFill>
                <a:effectLst/>
                <a:latin typeface="Georgia" panose="02040502050405020303" pitchFamily="18" charset="0"/>
                <a:ea typeface="+mn-ea"/>
                <a:cs typeface="+mn-cs"/>
              </a:rPr>
              <a:t>’, ‘Infinity’,’-Infinity’</a:t>
            </a:r>
          </a:p>
          <a:p>
            <a:pPr lvl="0"/>
            <a:r>
              <a:rPr lang="en-US" sz="1100" kern="1200" dirty="0" smtClean="0">
                <a:solidFill>
                  <a:schemeClr val="tx1"/>
                </a:solidFill>
                <a:effectLst/>
                <a:latin typeface="Georgia" panose="02040502050405020303" pitchFamily="18" charset="0"/>
                <a:ea typeface="+mn-ea"/>
                <a:cs typeface="+mn-cs"/>
              </a:rPr>
              <a:t>Types</a:t>
            </a:r>
          </a:p>
          <a:p>
            <a:pPr lvl="1"/>
            <a:r>
              <a:rPr lang="en-US" sz="1100" kern="1200" dirty="0" smtClean="0">
                <a:solidFill>
                  <a:schemeClr val="tx1"/>
                </a:solidFill>
                <a:effectLst/>
                <a:latin typeface="Georgia" panose="02040502050405020303" pitchFamily="18" charset="0"/>
                <a:ea typeface="+mn-ea"/>
                <a:cs typeface="+mn-cs"/>
              </a:rPr>
              <a:t>Real =&gt; 1E-37 &lt;=&gt;	 1E+37	</a:t>
            </a:r>
          </a:p>
          <a:p>
            <a:pPr lvl="1"/>
            <a:r>
              <a:rPr lang="en-US" sz="1100" kern="1200" dirty="0" smtClean="0">
                <a:solidFill>
                  <a:schemeClr val="tx1"/>
                </a:solidFill>
                <a:effectLst/>
                <a:latin typeface="Georgia" panose="02040502050405020303" pitchFamily="18" charset="0"/>
                <a:ea typeface="+mn-ea"/>
                <a:cs typeface="+mn-cs"/>
              </a:rPr>
              <a:t> double precision	=&gt; 1E-308 &lt;=&gt;	1E+308	</a:t>
            </a:r>
          </a:p>
          <a:p>
            <a:pPr lvl="1"/>
            <a:r>
              <a:rPr lang="en-US" sz="1100" kern="1200" dirty="0" smtClean="0">
                <a:solidFill>
                  <a:schemeClr val="tx1"/>
                </a:solidFill>
                <a:effectLst/>
                <a:latin typeface="Georgia" panose="02040502050405020303" pitchFamily="18" charset="0"/>
                <a:ea typeface="+mn-ea"/>
                <a:cs typeface="+mn-cs"/>
              </a:rPr>
              <a:t> float(1) &lt;=&gt; float(24) = real	</a:t>
            </a:r>
          </a:p>
          <a:p>
            <a:pPr lvl="1"/>
            <a:r>
              <a:rPr lang="en-US" sz="1100" kern="1200" dirty="0" smtClean="0">
                <a:solidFill>
                  <a:schemeClr val="tx1"/>
                </a:solidFill>
                <a:effectLst/>
                <a:latin typeface="Georgia" panose="02040502050405020303" pitchFamily="18" charset="0"/>
                <a:ea typeface="+mn-ea"/>
                <a:cs typeface="+mn-cs"/>
              </a:rPr>
              <a:t> float(25)	&lt;=&gt; float(53) = double	precision</a:t>
            </a:r>
          </a:p>
          <a:p>
            <a:r>
              <a:rPr lang="en-US" sz="1100" kern="1200" dirty="0" smtClean="0">
                <a:solidFill>
                  <a:schemeClr val="tx1"/>
                </a:solidFill>
                <a:effectLst/>
                <a:latin typeface="Georgia" panose="02040502050405020303" pitchFamily="18" charset="0"/>
                <a:ea typeface="+mn-ea"/>
                <a:cs typeface="+mn-cs"/>
              </a:rPr>
              <a:t>An example of using floats vs. the numeric data type. </a:t>
            </a:r>
          </a:p>
          <a:p>
            <a:r>
              <a:rPr lang="en-US" sz="1100" kern="1200" dirty="0" smtClean="0">
                <a:solidFill>
                  <a:schemeClr val="tx1"/>
                </a:solidFill>
                <a:effectLst/>
                <a:latin typeface="Georgia" panose="02040502050405020303" pitchFamily="18" charset="0"/>
                <a:ea typeface="+mn-ea"/>
                <a:cs typeface="+mn-cs"/>
              </a:rPr>
              <a:t>\timing</a:t>
            </a:r>
          </a:p>
          <a:p>
            <a:r>
              <a:rPr lang="en-US" sz="1100" kern="1200" dirty="0" smtClean="0">
                <a:solidFill>
                  <a:schemeClr val="tx1"/>
                </a:solidFill>
                <a:effectLst/>
                <a:latin typeface="Georgia" panose="02040502050405020303" pitchFamily="18" charset="0"/>
                <a:ea typeface="+mn-ea"/>
                <a:cs typeface="+mn-cs"/>
              </a:rPr>
              <a:t>CREATE TABLE floats (x double precision);</a:t>
            </a:r>
          </a:p>
          <a:p>
            <a:r>
              <a:rPr lang="en-US" sz="1100" kern="1200" dirty="0" smtClean="0">
                <a:solidFill>
                  <a:schemeClr val="tx1"/>
                </a:solidFill>
                <a:effectLst/>
                <a:latin typeface="Georgia" panose="02040502050405020303" pitchFamily="18" charset="0"/>
                <a:ea typeface="+mn-ea"/>
                <a:cs typeface="+mn-cs"/>
              </a:rPr>
              <a:t>CREATE TABLE </a:t>
            </a:r>
            <a:r>
              <a:rPr lang="en-US" sz="1100" kern="1200" dirty="0" err="1" smtClean="0">
                <a:solidFill>
                  <a:schemeClr val="tx1"/>
                </a:solidFill>
                <a:effectLst/>
                <a:latin typeface="Georgia" panose="02040502050405020303" pitchFamily="18" charset="0"/>
                <a:ea typeface="+mn-ea"/>
                <a:cs typeface="+mn-cs"/>
              </a:rPr>
              <a:t>numerics</a:t>
            </a:r>
            <a:r>
              <a:rPr lang="en-US" sz="1100" kern="1200" dirty="0" smtClean="0">
                <a:solidFill>
                  <a:schemeClr val="tx1"/>
                </a:solidFill>
                <a:effectLst/>
                <a:latin typeface="Georgia" panose="02040502050405020303" pitchFamily="18" charset="0"/>
                <a:ea typeface="+mn-ea"/>
                <a:cs typeface="+mn-cs"/>
              </a:rPr>
              <a:t> (x numeric(15, 15));</a:t>
            </a:r>
          </a:p>
          <a:p>
            <a:r>
              <a:rPr lang="en-US" sz="1100" kern="1200" dirty="0" smtClean="0">
                <a:solidFill>
                  <a:schemeClr val="tx1"/>
                </a:solidFill>
                <a:effectLst/>
                <a:latin typeface="Georgia" panose="02040502050405020303" pitchFamily="18" charset="0"/>
                <a:ea typeface="+mn-ea"/>
                <a:cs typeface="+mn-cs"/>
              </a:rPr>
              <a:t>INSERT INTO floats</a:t>
            </a:r>
          </a:p>
          <a:p>
            <a:r>
              <a:rPr lang="en-US" sz="1100" kern="1200" dirty="0" smtClean="0">
                <a:solidFill>
                  <a:schemeClr val="tx1"/>
                </a:solidFill>
                <a:effectLst/>
                <a:latin typeface="Georgia" panose="02040502050405020303" pitchFamily="18" charset="0"/>
                <a:ea typeface="+mn-ea"/>
                <a:cs typeface="+mn-cs"/>
              </a:rPr>
              <a:t>SELECT random() FROM </a:t>
            </a:r>
            <a:r>
              <a:rPr lang="en-US" sz="1100" kern="1200" dirty="0" err="1" smtClean="0">
                <a:solidFill>
                  <a:schemeClr val="tx1"/>
                </a:solidFill>
                <a:effectLst/>
                <a:latin typeface="Georgia" panose="02040502050405020303" pitchFamily="18" charset="0"/>
                <a:ea typeface="+mn-ea"/>
                <a:cs typeface="+mn-cs"/>
              </a:rPr>
              <a:t>generate_series</a:t>
            </a:r>
            <a:r>
              <a:rPr lang="en-US" sz="1100" kern="1200" dirty="0" smtClean="0">
                <a:solidFill>
                  <a:schemeClr val="tx1"/>
                </a:solidFill>
                <a:effectLst/>
                <a:latin typeface="Georgia" panose="02040502050405020303" pitchFamily="18" charset="0"/>
                <a:ea typeface="+mn-ea"/>
                <a:cs typeface="+mn-cs"/>
              </a:rPr>
              <a:t>(1,1000000);</a:t>
            </a:r>
          </a:p>
          <a:p>
            <a:r>
              <a:rPr lang="en-US" sz="1100" kern="1200" dirty="0" smtClean="0">
                <a:solidFill>
                  <a:schemeClr val="tx1"/>
                </a:solidFill>
                <a:effectLst/>
                <a:latin typeface="Georgia" panose="02040502050405020303" pitchFamily="18" charset="0"/>
                <a:ea typeface="+mn-ea"/>
                <a:cs typeface="+mn-cs"/>
              </a:rPr>
              <a:t>INSERT INTO </a:t>
            </a:r>
            <a:r>
              <a:rPr lang="en-US" sz="1100" kern="1200" dirty="0" err="1" smtClean="0">
                <a:solidFill>
                  <a:schemeClr val="tx1"/>
                </a:solidFill>
                <a:effectLst/>
                <a:latin typeface="Georgia" panose="02040502050405020303" pitchFamily="18" charset="0"/>
                <a:ea typeface="+mn-ea"/>
                <a:cs typeface="+mn-cs"/>
              </a:rPr>
              <a:t>numerics</a:t>
            </a:r>
            <a:endParaRPr lang="en-US" sz="1100" kern="1200" dirty="0" smtClean="0">
              <a:solidFill>
                <a:schemeClr val="tx1"/>
              </a:solidFill>
              <a:effectLst/>
              <a:latin typeface="Georgia" panose="02040502050405020303" pitchFamily="18" charset="0"/>
              <a:ea typeface="+mn-ea"/>
              <a:cs typeface="+mn-cs"/>
            </a:endParaRPr>
          </a:p>
          <a:p>
            <a:r>
              <a:rPr lang="en-US" sz="1100" kern="1200" dirty="0" smtClean="0">
                <a:solidFill>
                  <a:schemeClr val="tx1"/>
                </a:solidFill>
                <a:effectLst/>
                <a:latin typeface="Georgia" panose="02040502050405020303" pitchFamily="18" charset="0"/>
                <a:ea typeface="+mn-ea"/>
                <a:cs typeface="+mn-cs"/>
              </a:rPr>
              <a:t>SELECT * FROM floats;</a:t>
            </a:r>
          </a:p>
          <a:p>
            <a:r>
              <a:rPr lang="en-US" sz="1100" kern="1200" dirty="0" smtClean="0">
                <a:solidFill>
                  <a:schemeClr val="tx1"/>
                </a:solidFill>
                <a:effectLst/>
                <a:latin typeface="Georgia" panose="02040502050405020303" pitchFamily="18" charset="0"/>
                <a:ea typeface="+mn-ea"/>
                <a:cs typeface="+mn-cs"/>
              </a:rPr>
              <a:t>CREATE INDEX </a:t>
            </a:r>
            <a:r>
              <a:rPr lang="en-US" sz="1100" kern="1200" dirty="0" err="1" smtClean="0">
                <a:solidFill>
                  <a:schemeClr val="tx1"/>
                </a:solidFill>
                <a:effectLst/>
                <a:latin typeface="Georgia" panose="02040502050405020303" pitchFamily="18" charset="0"/>
                <a:ea typeface="+mn-ea"/>
                <a:cs typeface="+mn-cs"/>
              </a:rPr>
              <a:t>floats_idx</a:t>
            </a:r>
            <a:r>
              <a:rPr lang="en-US" sz="1100" kern="1200" dirty="0" smtClean="0">
                <a:solidFill>
                  <a:schemeClr val="tx1"/>
                </a:solidFill>
                <a:effectLst/>
                <a:latin typeface="Georgia" panose="02040502050405020303" pitchFamily="18" charset="0"/>
                <a:ea typeface="+mn-ea"/>
                <a:cs typeface="+mn-cs"/>
              </a:rPr>
              <a:t> ON floats (x);</a:t>
            </a:r>
          </a:p>
          <a:p>
            <a:r>
              <a:rPr lang="en-US" sz="1100" kern="1200" dirty="0" smtClean="0">
                <a:solidFill>
                  <a:schemeClr val="tx1"/>
                </a:solidFill>
                <a:effectLst/>
                <a:latin typeface="Georgia" panose="02040502050405020303" pitchFamily="18" charset="0"/>
                <a:ea typeface="+mn-ea"/>
                <a:cs typeface="+mn-cs"/>
              </a:rPr>
              <a:t>CREATE INDEX </a:t>
            </a:r>
            <a:r>
              <a:rPr lang="en-US" sz="1100" kern="1200" dirty="0" err="1" smtClean="0">
                <a:solidFill>
                  <a:schemeClr val="tx1"/>
                </a:solidFill>
                <a:effectLst/>
                <a:latin typeface="Georgia" panose="02040502050405020303" pitchFamily="18" charset="0"/>
                <a:ea typeface="+mn-ea"/>
                <a:cs typeface="+mn-cs"/>
              </a:rPr>
              <a:t>numerics_idx</a:t>
            </a:r>
            <a:r>
              <a:rPr lang="en-US" sz="1100" kern="1200" dirty="0" smtClean="0">
                <a:solidFill>
                  <a:schemeClr val="tx1"/>
                </a:solidFill>
                <a:effectLst/>
                <a:latin typeface="Georgia" panose="02040502050405020303" pitchFamily="18" charset="0"/>
                <a:ea typeface="+mn-ea"/>
                <a:cs typeface="+mn-cs"/>
              </a:rPr>
              <a:t> ON </a:t>
            </a:r>
            <a:r>
              <a:rPr lang="en-US" sz="1100" kern="1200" dirty="0" err="1" smtClean="0">
                <a:solidFill>
                  <a:schemeClr val="tx1"/>
                </a:solidFill>
                <a:effectLst/>
                <a:latin typeface="Georgia" panose="02040502050405020303" pitchFamily="18" charset="0"/>
                <a:ea typeface="+mn-ea"/>
                <a:cs typeface="+mn-cs"/>
              </a:rPr>
              <a:t>numerics</a:t>
            </a:r>
            <a:r>
              <a:rPr lang="en-US" sz="1100" kern="1200" dirty="0" smtClean="0">
                <a:solidFill>
                  <a:schemeClr val="tx1"/>
                </a:solidFill>
                <a:effectLst/>
                <a:latin typeface="Georgia" panose="02040502050405020303" pitchFamily="18" charset="0"/>
                <a:ea typeface="+mn-ea"/>
                <a:cs typeface="+mn-cs"/>
              </a:rPr>
              <a:t> (x);</a:t>
            </a:r>
          </a:p>
          <a:p>
            <a:r>
              <a:rPr lang="en-US" sz="1100" kern="1200" dirty="0" smtClean="0">
                <a:solidFill>
                  <a:schemeClr val="tx1"/>
                </a:solidFill>
                <a:effectLst/>
                <a:latin typeface="Georgia" panose="02040502050405020303" pitchFamily="18" charset="0"/>
                <a:ea typeface="+mn-ea"/>
                <a:cs typeface="+mn-cs"/>
              </a:rPr>
              <a:t>SELECT * FROM floats WHERE x &gt;= 0.7;</a:t>
            </a:r>
          </a:p>
          <a:p>
            <a:r>
              <a:rPr lang="en-US" sz="1100" kern="1200" dirty="0" smtClean="0">
                <a:solidFill>
                  <a:schemeClr val="tx1"/>
                </a:solidFill>
                <a:effectLst/>
                <a:latin typeface="Georgia" panose="02040502050405020303" pitchFamily="18" charset="0"/>
                <a:ea typeface="+mn-ea"/>
                <a:cs typeface="+mn-cs"/>
              </a:rPr>
              <a:t>-- </a:t>
            </a:r>
            <a:r>
              <a:rPr lang="en-US" sz="1100" kern="1200" dirty="0" err="1" smtClean="0">
                <a:solidFill>
                  <a:schemeClr val="tx1"/>
                </a:solidFill>
                <a:effectLst/>
                <a:latin typeface="Georgia" panose="02040502050405020303" pitchFamily="18" charset="0"/>
                <a:ea typeface="+mn-ea"/>
                <a:cs typeface="+mn-cs"/>
              </a:rPr>
              <a:t>avg</a:t>
            </a:r>
            <a:r>
              <a:rPr lang="en-US" sz="1100" kern="1200" dirty="0" smtClean="0">
                <a:solidFill>
                  <a:schemeClr val="tx1"/>
                </a:solidFill>
                <a:effectLst/>
                <a:latin typeface="Georgia" panose="02040502050405020303" pitchFamily="18" charset="0"/>
                <a:ea typeface="+mn-ea"/>
                <a:cs typeface="+mn-cs"/>
              </a:rPr>
              <a:t> 280ms</a:t>
            </a:r>
          </a:p>
          <a:p>
            <a:r>
              <a:rPr lang="en-US" sz="1100" kern="1200" dirty="0" smtClean="0">
                <a:solidFill>
                  <a:schemeClr val="tx1"/>
                </a:solidFill>
                <a:effectLst/>
                <a:latin typeface="Georgia" panose="02040502050405020303" pitchFamily="18" charset="0"/>
                <a:ea typeface="+mn-ea"/>
                <a:cs typeface="+mn-cs"/>
              </a:rPr>
              <a:t>SELECT * FROM </a:t>
            </a:r>
            <a:r>
              <a:rPr lang="en-US" sz="1100" kern="1200" dirty="0" err="1" smtClean="0">
                <a:solidFill>
                  <a:schemeClr val="tx1"/>
                </a:solidFill>
                <a:effectLst/>
                <a:latin typeface="Georgia" panose="02040502050405020303" pitchFamily="18" charset="0"/>
                <a:ea typeface="+mn-ea"/>
                <a:cs typeface="+mn-cs"/>
              </a:rPr>
              <a:t>numerics</a:t>
            </a:r>
            <a:r>
              <a:rPr lang="en-US" sz="1100" kern="1200" dirty="0" smtClean="0">
                <a:solidFill>
                  <a:schemeClr val="tx1"/>
                </a:solidFill>
                <a:effectLst/>
                <a:latin typeface="Georgia" panose="02040502050405020303" pitchFamily="18" charset="0"/>
                <a:ea typeface="+mn-ea"/>
                <a:cs typeface="+mn-cs"/>
              </a:rPr>
              <a:t> WHERE x &gt;= 0.7;</a:t>
            </a:r>
          </a:p>
          <a:p>
            <a:r>
              <a:rPr lang="en-US" sz="1100" kern="1200" dirty="0" smtClean="0">
                <a:solidFill>
                  <a:schemeClr val="tx1"/>
                </a:solidFill>
                <a:effectLst/>
                <a:latin typeface="Georgia" panose="02040502050405020303" pitchFamily="18" charset="0"/>
                <a:ea typeface="+mn-ea"/>
                <a:cs typeface="+mn-cs"/>
              </a:rPr>
              <a:t>-- </a:t>
            </a:r>
            <a:r>
              <a:rPr lang="en-US" sz="1100" kern="1200" dirty="0" err="1" smtClean="0">
                <a:solidFill>
                  <a:schemeClr val="tx1"/>
                </a:solidFill>
                <a:effectLst/>
                <a:latin typeface="Georgia" panose="02040502050405020303" pitchFamily="18" charset="0"/>
                <a:ea typeface="+mn-ea"/>
                <a:cs typeface="+mn-cs"/>
              </a:rPr>
              <a:t>avg</a:t>
            </a:r>
            <a:r>
              <a:rPr lang="en-US" sz="1100" kern="1200" dirty="0" smtClean="0">
                <a:solidFill>
                  <a:schemeClr val="tx1"/>
                </a:solidFill>
                <a:effectLst/>
                <a:latin typeface="Georgia" panose="02040502050405020303" pitchFamily="18" charset="0"/>
                <a:ea typeface="+mn-ea"/>
                <a:cs typeface="+mn-cs"/>
              </a:rPr>
              <a:t> 120ms</a:t>
            </a:r>
          </a:p>
          <a:p>
            <a:r>
              <a:rPr lang="en-US" sz="1100" kern="1200" dirty="0" smtClean="0">
                <a:solidFill>
                  <a:schemeClr val="tx1"/>
                </a:solidFill>
                <a:effectLst/>
                <a:latin typeface="Georgia" panose="02040502050405020303" pitchFamily="18" charset="0"/>
                <a:ea typeface="+mn-ea"/>
                <a:cs typeface="+mn-cs"/>
              </a:rPr>
              <a:t> </a:t>
            </a:r>
          </a:p>
          <a:p>
            <a:pPr lvl="0"/>
            <a:r>
              <a:rPr lang="en-US" sz="1100" kern="1200" dirty="0" smtClean="0">
                <a:solidFill>
                  <a:schemeClr val="tx1"/>
                </a:solidFill>
                <a:effectLst/>
                <a:latin typeface="Georgia" panose="02040502050405020303" pitchFamily="18" charset="0"/>
                <a:ea typeface="+mn-ea"/>
                <a:cs typeface="+mn-cs"/>
              </a:rPr>
              <a:t>Generally better to use numeric rather than float.</a:t>
            </a:r>
          </a:p>
          <a:p>
            <a:pPr lvl="0"/>
            <a:r>
              <a:rPr lang="en-US" sz="1100" kern="1200" dirty="0" smtClean="0">
                <a:solidFill>
                  <a:schemeClr val="tx1"/>
                </a:solidFill>
                <a:effectLst/>
                <a:latin typeface="Georgia" panose="02040502050405020303" pitchFamily="18" charset="0"/>
                <a:ea typeface="+mn-ea"/>
                <a:cs typeface="+mn-cs"/>
              </a:rPr>
              <a:t>Floating Point usage is application specific</a:t>
            </a:r>
          </a:p>
          <a:p>
            <a:pPr lvl="1"/>
            <a:r>
              <a:rPr lang="en-US" sz="1100" kern="1200" dirty="0" smtClean="0">
                <a:solidFill>
                  <a:schemeClr val="tx1"/>
                </a:solidFill>
                <a:effectLst/>
                <a:latin typeface="Georgia" panose="02040502050405020303" pitchFamily="18" charset="0"/>
                <a:ea typeface="+mn-ea"/>
                <a:cs typeface="+mn-cs"/>
              </a:rPr>
              <a:t>Reading data from a thermometer, for example. </a:t>
            </a:r>
          </a:p>
          <a:p>
            <a:pPr lvl="1"/>
            <a:r>
              <a:rPr lang="en-US" sz="1100" kern="1200" dirty="0" smtClean="0">
                <a:solidFill>
                  <a:schemeClr val="tx1"/>
                </a:solidFill>
                <a:effectLst/>
                <a:latin typeface="Georgia" panose="02040502050405020303" pitchFamily="18" charset="0"/>
                <a:ea typeface="+mn-ea"/>
                <a:cs typeface="+mn-cs"/>
              </a:rPr>
              <a:t>When you have too many rows for larger numeric data types</a:t>
            </a:r>
          </a:p>
          <a:p>
            <a:pPr lvl="1"/>
            <a:r>
              <a:rPr lang="en-US" sz="1100" kern="1200" dirty="0" smtClean="0">
                <a:solidFill>
                  <a:schemeClr val="tx1"/>
                </a:solidFill>
                <a:effectLst/>
                <a:latin typeface="Georgia" panose="02040502050405020303" pitchFamily="18" charset="0"/>
                <a:ea typeface="+mn-ea"/>
                <a:cs typeface="+mn-cs"/>
              </a:rPr>
              <a:t>Don’t requires a specific precision. </a:t>
            </a:r>
          </a:p>
          <a:p>
            <a:pPr lvl="0"/>
            <a:r>
              <a:rPr lang="en-US" sz="1100" kern="1200" dirty="0" smtClean="0">
                <a:solidFill>
                  <a:schemeClr val="tx1"/>
                </a:solidFill>
                <a:effectLst/>
                <a:latin typeface="Georgia" panose="02040502050405020303" pitchFamily="18" charset="0"/>
                <a:ea typeface="+mn-ea"/>
                <a:cs typeface="+mn-cs"/>
              </a:rPr>
              <a:t>You should understand the ramifications of your choice before making it.  </a:t>
            </a:r>
          </a:p>
          <a:p>
            <a:endParaRPr lang="en-GB" dirty="0"/>
          </a:p>
        </p:txBody>
      </p:sp>
      <p:sp>
        <p:nvSpPr>
          <p:cNvPr id="4" name="Footer Placeholder 3"/>
          <p:cNvSpPr>
            <a:spLocks noGrp="1"/>
          </p:cNvSpPr>
          <p:nvPr>
            <p:ph type="ftr" sz="quarter" idx="10"/>
          </p:nvPr>
        </p:nvSpPr>
        <p:spPr/>
        <p:txBody>
          <a:bodyPr/>
          <a:lstStyle/>
          <a:p>
            <a:r>
              <a:rPr lang="en-GB"/>
              <a:t>Python for Tool Developers</a:t>
            </a:r>
            <a:endParaRPr lang="en-GB" dirty="0"/>
          </a:p>
        </p:txBody>
      </p:sp>
      <p:sp>
        <p:nvSpPr>
          <p:cNvPr id="5" name="Slide Number Placeholder 4"/>
          <p:cNvSpPr>
            <a:spLocks noGrp="1"/>
          </p:cNvSpPr>
          <p:nvPr>
            <p:ph type="sldNum" sz="quarter" idx="11"/>
          </p:nvPr>
        </p:nvSpPr>
        <p:spPr/>
        <p:txBody>
          <a:bodyPr/>
          <a:lstStyle/>
          <a:p>
            <a:fld id="{BD25BEDC-D529-4A0A-A183-E8306A8EE1D8}" type="slidenum">
              <a:rPr lang="en-GB" smtClean="0"/>
              <a:pPr/>
              <a:t>9</a:t>
            </a:fld>
            <a:endParaRPr lang="en-GB"/>
          </a:p>
        </p:txBody>
      </p:sp>
    </p:spTree>
    <p:extLst>
      <p:ext uri="{BB962C8B-B14F-4D97-AF65-F5344CB8AC3E}">
        <p14:creationId xmlns:p14="http://schemas.microsoft.com/office/powerpoint/2010/main" val="4005159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95016" y="1122363"/>
            <a:ext cx="8370094" cy="2387600"/>
          </a:xfrm>
        </p:spPr>
        <p:txBody>
          <a:bodyPr anchor="b"/>
          <a:lstStyle>
            <a:lvl1pPr algn="ctr">
              <a:defRPr sz="6118">
                <a:solidFill>
                  <a:schemeClr val="accent1"/>
                </a:solidFill>
              </a:defRPr>
            </a:lvl1pPr>
          </a:lstStyle>
          <a:p>
            <a:r>
              <a:rPr lang="en-US"/>
              <a:t>Click to edit Master title style</a:t>
            </a:r>
            <a:endParaRPr lang="en-GB" dirty="0"/>
          </a:p>
        </p:txBody>
      </p:sp>
      <p:sp>
        <p:nvSpPr>
          <p:cNvPr id="3" name="Subtitle 2"/>
          <p:cNvSpPr>
            <a:spLocks noGrp="1"/>
          </p:cNvSpPr>
          <p:nvPr>
            <p:ph type="subTitle" idx="1"/>
          </p:nvPr>
        </p:nvSpPr>
        <p:spPr>
          <a:xfrm>
            <a:off x="1395016" y="3703636"/>
            <a:ext cx="8370094" cy="1655762"/>
          </a:xfrm>
        </p:spPr>
        <p:txBody>
          <a:bodyPr/>
          <a:lstStyle>
            <a:lvl1pPr marL="0" indent="0" algn="ctr">
              <a:buNone/>
              <a:defRPr sz="2447"/>
            </a:lvl1pPr>
            <a:lvl2pPr marL="466207" indent="0" algn="ctr">
              <a:buNone/>
              <a:defRPr sz="2039"/>
            </a:lvl2pPr>
            <a:lvl3pPr marL="932414" indent="0" algn="ctr">
              <a:buNone/>
              <a:defRPr sz="1835"/>
            </a:lvl3pPr>
            <a:lvl4pPr marL="1398621" indent="0" algn="ctr">
              <a:buNone/>
              <a:defRPr sz="1632"/>
            </a:lvl4pPr>
            <a:lvl5pPr marL="1864827" indent="0" algn="ctr">
              <a:buNone/>
              <a:defRPr sz="1632"/>
            </a:lvl5pPr>
            <a:lvl6pPr marL="2331034" indent="0" algn="ctr">
              <a:buNone/>
              <a:defRPr sz="1632"/>
            </a:lvl6pPr>
            <a:lvl7pPr marL="2797241" indent="0" algn="ctr">
              <a:buNone/>
              <a:defRPr sz="1632"/>
            </a:lvl7pPr>
            <a:lvl8pPr marL="3263448" indent="0" algn="ctr">
              <a:buNone/>
              <a:defRPr sz="1632"/>
            </a:lvl8pPr>
            <a:lvl9pPr marL="3729655" indent="0" algn="ctr">
              <a:buNone/>
              <a:defRPr sz="1632"/>
            </a:lvl9pPr>
          </a:lstStyle>
          <a:p>
            <a:r>
              <a:rPr lang="en-US"/>
              <a:t>Click to edit Master subtitle style</a:t>
            </a:r>
            <a:endParaRPr lang="en-GB" dirty="0"/>
          </a:p>
        </p:txBody>
      </p:sp>
      <p:sp>
        <p:nvSpPr>
          <p:cNvPr id="5" name="Footer Placeholder 4"/>
          <p:cNvSpPr>
            <a:spLocks noGrp="1"/>
          </p:cNvSpPr>
          <p:nvPr>
            <p:ph type="ftr" sz="quarter" idx="11"/>
          </p:nvPr>
        </p:nvSpPr>
        <p:spPr/>
        <p:txBody>
          <a:bodyPr/>
          <a:lstStyle>
            <a:lvl1pPr>
              <a:defRPr/>
            </a:lvl1pPr>
          </a:lstStyle>
          <a:p>
            <a:r>
              <a:rPr lang="en-GB" dirty="0"/>
              <a:t>Python for Tool Developers</a:t>
            </a:r>
          </a:p>
        </p:txBody>
      </p:sp>
      <p:sp>
        <p:nvSpPr>
          <p:cNvPr id="6" name="Slide Number Placeholder 5"/>
          <p:cNvSpPr>
            <a:spLocks noGrp="1"/>
          </p:cNvSpPr>
          <p:nvPr>
            <p:ph type="sldNum" sz="quarter" idx="12"/>
          </p:nvPr>
        </p:nvSpPr>
        <p:spPr/>
        <p:txBody>
          <a:bodyPr/>
          <a:lstStyle/>
          <a:p>
            <a:fld id="{6EDA7698-6220-4463-B6CF-0B41257E45D4}" type="slidenum">
              <a:rPr lang="en-GB" smtClean="0"/>
              <a:t>‹#›</a:t>
            </a:fld>
            <a:endParaRPr lang="en-GB"/>
          </a:p>
        </p:txBody>
      </p:sp>
      <p:cxnSp>
        <p:nvCxnSpPr>
          <p:cNvPr id="8" name="Straight Connector 7"/>
          <p:cNvCxnSpPr/>
          <p:nvPr userDrawn="1"/>
        </p:nvCxnSpPr>
        <p:spPr>
          <a:xfrm>
            <a:off x="1395016" y="3509963"/>
            <a:ext cx="8370094" cy="0"/>
          </a:xfrm>
          <a:prstGeom prst="line">
            <a:avLst/>
          </a:prstGeom>
          <a:ln w="25400">
            <a:solidFill>
              <a:srgbClr val="5B9BD5"/>
            </a:solidFill>
          </a:ln>
          <a:effectLst>
            <a:outerShdw blurRad="76200" dist="12700" dir="5400000" algn="t" rotWithShape="0">
              <a:schemeClr val="tx1">
                <a:alpha val="67000"/>
              </a:scheme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9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86464" y="365125"/>
            <a:ext cx="2406402" cy="5811838"/>
          </a:xfrm>
        </p:spPr>
        <p:txBody>
          <a:bodyPr vert="eaVert"/>
          <a:lstStyle>
            <a:lvl1pPr>
              <a:defRPr>
                <a:solidFill>
                  <a:schemeClr val="accent1"/>
                </a:solidFill>
              </a:defRPr>
            </a:lvl1pPr>
          </a:lstStyle>
          <a:p>
            <a:r>
              <a:rPr lang="en-US"/>
              <a:t>Click to edit Master title style</a:t>
            </a:r>
            <a:endParaRPr lang="en-GB" dirty="0"/>
          </a:p>
        </p:txBody>
      </p:sp>
      <p:sp>
        <p:nvSpPr>
          <p:cNvPr id="3" name="Vertical Text Placeholder 2"/>
          <p:cNvSpPr>
            <a:spLocks noGrp="1"/>
          </p:cNvSpPr>
          <p:nvPr>
            <p:ph type="body" orient="vert" idx="1"/>
          </p:nvPr>
        </p:nvSpPr>
        <p:spPr>
          <a:xfrm>
            <a:off x="767259" y="365125"/>
            <a:ext cx="7079704"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657100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5" name="Content Placeholder 3"/>
          <p:cNvSpPr>
            <a:spLocks noGrp="1"/>
          </p:cNvSpPr>
          <p:nvPr>
            <p:ph sz="half" idx="2"/>
          </p:nvPr>
        </p:nvSpPr>
        <p:spPr>
          <a:xfrm>
            <a:off x="3462346" y="1534110"/>
            <a:ext cx="4268748" cy="4022838"/>
          </a:xfrm>
          <a:solidFill>
            <a:schemeClr val="bg1"/>
          </a:solidFill>
          <a:ln>
            <a:solidFill>
              <a:schemeClr val="accent1">
                <a:lumMod val="75000"/>
              </a:schemeClr>
            </a:solidFill>
          </a:ln>
          <a:effectLst>
            <a:innerShdw blurRad="63500" dist="50800">
              <a:prstClr val="black">
                <a:alpha val="50000"/>
              </a:prstClr>
            </a:innerShdw>
          </a:effectLst>
          <a:scene3d>
            <a:camera prst="orthographicFront"/>
            <a:lightRig rig="threePt" dir="t"/>
          </a:scene3d>
          <a:sp3d prstMaterial="metal"/>
        </p:spPr>
        <p:txBody>
          <a:bodyPr>
            <a:normAutofit fontScale="70000" lnSpcReduction="20000"/>
          </a:bodyPr>
          <a:lstStyle>
            <a:lvl1pPr marL="0" indent="0">
              <a:buNone/>
              <a:defRPr sz="1632">
                <a:latin typeface="Courier New" panose="02070309020205020404" pitchFamily="49" charset="0"/>
                <a:cs typeface="Courier New" panose="02070309020205020404" pitchFamily="49" charset="0"/>
              </a:defRPr>
            </a:lvl1pPr>
          </a:lstStyle>
          <a:p>
            <a:pPr lvl="0"/>
            <a:r>
              <a:rPr lang="en-US"/>
              <a:t>Edit Master text styles</a:t>
            </a:r>
          </a:p>
          <a:p>
            <a:pPr lvl="1"/>
            <a:r>
              <a:rPr lang="en-US"/>
              <a:t>Second level</a:t>
            </a:r>
          </a:p>
        </p:txBody>
      </p:sp>
    </p:spTree>
    <p:extLst>
      <p:ext uri="{BB962C8B-B14F-4D97-AF65-F5344CB8AC3E}">
        <p14:creationId xmlns:p14="http://schemas.microsoft.com/office/powerpoint/2010/main" val="3130713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767259" y="1265653"/>
            <a:ext cx="9625608" cy="492136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Title Placeholder 1"/>
          <p:cNvSpPr>
            <a:spLocks noGrp="1"/>
          </p:cNvSpPr>
          <p:nvPr>
            <p:ph type="title"/>
          </p:nvPr>
        </p:nvSpPr>
        <p:spPr>
          <a:xfrm>
            <a:off x="767259" y="192508"/>
            <a:ext cx="9625608" cy="903815"/>
          </a:xfrm>
          <a:prstGeom prst="rect">
            <a:avLst/>
          </a:prstGeom>
        </p:spPr>
        <p:txBody>
          <a:bodyPr vert="horz" lIns="91440" tIns="45720" rIns="91440" bIns="45720" rtlCol="0" anchor="ctr">
            <a:normAutofit/>
          </a:bodyPr>
          <a:lstStyle>
            <a:lvl1pPr>
              <a:defRPr>
                <a:solidFill>
                  <a:schemeClr val="accent1"/>
                </a:solidFill>
              </a:defRPr>
            </a:lvl1pPr>
          </a:lstStyle>
          <a:p>
            <a:r>
              <a:rPr lang="en-US"/>
              <a:t>Click to edit Master title style</a:t>
            </a:r>
            <a:endParaRPr lang="en-GB" dirty="0"/>
          </a:p>
        </p:txBody>
      </p:sp>
      <p:cxnSp>
        <p:nvCxnSpPr>
          <p:cNvPr id="10" name="Straight Connector 9"/>
          <p:cNvCxnSpPr/>
          <p:nvPr userDrawn="1"/>
        </p:nvCxnSpPr>
        <p:spPr>
          <a:xfrm>
            <a:off x="767259" y="1096320"/>
            <a:ext cx="9625608" cy="29028"/>
          </a:xfrm>
          <a:prstGeom prst="line">
            <a:avLst/>
          </a:prstGeom>
          <a:ln w="25400">
            <a:solidFill>
              <a:srgbClr val="5B9BD5"/>
            </a:solidFill>
          </a:ln>
          <a:effectLst>
            <a:outerShdw blurRad="76200" dist="12700" dir="5400000" algn="t" rotWithShape="0">
              <a:schemeClr val="tx1">
                <a:alpha val="67000"/>
              </a:schemeClr>
            </a:outerShdw>
          </a:effectLst>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11"/>
          </p:nvPr>
        </p:nvSpPr>
        <p:spPr>
          <a:xfrm>
            <a:off x="3622877" y="6318914"/>
            <a:ext cx="3947686" cy="381698"/>
          </a:xfrm>
        </p:spPr>
        <p:txBody>
          <a:bodyPr/>
          <a:lstStyle>
            <a:lvl1pPr>
              <a:defRPr/>
            </a:lvl1pPr>
          </a:lstStyle>
          <a:p>
            <a:r>
              <a:rPr lang="en-GB" dirty="0"/>
              <a:t>Python for Tool Developers</a:t>
            </a:r>
          </a:p>
        </p:txBody>
      </p:sp>
      <p:sp>
        <p:nvSpPr>
          <p:cNvPr id="6"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a:t>
            </a:fld>
            <a:endParaRPr lang="en-GB" dirty="0"/>
          </a:p>
        </p:txBody>
      </p:sp>
    </p:spTree>
    <p:extLst>
      <p:ext uri="{BB962C8B-B14F-4D97-AF65-F5344CB8AC3E}">
        <p14:creationId xmlns:p14="http://schemas.microsoft.com/office/powerpoint/2010/main" val="4294495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7259" y="1235243"/>
            <a:ext cx="4754067" cy="489284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649813" y="1235243"/>
            <a:ext cx="4754067" cy="489284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Title Placeholder 1"/>
          <p:cNvSpPr>
            <a:spLocks noGrp="1"/>
          </p:cNvSpPr>
          <p:nvPr>
            <p:ph type="title"/>
          </p:nvPr>
        </p:nvSpPr>
        <p:spPr>
          <a:xfrm>
            <a:off x="767259" y="192508"/>
            <a:ext cx="9625608" cy="903815"/>
          </a:xfrm>
          <a:prstGeom prst="rect">
            <a:avLst/>
          </a:prstGeom>
        </p:spPr>
        <p:txBody>
          <a:bodyPr vert="horz" lIns="91440" tIns="45720" rIns="91440" bIns="45720" rtlCol="0" anchor="ctr">
            <a:normAutofit/>
          </a:bodyPr>
          <a:lstStyle>
            <a:lvl1pPr>
              <a:defRPr>
                <a:solidFill>
                  <a:schemeClr val="accent1"/>
                </a:solidFill>
              </a:defRPr>
            </a:lvl1pPr>
          </a:lstStyle>
          <a:p>
            <a:r>
              <a:rPr lang="en-US"/>
              <a:t>Click to edit Master title style</a:t>
            </a:r>
            <a:endParaRPr lang="en-GB" dirty="0"/>
          </a:p>
        </p:txBody>
      </p:sp>
      <p:cxnSp>
        <p:nvCxnSpPr>
          <p:cNvPr id="11" name="Straight Connector 10"/>
          <p:cNvCxnSpPr/>
          <p:nvPr userDrawn="1"/>
        </p:nvCxnSpPr>
        <p:spPr>
          <a:xfrm>
            <a:off x="767259" y="1096320"/>
            <a:ext cx="9636621" cy="0"/>
          </a:xfrm>
          <a:prstGeom prst="line">
            <a:avLst/>
          </a:prstGeom>
          <a:ln w="25400">
            <a:solidFill>
              <a:srgbClr val="5B9BD5"/>
            </a:solidFill>
          </a:ln>
          <a:effectLst>
            <a:outerShdw blurRad="76200" dist="12700" dir="5400000" algn="t" rotWithShape="0">
              <a:schemeClr val="tx1">
                <a:alpha val="67000"/>
              </a:scheme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1449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8712" y="1263007"/>
            <a:ext cx="4721256" cy="694130"/>
          </a:xfrm>
        </p:spPr>
        <p:txBody>
          <a:bodyPr anchor="b"/>
          <a:lstStyle>
            <a:lvl1pPr marL="0" indent="0">
              <a:buNone/>
              <a:defRPr sz="2447" b="1"/>
            </a:lvl1pPr>
            <a:lvl2pPr marL="466207" indent="0">
              <a:buNone/>
              <a:defRPr sz="2039" b="1"/>
            </a:lvl2pPr>
            <a:lvl3pPr marL="932414" indent="0">
              <a:buNone/>
              <a:defRPr sz="1835" b="1"/>
            </a:lvl3pPr>
            <a:lvl4pPr marL="1398621" indent="0">
              <a:buNone/>
              <a:defRPr sz="1632" b="1"/>
            </a:lvl4pPr>
            <a:lvl5pPr marL="1864827" indent="0">
              <a:buNone/>
              <a:defRPr sz="1632" b="1"/>
            </a:lvl5pPr>
            <a:lvl6pPr marL="2331034" indent="0">
              <a:buNone/>
              <a:defRPr sz="1632" b="1"/>
            </a:lvl6pPr>
            <a:lvl7pPr marL="2797241" indent="0">
              <a:buNone/>
              <a:defRPr sz="1632" b="1"/>
            </a:lvl7pPr>
            <a:lvl8pPr marL="3263448" indent="0">
              <a:buNone/>
              <a:defRPr sz="1632" b="1"/>
            </a:lvl8pPr>
            <a:lvl9pPr marL="3729655" indent="0">
              <a:buNone/>
              <a:defRPr sz="1632" b="1"/>
            </a:lvl9pPr>
          </a:lstStyle>
          <a:p>
            <a:pPr lvl="0"/>
            <a:r>
              <a:rPr lang="en-US"/>
              <a:t>Edit Master text styles</a:t>
            </a:r>
          </a:p>
        </p:txBody>
      </p:sp>
      <p:sp>
        <p:nvSpPr>
          <p:cNvPr id="4" name="Content Placeholder 3"/>
          <p:cNvSpPr>
            <a:spLocks noGrp="1"/>
          </p:cNvSpPr>
          <p:nvPr>
            <p:ph sz="half" idx="2"/>
          </p:nvPr>
        </p:nvSpPr>
        <p:spPr>
          <a:xfrm>
            <a:off x="768712" y="2123825"/>
            <a:ext cx="4721256" cy="40042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5649813" y="1263007"/>
            <a:ext cx="4743054" cy="694130"/>
          </a:xfrm>
        </p:spPr>
        <p:txBody>
          <a:bodyPr anchor="b"/>
          <a:lstStyle>
            <a:lvl1pPr marL="0" indent="0">
              <a:buNone/>
              <a:defRPr sz="2447" b="1"/>
            </a:lvl1pPr>
            <a:lvl2pPr marL="466207" indent="0">
              <a:buNone/>
              <a:defRPr sz="2039" b="1"/>
            </a:lvl2pPr>
            <a:lvl3pPr marL="932414" indent="0">
              <a:buNone/>
              <a:defRPr sz="1835" b="1"/>
            </a:lvl3pPr>
            <a:lvl4pPr marL="1398621" indent="0">
              <a:buNone/>
              <a:defRPr sz="1632" b="1"/>
            </a:lvl4pPr>
            <a:lvl5pPr marL="1864827" indent="0">
              <a:buNone/>
              <a:defRPr sz="1632" b="1"/>
            </a:lvl5pPr>
            <a:lvl6pPr marL="2331034" indent="0">
              <a:buNone/>
              <a:defRPr sz="1632" b="1"/>
            </a:lvl6pPr>
            <a:lvl7pPr marL="2797241" indent="0">
              <a:buNone/>
              <a:defRPr sz="1632" b="1"/>
            </a:lvl7pPr>
            <a:lvl8pPr marL="3263448" indent="0">
              <a:buNone/>
              <a:defRPr sz="1632" b="1"/>
            </a:lvl8pPr>
            <a:lvl9pPr marL="3729655" indent="0">
              <a:buNone/>
              <a:defRPr sz="1632" b="1"/>
            </a:lvl9pPr>
          </a:lstStyle>
          <a:p>
            <a:pPr lvl="0"/>
            <a:r>
              <a:rPr lang="en-US"/>
              <a:t>Edit Master text styles</a:t>
            </a:r>
          </a:p>
        </p:txBody>
      </p:sp>
      <p:sp>
        <p:nvSpPr>
          <p:cNvPr id="6" name="Content Placeholder 5"/>
          <p:cNvSpPr>
            <a:spLocks noGrp="1"/>
          </p:cNvSpPr>
          <p:nvPr>
            <p:ph sz="quarter" idx="4"/>
          </p:nvPr>
        </p:nvSpPr>
        <p:spPr>
          <a:xfrm>
            <a:off x="5649814" y="2123825"/>
            <a:ext cx="4744507" cy="40042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itle Placeholder 1"/>
          <p:cNvSpPr>
            <a:spLocks noGrp="1"/>
          </p:cNvSpPr>
          <p:nvPr>
            <p:ph type="title"/>
          </p:nvPr>
        </p:nvSpPr>
        <p:spPr>
          <a:xfrm>
            <a:off x="767259" y="192508"/>
            <a:ext cx="9625608" cy="903815"/>
          </a:xfrm>
          <a:prstGeom prst="rect">
            <a:avLst/>
          </a:prstGeom>
        </p:spPr>
        <p:txBody>
          <a:bodyPr vert="horz" lIns="91440" tIns="45720" rIns="91440" bIns="45720" rtlCol="0" anchor="ctr">
            <a:normAutofit/>
          </a:bodyPr>
          <a:lstStyle>
            <a:lvl1pPr>
              <a:defRPr>
                <a:solidFill>
                  <a:schemeClr val="accent1"/>
                </a:solidFill>
              </a:defRPr>
            </a:lvl1pPr>
          </a:lstStyle>
          <a:p>
            <a:r>
              <a:rPr lang="en-US"/>
              <a:t>Click to edit Master title style</a:t>
            </a:r>
            <a:endParaRPr lang="en-GB" dirty="0"/>
          </a:p>
        </p:txBody>
      </p:sp>
      <p:cxnSp>
        <p:nvCxnSpPr>
          <p:cNvPr id="13" name="Straight Connector 12"/>
          <p:cNvCxnSpPr/>
          <p:nvPr userDrawn="1"/>
        </p:nvCxnSpPr>
        <p:spPr>
          <a:xfrm>
            <a:off x="767259" y="1110834"/>
            <a:ext cx="9625608" cy="0"/>
          </a:xfrm>
          <a:prstGeom prst="line">
            <a:avLst/>
          </a:prstGeom>
          <a:ln w="25400">
            <a:solidFill>
              <a:srgbClr val="5B9BD5"/>
            </a:solidFill>
          </a:ln>
          <a:effectLst>
            <a:outerShdw blurRad="76200" dist="12700" dir="5400000" algn="t" rotWithShape="0">
              <a:schemeClr val="tx1">
                <a:alpha val="67000"/>
              </a:scheme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730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Placeholder 1"/>
          <p:cNvSpPr>
            <a:spLocks noGrp="1"/>
          </p:cNvSpPr>
          <p:nvPr>
            <p:ph type="title"/>
          </p:nvPr>
        </p:nvSpPr>
        <p:spPr>
          <a:xfrm>
            <a:off x="767259" y="192508"/>
            <a:ext cx="9625608" cy="903815"/>
          </a:xfrm>
          <a:prstGeom prst="rect">
            <a:avLst/>
          </a:prstGeom>
        </p:spPr>
        <p:txBody>
          <a:bodyPr vert="horz" lIns="91440" tIns="45720" rIns="91440" bIns="45720" rtlCol="0" anchor="ctr">
            <a:normAutofit/>
          </a:bodyPr>
          <a:lstStyle>
            <a:lvl1pPr>
              <a:defRPr>
                <a:solidFill>
                  <a:schemeClr val="accent1"/>
                </a:solidFill>
              </a:defRPr>
            </a:lvl1pPr>
          </a:lstStyle>
          <a:p>
            <a:r>
              <a:rPr lang="en-US"/>
              <a:t>Click to edit Master title style</a:t>
            </a:r>
            <a:endParaRPr lang="en-GB" dirty="0"/>
          </a:p>
        </p:txBody>
      </p:sp>
      <p:cxnSp>
        <p:nvCxnSpPr>
          <p:cNvPr id="9" name="Straight Connector 8"/>
          <p:cNvCxnSpPr/>
          <p:nvPr userDrawn="1"/>
        </p:nvCxnSpPr>
        <p:spPr>
          <a:xfrm>
            <a:off x="767259" y="1096320"/>
            <a:ext cx="9625608" cy="0"/>
          </a:xfrm>
          <a:prstGeom prst="line">
            <a:avLst/>
          </a:prstGeom>
          <a:ln w="25400">
            <a:solidFill>
              <a:srgbClr val="5B9BD5"/>
            </a:solidFill>
          </a:ln>
          <a:effectLst>
            <a:outerShdw blurRad="76200" dist="12700" dir="5400000" algn="t" rotWithShape="0">
              <a:schemeClr val="tx1">
                <a:alpha val="67000"/>
              </a:schemeClr>
            </a:outerShdw>
          </a:effectLst>
        </p:spPr>
        <p:style>
          <a:lnRef idx="1">
            <a:schemeClr val="accent1"/>
          </a:lnRef>
          <a:fillRef idx="0">
            <a:schemeClr val="accent1"/>
          </a:fillRef>
          <a:effectRef idx="0">
            <a:schemeClr val="accent1"/>
          </a:effectRef>
          <a:fontRef idx="minor">
            <a:schemeClr val="tx1"/>
          </a:fontRef>
        </p:style>
      </p:cxnSp>
      <p:sp>
        <p:nvSpPr>
          <p:cNvPr id="4" name="Footer Placeholder 4"/>
          <p:cNvSpPr>
            <a:spLocks noGrp="1"/>
          </p:cNvSpPr>
          <p:nvPr>
            <p:ph type="ftr" sz="quarter" idx="11"/>
          </p:nvPr>
        </p:nvSpPr>
        <p:spPr>
          <a:xfrm>
            <a:off x="3622877" y="6318914"/>
            <a:ext cx="3947686" cy="381698"/>
          </a:xfrm>
        </p:spPr>
        <p:txBody>
          <a:bodyPr/>
          <a:lstStyle>
            <a:lvl1pPr>
              <a:defRPr/>
            </a:lvl1pPr>
          </a:lstStyle>
          <a:p>
            <a:r>
              <a:rPr lang="en-GB" dirty="0"/>
              <a:t>Python for Tool Developers</a:t>
            </a:r>
          </a:p>
        </p:txBody>
      </p:sp>
    </p:spTree>
    <p:extLst>
      <p:ext uri="{BB962C8B-B14F-4D97-AF65-F5344CB8AC3E}">
        <p14:creationId xmlns:p14="http://schemas.microsoft.com/office/powerpoint/2010/main" val="3617719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p:cNvSpPr>
          <p:nvPr>
            <p:ph type="ftr" sz="quarter" idx="11"/>
          </p:nvPr>
        </p:nvSpPr>
        <p:spPr>
          <a:xfrm>
            <a:off x="3622877" y="6318914"/>
            <a:ext cx="3947686" cy="381698"/>
          </a:xfrm>
        </p:spPr>
        <p:txBody>
          <a:bodyPr/>
          <a:lstStyle>
            <a:lvl1pPr>
              <a:defRPr/>
            </a:lvl1pPr>
          </a:lstStyle>
          <a:p>
            <a:r>
              <a:rPr lang="en-GB" dirty="0"/>
              <a:t>Python for Tool Developers</a:t>
            </a:r>
          </a:p>
        </p:txBody>
      </p:sp>
    </p:spTree>
    <p:extLst>
      <p:ext uri="{BB962C8B-B14F-4D97-AF65-F5344CB8AC3E}">
        <p14:creationId xmlns:p14="http://schemas.microsoft.com/office/powerpoint/2010/main" val="3526942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8714" y="457200"/>
            <a:ext cx="3599430" cy="1494974"/>
          </a:xfrm>
        </p:spPr>
        <p:txBody>
          <a:bodyPr anchor="ctr"/>
          <a:lstStyle>
            <a:lvl1pPr>
              <a:defRPr sz="3263">
                <a:solidFill>
                  <a:schemeClr val="accent1"/>
                </a:solidFill>
              </a:defRPr>
            </a:lvl1pPr>
          </a:lstStyle>
          <a:p>
            <a:r>
              <a:rPr lang="en-US"/>
              <a:t>Click to edit Master title style</a:t>
            </a:r>
            <a:endParaRPr lang="en-GB" dirty="0"/>
          </a:p>
        </p:txBody>
      </p:sp>
      <p:sp>
        <p:nvSpPr>
          <p:cNvPr id="3" name="Content Placeholder 2"/>
          <p:cNvSpPr>
            <a:spLocks noGrp="1"/>
          </p:cNvSpPr>
          <p:nvPr>
            <p:ph idx="1"/>
          </p:nvPr>
        </p:nvSpPr>
        <p:spPr>
          <a:xfrm>
            <a:off x="4744508" y="457203"/>
            <a:ext cx="5649813" cy="5793925"/>
          </a:xfrm>
        </p:spPr>
        <p:txBody>
          <a:bodyPr/>
          <a:lstStyle>
            <a:lvl1pPr>
              <a:defRPr sz="3263"/>
            </a:lvl1pPr>
            <a:lvl2pPr>
              <a:defRPr sz="2855"/>
            </a:lvl2pPr>
            <a:lvl3pPr>
              <a:defRPr sz="2447"/>
            </a:lvl3pPr>
            <a:lvl4pPr>
              <a:defRPr sz="2039"/>
            </a:lvl4pPr>
            <a:lvl5pPr>
              <a:defRPr sz="2039"/>
            </a:lvl5pPr>
            <a:lvl6pPr>
              <a:defRPr sz="2039"/>
            </a:lvl6pPr>
            <a:lvl7pPr>
              <a:defRPr sz="2039"/>
            </a:lvl7pPr>
            <a:lvl8pPr>
              <a:defRPr sz="2039"/>
            </a:lvl8pPr>
            <a:lvl9pPr>
              <a:defRPr sz="203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768714" y="2057400"/>
            <a:ext cx="3599430" cy="4193724"/>
          </a:xfrm>
        </p:spPr>
        <p:txBody>
          <a:bodyPr/>
          <a:lstStyle>
            <a:lvl1pPr marL="0" indent="0">
              <a:buNone/>
              <a:defRPr sz="1632"/>
            </a:lvl1pPr>
            <a:lvl2pPr marL="466207" indent="0">
              <a:buNone/>
              <a:defRPr sz="1428"/>
            </a:lvl2pPr>
            <a:lvl3pPr marL="932414" indent="0">
              <a:buNone/>
              <a:defRPr sz="1224"/>
            </a:lvl3pPr>
            <a:lvl4pPr marL="1398621" indent="0">
              <a:buNone/>
              <a:defRPr sz="1020"/>
            </a:lvl4pPr>
            <a:lvl5pPr marL="1864827" indent="0">
              <a:buNone/>
              <a:defRPr sz="1020"/>
            </a:lvl5pPr>
            <a:lvl6pPr marL="2331034" indent="0">
              <a:buNone/>
              <a:defRPr sz="1020"/>
            </a:lvl6pPr>
            <a:lvl7pPr marL="2797241" indent="0">
              <a:buNone/>
              <a:defRPr sz="1020"/>
            </a:lvl7pPr>
            <a:lvl8pPr marL="3263448" indent="0">
              <a:buNone/>
              <a:defRPr sz="1020"/>
            </a:lvl8pPr>
            <a:lvl9pPr marL="3729655" indent="0">
              <a:buNone/>
              <a:defRPr sz="1020"/>
            </a:lvl9pPr>
          </a:lstStyle>
          <a:p>
            <a:pPr lvl="0"/>
            <a:r>
              <a:rPr lang="en-US"/>
              <a:t>Edit Master text styles</a:t>
            </a:r>
          </a:p>
        </p:txBody>
      </p:sp>
    </p:spTree>
    <p:extLst>
      <p:ext uri="{BB962C8B-B14F-4D97-AF65-F5344CB8AC3E}">
        <p14:creationId xmlns:p14="http://schemas.microsoft.com/office/powerpoint/2010/main" val="153870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744508" y="866275"/>
            <a:ext cx="5649813" cy="4994776"/>
          </a:xfrm>
        </p:spPr>
        <p:txBody>
          <a:bodyPr/>
          <a:lstStyle>
            <a:lvl1pPr marL="0" indent="0">
              <a:buNone/>
              <a:defRPr sz="3263"/>
            </a:lvl1pPr>
            <a:lvl2pPr marL="466207" indent="0">
              <a:buNone/>
              <a:defRPr sz="2855"/>
            </a:lvl2pPr>
            <a:lvl3pPr marL="932414" indent="0">
              <a:buNone/>
              <a:defRPr sz="2447"/>
            </a:lvl3pPr>
            <a:lvl4pPr marL="1398621" indent="0">
              <a:buNone/>
              <a:defRPr sz="2039"/>
            </a:lvl4pPr>
            <a:lvl5pPr marL="1864827" indent="0">
              <a:buNone/>
              <a:defRPr sz="2039"/>
            </a:lvl5pPr>
            <a:lvl6pPr marL="2331034" indent="0">
              <a:buNone/>
              <a:defRPr sz="2039"/>
            </a:lvl6pPr>
            <a:lvl7pPr marL="2797241" indent="0">
              <a:buNone/>
              <a:defRPr sz="2039"/>
            </a:lvl7pPr>
            <a:lvl8pPr marL="3263448" indent="0">
              <a:buNone/>
              <a:defRPr sz="2039"/>
            </a:lvl8pPr>
            <a:lvl9pPr marL="3729655" indent="0">
              <a:buNone/>
              <a:defRPr sz="2039"/>
            </a:lvl9pPr>
          </a:lstStyle>
          <a:p>
            <a:r>
              <a:rPr lang="en-US"/>
              <a:t>Click icon to add picture</a:t>
            </a:r>
            <a:endParaRPr lang="en-GB"/>
          </a:p>
        </p:txBody>
      </p:sp>
      <p:sp>
        <p:nvSpPr>
          <p:cNvPr id="8" name="Title 1"/>
          <p:cNvSpPr>
            <a:spLocks noGrp="1"/>
          </p:cNvSpPr>
          <p:nvPr>
            <p:ph type="title"/>
          </p:nvPr>
        </p:nvSpPr>
        <p:spPr>
          <a:xfrm>
            <a:off x="768714" y="457200"/>
            <a:ext cx="3599430" cy="1494974"/>
          </a:xfrm>
        </p:spPr>
        <p:txBody>
          <a:bodyPr anchor="ctr"/>
          <a:lstStyle>
            <a:lvl1pPr>
              <a:defRPr sz="3263">
                <a:solidFill>
                  <a:schemeClr val="accent1"/>
                </a:solidFill>
              </a:defRPr>
            </a:lvl1pPr>
          </a:lstStyle>
          <a:p>
            <a:r>
              <a:rPr lang="en-US"/>
              <a:t>Click to edit Master title style</a:t>
            </a:r>
            <a:endParaRPr lang="en-GB" dirty="0"/>
          </a:p>
        </p:txBody>
      </p:sp>
      <p:sp>
        <p:nvSpPr>
          <p:cNvPr id="9" name="Text Placeholder 3"/>
          <p:cNvSpPr>
            <a:spLocks noGrp="1"/>
          </p:cNvSpPr>
          <p:nvPr>
            <p:ph type="body" sz="half" idx="2"/>
          </p:nvPr>
        </p:nvSpPr>
        <p:spPr>
          <a:xfrm>
            <a:off x="768714" y="2057400"/>
            <a:ext cx="3599430" cy="4193724"/>
          </a:xfrm>
        </p:spPr>
        <p:txBody>
          <a:bodyPr/>
          <a:lstStyle>
            <a:lvl1pPr marL="0" indent="0">
              <a:buNone/>
              <a:defRPr sz="1632"/>
            </a:lvl1pPr>
            <a:lvl2pPr marL="466207" indent="0">
              <a:buNone/>
              <a:defRPr sz="1428"/>
            </a:lvl2pPr>
            <a:lvl3pPr marL="932414" indent="0">
              <a:buNone/>
              <a:defRPr sz="1224"/>
            </a:lvl3pPr>
            <a:lvl4pPr marL="1398621" indent="0">
              <a:buNone/>
              <a:defRPr sz="1020"/>
            </a:lvl4pPr>
            <a:lvl5pPr marL="1864827" indent="0">
              <a:buNone/>
              <a:defRPr sz="1020"/>
            </a:lvl5pPr>
            <a:lvl6pPr marL="2331034" indent="0">
              <a:buNone/>
              <a:defRPr sz="1020"/>
            </a:lvl6pPr>
            <a:lvl7pPr marL="2797241" indent="0">
              <a:buNone/>
              <a:defRPr sz="1020"/>
            </a:lvl7pPr>
            <a:lvl8pPr marL="3263448" indent="0">
              <a:buNone/>
              <a:defRPr sz="1020"/>
            </a:lvl8pPr>
            <a:lvl9pPr marL="3729655" indent="0">
              <a:buNone/>
              <a:defRPr sz="1020"/>
            </a:lvl9pPr>
          </a:lstStyle>
          <a:p>
            <a:pPr lvl="0"/>
            <a:r>
              <a:rPr lang="en-US"/>
              <a:t>Edit Master text styles</a:t>
            </a:r>
          </a:p>
        </p:txBody>
      </p:sp>
    </p:spTree>
    <p:extLst>
      <p:ext uri="{BB962C8B-B14F-4D97-AF65-F5344CB8AC3E}">
        <p14:creationId xmlns:p14="http://schemas.microsoft.com/office/powerpoint/2010/main" val="1176861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Title Placeholder 1"/>
          <p:cNvSpPr>
            <a:spLocks noGrp="1"/>
          </p:cNvSpPr>
          <p:nvPr>
            <p:ph type="title"/>
          </p:nvPr>
        </p:nvSpPr>
        <p:spPr>
          <a:xfrm>
            <a:off x="767259" y="192508"/>
            <a:ext cx="9625608" cy="903815"/>
          </a:xfrm>
          <a:prstGeom prst="rect">
            <a:avLst/>
          </a:prstGeom>
        </p:spPr>
        <p:txBody>
          <a:bodyPr vert="horz" lIns="91440" tIns="45720" rIns="91440" bIns="45720" rtlCol="0" anchor="ctr">
            <a:normAutofit/>
          </a:bodyPr>
          <a:lstStyle>
            <a:lvl1pPr>
              <a:defRPr>
                <a:solidFill>
                  <a:schemeClr val="accent1"/>
                </a:solidFill>
              </a:defRPr>
            </a:lvl1pPr>
          </a:lstStyle>
          <a:p>
            <a:r>
              <a:rPr lang="en-US"/>
              <a:t>Click to edit Master title style</a:t>
            </a:r>
            <a:endParaRPr lang="en-GB" dirty="0"/>
          </a:p>
        </p:txBody>
      </p:sp>
      <p:cxnSp>
        <p:nvCxnSpPr>
          <p:cNvPr id="10" name="Straight Connector 9"/>
          <p:cNvCxnSpPr/>
          <p:nvPr userDrawn="1"/>
        </p:nvCxnSpPr>
        <p:spPr>
          <a:xfrm>
            <a:off x="767259" y="1110834"/>
            <a:ext cx="9625608" cy="0"/>
          </a:xfrm>
          <a:prstGeom prst="line">
            <a:avLst/>
          </a:prstGeom>
          <a:ln w="25400">
            <a:solidFill>
              <a:srgbClr val="5B9BD5"/>
            </a:solidFill>
          </a:ln>
          <a:effectLst>
            <a:outerShdw blurRad="76200" dist="12700" dir="5400000" algn="t" rotWithShape="0">
              <a:schemeClr val="tx1">
                <a:alpha val="67000"/>
              </a:scheme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7194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7259" y="192508"/>
            <a:ext cx="9625608" cy="903815"/>
          </a:xfrm>
          <a:prstGeom prst="rect">
            <a:avLst/>
          </a:prstGeom>
        </p:spPr>
        <p:txBody>
          <a:bodyPr vert="horz" lIns="91440" tIns="45720" rIns="91440" bIns="45720" rtlCol="0" anchor="ctr">
            <a:normAutofit/>
          </a:bodyPr>
          <a:lstStyle/>
          <a:p>
            <a:r>
              <a:rPr lang="en-US"/>
              <a:t>Click to edit Master title style</a:t>
            </a:r>
            <a:endParaRPr lang="en-GB" dirty="0"/>
          </a:p>
        </p:txBody>
      </p:sp>
      <p:sp>
        <p:nvSpPr>
          <p:cNvPr id="3" name="Text Placeholder 2"/>
          <p:cNvSpPr>
            <a:spLocks noGrp="1"/>
          </p:cNvSpPr>
          <p:nvPr>
            <p:ph type="body" idx="1"/>
          </p:nvPr>
        </p:nvSpPr>
        <p:spPr>
          <a:xfrm>
            <a:off x="767259" y="1287679"/>
            <a:ext cx="9625608" cy="485644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p:cNvSpPr>
            <a:spLocks noGrp="1"/>
          </p:cNvSpPr>
          <p:nvPr>
            <p:ph type="ftr" sz="quarter" idx="3"/>
          </p:nvPr>
        </p:nvSpPr>
        <p:spPr>
          <a:xfrm>
            <a:off x="3622877" y="6318914"/>
            <a:ext cx="3947686" cy="381698"/>
          </a:xfrm>
          <a:prstGeom prst="rect">
            <a:avLst/>
          </a:prstGeom>
        </p:spPr>
        <p:txBody>
          <a:bodyPr vert="horz" lIns="91440" tIns="45720" rIns="91440" bIns="45720" rtlCol="0" anchor="ctr"/>
          <a:lstStyle>
            <a:lvl1pPr algn="ctr">
              <a:defRPr sz="1224">
                <a:solidFill>
                  <a:schemeClr val="tx1">
                    <a:tint val="75000"/>
                  </a:schemeClr>
                </a:solidFill>
              </a:defRPr>
            </a:lvl1pPr>
          </a:lstStyle>
          <a:p>
            <a:r>
              <a:rPr lang="en-GB" dirty="0"/>
              <a:t>Python for Tool Developers</a:t>
            </a:r>
          </a:p>
        </p:txBody>
      </p:sp>
      <p:sp>
        <p:nvSpPr>
          <p:cNvPr id="6"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a:t>
            </a:fld>
            <a:endParaRPr lang="en-GB" dirty="0"/>
          </a:p>
        </p:txBody>
      </p:sp>
      <p:sp>
        <p:nvSpPr>
          <p:cNvPr id="8" name="Slide Number Placeholder 5"/>
          <p:cNvSpPr txBox="1">
            <a:spLocks/>
          </p:cNvSpPr>
          <p:nvPr userDrawn="1"/>
        </p:nvSpPr>
        <p:spPr>
          <a:xfrm>
            <a:off x="8802275" y="6315971"/>
            <a:ext cx="1590593" cy="365125"/>
          </a:xfrm>
          <a:prstGeom prst="rect">
            <a:avLst/>
          </a:prstGeom>
        </p:spPr>
        <p:txBody>
          <a:bodyPr vert="horz" lIns="93244" tIns="46622" rIns="93244" bIns="46622"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224" dirty="0"/>
              <a:t>© Braun Brelin 2016</a:t>
            </a:r>
          </a:p>
        </p:txBody>
      </p:sp>
    </p:spTree>
    <p:extLst>
      <p:ext uri="{BB962C8B-B14F-4D97-AF65-F5344CB8AC3E}">
        <p14:creationId xmlns:p14="http://schemas.microsoft.com/office/powerpoint/2010/main" val="20764005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l" defTabSz="932414" rtl="0" eaLnBrk="1" latinLnBrk="0" hangingPunct="1">
        <a:lnSpc>
          <a:spcPct val="90000"/>
        </a:lnSpc>
        <a:spcBef>
          <a:spcPct val="0"/>
        </a:spcBef>
        <a:buNone/>
        <a:defRPr sz="4487" kern="1200">
          <a:solidFill>
            <a:schemeClr val="accent1"/>
          </a:solidFill>
          <a:latin typeface="+mj-lt"/>
          <a:ea typeface="+mj-ea"/>
          <a:cs typeface="+mj-cs"/>
        </a:defRPr>
      </a:lvl1pPr>
    </p:titleStyle>
    <p:bodyStyle>
      <a:lvl1pPr marL="233103" indent="-233103" algn="l" defTabSz="932414" rtl="0" eaLnBrk="1" latinLnBrk="0" hangingPunct="1">
        <a:lnSpc>
          <a:spcPct val="90000"/>
        </a:lnSpc>
        <a:spcBef>
          <a:spcPts val="1020"/>
        </a:spcBef>
        <a:buClr>
          <a:schemeClr val="accent5"/>
        </a:buClr>
        <a:buFont typeface="Arial" panose="020B0604020202020204" pitchFamily="34" charset="0"/>
        <a:buChar char="•"/>
        <a:defRPr sz="2855" kern="1200">
          <a:solidFill>
            <a:schemeClr val="tx1"/>
          </a:solidFill>
          <a:latin typeface="+mn-lt"/>
          <a:ea typeface="+mn-ea"/>
          <a:cs typeface="+mn-cs"/>
        </a:defRPr>
      </a:lvl1pPr>
      <a:lvl2pPr marL="699310" indent="-233103" algn="l" defTabSz="932414" rtl="0" eaLnBrk="1" latinLnBrk="0" hangingPunct="1">
        <a:lnSpc>
          <a:spcPct val="90000"/>
        </a:lnSpc>
        <a:spcBef>
          <a:spcPts val="510"/>
        </a:spcBef>
        <a:buClr>
          <a:schemeClr val="accent5"/>
        </a:buClr>
        <a:buFont typeface="Arial" panose="020B0604020202020204" pitchFamily="34" charset="0"/>
        <a:buChar char="•"/>
        <a:defRPr sz="2447" kern="1200">
          <a:solidFill>
            <a:schemeClr val="tx1"/>
          </a:solidFill>
          <a:latin typeface="+mn-lt"/>
          <a:ea typeface="+mn-ea"/>
          <a:cs typeface="+mn-cs"/>
        </a:defRPr>
      </a:lvl2pPr>
      <a:lvl3pPr marL="1165517" indent="-233103" algn="l" defTabSz="932414" rtl="0" eaLnBrk="1" latinLnBrk="0" hangingPunct="1">
        <a:lnSpc>
          <a:spcPct val="90000"/>
        </a:lnSpc>
        <a:spcBef>
          <a:spcPts val="510"/>
        </a:spcBef>
        <a:buClr>
          <a:schemeClr val="accent5"/>
        </a:buClr>
        <a:buFont typeface="Arial" panose="020B0604020202020204" pitchFamily="34" charset="0"/>
        <a:buChar char="•"/>
        <a:defRPr sz="2039" kern="1200">
          <a:solidFill>
            <a:schemeClr val="tx1"/>
          </a:solidFill>
          <a:latin typeface="+mn-lt"/>
          <a:ea typeface="+mn-ea"/>
          <a:cs typeface="+mn-cs"/>
        </a:defRPr>
      </a:lvl3pPr>
      <a:lvl4pPr marL="1631724" indent="-233103" algn="l" defTabSz="932414" rtl="0" eaLnBrk="1" latinLnBrk="0" hangingPunct="1">
        <a:lnSpc>
          <a:spcPct val="90000"/>
        </a:lnSpc>
        <a:spcBef>
          <a:spcPts val="510"/>
        </a:spcBef>
        <a:buClr>
          <a:schemeClr val="accent5"/>
        </a:buClr>
        <a:buFont typeface="Arial" panose="020B0604020202020204" pitchFamily="34" charset="0"/>
        <a:buChar char="•"/>
        <a:defRPr sz="1835" kern="1200">
          <a:solidFill>
            <a:schemeClr val="tx1"/>
          </a:solidFill>
          <a:latin typeface="+mn-lt"/>
          <a:ea typeface="+mn-ea"/>
          <a:cs typeface="+mn-cs"/>
        </a:defRPr>
      </a:lvl4pPr>
      <a:lvl5pPr marL="2097931" indent="-233103" algn="l" defTabSz="932414" rtl="0" eaLnBrk="1" latinLnBrk="0" hangingPunct="1">
        <a:lnSpc>
          <a:spcPct val="90000"/>
        </a:lnSpc>
        <a:spcBef>
          <a:spcPts val="510"/>
        </a:spcBef>
        <a:buClr>
          <a:schemeClr val="accent5"/>
        </a:buClr>
        <a:buFont typeface="Arial" panose="020B0604020202020204" pitchFamily="34" charset="0"/>
        <a:buChar char="•"/>
        <a:defRPr sz="1835" kern="1200">
          <a:solidFill>
            <a:schemeClr val="tx1"/>
          </a:solidFill>
          <a:latin typeface="+mn-lt"/>
          <a:ea typeface="+mn-ea"/>
          <a:cs typeface="+mn-cs"/>
        </a:defRPr>
      </a:lvl5pPr>
      <a:lvl6pPr marL="2564138" indent="-233103" algn="l" defTabSz="932414" rtl="0" eaLnBrk="1" latinLnBrk="0" hangingPunct="1">
        <a:lnSpc>
          <a:spcPct val="90000"/>
        </a:lnSpc>
        <a:spcBef>
          <a:spcPts val="510"/>
        </a:spcBef>
        <a:buFont typeface="Arial" panose="020B0604020202020204" pitchFamily="34" charset="0"/>
        <a:buChar char="•"/>
        <a:defRPr sz="1835" kern="1200">
          <a:solidFill>
            <a:schemeClr val="tx1"/>
          </a:solidFill>
          <a:latin typeface="+mn-lt"/>
          <a:ea typeface="+mn-ea"/>
          <a:cs typeface="+mn-cs"/>
        </a:defRPr>
      </a:lvl6pPr>
      <a:lvl7pPr marL="3030344" indent="-233103" algn="l" defTabSz="932414" rtl="0" eaLnBrk="1" latinLnBrk="0" hangingPunct="1">
        <a:lnSpc>
          <a:spcPct val="90000"/>
        </a:lnSpc>
        <a:spcBef>
          <a:spcPts val="510"/>
        </a:spcBef>
        <a:buFont typeface="Arial" panose="020B0604020202020204" pitchFamily="34" charset="0"/>
        <a:buChar char="•"/>
        <a:defRPr sz="1835" kern="1200">
          <a:solidFill>
            <a:schemeClr val="tx1"/>
          </a:solidFill>
          <a:latin typeface="+mn-lt"/>
          <a:ea typeface="+mn-ea"/>
          <a:cs typeface="+mn-cs"/>
        </a:defRPr>
      </a:lvl7pPr>
      <a:lvl8pPr marL="3496551" indent="-233103" algn="l" defTabSz="932414" rtl="0" eaLnBrk="1" latinLnBrk="0" hangingPunct="1">
        <a:lnSpc>
          <a:spcPct val="90000"/>
        </a:lnSpc>
        <a:spcBef>
          <a:spcPts val="510"/>
        </a:spcBef>
        <a:buFont typeface="Arial" panose="020B0604020202020204" pitchFamily="34" charset="0"/>
        <a:buChar char="•"/>
        <a:defRPr sz="1835" kern="1200">
          <a:solidFill>
            <a:schemeClr val="tx1"/>
          </a:solidFill>
          <a:latin typeface="+mn-lt"/>
          <a:ea typeface="+mn-ea"/>
          <a:cs typeface="+mn-cs"/>
        </a:defRPr>
      </a:lvl8pPr>
      <a:lvl9pPr marL="3962758" indent="-233103" algn="l" defTabSz="932414" rtl="0" eaLnBrk="1" latinLnBrk="0" hangingPunct="1">
        <a:lnSpc>
          <a:spcPct val="90000"/>
        </a:lnSpc>
        <a:spcBef>
          <a:spcPts val="510"/>
        </a:spcBef>
        <a:buFont typeface="Arial" panose="020B0604020202020204" pitchFamily="34" charset="0"/>
        <a:buChar char="•"/>
        <a:defRPr sz="1835" kern="1200">
          <a:solidFill>
            <a:schemeClr val="tx1"/>
          </a:solidFill>
          <a:latin typeface="+mn-lt"/>
          <a:ea typeface="+mn-ea"/>
          <a:cs typeface="+mn-cs"/>
        </a:defRPr>
      </a:lvl9pPr>
    </p:bodyStyle>
    <p:otherStyle>
      <a:defPPr>
        <a:defRPr lang="en-US"/>
      </a:defPPr>
      <a:lvl1pPr marL="0" algn="l" defTabSz="932414" rtl="0" eaLnBrk="1" latinLnBrk="0" hangingPunct="1">
        <a:defRPr sz="1835" kern="1200">
          <a:solidFill>
            <a:schemeClr val="tx1"/>
          </a:solidFill>
          <a:latin typeface="+mn-lt"/>
          <a:ea typeface="+mn-ea"/>
          <a:cs typeface="+mn-cs"/>
        </a:defRPr>
      </a:lvl1pPr>
      <a:lvl2pPr marL="466207" algn="l" defTabSz="932414" rtl="0" eaLnBrk="1" latinLnBrk="0" hangingPunct="1">
        <a:defRPr sz="1835" kern="1200">
          <a:solidFill>
            <a:schemeClr val="tx1"/>
          </a:solidFill>
          <a:latin typeface="+mn-lt"/>
          <a:ea typeface="+mn-ea"/>
          <a:cs typeface="+mn-cs"/>
        </a:defRPr>
      </a:lvl2pPr>
      <a:lvl3pPr marL="932414" algn="l" defTabSz="932414" rtl="0" eaLnBrk="1" latinLnBrk="0" hangingPunct="1">
        <a:defRPr sz="1835" kern="1200">
          <a:solidFill>
            <a:schemeClr val="tx1"/>
          </a:solidFill>
          <a:latin typeface="+mn-lt"/>
          <a:ea typeface="+mn-ea"/>
          <a:cs typeface="+mn-cs"/>
        </a:defRPr>
      </a:lvl3pPr>
      <a:lvl4pPr marL="1398621" algn="l" defTabSz="932414" rtl="0" eaLnBrk="1" latinLnBrk="0" hangingPunct="1">
        <a:defRPr sz="1835" kern="1200">
          <a:solidFill>
            <a:schemeClr val="tx1"/>
          </a:solidFill>
          <a:latin typeface="+mn-lt"/>
          <a:ea typeface="+mn-ea"/>
          <a:cs typeface="+mn-cs"/>
        </a:defRPr>
      </a:lvl4pPr>
      <a:lvl5pPr marL="1864827" algn="l" defTabSz="932414" rtl="0" eaLnBrk="1" latinLnBrk="0" hangingPunct="1">
        <a:defRPr sz="1835" kern="1200">
          <a:solidFill>
            <a:schemeClr val="tx1"/>
          </a:solidFill>
          <a:latin typeface="+mn-lt"/>
          <a:ea typeface="+mn-ea"/>
          <a:cs typeface="+mn-cs"/>
        </a:defRPr>
      </a:lvl5pPr>
      <a:lvl6pPr marL="2331034" algn="l" defTabSz="932414" rtl="0" eaLnBrk="1" latinLnBrk="0" hangingPunct="1">
        <a:defRPr sz="1835" kern="1200">
          <a:solidFill>
            <a:schemeClr val="tx1"/>
          </a:solidFill>
          <a:latin typeface="+mn-lt"/>
          <a:ea typeface="+mn-ea"/>
          <a:cs typeface="+mn-cs"/>
        </a:defRPr>
      </a:lvl6pPr>
      <a:lvl7pPr marL="2797241" algn="l" defTabSz="932414" rtl="0" eaLnBrk="1" latinLnBrk="0" hangingPunct="1">
        <a:defRPr sz="1835" kern="1200">
          <a:solidFill>
            <a:schemeClr val="tx1"/>
          </a:solidFill>
          <a:latin typeface="+mn-lt"/>
          <a:ea typeface="+mn-ea"/>
          <a:cs typeface="+mn-cs"/>
        </a:defRPr>
      </a:lvl7pPr>
      <a:lvl8pPr marL="3263448" algn="l" defTabSz="932414" rtl="0" eaLnBrk="1" latinLnBrk="0" hangingPunct="1">
        <a:defRPr sz="1835" kern="1200">
          <a:solidFill>
            <a:schemeClr val="tx1"/>
          </a:solidFill>
          <a:latin typeface="+mn-lt"/>
          <a:ea typeface="+mn-ea"/>
          <a:cs typeface="+mn-cs"/>
        </a:defRPr>
      </a:lvl8pPr>
      <a:lvl9pPr marL="3729655" algn="l" defTabSz="932414" rtl="0" eaLnBrk="1" latinLnBrk="0" hangingPunct="1">
        <a:defRPr sz="183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err="1" smtClean="0"/>
              <a:t>PostGresSQL</a:t>
            </a:r>
            <a:r>
              <a:rPr lang="en-GB" dirty="0" smtClean="0"/>
              <a:t> Developers</a:t>
            </a:r>
            <a:endParaRPr lang="en-GB" dirty="0"/>
          </a:p>
        </p:txBody>
      </p:sp>
    </p:spTree>
    <p:extLst>
      <p:ext uri="{BB962C8B-B14F-4D97-AF65-F5344CB8AC3E}">
        <p14:creationId xmlns:p14="http://schemas.microsoft.com/office/powerpoint/2010/main" val="1027195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GB" dirty="0" smtClean="0"/>
          </a:p>
          <a:p>
            <a:r>
              <a:rPr lang="en-GB" dirty="0" smtClean="0"/>
              <a:t>Standard </a:t>
            </a:r>
            <a:r>
              <a:rPr lang="en-GB" dirty="0" err="1" smtClean="0"/>
              <a:t>boolean</a:t>
            </a:r>
            <a:r>
              <a:rPr lang="en-GB" dirty="0" smtClean="0"/>
              <a:t> data type.  All of the following values are supported</a:t>
            </a:r>
          </a:p>
          <a:p>
            <a:r>
              <a:rPr lang="en-GB" dirty="0" smtClean="0"/>
              <a:t>‘True’, ‘False’</a:t>
            </a:r>
          </a:p>
          <a:p>
            <a:r>
              <a:rPr lang="en-GB" dirty="0" smtClean="0"/>
              <a:t>‘T’,’F’</a:t>
            </a:r>
          </a:p>
          <a:p>
            <a:r>
              <a:rPr lang="en-GB" dirty="0" smtClean="0"/>
              <a:t>0,1</a:t>
            </a:r>
          </a:p>
          <a:p>
            <a:r>
              <a:rPr lang="en-GB" dirty="0" smtClean="0"/>
              <a:t>‘Y’,’N’</a:t>
            </a:r>
          </a:p>
          <a:p>
            <a:r>
              <a:rPr lang="en-GB" dirty="0" smtClean="0"/>
              <a:t>‘</a:t>
            </a:r>
            <a:r>
              <a:rPr lang="en-GB" dirty="0" err="1" smtClean="0"/>
              <a:t>Yes’,’No</a:t>
            </a:r>
            <a:r>
              <a:rPr lang="en-GB" dirty="0" smtClean="0"/>
              <a:t>’</a:t>
            </a:r>
          </a:p>
          <a:p>
            <a:r>
              <a:rPr lang="en-GB" dirty="0" smtClean="0"/>
              <a:t>‘</a:t>
            </a:r>
            <a:r>
              <a:rPr lang="en-GB" dirty="0" err="1" smtClean="0"/>
              <a:t>On’,’Off</a:t>
            </a:r>
            <a:r>
              <a:rPr lang="en-GB" dirty="0" smtClean="0"/>
              <a:t>’</a:t>
            </a:r>
            <a:endParaRPr lang="en-GB" dirty="0"/>
          </a:p>
        </p:txBody>
      </p:sp>
      <p:sp>
        <p:nvSpPr>
          <p:cNvPr id="3" name="Title 2"/>
          <p:cNvSpPr>
            <a:spLocks noGrp="1"/>
          </p:cNvSpPr>
          <p:nvPr>
            <p:ph type="title"/>
          </p:nvPr>
        </p:nvSpPr>
        <p:spPr/>
        <p:txBody>
          <a:bodyPr/>
          <a:lstStyle/>
          <a:p>
            <a:r>
              <a:rPr lang="en-GB" dirty="0" smtClean="0"/>
              <a:t>Which </a:t>
            </a:r>
            <a:r>
              <a:rPr lang="en-GB" dirty="0" err="1" smtClean="0"/>
              <a:t>datatype</a:t>
            </a:r>
            <a:r>
              <a:rPr lang="en-GB" dirty="0" smtClean="0"/>
              <a:t> to use (BOOLEAN)</a:t>
            </a:r>
            <a:endParaRPr lang="en-GB" dirty="0"/>
          </a:p>
        </p:txBody>
      </p:sp>
      <p:sp>
        <p:nvSpPr>
          <p:cNvPr id="6"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10</a:t>
            </a:fld>
            <a:endParaRPr lang="en-GB" dirty="0"/>
          </a:p>
        </p:txBody>
      </p:sp>
    </p:spTree>
    <p:extLst>
      <p:ext uri="{BB962C8B-B14F-4D97-AF65-F5344CB8AC3E}">
        <p14:creationId xmlns:p14="http://schemas.microsoft.com/office/powerpoint/2010/main" val="301566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GB" dirty="0" smtClean="0"/>
          </a:p>
          <a:p>
            <a:endParaRPr lang="en-GB" dirty="0"/>
          </a:p>
          <a:p>
            <a:r>
              <a:rPr lang="en-GB" dirty="0" smtClean="0"/>
              <a:t>The SERIAL </a:t>
            </a:r>
            <a:r>
              <a:rPr lang="en-GB" dirty="0" err="1" smtClean="0"/>
              <a:t>datatype</a:t>
            </a:r>
            <a:r>
              <a:rPr lang="en-GB" dirty="0" smtClean="0"/>
              <a:t> is really a convenience. </a:t>
            </a:r>
          </a:p>
          <a:p>
            <a:endParaRPr lang="en-GB" dirty="0" smtClean="0"/>
          </a:p>
          <a:p>
            <a:r>
              <a:rPr lang="en-GB" dirty="0" smtClean="0"/>
              <a:t>Used for auto-increment keys. </a:t>
            </a:r>
          </a:p>
        </p:txBody>
      </p:sp>
      <p:sp>
        <p:nvSpPr>
          <p:cNvPr id="3" name="Title 2"/>
          <p:cNvSpPr>
            <a:spLocks noGrp="1"/>
          </p:cNvSpPr>
          <p:nvPr>
            <p:ph type="title"/>
          </p:nvPr>
        </p:nvSpPr>
        <p:spPr/>
        <p:txBody>
          <a:bodyPr/>
          <a:lstStyle/>
          <a:p>
            <a:r>
              <a:rPr lang="en-GB" dirty="0" smtClean="0"/>
              <a:t>Which </a:t>
            </a:r>
            <a:r>
              <a:rPr lang="en-GB" dirty="0" err="1" smtClean="0"/>
              <a:t>datatype</a:t>
            </a:r>
            <a:r>
              <a:rPr lang="en-GB" dirty="0" smtClean="0"/>
              <a:t> to use (SERIAL)</a:t>
            </a:r>
            <a:endParaRPr lang="en-GB" dirty="0"/>
          </a:p>
        </p:txBody>
      </p:sp>
      <p:sp>
        <p:nvSpPr>
          <p:cNvPr id="6"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11</a:t>
            </a:fld>
            <a:endParaRPr lang="en-GB" dirty="0"/>
          </a:p>
        </p:txBody>
      </p:sp>
    </p:spTree>
    <p:extLst>
      <p:ext uri="{BB962C8B-B14F-4D97-AF65-F5344CB8AC3E}">
        <p14:creationId xmlns:p14="http://schemas.microsoft.com/office/powerpoint/2010/main" val="1091040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lvl="1"/>
            <a:endParaRPr lang="en-GB" dirty="0" smtClean="0"/>
          </a:p>
          <a:p>
            <a:pPr lvl="1"/>
            <a:r>
              <a:rPr lang="en-GB" i="1" dirty="0" err="1" smtClean="0"/>
              <a:t>Datetime</a:t>
            </a:r>
            <a:r>
              <a:rPr lang="en-GB" i="1" dirty="0" smtClean="0"/>
              <a:t> includes the following</a:t>
            </a:r>
          </a:p>
          <a:p>
            <a:pPr lvl="2"/>
            <a:r>
              <a:rPr lang="en-GB" i="1" dirty="0" smtClean="0"/>
              <a:t>Date (‘YYYY-MM-DD’)</a:t>
            </a:r>
          </a:p>
          <a:p>
            <a:pPr lvl="2"/>
            <a:r>
              <a:rPr lang="en-GB" i="1" dirty="0" smtClean="0"/>
              <a:t>Timestamp without </a:t>
            </a:r>
            <a:r>
              <a:rPr lang="en-GB" i="1" dirty="0" err="1" smtClean="0"/>
              <a:t>timezone</a:t>
            </a:r>
            <a:r>
              <a:rPr lang="en-GB" i="1" dirty="0" smtClean="0"/>
              <a:t> (‘YYYY-MM-DD HH:MM:SS’)</a:t>
            </a:r>
          </a:p>
          <a:p>
            <a:pPr lvl="2"/>
            <a:r>
              <a:rPr lang="en-GB" i="1" dirty="0" smtClean="0"/>
              <a:t>Timestamp with </a:t>
            </a:r>
            <a:r>
              <a:rPr lang="en-GB" i="1" dirty="0" err="1" smtClean="0"/>
              <a:t>timezone</a:t>
            </a:r>
            <a:r>
              <a:rPr lang="en-GB" i="1" dirty="0" smtClean="0"/>
              <a:t> (‘YYYY-MM-#DD HH:MM:SS:TZ’)</a:t>
            </a:r>
          </a:p>
          <a:p>
            <a:pPr lvl="2"/>
            <a:r>
              <a:rPr lang="en-GB" i="1" dirty="0" smtClean="0"/>
              <a:t>Time (‘HH:MM:SS’)</a:t>
            </a:r>
          </a:p>
          <a:p>
            <a:pPr lvl="2"/>
            <a:r>
              <a:rPr lang="en-GB" i="1" dirty="0" smtClean="0"/>
              <a:t>Time without </a:t>
            </a:r>
            <a:r>
              <a:rPr lang="en-GB" i="1" dirty="0" err="1" smtClean="0"/>
              <a:t>timezone</a:t>
            </a:r>
            <a:r>
              <a:rPr lang="en-GB" i="1" dirty="0" smtClean="0"/>
              <a:t> (‘HH:MM:SS’)</a:t>
            </a:r>
          </a:p>
          <a:p>
            <a:pPr lvl="2"/>
            <a:r>
              <a:rPr lang="en-GB" i="1" dirty="0" smtClean="0"/>
              <a:t>Time with </a:t>
            </a:r>
            <a:r>
              <a:rPr lang="en-GB" i="1" dirty="0" err="1" smtClean="0"/>
              <a:t>timezone</a:t>
            </a:r>
            <a:r>
              <a:rPr lang="en-GB" i="1" dirty="0" smtClean="0"/>
              <a:t> (‘HH:MM:SS:TZ’)</a:t>
            </a:r>
          </a:p>
          <a:p>
            <a:pPr marL="932414" lvl="2" indent="0">
              <a:buNone/>
            </a:pPr>
            <a:endParaRPr lang="en-GB" i="1" dirty="0"/>
          </a:p>
          <a:p>
            <a:pPr marL="932414" lvl="2" indent="0">
              <a:buNone/>
            </a:pPr>
            <a:endParaRPr lang="en-GB" i="1" dirty="0" smtClean="0"/>
          </a:p>
          <a:p>
            <a:pPr lvl="2"/>
            <a:r>
              <a:rPr lang="en-GB" i="1" dirty="0" smtClean="0"/>
              <a:t>Format can be adjusted using the following:</a:t>
            </a:r>
          </a:p>
          <a:p>
            <a:pPr lvl="2"/>
            <a:r>
              <a:rPr lang="en-GB" i="1" dirty="0" smtClean="0"/>
              <a:t>SET &lt;</a:t>
            </a:r>
            <a:r>
              <a:rPr lang="en-GB" i="1" dirty="0" err="1" smtClean="0"/>
              <a:t>datestyle</a:t>
            </a:r>
            <a:r>
              <a:rPr lang="en-GB" i="1" dirty="0" smtClean="0"/>
              <a:t>&gt;</a:t>
            </a:r>
          </a:p>
          <a:p>
            <a:pPr lvl="2"/>
            <a:r>
              <a:rPr lang="en-GB" i="1" dirty="0" smtClean="0"/>
              <a:t>Modify </a:t>
            </a:r>
            <a:r>
              <a:rPr lang="en-GB" i="1" dirty="0" err="1" smtClean="0"/>
              <a:t>postgressql.conf</a:t>
            </a:r>
            <a:r>
              <a:rPr lang="en-GB" i="1" dirty="0" smtClean="0"/>
              <a:t> : </a:t>
            </a:r>
            <a:r>
              <a:rPr lang="en-GB" i="1" dirty="0" err="1" smtClean="0"/>
              <a:t>DateStyle</a:t>
            </a:r>
            <a:r>
              <a:rPr lang="en-GB" i="1" dirty="0" smtClean="0"/>
              <a:t> parameter</a:t>
            </a:r>
          </a:p>
          <a:p>
            <a:pPr lvl="2"/>
            <a:r>
              <a:rPr lang="en-GB" i="1" dirty="0" smtClean="0"/>
              <a:t>Set an environment variable </a:t>
            </a:r>
            <a:r>
              <a:rPr lang="en-GB" i="1" dirty="0" err="1" smtClean="0"/>
              <a:t>PGDateStyle</a:t>
            </a:r>
            <a:endParaRPr lang="en-GB" i="1" dirty="0" smtClean="0"/>
          </a:p>
          <a:p>
            <a:pPr marL="932414" lvl="2" indent="0">
              <a:buNone/>
            </a:pPr>
            <a:endParaRPr lang="en-GB" dirty="0" smtClean="0"/>
          </a:p>
          <a:p>
            <a:pPr lvl="2"/>
            <a:endParaRPr lang="en-GB" dirty="0"/>
          </a:p>
        </p:txBody>
      </p:sp>
      <p:sp>
        <p:nvSpPr>
          <p:cNvPr id="3" name="Title 2"/>
          <p:cNvSpPr>
            <a:spLocks noGrp="1"/>
          </p:cNvSpPr>
          <p:nvPr>
            <p:ph type="title"/>
          </p:nvPr>
        </p:nvSpPr>
        <p:spPr/>
        <p:txBody>
          <a:bodyPr/>
          <a:lstStyle/>
          <a:p>
            <a:r>
              <a:rPr lang="en-GB" dirty="0" smtClean="0"/>
              <a:t>Which </a:t>
            </a:r>
            <a:r>
              <a:rPr lang="en-GB" dirty="0" err="1" smtClean="0"/>
              <a:t>datatype</a:t>
            </a:r>
            <a:r>
              <a:rPr lang="en-GB" dirty="0" smtClean="0"/>
              <a:t> to use (DATETIME)</a:t>
            </a:r>
            <a:endParaRPr lang="en-GB" dirty="0"/>
          </a:p>
        </p:txBody>
      </p:sp>
      <p:sp>
        <p:nvSpPr>
          <p:cNvPr id="6"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12</a:t>
            </a:fld>
            <a:endParaRPr lang="en-GB" dirty="0"/>
          </a:p>
        </p:txBody>
      </p:sp>
    </p:spTree>
    <p:extLst>
      <p:ext uri="{BB962C8B-B14F-4D97-AF65-F5344CB8AC3E}">
        <p14:creationId xmlns:p14="http://schemas.microsoft.com/office/powerpoint/2010/main" val="2330393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GB" dirty="0"/>
              <a:t>Module 3</a:t>
            </a:r>
          </a:p>
        </p:txBody>
      </p:sp>
      <p:sp>
        <p:nvSpPr>
          <p:cNvPr id="7" name="Subtitle 6"/>
          <p:cNvSpPr>
            <a:spLocks noGrp="1"/>
          </p:cNvSpPr>
          <p:nvPr>
            <p:ph type="subTitle" idx="1"/>
          </p:nvPr>
        </p:nvSpPr>
        <p:spPr/>
        <p:txBody>
          <a:bodyPr/>
          <a:lstStyle/>
          <a:p>
            <a:r>
              <a:rPr lang="en-IN" dirty="0" err="1" smtClean="0"/>
              <a:t>PostgresSQL</a:t>
            </a:r>
            <a:r>
              <a:rPr lang="en-IN" dirty="0" smtClean="0"/>
              <a:t> operators</a:t>
            </a:r>
            <a:endParaRPr lang="en-GB" dirty="0"/>
          </a:p>
        </p:txBody>
      </p:sp>
    </p:spTree>
    <p:extLst>
      <p:ext uri="{BB962C8B-B14F-4D97-AF65-F5344CB8AC3E}">
        <p14:creationId xmlns:p14="http://schemas.microsoft.com/office/powerpoint/2010/main" val="2831655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Operators in </a:t>
            </a:r>
            <a:r>
              <a:rPr lang="en-US" dirty="0" err="1"/>
              <a:t>PostgresSQL</a:t>
            </a:r>
            <a:r>
              <a:rPr lang="en-US" dirty="0"/>
              <a:t> are reserved words and symbols used in a </a:t>
            </a:r>
            <a:r>
              <a:rPr lang="en-US" dirty="0" err="1"/>
              <a:t>PostgresSQL</a:t>
            </a:r>
            <a:r>
              <a:rPr lang="en-US" dirty="0"/>
              <a:t> statements WHERE clause to perform operations such as comparisons and arithmetic operations. </a:t>
            </a:r>
          </a:p>
          <a:p>
            <a:r>
              <a:rPr lang="en-US" dirty="0"/>
              <a:t>Operators are used to specify conditions in a SQL statement and to serve as conjunctions for multiple conditions in a statement. </a:t>
            </a:r>
            <a:endParaRPr lang="en-US" dirty="0" smtClean="0"/>
          </a:p>
          <a:p>
            <a:r>
              <a:rPr lang="en-US" dirty="0"/>
              <a:t>The operators are grouped into the following categories</a:t>
            </a:r>
          </a:p>
          <a:p>
            <a:pPr lvl="1"/>
            <a:r>
              <a:rPr lang="en-US" dirty="0"/>
              <a:t>Arithmetic operators</a:t>
            </a:r>
          </a:p>
          <a:p>
            <a:pPr lvl="1"/>
            <a:r>
              <a:rPr lang="en-US" dirty="0"/>
              <a:t>Comparison operators</a:t>
            </a:r>
          </a:p>
          <a:p>
            <a:pPr lvl="1"/>
            <a:r>
              <a:rPr lang="en-US" dirty="0"/>
              <a:t>Logical operators</a:t>
            </a:r>
          </a:p>
          <a:p>
            <a:pPr lvl="1"/>
            <a:r>
              <a:rPr lang="en-US" dirty="0"/>
              <a:t>Bitwise operators</a:t>
            </a:r>
          </a:p>
          <a:p>
            <a:endParaRPr lang="en-US" dirty="0"/>
          </a:p>
        </p:txBody>
      </p:sp>
      <p:sp>
        <p:nvSpPr>
          <p:cNvPr id="3" name="Title 2"/>
          <p:cNvSpPr>
            <a:spLocks noGrp="1"/>
          </p:cNvSpPr>
          <p:nvPr>
            <p:ph type="title"/>
          </p:nvPr>
        </p:nvSpPr>
        <p:spPr/>
        <p:txBody>
          <a:bodyPr/>
          <a:lstStyle/>
          <a:p>
            <a:r>
              <a:rPr lang="en-GB" dirty="0" err="1" smtClean="0"/>
              <a:t>PostgresSQL</a:t>
            </a:r>
            <a:r>
              <a:rPr lang="en-GB" dirty="0" smtClean="0"/>
              <a:t> operators</a:t>
            </a:r>
            <a:endParaRPr lang="en-GB" dirty="0"/>
          </a:p>
        </p:txBody>
      </p:sp>
      <p:sp>
        <p:nvSpPr>
          <p:cNvPr id="6"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14</a:t>
            </a:fld>
            <a:endParaRPr lang="en-GB" dirty="0"/>
          </a:p>
        </p:txBody>
      </p:sp>
    </p:spTree>
    <p:extLst>
      <p:ext uri="{BB962C8B-B14F-4D97-AF65-F5344CB8AC3E}">
        <p14:creationId xmlns:p14="http://schemas.microsoft.com/office/powerpoint/2010/main" val="18030489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66207" lvl="1" indent="0">
              <a:buNone/>
            </a:pPr>
            <a:endParaRPr lang="en-GB" dirty="0" smtClean="0"/>
          </a:p>
          <a:p>
            <a:pPr lvl="1"/>
            <a:r>
              <a:rPr lang="en-GB" dirty="0" smtClean="0"/>
              <a:t>All standard operators are supported.</a:t>
            </a:r>
          </a:p>
          <a:p>
            <a:pPr lvl="1"/>
            <a:endParaRPr lang="en-GB" dirty="0" smtClean="0"/>
          </a:p>
          <a:p>
            <a:pPr lvl="1"/>
            <a:r>
              <a:rPr lang="en-GB" dirty="0" smtClean="0"/>
              <a:t>+, -. *. / % ^</a:t>
            </a:r>
          </a:p>
          <a:p>
            <a:pPr lvl="1"/>
            <a:endParaRPr lang="en-GB" dirty="0" smtClean="0"/>
          </a:p>
          <a:p>
            <a:pPr lvl="1"/>
            <a:r>
              <a:rPr lang="en-GB" dirty="0" smtClean="0"/>
              <a:t>Also many others. </a:t>
            </a:r>
          </a:p>
          <a:p>
            <a:pPr lvl="1"/>
            <a:endParaRPr lang="en-GB" dirty="0" smtClean="0"/>
          </a:p>
          <a:p>
            <a:pPr lvl="1"/>
            <a:endParaRPr lang="en-GB" dirty="0"/>
          </a:p>
        </p:txBody>
      </p:sp>
      <p:sp>
        <p:nvSpPr>
          <p:cNvPr id="3" name="Title 2"/>
          <p:cNvSpPr>
            <a:spLocks noGrp="1"/>
          </p:cNvSpPr>
          <p:nvPr>
            <p:ph type="title"/>
          </p:nvPr>
        </p:nvSpPr>
        <p:spPr/>
        <p:txBody>
          <a:bodyPr/>
          <a:lstStyle/>
          <a:p>
            <a:r>
              <a:rPr lang="en-GB" dirty="0" smtClean="0"/>
              <a:t>Arithmetic Operators</a:t>
            </a:r>
            <a:endParaRPr lang="en-GB" dirty="0"/>
          </a:p>
        </p:txBody>
      </p:sp>
      <p:sp>
        <p:nvSpPr>
          <p:cNvPr id="6"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15</a:t>
            </a:fld>
            <a:endParaRPr lang="en-GB" dirty="0"/>
          </a:p>
        </p:txBody>
      </p:sp>
    </p:spTree>
    <p:extLst>
      <p:ext uri="{BB962C8B-B14F-4D97-AF65-F5344CB8AC3E}">
        <p14:creationId xmlns:p14="http://schemas.microsoft.com/office/powerpoint/2010/main" val="772997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All standard comparison operators supported</a:t>
            </a:r>
          </a:p>
          <a:p>
            <a:endParaRPr lang="en-GB" dirty="0"/>
          </a:p>
          <a:p>
            <a:r>
              <a:rPr lang="en-GB" dirty="0" smtClean="0"/>
              <a:t>= (!= and &lt;&gt;) </a:t>
            </a:r>
          </a:p>
          <a:p>
            <a:endParaRPr lang="en-GB" dirty="0" smtClean="0"/>
          </a:p>
          <a:p>
            <a:r>
              <a:rPr lang="en-GB" dirty="0" smtClean="0"/>
              <a:t>&gt;, &gt;=, &lt;, &lt;=</a:t>
            </a:r>
          </a:p>
          <a:p>
            <a:pPr marL="0" indent="0">
              <a:buNone/>
            </a:pPr>
            <a:endParaRPr lang="en-GB" dirty="0"/>
          </a:p>
        </p:txBody>
      </p:sp>
      <p:sp>
        <p:nvSpPr>
          <p:cNvPr id="3" name="Title 2"/>
          <p:cNvSpPr>
            <a:spLocks noGrp="1"/>
          </p:cNvSpPr>
          <p:nvPr>
            <p:ph type="title"/>
          </p:nvPr>
        </p:nvSpPr>
        <p:spPr/>
        <p:txBody>
          <a:bodyPr/>
          <a:lstStyle/>
          <a:p>
            <a:r>
              <a:rPr lang="en-GB" dirty="0" err="1" smtClean="0"/>
              <a:t>Postgres</a:t>
            </a:r>
            <a:r>
              <a:rPr lang="en-GB" dirty="0" smtClean="0"/>
              <a:t> comparison operators</a:t>
            </a:r>
            <a:endParaRPr lang="en-GB" dirty="0"/>
          </a:p>
        </p:txBody>
      </p:sp>
      <p:sp>
        <p:nvSpPr>
          <p:cNvPr id="7"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16</a:t>
            </a:fld>
            <a:endParaRPr lang="en-GB" dirty="0"/>
          </a:p>
        </p:txBody>
      </p:sp>
    </p:spTree>
    <p:extLst>
      <p:ext uri="{BB962C8B-B14F-4D97-AF65-F5344CB8AC3E}">
        <p14:creationId xmlns:p14="http://schemas.microsoft.com/office/powerpoint/2010/main" val="1200194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GB" dirty="0" smtClean="0"/>
          </a:p>
          <a:p>
            <a:r>
              <a:rPr lang="en-GB" dirty="0" smtClean="0"/>
              <a:t>All standard logical operators supported</a:t>
            </a:r>
          </a:p>
          <a:p>
            <a:endParaRPr lang="en-GB" dirty="0" smtClean="0"/>
          </a:p>
          <a:p>
            <a:r>
              <a:rPr lang="en-GB" dirty="0" smtClean="0"/>
              <a:t>AND, OR, NOT</a:t>
            </a:r>
            <a:endParaRPr lang="en-GB" dirty="0"/>
          </a:p>
        </p:txBody>
      </p:sp>
      <p:sp>
        <p:nvSpPr>
          <p:cNvPr id="3" name="Title 2"/>
          <p:cNvSpPr>
            <a:spLocks noGrp="1"/>
          </p:cNvSpPr>
          <p:nvPr>
            <p:ph type="title"/>
          </p:nvPr>
        </p:nvSpPr>
        <p:spPr/>
        <p:txBody>
          <a:bodyPr/>
          <a:lstStyle/>
          <a:p>
            <a:r>
              <a:rPr lang="en-GB" dirty="0" err="1" smtClean="0"/>
              <a:t>PostgresSQL</a:t>
            </a:r>
            <a:r>
              <a:rPr lang="en-GB" dirty="0" smtClean="0"/>
              <a:t> logical operators</a:t>
            </a:r>
            <a:endParaRPr lang="en-GB" dirty="0"/>
          </a:p>
        </p:txBody>
      </p:sp>
      <p:sp>
        <p:nvSpPr>
          <p:cNvPr id="6"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17</a:t>
            </a:fld>
            <a:endParaRPr lang="en-GB" dirty="0"/>
          </a:p>
        </p:txBody>
      </p:sp>
    </p:spTree>
    <p:extLst>
      <p:ext uri="{BB962C8B-B14F-4D97-AF65-F5344CB8AC3E}">
        <p14:creationId xmlns:p14="http://schemas.microsoft.com/office/powerpoint/2010/main" val="1659583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TextShape 3"/>
          <p:cNvSpPr txBox="1"/>
          <p:nvPr/>
        </p:nvSpPr>
        <p:spPr>
          <a:xfrm>
            <a:off x="3399722" y="6376093"/>
            <a:ext cx="4397513" cy="388761"/>
          </a:xfrm>
          <a:prstGeom prst="rect">
            <a:avLst/>
          </a:prstGeom>
        </p:spPr>
        <p:txBody>
          <a:bodyPr anchor="ctr"/>
          <a:lstStyle/>
          <a:p>
            <a:pPr>
              <a:lnSpc>
                <a:spcPct val="100000"/>
              </a:lnSpc>
            </a:pPr>
            <a:r>
              <a:rPr lang="en-IN" sz="1224">
                <a:solidFill>
                  <a:srgbClr val="8B8B8B"/>
                </a:solidFill>
                <a:latin typeface="Calibri"/>
              </a:rPr>
              <a:t>Python for Tool Developers</a:t>
            </a:r>
            <a:endParaRPr sz="1835"/>
          </a:p>
        </p:txBody>
      </p:sp>
      <p:sp>
        <p:nvSpPr>
          <p:cNvPr id="7" name="Slide Number Placeholder 5"/>
          <p:cNvSpPr txBox="1">
            <a:spLocks/>
          </p:cNvSpPr>
          <p:nvPr/>
        </p:nvSpPr>
        <p:spPr>
          <a:xfrm>
            <a:off x="808203" y="6335489"/>
            <a:ext cx="461039" cy="365125"/>
          </a:xfrm>
          <a:prstGeom prst="rect">
            <a:avLst/>
          </a:prstGeom>
        </p:spPr>
        <p:txBody>
          <a:bodyPr vert="horz" lIns="91440" tIns="45720" rIns="91440" bIns="45720" rtlCol="0" anchor="ctr"/>
          <a:lstStyle>
            <a:defPPr>
              <a:defRPr lang="en-US"/>
            </a:defPPr>
            <a:lvl1pPr marL="0" algn="l" defTabSz="914400" rtl="0" eaLnBrk="1" latinLnBrk="0" hangingPunct="1">
              <a:defRPr sz="1224"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EDA7698-6220-4463-B6CF-0B41257E45D4}" type="slidenum">
              <a:rPr lang="en-GB" smtClean="0"/>
              <a:pPr/>
              <a:t>18</a:t>
            </a:fld>
            <a:endParaRPr lang="en-GB" dirty="0"/>
          </a:p>
        </p:txBody>
      </p:sp>
      <p:sp>
        <p:nvSpPr>
          <p:cNvPr id="3" name="Title 2"/>
          <p:cNvSpPr>
            <a:spLocks noGrp="1"/>
          </p:cNvSpPr>
          <p:nvPr>
            <p:ph type="title"/>
          </p:nvPr>
        </p:nvSpPr>
        <p:spPr/>
        <p:txBody>
          <a:bodyPr/>
          <a:lstStyle/>
          <a:p>
            <a:r>
              <a:rPr lang="en-US" dirty="0" err="1" smtClean="0">
                <a:solidFill>
                  <a:srgbClr val="5B9BD5"/>
                </a:solidFill>
              </a:rPr>
              <a:t>PostgresSQL</a:t>
            </a:r>
            <a:r>
              <a:rPr lang="en-US" dirty="0" smtClean="0">
                <a:solidFill>
                  <a:srgbClr val="5B9BD5"/>
                </a:solidFill>
              </a:rPr>
              <a:t> bitwise operators</a:t>
            </a:r>
            <a:endParaRPr lang="en-GB" dirty="0"/>
          </a:p>
        </p:txBody>
      </p:sp>
      <p:sp>
        <p:nvSpPr>
          <p:cNvPr id="4" name="Content Placeholder 3"/>
          <p:cNvSpPr>
            <a:spLocks noGrp="1"/>
          </p:cNvSpPr>
          <p:nvPr>
            <p:ph idx="1"/>
          </p:nvPr>
        </p:nvSpPr>
        <p:spPr/>
        <p:txBody>
          <a:bodyPr/>
          <a:lstStyle/>
          <a:p>
            <a:endParaRPr lang="en-GB" dirty="0" smtClean="0"/>
          </a:p>
          <a:p>
            <a:r>
              <a:rPr lang="en-GB" dirty="0" err="1" smtClean="0"/>
              <a:t>PostgresSQL</a:t>
            </a:r>
            <a:r>
              <a:rPr lang="en-GB" dirty="0" smtClean="0"/>
              <a:t> supports bitwise operations</a:t>
            </a:r>
          </a:p>
          <a:p>
            <a:endParaRPr lang="en-GB" dirty="0" smtClean="0"/>
          </a:p>
          <a:p>
            <a:r>
              <a:rPr lang="en-GB" dirty="0" smtClean="0"/>
              <a:t>&amp;. |, ~</a:t>
            </a:r>
          </a:p>
          <a:p>
            <a:endParaRPr lang="en-GB" dirty="0" smtClean="0"/>
          </a:p>
          <a:p>
            <a:r>
              <a:rPr lang="en-GB" dirty="0" smtClean="0"/>
              <a:t>Bit shifting (&gt;&gt;, &lt;&lt;)</a:t>
            </a:r>
            <a:endParaRPr lang="en-GB" dirty="0"/>
          </a:p>
        </p:txBody>
      </p:sp>
    </p:spTree>
    <p:extLst>
      <p:ext uri="{BB962C8B-B14F-4D97-AF65-F5344CB8AC3E}">
        <p14:creationId xmlns:p14="http://schemas.microsoft.com/office/powerpoint/2010/main" val="55554599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GB" dirty="0"/>
              <a:t>Module </a:t>
            </a:r>
            <a:r>
              <a:rPr lang="en-GB" dirty="0" smtClean="0"/>
              <a:t>4</a:t>
            </a:r>
            <a:endParaRPr lang="en-GB" dirty="0"/>
          </a:p>
        </p:txBody>
      </p:sp>
      <p:sp>
        <p:nvSpPr>
          <p:cNvPr id="7" name="Subtitle 6"/>
          <p:cNvSpPr>
            <a:spLocks noGrp="1"/>
          </p:cNvSpPr>
          <p:nvPr>
            <p:ph type="subTitle" idx="1"/>
          </p:nvPr>
        </p:nvSpPr>
        <p:spPr/>
        <p:txBody>
          <a:bodyPr/>
          <a:lstStyle/>
          <a:p>
            <a:r>
              <a:rPr lang="en-IN" dirty="0" err="1" smtClean="0"/>
              <a:t>Postgres</a:t>
            </a:r>
            <a:r>
              <a:rPr lang="en-IN" dirty="0" smtClean="0"/>
              <a:t> Type Conversion</a:t>
            </a:r>
            <a:endParaRPr lang="en-GB" dirty="0"/>
          </a:p>
        </p:txBody>
      </p:sp>
    </p:spTree>
    <p:extLst>
      <p:ext uri="{BB962C8B-B14F-4D97-AF65-F5344CB8AC3E}">
        <p14:creationId xmlns:p14="http://schemas.microsoft.com/office/powerpoint/2010/main" val="551904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GB" dirty="0"/>
              <a:t>Module 1</a:t>
            </a:r>
          </a:p>
        </p:txBody>
      </p:sp>
      <p:sp>
        <p:nvSpPr>
          <p:cNvPr id="7" name="Subtitle 6"/>
          <p:cNvSpPr>
            <a:spLocks noGrp="1"/>
          </p:cNvSpPr>
          <p:nvPr>
            <p:ph type="subTitle" idx="1"/>
          </p:nvPr>
        </p:nvSpPr>
        <p:spPr/>
        <p:txBody>
          <a:bodyPr/>
          <a:lstStyle/>
          <a:p>
            <a:r>
              <a:rPr lang="en-IN" dirty="0" smtClean="0"/>
              <a:t>A Brief history of </a:t>
            </a:r>
            <a:r>
              <a:rPr lang="en-IN" dirty="0" err="1" smtClean="0"/>
              <a:t>PostGresSQL</a:t>
            </a:r>
            <a:endParaRPr lang="en-GB" dirty="0"/>
          </a:p>
        </p:txBody>
      </p:sp>
    </p:spTree>
    <p:extLst>
      <p:ext uri="{BB962C8B-B14F-4D97-AF65-F5344CB8AC3E}">
        <p14:creationId xmlns:p14="http://schemas.microsoft.com/office/powerpoint/2010/main" val="32927373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err="1" smtClean="0"/>
              <a:t>Postgres</a:t>
            </a:r>
            <a:r>
              <a:rPr lang="en-GB" dirty="0" smtClean="0"/>
              <a:t> allows us to convert from one data type to another on the fly. </a:t>
            </a:r>
          </a:p>
          <a:p>
            <a:r>
              <a:rPr lang="en-GB" dirty="0" smtClean="0"/>
              <a:t>The CAST function can allow us to do this</a:t>
            </a:r>
          </a:p>
          <a:p>
            <a:r>
              <a:rPr lang="en-GB" dirty="0" smtClean="0"/>
              <a:t>Note that using the CAST function on </a:t>
            </a:r>
            <a:r>
              <a:rPr lang="en-GB" dirty="0" err="1" smtClean="0"/>
              <a:t>uncastable</a:t>
            </a:r>
            <a:r>
              <a:rPr lang="en-GB" dirty="0" smtClean="0"/>
              <a:t> conversions (For example attempting to convert ‘</a:t>
            </a:r>
            <a:r>
              <a:rPr lang="en-GB" dirty="0" err="1" smtClean="0"/>
              <a:t>abc</a:t>
            </a:r>
            <a:r>
              <a:rPr lang="en-GB" dirty="0" smtClean="0"/>
              <a:t>’ to a number) will raise an error. </a:t>
            </a:r>
          </a:p>
          <a:p>
            <a:r>
              <a:rPr lang="en-GB" dirty="0" smtClean="0"/>
              <a:t>Also raising an error will be an attempt to cast to an unknown type. </a:t>
            </a:r>
          </a:p>
          <a:p>
            <a:r>
              <a:rPr lang="en-GB" dirty="0" smtClean="0"/>
              <a:t>Use the ‘::’ notation as a shorthand for CAST. </a:t>
            </a:r>
          </a:p>
          <a:p>
            <a:endParaRPr lang="en-GB" dirty="0"/>
          </a:p>
          <a:p>
            <a:endParaRPr lang="en-GB" dirty="0"/>
          </a:p>
        </p:txBody>
      </p:sp>
      <p:sp>
        <p:nvSpPr>
          <p:cNvPr id="3" name="Title 2"/>
          <p:cNvSpPr>
            <a:spLocks noGrp="1"/>
          </p:cNvSpPr>
          <p:nvPr>
            <p:ph type="title"/>
          </p:nvPr>
        </p:nvSpPr>
        <p:spPr/>
        <p:txBody>
          <a:bodyPr/>
          <a:lstStyle/>
          <a:p>
            <a:r>
              <a:rPr lang="en-GB" dirty="0" err="1" smtClean="0"/>
              <a:t>PostgresSQL</a:t>
            </a:r>
            <a:r>
              <a:rPr lang="en-GB" dirty="0" smtClean="0"/>
              <a:t> type conversion</a:t>
            </a:r>
            <a:endParaRPr lang="en-GB" dirty="0"/>
          </a:p>
        </p:txBody>
      </p:sp>
      <p:sp>
        <p:nvSpPr>
          <p:cNvPr id="7"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20</a:t>
            </a:fld>
            <a:endParaRPr lang="en-GB" dirty="0"/>
          </a:p>
        </p:txBody>
      </p:sp>
    </p:spTree>
    <p:extLst>
      <p:ext uri="{BB962C8B-B14F-4D97-AF65-F5344CB8AC3E}">
        <p14:creationId xmlns:p14="http://schemas.microsoft.com/office/powerpoint/2010/main" val="15675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GB" dirty="0"/>
              <a:t>Module </a:t>
            </a:r>
            <a:r>
              <a:rPr lang="en-GB" dirty="0" smtClean="0"/>
              <a:t>5</a:t>
            </a:r>
            <a:endParaRPr lang="en-GB" dirty="0"/>
          </a:p>
        </p:txBody>
      </p:sp>
      <p:sp>
        <p:nvSpPr>
          <p:cNvPr id="7" name="Subtitle 6"/>
          <p:cNvSpPr>
            <a:spLocks noGrp="1"/>
          </p:cNvSpPr>
          <p:nvPr>
            <p:ph type="subTitle" idx="1"/>
          </p:nvPr>
        </p:nvSpPr>
        <p:spPr/>
        <p:txBody>
          <a:bodyPr/>
          <a:lstStyle/>
          <a:p>
            <a:r>
              <a:rPr lang="en-IN" dirty="0" err="1" smtClean="0"/>
              <a:t>PostgresSQL</a:t>
            </a:r>
            <a:r>
              <a:rPr lang="en-IN" dirty="0" smtClean="0"/>
              <a:t> Indices</a:t>
            </a:r>
            <a:endParaRPr lang="en-GB" dirty="0"/>
          </a:p>
        </p:txBody>
      </p:sp>
    </p:spTree>
    <p:extLst>
      <p:ext uri="{BB962C8B-B14F-4D97-AF65-F5344CB8AC3E}">
        <p14:creationId xmlns:p14="http://schemas.microsoft.com/office/powerpoint/2010/main" val="1116868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GB" dirty="0" smtClean="0">
              <a:latin typeface="Georgia" panose="02040502050405020303" pitchFamily="18" charset="0"/>
            </a:endParaRPr>
          </a:p>
          <a:p>
            <a:r>
              <a:rPr lang="en-GB" dirty="0" smtClean="0">
                <a:latin typeface="Georgia" panose="02040502050405020303" pitchFamily="18" charset="0"/>
              </a:rPr>
              <a:t>Usually implemented as B+ trees. </a:t>
            </a:r>
          </a:p>
          <a:p>
            <a:pPr marL="0" indent="0">
              <a:buNone/>
            </a:pPr>
            <a:endParaRPr lang="en-GB" dirty="0" smtClean="0">
              <a:latin typeface="Georgia" panose="02040502050405020303" pitchFamily="18" charset="0"/>
            </a:endParaRPr>
          </a:p>
          <a:p>
            <a:r>
              <a:rPr lang="en-US" dirty="0"/>
              <a:t>The advantages of a B+ tree are that they significantly speed up SELECT queries on </a:t>
            </a:r>
            <a:r>
              <a:rPr lang="en-US" dirty="0" smtClean="0"/>
              <a:t>tables</a:t>
            </a:r>
          </a:p>
          <a:p>
            <a:pPr marL="0" indent="0">
              <a:buNone/>
            </a:pPr>
            <a:r>
              <a:rPr lang="en-US" dirty="0" smtClean="0"/>
              <a:t> </a:t>
            </a:r>
          </a:p>
          <a:p>
            <a:r>
              <a:rPr lang="en-US" dirty="0"/>
              <a:t>T</a:t>
            </a:r>
            <a:r>
              <a:rPr lang="en-US" dirty="0" smtClean="0"/>
              <a:t>hey </a:t>
            </a:r>
            <a:r>
              <a:rPr lang="en-US" dirty="0"/>
              <a:t>suffer a performance penalty when users request INSERT, UPDATE or DELETE operations on the table</a:t>
            </a:r>
            <a:endParaRPr lang="en-GB" dirty="0">
              <a:latin typeface="Georgia" panose="02040502050405020303" pitchFamily="18" charset="0"/>
            </a:endParaRPr>
          </a:p>
          <a:p>
            <a:endParaRPr lang="en-GB" dirty="0"/>
          </a:p>
          <a:p>
            <a:endParaRPr lang="en-GB" dirty="0"/>
          </a:p>
        </p:txBody>
      </p:sp>
      <p:sp>
        <p:nvSpPr>
          <p:cNvPr id="3" name="Title 2"/>
          <p:cNvSpPr>
            <a:spLocks noGrp="1"/>
          </p:cNvSpPr>
          <p:nvPr>
            <p:ph type="title"/>
          </p:nvPr>
        </p:nvSpPr>
        <p:spPr/>
        <p:txBody>
          <a:bodyPr/>
          <a:lstStyle/>
          <a:p>
            <a:r>
              <a:rPr lang="en-GB" dirty="0" err="1" smtClean="0"/>
              <a:t>PostgresSQL</a:t>
            </a:r>
            <a:r>
              <a:rPr lang="en-GB" dirty="0" smtClean="0"/>
              <a:t> indices</a:t>
            </a:r>
            <a:endParaRPr lang="en-GB" dirty="0"/>
          </a:p>
        </p:txBody>
      </p:sp>
      <p:sp>
        <p:nvSpPr>
          <p:cNvPr id="8"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22</a:t>
            </a:fld>
            <a:endParaRPr lang="en-GB" dirty="0"/>
          </a:p>
        </p:txBody>
      </p:sp>
    </p:spTree>
    <p:extLst>
      <p:ext uri="{BB962C8B-B14F-4D97-AF65-F5344CB8AC3E}">
        <p14:creationId xmlns:p14="http://schemas.microsoft.com/office/powerpoint/2010/main" val="26142797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Arial"/>
              <a:buChar char="•"/>
            </a:pPr>
            <a:r>
              <a:rPr lang="en-GB" dirty="0" smtClean="0">
                <a:solidFill>
                  <a:srgbClr val="000000"/>
                </a:solidFill>
              </a:rPr>
              <a:t>Many different types of indices. </a:t>
            </a:r>
          </a:p>
          <a:p>
            <a:pPr>
              <a:buFont typeface="Arial"/>
              <a:buChar char="•"/>
            </a:pPr>
            <a:endParaRPr lang="en-GB" dirty="0">
              <a:solidFill>
                <a:srgbClr val="000000"/>
              </a:solidFill>
            </a:endParaRPr>
          </a:p>
          <a:p>
            <a:pPr lvl="0"/>
            <a:r>
              <a:rPr lang="en-US" dirty="0" smtClean="0"/>
              <a:t>Single </a:t>
            </a:r>
            <a:r>
              <a:rPr lang="en-US" dirty="0"/>
              <a:t>Index</a:t>
            </a:r>
          </a:p>
          <a:p>
            <a:pPr lvl="0"/>
            <a:r>
              <a:rPr lang="en-US" dirty="0"/>
              <a:t>Multicolumn Index</a:t>
            </a:r>
          </a:p>
          <a:p>
            <a:pPr lvl="0"/>
            <a:r>
              <a:rPr lang="en-US" dirty="0"/>
              <a:t>Unique Index</a:t>
            </a:r>
          </a:p>
          <a:p>
            <a:pPr lvl="0"/>
            <a:r>
              <a:rPr lang="en-US" dirty="0"/>
              <a:t>Partial Index</a:t>
            </a:r>
          </a:p>
          <a:p>
            <a:pPr lvl="0"/>
            <a:r>
              <a:rPr lang="en-US" dirty="0"/>
              <a:t>Implicit Index</a:t>
            </a:r>
          </a:p>
          <a:p>
            <a:pPr>
              <a:buFont typeface="Arial"/>
              <a:buChar char="•"/>
            </a:pPr>
            <a:endParaRPr lang="en-GB" dirty="0"/>
          </a:p>
          <a:p>
            <a:pPr marL="0" indent="0">
              <a:buNone/>
            </a:pPr>
            <a:r>
              <a:rPr lang="en-IN" dirty="0">
                <a:latin typeface="Georgia" panose="02040502050405020303" pitchFamily="18" charset="0"/>
              </a:rPr>
              <a:t> </a:t>
            </a:r>
            <a:endParaRPr lang="en-GB" dirty="0">
              <a:latin typeface="Georgia" panose="02040502050405020303" pitchFamily="18" charset="0"/>
            </a:endParaRPr>
          </a:p>
          <a:p>
            <a:endParaRPr lang="en-GB" dirty="0"/>
          </a:p>
          <a:p>
            <a:endParaRPr lang="en-GB" dirty="0"/>
          </a:p>
        </p:txBody>
      </p:sp>
      <p:sp>
        <p:nvSpPr>
          <p:cNvPr id="3" name="Title 2"/>
          <p:cNvSpPr>
            <a:spLocks noGrp="1"/>
          </p:cNvSpPr>
          <p:nvPr>
            <p:ph type="title"/>
          </p:nvPr>
        </p:nvSpPr>
        <p:spPr/>
        <p:txBody>
          <a:bodyPr/>
          <a:lstStyle/>
          <a:p>
            <a:r>
              <a:rPr lang="en-GB" dirty="0" err="1" smtClean="0"/>
              <a:t>PostgresSQL</a:t>
            </a:r>
            <a:r>
              <a:rPr lang="en-GB" dirty="0" smtClean="0"/>
              <a:t> indices</a:t>
            </a:r>
            <a:endParaRPr lang="en-GB" dirty="0"/>
          </a:p>
        </p:txBody>
      </p:sp>
      <p:sp>
        <p:nvSpPr>
          <p:cNvPr id="8"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23</a:t>
            </a:fld>
            <a:endParaRPr lang="en-GB" dirty="0"/>
          </a:p>
        </p:txBody>
      </p:sp>
    </p:spTree>
    <p:extLst>
      <p:ext uri="{BB962C8B-B14F-4D97-AF65-F5344CB8AC3E}">
        <p14:creationId xmlns:p14="http://schemas.microsoft.com/office/powerpoint/2010/main" val="18485637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buFont typeface="Arial"/>
              <a:buChar char="•"/>
            </a:pPr>
            <a:r>
              <a:rPr lang="en-US" dirty="0"/>
              <a:t>A single index sorts the table on a single column</a:t>
            </a:r>
            <a:r>
              <a:rPr lang="en-US" dirty="0" smtClean="0"/>
              <a:t>.</a:t>
            </a:r>
          </a:p>
          <a:p>
            <a:pPr>
              <a:buFont typeface="Arial"/>
              <a:buChar char="•"/>
            </a:pPr>
            <a:r>
              <a:rPr lang="en-US" dirty="0" smtClean="0"/>
              <a:t>  </a:t>
            </a:r>
            <a:r>
              <a:rPr lang="en-US" dirty="0"/>
              <a:t>A multicolumn index </a:t>
            </a:r>
            <a:r>
              <a:rPr lang="en-US" dirty="0" smtClean="0"/>
              <a:t>is </a:t>
            </a:r>
            <a:r>
              <a:rPr lang="en-US" dirty="0"/>
              <a:t>defined on more than one column of a table. </a:t>
            </a:r>
            <a:endParaRPr lang="en-US" dirty="0" smtClean="0"/>
          </a:p>
          <a:p>
            <a:pPr>
              <a:buFont typeface="Arial"/>
              <a:buChar char="•"/>
            </a:pPr>
            <a:r>
              <a:rPr lang="en-US" dirty="0"/>
              <a:t>Whether to create a single-column index or a multicolumn index, take into consideration the column(s) that you may use very frequently in a query's WHERE clause as filter conditions</a:t>
            </a:r>
            <a:r>
              <a:rPr lang="en-US" dirty="0" smtClean="0"/>
              <a:t>.</a:t>
            </a:r>
          </a:p>
          <a:p>
            <a:pPr>
              <a:buFont typeface="Arial"/>
              <a:buChar char="•"/>
            </a:pPr>
            <a:r>
              <a:rPr lang="en-US" dirty="0"/>
              <a:t>Should there be only one column used, a single-column index should be the choice. Should there be two or more columns that are frequently used in the WHERE clause as filters, the multicolumn index would be the best choice</a:t>
            </a:r>
          </a:p>
          <a:p>
            <a:pPr>
              <a:buFont typeface="Arial"/>
              <a:buChar char="•"/>
            </a:pPr>
            <a:endParaRPr lang="en-GB" dirty="0"/>
          </a:p>
          <a:p>
            <a:pPr marL="0" indent="0">
              <a:buNone/>
            </a:pPr>
            <a:r>
              <a:rPr lang="en-IN" dirty="0">
                <a:latin typeface="Georgia" panose="02040502050405020303" pitchFamily="18" charset="0"/>
              </a:rPr>
              <a:t> </a:t>
            </a:r>
            <a:endParaRPr lang="en-GB" dirty="0">
              <a:latin typeface="Georgia" panose="02040502050405020303" pitchFamily="18" charset="0"/>
            </a:endParaRPr>
          </a:p>
          <a:p>
            <a:endParaRPr lang="en-GB" dirty="0"/>
          </a:p>
          <a:p>
            <a:endParaRPr lang="en-GB" dirty="0"/>
          </a:p>
        </p:txBody>
      </p:sp>
      <p:sp>
        <p:nvSpPr>
          <p:cNvPr id="3" name="Title 2"/>
          <p:cNvSpPr>
            <a:spLocks noGrp="1"/>
          </p:cNvSpPr>
          <p:nvPr>
            <p:ph type="title"/>
          </p:nvPr>
        </p:nvSpPr>
        <p:spPr/>
        <p:txBody>
          <a:bodyPr/>
          <a:lstStyle/>
          <a:p>
            <a:r>
              <a:rPr lang="en-GB" dirty="0" err="1" smtClean="0"/>
              <a:t>PostgresSQL</a:t>
            </a:r>
            <a:r>
              <a:rPr lang="en-GB" dirty="0" smtClean="0"/>
              <a:t> indices</a:t>
            </a:r>
            <a:endParaRPr lang="en-GB" dirty="0"/>
          </a:p>
        </p:txBody>
      </p:sp>
      <p:sp>
        <p:nvSpPr>
          <p:cNvPr id="8"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24</a:t>
            </a:fld>
            <a:endParaRPr lang="en-GB" dirty="0"/>
          </a:p>
        </p:txBody>
      </p:sp>
    </p:spTree>
    <p:extLst>
      <p:ext uri="{BB962C8B-B14F-4D97-AF65-F5344CB8AC3E}">
        <p14:creationId xmlns:p14="http://schemas.microsoft.com/office/powerpoint/2010/main" val="7053598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Unique indexes are used not only for performance, but also for data integrity. A unique index does not allow any duplicate values to be inserted into the table. </a:t>
            </a:r>
            <a:endParaRPr lang="en-US" dirty="0" smtClean="0"/>
          </a:p>
          <a:p>
            <a:r>
              <a:rPr lang="en-US" dirty="0"/>
              <a:t>A partial index is an index built over a subset of a table; the subset is defined by a conditional expression (called the predicate of the partial index). The index contains entries only for those table rows that satisfy the predicate. </a:t>
            </a:r>
            <a:endParaRPr lang="en-US" dirty="0" smtClean="0"/>
          </a:p>
          <a:p>
            <a:r>
              <a:rPr lang="en-US" dirty="0"/>
              <a:t>Implicit indexes are indexes that are automatically created by the database server when an object is created. Indexes are automatically created for primary key constraints and unique constraints.</a:t>
            </a:r>
          </a:p>
          <a:p>
            <a:endParaRPr lang="en-US" dirty="0" smtClean="0"/>
          </a:p>
          <a:p>
            <a:endParaRPr lang="en-GB" dirty="0"/>
          </a:p>
          <a:p>
            <a:endParaRPr lang="en-GB" dirty="0"/>
          </a:p>
        </p:txBody>
      </p:sp>
      <p:sp>
        <p:nvSpPr>
          <p:cNvPr id="3" name="Title 2"/>
          <p:cNvSpPr>
            <a:spLocks noGrp="1"/>
          </p:cNvSpPr>
          <p:nvPr>
            <p:ph type="title"/>
          </p:nvPr>
        </p:nvSpPr>
        <p:spPr/>
        <p:txBody>
          <a:bodyPr/>
          <a:lstStyle/>
          <a:p>
            <a:r>
              <a:rPr lang="en-GB" dirty="0" smtClean="0"/>
              <a:t>Other types of indices</a:t>
            </a:r>
            <a:endParaRPr lang="en-GB" dirty="0"/>
          </a:p>
        </p:txBody>
      </p:sp>
      <p:sp>
        <p:nvSpPr>
          <p:cNvPr id="7"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25</a:t>
            </a:fld>
            <a:endParaRPr lang="en-GB" dirty="0"/>
          </a:p>
        </p:txBody>
      </p:sp>
    </p:spTree>
    <p:extLst>
      <p:ext uri="{BB962C8B-B14F-4D97-AF65-F5344CB8AC3E}">
        <p14:creationId xmlns:p14="http://schemas.microsoft.com/office/powerpoint/2010/main" val="31711920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GB" dirty="0"/>
              <a:t>Module </a:t>
            </a:r>
            <a:r>
              <a:rPr lang="en-GB" dirty="0" smtClean="0"/>
              <a:t>6</a:t>
            </a:r>
            <a:endParaRPr lang="en-GB" dirty="0"/>
          </a:p>
        </p:txBody>
      </p:sp>
      <p:sp>
        <p:nvSpPr>
          <p:cNvPr id="7" name="Subtitle 6"/>
          <p:cNvSpPr>
            <a:spLocks noGrp="1"/>
          </p:cNvSpPr>
          <p:nvPr>
            <p:ph type="subTitle" idx="1"/>
          </p:nvPr>
        </p:nvSpPr>
        <p:spPr/>
        <p:txBody>
          <a:bodyPr/>
          <a:lstStyle/>
          <a:p>
            <a:r>
              <a:rPr lang="en-IN" dirty="0" err="1" smtClean="0"/>
              <a:t>PostgresSQL</a:t>
            </a:r>
            <a:r>
              <a:rPr lang="en-IN" dirty="0" smtClean="0"/>
              <a:t> Views</a:t>
            </a:r>
            <a:endParaRPr lang="en-GB" dirty="0"/>
          </a:p>
        </p:txBody>
      </p:sp>
    </p:spTree>
    <p:extLst>
      <p:ext uri="{BB962C8B-B14F-4D97-AF65-F5344CB8AC3E}">
        <p14:creationId xmlns:p14="http://schemas.microsoft.com/office/powerpoint/2010/main" val="7048797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latin typeface="Georgia" panose="02040502050405020303" pitchFamily="18" charset="0"/>
              </a:rPr>
              <a:t>Views are pseudo-tables</a:t>
            </a:r>
          </a:p>
          <a:p>
            <a:pPr marL="0" indent="0">
              <a:buNone/>
            </a:pPr>
            <a:endParaRPr lang="en-IN" dirty="0" smtClean="0">
              <a:latin typeface="Georgia" panose="02040502050405020303" pitchFamily="18" charset="0"/>
            </a:endParaRPr>
          </a:p>
          <a:p>
            <a:r>
              <a:rPr lang="en-IN" dirty="0" smtClean="0">
                <a:latin typeface="Georgia" panose="02040502050405020303" pitchFamily="18" charset="0"/>
              </a:rPr>
              <a:t>Views allow us to:</a:t>
            </a:r>
          </a:p>
          <a:p>
            <a:pPr lvl="1"/>
            <a:r>
              <a:rPr lang="en-IN" dirty="0">
                <a:latin typeface="Georgia" panose="02040502050405020303" pitchFamily="18" charset="0"/>
              </a:rPr>
              <a:t> </a:t>
            </a:r>
            <a:r>
              <a:rPr lang="en-US" dirty="0"/>
              <a:t>Structure data in a way that users or classes of users find natural or intuitive.</a:t>
            </a:r>
          </a:p>
          <a:p>
            <a:pPr lvl="1"/>
            <a:r>
              <a:rPr lang="en-US" dirty="0"/>
              <a:t>Restrict access to the data such that a user can only see limited data instead of complete table.</a:t>
            </a:r>
          </a:p>
          <a:p>
            <a:pPr lvl="1"/>
            <a:r>
              <a:rPr lang="en-US" dirty="0"/>
              <a:t>Summarize data from various tables, which can be used to generate reports.</a:t>
            </a:r>
          </a:p>
          <a:p>
            <a:endParaRPr lang="en-GB" dirty="0">
              <a:latin typeface="Georgia" panose="02040502050405020303" pitchFamily="18" charset="0"/>
            </a:endParaRPr>
          </a:p>
          <a:p>
            <a:endParaRPr lang="en-GB" dirty="0"/>
          </a:p>
          <a:p>
            <a:endParaRPr lang="en-GB" dirty="0"/>
          </a:p>
        </p:txBody>
      </p:sp>
      <p:sp>
        <p:nvSpPr>
          <p:cNvPr id="3" name="Title 2"/>
          <p:cNvSpPr>
            <a:spLocks noGrp="1"/>
          </p:cNvSpPr>
          <p:nvPr>
            <p:ph type="title"/>
          </p:nvPr>
        </p:nvSpPr>
        <p:spPr/>
        <p:txBody>
          <a:bodyPr>
            <a:normAutofit/>
          </a:bodyPr>
          <a:lstStyle/>
          <a:p>
            <a:r>
              <a:rPr lang="en-GB" dirty="0" err="1" smtClean="0"/>
              <a:t>PostgresSQL</a:t>
            </a:r>
            <a:r>
              <a:rPr lang="en-GB" dirty="0" smtClean="0"/>
              <a:t> Views</a:t>
            </a:r>
            <a:endParaRPr lang="en-GB" dirty="0"/>
          </a:p>
        </p:txBody>
      </p:sp>
      <p:sp>
        <p:nvSpPr>
          <p:cNvPr id="7"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27</a:t>
            </a:fld>
            <a:endParaRPr lang="en-GB" dirty="0"/>
          </a:p>
        </p:txBody>
      </p:sp>
    </p:spTree>
    <p:extLst>
      <p:ext uri="{BB962C8B-B14F-4D97-AF65-F5344CB8AC3E}">
        <p14:creationId xmlns:p14="http://schemas.microsoft.com/office/powerpoint/2010/main" val="14224478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GB" dirty="0"/>
              <a:t>Module </a:t>
            </a:r>
            <a:r>
              <a:rPr lang="en-GB" dirty="0" smtClean="0"/>
              <a:t>7</a:t>
            </a:r>
            <a:endParaRPr lang="en-GB" dirty="0"/>
          </a:p>
        </p:txBody>
      </p:sp>
      <p:sp>
        <p:nvSpPr>
          <p:cNvPr id="7" name="Subtitle 6"/>
          <p:cNvSpPr>
            <a:spLocks noGrp="1"/>
          </p:cNvSpPr>
          <p:nvPr>
            <p:ph type="subTitle" idx="1"/>
          </p:nvPr>
        </p:nvSpPr>
        <p:spPr/>
        <p:txBody>
          <a:bodyPr/>
          <a:lstStyle/>
          <a:p>
            <a:r>
              <a:rPr lang="en-IN" dirty="0" err="1" smtClean="0"/>
              <a:t>PostgresSQL</a:t>
            </a:r>
            <a:r>
              <a:rPr lang="en-IN" dirty="0" smtClean="0"/>
              <a:t> Constraints</a:t>
            </a:r>
            <a:endParaRPr lang="en-GB" dirty="0"/>
          </a:p>
        </p:txBody>
      </p:sp>
    </p:spTree>
    <p:extLst>
      <p:ext uri="{BB962C8B-B14F-4D97-AF65-F5344CB8AC3E}">
        <p14:creationId xmlns:p14="http://schemas.microsoft.com/office/powerpoint/2010/main" val="38130760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a:lnSpc>
                <a:spcPct val="100000"/>
              </a:lnSpc>
            </a:pPr>
            <a:r>
              <a:rPr lang="en-GB" dirty="0" smtClean="0"/>
              <a:t>Constraints are rules enforced on the database.</a:t>
            </a:r>
          </a:p>
          <a:p>
            <a:pPr>
              <a:lnSpc>
                <a:spcPct val="100000"/>
              </a:lnSpc>
            </a:pPr>
            <a:r>
              <a:rPr lang="en-GB" dirty="0" smtClean="0"/>
              <a:t>Used, for example, to prevent invalid data from being entered. </a:t>
            </a:r>
          </a:p>
          <a:p>
            <a:pPr>
              <a:lnSpc>
                <a:spcPct val="100000"/>
              </a:lnSpc>
            </a:pPr>
            <a:r>
              <a:rPr lang="en-GB" dirty="0" smtClean="0"/>
              <a:t>Constraints can be defined at the table or column level</a:t>
            </a:r>
          </a:p>
          <a:p>
            <a:pPr>
              <a:lnSpc>
                <a:spcPct val="100000"/>
              </a:lnSpc>
            </a:pPr>
            <a:r>
              <a:rPr lang="en-GB" dirty="0" smtClean="0"/>
              <a:t>Many types of constraints available, including:</a:t>
            </a:r>
          </a:p>
          <a:p>
            <a:pPr lvl="1"/>
            <a:r>
              <a:rPr lang="en-US" sz="2792" dirty="0"/>
              <a:t>NOT NULL Constraint − Ensures that a column cannot have NULL value.</a:t>
            </a:r>
          </a:p>
          <a:p>
            <a:pPr lvl="1"/>
            <a:r>
              <a:rPr lang="en-US" sz="2792" dirty="0"/>
              <a:t>UNIQUE Constraint − Ensures that all values in a column are different.</a:t>
            </a:r>
          </a:p>
          <a:p>
            <a:pPr lvl="1"/>
            <a:r>
              <a:rPr lang="en-US" sz="2792" dirty="0"/>
              <a:t>PRIMARY Key − Uniquely identifies each row/record in a database table.</a:t>
            </a:r>
          </a:p>
          <a:p>
            <a:pPr lvl="1"/>
            <a:r>
              <a:rPr lang="en-US" sz="2792" dirty="0"/>
              <a:t>FOREIGN Key − Constrains data based on columns in other tables.</a:t>
            </a:r>
          </a:p>
          <a:p>
            <a:pPr lvl="1"/>
            <a:r>
              <a:rPr lang="en-US" sz="2792" dirty="0"/>
              <a:t>CHECK Constraint − The CHECK constraint ensures that all values in a column satisfy certain conditions.</a:t>
            </a:r>
          </a:p>
          <a:p>
            <a:pPr lvl="1"/>
            <a:r>
              <a:rPr lang="en-US" sz="2792" dirty="0"/>
              <a:t>EXCLUSION Constraint − The EXCLUDE constraint ensures that if any two rows are compared on the specified column(s) or expression(s) using the specified operator(s), not all of these comparisons will return TRUE</a:t>
            </a:r>
            <a:endParaRPr lang="en-GB" dirty="0" smtClean="0"/>
          </a:p>
          <a:p>
            <a:pPr>
              <a:lnSpc>
                <a:spcPct val="100000"/>
              </a:lnSpc>
            </a:pPr>
            <a:endParaRPr lang="en-GB" dirty="0" smtClean="0"/>
          </a:p>
          <a:p>
            <a:pPr>
              <a:lnSpc>
                <a:spcPct val="100000"/>
              </a:lnSpc>
            </a:pPr>
            <a:endParaRPr lang="en-GB" dirty="0"/>
          </a:p>
          <a:p>
            <a:pPr marL="0" indent="0">
              <a:buNone/>
            </a:pPr>
            <a:r>
              <a:rPr lang="en-IN" dirty="0">
                <a:latin typeface="Georgia" panose="02040502050405020303" pitchFamily="18" charset="0"/>
              </a:rPr>
              <a:t> </a:t>
            </a:r>
            <a:endParaRPr lang="en-GB" dirty="0">
              <a:latin typeface="Georgia" panose="02040502050405020303" pitchFamily="18" charset="0"/>
            </a:endParaRPr>
          </a:p>
          <a:p>
            <a:endParaRPr lang="en-GB" dirty="0"/>
          </a:p>
          <a:p>
            <a:endParaRPr lang="en-GB" dirty="0"/>
          </a:p>
        </p:txBody>
      </p:sp>
      <p:sp>
        <p:nvSpPr>
          <p:cNvPr id="3" name="Title 2"/>
          <p:cNvSpPr>
            <a:spLocks noGrp="1"/>
          </p:cNvSpPr>
          <p:nvPr>
            <p:ph type="title"/>
          </p:nvPr>
        </p:nvSpPr>
        <p:spPr/>
        <p:txBody>
          <a:bodyPr/>
          <a:lstStyle/>
          <a:p>
            <a:r>
              <a:rPr lang="en-GB" dirty="0" err="1" smtClean="0"/>
              <a:t>PostgresSQL</a:t>
            </a:r>
            <a:r>
              <a:rPr lang="en-GB" dirty="0" smtClean="0"/>
              <a:t> constraints</a:t>
            </a:r>
            <a:endParaRPr lang="en-GB" dirty="0"/>
          </a:p>
        </p:txBody>
      </p:sp>
      <p:sp>
        <p:nvSpPr>
          <p:cNvPr id="7"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29</a:t>
            </a:fld>
            <a:endParaRPr lang="en-GB" dirty="0"/>
          </a:p>
        </p:txBody>
      </p:sp>
    </p:spTree>
    <p:extLst>
      <p:ext uri="{BB962C8B-B14F-4D97-AF65-F5344CB8AC3E}">
        <p14:creationId xmlns:p14="http://schemas.microsoft.com/office/powerpoint/2010/main" val="1581642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7259" y="1237944"/>
            <a:ext cx="10177832" cy="4921369"/>
          </a:xfrm>
        </p:spPr>
        <p:txBody>
          <a:bodyPr>
            <a:normAutofit/>
          </a:bodyPr>
          <a:lstStyle/>
          <a:p>
            <a:r>
              <a:rPr lang="en-IN" dirty="0" smtClean="0"/>
              <a:t>The INGRES project created in 1977 </a:t>
            </a:r>
          </a:p>
          <a:p>
            <a:pPr marL="0" indent="0">
              <a:buNone/>
            </a:pPr>
            <a:endParaRPr lang="en-IN" dirty="0" smtClean="0"/>
          </a:p>
          <a:p>
            <a:r>
              <a:rPr lang="en-IN" dirty="0" smtClean="0"/>
              <a:t>Project was run by Professor Michael </a:t>
            </a:r>
            <a:r>
              <a:rPr lang="en-IN" dirty="0" err="1" smtClean="0"/>
              <a:t>Stonebraker</a:t>
            </a:r>
            <a:endParaRPr lang="en-IN" dirty="0" smtClean="0"/>
          </a:p>
          <a:p>
            <a:pPr marL="0" indent="0">
              <a:buNone/>
            </a:pPr>
            <a:endParaRPr lang="en-IN" dirty="0" smtClean="0"/>
          </a:p>
          <a:p>
            <a:r>
              <a:rPr lang="en-IN" dirty="0" smtClean="0"/>
              <a:t>The POSTGRES project created in 1986 as an open source project</a:t>
            </a:r>
            <a:endParaRPr lang="en-IN" dirty="0"/>
          </a:p>
        </p:txBody>
      </p:sp>
      <p:sp>
        <p:nvSpPr>
          <p:cNvPr id="3" name="Title 2"/>
          <p:cNvSpPr>
            <a:spLocks noGrp="1"/>
          </p:cNvSpPr>
          <p:nvPr>
            <p:ph type="title"/>
          </p:nvPr>
        </p:nvSpPr>
        <p:spPr/>
        <p:txBody>
          <a:bodyPr/>
          <a:lstStyle/>
          <a:p>
            <a:r>
              <a:rPr lang="en-GB" dirty="0" smtClean="0"/>
              <a:t>A brief history of </a:t>
            </a:r>
            <a:r>
              <a:rPr lang="en-GB" dirty="0" err="1" smtClean="0"/>
              <a:t>PostGresSQL</a:t>
            </a:r>
            <a:endParaRPr lang="en-GB" dirty="0"/>
          </a:p>
        </p:txBody>
      </p:sp>
      <p:sp>
        <p:nvSpPr>
          <p:cNvPr id="8"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3</a:t>
            </a:fld>
            <a:endParaRPr lang="en-GB" dirty="0"/>
          </a:p>
        </p:txBody>
      </p:sp>
    </p:spTree>
    <p:extLst>
      <p:ext uri="{BB962C8B-B14F-4D97-AF65-F5344CB8AC3E}">
        <p14:creationId xmlns:p14="http://schemas.microsoft.com/office/powerpoint/2010/main" val="12563545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GB" dirty="0"/>
          </a:p>
          <a:p>
            <a:r>
              <a:rPr lang="en-US" dirty="0"/>
              <a:t>By default, a column can hold NULL values. If you do not want a column to have a NULL value, then you need to define such constraint on this column specifying that NULL is now not allowed for that column. A NOT NULL constraint is always written as a column constraint.</a:t>
            </a:r>
          </a:p>
          <a:p>
            <a:r>
              <a:rPr lang="en-US" dirty="0"/>
              <a:t>A NULL is not the same as no data; rather, it represents unknown data.</a:t>
            </a:r>
          </a:p>
          <a:p>
            <a:pPr marL="0" indent="0">
              <a:buNone/>
            </a:pPr>
            <a:endParaRPr lang="en-GB" dirty="0"/>
          </a:p>
        </p:txBody>
      </p:sp>
      <p:sp>
        <p:nvSpPr>
          <p:cNvPr id="3" name="Title 2"/>
          <p:cNvSpPr>
            <a:spLocks noGrp="1"/>
          </p:cNvSpPr>
          <p:nvPr>
            <p:ph type="title"/>
          </p:nvPr>
        </p:nvSpPr>
        <p:spPr/>
        <p:txBody>
          <a:bodyPr/>
          <a:lstStyle/>
          <a:p>
            <a:r>
              <a:rPr lang="en-GB" dirty="0" err="1" smtClean="0"/>
              <a:t>PostgresSQL</a:t>
            </a:r>
            <a:r>
              <a:rPr lang="en-GB" dirty="0" smtClean="0"/>
              <a:t>  NULL constraint</a:t>
            </a:r>
            <a:endParaRPr lang="en-GB" dirty="0"/>
          </a:p>
        </p:txBody>
      </p:sp>
      <p:sp>
        <p:nvSpPr>
          <p:cNvPr id="8"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30</a:t>
            </a:fld>
            <a:endParaRPr lang="en-GB" dirty="0"/>
          </a:p>
        </p:txBody>
      </p:sp>
    </p:spTree>
    <p:extLst>
      <p:ext uri="{BB962C8B-B14F-4D97-AF65-F5344CB8AC3E}">
        <p14:creationId xmlns:p14="http://schemas.microsoft.com/office/powerpoint/2010/main" val="36704233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dirty="0" smtClean="0"/>
          </a:p>
          <a:p>
            <a:r>
              <a:rPr lang="en-US" dirty="0" smtClean="0"/>
              <a:t>The </a:t>
            </a:r>
            <a:r>
              <a:rPr lang="en-US" dirty="0"/>
              <a:t>UNIQUE Constraint prevents two records from having identical values in a particular </a:t>
            </a:r>
            <a:r>
              <a:rPr lang="en-US" dirty="0" smtClean="0"/>
              <a:t>column</a:t>
            </a:r>
            <a:endParaRPr lang="en-US" dirty="0">
              <a:solidFill>
                <a:srgbClr val="000000"/>
              </a:solidFill>
              <a:latin typeface="Courier New" panose="02070309020205020404" pitchFamily="49" charset="0"/>
              <a:cs typeface="Courier New" panose="02070309020205020404" pitchFamily="49" charset="0"/>
            </a:endParaRPr>
          </a:p>
          <a:p>
            <a:r>
              <a:rPr lang="en-US" dirty="0" smtClean="0"/>
              <a:t>The </a:t>
            </a:r>
            <a:r>
              <a:rPr lang="en-US" dirty="0"/>
              <a:t>PRIMARY KEY constraint uniquely identifies each record in a database table. There </a:t>
            </a:r>
            <a:r>
              <a:rPr lang="en-US" dirty="0" smtClean="0"/>
              <a:t>only </a:t>
            </a:r>
            <a:r>
              <a:rPr lang="en-US" dirty="0"/>
              <a:t>one primary key in a table. </a:t>
            </a:r>
            <a:r>
              <a:rPr lang="en-US" dirty="0" smtClean="0"/>
              <a:t>Primary </a:t>
            </a:r>
            <a:r>
              <a:rPr lang="en-US" dirty="0"/>
              <a:t>keys are unique ids</a:t>
            </a:r>
            <a:r>
              <a:rPr lang="en-US" dirty="0" smtClean="0"/>
              <a:t>.</a:t>
            </a:r>
          </a:p>
          <a:p>
            <a:r>
              <a:rPr lang="en-US" dirty="0"/>
              <a:t>A foreign key constraint specifies that the values in a column (or a group of columns) must match the values appearing in some row of another </a:t>
            </a:r>
            <a:r>
              <a:rPr lang="en-US" dirty="0" smtClean="0"/>
              <a:t>table. </a:t>
            </a:r>
            <a:r>
              <a:rPr lang="en-US" dirty="0"/>
              <a:t>They are called foreign keys because the constraints are foreign; that is, outside the table. </a:t>
            </a:r>
          </a:p>
          <a:p>
            <a:endParaRPr lang="en-GB" dirty="0"/>
          </a:p>
        </p:txBody>
      </p:sp>
      <p:sp>
        <p:nvSpPr>
          <p:cNvPr id="3" name="Title 2"/>
          <p:cNvSpPr>
            <a:spLocks noGrp="1"/>
          </p:cNvSpPr>
          <p:nvPr>
            <p:ph type="title"/>
          </p:nvPr>
        </p:nvSpPr>
        <p:spPr/>
        <p:txBody>
          <a:bodyPr>
            <a:normAutofit/>
          </a:bodyPr>
          <a:lstStyle/>
          <a:p>
            <a:r>
              <a:rPr lang="en-GB" dirty="0" smtClean="0"/>
              <a:t>Other </a:t>
            </a:r>
            <a:r>
              <a:rPr lang="en-GB" dirty="0" err="1" smtClean="0"/>
              <a:t>PostgresSQL</a:t>
            </a:r>
            <a:r>
              <a:rPr lang="en-GB" dirty="0" smtClean="0"/>
              <a:t> Constraints</a:t>
            </a:r>
            <a:endParaRPr lang="en-GB" dirty="0"/>
          </a:p>
        </p:txBody>
      </p:sp>
      <p:sp>
        <p:nvSpPr>
          <p:cNvPr id="8"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31</a:t>
            </a:fld>
            <a:endParaRPr lang="en-GB" dirty="0"/>
          </a:p>
        </p:txBody>
      </p:sp>
    </p:spTree>
    <p:extLst>
      <p:ext uri="{BB962C8B-B14F-4D97-AF65-F5344CB8AC3E}">
        <p14:creationId xmlns:p14="http://schemas.microsoft.com/office/powerpoint/2010/main" val="39040791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GB" dirty="0"/>
          </a:p>
          <a:p>
            <a:r>
              <a:rPr lang="en-US" dirty="0"/>
              <a:t>The CHECK Constraint enables a condition to check the value being entered into a record. If the condition evaluates to false, the record violates the constraint and is not entered into the table.</a:t>
            </a:r>
          </a:p>
          <a:p>
            <a:endParaRPr lang="en-GB" dirty="0"/>
          </a:p>
        </p:txBody>
      </p:sp>
      <p:sp>
        <p:nvSpPr>
          <p:cNvPr id="3" name="Title 2"/>
          <p:cNvSpPr>
            <a:spLocks noGrp="1"/>
          </p:cNvSpPr>
          <p:nvPr>
            <p:ph type="title"/>
          </p:nvPr>
        </p:nvSpPr>
        <p:spPr/>
        <p:txBody>
          <a:bodyPr/>
          <a:lstStyle/>
          <a:p>
            <a:r>
              <a:rPr lang="en-GB" dirty="0" smtClean="0"/>
              <a:t>Other </a:t>
            </a:r>
            <a:r>
              <a:rPr lang="en-GB" dirty="0" err="1" smtClean="0"/>
              <a:t>PostgresSQL</a:t>
            </a:r>
            <a:r>
              <a:rPr lang="en-GB" dirty="0" smtClean="0"/>
              <a:t> constraints</a:t>
            </a:r>
            <a:endParaRPr lang="en-GB" dirty="0"/>
          </a:p>
        </p:txBody>
      </p:sp>
      <p:sp>
        <p:nvSpPr>
          <p:cNvPr id="7"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32</a:t>
            </a:fld>
            <a:endParaRPr lang="en-GB" dirty="0"/>
          </a:p>
        </p:txBody>
      </p:sp>
    </p:spTree>
    <p:extLst>
      <p:ext uri="{BB962C8B-B14F-4D97-AF65-F5344CB8AC3E}">
        <p14:creationId xmlns:p14="http://schemas.microsoft.com/office/powerpoint/2010/main" val="37738705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GB" dirty="0"/>
              <a:t>Module </a:t>
            </a:r>
            <a:r>
              <a:rPr lang="en-GB" dirty="0" smtClean="0"/>
              <a:t>8</a:t>
            </a:r>
            <a:endParaRPr lang="en-GB" dirty="0"/>
          </a:p>
        </p:txBody>
      </p:sp>
      <p:sp>
        <p:nvSpPr>
          <p:cNvPr id="7" name="Subtitle 6"/>
          <p:cNvSpPr>
            <a:spLocks noGrp="1"/>
          </p:cNvSpPr>
          <p:nvPr>
            <p:ph type="subTitle" idx="1"/>
          </p:nvPr>
        </p:nvSpPr>
        <p:spPr/>
        <p:txBody>
          <a:bodyPr/>
          <a:lstStyle/>
          <a:p>
            <a:r>
              <a:rPr lang="en-IN" dirty="0" err="1" smtClean="0"/>
              <a:t>PostgresSQL</a:t>
            </a:r>
            <a:r>
              <a:rPr lang="en-IN" dirty="0" smtClean="0"/>
              <a:t> functions</a:t>
            </a:r>
            <a:endParaRPr lang="en-GB" dirty="0"/>
          </a:p>
        </p:txBody>
      </p:sp>
    </p:spTree>
    <p:extLst>
      <p:ext uri="{BB962C8B-B14F-4D97-AF65-F5344CB8AC3E}">
        <p14:creationId xmlns:p14="http://schemas.microsoft.com/office/powerpoint/2010/main" val="33127070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TextShape 3"/>
          <p:cNvSpPr txBox="1"/>
          <p:nvPr/>
        </p:nvSpPr>
        <p:spPr>
          <a:xfrm>
            <a:off x="3399722" y="6376093"/>
            <a:ext cx="4397513" cy="388761"/>
          </a:xfrm>
          <a:prstGeom prst="rect">
            <a:avLst/>
          </a:prstGeom>
        </p:spPr>
        <p:txBody>
          <a:bodyPr anchor="ctr"/>
          <a:lstStyle/>
          <a:p>
            <a:pPr>
              <a:lnSpc>
                <a:spcPct val="100000"/>
              </a:lnSpc>
            </a:pPr>
            <a:r>
              <a:rPr lang="en-IN" sz="1224">
                <a:solidFill>
                  <a:srgbClr val="8B8B8B"/>
                </a:solidFill>
                <a:latin typeface="Calibri"/>
              </a:rPr>
              <a:t>Python for Tool Developers</a:t>
            </a:r>
            <a:endParaRPr sz="1835"/>
          </a:p>
        </p:txBody>
      </p:sp>
      <p:sp>
        <p:nvSpPr>
          <p:cNvPr id="7" name="Slide Number Placeholder 5"/>
          <p:cNvSpPr txBox="1">
            <a:spLocks/>
          </p:cNvSpPr>
          <p:nvPr/>
        </p:nvSpPr>
        <p:spPr>
          <a:xfrm>
            <a:off x="808203" y="6335489"/>
            <a:ext cx="461039" cy="365125"/>
          </a:xfrm>
          <a:prstGeom prst="rect">
            <a:avLst/>
          </a:prstGeom>
        </p:spPr>
        <p:txBody>
          <a:bodyPr vert="horz" lIns="91440" tIns="45720" rIns="91440" bIns="45720" rtlCol="0" anchor="ctr"/>
          <a:lstStyle>
            <a:defPPr>
              <a:defRPr lang="en-US"/>
            </a:defPPr>
            <a:lvl1pPr marL="0" algn="l" defTabSz="914400" rtl="0" eaLnBrk="1" latinLnBrk="0" hangingPunct="1">
              <a:defRPr sz="1224"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EDA7698-6220-4463-B6CF-0B41257E45D4}" type="slidenum">
              <a:rPr lang="en-GB" smtClean="0"/>
              <a:pPr/>
              <a:t>34</a:t>
            </a:fld>
            <a:endParaRPr lang="en-GB" dirty="0"/>
          </a:p>
        </p:txBody>
      </p:sp>
      <p:sp>
        <p:nvSpPr>
          <p:cNvPr id="3" name="Title 2"/>
          <p:cNvSpPr>
            <a:spLocks noGrp="1"/>
          </p:cNvSpPr>
          <p:nvPr>
            <p:ph type="title"/>
          </p:nvPr>
        </p:nvSpPr>
        <p:spPr/>
        <p:txBody>
          <a:bodyPr/>
          <a:lstStyle/>
          <a:p>
            <a:r>
              <a:rPr lang="en-US" dirty="0" err="1" smtClean="0">
                <a:solidFill>
                  <a:srgbClr val="5B9BD5"/>
                </a:solidFill>
              </a:rPr>
              <a:t>PostgresSQL</a:t>
            </a:r>
            <a:r>
              <a:rPr lang="en-US" dirty="0" smtClean="0">
                <a:solidFill>
                  <a:srgbClr val="5B9BD5"/>
                </a:solidFill>
              </a:rPr>
              <a:t> functions</a:t>
            </a:r>
            <a:endParaRPr lang="en-GB" dirty="0"/>
          </a:p>
        </p:txBody>
      </p:sp>
      <p:sp>
        <p:nvSpPr>
          <p:cNvPr id="4" name="Content Placeholder 3"/>
          <p:cNvSpPr>
            <a:spLocks noGrp="1"/>
          </p:cNvSpPr>
          <p:nvPr>
            <p:ph idx="1"/>
          </p:nvPr>
        </p:nvSpPr>
        <p:spPr/>
        <p:txBody>
          <a:bodyPr/>
          <a:lstStyle/>
          <a:p>
            <a:endParaRPr lang="en-GB" dirty="0" smtClean="0"/>
          </a:p>
          <a:p>
            <a:r>
              <a:rPr lang="en-GB" dirty="0" err="1" smtClean="0"/>
              <a:t>PostgresSQL</a:t>
            </a:r>
            <a:r>
              <a:rPr lang="en-GB" dirty="0" smtClean="0"/>
              <a:t> stored procedures are known as ‘functions’. </a:t>
            </a:r>
          </a:p>
          <a:p>
            <a:endParaRPr lang="en-GB" dirty="0"/>
          </a:p>
          <a:p>
            <a:r>
              <a:rPr lang="en-GB" dirty="0" smtClean="0"/>
              <a:t>Functions can be written in many languages, including Python, PHP, the </a:t>
            </a:r>
            <a:r>
              <a:rPr lang="en-GB" dirty="0" err="1" smtClean="0"/>
              <a:t>Postgres</a:t>
            </a:r>
            <a:r>
              <a:rPr lang="en-GB" dirty="0" smtClean="0"/>
              <a:t> native language (PLPGSQL) , and others. </a:t>
            </a:r>
          </a:p>
          <a:p>
            <a:endParaRPr lang="en-GB" dirty="0"/>
          </a:p>
          <a:p>
            <a:endParaRPr lang="en-GB" dirty="0"/>
          </a:p>
        </p:txBody>
      </p:sp>
    </p:spTree>
    <p:extLst>
      <p:ext uri="{BB962C8B-B14F-4D97-AF65-F5344CB8AC3E}">
        <p14:creationId xmlns:p14="http://schemas.microsoft.com/office/powerpoint/2010/main" val="418650195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GB" dirty="0"/>
          </a:p>
          <a:p>
            <a:r>
              <a:rPr lang="en-GB" dirty="0" err="1" smtClean="0"/>
              <a:t>Postgres</a:t>
            </a:r>
            <a:r>
              <a:rPr lang="en-GB" dirty="0" smtClean="0"/>
              <a:t> supplies many useful </a:t>
            </a:r>
            <a:r>
              <a:rPr lang="en-GB" dirty="0" err="1" smtClean="0"/>
              <a:t>builtin</a:t>
            </a:r>
            <a:r>
              <a:rPr lang="en-GB" dirty="0" smtClean="0"/>
              <a:t> functions</a:t>
            </a:r>
          </a:p>
          <a:p>
            <a:endParaRPr lang="en-GB" dirty="0"/>
          </a:p>
          <a:p>
            <a:r>
              <a:rPr lang="en-GB" dirty="0" smtClean="0"/>
              <a:t>Aggregate Functions</a:t>
            </a:r>
          </a:p>
          <a:p>
            <a:pPr lvl="1"/>
            <a:r>
              <a:rPr lang="en-GB" dirty="0" smtClean="0"/>
              <a:t>Count</a:t>
            </a:r>
          </a:p>
          <a:p>
            <a:pPr lvl="1"/>
            <a:r>
              <a:rPr lang="en-GB" dirty="0" smtClean="0"/>
              <a:t>Sum</a:t>
            </a:r>
          </a:p>
          <a:p>
            <a:pPr lvl="1"/>
            <a:r>
              <a:rPr lang="en-GB" dirty="0" smtClean="0"/>
              <a:t>Max</a:t>
            </a:r>
          </a:p>
          <a:p>
            <a:pPr lvl="1"/>
            <a:r>
              <a:rPr lang="en-GB" dirty="0" smtClean="0"/>
              <a:t>Min</a:t>
            </a:r>
          </a:p>
          <a:p>
            <a:pPr lvl="1"/>
            <a:r>
              <a:rPr lang="en-GB" dirty="0" err="1" smtClean="0"/>
              <a:t>Array_AGG</a:t>
            </a:r>
            <a:endParaRPr lang="en-GB" dirty="0" smtClean="0"/>
          </a:p>
          <a:p>
            <a:pPr lvl="1"/>
            <a:r>
              <a:rPr lang="en-GB" dirty="0" smtClean="0"/>
              <a:t>AVG (Average)</a:t>
            </a:r>
          </a:p>
          <a:p>
            <a:pPr lvl="1"/>
            <a:endParaRPr lang="en-GB" dirty="0" smtClean="0"/>
          </a:p>
          <a:p>
            <a:pPr lvl="1"/>
            <a:endParaRPr lang="en-GB" dirty="0"/>
          </a:p>
          <a:p>
            <a:pPr marL="466207" lvl="1" indent="0">
              <a:buNone/>
            </a:pPr>
            <a:endParaRPr lang="en-GB" dirty="0"/>
          </a:p>
        </p:txBody>
      </p:sp>
      <p:sp>
        <p:nvSpPr>
          <p:cNvPr id="3" name="Title 2"/>
          <p:cNvSpPr>
            <a:spLocks noGrp="1"/>
          </p:cNvSpPr>
          <p:nvPr>
            <p:ph type="title"/>
          </p:nvPr>
        </p:nvSpPr>
        <p:spPr/>
        <p:txBody>
          <a:bodyPr/>
          <a:lstStyle/>
          <a:p>
            <a:r>
              <a:rPr lang="en-GB" dirty="0" err="1" smtClean="0"/>
              <a:t>PostgresSQL</a:t>
            </a:r>
            <a:r>
              <a:rPr lang="en-GB" dirty="0" smtClean="0"/>
              <a:t> built in functions</a:t>
            </a:r>
            <a:endParaRPr lang="en-GB" dirty="0"/>
          </a:p>
        </p:txBody>
      </p:sp>
      <p:sp>
        <p:nvSpPr>
          <p:cNvPr id="7"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35</a:t>
            </a:fld>
            <a:endParaRPr lang="en-GB" dirty="0"/>
          </a:p>
        </p:txBody>
      </p:sp>
    </p:spTree>
    <p:extLst>
      <p:ext uri="{BB962C8B-B14F-4D97-AF65-F5344CB8AC3E}">
        <p14:creationId xmlns:p14="http://schemas.microsoft.com/office/powerpoint/2010/main" val="32216744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GB" dirty="0"/>
          </a:p>
          <a:p>
            <a:r>
              <a:rPr lang="en-GB" dirty="0" err="1" smtClean="0"/>
              <a:t>Postgres</a:t>
            </a:r>
            <a:r>
              <a:rPr lang="en-GB" dirty="0" smtClean="0"/>
              <a:t> triggers are special </a:t>
            </a:r>
            <a:r>
              <a:rPr lang="en-GB" dirty="0" err="1" smtClean="0"/>
              <a:t>callback</a:t>
            </a:r>
            <a:r>
              <a:rPr lang="en-GB" dirty="0" smtClean="0"/>
              <a:t> functions.</a:t>
            </a:r>
          </a:p>
          <a:p>
            <a:r>
              <a:rPr lang="en-GB" dirty="0" smtClean="0"/>
              <a:t>Function is called after a defined event is executed. </a:t>
            </a:r>
          </a:p>
          <a:p>
            <a:r>
              <a:rPr lang="en-GB" dirty="0" smtClean="0"/>
              <a:t>Triggers can be specified to fire before, or after an event. </a:t>
            </a:r>
          </a:p>
          <a:p>
            <a:r>
              <a:rPr lang="en-GB" dirty="0" smtClean="0"/>
              <a:t>Also can be specified to fire instead of an operation. </a:t>
            </a:r>
          </a:p>
          <a:p>
            <a:endParaRPr lang="en-GB" dirty="0"/>
          </a:p>
        </p:txBody>
      </p:sp>
      <p:sp>
        <p:nvSpPr>
          <p:cNvPr id="3" name="Title 2"/>
          <p:cNvSpPr>
            <a:spLocks noGrp="1"/>
          </p:cNvSpPr>
          <p:nvPr>
            <p:ph type="title"/>
          </p:nvPr>
        </p:nvSpPr>
        <p:spPr/>
        <p:txBody>
          <a:bodyPr/>
          <a:lstStyle/>
          <a:p>
            <a:r>
              <a:rPr lang="en-GB" dirty="0" err="1" smtClean="0"/>
              <a:t>PostgresSQL</a:t>
            </a:r>
            <a:r>
              <a:rPr lang="en-GB" dirty="0" smtClean="0"/>
              <a:t> Triggers</a:t>
            </a:r>
            <a:endParaRPr lang="en-GB" dirty="0"/>
          </a:p>
        </p:txBody>
      </p:sp>
      <p:sp>
        <p:nvSpPr>
          <p:cNvPr id="7"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36</a:t>
            </a:fld>
            <a:endParaRPr lang="en-GB" dirty="0"/>
          </a:p>
        </p:txBody>
      </p:sp>
    </p:spTree>
    <p:extLst>
      <p:ext uri="{BB962C8B-B14F-4D97-AF65-F5344CB8AC3E}">
        <p14:creationId xmlns:p14="http://schemas.microsoft.com/office/powerpoint/2010/main" val="9640778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GB" dirty="0"/>
              <a:t>Module </a:t>
            </a:r>
            <a:r>
              <a:rPr lang="en-GB" dirty="0" smtClean="0"/>
              <a:t>9</a:t>
            </a:r>
            <a:endParaRPr lang="en-GB" dirty="0"/>
          </a:p>
        </p:txBody>
      </p:sp>
      <p:sp>
        <p:nvSpPr>
          <p:cNvPr id="7" name="Subtitle 6"/>
          <p:cNvSpPr>
            <a:spLocks noGrp="1"/>
          </p:cNvSpPr>
          <p:nvPr>
            <p:ph type="subTitle" idx="1"/>
          </p:nvPr>
        </p:nvSpPr>
        <p:spPr/>
        <p:txBody>
          <a:bodyPr/>
          <a:lstStyle/>
          <a:p>
            <a:r>
              <a:rPr lang="en-IN" dirty="0" smtClean="0"/>
              <a:t>Accessing </a:t>
            </a:r>
            <a:r>
              <a:rPr lang="en-IN" dirty="0" err="1" smtClean="0"/>
              <a:t>PostgresSQL</a:t>
            </a:r>
            <a:r>
              <a:rPr lang="en-IN" dirty="0" smtClean="0"/>
              <a:t> from Python</a:t>
            </a:r>
            <a:endParaRPr lang="en-GB" dirty="0"/>
          </a:p>
        </p:txBody>
      </p:sp>
    </p:spTree>
    <p:extLst>
      <p:ext uri="{BB962C8B-B14F-4D97-AF65-F5344CB8AC3E}">
        <p14:creationId xmlns:p14="http://schemas.microsoft.com/office/powerpoint/2010/main" val="34508876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GB" dirty="0"/>
          </a:p>
          <a:p>
            <a:r>
              <a:rPr lang="en-GB" dirty="0" smtClean="0"/>
              <a:t>We use the psycopg2 library to perform low-level access to </a:t>
            </a:r>
            <a:r>
              <a:rPr lang="en-GB" dirty="0" err="1" smtClean="0"/>
              <a:t>Postgres</a:t>
            </a:r>
            <a:endParaRPr lang="en-GB" dirty="0" smtClean="0"/>
          </a:p>
          <a:p>
            <a:r>
              <a:rPr lang="en-GB" dirty="0" smtClean="0"/>
              <a:t>We use </a:t>
            </a:r>
            <a:r>
              <a:rPr lang="en-GB" dirty="0" err="1" smtClean="0"/>
              <a:t>SQLAlchemy</a:t>
            </a:r>
            <a:r>
              <a:rPr lang="en-GB" dirty="0" smtClean="0"/>
              <a:t> to do higher level Object Relational Mapping (ORM). </a:t>
            </a:r>
          </a:p>
          <a:p>
            <a:r>
              <a:rPr lang="en-GB" dirty="0" smtClean="0"/>
              <a:t>We connect to a database using a connection string</a:t>
            </a:r>
          </a:p>
          <a:p>
            <a:r>
              <a:rPr lang="en-GB" dirty="0" smtClean="0"/>
              <a:t>We get a cursor variable (client or server-side)</a:t>
            </a:r>
          </a:p>
          <a:p>
            <a:r>
              <a:rPr lang="en-GB" dirty="0" smtClean="0"/>
              <a:t>We create and execute SQL statements. </a:t>
            </a:r>
          </a:p>
          <a:p>
            <a:r>
              <a:rPr lang="en-GB" dirty="0" smtClean="0"/>
              <a:t>We can do commits </a:t>
            </a:r>
            <a:r>
              <a:rPr lang="en-GB" smtClean="0"/>
              <a:t>and rollbacks. </a:t>
            </a:r>
          </a:p>
          <a:p>
            <a:endParaRPr lang="en-GB" dirty="0"/>
          </a:p>
        </p:txBody>
      </p:sp>
      <p:sp>
        <p:nvSpPr>
          <p:cNvPr id="3" name="Title 2"/>
          <p:cNvSpPr>
            <a:spLocks noGrp="1"/>
          </p:cNvSpPr>
          <p:nvPr>
            <p:ph type="title"/>
          </p:nvPr>
        </p:nvSpPr>
        <p:spPr/>
        <p:txBody>
          <a:bodyPr/>
          <a:lstStyle/>
          <a:p>
            <a:r>
              <a:rPr lang="en-GB" dirty="0" smtClean="0"/>
              <a:t>Accessing </a:t>
            </a:r>
            <a:r>
              <a:rPr lang="en-GB" dirty="0" err="1" smtClean="0"/>
              <a:t>PostgresSQL</a:t>
            </a:r>
            <a:r>
              <a:rPr lang="en-GB" dirty="0" smtClean="0"/>
              <a:t> from Python</a:t>
            </a:r>
            <a:endParaRPr lang="en-GB" dirty="0"/>
          </a:p>
        </p:txBody>
      </p:sp>
      <p:sp>
        <p:nvSpPr>
          <p:cNvPr id="7"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38</a:t>
            </a:fld>
            <a:endParaRPr lang="en-GB" dirty="0"/>
          </a:p>
        </p:txBody>
      </p:sp>
    </p:spTree>
    <p:extLst>
      <p:ext uri="{BB962C8B-B14F-4D97-AF65-F5344CB8AC3E}">
        <p14:creationId xmlns:p14="http://schemas.microsoft.com/office/powerpoint/2010/main" val="2209353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7259" y="1234657"/>
            <a:ext cx="9625608" cy="4921369"/>
          </a:xfrm>
        </p:spPr>
        <p:txBody>
          <a:bodyPr>
            <a:normAutofit/>
          </a:bodyPr>
          <a:lstStyle/>
          <a:p>
            <a:endParaRPr lang="en-IN" dirty="0" smtClean="0"/>
          </a:p>
          <a:p>
            <a:endParaRPr lang="en-IN" dirty="0"/>
          </a:p>
          <a:p>
            <a:r>
              <a:rPr lang="en-IN" dirty="0" smtClean="0"/>
              <a:t>Runs on all major operating systems</a:t>
            </a:r>
          </a:p>
          <a:p>
            <a:pPr marL="0" indent="0">
              <a:buNone/>
            </a:pPr>
            <a:endParaRPr lang="en-IN" dirty="0" smtClean="0"/>
          </a:p>
          <a:p>
            <a:r>
              <a:rPr lang="en-IN" dirty="0" smtClean="0"/>
              <a:t>Completely ANSI SQL compliant</a:t>
            </a:r>
          </a:p>
          <a:p>
            <a:endParaRPr lang="en-IN" dirty="0"/>
          </a:p>
          <a:p>
            <a:r>
              <a:rPr lang="en-IN" dirty="0" err="1" smtClean="0"/>
              <a:t>PostGres</a:t>
            </a:r>
            <a:r>
              <a:rPr lang="en-IN" dirty="0" smtClean="0"/>
              <a:t> 9 (current release) is a major upgrade</a:t>
            </a:r>
          </a:p>
          <a:p>
            <a:endParaRPr lang="en-IN" dirty="0"/>
          </a:p>
          <a:p>
            <a:r>
              <a:rPr lang="en-IN" dirty="0" smtClean="0"/>
              <a:t>Now supports streaming replication and hot standby</a:t>
            </a:r>
          </a:p>
          <a:p>
            <a:endParaRPr lang="en-IN" dirty="0"/>
          </a:p>
        </p:txBody>
      </p:sp>
      <p:sp>
        <p:nvSpPr>
          <p:cNvPr id="3" name="Title 2"/>
          <p:cNvSpPr>
            <a:spLocks noGrp="1"/>
          </p:cNvSpPr>
          <p:nvPr>
            <p:ph type="title"/>
          </p:nvPr>
        </p:nvSpPr>
        <p:spPr/>
        <p:txBody>
          <a:bodyPr/>
          <a:lstStyle/>
          <a:p>
            <a:r>
              <a:rPr lang="en-GB" dirty="0" smtClean="0"/>
              <a:t>Key Features</a:t>
            </a:r>
            <a:endParaRPr lang="en-GB" dirty="0"/>
          </a:p>
        </p:txBody>
      </p:sp>
      <p:sp>
        <p:nvSpPr>
          <p:cNvPr id="10"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4</a:t>
            </a:fld>
            <a:endParaRPr lang="en-GB" dirty="0"/>
          </a:p>
        </p:txBody>
      </p:sp>
    </p:spTree>
    <p:extLst>
      <p:ext uri="{BB962C8B-B14F-4D97-AF65-F5344CB8AC3E}">
        <p14:creationId xmlns:p14="http://schemas.microsoft.com/office/powerpoint/2010/main" val="3481525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GB" dirty="0"/>
              <a:t>Module </a:t>
            </a:r>
            <a:r>
              <a:rPr lang="en-GB" dirty="0" smtClean="0"/>
              <a:t>2</a:t>
            </a:r>
            <a:endParaRPr lang="en-GB" dirty="0"/>
          </a:p>
        </p:txBody>
      </p:sp>
      <p:sp>
        <p:nvSpPr>
          <p:cNvPr id="7" name="Subtitle 6"/>
          <p:cNvSpPr>
            <a:spLocks noGrp="1"/>
          </p:cNvSpPr>
          <p:nvPr>
            <p:ph type="subTitle" idx="1"/>
          </p:nvPr>
        </p:nvSpPr>
        <p:spPr/>
        <p:txBody>
          <a:bodyPr/>
          <a:lstStyle/>
          <a:p>
            <a:r>
              <a:rPr lang="en-IN" dirty="0" err="1" smtClean="0"/>
              <a:t>PostgresSQL</a:t>
            </a:r>
            <a:r>
              <a:rPr lang="en-IN" dirty="0" smtClean="0"/>
              <a:t> data types</a:t>
            </a:r>
            <a:endParaRPr lang="en-GB" dirty="0"/>
          </a:p>
        </p:txBody>
      </p:sp>
    </p:spTree>
    <p:extLst>
      <p:ext uri="{BB962C8B-B14F-4D97-AF65-F5344CB8AC3E}">
        <p14:creationId xmlns:p14="http://schemas.microsoft.com/office/powerpoint/2010/main" val="4170621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Supports  CHAR/VARCHAR</a:t>
            </a:r>
          </a:p>
          <a:p>
            <a:r>
              <a:rPr lang="en-GB" dirty="0" smtClean="0"/>
              <a:t>INT/SMALLINT/BIGINT</a:t>
            </a:r>
          </a:p>
          <a:p>
            <a:r>
              <a:rPr lang="en-GB" dirty="0" smtClean="0"/>
              <a:t>DECIMAL/NUMERIC</a:t>
            </a:r>
          </a:p>
          <a:p>
            <a:r>
              <a:rPr lang="en-GB" dirty="0" smtClean="0"/>
              <a:t>REAL</a:t>
            </a:r>
          </a:p>
          <a:p>
            <a:r>
              <a:rPr lang="en-GB" dirty="0" smtClean="0"/>
              <a:t>SERIAL/BIGSERIAL</a:t>
            </a:r>
          </a:p>
          <a:p>
            <a:r>
              <a:rPr lang="en-GB" dirty="0" smtClean="0"/>
              <a:t>Many others</a:t>
            </a:r>
            <a:endParaRPr lang="en-GB" dirty="0"/>
          </a:p>
        </p:txBody>
      </p:sp>
      <p:sp>
        <p:nvSpPr>
          <p:cNvPr id="3" name="Title 2"/>
          <p:cNvSpPr>
            <a:spLocks noGrp="1"/>
          </p:cNvSpPr>
          <p:nvPr>
            <p:ph type="title"/>
          </p:nvPr>
        </p:nvSpPr>
        <p:spPr>
          <a:xfrm>
            <a:off x="767258" y="128660"/>
            <a:ext cx="10174325" cy="921645"/>
          </a:xfrm>
        </p:spPr>
        <p:txBody>
          <a:bodyPr>
            <a:noAutofit/>
          </a:bodyPr>
          <a:lstStyle/>
          <a:p>
            <a:r>
              <a:rPr lang="en-IN" sz="4079" dirty="0" err="1" smtClean="0"/>
              <a:t>PostGRES</a:t>
            </a:r>
            <a:r>
              <a:rPr lang="en-IN" sz="4079" dirty="0" smtClean="0"/>
              <a:t> SQL data types</a:t>
            </a:r>
            <a:endParaRPr lang="en-GB" sz="4079" dirty="0"/>
          </a:p>
        </p:txBody>
      </p:sp>
      <p:sp>
        <p:nvSpPr>
          <p:cNvPr id="8"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6</a:t>
            </a:fld>
            <a:endParaRPr lang="en-GB" dirty="0"/>
          </a:p>
        </p:txBody>
      </p:sp>
    </p:spTree>
    <p:extLst>
      <p:ext uri="{BB962C8B-B14F-4D97-AF65-F5344CB8AC3E}">
        <p14:creationId xmlns:p14="http://schemas.microsoft.com/office/powerpoint/2010/main" val="3923574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Use SMALLINT when space is at a premium</a:t>
            </a:r>
          </a:p>
          <a:p>
            <a:pPr marL="0" indent="0">
              <a:buNone/>
            </a:pPr>
            <a:endParaRPr lang="en-GB" dirty="0" smtClean="0"/>
          </a:p>
          <a:p>
            <a:r>
              <a:rPr lang="en-GB" dirty="0" smtClean="0"/>
              <a:t>BIGINT has a memory and performance penalty</a:t>
            </a:r>
          </a:p>
          <a:p>
            <a:pPr marL="0" indent="0">
              <a:buNone/>
            </a:pPr>
            <a:endParaRPr lang="en-GB" dirty="0" smtClean="0"/>
          </a:p>
          <a:p>
            <a:r>
              <a:rPr lang="en-GB" dirty="0" smtClean="0"/>
              <a:t>USE INT for most things.</a:t>
            </a:r>
          </a:p>
        </p:txBody>
      </p:sp>
      <p:sp>
        <p:nvSpPr>
          <p:cNvPr id="9" name="Title 2"/>
          <p:cNvSpPr>
            <a:spLocks noGrp="1"/>
          </p:cNvSpPr>
          <p:nvPr>
            <p:ph type="title"/>
          </p:nvPr>
        </p:nvSpPr>
        <p:spPr>
          <a:xfrm>
            <a:off x="767259" y="192508"/>
            <a:ext cx="9625608" cy="903815"/>
          </a:xfrm>
        </p:spPr>
        <p:txBody>
          <a:bodyPr>
            <a:noAutofit/>
          </a:bodyPr>
          <a:lstStyle/>
          <a:p>
            <a:r>
              <a:rPr lang="en-GB" sz="4000" dirty="0" smtClean="0">
                <a:latin typeface="Calibri" pitchFamily="34" charset="0"/>
                <a:cs typeface="Calibri" pitchFamily="34" charset="0"/>
              </a:rPr>
              <a:t>Which data type to use (INTEGER)</a:t>
            </a:r>
            <a:endParaRPr lang="en-GB" sz="4000" dirty="0">
              <a:latin typeface="Calibri" pitchFamily="34" charset="0"/>
              <a:cs typeface="Calibri" pitchFamily="34" charset="0"/>
            </a:endParaRPr>
          </a:p>
        </p:txBody>
      </p:sp>
      <p:sp>
        <p:nvSpPr>
          <p:cNvPr id="10"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7</a:t>
            </a:fld>
            <a:endParaRPr lang="en-GB" dirty="0"/>
          </a:p>
        </p:txBody>
      </p:sp>
    </p:spTree>
    <p:extLst>
      <p:ext uri="{BB962C8B-B14F-4D97-AF65-F5344CB8AC3E}">
        <p14:creationId xmlns:p14="http://schemas.microsoft.com/office/powerpoint/2010/main" val="2967085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GB" dirty="0"/>
          </a:p>
          <a:p>
            <a:r>
              <a:rPr lang="en-GB" dirty="0" err="1" smtClean="0"/>
              <a:t>Numericprovides</a:t>
            </a:r>
            <a:r>
              <a:rPr lang="en-GB" dirty="0" smtClean="0"/>
              <a:t> scale and precision</a:t>
            </a:r>
          </a:p>
          <a:p>
            <a:r>
              <a:rPr lang="en-GB" dirty="0" smtClean="0"/>
              <a:t>Scale is the number of digits to the right of the decimal point</a:t>
            </a:r>
          </a:p>
          <a:p>
            <a:r>
              <a:rPr lang="en-GB" dirty="0" smtClean="0"/>
              <a:t>Precision is the total number of digits. </a:t>
            </a:r>
          </a:p>
          <a:p>
            <a:r>
              <a:rPr lang="en-GB" dirty="0" smtClean="0"/>
              <a:t>You should make sure that the precision and scale are set to be large enough to handle future use cases. </a:t>
            </a:r>
            <a:endParaRPr lang="en-GB" dirty="0"/>
          </a:p>
          <a:p>
            <a:r>
              <a:rPr lang="en-GB" dirty="0" smtClean="0"/>
              <a:t>Use numeric for currency.  Avoid the built-in ‘MONEY’ type. </a:t>
            </a:r>
          </a:p>
        </p:txBody>
      </p:sp>
      <p:sp>
        <p:nvSpPr>
          <p:cNvPr id="3" name="Title 2"/>
          <p:cNvSpPr>
            <a:spLocks noGrp="1"/>
          </p:cNvSpPr>
          <p:nvPr>
            <p:ph type="title"/>
          </p:nvPr>
        </p:nvSpPr>
        <p:spPr/>
        <p:txBody>
          <a:bodyPr>
            <a:normAutofit/>
          </a:bodyPr>
          <a:lstStyle/>
          <a:p>
            <a:r>
              <a:rPr lang="en-IN" sz="4000" dirty="0" smtClean="0"/>
              <a:t>Which </a:t>
            </a:r>
            <a:r>
              <a:rPr lang="en-IN" sz="4000" dirty="0" err="1" smtClean="0"/>
              <a:t>datatype</a:t>
            </a:r>
            <a:r>
              <a:rPr lang="en-IN" sz="4000" dirty="0" smtClean="0"/>
              <a:t> to use (NUMERIC)</a:t>
            </a:r>
            <a:endParaRPr lang="en-GB" sz="4000" dirty="0"/>
          </a:p>
        </p:txBody>
      </p:sp>
      <p:sp>
        <p:nvSpPr>
          <p:cNvPr id="8"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8</a:t>
            </a:fld>
            <a:endParaRPr lang="en-GB" dirty="0"/>
          </a:p>
        </p:txBody>
      </p:sp>
    </p:spTree>
    <p:extLst>
      <p:ext uri="{BB962C8B-B14F-4D97-AF65-F5344CB8AC3E}">
        <p14:creationId xmlns:p14="http://schemas.microsoft.com/office/powerpoint/2010/main" val="3237554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GB" dirty="0" smtClean="0"/>
          </a:p>
          <a:p>
            <a:r>
              <a:rPr lang="en-GB" dirty="0" err="1" smtClean="0"/>
              <a:t>Postgres</a:t>
            </a:r>
            <a:r>
              <a:rPr lang="en-GB" dirty="0" smtClean="0"/>
              <a:t> uses IEEE 754 standard for representing floating point numbers</a:t>
            </a:r>
          </a:p>
          <a:p>
            <a:endParaRPr lang="en-GB" dirty="0"/>
          </a:p>
          <a:p>
            <a:r>
              <a:rPr lang="en-GB" dirty="0" smtClean="0"/>
              <a:t>Note that unexpected </a:t>
            </a:r>
            <a:r>
              <a:rPr lang="en-GB" dirty="0" err="1" smtClean="0"/>
              <a:t>behavior</a:t>
            </a:r>
            <a:r>
              <a:rPr lang="en-GB" dirty="0" smtClean="0"/>
              <a:t> (i.e. </a:t>
            </a:r>
            <a:r>
              <a:rPr lang="en-GB" dirty="0" err="1" smtClean="0"/>
              <a:t>overflow,underflow</a:t>
            </a:r>
            <a:r>
              <a:rPr lang="en-GB" dirty="0" smtClean="0"/>
              <a:t>, equality imprecision) is possible!</a:t>
            </a:r>
          </a:p>
          <a:p>
            <a:endParaRPr lang="en-GB" dirty="0"/>
          </a:p>
          <a:p>
            <a:r>
              <a:rPr lang="en-GB" dirty="0" smtClean="0"/>
              <a:t>Using numeric is usually the better choice. </a:t>
            </a:r>
          </a:p>
          <a:p>
            <a:endParaRPr lang="en-GB" dirty="0"/>
          </a:p>
          <a:p>
            <a:endParaRPr lang="en-GB" dirty="0"/>
          </a:p>
        </p:txBody>
      </p:sp>
      <p:sp>
        <p:nvSpPr>
          <p:cNvPr id="3" name="Title 2"/>
          <p:cNvSpPr>
            <a:spLocks noGrp="1"/>
          </p:cNvSpPr>
          <p:nvPr>
            <p:ph type="title"/>
          </p:nvPr>
        </p:nvSpPr>
        <p:spPr/>
        <p:txBody>
          <a:bodyPr>
            <a:noAutofit/>
          </a:bodyPr>
          <a:lstStyle/>
          <a:p>
            <a:r>
              <a:rPr lang="en-US" sz="4000" dirty="0" smtClean="0"/>
              <a:t>Which </a:t>
            </a:r>
            <a:r>
              <a:rPr lang="en-US" sz="4000" dirty="0" err="1" smtClean="0"/>
              <a:t>datatype</a:t>
            </a:r>
            <a:r>
              <a:rPr lang="en-US" sz="4000" dirty="0" smtClean="0"/>
              <a:t> to use (FLOAT)</a:t>
            </a:r>
            <a:endParaRPr lang="en-GB" sz="4000" dirty="0"/>
          </a:p>
        </p:txBody>
      </p:sp>
      <p:sp>
        <p:nvSpPr>
          <p:cNvPr id="6" name="Slide Number Placeholder 5"/>
          <p:cNvSpPr>
            <a:spLocks noGrp="1"/>
          </p:cNvSpPr>
          <p:nvPr>
            <p:ph type="sldNum" sz="quarter" idx="4"/>
          </p:nvPr>
        </p:nvSpPr>
        <p:spPr>
          <a:xfrm>
            <a:off x="808203" y="6335489"/>
            <a:ext cx="461039" cy="365125"/>
          </a:xfrm>
          <a:prstGeom prst="rect">
            <a:avLst/>
          </a:prstGeom>
        </p:spPr>
        <p:txBody>
          <a:bodyPr vert="horz" lIns="91440" tIns="45720" rIns="91440" bIns="45720" rtlCol="0" anchor="ctr"/>
          <a:lstStyle>
            <a:lvl1pPr algn="l">
              <a:defRPr sz="1224">
                <a:solidFill>
                  <a:schemeClr val="tx1">
                    <a:tint val="75000"/>
                  </a:schemeClr>
                </a:solidFill>
              </a:defRPr>
            </a:lvl1pPr>
          </a:lstStyle>
          <a:p>
            <a:fld id="{6EDA7698-6220-4463-B6CF-0B41257E45D4}" type="slidenum">
              <a:rPr lang="en-GB" smtClean="0"/>
              <a:pPr/>
              <a:t>9</a:t>
            </a:fld>
            <a:endParaRPr lang="en-GB" dirty="0"/>
          </a:p>
        </p:txBody>
      </p:sp>
    </p:spTree>
    <p:extLst>
      <p:ext uri="{BB962C8B-B14F-4D97-AF65-F5344CB8AC3E}">
        <p14:creationId xmlns:p14="http://schemas.microsoft.com/office/powerpoint/2010/main" val="37294044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Braun_PowerPoint_Template" id="{08DDE416-187E-4BF4-8B99-7339421047F9}" vid="{88E940D2-BB88-49AD-8027-2DFE3A326A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Braun_PowerPoint_Template</Template>
  <TotalTime>730</TotalTime>
  <Words>3870</Words>
  <Application>Microsoft Office PowerPoint</Application>
  <PresentationFormat>Custom</PresentationFormat>
  <Paragraphs>1726</Paragraphs>
  <Slides>38</Slides>
  <Notes>38</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PostGresSQL Developers</vt:lpstr>
      <vt:lpstr>Module 1</vt:lpstr>
      <vt:lpstr>A brief history of PostGresSQL</vt:lpstr>
      <vt:lpstr>Key Features</vt:lpstr>
      <vt:lpstr>Module 2</vt:lpstr>
      <vt:lpstr>PostGRES SQL data types</vt:lpstr>
      <vt:lpstr>Which data type to use (INTEGER)</vt:lpstr>
      <vt:lpstr>Which datatype to use (NUMERIC)</vt:lpstr>
      <vt:lpstr>Which datatype to use (FLOAT)</vt:lpstr>
      <vt:lpstr>Which datatype to use (BOOLEAN)</vt:lpstr>
      <vt:lpstr>Which datatype to use (SERIAL)</vt:lpstr>
      <vt:lpstr>Which datatype to use (DATETIME)</vt:lpstr>
      <vt:lpstr>Module 3</vt:lpstr>
      <vt:lpstr>PostgresSQL operators</vt:lpstr>
      <vt:lpstr>Arithmetic Operators</vt:lpstr>
      <vt:lpstr>Postgres comparison operators</vt:lpstr>
      <vt:lpstr>PostgresSQL logical operators</vt:lpstr>
      <vt:lpstr>PostgresSQL bitwise operators</vt:lpstr>
      <vt:lpstr>Module 4</vt:lpstr>
      <vt:lpstr>PostgresSQL type conversion</vt:lpstr>
      <vt:lpstr>Module 5</vt:lpstr>
      <vt:lpstr>PostgresSQL indices</vt:lpstr>
      <vt:lpstr>PostgresSQL indices</vt:lpstr>
      <vt:lpstr>PostgresSQL indices</vt:lpstr>
      <vt:lpstr>Other types of indices</vt:lpstr>
      <vt:lpstr>Module 6</vt:lpstr>
      <vt:lpstr>PostgresSQL Views</vt:lpstr>
      <vt:lpstr>Module 7</vt:lpstr>
      <vt:lpstr>PostgresSQL constraints</vt:lpstr>
      <vt:lpstr>PostgresSQL  NULL constraint</vt:lpstr>
      <vt:lpstr>Other PostgresSQL Constraints</vt:lpstr>
      <vt:lpstr>Other PostgresSQL constraints</vt:lpstr>
      <vt:lpstr>Module 8</vt:lpstr>
      <vt:lpstr>PostgresSQL functions</vt:lpstr>
      <vt:lpstr>PostgresSQL built in functions</vt:lpstr>
      <vt:lpstr>PostgresSQL Triggers</vt:lpstr>
      <vt:lpstr>Module 9</vt:lpstr>
      <vt:lpstr>Accessing PostgresSQL from Python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Sue Bird</dc:creator>
  <cp:lastModifiedBy>bbrelin</cp:lastModifiedBy>
  <cp:revision>141</cp:revision>
  <cp:lastPrinted>2016-11-13T06:08:24Z</cp:lastPrinted>
  <dcterms:created xsi:type="dcterms:W3CDTF">2016-11-07T05:08:14Z</dcterms:created>
  <dcterms:modified xsi:type="dcterms:W3CDTF">2017-12-18T09:30:46Z</dcterms:modified>
</cp:coreProperties>
</file>