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media/image3.png" ContentType="image/png"/>
  <Override PartName="/ppt/media/image2.png" ContentType="image/png"/>
  <Override PartName="/ppt/media/image1.png" ContentType="image/png"/>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906000" cy="6858000"/>
  <p:notesSz cx="6810375" cy="99425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280" y="60480"/>
            <a:ext cx="9597600" cy="377640"/>
          </a:xfrm>
          <a:prstGeom prst="rect">
            <a:avLst/>
          </a:prstGeom>
        </p:spPr>
        <p:txBody>
          <a:bodyPr lIns="0" rIns="0" tIns="0" bIns="0" anchor="ctr"/>
          <a:p>
            <a:endParaRPr/>
          </a:p>
        </p:txBody>
      </p:sp>
      <p:sp>
        <p:nvSpPr>
          <p:cNvPr id="27" name="PlaceHolder 2"/>
          <p:cNvSpPr>
            <a:spLocks noGrp="1"/>
          </p:cNvSpPr>
          <p:nvPr>
            <p:ph type="body"/>
          </p:nvPr>
        </p:nvSpPr>
        <p:spPr>
          <a:xfrm>
            <a:off x="152280" y="1295280"/>
            <a:ext cx="9600840" cy="2325960"/>
          </a:xfrm>
          <a:prstGeom prst="rect">
            <a:avLst/>
          </a:prstGeom>
        </p:spPr>
        <p:txBody>
          <a:bodyPr lIns="0" rIns="0" tIns="0" bIns="0"/>
          <a:p>
            <a:endParaRPr/>
          </a:p>
        </p:txBody>
      </p:sp>
      <p:sp>
        <p:nvSpPr>
          <p:cNvPr id="28" name="PlaceHolder 3"/>
          <p:cNvSpPr>
            <a:spLocks noGrp="1"/>
          </p:cNvSpPr>
          <p:nvPr>
            <p:ph type="body"/>
          </p:nvPr>
        </p:nvSpPr>
        <p:spPr>
          <a:xfrm>
            <a:off x="152280" y="3842640"/>
            <a:ext cx="9600840" cy="23259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280" y="60480"/>
            <a:ext cx="9597600" cy="377640"/>
          </a:xfrm>
          <a:prstGeom prst="rect">
            <a:avLst/>
          </a:prstGeom>
        </p:spPr>
        <p:txBody>
          <a:bodyPr lIns="0" rIns="0" tIns="0" bIns="0" anchor="ctr"/>
          <a:p>
            <a:endParaRPr/>
          </a:p>
        </p:txBody>
      </p:sp>
      <p:sp>
        <p:nvSpPr>
          <p:cNvPr id="30" name="PlaceHolder 2"/>
          <p:cNvSpPr>
            <a:spLocks noGrp="1"/>
          </p:cNvSpPr>
          <p:nvPr>
            <p:ph type="body"/>
          </p:nvPr>
        </p:nvSpPr>
        <p:spPr>
          <a:xfrm>
            <a:off x="152280" y="1295280"/>
            <a:ext cx="4685040" cy="2325960"/>
          </a:xfrm>
          <a:prstGeom prst="rect">
            <a:avLst/>
          </a:prstGeom>
        </p:spPr>
        <p:txBody>
          <a:bodyPr lIns="0" rIns="0" tIns="0" bIns="0"/>
          <a:p>
            <a:endParaRPr/>
          </a:p>
        </p:txBody>
      </p:sp>
      <p:sp>
        <p:nvSpPr>
          <p:cNvPr id="31" name="PlaceHolder 3"/>
          <p:cNvSpPr>
            <a:spLocks noGrp="1"/>
          </p:cNvSpPr>
          <p:nvPr>
            <p:ph type="body"/>
          </p:nvPr>
        </p:nvSpPr>
        <p:spPr>
          <a:xfrm>
            <a:off x="5072040" y="1295280"/>
            <a:ext cx="4685040" cy="2325960"/>
          </a:xfrm>
          <a:prstGeom prst="rect">
            <a:avLst/>
          </a:prstGeom>
        </p:spPr>
        <p:txBody>
          <a:bodyPr lIns="0" rIns="0" tIns="0" bIns="0"/>
          <a:p>
            <a:endParaRPr/>
          </a:p>
        </p:txBody>
      </p:sp>
      <p:sp>
        <p:nvSpPr>
          <p:cNvPr id="32" name="PlaceHolder 4"/>
          <p:cNvSpPr>
            <a:spLocks noGrp="1"/>
          </p:cNvSpPr>
          <p:nvPr>
            <p:ph type="body"/>
          </p:nvPr>
        </p:nvSpPr>
        <p:spPr>
          <a:xfrm>
            <a:off x="5072040" y="3842640"/>
            <a:ext cx="4685040" cy="2325960"/>
          </a:xfrm>
          <a:prstGeom prst="rect">
            <a:avLst/>
          </a:prstGeom>
        </p:spPr>
        <p:txBody>
          <a:bodyPr lIns="0" rIns="0" tIns="0" bIns="0"/>
          <a:p>
            <a:endParaRPr/>
          </a:p>
        </p:txBody>
      </p:sp>
      <p:sp>
        <p:nvSpPr>
          <p:cNvPr id="33" name="PlaceHolder 5"/>
          <p:cNvSpPr>
            <a:spLocks noGrp="1"/>
          </p:cNvSpPr>
          <p:nvPr>
            <p:ph type="body"/>
          </p:nvPr>
        </p:nvSpPr>
        <p:spPr>
          <a:xfrm>
            <a:off x="152280" y="3842640"/>
            <a:ext cx="4685040" cy="23259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280" y="60480"/>
            <a:ext cx="9597600" cy="377640"/>
          </a:xfrm>
          <a:prstGeom prst="rect">
            <a:avLst/>
          </a:prstGeom>
        </p:spPr>
        <p:txBody>
          <a:bodyPr lIns="0" rIns="0" tIns="0" bIns="0" anchor="ctr"/>
          <a:p>
            <a:endParaRPr/>
          </a:p>
        </p:txBody>
      </p:sp>
      <p:sp>
        <p:nvSpPr>
          <p:cNvPr id="35" name="PlaceHolder 2"/>
          <p:cNvSpPr>
            <a:spLocks noGrp="1"/>
          </p:cNvSpPr>
          <p:nvPr>
            <p:ph type="body"/>
          </p:nvPr>
        </p:nvSpPr>
        <p:spPr>
          <a:xfrm>
            <a:off x="152280" y="1295280"/>
            <a:ext cx="9600840" cy="4876560"/>
          </a:xfrm>
          <a:prstGeom prst="rect">
            <a:avLst/>
          </a:prstGeom>
        </p:spPr>
        <p:txBody>
          <a:bodyPr lIns="0" rIns="0" tIns="0" bIns="0"/>
          <a:p>
            <a:endParaRPr/>
          </a:p>
        </p:txBody>
      </p:sp>
      <p:sp>
        <p:nvSpPr>
          <p:cNvPr id="36" name="PlaceHolder 3"/>
          <p:cNvSpPr>
            <a:spLocks noGrp="1"/>
          </p:cNvSpPr>
          <p:nvPr>
            <p:ph type="body"/>
          </p:nvPr>
        </p:nvSpPr>
        <p:spPr>
          <a:xfrm>
            <a:off x="152280" y="1295280"/>
            <a:ext cx="9600840" cy="4876560"/>
          </a:xfrm>
          <a:prstGeom prst="rect">
            <a:avLst/>
          </a:prstGeom>
        </p:spPr>
        <p:txBody>
          <a:bodyPr lIns="0" rIns="0" tIns="0" bIns="0"/>
          <a:p>
            <a:endParaRPr/>
          </a:p>
        </p:txBody>
      </p:sp>
      <p:pic>
        <p:nvPicPr>
          <p:cNvPr id="37" name="" descr=""/>
          <p:cNvPicPr/>
          <p:nvPr/>
        </p:nvPicPr>
        <p:blipFill>
          <a:blip r:embed="rId2"/>
          <a:stretch/>
        </p:blipFill>
        <p:spPr>
          <a:xfrm>
            <a:off x="1896480" y="1295280"/>
            <a:ext cx="6111720" cy="4876560"/>
          </a:xfrm>
          <a:prstGeom prst="rect">
            <a:avLst/>
          </a:prstGeom>
          <a:ln>
            <a:noFill/>
          </a:ln>
        </p:spPr>
      </p:pic>
      <p:pic>
        <p:nvPicPr>
          <p:cNvPr id="38" name="" descr=""/>
          <p:cNvPicPr/>
          <p:nvPr/>
        </p:nvPicPr>
        <p:blipFill>
          <a:blip r:embed="rId3"/>
          <a:stretch/>
        </p:blipFill>
        <p:spPr>
          <a:xfrm>
            <a:off x="1896480" y="1295280"/>
            <a:ext cx="6111720" cy="48765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280" y="60480"/>
            <a:ext cx="9597600" cy="377640"/>
          </a:xfrm>
          <a:prstGeom prst="rect">
            <a:avLst/>
          </a:prstGeom>
        </p:spPr>
        <p:txBody>
          <a:bodyPr lIns="0" rIns="0" tIns="0" bIns="0" anchor="ctr"/>
          <a:p>
            <a:endParaRPr/>
          </a:p>
        </p:txBody>
      </p:sp>
      <p:sp>
        <p:nvSpPr>
          <p:cNvPr id="6" name="PlaceHolder 2"/>
          <p:cNvSpPr>
            <a:spLocks noGrp="1"/>
          </p:cNvSpPr>
          <p:nvPr>
            <p:ph type="subTitle"/>
          </p:nvPr>
        </p:nvSpPr>
        <p:spPr>
          <a:xfrm>
            <a:off x="152280" y="1295280"/>
            <a:ext cx="9600840" cy="48765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280" y="60480"/>
            <a:ext cx="9597600" cy="377640"/>
          </a:xfrm>
          <a:prstGeom prst="rect">
            <a:avLst/>
          </a:prstGeom>
        </p:spPr>
        <p:txBody>
          <a:bodyPr lIns="0" rIns="0" tIns="0" bIns="0" anchor="ctr"/>
          <a:p>
            <a:endParaRPr/>
          </a:p>
        </p:txBody>
      </p:sp>
      <p:sp>
        <p:nvSpPr>
          <p:cNvPr id="8" name="PlaceHolder 2"/>
          <p:cNvSpPr>
            <a:spLocks noGrp="1"/>
          </p:cNvSpPr>
          <p:nvPr>
            <p:ph type="body"/>
          </p:nvPr>
        </p:nvSpPr>
        <p:spPr>
          <a:xfrm>
            <a:off x="152280" y="1295280"/>
            <a:ext cx="9600840" cy="4876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280" y="60480"/>
            <a:ext cx="9597600" cy="377640"/>
          </a:xfrm>
          <a:prstGeom prst="rect">
            <a:avLst/>
          </a:prstGeom>
        </p:spPr>
        <p:txBody>
          <a:bodyPr lIns="0" rIns="0" tIns="0" bIns="0" anchor="ctr"/>
          <a:p>
            <a:endParaRPr/>
          </a:p>
        </p:txBody>
      </p:sp>
      <p:sp>
        <p:nvSpPr>
          <p:cNvPr id="10" name="PlaceHolder 2"/>
          <p:cNvSpPr>
            <a:spLocks noGrp="1"/>
          </p:cNvSpPr>
          <p:nvPr>
            <p:ph type="body"/>
          </p:nvPr>
        </p:nvSpPr>
        <p:spPr>
          <a:xfrm>
            <a:off x="152280" y="1295280"/>
            <a:ext cx="4685040" cy="4876560"/>
          </a:xfrm>
          <a:prstGeom prst="rect">
            <a:avLst/>
          </a:prstGeom>
        </p:spPr>
        <p:txBody>
          <a:bodyPr lIns="0" rIns="0" tIns="0" bIns="0"/>
          <a:p>
            <a:endParaRPr/>
          </a:p>
        </p:txBody>
      </p:sp>
      <p:sp>
        <p:nvSpPr>
          <p:cNvPr id="11" name="PlaceHolder 3"/>
          <p:cNvSpPr>
            <a:spLocks noGrp="1"/>
          </p:cNvSpPr>
          <p:nvPr>
            <p:ph type="body"/>
          </p:nvPr>
        </p:nvSpPr>
        <p:spPr>
          <a:xfrm>
            <a:off x="5072040" y="1295280"/>
            <a:ext cx="4685040" cy="4876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280" y="60480"/>
            <a:ext cx="9597600" cy="377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280" y="60480"/>
            <a:ext cx="9597600" cy="17517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280" y="60480"/>
            <a:ext cx="9597600" cy="377640"/>
          </a:xfrm>
          <a:prstGeom prst="rect">
            <a:avLst/>
          </a:prstGeom>
        </p:spPr>
        <p:txBody>
          <a:bodyPr lIns="0" rIns="0" tIns="0" bIns="0" anchor="ctr"/>
          <a:p>
            <a:endParaRPr/>
          </a:p>
        </p:txBody>
      </p:sp>
      <p:sp>
        <p:nvSpPr>
          <p:cNvPr id="15" name="PlaceHolder 2"/>
          <p:cNvSpPr>
            <a:spLocks noGrp="1"/>
          </p:cNvSpPr>
          <p:nvPr>
            <p:ph type="body"/>
          </p:nvPr>
        </p:nvSpPr>
        <p:spPr>
          <a:xfrm>
            <a:off x="152280" y="1295280"/>
            <a:ext cx="4685040" cy="2325960"/>
          </a:xfrm>
          <a:prstGeom prst="rect">
            <a:avLst/>
          </a:prstGeom>
        </p:spPr>
        <p:txBody>
          <a:bodyPr lIns="0" rIns="0" tIns="0" bIns="0"/>
          <a:p>
            <a:endParaRPr/>
          </a:p>
        </p:txBody>
      </p:sp>
      <p:sp>
        <p:nvSpPr>
          <p:cNvPr id="16" name="PlaceHolder 3"/>
          <p:cNvSpPr>
            <a:spLocks noGrp="1"/>
          </p:cNvSpPr>
          <p:nvPr>
            <p:ph type="body"/>
          </p:nvPr>
        </p:nvSpPr>
        <p:spPr>
          <a:xfrm>
            <a:off x="152280" y="3842640"/>
            <a:ext cx="4685040" cy="2325960"/>
          </a:xfrm>
          <a:prstGeom prst="rect">
            <a:avLst/>
          </a:prstGeom>
        </p:spPr>
        <p:txBody>
          <a:bodyPr lIns="0" rIns="0" tIns="0" bIns="0"/>
          <a:p>
            <a:endParaRPr/>
          </a:p>
        </p:txBody>
      </p:sp>
      <p:sp>
        <p:nvSpPr>
          <p:cNvPr id="17" name="PlaceHolder 4"/>
          <p:cNvSpPr>
            <a:spLocks noGrp="1"/>
          </p:cNvSpPr>
          <p:nvPr>
            <p:ph type="body"/>
          </p:nvPr>
        </p:nvSpPr>
        <p:spPr>
          <a:xfrm>
            <a:off x="5072040" y="1295280"/>
            <a:ext cx="4685040" cy="4876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280" y="60480"/>
            <a:ext cx="9597600" cy="377640"/>
          </a:xfrm>
          <a:prstGeom prst="rect">
            <a:avLst/>
          </a:prstGeom>
        </p:spPr>
        <p:txBody>
          <a:bodyPr lIns="0" rIns="0" tIns="0" bIns="0" anchor="ctr"/>
          <a:p>
            <a:endParaRPr/>
          </a:p>
        </p:txBody>
      </p:sp>
      <p:sp>
        <p:nvSpPr>
          <p:cNvPr id="19" name="PlaceHolder 2"/>
          <p:cNvSpPr>
            <a:spLocks noGrp="1"/>
          </p:cNvSpPr>
          <p:nvPr>
            <p:ph type="body"/>
          </p:nvPr>
        </p:nvSpPr>
        <p:spPr>
          <a:xfrm>
            <a:off x="152280" y="1295280"/>
            <a:ext cx="4685040" cy="4876560"/>
          </a:xfrm>
          <a:prstGeom prst="rect">
            <a:avLst/>
          </a:prstGeom>
        </p:spPr>
        <p:txBody>
          <a:bodyPr lIns="0" rIns="0" tIns="0" bIns="0"/>
          <a:p>
            <a:endParaRPr/>
          </a:p>
        </p:txBody>
      </p:sp>
      <p:sp>
        <p:nvSpPr>
          <p:cNvPr id="20" name="PlaceHolder 3"/>
          <p:cNvSpPr>
            <a:spLocks noGrp="1"/>
          </p:cNvSpPr>
          <p:nvPr>
            <p:ph type="body"/>
          </p:nvPr>
        </p:nvSpPr>
        <p:spPr>
          <a:xfrm>
            <a:off x="5072040" y="1295280"/>
            <a:ext cx="4685040" cy="2325960"/>
          </a:xfrm>
          <a:prstGeom prst="rect">
            <a:avLst/>
          </a:prstGeom>
        </p:spPr>
        <p:txBody>
          <a:bodyPr lIns="0" rIns="0" tIns="0" bIns="0"/>
          <a:p>
            <a:endParaRPr/>
          </a:p>
        </p:txBody>
      </p:sp>
      <p:sp>
        <p:nvSpPr>
          <p:cNvPr id="21" name="PlaceHolder 4"/>
          <p:cNvSpPr>
            <a:spLocks noGrp="1"/>
          </p:cNvSpPr>
          <p:nvPr>
            <p:ph type="body"/>
          </p:nvPr>
        </p:nvSpPr>
        <p:spPr>
          <a:xfrm>
            <a:off x="5072040" y="3842640"/>
            <a:ext cx="4685040" cy="23259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280" y="60480"/>
            <a:ext cx="9597600" cy="377640"/>
          </a:xfrm>
          <a:prstGeom prst="rect">
            <a:avLst/>
          </a:prstGeom>
        </p:spPr>
        <p:txBody>
          <a:bodyPr lIns="0" rIns="0" tIns="0" bIns="0" anchor="ctr"/>
          <a:p>
            <a:endParaRPr/>
          </a:p>
        </p:txBody>
      </p:sp>
      <p:sp>
        <p:nvSpPr>
          <p:cNvPr id="23" name="PlaceHolder 2"/>
          <p:cNvSpPr>
            <a:spLocks noGrp="1"/>
          </p:cNvSpPr>
          <p:nvPr>
            <p:ph type="body"/>
          </p:nvPr>
        </p:nvSpPr>
        <p:spPr>
          <a:xfrm>
            <a:off x="152280" y="1295280"/>
            <a:ext cx="4685040" cy="2325960"/>
          </a:xfrm>
          <a:prstGeom prst="rect">
            <a:avLst/>
          </a:prstGeom>
        </p:spPr>
        <p:txBody>
          <a:bodyPr lIns="0" rIns="0" tIns="0" bIns="0"/>
          <a:p>
            <a:endParaRPr/>
          </a:p>
        </p:txBody>
      </p:sp>
      <p:sp>
        <p:nvSpPr>
          <p:cNvPr id="24" name="PlaceHolder 3"/>
          <p:cNvSpPr>
            <a:spLocks noGrp="1"/>
          </p:cNvSpPr>
          <p:nvPr>
            <p:ph type="body"/>
          </p:nvPr>
        </p:nvSpPr>
        <p:spPr>
          <a:xfrm>
            <a:off x="5072040" y="1295280"/>
            <a:ext cx="4685040" cy="2325960"/>
          </a:xfrm>
          <a:prstGeom prst="rect">
            <a:avLst/>
          </a:prstGeom>
        </p:spPr>
        <p:txBody>
          <a:bodyPr lIns="0" rIns="0" tIns="0" bIns="0"/>
          <a:p>
            <a:endParaRPr/>
          </a:p>
        </p:txBody>
      </p:sp>
      <p:sp>
        <p:nvSpPr>
          <p:cNvPr id="25" name="PlaceHolder 4"/>
          <p:cNvSpPr>
            <a:spLocks noGrp="1"/>
          </p:cNvSpPr>
          <p:nvPr>
            <p:ph type="body"/>
          </p:nvPr>
        </p:nvSpPr>
        <p:spPr>
          <a:xfrm>
            <a:off x="152280" y="3842640"/>
            <a:ext cx="9600840" cy="23259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46160" y="457200"/>
            <a:ext cx="9600840" cy="360"/>
          </a:xfrm>
          <a:prstGeom prst="straightConnector1">
            <a:avLst/>
          </a:prstGeom>
          <a:noFill/>
          <a:ln w="9360">
            <a:solidFill>
              <a:schemeClr val="accent6"/>
            </a:solidFill>
            <a:round/>
          </a:ln>
        </p:spPr>
        <p:style>
          <a:lnRef idx="0"/>
          <a:fillRef idx="0"/>
          <a:effectRef idx="0"/>
          <a:fontRef idx="minor"/>
        </p:style>
      </p:sp>
      <p:sp>
        <p:nvSpPr>
          <p:cNvPr id="1" name="CustomShape 2"/>
          <p:cNvSpPr/>
          <p:nvPr/>
        </p:nvSpPr>
        <p:spPr>
          <a:xfrm>
            <a:off x="146160" y="6400800"/>
            <a:ext cx="9600840" cy="360"/>
          </a:xfrm>
          <a:prstGeom prst="straightConnector1">
            <a:avLst/>
          </a:prstGeom>
          <a:noFill/>
          <a:ln w="9360">
            <a:solidFill>
              <a:schemeClr val="accent6"/>
            </a:solidFill>
            <a:round/>
          </a:ln>
        </p:spPr>
        <p:style>
          <a:lnRef idx="0"/>
          <a:fillRef idx="0"/>
          <a:effectRef idx="0"/>
          <a:fontRef idx="minor"/>
        </p:style>
      </p:sp>
      <p:pic>
        <p:nvPicPr>
          <p:cNvPr id="2" name="Shape 13" descr=""/>
          <p:cNvPicPr/>
          <p:nvPr/>
        </p:nvPicPr>
        <p:blipFill>
          <a:blip r:embed="rId2"/>
          <a:stretch/>
        </p:blipFill>
        <p:spPr>
          <a:xfrm>
            <a:off x="9356760" y="6568920"/>
            <a:ext cx="474480" cy="272520"/>
          </a:xfrm>
          <a:prstGeom prst="rect">
            <a:avLst/>
          </a:prstGeom>
          <a:ln>
            <a:noFill/>
          </a:ln>
        </p:spPr>
      </p:pic>
      <p:sp>
        <p:nvSpPr>
          <p:cNvPr id="3" name="PlaceHolder 3"/>
          <p:cNvSpPr>
            <a:spLocks noGrp="1"/>
          </p:cNvSpPr>
          <p:nvPr>
            <p:ph type="body"/>
          </p:nvPr>
        </p:nvSpPr>
        <p:spPr>
          <a:xfrm>
            <a:off x="152280" y="1295280"/>
            <a:ext cx="9600840" cy="4876560"/>
          </a:xfrm>
          <a:prstGeom prst="rect">
            <a:avLst/>
          </a:prstGeom>
        </p:spPr>
        <p:txBody>
          <a:bodyPr tIns="91440" bIns="91440"/>
          <a:p>
            <a:pPr>
              <a:buSzPct val="45000"/>
              <a:buFont typeface="StarSymbol"/>
              <a:buChar char=""/>
            </a:pPr>
            <a:r>
              <a:rPr lang="en-IE" sz="1400">
                <a:latin typeface="Arial"/>
              </a:rPr>
              <a:t>Click to edit the outline text format</a:t>
            </a:r>
            <a:endParaRPr/>
          </a:p>
          <a:p>
            <a:pPr lvl="1">
              <a:buSzPct val="75000"/>
              <a:buFont typeface="StarSymbol"/>
              <a:buChar char=""/>
            </a:pPr>
            <a:r>
              <a:rPr lang="en-IE" sz="1400">
                <a:latin typeface="Arial"/>
              </a:rPr>
              <a:t>Second Outline Level</a:t>
            </a:r>
            <a:endParaRPr/>
          </a:p>
          <a:p>
            <a:pPr lvl="2">
              <a:buSzPct val="45000"/>
              <a:buFont typeface="StarSymbol"/>
              <a:buChar char=""/>
            </a:pPr>
            <a:r>
              <a:rPr lang="en-IE" sz="1400">
                <a:latin typeface="Arial"/>
              </a:rPr>
              <a:t>Third Outline Level</a:t>
            </a:r>
            <a:endParaRPr/>
          </a:p>
          <a:p>
            <a:pPr lvl="3">
              <a:buSzPct val="75000"/>
              <a:buFont typeface="StarSymbol"/>
              <a:buChar char=""/>
            </a:pPr>
            <a:r>
              <a:rPr lang="en-IE" sz="1400">
                <a:latin typeface="Arial"/>
              </a:rPr>
              <a:t>Fourth Outline Level</a:t>
            </a:r>
            <a:endParaRPr/>
          </a:p>
          <a:p>
            <a:pPr lvl="4">
              <a:buSzPct val="45000"/>
              <a:buFont typeface="StarSymbol"/>
              <a:buChar char=""/>
            </a:pPr>
            <a:r>
              <a:rPr lang="en-IE" sz="1400">
                <a:latin typeface="Arial"/>
              </a:rPr>
              <a:t>Fifth Outline Level</a:t>
            </a:r>
            <a:endParaRPr/>
          </a:p>
          <a:p>
            <a:pPr lvl="5">
              <a:buSzPct val="45000"/>
              <a:buFont typeface="StarSymbol"/>
              <a:buChar char=""/>
            </a:pPr>
            <a:r>
              <a:rPr lang="en-IE" sz="1400">
                <a:latin typeface="Arial"/>
              </a:rPr>
              <a:t>Sixth Outline Level</a:t>
            </a:r>
            <a:endParaRPr/>
          </a:p>
          <a:p>
            <a:pPr lvl="6">
              <a:buSzPct val="45000"/>
              <a:buFont typeface="StarSymbol"/>
              <a:buChar char=""/>
            </a:pPr>
            <a:r>
              <a:rPr lang="en-IE" sz="1400">
                <a:latin typeface="Arial"/>
              </a:rPr>
              <a:t>Seventh Outline Level</a:t>
            </a:r>
            <a:endParaRPr/>
          </a:p>
        </p:txBody>
      </p:sp>
      <p:sp>
        <p:nvSpPr>
          <p:cNvPr id="4" name="PlaceHolder 4"/>
          <p:cNvSpPr>
            <a:spLocks noGrp="1"/>
          </p:cNvSpPr>
          <p:nvPr>
            <p:ph type="title"/>
          </p:nvPr>
        </p:nvSpPr>
        <p:spPr>
          <a:xfrm>
            <a:off x="152280" y="60480"/>
            <a:ext cx="9597600" cy="377640"/>
          </a:xfrm>
          <a:prstGeom prst="rect">
            <a:avLst/>
          </a:prstGeom>
        </p:spPr>
        <p:txBody>
          <a:bodyPr tIns="91440" bIns="91440"/>
          <a:p>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152280" y="60480"/>
            <a:ext cx="9597600" cy="377640"/>
          </a:xfrm>
          <a:prstGeom prst="rect">
            <a:avLst/>
          </a:prstGeom>
          <a:solidFill>
            <a:srgbClr val="ffffff"/>
          </a:solidFill>
          <a:ln w="12600">
            <a:solidFill>
              <a:srgbClr val="ffffff"/>
            </a:solidFill>
            <a:miter/>
          </a:ln>
        </p:spPr>
        <p:txBody>
          <a:bodyPr lIns="0" rIns="0" tIns="0" bIns="0"/>
          <a:p>
            <a:r>
              <a:rPr lang="en-IE" sz="2400">
                <a:latin typeface="Arial"/>
              </a:rPr>
              <a:t>Software Problem Analysis</a:t>
            </a:r>
            <a:r>
              <a:rPr lang="en-IE" sz="2400">
                <a:latin typeface="Arial"/>
              </a:rPr>
              <a:t>	</a:t>
            </a:r>
            <a:endParaRPr/>
          </a:p>
        </p:txBody>
      </p:sp>
      <p:sp>
        <p:nvSpPr>
          <p:cNvPr id="40" name="TextShape 2"/>
          <p:cNvSpPr txBox="1"/>
          <p:nvPr/>
        </p:nvSpPr>
        <p:spPr>
          <a:xfrm>
            <a:off x="152280" y="1295280"/>
            <a:ext cx="9600840" cy="4876560"/>
          </a:xfrm>
          <a:prstGeom prst="rect">
            <a:avLst/>
          </a:prstGeom>
          <a:noFill/>
          <a:ln>
            <a:noFill/>
          </a:ln>
        </p:spPr>
        <p:txBody>
          <a:bodyPr lIns="0" rIns="0" tIns="0" bIns="0"/>
          <a:p>
            <a:pPr>
              <a:buSzPct val="45000"/>
              <a:buFont typeface="StarSymbol"/>
              <a:buChar char=""/>
            </a:pPr>
            <a:r>
              <a:rPr lang="en-IE" sz="1400">
                <a:latin typeface="Arial"/>
              </a:rPr>
              <a:t>This module is designed to give beginning software engineers the mental processes needed to help them in analyzing and solving tasks.  The process consists of the following steps. </a:t>
            </a:r>
            <a:endParaRPr/>
          </a:p>
          <a:p>
            <a:pPr>
              <a:buFont typeface="StarSymbol"/>
              <a:buAutoNum type="arabicParenR"/>
            </a:pPr>
            <a:r>
              <a:rPr lang="en-IE" sz="1400">
                <a:latin typeface="Arial"/>
              </a:rPr>
              <a:t>Define the problem.  </a:t>
            </a:r>
            <a:endParaRPr/>
          </a:p>
          <a:p>
            <a:pPr>
              <a:buFont typeface="StarSymbol"/>
              <a:buAutoNum type="arabicParenR"/>
            </a:pPr>
            <a:r>
              <a:rPr lang="en-IE" sz="1400">
                <a:latin typeface="Arial"/>
              </a:rPr>
              <a:t>Define the solution at a high level</a:t>
            </a:r>
            <a:endParaRPr/>
          </a:p>
          <a:p>
            <a:pPr>
              <a:buFont typeface="StarSymbol"/>
              <a:buAutoNum type="arabicParenR"/>
            </a:pPr>
            <a:r>
              <a:rPr lang="en-IE" sz="1400">
                <a:latin typeface="Arial"/>
              </a:rPr>
              <a:t>Define a data dictionary, if required. </a:t>
            </a:r>
            <a:endParaRPr/>
          </a:p>
          <a:p>
            <a:pPr>
              <a:buFont typeface="StarSymbol"/>
              <a:buAutoNum type="arabicParenR"/>
            </a:pPr>
            <a:r>
              <a:rPr lang="en-IE" sz="1400">
                <a:latin typeface="Arial"/>
              </a:rPr>
              <a:t>Break the solution down into steps. </a:t>
            </a:r>
            <a:endParaRPr/>
          </a:p>
          <a:p>
            <a:pPr>
              <a:buFont typeface="StarSymbol"/>
              <a:buAutoNum type="arabicParenR"/>
            </a:pPr>
            <a:r>
              <a:rPr lang="en-IE" sz="1400">
                <a:latin typeface="Arial"/>
              </a:rPr>
              <a:t>Write pseudocode.</a:t>
            </a:r>
            <a:endParaRPr/>
          </a:p>
          <a:p>
            <a:pPr>
              <a:buFont typeface="StarSymbol"/>
              <a:buAutoNum type="arabicParenR"/>
            </a:pPr>
            <a:r>
              <a:rPr lang="en-IE" sz="1400">
                <a:latin typeface="Arial"/>
              </a:rPr>
              <a:t>Write the solution from the pseudocode.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TextShape 1"/>
          <p:cNvSpPr txBox="1"/>
          <p:nvPr/>
        </p:nvSpPr>
        <p:spPr>
          <a:xfrm>
            <a:off x="152280" y="60480"/>
            <a:ext cx="9597600" cy="377640"/>
          </a:xfrm>
          <a:prstGeom prst="rect">
            <a:avLst/>
          </a:prstGeom>
          <a:noFill/>
          <a:ln>
            <a:noFill/>
          </a:ln>
        </p:spPr>
        <p:txBody>
          <a:bodyPr lIns="0" rIns="0" tIns="0" bIns="0" anchor="ctr"/>
          <a:p>
            <a:r>
              <a:rPr lang="en-IE" sz="1400">
                <a:latin typeface="Arial"/>
              </a:rPr>
              <a:t>Pseudocode</a:t>
            </a:r>
            <a:endParaRPr/>
          </a:p>
        </p:txBody>
      </p:sp>
      <p:sp>
        <p:nvSpPr>
          <p:cNvPr id="61" name="TextShape 2"/>
          <p:cNvSpPr txBox="1"/>
          <p:nvPr/>
        </p:nvSpPr>
        <p:spPr>
          <a:xfrm>
            <a:off x="152280" y="1295280"/>
            <a:ext cx="9600840" cy="4876560"/>
          </a:xfrm>
          <a:prstGeom prst="rect">
            <a:avLst/>
          </a:prstGeom>
          <a:noFill/>
          <a:ln>
            <a:noFill/>
          </a:ln>
        </p:spPr>
        <p:txBody>
          <a:bodyPr lIns="0" rIns="0" tIns="0" bIns="0"/>
          <a:p>
            <a:pPr>
              <a:buSzPct val="45000"/>
              <a:buFont typeface="StarSymbol"/>
              <a:buChar char=""/>
            </a:pPr>
            <a:r>
              <a:rPr lang="en-IE" sz="1400">
                <a:latin typeface="Arial"/>
              </a:rPr>
              <a:t>The next step in the process is to take the details and </a:t>
            </a:r>
            <a:r>
              <a:rPr i="1" lang="en-IE" sz="1400">
                <a:latin typeface="Arial"/>
              </a:rPr>
              <a:t>pseudocode</a:t>
            </a:r>
            <a:r>
              <a:rPr lang="en-IE" sz="1400">
                <a:latin typeface="Arial"/>
              </a:rPr>
              <a:t> it. </a:t>
            </a:r>
            <a:r>
              <a:rPr i="1" lang="en-IE" sz="1400">
                <a:latin typeface="Arial"/>
              </a:rPr>
              <a:t>Pseudocode </a:t>
            </a:r>
            <a:r>
              <a:rPr lang="en-IE" sz="1400">
                <a:latin typeface="Arial"/>
              </a:rPr>
              <a:t>is a mixture of natural language and programming structure that allows other programmers to easily see what the flow of logic should look like when actually coding the program.  </a:t>
            </a:r>
            <a:endParaRPr/>
          </a:p>
          <a:p>
            <a:pPr>
              <a:buSzPct val="45000"/>
              <a:buFont typeface="StarSymbol"/>
              <a:buChar char=""/>
            </a:pPr>
            <a:r>
              <a:rPr lang="en-IE" sz="1400">
                <a:latin typeface="Arial"/>
              </a:rPr>
              <a:t>The pseudocode for the above example might look something like this:</a:t>
            </a:r>
            <a:endParaRPr/>
          </a:p>
          <a:p>
            <a:pPr>
              <a:buSzPct val="45000"/>
              <a:buFont typeface="StarSymbol"/>
              <a:buChar char=""/>
            </a:pPr>
            <a:endParaRPr/>
          </a:p>
        </p:txBody>
      </p:sp>
      <p:graphicFrame>
        <p:nvGraphicFramePr>
          <p:cNvPr id="62" name="Table 3"/>
          <p:cNvGraphicFramePr/>
          <p:nvPr/>
        </p:nvGraphicFramePr>
        <p:xfrm>
          <a:off x="587160" y="2701800"/>
          <a:ext cx="5075280" cy="336960"/>
        </p:xfrm>
        <a:graphic>
          <a:graphicData uri="http://schemas.openxmlformats.org/drawingml/2006/table">
            <a:tbl>
              <a:tblPr/>
              <a:tblGrid>
                <a:gridCol w="5075640"/>
              </a:tblGrid>
              <a:tr h="337320">
                <a:tc>
                  <a:txBody>
                    <a:bodyPr lIns="90000" rIns="90000" tIns="46800" bIns="46800"/>
                    <a:p>
                      <a:r>
                        <a:rPr lang="en-IE" sz="1400">
                          <a:latin typeface="Arial"/>
                        </a:rPr>
                        <a:t>data = open (“europop.txt”)</a:t>
                      </a:r>
                      <a:endParaRPr/>
                    </a:p>
                    <a:p>
                      <a:r>
                        <a:rPr lang="en-IE" sz="1400">
                          <a:latin typeface="Arial"/>
                        </a:rPr>
                        <a:t>foreach line in data</a:t>
                      </a:r>
                      <a:endParaRPr/>
                    </a:p>
                    <a:p>
                      <a:r>
                        <a:rPr lang="en-IE" sz="1400">
                          <a:latin typeface="Arial"/>
                        </a:rPr>
                        <a:t>    </a:t>
                      </a:r>
                      <a:r>
                        <a:rPr lang="en-IE" sz="1400">
                          <a:latin typeface="Arial"/>
                        </a:rPr>
                        <a:t>read (line)</a:t>
                      </a:r>
                      <a:endParaRPr/>
                    </a:p>
                    <a:p>
                      <a:r>
                        <a:rPr lang="en-IE" sz="1400">
                          <a:latin typeface="Arial"/>
                        </a:rPr>
                        <a:t>    </a:t>
                      </a:r>
                      <a:r>
                        <a:rPr lang="en-IE" sz="1400">
                          <a:latin typeface="Arial"/>
                        </a:rPr>
                        <a:t>if line is blank</a:t>
                      </a:r>
                      <a:endParaRPr/>
                    </a:p>
                    <a:p>
                      <a:r>
                        <a:rPr lang="en-IE" sz="1400">
                          <a:latin typeface="Arial"/>
                        </a:rPr>
                        <a:t>        </a:t>
                      </a:r>
                      <a:r>
                        <a:rPr lang="en-IE" sz="1400">
                          <a:latin typeface="Arial"/>
                        </a:rPr>
                        <a:t>continue</a:t>
                      </a:r>
                      <a:endParaRPr/>
                    </a:p>
                    <a:p>
                      <a:r>
                        <a:rPr lang="en-IE" sz="1400">
                          <a:latin typeface="Arial"/>
                        </a:rPr>
                        <a:t>    </a:t>
                      </a:r>
                      <a:r>
                        <a:rPr lang="en-IE" sz="1400">
                          <a:latin typeface="Arial"/>
                        </a:rPr>
                        <a:t>countryname = line[0]   // Extract the country name</a:t>
                      </a:r>
                      <a:endParaRPr/>
                    </a:p>
                    <a:p>
                      <a:r>
                        <a:rPr lang="en-IE" sz="1400">
                          <a:latin typeface="Arial"/>
                        </a:rPr>
                        <a:t>    </a:t>
                      </a:r>
                      <a:r>
                        <a:rPr lang="en-IE" sz="1400">
                          <a:latin typeface="Arial"/>
                        </a:rPr>
                        <a:t>countrypop1 = line[1]    // Extract the first value</a:t>
                      </a:r>
                      <a:endParaRPr/>
                    </a:p>
                    <a:p>
                      <a:r>
                        <a:rPr lang="en-IE" sz="1400">
                          <a:latin typeface="Arial"/>
                        </a:rPr>
                        <a:t>    </a:t>
                      </a:r>
                      <a:r>
                        <a:rPr lang="en-IE" sz="1400">
                          <a:latin typeface="Arial"/>
                        </a:rPr>
                        <a:t>countrypop2 = line[7]    // Extract the last value</a:t>
                      </a:r>
                      <a:endParaRPr/>
                    </a:p>
                    <a:p>
                      <a:r>
                        <a:rPr lang="en-IE" sz="1400">
                          <a:latin typeface="Arial"/>
                        </a:rPr>
                        <a:t>    </a:t>
                      </a:r>
                      <a:r>
                        <a:rPr lang="en-IE" sz="1400">
                          <a:latin typeface="Arial"/>
                        </a:rPr>
                        <a:t>countrydelta = countrypop2 – countrypop1  // Calculate the difference</a:t>
                      </a:r>
                      <a:endParaRPr/>
                    </a:p>
                    <a:p>
                      <a:r>
                        <a:rPr lang="en-IE" sz="1400">
                          <a:latin typeface="Arial"/>
                        </a:rPr>
                        <a:t>    </a:t>
                      </a:r>
                      <a:r>
                        <a:rPr lang="en-IE" sz="1400">
                          <a:latin typeface="Arial"/>
                        </a:rPr>
                        <a:t>countrystore[countryname] = countrydelta  // Store the results by country name</a:t>
                      </a:r>
                      <a:endParaRPr/>
                    </a:p>
                    <a:p>
                      <a:endParaRPr/>
                    </a:p>
                    <a:p>
                      <a:r>
                        <a:rPr lang="en-IE" sz="1400">
                          <a:latin typeface="Arial"/>
                        </a:rPr>
                        <a:t>print (“What country do you want to see: “)</a:t>
                      </a:r>
                      <a:endParaRPr/>
                    </a:p>
                    <a:p>
                      <a:r>
                        <a:rPr lang="en-IE" sz="1400">
                          <a:latin typeface="Arial"/>
                        </a:rPr>
                        <a:t>get_input(country)</a:t>
                      </a:r>
                      <a:endParaRPr/>
                    </a:p>
                    <a:p>
                      <a:r>
                        <a:rPr lang="en-IE" sz="1400">
                          <a:latin typeface="Arial"/>
                        </a:rPr>
                        <a:t>print countrystore[country]</a:t>
                      </a:r>
                      <a:endParaRPr/>
                    </a:p>
                    <a:p>
                      <a:r>
                        <a:rPr lang="en-IE" sz="1400">
                          <a:latin typeface="Arial"/>
                        </a:rPr>
                        <a:t>exit</a:t>
                      </a:r>
                      <a:endParaRPr/>
                    </a:p>
                  </a:txBody>
                  <a:tcPr/>
                </a:tc>
              </a:tr>
            </a:tbl>
          </a:graphicData>
        </a:graphic>
      </p:graphicFrame>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152280" y="60480"/>
            <a:ext cx="9597600" cy="377640"/>
          </a:xfrm>
          <a:prstGeom prst="rect">
            <a:avLst/>
          </a:prstGeom>
          <a:noFill/>
          <a:ln>
            <a:noFill/>
          </a:ln>
        </p:spPr>
        <p:txBody>
          <a:bodyPr lIns="0" rIns="0" tIns="0" bIns="0" anchor="ctr"/>
          <a:p>
            <a:r>
              <a:rPr lang="en-IE" sz="1400">
                <a:latin typeface="Arial"/>
              </a:rPr>
              <a:t>Pseudocode</a:t>
            </a:r>
            <a:endParaRPr/>
          </a:p>
        </p:txBody>
      </p:sp>
      <p:sp>
        <p:nvSpPr>
          <p:cNvPr id="64" name="TextShape 2"/>
          <p:cNvSpPr txBox="1"/>
          <p:nvPr/>
        </p:nvSpPr>
        <p:spPr>
          <a:xfrm>
            <a:off x="152280" y="1295280"/>
            <a:ext cx="9600840" cy="4876560"/>
          </a:xfrm>
          <a:prstGeom prst="rect">
            <a:avLst/>
          </a:prstGeom>
          <a:noFill/>
          <a:ln>
            <a:noFill/>
          </a:ln>
        </p:spPr>
        <p:txBody>
          <a:bodyPr lIns="0" rIns="0" tIns="0" bIns="0"/>
          <a:p>
            <a:pPr>
              <a:buSzPct val="45000"/>
              <a:buFont typeface="StarSymbol"/>
              <a:buChar char=""/>
            </a:pPr>
            <a:r>
              <a:rPr lang="en-IE" sz="1400">
                <a:latin typeface="Arial"/>
              </a:rPr>
              <a:t>It is important to also understand that when doing the solution details, focus on the “golden path”.  That is ignore any issues with exceptions or error handling.  Attention is paid to these issues at coding time.  The key here is that you want to fully understand the “business logic” that will drive this application. </a:t>
            </a:r>
            <a:endParaRPr/>
          </a:p>
          <a:p>
            <a:pPr>
              <a:buSzPct val="45000"/>
              <a:buFont typeface="StarSymbol"/>
              <a:buChar char=""/>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TextShape 1"/>
          <p:cNvSpPr txBox="1"/>
          <p:nvPr/>
        </p:nvSpPr>
        <p:spPr>
          <a:xfrm>
            <a:off x="152280" y="60480"/>
            <a:ext cx="9597600" cy="377640"/>
          </a:xfrm>
          <a:prstGeom prst="rect">
            <a:avLst/>
          </a:prstGeom>
          <a:noFill/>
          <a:ln>
            <a:noFill/>
          </a:ln>
        </p:spPr>
        <p:txBody>
          <a:bodyPr lIns="0" rIns="0" tIns="0" bIns="0" anchor="ctr"/>
          <a:p>
            <a:r>
              <a:rPr lang="en-IE" sz="1400">
                <a:latin typeface="Arial"/>
              </a:rPr>
              <a:t>Conclusions</a:t>
            </a:r>
            <a:endParaRPr/>
          </a:p>
        </p:txBody>
      </p:sp>
      <p:sp>
        <p:nvSpPr>
          <p:cNvPr id="66" name="TextShape 2"/>
          <p:cNvSpPr txBox="1"/>
          <p:nvPr/>
        </p:nvSpPr>
        <p:spPr>
          <a:xfrm>
            <a:off x="152280" y="1295280"/>
            <a:ext cx="9600840" cy="4876560"/>
          </a:xfrm>
          <a:prstGeom prst="rect">
            <a:avLst/>
          </a:prstGeom>
          <a:noFill/>
          <a:ln>
            <a:noFill/>
          </a:ln>
        </p:spPr>
        <p:txBody>
          <a:bodyPr lIns="0" rIns="0" tIns="0" bIns="0"/>
          <a:p>
            <a:pPr>
              <a:buSzPct val="45000"/>
              <a:buFont typeface="StarSymbol"/>
              <a:buChar char=""/>
            </a:pPr>
            <a:r>
              <a:rPr lang="en-IE" sz="1400">
                <a:latin typeface="Arial"/>
              </a:rPr>
              <a:t>The purpose of this module is to teach beginning software engineering students proper mental processes for analyzing and solving problems.</a:t>
            </a:r>
            <a:endParaRPr/>
          </a:p>
          <a:p>
            <a:pPr>
              <a:buSzPct val="45000"/>
              <a:buFont typeface="StarSymbol"/>
              <a:buChar char=""/>
            </a:pPr>
            <a:r>
              <a:rPr lang="en-IE" sz="1400">
                <a:latin typeface="Arial"/>
              </a:rPr>
              <a:t>We start first by defining the problem.</a:t>
            </a:r>
            <a:endParaRPr/>
          </a:p>
          <a:p>
            <a:pPr>
              <a:buSzPct val="45000"/>
              <a:buFont typeface="StarSymbol"/>
              <a:buChar char=""/>
            </a:pPr>
            <a:r>
              <a:rPr lang="en-IE" sz="1400">
                <a:latin typeface="Arial"/>
              </a:rPr>
              <a:t>Then we iterate over the solution definition, starting with a high level definition and then stepping down into specifics.</a:t>
            </a:r>
            <a:endParaRPr/>
          </a:p>
          <a:p>
            <a:pPr>
              <a:buSzPct val="45000"/>
              <a:buFont typeface="StarSymbol"/>
              <a:buChar char=""/>
            </a:pPr>
            <a:r>
              <a:rPr lang="en-IE" sz="1400">
                <a:latin typeface="Arial"/>
              </a:rPr>
              <a:t>Additionally, we describe the data, if any, used by the solution. </a:t>
            </a:r>
            <a:endParaRPr/>
          </a:p>
          <a:p>
            <a:pPr>
              <a:buSzPct val="45000"/>
              <a:buFont typeface="StarSymbol"/>
              <a:buChar char=""/>
            </a:pPr>
            <a:r>
              <a:rPr lang="en-IE" sz="1400">
                <a:latin typeface="Arial"/>
              </a:rPr>
              <a:t>Next, we pseudocode the solution.  </a:t>
            </a:r>
            <a:endParaRPr/>
          </a:p>
          <a:p>
            <a:pPr>
              <a:buSzPct val="45000"/>
              <a:buFont typeface="StarSymbol"/>
              <a:buChar char=""/>
            </a:pPr>
            <a:r>
              <a:rPr lang="en-IE" sz="1400">
                <a:latin typeface="Arial"/>
              </a:rPr>
              <a:t>Finally, we create the actual application in the programming language selected. </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152280" y="60480"/>
            <a:ext cx="9597600" cy="377640"/>
          </a:xfrm>
          <a:prstGeom prst="rect">
            <a:avLst/>
          </a:prstGeom>
          <a:noFill/>
          <a:ln>
            <a:noFill/>
          </a:ln>
        </p:spPr>
        <p:txBody>
          <a:bodyPr lIns="0" rIns="0" tIns="0" bIns="0" anchor="ctr"/>
          <a:p>
            <a:r>
              <a:rPr lang="en-IE" sz="1400">
                <a:latin typeface="Arial"/>
              </a:rPr>
              <a:t>Define the problem.</a:t>
            </a:r>
            <a:r>
              <a:rPr lang="en-IE" sz="1400">
                <a:latin typeface="Arial"/>
              </a:rPr>
              <a:t>	</a:t>
            </a:r>
            <a:endParaRPr/>
          </a:p>
        </p:txBody>
      </p:sp>
      <p:sp>
        <p:nvSpPr>
          <p:cNvPr id="42" name="TextShape 2"/>
          <p:cNvSpPr txBox="1"/>
          <p:nvPr/>
        </p:nvSpPr>
        <p:spPr>
          <a:xfrm>
            <a:off x="152280" y="1295280"/>
            <a:ext cx="9600840" cy="4876560"/>
          </a:xfrm>
          <a:prstGeom prst="rect">
            <a:avLst/>
          </a:prstGeom>
          <a:noFill/>
          <a:ln>
            <a:noFill/>
          </a:ln>
        </p:spPr>
        <p:txBody>
          <a:bodyPr lIns="0" rIns="0" tIns="0" bIns="0"/>
          <a:p>
            <a:pPr>
              <a:buSzPct val="45000"/>
              <a:buFont typeface="StarSymbol"/>
              <a:buChar char=""/>
            </a:pPr>
            <a:r>
              <a:rPr lang="en-IE" sz="1400">
                <a:latin typeface="Arial"/>
              </a:rPr>
              <a:t>Write a simple and clear definition of the problem. Use plain english rather than technical terminology where possible. </a:t>
            </a:r>
            <a:endParaRPr/>
          </a:p>
          <a:p>
            <a:pPr>
              <a:buSzPct val="45000"/>
              <a:buFont typeface="StarSymbol"/>
              <a:buChar char=""/>
            </a:pPr>
            <a:r>
              <a:rPr lang="en-IE" sz="1400">
                <a:latin typeface="Arial"/>
              </a:rPr>
              <a:t>Begin by understanding and enumerating what you already know about the problem and then research what you don't know. </a:t>
            </a:r>
            <a:endParaRPr/>
          </a:p>
          <a:p>
            <a:pPr>
              <a:buSzPct val="45000"/>
              <a:buFont typeface="StarSymbol"/>
              <a:buChar char=""/>
            </a:pPr>
            <a:r>
              <a:rPr lang="en-IE" sz="1400">
                <a:latin typeface="Arial"/>
              </a:rPr>
              <a:t>Example:  Being tasked to create an application that provides analysis of baseball salaries from the years 2000-2015. </a:t>
            </a:r>
            <a:endParaRPr/>
          </a:p>
          <a:p>
            <a:pPr lvl="1">
              <a:buFont typeface="StarSymbol"/>
              <a:buAutoNum type="arabicParenR"/>
            </a:pPr>
            <a:r>
              <a:rPr lang="en-IE" sz="1400">
                <a:latin typeface="Arial"/>
              </a:rPr>
              <a:t>Determine what sort of analysis is being asked for.</a:t>
            </a:r>
            <a:endParaRPr/>
          </a:p>
          <a:p>
            <a:pPr lvl="1">
              <a:buFont typeface="StarSymbol"/>
              <a:buAutoNum type="arabicParenR"/>
            </a:pPr>
            <a:r>
              <a:rPr lang="en-IE" sz="1400">
                <a:latin typeface="Arial"/>
              </a:rPr>
              <a:t>Where is the data coming from?</a:t>
            </a:r>
            <a:endParaRPr/>
          </a:p>
          <a:p>
            <a:pPr lvl="1">
              <a:buFont typeface="StarSymbol"/>
              <a:buAutoNum type="arabicParenR"/>
            </a:pPr>
            <a:r>
              <a:rPr lang="en-IE" sz="1400">
                <a:latin typeface="Arial"/>
              </a:rPr>
              <a:t>What type of interface is needed?</a:t>
            </a:r>
            <a:endParaRPr/>
          </a:p>
          <a:p>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152280" y="60480"/>
            <a:ext cx="9597600" cy="377640"/>
          </a:xfrm>
          <a:prstGeom prst="rect">
            <a:avLst/>
          </a:prstGeom>
          <a:noFill/>
          <a:ln>
            <a:noFill/>
          </a:ln>
        </p:spPr>
        <p:txBody>
          <a:bodyPr lIns="0" rIns="0" tIns="0" bIns="0" anchor="ctr"/>
          <a:p>
            <a:r>
              <a:rPr lang="en-IE" sz="1400">
                <a:latin typeface="Arial"/>
              </a:rPr>
              <a:t>Define the problem</a:t>
            </a:r>
            <a:endParaRPr/>
          </a:p>
        </p:txBody>
      </p:sp>
      <p:sp>
        <p:nvSpPr>
          <p:cNvPr id="44" name="TextShape 2"/>
          <p:cNvSpPr txBox="1"/>
          <p:nvPr/>
        </p:nvSpPr>
        <p:spPr>
          <a:xfrm>
            <a:off x="152280" y="1295280"/>
            <a:ext cx="9600840" cy="4876560"/>
          </a:xfrm>
          <a:prstGeom prst="rect">
            <a:avLst/>
          </a:prstGeom>
          <a:noFill/>
          <a:ln>
            <a:noFill/>
          </a:ln>
        </p:spPr>
        <p:txBody>
          <a:bodyPr lIns="0" rIns="0" tIns="0" bIns="0"/>
          <a:p>
            <a:pPr>
              <a:buSzPct val="45000"/>
              <a:buFont typeface="StarSymbol"/>
              <a:buChar char=""/>
            </a:pPr>
            <a:r>
              <a:rPr lang="en-IE" sz="1400">
                <a:latin typeface="Arial"/>
              </a:rPr>
              <a:t>Once you have a clear understanding of what you need to do, write a problem statement.  </a:t>
            </a:r>
            <a:endParaRPr/>
          </a:p>
          <a:p>
            <a:pPr>
              <a:buSzPct val="45000"/>
              <a:buFont typeface="StarSymbol"/>
              <a:buChar char=""/>
            </a:pPr>
            <a:r>
              <a:rPr lang="en-IE" sz="1400">
                <a:latin typeface="Arial"/>
              </a:rPr>
              <a:t>For example:</a:t>
            </a:r>
            <a:endParaRPr/>
          </a:p>
          <a:p>
            <a:pPr>
              <a:buSzPct val="45000"/>
              <a:buFont typeface="StarSymbol"/>
              <a:buChar char=""/>
            </a:pPr>
            <a:r>
              <a:rPr lang="en-IE" sz="1400">
                <a:latin typeface="Arial"/>
              </a:rPr>
              <a:t>“</a:t>
            </a:r>
            <a:r>
              <a:rPr lang="en-IE" sz="1400">
                <a:latin typeface="Arial"/>
              </a:rPr>
              <a:t>We want to create an application that takes data from a series of comma separated value files (csv), load them into our program and allow users to request a number of statistical analyses, such as salary averages, means and medians per team and per league, from a text based user interface.” </a:t>
            </a:r>
            <a:endParaRPr/>
          </a:p>
          <a:p>
            <a:pPr>
              <a:buSzPct val="45000"/>
              <a:buFont typeface="StarSymbol"/>
              <a:buChar char=""/>
            </a:pPr>
            <a:r>
              <a:rPr lang="en-IE" sz="1400">
                <a:latin typeface="Arial"/>
              </a:rPr>
              <a:t>It is important to understand that at this point, we're not defining any answers, we're merely trying to get a handle on what exactly the problem is. </a:t>
            </a:r>
            <a:endParaRPr/>
          </a:p>
          <a:p>
            <a:pPr>
              <a:buSzPct val="45000"/>
              <a:buFont typeface="StarSymbol"/>
              <a:buChar char=""/>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152280" y="60480"/>
            <a:ext cx="9597600" cy="377640"/>
          </a:xfrm>
          <a:prstGeom prst="rect">
            <a:avLst/>
          </a:prstGeom>
          <a:noFill/>
          <a:ln>
            <a:noFill/>
          </a:ln>
        </p:spPr>
        <p:txBody>
          <a:bodyPr lIns="0" rIns="0" tIns="0" bIns="0" anchor="ctr"/>
          <a:p>
            <a:r>
              <a:rPr lang="en-IE" sz="1400">
                <a:latin typeface="Arial"/>
              </a:rPr>
              <a:t>Define the solution</a:t>
            </a:r>
            <a:endParaRPr/>
          </a:p>
        </p:txBody>
      </p:sp>
      <p:sp>
        <p:nvSpPr>
          <p:cNvPr id="46" name="TextShape 2"/>
          <p:cNvSpPr txBox="1"/>
          <p:nvPr/>
        </p:nvSpPr>
        <p:spPr>
          <a:xfrm>
            <a:off x="152280" y="1295280"/>
            <a:ext cx="9600840" cy="4876560"/>
          </a:xfrm>
          <a:prstGeom prst="rect">
            <a:avLst/>
          </a:prstGeom>
          <a:noFill/>
          <a:ln>
            <a:noFill/>
          </a:ln>
        </p:spPr>
        <p:txBody>
          <a:bodyPr lIns="0" rIns="0" tIns="0" bIns="0"/>
          <a:p>
            <a:pPr>
              <a:buSzPct val="45000"/>
              <a:buFont typeface="StarSymbol"/>
              <a:buChar char=""/>
            </a:pPr>
            <a:r>
              <a:rPr lang="en-IE" sz="1400">
                <a:latin typeface="Arial"/>
              </a:rPr>
              <a:t>Once you have fully understood the problem. It is time to define a solution. At this point in time, the solution should only be defined in the most general terms.  Later you will break the solution down into steps.</a:t>
            </a:r>
            <a:endParaRPr/>
          </a:p>
          <a:p>
            <a:pPr>
              <a:buSzPct val="45000"/>
              <a:buFont typeface="StarSymbol"/>
              <a:buChar char=""/>
            </a:pPr>
            <a:r>
              <a:rPr lang="en-IE" sz="1400">
                <a:latin typeface="Arial"/>
              </a:rPr>
              <a:t> </a:t>
            </a:r>
            <a:r>
              <a:rPr lang="en-IE" sz="1400">
                <a:latin typeface="Arial"/>
              </a:rPr>
              <a:t>When defining a solution, a good approach might be to consider how you would solve this problem using nothing more sophsticated than pencil and paper. </a:t>
            </a:r>
            <a:r>
              <a:rPr lang="en-IE" sz="1400">
                <a:latin typeface="Arial"/>
              </a:rPr>
              <a:t>	</a:t>
            </a:r>
            <a:endParaRPr/>
          </a:p>
          <a:p>
            <a:pPr>
              <a:buSzPct val="45000"/>
              <a:buFont typeface="StarSymbol"/>
              <a:buChar char=""/>
            </a:pPr>
            <a:r>
              <a:rPr lang="en-IE" sz="1400">
                <a:latin typeface="Arial"/>
              </a:rPr>
              <a:t>For example: You've been given a spreadsheet that enumerates the population density for a number of European countries over a ten year period.  You've been asked to give report on the change of the population for each country.  How would you do this?</a:t>
            </a:r>
            <a:endParaRPr/>
          </a:p>
          <a:p>
            <a:pPr>
              <a:buSzPct val="45000"/>
              <a:buFont typeface="StarSymbol"/>
              <a:buChar char=""/>
            </a:pPr>
            <a:r>
              <a:rPr lang="en-IE" sz="1400">
                <a:latin typeface="Arial"/>
              </a:rPr>
              <a:t>How would you do this manually? </a:t>
            </a:r>
            <a:endParaRPr/>
          </a:p>
          <a:p>
            <a:pPr>
              <a:buSzPct val="45000"/>
              <a:buFont typeface="StarSymbol"/>
              <a:buChar char=""/>
            </a:pPr>
            <a:r>
              <a:rPr lang="en-IE" sz="1400">
                <a:latin typeface="Arial"/>
              </a:rPr>
              <a:t>Here's a possible procedure for solving this problem. </a:t>
            </a:r>
            <a:endParaRPr/>
          </a:p>
          <a:p>
            <a:pPr>
              <a:buSzPct val="45000"/>
              <a:buFont typeface="StarSymbol"/>
              <a:buChar char=""/>
            </a:pPr>
            <a:r>
              <a:rPr lang="en-IE" sz="1400">
                <a:latin typeface="Arial"/>
              </a:rPr>
              <a:t>“</a:t>
            </a:r>
            <a:r>
              <a:rPr lang="en-IE" sz="1400">
                <a:latin typeface="Arial"/>
              </a:rPr>
              <a:t>For each country in the spreadsheet, subtract the value in the first column of population density from the value in the last column.  Write a new set of outputs that include the name of the country and the calculated change in the population.”</a:t>
            </a:r>
            <a:endParaRPr/>
          </a:p>
          <a:p>
            <a:pPr>
              <a:buSzPct val="45000"/>
              <a:buFont typeface="StarSymbol"/>
              <a:buChar char=""/>
            </a:pPr>
            <a:r>
              <a:rPr lang="en-IE" sz="1400">
                <a:latin typeface="Arial"/>
              </a:rPr>
              <a:t>While this is a simple example, this technique can be used for more complex problems to help understand the proper way to complete this task. </a:t>
            </a:r>
            <a:endParaRPr/>
          </a:p>
          <a:p>
            <a:pPr>
              <a:buSzPct val="45000"/>
              <a:buFont typeface="StarSymbol"/>
              <a:buChar char=""/>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152280" y="60480"/>
            <a:ext cx="9597600" cy="377640"/>
          </a:xfrm>
          <a:prstGeom prst="rect">
            <a:avLst/>
          </a:prstGeom>
          <a:noFill/>
          <a:ln>
            <a:noFill/>
          </a:ln>
        </p:spPr>
        <p:txBody>
          <a:bodyPr lIns="0" rIns="0" tIns="0" bIns="0" anchor="ctr"/>
          <a:p>
            <a:r>
              <a:rPr lang="en-IE" sz="1400">
                <a:latin typeface="Arial"/>
              </a:rPr>
              <a:t>Define a data dictionary</a:t>
            </a:r>
            <a:endParaRPr/>
          </a:p>
        </p:txBody>
      </p:sp>
      <p:sp>
        <p:nvSpPr>
          <p:cNvPr id="48" name="TextShape 2"/>
          <p:cNvSpPr txBox="1"/>
          <p:nvPr/>
        </p:nvSpPr>
        <p:spPr>
          <a:xfrm>
            <a:off x="152280" y="1295280"/>
            <a:ext cx="9600840" cy="4876560"/>
          </a:xfrm>
          <a:prstGeom prst="rect">
            <a:avLst/>
          </a:prstGeom>
          <a:noFill/>
          <a:ln>
            <a:noFill/>
          </a:ln>
        </p:spPr>
        <p:txBody>
          <a:bodyPr lIns="0" rIns="0" tIns="0" bIns="0"/>
          <a:p>
            <a:pPr>
              <a:buSzPct val="45000"/>
              <a:buFont typeface="StarSymbol"/>
              <a:buChar char=""/>
            </a:pPr>
            <a:r>
              <a:rPr lang="en-IE" sz="1400">
                <a:latin typeface="Arial"/>
              </a:rPr>
              <a:t>Many software problems require the use of external data.  This data can come in many forms, an SQL database, a comma separated value file, or many other format types. </a:t>
            </a:r>
            <a:endParaRPr/>
          </a:p>
          <a:p>
            <a:pPr>
              <a:buSzPct val="45000"/>
              <a:buFont typeface="StarSymbol"/>
              <a:buChar char=""/>
            </a:pPr>
            <a:r>
              <a:rPr lang="en-IE" sz="1400">
                <a:latin typeface="Arial"/>
              </a:rPr>
              <a:t>A data dictionary is used to understand and define exactly what data is going to be used, what type of data it is and how the data is defined. </a:t>
            </a:r>
            <a:endParaRPr/>
          </a:p>
          <a:p>
            <a:pPr>
              <a:buSzPct val="45000"/>
              <a:buFont typeface="StarSymbol"/>
              <a:buChar char=""/>
            </a:pPr>
            <a:r>
              <a:rPr lang="en-IE" sz="1400">
                <a:latin typeface="Arial"/>
              </a:rPr>
              <a:t>Here we have a sample data set recording information about various types of BMW sedans. </a:t>
            </a:r>
            <a:endParaRPr/>
          </a:p>
          <a:p>
            <a:pPr>
              <a:buSzPct val="45000"/>
              <a:buFont typeface="StarSymbol"/>
              <a:buChar char=""/>
            </a:pPr>
            <a:endParaRPr/>
          </a:p>
          <a:p>
            <a:endParaRPr/>
          </a:p>
          <a:p>
            <a:endParaRPr/>
          </a:p>
        </p:txBody>
      </p:sp>
      <p:graphicFrame>
        <p:nvGraphicFramePr>
          <p:cNvPr id="49" name="Table 3"/>
          <p:cNvGraphicFramePr/>
          <p:nvPr/>
        </p:nvGraphicFramePr>
        <p:xfrm>
          <a:off x="567360" y="2912760"/>
          <a:ext cx="8720640" cy="3259080"/>
        </p:xfrm>
        <a:graphic>
          <a:graphicData uri="http://schemas.openxmlformats.org/drawingml/2006/table">
            <a:tbl>
              <a:tblPr/>
              <a:tblGrid>
                <a:gridCol w="8720640"/>
              </a:tblGrid>
              <a:tr h="729720">
                <a:tc>
                  <a:txBody>
                    <a:bodyPr lIns="90000" rIns="90000" tIns="46800" bIns="46800"/>
                    <a:p>
                      <a:r>
                        <a:rPr lang="en-IE">
                          <a:latin typeface="Arial"/>
                        </a:rPr>
                        <a:t>Name, Fuel Type,Width(mm),Height (mm), Length (mm),Weight (kg), Total Production</a:t>
                      </a:r>
                      <a:endParaRPr/>
                    </a:p>
                  </a:txBody>
                  <a:tcPr/>
                </a:tc>
              </a:tr>
              <a:tr h="421200">
                <a:tc>
                  <a:txBody>
                    <a:bodyPr lIns="90000" rIns="90000" tIns="46800" bIns="46800"/>
                    <a:p>
                      <a:r>
                        <a:rPr lang="en-IE">
                          <a:latin typeface="Arial"/>
                        </a:rPr>
                        <a:t>BMW F6 Series,Petrol, 1894,1392,5007,2055,27687</a:t>
                      </a:r>
                      <a:endParaRPr/>
                    </a:p>
                  </a:txBody>
                  <a:tcPr/>
                </a:tc>
              </a:tr>
              <a:tr h="421200">
                <a:tc>
                  <a:txBody>
                    <a:bodyPr lIns="90000" rIns="90000" tIns="46800" bIns="46800"/>
                    <a:p>
                      <a:r>
                        <a:rPr lang="en-IE">
                          <a:latin typeface="Arial"/>
                        </a:rPr>
                        <a:t>BMW 1 Series (F20), Diesel,1765,1421,4324,1590,57921</a:t>
                      </a:r>
                      <a:endParaRPr/>
                    </a:p>
                  </a:txBody>
                  <a:tcPr/>
                </a:tc>
              </a:tr>
              <a:tr h="421200">
                <a:tc>
                  <a:txBody>
                    <a:bodyPr lIns="90000" rIns="90000" tIns="46800" bIns="46800"/>
                    <a:p>
                      <a:r>
                        <a:rPr lang="en-IE">
                          <a:latin typeface="Arial"/>
                        </a:rPr>
                        <a:t>BMW X3 (F25),Petrol,1884,1713,4652,1845,46219</a:t>
                      </a:r>
                      <a:endParaRPr/>
                    </a:p>
                  </a:txBody>
                  <a:tcPr/>
                </a:tc>
              </a:tr>
              <a:tr h="421200">
                <a:tc>
                  <a:txBody>
                    <a:bodyPr lIns="90000" rIns="90000" tIns="46800" bIns="46800"/>
                    <a:p>
                      <a:r>
                        <a:rPr lang="en-IE">
                          <a:latin typeface="Arial"/>
                        </a:rPr>
                        <a:t>BMW 3 Series, Diesel,1811,1429,4624,1368,24319</a:t>
                      </a:r>
                      <a:endParaRPr/>
                    </a:p>
                  </a:txBody>
                  <a:tcPr/>
                </a:tc>
              </a:tr>
              <a:tr h="421200">
                <a:tc>
                  <a:txBody>
                    <a:bodyPr lIns="90000" rIns="90000" tIns="46800" bIns="46800"/>
                    <a:p>
                      <a:r>
                        <a:rPr lang="en-IE">
                          <a:latin typeface="Arial"/>
                        </a:rPr>
                        <a:t>BMW X5 (F15),Petrol,1938,1762,4886,2105,33412</a:t>
                      </a:r>
                      <a:endParaRPr/>
                    </a:p>
                  </a:txBody>
                  <a:tcPr/>
                </a:tc>
              </a:tr>
              <a:tr h="423360">
                <a:tc>
                  <a:txBody>
                    <a:bodyPr lIns="90000" rIns="90000" tIns="46800" bIns="46800"/>
                    <a:p>
                      <a:r>
                        <a:rPr lang="en-IE">
                          <a:latin typeface="Arial"/>
                        </a:rPr>
                        <a:t>BMW i3, Electric,1775,1578,3999,6412</a:t>
                      </a:r>
                      <a:endParaRPr/>
                    </a:p>
                  </a:txBody>
                  <a:tcPr/>
                </a:tc>
              </a:tr>
            </a:tbl>
          </a:graphicData>
        </a:graphic>
      </p:graphicFrame>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152280" y="60480"/>
            <a:ext cx="9597600" cy="377640"/>
          </a:xfrm>
          <a:prstGeom prst="rect">
            <a:avLst/>
          </a:prstGeom>
          <a:noFill/>
          <a:ln>
            <a:noFill/>
          </a:ln>
        </p:spPr>
        <p:txBody>
          <a:bodyPr lIns="0" rIns="0" tIns="0" bIns="0" anchor="ctr"/>
          <a:p>
            <a:r>
              <a:rPr lang="en-IE" sz="1400">
                <a:latin typeface="Arial"/>
              </a:rPr>
              <a:t>Define a data dictionary</a:t>
            </a:r>
            <a:endParaRPr/>
          </a:p>
        </p:txBody>
      </p:sp>
      <p:sp>
        <p:nvSpPr>
          <p:cNvPr id="51" name="TextShape 2"/>
          <p:cNvSpPr txBox="1"/>
          <p:nvPr/>
        </p:nvSpPr>
        <p:spPr>
          <a:xfrm>
            <a:off x="152280" y="1295280"/>
            <a:ext cx="9600840" cy="4876560"/>
          </a:xfrm>
          <a:prstGeom prst="rect">
            <a:avLst/>
          </a:prstGeom>
          <a:noFill/>
          <a:ln>
            <a:noFill/>
          </a:ln>
        </p:spPr>
        <p:txBody>
          <a:bodyPr lIns="0" rIns="0" tIns="0" bIns="0"/>
          <a:p>
            <a:pPr>
              <a:buSzPct val="45000"/>
              <a:buFont typeface="StarSymbol"/>
              <a:buChar char=""/>
            </a:pPr>
            <a:r>
              <a:rPr lang="en-IE" sz="1400">
                <a:latin typeface="Arial"/>
              </a:rPr>
              <a:t>From the previous data set, we can create a data dictionary that looks like this:</a:t>
            </a:r>
            <a:endParaRPr/>
          </a:p>
        </p:txBody>
      </p:sp>
      <p:graphicFrame>
        <p:nvGraphicFramePr>
          <p:cNvPr id="52" name="Table 3"/>
          <p:cNvGraphicFramePr/>
          <p:nvPr/>
        </p:nvGraphicFramePr>
        <p:xfrm>
          <a:off x="320760" y="1766880"/>
          <a:ext cx="9111240" cy="4078800"/>
        </p:xfrm>
        <a:graphic>
          <a:graphicData uri="http://schemas.openxmlformats.org/drawingml/2006/table">
            <a:tbl>
              <a:tblPr/>
              <a:tblGrid>
                <a:gridCol w="1972440"/>
                <a:gridCol w="1972440"/>
                <a:gridCol w="5166360"/>
              </a:tblGrid>
              <a:tr h="337320">
                <a:tc>
                  <a:txBody>
                    <a:bodyPr lIns="90000" rIns="90000" tIns="46800" bIns="46800"/>
                    <a:p>
                      <a:r>
                        <a:rPr b="1" lang="en-IE">
                          <a:latin typeface="Arial"/>
                        </a:rPr>
                        <a:t>Field Name</a:t>
                      </a:r>
                      <a:endParaRPr/>
                    </a:p>
                  </a:txBody>
                  <a:tcPr/>
                </a:tc>
                <a:tc>
                  <a:txBody>
                    <a:bodyPr lIns="90000" rIns="90000" tIns="46800" bIns="46800"/>
                    <a:p>
                      <a:r>
                        <a:rPr b="1" lang="en-IE">
                          <a:latin typeface="Arial"/>
                        </a:rPr>
                        <a:t>Field Type</a:t>
                      </a:r>
                      <a:endParaRPr/>
                    </a:p>
                  </a:txBody>
                  <a:tcPr/>
                </a:tc>
                <a:tc>
                  <a:txBody>
                    <a:bodyPr lIns="90000" rIns="90000" tIns="46800" bIns="46800"/>
                    <a:p>
                      <a:r>
                        <a:rPr b="1" lang="en-IE">
                          <a:latin typeface="Arial"/>
                        </a:rPr>
                        <a:t>Description</a:t>
                      </a:r>
                      <a:endParaRPr/>
                    </a:p>
                  </a:txBody>
                  <a:tcPr/>
                </a:tc>
              </a:tr>
              <a:tr h="337320">
                <a:tc>
                  <a:txBody>
                    <a:bodyPr lIns="90000" rIns="90000" tIns="46800" bIns="46800"/>
                    <a:p>
                      <a:r>
                        <a:rPr lang="en-IE">
                          <a:latin typeface="Arial"/>
                        </a:rPr>
                        <a:t>Vehicle Name</a:t>
                      </a:r>
                      <a:endParaRPr/>
                    </a:p>
                  </a:txBody>
                  <a:tcPr/>
                </a:tc>
                <a:tc>
                  <a:txBody>
                    <a:bodyPr lIns="90000" rIns="90000" tIns="46800" bIns="46800"/>
                    <a:p>
                      <a:r>
                        <a:rPr lang="en-IE">
                          <a:latin typeface="Arial"/>
                        </a:rPr>
                        <a:t>String</a:t>
                      </a:r>
                      <a:endParaRPr/>
                    </a:p>
                  </a:txBody>
                  <a:tcPr/>
                </a:tc>
                <a:tc>
                  <a:txBody>
                    <a:bodyPr lIns="90000" rIns="90000" tIns="46800" bIns="46800"/>
                    <a:p>
                      <a:r>
                        <a:rPr lang="en-IE">
                          <a:latin typeface="Arial"/>
                        </a:rPr>
                        <a:t>The mark and series of the vehicle</a:t>
                      </a:r>
                      <a:endParaRPr/>
                    </a:p>
                    <a:p>
                      <a:endParaRPr/>
                    </a:p>
                  </a:txBody>
                  <a:tcPr/>
                </a:tc>
              </a:tr>
              <a:tr h="337320">
                <a:tc>
                  <a:txBody>
                    <a:bodyPr lIns="90000" rIns="90000" tIns="46800" bIns="46800"/>
                    <a:p>
                      <a:r>
                        <a:rPr lang="en-IE">
                          <a:latin typeface="Arial"/>
                        </a:rPr>
                        <a:t>Fuel Type</a:t>
                      </a:r>
                      <a:endParaRPr/>
                    </a:p>
                  </a:txBody>
                  <a:tcPr/>
                </a:tc>
                <a:tc>
                  <a:txBody>
                    <a:bodyPr lIns="90000" rIns="90000" tIns="46800" bIns="46800"/>
                    <a:p>
                      <a:r>
                        <a:rPr lang="en-IE">
                          <a:latin typeface="Arial"/>
                        </a:rPr>
                        <a:t>String</a:t>
                      </a:r>
                      <a:endParaRPr/>
                    </a:p>
                  </a:txBody>
                  <a:tcPr/>
                </a:tc>
                <a:tc>
                  <a:txBody>
                    <a:bodyPr lIns="90000" rIns="90000" tIns="46800" bIns="46800"/>
                    <a:p>
                      <a:r>
                        <a:rPr lang="en-IE">
                          <a:latin typeface="Arial"/>
                        </a:rPr>
                        <a:t>Describes whether the vehicle uses petrol or diesel fuel</a:t>
                      </a:r>
                      <a:endParaRPr/>
                    </a:p>
                    <a:p>
                      <a:endParaRPr/>
                    </a:p>
                  </a:txBody>
                  <a:tcPr/>
                </a:tc>
              </a:tr>
              <a:tr h="337320">
                <a:tc>
                  <a:txBody>
                    <a:bodyPr lIns="90000" rIns="90000" tIns="46800" bIns="46800"/>
                    <a:p>
                      <a:r>
                        <a:rPr lang="en-IE">
                          <a:latin typeface="Arial"/>
                        </a:rPr>
                        <a:t>Width</a:t>
                      </a:r>
                      <a:endParaRPr/>
                    </a:p>
                  </a:txBody>
                  <a:tcPr/>
                </a:tc>
                <a:tc>
                  <a:txBody>
                    <a:bodyPr lIns="90000" rIns="90000" tIns="46800" bIns="46800"/>
                    <a:p>
                      <a:r>
                        <a:rPr lang="en-IE">
                          <a:latin typeface="Arial"/>
                        </a:rPr>
                        <a:t>Integer</a:t>
                      </a:r>
                      <a:endParaRPr/>
                    </a:p>
                  </a:txBody>
                  <a:tcPr/>
                </a:tc>
                <a:tc>
                  <a:txBody>
                    <a:bodyPr lIns="90000" rIns="90000" tIns="46800" bIns="46800"/>
                    <a:p>
                      <a:r>
                        <a:rPr lang="en-IE">
                          <a:latin typeface="Arial"/>
                        </a:rPr>
                        <a:t>Width of the vehicle in millimeters</a:t>
                      </a:r>
                      <a:endParaRPr/>
                    </a:p>
                  </a:txBody>
                  <a:tcPr/>
                </a:tc>
              </a:tr>
              <a:tr h="337320">
                <a:tc>
                  <a:txBody>
                    <a:bodyPr lIns="90000" rIns="90000" tIns="46800" bIns="46800"/>
                    <a:p>
                      <a:r>
                        <a:rPr lang="en-IE">
                          <a:latin typeface="Arial"/>
                        </a:rPr>
                        <a:t>Height</a:t>
                      </a:r>
                      <a:endParaRPr/>
                    </a:p>
                  </a:txBody>
                  <a:tcPr/>
                </a:tc>
                <a:tc>
                  <a:txBody>
                    <a:bodyPr lIns="90000" rIns="90000" tIns="46800" bIns="46800"/>
                    <a:p>
                      <a:r>
                        <a:rPr lang="en-IE">
                          <a:latin typeface="Arial"/>
                        </a:rPr>
                        <a:t>Integer</a:t>
                      </a:r>
                      <a:endParaRPr/>
                    </a:p>
                    <a:p>
                      <a:endParaRPr/>
                    </a:p>
                  </a:txBody>
                  <a:tcPr/>
                </a:tc>
                <a:tc>
                  <a:txBody>
                    <a:bodyPr lIns="90000" rIns="90000" tIns="46800" bIns="46800"/>
                    <a:p>
                      <a:r>
                        <a:rPr lang="en-IE">
                          <a:latin typeface="Arial"/>
                        </a:rPr>
                        <a:t>Height of the vehicle in millimeters</a:t>
                      </a:r>
                      <a:endParaRPr/>
                    </a:p>
                  </a:txBody>
                  <a:tcPr/>
                </a:tc>
              </a:tr>
              <a:tr h="337320">
                <a:tc>
                  <a:txBody>
                    <a:bodyPr lIns="90000" rIns="90000" tIns="46800" bIns="46800"/>
                    <a:p>
                      <a:r>
                        <a:rPr lang="en-IE">
                          <a:latin typeface="Arial"/>
                        </a:rPr>
                        <a:t>Length</a:t>
                      </a:r>
                      <a:endParaRPr/>
                    </a:p>
                  </a:txBody>
                  <a:tcPr/>
                </a:tc>
                <a:tc>
                  <a:txBody>
                    <a:bodyPr lIns="90000" rIns="90000" tIns="46800" bIns="46800"/>
                    <a:p>
                      <a:r>
                        <a:rPr lang="en-IE">
                          <a:latin typeface="Arial"/>
                        </a:rPr>
                        <a:t>Integer</a:t>
                      </a:r>
                      <a:endParaRPr/>
                    </a:p>
                  </a:txBody>
                  <a:tcPr/>
                </a:tc>
                <a:tc>
                  <a:txBody>
                    <a:bodyPr lIns="90000" rIns="90000" tIns="46800" bIns="46800"/>
                    <a:p>
                      <a:r>
                        <a:rPr lang="en-IE">
                          <a:latin typeface="Arial"/>
                        </a:rPr>
                        <a:t>Length of the vehicle in millimeters</a:t>
                      </a:r>
                      <a:endParaRPr/>
                    </a:p>
                  </a:txBody>
                  <a:tcPr/>
                </a:tc>
              </a:tr>
              <a:tr h="337320">
                <a:tc>
                  <a:txBody>
                    <a:bodyPr lIns="90000" rIns="90000" tIns="46800" bIns="46800"/>
                    <a:p>
                      <a:r>
                        <a:rPr lang="en-IE">
                          <a:latin typeface="Arial"/>
                        </a:rPr>
                        <a:t>Weight</a:t>
                      </a:r>
                      <a:endParaRPr/>
                    </a:p>
                  </a:txBody>
                  <a:tcPr/>
                </a:tc>
                <a:tc>
                  <a:txBody>
                    <a:bodyPr lIns="90000" rIns="90000" tIns="46800" bIns="46800"/>
                    <a:p>
                      <a:r>
                        <a:rPr lang="en-IE">
                          <a:latin typeface="Arial"/>
                        </a:rPr>
                        <a:t>Integer</a:t>
                      </a:r>
                      <a:endParaRPr/>
                    </a:p>
                  </a:txBody>
                  <a:tcPr/>
                </a:tc>
                <a:tc>
                  <a:txBody>
                    <a:bodyPr lIns="90000" rIns="90000" tIns="46800" bIns="46800"/>
                    <a:p>
                      <a:r>
                        <a:rPr lang="en-IE">
                          <a:latin typeface="Arial"/>
                        </a:rPr>
                        <a:t>Weight of the vehicle in kilograms</a:t>
                      </a:r>
                      <a:endParaRPr/>
                    </a:p>
                  </a:txBody>
                  <a:tcPr/>
                </a:tc>
              </a:tr>
              <a:tr h="337320">
                <a:tc>
                  <a:txBody>
                    <a:bodyPr lIns="90000" rIns="90000" tIns="46800" bIns="46800"/>
                    <a:p>
                      <a:r>
                        <a:rPr lang="en-IE">
                          <a:latin typeface="Arial"/>
                        </a:rPr>
                        <a:t>Total Production</a:t>
                      </a:r>
                      <a:endParaRPr/>
                    </a:p>
                  </a:txBody>
                  <a:tcPr/>
                </a:tc>
                <a:tc>
                  <a:txBody>
                    <a:bodyPr lIns="90000" rIns="90000" tIns="46800" bIns="46800"/>
                    <a:p>
                      <a:r>
                        <a:rPr lang="en-IE">
                          <a:latin typeface="Arial"/>
                        </a:rPr>
                        <a:t>Integer</a:t>
                      </a:r>
                      <a:endParaRPr/>
                    </a:p>
                    <a:p>
                      <a:endParaRPr/>
                    </a:p>
                  </a:txBody>
                  <a:tcPr/>
                </a:tc>
                <a:tc>
                  <a:txBody>
                    <a:bodyPr lIns="90000" rIns="90000" tIns="46800" bIns="46800"/>
                    <a:p>
                      <a:r>
                        <a:rPr lang="en-IE">
                          <a:latin typeface="Arial"/>
                        </a:rPr>
                        <a:t>Total production of vehicles for the current period</a:t>
                      </a:r>
                      <a:endParaRPr/>
                    </a:p>
                  </a:txBody>
                  <a:tcPr/>
                </a:tc>
              </a:tr>
            </a:tbl>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152280" y="60480"/>
            <a:ext cx="9597600" cy="377640"/>
          </a:xfrm>
          <a:prstGeom prst="rect">
            <a:avLst/>
          </a:prstGeom>
          <a:noFill/>
          <a:ln>
            <a:noFill/>
          </a:ln>
        </p:spPr>
        <p:txBody>
          <a:bodyPr lIns="0" rIns="0" tIns="0" bIns="0" anchor="ctr"/>
          <a:p>
            <a:r>
              <a:rPr lang="en-IE" sz="1400">
                <a:latin typeface="Arial"/>
              </a:rPr>
              <a:t>Defining solution details</a:t>
            </a:r>
            <a:endParaRPr/>
          </a:p>
        </p:txBody>
      </p:sp>
      <p:sp>
        <p:nvSpPr>
          <p:cNvPr id="54" name="TextShape 2"/>
          <p:cNvSpPr txBox="1"/>
          <p:nvPr/>
        </p:nvSpPr>
        <p:spPr>
          <a:xfrm>
            <a:off x="152280" y="1295280"/>
            <a:ext cx="9600840" cy="4876560"/>
          </a:xfrm>
          <a:prstGeom prst="rect">
            <a:avLst/>
          </a:prstGeom>
          <a:noFill/>
          <a:ln>
            <a:noFill/>
          </a:ln>
        </p:spPr>
        <p:txBody>
          <a:bodyPr lIns="0" rIns="0" tIns="0" bIns="0"/>
          <a:p>
            <a:pPr>
              <a:buSzPct val="45000"/>
              <a:buFont typeface="StarSymbol"/>
              <a:buChar char=""/>
            </a:pPr>
            <a:r>
              <a:rPr lang="en-IE" sz="1400">
                <a:latin typeface="Arial"/>
              </a:rPr>
              <a:t>Now that the solution has been defined in broad strokes, it is time to drill down and detail the solution by writing down a series of steps that the program will need to do.</a:t>
            </a:r>
            <a:endParaRPr/>
          </a:p>
          <a:p>
            <a:pPr>
              <a:buSzPct val="45000"/>
              <a:buFont typeface="StarSymbol"/>
              <a:buChar char=""/>
            </a:pPr>
            <a:r>
              <a:rPr lang="en-IE" sz="1400">
                <a:latin typeface="Arial"/>
              </a:rPr>
              <a:t>  </a:t>
            </a:r>
            <a:r>
              <a:rPr lang="en-IE" sz="1400">
                <a:latin typeface="Arial"/>
              </a:rPr>
              <a:t>Again, these steps should be defined in natural language (such as English) rather than in a programming language.</a:t>
            </a:r>
            <a:endParaRPr/>
          </a:p>
          <a:p>
            <a:pPr>
              <a:buSzPct val="45000"/>
              <a:buFont typeface="StarSymbol"/>
              <a:buChar char=""/>
            </a:pPr>
            <a:r>
              <a:rPr lang="en-IE" sz="1400">
                <a:latin typeface="Arial"/>
              </a:rPr>
              <a:t>Let us define a problem statement and high level solution to the task of analyzing population densities in European countries. </a:t>
            </a:r>
            <a:endParaRPr/>
          </a:p>
          <a:p>
            <a:pPr>
              <a:buSzPct val="45000"/>
              <a:buFont typeface="StarSymbol"/>
              <a:buChar char=""/>
            </a:pPr>
            <a:r>
              <a:rPr lang="en-IE" sz="1400">
                <a:latin typeface="Arial"/>
              </a:rPr>
              <a:t> </a:t>
            </a:r>
            <a:r>
              <a:rPr lang="en-IE" sz="1400">
                <a:latin typeface="Arial"/>
              </a:rPr>
              <a:t>We define a high level problem definition and solution as follows:</a:t>
            </a:r>
            <a:endParaRPr/>
          </a:p>
          <a:p>
            <a:pPr>
              <a:buSzPct val="45000"/>
              <a:buFont typeface="StarSymbol"/>
              <a:buChar char=""/>
            </a:pPr>
            <a:r>
              <a:rPr lang="en-IE" sz="1400">
                <a:latin typeface="Arial"/>
              </a:rPr>
              <a:t>“</a:t>
            </a:r>
            <a:r>
              <a:rPr lang="en-IE" sz="1400">
                <a:latin typeface="Arial"/>
              </a:rPr>
              <a:t>We want to create an application that takes data from a spreadsheet of population density  in various European countries, and allow users to see the change in population per country.”</a:t>
            </a:r>
            <a:endParaRPr/>
          </a:p>
          <a:p>
            <a:pPr>
              <a:buSzPct val="45000"/>
              <a:buFont typeface="StarSymbol"/>
              <a:buChar char=""/>
            </a:pPr>
            <a:r>
              <a:rPr lang="en-IE" sz="1400">
                <a:latin typeface="Arial"/>
              </a:rPr>
              <a:t>“</a:t>
            </a:r>
            <a:r>
              <a:rPr lang="en-IE" sz="1400">
                <a:latin typeface="Arial"/>
              </a:rPr>
              <a:t>For each country in the spreadsheet, subtract the value in the first column of population density from the value in the last column.  Write a new set of outputs that include the name of the country and the calculated change in the population.”</a:t>
            </a:r>
            <a:endParaRPr/>
          </a:p>
          <a:p>
            <a:pPr>
              <a:buSzPct val="45000"/>
              <a:buFont typeface="StarSymbol"/>
              <a:buChar char=""/>
            </a:pPr>
            <a:r>
              <a:rPr lang="en-IE" sz="1400">
                <a:latin typeface="Arial"/>
              </a:rPr>
              <a:t>Define a data dictionary for the input data.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152280" y="60480"/>
            <a:ext cx="9597600" cy="377640"/>
          </a:xfrm>
          <a:prstGeom prst="rect">
            <a:avLst/>
          </a:prstGeom>
          <a:noFill/>
          <a:ln>
            <a:noFill/>
          </a:ln>
        </p:spPr>
        <p:txBody>
          <a:bodyPr lIns="0" rIns="0" tIns="0" bIns="0" anchor="ctr"/>
          <a:p>
            <a:r>
              <a:rPr lang="en-IE" sz="1400">
                <a:latin typeface="Arial"/>
              </a:rPr>
              <a:t>Defining solution details</a:t>
            </a:r>
            <a:endParaRPr/>
          </a:p>
        </p:txBody>
      </p:sp>
      <p:graphicFrame>
        <p:nvGraphicFramePr>
          <p:cNvPr id="56" name="Table 2"/>
          <p:cNvGraphicFramePr/>
          <p:nvPr/>
        </p:nvGraphicFramePr>
        <p:xfrm>
          <a:off x="348120" y="1944000"/>
          <a:ext cx="8880840" cy="4781160"/>
        </p:xfrm>
        <a:graphic>
          <a:graphicData uri="http://schemas.openxmlformats.org/drawingml/2006/table">
            <a:tbl>
              <a:tblPr/>
              <a:tblGrid>
                <a:gridCol w="2960280"/>
                <a:gridCol w="2960280"/>
                <a:gridCol w="2960640"/>
              </a:tblGrid>
              <a:tr h="545400">
                <a:tc>
                  <a:txBody>
                    <a:bodyPr lIns="90000" rIns="90000" tIns="46800" bIns="46800"/>
                    <a:p>
                      <a:r>
                        <a:rPr lang="en-IE" sz="1600">
                          <a:latin typeface="Times New Roman"/>
                        </a:rPr>
                        <a:t>Field Name</a:t>
                      </a:r>
                      <a:endParaRPr/>
                    </a:p>
                  </a:txBody>
                  <a:tcPr/>
                </a:tc>
                <a:tc>
                  <a:txBody>
                    <a:bodyPr lIns="90000" rIns="90000" tIns="46800" bIns="46800"/>
                    <a:p>
                      <a:r>
                        <a:rPr lang="en-IE" sz="1600">
                          <a:latin typeface="Times New Roman"/>
                        </a:rPr>
                        <a:t>Field Type</a:t>
                      </a:r>
                      <a:endParaRPr/>
                    </a:p>
                  </a:txBody>
                  <a:tcPr/>
                </a:tc>
                <a:tc>
                  <a:txBody>
                    <a:bodyPr lIns="90000" rIns="90000" tIns="46800" bIns="46800"/>
                    <a:p>
                      <a:r>
                        <a:rPr lang="en-IE" sz="1600">
                          <a:latin typeface="Times New Roman"/>
                        </a:rPr>
                        <a:t>Description</a:t>
                      </a:r>
                      <a:endParaRPr/>
                    </a:p>
                    <a:p>
                      <a:endParaRPr/>
                    </a:p>
                  </a:txBody>
                  <a:tcPr/>
                </a:tc>
              </a:tr>
              <a:tr h="421200">
                <a:tc>
                  <a:txBody>
                    <a:bodyPr lIns="90000" rIns="90000" tIns="46800" bIns="46800"/>
                    <a:p>
                      <a:r>
                        <a:rPr lang="en-IE" sz="1600">
                          <a:latin typeface="Times New Roman"/>
                        </a:rPr>
                        <a:t>Country Name</a:t>
                      </a:r>
                      <a:endParaRPr/>
                    </a:p>
                  </a:txBody>
                  <a:tcPr/>
                </a:tc>
                <a:tc>
                  <a:txBody>
                    <a:bodyPr lIns="90000" rIns="90000" tIns="46800" bIns="46800"/>
                    <a:p>
                      <a:r>
                        <a:rPr lang="en-IE" sz="1600">
                          <a:latin typeface="Times New Roman"/>
                        </a:rPr>
                        <a:t>String</a:t>
                      </a:r>
                      <a:endParaRPr/>
                    </a:p>
                  </a:txBody>
                  <a:tcPr/>
                </a:tc>
                <a:tc>
                  <a:txBody>
                    <a:bodyPr lIns="90000" rIns="90000" tIns="46800" bIns="46800"/>
                    <a:p>
                      <a:r>
                        <a:rPr lang="en-IE" sz="1600">
                          <a:latin typeface="Times New Roman"/>
                        </a:rPr>
                        <a:t>Name of the European country</a:t>
                      </a:r>
                      <a:endParaRPr/>
                    </a:p>
                  </a:txBody>
                  <a:tcPr/>
                </a:tc>
              </a:tr>
              <a:tr h="421200">
                <a:tc>
                  <a:txBody>
                    <a:bodyPr lIns="90000" rIns="90000" tIns="46800" bIns="46800"/>
                    <a:p>
                      <a:r>
                        <a:rPr lang="en-IE" sz="1600">
                          <a:latin typeface="Times New Roman"/>
                        </a:rPr>
                        <a:t>Population, 1989</a:t>
                      </a:r>
                      <a:endParaRPr/>
                    </a:p>
                  </a:txBody>
                  <a:tcPr/>
                </a:tc>
                <a:tc>
                  <a:txBody>
                    <a:bodyPr lIns="90000" rIns="90000" tIns="46800" bIns="46800"/>
                    <a:p>
                      <a:r>
                        <a:rPr lang="en-IE" sz="1600">
                          <a:latin typeface="Times New Roman"/>
                        </a:rPr>
                        <a:t>Integer</a:t>
                      </a:r>
                      <a:endParaRPr/>
                    </a:p>
                  </a:txBody>
                  <a:tcPr/>
                </a:tc>
                <a:tc>
                  <a:txBody>
                    <a:bodyPr lIns="90000" rIns="90000" tIns="46800" bIns="46800"/>
                    <a:p>
                      <a:r>
                        <a:rPr lang="en-IE" sz="1600">
                          <a:latin typeface="Times New Roman"/>
                        </a:rPr>
                        <a:t>Population of the country in 1989</a:t>
                      </a:r>
                      <a:endParaRPr/>
                    </a:p>
                  </a:txBody>
                  <a:tcPr/>
                </a:tc>
              </a:tr>
              <a:tr h="545400">
                <a:tc>
                  <a:txBody>
                    <a:bodyPr lIns="90000" rIns="90000" tIns="46800" bIns="46800"/>
                    <a:p>
                      <a:r>
                        <a:rPr lang="en-IE" sz="1600">
                          <a:latin typeface="Times New Roman"/>
                        </a:rPr>
                        <a:t>Population, 1990</a:t>
                      </a:r>
                      <a:endParaRPr/>
                    </a:p>
                  </a:txBody>
                  <a:tcPr/>
                </a:tc>
                <a:tc>
                  <a:txBody>
                    <a:bodyPr lIns="90000" rIns="90000" tIns="46800" bIns="46800"/>
                    <a:p>
                      <a:r>
                        <a:rPr lang="en-IE" sz="1600">
                          <a:latin typeface="Times New Roman"/>
                        </a:rPr>
                        <a:t>Integer</a:t>
                      </a:r>
                      <a:endParaRPr/>
                    </a:p>
                    <a:p>
                      <a:endParaRPr/>
                    </a:p>
                  </a:txBody>
                  <a:tcPr/>
                </a:tc>
                <a:tc>
                  <a:txBody>
                    <a:bodyPr lIns="90000" rIns="90000" tIns="46800" bIns="46800"/>
                    <a:p>
                      <a:r>
                        <a:rPr lang="en-IE" sz="1600">
                          <a:latin typeface="Times New Roman"/>
                        </a:rPr>
                        <a:t>Population of the country in 1990</a:t>
                      </a:r>
                      <a:endParaRPr/>
                    </a:p>
                  </a:txBody>
                  <a:tcPr/>
                </a:tc>
              </a:tr>
              <a:tr h="421200">
                <a:tc>
                  <a:txBody>
                    <a:bodyPr lIns="90000" rIns="90000" tIns="46800" bIns="46800"/>
                    <a:p>
                      <a:r>
                        <a:rPr lang="en-IE" sz="1600">
                          <a:latin typeface="Times New Roman"/>
                        </a:rPr>
                        <a:t>Population, 1991</a:t>
                      </a:r>
                      <a:endParaRPr/>
                    </a:p>
                  </a:txBody>
                  <a:tcPr/>
                </a:tc>
                <a:tc>
                  <a:txBody>
                    <a:bodyPr lIns="90000" rIns="90000" tIns="46800" bIns="46800"/>
                    <a:p>
                      <a:r>
                        <a:rPr lang="en-IE" sz="1600">
                          <a:latin typeface="Times New Roman"/>
                        </a:rPr>
                        <a:t>Integer</a:t>
                      </a:r>
                      <a:endParaRPr/>
                    </a:p>
                  </a:txBody>
                  <a:tcPr/>
                </a:tc>
                <a:tc>
                  <a:txBody>
                    <a:bodyPr lIns="90000" rIns="90000" tIns="46800" bIns="46800"/>
                    <a:p>
                      <a:r>
                        <a:rPr lang="en-IE" sz="1600">
                          <a:latin typeface="Times New Roman"/>
                        </a:rPr>
                        <a:t>Population of the country in 1991</a:t>
                      </a:r>
                      <a:endParaRPr/>
                    </a:p>
                  </a:txBody>
                  <a:tcPr/>
                </a:tc>
              </a:tr>
              <a:tr h="421200">
                <a:tc>
                  <a:txBody>
                    <a:bodyPr lIns="90000" rIns="90000" tIns="46800" bIns="46800"/>
                    <a:p>
                      <a:r>
                        <a:rPr lang="en-IE" sz="1600">
                          <a:latin typeface="Times New Roman"/>
                        </a:rPr>
                        <a:t>Population, 1992</a:t>
                      </a:r>
                      <a:endParaRPr/>
                    </a:p>
                  </a:txBody>
                  <a:tcPr/>
                </a:tc>
                <a:tc>
                  <a:txBody>
                    <a:bodyPr lIns="90000" rIns="90000" tIns="46800" bIns="46800"/>
                    <a:p>
                      <a:r>
                        <a:rPr lang="en-IE" sz="1600">
                          <a:latin typeface="Times New Roman"/>
                        </a:rPr>
                        <a:t>Integer</a:t>
                      </a:r>
                      <a:endParaRPr/>
                    </a:p>
                  </a:txBody>
                  <a:tcPr/>
                </a:tc>
                <a:tc>
                  <a:txBody>
                    <a:bodyPr lIns="90000" rIns="90000" tIns="46800" bIns="46800"/>
                    <a:p>
                      <a:r>
                        <a:rPr lang="en-IE" sz="1600">
                          <a:latin typeface="Times New Roman"/>
                        </a:rPr>
                        <a:t>Population of the country in 1992</a:t>
                      </a:r>
                      <a:endParaRPr/>
                    </a:p>
                  </a:txBody>
                  <a:tcPr/>
                </a:tc>
              </a:tr>
              <a:tr h="545400">
                <a:tc>
                  <a:txBody>
                    <a:bodyPr lIns="90000" rIns="90000" tIns="46800" bIns="46800"/>
                    <a:p>
                      <a:r>
                        <a:rPr lang="en-IE" sz="1600">
                          <a:latin typeface="Times New Roman"/>
                        </a:rPr>
                        <a:t>Population, 1993</a:t>
                      </a:r>
                      <a:endParaRPr/>
                    </a:p>
                    <a:p>
                      <a:endParaRPr/>
                    </a:p>
                  </a:txBody>
                  <a:tcPr/>
                </a:tc>
                <a:tc>
                  <a:txBody>
                    <a:bodyPr lIns="90000" rIns="90000" tIns="46800" bIns="46800"/>
                    <a:p>
                      <a:r>
                        <a:rPr lang="en-IE" sz="1600">
                          <a:latin typeface="Times New Roman"/>
                        </a:rPr>
                        <a:t>Integer</a:t>
                      </a:r>
                      <a:endParaRPr/>
                    </a:p>
                  </a:txBody>
                  <a:tcPr/>
                </a:tc>
                <a:tc>
                  <a:txBody>
                    <a:bodyPr lIns="90000" rIns="90000" tIns="46800" bIns="46800"/>
                    <a:p>
                      <a:r>
                        <a:rPr lang="en-IE" sz="1600">
                          <a:latin typeface="Times New Roman"/>
                        </a:rPr>
                        <a:t>Population of the country in 1993</a:t>
                      </a:r>
                      <a:endParaRPr/>
                    </a:p>
                  </a:txBody>
                  <a:tcPr/>
                </a:tc>
              </a:tr>
              <a:tr h="421200">
                <a:tc>
                  <a:txBody>
                    <a:bodyPr lIns="90000" rIns="90000" tIns="46800" bIns="46800"/>
                    <a:p>
                      <a:r>
                        <a:rPr lang="en-IE" sz="1600">
                          <a:latin typeface="Times New Roman"/>
                        </a:rPr>
                        <a:t>Population, 1994</a:t>
                      </a:r>
                      <a:endParaRPr/>
                    </a:p>
                  </a:txBody>
                  <a:tcPr/>
                </a:tc>
                <a:tc>
                  <a:txBody>
                    <a:bodyPr lIns="90000" rIns="90000" tIns="46800" bIns="46800"/>
                    <a:p>
                      <a:r>
                        <a:rPr lang="en-IE" sz="1600">
                          <a:latin typeface="Times New Roman"/>
                        </a:rPr>
                        <a:t>Integer</a:t>
                      </a:r>
                      <a:endParaRPr/>
                    </a:p>
                  </a:txBody>
                  <a:tcPr/>
                </a:tc>
                <a:tc>
                  <a:txBody>
                    <a:bodyPr lIns="90000" rIns="90000" tIns="46800" bIns="46800"/>
                    <a:p>
                      <a:r>
                        <a:rPr lang="en-IE" sz="1600">
                          <a:latin typeface="Times New Roman"/>
                        </a:rPr>
                        <a:t>Population of the country in 1994</a:t>
                      </a:r>
                      <a:endParaRPr/>
                    </a:p>
                  </a:txBody>
                  <a:tcPr/>
                </a:tc>
              </a:tr>
              <a:tr h="419040">
                <a:tc>
                  <a:txBody>
                    <a:bodyPr lIns="90000" rIns="90000" tIns="46800" bIns="46800"/>
                    <a:p>
                      <a:r>
                        <a:rPr lang="en-IE" sz="1600">
                          <a:latin typeface="Times New Roman"/>
                        </a:rPr>
                        <a:t>Population, 1995</a:t>
                      </a:r>
                      <a:endParaRPr/>
                    </a:p>
                  </a:txBody>
                  <a:tcPr/>
                </a:tc>
                <a:tc>
                  <a:txBody>
                    <a:bodyPr lIns="90000" rIns="90000" tIns="46800" bIns="46800"/>
                    <a:p>
                      <a:r>
                        <a:rPr lang="en-IE" sz="1600">
                          <a:latin typeface="Times New Roman"/>
                        </a:rPr>
                        <a:t>Integer</a:t>
                      </a:r>
                      <a:endParaRPr/>
                    </a:p>
                  </a:txBody>
                  <a:tcPr/>
                </a:tc>
                <a:tc>
                  <a:txBody>
                    <a:bodyPr lIns="90000" rIns="90000" tIns="46800" bIns="46800"/>
                    <a:p>
                      <a:r>
                        <a:rPr lang="en-IE" sz="1600">
                          <a:latin typeface="Times New Roman"/>
                        </a:rPr>
                        <a:t>Population of the country in 1995</a:t>
                      </a:r>
                      <a:endParaRPr/>
                    </a:p>
                  </a:txBody>
                  <a:tcPr/>
                </a:tc>
              </a:tr>
            </a:tbl>
          </a:graphicData>
        </a:graphic>
      </p:graphicFrame>
      <p:sp>
        <p:nvSpPr>
          <p:cNvPr id="57" name="TextShape 3"/>
          <p:cNvSpPr txBox="1"/>
          <p:nvPr/>
        </p:nvSpPr>
        <p:spPr>
          <a:xfrm>
            <a:off x="310680" y="949680"/>
            <a:ext cx="3073320" cy="346320"/>
          </a:xfrm>
          <a:prstGeom prst="rect">
            <a:avLst/>
          </a:prstGeom>
          <a:noFill/>
          <a:ln>
            <a:noFill/>
          </a:ln>
        </p:spPr>
        <p:txBody>
          <a:bodyPr lIns="90000" rIns="90000" tIns="45000" bIns="45000"/>
          <a:p>
            <a:r>
              <a:rPr lang="en-IE">
                <a:latin typeface="Arial"/>
              </a:rPr>
              <a:t>Data dictionary for exercise. </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152280" y="60480"/>
            <a:ext cx="9597600" cy="377640"/>
          </a:xfrm>
          <a:prstGeom prst="rect">
            <a:avLst/>
          </a:prstGeom>
          <a:noFill/>
          <a:ln>
            <a:noFill/>
          </a:ln>
        </p:spPr>
        <p:txBody>
          <a:bodyPr lIns="0" rIns="0" tIns="0" bIns="0" anchor="ctr"/>
          <a:p>
            <a:r>
              <a:rPr lang="en-IE" sz="1400">
                <a:latin typeface="Arial"/>
              </a:rPr>
              <a:t>Defining solution details</a:t>
            </a:r>
            <a:endParaRPr/>
          </a:p>
        </p:txBody>
      </p:sp>
      <p:sp>
        <p:nvSpPr>
          <p:cNvPr id="59" name="TextShape 2"/>
          <p:cNvSpPr txBox="1"/>
          <p:nvPr/>
        </p:nvSpPr>
        <p:spPr>
          <a:xfrm>
            <a:off x="152280" y="1295280"/>
            <a:ext cx="9600840" cy="4876560"/>
          </a:xfrm>
          <a:prstGeom prst="rect">
            <a:avLst/>
          </a:prstGeom>
          <a:noFill/>
          <a:ln>
            <a:noFill/>
          </a:ln>
        </p:spPr>
        <p:txBody>
          <a:bodyPr lIns="0" rIns="0" tIns="0" bIns="0"/>
          <a:p>
            <a:pPr>
              <a:buSzPct val="45000"/>
              <a:buFont typeface="StarSymbol"/>
              <a:buChar char=""/>
            </a:pPr>
            <a:r>
              <a:rPr lang="en-IE" sz="1400">
                <a:latin typeface="Arial"/>
              </a:rPr>
              <a:t>Now we break down the solution into a series of steps. </a:t>
            </a:r>
            <a:endParaRPr/>
          </a:p>
          <a:p>
            <a:pPr lvl="1">
              <a:buFont typeface="StarSymbol"/>
              <a:buAutoNum type="arabicParenR"/>
            </a:pPr>
            <a:r>
              <a:rPr lang="en-IE" sz="1400">
                <a:latin typeface="Arial"/>
              </a:rPr>
              <a:t>Open the file containing the data.</a:t>
            </a:r>
            <a:endParaRPr/>
          </a:p>
          <a:p>
            <a:pPr lvl="1">
              <a:buFont typeface="StarSymbol"/>
              <a:buAutoNum type="arabicParenR"/>
            </a:pPr>
            <a:r>
              <a:rPr lang="en-IE" sz="1400">
                <a:latin typeface="Arial"/>
              </a:rPr>
              <a:t>Read each line of the data</a:t>
            </a:r>
            <a:endParaRPr/>
          </a:p>
          <a:p>
            <a:pPr lvl="1">
              <a:buFont typeface="StarSymbol"/>
              <a:buAutoNum type="arabicParenR"/>
            </a:pPr>
            <a:r>
              <a:rPr lang="en-IE" sz="1400">
                <a:latin typeface="Arial"/>
              </a:rPr>
              <a:t>Extract the first and last columns of data in the population density</a:t>
            </a:r>
            <a:endParaRPr/>
          </a:p>
          <a:p>
            <a:pPr lvl="1">
              <a:buFont typeface="StarSymbol"/>
              <a:buAutoNum type="arabicParenR"/>
            </a:pPr>
            <a:r>
              <a:rPr lang="en-IE" sz="1400">
                <a:latin typeface="Arial"/>
              </a:rPr>
              <a:t>Extract the country name</a:t>
            </a:r>
            <a:endParaRPr/>
          </a:p>
          <a:p>
            <a:pPr lvl="1">
              <a:buFont typeface="StarSymbol"/>
              <a:buAutoNum type="arabicParenR"/>
            </a:pPr>
            <a:r>
              <a:rPr lang="en-IE" sz="1400">
                <a:latin typeface="Arial"/>
              </a:rPr>
              <a:t>Store the values into a data structure that uses the country name as a key and the difference in population as the value. </a:t>
            </a:r>
            <a:endParaRPr/>
          </a:p>
          <a:p>
            <a:pPr lvl="1">
              <a:buFont typeface="StarSymbol"/>
              <a:buAutoNum type="arabicParenR"/>
            </a:pPr>
            <a:r>
              <a:rPr lang="en-IE" sz="1400">
                <a:latin typeface="Arial"/>
              </a:rPr>
              <a:t>Print a prompt that allows the user to select a country.</a:t>
            </a:r>
            <a:endParaRPr/>
          </a:p>
          <a:p>
            <a:pPr lvl="1">
              <a:buFont typeface="StarSymbol"/>
              <a:buAutoNum type="arabicParenR"/>
            </a:pPr>
            <a:r>
              <a:rPr lang="en-IE" sz="1400">
                <a:latin typeface="Arial"/>
              </a:rPr>
              <a:t>For the country selected, print out the change in the population density.</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57294</TotalTime>
  <Application>LibreOffice/4.4.0.3$Windows_x86 LibreOffice_project/de093506bcdc5fafd9023ee680b8c60e3e0645d7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language>en-IE</dc:language>
  <dcterms:modified xsi:type="dcterms:W3CDTF">2016-07-17T18:31:25Z</dcterms:modified>
  <cp:revision>12</cp:revision>
</cp:coreProperties>
</file>

<file path=docProps/custom.xml><?xml version="1.0" encoding="utf-8"?>
<Properties xmlns="http://schemas.openxmlformats.org/officeDocument/2006/custom-properties" xmlns:vt="http://schemas.openxmlformats.org/officeDocument/2006/docPropsVTypes"/>
</file>