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handoutMasterIdLst>
    <p:handoutMasterId r:id="rId13"/>
  </p:handoutMasterIdLst>
  <p:sldIdLst>
    <p:sldId id="258" r:id="rId2"/>
    <p:sldId id="259" r:id="rId3"/>
    <p:sldId id="260" r:id="rId4"/>
    <p:sldId id="261" r:id="rId5"/>
    <p:sldId id="262" r:id="rId6"/>
    <p:sldId id="263" r:id="rId7"/>
    <p:sldId id="264" r:id="rId8"/>
    <p:sldId id="265" r:id="rId9"/>
    <p:sldId id="266" r:id="rId10"/>
    <p:sldId id="267" r:id="rId11"/>
  </p:sldIdLst>
  <p:sldSz cx="11160125"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DBDBDB"/>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000" autoAdjust="0"/>
    <p:restoredTop sz="93173" autoAdjust="0"/>
  </p:normalViewPr>
  <p:slideViewPr>
    <p:cSldViewPr snapToGrid="0">
      <p:cViewPr varScale="1">
        <p:scale>
          <a:sx n="61" d="100"/>
          <a:sy n="61" d="100"/>
        </p:scale>
        <p:origin x="72" y="90"/>
      </p:cViewPr>
      <p:guideLst/>
    </p:cSldViewPr>
  </p:slideViewPr>
  <p:notesTextViewPr>
    <p:cViewPr>
      <p:scale>
        <a:sx n="1" d="1"/>
        <a:sy n="1" d="1"/>
      </p:scale>
      <p:origin x="0" y="0"/>
    </p:cViewPr>
  </p:notesTextViewPr>
  <p:notesViewPr>
    <p:cSldViewPr snapToGrid="0">
      <p:cViewPr>
        <p:scale>
          <a:sx n="90" d="100"/>
          <a:sy n="90" d="100"/>
        </p:scale>
        <p:origin x="624" y="-28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GB"/>
          </a:p>
        </p:txBody>
      </p:sp>
      <p:sp>
        <p:nvSpPr>
          <p:cNvPr id="3" name="Date Placeholder 2"/>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9ADB5C04-2B26-46F1-8B51-1D2244D4A951}" type="datetimeFigureOut">
              <a:rPr lang="en-GB" smtClean="0"/>
              <a:t>15/11/2016</a:t>
            </a:fld>
            <a:endParaRPr lang="en-GB"/>
          </a:p>
        </p:txBody>
      </p:sp>
      <p:sp>
        <p:nvSpPr>
          <p:cNvPr id="4" name="Footer Placeholder 3"/>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GB"/>
              <a:t>Course Name</a:t>
            </a:r>
          </a:p>
        </p:txBody>
      </p:sp>
      <p:sp>
        <p:nvSpPr>
          <p:cNvPr id="5" name="Slide Number Placeholder 4"/>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17E3601A-F12A-434E-95E2-672A1A81F3E5}" type="slidenum">
              <a:rPr lang="en-GB" smtClean="0"/>
              <a:t>‹#›</a:t>
            </a:fld>
            <a:endParaRPr lang="en-GB"/>
          </a:p>
        </p:txBody>
      </p:sp>
    </p:spTree>
    <p:extLst>
      <p:ext uri="{BB962C8B-B14F-4D97-AF65-F5344CB8AC3E}">
        <p14:creationId xmlns:p14="http://schemas.microsoft.com/office/powerpoint/2010/main" val="73870469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23875" y="654050"/>
            <a:ext cx="6056313" cy="3722688"/>
          </a:xfrm>
          <a:prstGeom prst="rect">
            <a:avLst/>
          </a:prstGeom>
          <a:noFill/>
          <a:ln w="12700">
            <a:solidFill>
              <a:prstClr val="black"/>
            </a:solidFill>
          </a:ln>
        </p:spPr>
        <p:txBody>
          <a:bodyPr vert="horz" lIns="99075" tIns="49538" rIns="99075" bIns="49538" rtlCol="0" anchor="ctr"/>
          <a:lstStyle/>
          <a:p>
            <a:endParaRPr lang="en-GB"/>
          </a:p>
        </p:txBody>
      </p:sp>
      <p:sp>
        <p:nvSpPr>
          <p:cNvPr id="5" name="Notes Placeholder 4"/>
          <p:cNvSpPr>
            <a:spLocks noGrp="1"/>
          </p:cNvSpPr>
          <p:nvPr>
            <p:ph type="body" sz="quarter" idx="3"/>
          </p:nvPr>
        </p:nvSpPr>
        <p:spPr>
          <a:xfrm>
            <a:off x="710406" y="4572913"/>
            <a:ext cx="5678212" cy="4834216"/>
          </a:xfrm>
          <a:prstGeom prst="rect">
            <a:avLst/>
          </a:prstGeom>
        </p:spPr>
        <p:txBody>
          <a:bodyPr vert="horz" lIns="99075" tIns="49538" rIns="99075" bIns="49538"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710406" y="9525129"/>
            <a:ext cx="2368021" cy="448176"/>
          </a:xfrm>
          <a:prstGeom prst="rect">
            <a:avLst/>
          </a:prstGeom>
        </p:spPr>
        <p:txBody>
          <a:bodyPr vert="horz" lIns="99075" tIns="49538" rIns="99075" bIns="49538" rtlCol="0" anchor="b"/>
          <a:lstStyle>
            <a:lvl1pPr algn="l">
              <a:defRPr sz="1000">
                <a:latin typeface="Georgia" panose="02040502050405020303" pitchFamily="18" charset="0"/>
              </a:defRPr>
            </a:lvl1pPr>
          </a:lstStyle>
          <a:p>
            <a:r>
              <a:rPr lang="en-GB" dirty="0"/>
              <a:t>Python for Tool </a:t>
            </a:r>
            <a:r>
              <a:rPr lang="en-GB" dirty="0" err="1"/>
              <a:t>Deveopers</a:t>
            </a:r>
            <a:endParaRPr lang="en-GB" dirty="0"/>
          </a:p>
        </p:txBody>
      </p:sp>
      <p:sp>
        <p:nvSpPr>
          <p:cNvPr id="7" name="Slide Number Placeholder 6"/>
          <p:cNvSpPr>
            <a:spLocks noGrp="1"/>
          </p:cNvSpPr>
          <p:nvPr>
            <p:ph type="sldNum" sz="quarter" idx="5"/>
          </p:nvPr>
        </p:nvSpPr>
        <p:spPr>
          <a:xfrm>
            <a:off x="4023992" y="9525129"/>
            <a:ext cx="2369665" cy="448176"/>
          </a:xfrm>
          <a:prstGeom prst="rect">
            <a:avLst/>
          </a:prstGeom>
        </p:spPr>
        <p:txBody>
          <a:bodyPr vert="horz" lIns="99075" tIns="49538" rIns="99075" bIns="49538" rtlCol="0" anchor="b"/>
          <a:lstStyle>
            <a:lvl1pPr algn="r">
              <a:defRPr sz="1000">
                <a:latin typeface="Georgia" panose="02040502050405020303" pitchFamily="18" charset="0"/>
              </a:defRPr>
            </a:lvl1pPr>
          </a:lstStyle>
          <a:p>
            <a:fld id="{BD25BEDC-D529-4A0A-A183-E8306A8EE1D8}" type="slidenum">
              <a:rPr lang="en-GB" smtClean="0"/>
              <a:pPr/>
              <a:t>‹#›</a:t>
            </a:fld>
            <a:endParaRPr lang="en-GB"/>
          </a:p>
        </p:txBody>
      </p:sp>
    </p:spTree>
    <p:extLst>
      <p:ext uri="{BB962C8B-B14F-4D97-AF65-F5344CB8AC3E}">
        <p14:creationId xmlns:p14="http://schemas.microsoft.com/office/powerpoint/2010/main" val="357767466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100" kern="1200">
        <a:solidFill>
          <a:schemeClr val="tx1"/>
        </a:solidFill>
        <a:latin typeface="Georgia" panose="02040502050405020303" pitchFamily="18" charset="0"/>
        <a:ea typeface="+mn-ea"/>
        <a:cs typeface="+mn-cs"/>
      </a:defRPr>
    </a:lvl1pPr>
    <a:lvl2pPr marL="457200" algn="l" defTabSz="914400" rtl="0" eaLnBrk="1" latinLnBrk="0" hangingPunct="1">
      <a:defRPr sz="1100" kern="1200">
        <a:solidFill>
          <a:schemeClr val="tx1"/>
        </a:solidFill>
        <a:latin typeface="Georgia" panose="02040502050405020303" pitchFamily="18" charset="0"/>
        <a:ea typeface="+mn-ea"/>
        <a:cs typeface="+mn-cs"/>
      </a:defRPr>
    </a:lvl2pPr>
    <a:lvl3pPr marL="914400" algn="l" defTabSz="914400" rtl="0" eaLnBrk="1" latinLnBrk="0" hangingPunct="1">
      <a:defRPr sz="1100" kern="1200">
        <a:solidFill>
          <a:schemeClr val="tx1"/>
        </a:solidFill>
        <a:latin typeface="Georgia" panose="02040502050405020303" pitchFamily="18" charset="0"/>
        <a:ea typeface="+mn-ea"/>
        <a:cs typeface="+mn-cs"/>
      </a:defRPr>
    </a:lvl3pPr>
    <a:lvl4pPr marL="1371600" algn="l" defTabSz="914400" rtl="0" eaLnBrk="1" latinLnBrk="0" hangingPunct="1">
      <a:defRPr sz="1100" kern="1200">
        <a:solidFill>
          <a:schemeClr val="tx1"/>
        </a:solidFill>
        <a:latin typeface="Georgia" panose="02040502050405020303" pitchFamily="18" charset="0"/>
        <a:ea typeface="+mn-ea"/>
        <a:cs typeface="+mn-cs"/>
      </a:defRPr>
    </a:lvl4pPr>
    <a:lvl5pPr marL="1828800" algn="l" defTabSz="914400" rtl="0" eaLnBrk="1" latinLnBrk="0" hangingPunct="1">
      <a:defRPr sz="1100" kern="1200">
        <a:solidFill>
          <a:schemeClr val="tx1"/>
        </a:solidFill>
        <a:latin typeface="Georgia" panose="02040502050405020303"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96913"/>
            <a:ext cx="6059487" cy="3724275"/>
          </a:xfrm>
        </p:spPr>
      </p:sp>
      <p:sp>
        <p:nvSpPr>
          <p:cNvPr id="3" name="Notes Placeholder 2"/>
          <p:cNvSpPr>
            <a:spLocks noGrp="1"/>
          </p:cNvSpPr>
          <p:nvPr>
            <p:ph type="body" idx="1"/>
          </p:nvPr>
        </p:nvSpPr>
        <p:spPr/>
        <p:txBody>
          <a:bodyPr/>
          <a:lstStyle/>
          <a:p>
            <a:endParaRPr lang="en-GB"/>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1</a:t>
            </a:fld>
            <a:endParaRPr lang="en-GB"/>
          </a:p>
        </p:txBody>
      </p:sp>
    </p:spTree>
    <p:extLst>
      <p:ext uri="{BB962C8B-B14F-4D97-AF65-F5344CB8AC3E}">
        <p14:creationId xmlns:p14="http://schemas.microsoft.com/office/powerpoint/2010/main" val="2923428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50"/>
              </a:spcAft>
            </a:pPr>
            <a:r>
              <a:rPr lang="en-IN" dirty="0"/>
              <a:t>The columns are described above.</a:t>
            </a:r>
          </a:p>
          <a:p>
            <a:pPr>
              <a:spcAft>
                <a:spcPts val="650"/>
              </a:spcAft>
            </a:pPr>
            <a:r>
              <a:rPr lang="en-IN" dirty="0"/>
              <a:t>The </a:t>
            </a:r>
            <a:r>
              <a:rPr lang="en-IN" dirty="0">
                <a:latin typeface="Courier New" panose="02070309020205020404" pitchFamily="49" charset="0"/>
                <a:cs typeface="Courier New" panose="02070309020205020404" pitchFamily="49" charset="0"/>
              </a:rPr>
              <a:t>run</a:t>
            </a:r>
            <a:r>
              <a:rPr lang="en-IN" dirty="0"/>
              <a:t> method of the </a:t>
            </a:r>
            <a:r>
              <a:rPr lang="en-IN" dirty="0" err="1">
                <a:latin typeface="Courier New" panose="02070309020205020404" pitchFamily="49" charset="0"/>
                <a:cs typeface="Courier New" panose="02070309020205020404" pitchFamily="49" charset="0"/>
              </a:rPr>
              <a:t>cprofiler</a:t>
            </a:r>
            <a:r>
              <a:rPr lang="en-IN" dirty="0"/>
              <a:t> also allows for a second argument which is a file name that the statistical information can be stored to.  This is quite useful when manipulating the output with a module called </a:t>
            </a:r>
            <a:r>
              <a:rPr lang="en-IN" dirty="0" err="1">
                <a:latin typeface="Courier New" panose="02070309020205020404" pitchFamily="49" charset="0"/>
                <a:cs typeface="Courier New" panose="02070309020205020404" pitchFamily="49" charset="0"/>
              </a:rPr>
              <a:t>pstats</a:t>
            </a:r>
            <a:r>
              <a:rPr lang="en-IN" dirty="0">
                <a:latin typeface="Courier New" panose="02070309020205020404" pitchFamily="49" charset="0"/>
                <a:cs typeface="Courier New" panose="02070309020205020404" pitchFamily="49" charset="0"/>
              </a:rPr>
              <a:t>().  </a:t>
            </a:r>
          </a:p>
          <a:p>
            <a:pPr>
              <a:spcAft>
                <a:spcPts val="650"/>
              </a:spcAft>
            </a:pPr>
            <a:r>
              <a:rPr lang="en-IN" dirty="0"/>
              <a:t>Additionally, saving the profiler output to a file will also allow us to visualize the data with tools such as </a:t>
            </a:r>
            <a:r>
              <a:rPr lang="en-IN" i="1" dirty="0" err="1"/>
              <a:t>snakeviz</a:t>
            </a:r>
            <a:r>
              <a:rPr lang="en-IN" dirty="0"/>
              <a:t> and </a:t>
            </a:r>
            <a:r>
              <a:rPr lang="en-IN" i="1" dirty="0" err="1"/>
              <a:t>runsnakerun</a:t>
            </a:r>
            <a:r>
              <a:rPr lang="en-IN" dirty="0"/>
              <a:t>.  </a:t>
            </a:r>
          </a:p>
          <a:p>
            <a:pPr>
              <a:spcAft>
                <a:spcPts val="650"/>
              </a:spcAft>
            </a:pPr>
            <a:r>
              <a:rPr lang="en-IN" dirty="0"/>
              <a:t>Another way to run </a:t>
            </a:r>
            <a:r>
              <a:rPr lang="en-IN" dirty="0" err="1">
                <a:latin typeface="Courier New" panose="02070309020205020404" pitchFamily="49" charset="0"/>
                <a:cs typeface="Courier New" panose="02070309020205020404" pitchFamily="49" charset="0"/>
              </a:rPr>
              <a:t>cProfile</a:t>
            </a:r>
            <a:r>
              <a:rPr lang="en-IN" dirty="0"/>
              <a:t> is from the command line.  Instead of calling it programmatically, we can do something like this:</a:t>
            </a:r>
          </a:p>
          <a:p>
            <a:pPr>
              <a:spcAft>
                <a:spcPts val="650"/>
              </a:spcAft>
            </a:pPr>
            <a:endParaRPr lang="en-IN" dirty="0"/>
          </a:p>
          <a:p>
            <a:endParaRPr lang="en-IN" dirty="0"/>
          </a:p>
          <a:p>
            <a:endParaRPr lang="en-IN" dirty="0"/>
          </a:p>
          <a:p>
            <a:endParaRPr lang="en-IN" dirty="0"/>
          </a:p>
          <a:p>
            <a:endParaRPr lang="en-IN" dirty="0"/>
          </a:p>
          <a:p>
            <a:pPr>
              <a:spcAft>
                <a:spcPts val="650"/>
              </a:spcAft>
            </a:pPr>
            <a:r>
              <a:rPr lang="en-IN" dirty="0"/>
              <a:t>Note that the </a:t>
            </a:r>
            <a:r>
              <a:rPr lang="en-IN" dirty="0">
                <a:latin typeface="Courier New" panose="02070309020205020404" pitchFamily="49" charset="0"/>
                <a:cs typeface="Courier New" panose="02070309020205020404" pitchFamily="49" charset="0"/>
              </a:rPr>
              <a:t>-s </a:t>
            </a:r>
            <a:r>
              <a:rPr lang="en-IN" dirty="0"/>
              <a:t>flag only works if you do not specify an output file to which to send the data.</a:t>
            </a:r>
            <a:endParaRPr lang="en-GB" dirty="0"/>
          </a:p>
          <a:p>
            <a:pPr>
              <a:spcAft>
                <a:spcPts val="650"/>
              </a:spcAft>
            </a:pPr>
            <a:r>
              <a:rPr lang="en-IN" dirty="0"/>
              <a:t>Running the </a:t>
            </a:r>
            <a:r>
              <a:rPr lang="en-IN" dirty="0" err="1">
                <a:latin typeface="Courier New" panose="02070309020205020404" pitchFamily="49" charset="0"/>
                <a:cs typeface="Courier New" panose="02070309020205020404" pitchFamily="49" charset="0"/>
              </a:rPr>
              <a:t>pstats</a:t>
            </a:r>
            <a:r>
              <a:rPr lang="en-IN" dirty="0"/>
              <a:t> module on the output allows us to sort the output in various ways as well as controlling the output of the statistical information.  The Python documentation has more information about the </a:t>
            </a:r>
            <a:r>
              <a:rPr lang="en-IN" dirty="0" err="1">
                <a:latin typeface="Courier New" panose="02070309020205020404" pitchFamily="49" charset="0"/>
                <a:cs typeface="Courier New" panose="02070309020205020404" pitchFamily="49" charset="0"/>
              </a:rPr>
              <a:t>pstats</a:t>
            </a:r>
            <a:r>
              <a:rPr lang="en-IN" dirty="0"/>
              <a:t> module.</a:t>
            </a:r>
            <a:endParaRPr lang="en-GB" dirty="0"/>
          </a:p>
          <a:p>
            <a:endParaRPr lang="en-GB" dirty="0"/>
          </a:p>
          <a:p>
            <a:endParaRPr lang="en-GB" dirty="0"/>
          </a:p>
          <a:p>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10</a:t>
            </a:fld>
            <a:endParaRPr lang="en-GB"/>
          </a:p>
        </p:txBody>
      </p:sp>
      <p:sp>
        <p:nvSpPr>
          <p:cNvPr id="7" name="Rectangle 6"/>
          <p:cNvSpPr/>
          <p:nvPr/>
        </p:nvSpPr>
        <p:spPr>
          <a:xfrm>
            <a:off x="768454" y="6414315"/>
            <a:ext cx="5808695" cy="575706"/>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36547" tIns="68274" rIns="136547" bIns="68274" rtlCol="0" anchor="ctr"/>
          <a:lstStyle/>
          <a:p>
            <a:r>
              <a:rPr lang="en-IN" sz="1100" dirty="0">
                <a:solidFill>
                  <a:schemeClr val="tx1"/>
                </a:solidFill>
                <a:latin typeface="Courier New" panose="02070309020205020404" pitchFamily="49" charset="0"/>
                <a:cs typeface="Courier New" panose="02070309020205020404" pitchFamily="49" charset="0"/>
              </a:rPr>
              <a:t>python -m </a:t>
            </a:r>
            <a:r>
              <a:rPr lang="en-IN" sz="1100" dirty="0" err="1">
                <a:solidFill>
                  <a:schemeClr val="tx1"/>
                </a:solidFill>
                <a:latin typeface="Courier New" panose="02070309020205020404" pitchFamily="49" charset="0"/>
                <a:cs typeface="Courier New" panose="02070309020205020404" pitchFamily="49" charset="0"/>
              </a:rPr>
              <a:t>cProfile</a:t>
            </a:r>
            <a:r>
              <a:rPr lang="en-IN" sz="1100" dirty="0">
                <a:solidFill>
                  <a:schemeClr val="tx1"/>
                </a:solidFill>
                <a:latin typeface="Courier New" panose="02070309020205020404" pitchFamily="49" charset="0"/>
                <a:cs typeface="Courier New" panose="02070309020205020404" pitchFamily="49" charset="0"/>
              </a:rPr>
              <a:t> -o &lt;profile output file&gt; -s &lt;sort order of output&gt; &lt;</a:t>
            </a:r>
            <a:r>
              <a:rPr lang="en-IN" sz="1100" dirty="0" err="1">
                <a:solidFill>
                  <a:schemeClr val="tx1"/>
                </a:solidFill>
                <a:latin typeface="Courier New" panose="02070309020205020404" pitchFamily="49" charset="0"/>
                <a:cs typeface="Courier New" panose="02070309020205020404" pitchFamily="49" charset="0"/>
              </a:rPr>
              <a:t>script_name</a:t>
            </a:r>
            <a:r>
              <a:rPr lang="en-IN" sz="1100" dirty="0">
                <a:solidFill>
                  <a:schemeClr val="tx1"/>
                </a:solidFill>
                <a:latin typeface="Courier New" panose="02070309020205020404" pitchFamily="49" charset="0"/>
                <a:cs typeface="Courier New" panose="02070309020205020404" pitchFamily="49" charset="0"/>
              </a:rPr>
              <a:t>&gt;</a:t>
            </a:r>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78833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50"/>
              </a:spcAft>
            </a:pPr>
            <a:r>
              <a:rPr lang="en-IN" sz="1300" b="1" dirty="0">
                <a:solidFill>
                  <a:schemeClr val="accent5"/>
                </a:solidFill>
              </a:rPr>
              <a:t>Analysing Python Code</a:t>
            </a:r>
          </a:p>
          <a:p>
            <a:pPr>
              <a:spcAft>
                <a:spcPts val="650"/>
              </a:spcAft>
            </a:pPr>
            <a:r>
              <a:rPr lang="en-IN" dirty="0"/>
              <a:t>Let's look now at how we can use some different tools to analyse your Python code with an eye towards improving performance.  This is usually called </a:t>
            </a:r>
            <a:r>
              <a:rPr lang="en-IN" i="1" dirty="0"/>
              <a:t>profiling</a:t>
            </a:r>
            <a:r>
              <a:rPr lang="en-IN" dirty="0"/>
              <a:t> or </a:t>
            </a:r>
            <a:r>
              <a:rPr lang="en-IN" i="1" dirty="0"/>
              <a:t>coverage analysis.  </a:t>
            </a:r>
            <a:r>
              <a:rPr lang="en-IN" dirty="0"/>
              <a:t>In this module, we'll discuss some methods to examine your code to find out where it is spending most of its time.  Once we know that, we can get some ideas of where we can refactor things to speed up its performance.  </a:t>
            </a:r>
            <a:endParaRPr lang="en-GB" dirty="0"/>
          </a:p>
          <a:p>
            <a:pPr>
              <a:spcAft>
                <a:spcPts val="650"/>
              </a:spcAft>
            </a:pPr>
            <a:r>
              <a:rPr lang="en-IN" dirty="0"/>
              <a:t>Let's take a look at a simple Python program:</a:t>
            </a:r>
          </a:p>
          <a:p>
            <a:pPr>
              <a:spcAft>
                <a:spcPts val="650"/>
              </a:spcAft>
            </a:pPr>
            <a:endParaRPr lang="en-IN" dirty="0"/>
          </a:p>
          <a:p>
            <a:pPr>
              <a:spcAft>
                <a:spcPts val="650"/>
              </a:spcAft>
            </a:pP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Here we have a program that calculates the sum of all integers up to 100,000.  We'd like to know how much time that the </a:t>
            </a:r>
            <a:r>
              <a:rPr lang="en-IN" dirty="0" err="1">
                <a:latin typeface="Courier New" panose="02070309020205020404" pitchFamily="49" charset="0"/>
                <a:cs typeface="Courier New" panose="02070309020205020404" pitchFamily="49" charset="0"/>
              </a:rPr>
              <a:t>calcsum</a:t>
            </a:r>
            <a:r>
              <a:rPr lang="en-IN" dirty="0">
                <a:latin typeface="Courier New" panose="02070309020205020404" pitchFamily="49" charset="0"/>
                <a:cs typeface="Courier New" panose="02070309020205020404" pitchFamily="49" charset="0"/>
              </a:rPr>
              <a:t>() </a:t>
            </a:r>
            <a:r>
              <a:rPr lang="en-IN" dirty="0"/>
              <a:t>function takes to do this.  Let's examine a couple of ways to do this.</a:t>
            </a:r>
            <a:endParaRPr lang="en-GB" dirty="0"/>
          </a:p>
        </p:txBody>
      </p:sp>
      <p:sp>
        <p:nvSpPr>
          <p:cNvPr id="4" name="Footer Placeholder 3"/>
          <p:cNvSpPr>
            <a:spLocks noGrp="1"/>
          </p:cNvSpPr>
          <p:nvPr>
            <p:ph type="ftr" sz="quarter" idx="10"/>
          </p:nvPr>
        </p:nvSpPr>
        <p:spPr/>
        <p:txBody>
          <a:bodyPr/>
          <a:lstStyle/>
          <a:p>
            <a:r>
              <a:rPr lang="en-GB"/>
              <a:t>Python for Tool Deveopers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2</a:t>
            </a:fld>
            <a:endParaRPr lang="en-GB"/>
          </a:p>
        </p:txBody>
      </p:sp>
      <p:sp>
        <p:nvSpPr>
          <p:cNvPr id="6" name="Rectangle 5"/>
          <p:cNvSpPr/>
          <p:nvPr/>
        </p:nvSpPr>
        <p:spPr>
          <a:xfrm>
            <a:off x="748230" y="6081486"/>
            <a:ext cx="5640389" cy="2643783"/>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36547" tIns="68274" rIns="136547" bIns="68274" rtlCol="0" anchor="ctr"/>
          <a:lstStyle/>
          <a:p>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usr</a:t>
            </a:r>
            <a:r>
              <a:rPr lang="en-IN" sz="1100" dirty="0">
                <a:solidFill>
                  <a:schemeClr val="tx1"/>
                </a:solidFill>
                <a:latin typeface="Courier New" panose="02070309020205020404" pitchFamily="49" charset="0"/>
                <a:cs typeface="Courier New" panose="02070309020205020404" pitchFamily="49" charset="0"/>
              </a:rPr>
              <a:t>/bin/python3</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import time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import </a:t>
            </a:r>
            <a:r>
              <a:rPr lang="en-IN" sz="1100" dirty="0" err="1">
                <a:solidFill>
                  <a:schemeClr val="tx1"/>
                </a:solidFill>
                <a:latin typeface="Courier New" panose="02070309020205020404" pitchFamily="49" charset="0"/>
                <a:cs typeface="Courier New" panose="02070309020205020404" pitchFamily="49" charset="0"/>
              </a:rPr>
              <a:t>cProfile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def </a:t>
            </a:r>
            <a:r>
              <a:rPr lang="en-IN" sz="1100" dirty="0" err="1">
                <a:solidFill>
                  <a:schemeClr val="tx1"/>
                </a:solidFill>
                <a:latin typeface="Courier New" panose="02070309020205020404" pitchFamily="49" charset="0"/>
                <a:cs typeface="Courier New" panose="02070309020205020404" pitchFamily="49" charset="0"/>
              </a:rPr>
              <a:t>calcsum</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calcsum</a:t>
            </a:r>
            <a:r>
              <a:rPr lang="en-IN" sz="1100" dirty="0">
                <a:solidFill>
                  <a:schemeClr val="tx1"/>
                </a:solidFill>
                <a:latin typeface="Courier New" panose="02070309020205020404" pitchFamily="49" charset="0"/>
                <a:cs typeface="Courier New" panose="02070309020205020404" pitchFamily="49" charset="0"/>
              </a:rPr>
              <a:t>=0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for </a:t>
            </a:r>
            <a:r>
              <a:rPr lang="en-IN" sz="1100" dirty="0" err="1">
                <a:solidFill>
                  <a:schemeClr val="tx1"/>
                </a:solidFill>
                <a:latin typeface="Courier New" panose="02070309020205020404" pitchFamily="49" charset="0"/>
                <a:cs typeface="Courier New" panose="02070309020205020404" pitchFamily="49" charset="0"/>
              </a:rPr>
              <a:t>i</a:t>
            </a:r>
            <a:r>
              <a:rPr lang="en-IN" sz="1100" dirty="0">
                <a:solidFill>
                  <a:schemeClr val="tx1"/>
                </a:solidFill>
                <a:latin typeface="Courier New" panose="02070309020205020404" pitchFamily="49" charset="0"/>
                <a:cs typeface="Courier New" panose="02070309020205020404" pitchFamily="49" charset="0"/>
              </a:rPr>
              <a:t> in range(100000):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calcsum</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i</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def main()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calcsum</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if __name__ == "__main__":</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cProfile.run</a:t>
            </a:r>
            <a:r>
              <a:rPr lang="en-IN" sz="1100" dirty="0">
                <a:solidFill>
                  <a:schemeClr val="tx1"/>
                </a:solidFill>
                <a:latin typeface="Courier New" panose="02070309020205020404" pitchFamily="49" charset="0"/>
                <a:cs typeface="Courier New" panose="02070309020205020404" pitchFamily="49" charset="0"/>
              </a:rPr>
              <a:t>('main()')</a:t>
            </a:r>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8393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50"/>
              </a:spcAft>
            </a:pPr>
            <a:r>
              <a:rPr lang="en-IN" sz="1300" b="1" dirty="0">
                <a:solidFill>
                  <a:schemeClr val="accent5"/>
                </a:solidFill>
              </a:rPr>
              <a:t>Timing</a:t>
            </a:r>
          </a:p>
          <a:p>
            <a:pPr>
              <a:spcAft>
                <a:spcPts val="650"/>
              </a:spcAft>
            </a:pPr>
            <a:r>
              <a:rPr lang="en-IN" dirty="0"/>
              <a:t>The first approach is to simply time the function by using the time module in Python.  Let's do this and take a look at our re-written program.</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3</a:t>
            </a:fld>
            <a:endParaRPr lang="en-GB"/>
          </a:p>
        </p:txBody>
      </p:sp>
      <p:sp>
        <p:nvSpPr>
          <p:cNvPr id="6" name="Rectangle 5"/>
          <p:cNvSpPr/>
          <p:nvPr/>
        </p:nvSpPr>
        <p:spPr>
          <a:xfrm>
            <a:off x="748230" y="5359218"/>
            <a:ext cx="5808695" cy="3824662"/>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36547" tIns="68274" rIns="136547" bIns="68274" rtlCol="0" anchor="ctr"/>
          <a:lstStyle/>
          <a:p>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usr</a:t>
            </a:r>
            <a:r>
              <a:rPr lang="en-IN" sz="1100" dirty="0">
                <a:solidFill>
                  <a:schemeClr val="tx1"/>
                </a:solidFill>
                <a:latin typeface="Courier New" panose="02070309020205020404" pitchFamily="49" charset="0"/>
                <a:cs typeface="Courier New" panose="02070309020205020404" pitchFamily="49" charset="0"/>
              </a:rPr>
              <a:t>/bin/python3</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import time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def calcsum1():</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start=0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finish=0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calcsum</a:t>
            </a:r>
            <a:r>
              <a:rPr lang="en-IN" sz="1100" dirty="0">
                <a:solidFill>
                  <a:schemeClr val="tx1"/>
                </a:solidFill>
                <a:latin typeface="Courier New" panose="02070309020205020404" pitchFamily="49" charset="0"/>
                <a:cs typeface="Courier New" panose="02070309020205020404" pitchFamily="49" charset="0"/>
              </a:rPr>
              <a:t> = 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start = </a:t>
            </a:r>
            <a:r>
              <a:rPr lang="en-IN" sz="1100" dirty="0" err="1">
                <a:solidFill>
                  <a:schemeClr val="tx1"/>
                </a:solidFill>
                <a:latin typeface="Courier New" panose="02070309020205020404" pitchFamily="49" charset="0"/>
                <a:cs typeface="Courier New" panose="02070309020205020404" pitchFamily="49" charset="0"/>
              </a:rPr>
              <a:t>time.time</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for </a:t>
            </a:r>
            <a:r>
              <a:rPr lang="en-IN" sz="1100" dirty="0" err="1">
                <a:solidFill>
                  <a:schemeClr val="tx1"/>
                </a:solidFill>
                <a:latin typeface="Courier New" panose="02070309020205020404" pitchFamily="49" charset="0"/>
                <a:cs typeface="Courier New" panose="02070309020205020404" pitchFamily="49" charset="0"/>
              </a:rPr>
              <a:t>i</a:t>
            </a:r>
            <a:r>
              <a:rPr lang="en-IN" sz="1100" dirty="0">
                <a:solidFill>
                  <a:schemeClr val="tx1"/>
                </a:solidFill>
                <a:latin typeface="Courier New" panose="02070309020205020404" pitchFamily="49" charset="0"/>
                <a:cs typeface="Courier New" panose="02070309020205020404" pitchFamily="49" charset="0"/>
              </a:rPr>
              <a:t> in range(10000):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calcsum</a:t>
            </a:r>
            <a:r>
              <a:rPr lang="en-IN" sz="1100" dirty="0">
                <a:solidFill>
                  <a:schemeClr val="tx1"/>
                </a:solidFill>
                <a:latin typeface="Courier New" panose="02070309020205020404" pitchFamily="49" charset="0"/>
                <a:cs typeface="Courier New" panose="02070309020205020404" pitchFamily="49" charset="0"/>
              </a:rPr>
              <a:t> += 1</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finish = </a:t>
            </a:r>
            <a:r>
              <a:rPr lang="en-IN" sz="1100" dirty="0" err="1">
                <a:solidFill>
                  <a:schemeClr val="tx1"/>
                </a:solidFill>
                <a:latin typeface="Courier New" panose="02070309020205020404" pitchFamily="49" charset="0"/>
                <a:cs typeface="Courier New" panose="02070309020205020404" pitchFamily="49" charset="0"/>
              </a:rPr>
              <a:t>time.time</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return finish - start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def main():</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timetorun</a:t>
            </a:r>
            <a:r>
              <a:rPr lang="en-IN" sz="1100" dirty="0">
                <a:solidFill>
                  <a:schemeClr val="tx1"/>
                </a:solidFill>
                <a:latin typeface="Courier New" panose="02070309020205020404" pitchFamily="49" charset="0"/>
                <a:cs typeface="Courier New" panose="02070309020205020404" pitchFamily="49" charset="0"/>
              </a:rPr>
              <a:t> = calcsum1()</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timetorun</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timetorun</a:t>
            </a:r>
            <a:r>
              <a:rPr lang="en-IN" sz="1100" dirty="0">
                <a:solidFill>
                  <a:schemeClr val="tx1"/>
                </a:solidFill>
                <a:latin typeface="Courier New" panose="02070309020205020404" pitchFamily="49" charset="0"/>
                <a:cs typeface="Courier New" panose="02070309020205020404" pitchFamily="49" charset="0"/>
              </a:rPr>
              <a:t> * 100000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print("%.2f" % (</a:t>
            </a:r>
            <a:r>
              <a:rPr lang="en-IN" sz="1100" dirty="0" err="1">
                <a:solidFill>
                  <a:schemeClr val="tx1"/>
                </a:solidFill>
                <a:latin typeface="Courier New" panose="02070309020205020404" pitchFamily="49" charset="0"/>
                <a:cs typeface="Courier New" panose="02070309020205020404" pitchFamily="49" charset="0"/>
              </a:rPr>
              <a:t>timetorun</a:t>
            </a:r>
            <a:r>
              <a:rPr lang="en-IN" sz="1100" dirty="0">
                <a:solidFill>
                  <a:schemeClr val="tx1"/>
                </a:solidFill>
                <a:latin typeface="Courier New" panose="02070309020205020404" pitchFamily="49" charset="0"/>
                <a:cs typeface="Courier New" panose="02070309020205020404" pitchFamily="49" charset="0"/>
              </a:rPr>
              <a:t>))</a:t>
            </a: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if __name__ == "__main__":</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main()</a:t>
            </a:r>
            <a:endParaRPr lang="en-GB" sz="1100" dirty="0">
              <a:solidFill>
                <a:schemeClr val="tx1"/>
              </a:solidFill>
              <a:latin typeface="Courier New" panose="02070309020205020404" pitchFamily="49" charset="0"/>
              <a:cs typeface="Courier New" panose="02070309020205020404" pitchFamily="49" charset="0"/>
            </a:endParaRPr>
          </a:p>
          <a:p>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50363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771877"/>
            <a:ext cx="5678212" cy="8753251"/>
          </a:xfrm>
        </p:spPr>
        <p:txBody>
          <a:bodyPr/>
          <a:lstStyle/>
          <a:p>
            <a:pPr>
              <a:spcAft>
                <a:spcPts val="650"/>
              </a:spcAft>
            </a:pPr>
            <a:r>
              <a:rPr lang="en-IN" dirty="0"/>
              <a:t>Note here that we've taken our </a:t>
            </a:r>
            <a:r>
              <a:rPr lang="en-IN" dirty="0">
                <a:latin typeface="Courier New" panose="02070309020205020404" pitchFamily="49" charset="0"/>
                <a:cs typeface="Courier New" panose="02070309020205020404" pitchFamily="49" charset="0"/>
              </a:rPr>
              <a:t>calcsum1</a:t>
            </a:r>
            <a:r>
              <a:rPr lang="en-IN" dirty="0"/>
              <a:t> method and timed the relevant code, in this case the loop iteration over 10,000 integers and summing them up manually.   </a:t>
            </a:r>
          </a:p>
          <a:p>
            <a:pPr>
              <a:spcAft>
                <a:spcPts val="650"/>
              </a:spcAft>
            </a:pPr>
            <a:r>
              <a:rPr lang="en-IN" dirty="0"/>
              <a:t>We start the timer with the </a:t>
            </a:r>
            <a:r>
              <a:rPr lang="en-IN" dirty="0">
                <a:latin typeface="Courier New" panose="02070309020205020404" pitchFamily="49" charset="0"/>
                <a:cs typeface="Courier New" panose="02070309020205020404" pitchFamily="49" charset="0"/>
              </a:rPr>
              <a:t>start = </a:t>
            </a:r>
            <a:r>
              <a:rPr lang="en-IN" dirty="0" err="1">
                <a:latin typeface="Courier New" panose="02070309020205020404" pitchFamily="49" charset="0"/>
                <a:cs typeface="Courier New" panose="02070309020205020404" pitchFamily="49" charset="0"/>
              </a:rPr>
              <a:t>time.time</a:t>
            </a:r>
            <a:r>
              <a:rPr lang="en-IN" dirty="0">
                <a:latin typeface="Courier New" panose="02070309020205020404" pitchFamily="49" charset="0"/>
                <a:cs typeface="Courier New" panose="02070309020205020404" pitchFamily="49" charset="0"/>
              </a:rPr>
              <a:t>() </a:t>
            </a:r>
            <a:r>
              <a:rPr lang="en-IN" dirty="0"/>
              <a:t>and end with the </a:t>
            </a:r>
            <a:r>
              <a:rPr lang="en-IN" dirty="0">
                <a:latin typeface="Courier New" panose="02070309020205020404" pitchFamily="49" charset="0"/>
                <a:cs typeface="Courier New" panose="02070309020205020404" pitchFamily="49" charset="0"/>
              </a:rPr>
              <a:t>finish=</a:t>
            </a:r>
            <a:r>
              <a:rPr lang="en-IN" dirty="0" err="1">
                <a:latin typeface="Courier New" panose="02070309020205020404" pitchFamily="49" charset="0"/>
                <a:cs typeface="Courier New" panose="02070309020205020404" pitchFamily="49" charset="0"/>
              </a:rPr>
              <a:t>time.time</a:t>
            </a:r>
            <a:r>
              <a:rPr lang="en-IN" dirty="0">
                <a:latin typeface="Courier New" panose="02070309020205020404" pitchFamily="49" charset="0"/>
                <a:cs typeface="Courier New" panose="02070309020205020404" pitchFamily="49" charset="0"/>
              </a:rPr>
              <a:t>()</a:t>
            </a:r>
            <a:r>
              <a:rPr lang="en-IN" dirty="0"/>
              <a:t>.  It is then a trivial operation to subtract the start time from the finish time and get the resultant delta.  We can even use this method to compare two different ways of doing the summation algorithm.  </a:t>
            </a:r>
          </a:p>
          <a:p>
            <a:endParaRPr lang="en-IN" dirty="0"/>
          </a:p>
          <a:p>
            <a:endParaRPr lang="en-IN"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4</a:t>
            </a:fld>
            <a:endParaRPr lang="en-GB"/>
          </a:p>
        </p:txBody>
      </p:sp>
      <p:sp>
        <p:nvSpPr>
          <p:cNvPr id="6" name="Rectangle 5"/>
          <p:cNvSpPr/>
          <p:nvPr/>
        </p:nvSpPr>
        <p:spPr>
          <a:xfrm>
            <a:off x="710407" y="2252140"/>
            <a:ext cx="5808695" cy="6020839"/>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36547" tIns="68274" rIns="136547" bIns="68274" rtlCol="0" anchor="ctr"/>
          <a:lstStyle/>
          <a:p>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usr</a:t>
            </a:r>
            <a:r>
              <a:rPr lang="en-IN" sz="1100" dirty="0">
                <a:solidFill>
                  <a:schemeClr val="tx1"/>
                </a:solidFill>
                <a:latin typeface="Courier New" panose="02070309020205020404" pitchFamily="49" charset="0"/>
                <a:cs typeface="Courier New" panose="02070309020205020404" pitchFamily="49" charset="0"/>
              </a:rPr>
              <a:t>/bin/python3</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import time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def calcsum1():</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start=0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finish=0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calcsum</a:t>
            </a:r>
            <a:r>
              <a:rPr lang="en-IN" sz="1100" dirty="0">
                <a:solidFill>
                  <a:schemeClr val="tx1"/>
                </a:solidFill>
                <a:latin typeface="Courier New" panose="02070309020205020404" pitchFamily="49" charset="0"/>
                <a:cs typeface="Courier New" panose="02070309020205020404" pitchFamily="49" charset="0"/>
              </a:rPr>
              <a:t> = 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start = </a:t>
            </a:r>
            <a:r>
              <a:rPr lang="en-IN" sz="1100" dirty="0" err="1">
                <a:solidFill>
                  <a:schemeClr val="tx1"/>
                </a:solidFill>
                <a:latin typeface="Courier New" panose="02070309020205020404" pitchFamily="49" charset="0"/>
                <a:cs typeface="Courier New" panose="02070309020205020404" pitchFamily="49" charset="0"/>
              </a:rPr>
              <a:t>time.time</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for </a:t>
            </a:r>
            <a:r>
              <a:rPr lang="en-IN" sz="1100" dirty="0" err="1">
                <a:solidFill>
                  <a:schemeClr val="tx1"/>
                </a:solidFill>
                <a:latin typeface="Courier New" panose="02070309020205020404" pitchFamily="49" charset="0"/>
                <a:cs typeface="Courier New" panose="02070309020205020404" pitchFamily="49" charset="0"/>
              </a:rPr>
              <a:t>i</a:t>
            </a:r>
            <a:r>
              <a:rPr lang="en-IN" sz="1100" dirty="0">
                <a:solidFill>
                  <a:schemeClr val="tx1"/>
                </a:solidFill>
                <a:latin typeface="Courier New" panose="02070309020205020404" pitchFamily="49" charset="0"/>
                <a:cs typeface="Courier New" panose="02070309020205020404" pitchFamily="49" charset="0"/>
              </a:rPr>
              <a:t> in range(10000):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calcsum</a:t>
            </a:r>
            <a:r>
              <a:rPr lang="en-IN" sz="1100" dirty="0">
                <a:solidFill>
                  <a:schemeClr val="tx1"/>
                </a:solidFill>
                <a:latin typeface="Courier New" panose="02070309020205020404" pitchFamily="49" charset="0"/>
                <a:cs typeface="Courier New" panose="02070309020205020404" pitchFamily="49" charset="0"/>
              </a:rPr>
              <a:t> += 1</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finish = </a:t>
            </a:r>
            <a:r>
              <a:rPr lang="en-IN" sz="1100" dirty="0" err="1">
                <a:solidFill>
                  <a:schemeClr val="tx1"/>
                </a:solidFill>
                <a:latin typeface="Courier New" panose="02070309020205020404" pitchFamily="49" charset="0"/>
                <a:cs typeface="Courier New" panose="02070309020205020404" pitchFamily="49" charset="0"/>
              </a:rPr>
              <a:t>time.time</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return finish - start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def </a:t>
            </a:r>
            <a:r>
              <a:rPr lang="en-IN" sz="1100" dirty="0" err="1">
                <a:solidFill>
                  <a:schemeClr val="tx1"/>
                </a:solidFill>
                <a:latin typeface="Courier New" panose="02070309020205020404" pitchFamily="49" charset="0"/>
                <a:cs typeface="Courier New" panose="02070309020205020404" pitchFamily="49" charset="0"/>
              </a:rPr>
              <a:t>calcsum</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start=0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finish=0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start = </a:t>
            </a:r>
            <a:r>
              <a:rPr lang="en-IN" sz="1100" dirty="0" err="1">
                <a:solidFill>
                  <a:schemeClr val="tx1"/>
                </a:solidFill>
                <a:latin typeface="Courier New" panose="02070309020205020404" pitchFamily="49" charset="0"/>
                <a:cs typeface="Courier New" panose="02070309020205020404" pitchFamily="49" charset="0"/>
              </a:rPr>
              <a:t>time.time</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calc</a:t>
            </a:r>
            <a:r>
              <a:rPr lang="en-IN" sz="1100" dirty="0">
                <a:solidFill>
                  <a:schemeClr val="tx1"/>
                </a:solidFill>
                <a:latin typeface="Courier New" panose="02070309020205020404" pitchFamily="49" charset="0"/>
                <a:cs typeface="Courier New" panose="02070309020205020404" pitchFamily="49" charset="0"/>
              </a:rPr>
              <a:t> = sum(range(10000))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finish = </a:t>
            </a:r>
            <a:r>
              <a:rPr lang="en-IN" sz="1100" dirty="0" err="1">
                <a:solidFill>
                  <a:schemeClr val="tx1"/>
                </a:solidFill>
                <a:latin typeface="Courier New" panose="02070309020205020404" pitchFamily="49" charset="0"/>
                <a:cs typeface="Courier New" panose="02070309020205020404" pitchFamily="49" charset="0"/>
              </a:rPr>
              <a:t>time.time</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return finish - start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def main():</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timetorun</a:t>
            </a:r>
            <a:r>
              <a:rPr lang="en-IN" sz="1100" dirty="0">
                <a:solidFill>
                  <a:schemeClr val="tx1"/>
                </a:solidFill>
                <a:latin typeface="Courier New" panose="02070309020205020404" pitchFamily="49" charset="0"/>
                <a:cs typeface="Courier New" panose="02070309020205020404" pitchFamily="49" charset="0"/>
              </a:rPr>
              <a:t> = calcsum1()</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timetorun</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timetorun</a:t>
            </a:r>
            <a:r>
              <a:rPr lang="en-IN" sz="1100" dirty="0">
                <a:solidFill>
                  <a:schemeClr val="tx1"/>
                </a:solidFill>
                <a:latin typeface="Courier New" panose="02070309020205020404" pitchFamily="49" charset="0"/>
                <a:cs typeface="Courier New" panose="02070309020205020404" pitchFamily="49" charset="0"/>
              </a:rPr>
              <a:t> * 100000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print("%.2f" % (</a:t>
            </a:r>
            <a:r>
              <a:rPr lang="en-IN" sz="1100" dirty="0" err="1">
                <a:solidFill>
                  <a:schemeClr val="tx1"/>
                </a:solidFill>
                <a:latin typeface="Courier New" panose="02070309020205020404" pitchFamily="49" charset="0"/>
                <a:cs typeface="Courier New" panose="02070309020205020404" pitchFamily="49" charset="0"/>
              </a:rPr>
              <a:t>timetorun</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timetorun</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calcsum</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timetorun</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timetorun</a:t>
            </a:r>
            <a:r>
              <a:rPr lang="en-IN" sz="1100" dirty="0">
                <a:solidFill>
                  <a:schemeClr val="tx1"/>
                </a:solidFill>
                <a:latin typeface="Courier New" panose="02070309020205020404" pitchFamily="49" charset="0"/>
                <a:cs typeface="Courier New" panose="02070309020205020404" pitchFamily="49" charset="0"/>
              </a:rPr>
              <a:t> * 100000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print("%.2f" % (</a:t>
            </a:r>
            <a:r>
              <a:rPr lang="en-IN" sz="1100" dirty="0" err="1">
                <a:solidFill>
                  <a:schemeClr val="tx1"/>
                </a:solidFill>
                <a:latin typeface="Courier New" panose="02070309020205020404" pitchFamily="49" charset="0"/>
                <a:cs typeface="Courier New" panose="02070309020205020404" pitchFamily="49" charset="0"/>
              </a:rPr>
              <a:t>timetorun</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if __name__ == "__main__":</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main()</a:t>
            </a:r>
            <a:endParaRPr lang="en-GB" sz="1100" dirty="0">
              <a:solidFill>
                <a:schemeClr val="tx1"/>
              </a:solidFill>
              <a:latin typeface="Courier New" panose="02070309020205020404" pitchFamily="49" charset="0"/>
              <a:cs typeface="Courier New" panose="02070309020205020404" pitchFamily="49" charset="0"/>
            </a:endParaRPr>
          </a:p>
          <a:p>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13803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50"/>
              </a:spcAft>
            </a:pPr>
            <a:r>
              <a:rPr lang="en-IN" dirty="0"/>
              <a:t>The output of this program is:</a:t>
            </a:r>
          </a:p>
          <a:p>
            <a:pPr>
              <a:spcAft>
                <a:spcPts val="650"/>
              </a:spcAft>
            </a:pPr>
            <a:endParaRPr lang="en-IN" dirty="0"/>
          </a:p>
          <a:p>
            <a:pPr>
              <a:spcAft>
                <a:spcPts val="650"/>
              </a:spcAft>
            </a:pPr>
            <a:endParaRPr lang="en-IN" dirty="0"/>
          </a:p>
          <a:p>
            <a:pPr>
              <a:spcAft>
                <a:spcPts val="650"/>
              </a:spcAft>
            </a:pPr>
            <a:endParaRPr lang="en-IN" dirty="0"/>
          </a:p>
          <a:p>
            <a:pPr>
              <a:spcAft>
                <a:spcPts val="650"/>
              </a:spcAft>
            </a:pPr>
            <a:r>
              <a:rPr lang="en-IN" dirty="0"/>
              <a:t>This output clearly shows that the </a:t>
            </a:r>
            <a:r>
              <a:rPr lang="en-IN" dirty="0" err="1">
                <a:latin typeface="Courier New" panose="02070309020205020404" pitchFamily="49" charset="0"/>
                <a:cs typeface="Courier New" panose="02070309020205020404" pitchFamily="49" charset="0"/>
              </a:rPr>
              <a:t>builtin</a:t>
            </a:r>
            <a:r>
              <a:rPr lang="en-IN" dirty="0">
                <a:latin typeface="Courier New" panose="02070309020205020404" pitchFamily="49" charset="0"/>
                <a:cs typeface="Courier New" panose="02070309020205020404" pitchFamily="49" charset="0"/>
              </a:rPr>
              <a:t> sum </a:t>
            </a:r>
            <a:r>
              <a:rPr lang="en-IN" dirty="0"/>
              <a:t>function is far superior in terms of performance for doing any sort of summation.  </a:t>
            </a:r>
            <a:endParaRPr lang="en-GB" dirty="0"/>
          </a:p>
          <a:p>
            <a:pPr>
              <a:spcAft>
                <a:spcPts val="650"/>
              </a:spcAft>
            </a:pPr>
            <a:r>
              <a:rPr lang="en-IN" dirty="0"/>
              <a:t>This methodology, however, has serious flaws.  For one thing, the Python garbage collection algorithm is also running, which may very well affect how the algorithm performs.  Also, we only call the function and time it once.  </a:t>
            </a:r>
          </a:p>
          <a:p>
            <a:pPr>
              <a:spcAft>
                <a:spcPts val="650"/>
              </a:spcAft>
            </a:pPr>
            <a:r>
              <a:rPr lang="en-IN" dirty="0"/>
              <a:t>It's far preferable to run the function numerous times and take an average of the times.  This better reflects a real world scenario where other external events may affect the runtime environment of the program.  </a:t>
            </a:r>
            <a:endParaRPr lang="en-GB" dirty="0"/>
          </a:p>
          <a:p>
            <a:pPr>
              <a:spcAft>
                <a:spcPts val="650"/>
              </a:spcAft>
            </a:pPr>
            <a:endParaRPr lang="en-IN" dirty="0"/>
          </a:p>
        </p:txBody>
      </p:sp>
      <p:sp>
        <p:nvSpPr>
          <p:cNvPr id="4" name="Footer Placeholder 3"/>
          <p:cNvSpPr>
            <a:spLocks noGrp="1"/>
          </p:cNvSpPr>
          <p:nvPr>
            <p:ph type="ftr" sz="quarter" idx="10"/>
          </p:nvPr>
        </p:nvSpPr>
        <p:spPr/>
        <p:txBody>
          <a:bodyPr/>
          <a:lstStyle/>
          <a:p>
            <a:r>
              <a:rPr lang="en-GB"/>
              <a:t>Python for Tool Deveopers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5</a:t>
            </a:fld>
            <a:endParaRPr lang="en-GB"/>
          </a:p>
        </p:txBody>
      </p:sp>
      <p:sp>
        <p:nvSpPr>
          <p:cNvPr id="6" name="Rectangle 5"/>
          <p:cNvSpPr/>
          <p:nvPr/>
        </p:nvSpPr>
        <p:spPr>
          <a:xfrm>
            <a:off x="2180056" y="4974552"/>
            <a:ext cx="2082381" cy="535478"/>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36547" tIns="68274" rIns="136547" bIns="68274" rtlCol="0" anchor="ctr"/>
          <a:lstStyle/>
          <a:p>
            <a:r>
              <a:rPr lang="en-IN" sz="1100" dirty="0">
                <a:solidFill>
                  <a:schemeClr val="tx1"/>
                </a:solidFill>
                <a:latin typeface="Courier New" panose="02070309020205020404" pitchFamily="49" charset="0"/>
                <a:cs typeface="Courier New" panose="02070309020205020404" pitchFamily="49" charset="0"/>
              </a:rPr>
              <a:t>64.75</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18.33</a:t>
            </a:r>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97808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50"/>
              </a:spcAft>
            </a:pPr>
            <a:r>
              <a:rPr lang="en-IN" sz="1300" b="1" dirty="0" err="1">
                <a:solidFill>
                  <a:schemeClr val="accent5"/>
                </a:solidFill>
              </a:rPr>
              <a:t>timeit</a:t>
            </a:r>
            <a:endParaRPr lang="en-IN" sz="1300" b="1" dirty="0">
              <a:solidFill>
                <a:schemeClr val="accent5"/>
              </a:solidFill>
            </a:endParaRPr>
          </a:p>
          <a:p>
            <a:pPr>
              <a:spcAft>
                <a:spcPts val="650"/>
              </a:spcAft>
            </a:pPr>
            <a:r>
              <a:rPr lang="en-IN" dirty="0"/>
              <a:t>In order to fix this, we turn to another Python module designed specifically to get around these issues, the </a:t>
            </a:r>
            <a:r>
              <a:rPr lang="en-IN" dirty="0" err="1">
                <a:latin typeface="Courier New" panose="02070309020205020404" pitchFamily="49" charset="0"/>
                <a:cs typeface="Courier New" panose="02070309020205020404" pitchFamily="49" charset="0"/>
              </a:rPr>
              <a:t>timeit</a:t>
            </a:r>
            <a:r>
              <a:rPr lang="en-IN" dirty="0"/>
              <a:t> module.  Let's take a look at some code that showcases the </a:t>
            </a:r>
            <a:r>
              <a:rPr lang="en-IN" dirty="0" err="1">
                <a:latin typeface="Courier New" panose="02070309020205020404" pitchFamily="49" charset="0"/>
                <a:cs typeface="Courier New" panose="02070309020205020404" pitchFamily="49" charset="0"/>
              </a:rPr>
              <a:t>timeit</a:t>
            </a:r>
            <a:r>
              <a:rPr lang="en-IN" dirty="0"/>
              <a:t> module.</a:t>
            </a:r>
          </a:p>
          <a:p>
            <a:endParaRPr lang="en-IN" dirty="0"/>
          </a:p>
          <a:p>
            <a:endParaRPr lang="en-GB" dirty="0"/>
          </a:p>
          <a:p>
            <a:endParaRPr lang="en-IN" dirty="0"/>
          </a:p>
          <a:p>
            <a:endParaRPr lang="en-GB" dirty="0"/>
          </a:p>
        </p:txBody>
      </p:sp>
      <p:sp>
        <p:nvSpPr>
          <p:cNvPr id="4" name="Footer Placeholder 3"/>
          <p:cNvSpPr>
            <a:spLocks noGrp="1"/>
          </p:cNvSpPr>
          <p:nvPr>
            <p:ph type="ftr" sz="quarter" idx="10"/>
          </p:nvPr>
        </p:nvSpPr>
        <p:spPr/>
        <p:txBody>
          <a:bodyPr/>
          <a:lstStyle/>
          <a:p>
            <a:r>
              <a:rPr lang="en-GB"/>
              <a:t>Python for Tool Deveopers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6</a:t>
            </a:fld>
            <a:endParaRPr lang="en-GB"/>
          </a:p>
        </p:txBody>
      </p:sp>
      <p:sp>
        <p:nvSpPr>
          <p:cNvPr id="6" name="Rectangle 5"/>
          <p:cNvSpPr/>
          <p:nvPr/>
        </p:nvSpPr>
        <p:spPr>
          <a:xfrm>
            <a:off x="748230" y="5521931"/>
            <a:ext cx="5808695" cy="3885199"/>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36547" tIns="68274" rIns="136547" bIns="68274" rtlCol="0" anchor="ctr"/>
          <a:lstStyle/>
          <a:p>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usr</a:t>
            </a:r>
            <a:r>
              <a:rPr lang="en-IN" sz="1100" dirty="0">
                <a:solidFill>
                  <a:schemeClr val="tx1"/>
                </a:solidFill>
                <a:latin typeface="Courier New" panose="02070309020205020404" pitchFamily="49" charset="0"/>
                <a:cs typeface="Courier New" panose="02070309020205020404" pitchFamily="49" charset="0"/>
              </a:rPr>
              <a:t>/bin/python3</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import </a:t>
            </a:r>
            <a:r>
              <a:rPr lang="en-IN" sz="1100" dirty="0" err="1">
                <a:solidFill>
                  <a:schemeClr val="tx1"/>
                </a:solidFill>
                <a:latin typeface="Courier New" panose="02070309020205020404" pitchFamily="49" charset="0"/>
                <a:cs typeface="Courier New" panose="02070309020205020404" pitchFamily="49" charset="0"/>
              </a:rPr>
              <a:t>timeit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def fib(n):</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if n &lt; 2:</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return n</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else: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return fib(n-2) + fib(n-1)</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def main():</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i</a:t>
            </a:r>
            <a:r>
              <a:rPr lang="en-IN" sz="1100" dirty="0">
                <a:solidFill>
                  <a:schemeClr val="tx1"/>
                </a:solidFill>
                <a:latin typeface="Courier New" panose="02070309020205020404" pitchFamily="49" charset="0"/>
                <a:cs typeface="Courier New" panose="02070309020205020404" pitchFamily="49" charset="0"/>
              </a:rPr>
              <a:t> = 5</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t = </a:t>
            </a:r>
            <a:r>
              <a:rPr lang="en-IN" sz="1100" dirty="0" err="1">
                <a:solidFill>
                  <a:schemeClr val="tx1"/>
                </a:solidFill>
                <a:latin typeface="Courier New" panose="02070309020205020404" pitchFamily="49" charset="0"/>
                <a:cs typeface="Courier New" panose="02070309020205020404" pitchFamily="49" charset="0"/>
              </a:rPr>
              <a:t>timeit.Timer</a:t>
            </a:r>
            <a:r>
              <a:rPr lang="en-IN" sz="1100" dirty="0">
                <a:solidFill>
                  <a:schemeClr val="tx1"/>
                </a:solidFill>
                <a:latin typeface="Courier New" panose="02070309020205020404" pitchFamily="49" charset="0"/>
                <a:cs typeface="Courier New" panose="02070309020205020404" pitchFamily="49" charset="0"/>
              </a:rPr>
              <a:t>(setup = 'from __main__ import fib', </a:t>
            </a:r>
            <a:r>
              <a:rPr lang="en-IN" sz="1100" dirty="0" err="1">
                <a:solidFill>
                  <a:schemeClr val="tx1"/>
                </a:solidFill>
                <a:latin typeface="Courier New" panose="02070309020205020404" pitchFamily="49" charset="0"/>
                <a:cs typeface="Courier New" panose="02070309020205020404" pitchFamily="49" charset="0"/>
              </a:rPr>
              <a:t>stmt</a:t>
            </a:r>
            <a:r>
              <a:rPr lang="en-IN" sz="1100" dirty="0">
                <a:solidFill>
                  <a:schemeClr val="tx1"/>
                </a:solidFill>
                <a:latin typeface="Courier New" panose="02070309020205020404" pitchFamily="49" charset="0"/>
                <a:cs typeface="Courier New" panose="02070309020205020404" pitchFamily="49" charset="0"/>
              </a:rPr>
              <a:t> = 'fib(5)')</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print ('Value of n = %.d\</a:t>
            </a:r>
            <a:r>
              <a:rPr lang="en-IN" sz="1100" dirty="0" err="1">
                <a:solidFill>
                  <a:schemeClr val="tx1"/>
                </a:solidFill>
                <a:latin typeface="Courier New" panose="02070309020205020404" pitchFamily="49" charset="0"/>
                <a:cs typeface="Courier New" panose="02070309020205020404" pitchFamily="49" charset="0"/>
              </a:rPr>
              <a:t>nPure</a:t>
            </a:r>
            <a:r>
              <a:rPr lang="en-IN" sz="1100" dirty="0">
                <a:solidFill>
                  <a:schemeClr val="tx1"/>
                </a:solidFill>
                <a:latin typeface="Courier New" panose="02070309020205020404" pitchFamily="49" charset="0"/>
                <a:cs typeface="Courier New" panose="02070309020205020404" pitchFamily="49" charset="0"/>
              </a:rPr>
              <a:t> python %.2f </a:t>
            </a:r>
            <a:r>
              <a:rPr lang="en-IN" sz="1100" dirty="0" err="1">
                <a:solidFill>
                  <a:schemeClr val="tx1"/>
                </a:solidFill>
                <a:latin typeface="Courier New" panose="02070309020205020404" pitchFamily="49" charset="0"/>
                <a:cs typeface="Courier New" panose="02070309020205020404" pitchFamily="49" charset="0"/>
              </a:rPr>
              <a:t>usec</a:t>
            </a:r>
            <a:r>
              <a:rPr lang="en-IN" sz="1100" dirty="0">
                <a:solidFill>
                  <a:schemeClr val="tx1"/>
                </a:solidFill>
                <a:latin typeface="Courier New" panose="02070309020205020404" pitchFamily="49" charset="0"/>
                <a:cs typeface="Courier New" panose="02070309020205020404" pitchFamily="49" charset="0"/>
              </a:rPr>
              <a:t>/pass' % (</a:t>
            </a:r>
            <a:r>
              <a:rPr lang="en-IN" sz="1100" dirty="0" err="1">
                <a:solidFill>
                  <a:schemeClr val="tx1"/>
                </a:solidFill>
                <a:latin typeface="Courier New" panose="02070309020205020404" pitchFamily="49" charset="0"/>
                <a:cs typeface="Courier New" panose="02070309020205020404" pitchFamily="49" charset="0"/>
              </a:rPr>
              <a:t>i,t.timeit</a:t>
            </a:r>
            <a:r>
              <a:rPr lang="en-IN" sz="1100" dirty="0">
                <a:solidFill>
                  <a:schemeClr val="tx1"/>
                </a:solidFill>
                <a:latin typeface="Courier New" panose="02070309020205020404" pitchFamily="49" charset="0"/>
                <a:cs typeface="Courier New" panose="02070309020205020404" pitchFamily="49" charset="0"/>
              </a:rPr>
              <a:t>(number=100000)))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outputs = </a:t>
            </a:r>
            <a:r>
              <a:rPr lang="en-IN" sz="1100" dirty="0" err="1">
                <a:solidFill>
                  <a:schemeClr val="tx1"/>
                </a:solidFill>
                <a:latin typeface="Courier New" panose="02070309020205020404" pitchFamily="49" charset="0"/>
                <a:cs typeface="Courier New" panose="02070309020205020404" pitchFamily="49" charset="0"/>
              </a:rPr>
              <a:t>t.repeat</a:t>
            </a:r>
            <a:r>
              <a:rPr lang="en-IN" sz="1100" dirty="0">
                <a:solidFill>
                  <a:schemeClr val="tx1"/>
                </a:solidFill>
                <a:latin typeface="Courier New" panose="02070309020205020404" pitchFamily="49" charset="0"/>
                <a:cs typeface="Courier New" panose="02070309020205020404" pitchFamily="49" charset="0"/>
              </a:rPr>
              <a:t>(number = 1000000, repeat = 3)</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for </a:t>
            </a:r>
            <a:r>
              <a:rPr lang="en-IN" sz="1100" dirty="0" err="1">
                <a:solidFill>
                  <a:schemeClr val="tx1"/>
                </a:solidFill>
                <a:latin typeface="Courier New" panose="02070309020205020404" pitchFamily="49" charset="0"/>
                <a:cs typeface="Courier New" panose="02070309020205020404" pitchFamily="49" charset="0"/>
              </a:rPr>
              <a:t>time_value</a:t>
            </a:r>
            <a:r>
              <a:rPr lang="en-IN" sz="1100" dirty="0">
                <a:solidFill>
                  <a:schemeClr val="tx1"/>
                </a:solidFill>
                <a:latin typeface="Courier New" panose="02070309020205020404" pitchFamily="49" charset="0"/>
                <a:cs typeface="Courier New" panose="02070309020205020404" pitchFamily="49" charset="0"/>
              </a:rPr>
              <a:t> in outputs:</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print ('Value of n = %.d\</a:t>
            </a:r>
            <a:r>
              <a:rPr lang="en-IN" sz="1100" dirty="0" err="1">
                <a:solidFill>
                  <a:schemeClr val="tx1"/>
                </a:solidFill>
                <a:latin typeface="Courier New" panose="02070309020205020404" pitchFamily="49" charset="0"/>
                <a:cs typeface="Courier New" panose="02070309020205020404" pitchFamily="49" charset="0"/>
              </a:rPr>
              <a:t>nPure</a:t>
            </a:r>
            <a:r>
              <a:rPr lang="en-IN" sz="1100" dirty="0">
                <a:solidFill>
                  <a:schemeClr val="tx1"/>
                </a:solidFill>
                <a:latin typeface="Courier New" panose="02070309020205020404" pitchFamily="49" charset="0"/>
                <a:cs typeface="Courier New" panose="02070309020205020404" pitchFamily="49" charset="0"/>
              </a:rPr>
              <a:t> python %.2f </a:t>
            </a:r>
            <a:r>
              <a:rPr lang="en-IN" sz="1100" dirty="0" err="1">
                <a:solidFill>
                  <a:schemeClr val="tx1"/>
                </a:solidFill>
                <a:latin typeface="Courier New" panose="02070309020205020404" pitchFamily="49" charset="0"/>
                <a:cs typeface="Courier New" panose="02070309020205020404" pitchFamily="49" charset="0"/>
              </a:rPr>
              <a:t>usec</a:t>
            </a:r>
            <a:r>
              <a:rPr lang="en-IN" sz="1100" dirty="0">
                <a:solidFill>
                  <a:schemeClr val="tx1"/>
                </a:solidFill>
                <a:latin typeface="Courier New" panose="02070309020205020404" pitchFamily="49" charset="0"/>
                <a:cs typeface="Courier New" panose="02070309020205020404" pitchFamily="49" charset="0"/>
              </a:rPr>
              <a:t>/pass' % (</a:t>
            </a:r>
            <a:r>
              <a:rPr lang="en-IN" sz="1100" dirty="0" err="1">
                <a:solidFill>
                  <a:schemeClr val="tx1"/>
                </a:solidFill>
                <a:latin typeface="Courier New" panose="02070309020205020404" pitchFamily="49" charset="0"/>
                <a:cs typeface="Courier New" panose="02070309020205020404" pitchFamily="49" charset="0"/>
              </a:rPr>
              <a:t>i,time_value</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if __name__ == "__main__":</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main()</a:t>
            </a:r>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60039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8"/>
            <a:ext cx="5678212" cy="8753251"/>
          </a:xfrm>
        </p:spPr>
        <p:txBody>
          <a:bodyPr/>
          <a:lstStyle/>
          <a:p>
            <a:pPr>
              <a:spcAft>
                <a:spcPts val="650"/>
              </a:spcAft>
            </a:pPr>
            <a:r>
              <a:rPr lang="en-IN" dirty="0"/>
              <a:t>Here we see </a:t>
            </a:r>
            <a:r>
              <a:rPr lang="en-IN" dirty="0" err="1">
                <a:latin typeface="Courier New" panose="02070309020205020404" pitchFamily="49" charset="0"/>
                <a:cs typeface="Courier New" panose="02070309020205020404" pitchFamily="49" charset="0"/>
              </a:rPr>
              <a:t>timeit</a:t>
            </a:r>
            <a:r>
              <a:rPr lang="en-IN" dirty="0"/>
              <a:t> being used in two different ways.  </a:t>
            </a:r>
          </a:p>
          <a:p>
            <a:pPr>
              <a:spcAft>
                <a:spcPts val="650"/>
              </a:spcAft>
            </a:pPr>
            <a:r>
              <a:rPr lang="en-IN" dirty="0"/>
              <a:t>First, we set up the </a:t>
            </a:r>
            <a:r>
              <a:rPr lang="en-IN" dirty="0" err="1">
                <a:latin typeface="Courier New" panose="02070309020205020404" pitchFamily="49" charset="0"/>
                <a:cs typeface="Courier New" panose="02070309020205020404" pitchFamily="49" charset="0"/>
              </a:rPr>
              <a:t>timeit</a:t>
            </a:r>
            <a:r>
              <a:rPr lang="en-IN" dirty="0"/>
              <a:t> module by calling the </a:t>
            </a:r>
            <a:r>
              <a:rPr lang="en-IN" dirty="0">
                <a:latin typeface="Courier New" panose="02070309020205020404" pitchFamily="49" charset="0"/>
                <a:cs typeface="Courier New" panose="02070309020205020404" pitchFamily="49" charset="0"/>
              </a:rPr>
              <a:t>Timer</a:t>
            </a:r>
            <a:r>
              <a:rPr lang="en-IN" dirty="0"/>
              <a:t> method.  This method takes a setup parameter which will set up the timing.  The setup in this case is to import the </a:t>
            </a:r>
            <a:r>
              <a:rPr lang="en-IN" dirty="0">
                <a:latin typeface="Courier New" panose="02070309020205020404" pitchFamily="49" charset="0"/>
                <a:cs typeface="Courier New" panose="02070309020205020404" pitchFamily="49" charset="0"/>
              </a:rPr>
              <a:t>fib</a:t>
            </a:r>
            <a:r>
              <a:rPr lang="en-IN" dirty="0"/>
              <a:t> function and make it available to our </a:t>
            </a:r>
            <a:r>
              <a:rPr lang="en-IN" dirty="0" err="1">
                <a:latin typeface="Courier New" panose="02070309020205020404" pitchFamily="49" charset="0"/>
                <a:cs typeface="Courier New" panose="02070309020205020404" pitchFamily="49" charset="0"/>
              </a:rPr>
              <a:t>timeit</a:t>
            </a:r>
            <a:r>
              <a:rPr lang="en-IN" dirty="0"/>
              <a:t> instance.  The </a:t>
            </a:r>
            <a:r>
              <a:rPr lang="en-IN" dirty="0" err="1">
                <a:latin typeface="Courier New" panose="02070309020205020404" pitchFamily="49" charset="0"/>
                <a:cs typeface="Courier New" panose="02070309020205020404" pitchFamily="49" charset="0"/>
              </a:rPr>
              <a:t>stmt</a:t>
            </a:r>
            <a:r>
              <a:rPr lang="en-IN" dirty="0"/>
              <a:t> argument will indicate to the </a:t>
            </a:r>
            <a:r>
              <a:rPr lang="en-IN" dirty="0" err="1">
                <a:latin typeface="Courier New" panose="02070309020205020404" pitchFamily="49" charset="0"/>
                <a:cs typeface="Courier New" panose="02070309020205020404" pitchFamily="49" charset="0"/>
              </a:rPr>
              <a:t>timeit</a:t>
            </a:r>
            <a:r>
              <a:rPr lang="en-IN" dirty="0"/>
              <a:t> module what code will be timed. </a:t>
            </a:r>
          </a:p>
          <a:p>
            <a:pPr>
              <a:spcAft>
                <a:spcPts val="650"/>
              </a:spcAft>
            </a:pPr>
            <a:r>
              <a:rPr lang="en-IN" dirty="0"/>
              <a:t>Some things to note</a:t>
            </a:r>
            <a:endParaRPr lang="en-GB" dirty="0"/>
          </a:p>
          <a:p>
            <a:pPr marL="185766" indent="-185766">
              <a:spcAft>
                <a:spcPts val="650"/>
              </a:spcAft>
              <a:buFont typeface="Arial" panose="020B0604020202020204" pitchFamily="34" charset="0"/>
              <a:buChar char="•"/>
            </a:pPr>
            <a:r>
              <a:rPr lang="en-IN" dirty="0"/>
              <a:t>The </a:t>
            </a:r>
            <a:r>
              <a:rPr lang="en-IN" dirty="0" err="1">
                <a:latin typeface="Courier New" panose="02070309020205020404" pitchFamily="49" charset="0"/>
                <a:cs typeface="Courier New" panose="02070309020205020404" pitchFamily="49" charset="0"/>
              </a:rPr>
              <a:t>timeit</a:t>
            </a:r>
            <a:r>
              <a:rPr lang="en-IN" dirty="0"/>
              <a:t> argument by default turns off the Python Virtual Machine garbage collection.  This can result in more accurate timings.  </a:t>
            </a:r>
          </a:p>
          <a:p>
            <a:pPr marL="185766" indent="-185766">
              <a:spcAft>
                <a:spcPts val="650"/>
              </a:spcAft>
              <a:buFont typeface="Arial" panose="020B0604020202020204" pitchFamily="34" charset="0"/>
              <a:buChar char="•"/>
            </a:pPr>
            <a:r>
              <a:rPr lang="en-IN" dirty="0"/>
              <a:t>Also, if the number of times the code is run isn't specified, </a:t>
            </a:r>
            <a:r>
              <a:rPr lang="en-IN" dirty="0" err="1">
                <a:latin typeface="Courier New" panose="02070309020205020404" pitchFamily="49" charset="0"/>
                <a:cs typeface="Courier New" panose="02070309020205020404" pitchFamily="49" charset="0"/>
              </a:rPr>
              <a:t>timeit</a:t>
            </a:r>
            <a:r>
              <a:rPr lang="en-IN" dirty="0"/>
              <a:t> will attempt to determine the number based on what code is being run.</a:t>
            </a:r>
            <a:endParaRPr lang="en-GB" dirty="0"/>
          </a:p>
          <a:p>
            <a:pPr>
              <a:spcAft>
                <a:spcPts val="650"/>
              </a:spcAft>
            </a:pPr>
            <a:r>
              <a:rPr lang="en-IN" dirty="0"/>
              <a:t>It is also possible to run the </a:t>
            </a:r>
            <a:r>
              <a:rPr lang="en-IN" dirty="0" err="1">
                <a:latin typeface="Courier New" panose="02070309020205020404" pitchFamily="49" charset="0"/>
                <a:cs typeface="Courier New" panose="02070309020205020404" pitchFamily="49" charset="0"/>
              </a:rPr>
              <a:t>timeit</a:t>
            </a:r>
            <a:r>
              <a:rPr lang="en-IN" dirty="0"/>
              <a:t> module from the command line.  Here's an example:</a:t>
            </a:r>
            <a:endParaRPr lang="en-GB" dirty="0"/>
          </a:p>
          <a:p>
            <a:pPr>
              <a:spcAft>
                <a:spcPts val="650"/>
              </a:spcAft>
            </a:pPr>
            <a:endParaRPr lang="en-GB" dirty="0"/>
          </a:p>
          <a:p>
            <a:pPr>
              <a:spcAft>
                <a:spcPts val="650"/>
              </a:spcAft>
            </a:pPr>
            <a:endParaRPr lang="en-GB" dirty="0"/>
          </a:p>
          <a:p>
            <a:pPr>
              <a:spcAft>
                <a:spcPts val="650"/>
              </a:spcAft>
            </a:pPr>
            <a:r>
              <a:rPr lang="en-IN" dirty="0"/>
              <a:t>The </a:t>
            </a:r>
            <a:r>
              <a:rPr lang="en-IN" dirty="0">
                <a:latin typeface="Courier New" panose="02070309020205020404" pitchFamily="49" charset="0"/>
                <a:cs typeface="Courier New" panose="02070309020205020404" pitchFamily="49" charset="0"/>
              </a:rPr>
              <a:t>-m</a:t>
            </a:r>
            <a:r>
              <a:rPr lang="en-IN" dirty="0"/>
              <a:t> option tells Python to load the </a:t>
            </a:r>
            <a:r>
              <a:rPr lang="en-IN" dirty="0" err="1">
                <a:latin typeface="Courier New" panose="02070309020205020404" pitchFamily="49" charset="0"/>
                <a:cs typeface="Courier New" panose="02070309020205020404" pitchFamily="49" charset="0"/>
              </a:rPr>
              <a:t>timeit</a:t>
            </a:r>
            <a:r>
              <a:rPr lang="en-IN" dirty="0"/>
              <a:t> module; the </a:t>
            </a:r>
            <a:r>
              <a:rPr lang="en-IN" dirty="0">
                <a:latin typeface="Courier New" panose="02070309020205020404" pitchFamily="49" charset="0"/>
                <a:cs typeface="Courier New" panose="02070309020205020404" pitchFamily="49" charset="0"/>
              </a:rPr>
              <a:t>-n </a:t>
            </a:r>
            <a:r>
              <a:rPr lang="en-IN" dirty="0"/>
              <a:t>option tells Python to run the timed statement one million times and repeat this for one hundred times.  Finally, the last line is the Python statement to run, in this case 10 divided by 2.4.</a:t>
            </a:r>
            <a:endParaRPr lang="en-GB" dirty="0"/>
          </a:p>
          <a:p>
            <a:pPr>
              <a:spcAft>
                <a:spcPts val="650"/>
              </a:spcAft>
            </a:pPr>
            <a:r>
              <a:rPr lang="en-IN" dirty="0"/>
              <a:t>The output of this statement looks like this:</a:t>
            </a:r>
            <a:endParaRPr lang="en-GB" dirty="0"/>
          </a:p>
        </p:txBody>
      </p:sp>
      <p:sp>
        <p:nvSpPr>
          <p:cNvPr id="4" name="Footer Placeholder 3"/>
          <p:cNvSpPr>
            <a:spLocks noGrp="1"/>
          </p:cNvSpPr>
          <p:nvPr>
            <p:ph type="ftr" sz="quarter" idx="10"/>
          </p:nvPr>
        </p:nvSpPr>
        <p:spPr/>
        <p:txBody>
          <a:bodyPr/>
          <a:lstStyle/>
          <a:p>
            <a:r>
              <a:rPr lang="en-GB"/>
              <a:t>Python for Tool Deveopers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7</a:t>
            </a:fld>
            <a:endParaRPr lang="en-GB"/>
          </a:p>
        </p:txBody>
      </p:sp>
      <p:sp>
        <p:nvSpPr>
          <p:cNvPr id="6" name="Rectangle 5"/>
          <p:cNvSpPr/>
          <p:nvPr/>
        </p:nvSpPr>
        <p:spPr>
          <a:xfrm>
            <a:off x="710407" y="3181633"/>
            <a:ext cx="5808695" cy="438151"/>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36547" tIns="68274" rIns="136547" bIns="68274" rtlCol="0" anchor="ctr"/>
          <a:lstStyle/>
          <a:p>
            <a:r>
              <a:rPr lang="en-IN" sz="1100" dirty="0">
                <a:solidFill>
                  <a:schemeClr val="tx1"/>
                </a:solidFill>
                <a:latin typeface="Courier New" panose="02070309020205020404" pitchFamily="49" charset="0"/>
                <a:cs typeface="Courier New" panose="02070309020205020404" pitchFamily="49" charset="0"/>
              </a:rPr>
              <a:t>python -m </a:t>
            </a:r>
            <a:r>
              <a:rPr lang="en-IN" sz="1100" dirty="0" err="1">
                <a:solidFill>
                  <a:schemeClr val="tx1"/>
                </a:solidFill>
                <a:latin typeface="Courier New" panose="02070309020205020404" pitchFamily="49" charset="0"/>
                <a:cs typeface="Courier New" panose="02070309020205020404" pitchFamily="49" charset="0"/>
              </a:rPr>
              <a:t>timeit</a:t>
            </a:r>
            <a:r>
              <a:rPr lang="en-IN" sz="1100" dirty="0">
                <a:solidFill>
                  <a:schemeClr val="tx1"/>
                </a:solidFill>
                <a:latin typeface="Courier New" panose="02070309020205020404" pitchFamily="49" charset="0"/>
                <a:cs typeface="Courier New" panose="02070309020205020404" pitchFamily="49" charset="0"/>
              </a:rPr>
              <a:t>  -n 1000000 -r 100 '10/2.4'</a:t>
            </a:r>
            <a:endParaRPr lang="en-GB" sz="1100" dirty="0">
              <a:solidFill>
                <a:schemeClr val="tx1"/>
              </a:solidFill>
              <a:latin typeface="Courier New" panose="02070309020205020404" pitchFamily="49" charset="0"/>
              <a:cs typeface="Courier New" panose="02070309020205020404" pitchFamily="49" charset="0"/>
            </a:endParaRPr>
          </a:p>
        </p:txBody>
      </p:sp>
      <p:sp>
        <p:nvSpPr>
          <p:cNvPr id="7" name="Rectangle 6"/>
          <p:cNvSpPr/>
          <p:nvPr/>
        </p:nvSpPr>
        <p:spPr>
          <a:xfrm>
            <a:off x="710407" y="4696123"/>
            <a:ext cx="5808695" cy="438151"/>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36547" tIns="68274" rIns="136547" bIns="68274" rtlCol="0" anchor="ctr"/>
          <a:lstStyle/>
          <a:p>
            <a:r>
              <a:rPr lang="en-IN" sz="1100" dirty="0">
                <a:solidFill>
                  <a:schemeClr val="tx1"/>
                </a:solidFill>
                <a:latin typeface="Courier New" panose="02070309020205020404" pitchFamily="49" charset="0"/>
                <a:cs typeface="Courier New" panose="02070309020205020404" pitchFamily="49" charset="0"/>
              </a:rPr>
              <a:t>1000000 loops, best of 100: 0.0559 </a:t>
            </a:r>
            <a:r>
              <a:rPr lang="en-IN" sz="1100" dirty="0" err="1">
                <a:solidFill>
                  <a:schemeClr val="tx1"/>
                </a:solidFill>
                <a:latin typeface="Courier New" panose="02070309020205020404" pitchFamily="49" charset="0"/>
                <a:cs typeface="Courier New" panose="02070309020205020404" pitchFamily="49" charset="0"/>
              </a:rPr>
              <a:t>usec</a:t>
            </a:r>
            <a:r>
              <a:rPr lang="en-IN" sz="1100" dirty="0">
                <a:solidFill>
                  <a:schemeClr val="tx1"/>
                </a:solidFill>
                <a:latin typeface="Courier New" panose="02070309020205020404" pitchFamily="49" charset="0"/>
                <a:cs typeface="Courier New" panose="02070309020205020404" pitchFamily="49" charset="0"/>
              </a:rPr>
              <a:t> per loop</a:t>
            </a:r>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47055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50"/>
              </a:spcAft>
            </a:pPr>
            <a:r>
              <a:rPr lang="en-IN" sz="1300" b="1" dirty="0" err="1">
                <a:solidFill>
                  <a:schemeClr val="accent5"/>
                </a:solidFill>
              </a:rPr>
              <a:t>cProfile</a:t>
            </a:r>
            <a:endParaRPr lang="en-IN" sz="1300" b="1" dirty="0">
              <a:solidFill>
                <a:schemeClr val="accent5"/>
              </a:solidFill>
            </a:endParaRPr>
          </a:p>
          <a:p>
            <a:pPr>
              <a:spcAft>
                <a:spcPts val="650"/>
              </a:spcAft>
            </a:pPr>
            <a:r>
              <a:rPr lang="en-IN" dirty="0"/>
              <a:t>While </a:t>
            </a:r>
            <a:r>
              <a:rPr lang="en-IN" dirty="0" err="1">
                <a:latin typeface="Courier New" panose="02070309020205020404" pitchFamily="49" charset="0"/>
                <a:cs typeface="Courier New" panose="02070309020205020404" pitchFamily="49" charset="0"/>
              </a:rPr>
              <a:t>timeit</a:t>
            </a:r>
            <a:r>
              <a:rPr lang="en-IN" dirty="0"/>
              <a:t> is useful for timing specific functions, what if we try and time a function  like  </a:t>
            </a:r>
            <a:r>
              <a:rPr lang="en-IN" dirty="0" err="1">
                <a:latin typeface="Courier New" panose="02070309020205020404" pitchFamily="49" charset="0"/>
                <a:cs typeface="Courier New" panose="02070309020205020404" pitchFamily="49" charset="0"/>
              </a:rPr>
              <a:t>calculate_stuff</a:t>
            </a:r>
            <a:r>
              <a:rPr lang="en-IN" dirty="0">
                <a:latin typeface="Courier New" panose="02070309020205020404" pitchFamily="49" charset="0"/>
                <a:cs typeface="Courier New" panose="02070309020205020404" pitchFamily="49" charset="0"/>
              </a:rPr>
              <a:t>()</a:t>
            </a:r>
            <a:r>
              <a:rPr lang="en-IN" dirty="0"/>
              <a:t>defined below?</a:t>
            </a:r>
          </a:p>
          <a:p>
            <a:endParaRPr lang="en-IN" dirty="0"/>
          </a:p>
          <a:p>
            <a:endParaRPr lang="en-IN" dirty="0"/>
          </a:p>
          <a:p>
            <a:endParaRPr lang="en-IN" dirty="0"/>
          </a:p>
          <a:p>
            <a:endParaRPr lang="en-IN" dirty="0"/>
          </a:p>
          <a:p>
            <a:endParaRPr lang="en-IN" dirty="0"/>
          </a:p>
          <a:p>
            <a:endParaRPr lang="en-IN" dirty="0"/>
          </a:p>
          <a:p>
            <a:endParaRPr lang="en-IN" dirty="0"/>
          </a:p>
          <a:p>
            <a:pPr>
              <a:spcAft>
                <a:spcPts val="650"/>
              </a:spcAft>
            </a:pPr>
            <a:endParaRPr lang="en-IN" dirty="0"/>
          </a:p>
          <a:p>
            <a:pPr>
              <a:spcAft>
                <a:spcPts val="650"/>
              </a:spcAft>
            </a:pPr>
            <a:r>
              <a:rPr lang="en-IN" dirty="0"/>
              <a:t>Using </a:t>
            </a:r>
            <a:r>
              <a:rPr lang="en-IN" dirty="0" err="1">
                <a:latin typeface="Courier New" panose="02070309020205020404" pitchFamily="49" charset="0"/>
                <a:cs typeface="Courier New" panose="02070309020205020404" pitchFamily="49" charset="0"/>
              </a:rPr>
              <a:t>timeit</a:t>
            </a:r>
            <a:r>
              <a:rPr lang="en-IN" dirty="0"/>
              <a:t> will tell us how long it took to run </a:t>
            </a:r>
            <a:r>
              <a:rPr lang="en-IN" dirty="0" err="1">
                <a:latin typeface="Courier New" panose="02070309020205020404" pitchFamily="49" charset="0"/>
                <a:cs typeface="Courier New" panose="02070309020205020404" pitchFamily="49" charset="0"/>
              </a:rPr>
              <a:t>calculate_stuff</a:t>
            </a:r>
            <a:r>
              <a:rPr lang="en-IN" dirty="0">
                <a:latin typeface="Courier New" panose="02070309020205020404" pitchFamily="49" charset="0"/>
                <a:cs typeface="Courier New" panose="02070309020205020404" pitchFamily="49" charset="0"/>
              </a:rPr>
              <a:t>, </a:t>
            </a:r>
            <a:r>
              <a:rPr lang="en-IN" dirty="0"/>
              <a:t>but we see from the definition that there are a number of sub-functions that get called, including </a:t>
            </a:r>
            <a:r>
              <a:rPr lang="en-IN" dirty="0">
                <a:latin typeface="Courier New" panose="02070309020205020404" pitchFamily="49" charset="0"/>
                <a:cs typeface="Courier New" panose="02070309020205020404" pitchFamily="49" charset="0"/>
              </a:rPr>
              <a:t>the </a:t>
            </a:r>
            <a:r>
              <a:rPr lang="en-IN" dirty="0" err="1">
                <a:latin typeface="Courier New" panose="02070309020205020404" pitchFamily="49" charset="0"/>
                <a:cs typeface="Courier New" panose="02070309020205020404" pitchFamily="49" charset="0"/>
              </a:rPr>
              <a:t>builtin</a:t>
            </a:r>
            <a:r>
              <a:rPr lang="en-IN" dirty="0">
                <a:latin typeface="Courier New" panose="02070309020205020404" pitchFamily="49" charset="0"/>
                <a:cs typeface="Courier New" panose="02070309020205020404" pitchFamily="49" charset="0"/>
              </a:rPr>
              <a:t> range() </a:t>
            </a:r>
            <a:r>
              <a:rPr lang="en-IN" dirty="0"/>
              <a:t>and </a:t>
            </a:r>
            <a:r>
              <a:rPr lang="en-IN" i="1" dirty="0">
                <a:latin typeface="Courier New" panose="02070309020205020404" pitchFamily="49" charset="0"/>
                <a:cs typeface="Courier New" panose="02070309020205020404" pitchFamily="49" charset="0"/>
              </a:rPr>
              <a:t>abs()</a:t>
            </a:r>
            <a:r>
              <a:rPr lang="en-IN" dirty="0">
                <a:latin typeface="Courier New" panose="02070309020205020404" pitchFamily="49" charset="0"/>
                <a:cs typeface="Courier New" panose="02070309020205020404" pitchFamily="49" charset="0"/>
              </a:rPr>
              <a:t> </a:t>
            </a:r>
            <a:r>
              <a:rPr lang="en-IN" dirty="0"/>
              <a:t>functions.  We would have to wrap those functions with </a:t>
            </a:r>
            <a:r>
              <a:rPr lang="en-IN" dirty="0" err="1">
                <a:latin typeface="Courier New" panose="02070309020205020404" pitchFamily="49" charset="0"/>
                <a:cs typeface="Courier New" panose="02070309020205020404" pitchFamily="49" charset="0"/>
              </a:rPr>
              <a:t>timeit</a:t>
            </a:r>
            <a:r>
              <a:rPr lang="en-IN" dirty="0"/>
              <a:t> calls as well in order to get information about how long those individual functions took to run.  </a:t>
            </a:r>
          </a:p>
          <a:p>
            <a:pPr>
              <a:spcAft>
                <a:spcPts val="650"/>
              </a:spcAft>
            </a:pPr>
            <a:r>
              <a:rPr lang="en-IN" dirty="0"/>
              <a:t>Therefore, what we really need is a tool that will not only time a function or method, but also all of the functions that are called from the parent as well as any other executing code.  </a:t>
            </a:r>
            <a:endParaRPr lang="en-GB" dirty="0"/>
          </a:p>
          <a:p>
            <a:r>
              <a:rPr lang="en-IN" dirty="0"/>
              <a:t>Python offers a tool called </a:t>
            </a:r>
            <a:r>
              <a:rPr lang="en-IN" dirty="0" err="1">
                <a:latin typeface="Courier New" panose="02070309020205020404" pitchFamily="49" charset="0"/>
                <a:cs typeface="Courier New" panose="02070309020205020404" pitchFamily="49" charset="0"/>
              </a:rPr>
              <a:t>cProfile</a:t>
            </a:r>
            <a:r>
              <a:rPr lang="en-IN" dirty="0">
                <a:latin typeface="Courier New" panose="02070309020205020404" pitchFamily="49" charset="0"/>
                <a:cs typeface="Courier New" panose="02070309020205020404" pitchFamily="49" charset="0"/>
              </a:rPr>
              <a:t>.  </a:t>
            </a:r>
            <a:r>
              <a:rPr lang="en-IN" dirty="0"/>
              <a:t>This tool, when run, generates output about each function and sub-function in the program</a:t>
            </a:r>
          </a:p>
          <a:p>
            <a:endParaRPr lang="en-IN" dirty="0"/>
          </a:p>
          <a:p>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8</a:t>
            </a:fld>
            <a:endParaRPr lang="en-GB"/>
          </a:p>
        </p:txBody>
      </p:sp>
      <p:sp>
        <p:nvSpPr>
          <p:cNvPr id="6" name="Rectangle 5"/>
          <p:cNvSpPr/>
          <p:nvPr/>
        </p:nvSpPr>
        <p:spPr>
          <a:xfrm>
            <a:off x="748230" y="5328688"/>
            <a:ext cx="5808695" cy="1356487"/>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36547" tIns="68274" rIns="136547" bIns="68274" rtlCol="0" anchor="ctr"/>
          <a:lstStyle/>
          <a:p>
            <a:r>
              <a:rPr lang="en-IN" sz="1100" dirty="0">
                <a:solidFill>
                  <a:schemeClr val="tx1"/>
                </a:solidFill>
                <a:latin typeface="Courier New" panose="02070309020205020404" pitchFamily="49" charset="0"/>
                <a:cs typeface="Courier New" panose="02070309020205020404" pitchFamily="49" charset="0"/>
              </a:rPr>
              <a:t>def </a:t>
            </a:r>
            <a:r>
              <a:rPr lang="en-IN" sz="1100" dirty="0" err="1">
                <a:solidFill>
                  <a:schemeClr val="tx1"/>
                </a:solidFill>
                <a:latin typeface="Courier New" panose="02070309020205020404" pitchFamily="49" charset="0"/>
                <a:cs typeface="Courier New" panose="02070309020205020404" pitchFamily="49" charset="0"/>
              </a:rPr>
              <a:t>calculate_stuff</a:t>
            </a:r>
            <a:r>
              <a:rPr lang="en-IN" sz="1100" dirty="0">
                <a:solidFill>
                  <a:schemeClr val="tx1"/>
                </a:solidFill>
                <a:latin typeface="Courier New" panose="02070309020205020404" pitchFamily="49" charset="0"/>
                <a:cs typeface="Courier New" panose="02070309020205020404" pitchFamily="49" charset="0"/>
              </a:rPr>
              <a:t>(n):</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calcsum</a:t>
            </a:r>
            <a:r>
              <a:rPr lang="en-IN" sz="1100" dirty="0">
                <a:solidFill>
                  <a:schemeClr val="tx1"/>
                </a:solidFill>
                <a:latin typeface="Courier New" panose="02070309020205020404" pitchFamily="49" charset="0"/>
                <a:cs typeface="Courier New" panose="02070309020205020404" pitchFamily="49" charset="0"/>
              </a:rPr>
              <a:t> = 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for </a:t>
            </a:r>
            <a:r>
              <a:rPr lang="en-IN" sz="1100" dirty="0" err="1">
                <a:solidFill>
                  <a:schemeClr val="tx1"/>
                </a:solidFill>
                <a:latin typeface="Courier New" panose="02070309020205020404" pitchFamily="49" charset="0"/>
                <a:cs typeface="Courier New" panose="02070309020205020404" pitchFamily="49" charset="0"/>
              </a:rPr>
              <a:t>i</a:t>
            </a:r>
            <a:r>
              <a:rPr lang="en-IN" sz="1100" dirty="0">
                <a:solidFill>
                  <a:schemeClr val="tx1"/>
                </a:solidFill>
                <a:latin typeface="Courier New" panose="02070309020205020404" pitchFamily="49" charset="0"/>
                <a:cs typeface="Courier New" panose="02070309020205020404" pitchFamily="49" charset="0"/>
              </a:rPr>
              <a:t> in range(10):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calcsum</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i</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if </a:t>
            </a:r>
            <a:r>
              <a:rPr lang="en-IN" sz="1100" dirty="0" err="1">
                <a:solidFill>
                  <a:schemeClr val="tx1"/>
                </a:solidFill>
                <a:latin typeface="Courier New" panose="02070309020205020404" pitchFamily="49" charset="0"/>
                <a:cs typeface="Courier New" panose="02070309020205020404" pitchFamily="49" charset="0"/>
              </a:rPr>
              <a:t>calcsum</a:t>
            </a:r>
            <a:r>
              <a:rPr lang="en-IN" sz="1100" dirty="0">
                <a:solidFill>
                  <a:schemeClr val="tx1"/>
                </a:solidFill>
                <a:latin typeface="Courier New" panose="02070309020205020404" pitchFamily="49" charset="0"/>
                <a:cs typeface="Courier New" panose="02070309020205020404" pitchFamily="49" charset="0"/>
              </a:rPr>
              <a:t> &lt; 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calcsum</a:t>
            </a:r>
            <a:r>
              <a:rPr lang="en-IN" sz="1100" dirty="0">
                <a:solidFill>
                  <a:schemeClr val="tx1"/>
                </a:solidFill>
                <a:latin typeface="Courier New" panose="02070309020205020404" pitchFamily="49" charset="0"/>
                <a:cs typeface="Courier New" panose="02070309020205020404" pitchFamily="49" charset="0"/>
              </a:rPr>
              <a:t> = abs(</a:t>
            </a:r>
            <a:r>
              <a:rPr lang="en-IN" sz="1100" dirty="0" err="1">
                <a:solidFill>
                  <a:schemeClr val="tx1"/>
                </a:solidFill>
                <a:latin typeface="Courier New" panose="02070309020205020404" pitchFamily="49" charset="0"/>
                <a:cs typeface="Courier New" panose="02070309020205020404" pitchFamily="49" charset="0"/>
              </a:rPr>
              <a:t>calcsum</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93867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483301"/>
            <a:ext cx="5678212" cy="8923828"/>
          </a:xfrm>
        </p:spPr>
        <p:txBody>
          <a:bodyPr/>
          <a:lstStyle/>
          <a:p>
            <a:pPr>
              <a:spcAft>
                <a:spcPts val="650"/>
              </a:spcAft>
            </a:pPr>
            <a:r>
              <a:rPr lang="en-IN" dirty="0"/>
              <a:t>Let's look at a very simple example</a:t>
            </a:r>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r>
              <a:rPr lang="en-IN" dirty="0"/>
              <a:t>Note here that we import the </a:t>
            </a:r>
            <a:r>
              <a:rPr lang="en-IN" dirty="0" err="1"/>
              <a:t>cProfile</a:t>
            </a:r>
            <a:r>
              <a:rPr lang="en-IN" dirty="0"/>
              <a:t> and call </a:t>
            </a:r>
            <a:r>
              <a:rPr lang="en-IN" dirty="0" err="1"/>
              <a:t>cProfile.run</a:t>
            </a:r>
            <a:r>
              <a:rPr lang="en-IN" dirty="0"/>
              <a:t> with the main function as the argument.  </a:t>
            </a:r>
            <a:r>
              <a:rPr lang="en-IN" dirty="0" err="1"/>
              <a:t>cProfile</a:t>
            </a:r>
            <a:r>
              <a:rPr lang="en-IN" dirty="0"/>
              <a:t> will generate a table of data that looks like this:</a:t>
            </a:r>
          </a:p>
          <a:p>
            <a:pPr>
              <a:spcAft>
                <a:spcPts val="650"/>
              </a:spcAft>
            </a:pPr>
            <a:endParaRPr lang="en-GB"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spcAft>
                <a:spcPts val="650"/>
              </a:spcAft>
            </a:pPr>
            <a:r>
              <a:rPr lang="en-IN" dirty="0"/>
              <a:t>The output gives us the following:</a:t>
            </a:r>
            <a:endParaRPr lang="en-GB" dirty="0"/>
          </a:p>
          <a:p>
            <a:pPr>
              <a:spcAft>
                <a:spcPts val="650"/>
              </a:spcAft>
            </a:pPr>
            <a:r>
              <a:rPr lang="en-IN" dirty="0">
                <a:latin typeface="Courier New" panose="02070309020205020404" pitchFamily="49" charset="0"/>
                <a:cs typeface="Courier New" panose="02070309020205020404" pitchFamily="49" charset="0"/>
              </a:rPr>
              <a:t>&lt;x&gt; </a:t>
            </a:r>
            <a:r>
              <a:rPr lang="en-IN" dirty="0"/>
              <a:t>function calls in </a:t>
            </a:r>
            <a:r>
              <a:rPr lang="en-IN" dirty="0">
                <a:latin typeface="Courier New" panose="02070309020205020404" pitchFamily="49" charset="0"/>
                <a:cs typeface="Courier New" panose="02070309020205020404" pitchFamily="49" charset="0"/>
              </a:rPr>
              <a:t>&lt;y&gt; </a:t>
            </a:r>
            <a:r>
              <a:rPr lang="en-IN" dirty="0"/>
              <a:t>seconds.  A rather self-explanatory line saying that the profiler ran, in this case, five different functions in .006 seconds.   </a:t>
            </a:r>
            <a:endParaRPr lang="en-GB" dirty="0"/>
          </a:p>
          <a:p>
            <a:pPr>
              <a:spcAft>
                <a:spcPts val="650"/>
              </a:spcAft>
            </a:pPr>
            <a:r>
              <a:rPr lang="en-IN" dirty="0">
                <a:latin typeface="Courier New" panose="02070309020205020404" pitchFamily="49" charset="0"/>
                <a:cs typeface="Courier New" panose="02070309020205020404" pitchFamily="49" charset="0"/>
              </a:rPr>
              <a:t>Ordered by </a:t>
            </a:r>
            <a:r>
              <a:rPr lang="en-IN" dirty="0"/>
              <a:t>means that the output was sorted by the name of the function.</a:t>
            </a:r>
            <a:endParaRPr lang="en-GB" dirty="0"/>
          </a:p>
        </p:txBody>
      </p:sp>
      <p:sp>
        <p:nvSpPr>
          <p:cNvPr id="4" name="Footer Placeholder 3"/>
          <p:cNvSpPr>
            <a:spLocks noGrp="1"/>
          </p:cNvSpPr>
          <p:nvPr>
            <p:ph type="ftr" sz="quarter" idx="10"/>
          </p:nvPr>
        </p:nvSpPr>
        <p:spPr/>
        <p:txBody>
          <a:bodyPr/>
          <a:lstStyle/>
          <a:p>
            <a:r>
              <a:rPr lang="en-GB"/>
              <a:t>Python for Tool Deveopers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9</a:t>
            </a:fld>
            <a:endParaRPr lang="en-GB"/>
          </a:p>
        </p:txBody>
      </p:sp>
      <p:sp>
        <p:nvSpPr>
          <p:cNvPr id="6" name="Rectangle 5"/>
          <p:cNvSpPr/>
          <p:nvPr/>
        </p:nvSpPr>
        <p:spPr>
          <a:xfrm>
            <a:off x="837067" y="731932"/>
            <a:ext cx="5551551" cy="2746393"/>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36547" tIns="68274" rIns="136547" bIns="68274" rtlCol="0" anchor="ctr"/>
          <a:lstStyle/>
          <a:p>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usr</a:t>
            </a:r>
            <a:r>
              <a:rPr lang="en-IN" sz="1100" dirty="0">
                <a:solidFill>
                  <a:schemeClr val="tx1"/>
                </a:solidFill>
                <a:latin typeface="Courier New" panose="02070309020205020404" pitchFamily="49" charset="0"/>
                <a:cs typeface="Courier New" panose="02070309020205020404" pitchFamily="49" charset="0"/>
              </a:rPr>
              <a:t>/bin/python2.7</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import time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import </a:t>
            </a:r>
            <a:r>
              <a:rPr lang="en-IN" sz="1100" dirty="0" err="1">
                <a:solidFill>
                  <a:schemeClr val="tx1"/>
                </a:solidFill>
                <a:latin typeface="Courier New" panose="02070309020205020404" pitchFamily="49" charset="0"/>
                <a:cs typeface="Courier New" panose="02070309020205020404" pitchFamily="49" charset="0"/>
              </a:rPr>
              <a:t>cProfile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def </a:t>
            </a:r>
            <a:r>
              <a:rPr lang="en-IN" sz="1100" dirty="0" err="1">
                <a:solidFill>
                  <a:schemeClr val="tx1"/>
                </a:solidFill>
                <a:latin typeface="Courier New" panose="02070309020205020404" pitchFamily="49" charset="0"/>
                <a:cs typeface="Courier New" panose="02070309020205020404" pitchFamily="49" charset="0"/>
              </a:rPr>
              <a:t>calcsum</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calcsum</a:t>
            </a:r>
            <a:r>
              <a:rPr lang="en-IN" sz="1100" dirty="0">
                <a:solidFill>
                  <a:schemeClr val="tx1"/>
                </a:solidFill>
                <a:latin typeface="Courier New" panose="02070309020205020404" pitchFamily="49" charset="0"/>
                <a:cs typeface="Courier New" panose="02070309020205020404" pitchFamily="49" charset="0"/>
              </a:rPr>
              <a:t>=0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for </a:t>
            </a:r>
            <a:r>
              <a:rPr lang="en-IN" sz="1100" dirty="0" err="1">
                <a:solidFill>
                  <a:schemeClr val="tx1"/>
                </a:solidFill>
                <a:latin typeface="Courier New" panose="02070309020205020404" pitchFamily="49" charset="0"/>
                <a:cs typeface="Courier New" panose="02070309020205020404" pitchFamily="49" charset="0"/>
              </a:rPr>
              <a:t>i</a:t>
            </a:r>
            <a:r>
              <a:rPr lang="en-IN" sz="1100" dirty="0">
                <a:solidFill>
                  <a:schemeClr val="tx1"/>
                </a:solidFill>
                <a:latin typeface="Courier New" panose="02070309020205020404" pitchFamily="49" charset="0"/>
                <a:cs typeface="Courier New" panose="02070309020205020404" pitchFamily="49" charset="0"/>
              </a:rPr>
              <a:t> in range(100000):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calcsum</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i</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def main()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calcsum</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if __name__ == "__main__":</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cProfile.run</a:t>
            </a:r>
            <a:r>
              <a:rPr lang="en-IN" sz="1100" dirty="0">
                <a:solidFill>
                  <a:schemeClr val="tx1"/>
                </a:solidFill>
                <a:latin typeface="Courier New" panose="02070309020205020404" pitchFamily="49" charset="0"/>
                <a:cs typeface="Courier New" panose="02070309020205020404" pitchFamily="49" charset="0"/>
              </a:rPr>
              <a:t>('main()')</a:t>
            </a:r>
            <a:endParaRPr lang="en-GB" sz="1100" dirty="0">
              <a:solidFill>
                <a:schemeClr val="tx1"/>
              </a:solidFill>
              <a:latin typeface="Courier New" panose="02070309020205020404" pitchFamily="49" charset="0"/>
              <a:cs typeface="Courier New" panose="02070309020205020404" pitchFamily="49" charset="0"/>
            </a:endParaRPr>
          </a:p>
        </p:txBody>
      </p:sp>
      <p:sp>
        <p:nvSpPr>
          <p:cNvPr id="7" name="Rectangle 6"/>
          <p:cNvSpPr/>
          <p:nvPr/>
        </p:nvSpPr>
        <p:spPr>
          <a:xfrm>
            <a:off x="837067" y="4067302"/>
            <a:ext cx="5551551" cy="2608199"/>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36547" tIns="68274" rIns="136547" bIns="68274" rtlCol="0" anchor="ctr"/>
          <a:lstStyle/>
          <a:p>
            <a:r>
              <a:rPr lang="en-IN" sz="1100" dirty="0">
                <a:solidFill>
                  <a:schemeClr val="tx1"/>
                </a:solidFill>
                <a:latin typeface="Courier New" panose="02070309020205020404" pitchFamily="49" charset="0"/>
                <a:cs typeface="Courier New" panose="02070309020205020404" pitchFamily="49" charset="0"/>
              </a:rPr>
              <a:t>5 function calls in 0.006 seconds</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Ordered by: standard name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ncalls</a:t>
            </a:r>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tottime</a:t>
            </a:r>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percall</a:t>
            </a:r>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cumtime</a:t>
            </a:r>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percall</a:t>
            </a:r>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filename:lineno</a:t>
            </a:r>
            <a:r>
              <a:rPr lang="en-IN" sz="1100" dirty="0">
                <a:solidFill>
                  <a:schemeClr val="tx1"/>
                </a:solidFill>
                <a:latin typeface="Courier New" panose="02070309020205020404" pitchFamily="49" charset="0"/>
                <a:cs typeface="Courier New" panose="02070309020205020404" pitchFamily="49" charset="0"/>
              </a:rPr>
              <a:t>(function)</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1    0.000    0.000    0.006    0.006 &lt;string&gt;:1(&lt;module&gt;)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1    0.000    0.000    0.006    0.006 profile4.py:12(main)</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1    0.004    0.004    0.006    0.006 profile4.py:6(</a:t>
            </a:r>
            <a:r>
              <a:rPr lang="en-IN" sz="1100" dirty="0" err="1">
                <a:solidFill>
                  <a:schemeClr val="tx1"/>
                </a:solidFill>
                <a:latin typeface="Courier New" panose="02070309020205020404" pitchFamily="49" charset="0"/>
                <a:cs typeface="Courier New" panose="02070309020205020404" pitchFamily="49" charset="0"/>
              </a:rPr>
              <a:t>calcsum</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1    0.000    0.000    0.000    0.000 {method 'disable' of '_</a:t>
            </a:r>
            <a:r>
              <a:rPr lang="en-IN" sz="1100" dirty="0" err="1">
                <a:solidFill>
                  <a:schemeClr val="tx1"/>
                </a:solidFill>
                <a:latin typeface="Courier New" panose="02070309020205020404" pitchFamily="49" charset="0"/>
                <a:cs typeface="Courier New" panose="02070309020205020404" pitchFamily="49" charset="0"/>
              </a:rPr>
              <a:t>lsprof.Profiler</a:t>
            </a:r>
            <a:r>
              <a:rPr lang="en-IN" sz="1100" dirty="0">
                <a:solidFill>
                  <a:schemeClr val="tx1"/>
                </a:solidFill>
                <a:latin typeface="Courier New" panose="02070309020205020404" pitchFamily="49" charset="0"/>
                <a:cs typeface="Courier New" panose="02070309020205020404" pitchFamily="49" charset="0"/>
              </a:rPr>
              <a:t>' objects}</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1    0.002    0.002    0.002    0.002 {range}</a:t>
            </a:r>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1340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95016" y="1122363"/>
            <a:ext cx="8370094" cy="2387600"/>
          </a:xfrm>
        </p:spPr>
        <p:txBody>
          <a:bodyPr anchor="b"/>
          <a:lstStyle>
            <a:lvl1pPr algn="ctr">
              <a:defRPr sz="6000">
                <a:solidFill>
                  <a:schemeClr val="accent1"/>
                </a:solidFill>
              </a:defRPr>
            </a:lvl1pPr>
          </a:lstStyle>
          <a:p>
            <a:r>
              <a:rPr lang="en-US"/>
              <a:t>Click to edit Master title style</a:t>
            </a:r>
            <a:endParaRPr lang="en-GB" dirty="0"/>
          </a:p>
        </p:txBody>
      </p:sp>
      <p:sp>
        <p:nvSpPr>
          <p:cNvPr id="3" name="Subtitle 2"/>
          <p:cNvSpPr>
            <a:spLocks noGrp="1"/>
          </p:cNvSpPr>
          <p:nvPr>
            <p:ph type="subTitle" idx="1"/>
          </p:nvPr>
        </p:nvSpPr>
        <p:spPr>
          <a:xfrm>
            <a:off x="1395016" y="3703636"/>
            <a:ext cx="8370094"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6" name="Slide Number Placeholder 5"/>
          <p:cNvSpPr>
            <a:spLocks noGrp="1"/>
          </p:cNvSpPr>
          <p:nvPr>
            <p:ph type="sldNum" sz="quarter" idx="12"/>
          </p:nvPr>
        </p:nvSpPr>
        <p:spPr/>
        <p:txBody>
          <a:bodyPr/>
          <a:lstStyle/>
          <a:p>
            <a:fld id="{6EDA7698-6220-4463-B6CF-0B41257E45D4}" type="slidenum">
              <a:rPr lang="en-GB" smtClean="0"/>
              <a:t>‹#›</a:t>
            </a:fld>
            <a:endParaRPr lang="en-GB"/>
          </a:p>
        </p:txBody>
      </p:sp>
      <p:cxnSp>
        <p:nvCxnSpPr>
          <p:cNvPr id="8" name="Straight Connector 7"/>
          <p:cNvCxnSpPr/>
          <p:nvPr userDrawn="1"/>
        </p:nvCxnSpPr>
        <p:spPr>
          <a:xfrm>
            <a:off x="1395016" y="3509963"/>
            <a:ext cx="8370094"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3"/>
          </p:nvPr>
        </p:nvSpPr>
        <p:spPr>
          <a:xfrm>
            <a:off x="3622877" y="6318914"/>
            <a:ext cx="3947686" cy="381698"/>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Python for Tool Developers</a:t>
            </a:r>
          </a:p>
        </p:txBody>
      </p:sp>
    </p:spTree>
    <p:extLst>
      <p:ext uri="{BB962C8B-B14F-4D97-AF65-F5344CB8AC3E}">
        <p14:creationId xmlns:p14="http://schemas.microsoft.com/office/powerpoint/2010/main" val="11879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6464" y="365125"/>
            <a:ext cx="2406402" cy="5811838"/>
          </a:xfrm>
        </p:spPr>
        <p:txBody>
          <a:bodyPr vert="eaVert"/>
          <a:lstStyle>
            <a:lvl1pPr>
              <a:defRPr>
                <a:solidFill>
                  <a:schemeClr val="accent1"/>
                </a:solidFill>
              </a:defRPr>
            </a:lvl1pPr>
          </a:lstStyle>
          <a:p>
            <a:r>
              <a:rPr lang="en-US"/>
              <a:t>Click to edit Master title style</a:t>
            </a:r>
            <a:endParaRPr lang="en-GB" dirty="0"/>
          </a:p>
        </p:txBody>
      </p:sp>
      <p:sp>
        <p:nvSpPr>
          <p:cNvPr id="3" name="Vertical Text Placeholder 2"/>
          <p:cNvSpPr>
            <a:spLocks noGrp="1"/>
          </p:cNvSpPr>
          <p:nvPr>
            <p:ph type="body" orient="vert" idx="1"/>
          </p:nvPr>
        </p:nvSpPr>
        <p:spPr>
          <a:xfrm>
            <a:off x="767259" y="365125"/>
            <a:ext cx="7079704"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5"/>
          <p:cNvSpPr>
            <a:spLocks noGrp="1"/>
          </p:cNvSpPr>
          <p:nvPr>
            <p:ph type="sldNum" sz="quarter" idx="12"/>
          </p:nvPr>
        </p:nvSpPr>
        <p:spPr>
          <a:xfrm>
            <a:off x="767259" y="6335487"/>
            <a:ext cx="831804" cy="365125"/>
          </a:xfrm>
        </p:spPr>
        <p:txBody>
          <a:bodyPr/>
          <a:lstStyle/>
          <a:p>
            <a:fld id="{6EDA7698-6220-4463-B6CF-0B41257E45D4}" type="slidenum">
              <a:rPr lang="en-GB" smtClean="0"/>
              <a:t>‹#›</a:t>
            </a:fld>
            <a:endParaRPr lang="en-GB"/>
          </a:p>
        </p:txBody>
      </p:sp>
      <p:sp>
        <p:nvSpPr>
          <p:cNvPr id="5" name="Footer Placeholder 4"/>
          <p:cNvSpPr>
            <a:spLocks noGrp="1"/>
          </p:cNvSpPr>
          <p:nvPr>
            <p:ph type="ftr" sz="quarter" idx="3"/>
          </p:nvPr>
        </p:nvSpPr>
        <p:spPr>
          <a:xfrm>
            <a:off x="3622877" y="6318914"/>
            <a:ext cx="3947686" cy="381698"/>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Python for Tool Developers</a:t>
            </a:r>
          </a:p>
        </p:txBody>
      </p:sp>
    </p:spTree>
    <p:extLst>
      <p:ext uri="{BB962C8B-B14F-4D97-AF65-F5344CB8AC3E}">
        <p14:creationId xmlns:p14="http://schemas.microsoft.com/office/powerpoint/2010/main" val="2657100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Content Placeholder 3"/>
          <p:cNvSpPr>
            <a:spLocks noGrp="1"/>
          </p:cNvSpPr>
          <p:nvPr>
            <p:ph sz="half" idx="2"/>
          </p:nvPr>
        </p:nvSpPr>
        <p:spPr>
          <a:xfrm>
            <a:off x="3462346" y="1534110"/>
            <a:ext cx="4268748" cy="4022838"/>
          </a:xfrm>
          <a:solidFill>
            <a:schemeClr val="bg1"/>
          </a:solidFill>
          <a:ln>
            <a:solidFill>
              <a:schemeClr val="accent1">
                <a:lumMod val="75000"/>
              </a:schemeClr>
            </a:solidFill>
          </a:ln>
          <a:effectLst>
            <a:innerShdw blurRad="63500" dist="50800">
              <a:prstClr val="black">
                <a:alpha val="50000"/>
              </a:prstClr>
            </a:innerShdw>
          </a:effectLst>
          <a:scene3d>
            <a:camera prst="orthographicFront"/>
            <a:lightRig rig="threePt" dir="t"/>
          </a:scene3d>
          <a:sp3d prstMaterial="metal"/>
        </p:spPr>
        <p:txBody>
          <a:bodyPr>
            <a:normAutofit fontScale="70000" lnSpcReduction="20000"/>
          </a:bodyPr>
          <a:lstStyle>
            <a:lvl1pPr marL="0" indent="0">
              <a:buNone/>
              <a:defRPr sz="1600">
                <a:latin typeface="Courier New" panose="02070309020205020404" pitchFamily="49" charset="0"/>
                <a:cs typeface="Courier New" panose="02070309020205020404" pitchFamily="49" charset="0"/>
              </a:defRPr>
            </a:lvl1pPr>
          </a:lstStyle>
          <a:p>
            <a:pPr lvl="0"/>
            <a:r>
              <a:rPr lang="en-US"/>
              <a:t>Edit Master text styles</a:t>
            </a:r>
          </a:p>
          <a:p>
            <a:pPr lvl="1"/>
            <a:r>
              <a:rPr lang="en-US"/>
              <a:t>Second level</a:t>
            </a:r>
          </a:p>
        </p:txBody>
      </p:sp>
      <p:sp>
        <p:nvSpPr>
          <p:cNvPr id="4" name="Slide Number Placeholder 5"/>
          <p:cNvSpPr>
            <a:spLocks noGrp="1"/>
          </p:cNvSpPr>
          <p:nvPr>
            <p:ph type="sldNum" sz="quarter" idx="12"/>
          </p:nvPr>
        </p:nvSpPr>
        <p:spPr>
          <a:xfrm>
            <a:off x="767259" y="6335487"/>
            <a:ext cx="831804" cy="365125"/>
          </a:xfrm>
        </p:spPr>
        <p:txBody>
          <a:bodyPr/>
          <a:lstStyle/>
          <a:p>
            <a:fld id="{6EDA7698-6220-4463-B6CF-0B41257E45D4}" type="slidenum">
              <a:rPr lang="en-GB" smtClean="0"/>
              <a:t>‹#›</a:t>
            </a:fld>
            <a:endParaRPr lang="en-GB"/>
          </a:p>
        </p:txBody>
      </p:sp>
      <p:sp>
        <p:nvSpPr>
          <p:cNvPr id="6" name="Footer Placeholder 4"/>
          <p:cNvSpPr>
            <a:spLocks noGrp="1"/>
          </p:cNvSpPr>
          <p:nvPr>
            <p:ph type="ftr" sz="quarter" idx="3"/>
          </p:nvPr>
        </p:nvSpPr>
        <p:spPr>
          <a:xfrm>
            <a:off x="3622877" y="6318914"/>
            <a:ext cx="3947686" cy="381698"/>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Python for Tool Developers</a:t>
            </a:r>
          </a:p>
        </p:txBody>
      </p:sp>
    </p:spTree>
    <p:extLst>
      <p:ext uri="{BB962C8B-B14F-4D97-AF65-F5344CB8AC3E}">
        <p14:creationId xmlns:p14="http://schemas.microsoft.com/office/powerpoint/2010/main" val="3130713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259" y="1265651"/>
            <a:ext cx="9625608" cy="49213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itle Placeholder 1"/>
          <p:cNvSpPr>
            <a:spLocks noGrp="1"/>
          </p:cNvSpPr>
          <p:nvPr>
            <p:ph type="title"/>
          </p:nvPr>
        </p:nvSpPr>
        <p:spPr>
          <a:xfrm>
            <a:off x="767259" y="192506"/>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10" name="Straight Connector 9"/>
          <p:cNvCxnSpPr/>
          <p:nvPr userDrawn="1"/>
        </p:nvCxnSpPr>
        <p:spPr>
          <a:xfrm>
            <a:off x="767259" y="1096320"/>
            <a:ext cx="9625608" cy="29028"/>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3622877" y="6318914"/>
            <a:ext cx="3947686" cy="381698"/>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Python for Tool Developers</a:t>
            </a:r>
          </a:p>
        </p:txBody>
      </p:sp>
      <p:sp>
        <p:nvSpPr>
          <p:cNvPr id="6" name="Slide Number Placeholder 5"/>
          <p:cNvSpPr>
            <a:spLocks noGrp="1"/>
          </p:cNvSpPr>
          <p:nvPr>
            <p:ph type="sldNum" sz="quarter" idx="12"/>
          </p:nvPr>
        </p:nvSpPr>
        <p:spPr>
          <a:xfrm>
            <a:off x="767259" y="6335487"/>
            <a:ext cx="831804" cy="365125"/>
          </a:xfrm>
        </p:spPr>
        <p:txBody>
          <a:bodyPr/>
          <a:lstStyle/>
          <a:p>
            <a:fld id="{6EDA7698-6220-4463-B6CF-0B41257E45D4}" type="slidenum">
              <a:rPr lang="en-GB" smtClean="0"/>
              <a:t>‹#›</a:t>
            </a:fld>
            <a:endParaRPr lang="en-GB"/>
          </a:p>
        </p:txBody>
      </p:sp>
    </p:spTree>
    <p:extLst>
      <p:ext uri="{BB962C8B-B14F-4D97-AF65-F5344CB8AC3E}">
        <p14:creationId xmlns:p14="http://schemas.microsoft.com/office/powerpoint/2010/main" val="4294495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7258" y="1235243"/>
            <a:ext cx="4754067" cy="48928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649813" y="1235243"/>
            <a:ext cx="4754067" cy="48928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itle Placeholder 1"/>
          <p:cNvSpPr>
            <a:spLocks noGrp="1"/>
          </p:cNvSpPr>
          <p:nvPr>
            <p:ph type="title"/>
          </p:nvPr>
        </p:nvSpPr>
        <p:spPr>
          <a:xfrm>
            <a:off x="767259" y="192506"/>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11" name="Straight Connector 10"/>
          <p:cNvCxnSpPr/>
          <p:nvPr userDrawn="1"/>
        </p:nvCxnSpPr>
        <p:spPr>
          <a:xfrm>
            <a:off x="767259" y="1096320"/>
            <a:ext cx="9636621"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a:xfrm>
            <a:off x="767259" y="6335487"/>
            <a:ext cx="831804" cy="365125"/>
          </a:xfrm>
        </p:spPr>
        <p:txBody>
          <a:bodyPr/>
          <a:lstStyle/>
          <a:p>
            <a:fld id="{6EDA7698-6220-4463-B6CF-0B41257E45D4}" type="slidenum">
              <a:rPr lang="en-GB" smtClean="0"/>
              <a:t>‹#›</a:t>
            </a:fld>
            <a:endParaRPr lang="en-GB"/>
          </a:p>
        </p:txBody>
      </p:sp>
      <p:sp>
        <p:nvSpPr>
          <p:cNvPr id="7" name="Footer Placeholder 4"/>
          <p:cNvSpPr>
            <a:spLocks noGrp="1"/>
          </p:cNvSpPr>
          <p:nvPr>
            <p:ph type="ftr" sz="quarter" idx="3"/>
          </p:nvPr>
        </p:nvSpPr>
        <p:spPr>
          <a:xfrm>
            <a:off x="3622877" y="6318914"/>
            <a:ext cx="3947686" cy="381698"/>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Python for Tool Developers</a:t>
            </a:r>
          </a:p>
        </p:txBody>
      </p:sp>
    </p:spTree>
    <p:extLst>
      <p:ext uri="{BB962C8B-B14F-4D97-AF65-F5344CB8AC3E}">
        <p14:creationId xmlns:p14="http://schemas.microsoft.com/office/powerpoint/2010/main" val="112144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8712" y="1263007"/>
            <a:ext cx="4721256" cy="6941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68712" y="2123825"/>
            <a:ext cx="4721256" cy="40042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649813" y="1263007"/>
            <a:ext cx="4743054" cy="6941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49813" y="2123825"/>
            <a:ext cx="4744507" cy="40042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itle Placeholder 1"/>
          <p:cNvSpPr>
            <a:spLocks noGrp="1"/>
          </p:cNvSpPr>
          <p:nvPr>
            <p:ph type="title"/>
          </p:nvPr>
        </p:nvSpPr>
        <p:spPr>
          <a:xfrm>
            <a:off x="767259" y="192506"/>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13" name="Straight Connector 12"/>
          <p:cNvCxnSpPr/>
          <p:nvPr userDrawn="1"/>
        </p:nvCxnSpPr>
        <p:spPr>
          <a:xfrm>
            <a:off x="767259" y="1110834"/>
            <a:ext cx="9625608"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2"/>
          </p:nvPr>
        </p:nvSpPr>
        <p:spPr>
          <a:xfrm>
            <a:off x="767259" y="6335487"/>
            <a:ext cx="831804" cy="365125"/>
          </a:xfrm>
        </p:spPr>
        <p:txBody>
          <a:bodyPr/>
          <a:lstStyle/>
          <a:p>
            <a:fld id="{6EDA7698-6220-4463-B6CF-0B41257E45D4}" type="slidenum">
              <a:rPr lang="en-GB" smtClean="0"/>
              <a:t>‹#›</a:t>
            </a:fld>
            <a:endParaRPr lang="en-GB"/>
          </a:p>
        </p:txBody>
      </p:sp>
      <p:sp>
        <p:nvSpPr>
          <p:cNvPr id="9" name="Footer Placeholder 4"/>
          <p:cNvSpPr>
            <a:spLocks noGrp="1"/>
          </p:cNvSpPr>
          <p:nvPr>
            <p:ph type="ftr" sz="quarter" idx="13"/>
          </p:nvPr>
        </p:nvSpPr>
        <p:spPr>
          <a:xfrm>
            <a:off x="3622877" y="6318914"/>
            <a:ext cx="3947686" cy="381698"/>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Python for Tool Developers</a:t>
            </a:r>
          </a:p>
        </p:txBody>
      </p:sp>
    </p:spTree>
    <p:extLst>
      <p:ext uri="{BB962C8B-B14F-4D97-AF65-F5344CB8AC3E}">
        <p14:creationId xmlns:p14="http://schemas.microsoft.com/office/powerpoint/2010/main" val="241730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767259" y="192506"/>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9" name="Straight Connector 8"/>
          <p:cNvCxnSpPr/>
          <p:nvPr userDrawn="1"/>
        </p:nvCxnSpPr>
        <p:spPr>
          <a:xfrm>
            <a:off x="767259" y="1096320"/>
            <a:ext cx="9625608"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3"/>
          </p:nvPr>
        </p:nvSpPr>
        <p:spPr>
          <a:xfrm>
            <a:off x="3622877" y="6318914"/>
            <a:ext cx="3947686" cy="381698"/>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Python for Tool Developers</a:t>
            </a:r>
          </a:p>
        </p:txBody>
      </p:sp>
    </p:spTree>
    <p:extLst>
      <p:ext uri="{BB962C8B-B14F-4D97-AF65-F5344CB8AC3E}">
        <p14:creationId xmlns:p14="http://schemas.microsoft.com/office/powerpoint/2010/main" val="361771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2"/>
          </p:nvPr>
        </p:nvSpPr>
        <p:spPr>
          <a:xfrm>
            <a:off x="767259" y="6335487"/>
            <a:ext cx="831804" cy="365125"/>
          </a:xfrm>
        </p:spPr>
        <p:txBody>
          <a:bodyPr/>
          <a:lstStyle/>
          <a:p>
            <a:fld id="{6EDA7698-6220-4463-B6CF-0B41257E45D4}" type="slidenum">
              <a:rPr lang="en-GB" smtClean="0"/>
              <a:t>‹#›</a:t>
            </a:fld>
            <a:endParaRPr lang="en-GB"/>
          </a:p>
        </p:txBody>
      </p:sp>
      <p:sp>
        <p:nvSpPr>
          <p:cNvPr id="3" name="Footer Placeholder 4"/>
          <p:cNvSpPr>
            <a:spLocks noGrp="1"/>
          </p:cNvSpPr>
          <p:nvPr>
            <p:ph type="ftr" sz="quarter" idx="3"/>
          </p:nvPr>
        </p:nvSpPr>
        <p:spPr>
          <a:xfrm>
            <a:off x="3622877" y="6318914"/>
            <a:ext cx="3947686" cy="381698"/>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Python for Tool Developers</a:t>
            </a:r>
          </a:p>
        </p:txBody>
      </p:sp>
    </p:spTree>
    <p:extLst>
      <p:ext uri="{BB962C8B-B14F-4D97-AF65-F5344CB8AC3E}">
        <p14:creationId xmlns:p14="http://schemas.microsoft.com/office/powerpoint/2010/main" val="3526942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8713" y="457200"/>
            <a:ext cx="3599430" cy="1494974"/>
          </a:xfrm>
        </p:spPr>
        <p:txBody>
          <a:bodyPr anchor="ctr"/>
          <a:lstStyle>
            <a:lvl1pPr>
              <a:defRPr sz="3200">
                <a:solidFill>
                  <a:schemeClr val="accent1"/>
                </a:solidFill>
              </a:defRPr>
            </a:lvl1pPr>
          </a:lstStyle>
          <a:p>
            <a:r>
              <a:rPr lang="en-US"/>
              <a:t>Click to edit Master title style</a:t>
            </a:r>
            <a:endParaRPr lang="en-GB" dirty="0"/>
          </a:p>
        </p:txBody>
      </p:sp>
      <p:sp>
        <p:nvSpPr>
          <p:cNvPr id="3" name="Content Placeholder 2"/>
          <p:cNvSpPr>
            <a:spLocks noGrp="1"/>
          </p:cNvSpPr>
          <p:nvPr>
            <p:ph idx="1"/>
          </p:nvPr>
        </p:nvSpPr>
        <p:spPr>
          <a:xfrm>
            <a:off x="4744507" y="457201"/>
            <a:ext cx="5649813" cy="57939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768713" y="2057400"/>
            <a:ext cx="3599430" cy="41937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Slide Number Placeholder 5"/>
          <p:cNvSpPr>
            <a:spLocks noGrp="1"/>
          </p:cNvSpPr>
          <p:nvPr>
            <p:ph type="sldNum" sz="quarter" idx="12"/>
          </p:nvPr>
        </p:nvSpPr>
        <p:spPr>
          <a:xfrm>
            <a:off x="767259" y="6335487"/>
            <a:ext cx="831804" cy="365125"/>
          </a:xfrm>
        </p:spPr>
        <p:txBody>
          <a:bodyPr/>
          <a:lstStyle/>
          <a:p>
            <a:fld id="{6EDA7698-6220-4463-B6CF-0B41257E45D4}" type="slidenum">
              <a:rPr lang="en-GB" smtClean="0"/>
              <a:t>‹#›</a:t>
            </a:fld>
            <a:endParaRPr lang="en-GB"/>
          </a:p>
        </p:txBody>
      </p:sp>
      <p:sp>
        <p:nvSpPr>
          <p:cNvPr id="6" name="Footer Placeholder 4"/>
          <p:cNvSpPr>
            <a:spLocks noGrp="1"/>
          </p:cNvSpPr>
          <p:nvPr>
            <p:ph type="ftr" sz="quarter" idx="3"/>
          </p:nvPr>
        </p:nvSpPr>
        <p:spPr>
          <a:xfrm>
            <a:off x="3622877" y="6318914"/>
            <a:ext cx="3947686" cy="381698"/>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Python for Tool Developers</a:t>
            </a:r>
          </a:p>
        </p:txBody>
      </p:sp>
    </p:spTree>
    <p:extLst>
      <p:ext uri="{BB962C8B-B14F-4D97-AF65-F5344CB8AC3E}">
        <p14:creationId xmlns:p14="http://schemas.microsoft.com/office/powerpoint/2010/main" val="15387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744507" y="866275"/>
            <a:ext cx="5649813" cy="499477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8" name="Title 1"/>
          <p:cNvSpPr>
            <a:spLocks noGrp="1"/>
          </p:cNvSpPr>
          <p:nvPr>
            <p:ph type="title"/>
          </p:nvPr>
        </p:nvSpPr>
        <p:spPr>
          <a:xfrm>
            <a:off x="768713" y="457200"/>
            <a:ext cx="3599430" cy="1494974"/>
          </a:xfrm>
        </p:spPr>
        <p:txBody>
          <a:bodyPr anchor="ctr"/>
          <a:lstStyle>
            <a:lvl1pPr>
              <a:defRPr sz="3200">
                <a:solidFill>
                  <a:schemeClr val="accent1"/>
                </a:solidFill>
              </a:defRPr>
            </a:lvl1pPr>
          </a:lstStyle>
          <a:p>
            <a:r>
              <a:rPr lang="en-US"/>
              <a:t>Click to edit Master title style</a:t>
            </a:r>
            <a:endParaRPr lang="en-GB" dirty="0"/>
          </a:p>
        </p:txBody>
      </p:sp>
      <p:sp>
        <p:nvSpPr>
          <p:cNvPr id="9" name="Text Placeholder 3"/>
          <p:cNvSpPr>
            <a:spLocks noGrp="1"/>
          </p:cNvSpPr>
          <p:nvPr>
            <p:ph type="body" sz="half" idx="2"/>
          </p:nvPr>
        </p:nvSpPr>
        <p:spPr>
          <a:xfrm>
            <a:off x="768713" y="2057400"/>
            <a:ext cx="3599430" cy="41937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Slide Number Placeholder 5"/>
          <p:cNvSpPr>
            <a:spLocks noGrp="1"/>
          </p:cNvSpPr>
          <p:nvPr>
            <p:ph type="sldNum" sz="quarter" idx="12"/>
          </p:nvPr>
        </p:nvSpPr>
        <p:spPr>
          <a:xfrm>
            <a:off x="767259" y="6335487"/>
            <a:ext cx="831804" cy="365125"/>
          </a:xfrm>
        </p:spPr>
        <p:txBody>
          <a:bodyPr/>
          <a:lstStyle/>
          <a:p>
            <a:fld id="{6EDA7698-6220-4463-B6CF-0B41257E45D4}" type="slidenum">
              <a:rPr lang="en-GB" smtClean="0"/>
              <a:t>‹#›</a:t>
            </a:fld>
            <a:endParaRPr lang="en-GB"/>
          </a:p>
        </p:txBody>
      </p:sp>
    </p:spTree>
    <p:extLst>
      <p:ext uri="{BB962C8B-B14F-4D97-AF65-F5344CB8AC3E}">
        <p14:creationId xmlns:p14="http://schemas.microsoft.com/office/powerpoint/2010/main" val="1176861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itle Placeholder 1"/>
          <p:cNvSpPr>
            <a:spLocks noGrp="1"/>
          </p:cNvSpPr>
          <p:nvPr>
            <p:ph type="title"/>
          </p:nvPr>
        </p:nvSpPr>
        <p:spPr>
          <a:xfrm>
            <a:off x="767259" y="192506"/>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10" name="Straight Connector 9"/>
          <p:cNvCxnSpPr/>
          <p:nvPr userDrawn="1"/>
        </p:nvCxnSpPr>
        <p:spPr>
          <a:xfrm>
            <a:off x="767259" y="1110834"/>
            <a:ext cx="9625608"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
        <p:nvSpPr>
          <p:cNvPr id="5" name="Slide Number Placeholder 5"/>
          <p:cNvSpPr>
            <a:spLocks noGrp="1"/>
          </p:cNvSpPr>
          <p:nvPr>
            <p:ph type="sldNum" sz="quarter" idx="12"/>
          </p:nvPr>
        </p:nvSpPr>
        <p:spPr>
          <a:xfrm>
            <a:off x="767259" y="6335487"/>
            <a:ext cx="831804" cy="365125"/>
          </a:xfrm>
        </p:spPr>
        <p:txBody>
          <a:bodyPr/>
          <a:lstStyle/>
          <a:p>
            <a:fld id="{6EDA7698-6220-4463-B6CF-0B41257E45D4}" type="slidenum">
              <a:rPr lang="en-GB" smtClean="0"/>
              <a:t>‹#›</a:t>
            </a:fld>
            <a:endParaRPr lang="en-GB"/>
          </a:p>
        </p:txBody>
      </p:sp>
    </p:spTree>
    <p:extLst>
      <p:ext uri="{BB962C8B-B14F-4D97-AF65-F5344CB8AC3E}">
        <p14:creationId xmlns:p14="http://schemas.microsoft.com/office/powerpoint/2010/main" val="2657194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7259" y="192506"/>
            <a:ext cx="9625608" cy="903815"/>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767259" y="1287679"/>
            <a:ext cx="9625608" cy="485644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p:cNvSpPr>
            <a:spLocks noGrp="1"/>
          </p:cNvSpPr>
          <p:nvPr>
            <p:ph type="ftr" sz="quarter" idx="3"/>
          </p:nvPr>
        </p:nvSpPr>
        <p:spPr>
          <a:xfrm>
            <a:off x="3622877" y="6318914"/>
            <a:ext cx="3947686" cy="381698"/>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Python for Tool Developers</a:t>
            </a:r>
          </a:p>
        </p:txBody>
      </p:sp>
      <p:sp>
        <p:nvSpPr>
          <p:cNvPr id="6" name="Slide Number Placeholder 5"/>
          <p:cNvSpPr>
            <a:spLocks noGrp="1"/>
          </p:cNvSpPr>
          <p:nvPr>
            <p:ph type="sldNum" sz="quarter" idx="4"/>
          </p:nvPr>
        </p:nvSpPr>
        <p:spPr>
          <a:xfrm>
            <a:off x="767259" y="6335487"/>
            <a:ext cx="83180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DA7698-6220-4463-B6CF-0B41257E45D4}" type="slidenum">
              <a:rPr lang="en-GB" smtClean="0"/>
              <a:pPr/>
              <a:t>‹#›</a:t>
            </a:fld>
            <a:endParaRPr lang="en-GB" dirty="0"/>
          </a:p>
        </p:txBody>
      </p:sp>
      <p:sp>
        <p:nvSpPr>
          <p:cNvPr id="8" name="Slide Number Placeholder 5"/>
          <p:cNvSpPr txBox="1">
            <a:spLocks/>
          </p:cNvSpPr>
          <p:nvPr userDrawn="1"/>
        </p:nvSpPr>
        <p:spPr>
          <a:xfrm>
            <a:off x="8802273" y="6315969"/>
            <a:ext cx="159059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t>© Braun Brelin 2016</a:t>
            </a:r>
          </a:p>
        </p:txBody>
      </p:sp>
    </p:spTree>
    <p:extLst>
      <p:ext uri="{BB962C8B-B14F-4D97-AF65-F5344CB8AC3E}">
        <p14:creationId xmlns:p14="http://schemas.microsoft.com/office/powerpoint/2010/main" val="2076400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5"/>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5"/>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5"/>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5"/>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5"/>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Module 7</a:t>
            </a:r>
          </a:p>
        </p:txBody>
      </p:sp>
      <p:sp>
        <p:nvSpPr>
          <p:cNvPr id="5" name="Subtitle 4"/>
          <p:cNvSpPr>
            <a:spLocks noGrp="1"/>
          </p:cNvSpPr>
          <p:nvPr>
            <p:ph type="subTitle" idx="1"/>
          </p:nvPr>
        </p:nvSpPr>
        <p:spPr/>
        <p:txBody>
          <a:bodyPr/>
          <a:lstStyle/>
          <a:p>
            <a:r>
              <a:rPr lang="en-GB" dirty="0"/>
              <a:t>Speeding Up Your Code</a:t>
            </a:r>
          </a:p>
        </p:txBody>
      </p:sp>
    </p:spTree>
    <p:extLst>
      <p:ext uri="{BB962C8B-B14F-4D97-AF65-F5344CB8AC3E}">
        <p14:creationId xmlns:p14="http://schemas.microsoft.com/office/powerpoint/2010/main" val="3440661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1010377753"/>
              </p:ext>
            </p:extLst>
          </p:nvPr>
        </p:nvGraphicFramePr>
        <p:xfrm>
          <a:off x="766267" y="1381613"/>
          <a:ext cx="9626600" cy="3795420"/>
        </p:xfrm>
        <a:graphic>
          <a:graphicData uri="http://schemas.openxmlformats.org/drawingml/2006/table">
            <a:tbl>
              <a:tblPr firstRow="1" bandRow="1">
                <a:tableStyleId>{5C22544A-7EE6-4342-B048-85BDC9FD1C3A}</a:tableStyleId>
              </a:tblPr>
              <a:tblGrid>
                <a:gridCol w="2636500">
                  <a:extLst>
                    <a:ext uri="{9D8B030D-6E8A-4147-A177-3AD203B41FA5}">
                      <a16:colId xmlns:a16="http://schemas.microsoft.com/office/drawing/2014/main" val="1583125592"/>
                    </a:ext>
                  </a:extLst>
                </a:gridCol>
                <a:gridCol w="6990100">
                  <a:extLst>
                    <a:ext uri="{9D8B030D-6E8A-4147-A177-3AD203B41FA5}">
                      <a16:colId xmlns:a16="http://schemas.microsoft.com/office/drawing/2014/main" val="3496518977"/>
                    </a:ext>
                  </a:extLst>
                </a:gridCol>
              </a:tblGrid>
              <a:tr h="515730">
                <a:tc>
                  <a:txBody>
                    <a:bodyPr/>
                    <a:lstStyle/>
                    <a:p>
                      <a:pPr algn="ctr"/>
                      <a:r>
                        <a:rPr lang="en-GB" sz="2000" b="1" dirty="0"/>
                        <a:t>Column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000" b="1"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2271273"/>
                  </a:ext>
                </a:extLst>
              </a:tr>
              <a:tr h="515730">
                <a:tc>
                  <a:txBody>
                    <a:bodyPr/>
                    <a:lstStyle/>
                    <a:p>
                      <a:r>
                        <a:rPr lang="en-GB" sz="2000" dirty="0" err="1"/>
                        <a:t>Ncalls</a:t>
                      </a:r>
                      <a:endParaRPr lang="en-GB"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2000" dirty="0"/>
                        <a:t>How many times that particular function was called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6219957"/>
                  </a:ext>
                </a:extLst>
              </a:tr>
              <a:tr h="515730">
                <a:tc>
                  <a:txBody>
                    <a:bodyPr/>
                    <a:lstStyle/>
                    <a:p>
                      <a:r>
                        <a:rPr lang="en-GB" sz="2000" dirty="0" err="1"/>
                        <a:t>Tottime</a:t>
                      </a:r>
                      <a:endParaRPr lang="en-GB"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2000" dirty="0"/>
                        <a:t>How long it took to execute each function </a:t>
                      </a:r>
                      <a:r>
                        <a:rPr lang="en-GB" sz="2000" i="1" dirty="0"/>
                        <a:t>not including</a:t>
                      </a:r>
                      <a:r>
                        <a:rPr lang="en-GB" sz="2000" i="0" dirty="0"/>
                        <a:t> sub functions</a:t>
                      </a:r>
                      <a:endParaRPr lang="en-GB"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1928625"/>
                  </a:ext>
                </a:extLst>
              </a:tr>
              <a:tr h="515730">
                <a:tc>
                  <a:txBody>
                    <a:bodyPr/>
                    <a:lstStyle/>
                    <a:p>
                      <a:r>
                        <a:rPr lang="en-GB" sz="2000" dirty="0" err="1"/>
                        <a:t>PerCall</a:t>
                      </a:r>
                      <a:endParaRPr lang="en-GB"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2000" dirty="0"/>
                        <a:t>The total time divided by the number of calls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733472"/>
                  </a:ext>
                </a:extLst>
              </a:tr>
              <a:tr h="515730">
                <a:tc>
                  <a:txBody>
                    <a:bodyPr/>
                    <a:lstStyle/>
                    <a:p>
                      <a:r>
                        <a:rPr lang="en-GB" sz="2000" dirty="0" err="1"/>
                        <a:t>CumTime</a:t>
                      </a:r>
                      <a:endParaRPr lang="en-GB"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2000" dirty="0"/>
                        <a:t>How</a:t>
                      </a:r>
                      <a:r>
                        <a:rPr lang="en-GB" sz="2000" baseline="0" dirty="0"/>
                        <a:t> long it took to execute each function </a:t>
                      </a:r>
                      <a:r>
                        <a:rPr lang="en-GB" sz="2000" i="1" baseline="0" dirty="0"/>
                        <a:t>including</a:t>
                      </a:r>
                      <a:r>
                        <a:rPr lang="en-GB" sz="2000" i="0" baseline="0" dirty="0"/>
                        <a:t> sub functions</a:t>
                      </a:r>
                      <a:endParaRPr lang="en-GB"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90943650"/>
                  </a:ext>
                </a:extLst>
              </a:tr>
              <a:tr h="515730">
                <a:tc>
                  <a:txBody>
                    <a:bodyPr/>
                    <a:lstStyle/>
                    <a:p>
                      <a:r>
                        <a:rPr lang="en-GB" sz="2000" dirty="0" err="1"/>
                        <a:t>PerCall</a:t>
                      </a:r>
                      <a:endParaRPr lang="en-GB"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2000" dirty="0"/>
                        <a:t>The cumulative time divided by the number of calls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0335394"/>
                  </a:ext>
                </a:extLst>
              </a:tr>
              <a:tr h="515730">
                <a:tc>
                  <a:txBody>
                    <a:bodyPr/>
                    <a:lstStyle/>
                    <a:p>
                      <a:r>
                        <a:rPr lang="en-GB" sz="2000" dirty="0"/>
                        <a:t>Function</a:t>
                      </a:r>
                      <a:r>
                        <a:rPr lang="en-GB" sz="2000" baseline="0" dirty="0"/>
                        <a:t> name</a:t>
                      </a:r>
                      <a:endParaRPr lang="en-GB"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2000" dirty="0"/>
                        <a:t>The name of the function being profiled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5239894"/>
                  </a:ext>
                </a:extLst>
              </a:tr>
            </a:tbl>
          </a:graphicData>
        </a:graphic>
      </p:graphicFrame>
      <p:sp>
        <p:nvSpPr>
          <p:cNvPr id="3" name="Title 2"/>
          <p:cNvSpPr>
            <a:spLocks noGrp="1"/>
          </p:cNvSpPr>
          <p:nvPr>
            <p:ph type="title"/>
          </p:nvPr>
        </p:nvSpPr>
        <p:spPr/>
        <p:txBody>
          <a:bodyPr/>
          <a:lstStyle/>
          <a:p>
            <a:r>
              <a:rPr lang="en-GB" dirty="0"/>
              <a:t>Output Descriptions</a:t>
            </a:r>
          </a:p>
        </p:txBody>
      </p:sp>
      <p:sp>
        <p:nvSpPr>
          <p:cNvPr id="4" name="Footer Placeholder 3"/>
          <p:cNvSpPr>
            <a:spLocks noGrp="1"/>
          </p:cNvSpPr>
          <p:nvPr>
            <p:ph type="ftr" sz="quarter" idx="3"/>
          </p:nvPr>
        </p:nvSpPr>
        <p:spPr/>
        <p:txBody>
          <a:bodyPr/>
          <a:lstStyle/>
          <a:p>
            <a:r>
              <a:rPr lang="en-GB"/>
              <a:t>Python for Tool Developers</a:t>
            </a:r>
            <a:endParaRPr lang="en-GB" dirty="0"/>
          </a:p>
        </p:txBody>
      </p:sp>
      <p:sp>
        <p:nvSpPr>
          <p:cNvPr id="5" name="Slide Number Placeholder 4"/>
          <p:cNvSpPr>
            <a:spLocks noGrp="1"/>
          </p:cNvSpPr>
          <p:nvPr>
            <p:ph type="sldNum" sz="quarter" idx="12"/>
          </p:nvPr>
        </p:nvSpPr>
        <p:spPr/>
        <p:txBody>
          <a:bodyPr/>
          <a:lstStyle/>
          <a:p>
            <a:fld id="{6EDA7698-6220-4463-B6CF-0B41257E45D4}" type="slidenum">
              <a:rPr lang="en-GB" smtClean="0"/>
              <a:t>10</a:t>
            </a:fld>
            <a:endParaRPr lang="en-GB"/>
          </a:p>
        </p:txBody>
      </p:sp>
    </p:spTree>
    <p:extLst>
      <p:ext uri="{BB962C8B-B14F-4D97-AF65-F5344CB8AC3E}">
        <p14:creationId xmlns:p14="http://schemas.microsoft.com/office/powerpoint/2010/main" val="3193856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7259" y="1265651"/>
            <a:ext cx="5618551" cy="4921369"/>
          </a:xfrm>
        </p:spPr>
        <p:txBody>
          <a:bodyPr/>
          <a:lstStyle/>
          <a:p>
            <a:r>
              <a:rPr lang="en-GB" dirty="0"/>
              <a:t>There are tools available to analyse Python code performance</a:t>
            </a:r>
          </a:p>
          <a:p>
            <a:pPr lvl="1"/>
            <a:r>
              <a:rPr lang="en-GB" dirty="0"/>
              <a:t>Usually called </a:t>
            </a:r>
            <a:r>
              <a:rPr lang="en-GB" i="1" dirty="0"/>
              <a:t>profiling</a:t>
            </a:r>
            <a:r>
              <a:rPr lang="en-GB" dirty="0"/>
              <a:t> or </a:t>
            </a:r>
            <a:r>
              <a:rPr lang="en-GB" i="1" dirty="0"/>
              <a:t>coverage analysis</a:t>
            </a:r>
          </a:p>
          <a:p>
            <a:r>
              <a:rPr lang="en-GB" dirty="0"/>
              <a:t>Once this is done we can identify ways to speed performance</a:t>
            </a:r>
          </a:p>
          <a:p>
            <a:r>
              <a:rPr lang="en-IN" dirty="0"/>
              <a:t>Here we have a program that calculates the sum of all integers up to 100,000  </a:t>
            </a:r>
          </a:p>
          <a:p>
            <a:r>
              <a:rPr lang="en-IN" dirty="0"/>
              <a:t>We'd like to know how much time that the </a:t>
            </a:r>
            <a:r>
              <a:rPr lang="en-IN" dirty="0" err="1">
                <a:latin typeface="Courier New" panose="02070309020205020404" pitchFamily="49" charset="0"/>
                <a:cs typeface="Courier New" panose="02070309020205020404" pitchFamily="49" charset="0"/>
              </a:rPr>
              <a:t>calcsum</a:t>
            </a:r>
            <a:r>
              <a:rPr lang="en-IN" dirty="0">
                <a:latin typeface="Courier New" panose="02070309020205020404" pitchFamily="49" charset="0"/>
                <a:cs typeface="Courier New" panose="02070309020205020404" pitchFamily="49" charset="0"/>
              </a:rPr>
              <a:t>()</a:t>
            </a:r>
            <a:r>
              <a:rPr lang="en-IN" dirty="0"/>
              <a:t>function takes to do this</a:t>
            </a:r>
            <a:endParaRPr lang="en-GB" dirty="0"/>
          </a:p>
          <a:p>
            <a:endParaRPr lang="en-GB" dirty="0"/>
          </a:p>
          <a:p>
            <a:endParaRPr lang="en-GB" dirty="0"/>
          </a:p>
        </p:txBody>
      </p:sp>
      <p:sp>
        <p:nvSpPr>
          <p:cNvPr id="3" name="Title 2"/>
          <p:cNvSpPr>
            <a:spLocks noGrp="1"/>
          </p:cNvSpPr>
          <p:nvPr>
            <p:ph type="title"/>
          </p:nvPr>
        </p:nvSpPr>
        <p:spPr/>
        <p:txBody>
          <a:bodyPr/>
          <a:lstStyle/>
          <a:p>
            <a:r>
              <a:rPr lang="en-GB" dirty="0"/>
              <a:t>Analysing Python Code</a:t>
            </a:r>
          </a:p>
        </p:txBody>
      </p:sp>
      <p:sp>
        <p:nvSpPr>
          <p:cNvPr id="4" name="Footer Placeholder 3"/>
          <p:cNvSpPr>
            <a:spLocks noGrp="1"/>
          </p:cNvSpPr>
          <p:nvPr>
            <p:ph type="ftr" sz="quarter" idx="3"/>
          </p:nvPr>
        </p:nvSpPr>
        <p:spPr/>
        <p:txBody>
          <a:bodyPr/>
          <a:lstStyle/>
          <a:p>
            <a:r>
              <a:rPr lang="en-GB"/>
              <a:t>Python for Tool Developers</a:t>
            </a:r>
            <a:endParaRPr lang="en-GB" dirty="0"/>
          </a:p>
        </p:txBody>
      </p:sp>
      <p:sp>
        <p:nvSpPr>
          <p:cNvPr id="5" name="Slide Number Placeholder 4"/>
          <p:cNvSpPr>
            <a:spLocks noGrp="1"/>
          </p:cNvSpPr>
          <p:nvPr>
            <p:ph type="sldNum" sz="quarter" idx="12"/>
          </p:nvPr>
        </p:nvSpPr>
        <p:spPr/>
        <p:txBody>
          <a:bodyPr/>
          <a:lstStyle/>
          <a:p>
            <a:fld id="{6EDA7698-6220-4463-B6CF-0B41257E45D4}" type="slidenum">
              <a:rPr lang="en-GB" smtClean="0"/>
              <a:t>2</a:t>
            </a:fld>
            <a:endParaRPr lang="en-GB"/>
          </a:p>
        </p:txBody>
      </p:sp>
      <p:sp>
        <p:nvSpPr>
          <p:cNvPr id="6" name="Rectangle 5"/>
          <p:cNvSpPr/>
          <p:nvPr/>
        </p:nvSpPr>
        <p:spPr>
          <a:xfrm>
            <a:off x="6644678" y="2023672"/>
            <a:ext cx="3748189" cy="4017363"/>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26024" tIns="63012" rIns="126024" bIns="63012" rtlCol="0" anchor="ctr"/>
          <a:lstStyle/>
          <a:p>
            <a:r>
              <a:rPr lang="en-IN" sz="1600" dirty="0">
                <a:solidFill>
                  <a:schemeClr val="tx1"/>
                </a:solidFill>
                <a:latin typeface="Courier New" panose="02070309020205020404" pitchFamily="49" charset="0"/>
                <a:cs typeface="Courier New" panose="02070309020205020404" pitchFamily="49" charset="0"/>
              </a:rPr>
              <a:t>#!/</a:t>
            </a:r>
            <a:r>
              <a:rPr lang="en-IN" sz="1600" dirty="0" err="1">
                <a:solidFill>
                  <a:schemeClr val="tx1"/>
                </a:solidFill>
                <a:latin typeface="Courier New" panose="02070309020205020404" pitchFamily="49" charset="0"/>
                <a:cs typeface="Courier New" panose="02070309020205020404" pitchFamily="49" charset="0"/>
              </a:rPr>
              <a:t>usr</a:t>
            </a:r>
            <a:r>
              <a:rPr lang="en-IN" sz="1600" dirty="0">
                <a:solidFill>
                  <a:schemeClr val="tx1"/>
                </a:solidFill>
                <a:latin typeface="Courier New" panose="02070309020205020404" pitchFamily="49" charset="0"/>
                <a:cs typeface="Courier New" panose="02070309020205020404" pitchFamily="49" charset="0"/>
              </a:rPr>
              <a:t>/bin/python3</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 </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import time</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import </a:t>
            </a:r>
            <a:r>
              <a:rPr lang="en-IN" sz="1600" dirty="0" err="1">
                <a:solidFill>
                  <a:schemeClr val="tx1"/>
                </a:solidFill>
                <a:latin typeface="Courier New" panose="02070309020205020404" pitchFamily="49" charset="0"/>
                <a:cs typeface="Courier New" panose="02070309020205020404" pitchFamily="49" charset="0"/>
              </a:rPr>
              <a:t>cProfile</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 </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def </a:t>
            </a:r>
            <a:r>
              <a:rPr lang="en-IN" sz="1600" dirty="0" err="1">
                <a:solidFill>
                  <a:schemeClr val="tx1"/>
                </a:solidFill>
                <a:latin typeface="Courier New" panose="02070309020205020404" pitchFamily="49" charset="0"/>
                <a:cs typeface="Courier New" panose="02070309020205020404" pitchFamily="49" charset="0"/>
              </a:rPr>
              <a:t>calcsum</a:t>
            </a:r>
            <a:r>
              <a:rPr lang="en-IN" sz="1600" dirty="0">
                <a:solidFill>
                  <a:schemeClr val="tx1"/>
                </a:solidFill>
                <a:latin typeface="Courier New" panose="02070309020205020404" pitchFamily="49" charset="0"/>
                <a:cs typeface="Courier New" panose="02070309020205020404" pitchFamily="49" charset="0"/>
              </a:rPr>
              <a:t>():</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    </a:t>
            </a:r>
            <a:r>
              <a:rPr lang="en-IN" sz="1600" dirty="0" err="1">
                <a:solidFill>
                  <a:schemeClr val="tx1"/>
                </a:solidFill>
                <a:latin typeface="Courier New" panose="02070309020205020404" pitchFamily="49" charset="0"/>
                <a:cs typeface="Courier New" panose="02070309020205020404" pitchFamily="49" charset="0"/>
              </a:rPr>
              <a:t>calcsum</a:t>
            </a:r>
            <a:r>
              <a:rPr lang="en-IN" sz="1600" dirty="0">
                <a:solidFill>
                  <a:schemeClr val="tx1"/>
                </a:solidFill>
                <a:latin typeface="Courier New" panose="02070309020205020404" pitchFamily="49" charset="0"/>
                <a:cs typeface="Courier New" panose="02070309020205020404" pitchFamily="49" charset="0"/>
              </a:rPr>
              <a:t>=0</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    for </a:t>
            </a:r>
            <a:r>
              <a:rPr lang="en-IN" sz="1600" dirty="0" err="1">
                <a:solidFill>
                  <a:schemeClr val="tx1"/>
                </a:solidFill>
                <a:latin typeface="Courier New" panose="02070309020205020404" pitchFamily="49" charset="0"/>
                <a:cs typeface="Courier New" panose="02070309020205020404" pitchFamily="49" charset="0"/>
              </a:rPr>
              <a:t>i</a:t>
            </a:r>
            <a:r>
              <a:rPr lang="en-IN" sz="1600" dirty="0">
                <a:solidFill>
                  <a:schemeClr val="tx1"/>
                </a:solidFill>
                <a:latin typeface="Courier New" panose="02070309020205020404" pitchFamily="49" charset="0"/>
                <a:cs typeface="Courier New" panose="02070309020205020404" pitchFamily="49" charset="0"/>
              </a:rPr>
              <a:t> in range(100000):</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        </a:t>
            </a:r>
            <a:r>
              <a:rPr lang="en-IN" sz="1600" dirty="0" err="1">
                <a:solidFill>
                  <a:schemeClr val="tx1"/>
                </a:solidFill>
                <a:latin typeface="Courier New" panose="02070309020205020404" pitchFamily="49" charset="0"/>
                <a:cs typeface="Courier New" panose="02070309020205020404" pitchFamily="49" charset="0"/>
              </a:rPr>
              <a:t>calcsum</a:t>
            </a:r>
            <a:r>
              <a:rPr lang="en-IN" sz="1600" dirty="0">
                <a:solidFill>
                  <a:schemeClr val="tx1"/>
                </a:solidFill>
                <a:latin typeface="Courier New" panose="02070309020205020404" pitchFamily="49" charset="0"/>
                <a:cs typeface="Courier New" panose="02070309020205020404" pitchFamily="49" charset="0"/>
              </a:rPr>
              <a:t> += </a:t>
            </a:r>
            <a:r>
              <a:rPr lang="en-IN" sz="1600" dirty="0" err="1">
                <a:solidFill>
                  <a:schemeClr val="tx1"/>
                </a:solidFill>
                <a:latin typeface="Courier New" panose="02070309020205020404" pitchFamily="49" charset="0"/>
                <a:cs typeface="Courier New" panose="02070309020205020404" pitchFamily="49" charset="0"/>
              </a:rPr>
              <a:t>i</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 </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def main() :</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    </a:t>
            </a:r>
            <a:r>
              <a:rPr lang="en-IN" sz="1600" dirty="0" err="1">
                <a:solidFill>
                  <a:schemeClr val="tx1"/>
                </a:solidFill>
                <a:latin typeface="Courier New" panose="02070309020205020404" pitchFamily="49" charset="0"/>
                <a:cs typeface="Courier New" panose="02070309020205020404" pitchFamily="49" charset="0"/>
              </a:rPr>
              <a:t>calcsum</a:t>
            </a:r>
            <a:r>
              <a:rPr lang="en-IN" sz="1600" dirty="0">
                <a:solidFill>
                  <a:schemeClr val="tx1"/>
                </a:solidFill>
                <a:latin typeface="Courier New" panose="02070309020205020404" pitchFamily="49" charset="0"/>
                <a:cs typeface="Courier New" panose="02070309020205020404" pitchFamily="49" charset="0"/>
              </a:rPr>
              <a:t>()</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 </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if __name__ == "__main__":</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    </a:t>
            </a:r>
            <a:r>
              <a:rPr lang="en-IN" sz="1600" dirty="0" err="1">
                <a:solidFill>
                  <a:schemeClr val="tx1"/>
                </a:solidFill>
                <a:latin typeface="Courier New" panose="02070309020205020404" pitchFamily="49" charset="0"/>
                <a:cs typeface="Courier New" panose="02070309020205020404" pitchFamily="49" charset="0"/>
              </a:rPr>
              <a:t>cProfile.run</a:t>
            </a:r>
            <a:r>
              <a:rPr lang="en-IN" sz="1600" dirty="0">
                <a:solidFill>
                  <a:schemeClr val="tx1"/>
                </a:solidFill>
                <a:latin typeface="Courier New" panose="02070309020205020404" pitchFamily="49" charset="0"/>
                <a:cs typeface="Courier New" panose="02070309020205020404" pitchFamily="49" charset="0"/>
              </a:rPr>
              <a:t>('main()')</a:t>
            </a:r>
            <a:endParaRPr lang="en-GB" sz="16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46035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The first approach is to simply time the function by using the </a:t>
            </a:r>
            <a:r>
              <a:rPr lang="en-IN" dirty="0">
                <a:latin typeface="Courier New" panose="02070309020205020404" pitchFamily="49" charset="0"/>
                <a:cs typeface="Courier New" panose="02070309020205020404" pitchFamily="49" charset="0"/>
              </a:rPr>
              <a:t>time</a:t>
            </a:r>
            <a:r>
              <a:rPr lang="en-IN" dirty="0"/>
              <a:t> module in Python</a:t>
            </a:r>
          </a:p>
          <a:p>
            <a:r>
              <a:rPr lang="en-IN" dirty="0"/>
              <a:t>We take our </a:t>
            </a:r>
            <a:r>
              <a:rPr lang="en-IN" dirty="0">
                <a:latin typeface="Courier New" panose="02070309020205020404" pitchFamily="49" charset="0"/>
                <a:cs typeface="Courier New" panose="02070309020205020404" pitchFamily="49" charset="0"/>
              </a:rPr>
              <a:t>calcsum1</a:t>
            </a:r>
            <a:r>
              <a:rPr lang="en-IN" dirty="0"/>
              <a:t> method and time the relevant code </a:t>
            </a:r>
          </a:p>
          <a:p>
            <a:pPr lvl="1"/>
            <a:r>
              <a:rPr lang="en-IN" dirty="0"/>
              <a:t>In this case the </a:t>
            </a:r>
            <a:r>
              <a:rPr lang="en-IN" dirty="0">
                <a:latin typeface="Courier New" panose="02070309020205020404" pitchFamily="49" charset="0"/>
                <a:cs typeface="Courier New" panose="02070309020205020404" pitchFamily="49" charset="0"/>
              </a:rPr>
              <a:t>loop</a:t>
            </a:r>
            <a:r>
              <a:rPr lang="en-IN" dirty="0"/>
              <a:t> iteration over 10,000 integers</a:t>
            </a:r>
          </a:p>
          <a:p>
            <a:pPr lvl="1"/>
            <a:r>
              <a:rPr lang="en-IN" dirty="0"/>
              <a:t>Then summing them up manually</a:t>
            </a:r>
          </a:p>
          <a:p>
            <a:r>
              <a:rPr lang="en-IN" dirty="0"/>
              <a:t>Start the timer with the </a:t>
            </a:r>
            <a:r>
              <a:rPr lang="en-IN" dirty="0">
                <a:latin typeface="Courier New" panose="02070309020205020404" pitchFamily="49" charset="0"/>
                <a:cs typeface="Courier New" panose="02070309020205020404" pitchFamily="49" charset="0"/>
              </a:rPr>
              <a:t>start = </a:t>
            </a:r>
            <a:r>
              <a:rPr lang="en-IN" dirty="0" err="1">
                <a:latin typeface="Courier New" panose="02070309020205020404" pitchFamily="49" charset="0"/>
                <a:cs typeface="Courier New" panose="02070309020205020404" pitchFamily="49" charset="0"/>
              </a:rPr>
              <a:t>time.time</a:t>
            </a:r>
            <a:r>
              <a:rPr lang="en-IN" dirty="0">
                <a:latin typeface="Courier New" panose="02070309020205020404" pitchFamily="49" charset="0"/>
                <a:cs typeface="Courier New" panose="02070309020205020404" pitchFamily="49" charset="0"/>
              </a:rPr>
              <a:t>()</a:t>
            </a:r>
          </a:p>
          <a:p>
            <a:r>
              <a:rPr lang="en-IN" dirty="0"/>
              <a:t>End with the </a:t>
            </a:r>
            <a:r>
              <a:rPr lang="en-IN" dirty="0">
                <a:latin typeface="Courier New" panose="02070309020205020404" pitchFamily="49" charset="0"/>
                <a:cs typeface="Courier New" panose="02070309020205020404" pitchFamily="49" charset="0"/>
              </a:rPr>
              <a:t>finish=</a:t>
            </a:r>
            <a:r>
              <a:rPr lang="en-IN" dirty="0" err="1">
                <a:latin typeface="Courier New" panose="02070309020205020404" pitchFamily="49" charset="0"/>
                <a:cs typeface="Courier New" panose="02070309020205020404" pitchFamily="49" charset="0"/>
              </a:rPr>
              <a:t>time.time</a:t>
            </a:r>
            <a:r>
              <a:rPr lang="en-IN" dirty="0">
                <a:latin typeface="Courier New" panose="02070309020205020404" pitchFamily="49" charset="0"/>
                <a:cs typeface="Courier New" panose="02070309020205020404" pitchFamily="49" charset="0"/>
              </a:rPr>
              <a:t>()  </a:t>
            </a:r>
          </a:p>
          <a:p>
            <a:r>
              <a:rPr lang="en-IN" dirty="0"/>
              <a:t>It is then a trivial operation to subtract the start time from the finish time and get the resultant delta  </a:t>
            </a:r>
          </a:p>
          <a:p>
            <a:r>
              <a:rPr lang="en-IN" dirty="0"/>
              <a:t>We can even use this method to compare two different ways of doing the summation algorithm  </a:t>
            </a:r>
          </a:p>
          <a:p>
            <a:endParaRPr lang="en-GB" dirty="0"/>
          </a:p>
        </p:txBody>
      </p:sp>
      <p:sp>
        <p:nvSpPr>
          <p:cNvPr id="3" name="Title 2"/>
          <p:cNvSpPr>
            <a:spLocks noGrp="1"/>
          </p:cNvSpPr>
          <p:nvPr>
            <p:ph type="title"/>
          </p:nvPr>
        </p:nvSpPr>
        <p:spPr/>
        <p:txBody>
          <a:bodyPr/>
          <a:lstStyle/>
          <a:p>
            <a:r>
              <a:rPr lang="en-GB" dirty="0"/>
              <a:t>First Approach - Timing</a:t>
            </a:r>
          </a:p>
        </p:txBody>
      </p:sp>
      <p:sp>
        <p:nvSpPr>
          <p:cNvPr id="4" name="Footer Placeholder 3"/>
          <p:cNvSpPr>
            <a:spLocks noGrp="1"/>
          </p:cNvSpPr>
          <p:nvPr>
            <p:ph type="ftr" sz="quarter" idx="3"/>
          </p:nvPr>
        </p:nvSpPr>
        <p:spPr/>
        <p:txBody>
          <a:bodyPr/>
          <a:lstStyle/>
          <a:p>
            <a:r>
              <a:rPr lang="en-GB"/>
              <a:t>Python for Tool Developers</a:t>
            </a:r>
            <a:endParaRPr lang="en-GB" dirty="0"/>
          </a:p>
        </p:txBody>
      </p:sp>
      <p:sp>
        <p:nvSpPr>
          <p:cNvPr id="5" name="Slide Number Placeholder 4"/>
          <p:cNvSpPr>
            <a:spLocks noGrp="1"/>
          </p:cNvSpPr>
          <p:nvPr>
            <p:ph type="sldNum" sz="quarter" idx="12"/>
          </p:nvPr>
        </p:nvSpPr>
        <p:spPr/>
        <p:txBody>
          <a:bodyPr/>
          <a:lstStyle/>
          <a:p>
            <a:fld id="{6EDA7698-6220-4463-B6CF-0B41257E45D4}" type="slidenum">
              <a:rPr lang="en-GB" smtClean="0"/>
              <a:t>3</a:t>
            </a:fld>
            <a:endParaRPr lang="en-GB"/>
          </a:p>
        </p:txBody>
      </p:sp>
    </p:spTree>
    <p:extLst>
      <p:ext uri="{BB962C8B-B14F-4D97-AF65-F5344CB8AC3E}">
        <p14:creationId xmlns:p14="http://schemas.microsoft.com/office/powerpoint/2010/main" val="1635813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The first approach is to simply time the function by using the </a:t>
            </a:r>
            <a:r>
              <a:rPr lang="en-IN" dirty="0">
                <a:latin typeface="Courier New" panose="02070309020205020404" pitchFamily="49" charset="0"/>
                <a:cs typeface="Courier New" panose="02070309020205020404" pitchFamily="49" charset="0"/>
              </a:rPr>
              <a:t>time</a:t>
            </a:r>
            <a:r>
              <a:rPr lang="en-IN" dirty="0"/>
              <a:t> module in Python</a:t>
            </a:r>
          </a:p>
          <a:p>
            <a:r>
              <a:rPr lang="en-IN" dirty="0"/>
              <a:t>We take our </a:t>
            </a:r>
            <a:r>
              <a:rPr lang="en-IN" dirty="0">
                <a:latin typeface="Courier New" panose="02070309020205020404" pitchFamily="49" charset="0"/>
                <a:cs typeface="Courier New" panose="02070309020205020404" pitchFamily="49" charset="0"/>
              </a:rPr>
              <a:t>calcsum1</a:t>
            </a:r>
            <a:r>
              <a:rPr lang="en-IN" dirty="0"/>
              <a:t> method and time the relevant code </a:t>
            </a:r>
          </a:p>
          <a:p>
            <a:pPr lvl="1"/>
            <a:r>
              <a:rPr lang="en-IN" dirty="0"/>
              <a:t>In this case the </a:t>
            </a:r>
            <a:r>
              <a:rPr lang="en-IN" dirty="0">
                <a:latin typeface="Courier New" panose="02070309020205020404" pitchFamily="49" charset="0"/>
                <a:cs typeface="Courier New" panose="02070309020205020404" pitchFamily="49" charset="0"/>
              </a:rPr>
              <a:t>loop</a:t>
            </a:r>
            <a:r>
              <a:rPr lang="en-IN" dirty="0"/>
              <a:t> iteration over 10,000 integers</a:t>
            </a:r>
          </a:p>
          <a:p>
            <a:pPr lvl="1"/>
            <a:r>
              <a:rPr lang="en-IN" dirty="0"/>
              <a:t>Then summing them up manually</a:t>
            </a:r>
          </a:p>
          <a:p>
            <a:r>
              <a:rPr lang="en-IN" dirty="0"/>
              <a:t>Start the timer with the </a:t>
            </a:r>
            <a:r>
              <a:rPr lang="en-IN" dirty="0">
                <a:latin typeface="Courier New" panose="02070309020205020404" pitchFamily="49" charset="0"/>
                <a:cs typeface="Courier New" panose="02070309020205020404" pitchFamily="49" charset="0"/>
              </a:rPr>
              <a:t>start = </a:t>
            </a:r>
            <a:r>
              <a:rPr lang="en-IN" dirty="0" err="1">
                <a:latin typeface="Courier New" panose="02070309020205020404" pitchFamily="49" charset="0"/>
                <a:cs typeface="Courier New" panose="02070309020205020404" pitchFamily="49" charset="0"/>
              </a:rPr>
              <a:t>time.time</a:t>
            </a:r>
            <a:r>
              <a:rPr lang="en-IN" dirty="0">
                <a:latin typeface="Courier New" panose="02070309020205020404" pitchFamily="49" charset="0"/>
                <a:cs typeface="Courier New" panose="02070309020205020404" pitchFamily="49" charset="0"/>
              </a:rPr>
              <a:t>()</a:t>
            </a:r>
          </a:p>
          <a:p>
            <a:r>
              <a:rPr lang="en-IN" dirty="0"/>
              <a:t>End with the </a:t>
            </a:r>
            <a:r>
              <a:rPr lang="en-IN" dirty="0">
                <a:latin typeface="Courier New" panose="02070309020205020404" pitchFamily="49" charset="0"/>
                <a:cs typeface="Courier New" panose="02070309020205020404" pitchFamily="49" charset="0"/>
              </a:rPr>
              <a:t>finish=</a:t>
            </a:r>
            <a:r>
              <a:rPr lang="en-IN" dirty="0" err="1">
                <a:latin typeface="Courier New" panose="02070309020205020404" pitchFamily="49" charset="0"/>
                <a:cs typeface="Courier New" panose="02070309020205020404" pitchFamily="49" charset="0"/>
              </a:rPr>
              <a:t>time.time</a:t>
            </a:r>
            <a:r>
              <a:rPr lang="en-IN" dirty="0">
                <a:latin typeface="Courier New" panose="02070309020205020404" pitchFamily="49" charset="0"/>
                <a:cs typeface="Courier New" panose="02070309020205020404" pitchFamily="49" charset="0"/>
              </a:rPr>
              <a:t>()  </a:t>
            </a:r>
          </a:p>
          <a:p>
            <a:r>
              <a:rPr lang="en-IN" dirty="0"/>
              <a:t>It is then a trivial operation to subtract the start time from the finish time and get the resultant delta  </a:t>
            </a:r>
          </a:p>
          <a:p>
            <a:r>
              <a:rPr lang="en-IN" dirty="0"/>
              <a:t>We can even use this method to compare two different ways of doing the summation algorithm  </a:t>
            </a:r>
          </a:p>
        </p:txBody>
      </p:sp>
      <p:sp>
        <p:nvSpPr>
          <p:cNvPr id="4" name="Footer Placeholder 3"/>
          <p:cNvSpPr>
            <a:spLocks noGrp="1"/>
          </p:cNvSpPr>
          <p:nvPr>
            <p:ph type="ftr" sz="quarter" idx="3"/>
          </p:nvPr>
        </p:nvSpPr>
        <p:spPr/>
        <p:txBody>
          <a:bodyPr/>
          <a:lstStyle/>
          <a:p>
            <a:r>
              <a:rPr lang="en-GB"/>
              <a:t>Python for Tool Developers</a:t>
            </a:r>
            <a:endParaRPr lang="en-GB" dirty="0"/>
          </a:p>
        </p:txBody>
      </p:sp>
      <p:sp>
        <p:nvSpPr>
          <p:cNvPr id="5" name="Slide Number Placeholder 4"/>
          <p:cNvSpPr>
            <a:spLocks noGrp="1"/>
          </p:cNvSpPr>
          <p:nvPr>
            <p:ph type="sldNum" sz="quarter" idx="12"/>
          </p:nvPr>
        </p:nvSpPr>
        <p:spPr/>
        <p:txBody>
          <a:bodyPr/>
          <a:lstStyle/>
          <a:p>
            <a:fld id="{6EDA7698-6220-4463-B6CF-0B41257E45D4}" type="slidenum">
              <a:rPr lang="en-GB" smtClean="0"/>
              <a:t>4</a:t>
            </a:fld>
            <a:endParaRPr lang="en-GB"/>
          </a:p>
        </p:txBody>
      </p:sp>
      <p:sp>
        <p:nvSpPr>
          <p:cNvPr id="6" name="Title 2"/>
          <p:cNvSpPr>
            <a:spLocks noGrp="1"/>
          </p:cNvSpPr>
          <p:nvPr>
            <p:ph type="title"/>
          </p:nvPr>
        </p:nvSpPr>
        <p:spPr/>
        <p:txBody>
          <a:bodyPr/>
          <a:lstStyle/>
          <a:p>
            <a:r>
              <a:rPr lang="en-GB" dirty="0"/>
              <a:t>First Approach - Timing</a:t>
            </a:r>
          </a:p>
        </p:txBody>
      </p:sp>
    </p:spTree>
    <p:extLst>
      <p:ext uri="{BB962C8B-B14F-4D97-AF65-F5344CB8AC3E}">
        <p14:creationId xmlns:p14="http://schemas.microsoft.com/office/powerpoint/2010/main" val="930663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This clearly shows that the </a:t>
            </a:r>
            <a:r>
              <a:rPr lang="en-IN" dirty="0" err="1">
                <a:latin typeface="Courier New" panose="02070309020205020404" pitchFamily="49" charset="0"/>
                <a:cs typeface="Courier New" panose="02070309020205020404" pitchFamily="49" charset="0"/>
              </a:rPr>
              <a:t>builtin</a:t>
            </a:r>
            <a:r>
              <a:rPr lang="en-IN" dirty="0"/>
              <a:t> </a:t>
            </a:r>
            <a:r>
              <a:rPr lang="en-IN" dirty="0">
                <a:latin typeface="Courier New" panose="02070309020205020404" pitchFamily="49" charset="0"/>
                <a:cs typeface="Courier New" panose="02070309020205020404" pitchFamily="49" charset="0"/>
              </a:rPr>
              <a:t>sum</a:t>
            </a:r>
            <a:r>
              <a:rPr lang="en-IN" dirty="0"/>
              <a:t> function gives far superior performance for any sort of summation  </a:t>
            </a:r>
          </a:p>
          <a:p>
            <a:endParaRPr lang="en-IN" dirty="0"/>
          </a:p>
          <a:p>
            <a:endParaRPr lang="en-GB" dirty="0"/>
          </a:p>
          <a:p>
            <a:r>
              <a:rPr lang="en-IN" dirty="0"/>
              <a:t>This methodology, however, has serious flaws:  </a:t>
            </a:r>
          </a:p>
          <a:p>
            <a:pPr lvl="1"/>
            <a:r>
              <a:rPr lang="en-IN" dirty="0"/>
              <a:t>The Python garbage collection algorithm is also running, which may very well affect how the algorithm performs  </a:t>
            </a:r>
          </a:p>
          <a:p>
            <a:pPr lvl="1"/>
            <a:r>
              <a:rPr lang="en-IN" dirty="0"/>
              <a:t>We only call the function and time it once  </a:t>
            </a:r>
          </a:p>
          <a:p>
            <a:pPr lvl="1"/>
            <a:r>
              <a:rPr lang="en-IN" dirty="0"/>
              <a:t>It is preferable to run the function repeatedly and take an average</a:t>
            </a:r>
          </a:p>
          <a:p>
            <a:pPr lvl="1"/>
            <a:r>
              <a:rPr lang="en-IN" dirty="0"/>
              <a:t>This better reflects a real world scenario where other external events may affect the runtime environment of the program  </a:t>
            </a:r>
            <a:endParaRPr lang="en-GB" dirty="0"/>
          </a:p>
          <a:p>
            <a:endParaRPr lang="en-GB" dirty="0"/>
          </a:p>
        </p:txBody>
      </p:sp>
      <p:sp>
        <p:nvSpPr>
          <p:cNvPr id="3" name="Title 2"/>
          <p:cNvSpPr>
            <a:spLocks noGrp="1"/>
          </p:cNvSpPr>
          <p:nvPr>
            <p:ph type="title"/>
          </p:nvPr>
        </p:nvSpPr>
        <p:spPr/>
        <p:txBody>
          <a:bodyPr/>
          <a:lstStyle/>
          <a:p>
            <a:r>
              <a:rPr lang="en-GB" dirty="0"/>
              <a:t>The Output</a:t>
            </a:r>
          </a:p>
        </p:txBody>
      </p:sp>
      <p:sp>
        <p:nvSpPr>
          <p:cNvPr id="4" name="Footer Placeholder 3"/>
          <p:cNvSpPr>
            <a:spLocks noGrp="1"/>
          </p:cNvSpPr>
          <p:nvPr>
            <p:ph type="ftr" sz="quarter" idx="3"/>
          </p:nvPr>
        </p:nvSpPr>
        <p:spPr/>
        <p:txBody>
          <a:bodyPr/>
          <a:lstStyle/>
          <a:p>
            <a:r>
              <a:rPr lang="en-GB"/>
              <a:t>Python for Tool Developers</a:t>
            </a:r>
            <a:endParaRPr lang="en-GB" dirty="0"/>
          </a:p>
        </p:txBody>
      </p:sp>
      <p:sp>
        <p:nvSpPr>
          <p:cNvPr id="5" name="Slide Number Placeholder 4"/>
          <p:cNvSpPr>
            <a:spLocks noGrp="1"/>
          </p:cNvSpPr>
          <p:nvPr>
            <p:ph type="sldNum" sz="quarter" idx="12"/>
          </p:nvPr>
        </p:nvSpPr>
        <p:spPr/>
        <p:txBody>
          <a:bodyPr/>
          <a:lstStyle/>
          <a:p>
            <a:fld id="{6EDA7698-6220-4463-B6CF-0B41257E45D4}" type="slidenum">
              <a:rPr lang="en-GB" smtClean="0"/>
              <a:t>5</a:t>
            </a:fld>
            <a:endParaRPr lang="en-GB"/>
          </a:p>
        </p:txBody>
      </p:sp>
      <p:sp>
        <p:nvSpPr>
          <p:cNvPr id="6" name="Rectangle 5"/>
          <p:cNvSpPr/>
          <p:nvPr/>
        </p:nvSpPr>
        <p:spPr>
          <a:xfrm>
            <a:off x="3839653" y="2141202"/>
            <a:ext cx="2905921" cy="83820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26024" tIns="63012" rIns="126024" bIns="63012" rtlCol="0" anchor="ctr"/>
          <a:lstStyle/>
          <a:p>
            <a:r>
              <a:rPr lang="en-IN" sz="1600" dirty="0">
                <a:solidFill>
                  <a:schemeClr val="tx1"/>
                </a:solidFill>
                <a:latin typeface="Courier New" panose="02070309020205020404" pitchFamily="49" charset="0"/>
                <a:cs typeface="Courier New" panose="02070309020205020404" pitchFamily="49" charset="0"/>
              </a:rPr>
              <a:t>64.75</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18.33</a:t>
            </a:r>
            <a:endParaRPr lang="en-GB" sz="16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09998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There is a Python module designed specifically to get around these issues - the </a:t>
            </a:r>
            <a:r>
              <a:rPr lang="en-IN" dirty="0" err="1">
                <a:latin typeface="Courier New" panose="02070309020205020404" pitchFamily="49" charset="0"/>
                <a:cs typeface="Courier New" panose="02070309020205020404" pitchFamily="49" charset="0"/>
              </a:rPr>
              <a:t>timeit</a:t>
            </a:r>
            <a:r>
              <a:rPr lang="en-IN" dirty="0"/>
              <a:t> module</a:t>
            </a:r>
          </a:p>
          <a:p>
            <a:r>
              <a:rPr lang="en-IN" dirty="0"/>
              <a:t>We can use it in two ways:</a:t>
            </a:r>
          </a:p>
          <a:p>
            <a:pPr marL="514350" indent="-514350">
              <a:buFont typeface="+mj-lt"/>
              <a:buAutoNum type="arabicPeriod"/>
            </a:pPr>
            <a:r>
              <a:rPr lang="en-IN" dirty="0"/>
              <a:t>Set up the </a:t>
            </a:r>
            <a:r>
              <a:rPr lang="en-IN" dirty="0" err="1">
                <a:latin typeface="Courier New" panose="02070309020205020404" pitchFamily="49" charset="0"/>
                <a:cs typeface="Courier New" panose="02070309020205020404" pitchFamily="49" charset="0"/>
              </a:rPr>
              <a:t>timeit</a:t>
            </a:r>
            <a:r>
              <a:rPr lang="en-IN" dirty="0"/>
              <a:t> module by calling the </a:t>
            </a:r>
            <a:r>
              <a:rPr lang="en-IN" dirty="0">
                <a:latin typeface="Courier New" panose="02070309020205020404" pitchFamily="49" charset="0"/>
                <a:cs typeface="Courier New" panose="02070309020205020404" pitchFamily="49" charset="0"/>
              </a:rPr>
              <a:t>Timer</a:t>
            </a:r>
            <a:r>
              <a:rPr lang="en-IN" dirty="0"/>
              <a:t> method.  </a:t>
            </a:r>
          </a:p>
          <a:p>
            <a:pPr lvl="1"/>
            <a:r>
              <a:rPr lang="en-IN" dirty="0"/>
              <a:t>This takes a setup parameter which will set up the timing</a:t>
            </a:r>
          </a:p>
          <a:p>
            <a:pPr lvl="1"/>
            <a:r>
              <a:rPr lang="en-IN" dirty="0"/>
              <a:t>The </a:t>
            </a:r>
            <a:r>
              <a:rPr lang="en-IN" dirty="0" err="1">
                <a:latin typeface="Courier New" panose="02070309020205020404" pitchFamily="49" charset="0"/>
                <a:cs typeface="Courier New" panose="02070309020205020404" pitchFamily="49" charset="0"/>
              </a:rPr>
              <a:t>timeit</a:t>
            </a:r>
            <a:r>
              <a:rPr lang="en-IN" dirty="0"/>
              <a:t> argument by default turns off the Python Virtual Machine garbage collection</a:t>
            </a:r>
          </a:p>
          <a:p>
            <a:pPr lvl="1"/>
            <a:r>
              <a:rPr lang="en-IN" dirty="0"/>
              <a:t>If the number of times the code is run isn't specified, </a:t>
            </a:r>
            <a:r>
              <a:rPr lang="en-IN" dirty="0" err="1">
                <a:latin typeface="Courier New" panose="02070309020205020404" pitchFamily="49" charset="0"/>
                <a:cs typeface="Courier New" panose="02070309020205020404" pitchFamily="49" charset="0"/>
              </a:rPr>
              <a:t>timeit</a:t>
            </a:r>
            <a:r>
              <a:rPr lang="en-IN" dirty="0"/>
              <a:t> will attempt to determine the number based on what code is being run.</a:t>
            </a:r>
            <a:endParaRPr lang="en-GB" dirty="0"/>
          </a:p>
          <a:p>
            <a:pPr marL="514350" indent="-514350">
              <a:buFont typeface="+mj-lt"/>
              <a:buAutoNum type="arabicPeriod"/>
            </a:pPr>
            <a:r>
              <a:rPr lang="en-IN" dirty="0"/>
              <a:t>It is also possible to run the </a:t>
            </a:r>
            <a:r>
              <a:rPr lang="en-IN" dirty="0" err="1">
                <a:latin typeface="Courier New" panose="02070309020205020404" pitchFamily="49" charset="0"/>
                <a:cs typeface="Courier New" panose="02070309020205020404" pitchFamily="49" charset="0"/>
              </a:rPr>
              <a:t>timeit</a:t>
            </a:r>
            <a:r>
              <a:rPr lang="en-IN" dirty="0"/>
              <a:t> module from the command line</a:t>
            </a:r>
            <a:endParaRPr lang="en-GB" dirty="0"/>
          </a:p>
        </p:txBody>
      </p:sp>
      <p:sp>
        <p:nvSpPr>
          <p:cNvPr id="3" name="Title 2"/>
          <p:cNvSpPr>
            <a:spLocks noGrp="1"/>
          </p:cNvSpPr>
          <p:nvPr>
            <p:ph type="title"/>
          </p:nvPr>
        </p:nvSpPr>
        <p:spPr/>
        <p:txBody>
          <a:bodyPr/>
          <a:lstStyle/>
          <a:p>
            <a:r>
              <a:rPr lang="en-GB" dirty="0" err="1">
                <a:latin typeface="Courier New" panose="02070309020205020404" pitchFamily="49" charset="0"/>
                <a:cs typeface="Courier New" panose="02070309020205020404" pitchFamily="49" charset="0"/>
              </a:rPr>
              <a:t>timeit</a:t>
            </a:r>
            <a:endParaRPr lang="en-GB" dirty="0"/>
          </a:p>
        </p:txBody>
      </p:sp>
      <p:sp>
        <p:nvSpPr>
          <p:cNvPr id="4" name="Footer Placeholder 3"/>
          <p:cNvSpPr>
            <a:spLocks noGrp="1"/>
          </p:cNvSpPr>
          <p:nvPr>
            <p:ph type="ftr" sz="quarter" idx="3"/>
          </p:nvPr>
        </p:nvSpPr>
        <p:spPr/>
        <p:txBody>
          <a:bodyPr/>
          <a:lstStyle/>
          <a:p>
            <a:r>
              <a:rPr lang="en-GB"/>
              <a:t>Python for Tool Developers</a:t>
            </a:r>
            <a:endParaRPr lang="en-GB" dirty="0"/>
          </a:p>
        </p:txBody>
      </p:sp>
      <p:sp>
        <p:nvSpPr>
          <p:cNvPr id="5" name="Slide Number Placeholder 4"/>
          <p:cNvSpPr>
            <a:spLocks noGrp="1"/>
          </p:cNvSpPr>
          <p:nvPr>
            <p:ph type="sldNum" sz="quarter" idx="12"/>
          </p:nvPr>
        </p:nvSpPr>
        <p:spPr/>
        <p:txBody>
          <a:bodyPr/>
          <a:lstStyle/>
          <a:p>
            <a:fld id="{6EDA7698-6220-4463-B6CF-0B41257E45D4}" type="slidenum">
              <a:rPr lang="en-GB" smtClean="0"/>
              <a:t>6</a:t>
            </a:fld>
            <a:endParaRPr lang="en-GB"/>
          </a:p>
        </p:txBody>
      </p:sp>
    </p:spTree>
    <p:extLst>
      <p:ext uri="{BB962C8B-B14F-4D97-AF65-F5344CB8AC3E}">
        <p14:creationId xmlns:p14="http://schemas.microsoft.com/office/powerpoint/2010/main" val="1142053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There is a Python module designed specifically to get around these issues - the </a:t>
            </a:r>
            <a:r>
              <a:rPr lang="en-IN" dirty="0" err="1">
                <a:latin typeface="Courier New" panose="02070309020205020404" pitchFamily="49" charset="0"/>
                <a:cs typeface="Courier New" panose="02070309020205020404" pitchFamily="49" charset="0"/>
              </a:rPr>
              <a:t>timeit</a:t>
            </a:r>
            <a:r>
              <a:rPr lang="en-IN" dirty="0"/>
              <a:t> module</a:t>
            </a:r>
          </a:p>
          <a:p>
            <a:r>
              <a:rPr lang="en-IN" dirty="0"/>
              <a:t>We can use it in two ways:</a:t>
            </a:r>
          </a:p>
          <a:p>
            <a:pPr marL="514350" indent="-514350">
              <a:buFont typeface="+mj-lt"/>
              <a:buAutoNum type="arabicPeriod"/>
            </a:pPr>
            <a:r>
              <a:rPr lang="en-IN" dirty="0"/>
              <a:t>Set up the </a:t>
            </a:r>
            <a:r>
              <a:rPr lang="en-IN" dirty="0" err="1">
                <a:latin typeface="Courier New" panose="02070309020205020404" pitchFamily="49" charset="0"/>
                <a:cs typeface="Courier New" panose="02070309020205020404" pitchFamily="49" charset="0"/>
              </a:rPr>
              <a:t>timeit</a:t>
            </a:r>
            <a:r>
              <a:rPr lang="en-IN" dirty="0"/>
              <a:t> module by calling the </a:t>
            </a:r>
            <a:r>
              <a:rPr lang="en-IN" dirty="0">
                <a:latin typeface="Courier New" panose="02070309020205020404" pitchFamily="49" charset="0"/>
                <a:cs typeface="Courier New" panose="02070309020205020404" pitchFamily="49" charset="0"/>
              </a:rPr>
              <a:t>Timer</a:t>
            </a:r>
            <a:r>
              <a:rPr lang="en-IN" dirty="0"/>
              <a:t> method.  </a:t>
            </a:r>
          </a:p>
          <a:p>
            <a:pPr lvl="1"/>
            <a:r>
              <a:rPr lang="en-IN" dirty="0"/>
              <a:t>This takes a setup parameter which will set up the timing</a:t>
            </a:r>
          </a:p>
          <a:p>
            <a:pPr lvl="1"/>
            <a:r>
              <a:rPr lang="en-IN" dirty="0"/>
              <a:t>The </a:t>
            </a:r>
            <a:r>
              <a:rPr lang="en-IN" dirty="0" err="1">
                <a:latin typeface="Courier New" panose="02070309020205020404" pitchFamily="49" charset="0"/>
                <a:cs typeface="Courier New" panose="02070309020205020404" pitchFamily="49" charset="0"/>
              </a:rPr>
              <a:t>timeit</a:t>
            </a:r>
            <a:r>
              <a:rPr lang="en-IN" dirty="0"/>
              <a:t> argument by default turns off the Python Virtual Machine garbage collection</a:t>
            </a:r>
          </a:p>
          <a:p>
            <a:pPr lvl="1"/>
            <a:r>
              <a:rPr lang="en-IN" dirty="0"/>
              <a:t>If the number of times the code is run isn't specified, </a:t>
            </a:r>
            <a:r>
              <a:rPr lang="en-IN" dirty="0" err="1">
                <a:latin typeface="Courier New" panose="02070309020205020404" pitchFamily="49" charset="0"/>
                <a:cs typeface="Courier New" panose="02070309020205020404" pitchFamily="49" charset="0"/>
              </a:rPr>
              <a:t>timeit</a:t>
            </a:r>
            <a:r>
              <a:rPr lang="en-IN" dirty="0"/>
              <a:t> will attempt to determine the number based on what code is being run.</a:t>
            </a:r>
            <a:endParaRPr lang="en-GB" dirty="0"/>
          </a:p>
          <a:p>
            <a:pPr marL="514350" indent="-514350">
              <a:buFont typeface="+mj-lt"/>
              <a:buAutoNum type="arabicPeriod"/>
            </a:pPr>
            <a:r>
              <a:rPr lang="en-IN" dirty="0"/>
              <a:t>It is also possible to run the </a:t>
            </a:r>
            <a:r>
              <a:rPr lang="en-IN" dirty="0" err="1">
                <a:latin typeface="Courier New" panose="02070309020205020404" pitchFamily="49" charset="0"/>
                <a:cs typeface="Courier New" panose="02070309020205020404" pitchFamily="49" charset="0"/>
              </a:rPr>
              <a:t>timeit</a:t>
            </a:r>
            <a:r>
              <a:rPr lang="en-IN" dirty="0"/>
              <a:t> module from the command line</a:t>
            </a:r>
            <a:endParaRPr lang="en-GB" dirty="0"/>
          </a:p>
        </p:txBody>
      </p:sp>
      <p:sp>
        <p:nvSpPr>
          <p:cNvPr id="4" name="Footer Placeholder 3"/>
          <p:cNvSpPr>
            <a:spLocks noGrp="1"/>
          </p:cNvSpPr>
          <p:nvPr>
            <p:ph type="ftr" sz="quarter" idx="3"/>
          </p:nvPr>
        </p:nvSpPr>
        <p:spPr/>
        <p:txBody>
          <a:bodyPr/>
          <a:lstStyle/>
          <a:p>
            <a:r>
              <a:rPr lang="en-GB"/>
              <a:t>Python for Tool Developers</a:t>
            </a:r>
            <a:endParaRPr lang="en-GB" dirty="0"/>
          </a:p>
        </p:txBody>
      </p:sp>
      <p:sp>
        <p:nvSpPr>
          <p:cNvPr id="5" name="Slide Number Placeholder 4"/>
          <p:cNvSpPr>
            <a:spLocks noGrp="1"/>
          </p:cNvSpPr>
          <p:nvPr>
            <p:ph type="sldNum" sz="quarter" idx="12"/>
          </p:nvPr>
        </p:nvSpPr>
        <p:spPr/>
        <p:txBody>
          <a:bodyPr/>
          <a:lstStyle/>
          <a:p>
            <a:fld id="{6EDA7698-6220-4463-B6CF-0B41257E45D4}" type="slidenum">
              <a:rPr lang="en-GB" smtClean="0"/>
              <a:t>7</a:t>
            </a:fld>
            <a:endParaRPr lang="en-GB"/>
          </a:p>
        </p:txBody>
      </p:sp>
      <p:sp>
        <p:nvSpPr>
          <p:cNvPr id="6" name="Title 2"/>
          <p:cNvSpPr>
            <a:spLocks noGrp="1"/>
          </p:cNvSpPr>
          <p:nvPr>
            <p:ph type="title"/>
          </p:nvPr>
        </p:nvSpPr>
        <p:spPr/>
        <p:txBody>
          <a:bodyPr/>
          <a:lstStyle/>
          <a:p>
            <a:r>
              <a:rPr lang="en-GB" dirty="0" err="1">
                <a:latin typeface="Courier New" panose="02070309020205020404" pitchFamily="49" charset="0"/>
                <a:cs typeface="Courier New" panose="02070309020205020404" pitchFamily="49" charset="0"/>
              </a:rPr>
              <a:t>timeit</a:t>
            </a:r>
            <a:endParaRPr lang="en-GB" dirty="0"/>
          </a:p>
        </p:txBody>
      </p:sp>
    </p:spTree>
    <p:extLst>
      <p:ext uri="{BB962C8B-B14F-4D97-AF65-F5344CB8AC3E}">
        <p14:creationId xmlns:p14="http://schemas.microsoft.com/office/powerpoint/2010/main" val="1131982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dirty="0"/>
              <a:t>While </a:t>
            </a:r>
            <a:r>
              <a:rPr lang="en-IN" sz="2400" dirty="0" err="1">
                <a:latin typeface="Courier New" panose="02070309020205020404" pitchFamily="49" charset="0"/>
                <a:cs typeface="Courier New" panose="02070309020205020404" pitchFamily="49" charset="0"/>
              </a:rPr>
              <a:t>timeit</a:t>
            </a:r>
            <a:r>
              <a:rPr lang="en-IN" sz="2400" dirty="0"/>
              <a:t> is useful for timing specific functions, what if we try and time a function like </a:t>
            </a:r>
            <a:r>
              <a:rPr lang="en-IN" sz="2400" dirty="0" err="1">
                <a:latin typeface="Courier New" panose="02070309020205020404" pitchFamily="49" charset="0"/>
                <a:cs typeface="Courier New" panose="02070309020205020404" pitchFamily="49" charset="0"/>
              </a:rPr>
              <a:t>calculate_stuff</a:t>
            </a:r>
            <a:r>
              <a:rPr lang="en-IN" sz="2400" dirty="0">
                <a:latin typeface="Courier New" panose="02070309020205020404" pitchFamily="49" charset="0"/>
                <a:cs typeface="Courier New" panose="02070309020205020404" pitchFamily="49" charset="0"/>
              </a:rPr>
              <a:t>()</a:t>
            </a:r>
            <a:r>
              <a:rPr lang="en-IN" sz="2400" dirty="0"/>
              <a:t>defined below?</a:t>
            </a:r>
          </a:p>
          <a:p>
            <a:r>
              <a:rPr lang="en-IN" sz="2400" dirty="0"/>
              <a:t>Using </a:t>
            </a:r>
            <a:r>
              <a:rPr lang="en-IN" sz="2400" dirty="0" err="1">
                <a:latin typeface="Courier New" panose="02070309020205020404" pitchFamily="49" charset="0"/>
                <a:cs typeface="Courier New" panose="02070309020205020404" pitchFamily="49" charset="0"/>
              </a:rPr>
              <a:t>timeit</a:t>
            </a:r>
            <a:r>
              <a:rPr lang="en-IN" sz="2400" dirty="0"/>
              <a:t> will tell us how long it took to run </a:t>
            </a:r>
            <a:r>
              <a:rPr lang="en-IN" sz="2400" dirty="0" err="1">
                <a:latin typeface="Courier New" panose="02070309020205020404" pitchFamily="49" charset="0"/>
                <a:cs typeface="Courier New" panose="02070309020205020404" pitchFamily="49" charset="0"/>
              </a:rPr>
              <a:t>calculate_stuff</a:t>
            </a:r>
            <a:endParaRPr lang="en-IN" sz="2400" dirty="0">
              <a:latin typeface="Courier New" panose="02070309020205020404" pitchFamily="49" charset="0"/>
              <a:cs typeface="Courier New" panose="02070309020205020404" pitchFamily="49" charset="0"/>
            </a:endParaRPr>
          </a:p>
          <a:p>
            <a:pPr lvl="1"/>
            <a:r>
              <a:rPr lang="en-IN" sz="2000" dirty="0"/>
              <a:t>But there are a number of sub-functions called </a:t>
            </a:r>
          </a:p>
          <a:p>
            <a:pPr lvl="1"/>
            <a:r>
              <a:rPr lang="en-IN" sz="2000" dirty="0"/>
              <a:t>We would have to wrap those functions with </a:t>
            </a:r>
            <a:r>
              <a:rPr lang="en-IN" sz="2000" dirty="0" err="1">
                <a:latin typeface="Courier New" panose="02070309020205020404" pitchFamily="49" charset="0"/>
                <a:cs typeface="Courier New" panose="02070309020205020404" pitchFamily="49" charset="0"/>
              </a:rPr>
              <a:t>timeit</a:t>
            </a:r>
            <a:r>
              <a:rPr lang="en-IN" sz="2000" dirty="0"/>
              <a:t> calls to get information about how long those individual functions took to run  </a:t>
            </a:r>
          </a:p>
          <a:p>
            <a:r>
              <a:rPr lang="en-IN" sz="2400" dirty="0"/>
              <a:t>Therefore, what we really need is a tool that</a:t>
            </a:r>
          </a:p>
          <a:p>
            <a:pPr lvl="1"/>
            <a:r>
              <a:rPr lang="en-IN" sz="2000" dirty="0"/>
              <a:t>Will time a function or method</a:t>
            </a:r>
          </a:p>
          <a:p>
            <a:pPr lvl="1"/>
            <a:r>
              <a:rPr lang="en-IN" sz="2000" dirty="0"/>
              <a:t>And also all of the functions that are called from the parent</a:t>
            </a:r>
          </a:p>
          <a:p>
            <a:pPr lvl="1"/>
            <a:r>
              <a:rPr lang="en-IN" sz="2000" dirty="0"/>
              <a:t>As well as any other executing code </a:t>
            </a:r>
            <a:endParaRPr lang="en-GB" sz="2000" dirty="0"/>
          </a:p>
          <a:p>
            <a:r>
              <a:rPr lang="en-IN" sz="2400" dirty="0"/>
              <a:t>Python offers such a tool called </a:t>
            </a:r>
            <a:r>
              <a:rPr lang="en-IN" sz="2400" dirty="0" err="1">
                <a:latin typeface="Courier New" panose="02070309020205020404" pitchFamily="49" charset="0"/>
                <a:cs typeface="Courier New" panose="02070309020205020404" pitchFamily="49" charset="0"/>
              </a:rPr>
              <a:t>cProfile</a:t>
            </a:r>
            <a:r>
              <a:rPr lang="en-IN" sz="2400" i="1" dirty="0"/>
              <a:t>  </a:t>
            </a:r>
            <a:endParaRPr lang="en-IN" sz="2400" dirty="0"/>
          </a:p>
          <a:p>
            <a:endParaRPr lang="en-IN" sz="2400" dirty="0"/>
          </a:p>
          <a:p>
            <a:endParaRPr lang="en-GB" sz="2400" dirty="0"/>
          </a:p>
        </p:txBody>
      </p:sp>
      <p:sp>
        <p:nvSpPr>
          <p:cNvPr id="3" name="Title 2"/>
          <p:cNvSpPr>
            <a:spLocks noGrp="1"/>
          </p:cNvSpPr>
          <p:nvPr>
            <p:ph type="title"/>
          </p:nvPr>
        </p:nvSpPr>
        <p:spPr/>
        <p:txBody>
          <a:bodyPr/>
          <a:lstStyle/>
          <a:p>
            <a:r>
              <a:rPr lang="en-GB" dirty="0" err="1">
                <a:latin typeface="Courier New" panose="02070309020205020404" pitchFamily="49" charset="0"/>
                <a:cs typeface="Courier New" panose="02070309020205020404" pitchFamily="49" charset="0"/>
              </a:rPr>
              <a:t>cProfile</a:t>
            </a:r>
            <a:endParaRPr lang="en-GB"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3"/>
          </p:nvPr>
        </p:nvSpPr>
        <p:spPr/>
        <p:txBody>
          <a:bodyPr/>
          <a:lstStyle/>
          <a:p>
            <a:r>
              <a:rPr lang="en-GB"/>
              <a:t>Python for Tool Developers</a:t>
            </a:r>
            <a:endParaRPr lang="en-GB" dirty="0"/>
          </a:p>
        </p:txBody>
      </p:sp>
      <p:sp>
        <p:nvSpPr>
          <p:cNvPr id="5" name="Slide Number Placeholder 4"/>
          <p:cNvSpPr>
            <a:spLocks noGrp="1"/>
          </p:cNvSpPr>
          <p:nvPr>
            <p:ph type="sldNum" sz="quarter" idx="12"/>
          </p:nvPr>
        </p:nvSpPr>
        <p:spPr/>
        <p:txBody>
          <a:bodyPr/>
          <a:lstStyle/>
          <a:p>
            <a:fld id="{6EDA7698-6220-4463-B6CF-0B41257E45D4}" type="slidenum">
              <a:rPr lang="en-GB" smtClean="0"/>
              <a:t>8</a:t>
            </a:fld>
            <a:endParaRPr lang="en-GB"/>
          </a:p>
        </p:txBody>
      </p:sp>
    </p:spTree>
    <p:extLst>
      <p:ext uri="{BB962C8B-B14F-4D97-AF65-F5344CB8AC3E}">
        <p14:creationId xmlns:p14="http://schemas.microsoft.com/office/powerpoint/2010/main" val="3539175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400" dirty="0"/>
              <a:t>While </a:t>
            </a:r>
            <a:r>
              <a:rPr lang="en-IN" sz="2400" dirty="0" err="1">
                <a:latin typeface="Courier New" panose="02070309020205020404" pitchFamily="49" charset="0"/>
                <a:cs typeface="Courier New" panose="02070309020205020404" pitchFamily="49" charset="0"/>
              </a:rPr>
              <a:t>timeit</a:t>
            </a:r>
            <a:r>
              <a:rPr lang="en-IN" sz="2400" dirty="0"/>
              <a:t> is useful for timing specific functions, what if we try and time a function like </a:t>
            </a:r>
            <a:r>
              <a:rPr lang="en-IN" sz="2400" dirty="0" err="1">
                <a:latin typeface="Courier New" panose="02070309020205020404" pitchFamily="49" charset="0"/>
                <a:cs typeface="Courier New" panose="02070309020205020404" pitchFamily="49" charset="0"/>
              </a:rPr>
              <a:t>calculate_stuff</a:t>
            </a:r>
            <a:r>
              <a:rPr lang="en-IN" sz="2400" dirty="0">
                <a:latin typeface="Courier New" panose="02070309020205020404" pitchFamily="49" charset="0"/>
                <a:cs typeface="Courier New" panose="02070309020205020404" pitchFamily="49" charset="0"/>
              </a:rPr>
              <a:t>()</a:t>
            </a:r>
            <a:r>
              <a:rPr lang="en-IN" sz="2400" dirty="0"/>
              <a:t>defined below?</a:t>
            </a:r>
          </a:p>
          <a:p>
            <a:r>
              <a:rPr lang="en-IN" sz="2400" dirty="0"/>
              <a:t>Using </a:t>
            </a:r>
            <a:r>
              <a:rPr lang="en-IN" sz="2400" dirty="0" err="1">
                <a:latin typeface="Courier New" panose="02070309020205020404" pitchFamily="49" charset="0"/>
                <a:cs typeface="Courier New" panose="02070309020205020404" pitchFamily="49" charset="0"/>
              </a:rPr>
              <a:t>timeit</a:t>
            </a:r>
            <a:r>
              <a:rPr lang="en-IN" sz="2400" dirty="0"/>
              <a:t> will tell us how long it took to run </a:t>
            </a:r>
            <a:r>
              <a:rPr lang="en-IN" sz="2400" dirty="0" err="1">
                <a:latin typeface="Courier New" panose="02070309020205020404" pitchFamily="49" charset="0"/>
                <a:cs typeface="Courier New" panose="02070309020205020404" pitchFamily="49" charset="0"/>
              </a:rPr>
              <a:t>calculate_stuff</a:t>
            </a:r>
            <a:endParaRPr lang="en-IN" sz="2400" dirty="0">
              <a:latin typeface="Courier New" panose="02070309020205020404" pitchFamily="49" charset="0"/>
              <a:cs typeface="Courier New" panose="02070309020205020404" pitchFamily="49" charset="0"/>
            </a:endParaRPr>
          </a:p>
          <a:p>
            <a:pPr lvl="1"/>
            <a:r>
              <a:rPr lang="en-IN" sz="2000" dirty="0"/>
              <a:t>But there are a number of sub-functions called </a:t>
            </a:r>
          </a:p>
          <a:p>
            <a:pPr lvl="1"/>
            <a:r>
              <a:rPr lang="en-IN" sz="2000" dirty="0"/>
              <a:t>We would have to wrap those functions with </a:t>
            </a:r>
            <a:r>
              <a:rPr lang="en-IN" sz="2000" dirty="0" err="1">
                <a:latin typeface="Courier New" panose="02070309020205020404" pitchFamily="49" charset="0"/>
                <a:cs typeface="Courier New" panose="02070309020205020404" pitchFamily="49" charset="0"/>
              </a:rPr>
              <a:t>timeit</a:t>
            </a:r>
            <a:r>
              <a:rPr lang="en-IN" sz="2000" dirty="0"/>
              <a:t> calls to get information about how long those individual functions took to run  </a:t>
            </a:r>
          </a:p>
          <a:p>
            <a:r>
              <a:rPr lang="en-IN" sz="2400" dirty="0"/>
              <a:t>Therefore, what we really need is a tool that</a:t>
            </a:r>
          </a:p>
          <a:p>
            <a:pPr lvl="1"/>
            <a:r>
              <a:rPr lang="en-IN" sz="2000" dirty="0"/>
              <a:t>Will time a function or method</a:t>
            </a:r>
          </a:p>
          <a:p>
            <a:pPr lvl="1"/>
            <a:r>
              <a:rPr lang="en-IN" sz="2000" dirty="0"/>
              <a:t>And also all of the functions that are called from the parent</a:t>
            </a:r>
          </a:p>
          <a:p>
            <a:pPr lvl="1"/>
            <a:r>
              <a:rPr lang="en-IN" sz="2000" dirty="0"/>
              <a:t>As well as any other executing code </a:t>
            </a:r>
            <a:endParaRPr lang="en-GB" sz="2000" dirty="0"/>
          </a:p>
          <a:p>
            <a:r>
              <a:rPr lang="en-IN" sz="2400" dirty="0"/>
              <a:t>Python offers such a tool called </a:t>
            </a:r>
            <a:r>
              <a:rPr lang="en-IN" sz="2400" dirty="0" err="1">
                <a:latin typeface="Courier New" panose="02070309020205020404" pitchFamily="49" charset="0"/>
                <a:cs typeface="Courier New" panose="02070309020205020404" pitchFamily="49" charset="0"/>
              </a:rPr>
              <a:t>cProfile</a:t>
            </a:r>
            <a:r>
              <a:rPr lang="en-IN" sz="2400" i="1" dirty="0"/>
              <a:t>  </a:t>
            </a:r>
            <a:endParaRPr lang="en-IN" sz="2400" dirty="0"/>
          </a:p>
          <a:p>
            <a:endParaRPr lang="en-GB" dirty="0"/>
          </a:p>
        </p:txBody>
      </p:sp>
      <p:sp>
        <p:nvSpPr>
          <p:cNvPr id="4" name="Footer Placeholder 3"/>
          <p:cNvSpPr>
            <a:spLocks noGrp="1"/>
          </p:cNvSpPr>
          <p:nvPr>
            <p:ph type="ftr" sz="quarter" idx="3"/>
          </p:nvPr>
        </p:nvSpPr>
        <p:spPr/>
        <p:txBody>
          <a:bodyPr/>
          <a:lstStyle/>
          <a:p>
            <a:r>
              <a:rPr lang="en-GB"/>
              <a:t>Python for Tool Developers</a:t>
            </a:r>
            <a:endParaRPr lang="en-GB" dirty="0"/>
          </a:p>
        </p:txBody>
      </p:sp>
      <p:sp>
        <p:nvSpPr>
          <p:cNvPr id="5" name="Slide Number Placeholder 4"/>
          <p:cNvSpPr>
            <a:spLocks noGrp="1"/>
          </p:cNvSpPr>
          <p:nvPr>
            <p:ph type="sldNum" sz="quarter" idx="12"/>
          </p:nvPr>
        </p:nvSpPr>
        <p:spPr/>
        <p:txBody>
          <a:bodyPr/>
          <a:lstStyle/>
          <a:p>
            <a:fld id="{6EDA7698-6220-4463-B6CF-0B41257E45D4}" type="slidenum">
              <a:rPr lang="en-GB" smtClean="0"/>
              <a:t>9</a:t>
            </a:fld>
            <a:endParaRPr lang="en-GB"/>
          </a:p>
        </p:txBody>
      </p:sp>
      <p:sp>
        <p:nvSpPr>
          <p:cNvPr id="6" name="Title 2"/>
          <p:cNvSpPr>
            <a:spLocks noGrp="1"/>
          </p:cNvSpPr>
          <p:nvPr>
            <p:ph type="title"/>
          </p:nvPr>
        </p:nvSpPr>
        <p:spPr/>
        <p:txBody>
          <a:bodyPr/>
          <a:lstStyle/>
          <a:p>
            <a:r>
              <a:rPr lang="en-GB" dirty="0" err="1">
                <a:latin typeface="Courier New" panose="02070309020205020404" pitchFamily="49" charset="0"/>
                <a:cs typeface="Courier New" panose="02070309020205020404" pitchFamily="49" charset="0"/>
              </a:rPr>
              <a:t>cProfile</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80665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E5237C38-D81B-4037-921E-39C20481DC94}" vid="{F500AE2F-7038-49B4-874E-2D014A37CD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Braun_PowerPoint_Template</Template>
  <TotalTime>116</TotalTime>
  <Words>2022</Words>
  <Application>Microsoft Office PowerPoint</Application>
  <PresentationFormat>Custom</PresentationFormat>
  <Paragraphs>400</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Courier New</vt:lpstr>
      <vt:lpstr>Georgia</vt:lpstr>
      <vt:lpstr>Office Theme</vt:lpstr>
      <vt:lpstr>Module 7</vt:lpstr>
      <vt:lpstr>Analysing Python Code</vt:lpstr>
      <vt:lpstr>First Approach - Timing</vt:lpstr>
      <vt:lpstr>First Approach - Timing</vt:lpstr>
      <vt:lpstr>The Output</vt:lpstr>
      <vt:lpstr>timeit</vt:lpstr>
      <vt:lpstr>timeit</vt:lpstr>
      <vt:lpstr>cProfile</vt:lpstr>
      <vt:lpstr>cProfile</vt:lpstr>
      <vt:lpstr>Output Descriptions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Sue Bird</dc:creator>
  <cp:lastModifiedBy>Sue Bird</cp:lastModifiedBy>
  <cp:revision>19</cp:revision>
  <cp:lastPrinted>2016-11-15T06:31:43Z</cp:lastPrinted>
  <dcterms:created xsi:type="dcterms:W3CDTF">2016-11-14T12:28:21Z</dcterms:created>
  <dcterms:modified xsi:type="dcterms:W3CDTF">2016-11-15T06:32:58Z</dcterms:modified>
</cp:coreProperties>
</file>