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handoutMasterIdLst>
    <p:handoutMasterId r:id="rId30"/>
  </p:handoutMasterIdLst>
  <p:sldIdLst>
    <p:sldId id="259" r:id="rId2"/>
    <p:sldId id="260" r:id="rId3"/>
    <p:sldId id="261" r:id="rId4"/>
    <p:sldId id="271" r:id="rId5"/>
    <p:sldId id="262" r:id="rId6"/>
    <p:sldId id="272" r:id="rId7"/>
    <p:sldId id="273" r:id="rId8"/>
    <p:sldId id="274" r:id="rId9"/>
    <p:sldId id="263" r:id="rId10"/>
    <p:sldId id="275" r:id="rId11"/>
    <p:sldId id="264" r:id="rId12"/>
    <p:sldId id="265" r:id="rId13"/>
    <p:sldId id="276" r:id="rId14"/>
    <p:sldId id="266" r:id="rId15"/>
    <p:sldId id="267" r:id="rId16"/>
    <p:sldId id="277" r:id="rId17"/>
    <p:sldId id="268" r:id="rId18"/>
    <p:sldId id="278" r:id="rId19"/>
    <p:sldId id="269" r:id="rId20"/>
    <p:sldId id="279" r:id="rId21"/>
    <p:sldId id="270" r:id="rId22"/>
    <p:sldId id="280" r:id="rId23"/>
    <p:sldId id="281" r:id="rId24"/>
    <p:sldId id="282" r:id="rId25"/>
    <p:sldId id="283" r:id="rId26"/>
    <p:sldId id="284" r:id="rId27"/>
    <p:sldId id="285" r:id="rId28"/>
  </p:sldIdLst>
  <p:sldSz cx="11160125"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DBDBDB"/>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4853" autoAdjust="0"/>
    <p:restoredTop sz="94280" autoAdjust="0"/>
  </p:normalViewPr>
  <p:slideViewPr>
    <p:cSldViewPr snapToGrid="0">
      <p:cViewPr varScale="1">
        <p:scale>
          <a:sx n="69" d="100"/>
          <a:sy n="69" d="100"/>
        </p:scale>
        <p:origin x="924" y="60"/>
      </p:cViewPr>
      <p:guideLst/>
    </p:cSldViewPr>
  </p:slideViewPr>
  <p:outlineViewPr>
    <p:cViewPr>
      <p:scale>
        <a:sx n="33" d="100"/>
        <a:sy n="33" d="100"/>
      </p:scale>
      <p:origin x="0" y="-13122"/>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4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GB"/>
          </a:p>
        </p:txBody>
      </p:sp>
      <p:sp>
        <p:nvSpPr>
          <p:cNvPr id="3" name="Date Placeholder 2"/>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9ADB5C04-2B26-46F1-8B51-1D2244D4A951}" type="datetimeFigureOut">
              <a:rPr lang="en-GB" smtClean="0"/>
              <a:t>14/11/2016</a:t>
            </a:fld>
            <a:endParaRPr lang="en-GB"/>
          </a:p>
        </p:txBody>
      </p:sp>
      <p:sp>
        <p:nvSpPr>
          <p:cNvPr id="4" name="Footer Placeholder 3"/>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GB"/>
              <a:t>Course Name</a:t>
            </a:r>
          </a:p>
        </p:txBody>
      </p:sp>
      <p:sp>
        <p:nvSpPr>
          <p:cNvPr id="5" name="Slide Number Placeholder 4"/>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17E3601A-F12A-434E-95E2-672A1A81F3E5}" type="slidenum">
              <a:rPr lang="en-GB" smtClean="0"/>
              <a:t>‹#›</a:t>
            </a:fld>
            <a:endParaRPr lang="en-GB"/>
          </a:p>
        </p:txBody>
      </p:sp>
    </p:spTree>
    <p:extLst>
      <p:ext uri="{BB962C8B-B14F-4D97-AF65-F5344CB8AC3E}">
        <p14:creationId xmlns:p14="http://schemas.microsoft.com/office/powerpoint/2010/main" val="73870469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23875" y="654050"/>
            <a:ext cx="6056313" cy="3722688"/>
          </a:xfrm>
          <a:prstGeom prst="rect">
            <a:avLst/>
          </a:prstGeom>
          <a:noFill/>
          <a:ln w="12700">
            <a:solidFill>
              <a:prstClr val="black"/>
            </a:solidFill>
          </a:ln>
        </p:spPr>
        <p:txBody>
          <a:bodyPr vert="horz" lIns="99075" tIns="49538" rIns="99075" bIns="49538" rtlCol="0" anchor="ctr"/>
          <a:lstStyle/>
          <a:p>
            <a:endParaRPr lang="en-GB"/>
          </a:p>
        </p:txBody>
      </p:sp>
      <p:sp>
        <p:nvSpPr>
          <p:cNvPr id="5" name="Notes Placeholder 4"/>
          <p:cNvSpPr>
            <a:spLocks noGrp="1"/>
          </p:cNvSpPr>
          <p:nvPr>
            <p:ph type="body" sz="quarter" idx="3"/>
          </p:nvPr>
        </p:nvSpPr>
        <p:spPr>
          <a:xfrm>
            <a:off x="710406" y="4572914"/>
            <a:ext cx="5678212" cy="4833183"/>
          </a:xfrm>
          <a:prstGeom prst="rect">
            <a:avLst/>
          </a:prstGeom>
        </p:spPr>
        <p:txBody>
          <a:bodyPr vert="horz" lIns="99075" tIns="49538" rIns="99075" bIns="49538"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710406" y="9525129"/>
            <a:ext cx="2368021" cy="448176"/>
          </a:xfrm>
          <a:prstGeom prst="rect">
            <a:avLst/>
          </a:prstGeom>
        </p:spPr>
        <p:txBody>
          <a:bodyPr vert="horz" lIns="99075" tIns="49538" rIns="99075" bIns="49538" rtlCol="0" anchor="b"/>
          <a:lstStyle>
            <a:lvl1pPr algn="l">
              <a:defRPr sz="1000">
                <a:latin typeface="Georgia" panose="02040502050405020303" pitchFamily="18" charset="0"/>
              </a:defRPr>
            </a:lvl1pPr>
          </a:lstStyle>
          <a:p>
            <a:r>
              <a:rPr lang="en-GB" dirty="0"/>
              <a:t>Python for Tool Developers</a:t>
            </a:r>
          </a:p>
        </p:txBody>
      </p:sp>
      <p:sp>
        <p:nvSpPr>
          <p:cNvPr id="7" name="Slide Number Placeholder 6"/>
          <p:cNvSpPr>
            <a:spLocks noGrp="1"/>
          </p:cNvSpPr>
          <p:nvPr>
            <p:ph type="sldNum" sz="quarter" idx="5"/>
          </p:nvPr>
        </p:nvSpPr>
        <p:spPr>
          <a:xfrm>
            <a:off x="4023992" y="9525129"/>
            <a:ext cx="2369665" cy="448176"/>
          </a:xfrm>
          <a:prstGeom prst="rect">
            <a:avLst/>
          </a:prstGeom>
        </p:spPr>
        <p:txBody>
          <a:bodyPr vert="horz" lIns="99075" tIns="49538" rIns="99075" bIns="49538" rtlCol="0" anchor="b"/>
          <a:lstStyle>
            <a:lvl1pPr algn="r">
              <a:defRPr sz="1000">
                <a:latin typeface="Georgia" panose="02040502050405020303" pitchFamily="18" charset="0"/>
              </a:defRPr>
            </a:lvl1pPr>
          </a:lstStyle>
          <a:p>
            <a:fld id="{BD25BEDC-D529-4A0A-A183-E8306A8EE1D8}" type="slidenum">
              <a:rPr lang="en-GB" smtClean="0"/>
              <a:pPr/>
              <a:t>‹#›</a:t>
            </a:fld>
            <a:endParaRPr lang="en-GB"/>
          </a:p>
        </p:txBody>
      </p:sp>
    </p:spTree>
    <p:extLst>
      <p:ext uri="{BB962C8B-B14F-4D97-AF65-F5344CB8AC3E}">
        <p14:creationId xmlns:p14="http://schemas.microsoft.com/office/powerpoint/2010/main" val="357767466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100" kern="1200">
        <a:solidFill>
          <a:schemeClr val="tx1"/>
        </a:solidFill>
        <a:latin typeface="Georgia" panose="02040502050405020303" pitchFamily="18" charset="0"/>
        <a:ea typeface="+mn-ea"/>
        <a:cs typeface="+mn-cs"/>
      </a:defRPr>
    </a:lvl1pPr>
    <a:lvl2pPr marL="457200" algn="l" defTabSz="914400" rtl="0" eaLnBrk="1" latinLnBrk="0" hangingPunct="1">
      <a:defRPr sz="1100" kern="1200">
        <a:solidFill>
          <a:schemeClr val="tx1"/>
        </a:solidFill>
        <a:latin typeface="Georgia" panose="02040502050405020303" pitchFamily="18" charset="0"/>
        <a:ea typeface="+mn-ea"/>
        <a:cs typeface="+mn-cs"/>
      </a:defRPr>
    </a:lvl2pPr>
    <a:lvl3pPr marL="914400" algn="l" defTabSz="914400" rtl="0" eaLnBrk="1" latinLnBrk="0" hangingPunct="1">
      <a:defRPr sz="1100" kern="1200">
        <a:solidFill>
          <a:schemeClr val="tx1"/>
        </a:solidFill>
        <a:latin typeface="Georgia" panose="02040502050405020303" pitchFamily="18" charset="0"/>
        <a:ea typeface="+mn-ea"/>
        <a:cs typeface="+mn-cs"/>
      </a:defRPr>
    </a:lvl3pPr>
    <a:lvl4pPr marL="1371600" algn="l" defTabSz="914400" rtl="0" eaLnBrk="1" latinLnBrk="0" hangingPunct="1">
      <a:defRPr sz="1100" kern="1200">
        <a:solidFill>
          <a:schemeClr val="tx1"/>
        </a:solidFill>
        <a:latin typeface="Georgia" panose="02040502050405020303" pitchFamily="18" charset="0"/>
        <a:ea typeface="+mn-ea"/>
        <a:cs typeface="+mn-cs"/>
      </a:defRPr>
    </a:lvl4pPr>
    <a:lvl5pPr marL="1828800" algn="l" defTabSz="914400" rtl="0" eaLnBrk="1" latinLnBrk="0" hangingPunct="1">
      <a:defRPr sz="1100" kern="1200">
        <a:solidFill>
          <a:schemeClr val="tx1"/>
        </a:solidFill>
        <a:latin typeface="Georgia" panose="02040502050405020303"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OSGv2VnC0go"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50"/>
              </a:spcAft>
            </a:pPr>
            <a:r>
              <a:rPr lang="en-IN" dirty="0"/>
              <a:t>Note. This chapter was inspired by a talk given by Raymond Hettinger, a Python core developer, at the 2013 </a:t>
            </a:r>
            <a:r>
              <a:rPr lang="en-IN" dirty="0" err="1"/>
              <a:t>Pycon</a:t>
            </a:r>
            <a:r>
              <a:rPr lang="en-IN" dirty="0"/>
              <a:t> conference. The talk can be found </a:t>
            </a:r>
            <a:r>
              <a:rPr lang="en-IN" dirty="0">
                <a:hlinkClick r:id="rId3"/>
              </a:rPr>
              <a:t>here</a:t>
            </a:r>
            <a:r>
              <a:rPr lang="en-IN" dirty="0"/>
              <a:t> on YouTube.  It is highly recommended that students watch this video in order to increase their knowledge of Python.</a:t>
            </a:r>
            <a:endParaRPr lang="en-GB" dirty="0"/>
          </a:p>
          <a:p>
            <a:pPr>
              <a:spcAft>
                <a:spcPts val="650"/>
              </a:spcAft>
            </a:pPr>
            <a:r>
              <a:rPr lang="en-IN" dirty="0"/>
              <a:t>This purpose of this chapter is to give students some guidance on the 'proper' way to write Python code.  Unlike languages such as Perl, whose design philosophy is 'there is more than one way to do things', Python assumes that there is a proper '</a:t>
            </a:r>
            <a:r>
              <a:rPr lang="en-IN" dirty="0" err="1"/>
              <a:t>Pythonistic</a:t>
            </a:r>
            <a:r>
              <a:rPr lang="en-IN" dirty="0"/>
              <a:t>' way to write your code.  Herein are some tips students should know when writing Python applications.</a:t>
            </a:r>
            <a:endParaRPr lang="en-GB"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1</a:t>
            </a:fld>
            <a:endParaRPr lang="en-GB"/>
          </a:p>
        </p:txBody>
      </p:sp>
    </p:spTree>
    <p:extLst>
      <p:ext uri="{BB962C8B-B14F-4D97-AF65-F5344CB8AC3E}">
        <p14:creationId xmlns:p14="http://schemas.microsoft.com/office/powerpoint/2010/main" val="13005851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53878"/>
            <a:ext cx="5678212" cy="8753251"/>
          </a:xfrm>
        </p:spPr>
        <p:txBody>
          <a:bodyPr/>
          <a:lstStyle/>
          <a:p>
            <a:pPr>
              <a:spcAft>
                <a:spcPts val="650"/>
              </a:spcAft>
            </a:pPr>
            <a:r>
              <a:rPr lang="en-IN" dirty="0"/>
              <a:t>Let's analyse this code.  </a:t>
            </a:r>
          </a:p>
          <a:p>
            <a:pPr>
              <a:spcAft>
                <a:spcPts val="650"/>
              </a:spcAft>
            </a:pPr>
            <a:r>
              <a:rPr lang="en-IN" dirty="0"/>
              <a:t>The </a:t>
            </a:r>
            <a:r>
              <a:rPr lang="en-IN" dirty="0" err="1">
                <a:latin typeface="Courier New" panose="02070309020205020404" pitchFamily="49" charset="0"/>
                <a:cs typeface="Courier New" panose="02070309020205020404" pitchFamily="49" charset="0"/>
              </a:rPr>
              <a:t>iter</a:t>
            </a: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builtin</a:t>
            </a:r>
            <a:r>
              <a:rPr lang="en-IN" dirty="0">
                <a:latin typeface="Courier New" panose="02070309020205020404" pitchFamily="49" charset="0"/>
                <a:cs typeface="Courier New" panose="02070309020205020404" pitchFamily="49" charset="0"/>
              </a:rPr>
              <a:t> </a:t>
            </a:r>
            <a:r>
              <a:rPr lang="en-IN" dirty="0"/>
              <a:t>function behaves differently depending on how many parameters are passed to it.  </a:t>
            </a:r>
          </a:p>
          <a:p>
            <a:pPr>
              <a:spcAft>
                <a:spcPts val="650"/>
              </a:spcAft>
            </a:pPr>
            <a:r>
              <a:rPr lang="en-IN" dirty="0"/>
              <a:t>If only one parameter is passed, then that parameter must be an </a:t>
            </a:r>
            <a:r>
              <a:rPr lang="en-IN" dirty="0" err="1"/>
              <a:t>iterable</a:t>
            </a:r>
            <a:r>
              <a:rPr lang="en-IN" dirty="0"/>
              <a:t> object.  That is, it must have a </a:t>
            </a:r>
            <a:r>
              <a:rPr lang="en-IN" dirty="0">
                <a:latin typeface="Courier New" panose="02070309020205020404" pitchFamily="49" charset="0"/>
                <a:cs typeface="Courier New" panose="02070309020205020404" pitchFamily="49" charset="0"/>
              </a:rPr>
              <a:t>__next__() </a:t>
            </a:r>
            <a:r>
              <a:rPr lang="en-IN" dirty="0"/>
              <a:t>and a </a:t>
            </a:r>
            <a:r>
              <a:rPr lang="en-IN" dirty="0">
                <a:latin typeface="Courier New" panose="02070309020205020404" pitchFamily="49" charset="0"/>
                <a:cs typeface="Courier New" panose="02070309020205020404" pitchFamily="49" charset="0"/>
              </a:rPr>
              <a:t>__</a:t>
            </a:r>
            <a:r>
              <a:rPr lang="en-IN" dirty="0" err="1">
                <a:latin typeface="Courier New" panose="02070309020205020404" pitchFamily="49" charset="0"/>
                <a:cs typeface="Courier New" panose="02070309020205020404" pitchFamily="49" charset="0"/>
              </a:rPr>
              <a:t>hasNext</a:t>
            </a:r>
            <a:r>
              <a:rPr lang="en-IN" dirty="0">
                <a:latin typeface="Courier New" panose="02070309020205020404" pitchFamily="49" charset="0"/>
                <a:cs typeface="Courier New" panose="02070309020205020404" pitchFamily="49" charset="0"/>
              </a:rPr>
              <a:t>__() </a:t>
            </a:r>
            <a:r>
              <a:rPr lang="en-IN" dirty="0"/>
              <a:t>method defined for that container.  </a:t>
            </a:r>
          </a:p>
          <a:p>
            <a:pPr>
              <a:spcAft>
                <a:spcPts val="650"/>
              </a:spcAft>
            </a:pPr>
            <a:r>
              <a:rPr lang="en-IN" dirty="0"/>
              <a:t>However, if two parameters are passed to it, the first parameter must be callable.  In other words, the passed object must implement the </a:t>
            </a:r>
            <a:r>
              <a:rPr lang="en-IN" dirty="0">
                <a:latin typeface="Courier New" panose="02070309020205020404" pitchFamily="49" charset="0"/>
                <a:cs typeface="Courier New" panose="02070309020205020404" pitchFamily="49" charset="0"/>
              </a:rPr>
              <a:t>__call() </a:t>
            </a:r>
            <a:r>
              <a:rPr lang="en-IN" dirty="0"/>
              <a:t>method.  The second parameter is the sentinel value, so that when this value is returned from the call, the </a:t>
            </a:r>
            <a:r>
              <a:rPr lang="en-IN" dirty="0" err="1">
                <a:latin typeface="Courier New" panose="02070309020205020404" pitchFamily="49" charset="0"/>
                <a:cs typeface="Courier New" panose="02070309020205020404" pitchFamily="49" charset="0"/>
              </a:rPr>
              <a:t>iter</a:t>
            </a:r>
            <a:r>
              <a:rPr lang="en-IN" dirty="0"/>
              <a:t> method will stop.  </a:t>
            </a:r>
          </a:p>
          <a:p>
            <a:pPr>
              <a:spcAft>
                <a:spcPts val="650"/>
              </a:spcAft>
            </a:pPr>
            <a:r>
              <a:rPr lang="en-IN" dirty="0"/>
              <a:t>The partial function is imported from the </a:t>
            </a:r>
            <a:r>
              <a:rPr lang="en-IN" dirty="0" err="1">
                <a:latin typeface="Courier New" panose="02070309020205020404" pitchFamily="49" charset="0"/>
                <a:cs typeface="Courier New" panose="02070309020205020404" pitchFamily="49" charset="0"/>
              </a:rPr>
              <a:t>functools</a:t>
            </a:r>
            <a:r>
              <a:rPr lang="en-IN" dirty="0"/>
              <a:t> library - it creates a callable object that, when called, will call the </a:t>
            </a:r>
            <a:r>
              <a:rPr lang="en-IN" dirty="0" err="1">
                <a:latin typeface="Courier New" panose="02070309020205020404" pitchFamily="49" charset="0"/>
                <a:cs typeface="Courier New" panose="02070309020205020404" pitchFamily="49" charset="0"/>
              </a:rPr>
              <a:t>f.read</a:t>
            </a:r>
            <a:r>
              <a:rPr lang="en-IN" dirty="0">
                <a:latin typeface="Courier New" panose="02070309020205020404" pitchFamily="49" charset="0"/>
                <a:cs typeface="Courier New" panose="02070309020205020404" pitchFamily="49" charset="0"/>
              </a:rPr>
              <a:t>()</a:t>
            </a:r>
            <a:r>
              <a:rPr lang="en-IN" dirty="0"/>
              <a:t>method.  Note that this code is substantially shorter than the first method.  It is also faster.</a:t>
            </a:r>
            <a:endParaRPr lang="en-GB"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10</a:t>
            </a:fld>
            <a:endParaRPr lang="en-GB"/>
          </a:p>
        </p:txBody>
      </p:sp>
    </p:spTree>
    <p:extLst>
      <p:ext uri="{BB962C8B-B14F-4D97-AF65-F5344CB8AC3E}">
        <p14:creationId xmlns:p14="http://schemas.microsoft.com/office/powerpoint/2010/main" val="3000006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325"/>
              </a:spcAft>
            </a:pPr>
            <a:r>
              <a:rPr lang="en-IN" sz="1300" b="1" dirty="0">
                <a:solidFill>
                  <a:schemeClr val="accent5"/>
                </a:solidFill>
              </a:rPr>
              <a:t>Defining multiple exits from loops using the </a:t>
            </a:r>
            <a:r>
              <a:rPr lang="en-IN" sz="1300" b="1" dirty="0">
                <a:solidFill>
                  <a:schemeClr val="accent5"/>
                </a:solidFill>
                <a:latin typeface="Courier New" panose="02070309020205020404" pitchFamily="49" charset="0"/>
                <a:cs typeface="Courier New" panose="02070309020205020404" pitchFamily="49" charset="0"/>
              </a:rPr>
              <a:t>else</a:t>
            </a:r>
            <a:r>
              <a:rPr lang="en-IN" sz="1300" b="1" dirty="0">
                <a:solidFill>
                  <a:schemeClr val="accent5"/>
                </a:solidFill>
              </a:rPr>
              <a:t> clause</a:t>
            </a:r>
            <a:endParaRPr lang="en-GB" sz="1300" b="1" dirty="0">
              <a:solidFill>
                <a:schemeClr val="accent5"/>
              </a:solidFill>
            </a:endParaRPr>
          </a:p>
          <a:p>
            <a:pPr>
              <a:spcAft>
                <a:spcPts val="325"/>
              </a:spcAft>
            </a:pPr>
            <a:r>
              <a:rPr lang="en-IN" dirty="0"/>
              <a:t>Let’s take a look at a common pattern in programming:</a:t>
            </a:r>
            <a:endParaRPr lang="en-GB" dirty="0"/>
          </a:p>
          <a:p>
            <a:r>
              <a:rPr lang="en-IN" dirty="0"/>
              <a:t> </a:t>
            </a:r>
            <a:endParaRPr lang="en-GB" dirty="0"/>
          </a:p>
          <a:p>
            <a:r>
              <a:rPr lang="en-IN" dirty="0"/>
              <a:t> </a:t>
            </a:r>
          </a:p>
          <a:p>
            <a:endParaRPr lang="en-IN" dirty="0"/>
          </a:p>
          <a:p>
            <a:endParaRPr lang="en-IN" dirty="0"/>
          </a:p>
          <a:p>
            <a:endParaRPr lang="en-IN" dirty="0"/>
          </a:p>
          <a:p>
            <a:endParaRPr lang="en-IN" dirty="0"/>
          </a:p>
          <a:p>
            <a:endParaRPr lang="en-IN" dirty="0"/>
          </a:p>
          <a:p>
            <a:endParaRPr lang="en-IN" dirty="0"/>
          </a:p>
          <a:p>
            <a:pPr>
              <a:spcBef>
                <a:spcPts val="650"/>
              </a:spcBef>
            </a:pPr>
            <a:r>
              <a:rPr lang="en-IN" dirty="0"/>
              <a:t>In this case, we notice that there are two possible exits from the loop.  </a:t>
            </a:r>
          </a:p>
          <a:p>
            <a:pPr marL="185766" indent="-185766">
              <a:buClr>
                <a:schemeClr val="accent5"/>
              </a:buClr>
              <a:buFont typeface="Arial" panose="020B0604020202020204" pitchFamily="34" charset="0"/>
              <a:buChar char="•"/>
            </a:pPr>
            <a:r>
              <a:rPr lang="en-IN" dirty="0"/>
              <a:t>In case one, we find an element called 'red' and immediately exit from the loop</a:t>
            </a:r>
          </a:p>
          <a:p>
            <a:pPr marL="185766" indent="-185766">
              <a:buClr>
                <a:schemeClr val="accent5"/>
              </a:buClr>
              <a:buFont typeface="Arial" panose="020B0604020202020204" pitchFamily="34" charset="0"/>
              <a:buChar char="•"/>
            </a:pPr>
            <a:r>
              <a:rPr lang="en-IN" dirty="0"/>
              <a:t>In case two, we don't find a 'red' element and exit from the loop normally  </a:t>
            </a:r>
          </a:p>
          <a:p>
            <a:r>
              <a:rPr lang="en-IN" dirty="0"/>
              <a:t>We would then like to do some operation or operations depending on whether we exited the loop normally or via the </a:t>
            </a:r>
            <a:r>
              <a:rPr lang="en-IN" dirty="0">
                <a:latin typeface="Courier New" panose="02070309020205020404" pitchFamily="49" charset="0"/>
                <a:cs typeface="Courier New" panose="02070309020205020404" pitchFamily="49" charset="0"/>
              </a:rPr>
              <a:t>break</a:t>
            </a:r>
            <a:r>
              <a:rPr lang="en-IN" dirty="0"/>
              <a:t> statement.  The old way of doing this is to set some sort of a flag value, in this case </a:t>
            </a:r>
            <a:r>
              <a:rPr lang="en-IN" dirty="0" err="1">
                <a:latin typeface="Courier New" panose="02070309020205020404" pitchFamily="49" charset="0"/>
                <a:cs typeface="Courier New" panose="02070309020205020404" pitchFamily="49" charset="0"/>
              </a:rPr>
              <a:t>foundRed</a:t>
            </a:r>
            <a:r>
              <a:rPr lang="en-IN" dirty="0"/>
              <a:t>.  We set the </a:t>
            </a:r>
            <a:r>
              <a:rPr lang="en-IN" dirty="0" err="1">
                <a:latin typeface="Courier New" panose="02070309020205020404" pitchFamily="49" charset="0"/>
                <a:cs typeface="Courier New" panose="02070309020205020404" pitchFamily="49" charset="0"/>
              </a:rPr>
              <a:t>foundRed</a:t>
            </a:r>
            <a:r>
              <a:rPr lang="en-IN" dirty="0"/>
              <a:t> flag to </a:t>
            </a:r>
            <a:r>
              <a:rPr lang="en-IN" dirty="0">
                <a:latin typeface="Courier New" panose="02070309020205020404" pitchFamily="49" charset="0"/>
                <a:cs typeface="Courier New" panose="02070309020205020404" pitchFamily="49" charset="0"/>
              </a:rPr>
              <a:t>true</a:t>
            </a:r>
            <a:r>
              <a:rPr lang="en-IN" dirty="0"/>
              <a:t> if we found a 'red' element and then break.  Python, however, gives us a much cleaner way to do this:</a:t>
            </a:r>
          </a:p>
          <a:p>
            <a:endParaRPr lang="en-GB" dirty="0"/>
          </a:p>
          <a:p>
            <a:r>
              <a:rPr lang="en-IN" dirty="0"/>
              <a:t> </a:t>
            </a:r>
          </a:p>
          <a:p>
            <a:endParaRPr lang="en-IN" dirty="0"/>
          </a:p>
          <a:p>
            <a:endParaRPr lang="en-IN" dirty="0"/>
          </a:p>
          <a:p>
            <a:endParaRPr lang="en-GB" dirty="0"/>
          </a:p>
          <a:p>
            <a:r>
              <a:rPr lang="en-IN" dirty="0"/>
              <a:t> </a:t>
            </a:r>
            <a:endParaRPr lang="en-GB" dirty="0"/>
          </a:p>
          <a:p>
            <a:pPr>
              <a:spcBef>
                <a:spcPts val="650"/>
              </a:spcBef>
            </a:pPr>
            <a:r>
              <a:rPr lang="en-IN" dirty="0"/>
              <a:t>Notice the </a:t>
            </a:r>
            <a:r>
              <a:rPr lang="en-IN" dirty="0">
                <a:latin typeface="Courier New" panose="02070309020205020404" pitchFamily="49" charset="0"/>
                <a:cs typeface="Courier New" panose="02070309020205020404" pitchFamily="49" charset="0"/>
              </a:rPr>
              <a:t>else</a:t>
            </a:r>
            <a:r>
              <a:rPr lang="en-IN" dirty="0"/>
              <a:t> clause attached to the </a:t>
            </a:r>
            <a:r>
              <a:rPr lang="en-IN" dirty="0">
                <a:latin typeface="Courier New" panose="02070309020205020404" pitchFamily="49" charset="0"/>
                <a:cs typeface="Courier New" panose="02070309020205020404" pitchFamily="49" charset="0"/>
              </a:rPr>
              <a:t>for</a:t>
            </a:r>
            <a:r>
              <a:rPr lang="en-IN" dirty="0"/>
              <a:t> loop.  The </a:t>
            </a:r>
            <a:r>
              <a:rPr lang="en-IN" dirty="0">
                <a:latin typeface="Courier New" panose="02070309020205020404" pitchFamily="49" charset="0"/>
                <a:cs typeface="Courier New" panose="02070309020205020404" pitchFamily="49" charset="0"/>
              </a:rPr>
              <a:t>else</a:t>
            </a:r>
            <a:r>
              <a:rPr lang="en-IN" dirty="0"/>
              <a:t> clause will only run if the loop has exited normally.  It will not run if we broke out of the loop for any reason.</a:t>
            </a:r>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11</a:t>
            </a:fld>
            <a:endParaRPr lang="en-GB"/>
          </a:p>
        </p:txBody>
      </p:sp>
      <p:sp>
        <p:nvSpPr>
          <p:cNvPr id="6" name="Rectangle 5"/>
          <p:cNvSpPr/>
          <p:nvPr/>
        </p:nvSpPr>
        <p:spPr>
          <a:xfrm>
            <a:off x="775904" y="5078316"/>
            <a:ext cx="5607605" cy="1408209"/>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16312" tIns="58156" rIns="116312" bIns="58156" rtlCol="0" anchor="ctr"/>
          <a:lstStyle/>
          <a:p>
            <a:r>
              <a:rPr lang="en-IN" sz="1000" dirty="0" err="1">
                <a:solidFill>
                  <a:schemeClr val="tx1"/>
                </a:solidFill>
                <a:latin typeface="Courier New" panose="02070309020205020404" pitchFamily="49" charset="0"/>
                <a:cs typeface="Courier New" panose="02070309020205020404" pitchFamily="49" charset="0"/>
              </a:rPr>
              <a:t>colors</a:t>
            </a:r>
            <a:r>
              <a:rPr lang="en-IN" sz="1000" dirty="0">
                <a:solidFill>
                  <a:schemeClr val="tx1"/>
                </a:solidFill>
                <a:latin typeface="Courier New" panose="02070309020205020404" pitchFamily="49" charset="0"/>
                <a:cs typeface="Courier New" panose="02070309020205020404" pitchFamily="49" charset="0"/>
              </a:rPr>
              <a:t> = ['</a:t>
            </a:r>
            <a:r>
              <a:rPr lang="en-IN" sz="1000" dirty="0" err="1">
                <a:solidFill>
                  <a:schemeClr val="tx1"/>
                </a:solidFill>
                <a:latin typeface="Courier New" panose="02070309020205020404" pitchFamily="49" charset="0"/>
                <a:cs typeface="Courier New" panose="02070309020205020404" pitchFamily="49" charset="0"/>
              </a:rPr>
              <a:t>red','green','blue','yellow','purple</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err="1">
                <a:solidFill>
                  <a:schemeClr val="tx1"/>
                </a:solidFill>
                <a:latin typeface="Courier New" panose="02070309020205020404" pitchFamily="49" charset="0"/>
                <a:cs typeface="Courier New" panose="02070309020205020404" pitchFamily="49" charset="0"/>
              </a:rPr>
              <a:t>foundRed</a:t>
            </a:r>
            <a:r>
              <a:rPr lang="en-IN" sz="1000" dirty="0">
                <a:solidFill>
                  <a:schemeClr val="tx1"/>
                </a:solidFill>
                <a:latin typeface="Courier New" panose="02070309020205020404" pitchFamily="49" charset="0"/>
                <a:cs typeface="Courier New" panose="02070309020205020404" pitchFamily="49" charset="0"/>
              </a:rPr>
              <a:t> == False</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for </a:t>
            </a:r>
            <a:r>
              <a:rPr lang="en-IN" sz="1000" dirty="0" err="1">
                <a:solidFill>
                  <a:schemeClr val="tx1"/>
                </a:solidFill>
                <a:latin typeface="Courier New" panose="02070309020205020404" pitchFamily="49" charset="0"/>
                <a:cs typeface="Courier New" panose="02070309020205020404" pitchFamily="49" charset="0"/>
              </a:rPr>
              <a:t>color</a:t>
            </a:r>
            <a:r>
              <a:rPr lang="en-IN" sz="1000" dirty="0">
                <a:solidFill>
                  <a:schemeClr val="tx1"/>
                </a:solidFill>
                <a:latin typeface="Courier New" panose="02070309020205020404" pitchFamily="49" charset="0"/>
                <a:cs typeface="Courier New" panose="02070309020205020404" pitchFamily="49" charset="0"/>
              </a:rPr>
              <a:t> in </a:t>
            </a:r>
            <a:r>
              <a:rPr lang="en-IN" sz="1000" dirty="0" err="1">
                <a:solidFill>
                  <a:schemeClr val="tx1"/>
                </a:solidFill>
                <a:latin typeface="Courier New" panose="02070309020205020404" pitchFamily="49" charset="0"/>
                <a:cs typeface="Courier New" panose="02070309020205020404" pitchFamily="49" charset="0"/>
              </a:rPr>
              <a:t>colors</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if </a:t>
            </a:r>
            <a:r>
              <a:rPr lang="en-IN" sz="1000" dirty="0" err="1">
                <a:solidFill>
                  <a:schemeClr val="tx1"/>
                </a:solidFill>
                <a:latin typeface="Courier New" panose="02070309020205020404" pitchFamily="49" charset="0"/>
                <a:cs typeface="Courier New" panose="02070309020205020404" pitchFamily="49" charset="0"/>
              </a:rPr>
              <a:t>color</a:t>
            </a:r>
            <a:r>
              <a:rPr lang="en-IN" sz="1000" dirty="0">
                <a:solidFill>
                  <a:schemeClr val="tx1"/>
                </a:solidFill>
                <a:latin typeface="Courier New" panose="02070309020205020404" pitchFamily="49" charset="0"/>
                <a:cs typeface="Courier New" panose="02070309020205020404" pitchFamily="49" charset="0"/>
              </a:rPr>
              <a:t> == 'red':</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foundRed</a:t>
            </a:r>
            <a:r>
              <a:rPr lang="en-IN" sz="1000" dirty="0">
                <a:solidFill>
                  <a:schemeClr val="tx1"/>
                </a:solidFill>
                <a:latin typeface="Courier New" panose="02070309020205020404" pitchFamily="49" charset="0"/>
                <a:cs typeface="Courier New" panose="02070309020205020404" pitchFamily="49" charset="0"/>
              </a:rPr>
              <a:t> = True</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break</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if not </a:t>
            </a:r>
            <a:r>
              <a:rPr lang="en-IN" sz="1000" dirty="0" err="1">
                <a:solidFill>
                  <a:schemeClr val="tx1"/>
                </a:solidFill>
                <a:latin typeface="Courier New" panose="02070309020205020404" pitchFamily="49" charset="0"/>
                <a:cs typeface="Courier New" panose="02070309020205020404" pitchFamily="49" charset="0"/>
              </a:rPr>
              <a:t>foundRed</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print (“There is no </a:t>
            </a:r>
            <a:r>
              <a:rPr lang="en-IN" sz="1000" dirty="0" err="1">
                <a:solidFill>
                  <a:schemeClr val="tx1"/>
                </a:solidFill>
                <a:latin typeface="Courier New" panose="02070309020205020404" pitchFamily="49" charset="0"/>
                <a:cs typeface="Courier New" panose="02070309020205020404" pitchFamily="49" charset="0"/>
              </a:rPr>
              <a:t>color</a:t>
            </a:r>
            <a:r>
              <a:rPr lang="en-IN" sz="1000" dirty="0">
                <a:solidFill>
                  <a:schemeClr val="tx1"/>
                </a:solidFill>
                <a:latin typeface="Courier New" panose="02070309020205020404" pitchFamily="49" charset="0"/>
                <a:cs typeface="Courier New" panose="02070309020205020404" pitchFamily="49" charset="0"/>
              </a:rPr>
              <a:t> red in the list”)</a:t>
            </a:r>
            <a:endParaRPr lang="en-GB" sz="1000" dirty="0">
              <a:solidFill>
                <a:schemeClr val="tx1"/>
              </a:solidFill>
              <a:latin typeface="Courier New" panose="02070309020205020404" pitchFamily="49" charset="0"/>
              <a:cs typeface="Courier New" panose="02070309020205020404" pitchFamily="49" charset="0"/>
            </a:endParaRPr>
          </a:p>
        </p:txBody>
      </p:sp>
      <p:sp>
        <p:nvSpPr>
          <p:cNvPr id="7" name="Rectangle 6"/>
          <p:cNvSpPr/>
          <p:nvPr/>
        </p:nvSpPr>
        <p:spPr>
          <a:xfrm>
            <a:off x="775903" y="7825734"/>
            <a:ext cx="5607605" cy="1093253"/>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16312" tIns="58156" rIns="116312" bIns="58156" rtlCol="0" anchor="ctr"/>
          <a:lstStyle/>
          <a:p>
            <a:r>
              <a:rPr lang="en-IN" sz="1000" dirty="0" err="1">
                <a:solidFill>
                  <a:schemeClr val="tx1"/>
                </a:solidFill>
                <a:latin typeface="Courier New" panose="02070309020205020404" pitchFamily="49" charset="0"/>
                <a:cs typeface="Courier New" panose="02070309020205020404" pitchFamily="49" charset="0"/>
              </a:rPr>
              <a:t>colors</a:t>
            </a:r>
            <a:r>
              <a:rPr lang="en-IN" sz="1000" dirty="0">
                <a:solidFill>
                  <a:schemeClr val="tx1"/>
                </a:solidFill>
                <a:latin typeface="Courier New" panose="02070309020205020404" pitchFamily="49" charset="0"/>
                <a:cs typeface="Courier New" panose="02070309020205020404" pitchFamily="49" charset="0"/>
              </a:rPr>
              <a:t> = ['</a:t>
            </a:r>
            <a:r>
              <a:rPr lang="en-IN" sz="1000" dirty="0" err="1">
                <a:solidFill>
                  <a:schemeClr val="tx1"/>
                </a:solidFill>
                <a:latin typeface="Courier New" panose="02070309020205020404" pitchFamily="49" charset="0"/>
                <a:cs typeface="Courier New" panose="02070309020205020404" pitchFamily="49" charset="0"/>
              </a:rPr>
              <a:t>red','green','blue','yellow','purple</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for </a:t>
            </a:r>
            <a:r>
              <a:rPr lang="en-IN" sz="1000" dirty="0" err="1">
                <a:solidFill>
                  <a:schemeClr val="tx1"/>
                </a:solidFill>
                <a:latin typeface="Courier New" panose="02070309020205020404" pitchFamily="49" charset="0"/>
                <a:cs typeface="Courier New" panose="02070309020205020404" pitchFamily="49" charset="0"/>
              </a:rPr>
              <a:t>color</a:t>
            </a:r>
            <a:r>
              <a:rPr lang="en-IN" sz="1000" dirty="0">
                <a:solidFill>
                  <a:schemeClr val="tx1"/>
                </a:solidFill>
                <a:latin typeface="Courier New" panose="02070309020205020404" pitchFamily="49" charset="0"/>
                <a:cs typeface="Courier New" panose="02070309020205020404" pitchFamily="49" charset="0"/>
              </a:rPr>
              <a:t> in </a:t>
            </a:r>
            <a:r>
              <a:rPr lang="en-IN" sz="1000" dirty="0" err="1">
                <a:solidFill>
                  <a:schemeClr val="tx1"/>
                </a:solidFill>
                <a:latin typeface="Courier New" panose="02070309020205020404" pitchFamily="49" charset="0"/>
                <a:cs typeface="Courier New" panose="02070309020205020404" pitchFamily="49" charset="0"/>
              </a:rPr>
              <a:t>colors</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if </a:t>
            </a:r>
            <a:r>
              <a:rPr lang="en-IN" sz="1000" dirty="0" err="1">
                <a:solidFill>
                  <a:schemeClr val="tx1"/>
                </a:solidFill>
                <a:latin typeface="Courier New" panose="02070309020205020404" pitchFamily="49" charset="0"/>
                <a:cs typeface="Courier New" panose="02070309020205020404" pitchFamily="49" charset="0"/>
              </a:rPr>
              <a:t>color</a:t>
            </a:r>
            <a:r>
              <a:rPr lang="en-IN" sz="1000" dirty="0">
                <a:solidFill>
                  <a:schemeClr val="tx1"/>
                </a:solidFill>
                <a:latin typeface="Courier New" panose="02070309020205020404" pitchFamily="49" charset="0"/>
                <a:cs typeface="Courier New" panose="02070309020205020404" pitchFamily="49" charset="0"/>
              </a:rPr>
              <a:t> == 'red':</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break</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else:</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print (“There is no </a:t>
            </a:r>
            <a:r>
              <a:rPr lang="en-IN" sz="1000" dirty="0" err="1">
                <a:solidFill>
                  <a:schemeClr val="tx1"/>
                </a:solidFill>
                <a:latin typeface="Courier New" panose="02070309020205020404" pitchFamily="49" charset="0"/>
                <a:cs typeface="Courier New" panose="02070309020205020404" pitchFamily="49" charset="0"/>
              </a:rPr>
              <a:t>color</a:t>
            </a:r>
            <a:r>
              <a:rPr lang="en-IN" sz="1000" dirty="0">
                <a:solidFill>
                  <a:schemeClr val="tx1"/>
                </a:solidFill>
                <a:latin typeface="Courier New" panose="02070309020205020404" pitchFamily="49" charset="0"/>
                <a:cs typeface="Courier New" panose="02070309020205020404" pitchFamily="49" charset="0"/>
              </a:rPr>
              <a:t> red in the list”)</a:t>
            </a:r>
            <a:endParaRPr lang="en-GB" sz="10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91739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50"/>
              </a:spcAft>
            </a:pPr>
            <a:r>
              <a:rPr lang="en-IN" sz="1300" b="1" dirty="0">
                <a:solidFill>
                  <a:schemeClr val="accent5"/>
                </a:solidFill>
              </a:rPr>
              <a:t>Looping over dictionary keys</a:t>
            </a:r>
            <a:endParaRPr lang="en-GB" sz="1300" b="1" dirty="0">
              <a:solidFill>
                <a:schemeClr val="accent5"/>
              </a:solidFill>
            </a:endParaRPr>
          </a:p>
          <a:p>
            <a:pPr>
              <a:spcAft>
                <a:spcPts val="650"/>
              </a:spcAft>
            </a:pPr>
            <a:r>
              <a:rPr lang="en-IN" dirty="0"/>
              <a:t>There are two major ways to loop over a dictionary:</a:t>
            </a:r>
          </a:p>
          <a:p>
            <a:pPr>
              <a:spcAft>
                <a:spcPts val="650"/>
              </a:spcAft>
            </a:pPr>
            <a:endParaRPr lang="en-IN" dirty="0"/>
          </a:p>
          <a:p>
            <a:pPr>
              <a:spcAft>
                <a:spcPts val="650"/>
              </a:spcAft>
            </a:pPr>
            <a:endParaRPr lang="en-IN" dirty="0"/>
          </a:p>
          <a:p>
            <a:pPr>
              <a:spcAft>
                <a:spcPts val="650"/>
              </a:spcAft>
            </a:pPr>
            <a:endParaRPr lang="en-GB" dirty="0"/>
          </a:p>
          <a:p>
            <a:endParaRPr lang="en-IN" dirty="0"/>
          </a:p>
          <a:p>
            <a:endParaRPr lang="en-IN" dirty="0"/>
          </a:p>
          <a:p>
            <a:endParaRPr lang="en-IN" dirty="0"/>
          </a:p>
          <a:p>
            <a:endParaRPr lang="en-IN" dirty="0"/>
          </a:p>
          <a:p>
            <a:endParaRPr lang="en-IN" dirty="0"/>
          </a:p>
          <a:p>
            <a:pPr>
              <a:spcBef>
                <a:spcPts val="650"/>
              </a:spcBef>
              <a:spcAft>
                <a:spcPts val="650"/>
              </a:spcAft>
            </a:pPr>
            <a:r>
              <a:rPr lang="en-IN" dirty="0"/>
              <a:t>What's the difference between the two?  In the second example, </a:t>
            </a:r>
            <a:r>
              <a:rPr lang="en-IN" dirty="0" err="1">
                <a:latin typeface="Courier New" panose="02070309020205020404" pitchFamily="49" charset="0"/>
                <a:cs typeface="Courier New" panose="02070309020205020404" pitchFamily="49" charset="0"/>
              </a:rPr>
              <a:t>d.keys</a:t>
            </a:r>
            <a:r>
              <a:rPr lang="en-IN" dirty="0">
                <a:latin typeface="Courier New" panose="02070309020205020404" pitchFamily="49" charset="0"/>
                <a:cs typeface="Courier New" panose="02070309020205020404" pitchFamily="49" charset="0"/>
              </a:rPr>
              <a:t>()</a:t>
            </a:r>
            <a:r>
              <a:rPr lang="en-IN" dirty="0"/>
              <a:t>creates a new list of the keys which you can then use to mutate (i.e. change) the dictionary.  Attempting to change the dictionary using the first example will throw an exception.  </a:t>
            </a:r>
          </a:p>
          <a:p>
            <a:pPr>
              <a:spcBef>
                <a:spcPts val="650"/>
              </a:spcBef>
              <a:spcAft>
                <a:spcPts val="650"/>
              </a:spcAft>
            </a:pPr>
            <a:r>
              <a:rPr lang="en-IN" dirty="0"/>
              <a:t>Note also that the </a:t>
            </a:r>
            <a:r>
              <a:rPr lang="en-IN" dirty="0" err="1">
                <a:latin typeface="Courier New" panose="02070309020205020404" pitchFamily="49" charset="0"/>
                <a:cs typeface="Courier New" panose="02070309020205020404" pitchFamily="49" charset="0"/>
              </a:rPr>
              <a:t>foreach</a:t>
            </a:r>
            <a:r>
              <a:rPr lang="en-IN" dirty="0"/>
              <a:t> behaviour when iterating through a dictionary is to only return the keys by default.  Attempting to create a tuple of </a:t>
            </a:r>
            <a:r>
              <a:rPr lang="en-IN" dirty="0" err="1">
                <a:latin typeface="Courier New" panose="02070309020205020404" pitchFamily="49" charset="0"/>
                <a:cs typeface="Courier New" panose="02070309020205020404" pitchFamily="49" charset="0"/>
              </a:rPr>
              <a:t>key,value</a:t>
            </a:r>
            <a:r>
              <a:rPr lang="en-IN" dirty="0"/>
              <a:t> in the </a:t>
            </a:r>
            <a:r>
              <a:rPr lang="en-IN" dirty="0">
                <a:latin typeface="Courier New" panose="02070309020205020404" pitchFamily="49" charset="0"/>
                <a:cs typeface="Courier New" panose="02070309020205020404" pitchFamily="49" charset="0"/>
              </a:rPr>
              <a:t>for</a:t>
            </a:r>
            <a:r>
              <a:rPr lang="en-IN" dirty="0"/>
              <a:t> loop will also throw an exception.</a:t>
            </a:r>
            <a:endParaRPr lang="en-GB" dirty="0"/>
          </a:p>
          <a:p>
            <a:pPr>
              <a:spcAft>
                <a:spcPts val="650"/>
              </a:spcAft>
            </a:pPr>
            <a:r>
              <a:rPr lang="en-IN" dirty="0"/>
              <a:t>Let's see how to get both the keys and values from a dictionary when looping over it.</a:t>
            </a:r>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12</a:t>
            </a:fld>
            <a:endParaRPr lang="en-GB"/>
          </a:p>
        </p:txBody>
      </p:sp>
      <p:sp>
        <p:nvSpPr>
          <p:cNvPr id="6" name="Rectangle 5"/>
          <p:cNvSpPr/>
          <p:nvPr/>
        </p:nvSpPr>
        <p:spPr>
          <a:xfrm>
            <a:off x="781014" y="5222964"/>
            <a:ext cx="5607605" cy="1541628"/>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16312" tIns="58156" rIns="116312" bIns="58156" rtlCol="0" anchor="ctr"/>
          <a:lstStyle/>
          <a:p>
            <a:r>
              <a:rPr lang="en-IN" sz="1100" dirty="0">
                <a:solidFill>
                  <a:schemeClr val="tx1"/>
                </a:solidFill>
                <a:latin typeface="Courier New" panose="02070309020205020404" pitchFamily="49" charset="0"/>
                <a:cs typeface="Courier New" panose="02070309020205020404" pitchFamily="49" charset="0"/>
              </a:rPr>
              <a:t>d = {'foo':'bar','fee':'fi','</a:t>
            </a:r>
            <a:r>
              <a:rPr lang="en-IN" sz="1100" dirty="0" err="1">
                <a:solidFill>
                  <a:schemeClr val="tx1"/>
                </a:solidFill>
                <a:latin typeface="Courier New" panose="02070309020205020404" pitchFamily="49" charset="0"/>
                <a:cs typeface="Courier New" panose="02070309020205020404" pitchFamily="49" charset="0"/>
              </a:rPr>
              <a:t>fo</a:t>
            </a:r>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fum</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for k in d:</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print (d[k])</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for k in </a:t>
            </a:r>
            <a:r>
              <a:rPr lang="en-IN" sz="1100" dirty="0" err="1">
                <a:solidFill>
                  <a:schemeClr val="tx1"/>
                </a:solidFill>
                <a:latin typeface="Courier New" panose="02070309020205020404" pitchFamily="49" charset="0"/>
                <a:cs typeface="Courier New" panose="02070309020205020404" pitchFamily="49" charset="0"/>
              </a:rPr>
              <a:t>d.keys</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print (d[k])</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del d[k]</a:t>
            </a:r>
            <a:endParaRPr lang="en-GB" sz="1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96451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44130"/>
            <a:ext cx="5678212" cy="8753251"/>
          </a:xfrm>
        </p:spPr>
        <p:txBody>
          <a:bodyPr/>
          <a:lstStyle/>
          <a:p>
            <a:r>
              <a:rPr lang="en-IN" dirty="0"/>
              <a:t> </a:t>
            </a:r>
            <a:endParaRPr lang="en-GB"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endParaRPr lang="en-IN" dirty="0"/>
          </a:p>
          <a:p>
            <a:pPr>
              <a:spcAft>
                <a:spcPts val="650"/>
              </a:spcAft>
            </a:pPr>
            <a:r>
              <a:rPr lang="en-IN" dirty="0"/>
              <a:t>Which way is better?  Clearly the second way is faster -  in the first example the dictionary hash has to be recalculated for every item in the dictionary (the </a:t>
            </a:r>
            <a:r>
              <a:rPr lang="en-IN" dirty="0">
                <a:latin typeface="Courier New" panose="02070309020205020404" pitchFamily="49" charset="0"/>
                <a:cs typeface="Courier New" panose="02070309020205020404" pitchFamily="49" charset="0"/>
              </a:rPr>
              <a:t>d[k]</a:t>
            </a:r>
            <a:r>
              <a:rPr lang="en-IN" dirty="0"/>
              <a:t> operation).  </a:t>
            </a:r>
          </a:p>
          <a:p>
            <a:pPr>
              <a:spcAft>
                <a:spcPts val="650"/>
              </a:spcAft>
            </a:pPr>
            <a:r>
              <a:rPr lang="en-IN" dirty="0"/>
              <a:t>In the second way, </a:t>
            </a:r>
            <a:r>
              <a:rPr lang="en-IN" dirty="0" err="1">
                <a:latin typeface="Courier New" panose="02070309020205020404" pitchFamily="49" charset="0"/>
                <a:cs typeface="Courier New" panose="02070309020205020404" pitchFamily="49" charset="0"/>
              </a:rPr>
              <a:t>d.items</a:t>
            </a:r>
            <a:r>
              <a:rPr lang="en-IN" dirty="0">
                <a:latin typeface="Courier New" panose="02070309020205020404" pitchFamily="49" charset="0"/>
                <a:cs typeface="Courier New" panose="02070309020205020404" pitchFamily="49" charset="0"/>
              </a:rPr>
              <a:t>()</a:t>
            </a:r>
            <a:r>
              <a:rPr lang="en-IN" dirty="0"/>
              <a:t> creates an iterator which is only created once.  We can then iterate over the object.  </a:t>
            </a:r>
          </a:p>
          <a:p>
            <a:pPr>
              <a:spcAft>
                <a:spcPts val="650"/>
              </a:spcAft>
            </a:pPr>
            <a:r>
              <a:rPr lang="en-IN" dirty="0"/>
              <a:t>Note that in Python2, the </a:t>
            </a:r>
            <a:r>
              <a:rPr lang="en-IN" dirty="0">
                <a:latin typeface="Courier New" panose="02070309020205020404" pitchFamily="49" charset="0"/>
                <a:cs typeface="Courier New" panose="02070309020205020404" pitchFamily="49" charset="0"/>
              </a:rPr>
              <a:t>items()</a:t>
            </a:r>
            <a:r>
              <a:rPr lang="en-IN" dirty="0"/>
              <a:t> method created a new list, which, although better than the first way, still created a list in memory.  To emulate the iterator in Python 2, use </a:t>
            </a:r>
            <a:r>
              <a:rPr lang="en-IN" dirty="0" err="1">
                <a:latin typeface="Courier New" panose="02070309020205020404" pitchFamily="49" charset="0"/>
                <a:cs typeface="Courier New" panose="02070309020205020404" pitchFamily="49" charset="0"/>
              </a:rPr>
              <a:t>d.iteritems</a:t>
            </a:r>
            <a:r>
              <a:rPr lang="en-IN" dirty="0">
                <a:latin typeface="Courier New" panose="02070309020205020404" pitchFamily="49" charset="0"/>
                <a:cs typeface="Courier New" panose="02070309020205020404" pitchFamily="49" charset="0"/>
              </a:rPr>
              <a:t>()</a:t>
            </a:r>
            <a:r>
              <a:rPr lang="en-IN" dirty="0"/>
              <a:t>.  Python 3 creates iterators by default.</a:t>
            </a:r>
            <a:endParaRPr lang="en-GB"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13</a:t>
            </a:fld>
            <a:endParaRPr lang="en-GB"/>
          </a:p>
        </p:txBody>
      </p:sp>
      <p:sp>
        <p:nvSpPr>
          <p:cNvPr id="6" name="Rectangle 5"/>
          <p:cNvSpPr/>
          <p:nvPr/>
        </p:nvSpPr>
        <p:spPr>
          <a:xfrm>
            <a:off x="781014" y="712364"/>
            <a:ext cx="5607605" cy="1541628"/>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16312" tIns="58156" rIns="116312" bIns="58156" rtlCol="0" anchor="ctr"/>
          <a:lstStyle/>
          <a:p>
            <a:r>
              <a:rPr lang="en-IN" sz="1100" dirty="0">
                <a:solidFill>
                  <a:schemeClr val="tx1"/>
                </a:solidFill>
                <a:latin typeface="Courier New" panose="02070309020205020404" pitchFamily="49" charset="0"/>
                <a:cs typeface="Courier New" panose="02070309020205020404" pitchFamily="49" charset="0"/>
              </a:rPr>
              <a:t># First way</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for k in d:</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print (k, “=”,d[k])</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Second way</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for </a:t>
            </a:r>
            <a:r>
              <a:rPr lang="en-IN" sz="1100" dirty="0" err="1">
                <a:solidFill>
                  <a:schemeClr val="tx1"/>
                </a:solidFill>
                <a:latin typeface="Courier New" panose="02070309020205020404" pitchFamily="49" charset="0"/>
                <a:cs typeface="Courier New" panose="02070309020205020404" pitchFamily="49" charset="0"/>
              </a:rPr>
              <a:t>k,v</a:t>
            </a:r>
            <a:r>
              <a:rPr lang="en-IN" sz="1100" dirty="0">
                <a:solidFill>
                  <a:schemeClr val="tx1"/>
                </a:solidFill>
                <a:latin typeface="Courier New" panose="02070309020205020404" pitchFamily="49" charset="0"/>
                <a:cs typeface="Courier New" panose="02070309020205020404" pitchFamily="49" charset="0"/>
              </a:rPr>
              <a:t> in </a:t>
            </a:r>
            <a:r>
              <a:rPr lang="en-IN" sz="1100" dirty="0" err="1">
                <a:solidFill>
                  <a:schemeClr val="tx1"/>
                </a:solidFill>
                <a:latin typeface="Courier New" panose="02070309020205020404" pitchFamily="49" charset="0"/>
                <a:cs typeface="Courier New" panose="02070309020205020404" pitchFamily="49" charset="0"/>
              </a:rPr>
              <a:t>d.items</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print (k, “=”,v)</a:t>
            </a:r>
            <a:endParaRPr lang="en-GB" sz="1100" dirty="0">
              <a:solidFill>
                <a:schemeClr val="tx1"/>
              </a:solidFill>
              <a:latin typeface="Courier New" panose="02070309020205020404" pitchFamily="49" charset="0"/>
              <a:cs typeface="Courier New" panose="02070309020205020404" pitchFamily="49" charset="0"/>
            </a:endParaRPr>
          </a:p>
          <a:p>
            <a:endParaRPr lang="en-GB" sz="1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35124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50"/>
              </a:spcAft>
            </a:pPr>
            <a:r>
              <a:rPr lang="en-IN" sz="1300" b="1" dirty="0">
                <a:solidFill>
                  <a:schemeClr val="accent5"/>
                </a:solidFill>
              </a:rPr>
              <a:t>Constructing a dictionary from a pair of lists</a:t>
            </a:r>
            <a:endParaRPr lang="en-GB" sz="1300" b="1" dirty="0">
              <a:solidFill>
                <a:schemeClr val="accent5"/>
              </a:solidFill>
            </a:endParaRPr>
          </a:p>
          <a:p>
            <a:pPr>
              <a:spcAft>
                <a:spcPts val="650"/>
              </a:spcAft>
            </a:pPr>
            <a:r>
              <a:rPr lang="en-IN" dirty="0"/>
              <a:t>What is the best way to construct a dictionary from a pair of lists where one list contains the keys and the other one contains the values?</a:t>
            </a:r>
            <a:endParaRPr lang="en-GB" dirty="0"/>
          </a:p>
          <a:p>
            <a:r>
              <a:rPr lang="en-IN" dirty="0"/>
              <a:t> </a:t>
            </a:r>
          </a:p>
          <a:p>
            <a:endParaRPr lang="en-IN" dirty="0"/>
          </a:p>
          <a:p>
            <a:endParaRPr lang="en-IN" dirty="0"/>
          </a:p>
          <a:p>
            <a:endParaRPr lang="en-IN" dirty="0"/>
          </a:p>
          <a:p>
            <a:endParaRPr lang="en-IN" dirty="0"/>
          </a:p>
          <a:p>
            <a:endParaRPr lang="en-IN" dirty="0"/>
          </a:p>
          <a:p>
            <a:endParaRPr lang="en-GB" dirty="0"/>
          </a:p>
          <a:p>
            <a:pPr>
              <a:spcAft>
                <a:spcPts val="650"/>
              </a:spcAft>
            </a:pPr>
            <a:r>
              <a:rPr lang="en-IN" dirty="0"/>
              <a:t>Here, we see that we can create a dictionary using the </a:t>
            </a:r>
            <a:r>
              <a:rPr lang="en-IN" dirty="0">
                <a:latin typeface="Courier New" panose="02070309020205020404" pitchFamily="49" charset="0"/>
                <a:cs typeface="Courier New" panose="02070309020205020404" pitchFamily="49" charset="0"/>
              </a:rPr>
              <a:t>zip</a:t>
            </a:r>
            <a:r>
              <a:rPr lang="en-IN" dirty="0"/>
              <a:t> function which returns an iterator of tuples. </a:t>
            </a:r>
          </a:p>
          <a:p>
            <a:pPr>
              <a:spcAft>
                <a:spcPts val="650"/>
              </a:spcAft>
            </a:pPr>
            <a:r>
              <a:rPr lang="en-IN" dirty="0"/>
              <a:t>Note that this is highly efficient because the iterator only has to allocate space for one tuple which is re-used for each operation rather than allocating space for a new tuple each time.  In Python 2, you would use the </a:t>
            </a:r>
            <a:r>
              <a:rPr lang="en-IN" dirty="0" err="1">
                <a:latin typeface="Courier New" panose="02070309020205020404" pitchFamily="49" charset="0"/>
                <a:cs typeface="Courier New" panose="02070309020205020404" pitchFamily="49" charset="0"/>
              </a:rPr>
              <a:t>izip</a:t>
            </a: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builtin</a:t>
            </a:r>
            <a:r>
              <a:rPr lang="en-IN" dirty="0">
                <a:latin typeface="Courier New" panose="02070309020205020404" pitchFamily="49" charset="0"/>
                <a:cs typeface="Courier New" panose="02070309020205020404" pitchFamily="49" charset="0"/>
              </a:rPr>
              <a:t> </a:t>
            </a:r>
            <a:r>
              <a:rPr lang="en-IN" dirty="0"/>
              <a:t>function.</a:t>
            </a:r>
            <a:endParaRPr lang="en-GB"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14</a:t>
            </a:fld>
            <a:endParaRPr lang="en-GB"/>
          </a:p>
        </p:txBody>
      </p:sp>
      <p:sp>
        <p:nvSpPr>
          <p:cNvPr id="6" name="Rectangle 5"/>
          <p:cNvSpPr/>
          <p:nvPr/>
        </p:nvSpPr>
        <p:spPr>
          <a:xfrm>
            <a:off x="781014" y="5419152"/>
            <a:ext cx="5607605" cy="1043276"/>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16312" tIns="58156" rIns="116312" bIns="58156" rtlCol="0" anchor="ctr"/>
          <a:lstStyle/>
          <a:p>
            <a:r>
              <a:rPr lang="en-IN" sz="1100" dirty="0">
                <a:solidFill>
                  <a:schemeClr val="tx1"/>
                </a:solidFill>
                <a:latin typeface="Courier New" panose="02070309020205020404" pitchFamily="49" charset="0"/>
                <a:cs typeface="Courier New" panose="02070309020205020404" pitchFamily="49" charset="0"/>
              </a:rPr>
              <a:t>keys = ['fee','fi','</a:t>
            </a:r>
            <a:r>
              <a:rPr lang="en-IN" sz="1100" dirty="0" err="1">
                <a:solidFill>
                  <a:schemeClr val="tx1"/>
                </a:solidFill>
                <a:latin typeface="Courier New" panose="02070309020205020404" pitchFamily="49" charset="0"/>
                <a:cs typeface="Courier New" panose="02070309020205020404" pitchFamily="49" charset="0"/>
              </a:rPr>
              <a:t>fo</a:t>
            </a:r>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fum</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values = ['</a:t>
            </a:r>
            <a:r>
              <a:rPr lang="en-IN" sz="1100" dirty="0" err="1">
                <a:solidFill>
                  <a:schemeClr val="tx1"/>
                </a:solidFill>
                <a:latin typeface="Courier New" panose="02070309020205020404" pitchFamily="49" charset="0"/>
                <a:cs typeface="Courier New" panose="02070309020205020404" pitchFamily="49" charset="0"/>
              </a:rPr>
              <a:t>blood','of','an','Englishman</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d = </a:t>
            </a:r>
            <a:r>
              <a:rPr lang="en-IN" sz="1100" dirty="0" err="1">
                <a:solidFill>
                  <a:schemeClr val="tx1"/>
                </a:solidFill>
                <a:latin typeface="Courier New" panose="02070309020205020404" pitchFamily="49" charset="0"/>
                <a:cs typeface="Courier New" panose="02070309020205020404" pitchFamily="49" charset="0"/>
              </a:rPr>
              <a:t>dict</a:t>
            </a:r>
            <a:r>
              <a:rPr lang="en-IN" sz="1100" dirty="0">
                <a:solidFill>
                  <a:schemeClr val="tx1"/>
                </a:solidFill>
                <a:latin typeface="Courier New" panose="02070309020205020404" pitchFamily="49" charset="0"/>
                <a:cs typeface="Courier New" panose="02070309020205020404" pitchFamily="49" charset="0"/>
              </a:rPr>
              <a:t>(zip(</a:t>
            </a:r>
            <a:r>
              <a:rPr lang="en-IN" sz="1100" dirty="0" err="1">
                <a:solidFill>
                  <a:schemeClr val="tx1"/>
                </a:solidFill>
                <a:latin typeface="Courier New" panose="02070309020205020404" pitchFamily="49" charset="0"/>
                <a:cs typeface="Courier New" panose="02070309020205020404" pitchFamily="49" charset="0"/>
              </a:rPr>
              <a:t>keys,values</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endParaRPr lang="en-GB" sz="1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82006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50"/>
              </a:spcAft>
            </a:pPr>
            <a:r>
              <a:rPr lang="en-IN" sz="1300" b="1" dirty="0">
                <a:solidFill>
                  <a:schemeClr val="accent5"/>
                </a:solidFill>
              </a:rPr>
              <a:t>Using a dictionary to count the number of elements</a:t>
            </a:r>
            <a:endParaRPr lang="en-GB" sz="1300" b="1" dirty="0">
              <a:solidFill>
                <a:schemeClr val="accent5"/>
              </a:solidFill>
            </a:endParaRPr>
          </a:p>
          <a:p>
            <a:pPr>
              <a:spcAft>
                <a:spcPts val="650"/>
              </a:spcAft>
            </a:pPr>
            <a:r>
              <a:rPr lang="en-IN" dirty="0"/>
              <a:t>Let's look at a number of ways to perform this function.  Often times we will be given a list of potentially repeatable values and we will need to count the number of times that we receive any arbitrary value.  For example if we have a list of values:</a:t>
            </a:r>
          </a:p>
          <a:p>
            <a:pPr>
              <a:spcAft>
                <a:spcPts val="650"/>
              </a:spcAft>
            </a:pPr>
            <a:endParaRPr lang="en-IN" dirty="0"/>
          </a:p>
          <a:p>
            <a:pPr>
              <a:spcAft>
                <a:spcPts val="650"/>
              </a:spcAft>
            </a:pPr>
            <a:endParaRPr lang="en-GB" dirty="0"/>
          </a:p>
          <a:p>
            <a:pPr>
              <a:spcAft>
                <a:spcPts val="650"/>
              </a:spcAft>
            </a:pPr>
            <a:r>
              <a:rPr lang="en-IN" dirty="0"/>
              <a:t>How do we count the number of “1's”, “2's”, etc..  Let's look at three ways to do this:</a:t>
            </a:r>
          </a:p>
          <a:p>
            <a:endParaRPr lang="en-GB" dirty="0"/>
          </a:p>
          <a:p>
            <a:r>
              <a:rPr lang="en-IN" dirty="0"/>
              <a:t> </a:t>
            </a:r>
            <a:endParaRPr lang="en-GB"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15</a:t>
            </a:fld>
            <a:endParaRPr lang="en-GB"/>
          </a:p>
        </p:txBody>
      </p:sp>
      <p:sp>
        <p:nvSpPr>
          <p:cNvPr id="6" name="Rectangle 5"/>
          <p:cNvSpPr/>
          <p:nvPr/>
        </p:nvSpPr>
        <p:spPr>
          <a:xfrm>
            <a:off x="748230" y="5565361"/>
            <a:ext cx="5607605" cy="419451"/>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16312" tIns="58156" rIns="116312" bIns="58156" rtlCol="0" anchor="ctr"/>
          <a:lstStyle/>
          <a:p>
            <a:endParaRPr lang="en-IN" sz="1100" dirty="0">
              <a:solidFill>
                <a:schemeClr val="tx1"/>
              </a:solidFill>
              <a:latin typeface="Courier New" panose="02070309020205020404" pitchFamily="49" charset="0"/>
              <a:cs typeface="Courier New" panose="02070309020205020404" pitchFamily="49" charset="0"/>
            </a:endParaRPr>
          </a:p>
          <a:p>
            <a:r>
              <a:rPr lang="en-IN" sz="1100" dirty="0" err="1">
                <a:solidFill>
                  <a:schemeClr val="tx1"/>
                </a:solidFill>
                <a:latin typeface="Courier New" panose="02070309020205020404" pitchFamily="49" charset="0"/>
                <a:cs typeface="Courier New" panose="02070309020205020404" pitchFamily="49" charset="0"/>
              </a:rPr>
              <a:t>mynumbers</a:t>
            </a:r>
            <a:r>
              <a:rPr lang="en-IN" sz="1100" dirty="0">
                <a:solidFill>
                  <a:schemeClr val="tx1"/>
                </a:solidFill>
                <a:latin typeface="Courier New" panose="02070309020205020404" pitchFamily="49" charset="0"/>
                <a:cs typeface="Courier New" panose="02070309020205020404" pitchFamily="49" charset="0"/>
              </a:rPr>
              <a:t> = [1,2,4,2,3,6,4,3,3,3,7,8,6,9,9,0,0,1]</a:t>
            </a:r>
            <a:endParaRPr lang="en-GB" sz="1100" dirty="0">
              <a:solidFill>
                <a:schemeClr val="tx1"/>
              </a:solidFill>
              <a:latin typeface="Courier New" panose="02070309020205020404" pitchFamily="49" charset="0"/>
              <a:cs typeface="Courier New" panose="02070309020205020404" pitchFamily="49" charset="0"/>
            </a:endParaRPr>
          </a:p>
          <a:p>
            <a:endParaRPr lang="en-GB" sz="1100" dirty="0">
              <a:solidFill>
                <a:schemeClr val="tx1"/>
              </a:solidFill>
              <a:latin typeface="Courier New" panose="02070309020205020404" pitchFamily="49" charset="0"/>
              <a:cs typeface="Courier New" panose="02070309020205020404" pitchFamily="49" charset="0"/>
            </a:endParaRPr>
          </a:p>
        </p:txBody>
      </p:sp>
      <p:sp>
        <p:nvSpPr>
          <p:cNvPr id="7" name="Rectangle 6"/>
          <p:cNvSpPr/>
          <p:nvPr/>
        </p:nvSpPr>
        <p:spPr>
          <a:xfrm>
            <a:off x="781014" y="6376656"/>
            <a:ext cx="5607605" cy="2941717"/>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16312" tIns="58156" rIns="116312" bIns="58156" rtlCol="0" anchor="ctr"/>
          <a:lstStyle/>
          <a:p>
            <a:r>
              <a:rPr lang="en-IN" sz="1100" dirty="0">
                <a:solidFill>
                  <a:schemeClr val="tx1"/>
                </a:solidFill>
                <a:latin typeface="Courier New" panose="02070309020205020404" pitchFamily="49" charset="0"/>
                <a:cs typeface="Courier New" panose="02070309020205020404" pitchFamily="49" charset="0"/>
              </a:rPr>
              <a:t># First way</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d =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for number in </a:t>
            </a:r>
            <a:r>
              <a:rPr lang="en-IN" sz="1100" dirty="0" err="1">
                <a:solidFill>
                  <a:schemeClr val="tx1"/>
                </a:solidFill>
                <a:latin typeface="Courier New" panose="02070309020205020404" pitchFamily="49" charset="0"/>
                <a:cs typeface="Courier New" panose="02070309020205020404" pitchFamily="49" charset="0"/>
              </a:rPr>
              <a:t>mynumbers</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if number not in d:</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d[number] = 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d[number] +=1</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Second way</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d={}</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for number in numbers:</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d[number]= </a:t>
            </a:r>
            <a:r>
              <a:rPr lang="en-IN" sz="1100" dirty="0" err="1">
                <a:solidFill>
                  <a:schemeClr val="tx1"/>
                </a:solidFill>
                <a:latin typeface="Courier New" panose="02070309020205020404" pitchFamily="49" charset="0"/>
                <a:cs typeface="Courier New" panose="02070309020205020404" pitchFamily="49" charset="0"/>
              </a:rPr>
              <a:t>d.get</a:t>
            </a:r>
            <a:r>
              <a:rPr lang="en-IN" sz="1100" dirty="0">
                <a:solidFill>
                  <a:schemeClr val="tx1"/>
                </a:solidFill>
                <a:latin typeface="Courier New" panose="02070309020205020404" pitchFamily="49" charset="0"/>
                <a:cs typeface="Courier New" panose="02070309020205020404" pitchFamily="49" charset="0"/>
              </a:rPr>
              <a:t>(number,0) +1</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Third way</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d = </a:t>
            </a:r>
            <a:r>
              <a:rPr lang="en-IN" sz="1100" dirty="0" err="1">
                <a:solidFill>
                  <a:schemeClr val="tx1"/>
                </a:solidFill>
                <a:latin typeface="Courier New" panose="02070309020205020404" pitchFamily="49" charset="0"/>
                <a:cs typeface="Courier New" panose="02070309020205020404" pitchFamily="49" charset="0"/>
              </a:rPr>
              <a:t>defaultdict</a:t>
            </a:r>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int</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for number in </a:t>
            </a:r>
            <a:r>
              <a:rPr lang="en-IN" sz="1100" dirty="0" err="1">
                <a:solidFill>
                  <a:schemeClr val="tx1"/>
                </a:solidFill>
                <a:latin typeface="Courier New" panose="02070309020205020404" pitchFamily="49" charset="0"/>
                <a:cs typeface="Courier New" panose="02070309020205020404" pitchFamily="49" charset="0"/>
              </a:rPr>
              <a:t>mynumbers</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d[number] +=1</a:t>
            </a:r>
            <a:endParaRPr lang="en-GB" sz="1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37392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92056"/>
            <a:ext cx="5678212" cy="8715074"/>
          </a:xfrm>
        </p:spPr>
        <p:txBody>
          <a:bodyPr/>
          <a:lstStyle/>
          <a:p>
            <a:pPr>
              <a:spcAft>
                <a:spcPts val="650"/>
              </a:spcAft>
            </a:pPr>
            <a:r>
              <a:rPr lang="en-IN" dirty="0"/>
              <a:t>The first method for counting items in a dictionary is the standard, default way of doing it.  </a:t>
            </a:r>
          </a:p>
          <a:p>
            <a:pPr>
              <a:spcAft>
                <a:spcPts val="650"/>
              </a:spcAft>
            </a:pPr>
            <a:r>
              <a:rPr lang="en-IN" dirty="0"/>
              <a:t>Very simply, the program checks to see if the key exists.  If it doesn't it creates a key with a value of</a:t>
            </a:r>
            <a:r>
              <a:rPr lang="en-IN" dirty="0">
                <a:latin typeface="Courier New" panose="02070309020205020404" pitchFamily="49" charset="0"/>
                <a:cs typeface="Courier New" panose="02070309020205020404" pitchFamily="49" charset="0"/>
              </a:rPr>
              <a:t> 0 </a:t>
            </a:r>
            <a:r>
              <a:rPr lang="en-IN" dirty="0"/>
              <a:t>and then increments it, the whole point being that we want to avoid raising a </a:t>
            </a:r>
            <a:r>
              <a:rPr lang="en-IN" dirty="0" err="1">
                <a:latin typeface="Courier New" panose="02070309020205020404" pitchFamily="49" charset="0"/>
                <a:cs typeface="Courier New" panose="02070309020205020404" pitchFamily="49" charset="0"/>
              </a:rPr>
              <a:t>KeyErrorException</a:t>
            </a:r>
            <a:r>
              <a:rPr lang="en-IN" dirty="0"/>
              <a:t> and halting program execution.   </a:t>
            </a:r>
          </a:p>
          <a:p>
            <a:pPr>
              <a:spcAft>
                <a:spcPts val="650"/>
              </a:spcAft>
            </a:pPr>
            <a:r>
              <a:rPr lang="en-IN" dirty="0"/>
              <a:t>The second way effectively does the same thing as the first method; however, here we use the </a:t>
            </a:r>
            <a:r>
              <a:rPr lang="en-IN" dirty="0">
                <a:latin typeface="Courier New" panose="02070309020205020404" pitchFamily="49" charset="0"/>
                <a:cs typeface="Courier New" panose="02070309020205020404" pitchFamily="49" charset="0"/>
              </a:rPr>
              <a:t>get()</a:t>
            </a:r>
            <a:r>
              <a:rPr lang="en-IN" dirty="0"/>
              <a:t>method to either retrieve the value if it exists or a zero if it doesn't.  </a:t>
            </a:r>
            <a:r>
              <a:rPr lang="en-IN" dirty="0">
                <a:latin typeface="Courier New" panose="02070309020205020404" pitchFamily="49" charset="0"/>
                <a:cs typeface="Courier New" panose="02070309020205020404" pitchFamily="49" charset="0"/>
              </a:rPr>
              <a:t>get</a:t>
            </a:r>
            <a:r>
              <a:rPr lang="en-IN" dirty="0"/>
              <a:t> will then create the key with a value of zero in the dictionary.  </a:t>
            </a:r>
          </a:p>
          <a:p>
            <a:pPr>
              <a:spcAft>
                <a:spcPts val="650"/>
              </a:spcAft>
            </a:pPr>
            <a:r>
              <a:rPr lang="en-IN" dirty="0"/>
              <a:t>The last method is to use the </a:t>
            </a:r>
            <a:r>
              <a:rPr lang="en-IN" dirty="0" err="1">
                <a:latin typeface="Courier New" panose="02070309020205020404" pitchFamily="49" charset="0"/>
                <a:cs typeface="Courier New" panose="02070309020205020404" pitchFamily="49" charset="0"/>
              </a:rPr>
              <a:t>defaultdict</a:t>
            </a:r>
            <a:r>
              <a:rPr lang="en-IN" dirty="0"/>
              <a:t> class which is described in the previous module.  Note that there may be some use cases where we will have to convert the </a:t>
            </a:r>
            <a:r>
              <a:rPr lang="en-IN" dirty="0" err="1">
                <a:latin typeface="Courier New" panose="02070309020205020404" pitchFamily="49" charset="0"/>
                <a:cs typeface="Courier New" panose="02070309020205020404" pitchFamily="49" charset="0"/>
              </a:rPr>
              <a:t>defaultdict</a:t>
            </a:r>
            <a:r>
              <a:rPr lang="en-IN" dirty="0"/>
              <a:t> back into a regular </a:t>
            </a:r>
            <a:r>
              <a:rPr lang="en-IN" dirty="0" err="1">
                <a:latin typeface="Courier New" panose="02070309020205020404" pitchFamily="49" charset="0"/>
                <a:cs typeface="Courier New" panose="02070309020205020404" pitchFamily="49" charset="0"/>
              </a:rPr>
              <a:t>dict</a:t>
            </a:r>
            <a:r>
              <a:rPr lang="en-IN" dirty="0"/>
              <a:t> with the </a:t>
            </a:r>
            <a:r>
              <a:rPr lang="en-IN" dirty="0" err="1">
                <a:latin typeface="Courier New" panose="02070309020205020404" pitchFamily="49" charset="0"/>
                <a:cs typeface="Courier New" panose="02070309020205020404" pitchFamily="49" charset="0"/>
              </a:rPr>
              <a:t>dict</a:t>
            </a:r>
            <a:r>
              <a:rPr lang="en-IN" dirty="0">
                <a:latin typeface="Courier New" panose="02070309020205020404" pitchFamily="49" charset="0"/>
                <a:cs typeface="Courier New" panose="02070309020205020404" pitchFamily="49" charset="0"/>
              </a:rPr>
              <a:t>()</a:t>
            </a:r>
            <a:r>
              <a:rPr lang="en-IN" dirty="0"/>
              <a:t>built in function.  </a:t>
            </a:r>
            <a:endParaRPr lang="en-GB"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16</a:t>
            </a:fld>
            <a:endParaRPr lang="en-GB"/>
          </a:p>
        </p:txBody>
      </p:sp>
    </p:spTree>
    <p:extLst>
      <p:ext uri="{BB962C8B-B14F-4D97-AF65-F5344CB8AC3E}">
        <p14:creationId xmlns:p14="http://schemas.microsoft.com/office/powerpoint/2010/main" val="338797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50"/>
              </a:spcAft>
            </a:pPr>
            <a:r>
              <a:rPr lang="en-IN" sz="1300" b="1" dirty="0">
                <a:solidFill>
                  <a:schemeClr val="accent5"/>
                </a:solidFill>
              </a:rPr>
              <a:t>Grouping with dictionaries</a:t>
            </a:r>
            <a:endParaRPr lang="en-GB" sz="1300" b="1" dirty="0">
              <a:solidFill>
                <a:schemeClr val="accent5"/>
              </a:solidFill>
            </a:endParaRPr>
          </a:p>
          <a:p>
            <a:pPr>
              <a:spcAft>
                <a:spcPts val="650"/>
              </a:spcAft>
            </a:pPr>
            <a:r>
              <a:rPr lang="en-IN" dirty="0"/>
              <a:t>A common programming pattern is to take a list of values and put them into a dictionary by some characteristic of the value, e.g. the first character of the string value or its length.</a:t>
            </a:r>
            <a:endParaRPr lang="en-GB" dirty="0"/>
          </a:p>
          <a:p>
            <a:pPr>
              <a:spcAft>
                <a:spcPts val="650"/>
              </a:spcAft>
            </a:pPr>
            <a:r>
              <a:rPr lang="en-IN" dirty="0"/>
              <a:t>Here is the naive, first implementation of this pattern.</a:t>
            </a:r>
          </a:p>
          <a:p>
            <a:pPr>
              <a:spcAft>
                <a:spcPts val="650"/>
              </a:spcAft>
            </a:pPr>
            <a:endParaRPr lang="en-GB" dirty="0"/>
          </a:p>
          <a:p>
            <a:r>
              <a:rPr lang="en-IN" dirty="0"/>
              <a:t>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GB" dirty="0"/>
          </a:p>
          <a:p>
            <a:pPr>
              <a:spcAft>
                <a:spcPts val="650"/>
              </a:spcAft>
            </a:pPr>
            <a:r>
              <a:rPr lang="en-IN" dirty="0"/>
              <a:t>In this first implementation, we create an empty dictionary </a:t>
            </a:r>
            <a:r>
              <a:rPr lang="en-IN" dirty="0">
                <a:latin typeface="Courier New" panose="02070309020205020404" pitchFamily="49" charset="0"/>
                <a:cs typeface="Courier New" panose="02070309020205020404" pitchFamily="49" charset="0"/>
              </a:rPr>
              <a:t>d</a:t>
            </a:r>
            <a:r>
              <a:rPr lang="en-IN" dirty="0"/>
              <a:t>.  We iterate through the names list and  make the length of each element of the list a key for the dictionary.  If the key/value pair doesn't exist, create the key and initialize the value as an empty list.  Once that's done, we append the list element as a new element of the value list.  Note that in order to change the grouping criteria here, we only need to change one line of code, in this case the key assignment.</a:t>
            </a:r>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17</a:t>
            </a:fld>
            <a:endParaRPr lang="en-GB"/>
          </a:p>
        </p:txBody>
      </p:sp>
      <p:sp>
        <p:nvSpPr>
          <p:cNvPr id="6" name="Rectangle 5"/>
          <p:cNvSpPr/>
          <p:nvPr/>
        </p:nvSpPr>
        <p:spPr>
          <a:xfrm>
            <a:off x="781013" y="5724524"/>
            <a:ext cx="5607605" cy="2000251"/>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16312" tIns="58156" rIns="116312" bIns="58156" rtlCol="0" anchor="ctr"/>
          <a:lstStyle/>
          <a:p>
            <a:r>
              <a:rPr lang="en-IN" sz="1100" dirty="0">
                <a:solidFill>
                  <a:schemeClr val="tx1"/>
                </a:solidFill>
                <a:latin typeface="Courier New" panose="02070309020205020404" pitchFamily="49" charset="0"/>
                <a:cs typeface="Courier New" panose="02070309020205020404" pitchFamily="49" charset="0"/>
              </a:rPr>
              <a:t>names = ['</a:t>
            </a:r>
            <a:r>
              <a:rPr lang="en-IN" sz="1100" dirty="0" err="1">
                <a:solidFill>
                  <a:schemeClr val="tx1"/>
                </a:solidFill>
                <a:latin typeface="Courier New" panose="02070309020205020404" pitchFamily="49" charset="0"/>
                <a:cs typeface="Courier New" panose="02070309020205020404" pitchFamily="49" charset="0"/>
              </a:rPr>
              <a:t>Braun','Bob','Sue','Dave','Ben','Mark','Rory</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d =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for name in names:</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key = </a:t>
            </a:r>
            <a:r>
              <a:rPr lang="en-IN" sz="1100" dirty="0" err="1">
                <a:solidFill>
                  <a:schemeClr val="tx1"/>
                </a:solidFill>
                <a:latin typeface="Courier New" panose="02070309020205020404" pitchFamily="49" charset="0"/>
                <a:cs typeface="Courier New" panose="02070309020205020404" pitchFamily="49" charset="0"/>
              </a:rPr>
              <a:t>len</a:t>
            </a:r>
            <a:r>
              <a:rPr lang="en-IN" sz="1100" dirty="0">
                <a:solidFill>
                  <a:schemeClr val="tx1"/>
                </a:solidFill>
                <a:latin typeface="Courier New" panose="02070309020205020404" pitchFamily="49" charset="0"/>
                <a:cs typeface="Courier New" panose="02070309020205020404" pitchFamily="49" charset="0"/>
              </a:rPr>
              <a:t>(name)</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if key not in d:</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d[key] =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d[key].append(name)</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{3: ['Bob', 'Sue', 'Ben'], 4: ['Dave', 'Mark', 'Rory'], 5: ['Braun']}</a:t>
            </a:r>
            <a:endParaRPr lang="en-GB" sz="1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65633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4616237"/>
            <a:ext cx="5678212" cy="4790894"/>
          </a:xfrm>
        </p:spPr>
        <p:txBody>
          <a:bodyPr/>
          <a:lstStyle/>
          <a:p>
            <a:pPr>
              <a:spcAft>
                <a:spcPts val="650"/>
              </a:spcAft>
            </a:pPr>
            <a:r>
              <a:rPr lang="en-IN" dirty="0"/>
              <a:t>Let's see a nicer way of implementing this pattern.</a:t>
            </a:r>
          </a:p>
          <a:p>
            <a:pPr>
              <a:spcAft>
                <a:spcPts val="650"/>
              </a:spcAft>
            </a:pPr>
            <a:endParaRPr lang="en-GB" dirty="0"/>
          </a:p>
          <a:p>
            <a:endParaRPr lang="en-GB" dirty="0"/>
          </a:p>
          <a:p>
            <a:r>
              <a:rPr lang="en-IN" dirty="0"/>
              <a:t> </a:t>
            </a:r>
            <a:endParaRPr lang="en-GB" dirty="0"/>
          </a:p>
          <a:p>
            <a:r>
              <a:rPr lang="en-IN" dirty="0"/>
              <a:t> </a:t>
            </a:r>
            <a:endParaRPr lang="en-GB" dirty="0"/>
          </a:p>
          <a:p>
            <a:r>
              <a:rPr lang="en-IN" dirty="0"/>
              <a:t> </a:t>
            </a:r>
          </a:p>
          <a:p>
            <a:pPr>
              <a:spcAft>
                <a:spcPts val="650"/>
              </a:spcAft>
            </a:pPr>
            <a:r>
              <a:rPr lang="en-IN" dirty="0"/>
              <a:t>Here we use the </a:t>
            </a:r>
            <a:r>
              <a:rPr lang="en-IN" dirty="0" err="1">
                <a:latin typeface="Courier New" panose="02070309020205020404" pitchFamily="49" charset="0"/>
                <a:cs typeface="Courier New" panose="02070309020205020404" pitchFamily="49" charset="0"/>
              </a:rPr>
              <a:t>setdefault</a:t>
            </a:r>
            <a:r>
              <a:rPr lang="en-IN" dirty="0">
                <a:latin typeface="Courier New" panose="02070309020205020404" pitchFamily="49" charset="0"/>
                <a:cs typeface="Courier New" panose="02070309020205020404" pitchFamily="49" charset="0"/>
              </a:rPr>
              <a:t>() </a:t>
            </a:r>
            <a:r>
              <a:rPr lang="en-IN" dirty="0"/>
              <a:t>method to add the key value pair.  If the key doesn't exist, the </a:t>
            </a:r>
            <a:r>
              <a:rPr lang="en-IN" dirty="0" err="1">
                <a:latin typeface="Courier New" panose="02070309020205020404" pitchFamily="49" charset="0"/>
                <a:cs typeface="Courier New" panose="02070309020205020404" pitchFamily="49" charset="0"/>
              </a:rPr>
              <a:t>setdefault</a:t>
            </a:r>
            <a:r>
              <a:rPr lang="en-IN" dirty="0"/>
              <a:t> method will create an empty list as the value and add the key/value pair to the dictionary.  Once that's done, we then append the new name element to the value list.</a:t>
            </a:r>
            <a:endParaRPr lang="en-GB" dirty="0"/>
          </a:p>
          <a:p>
            <a:pPr>
              <a:spcAft>
                <a:spcPts val="650"/>
              </a:spcAft>
            </a:pPr>
            <a:r>
              <a:rPr lang="en-IN" dirty="0"/>
              <a:t>Let's see the up-to-date modern way using </a:t>
            </a:r>
            <a:r>
              <a:rPr lang="en-IN" dirty="0" err="1">
                <a:latin typeface="Courier New" panose="02070309020205020404" pitchFamily="49" charset="0"/>
                <a:cs typeface="Courier New" panose="02070309020205020404" pitchFamily="49" charset="0"/>
              </a:rPr>
              <a:t>defaultdict</a:t>
            </a:r>
            <a:r>
              <a:rPr lang="en-IN" dirty="0"/>
              <a:t> to implement grouping by dictionary.</a:t>
            </a:r>
          </a:p>
          <a:p>
            <a:pPr>
              <a:spcAft>
                <a:spcPts val="650"/>
              </a:spcAft>
            </a:pPr>
            <a:endParaRPr lang="en-IN" dirty="0"/>
          </a:p>
          <a:p>
            <a:pPr>
              <a:spcAft>
                <a:spcPts val="650"/>
              </a:spcAft>
            </a:pPr>
            <a:endParaRPr lang="en-IN" dirty="0"/>
          </a:p>
          <a:p>
            <a:pPr>
              <a:spcAft>
                <a:spcPts val="650"/>
              </a:spcAft>
            </a:pPr>
            <a:endParaRPr lang="en-GB" dirty="0"/>
          </a:p>
          <a:p>
            <a:r>
              <a:rPr lang="en-IN" dirty="0"/>
              <a:t> </a:t>
            </a:r>
            <a:endParaRPr lang="en-GB" dirty="0"/>
          </a:p>
          <a:p>
            <a:pPr>
              <a:spcAft>
                <a:spcPts val="650"/>
              </a:spcAft>
            </a:pPr>
            <a:r>
              <a:rPr lang="en-IN" dirty="0"/>
              <a:t>As we saw in our last example, we can use a </a:t>
            </a:r>
            <a:r>
              <a:rPr lang="en-IN" dirty="0" err="1">
                <a:latin typeface="Courier New" panose="02070309020205020404" pitchFamily="49" charset="0"/>
                <a:cs typeface="Courier New" panose="02070309020205020404" pitchFamily="49" charset="0"/>
              </a:rPr>
              <a:t>defaultdict</a:t>
            </a:r>
            <a:r>
              <a:rPr lang="en-IN" dirty="0"/>
              <a:t> from the collections library to implement these patterns.  We pass in a list parameter to the </a:t>
            </a:r>
            <a:r>
              <a:rPr lang="en-IN" dirty="0" err="1">
                <a:latin typeface="Courier New" panose="02070309020205020404" pitchFamily="49" charset="0"/>
                <a:cs typeface="Courier New" panose="02070309020205020404" pitchFamily="49" charset="0"/>
              </a:rPr>
              <a:t>defaultdict</a:t>
            </a:r>
            <a:r>
              <a:rPr lang="en-IN" dirty="0"/>
              <a:t> factory to tell it that for this </a:t>
            </a:r>
            <a:r>
              <a:rPr lang="en-IN" dirty="0" err="1">
                <a:latin typeface="Courier New" panose="02070309020205020404" pitchFamily="49" charset="0"/>
                <a:cs typeface="Courier New" panose="02070309020205020404" pitchFamily="49" charset="0"/>
              </a:rPr>
              <a:t>defaultdict</a:t>
            </a:r>
            <a:r>
              <a:rPr lang="en-IN" dirty="0"/>
              <a:t>, if the key/value pair doesn't exist create an empty list as the value and insert the key/value pair into the </a:t>
            </a:r>
            <a:r>
              <a:rPr lang="en-IN" dirty="0" err="1">
                <a:latin typeface="Courier New" panose="02070309020205020404" pitchFamily="49" charset="0"/>
                <a:cs typeface="Courier New" panose="02070309020205020404" pitchFamily="49" charset="0"/>
              </a:rPr>
              <a:t>defaultdict</a:t>
            </a:r>
            <a:r>
              <a:rPr lang="en-IN" dirty="0"/>
              <a:t>.</a:t>
            </a:r>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18</a:t>
            </a:fld>
            <a:endParaRPr lang="en-GB"/>
          </a:p>
        </p:txBody>
      </p:sp>
      <p:sp>
        <p:nvSpPr>
          <p:cNvPr id="6" name="Rectangle 5"/>
          <p:cNvSpPr/>
          <p:nvPr/>
        </p:nvSpPr>
        <p:spPr>
          <a:xfrm>
            <a:off x="812171" y="4895678"/>
            <a:ext cx="5607605" cy="885997"/>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16312" tIns="58156" rIns="116312" bIns="58156" rtlCol="0" anchor="ctr"/>
          <a:lstStyle/>
          <a:p>
            <a:r>
              <a:rPr lang="en-IN" sz="1000" dirty="0">
                <a:solidFill>
                  <a:schemeClr val="tx1"/>
                </a:solidFill>
                <a:latin typeface="Courier New" panose="02070309020205020404" pitchFamily="49" charset="0"/>
                <a:cs typeface="Courier New" panose="02070309020205020404" pitchFamily="49" charset="0"/>
              </a:rPr>
              <a:t>names = ['</a:t>
            </a:r>
            <a:r>
              <a:rPr lang="en-IN" sz="1000" dirty="0" err="1">
                <a:solidFill>
                  <a:schemeClr val="tx1"/>
                </a:solidFill>
                <a:latin typeface="Courier New" panose="02070309020205020404" pitchFamily="49" charset="0"/>
                <a:cs typeface="Courier New" panose="02070309020205020404" pitchFamily="49" charset="0"/>
              </a:rPr>
              <a:t>Braun','Bob','Sue','Dave','Ben','Mark','Rory</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d =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for name in names:</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key = </a:t>
            </a:r>
            <a:r>
              <a:rPr lang="en-IN" sz="1000" dirty="0" err="1">
                <a:solidFill>
                  <a:schemeClr val="tx1"/>
                </a:solidFill>
                <a:latin typeface="Courier New" panose="02070309020205020404" pitchFamily="49" charset="0"/>
                <a:cs typeface="Courier New" panose="02070309020205020404" pitchFamily="49" charset="0"/>
              </a:rPr>
              <a:t>len</a:t>
            </a:r>
            <a:r>
              <a:rPr lang="en-IN" sz="1000" dirty="0">
                <a:solidFill>
                  <a:schemeClr val="tx1"/>
                </a:solidFill>
                <a:latin typeface="Courier New" panose="02070309020205020404" pitchFamily="49" charset="0"/>
                <a:cs typeface="Courier New" panose="02070309020205020404" pitchFamily="49" charset="0"/>
              </a:rPr>
              <a:t>(name)</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d.setdefault</a:t>
            </a:r>
            <a:r>
              <a:rPr lang="en-IN" sz="1000" dirty="0">
                <a:solidFill>
                  <a:schemeClr val="tx1"/>
                </a:solidFill>
                <a:latin typeface="Courier New" panose="02070309020205020404" pitchFamily="49" charset="0"/>
                <a:cs typeface="Courier New" panose="02070309020205020404" pitchFamily="49" charset="0"/>
              </a:rPr>
              <a:t>(key,[]).append(name)</a:t>
            </a:r>
            <a:endParaRPr lang="en-GB" sz="1000" dirty="0">
              <a:solidFill>
                <a:schemeClr val="tx1"/>
              </a:solidFill>
              <a:latin typeface="Courier New" panose="02070309020205020404" pitchFamily="49" charset="0"/>
              <a:cs typeface="Courier New" panose="02070309020205020404" pitchFamily="49" charset="0"/>
            </a:endParaRPr>
          </a:p>
        </p:txBody>
      </p:sp>
      <p:sp>
        <p:nvSpPr>
          <p:cNvPr id="7" name="Rectangle 6"/>
          <p:cNvSpPr/>
          <p:nvPr/>
        </p:nvSpPr>
        <p:spPr>
          <a:xfrm>
            <a:off x="812171" y="7011684"/>
            <a:ext cx="5607605" cy="884541"/>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16312" tIns="58156" rIns="116312" bIns="58156" rtlCol="0" anchor="ctr"/>
          <a:lstStyle/>
          <a:p>
            <a:r>
              <a:rPr lang="en-IN" sz="1000" dirty="0">
                <a:solidFill>
                  <a:schemeClr val="tx1"/>
                </a:solidFill>
                <a:latin typeface="Courier New" panose="02070309020205020404" pitchFamily="49" charset="0"/>
                <a:cs typeface="Courier New" panose="02070309020205020404" pitchFamily="49" charset="0"/>
              </a:rPr>
              <a:t>names = ['</a:t>
            </a:r>
            <a:r>
              <a:rPr lang="en-IN" sz="1000" dirty="0" err="1">
                <a:solidFill>
                  <a:schemeClr val="tx1"/>
                </a:solidFill>
                <a:latin typeface="Courier New" panose="02070309020205020404" pitchFamily="49" charset="0"/>
                <a:cs typeface="Courier New" panose="02070309020205020404" pitchFamily="49" charset="0"/>
              </a:rPr>
              <a:t>Braun','Bob','Sue','Dave','Ben','Mark','Rory</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d=</a:t>
            </a:r>
            <a:r>
              <a:rPr lang="en-IN" sz="1000" dirty="0" err="1">
                <a:solidFill>
                  <a:schemeClr val="tx1"/>
                </a:solidFill>
                <a:latin typeface="Courier New" panose="02070309020205020404" pitchFamily="49" charset="0"/>
                <a:cs typeface="Courier New" panose="02070309020205020404" pitchFamily="49" charset="0"/>
              </a:rPr>
              <a:t>defaultdict</a:t>
            </a:r>
            <a:r>
              <a:rPr lang="en-IN" sz="1000" dirty="0">
                <a:solidFill>
                  <a:schemeClr val="tx1"/>
                </a:solidFill>
                <a:latin typeface="Courier New" panose="02070309020205020404" pitchFamily="49" charset="0"/>
                <a:cs typeface="Courier New" panose="02070309020205020404" pitchFamily="49" charset="0"/>
              </a:rPr>
              <a:t>(list)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for name in names:</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key = </a:t>
            </a:r>
            <a:r>
              <a:rPr lang="en-IN" sz="1000" dirty="0" err="1">
                <a:solidFill>
                  <a:schemeClr val="tx1"/>
                </a:solidFill>
                <a:latin typeface="Courier New" panose="02070309020205020404" pitchFamily="49" charset="0"/>
                <a:cs typeface="Courier New" panose="02070309020205020404" pitchFamily="49" charset="0"/>
              </a:rPr>
              <a:t>len</a:t>
            </a:r>
            <a:r>
              <a:rPr lang="en-IN" sz="1000" dirty="0">
                <a:solidFill>
                  <a:schemeClr val="tx1"/>
                </a:solidFill>
                <a:latin typeface="Courier New" panose="02070309020205020404" pitchFamily="49" charset="0"/>
                <a:cs typeface="Courier New" panose="02070309020205020404" pitchFamily="49" charset="0"/>
              </a:rPr>
              <a:t>(name)</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d[key].append(name)</a:t>
            </a:r>
            <a:endParaRPr lang="en-GB" sz="1000" dirty="0">
              <a:solidFill>
                <a:schemeClr val="tx1"/>
              </a:solidFill>
              <a:latin typeface="Courier New" panose="02070309020205020404" pitchFamily="49" charset="0"/>
              <a:cs typeface="Courier New" panose="02070309020205020404" pitchFamily="49" charset="0"/>
            </a:endParaRPr>
          </a:p>
          <a:p>
            <a:endParaRPr lang="en-GB" sz="1000" dirty="0">
              <a:solidFill>
                <a:schemeClr val="tx1"/>
              </a:solidFill>
              <a:latin typeface="Courier New" panose="02070309020205020404" pitchFamily="49" charset="0"/>
              <a:cs typeface="Courier New" panose="02070309020205020404" pitchFamily="49" charset="0"/>
            </a:endParaRPr>
          </a:p>
        </p:txBody>
      </p:sp>
      <p:sp>
        <p:nvSpPr>
          <p:cNvPr id="9" name="Slide Image Placeholder 1"/>
          <p:cNvSpPr>
            <a:spLocks noGrp="1" noRot="1" noChangeAspect="1"/>
          </p:cNvSpPr>
          <p:nvPr>
            <p:ph type="sldImg" idx="2"/>
          </p:nvPr>
        </p:nvSpPr>
        <p:spPr>
          <a:xfrm>
            <a:off x="523875" y="654050"/>
            <a:ext cx="6056313" cy="3722688"/>
          </a:xfrm>
        </p:spPr>
      </p:sp>
    </p:spTree>
    <p:extLst>
      <p:ext uri="{BB962C8B-B14F-4D97-AF65-F5344CB8AC3E}">
        <p14:creationId xmlns:p14="http://schemas.microsoft.com/office/powerpoint/2010/main" val="38652668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0406" y="4600702"/>
            <a:ext cx="5678212" cy="4806427"/>
          </a:xfrm>
        </p:spPr>
        <p:txBody>
          <a:bodyPr/>
          <a:lstStyle/>
          <a:p>
            <a:pPr>
              <a:spcAft>
                <a:spcPts val="650"/>
              </a:spcAft>
            </a:pPr>
            <a:r>
              <a:rPr lang="en-IN" sz="1300" b="1" dirty="0">
                <a:solidFill>
                  <a:schemeClr val="accent5"/>
                </a:solidFill>
                <a:cs typeface="Courier New" panose="02070309020205020404" pitchFamily="49" charset="0"/>
              </a:rPr>
              <a:t>Simultaneous state updates with </a:t>
            </a:r>
            <a:r>
              <a:rPr lang="en-IN" sz="1300" b="1" dirty="0">
                <a:solidFill>
                  <a:schemeClr val="accent5"/>
                </a:solidFill>
                <a:latin typeface="Courier New" panose="02070309020205020404" pitchFamily="49" charset="0"/>
                <a:cs typeface="Courier New" panose="02070309020205020404" pitchFamily="49" charset="0"/>
              </a:rPr>
              <a:t>tuple</a:t>
            </a:r>
            <a:r>
              <a:rPr lang="en-IN" sz="1300" b="1" dirty="0">
                <a:solidFill>
                  <a:schemeClr val="accent5"/>
                </a:solidFill>
                <a:cs typeface="Courier New" panose="02070309020205020404" pitchFamily="49" charset="0"/>
              </a:rPr>
              <a:t> packing and unpacking</a:t>
            </a:r>
            <a:endParaRPr lang="en-GB" sz="1300" b="1" dirty="0">
              <a:solidFill>
                <a:schemeClr val="accent5"/>
              </a:solidFill>
              <a:cs typeface="Courier New" panose="02070309020205020404" pitchFamily="49" charset="0"/>
            </a:endParaRPr>
          </a:p>
          <a:p>
            <a:pPr>
              <a:spcAft>
                <a:spcPts val="650"/>
              </a:spcAft>
            </a:pPr>
            <a:r>
              <a:rPr lang="en-IN" dirty="0"/>
              <a:t>Consider the following code to calculate the </a:t>
            </a:r>
            <a:r>
              <a:rPr lang="en-IN" dirty="0" err="1"/>
              <a:t>fibonacci</a:t>
            </a:r>
            <a:r>
              <a:rPr lang="en-IN" dirty="0"/>
              <a:t> sequence:</a:t>
            </a:r>
          </a:p>
          <a:p>
            <a:pPr>
              <a:spcAft>
                <a:spcPts val="650"/>
              </a:spcAft>
            </a:pPr>
            <a:endParaRPr lang="en-GB" dirty="0"/>
          </a:p>
          <a:p>
            <a:r>
              <a:rPr lang="en-IN" dirty="0"/>
              <a:t>  </a:t>
            </a:r>
          </a:p>
          <a:p>
            <a:endParaRPr lang="en-IN" dirty="0"/>
          </a:p>
          <a:p>
            <a:endParaRPr lang="en-IN" dirty="0"/>
          </a:p>
          <a:p>
            <a:endParaRPr lang="en-IN" dirty="0"/>
          </a:p>
          <a:p>
            <a:endParaRPr lang="en-IN" dirty="0"/>
          </a:p>
          <a:p>
            <a:endParaRPr lang="en-IN" dirty="0"/>
          </a:p>
          <a:p>
            <a:pPr>
              <a:spcAft>
                <a:spcPts val="650"/>
              </a:spcAft>
            </a:pPr>
            <a:r>
              <a:rPr lang="en-IN" dirty="0"/>
              <a:t>What's wrong with this code fragment?  For one thing, the state of both </a:t>
            </a:r>
            <a:r>
              <a:rPr lang="en-IN" dirty="0">
                <a:latin typeface="Courier New" panose="02070309020205020404" pitchFamily="49" charset="0"/>
                <a:cs typeface="Courier New" panose="02070309020205020404" pitchFamily="49" charset="0"/>
              </a:rPr>
              <a:t>x</a:t>
            </a:r>
            <a:r>
              <a:rPr lang="en-IN" dirty="0"/>
              <a:t> and </a:t>
            </a:r>
            <a:r>
              <a:rPr lang="en-IN" dirty="0">
                <a:latin typeface="Courier New" panose="02070309020205020404" pitchFamily="49" charset="0"/>
                <a:cs typeface="Courier New" panose="02070309020205020404" pitchFamily="49" charset="0"/>
              </a:rPr>
              <a:t>y</a:t>
            </a:r>
            <a:r>
              <a:rPr lang="en-IN" dirty="0"/>
              <a:t> can become inconsistent.  Here we store the value of </a:t>
            </a:r>
            <a:r>
              <a:rPr lang="en-IN" dirty="0">
                <a:latin typeface="Courier New" panose="02070309020205020404" pitchFamily="49" charset="0"/>
                <a:cs typeface="Courier New" panose="02070309020205020404" pitchFamily="49" charset="0"/>
              </a:rPr>
              <a:t>y</a:t>
            </a:r>
            <a:r>
              <a:rPr lang="en-IN" dirty="0"/>
              <a:t> into a temporary variable </a:t>
            </a:r>
            <a:r>
              <a:rPr lang="en-IN" dirty="0">
                <a:latin typeface="Courier New" panose="02070309020205020404" pitchFamily="49" charset="0"/>
                <a:cs typeface="Courier New" panose="02070309020205020404" pitchFamily="49" charset="0"/>
              </a:rPr>
              <a:t>t</a:t>
            </a:r>
            <a:r>
              <a:rPr lang="en-IN" dirty="0"/>
              <a:t>, then we update </a:t>
            </a:r>
            <a:r>
              <a:rPr lang="en-IN" dirty="0">
                <a:latin typeface="Courier New" panose="02070309020205020404" pitchFamily="49" charset="0"/>
                <a:cs typeface="Courier New" panose="02070309020205020404" pitchFamily="49" charset="0"/>
              </a:rPr>
              <a:t>y</a:t>
            </a:r>
            <a:r>
              <a:rPr lang="en-IN" dirty="0"/>
              <a:t>'s state.  Now, however, </a:t>
            </a:r>
            <a:r>
              <a:rPr lang="en-IN" dirty="0">
                <a:latin typeface="Courier New" panose="02070309020205020404" pitchFamily="49" charset="0"/>
                <a:cs typeface="Courier New" panose="02070309020205020404" pitchFamily="49" charset="0"/>
              </a:rPr>
              <a:t>y</a:t>
            </a:r>
            <a:r>
              <a:rPr lang="en-IN" dirty="0"/>
              <a:t> has its new state and </a:t>
            </a:r>
            <a:r>
              <a:rPr lang="en-IN" dirty="0">
                <a:latin typeface="Courier New" panose="02070309020205020404" pitchFamily="49" charset="0"/>
                <a:cs typeface="Courier New" panose="02070309020205020404" pitchFamily="49" charset="0"/>
              </a:rPr>
              <a:t>x</a:t>
            </a:r>
            <a:r>
              <a:rPr lang="en-IN" dirty="0"/>
              <a:t> still has the old state.  In other words, the state changes are not atomic.  </a:t>
            </a:r>
          </a:p>
          <a:p>
            <a:pPr>
              <a:spcAft>
                <a:spcPts val="650"/>
              </a:spcAft>
            </a:pPr>
            <a:r>
              <a:rPr lang="en-IN" dirty="0"/>
              <a:t>Additionally, if the ordering of state changes is misapplied, then the code will run incorrectly and cause faults in the application.  </a:t>
            </a:r>
          </a:p>
          <a:p>
            <a:r>
              <a:rPr lang="en-IN" dirty="0"/>
              <a:t> </a:t>
            </a:r>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19</a:t>
            </a:fld>
            <a:endParaRPr lang="en-GB"/>
          </a:p>
        </p:txBody>
      </p:sp>
      <p:sp>
        <p:nvSpPr>
          <p:cNvPr id="6" name="Rectangle 5"/>
          <p:cNvSpPr/>
          <p:nvPr/>
        </p:nvSpPr>
        <p:spPr>
          <a:xfrm>
            <a:off x="781013" y="5143500"/>
            <a:ext cx="5607605" cy="1235933"/>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16312" tIns="58156" rIns="116312" bIns="58156" rtlCol="0" anchor="ctr"/>
          <a:lstStyle/>
          <a:p>
            <a:r>
              <a:rPr lang="en-IN" sz="1000" dirty="0">
                <a:solidFill>
                  <a:schemeClr val="tx1"/>
                </a:solidFill>
                <a:latin typeface="Courier New" panose="02070309020205020404" pitchFamily="49" charset="0"/>
                <a:cs typeface="Courier New" panose="02070309020205020404" pitchFamily="49" charset="0"/>
              </a:rPr>
              <a:t>def </a:t>
            </a:r>
            <a:r>
              <a:rPr lang="en-IN" sz="1000" dirty="0" err="1">
                <a:solidFill>
                  <a:schemeClr val="tx1"/>
                </a:solidFill>
                <a:latin typeface="Courier New" panose="02070309020205020404" pitchFamily="49" charset="0"/>
                <a:cs typeface="Courier New" panose="02070309020205020404" pitchFamily="49" charset="0"/>
              </a:rPr>
              <a:t>fibonacci</a:t>
            </a:r>
            <a:r>
              <a:rPr lang="en-IN" sz="1000" dirty="0">
                <a:solidFill>
                  <a:schemeClr val="tx1"/>
                </a:solidFill>
                <a:latin typeface="Courier New" panose="02070309020205020404" pitchFamily="49" charset="0"/>
                <a:cs typeface="Courier New" panose="02070309020205020404" pitchFamily="49" charset="0"/>
              </a:rPr>
              <a:t>(n):</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x = 0</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y = 0</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for </a:t>
            </a:r>
            <a:r>
              <a:rPr lang="en-IN" sz="1000" dirty="0" err="1">
                <a:solidFill>
                  <a:schemeClr val="tx1"/>
                </a:solidFill>
                <a:latin typeface="Courier New" panose="02070309020205020404" pitchFamily="49" charset="0"/>
                <a:cs typeface="Courier New" panose="02070309020205020404" pitchFamily="49" charset="0"/>
              </a:rPr>
              <a:t>i</a:t>
            </a:r>
            <a:r>
              <a:rPr lang="en-IN" sz="1000" dirty="0">
                <a:solidFill>
                  <a:schemeClr val="tx1"/>
                </a:solidFill>
                <a:latin typeface="Courier New" panose="02070309020205020404" pitchFamily="49" charset="0"/>
                <a:cs typeface="Courier New" panose="02070309020205020404" pitchFamily="49" charset="0"/>
              </a:rPr>
              <a:t> in range(n):</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print x</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t = y</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y = x + y</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x = t</a:t>
            </a:r>
            <a:endParaRPr lang="en-GB" sz="10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72241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50"/>
              </a:spcAft>
            </a:pPr>
            <a:r>
              <a:rPr lang="en-IN" sz="1300" b="1" dirty="0">
                <a:solidFill>
                  <a:schemeClr val="accent5"/>
                </a:solidFill>
              </a:rPr>
              <a:t>Iterating over a list of numbers</a:t>
            </a:r>
            <a:endParaRPr lang="en-GB" sz="1300" b="1" dirty="0">
              <a:solidFill>
                <a:schemeClr val="accent5"/>
              </a:solidFill>
            </a:endParaRPr>
          </a:p>
          <a:p>
            <a:pPr>
              <a:spcAft>
                <a:spcPts val="650"/>
              </a:spcAft>
            </a:pPr>
            <a:r>
              <a:rPr lang="en-IN" dirty="0"/>
              <a:t>A common way to iterate over a list is as follows:	</a:t>
            </a:r>
          </a:p>
          <a:p>
            <a:pPr>
              <a:spcAft>
                <a:spcPts val="650"/>
              </a:spcAft>
            </a:pPr>
            <a:endParaRPr lang="en-GB" dirty="0"/>
          </a:p>
          <a:p>
            <a:r>
              <a:rPr lang="en-IN" dirty="0"/>
              <a:t> </a:t>
            </a:r>
            <a:endParaRPr lang="en-GB" dirty="0"/>
          </a:p>
          <a:p>
            <a:endParaRPr lang="en-IN" dirty="0"/>
          </a:p>
          <a:p>
            <a:pPr>
              <a:spcAft>
                <a:spcPts val="650"/>
              </a:spcAft>
            </a:pPr>
            <a:r>
              <a:rPr lang="en-IN" dirty="0"/>
              <a:t>Alternatively, in Python 2, you could do the following:</a:t>
            </a:r>
            <a:endParaRPr lang="en-GB" dirty="0"/>
          </a:p>
          <a:p>
            <a:pPr lvl="1">
              <a:spcAft>
                <a:spcPts val="650"/>
              </a:spcAft>
            </a:pPr>
            <a:endParaRPr lang="en-IN" dirty="0"/>
          </a:p>
          <a:p>
            <a:pPr lvl="1">
              <a:spcAft>
                <a:spcPts val="650"/>
              </a:spcAft>
            </a:pPr>
            <a:r>
              <a:rPr lang="en-IN" dirty="0"/>
              <a:t> </a:t>
            </a:r>
            <a:endParaRPr lang="en-GB" dirty="0">
              <a:latin typeface="Courier New" panose="02070309020205020404" pitchFamily="49" charset="0"/>
              <a:cs typeface="Courier New" panose="02070309020205020404" pitchFamily="49" charset="0"/>
            </a:endParaRPr>
          </a:p>
          <a:p>
            <a:r>
              <a:rPr lang="en-IN" dirty="0"/>
              <a:t> </a:t>
            </a:r>
            <a:endParaRPr lang="en-GB" dirty="0"/>
          </a:p>
          <a:p>
            <a:pPr>
              <a:spcAft>
                <a:spcPts val="650"/>
              </a:spcAft>
            </a:pPr>
            <a:r>
              <a:rPr lang="en-IN" dirty="0"/>
              <a:t>However, in Python 2 the second statement can be problematic.  </a:t>
            </a:r>
          </a:p>
          <a:p>
            <a:pPr>
              <a:spcAft>
                <a:spcPts val="650"/>
              </a:spcAft>
            </a:pPr>
            <a:r>
              <a:rPr lang="en-IN" dirty="0"/>
              <a:t>If I </a:t>
            </a:r>
            <a:r>
              <a:rPr lang="en-IN" dirty="0">
                <a:latin typeface="Courier New" panose="02070309020205020404" pitchFamily="49" charset="0"/>
                <a:cs typeface="Courier New" panose="02070309020205020404" pitchFamily="49" charset="0"/>
              </a:rPr>
              <a:t>do</a:t>
            </a:r>
            <a:r>
              <a:rPr lang="en-IN" dirty="0"/>
              <a:t> a </a:t>
            </a:r>
            <a:r>
              <a:rPr lang="en-IN" dirty="0">
                <a:latin typeface="Courier New" panose="02070309020205020404" pitchFamily="49" charset="0"/>
                <a:cs typeface="Courier New" panose="02070309020205020404" pitchFamily="49" charset="0"/>
              </a:rPr>
              <a:t>range</a:t>
            </a:r>
            <a:r>
              <a:rPr lang="en-IN" dirty="0"/>
              <a:t> between 1 and one million, Python 2 will allocate a list for a million entries.  This can take up to 32 Megabytes on a 64 bit machine, with a corresponding waste of resources.  Python 2 offers the </a:t>
            </a:r>
            <a:r>
              <a:rPr lang="en-IN" dirty="0" err="1">
                <a:latin typeface="Courier New" panose="02070309020205020404" pitchFamily="49" charset="0"/>
                <a:cs typeface="Courier New" panose="02070309020205020404" pitchFamily="49" charset="0"/>
              </a:rPr>
              <a:t>xrange</a:t>
            </a:r>
            <a:r>
              <a:rPr lang="en-IN" dirty="0">
                <a:latin typeface="Courier New" panose="02070309020205020404" pitchFamily="49" charset="0"/>
                <a:cs typeface="Courier New" panose="02070309020205020404" pitchFamily="49" charset="0"/>
              </a:rPr>
              <a:t>()</a:t>
            </a:r>
            <a:r>
              <a:rPr lang="en-IN" dirty="0"/>
              <a:t> function, which returns an iterator rather the actual list.  In this instance, </a:t>
            </a:r>
            <a:r>
              <a:rPr lang="en-IN" dirty="0" err="1">
                <a:latin typeface="Courier New" panose="02070309020205020404" pitchFamily="49" charset="0"/>
                <a:cs typeface="Courier New" panose="02070309020205020404" pitchFamily="49" charset="0"/>
              </a:rPr>
              <a:t>xrange</a:t>
            </a:r>
            <a:r>
              <a:rPr lang="en-IN" dirty="0"/>
              <a:t> will only allocate memory as necessary rather than all at once.  </a:t>
            </a:r>
          </a:p>
          <a:p>
            <a:r>
              <a:rPr lang="en-IN" dirty="0"/>
              <a:t>Python 3 replaces the </a:t>
            </a:r>
            <a:r>
              <a:rPr lang="en-IN" dirty="0">
                <a:latin typeface="Courier New" panose="02070309020205020404" pitchFamily="49" charset="0"/>
                <a:cs typeface="Courier New" panose="02070309020205020404" pitchFamily="49" charset="0"/>
              </a:rPr>
              <a:t>range</a:t>
            </a:r>
            <a:r>
              <a:rPr lang="en-IN" dirty="0"/>
              <a:t> function with the </a:t>
            </a:r>
            <a:r>
              <a:rPr lang="en-IN" dirty="0" err="1">
                <a:latin typeface="Courier New" panose="02070309020205020404" pitchFamily="49" charset="0"/>
                <a:cs typeface="Courier New" panose="02070309020205020404" pitchFamily="49" charset="0"/>
              </a:rPr>
              <a:t>xrange</a:t>
            </a:r>
            <a:r>
              <a:rPr lang="en-IN" dirty="0"/>
              <a:t> function (but still calls it </a:t>
            </a:r>
            <a:r>
              <a:rPr lang="en-IN" dirty="0">
                <a:latin typeface="Courier New" panose="02070309020205020404" pitchFamily="49" charset="0"/>
                <a:cs typeface="Courier New" panose="02070309020205020404" pitchFamily="49" charset="0"/>
              </a:rPr>
              <a:t>range</a:t>
            </a:r>
            <a:r>
              <a:rPr lang="en-IN" dirty="0"/>
              <a:t>).</a:t>
            </a:r>
            <a:endParaRPr lang="en-GB"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2</a:t>
            </a:fld>
            <a:endParaRPr lang="en-GB"/>
          </a:p>
        </p:txBody>
      </p:sp>
      <p:sp>
        <p:nvSpPr>
          <p:cNvPr id="6" name="Rectangle 5"/>
          <p:cNvSpPr/>
          <p:nvPr/>
        </p:nvSpPr>
        <p:spPr>
          <a:xfrm>
            <a:off x="748230" y="5170703"/>
            <a:ext cx="5607605" cy="507282"/>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16312" tIns="58156" rIns="116312" bIns="58156" rtlCol="0" anchor="ctr"/>
          <a:lstStyle/>
          <a:p>
            <a:pPr lvl="1"/>
            <a:r>
              <a:rPr lang="en-IN" sz="1100" dirty="0">
                <a:solidFill>
                  <a:schemeClr val="tx1"/>
                </a:solidFill>
                <a:latin typeface="Courier New" panose="02070309020205020404" pitchFamily="49" charset="0"/>
                <a:cs typeface="Courier New" panose="02070309020205020404" pitchFamily="49" charset="0"/>
              </a:rPr>
              <a:t>for </a:t>
            </a:r>
            <a:r>
              <a:rPr lang="en-IN" sz="1100" dirty="0" err="1">
                <a:solidFill>
                  <a:schemeClr val="tx1"/>
                </a:solidFill>
                <a:latin typeface="Courier New" panose="02070309020205020404" pitchFamily="49" charset="0"/>
                <a:cs typeface="Courier New" panose="02070309020205020404" pitchFamily="49" charset="0"/>
              </a:rPr>
              <a:t>i</a:t>
            </a:r>
            <a:r>
              <a:rPr lang="en-IN" sz="1100" dirty="0">
                <a:solidFill>
                  <a:schemeClr val="tx1"/>
                </a:solidFill>
                <a:latin typeface="Courier New" panose="02070309020205020404" pitchFamily="49" charset="0"/>
                <a:cs typeface="Courier New" panose="02070309020205020404" pitchFamily="49" charset="0"/>
              </a:rPr>
              <a:t> in [1,2,3,4,5]:</a:t>
            </a:r>
            <a:endParaRPr lang="en-GB" sz="1100" dirty="0">
              <a:solidFill>
                <a:schemeClr val="tx1"/>
              </a:solidFill>
              <a:latin typeface="Courier New" panose="02070309020205020404" pitchFamily="49" charset="0"/>
              <a:cs typeface="Courier New" panose="02070309020205020404" pitchFamily="49" charset="0"/>
            </a:endParaRPr>
          </a:p>
          <a:p>
            <a:pPr lvl="1"/>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do_some_statements_here</a:t>
            </a:r>
            <a:endParaRPr lang="en-GB" sz="1100" dirty="0">
              <a:solidFill>
                <a:schemeClr val="tx1"/>
              </a:solidFill>
              <a:latin typeface="Courier New" panose="02070309020205020404" pitchFamily="49" charset="0"/>
              <a:cs typeface="Courier New" panose="02070309020205020404" pitchFamily="49" charset="0"/>
            </a:endParaRPr>
          </a:p>
        </p:txBody>
      </p:sp>
      <p:sp>
        <p:nvSpPr>
          <p:cNvPr id="7" name="Rectangle 6"/>
          <p:cNvSpPr/>
          <p:nvPr/>
        </p:nvSpPr>
        <p:spPr>
          <a:xfrm>
            <a:off x="781014" y="6160050"/>
            <a:ext cx="5607605" cy="507282"/>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16312" tIns="58156" rIns="116312" bIns="58156" rtlCol="0" anchor="ctr"/>
          <a:lstStyle/>
          <a:p>
            <a:pPr lvl="1">
              <a:spcAft>
                <a:spcPts val="650"/>
              </a:spcAft>
            </a:pPr>
            <a:r>
              <a:rPr lang="en-IN" sz="1100" dirty="0">
                <a:solidFill>
                  <a:schemeClr val="tx1"/>
                </a:solidFill>
                <a:latin typeface="Courier New" panose="02070309020205020404" pitchFamily="49" charset="0"/>
                <a:cs typeface="Courier New" panose="02070309020205020404" pitchFamily="49" charset="0"/>
              </a:rPr>
              <a:t>For </a:t>
            </a:r>
            <a:r>
              <a:rPr lang="en-IN" sz="1100" dirty="0" err="1">
                <a:solidFill>
                  <a:schemeClr val="tx1"/>
                </a:solidFill>
                <a:latin typeface="Courier New" panose="02070309020205020404" pitchFamily="49" charset="0"/>
                <a:cs typeface="Courier New" panose="02070309020205020404" pitchFamily="49" charset="0"/>
              </a:rPr>
              <a:t>i</a:t>
            </a:r>
            <a:r>
              <a:rPr lang="en-IN" sz="1100" dirty="0">
                <a:solidFill>
                  <a:schemeClr val="tx1"/>
                </a:solidFill>
                <a:latin typeface="Courier New" panose="02070309020205020404" pitchFamily="49" charset="0"/>
                <a:cs typeface="Courier New" panose="02070309020205020404" pitchFamily="49" charset="0"/>
              </a:rPr>
              <a:t> in range(1,6):</a:t>
            </a:r>
            <a:endParaRPr lang="en-GB" sz="1100" dirty="0">
              <a:solidFill>
                <a:schemeClr val="tx1"/>
              </a:solidFill>
              <a:latin typeface="Courier New" panose="02070309020205020404" pitchFamily="49" charset="0"/>
              <a:cs typeface="Courier New" panose="02070309020205020404" pitchFamily="49" charset="0"/>
            </a:endParaRPr>
          </a:p>
          <a:p>
            <a:pPr lvl="1"/>
            <a:r>
              <a:rPr lang="en-IN" sz="1100" dirty="0">
                <a:solidFill>
                  <a:schemeClr val="tx1"/>
                </a:solidFill>
              </a:rPr>
              <a:t>    </a:t>
            </a:r>
            <a:r>
              <a:rPr lang="en-IN" sz="1100" dirty="0" err="1">
                <a:solidFill>
                  <a:schemeClr val="tx1"/>
                </a:solidFill>
                <a:latin typeface="Courier New" panose="02070309020205020404" pitchFamily="49" charset="0"/>
                <a:cs typeface="Courier New" panose="02070309020205020404" pitchFamily="49" charset="0"/>
              </a:rPr>
              <a:t>do_some_statements_here</a:t>
            </a:r>
            <a:endParaRPr lang="en-GB" sz="1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525773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4530948"/>
            <a:ext cx="5678212" cy="4876181"/>
          </a:xfrm>
        </p:spPr>
        <p:txBody>
          <a:bodyPr/>
          <a:lstStyle/>
          <a:p>
            <a:pPr>
              <a:spcAft>
                <a:spcPts val="650"/>
              </a:spcAft>
            </a:pPr>
            <a:r>
              <a:rPr lang="en-IN" dirty="0"/>
              <a:t>What's a better way to write this?</a:t>
            </a:r>
          </a:p>
          <a:p>
            <a:pPr>
              <a:spcAft>
                <a:spcPts val="650"/>
              </a:spcAft>
            </a:pPr>
            <a:endParaRPr lang="en-IN" dirty="0"/>
          </a:p>
          <a:p>
            <a:pPr>
              <a:spcAft>
                <a:spcPts val="650"/>
              </a:spcAft>
            </a:pPr>
            <a:endParaRPr lang="en-IN" dirty="0"/>
          </a:p>
          <a:p>
            <a:pPr>
              <a:spcAft>
                <a:spcPts val="650"/>
              </a:spcAft>
            </a:pPr>
            <a:endParaRPr lang="en-GB" dirty="0"/>
          </a:p>
          <a:p>
            <a:pPr>
              <a:spcAft>
                <a:spcPts val="650"/>
              </a:spcAft>
            </a:pPr>
            <a:endParaRPr lang="en-IN" dirty="0"/>
          </a:p>
          <a:p>
            <a:pPr>
              <a:spcAft>
                <a:spcPts val="650"/>
              </a:spcAft>
            </a:pPr>
            <a:r>
              <a:rPr lang="en-IN" dirty="0"/>
              <a:t>Now we note that instead of having to break down the transformation into details, we simply say that we want to update </a:t>
            </a:r>
            <a:r>
              <a:rPr lang="en-IN" dirty="0">
                <a:latin typeface="Courier New" panose="02070309020205020404" pitchFamily="49" charset="0"/>
                <a:cs typeface="Courier New" panose="02070309020205020404" pitchFamily="49" charset="0"/>
              </a:rPr>
              <a:t>x</a:t>
            </a:r>
            <a:r>
              <a:rPr lang="en-IN" dirty="0"/>
              <a:t> and </a:t>
            </a:r>
            <a:r>
              <a:rPr lang="en-IN" dirty="0">
                <a:latin typeface="Courier New" panose="02070309020205020404" pitchFamily="49" charset="0"/>
                <a:cs typeface="Courier New" panose="02070309020205020404" pitchFamily="49" charset="0"/>
              </a:rPr>
              <a:t>y</a:t>
            </a:r>
            <a:r>
              <a:rPr lang="en-IN" dirty="0"/>
              <a:t> according to the relevant equations.  Additionally, state changes are now atomic.</a:t>
            </a:r>
            <a:endParaRPr lang="en-GB" dirty="0"/>
          </a:p>
          <a:p>
            <a:pPr>
              <a:spcAft>
                <a:spcPts val="650"/>
              </a:spcAft>
            </a:pPr>
            <a:r>
              <a:rPr lang="en-IN" dirty="0"/>
              <a:t>Finally, some tips on writing better Python code.</a:t>
            </a:r>
            <a:endParaRPr lang="en-GB" dirty="0"/>
          </a:p>
          <a:p>
            <a:pPr marL="247688" indent="-247688">
              <a:spcAft>
                <a:spcPts val="650"/>
              </a:spcAft>
              <a:buFont typeface="+mj-lt"/>
              <a:buAutoNum type="arabicPeriod"/>
            </a:pPr>
            <a:r>
              <a:rPr lang="en-IN" dirty="0"/>
              <a:t>Don't put too much code on one line</a:t>
            </a:r>
            <a:endParaRPr lang="en-GB" dirty="0"/>
          </a:p>
          <a:p>
            <a:pPr marL="247688" indent="-247688">
              <a:spcAft>
                <a:spcPts val="650"/>
              </a:spcAft>
              <a:buFont typeface="+mj-lt"/>
              <a:buAutoNum type="arabicPeriod"/>
            </a:pPr>
            <a:r>
              <a:rPr lang="en-IN" dirty="0"/>
              <a:t>Don't break atoms of thought into subatomic particles</a:t>
            </a:r>
            <a:endParaRPr lang="en-GB" dirty="0"/>
          </a:p>
          <a:p>
            <a:pPr>
              <a:spcAft>
                <a:spcPts val="650"/>
              </a:spcAft>
            </a:pPr>
            <a:r>
              <a:rPr lang="en-IN" dirty="0"/>
              <a:t>While these rules sound conflicting, they're really not.  </a:t>
            </a:r>
          </a:p>
          <a:p>
            <a:pPr>
              <a:spcAft>
                <a:spcPts val="650"/>
              </a:spcAft>
            </a:pPr>
            <a:r>
              <a:rPr lang="en-IN" dirty="0"/>
              <a:t>Write your Python code logic as if you're writing it in English.  As we saw with the </a:t>
            </a:r>
            <a:r>
              <a:rPr lang="en-IN" dirty="0" err="1"/>
              <a:t>fibonacci</a:t>
            </a:r>
            <a:r>
              <a:rPr lang="en-IN" dirty="0"/>
              <a:t> example, don't break down the code into individual steps; this becomes difficult to code and maintain. Additionally, you are no longer thinking in “higher order” terms but rather are bogged down in details.  </a:t>
            </a:r>
          </a:p>
          <a:p>
            <a:pPr>
              <a:spcAft>
                <a:spcPts val="650"/>
              </a:spcAft>
            </a:pPr>
            <a:r>
              <a:rPr lang="en-IN" dirty="0"/>
              <a:t>Additionally, don't try and pack multiple thoughts into one line of code, as that also causes maintainability problems.</a:t>
            </a:r>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20</a:t>
            </a:fld>
            <a:endParaRPr lang="en-GB"/>
          </a:p>
        </p:txBody>
      </p:sp>
      <p:sp>
        <p:nvSpPr>
          <p:cNvPr id="6" name="Slide Image Placeholder 1"/>
          <p:cNvSpPr>
            <a:spLocks noGrp="1" noRot="1" noChangeAspect="1"/>
          </p:cNvSpPr>
          <p:nvPr>
            <p:ph type="sldImg" idx="2"/>
          </p:nvPr>
        </p:nvSpPr>
        <p:spPr>
          <a:xfrm>
            <a:off x="523875" y="654050"/>
            <a:ext cx="6056313" cy="3722688"/>
          </a:xfrm>
        </p:spPr>
      </p:sp>
      <p:sp>
        <p:nvSpPr>
          <p:cNvPr id="7" name="Rectangle 6"/>
          <p:cNvSpPr/>
          <p:nvPr/>
        </p:nvSpPr>
        <p:spPr>
          <a:xfrm>
            <a:off x="781013" y="4867275"/>
            <a:ext cx="5607605" cy="792612"/>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16312" tIns="58156" rIns="116312" bIns="58156" rtlCol="0" anchor="ctr"/>
          <a:lstStyle/>
          <a:p>
            <a:r>
              <a:rPr lang="en-IN" sz="1000" dirty="0">
                <a:solidFill>
                  <a:schemeClr val="tx1"/>
                </a:solidFill>
                <a:latin typeface="Courier New" panose="02070309020205020404" pitchFamily="49" charset="0"/>
                <a:cs typeface="Courier New" panose="02070309020205020404" pitchFamily="49" charset="0"/>
              </a:rPr>
              <a:t>def </a:t>
            </a:r>
            <a:r>
              <a:rPr lang="en-IN" sz="1000" dirty="0" err="1">
                <a:solidFill>
                  <a:schemeClr val="tx1"/>
                </a:solidFill>
                <a:latin typeface="Courier New" panose="02070309020205020404" pitchFamily="49" charset="0"/>
                <a:cs typeface="Courier New" panose="02070309020205020404" pitchFamily="49" charset="0"/>
              </a:rPr>
              <a:t>fibonacci</a:t>
            </a:r>
            <a:r>
              <a:rPr lang="en-IN" sz="1000" dirty="0">
                <a:solidFill>
                  <a:schemeClr val="tx1"/>
                </a:solidFill>
                <a:latin typeface="Courier New" panose="02070309020205020404" pitchFamily="49" charset="0"/>
                <a:cs typeface="Courier New" panose="02070309020205020404" pitchFamily="49" charset="0"/>
              </a:rPr>
              <a:t>(n):</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err="1">
                <a:solidFill>
                  <a:schemeClr val="tx1"/>
                </a:solidFill>
                <a:latin typeface="Courier New" panose="02070309020205020404" pitchFamily="49" charset="0"/>
                <a:cs typeface="Courier New" panose="02070309020205020404" pitchFamily="49" charset="0"/>
              </a:rPr>
              <a:t>x,y</a:t>
            </a:r>
            <a:r>
              <a:rPr lang="en-IN" sz="1000" dirty="0">
                <a:solidFill>
                  <a:schemeClr val="tx1"/>
                </a:solidFill>
                <a:latin typeface="Courier New" panose="02070309020205020404" pitchFamily="49" charset="0"/>
                <a:cs typeface="Courier New" panose="02070309020205020404" pitchFamily="49" charset="0"/>
              </a:rPr>
              <a:t>=0,1</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for </a:t>
            </a:r>
            <a:r>
              <a:rPr lang="en-IN" sz="1000" dirty="0" err="1">
                <a:solidFill>
                  <a:schemeClr val="tx1"/>
                </a:solidFill>
                <a:latin typeface="Courier New" panose="02070309020205020404" pitchFamily="49" charset="0"/>
                <a:cs typeface="Courier New" panose="02070309020205020404" pitchFamily="49" charset="0"/>
              </a:rPr>
              <a:t>i</a:t>
            </a:r>
            <a:r>
              <a:rPr lang="en-IN" sz="1000" dirty="0">
                <a:solidFill>
                  <a:schemeClr val="tx1"/>
                </a:solidFill>
                <a:latin typeface="Courier New" panose="02070309020205020404" pitchFamily="49" charset="0"/>
                <a:cs typeface="Courier New" panose="02070309020205020404" pitchFamily="49" charset="0"/>
              </a:rPr>
              <a:t> in range(n):</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x,y</a:t>
            </a:r>
            <a:r>
              <a:rPr lang="en-IN" sz="1000" dirty="0">
                <a:solidFill>
                  <a:schemeClr val="tx1"/>
                </a:solidFill>
                <a:latin typeface="Courier New" panose="02070309020205020404" pitchFamily="49" charset="0"/>
                <a:cs typeface="Courier New" panose="02070309020205020404" pitchFamily="49" charset="0"/>
              </a:rPr>
              <a:t> = y, x + y</a:t>
            </a:r>
            <a:endParaRPr lang="en-GB" sz="10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931851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0406" y="4581209"/>
            <a:ext cx="5678212" cy="4943919"/>
          </a:xfrm>
        </p:spPr>
        <p:txBody>
          <a:bodyPr/>
          <a:lstStyle/>
          <a:p>
            <a:pPr>
              <a:spcAft>
                <a:spcPts val="650"/>
              </a:spcAft>
            </a:pPr>
            <a:r>
              <a:rPr lang="en-IN" sz="1300" b="1" dirty="0">
                <a:solidFill>
                  <a:schemeClr val="accent5"/>
                </a:solidFill>
              </a:rPr>
              <a:t>To PEP 8 and beyond</a:t>
            </a:r>
            <a:endParaRPr lang="en-GB" sz="1300" b="1" dirty="0">
              <a:solidFill>
                <a:schemeClr val="accent5"/>
              </a:solidFill>
            </a:endParaRPr>
          </a:p>
          <a:p>
            <a:pPr>
              <a:spcAft>
                <a:spcPts val="650"/>
              </a:spcAft>
            </a:pPr>
            <a:r>
              <a:rPr lang="en-IN" dirty="0"/>
              <a:t>Python Enhancement Proposals (PEP) are documents that are written by developers to describe potential enhancements to the Python language.  Some of these are accepted by the core developers for inclusion into new releases of the language.  </a:t>
            </a:r>
          </a:p>
          <a:p>
            <a:pPr>
              <a:spcAft>
                <a:spcPts val="650"/>
              </a:spcAft>
            </a:pPr>
            <a:r>
              <a:rPr lang="en-IN" dirty="0"/>
              <a:t>One of the most well known PEPs is PEP 8.  PEP 8 is the style guide for writing Python.  While detailed analysis of this document is best left to the student, let's see how we can use PEP 8 to clean up some code and even go beyond the style guide.  </a:t>
            </a:r>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21</a:t>
            </a:fld>
            <a:endParaRPr lang="en-GB"/>
          </a:p>
        </p:txBody>
      </p:sp>
    </p:spTree>
    <p:extLst>
      <p:ext uri="{BB962C8B-B14F-4D97-AF65-F5344CB8AC3E}">
        <p14:creationId xmlns:p14="http://schemas.microsoft.com/office/powerpoint/2010/main" val="2538382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4353530"/>
            <a:ext cx="5678212" cy="5053599"/>
          </a:xfrm>
        </p:spPr>
        <p:txBody>
          <a:bodyPr/>
          <a:lstStyle/>
          <a:p>
            <a:r>
              <a:rPr lang="en-IN" dirty="0"/>
              <a:t>Let’s consider the following program:</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spcBef>
                <a:spcPts val="650"/>
              </a:spcBef>
              <a:spcAft>
                <a:spcPts val="325"/>
              </a:spcAft>
            </a:pPr>
            <a:endParaRPr lang="en-IN" dirty="0"/>
          </a:p>
          <a:p>
            <a:pPr>
              <a:spcBef>
                <a:spcPts val="650"/>
              </a:spcBef>
              <a:spcAft>
                <a:spcPts val="325"/>
              </a:spcAft>
            </a:pPr>
            <a:endParaRPr lang="en-IN" dirty="0"/>
          </a:p>
          <a:p>
            <a:pPr>
              <a:spcBef>
                <a:spcPts val="650"/>
              </a:spcBef>
              <a:spcAft>
                <a:spcPts val="325"/>
              </a:spcAft>
            </a:pPr>
            <a:endParaRPr lang="en-IN" dirty="0"/>
          </a:p>
          <a:p>
            <a:pPr>
              <a:spcBef>
                <a:spcPts val="650"/>
              </a:spcBef>
              <a:spcAft>
                <a:spcPts val="325"/>
              </a:spcAft>
            </a:pPr>
            <a:endParaRPr lang="en-IN" dirty="0"/>
          </a:p>
          <a:p>
            <a:pPr>
              <a:spcBef>
                <a:spcPts val="650"/>
              </a:spcBef>
              <a:spcAft>
                <a:spcPts val="325"/>
              </a:spcAft>
            </a:pPr>
            <a:r>
              <a:rPr lang="en-IN" dirty="0"/>
              <a:t>This program connects to a network routing device, iterates over its routing table and prints out the route name and IP address as a report.  Note that the library was written in Java and we're using Python to connect to it.</a:t>
            </a:r>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22</a:t>
            </a:fld>
            <a:endParaRPr lang="en-GB"/>
          </a:p>
        </p:txBody>
      </p:sp>
      <p:sp>
        <p:nvSpPr>
          <p:cNvPr id="8" name="Slide Image Placeholder 1"/>
          <p:cNvSpPr>
            <a:spLocks noGrp="1" noRot="1" noChangeAspect="1"/>
          </p:cNvSpPr>
          <p:nvPr>
            <p:ph type="sldImg" idx="2"/>
          </p:nvPr>
        </p:nvSpPr>
        <p:spPr>
          <a:xfrm>
            <a:off x="520700" y="438150"/>
            <a:ext cx="6056313" cy="3722688"/>
          </a:xfrm>
        </p:spPr>
      </p:sp>
      <p:sp>
        <p:nvSpPr>
          <p:cNvPr id="9" name="Rectangle 8"/>
          <p:cNvSpPr/>
          <p:nvPr/>
        </p:nvSpPr>
        <p:spPr>
          <a:xfrm>
            <a:off x="781013" y="4596139"/>
            <a:ext cx="5607605" cy="4048477"/>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16312" tIns="58156" rIns="116312" bIns="58156" rtlCol="0" anchor="ctr"/>
          <a:lstStyle/>
          <a:p>
            <a:r>
              <a:rPr lang="en-IN" sz="1000" dirty="0">
                <a:solidFill>
                  <a:schemeClr val="tx1"/>
                </a:solidFill>
                <a:latin typeface="Courier New" panose="02070309020205020404" pitchFamily="49" charset="0"/>
                <a:cs typeface="Courier New" panose="02070309020205020404" pitchFamily="49" charset="0"/>
              </a:rPr>
              <a:t>import </a:t>
            </a:r>
            <a:r>
              <a:rPr lang="en-IN" sz="1000" dirty="0" err="1">
                <a:solidFill>
                  <a:schemeClr val="tx1"/>
                </a:solidFill>
                <a:latin typeface="Courier New" panose="02070309020205020404" pitchFamily="49" charset="0"/>
                <a:cs typeface="Courier New" panose="02070309020205020404" pitchFamily="49" charset="0"/>
              </a:rPr>
              <a:t>jnettool.tools.elements.NetworkElement</a:t>
            </a:r>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jnettool.tools.Routing</a:t>
            </a:r>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jnettool.tools.RouteInspector</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ne=</a:t>
            </a:r>
            <a:r>
              <a:rPr lang="en-IN" sz="1000" dirty="0" err="1">
                <a:solidFill>
                  <a:schemeClr val="tx1"/>
                </a:solidFill>
                <a:latin typeface="Courier New" panose="02070309020205020404" pitchFamily="49" charset="0"/>
                <a:cs typeface="Courier New" panose="02070309020205020404" pitchFamily="49" charset="0"/>
              </a:rPr>
              <a:t>jnettool.tools.elements.NetworkElement</a:t>
            </a:r>
            <a:r>
              <a:rPr lang="en-IN" sz="1000" dirty="0">
                <a:solidFill>
                  <a:schemeClr val="tx1"/>
                </a:solidFill>
                <a:latin typeface="Courier New" panose="02070309020205020404" pitchFamily="49" charset="0"/>
                <a:cs typeface="Courier New" panose="02070309020205020404" pitchFamily="49" charset="0"/>
              </a:rPr>
              <a:t>( '171.0.2.45'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try:</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routing_table</a:t>
            </a:r>
            <a:r>
              <a:rPr lang="en-IN" sz="1000" dirty="0">
                <a:solidFill>
                  <a:schemeClr val="tx1"/>
                </a:solidFill>
                <a:latin typeface="Courier New" panose="02070309020205020404" pitchFamily="49" charset="0"/>
                <a:cs typeface="Courier New" panose="02070309020205020404" pitchFamily="49" charset="0"/>
              </a:rPr>
              <a:t>=</a:t>
            </a:r>
            <a:r>
              <a:rPr lang="en-IN" sz="1000" dirty="0" err="1">
                <a:solidFill>
                  <a:schemeClr val="tx1"/>
                </a:solidFill>
                <a:latin typeface="Courier New" panose="02070309020205020404" pitchFamily="49" charset="0"/>
                <a:cs typeface="Courier New" panose="02070309020205020404" pitchFamily="49" charset="0"/>
              </a:rPr>
              <a:t>ne.getRoutingTable</a:t>
            </a:r>
            <a:r>
              <a:rPr lang="en-IN" sz="1000" dirty="0">
                <a:solidFill>
                  <a:schemeClr val="tx1"/>
                </a:solidFill>
                <a:latin typeface="Courier New" panose="02070309020205020404" pitchFamily="49" charset="0"/>
                <a:cs typeface="Courier New" panose="02070309020205020404" pitchFamily="49" charset="0"/>
              </a:rPr>
              <a:t>() # fetch routing table</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except </a:t>
            </a:r>
            <a:r>
              <a:rPr lang="en-IN" sz="1000" dirty="0" err="1">
                <a:solidFill>
                  <a:schemeClr val="tx1"/>
                </a:solidFill>
                <a:latin typeface="Courier New" panose="02070309020205020404" pitchFamily="49" charset="0"/>
                <a:cs typeface="Courier New" panose="02070309020205020404" pitchFamily="49" charset="0"/>
              </a:rPr>
              <a:t>jnettool.tools.elements.MissingVar</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Record table fault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logging.exception</a:t>
            </a:r>
            <a:r>
              <a:rPr lang="en-IN" sz="1000" dirty="0">
                <a:solidFill>
                  <a:schemeClr val="tx1"/>
                </a:solidFill>
                <a:latin typeface="Courier New" panose="02070309020205020404" pitchFamily="49" charset="0"/>
                <a:cs typeface="Courier New" panose="02070309020205020404" pitchFamily="49" charset="0"/>
              </a:rPr>
              <a:t>('''No routing table found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Undo partial changes</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ne.cleanup</a:t>
            </a:r>
            <a:r>
              <a:rPr lang="en-IN" sz="1000" dirty="0">
                <a:solidFill>
                  <a:schemeClr val="tx1"/>
                </a:solidFill>
                <a:latin typeface="Courier New" panose="02070309020205020404" pitchFamily="49" charset="0"/>
                <a:cs typeface="Courier New" panose="02070309020205020404" pitchFamily="49" charset="0"/>
              </a:rPr>
              <a:t>('''rollback''')</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else:</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num_routes-routing_table.getSize</a:t>
            </a:r>
            <a:r>
              <a:rPr lang="en-IN" sz="1000" dirty="0">
                <a:solidFill>
                  <a:schemeClr val="tx1"/>
                </a:solidFill>
                <a:latin typeface="Courier New" panose="02070309020205020404" pitchFamily="49" charset="0"/>
                <a:cs typeface="Courier New" panose="02070309020205020404" pitchFamily="49" charset="0"/>
              </a:rPr>
              <a:t>() # determine table size</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for </a:t>
            </a:r>
            <a:r>
              <a:rPr lang="en-IN" sz="1000" dirty="0" err="1">
                <a:solidFill>
                  <a:schemeClr val="tx1"/>
                </a:solidFill>
                <a:latin typeface="Courier New" panose="02070309020205020404" pitchFamily="49" charset="0"/>
                <a:cs typeface="Courier New" panose="02070309020205020404" pitchFamily="49" charset="0"/>
              </a:rPr>
              <a:t>RToffset</a:t>
            </a:r>
            <a:r>
              <a:rPr lang="en-IN" sz="1000" dirty="0">
                <a:solidFill>
                  <a:schemeClr val="tx1"/>
                </a:solidFill>
                <a:latin typeface="Courier New" panose="02070309020205020404" pitchFamily="49" charset="0"/>
                <a:cs typeface="Courier New" panose="02070309020205020404" pitchFamily="49" charset="0"/>
              </a:rPr>
              <a:t> in range( </a:t>
            </a:r>
            <a:r>
              <a:rPr lang="en-IN" sz="1000" dirty="0" err="1">
                <a:solidFill>
                  <a:schemeClr val="tx1"/>
                </a:solidFill>
                <a:latin typeface="Courier New" panose="02070309020205020404" pitchFamily="49" charset="0"/>
                <a:cs typeface="Courier New" panose="02070309020205020404" pitchFamily="49" charset="0"/>
              </a:rPr>
              <a:t>num_routes</a:t>
            </a:r>
            <a:r>
              <a:rPr lang="en-IN" sz="1000" dirty="0">
                <a:solidFill>
                  <a:schemeClr val="tx1"/>
                </a:solidFill>
                <a:latin typeface="Courier New" panose="02070309020205020404" pitchFamily="49" charset="0"/>
                <a:cs typeface="Courier New" panose="02070309020205020404" pitchFamily="49" charset="0"/>
              </a:rPr>
              <a:t> )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route=</a:t>
            </a:r>
            <a:r>
              <a:rPr lang="en-IN" sz="1000" dirty="0" err="1">
                <a:solidFill>
                  <a:schemeClr val="tx1"/>
                </a:solidFill>
                <a:latin typeface="Courier New" panose="02070309020205020404" pitchFamily="49" charset="0"/>
                <a:cs typeface="Courier New" panose="02070309020205020404" pitchFamily="49" charset="0"/>
              </a:rPr>
              <a:t>routing_table.getRouteByIndex</a:t>
            </a:r>
            <a:r>
              <a:rPr lang="en-IN" sz="1000" dirty="0">
                <a:solidFill>
                  <a:schemeClr val="tx1"/>
                </a:solidFill>
                <a:latin typeface="Courier New" panose="02070309020205020404" pitchFamily="49" charset="0"/>
                <a:cs typeface="Courier New" panose="02070309020205020404" pitchFamily="49" charset="0"/>
              </a:rPr>
              <a:t>(</a:t>
            </a:r>
            <a:r>
              <a:rPr lang="en-IN" sz="1000" dirty="0" err="1">
                <a:solidFill>
                  <a:schemeClr val="tx1"/>
                </a:solidFill>
                <a:latin typeface="Courier New" panose="02070309020205020404" pitchFamily="49" charset="0"/>
                <a:cs typeface="Courier New" panose="02070309020205020404" pitchFamily="49" charset="0"/>
              </a:rPr>
              <a:t>RToffset</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name=</a:t>
            </a:r>
            <a:r>
              <a:rPr lang="en-IN" sz="1000" dirty="0" err="1">
                <a:solidFill>
                  <a:schemeClr val="tx1"/>
                </a:solidFill>
                <a:latin typeface="Courier New" panose="02070309020205020404" pitchFamily="49" charset="0"/>
                <a:cs typeface="Courier New" panose="02070309020205020404" pitchFamily="49" charset="0"/>
              </a:rPr>
              <a:t>route.getName</a:t>
            </a:r>
            <a:r>
              <a:rPr lang="en-IN" sz="1000" dirty="0">
                <a:solidFill>
                  <a:schemeClr val="tx1"/>
                </a:solidFill>
                <a:latin typeface="Courier New" panose="02070309020205020404" pitchFamily="49" charset="0"/>
                <a:cs typeface="Courier New" panose="02070309020205020404" pitchFamily="49" charset="0"/>
              </a:rPr>
              <a:t>()  # route name</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ipaddr</a:t>
            </a:r>
            <a:r>
              <a:rPr lang="en-IN" sz="1000" dirty="0">
                <a:solidFill>
                  <a:schemeClr val="tx1"/>
                </a:solidFill>
                <a:latin typeface="Courier New" panose="02070309020205020404" pitchFamily="49" charset="0"/>
                <a:cs typeface="Courier New" panose="02070309020205020404" pitchFamily="49" charset="0"/>
              </a:rPr>
              <a:t> = </a:t>
            </a:r>
            <a:r>
              <a:rPr lang="en-IN" sz="1000" dirty="0" err="1">
                <a:solidFill>
                  <a:schemeClr val="tx1"/>
                </a:solidFill>
                <a:latin typeface="Courier New" panose="02070309020205020404" pitchFamily="49" charset="0"/>
                <a:cs typeface="Courier New" panose="02070309020205020404" pitchFamily="49" charset="0"/>
              </a:rPr>
              <a:t>route.getIPAddr</a:t>
            </a:r>
            <a:r>
              <a:rPr lang="en-IN" sz="1000" dirty="0">
                <a:solidFill>
                  <a:schemeClr val="tx1"/>
                </a:solidFill>
                <a:latin typeface="Courier New" panose="02070309020205020404" pitchFamily="49" charset="0"/>
                <a:cs typeface="Courier New" panose="02070309020205020404" pitchFamily="49" charset="0"/>
              </a:rPr>
              <a:t>() # </a:t>
            </a:r>
            <a:r>
              <a:rPr lang="en-IN" sz="1000" dirty="0" err="1">
                <a:solidFill>
                  <a:schemeClr val="tx1"/>
                </a:solidFill>
                <a:latin typeface="Courier New" panose="02070309020205020404" pitchFamily="49" charset="0"/>
                <a:cs typeface="Courier New" panose="02070309020205020404" pitchFamily="49" charset="0"/>
              </a:rPr>
              <a:t>ip</a:t>
            </a:r>
            <a:r>
              <a:rPr lang="en-IN" sz="1000" dirty="0">
                <a:solidFill>
                  <a:schemeClr val="tx1"/>
                </a:solidFill>
                <a:latin typeface="Courier New" panose="02070309020205020404" pitchFamily="49" charset="0"/>
                <a:cs typeface="Courier New" panose="02070309020205020404" pitchFamily="49" charset="0"/>
              </a:rPr>
              <a:t> address</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print ("%15s -&gt; %s" % *</a:t>
            </a:r>
            <a:r>
              <a:rPr lang="en-IN" sz="1000" dirty="0" err="1">
                <a:solidFill>
                  <a:schemeClr val="tx1"/>
                </a:solidFill>
                <a:latin typeface="Courier New" panose="02070309020205020404" pitchFamily="49" charset="0"/>
                <a:cs typeface="Courier New" panose="02070309020205020404" pitchFamily="49" charset="0"/>
              </a:rPr>
              <a:t>name,ipaddr</a:t>
            </a:r>
            <a:r>
              <a:rPr lang="en-IN" sz="1000" dirty="0">
                <a:solidFill>
                  <a:schemeClr val="tx1"/>
                </a:solidFill>
                <a:latin typeface="Courier New" panose="02070309020205020404" pitchFamily="49" charset="0"/>
                <a:cs typeface="Courier New" panose="02070309020205020404" pitchFamily="49" charset="0"/>
              </a:rPr>
              <a:t>) # format nicely</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finally:</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ns.cleanup</a:t>
            </a:r>
            <a:r>
              <a:rPr lang="en-IN" sz="1000" dirty="0">
                <a:solidFill>
                  <a:schemeClr val="tx1"/>
                </a:solidFill>
                <a:latin typeface="Courier New" panose="02070309020205020404" pitchFamily="49" charset="0"/>
                <a:cs typeface="Courier New" panose="02070309020205020404" pitchFamily="49" charset="0"/>
              </a:rPr>
              <a:t>( '''commit''' ) #lock in changes</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ns.disconnect</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881081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4524777"/>
            <a:ext cx="5678212" cy="4881319"/>
          </a:xfrm>
        </p:spPr>
        <p:txBody>
          <a:bodyPr/>
          <a:lstStyle/>
          <a:p>
            <a:pPr>
              <a:spcAft>
                <a:spcPts val="650"/>
              </a:spcAft>
            </a:pPr>
            <a:r>
              <a:rPr lang="en-IN" dirty="0"/>
              <a:t>How can we use PEP 8 to make this code better?  Let's look at the next version of this with PEP 8 applied.</a:t>
            </a:r>
            <a:endParaRPr lang="en-GB" dirty="0"/>
          </a:p>
          <a:p>
            <a:pPr>
              <a:spcAft>
                <a:spcPts val="650"/>
              </a:spcAft>
            </a:pPr>
            <a:endParaRPr lang="en-IN"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23</a:t>
            </a:fld>
            <a:endParaRPr lang="en-GB"/>
          </a:p>
        </p:txBody>
      </p:sp>
      <p:sp>
        <p:nvSpPr>
          <p:cNvPr id="7" name="Slide Image Placeholder 1"/>
          <p:cNvSpPr>
            <a:spLocks noGrp="1" noRot="1" noChangeAspect="1"/>
          </p:cNvSpPr>
          <p:nvPr>
            <p:ph type="sldImg" idx="2"/>
          </p:nvPr>
        </p:nvSpPr>
        <p:spPr>
          <a:xfrm>
            <a:off x="523875" y="654050"/>
            <a:ext cx="6056313" cy="3722688"/>
          </a:xfrm>
        </p:spPr>
      </p:sp>
      <p:sp>
        <p:nvSpPr>
          <p:cNvPr id="8" name="Rectangle 7"/>
          <p:cNvSpPr/>
          <p:nvPr/>
        </p:nvSpPr>
        <p:spPr>
          <a:xfrm>
            <a:off x="781014" y="5105279"/>
            <a:ext cx="5607605" cy="3891285"/>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16312" tIns="58156" rIns="116312" bIns="58156" rtlCol="0" anchor="ctr"/>
          <a:lstStyle/>
          <a:p>
            <a:r>
              <a:rPr lang="en-IN" sz="1100" kern="150" dirty="0">
                <a:solidFill>
                  <a:schemeClr val="tx1"/>
                </a:solidFill>
                <a:latin typeface="Courier New" panose="02070309020205020404" pitchFamily="49" charset="0"/>
                <a:cs typeface="Courier New" panose="02070309020205020404" pitchFamily="49" charset="0"/>
              </a:rPr>
              <a:t>#!/</a:t>
            </a:r>
            <a:r>
              <a:rPr lang="en-IN" sz="1100" kern="150" dirty="0" err="1">
                <a:solidFill>
                  <a:schemeClr val="tx1"/>
                </a:solidFill>
                <a:latin typeface="Courier New" panose="02070309020205020404" pitchFamily="49" charset="0"/>
                <a:cs typeface="Courier New" panose="02070309020205020404" pitchFamily="49" charset="0"/>
              </a:rPr>
              <a:t>usr</a:t>
            </a:r>
            <a:r>
              <a:rPr lang="en-IN" sz="1100" kern="150" dirty="0">
                <a:solidFill>
                  <a:schemeClr val="tx1"/>
                </a:solidFill>
                <a:latin typeface="Courier New" panose="02070309020205020404" pitchFamily="49" charset="0"/>
                <a:cs typeface="Courier New" panose="02070309020205020404" pitchFamily="49" charset="0"/>
              </a:rPr>
              <a:t>/bin/python3</a:t>
            </a:r>
            <a:endParaRPr lang="en-GB" sz="1100" kern="150" dirty="0">
              <a:solidFill>
                <a:schemeClr val="tx1"/>
              </a:solidFill>
              <a:latin typeface="Courier New" panose="02070309020205020404" pitchFamily="49" charset="0"/>
              <a:cs typeface="Courier New" panose="02070309020205020404" pitchFamily="49" charset="0"/>
            </a:endParaRPr>
          </a:p>
          <a:p>
            <a:r>
              <a:rPr lang="en-IN" sz="1100" kern="150" dirty="0">
                <a:solidFill>
                  <a:schemeClr val="tx1"/>
                </a:solidFill>
                <a:latin typeface="Courier New" panose="02070309020205020404" pitchFamily="49" charset="0"/>
                <a:cs typeface="Courier New" panose="02070309020205020404" pitchFamily="49" charset="0"/>
              </a:rPr>
              <a:t> </a:t>
            </a:r>
            <a:endParaRPr lang="en-GB" sz="1100" kern="150" dirty="0">
              <a:solidFill>
                <a:schemeClr val="tx1"/>
              </a:solidFill>
              <a:latin typeface="Courier New" panose="02070309020205020404" pitchFamily="49" charset="0"/>
              <a:cs typeface="Courier New" panose="02070309020205020404" pitchFamily="49" charset="0"/>
            </a:endParaRPr>
          </a:p>
          <a:p>
            <a:r>
              <a:rPr lang="en-IN" sz="1100" kern="150" dirty="0">
                <a:solidFill>
                  <a:schemeClr val="tx1"/>
                </a:solidFill>
                <a:latin typeface="Courier New" panose="02070309020205020404" pitchFamily="49" charset="0"/>
                <a:cs typeface="Courier New" panose="02070309020205020404" pitchFamily="49" charset="0"/>
              </a:rPr>
              <a:t># Put the import statements on separate lines for readability</a:t>
            </a:r>
            <a:endParaRPr lang="en-GB" sz="1100" kern="150" dirty="0">
              <a:solidFill>
                <a:schemeClr val="tx1"/>
              </a:solidFill>
              <a:latin typeface="Courier New" panose="02070309020205020404" pitchFamily="49" charset="0"/>
              <a:cs typeface="Courier New" panose="02070309020205020404" pitchFamily="49" charset="0"/>
            </a:endParaRPr>
          </a:p>
          <a:p>
            <a:r>
              <a:rPr lang="en-IN" sz="1100" kern="150" dirty="0">
                <a:solidFill>
                  <a:schemeClr val="tx1"/>
                </a:solidFill>
                <a:latin typeface="Courier New" panose="02070309020205020404" pitchFamily="49" charset="0"/>
                <a:cs typeface="Courier New" panose="02070309020205020404" pitchFamily="49" charset="0"/>
              </a:rPr>
              <a:t># Also, it's nice to alphabetize them if you have a lot</a:t>
            </a:r>
            <a:endParaRPr lang="en-GB" sz="1100" kern="150" dirty="0">
              <a:solidFill>
                <a:schemeClr val="tx1"/>
              </a:solidFill>
              <a:latin typeface="Courier New" panose="02070309020205020404" pitchFamily="49" charset="0"/>
              <a:cs typeface="Courier New" panose="02070309020205020404" pitchFamily="49" charset="0"/>
            </a:endParaRPr>
          </a:p>
          <a:p>
            <a:r>
              <a:rPr lang="en-IN" sz="1100" kern="150" dirty="0">
                <a:solidFill>
                  <a:schemeClr val="tx1"/>
                </a:solidFill>
                <a:latin typeface="Courier New" panose="02070309020205020404" pitchFamily="49" charset="0"/>
                <a:cs typeface="Courier New" panose="02070309020205020404" pitchFamily="49" charset="0"/>
              </a:rPr>
              <a:t># of imports.</a:t>
            </a:r>
            <a:endParaRPr lang="en-GB" sz="1100" kern="150" dirty="0">
              <a:solidFill>
                <a:schemeClr val="tx1"/>
              </a:solidFill>
              <a:latin typeface="Courier New" panose="02070309020205020404" pitchFamily="49" charset="0"/>
              <a:cs typeface="Courier New" panose="02070309020205020404" pitchFamily="49" charset="0"/>
            </a:endParaRPr>
          </a:p>
          <a:p>
            <a:r>
              <a:rPr lang="en-IN" sz="1100" kern="150" dirty="0">
                <a:solidFill>
                  <a:schemeClr val="tx1"/>
                </a:solidFill>
                <a:latin typeface="Courier New" panose="02070309020205020404" pitchFamily="49" charset="0"/>
                <a:cs typeface="Courier New" panose="02070309020205020404" pitchFamily="49" charset="0"/>
              </a:rPr>
              <a:t>import </a:t>
            </a:r>
            <a:r>
              <a:rPr lang="en-IN" sz="1100" kern="150" dirty="0" err="1">
                <a:solidFill>
                  <a:schemeClr val="tx1"/>
                </a:solidFill>
                <a:latin typeface="Courier New" panose="02070309020205020404" pitchFamily="49" charset="0"/>
                <a:cs typeface="Courier New" panose="02070309020205020404" pitchFamily="49" charset="0"/>
              </a:rPr>
              <a:t>jnettool.tools.elements.NetworkElement</a:t>
            </a:r>
            <a:endParaRPr lang="en-GB" sz="1100" kern="150" dirty="0">
              <a:solidFill>
                <a:schemeClr val="tx1"/>
              </a:solidFill>
              <a:latin typeface="Courier New" panose="02070309020205020404" pitchFamily="49" charset="0"/>
              <a:cs typeface="Courier New" panose="02070309020205020404" pitchFamily="49" charset="0"/>
            </a:endParaRPr>
          </a:p>
          <a:p>
            <a:r>
              <a:rPr lang="en-IN" sz="1100" kern="150" dirty="0">
                <a:solidFill>
                  <a:schemeClr val="tx1"/>
                </a:solidFill>
                <a:latin typeface="Courier New" panose="02070309020205020404" pitchFamily="49" charset="0"/>
                <a:cs typeface="Courier New" panose="02070309020205020404" pitchFamily="49" charset="0"/>
              </a:rPr>
              <a:t>import </a:t>
            </a:r>
            <a:r>
              <a:rPr lang="en-IN" sz="1100" kern="150" dirty="0" err="1">
                <a:solidFill>
                  <a:schemeClr val="tx1"/>
                </a:solidFill>
                <a:latin typeface="Courier New" panose="02070309020205020404" pitchFamily="49" charset="0"/>
                <a:cs typeface="Courier New" panose="02070309020205020404" pitchFamily="49" charset="0"/>
              </a:rPr>
              <a:t>jnettool.tools.Routing</a:t>
            </a:r>
            <a:endParaRPr lang="en-GB" sz="1100" kern="150" dirty="0">
              <a:solidFill>
                <a:schemeClr val="tx1"/>
              </a:solidFill>
              <a:latin typeface="Courier New" panose="02070309020205020404" pitchFamily="49" charset="0"/>
              <a:cs typeface="Courier New" panose="02070309020205020404" pitchFamily="49" charset="0"/>
            </a:endParaRPr>
          </a:p>
          <a:p>
            <a:r>
              <a:rPr lang="en-IN" sz="1100" kern="150" dirty="0">
                <a:solidFill>
                  <a:schemeClr val="tx1"/>
                </a:solidFill>
                <a:latin typeface="Courier New" panose="02070309020205020404" pitchFamily="49" charset="0"/>
                <a:cs typeface="Courier New" panose="02070309020205020404" pitchFamily="49" charset="0"/>
              </a:rPr>
              <a:t>import </a:t>
            </a:r>
            <a:r>
              <a:rPr lang="en-IN" sz="1100" kern="150" dirty="0" err="1">
                <a:solidFill>
                  <a:schemeClr val="tx1"/>
                </a:solidFill>
                <a:latin typeface="Courier New" panose="02070309020205020404" pitchFamily="49" charset="0"/>
                <a:cs typeface="Courier New" panose="02070309020205020404" pitchFamily="49" charset="0"/>
              </a:rPr>
              <a:t>jnettool.tools.RouteInspector</a:t>
            </a:r>
            <a:endParaRPr lang="en-GB" sz="1100" kern="150" dirty="0">
              <a:solidFill>
                <a:schemeClr val="tx1"/>
              </a:solidFill>
              <a:latin typeface="Courier New" panose="02070309020205020404" pitchFamily="49" charset="0"/>
              <a:cs typeface="Courier New" panose="02070309020205020404" pitchFamily="49" charset="0"/>
            </a:endParaRPr>
          </a:p>
          <a:p>
            <a:r>
              <a:rPr lang="en-IN" sz="1100" kern="150" dirty="0">
                <a:solidFill>
                  <a:schemeClr val="tx1"/>
                </a:solidFill>
                <a:latin typeface="Courier New" panose="02070309020205020404" pitchFamily="49" charset="0"/>
                <a:cs typeface="Courier New" panose="02070309020205020404" pitchFamily="49" charset="0"/>
              </a:rPr>
              <a:t> </a:t>
            </a:r>
            <a:endParaRPr lang="en-GB" sz="1100" kern="150" dirty="0">
              <a:solidFill>
                <a:schemeClr val="tx1"/>
              </a:solidFill>
              <a:latin typeface="Courier New" panose="02070309020205020404" pitchFamily="49" charset="0"/>
              <a:cs typeface="Courier New" panose="02070309020205020404" pitchFamily="49" charset="0"/>
            </a:endParaRPr>
          </a:p>
          <a:p>
            <a:r>
              <a:rPr lang="en-IN" sz="1100" kern="150" dirty="0">
                <a:solidFill>
                  <a:schemeClr val="tx1"/>
                </a:solidFill>
                <a:latin typeface="Courier New" panose="02070309020205020404" pitchFamily="49" charset="0"/>
                <a:cs typeface="Courier New" panose="02070309020205020404" pitchFamily="49" charset="0"/>
              </a:rPr>
              <a:t># Put spaces around the '=' sign.</a:t>
            </a:r>
            <a:endParaRPr lang="en-GB" sz="1100" kern="150" dirty="0">
              <a:solidFill>
                <a:schemeClr val="tx1"/>
              </a:solidFill>
              <a:latin typeface="Courier New" panose="02070309020205020404" pitchFamily="49" charset="0"/>
              <a:cs typeface="Courier New" panose="02070309020205020404" pitchFamily="49" charset="0"/>
            </a:endParaRPr>
          </a:p>
          <a:p>
            <a:r>
              <a:rPr lang="en-IN" sz="1100" kern="150" dirty="0">
                <a:solidFill>
                  <a:schemeClr val="tx1"/>
                </a:solidFill>
                <a:latin typeface="Courier New" panose="02070309020205020404" pitchFamily="49" charset="0"/>
                <a:cs typeface="Courier New" panose="02070309020205020404" pitchFamily="49" charset="0"/>
              </a:rPr>
              <a:t># Also, delete the space between the parameter and the parenthesis.</a:t>
            </a:r>
            <a:endParaRPr lang="en-GB" sz="1100" kern="150" dirty="0">
              <a:solidFill>
                <a:schemeClr val="tx1"/>
              </a:solidFill>
              <a:latin typeface="Courier New" panose="02070309020205020404" pitchFamily="49" charset="0"/>
              <a:cs typeface="Courier New" panose="02070309020205020404" pitchFamily="49" charset="0"/>
            </a:endParaRPr>
          </a:p>
          <a:p>
            <a:r>
              <a:rPr lang="en-IN" sz="1100" kern="150" dirty="0">
                <a:solidFill>
                  <a:schemeClr val="tx1"/>
                </a:solidFill>
                <a:latin typeface="Courier New" panose="02070309020205020404" pitchFamily="49" charset="0"/>
                <a:cs typeface="Courier New" panose="02070309020205020404" pitchFamily="49" charset="0"/>
              </a:rPr>
              <a:t>ne = </a:t>
            </a:r>
            <a:r>
              <a:rPr lang="en-IN" sz="1100" kern="150" dirty="0" err="1">
                <a:solidFill>
                  <a:schemeClr val="tx1"/>
                </a:solidFill>
                <a:latin typeface="Courier New" panose="02070309020205020404" pitchFamily="49" charset="0"/>
                <a:cs typeface="Courier New" panose="02070309020205020404" pitchFamily="49" charset="0"/>
              </a:rPr>
              <a:t>jnettool.tools.elements.NetworkElement</a:t>
            </a:r>
            <a:r>
              <a:rPr lang="en-IN" sz="1100" kern="150" dirty="0">
                <a:solidFill>
                  <a:schemeClr val="tx1"/>
                </a:solidFill>
                <a:latin typeface="Courier New" panose="02070309020205020404" pitchFamily="49" charset="0"/>
                <a:cs typeface="Courier New" panose="02070309020205020404" pitchFamily="49" charset="0"/>
              </a:rPr>
              <a:t>('171.0.2.45')</a:t>
            </a:r>
            <a:endParaRPr lang="en-GB" sz="1100" kern="150" dirty="0">
              <a:solidFill>
                <a:schemeClr val="tx1"/>
              </a:solidFill>
              <a:latin typeface="Courier New" panose="02070309020205020404" pitchFamily="49" charset="0"/>
              <a:cs typeface="Courier New" panose="02070309020205020404" pitchFamily="49" charset="0"/>
            </a:endParaRPr>
          </a:p>
          <a:p>
            <a:r>
              <a:rPr lang="en-IN" sz="1100" kern="150" dirty="0">
                <a:solidFill>
                  <a:schemeClr val="tx1"/>
                </a:solidFill>
                <a:latin typeface="Courier New" panose="02070309020205020404" pitchFamily="49" charset="0"/>
                <a:cs typeface="Courier New" panose="02070309020205020404" pitchFamily="49" charset="0"/>
              </a:rPr>
              <a:t> </a:t>
            </a:r>
            <a:endParaRPr lang="en-GB" sz="1100" kern="150" dirty="0">
              <a:solidFill>
                <a:schemeClr val="tx1"/>
              </a:solidFill>
              <a:latin typeface="Courier New" panose="02070309020205020404" pitchFamily="49" charset="0"/>
              <a:cs typeface="Courier New" panose="02070309020205020404" pitchFamily="49" charset="0"/>
            </a:endParaRPr>
          </a:p>
          <a:p>
            <a:r>
              <a:rPr lang="en-IN" sz="1100" kern="150" dirty="0">
                <a:solidFill>
                  <a:schemeClr val="tx1"/>
                </a:solidFill>
                <a:latin typeface="Courier New" panose="02070309020205020404" pitchFamily="49" charset="0"/>
                <a:cs typeface="Courier New" panose="02070309020205020404" pitchFamily="49" charset="0"/>
              </a:rPr>
              <a:t># Tighten up the code by removing the spacing between the try/except/else</a:t>
            </a:r>
            <a:endParaRPr lang="en-GB" sz="1100" kern="150" dirty="0">
              <a:solidFill>
                <a:schemeClr val="tx1"/>
              </a:solidFill>
              <a:latin typeface="Courier New" panose="02070309020205020404" pitchFamily="49" charset="0"/>
              <a:cs typeface="Courier New" panose="02070309020205020404" pitchFamily="49" charset="0"/>
            </a:endParaRPr>
          </a:p>
          <a:p>
            <a:r>
              <a:rPr lang="en-IN" sz="1100" kern="150" dirty="0">
                <a:solidFill>
                  <a:schemeClr val="tx1"/>
                </a:solidFill>
                <a:latin typeface="Courier New" panose="02070309020205020404" pitchFamily="49" charset="0"/>
                <a:cs typeface="Courier New" panose="02070309020205020404" pitchFamily="49" charset="0"/>
              </a:rPr>
              <a:t># /finally blocks.  Also, get rid of useless comments in the code.</a:t>
            </a:r>
            <a:endParaRPr lang="en-GB" sz="1100" kern="150" dirty="0">
              <a:solidFill>
                <a:schemeClr val="tx1"/>
              </a:solidFill>
              <a:latin typeface="Courier New" panose="02070309020205020404" pitchFamily="49" charset="0"/>
              <a:cs typeface="Courier New" panose="02070309020205020404" pitchFamily="49" charset="0"/>
            </a:endParaRPr>
          </a:p>
          <a:p>
            <a:r>
              <a:rPr lang="en-IN" sz="1100" kern="150" dirty="0">
                <a:solidFill>
                  <a:schemeClr val="tx1"/>
                </a:solidFill>
                <a:latin typeface="Courier New" panose="02070309020205020404" pitchFamily="49" charset="0"/>
                <a:cs typeface="Courier New" panose="02070309020205020404" pitchFamily="49" charset="0"/>
              </a:rPr>
              <a:t># Get rid of the ''' double quotes.  Just use the single quotes.  </a:t>
            </a:r>
            <a:endParaRPr lang="en-GB" sz="1100" kern="150" dirty="0">
              <a:solidFill>
                <a:schemeClr val="tx1"/>
              </a:solidFill>
              <a:latin typeface="Courier New" panose="02070309020205020404" pitchFamily="49" charset="0"/>
              <a:cs typeface="Courier New" panose="02070309020205020404" pitchFamily="49" charset="0"/>
            </a:endParaRPr>
          </a:p>
          <a:p>
            <a:endParaRPr lang="en-IN" sz="1100" dirty="0">
              <a:solidFill>
                <a:schemeClr val="tx1"/>
              </a:solidFill>
              <a:latin typeface="Courier New" panose="02070309020205020404" pitchFamily="49" charset="0"/>
              <a:cs typeface="Courier New" panose="02070309020205020404" pitchFamily="49" charset="0"/>
            </a:endParaRPr>
          </a:p>
        </p:txBody>
      </p:sp>
      <p:sp>
        <p:nvSpPr>
          <p:cNvPr id="9" name="Rectangle 8"/>
          <p:cNvSpPr/>
          <p:nvPr/>
        </p:nvSpPr>
        <p:spPr>
          <a:xfrm>
            <a:off x="4714876" y="9069536"/>
            <a:ext cx="1673744" cy="297135"/>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16312" tIns="58156" rIns="116312" bIns="58156" rtlCol="0" anchor="ctr"/>
          <a:lstStyle/>
          <a:p>
            <a:pPr algn="r"/>
            <a:r>
              <a:rPr lang="en-IN" sz="1100" dirty="0">
                <a:solidFill>
                  <a:schemeClr val="tx1"/>
                </a:solidFill>
                <a:latin typeface="Courier New" panose="02070309020205020404" pitchFamily="49" charset="0"/>
                <a:cs typeface="Courier New" panose="02070309020205020404" pitchFamily="49" charset="0"/>
              </a:rPr>
              <a:t>Continued ....</a:t>
            </a:r>
            <a:endParaRPr lang="en-GB" sz="1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250106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53879"/>
            <a:ext cx="5678212" cy="8752218"/>
          </a:xfrm>
        </p:spPr>
        <p:txBody>
          <a:bodyPr/>
          <a:lstStyle/>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24</a:t>
            </a:fld>
            <a:endParaRPr lang="en-GB"/>
          </a:p>
        </p:txBody>
      </p:sp>
      <p:sp>
        <p:nvSpPr>
          <p:cNvPr id="8" name="Rectangle 7"/>
          <p:cNvSpPr/>
          <p:nvPr/>
        </p:nvSpPr>
        <p:spPr>
          <a:xfrm>
            <a:off x="922227" y="788918"/>
            <a:ext cx="5607605" cy="3249590"/>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16312" tIns="58156" rIns="116312" bIns="58156" rtlCol="0" anchor="ctr"/>
          <a:lstStyle/>
          <a:p>
            <a:r>
              <a:rPr lang="en-IN" sz="1100" kern="150" dirty="0">
                <a:solidFill>
                  <a:schemeClr val="tx1"/>
                </a:solidFill>
                <a:latin typeface="Courier New" panose="02070309020205020404" pitchFamily="49" charset="0"/>
                <a:cs typeface="Courier New" panose="02070309020205020404" pitchFamily="49" charset="0"/>
              </a:rPr>
              <a:t>try:</a:t>
            </a:r>
            <a:endParaRPr lang="en-GB" sz="1100" kern="150" dirty="0">
              <a:solidFill>
                <a:schemeClr val="tx1"/>
              </a:solidFill>
              <a:latin typeface="Courier New" panose="02070309020205020404" pitchFamily="49" charset="0"/>
              <a:cs typeface="Courier New" panose="02070309020205020404" pitchFamily="49" charset="0"/>
            </a:endParaRPr>
          </a:p>
          <a:p>
            <a:r>
              <a:rPr lang="en-IN" sz="1100" kern="150" dirty="0">
                <a:solidFill>
                  <a:schemeClr val="tx1"/>
                </a:solidFill>
                <a:latin typeface="Courier New" panose="02070309020205020404" pitchFamily="49" charset="0"/>
                <a:cs typeface="Courier New" panose="02070309020205020404" pitchFamily="49" charset="0"/>
              </a:rPr>
              <a:t>    </a:t>
            </a:r>
            <a:r>
              <a:rPr lang="en-IN" sz="1100" kern="150" dirty="0" err="1">
                <a:solidFill>
                  <a:schemeClr val="tx1"/>
                </a:solidFill>
                <a:latin typeface="Courier New" panose="02070309020205020404" pitchFamily="49" charset="0"/>
                <a:cs typeface="Courier New" panose="02070309020205020404" pitchFamily="49" charset="0"/>
              </a:rPr>
              <a:t>routing_table</a:t>
            </a:r>
            <a:r>
              <a:rPr lang="en-IN" sz="1100" kern="150" dirty="0">
                <a:solidFill>
                  <a:schemeClr val="tx1"/>
                </a:solidFill>
                <a:latin typeface="Courier New" panose="02070309020205020404" pitchFamily="49" charset="0"/>
                <a:cs typeface="Courier New" panose="02070309020205020404" pitchFamily="49" charset="0"/>
              </a:rPr>
              <a:t> = </a:t>
            </a:r>
            <a:r>
              <a:rPr lang="en-IN" sz="1100" kern="150" dirty="0" err="1">
                <a:solidFill>
                  <a:schemeClr val="tx1"/>
                </a:solidFill>
                <a:latin typeface="Courier New" panose="02070309020205020404" pitchFamily="49" charset="0"/>
                <a:cs typeface="Courier New" panose="02070309020205020404" pitchFamily="49" charset="0"/>
              </a:rPr>
              <a:t>ne.getRoutingTable</a:t>
            </a:r>
            <a:r>
              <a:rPr lang="en-IN" sz="1100" kern="150" dirty="0">
                <a:solidFill>
                  <a:schemeClr val="tx1"/>
                </a:solidFill>
                <a:latin typeface="Courier New" panose="02070309020205020404" pitchFamily="49" charset="0"/>
                <a:cs typeface="Courier New" panose="02070309020205020404" pitchFamily="49" charset="0"/>
              </a:rPr>
              <a:t>()</a:t>
            </a:r>
            <a:endParaRPr lang="en-GB" sz="1100" kern="150" dirty="0">
              <a:solidFill>
                <a:schemeClr val="tx1"/>
              </a:solidFill>
              <a:latin typeface="Courier New" panose="02070309020205020404" pitchFamily="49" charset="0"/>
              <a:cs typeface="Courier New" panose="02070309020205020404" pitchFamily="49" charset="0"/>
            </a:endParaRPr>
          </a:p>
          <a:p>
            <a:r>
              <a:rPr lang="en-IN" sz="1100" kern="150" dirty="0">
                <a:solidFill>
                  <a:schemeClr val="tx1"/>
                </a:solidFill>
                <a:latin typeface="Courier New" panose="02070309020205020404" pitchFamily="49" charset="0"/>
                <a:cs typeface="Courier New" panose="02070309020205020404" pitchFamily="49" charset="0"/>
              </a:rPr>
              <a:t>except </a:t>
            </a:r>
            <a:r>
              <a:rPr lang="en-IN" sz="1100" kern="150" dirty="0" err="1">
                <a:solidFill>
                  <a:schemeClr val="tx1"/>
                </a:solidFill>
                <a:latin typeface="Courier New" panose="02070309020205020404" pitchFamily="49" charset="0"/>
                <a:cs typeface="Courier New" panose="02070309020205020404" pitchFamily="49" charset="0"/>
              </a:rPr>
              <a:t>jnettool.tools.elements.MissingVar</a:t>
            </a:r>
            <a:r>
              <a:rPr lang="en-IN" sz="1100" kern="150" dirty="0">
                <a:solidFill>
                  <a:schemeClr val="tx1"/>
                </a:solidFill>
                <a:latin typeface="Courier New" panose="02070309020205020404" pitchFamily="49" charset="0"/>
                <a:cs typeface="Courier New" panose="02070309020205020404" pitchFamily="49" charset="0"/>
              </a:rPr>
              <a:t>:</a:t>
            </a:r>
            <a:endParaRPr lang="en-GB" sz="1100" kern="150" dirty="0">
              <a:solidFill>
                <a:schemeClr val="tx1"/>
              </a:solidFill>
              <a:latin typeface="Courier New" panose="02070309020205020404" pitchFamily="49" charset="0"/>
              <a:cs typeface="Courier New" panose="02070309020205020404" pitchFamily="49" charset="0"/>
            </a:endParaRPr>
          </a:p>
          <a:p>
            <a:r>
              <a:rPr lang="en-IN" sz="1100" kern="150" dirty="0">
                <a:solidFill>
                  <a:schemeClr val="tx1"/>
                </a:solidFill>
                <a:latin typeface="Courier New" panose="02070309020205020404" pitchFamily="49" charset="0"/>
                <a:cs typeface="Courier New" panose="02070309020205020404" pitchFamily="49" charset="0"/>
              </a:rPr>
              <a:t>    </a:t>
            </a:r>
            <a:r>
              <a:rPr lang="en-IN" sz="1100" kern="150" dirty="0" err="1">
                <a:solidFill>
                  <a:schemeClr val="tx1"/>
                </a:solidFill>
                <a:latin typeface="Courier New" panose="02070309020205020404" pitchFamily="49" charset="0"/>
                <a:cs typeface="Courier New" panose="02070309020205020404" pitchFamily="49" charset="0"/>
              </a:rPr>
              <a:t>logging.exception</a:t>
            </a:r>
            <a:r>
              <a:rPr lang="en-IN" sz="1100" kern="150" dirty="0">
                <a:solidFill>
                  <a:schemeClr val="tx1"/>
                </a:solidFill>
                <a:latin typeface="Courier New" panose="02070309020205020404" pitchFamily="49" charset="0"/>
                <a:cs typeface="Courier New" panose="02070309020205020404" pitchFamily="49" charset="0"/>
              </a:rPr>
              <a:t>('No routing table found')</a:t>
            </a:r>
            <a:endParaRPr lang="en-GB" sz="1100" kern="150" dirty="0">
              <a:solidFill>
                <a:schemeClr val="tx1"/>
              </a:solidFill>
              <a:latin typeface="Courier New" panose="02070309020205020404" pitchFamily="49" charset="0"/>
              <a:cs typeface="Courier New" panose="02070309020205020404" pitchFamily="49" charset="0"/>
            </a:endParaRPr>
          </a:p>
          <a:p>
            <a:r>
              <a:rPr lang="en-IN" sz="1100" kern="150" dirty="0">
                <a:solidFill>
                  <a:schemeClr val="tx1"/>
                </a:solidFill>
                <a:latin typeface="Courier New" panose="02070309020205020404" pitchFamily="49" charset="0"/>
                <a:cs typeface="Courier New" panose="02070309020205020404" pitchFamily="49" charset="0"/>
              </a:rPr>
              <a:t>    </a:t>
            </a:r>
            <a:r>
              <a:rPr lang="en-IN" sz="1100" kern="150" dirty="0" err="1">
                <a:solidFill>
                  <a:schemeClr val="tx1"/>
                </a:solidFill>
                <a:latin typeface="Courier New" panose="02070309020205020404" pitchFamily="49" charset="0"/>
                <a:cs typeface="Courier New" panose="02070309020205020404" pitchFamily="49" charset="0"/>
              </a:rPr>
              <a:t>ne.cleanup</a:t>
            </a:r>
            <a:r>
              <a:rPr lang="en-IN" sz="1100" kern="150" dirty="0">
                <a:solidFill>
                  <a:schemeClr val="tx1"/>
                </a:solidFill>
                <a:latin typeface="Courier New" panose="02070309020205020404" pitchFamily="49" charset="0"/>
                <a:cs typeface="Courier New" panose="02070309020205020404" pitchFamily="49" charset="0"/>
              </a:rPr>
              <a:t>('''rollback''')</a:t>
            </a:r>
            <a:endParaRPr lang="en-GB" sz="1100" kern="150" dirty="0">
              <a:solidFill>
                <a:schemeClr val="tx1"/>
              </a:solidFill>
              <a:latin typeface="Courier New" panose="02070309020205020404" pitchFamily="49" charset="0"/>
              <a:cs typeface="Courier New" panose="02070309020205020404" pitchFamily="49" charset="0"/>
            </a:endParaRPr>
          </a:p>
          <a:p>
            <a:r>
              <a:rPr lang="en-IN" sz="1100" kern="150" dirty="0">
                <a:solidFill>
                  <a:schemeClr val="tx1"/>
                </a:solidFill>
                <a:latin typeface="Courier New" panose="02070309020205020404" pitchFamily="49" charset="0"/>
                <a:cs typeface="Courier New" panose="02070309020205020404" pitchFamily="49" charset="0"/>
              </a:rPr>
              <a:t>else:</a:t>
            </a:r>
            <a:endParaRPr lang="en-GB" sz="1100" kern="150" dirty="0">
              <a:solidFill>
                <a:schemeClr val="tx1"/>
              </a:solidFill>
              <a:latin typeface="Courier New" panose="02070309020205020404" pitchFamily="49" charset="0"/>
              <a:cs typeface="Courier New" panose="02070309020205020404" pitchFamily="49" charset="0"/>
            </a:endParaRPr>
          </a:p>
          <a:p>
            <a:r>
              <a:rPr lang="en-IN" sz="1100" kern="150" dirty="0">
                <a:solidFill>
                  <a:schemeClr val="tx1"/>
                </a:solidFill>
                <a:latin typeface="Courier New" panose="02070309020205020404" pitchFamily="49" charset="0"/>
                <a:cs typeface="Courier New" panose="02070309020205020404" pitchFamily="49" charset="0"/>
              </a:rPr>
              <a:t>    </a:t>
            </a:r>
            <a:r>
              <a:rPr lang="en-IN" sz="1100" kern="150" dirty="0" err="1">
                <a:solidFill>
                  <a:schemeClr val="tx1"/>
                </a:solidFill>
                <a:latin typeface="Courier New" panose="02070309020205020404" pitchFamily="49" charset="0"/>
                <a:cs typeface="Courier New" panose="02070309020205020404" pitchFamily="49" charset="0"/>
              </a:rPr>
              <a:t>num_routes-routing_table.getSize</a:t>
            </a:r>
            <a:r>
              <a:rPr lang="en-IN" sz="1100" kern="150" dirty="0">
                <a:solidFill>
                  <a:schemeClr val="tx1"/>
                </a:solidFill>
                <a:latin typeface="Courier New" panose="02070309020205020404" pitchFamily="49" charset="0"/>
                <a:cs typeface="Courier New" panose="02070309020205020404" pitchFamily="49" charset="0"/>
              </a:rPr>
              <a:t>()</a:t>
            </a:r>
            <a:endParaRPr lang="en-GB" sz="1100" kern="150" dirty="0">
              <a:solidFill>
                <a:schemeClr val="tx1"/>
              </a:solidFill>
              <a:latin typeface="Courier New" panose="02070309020205020404" pitchFamily="49" charset="0"/>
              <a:cs typeface="Courier New" panose="02070309020205020404" pitchFamily="49" charset="0"/>
            </a:endParaRPr>
          </a:p>
          <a:p>
            <a:r>
              <a:rPr lang="en-IN" sz="1100" kern="150" dirty="0">
                <a:solidFill>
                  <a:schemeClr val="tx1"/>
                </a:solidFill>
                <a:latin typeface="Courier New" panose="02070309020205020404" pitchFamily="49" charset="0"/>
                <a:cs typeface="Courier New" panose="02070309020205020404" pitchFamily="49" charset="0"/>
              </a:rPr>
              <a:t>    for </a:t>
            </a:r>
            <a:r>
              <a:rPr lang="en-IN" sz="1100" kern="150" dirty="0" err="1">
                <a:solidFill>
                  <a:schemeClr val="tx1"/>
                </a:solidFill>
                <a:latin typeface="Courier New" panose="02070309020205020404" pitchFamily="49" charset="0"/>
                <a:cs typeface="Courier New" panose="02070309020205020404" pitchFamily="49" charset="0"/>
              </a:rPr>
              <a:t>RToffset</a:t>
            </a:r>
            <a:r>
              <a:rPr lang="en-IN" sz="1100" kern="150" dirty="0">
                <a:solidFill>
                  <a:schemeClr val="tx1"/>
                </a:solidFill>
                <a:latin typeface="Courier New" panose="02070309020205020404" pitchFamily="49" charset="0"/>
                <a:cs typeface="Courier New" panose="02070309020205020404" pitchFamily="49" charset="0"/>
              </a:rPr>
              <a:t> in range(</a:t>
            </a:r>
            <a:r>
              <a:rPr lang="en-IN" sz="1100" kern="150" dirty="0" err="1">
                <a:solidFill>
                  <a:schemeClr val="tx1"/>
                </a:solidFill>
                <a:latin typeface="Courier New" panose="02070309020205020404" pitchFamily="49" charset="0"/>
                <a:cs typeface="Courier New" panose="02070309020205020404" pitchFamily="49" charset="0"/>
              </a:rPr>
              <a:t>num_routes</a:t>
            </a:r>
            <a:r>
              <a:rPr lang="en-IN" sz="1100" kern="150" dirty="0">
                <a:solidFill>
                  <a:schemeClr val="tx1"/>
                </a:solidFill>
                <a:latin typeface="Courier New" panose="02070309020205020404" pitchFamily="49" charset="0"/>
                <a:cs typeface="Courier New" panose="02070309020205020404" pitchFamily="49" charset="0"/>
              </a:rPr>
              <a:t>) :</a:t>
            </a:r>
            <a:endParaRPr lang="en-GB" sz="1100" kern="150" dirty="0">
              <a:solidFill>
                <a:schemeClr val="tx1"/>
              </a:solidFill>
              <a:latin typeface="Courier New" panose="02070309020205020404" pitchFamily="49" charset="0"/>
              <a:cs typeface="Courier New" panose="02070309020205020404" pitchFamily="49" charset="0"/>
            </a:endParaRPr>
          </a:p>
          <a:p>
            <a:r>
              <a:rPr lang="en-IN" sz="1100" kern="150" dirty="0">
                <a:solidFill>
                  <a:schemeClr val="tx1"/>
                </a:solidFill>
                <a:latin typeface="Courier New" panose="02070309020205020404" pitchFamily="49" charset="0"/>
                <a:cs typeface="Courier New" panose="02070309020205020404" pitchFamily="49" charset="0"/>
              </a:rPr>
              <a:t>        route=</a:t>
            </a:r>
            <a:r>
              <a:rPr lang="en-IN" sz="1100" kern="150" dirty="0" err="1">
                <a:solidFill>
                  <a:schemeClr val="tx1"/>
                </a:solidFill>
                <a:latin typeface="Courier New" panose="02070309020205020404" pitchFamily="49" charset="0"/>
                <a:cs typeface="Courier New" panose="02070309020205020404" pitchFamily="49" charset="0"/>
              </a:rPr>
              <a:t>routing_table.getRouteByIndex</a:t>
            </a:r>
            <a:r>
              <a:rPr lang="en-IN" sz="1100" kern="150" dirty="0">
                <a:solidFill>
                  <a:schemeClr val="tx1"/>
                </a:solidFill>
                <a:latin typeface="Courier New" panose="02070309020205020404" pitchFamily="49" charset="0"/>
                <a:cs typeface="Courier New" panose="02070309020205020404" pitchFamily="49" charset="0"/>
              </a:rPr>
              <a:t>(</a:t>
            </a:r>
            <a:r>
              <a:rPr lang="en-IN" sz="1100" kern="150" dirty="0" err="1">
                <a:solidFill>
                  <a:schemeClr val="tx1"/>
                </a:solidFill>
                <a:latin typeface="Courier New" panose="02070309020205020404" pitchFamily="49" charset="0"/>
                <a:cs typeface="Courier New" panose="02070309020205020404" pitchFamily="49" charset="0"/>
              </a:rPr>
              <a:t>RToffset</a:t>
            </a:r>
            <a:r>
              <a:rPr lang="en-IN" sz="1100" kern="150" dirty="0">
                <a:solidFill>
                  <a:schemeClr val="tx1"/>
                </a:solidFill>
                <a:latin typeface="Courier New" panose="02070309020205020404" pitchFamily="49" charset="0"/>
                <a:cs typeface="Courier New" panose="02070309020205020404" pitchFamily="49" charset="0"/>
              </a:rPr>
              <a:t>)</a:t>
            </a:r>
            <a:endParaRPr lang="en-GB" sz="1100" kern="150" dirty="0">
              <a:solidFill>
                <a:schemeClr val="tx1"/>
              </a:solidFill>
              <a:latin typeface="Courier New" panose="02070309020205020404" pitchFamily="49" charset="0"/>
              <a:cs typeface="Courier New" panose="02070309020205020404" pitchFamily="49" charset="0"/>
            </a:endParaRPr>
          </a:p>
          <a:p>
            <a:r>
              <a:rPr lang="en-IN" sz="1100" kern="150" dirty="0">
                <a:solidFill>
                  <a:schemeClr val="tx1"/>
                </a:solidFill>
                <a:latin typeface="Courier New" panose="02070309020205020404" pitchFamily="49" charset="0"/>
                <a:cs typeface="Courier New" panose="02070309020205020404" pitchFamily="49" charset="0"/>
              </a:rPr>
              <a:t>        name=</a:t>
            </a:r>
            <a:r>
              <a:rPr lang="en-IN" sz="1100" kern="150" dirty="0" err="1">
                <a:solidFill>
                  <a:schemeClr val="tx1"/>
                </a:solidFill>
                <a:latin typeface="Courier New" panose="02070309020205020404" pitchFamily="49" charset="0"/>
                <a:cs typeface="Courier New" panose="02070309020205020404" pitchFamily="49" charset="0"/>
              </a:rPr>
              <a:t>route.getName</a:t>
            </a:r>
            <a:r>
              <a:rPr lang="en-IN" sz="1100" kern="150" dirty="0">
                <a:solidFill>
                  <a:schemeClr val="tx1"/>
                </a:solidFill>
                <a:latin typeface="Courier New" panose="02070309020205020404" pitchFamily="49" charset="0"/>
                <a:cs typeface="Courier New" panose="02070309020205020404" pitchFamily="49" charset="0"/>
              </a:rPr>
              <a:t>()</a:t>
            </a:r>
            <a:endParaRPr lang="en-GB" sz="1100" kern="150" dirty="0">
              <a:solidFill>
                <a:schemeClr val="tx1"/>
              </a:solidFill>
              <a:latin typeface="Courier New" panose="02070309020205020404" pitchFamily="49" charset="0"/>
              <a:cs typeface="Courier New" panose="02070309020205020404" pitchFamily="49" charset="0"/>
            </a:endParaRPr>
          </a:p>
          <a:p>
            <a:r>
              <a:rPr lang="en-IN" sz="1100" kern="150" dirty="0">
                <a:solidFill>
                  <a:schemeClr val="tx1"/>
                </a:solidFill>
                <a:latin typeface="Courier New" panose="02070309020205020404" pitchFamily="49" charset="0"/>
                <a:cs typeface="Courier New" panose="02070309020205020404" pitchFamily="49" charset="0"/>
              </a:rPr>
              <a:t>        </a:t>
            </a:r>
            <a:r>
              <a:rPr lang="en-IN" sz="1100" kern="150" dirty="0" err="1">
                <a:solidFill>
                  <a:schemeClr val="tx1"/>
                </a:solidFill>
                <a:latin typeface="Courier New" panose="02070309020205020404" pitchFamily="49" charset="0"/>
                <a:cs typeface="Courier New" panose="02070309020205020404" pitchFamily="49" charset="0"/>
              </a:rPr>
              <a:t>ipaddr</a:t>
            </a:r>
            <a:r>
              <a:rPr lang="en-IN" sz="1100" kern="150" dirty="0">
                <a:solidFill>
                  <a:schemeClr val="tx1"/>
                </a:solidFill>
                <a:latin typeface="Courier New" panose="02070309020205020404" pitchFamily="49" charset="0"/>
                <a:cs typeface="Courier New" panose="02070309020205020404" pitchFamily="49" charset="0"/>
              </a:rPr>
              <a:t> = </a:t>
            </a:r>
            <a:r>
              <a:rPr lang="en-IN" sz="1100" kern="150" dirty="0" err="1">
                <a:solidFill>
                  <a:schemeClr val="tx1"/>
                </a:solidFill>
                <a:latin typeface="Courier New" panose="02070309020205020404" pitchFamily="49" charset="0"/>
                <a:cs typeface="Courier New" panose="02070309020205020404" pitchFamily="49" charset="0"/>
              </a:rPr>
              <a:t>route.getIPAddr</a:t>
            </a:r>
            <a:r>
              <a:rPr lang="en-IN" sz="1100" kern="150" dirty="0">
                <a:solidFill>
                  <a:schemeClr val="tx1"/>
                </a:solidFill>
                <a:latin typeface="Courier New" panose="02070309020205020404" pitchFamily="49" charset="0"/>
                <a:cs typeface="Courier New" panose="02070309020205020404" pitchFamily="49" charset="0"/>
              </a:rPr>
              <a:t>()</a:t>
            </a:r>
            <a:endParaRPr lang="en-GB" sz="1100" kern="150" dirty="0">
              <a:solidFill>
                <a:schemeClr val="tx1"/>
              </a:solidFill>
              <a:latin typeface="Courier New" panose="02070309020205020404" pitchFamily="49" charset="0"/>
              <a:cs typeface="Courier New" panose="02070309020205020404" pitchFamily="49" charset="0"/>
            </a:endParaRPr>
          </a:p>
          <a:p>
            <a:r>
              <a:rPr lang="en-IN" sz="1100" kern="150" dirty="0">
                <a:solidFill>
                  <a:schemeClr val="tx1"/>
                </a:solidFill>
                <a:latin typeface="Courier New" panose="02070309020205020404" pitchFamily="49" charset="0"/>
                <a:cs typeface="Courier New" panose="02070309020205020404" pitchFamily="49" charset="0"/>
              </a:rPr>
              <a:t># Put a space between function arguments.</a:t>
            </a:r>
            <a:endParaRPr lang="en-GB" sz="1100" kern="150" dirty="0">
              <a:solidFill>
                <a:schemeClr val="tx1"/>
              </a:solidFill>
              <a:latin typeface="Courier New" panose="02070309020205020404" pitchFamily="49" charset="0"/>
              <a:cs typeface="Courier New" panose="02070309020205020404" pitchFamily="49" charset="0"/>
            </a:endParaRPr>
          </a:p>
          <a:p>
            <a:r>
              <a:rPr lang="en-IN" sz="1100" kern="150" dirty="0">
                <a:solidFill>
                  <a:schemeClr val="tx1"/>
                </a:solidFill>
                <a:latin typeface="Courier New" panose="02070309020205020404" pitchFamily="49" charset="0"/>
                <a:cs typeface="Courier New" panose="02070309020205020404" pitchFamily="49" charset="0"/>
              </a:rPr>
              <a:t>        print ("%15s -&gt; %s" % *name, </a:t>
            </a:r>
            <a:r>
              <a:rPr lang="en-IN" sz="1100" kern="150" dirty="0" err="1">
                <a:solidFill>
                  <a:schemeClr val="tx1"/>
                </a:solidFill>
                <a:latin typeface="Courier New" panose="02070309020205020404" pitchFamily="49" charset="0"/>
                <a:cs typeface="Courier New" panose="02070309020205020404" pitchFamily="49" charset="0"/>
              </a:rPr>
              <a:t>ipaddr</a:t>
            </a:r>
            <a:r>
              <a:rPr lang="en-IN" sz="1100" kern="150" dirty="0">
                <a:solidFill>
                  <a:schemeClr val="tx1"/>
                </a:solidFill>
                <a:latin typeface="Courier New" panose="02070309020205020404" pitchFamily="49" charset="0"/>
                <a:cs typeface="Courier New" panose="02070309020205020404" pitchFamily="49" charset="0"/>
              </a:rPr>
              <a:t>)</a:t>
            </a:r>
            <a:endParaRPr lang="en-GB" sz="1100" kern="150" dirty="0">
              <a:solidFill>
                <a:schemeClr val="tx1"/>
              </a:solidFill>
              <a:latin typeface="Courier New" panose="02070309020205020404" pitchFamily="49" charset="0"/>
              <a:cs typeface="Courier New" panose="02070309020205020404" pitchFamily="49" charset="0"/>
            </a:endParaRPr>
          </a:p>
          <a:p>
            <a:r>
              <a:rPr lang="en-IN" sz="1100" kern="150" dirty="0">
                <a:solidFill>
                  <a:schemeClr val="tx1"/>
                </a:solidFill>
                <a:latin typeface="Courier New" panose="02070309020205020404" pitchFamily="49" charset="0"/>
                <a:cs typeface="Courier New" panose="02070309020205020404" pitchFamily="49" charset="0"/>
              </a:rPr>
              <a:t>finally:</a:t>
            </a:r>
            <a:endParaRPr lang="en-GB" sz="1100" kern="150" dirty="0">
              <a:solidFill>
                <a:schemeClr val="tx1"/>
              </a:solidFill>
              <a:latin typeface="Courier New" panose="02070309020205020404" pitchFamily="49" charset="0"/>
              <a:cs typeface="Courier New" panose="02070309020205020404" pitchFamily="49" charset="0"/>
            </a:endParaRPr>
          </a:p>
          <a:p>
            <a:r>
              <a:rPr lang="en-IN" sz="1100" kern="150" dirty="0">
                <a:solidFill>
                  <a:schemeClr val="tx1"/>
                </a:solidFill>
                <a:latin typeface="Courier New" panose="02070309020205020404" pitchFamily="49" charset="0"/>
                <a:cs typeface="Courier New" panose="02070309020205020404" pitchFamily="49" charset="0"/>
              </a:rPr>
              <a:t>    </a:t>
            </a:r>
            <a:r>
              <a:rPr lang="en-IN" sz="1100" kern="150" dirty="0" err="1">
                <a:solidFill>
                  <a:schemeClr val="tx1"/>
                </a:solidFill>
                <a:latin typeface="Courier New" panose="02070309020205020404" pitchFamily="49" charset="0"/>
                <a:cs typeface="Courier New" panose="02070309020205020404" pitchFamily="49" charset="0"/>
              </a:rPr>
              <a:t>ns.cleanup</a:t>
            </a:r>
            <a:r>
              <a:rPr lang="en-IN" sz="1100" kern="150" dirty="0">
                <a:solidFill>
                  <a:schemeClr val="tx1"/>
                </a:solidFill>
                <a:latin typeface="Courier New" panose="02070309020205020404" pitchFamily="49" charset="0"/>
                <a:cs typeface="Courier New" panose="02070309020205020404" pitchFamily="49" charset="0"/>
              </a:rPr>
              <a:t>('commit')</a:t>
            </a:r>
            <a:endParaRPr lang="en-GB" sz="1100" kern="150" dirty="0">
              <a:solidFill>
                <a:schemeClr val="tx1"/>
              </a:solidFill>
              <a:latin typeface="Courier New" panose="02070309020205020404" pitchFamily="49" charset="0"/>
              <a:cs typeface="Courier New" panose="02070309020205020404" pitchFamily="49" charset="0"/>
            </a:endParaRPr>
          </a:p>
          <a:p>
            <a:r>
              <a:rPr lang="en-IN" sz="1100" kern="150" dirty="0">
                <a:solidFill>
                  <a:schemeClr val="tx1"/>
                </a:solidFill>
                <a:latin typeface="Courier New" panose="02070309020205020404" pitchFamily="49" charset="0"/>
                <a:cs typeface="Courier New" panose="02070309020205020404" pitchFamily="49" charset="0"/>
              </a:rPr>
              <a:t>    </a:t>
            </a:r>
            <a:r>
              <a:rPr lang="en-IN" sz="1100" kern="150" dirty="0" err="1">
                <a:solidFill>
                  <a:schemeClr val="tx1"/>
                </a:solidFill>
                <a:latin typeface="Courier New" panose="02070309020205020404" pitchFamily="49" charset="0"/>
                <a:cs typeface="Courier New" panose="02070309020205020404" pitchFamily="49" charset="0"/>
              </a:rPr>
              <a:t>ns.disconnect</a:t>
            </a:r>
            <a:r>
              <a:rPr lang="en-IN" sz="1100" kern="150" dirty="0">
                <a:solidFill>
                  <a:schemeClr val="tx1"/>
                </a:solidFill>
                <a:latin typeface="Courier New" panose="02070309020205020404" pitchFamily="49" charset="0"/>
                <a:cs typeface="Courier New" panose="02070309020205020404" pitchFamily="49" charset="0"/>
              </a:rPr>
              <a:t>()</a:t>
            </a:r>
            <a:endParaRPr lang="en-GB" sz="1100" kern="150" dirty="0">
              <a:solidFill>
                <a:schemeClr val="tx1"/>
              </a:solidFill>
              <a:latin typeface="Courier New" panose="02070309020205020404" pitchFamily="49" charset="0"/>
              <a:ea typeface="Droid Sans Fallback"/>
              <a:cs typeface="Courier New" panose="02070309020205020404" pitchFamily="49" charset="0"/>
            </a:endParaRPr>
          </a:p>
          <a:p>
            <a:endParaRPr lang="en-IN" sz="1100" dirty="0">
              <a:solidFill>
                <a:schemeClr val="tx1"/>
              </a:solidFill>
              <a:latin typeface="Courier New" panose="02070309020205020404" pitchFamily="49" charset="0"/>
              <a:cs typeface="Courier New" panose="02070309020205020404" pitchFamily="49" charset="0"/>
            </a:endParaRPr>
          </a:p>
        </p:txBody>
      </p:sp>
      <p:sp>
        <p:nvSpPr>
          <p:cNvPr id="9" name="Notes Placeholder 2"/>
          <p:cNvSpPr txBox="1">
            <a:spLocks/>
          </p:cNvSpPr>
          <p:nvPr/>
        </p:nvSpPr>
        <p:spPr>
          <a:xfrm>
            <a:off x="781013" y="788918"/>
            <a:ext cx="5678212" cy="8219674"/>
          </a:xfrm>
          <a:prstGeom prst="rect">
            <a:avLst/>
          </a:prstGeom>
        </p:spPr>
        <p:txBody>
          <a:bodyPr vert="horz" lIns="99075" tIns="49538" rIns="99075" bIns="49538" rtlCol="0"/>
          <a:lstStyle>
            <a:lvl1pPr marL="0" algn="l" defTabSz="914400" rtl="0" eaLnBrk="1" latinLnBrk="0" hangingPunct="1">
              <a:defRPr sz="1100" kern="1200">
                <a:solidFill>
                  <a:schemeClr val="tx1"/>
                </a:solidFill>
                <a:latin typeface="Georgia" panose="02040502050405020303" pitchFamily="18" charset="0"/>
                <a:ea typeface="+mn-ea"/>
                <a:cs typeface="+mn-cs"/>
              </a:defRPr>
            </a:lvl1pPr>
            <a:lvl2pPr marL="457200" algn="l" defTabSz="914400" rtl="0" eaLnBrk="1" latinLnBrk="0" hangingPunct="1">
              <a:defRPr sz="1100" kern="1200">
                <a:solidFill>
                  <a:schemeClr val="tx1"/>
                </a:solidFill>
                <a:latin typeface="Georgia" panose="02040502050405020303" pitchFamily="18" charset="0"/>
                <a:ea typeface="+mn-ea"/>
                <a:cs typeface="+mn-cs"/>
              </a:defRPr>
            </a:lvl2pPr>
            <a:lvl3pPr marL="914400" algn="l" defTabSz="914400" rtl="0" eaLnBrk="1" latinLnBrk="0" hangingPunct="1">
              <a:defRPr sz="1100" kern="1200">
                <a:solidFill>
                  <a:schemeClr val="tx1"/>
                </a:solidFill>
                <a:latin typeface="Georgia" panose="02040502050405020303" pitchFamily="18" charset="0"/>
                <a:ea typeface="+mn-ea"/>
                <a:cs typeface="+mn-cs"/>
              </a:defRPr>
            </a:lvl3pPr>
            <a:lvl4pPr marL="1371600" algn="l" defTabSz="914400" rtl="0" eaLnBrk="1" latinLnBrk="0" hangingPunct="1">
              <a:defRPr sz="1100" kern="1200">
                <a:solidFill>
                  <a:schemeClr val="tx1"/>
                </a:solidFill>
                <a:latin typeface="Georgia" panose="02040502050405020303" pitchFamily="18" charset="0"/>
                <a:ea typeface="+mn-ea"/>
                <a:cs typeface="+mn-cs"/>
              </a:defRPr>
            </a:lvl4pPr>
            <a:lvl5pPr marL="1828800" algn="l" defTabSz="914400" rtl="0" eaLnBrk="1" latinLnBrk="0" hangingPunct="1">
              <a:defRPr sz="1100" kern="1200">
                <a:solidFill>
                  <a:schemeClr val="tx1"/>
                </a:solidFill>
                <a:latin typeface="Georgia" panose="02040502050405020303"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pPr>
              <a:lnSpc>
                <a:spcPct val="120000"/>
              </a:lnSpc>
              <a:spcAft>
                <a:spcPts val="758"/>
              </a:spcAft>
            </a:pPr>
            <a:endParaRPr lang="en-IN" kern="150" dirty="0">
              <a:latin typeface="Arial" panose="020B0604020202020204" pitchFamily="34" charset="0"/>
              <a:ea typeface="Droid Sans Fallback"/>
              <a:cs typeface="FreeSans"/>
            </a:endParaRPr>
          </a:p>
          <a:p>
            <a:pPr>
              <a:lnSpc>
                <a:spcPct val="120000"/>
              </a:lnSpc>
              <a:spcAft>
                <a:spcPts val="758"/>
              </a:spcAft>
            </a:pPr>
            <a:endParaRPr lang="en-IN" kern="150" dirty="0">
              <a:latin typeface="Arial" panose="020B0604020202020204" pitchFamily="34" charset="0"/>
              <a:ea typeface="Droid Sans Fallback"/>
              <a:cs typeface="FreeSans"/>
            </a:endParaRPr>
          </a:p>
          <a:p>
            <a:pPr>
              <a:lnSpc>
                <a:spcPct val="120000"/>
              </a:lnSpc>
              <a:spcAft>
                <a:spcPts val="758"/>
              </a:spcAft>
            </a:pPr>
            <a:endParaRPr lang="en-IN" kern="150" dirty="0">
              <a:latin typeface="Arial" panose="020B0604020202020204" pitchFamily="34" charset="0"/>
              <a:ea typeface="Droid Sans Fallback"/>
              <a:cs typeface="FreeSans"/>
            </a:endParaRPr>
          </a:p>
          <a:p>
            <a:pPr>
              <a:lnSpc>
                <a:spcPct val="120000"/>
              </a:lnSpc>
              <a:spcAft>
                <a:spcPts val="758"/>
              </a:spcAft>
            </a:pPr>
            <a:endParaRPr lang="en-IN" kern="150" dirty="0">
              <a:latin typeface="Arial" panose="020B0604020202020204" pitchFamily="34" charset="0"/>
              <a:ea typeface="Droid Sans Fallback"/>
              <a:cs typeface="FreeSans"/>
            </a:endParaRPr>
          </a:p>
          <a:p>
            <a:pPr>
              <a:lnSpc>
                <a:spcPct val="120000"/>
              </a:lnSpc>
              <a:spcAft>
                <a:spcPts val="758"/>
              </a:spcAft>
            </a:pPr>
            <a:endParaRPr lang="en-IN" kern="150" dirty="0">
              <a:latin typeface="Arial" panose="020B0604020202020204" pitchFamily="34" charset="0"/>
              <a:ea typeface="Droid Sans Fallback"/>
              <a:cs typeface="FreeSans"/>
            </a:endParaRPr>
          </a:p>
          <a:p>
            <a:pPr>
              <a:lnSpc>
                <a:spcPct val="120000"/>
              </a:lnSpc>
              <a:spcAft>
                <a:spcPts val="758"/>
              </a:spcAft>
            </a:pPr>
            <a:endParaRPr lang="en-IN" kern="150" dirty="0">
              <a:latin typeface="Arial" panose="020B0604020202020204" pitchFamily="34" charset="0"/>
              <a:ea typeface="Droid Sans Fallback"/>
              <a:cs typeface="FreeSans"/>
            </a:endParaRPr>
          </a:p>
          <a:p>
            <a:pPr>
              <a:lnSpc>
                <a:spcPct val="120000"/>
              </a:lnSpc>
              <a:spcAft>
                <a:spcPts val="758"/>
              </a:spcAft>
            </a:pPr>
            <a:endParaRPr lang="en-IN" kern="150" dirty="0">
              <a:latin typeface="Arial" panose="020B0604020202020204" pitchFamily="34" charset="0"/>
              <a:ea typeface="Droid Sans Fallback"/>
              <a:cs typeface="FreeSans"/>
            </a:endParaRPr>
          </a:p>
          <a:p>
            <a:pPr>
              <a:lnSpc>
                <a:spcPct val="120000"/>
              </a:lnSpc>
              <a:spcAft>
                <a:spcPts val="758"/>
              </a:spcAft>
            </a:pPr>
            <a:endParaRPr lang="en-IN" kern="150" dirty="0">
              <a:latin typeface="Arial" panose="020B0604020202020204" pitchFamily="34" charset="0"/>
              <a:ea typeface="Droid Sans Fallback"/>
              <a:cs typeface="FreeSans"/>
            </a:endParaRPr>
          </a:p>
          <a:p>
            <a:pPr>
              <a:lnSpc>
                <a:spcPct val="120000"/>
              </a:lnSpc>
              <a:spcAft>
                <a:spcPts val="758"/>
              </a:spcAft>
            </a:pPr>
            <a:endParaRPr lang="en-IN" kern="150" dirty="0">
              <a:latin typeface="Arial" panose="020B0604020202020204" pitchFamily="34" charset="0"/>
              <a:ea typeface="Droid Sans Fallback"/>
              <a:cs typeface="FreeSans"/>
            </a:endParaRPr>
          </a:p>
          <a:p>
            <a:pPr>
              <a:lnSpc>
                <a:spcPct val="120000"/>
              </a:lnSpc>
              <a:spcAft>
                <a:spcPts val="758"/>
              </a:spcAft>
            </a:pPr>
            <a:endParaRPr lang="en-IN" kern="150" dirty="0">
              <a:latin typeface="Arial" panose="020B0604020202020204" pitchFamily="34" charset="0"/>
              <a:ea typeface="Droid Sans Fallback"/>
              <a:cs typeface="FreeSans"/>
            </a:endParaRPr>
          </a:p>
          <a:p>
            <a:pPr>
              <a:spcAft>
                <a:spcPts val="650"/>
              </a:spcAft>
            </a:pPr>
            <a:endParaRPr lang="en-IN" dirty="0"/>
          </a:p>
          <a:p>
            <a:pPr>
              <a:spcAft>
                <a:spcPts val="650"/>
              </a:spcAft>
            </a:pPr>
            <a:r>
              <a:rPr lang="en-IN" dirty="0"/>
              <a:t>This code now conforms to PEP 8 standards.  It's much clearer and easier to read.   However, this code, while PEP8 conformant, isn't really Pythonic.  Let's now take a look at the next program.</a:t>
            </a:r>
          </a:p>
          <a:p>
            <a:pPr>
              <a:lnSpc>
                <a:spcPct val="120000"/>
              </a:lnSpc>
              <a:spcAft>
                <a:spcPts val="758"/>
              </a:spcAft>
            </a:pPr>
            <a:endParaRPr lang="en-IN" kern="150" dirty="0">
              <a:ea typeface="Droid Sans Fallback"/>
              <a:cs typeface="FreeSans"/>
            </a:endParaRPr>
          </a:p>
          <a:p>
            <a:pPr>
              <a:lnSpc>
                <a:spcPct val="120000"/>
              </a:lnSpc>
              <a:spcAft>
                <a:spcPts val="758"/>
              </a:spcAft>
            </a:pPr>
            <a:endParaRPr lang="en-IN" kern="150" dirty="0">
              <a:ea typeface="Droid Sans Fallback"/>
              <a:cs typeface="FreeSans"/>
            </a:endParaRPr>
          </a:p>
          <a:p>
            <a:pPr>
              <a:lnSpc>
                <a:spcPct val="120000"/>
              </a:lnSpc>
              <a:spcAft>
                <a:spcPts val="758"/>
              </a:spcAft>
            </a:pPr>
            <a:endParaRPr lang="en-IN" kern="150" dirty="0">
              <a:ea typeface="Droid Sans Fallback"/>
              <a:cs typeface="FreeSans"/>
            </a:endParaRPr>
          </a:p>
          <a:p>
            <a:pPr>
              <a:lnSpc>
                <a:spcPct val="120000"/>
              </a:lnSpc>
              <a:spcAft>
                <a:spcPts val="758"/>
              </a:spcAft>
            </a:pPr>
            <a:endParaRPr lang="en-IN" kern="150" dirty="0">
              <a:ea typeface="Droid Sans Fallback"/>
              <a:cs typeface="FreeSans"/>
            </a:endParaRPr>
          </a:p>
          <a:p>
            <a:pPr>
              <a:spcAft>
                <a:spcPts val="650"/>
              </a:spcAft>
            </a:pPr>
            <a:r>
              <a:rPr lang="en-IN" dirty="0"/>
              <a:t>This code does exactly the same thing as the first two programs, however note how much shorter it is.   </a:t>
            </a:r>
          </a:p>
          <a:p>
            <a:pPr>
              <a:spcAft>
                <a:spcPts val="650"/>
              </a:spcAft>
            </a:pPr>
            <a:r>
              <a:rPr lang="en-IN" dirty="0"/>
              <a:t>It does have one drawback, however.  This code as it stands doesn't work.  It doesn't work because the API library is written in Java and the Python bindings as written doesn't allow for Pythonic code.  For example, it requires that the imports use dotted notation for packages.  While this may be the correct way to do things in Java, in Python its use is contra-indicated.  Packages are used to make sure that </a:t>
            </a:r>
            <a:r>
              <a:rPr lang="en-IN" dirty="0">
                <a:latin typeface="Courier New" panose="02070309020205020404" pitchFamily="49" charset="0"/>
                <a:cs typeface="Courier New" panose="02070309020205020404" pitchFamily="49" charset="0"/>
              </a:rPr>
              <a:t>namespace</a:t>
            </a:r>
            <a:r>
              <a:rPr lang="en-IN" dirty="0"/>
              <a:t> collisions don't happen.  If you don't have a very large code base, then it is pointless to create packages and sub-packages.   </a:t>
            </a:r>
          </a:p>
          <a:p>
            <a:pPr>
              <a:spcAft>
                <a:spcPts val="650"/>
              </a:spcAft>
            </a:pPr>
            <a:r>
              <a:rPr lang="en-IN" dirty="0"/>
              <a:t>Also note that we're now abstracting away the setup and teardown code from the business logic of the program.  The business logic is to print out a routing table with two columns, a route name and a route IP address.  The setup and teardown code should be moved aside into its own module.  </a:t>
            </a:r>
            <a:endParaRPr lang="en-GB" dirty="0"/>
          </a:p>
        </p:txBody>
      </p:sp>
      <p:sp>
        <p:nvSpPr>
          <p:cNvPr id="10" name="Rectangle 9"/>
          <p:cNvSpPr/>
          <p:nvPr/>
        </p:nvSpPr>
        <p:spPr>
          <a:xfrm>
            <a:off x="851620" y="4676774"/>
            <a:ext cx="5607605" cy="1139403"/>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16312" tIns="58156" rIns="116312" bIns="58156" rtlCol="0" anchor="ctr"/>
          <a:lstStyle/>
          <a:p>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usr</a:t>
            </a:r>
            <a:r>
              <a:rPr lang="en-IN" sz="1100" dirty="0">
                <a:solidFill>
                  <a:schemeClr val="tx1"/>
                </a:solidFill>
                <a:latin typeface="Courier New" panose="02070309020205020404" pitchFamily="49" charset="0"/>
                <a:cs typeface="Courier New" panose="02070309020205020404" pitchFamily="49" charset="0"/>
              </a:rPr>
              <a:t>/bin/python3</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from </a:t>
            </a:r>
            <a:r>
              <a:rPr lang="en-IN" sz="1100" dirty="0" err="1">
                <a:solidFill>
                  <a:schemeClr val="tx1"/>
                </a:solidFill>
                <a:latin typeface="Courier New" panose="02070309020205020404" pitchFamily="49" charset="0"/>
                <a:cs typeface="Courier New" panose="02070309020205020404" pitchFamily="49" charset="0"/>
              </a:rPr>
              <a:t>nettools</a:t>
            </a:r>
            <a:r>
              <a:rPr lang="en-IN" sz="1100" dirty="0">
                <a:solidFill>
                  <a:schemeClr val="tx1"/>
                </a:solidFill>
                <a:latin typeface="Courier New" panose="02070309020205020404" pitchFamily="49" charset="0"/>
                <a:cs typeface="Courier New" panose="02070309020205020404" pitchFamily="49" charset="0"/>
              </a:rPr>
              <a:t> import </a:t>
            </a:r>
            <a:r>
              <a:rPr lang="en-IN" sz="1100" dirty="0" err="1">
                <a:solidFill>
                  <a:schemeClr val="tx1"/>
                </a:solidFill>
                <a:latin typeface="Courier New" panose="02070309020205020404" pitchFamily="49" charset="0"/>
                <a:cs typeface="Courier New" panose="02070309020205020404" pitchFamily="49" charset="0"/>
              </a:rPr>
              <a:t>NetworkElement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with </a:t>
            </a:r>
            <a:r>
              <a:rPr lang="en-IN" sz="1100" dirty="0" err="1">
                <a:solidFill>
                  <a:schemeClr val="tx1"/>
                </a:solidFill>
                <a:latin typeface="Courier New" panose="02070309020205020404" pitchFamily="49" charset="0"/>
                <a:cs typeface="Courier New" panose="02070309020205020404" pitchFamily="49" charset="0"/>
              </a:rPr>
              <a:t>NetworkElement</a:t>
            </a:r>
            <a:r>
              <a:rPr lang="en-IN" sz="1100" dirty="0">
                <a:solidFill>
                  <a:schemeClr val="tx1"/>
                </a:solidFill>
                <a:latin typeface="Courier New" panose="02070309020205020404" pitchFamily="49" charset="0"/>
                <a:cs typeface="Courier New" panose="02070309020205020404" pitchFamily="49" charset="0"/>
              </a:rPr>
              <a:t>('171.0.2.45') as ne:</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for route in </a:t>
            </a:r>
            <a:r>
              <a:rPr lang="en-IN" sz="1100" dirty="0" err="1">
                <a:solidFill>
                  <a:schemeClr val="tx1"/>
                </a:solidFill>
                <a:latin typeface="Courier New" panose="02070309020205020404" pitchFamily="49" charset="0"/>
                <a:cs typeface="Courier New" panose="02070309020205020404" pitchFamily="49" charset="0"/>
              </a:rPr>
              <a:t>ne.routing_table</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print ("%15S -&gt; %s" % (route.name, </a:t>
            </a:r>
            <a:r>
              <a:rPr lang="en-IN" sz="1100" dirty="0" err="1">
                <a:solidFill>
                  <a:schemeClr val="tx1"/>
                </a:solidFill>
                <a:latin typeface="Courier New" panose="02070309020205020404" pitchFamily="49" charset="0"/>
                <a:cs typeface="Courier New" panose="02070309020205020404" pitchFamily="49" charset="0"/>
              </a:rPr>
              <a:t>route.ipaddr</a:t>
            </a:r>
            <a:r>
              <a:rPr lang="en-IN" sz="1100"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764387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713731"/>
            <a:ext cx="5678212" cy="8692366"/>
          </a:xfrm>
        </p:spPr>
        <p:txBody>
          <a:bodyPr/>
          <a:lstStyle/>
          <a:p>
            <a:pPr>
              <a:spcAft>
                <a:spcPts val="650"/>
              </a:spcAft>
            </a:pPr>
            <a:r>
              <a:rPr lang="en-IN" dirty="0"/>
              <a:t>How do we then make this application more Pythonic?</a:t>
            </a:r>
            <a:endParaRPr lang="en-GB" dirty="0"/>
          </a:p>
          <a:p>
            <a:pPr>
              <a:spcAft>
                <a:spcPts val="650"/>
              </a:spcAft>
            </a:pPr>
            <a:r>
              <a:rPr lang="en-IN" dirty="0"/>
              <a:t>Let's examine the options.</a:t>
            </a:r>
            <a:endParaRPr lang="en-GB" dirty="0"/>
          </a:p>
          <a:p>
            <a:pPr marL="247688" indent="-247688">
              <a:spcAft>
                <a:spcPts val="650"/>
              </a:spcAft>
              <a:buFont typeface="+mj-lt"/>
              <a:buAutoNum type="arabicPeriod"/>
            </a:pPr>
            <a:r>
              <a:rPr lang="en-IN" dirty="0"/>
              <a:t>Any time we have reoccurring set up and tear down code, create a context manager so that we can use a </a:t>
            </a:r>
            <a:r>
              <a:rPr lang="en-IN" dirty="0">
                <a:latin typeface="Courier New" panose="02070309020205020404" pitchFamily="49" charset="0"/>
                <a:cs typeface="Courier New" panose="02070309020205020404" pitchFamily="49" charset="0"/>
              </a:rPr>
              <a:t>with</a:t>
            </a:r>
            <a:r>
              <a:rPr lang="en-IN" dirty="0"/>
              <a:t> statement in Python to abstract away this code from the business logic.</a:t>
            </a:r>
            <a:endParaRPr lang="en-GB" dirty="0"/>
          </a:p>
          <a:p>
            <a:pPr marL="247688" indent="-247688">
              <a:spcAft>
                <a:spcPts val="650"/>
              </a:spcAft>
              <a:buFont typeface="+mj-lt"/>
              <a:buAutoNum type="arabicPeriod"/>
            </a:pPr>
            <a:r>
              <a:rPr lang="en-IN" dirty="0"/>
              <a:t>Take multiple packages and combine them into a single module for ease of readability and maintenance.</a:t>
            </a:r>
            <a:endParaRPr lang="en-GB" dirty="0"/>
          </a:p>
          <a:p>
            <a:pPr marL="247688" indent="-247688">
              <a:spcAft>
                <a:spcPts val="650"/>
              </a:spcAft>
              <a:buFont typeface="+mj-lt"/>
              <a:buAutoNum type="arabicPeriod"/>
            </a:pPr>
            <a:r>
              <a:rPr lang="en-IN" dirty="0"/>
              <a:t>Where we see code that uses a method to get the size of a list, loops over a range of elements and calls a function to get something by index, we do the following:</a:t>
            </a:r>
            <a:endParaRPr lang="en-GB" dirty="0"/>
          </a:p>
          <a:p>
            <a:pPr marL="743064" lvl="1" indent="-247688">
              <a:spcAft>
                <a:spcPts val="650"/>
              </a:spcAft>
              <a:buFont typeface="+mj-lt"/>
              <a:buAutoNum type="alphaLcPeriod"/>
            </a:pPr>
            <a:r>
              <a:rPr lang="en-IN" dirty="0"/>
              <a:t>Instead of calling a </a:t>
            </a:r>
            <a:r>
              <a:rPr lang="en-IN" dirty="0" err="1">
                <a:latin typeface="Courier New" panose="02070309020205020404" pitchFamily="49" charset="0"/>
                <a:cs typeface="Courier New" panose="02070309020205020404" pitchFamily="49" charset="0"/>
              </a:rPr>
              <a:t>getSize</a:t>
            </a:r>
            <a:r>
              <a:rPr lang="en-IN" dirty="0">
                <a:latin typeface="Courier New" panose="02070309020205020404" pitchFamily="49" charset="0"/>
                <a:cs typeface="Courier New" panose="02070309020205020404" pitchFamily="49" charset="0"/>
              </a:rPr>
              <a:t>() </a:t>
            </a:r>
            <a:r>
              <a:rPr lang="en-IN" dirty="0"/>
              <a:t>method, use the </a:t>
            </a:r>
            <a:r>
              <a:rPr lang="en-IN" dirty="0" err="1">
                <a:latin typeface="Courier New" panose="02070309020205020404" pitchFamily="49" charset="0"/>
                <a:cs typeface="Courier New" panose="02070309020205020404" pitchFamily="49" charset="0"/>
              </a:rPr>
              <a:t>builtin</a:t>
            </a: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len</a:t>
            </a:r>
            <a:r>
              <a:rPr lang="en-IN" dirty="0">
                <a:latin typeface="Courier New" panose="02070309020205020404" pitchFamily="49" charset="0"/>
                <a:cs typeface="Courier New" panose="02070309020205020404" pitchFamily="49" charset="0"/>
              </a:rPr>
              <a:t>()  </a:t>
            </a:r>
            <a:r>
              <a:rPr lang="en-IN" dirty="0"/>
              <a:t>function in Python.</a:t>
            </a:r>
            <a:endParaRPr lang="en-GB" dirty="0"/>
          </a:p>
          <a:p>
            <a:pPr marL="743064" lvl="1" indent="-247688">
              <a:spcAft>
                <a:spcPts val="650"/>
              </a:spcAft>
              <a:buFont typeface="+mj-lt"/>
              <a:buAutoNum type="alphaLcPeriod"/>
            </a:pPr>
            <a:r>
              <a:rPr lang="en-IN" dirty="0"/>
              <a:t>Instead of calling a </a:t>
            </a:r>
            <a:r>
              <a:rPr lang="en-IN" dirty="0" err="1">
                <a:latin typeface="Courier New" panose="02070309020205020404" pitchFamily="49" charset="0"/>
                <a:cs typeface="Courier New" panose="02070309020205020404" pitchFamily="49" charset="0"/>
              </a:rPr>
              <a:t>getValueByIndex</a:t>
            </a:r>
            <a:r>
              <a:rPr lang="en-IN" dirty="0">
                <a:latin typeface="Courier New" panose="02070309020205020404" pitchFamily="49" charset="0"/>
                <a:cs typeface="Courier New" panose="02070309020205020404" pitchFamily="49" charset="0"/>
              </a:rPr>
              <a:t>() </a:t>
            </a:r>
            <a:r>
              <a:rPr lang="en-IN" dirty="0"/>
              <a:t>method, use the '</a:t>
            </a:r>
            <a:r>
              <a:rPr lang="en-IN" dirty="0">
                <a:latin typeface="Courier New" panose="02070309020205020404" pitchFamily="49" charset="0"/>
                <a:cs typeface="Courier New" panose="02070309020205020404" pitchFamily="49" charset="0"/>
              </a:rPr>
              <a:t>[]</a:t>
            </a:r>
            <a:r>
              <a:rPr lang="en-IN" dirty="0"/>
              <a:t>' operator in Python.</a:t>
            </a:r>
            <a:endParaRPr lang="en-GB" dirty="0"/>
          </a:p>
          <a:p>
            <a:pPr marL="743064" lvl="1" indent="-247688">
              <a:spcAft>
                <a:spcPts val="650"/>
              </a:spcAft>
              <a:buFont typeface="+mj-lt"/>
              <a:buAutoNum type="alphaLcPeriod"/>
            </a:pPr>
            <a:r>
              <a:rPr lang="en-IN" dirty="0"/>
              <a:t>In Python, anything where you can access an element by the </a:t>
            </a:r>
            <a:r>
              <a:rPr lang="en-IN" dirty="0">
                <a:latin typeface="Courier New" panose="02070309020205020404" pitchFamily="49" charset="0"/>
                <a:cs typeface="Courier New" panose="02070309020205020404" pitchFamily="49" charset="0"/>
              </a:rPr>
              <a:t>[]</a:t>
            </a:r>
            <a:r>
              <a:rPr lang="en-IN" dirty="0"/>
              <a:t> operator and get its</a:t>
            </a:r>
            <a:r>
              <a:rPr lang="en-GB" dirty="0"/>
              <a:t> </a:t>
            </a:r>
            <a:r>
              <a:rPr lang="en-IN" dirty="0"/>
              <a:t>length via the </a:t>
            </a:r>
            <a:r>
              <a:rPr lang="en-IN" dirty="0" err="1">
                <a:latin typeface="Courier New" panose="02070309020205020404" pitchFamily="49" charset="0"/>
                <a:cs typeface="Courier New" panose="02070309020205020404" pitchFamily="49" charset="0"/>
              </a:rPr>
              <a:t>len</a:t>
            </a:r>
            <a:r>
              <a:rPr lang="en-IN" dirty="0">
                <a:latin typeface="Courier New" panose="02070309020205020404" pitchFamily="49" charset="0"/>
                <a:cs typeface="Courier New" panose="02070309020205020404" pitchFamily="49" charset="0"/>
              </a:rPr>
              <a:t>() </a:t>
            </a:r>
            <a:r>
              <a:rPr lang="en-IN" dirty="0"/>
              <a:t>method is known as a </a:t>
            </a:r>
            <a:r>
              <a:rPr lang="en-IN" i="1" dirty="0"/>
              <a:t>sequence</a:t>
            </a:r>
            <a:r>
              <a:rPr lang="en-IN" dirty="0"/>
              <a:t>.   One of the properties of a</a:t>
            </a:r>
            <a:r>
              <a:rPr lang="en-GB" dirty="0"/>
              <a:t> </a:t>
            </a:r>
            <a:r>
              <a:rPr lang="en-IN" dirty="0"/>
              <a:t>sequence is that it is </a:t>
            </a:r>
            <a:r>
              <a:rPr lang="en-IN" i="1" dirty="0" err="1"/>
              <a:t>iterable</a:t>
            </a:r>
            <a:r>
              <a:rPr lang="en-IN" i="1" dirty="0"/>
              <a:t>.  </a:t>
            </a:r>
            <a:r>
              <a:rPr lang="en-IN" dirty="0"/>
              <a:t> This means that we can loop directly over the sequence</a:t>
            </a:r>
            <a:r>
              <a:rPr lang="en-GB" dirty="0"/>
              <a:t> </a:t>
            </a:r>
            <a:r>
              <a:rPr lang="en-IN" dirty="0"/>
              <a:t>in Python.  </a:t>
            </a:r>
            <a:endParaRPr lang="en-GB" dirty="0"/>
          </a:p>
          <a:p>
            <a:pPr marL="743064" lvl="1" indent="-247688">
              <a:spcAft>
                <a:spcPts val="650"/>
              </a:spcAft>
              <a:buFont typeface="+mj-lt"/>
              <a:buAutoNum type="alphaLcPeriod"/>
            </a:pPr>
            <a:r>
              <a:rPr lang="en-IN" dirty="0"/>
              <a:t>Anytime you see getter and setter methods in Python, replace them with properties or descriptors.     </a:t>
            </a:r>
            <a:endParaRPr lang="en-GB" dirty="0"/>
          </a:p>
          <a:p>
            <a:pPr marL="743064" lvl="1" indent="-247688">
              <a:spcAft>
                <a:spcPts val="650"/>
              </a:spcAft>
              <a:buFont typeface="+mj-lt"/>
              <a:buAutoNum type="alphaLcPeriod"/>
            </a:pPr>
            <a:r>
              <a:rPr lang="en-IN" dirty="0"/>
              <a:t>Create custom exceptions to give clear and understandable error messages back to the</a:t>
            </a:r>
            <a:r>
              <a:rPr lang="en-GB" dirty="0"/>
              <a:t> </a:t>
            </a:r>
            <a:r>
              <a:rPr lang="en-IN" dirty="0"/>
              <a:t>clients.</a:t>
            </a:r>
            <a:endParaRPr lang="en-GB" dirty="0"/>
          </a:p>
          <a:p>
            <a:pPr marL="743064" lvl="1" indent="-247688">
              <a:spcAft>
                <a:spcPts val="650"/>
              </a:spcAft>
              <a:buFont typeface="+mj-lt"/>
              <a:buAutoNum type="alphaLcPeriod"/>
            </a:pPr>
            <a:r>
              <a:rPr lang="en-IN" dirty="0"/>
              <a:t>To generalize on point </a:t>
            </a:r>
            <a:r>
              <a:rPr lang="en-IN" i="1" dirty="0"/>
              <a:t>C</a:t>
            </a:r>
            <a:r>
              <a:rPr lang="en-IN" dirty="0"/>
              <a:t>, use the </a:t>
            </a:r>
            <a:r>
              <a:rPr lang="en-IN" dirty="0" err="1">
                <a:latin typeface="Courier New" panose="02070309020205020404" pitchFamily="49" charset="0"/>
                <a:cs typeface="Courier New" panose="02070309020205020404" pitchFamily="49" charset="0"/>
              </a:rPr>
              <a:t>builtin</a:t>
            </a:r>
            <a:r>
              <a:rPr lang="en-IN" dirty="0"/>
              <a:t> methods in Python, such as </a:t>
            </a:r>
            <a:r>
              <a:rPr lang="en-IN" dirty="0">
                <a:latin typeface="Courier New" panose="02070309020205020404" pitchFamily="49" charset="0"/>
                <a:cs typeface="Courier New" panose="02070309020205020404" pitchFamily="49" charset="0"/>
              </a:rPr>
              <a:t>__</a:t>
            </a:r>
            <a:r>
              <a:rPr lang="en-IN" dirty="0" err="1">
                <a:latin typeface="Courier New" panose="02070309020205020404" pitchFamily="49" charset="0"/>
                <a:cs typeface="Courier New" panose="02070309020205020404" pitchFamily="49" charset="0"/>
              </a:rPr>
              <a:t>len</a:t>
            </a:r>
            <a:r>
              <a:rPr lang="en-IN" dirty="0">
                <a:latin typeface="Courier New" panose="02070309020205020404" pitchFamily="49" charset="0"/>
                <a:cs typeface="Courier New" panose="02070309020205020404" pitchFamily="49" charset="0"/>
              </a:rPr>
              <a:t>__ </a:t>
            </a:r>
            <a:r>
              <a:rPr lang="en-IN" dirty="0"/>
              <a:t>and  </a:t>
            </a:r>
            <a:r>
              <a:rPr lang="en-IN" dirty="0">
                <a:latin typeface="Courier New" panose="02070309020205020404" pitchFamily="49" charset="0"/>
                <a:cs typeface="Courier New" panose="02070309020205020404" pitchFamily="49" charset="0"/>
              </a:rPr>
              <a:t>__</a:t>
            </a:r>
            <a:r>
              <a:rPr lang="en-IN" dirty="0" err="1">
                <a:latin typeface="Courier New" panose="02070309020205020404" pitchFamily="49" charset="0"/>
                <a:cs typeface="Courier New" panose="02070309020205020404" pitchFamily="49" charset="0"/>
              </a:rPr>
              <a:t>getitem</a:t>
            </a:r>
            <a:r>
              <a:rPr lang="en-IN" dirty="0">
                <a:latin typeface="Courier New" panose="02070309020205020404" pitchFamily="49" charset="0"/>
                <a:cs typeface="Courier New" panose="02070309020205020404" pitchFamily="49" charset="0"/>
              </a:rPr>
              <a:t>__ </a:t>
            </a:r>
            <a:r>
              <a:rPr lang="en-IN" dirty="0"/>
              <a:t>rather than custom methods to perform the same work.</a:t>
            </a:r>
            <a:endParaRPr lang="en-GB" dirty="0"/>
          </a:p>
          <a:p>
            <a:pPr marL="743064" lvl="1" indent="-247688">
              <a:spcAft>
                <a:spcPts val="650"/>
              </a:spcAft>
              <a:buFont typeface="+mj-lt"/>
              <a:buAutoNum type="alphaLcPeriod"/>
            </a:pPr>
            <a:r>
              <a:rPr lang="en-IN" dirty="0"/>
              <a:t> Create your own </a:t>
            </a:r>
            <a:r>
              <a:rPr lang="en-IN" dirty="0">
                <a:latin typeface="Courier New" panose="02070309020205020404" pitchFamily="49" charset="0"/>
                <a:cs typeface="Courier New" panose="02070309020205020404" pitchFamily="49" charset="0"/>
              </a:rPr>
              <a:t>__</a:t>
            </a:r>
            <a:r>
              <a:rPr lang="en-IN" dirty="0" err="1">
                <a:latin typeface="Courier New" panose="02070309020205020404" pitchFamily="49" charset="0"/>
                <a:cs typeface="Courier New" panose="02070309020205020404" pitchFamily="49" charset="0"/>
              </a:rPr>
              <a:t>repr</a:t>
            </a:r>
            <a:r>
              <a:rPr lang="en-IN" dirty="0">
                <a:latin typeface="Courier New" panose="02070309020205020404" pitchFamily="49" charset="0"/>
                <a:cs typeface="Courier New" panose="02070309020205020404" pitchFamily="49" charset="0"/>
              </a:rPr>
              <a:t>__ </a:t>
            </a:r>
            <a:r>
              <a:rPr lang="en-IN" dirty="0"/>
              <a:t>methods for debugging purposes.</a:t>
            </a:r>
            <a:endParaRPr lang="en-GB"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25</a:t>
            </a:fld>
            <a:endParaRPr lang="en-GB"/>
          </a:p>
        </p:txBody>
      </p:sp>
    </p:spTree>
    <p:extLst>
      <p:ext uri="{BB962C8B-B14F-4D97-AF65-F5344CB8AC3E}">
        <p14:creationId xmlns:p14="http://schemas.microsoft.com/office/powerpoint/2010/main" val="5479515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733227"/>
            <a:ext cx="5678212" cy="8672870"/>
          </a:xfrm>
        </p:spPr>
        <p:txBody>
          <a:bodyPr/>
          <a:lstStyle/>
          <a:p>
            <a:r>
              <a:rPr lang="en-IN" dirty="0"/>
              <a:t>Let's now look at an example of code that implements these options.  </a:t>
            </a:r>
            <a:endParaRPr lang="en-GB"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26</a:t>
            </a:fld>
            <a:endParaRPr lang="en-GB"/>
          </a:p>
        </p:txBody>
      </p:sp>
      <p:sp>
        <p:nvSpPr>
          <p:cNvPr id="6" name="Rectangle 5"/>
          <p:cNvSpPr/>
          <p:nvPr/>
        </p:nvSpPr>
        <p:spPr>
          <a:xfrm>
            <a:off x="781014" y="1008865"/>
            <a:ext cx="5607605" cy="8121595"/>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16312" tIns="58156" rIns="116312" bIns="58156" rtlCol="0" anchor="ctr"/>
          <a:lstStyle/>
          <a:p>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usr</a:t>
            </a:r>
            <a:r>
              <a:rPr lang="en-IN" sz="1100" dirty="0">
                <a:solidFill>
                  <a:schemeClr val="tx1"/>
                </a:solidFill>
                <a:latin typeface="Courier New" panose="02070309020205020404" pitchFamily="49" charset="0"/>
                <a:cs typeface="Courier New" panose="02070309020205020404" pitchFamily="49" charset="0"/>
              </a:rPr>
              <a:t>/bin/python3</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class </a:t>
            </a:r>
            <a:r>
              <a:rPr lang="en-IN" sz="1100" dirty="0" err="1">
                <a:solidFill>
                  <a:schemeClr val="tx1"/>
                </a:solidFill>
                <a:latin typeface="Courier New" panose="02070309020205020404" pitchFamily="49" charset="0"/>
                <a:cs typeface="Courier New" panose="02070309020205020404" pitchFamily="49" charset="0"/>
              </a:rPr>
              <a:t>NetworkElementError</a:t>
            </a:r>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Exeception</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pass</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class </a:t>
            </a:r>
            <a:r>
              <a:rPr lang="en-IN" sz="1100" dirty="0" err="1">
                <a:solidFill>
                  <a:schemeClr val="tx1"/>
                </a:solidFill>
                <a:latin typeface="Courier New" panose="02070309020205020404" pitchFamily="49" charset="0"/>
                <a:cs typeface="Courier New" panose="02070309020205020404" pitchFamily="49" charset="0"/>
              </a:rPr>
              <a:t>NetworkElement</a:t>
            </a:r>
            <a:r>
              <a:rPr lang="en-IN" sz="1100" dirty="0">
                <a:solidFill>
                  <a:schemeClr val="tx1"/>
                </a:solidFill>
                <a:latin typeface="Courier New" panose="02070309020205020404" pitchFamily="49" charset="0"/>
                <a:cs typeface="Courier New" panose="02070309020205020404" pitchFamily="49" charset="0"/>
              </a:rPr>
              <a:t>(object):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def __</a:t>
            </a:r>
            <a:r>
              <a:rPr lang="en-IN" sz="1100" dirty="0" err="1">
                <a:solidFill>
                  <a:schemeClr val="tx1"/>
                </a:solidFill>
                <a:latin typeface="Courier New" panose="02070309020205020404" pitchFamily="49" charset="0"/>
                <a:cs typeface="Courier New" panose="02070309020205020404" pitchFamily="49" charset="0"/>
              </a:rPr>
              <a:t>init</a:t>
            </a:r>
            <a:r>
              <a:rPr lang="en-IN" sz="1100" dirty="0">
                <a:solidFill>
                  <a:schemeClr val="tx1"/>
                </a:solidFill>
                <a:latin typeface="Courier New" panose="02070309020205020404" pitchFamily="49" charset="0"/>
                <a:cs typeface="Courier New" panose="02070309020205020404" pitchFamily="49" charset="0"/>
              </a:rPr>
              <a:t>__(</a:t>
            </a:r>
            <a:r>
              <a:rPr lang="en-IN" sz="1100" dirty="0" err="1">
                <a:solidFill>
                  <a:schemeClr val="tx1"/>
                </a:solidFill>
                <a:latin typeface="Courier New" panose="02070309020205020404" pitchFamily="49" charset="0"/>
                <a:cs typeface="Courier New" panose="02070309020205020404" pitchFamily="49" charset="0"/>
              </a:rPr>
              <a:t>self,ipaddr</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self.ipaddr</a:t>
            </a:r>
            <a:r>
              <a:rPr lang="en-IN" sz="1100" dirty="0">
                <a:solidFill>
                  <a:schemeClr val="tx1"/>
                </a:solidFill>
                <a:latin typeface="Courier New" panose="02070309020205020404" pitchFamily="49" charset="0"/>
                <a:cs typeface="Courier New" panose="02070309020205020404" pitchFamily="49" charset="0"/>
              </a:rPr>
              <a:t> = </a:t>
            </a:r>
            <a:r>
              <a:rPr lang="en-IN" sz="1100" dirty="0" err="1">
                <a:solidFill>
                  <a:schemeClr val="tx1"/>
                </a:solidFill>
                <a:latin typeface="Courier New" panose="02070309020205020404" pitchFamily="49" charset="0"/>
                <a:cs typeface="Courier New" panose="02070309020205020404" pitchFamily="49" charset="0"/>
              </a:rPr>
              <a:t>ipaddr</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self.oldne</a:t>
            </a:r>
            <a:r>
              <a:rPr lang="en-IN" sz="1100" dirty="0">
                <a:solidFill>
                  <a:schemeClr val="tx1"/>
                </a:solidFill>
                <a:latin typeface="Courier New" panose="02070309020205020404" pitchFamily="49" charset="0"/>
                <a:cs typeface="Courier New" panose="02070309020205020404" pitchFamily="49" charset="0"/>
              </a:rPr>
              <a:t> = </a:t>
            </a:r>
            <a:r>
              <a:rPr lang="en-IN" sz="1100" dirty="0" err="1">
                <a:solidFill>
                  <a:schemeClr val="tx1"/>
                </a:solidFill>
                <a:latin typeface="Courier New" panose="02070309020205020404" pitchFamily="49" charset="0"/>
                <a:cs typeface="Courier New" panose="02070309020205020404" pitchFamily="49" charset="0"/>
              </a:rPr>
              <a:t>jnettool.tools.elements.NetworkElement</a:t>
            </a:r>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ipaddr</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@property</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def </a:t>
            </a:r>
            <a:r>
              <a:rPr lang="en-IN" sz="1100" dirty="0" err="1">
                <a:solidFill>
                  <a:schemeClr val="tx1"/>
                </a:solidFill>
                <a:latin typeface="Courier New" panose="02070309020205020404" pitchFamily="49" charset="0"/>
                <a:cs typeface="Courier New" panose="02070309020205020404" pitchFamily="49" charset="0"/>
              </a:rPr>
              <a:t>routing_table</a:t>
            </a:r>
            <a:r>
              <a:rPr lang="en-IN" sz="1100" dirty="0">
                <a:solidFill>
                  <a:schemeClr val="tx1"/>
                </a:solidFill>
                <a:latin typeface="Courier New" panose="02070309020205020404" pitchFamily="49" charset="0"/>
                <a:cs typeface="Courier New" panose="02070309020205020404" pitchFamily="49" charset="0"/>
              </a:rPr>
              <a:t>(self):</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try:</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return </a:t>
            </a:r>
            <a:r>
              <a:rPr lang="en-IN" sz="1100" dirty="0" err="1">
                <a:solidFill>
                  <a:schemeClr val="tx1"/>
                </a:solidFill>
                <a:latin typeface="Courier New" panose="02070309020205020404" pitchFamily="49" charset="0"/>
                <a:cs typeface="Courier New" panose="02070309020205020404" pitchFamily="49" charset="0"/>
              </a:rPr>
              <a:t>RoutingTable</a:t>
            </a:r>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self.oldne.getRoutingTable</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except </a:t>
            </a:r>
            <a:r>
              <a:rPr lang="en-IN" sz="1100" dirty="0" err="1">
                <a:solidFill>
                  <a:schemeClr val="tx1"/>
                </a:solidFill>
                <a:latin typeface="Courier New" panose="02070309020205020404" pitchFamily="49" charset="0"/>
                <a:cs typeface="Courier New" panose="02070309020205020404" pitchFamily="49" charset="0"/>
              </a:rPr>
              <a:t>jnettool.tools.element.MissingVar</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raise </a:t>
            </a:r>
            <a:r>
              <a:rPr lang="en-IN" sz="1100" dirty="0" err="1">
                <a:solidFill>
                  <a:schemeClr val="tx1"/>
                </a:solidFill>
                <a:latin typeface="Courier New" panose="02070309020205020404" pitchFamily="49" charset="0"/>
                <a:cs typeface="Courier New" panose="02070309020205020404" pitchFamily="49" charset="0"/>
              </a:rPr>
              <a:t>NetworkElementError</a:t>
            </a:r>
            <a:r>
              <a:rPr lang="en-IN" sz="1100" dirty="0">
                <a:solidFill>
                  <a:schemeClr val="tx1"/>
                </a:solidFill>
                <a:latin typeface="Courier New" panose="02070309020205020404" pitchFamily="49" charset="0"/>
                <a:cs typeface="Courier New" panose="02070309020205020404" pitchFamily="49" charset="0"/>
              </a:rPr>
              <a:t>('No routing table found')</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def __enter__(self):</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return (self)</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def __exit__(</a:t>
            </a:r>
            <a:r>
              <a:rPr lang="en-IN" sz="1100" dirty="0" err="1">
                <a:solidFill>
                  <a:schemeClr val="tx1"/>
                </a:solidFill>
                <a:latin typeface="Courier New" panose="02070309020205020404" pitchFamily="49" charset="0"/>
                <a:cs typeface="Courier New" panose="02070309020205020404" pitchFamily="49" charset="0"/>
              </a:rPr>
              <a:t>self,exctype</a:t>
            </a:r>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excinst</a:t>
            </a:r>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exctb</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if </a:t>
            </a:r>
            <a:r>
              <a:rPr lang="en-IN" sz="1100" dirty="0" err="1">
                <a:solidFill>
                  <a:schemeClr val="tx1"/>
                </a:solidFill>
                <a:latin typeface="Courier New" panose="02070309020205020404" pitchFamily="49" charset="0"/>
                <a:cs typeface="Courier New" panose="02070309020205020404" pitchFamily="49" charset="0"/>
              </a:rPr>
              <a:t>exctype</a:t>
            </a:r>
            <a:r>
              <a:rPr lang="en-IN" sz="1100" dirty="0">
                <a:solidFill>
                  <a:schemeClr val="tx1"/>
                </a:solidFill>
                <a:latin typeface="Courier New" panose="02070309020205020404" pitchFamily="49" charset="0"/>
                <a:cs typeface="Courier New" panose="02070309020205020404" pitchFamily="49" charset="0"/>
              </a:rPr>
              <a:t> == </a:t>
            </a:r>
            <a:r>
              <a:rPr lang="en-IN" sz="1100" dirty="0" err="1">
                <a:solidFill>
                  <a:schemeClr val="tx1"/>
                </a:solidFill>
                <a:latin typeface="Courier New" panose="02070309020205020404" pitchFamily="49" charset="0"/>
                <a:cs typeface="Courier New" panose="02070309020205020404" pitchFamily="49" charset="0"/>
              </a:rPr>
              <a:t>NetworkElementError</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logging.exception</a:t>
            </a:r>
            <a:r>
              <a:rPr lang="en-IN" sz="1100" dirty="0">
                <a:solidFill>
                  <a:schemeClr val="tx1"/>
                </a:solidFill>
                <a:latin typeface="Courier New" panose="02070309020205020404" pitchFamily="49" charset="0"/>
                <a:cs typeface="Courier New" panose="02070309020205020404" pitchFamily="49" charset="0"/>
              </a:rPr>
              <a:t>('No routing table found')</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self.oldne.cleanup</a:t>
            </a:r>
            <a:r>
              <a:rPr lang="en-IN" sz="1100" dirty="0">
                <a:solidFill>
                  <a:schemeClr val="tx1"/>
                </a:solidFill>
                <a:latin typeface="Courier New" panose="02070309020205020404" pitchFamily="49" charset="0"/>
                <a:cs typeface="Courier New" panose="02070309020205020404" pitchFamily="49" charset="0"/>
              </a:rPr>
              <a:t>('rollback')</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else:</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self.oldne.cleanup</a:t>
            </a:r>
            <a:r>
              <a:rPr lang="en-IN" sz="1100" dirty="0">
                <a:solidFill>
                  <a:schemeClr val="tx1"/>
                </a:solidFill>
                <a:latin typeface="Courier New" panose="02070309020205020404" pitchFamily="49" charset="0"/>
                <a:cs typeface="Courier New" panose="02070309020205020404" pitchFamily="49" charset="0"/>
              </a:rPr>
              <a:t>('commit')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self.oldne.disconnect</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def __</a:t>
            </a:r>
            <a:r>
              <a:rPr lang="en-IN" sz="1100" dirty="0" err="1">
                <a:solidFill>
                  <a:schemeClr val="tx1"/>
                </a:solidFill>
                <a:latin typeface="Courier New" panose="02070309020205020404" pitchFamily="49" charset="0"/>
                <a:cs typeface="Courier New" panose="02070309020205020404" pitchFamily="49" charset="0"/>
              </a:rPr>
              <a:t>repr</a:t>
            </a:r>
            <a:r>
              <a:rPr lang="en-IN" sz="1100" dirty="0">
                <a:solidFill>
                  <a:schemeClr val="tx1"/>
                </a:solidFill>
                <a:latin typeface="Courier New" panose="02070309020205020404" pitchFamily="49" charset="0"/>
                <a:cs typeface="Courier New" panose="02070309020205020404" pitchFamily="49" charset="0"/>
              </a:rPr>
              <a:t>__(self):</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return ('%s(%r)' %  (</a:t>
            </a:r>
            <a:r>
              <a:rPr lang="en-IN" sz="1100" dirty="0" err="1">
                <a:solidFill>
                  <a:schemeClr val="tx1"/>
                </a:solidFill>
                <a:latin typeface="Courier New" panose="02070309020205020404" pitchFamily="49" charset="0"/>
                <a:cs typeface="Courier New" panose="02070309020205020404" pitchFamily="49" charset="0"/>
              </a:rPr>
              <a:t>self.__class__.__name</a:t>
            </a:r>
            <a:r>
              <a:rPr lang="en-IN" sz="1100" dirty="0">
                <a:solidFill>
                  <a:schemeClr val="tx1"/>
                </a:solidFill>
                <a:latin typeface="Courier New" panose="02070309020205020404" pitchFamily="49" charset="0"/>
                <a:cs typeface="Courier New" panose="02070309020205020404" pitchFamily="49" charset="0"/>
              </a:rPr>
              <a:t>__, </a:t>
            </a:r>
            <a:r>
              <a:rPr lang="en-IN" sz="1100" dirty="0" err="1">
                <a:solidFill>
                  <a:schemeClr val="tx1"/>
                </a:solidFill>
                <a:latin typeface="Courier New" panose="02070309020205020404" pitchFamily="49" charset="0"/>
                <a:cs typeface="Courier New" panose="02070309020205020404" pitchFamily="49" charset="0"/>
              </a:rPr>
              <a:t>self.ipaddr</a:t>
            </a:r>
            <a:r>
              <a:rPr lang="en-IN" sz="1100" dirty="0">
                <a:solidFill>
                  <a:schemeClr val="tx1"/>
                </a:solidFill>
                <a:latin typeface="Courier New" panose="02070309020205020404" pitchFamily="49" charset="0"/>
                <a:cs typeface="Courier New" panose="02070309020205020404" pitchFamily="49" charset="0"/>
              </a:rPr>
              <a:t>)</a:t>
            </a:r>
          </a:p>
          <a:p>
            <a:endParaRPr lang="en-IN"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class </a:t>
            </a:r>
            <a:r>
              <a:rPr lang="en-IN" sz="1100" dirty="0" err="1">
                <a:solidFill>
                  <a:schemeClr val="tx1"/>
                </a:solidFill>
                <a:latin typeface="Courier New" panose="02070309020205020404" pitchFamily="49" charset="0"/>
                <a:cs typeface="Courier New" panose="02070309020205020404" pitchFamily="49" charset="0"/>
              </a:rPr>
              <a:t>RoutingTable</a:t>
            </a:r>
            <a:r>
              <a:rPr lang="en-IN" sz="1100" dirty="0">
                <a:solidFill>
                  <a:schemeClr val="tx1"/>
                </a:solidFill>
                <a:latin typeface="Courier New" panose="02070309020205020404" pitchFamily="49" charset="0"/>
                <a:cs typeface="Courier New" panose="02070309020205020404" pitchFamily="49" charset="0"/>
              </a:rPr>
              <a:t>(object):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def__</a:t>
            </a:r>
            <a:r>
              <a:rPr lang="en-IN" sz="1100" dirty="0" err="1">
                <a:solidFill>
                  <a:schemeClr val="tx1"/>
                </a:solidFill>
                <a:latin typeface="Courier New" panose="02070309020205020404" pitchFamily="49" charset="0"/>
                <a:cs typeface="Courier New" panose="02070309020205020404" pitchFamily="49" charset="0"/>
              </a:rPr>
              <a:t>init</a:t>
            </a:r>
            <a:r>
              <a:rPr lang="en-IN" sz="1100" dirty="0">
                <a:solidFill>
                  <a:schemeClr val="tx1"/>
                </a:solidFill>
                <a:latin typeface="Courier New" panose="02070309020205020404" pitchFamily="49" charset="0"/>
                <a:cs typeface="Courier New" panose="02070309020205020404" pitchFamily="49" charset="0"/>
              </a:rPr>
              <a:t>__(</a:t>
            </a:r>
            <a:r>
              <a:rPr lang="en-IN" sz="1100" dirty="0" err="1">
                <a:solidFill>
                  <a:schemeClr val="tx1"/>
                </a:solidFill>
                <a:latin typeface="Courier New" panose="02070309020205020404" pitchFamily="49" charset="0"/>
                <a:cs typeface="Courier New" panose="02070309020205020404" pitchFamily="49" charset="0"/>
              </a:rPr>
              <a:t>self,oldrt</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self.oldrt</a:t>
            </a:r>
            <a:r>
              <a:rPr lang="en-IN" sz="1100" dirty="0">
                <a:solidFill>
                  <a:schemeClr val="tx1"/>
                </a:solidFill>
                <a:latin typeface="Courier New" panose="02070309020205020404" pitchFamily="49" charset="0"/>
                <a:cs typeface="Courier New" panose="02070309020205020404" pitchFamily="49" charset="0"/>
              </a:rPr>
              <a:t> = </a:t>
            </a:r>
            <a:r>
              <a:rPr lang="en-IN" sz="1100" dirty="0" err="1">
                <a:solidFill>
                  <a:schemeClr val="tx1"/>
                </a:solidFill>
                <a:latin typeface="Courier New" panose="02070309020205020404" pitchFamily="49" charset="0"/>
                <a:cs typeface="Courier New" panose="02070309020205020404" pitchFamily="49" charset="0"/>
              </a:rPr>
              <a:t>oldrt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def __</a:t>
            </a:r>
            <a:r>
              <a:rPr lang="en-IN" sz="1100" dirty="0" err="1">
                <a:solidFill>
                  <a:schemeClr val="tx1"/>
                </a:solidFill>
                <a:latin typeface="Courier New" panose="02070309020205020404" pitchFamily="49" charset="0"/>
                <a:cs typeface="Courier New" panose="02070309020205020404" pitchFamily="49" charset="0"/>
              </a:rPr>
              <a:t>len</a:t>
            </a:r>
            <a:r>
              <a:rPr lang="en-IN" sz="1100" dirty="0">
                <a:solidFill>
                  <a:schemeClr val="tx1"/>
                </a:solidFill>
                <a:latin typeface="Courier New" panose="02070309020205020404" pitchFamily="49" charset="0"/>
                <a:cs typeface="Courier New" panose="02070309020205020404" pitchFamily="49" charset="0"/>
              </a:rPr>
              <a:t>__(self):</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return </a:t>
            </a:r>
            <a:r>
              <a:rPr lang="en-IN" sz="1100" dirty="0" err="1">
                <a:solidFill>
                  <a:schemeClr val="tx1"/>
                </a:solidFill>
                <a:latin typeface="Courier New" panose="02070309020205020404" pitchFamily="49" charset="0"/>
                <a:cs typeface="Courier New" panose="02070309020205020404" pitchFamily="49" charset="0"/>
              </a:rPr>
              <a:t>self.oldrt.getSize</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def __</a:t>
            </a:r>
            <a:r>
              <a:rPr lang="en-IN" sz="1100" dirty="0" err="1">
                <a:solidFill>
                  <a:schemeClr val="tx1"/>
                </a:solidFill>
                <a:latin typeface="Courier New" panose="02070309020205020404" pitchFamily="49" charset="0"/>
                <a:cs typeface="Courier New" panose="02070309020205020404" pitchFamily="49" charset="0"/>
              </a:rPr>
              <a:t>getitem</a:t>
            </a:r>
            <a:r>
              <a:rPr lang="en-IN" sz="1100" dirty="0">
                <a:solidFill>
                  <a:schemeClr val="tx1"/>
                </a:solidFill>
                <a:latin typeface="Courier New" panose="02070309020205020404" pitchFamily="49" charset="0"/>
                <a:cs typeface="Courier New" panose="02070309020205020404" pitchFamily="49" charset="0"/>
              </a:rPr>
              <a:t>__(self, index):</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if index &gt;= </a:t>
            </a:r>
            <a:r>
              <a:rPr lang="en-IN" sz="1100" dirty="0" err="1">
                <a:solidFill>
                  <a:schemeClr val="tx1"/>
                </a:solidFill>
                <a:latin typeface="Courier New" panose="02070309020205020404" pitchFamily="49" charset="0"/>
                <a:cs typeface="Courier New" panose="02070309020205020404" pitchFamily="49" charset="0"/>
              </a:rPr>
              <a:t>len</a:t>
            </a:r>
            <a:r>
              <a:rPr lang="en-IN" sz="1100" dirty="0">
                <a:solidFill>
                  <a:schemeClr val="tx1"/>
                </a:solidFill>
                <a:latin typeface="Courier New" panose="02070309020205020404" pitchFamily="49" charset="0"/>
                <a:cs typeface="Courier New" panose="02070309020205020404" pitchFamily="49" charset="0"/>
              </a:rPr>
              <a:t>(self):</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raise </a:t>
            </a:r>
            <a:r>
              <a:rPr lang="en-IN" sz="1100" dirty="0" err="1">
                <a:solidFill>
                  <a:schemeClr val="tx1"/>
                </a:solidFill>
                <a:latin typeface="Courier New" panose="02070309020205020404" pitchFamily="49" charset="0"/>
                <a:cs typeface="Courier New" panose="02070309020205020404" pitchFamily="49" charset="0"/>
              </a:rPr>
              <a:t>IndexError</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return Route(</a:t>
            </a:r>
            <a:r>
              <a:rPr lang="en-IN" sz="1100" dirty="0" err="1">
                <a:solidFill>
                  <a:schemeClr val="tx1"/>
                </a:solidFill>
                <a:latin typeface="Courier New" panose="02070309020205020404" pitchFamily="49" charset="0"/>
                <a:cs typeface="Courier New" panose="02070309020205020404" pitchFamily="49" charset="0"/>
              </a:rPr>
              <a:t>self,oldrt.getRouteByIndex</a:t>
            </a:r>
            <a:r>
              <a:rPr lang="en-IN" sz="1100" dirty="0">
                <a:solidFill>
                  <a:schemeClr val="tx1"/>
                </a:solidFill>
                <a:latin typeface="Courier New" panose="02070309020205020404" pitchFamily="49" charset="0"/>
                <a:cs typeface="Courier New" panose="02070309020205020404" pitchFamily="49" charset="0"/>
              </a:rPr>
              <a:t>(index))</a:t>
            </a:r>
            <a:endParaRPr lang="en-GB" sz="1100" dirty="0">
              <a:solidFill>
                <a:schemeClr val="tx1"/>
              </a:solidFill>
              <a:latin typeface="Courier New" panose="02070309020205020404" pitchFamily="49" charset="0"/>
              <a:cs typeface="Courier New" panose="02070309020205020404" pitchFamily="49" charset="0"/>
            </a:endParaRPr>
          </a:p>
          <a:p>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p:txBody>
      </p:sp>
      <p:sp>
        <p:nvSpPr>
          <p:cNvPr id="9" name="Rectangle 8"/>
          <p:cNvSpPr/>
          <p:nvPr/>
        </p:nvSpPr>
        <p:spPr>
          <a:xfrm>
            <a:off x="4695826" y="8981893"/>
            <a:ext cx="1494950" cy="297135"/>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16312" tIns="58156" rIns="116312" bIns="58156" rtlCol="0" anchor="ctr"/>
          <a:lstStyle/>
          <a:p>
            <a:pPr algn="r"/>
            <a:r>
              <a:rPr lang="en-IN" sz="1100" dirty="0">
                <a:solidFill>
                  <a:schemeClr val="tx1"/>
                </a:solidFill>
                <a:latin typeface="Courier New" panose="02070309020205020404" pitchFamily="49" charset="0"/>
                <a:cs typeface="Courier New" panose="02070309020205020404" pitchFamily="49" charset="0"/>
              </a:rPr>
              <a:t>Continued ....</a:t>
            </a:r>
            <a:endParaRPr lang="en-GB" sz="1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741771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27</a:t>
            </a:fld>
            <a:endParaRPr lang="en-GB"/>
          </a:p>
        </p:txBody>
      </p:sp>
      <p:sp>
        <p:nvSpPr>
          <p:cNvPr id="7" name="Notes Placeholder 2"/>
          <p:cNvSpPr txBox="1">
            <a:spLocks/>
          </p:cNvSpPr>
          <p:nvPr/>
        </p:nvSpPr>
        <p:spPr>
          <a:xfrm>
            <a:off x="710406" y="733227"/>
            <a:ext cx="5678212" cy="8672870"/>
          </a:xfrm>
          <a:prstGeom prst="rect">
            <a:avLst/>
          </a:prstGeom>
        </p:spPr>
        <p:txBody>
          <a:bodyPr vert="horz" lIns="99075" tIns="49538" rIns="99075" bIns="49538" rtlCol="0"/>
          <a:lstStyle>
            <a:lvl1pPr marL="0" algn="l" defTabSz="914400" rtl="0" eaLnBrk="1" latinLnBrk="0" hangingPunct="1">
              <a:defRPr sz="1100" kern="1200">
                <a:solidFill>
                  <a:schemeClr val="tx1"/>
                </a:solidFill>
                <a:latin typeface="Georgia" panose="02040502050405020303" pitchFamily="18" charset="0"/>
                <a:ea typeface="+mn-ea"/>
                <a:cs typeface="+mn-cs"/>
              </a:defRPr>
            </a:lvl1pPr>
            <a:lvl2pPr marL="457200" algn="l" defTabSz="914400" rtl="0" eaLnBrk="1" latinLnBrk="0" hangingPunct="1">
              <a:defRPr sz="1100" kern="1200">
                <a:solidFill>
                  <a:schemeClr val="tx1"/>
                </a:solidFill>
                <a:latin typeface="Georgia" panose="02040502050405020303" pitchFamily="18" charset="0"/>
                <a:ea typeface="+mn-ea"/>
                <a:cs typeface="+mn-cs"/>
              </a:defRPr>
            </a:lvl2pPr>
            <a:lvl3pPr marL="914400" algn="l" defTabSz="914400" rtl="0" eaLnBrk="1" latinLnBrk="0" hangingPunct="1">
              <a:defRPr sz="1100" kern="1200">
                <a:solidFill>
                  <a:schemeClr val="tx1"/>
                </a:solidFill>
                <a:latin typeface="Georgia" panose="02040502050405020303" pitchFamily="18" charset="0"/>
                <a:ea typeface="+mn-ea"/>
                <a:cs typeface="+mn-cs"/>
              </a:defRPr>
            </a:lvl3pPr>
            <a:lvl4pPr marL="1371600" algn="l" defTabSz="914400" rtl="0" eaLnBrk="1" latinLnBrk="0" hangingPunct="1">
              <a:defRPr sz="1100" kern="1200">
                <a:solidFill>
                  <a:schemeClr val="tx1"/>
                </a:solidFill>
                <a:latin typeface="Georgia" panose="02040502050405020303" pitchFamily="18" charset="0"/>
                <a:ea typeface="+mn-ea"/>
                <a:cs typeface="+mn-cs"/>
              </a:defRPr>
            </a:lvl4pPr>
            <a:lvl5pPr marL="1828800" algn="l" defTabSz="914400" rtl="0" eaLnBrk="1" latinLnBrk="0" hangingPunct="1">
              <a:defRPr sz="1100" kern="1200">
                <a:solidFill>
                  <a:schemeClr val="tx1"/>
                </a:solidFill>
                <a:latin typeface="Georgia" panose="02040502050405020303"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spcAft>
                <a:spcPts val="650"/>
              </a:spcAft>
            </a:pPr>
            <a:r>
              <a:rPr lang="en-IN" dirty="0"/>
              <a:t>This code is an implementation of the </a:t>
            </a:r>
            <a:r>
              <a:rPr lang="en-IN" i="1" dirty="0"/>
              <a:t>Adapter</a:t>
            </a:r>
            <a:r>
              <a:rPr lang="en-IN" dirty="0"/>
              <a:t> design pattern.  The idea here is that we wrap the API in a new class that allows us to write the re-usable, Pythonic code shown in example 3 above.</a:t>
            </a:r>
            <a:endParaRPr lang="en-GB" dirty="0"/>
          </a:p>
          <a:p>
            <a:pPr>
              <a:spcAft>
                <a:spcPts val="650"/>
              </a:spcAft>
            </a:pPr>
            <a:r>
              <a:rPr lang="en-IN" dirty="0"/>
              <a:t>We start with the creation of a </a:t>
            </a:r>
            <a:r>
              <a:rPr lang="en-IN" dirty="0" err="1">
                <a:latin typeface="Courier New" panose="02070309020205020404" pitchFamily="49" charset="0"/>
                <a:cs typeface="Courier New" panose="02070309020205020404" pitchFamily="49" charset="0"/>
              </a:rPr>
              <a:t>NetworkElementError</a:t>
            </a:r>
            <a:r>
              <a:rPr lang="en-IN" dirty="0"/>
              <a:t> class which derives from the </a:t>
            </a:r>
            <a:r>
              <a:rPr lang="en-IN" dirty="0" err="1">
                <a:latin typeface="Courier New" panose="02070309020205020404" pitchFamily="49" charset="0"/>
                <a:cs typeface="Courier New" panose="02070309020205020404" pitchFamily="49" charset="0"/>
              </a:rPr>
              <a:t>BaseException</a:t>
            </a:r>
            <a:r>
              <a:rPr lang="en-IN" dirty="0">
                <a:latin typeface="Courier New" panose="02070309020205020404" pitchFamily="49" charset="0"/>
                <a:cs typeface="Courier New" panose="02070309020205020404" pitchFamily="49" charset="0"/>
              </a:rPr>
              <a:t> </a:t>
            </a:r>
            <a:r>
              <a:rPr lang="en-IN" dirty="0"/>
              <a:t>class.  We do this mainly because we can now call our exception something useful.  </a:t>
            </a:r>
            <a:endParaRPr lang="en-GB" dirty="0"/>
          </a:p>
          <a:p>
            <a:pPr>
              <a:spcAft>
                <a:spcPts val="650"/>
              </a:spcAft>
            </a:pPr>
            <a:r>
              <a:rPr lang="en-IN" dirty="0"/>
              <a:t>We next create our </a:t>
            </a:r>
            <a:r>
              <a:rPr lang="en-IN" dirty="0" err="1">
                <a:latin typeface="Courier New" panose="02070309020205020404" pitchFamily="49" charset="0"/>
                <a:cs typeface="Courier New" panose="02070309020205020404" pitchFamily="49" charset="0"/>
              </a:rPr>
              <a:t>NetworkElement</a:t>
            </a:r>
            <a:r>
              <a:rPr lang="en-IN" dirty="0">
                <a:latin typeface="Courier New" panose="02070309020205020404" pitchFamily="49" charset="0"/>
                <a:cs typeface="Courier New" panose="02070309020205020404" pitchFamily="49" charset="0"/>
              </a:rPr>
              <a:t> </a:t>
            </a:r>
            <a:r>
              <a:rPr lang="en-IN" dirty="0"/>
              <a:t>class.  The </a:t>
            </a:r>
            <a:r>
              <a:rPr lang="en-IN" dirty="0">
                <a:latin typeface="Courier New" panose="02070309020205020404" pitchFamily="49" charset="0"/>
                <a:cs typeface="Courier New" panose="02070309020205020404" pitchFamily="49" charset="0"/>
              </a:rPr>
              <a:t>__enter__() </a:t>
            </a:r>
            <a:r>
              <a:rPr lang="en-IN" dirty="0"/>
              <a:t>and </a:t>
            </a:r>
            <a:r>
              <a:rPr lang="en-IN" dirty="0">
                <a:latin typeface="Courier New" panose="02070309020205020404" pitchFamily="49" charset="0"/>
                <a:cs typeface="Courier New" panose="02070309020205020404" pitchFamily="49" charset="0"/>
              </a:rPr>
              <a:t>__exit__() </a:t>
            </a:r>
            <a:r>
              <a:rPr lang="en-IN" dirty="0"/>
              <a:t>methods are used to create a context manager.  This is the set up and tear down code that is run when the </a:t>
            </a:r>
            <a:r>
              <a:rPr lang="en-IN" dirty="0">
                <a:latin typeface="Courier New" panose="02070309020205020404" pitchFamily="49" charset="0"/>
                <a:cs typeface="Courier New" panose="02070309020205020404" pitchFamily="49" charset="0"/>
              </a:rPr>
              <a:t>with</a:t>
            </a:r>
            <a:r>
              <a:rPr lang="en-IN" dirty="0"/>
              <a:t> statement is executed.  Note that the </a:t>
            </a:r>
            <a:r>
              <a:rPr lang="en-IN" dirty="0">
                <a:latin typeface="Courier New" panose="02070309020205020404" pitchFamily="49" charset="0"/>
                <a:cs typeface="Courier New" panose="02070309020205020404" pitchFamily="49" charset="0"/>
              </a:rPr>
              <a:t>__exit__ </a:t>
            </a:r>
            <a:r>
              <a:rPr lang="en-IN" dirty="0"/>
              <a:t>routine now defines the tear down logic.  If an exception is passed then we do the logging and rollback, otherwise we do the commit.  Finally, we disconnect from the router.  Note that this code is now reusable.  </a:t>
            </a:r>
          </a:p>
          <a:p>
            <a:pPr>
              <a:spcAft>
                <a:spcPts val="650"/>
              </a:spcAft>
            </a:pPr>
            <a:r>
              <a:rPr lang="en-IN" dirty="0"/>
              <a:t>Anytime we write Python code that opens the router, we merely have to use the </a:t>
            </a:r>
            <a:r>
              <a:rPr lang="en-IN" dirty="0">
                <a:latin typeface="Courier New" panose="02070309020205020404" pitchFamily="49" charset="0"/>
                <a:cs typeface="Courier New" panose="02070309020205020404" pitchFamily="49" charset="0"/>
              </a:rPr>
              <a:t>with</a:t>
            </a:r>
            <a:r>
              <a:rPr lang="en-IN" dirty="0"/>
              <a:t> statement.  We no longer have to re-write the setup/teardown routines in our business logic. We then define the Routing Table.  Note that since we've defined the </a:t>
            </a:r>
            <a:r>
              <a:rPr lang="en-IN" dirty="0">
                <a:latin typeface="Courier New" panose="02070309020205020404" pitchFamily="49" charset="0"/>
                <a:cs typeface="Courier New" panose="02070309020205020404" pitchFamily="49" charset="0"/>
              </a:rPr>
              <a:t>__</a:t>
            </a:r>
            <a:r>
              <a:rPr lang="en-IN" dirty="0" err="1">
                <a:latin typeface="Courier New" panose="02070309020205020404" pitchFamily="49" charset="0"/>
                <a:cs typeface="Courier New" panose="02070309020205020404" pitchFamily="49" charset="0"/>
              </a:rPr>
              <a:t>getitem</a:t>
            </a:r>
            <a:r>
              <a:rPr lang="en-IN" dirty="0">
                <a:latin typeface="Courier New" panose="02070309020205020404" pitchFamily="49" charset="0"/>
                <a:cs typeface="Courier New" panose="02070309020205020404" pitchFamily="49" charset="0"/>
              </a:rPr>
              <a:t>__ </a:t>
            </a:r>
            <a:r>
              <a:rPr lang="en-IN" dirty="0"/>
              <a:t>and </a:t>
            </a:r>
            <a:r>
              <a:rPr lang="en-IN" dirty="0">
                <a:latin typeface="Courier New" panose="02070309020205020404" pitchFamily="49" charset="0"/>
                <a:cs typeface="Courier New" panose="02070309020205020404" pitchFamily="49" charset="0"/>
              </a:rPr>
              <a:t>__</a:t>
            </a:r>
            <a:r>
              <a:rPr lang="en-IN" dirty="0" err="1">
                <a:latin typeface="Courier New" panose="02070309020205020404" pitchFamily="49" charset="0"/>
                <a:cs typeface="Courier New" panose="02070309020205020404" pitchFamily="49" charset="0"/>
              </a:rPr>
              <a:t>len</a:t>
            </a:r>
            <a:r>
              <a:rPr lang="en-IN" dirty="0">
                <a:latin typeface="Courier New" panose="02070309020205020404" pitchFamily="49" charset="0"/>
                <a:cs typeface="Courier New" panose="02070309020205020404" pitchFamily="49" charset="0"/>
              </a:rPr>
              <a:t>__ </a:t>
            </a:r>
            <a:r>
              <a:rPr lang="en-IN" dirty="0"/>
              <a:t>methods ourselves, we can now directly iterate over the </a:t>
            </a:r>
            <a:r>
              <a:rPr lang="en-IN" dirty="0" err="1">
                <a:latin typeface="Courier New" panose="02070309020205020404" pitchFamily="49" charset="0"/>
                <a:cs typeface="Courier New" panose="02070309020205020404" pitchFamily="49" charset="0"/>
              </a:rPr>
              <a:t>ne.routingtable</a:t>
            </a:r>
            <a:r>
              <a:rPr lang="en-IN" dirty="0"/>
              <a:t> </a:t>
            </a:r>
            <a:r>
              <a:rPr lang="en-IN" dirty="0" err="1"/>
              <a:t>iterable</a:t>
            </a:r>
            <a:r>
              <a:rPr lang="en-IN" dirty="0"/>
              <a:t>.  Also note that each call to </a:t>
            </a:r>
            <a:r>
              <a:rPr lang="en-IN" dirty="0">
                <a:latin typeface="Courier New" panose="02070309020205020404" pitchFamily="49" charset="0"/>
                <a:cs typeface="Courier New" panose="02070309020205020404" pitchFamily="49" charset="0"/>
              </a:rPr>
              <a:t>__</a:t>
            </a:r>
            <a:r>
              <a:rPr lang="en-IN" dirty="0" err="1">
                <a:latin typeface="Courier New" panose="02070309020205020404" pitchFamily="49" charset="0"/>
                <a:cs typeface="Courier New" panose="02070309020205020404" pitchFamily="49" charset="0"/>
              </a:rPr>
              <a:t>getitem</a:t>
            </a:r>
            <a:r>
              <a:rPr lang="en-IN" dirty="0">
                <a:latin typeface="Courier New" panose="02070309020205020404" pitchFamily="49" charset="0"/>
                <a:cs typeface="Courier New" panose="02070309020205020404" pitchFamily="49" charset="0"/>
              </a:rPr>
              <a:t>__ </a:t>
            </a:r>
            <a:r>
              <a:rPr lang="en-IN" dirty="0"/>
              <a:t>returns a route object.  Finally for each route object, instead of using getter methods for the name and the IP address, we can define properties for the attributes so that we can simply instead call </a:t>
            </a:r>
            <a:r>
              <a:rPr lang="en-IN" dirty="0">
                <a:latin typeface="Courier New" panose="02070309020205020404" pitchFamily="49" charset="0"/>
                <a:cs typeface="Courier New" panose="02070309020205020404" pitchFamily="49" charset="0"/>
              </a:rPr>
              <a:t>route.name</a:t>
            </a:r>
            <a:r>
              <a:rPr lang="en-IN" dirty="0"/>
              <a:t> and </a:t>
            </a:r>
            <a:r>
              <a:rPr lang="en-IN" dirty="0" err="1">
                <a:latin typeface="Courier New" panose="02070309020205020404" pitchFamily="49" charset="0"/>
                <a:cs typeface="Courier New" panose="02070309020205020404" pitchFamily="49" charset="0"/>
              </a:rPr>
              <a:t>route.ipaddr</a:t>
            </a:r>
            <a:r>
              <a:rPr lang="en-IN" dirty="0">
                <a:latin typeface="Courier New" panose="02070309020205020404" pitchFamily="49" charset="0"/>
                <a:cs typeface="Courier New" panose="02070309020205020404" pitchFamily="49" charset="0"/>
              </a:rPr>
              <a:t> </a:t>
            </a:r>
            <a:r>
              <a:rPr lang="en-IN" dirty="0"/>
              <a:t>directly, even though under the covers we're actually calling the getter methods.  </a:t>
            </a:r>
            <a:endParaRPr lang="en-GB" dirty="0"/>
          </a:p>
          <a:p>
            <a:pPr>
              <a:spcAft>
                <a:spcPts val="650"/>
              </a:spcAft>
            </a:pPr>
            <a:r>
              <a:rPr lang="en-IN" dirty="0"/>
              <a:t>We've now created an adapter class that can be re-used everywhere it's needed. We've separated the business logic from the infrastructure logic so that the code is far cleaner, shorter, more readable and more maintainable.</a:t>
            </a:r>
            <a:endParaRPr lang="en-GB" dirty="0"/>
          </a:p>
        </p:txBody>
      </p:sp>
      <p:sp>
        <p:nvSpPr>
          <p:cNvPr id="10" name="Notes Placeholder 5"/>
          <p:cNvSpPr txBox="1">
            <a:spLocks/>
          </p:cNvSpPr>
          <p:nvPr/>
        </p:nvSpPr>
        <p:spPr>
          <a:xfrm>
            <a:off x="710406" y="748501"/>
            <a:ext cx="5678318" cy="2309024"/>
          </a:xfrm>
          <a:prstGeom prst="rect">
            <a:avLst/>
          </a:prstGeom>
          <a:solidFill>
            <a:schemeClr val="bg1"/>
          </a:solidFill>
          <a:ln w="9525" cap="flat" cmpd="sng" algn="ctr">
            <a:solidFill>
              <a:srgbClr val="328EA0"/>
            </a:solidFill>
            <a:prstDash val="solid"/>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vert="horz" lIns="116312" tIns="58156" rIns="116312" bIns="58156" rtlCol="0" anchor="ctr"/>
          <a:lstStyle>
            <a:lvl1pPr marL="0" algn="l" defTabSz="914400" rtl="0" eaLnBrk="1" latinLnBrk="0" hangingPunct="1">
              <a:defRPr sz="1100" kern="1200">
                <a:solidFill>
                  <a:schemeClr val="lt1"/>
                </a:solidFill>
                <a:latin typeface="+mn-lt"/>
                <a:ea typeface="+mn-ea"/>
                <a:cs typeface="+mn-cs"/>
              </a:defRPr>
            </a:lvl1pPr>
            <a:lvl2pPr marL="457200" algn="l" defTabSz="914400" rtl="0" eaLnBrk="1" latinLnBrk="0" hangingPunct="1">
              <a:defRPr sz="1100" kern="1200">
                <a:solidFill>
                  <a:schemeClr val="lt1"/>
                </a:solidFill>
                <a:latin typeface="+mn-lt"/>
                <a:ea typeface="+mn-ea"/>
                <a:cs typeface="+mn-cs"/>
              </a:defRPr>
            </a:lvl2pPr>
            <a:lvl3pPr marL="914400" algn="l" defTabSz="914400" rtl="0" eaLnBrk="1" latinLnBrk="0" hangingPunct="1">
              <a:defRPr sz="1100" kern="1200">
                <a:solidFill>
                  <a:schemeClr val="lt1"/>
                </a:solidFill>
                <a:latin typeface="+mn-lt"/>
                <a:ea typeface="+mn-ea"/>
                <a:cs typeface="+mn-cs"/>
              </a:defRPr>
            </a:lvl3pPr>
            <a:lvl4pPr marL="1371600" algn="l" defTabSz="914400" rtl="0" eaLnBrk="1" latinLnBrk="0" hangingPunct="1">
              <a:defRPr sz="1100" kern="1200">
                <a:solidFill>
                  <a:schemeClr val="lt1"/>
                </a:solidFill>
                <a:latin typeface="+mn-lt"/>
                <a:ea typeface="+mn-ea"/>
                <a:cs typeface="+mn-cs"/>
              </a:defRPr>
            </a:lvl4pPr>
            <a:lvl5pPr marL="1828800" algn="l" defTabSz="914400" rtl="0" eaLnBrk="1" latinLnBrk="0" hangingPunct="1">
              <a:defRPr sz="1100" kern="1200">
                <a:solidFill>
                  <a:schemeClr val="lt1"/>
                </a:solidFill>
                <a:latin typeface="+mn-lt"/>
                <a:ea typeface="+mn-ea"/>
                <a:cs typeface="+mn-cs"/>
              </a:defRPr>
            </a:lvl5pPr>
            <a:lvl6pPr marL="2286000" algn="l" defTabSz="914400" rtl="0" eaLnBrk="1" latinLnBrk="0" hangingPunct="1">
              <a:defRPr sz="1200" kern="1200">
                <a:solidFill>
                  <a:schemeClr val="lt1"/>
                </a:solidFill>
                <a:latin typeface="+mn-lt"/>
                <a:ea typeface="+mn-ea"/>
                <a:cs typeface="+mn-cs"/>
              </a:defRPr>
            </a:lvl6pPr>
            <a:lvl7pPr marL="2743200" algn="l" defTabSz="914400" rtl="0" eaLnBrk="1" latinLnBrk="0" hangingPunct="1">
              <a:defRPr sz="1200" kern="1200">
                <a:solidFill>
                  <a:schemeClr val="lt1"/>
                </a:solidFill>
                <a:latin typeface="+mn-lt"/>
                <a:ea typeface="+mn-ea"/>
                <a:cs typeface="+mn-cs"/>
              </a:defRPr>
            </a:lvl7pPr>
            <a:lvl8pPr marL="3200400" algn="l" defTabSz="914400" rtl="0" eaLnBrk="1" latinLnBrk="0" hangingPunct="1">
              <a:defRPr sz="1200" kern="1200">
                <a:solidFill>
                  <a:schemeClr val="lt1"/>
                </a:solidFill>
                <a:latin typeface="+mn-lt"/>
                <a:ea typeface="+mn-ea"/>
                <a:cs typeface="+mn-cs"/>
              </a:defRPr>
            </a:lvl8pPr>
            <a:lvl9pPr marL="3657600" algn="l" defTabSz="914400" rtl="0" eaLnBrk="1" latinLnBrk="0" hangingPunct="1">
              <a:defRPr sz="1200" kern="1200">
                <a:solidFill>
                  <a:schemeClr val="lt1"/>
                </a:solidFill>
                <a:latin typeface="+mn-lt"/>
                <a:ea typeface="+mn-ea"/>
                <a:cs typeface="+mn-cs"/>
              </a:defRPr>
            </a:lvl9pPr>
          </a:lstStyle>
          <a:p>
            <a:r>
              <a:rPr lang="en-IN">
                <a:solidFill>
                  <a:schemeClr val="tx1"/>
                </a:solidFill>
                <a:latin typeface="Courier New" panose="02070309020205020404" pitchFamily="49" charset="0"/>
                <a:cs typeface="Courier New" panose="02070309020205020404" pitchFamily="49" charset="0"/>
              </a:rPr>
              <a:t>class Route(object):</a:t>
            </a:r>
            <a:endParaRPr lang="en-GB">
              <a:solidFill>
                <a:schemeClr val="tx1"/>
              </a:solidFill>
              <a:latin typeface="Courier New" panose="02070309020205020404" pitchFamily="49" charset="0"/>
              <a:cs typeface="Courier New" panose="02070309020205020404" pitchFamily="49" charset="0"/>
            </a:endParaRPr>
          </a:p>
          <a:p>
            <a:r>
              <a:rPr lang="en-IN">
                <a:solidFill>
                  <a:schemeClr val="tx1"/>
                </a:solidFill>
                <a:latin typeface="Courier New" panose="02070309020205020404" pitchFamily="49" charset="0"/>
                <a:cs typeface="Courier New" panose="02070309020205020404" pitchFamily="49" charset="0"/>
              </a:rPr>
              <a:t>      </a:t>
            </a:r>
            <a:endParaRPr lang="en-GB">
              <a:solidFill>
                <a:schemeClr val="tx1"/>
              </a:solidFill>
              <a:latin typeface="Courier New" panose="02070309020205020404" pitchFamily="49" charset="0"/>
              <a:cs typeface="Courier New" panose="02070309020205020404" pitchFamily="49" charset="0"/>
            </a:endParaRPr>
          </a:p>
          <a:p>
            <a:r>
              <a:rPr lang="en-IN">
                <a:solidFill>
                  <a:schemeClr val="tx1"/>
                </a:solidFill>
                <a:latin typeface="Courier New" panose="02070309020205020404" pitchFamily="49" charset="0"/>
                <a:cs typeface="Courier New" panose="02070309020205020404" pitchFamily="49" charset="0"/>
              </a:rPr>
              <a:t>    def __init__(self, old_route):</a:t>
            </a:r>
            <a:endParaRPr lang="en-GB">
              <a:solidFill>
                <a:schemeClr val="tx1"/>
              </a:solidFill>
              <a:latin typeface="Courier New" panose="02070309020205020404" pitchFamily="49" charset="0"/>
              <a:cs typeface="Courier New" panose="02070309020205020404" pitchFamily="49" charset="0"/>
            </a:endParaRPr>
          </a:p>
          <a:p>
            <a:r>
              <a:rPr lang="en-IN">
                <a:solidFill>
                  <a:schemeClr val="tx1"/>
                </a:solidFill>
                <a:latin typeface="Courier New" panose="02070309020205020404" pitchFamily="49" charset="0"/>
                <a:cs typeface="Courier New" panose="02070309020205020404" pitchFamily="49" charset="0"/>
              </a:rPr>
              <a:t>        self.old_route = old_route</a:t>
            </a:r>
            <a:endParaRPr lang="en-GB">
              <a:solidFill>
                <a:schemeClr val="tx1"/>
              </a:solidFill>
              <a:latin typeface="Courier New" panose="02070309020205020404" pitchFamily="49" charset="0"/>
              <a:cs typeface="Courier New" panose="02070309020205020404" pitchFamily="49" charset="0"/>
            </a:endParaRPr>
          </a:p>
          <a:p>
            <a:r>
              <a:rPr lang="en-IN">
                <a:solidFill>
                  <a:schemeClr val="tx1"/>
                </a:solidFill>
                <a:latin typeface="Courier New" panose="02070309020205020404" pitchFamily="49" charset="0"/>
                <a:cs typeface="Courier New" panose="02070309020205020404" pitchFamily="49" charset="0"/>
              </a:rPr>
              <a:t> </a:t>
            </a:r>
            <a:endParaRPr lang="en-GB">
              <a:solidFill>
                <a:schemeClr val="tx1"/>
              </a:solidFill>
              <a:latin typeface="Courier New" panose="02070309020205020404" pitchFamily="49" charset="0"/>
              <a:cs typeface="Courier New" panose="02070309020205020404" pitchFamily="49" charset="0"/>
            </a:endParaRPr>
          </a:p>
          <a:p>
            <a:r>
              <a:rPr lang="en-IN">
                <a:solidFill>
                  <a:schemeClr val="tx1"/>
                </a:solidFill>
                <a:latin typeface="Courier New" panose="02070309020205020404" pitchFamily="49" charset="0"/>
                <a:cs typeface="Courier New" panose="02070309020205020404" pitchFamily="49" charset="0"/>
              </a:rPr>
              <a:t>    @property</a:t>
            </a:r>
            <a:endParaRPr lang="en-GB">
              <a:solidFill>
                <a:schemeClr val="tx1"/>
              </a:solidFill>
              <a:latin typeface="Courier New" panose="02070309020205020404" pitchFamily="49" charset="0"/>
              <a:cs typeface="Courier New" panose="02070309020205020404" pitchFamily="49" charset="0"/>
            </a:endParaRPr>
          </a:p>
          <a:p>
            <a:r>
              <a:rPr lang="en-IN">
                <a:solidFill>
                  <a:schemeClr val="tx1"/>
                </a:solidFill>
                <a:latin typeface="Courier New" panose="02070309020205020404" pitchFamily="49" charset="0"/>
                <a:cs typeface="Courier New" panose="02070309020205020404" pitchFamily="49" charset="0"/>
              </a:rPr>
              <a:t>    def name(self):</a:t>
            </a:r>
            <a:endParaRPr lang="en-GB">
              <a:solidFill>
                <a:schemeClr val="tx1"/>
              </a:solidFill>
              <a:latin typeface="Courier New" panose="02070309020205020404" pitchFamily="49" charset="0"/>
              <a:cs typeface="Courier New" panose="02070309020205020404" pitchFamily="49" charset="0"/>
            </a:endParaRPr>
          </a:p>
          <a:p>
            <a:r>
              <a:rPr lang="en-IN">
                <a:solidFill>
                  <a:schemeClr val="tx1"/>
                </a:solidFill>
                <a:latin typeface="Courier New" panose="02070309020205020404" pitchFamily="49" charset="0"/>
                <a:cs typeface="Courier New" panose="02070309020205020404" pitchFamily="49" charset="0"/>
              </a:rPr>
              <a:t>        return self.old_route.getName()</a:t>
            </a:r>
            <a:endParaRPr lang="en-GB">
              <a:solidFill>
                <a:schemeClr val="tx1"/>
              </a:solidFill>
              <a:latin typeface="Courier New" panose="02070309020205020404" pitchFamily="49" charset="0"/>
              <a:cs typeface="Courier New" panose="02070309020205020404" pitchFamily="49" charset="0"/>
            </a:endParaRPr>
          </a:p>
          <a:p>
            <a:r>
              <a:rPr lang="en-IN">
                <a:solidFill>
                  <a:schemeClr val="tx1"/>
                </a:solidFill>
                <a:latin typeface="Courier New" panose="02070309020205020404" pitchFamily="49" charset="0"/>
                <a:cs typeface="Courier New" panose="02070309020205020404" pitchFamily="49" charset="0"/>
              </a:rPr>
              <a:t> </a:t>
            </a:r>
            <a:endParaRPr lang="en-GB">
              <a:solidFill>
                <a:schemeClr val="tx1"/>
              </a:solidFill>
              <a:latin typeface="Courier New" panose="02070309020205020404" pitchFamily="49" charset="0"/>
              <a:cs typeface="Courier New" panose="02070309020205020404" pitchFamily="49" charset="0"/>
            </a:endParaRPr>
          </a:p>
          <a:p>
            <a:r>
              <a:rPr lang="en-IN">
                <a:solidFill>
                  <a:schemeClr val="tx1"/>
                </a:solidFill>
                <a:latin typeface="Courier New" panose="02070309020205020404" pitchFamily="49" charset="0"/>
                <a:cs typeface="Courier New" panose="02070309020205020404" pitchFamily="49" charset="0"/>
              </a:rPr>
              <a:t>    @property</a:t>
            </a:r>
            <a:endParaRPr lang="en-GB">
              <a:solidFill>
                <a:schemeClr val="tx1"/>
              </a:solidFill>
              <a:latin typeface="Courier New" panose="02070309020205020404" pitchFamily="49" charset="0"/>
              <a:cs typeface="Courier New" panose="02070309020205020404" pitchFamily="49" charset="0"/>
            </a:endParaRPr>
          </a:p>
          <a:p>
            <a:r>
              <a:rPr lang="en-IN">
                <a:solidFill>
                  <a:schemeClr val="tx1"/>
                </a:solidFill>
                <a:latin typeface="Courier New" panose="02070309020205020404" pitchFamily="49" charset="0"/>
                <a:cs typeface="Courier New" panose="02070309020205020404" pitchFamily="49" charset="0"/>
              </a:rPr>
              <a:t>    def ipaddr(self):</a:t>
            </a:r>
            <a:endParaRPr lang="en-GB">
              <a:solidFill>
                <a:schemeClr val="tx1"/>
              </a:solidFill>
              <a:latin typeface="Courier New" panose="02070309020205020404" pitchFamily="49" charset="0"/>
              <a:cs typeface="Courier New" panose="02070309020205020404" pitchFamily="49" charset="0"/>
            </a:endParaRPr>
          </a:p>
          <a:p>
            <a:r>
              <a:rPr lang="en-IN">
                <a:solidFill>
                  <a:schemeClr val="tx1"/>
                </a:solidFill>
                <a:latin typeface="Courier New" panose="02070309020205020404" pitchFamily="49" charset="0"/>
                <a:cs typeface="Courier New" panose="02070309020205020404" pitchFamily="49" charset="0"/>
              </a:rPr>
              <a:t>        return (self.old_route.getIPAddr()</a:t>
            </a:r>
            <a:endParaRPr lang="en-GB"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14087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0406" y="4572913"/>
            <a:ext cx="5678212" cy="4880637"/>
          </a:xfrm>
        </p:spPr>
        <p:txBody>
          <a:bodyPr/>
          <a:lstStyle/>
          <a:p>
            <a:pPr>
              <a:spcAft>
                <a:spcPts val="650"/>
              </a:spcAft>
            </a:pPr>
            <a:r>
              <a:rPr lang="en-IN" sz="1300" b="1" dirty="0">
                <a:solidFill>
                  <a:schemeClr val="accent5"/>
                </a:solidFill>
              </a:rPr>
              <a:t>Iterating over a collection</a:t>
            </a:r>
            <a:endParaRPr lang="en-GB" sz="1300" b="1" dirty="0">
              <a:solidFill>
                <a:schemeClr val="accent5"/>
              </a:solidFill>
            </a:endParaRPr>
          </a:p>
          <a:p>
            <a:pPr>
              <a:spcAft>
                <a:spcPts val="650"/>
              </a:spcAft>
            </a:pPr>
            <a:r>
              <a:rPr lang="en-IN" dirty="0"/>
              <a:t>Given a collection such as the following:</a:t>
            </a:r>
          </a:p>
          <a:p>
            <a:pPr>
              <a:spcAft>
                <a:spcPts val="650"/>
              </a:spcAft>
            </a:pPr>
            <a:endParaRPr lang="en-IN" dirty="0"/>
          </a:p>
          <a:p>
            <a:pPr>
              <a:spcAft>
                <a:spcPts val="650"/>
              </a:spcAft>
            </a:pPr>
            <a:endParaRPr lang="en-GB" dirty="0"/>
          </a:p>
          <a:p>
            <a:pPr>
              <a:spcAft>
                <a:spcPts val="650"/>
              </a:spcAft>
            </a:pPr>
            <a:r>
              <a:rPr lang="en-IN" dirty="0"/>
              <a:t>How would we iterate over this?  People who come from the C/C++ world might do something like this:</a:t>
            </a:r>
            <a:endParaRPr lang="en-GB" dirty="0"/>
          </a:p>
          <a:p>
            <a:pPr lvl="1"/>
            <a:endParaRPr lang="en-GB" dirty="0">
              <a:latin typeface="Courier New" panose="02070309020205020404" pitchFamily="49" charset="0"/>
              <a:cs typeface="Courier New" panose="02070309020205020404" pitchFamily="49" charset="0"/>
            </a:endParaRPr>
          </a:p>
          <a:p>
            <a:pPr lvl="1"/>
            <a:endParaRPr lang="en-GB" dirty="0">
              <a:latin typeface="Courier New" panose="02070309020205020404" pitchFamily="49" charset="0"/>
              <a:cs typeface="Courier New" panose="02070309020205020404" pitchFamily="49" charset="0"/>
            </a:endParaRPr>
          </a:p>
          <a:p>
            <a:r>
              <a:rPr lang="en-IN" dirty="0"/>
              <a:t> </a:t>
            </a:r>
            <a:endParaRPr lang="en-GB" dirty="0"/>
          </a:p>
          <a:p>
            <a:pPr>
              <a:spcAft>
                <a:spcPts val="650"/>
              </a:spcAft>
            </a:pPr>
            <a:r>
              <a:rPr lang="en-IN" dirty="0"/>
              <a:t>The better way to iterate over a collection would be to do this:</a:t>
            </a:r>
          </a:p>
          <a:p>
            <a:pPr>
              <a:spcAft>
                <a:spcPts val="650"/>
              </a:spcAft>
            </a:pPr>
            <a:endParaRPr lang="en-GB" dirty="0"/>
          </a:p>
          <a:p>
            <a:r>
              <a:rPr lang="en-IN" dirty="0"/>
              <a:t> </a:t>
            </a:r>
          </a:p>
          <a:p>
            <a:pPr>
              <a:spcBef>
                <a:spcPts val="650"/>
              </a:spcBef>
              <a:spcAft>
                <a:spcPts val="650"/>
              </a:spcAft>
            </a:pPr>
            <a:r>
              <a:rPr lang="en-IN" dirty="0"/>
              <a:t>Note that the </a:t>
            </a:r>
            <a:r>
              <a:rPr lang="en-IN" dirty="0">
                <a:latin typeface="Courier New" panose="02070309020205020404" pitchFamily="49" charset="0"/>
                <a:cs typeface="Courier New" panose="02070309020205020404" pitchFamily="49" charset="0"/>
              </a:rPr>
              <a:t>for</a:t>
            </a:r>
            <a:r>
              <a:rPr lang="en-IN" dirty="0"/>
              <a:t> loop in Python is really a </a:t>
            </a:r>
            <a:r>
              <a:rPr lang="en-IN" dirty="0" err="1">
                <a:latin typeface="Courier New" panose="02070309020205020404" pitchFamily="49" charset="0"/>
                <a:cs typeface="Courier New" panose="02070309020205020404" pitchFamily="49" charset="0"/>
              </a:rPr>
              <a:t>foreach</a:t>
            </a:r>
            <a:r>
              <a:rPr lang="en-IN" dirty="0"/>
              <a:t> loop.  Although you can emulate a numeric </a:t>
            </a:r>
            <a:r>
              <a:rPr lang="en-IN" dirty="0">
                <a:latin typeface="Courier New" panose="02070309020205020404" pitchFamily="49" charset="0"/>
                <a:cs typeface="Courier New" panose="02070309020205020404" pitchFamily="49" charset="0"/>
              </a:rPr>
              <a:t>for</a:t>
            </a:r>
            <a:r>
              <a:rPr lang="en-IN" dirty="0"/>
              <a:t> in the style of C or Java, it's not the 'Pythonic' way to do things.  Also, using the </a:t>
            </a:r>
            <a:r>
              <a:rPr lang="en-IN" dirty="0" err="1">
                <a:latin typeface="Courier New" panose="02070309020205020404" pitchFamily="49" charset="0"/>
                <a:cs typeface="Courier New" panose="02070309020205020404" pitchFamily="49" charset="0"/>
              </a:rPr>
              <a:t>timeit</a:t>
            </a:r>
            <a:r>
              <a:rPr lang="en-IN" dirty="0"/>
              <a:t> option in the Python REPL shows that iterating over a list using the second method is significantly faster.</a:t>
            </a:r>
            <a:endParaRPr lang="en-GB"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3</a:t>
            </a:fld>
            <a:endParaRPr lang="en-GB"/>
          </a:p>
        </p:txBody>
      </p:sp>
      <p:sp>
        <p:nvSpPr>
          <p:cNvPr id="6" name="Rectangle 5"/>
          <p:cNvSpPr/>
          <p:nvPr/>
        </p:nvSpPr>
        <p:spPr>
          <a:xfrm>
            <a:off x="781014" y="5151786"/>
            <a:ext cx="5607605" cy="507282"/>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16312" tIns="58156" rIns="116312" bIns="58156" rtlCol="0" anchor="ctr"/>
          <a:lstStyle/>
          <a:p>
            <a:pPr lvl="1">
              <a:spcAft>
                <a:spcPts val="650"/>
              </a:spcAft>
            </a:pPr>
            <a:r>
              <a:rPr lang="en-IN" sz="1100" dirty="0" err="1">
                <a:solidFill>
                  <a:schemeClr val="tx1"/>
                </a:solidFill>
                <a:latin typeface="Courier New" panose="02070309020205020404" pitchFamily="49" charset="0"/>
                <a:cs typeface="Courier New" panose="02070309020205020404" pitchFamily="49" charset="0"/>
              </a:rPr>
              <a:t>colors</a:t>
            </a:r>
            <a:r>
              <a:rPr lang="en-IN" sz="1100" dirty="0">
                <a:solidFill>
                  <a:schemeClr val="tx1"/>
                </a:solidFill>
                <a:latin typeface="Courier New" panose="02070309020205020404" pitchFamily="49" charset="0"/>
                <a:cs typeface="Courier New" panose="02070309020205020404" pitchFamily="49" charset="0"/>
              </a:rPr>
              <a:t> = ['</a:t>
            </a:r>
            <a:r>
              <a:rPr lang="en-IN" sz="1100" dirty="0" err="1">
                <a:solidFill>
                  <a:schemeClr val="tx1"/>
                </a:solidFill>
                <a:latin typeface="Courier New" panose="02070309020205020404" pitchFamily="49" charset="0"/>
                <a:cs typeface="Courier New" panose="02070309020205020404" pitchFamily="49" charset="0"/>
              </a:rPr>
              <a:t>red','green','blue','yellow','purple</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p:txBody>
      </p:sp>
      <p:sp>
        <p:nvSpPr>
          <p:cNvPr id="7" name="Rectangle 6"/>
          <p:cNvSpPr/>
          <p:nvPr/>
        </p:nvSpPr>
        <p:spPr>
          <a:xfrm>
            <a:off x="781013" y="6032707"/>
            <a:ext cx="5607605" cy="507282"/>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16312" tIns="58156" rIns="116312" bIns="58156" rtlCol="0" anchor="ctr"/>
          <a:lstStyle/>
          <a:p>
            <a:pPr lvl="1"/>
            <a:r>
              <a:rPr lang="en-IN" sz="1100" dirty="0">
                <a:solidFill>
                  <a:schemeClr val="tx1"/>
                </a:solidFill>
                <a:latin typeface="Courier New" panose="02070309020205020404" pitchFamily="49" charset="0"/>
                <a:cs typeface="Courier New" panose="02070309020205020404" pitchFamily="49" charset="0"/>
              </a:rPr>
              <a:t>for </a:t>
            </a:r>
            <a:r>
              <a:rPr lang="en-IN" sz="1100" dirty="0" err="1">
                <a:solidFill>
                  <a:schemeClr val="tx1"/>
                </a:solidFill>
                <a:latin typeface="Courier New" panose="02070309020205020404" pitchFamily="49" charset="0"/>
                <a:cs typeface="Courier New" panose="02070309020205020404" pitchFamily="49" charset="0"/>
              </a:rPr>
              <a:t>i</a:t>
            </a:r>
            <a:r>
              <a:rPr lang="en-IN" sz="1100" dirty="0">
                <a:solidFill>
                  <a:schemeClr val="tx1"/>
                </a:solidFill>
                <a:latin typeface="Courier New" panose="02070309020205020404" pitchFamily="49" charset="0"/>
                <a:cs typeface="Courier New" panose="02070309020205020404" pitchFamily="49" charset="0"/>
              </a:rPr>
              <a:t> in range(</a:t>
            </a:r>
            <a:r>
              <a:rPr lang="en-IN" sz="1100" dirty="0" err="1">
                <a:solidFill>
                  <a:schemeClr val="tx1"/>
                </a:solidFill>
                <a:latin typeface="Courier New" panose="02070309020205020404" pitchFamily="49" charset="0"/>
                <a:cs typeface="Courier New" panose="02070309020205020404" pitchFamily="49" charset="0"/>
              </a:rPr>
              <a:t>len</a:t>
            </a:r>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colors</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pPr lvl="1"/>
            <a:r>
              <a:rPr lang="en-IN" sz="1100" dirty="0">
                <a:solidFill>
                  <a:schemeClr val="tx1"/>
                </a:solidFill>
                <a:latin typeface="Courier New" panose="02070309020205020404" pitchFamily="49" charset="0"/>
                <a:cs typeface="Courier New" panose="02070309020205020404" pitchFamily="49" charset="0"/>
              </a:rPr>
              <a:t>    print (</a:t>
            </a:r>
            <a:r>
              <a:rPr lang="en-IN" sz="1100" dirty="0" err="1">
                <a:solidFill>
                  <a:schemeClr val="tx1"/>
                </a:solidFill>
                <a:latin typeface="Courier New" panose="02070309020205020404" pitchFamily="49" charset="0"/>
                <a:cs typeface="Courier New" panose="02070309020205020404" pitchFamily="49" charset="0"/>
              </a:rPr>
              <a:t>colors</a:t>
            </a:r>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i</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p:txBody>
      </p:sp>
      <p:sp>
        <p:nvSpPr>
          <p:cNvPr id="8" name="Rectangle 7"/>
          <p:cNvSpPr/>
          <p:nvPr/>
        </p:nvSpPr>
        <p:spPr>
          <a:xfrm>
            <a:off x="781013" y="6812862"/>
            <a:ext cx="5607605" cy="507282"/>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16312" tIns="58156" rIns="116312" bIns="58156" rtlCol="0" anchor="ctr"/>
          <a:lstStyle/>
          <a:p>
            <a:pPr lvl="1"/>
            <a:r>
              <a:rPr lang="en-IN" sz="1100" dirty="0">
                <a:solidFill>
                  <a:schemeClr val="tx1"/>
                </a:solidFill>
                <a:latin typeface="Courier New" panose="02070309020205020404" pitchFamily="49" charset="0"/>
                <a:cs typeface="Courier New" panose="02070309020205020404" pitchFamily="49" charset="0"/>
              </a:rPr>
              <a:t>for </a:t>
            </a:r>
            <a:r>
              <a:rPr lang="en-IN" sz="1100" dirty="0" err="1">
                <a:solidFill>
                  <a:schemeClr val="tx1"/>
                </a:solidFill>
                <a:latin typeface="Courier New" panose="02070309020205020404" pitchFamily="49" charset="0"/>
                <a:cs typeface="Courier New" panose="02070309020205020404" pitchFamily="49" charset="0"/>
              </a:rPr>
              <a:t>color</a:t>
            </a:r>
            <a:r>
              <a:rPr lang="en-IN" sz="1100" dirty="0">
                <a:solidFill>
                  <a:schemeClr val="tx1"/>
                </a:solidFill>
                <a:latin typeface="Courier New" panose="02070309020205020404" pitchFamily="49" charset="0"/>
                <a:cs typeface="Courier New" panose="02070309020205020404" pitchFamily="49" charset="0"/>
              </a:rPr>
              <a:t> in </a:t>
            </a:r>
            <a:r>
              <a:rPr lang="en-IN" sz="1100" dirty="0" err="1">
                <a:solidFill>
                  <a:schemeClr val="tx1"/>
                </a:solidFill>
                <a:latin typeface="Courier New" panose="02070309020205020404" pitchFamily="49" charset="0"/>
                <a:cs typeface="Courier New" panose="02070309020205020404" pitchFamily="49" charset="0"/>
              </a:rPr>
              <a:t>colors</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pPr lvl="1"/>
            <a:r>
              <a:rPr lang="en-IN" sz="1100" dirty="0">
                <a:solidFill>
                  <a:schemeClr val="tx1"/>
                </a:solidFill>
                <a:latin typeface="Courier New" panose="02070309020205020404" pitchFamily="49" charset="0"/>
                <a:cs typeface="Courier New" panose="02070309020205020404" pitchFamily="49" charset="0"/>
              </a:rPr>
              <a:t>    print (</a:t>
            </a:r>
            <a:r>
              <a:rPr lang="en-IN" sz="1100" dirty="0" err="1">
                <a:solidFill>
                  <a:schemeClr val="tx1"/>
                </a:solidFill>
                <a:latin typeface="Courier New" panose="02070309020205020404" pitchFamily="49" charset="0"/>
                <a:cs typeface="Courier New" panose="02070309020205020404" pitchFamily="49" charset="0"/>
              </a:rPr>
              <a:t>colors</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19508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4538243"/>
            <a:ext cx="5678212" cy="4986886"/>
          </a:xfrm>
        </p:spPr>
        <p:txBody>
          <a:bodyPr/>
          <a:lstStyle/>
          <a:p>
            <a:pPr>
              <a:spcAft>
                <a:spcPts val="650"/>
              </a:spcAft>
            </a:pPr>
            <a:r>
              <a:rPr lang="en-IN" dirty="0"/>
              <a:t>Similarly we can also do a reverse iteration through a collection.  The non-Pythonic way to do this might be as follows:</a:t>
            </a:r>
          </a:p>
          <a:p>
            <a:pPr>
              <a:spcAft>
                <a:spcPts val="650"/>
              </a:spcAft>
            </a:pPr>
            <a:endParaRPr lang="en-IN" dirty="0"/>
          </a:p>
          <a:p>
            <a:pPr>
              <a:spcAft>
                <a:spcPts val="650"/>
              </a:spcAft>
            </a:pPr>
            <a:endParaRPr lang="en-IN" dirty="0"/>
          </a:p>
          <a:p>
            <a:pPr>
              <a:spcBef>
                <a:spcPts val="650"/>
              </a:spcBef>
              <a:spcAft>
                <a:spcPts val="650"/>
              </a:spcAft>
            </a:pPr>
            <a:r>
              <a:rPr lang="en-IN" dirty="0"/>
              <a:t>A better approach would be to do the following:</a:t>
            </a:r>
          </a:p>
          <a:p>
            <a:pPr>
              <a:spcAft>
                <a:spcPts val="650"/>
              </a:spcAft>
            </a:pPr>
            <a:endParaRPr lang="en-GB" dirty="0"/>
          </a:p>
          <a:p>
            <a:r>
              <a:rPr lang="en-IN" dirty="0"/>
              <a:t> </a:t>
            </a:r>
          </a:p>
          <a:p>
            <a:pPr>
              <a:spcBef>
                <a:spcPts val="300"/>
              </a:spcBef>
              <a:spcAft>
                <a:spcPts val="300"/>
              </a:spcAft>
            </a:pPr>
            <a:r>
              <a:rPr lang="en-IN" dirty="0"/>
              <a:t>Again, this is not only more readable, it executes faster as well.</a:t>
            </a:r>
            <a:endParaRPr lang="en-GB" dirty="0"/>
          </a:p>
          <a:p>
            <a:pPr>
              <a:spcAft>
                <a:spcPts val="300"/>
              </a:spcAft>
            </a:pPr>
            <a:r>
              <a:rPr lang="en-IN" dirty="0"/>
              <a:t>Another common technique is to loop over the index and the collection like so:</a:t>
            </a:r>
          </a:p>
          <a:p>
            <a:pPr>
              <a:spcAft>
                <a:spcPts val="650"/>
              </a:spcAft>
            </a:pPr>
            <a:endParaRPr lang="en-GB" dirty="0"/>
          </a:p>
          <a:p>
            <a:r>
              <a:rPr lang="en-IN" dirty="0"/>
              <a:t> </a:t>
            </a:r>
          </a:p>
          <a:p>
            <a:endParaRPr lang="en-IN" dirty="0"/>
          </a:p>
          <a:p>
            <a:pPr>
              <a:spcBef>
                <a:spcPts val="300"/>
              </a:spcBef>
              <a:spcAft>
                <a:spcPts val="300"/>
              </a:spcAft>
            </a:pPr>
            <a:r>
              <a:rPr lang="en-IN" dirty="0"/>
              <a:t>A better, more Pythonic way to do this:</a:t>
            </a:r>
          </a:p>
          <a:p>
            <a:pPr>
              <a:spcAft>
                <a:spcPts val="650"/>
              </a:spcAft>
            </a:pPr>
            <a:endParaRPr lang="en-IN" dirty="0"/>
          </a:p>
          <a:p>
            <a:pPr>
              <a:spcAft>
                <a:spcPts val="650"/>
              </a:spcAft>
            </a:pPr>
            <a:endParaRPr lang="en-GB" dirty="0"/>
          </a:p>
          <a:p>
            <a:pPr lvl="1"/>
            <a:endParaRPr lang="en-GB" dirty="0">
              <a:latin typeface="Courier New" panose="02070309020205020404" pitchFamily="49" charset="0"/>
              <a:cs typeface="Courier New" panose="02070309020205020404" pitchFamily="49" charset="0"/>
            </a:endParaRPr>
          </a:p>
          <a:p>
            <a:r>
              <a:rPr lang="en-IN" dirty="0"/>
              <a:t> The </a:t>
            </a:r>
            <a:r>
              <a:rPr lang="en-IN" dirty="0">
                <a:latin typeface="Courier New" panose="02070309020205020404" pitchFamily="49" charset="0"/>
                <a:cs typeface="Courier New" panose="02070309020205020404" pitchFamily="49" charset="0"/>
              </a:rPr>
              <a:t>enumerate</a:t>
            </a:r>
            <a:r>
              <a:rPr lang="en-IN" dirty="0"/>
              <a:t> </a:t>
            </a:r>
            <a:r>
              <a:rPr lang="en-IN" dirty="0" err="1">
                <a:latin typeface="Courier New" panose="02070309020205020404" pitchFamily="49" charset="0"/>
                <a:cs typeface="Courier New" panose="02070309020205020404" pitchFamily="49" charset="0"/>
              </a:rPr>
              <a:t>builtin</a:t>
            </a:r>
            <a:r>
              <a:rPr lang="en-IN" dirty="0"/>
              <a:t> function returns an </a:t>
            </a:r>
            <a:r>
              <a:rPr lang="en-IN" dirty="0">
                <a:latin typeface="Courier New" panose="02070309020205020404" pitchFamily="49" charset="0"/>
                <a:cs typeface="Courier New" panose="02070309020205020404" pitchFamily="49" charset="0"/>
              </a:rPr>
              <a:t>enumerate</a:t>
            </a:r>
            <a:r>
              <a:rPr lang="en-IN" dirty="0"/>
              <a:t> object, which can be converted into an </a:t>
            </a:r>
            <a:r>
              <a:rPr lang="en-IN" dirty="0" err="1"/>
              <a:t>iterable</a:t>
            </a:r>
            <a:r>
              <a:rPr lang="en-IN" dirty="0"/>
              <a:t> such as a list of tuples of which the first element in the tuple is the </a:t>
            </a:r>
            <a:r>
              <a:rPr lang="en-IN" dirty="0" err="1"/>
              <a:t>iterable</a:t>
            </a:r>
            <a:r>
              <a:rPr lang="en-IN" dirty="0"/>
              <a:t> index position and the second element is the actual </a:t>
            </a:r>
            <a:r>
              <a:rPr lang="en-IN" dirty="0" err="1"/>
              <a:t>iterable</a:t>
            </a:r>
            <a:r>
              <a:rPr lang="en-IN" dirty="0"/>
              <a:t> element.</a:t>
            </a:r>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4</a:t>
            </a:fld>
            <a:endParaRPr lang="en-GB"/>
          </a:p>
        </p:txBody>
      </p:sp>
      <p:sp>
        <p:nvSpPr>
          <p:cNvPr id="6" name="Rectangle 5"/>
          <p:cNvSpPr/>
          <p:nvPr/>
        </p:nvSpPr>
        <p:spPr>
          <a:xfrm>
            <a:off x="781011" y="5815104"/>
            <a:ext cx="5607605" cy="507282"/>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16312" tIns="58156" rIns="116312" bIns="58156" rtlCol="0" anchor="ctr"/>
          <a:lstStyle/>
          <a:p>
            <a:pPr lvl="1"/>
            <a:r>
              <a:rPr lang="en-IN" sz="1100" dirty="0">
                <a:solidFill>
                  <a:schemeClr val="tx1"/>
                </a:solidFill>
                <a:latin typeface="Courier New" panose="02070309020205020404" pitchFamily="49" charset="0"/>
                <a:cs typeface="Courier New" panose="02070309020205020404" pitchFamily="49" charset="0"/>
              </a:rPr>
              <a:t>for </a:t>
            </a:r>
            <a:r>
              <a:rPr lang="en-IN" sz="1100" dirty="0" err="1">
                <a:solidFill>
                  <a:schemeClr val="tx1"/>
                </a:solidFill>
                <a:latin typeface="Courier New" panose="02070309020205020404" pitchFamily="49" charset="0"/>
                <a:cs typeface="Courier New" panose="02070309020205020404" pitchFamily="49" charset="0"/>
              </a:rPr>
              <a:t>color</a:t>
            </a:r>
            <a:r>
              <a:rPr lang="en-IN" sz="1100" dirty="0">
                <a:solidFill>
                  <a:schemeClr val="tx1"/>
                </a:solidFill>
                <a:latin typeface="Courier New" panose="02070309020205020404" pitchFamily="49" charset="0"/>
                <a:cs typeface="Courier New" panose="02070309020205020404" pitchFamily="49" charset="0"/>
              </a:rPr>
              <a:t> in reversed(</a:t>
            </a:r>
            <a:r>
              <a:rPr lang="en-IN" sz="1100" dirty="0" err="1">
                <a:solidFill>
                  <a:schemeClr val="tx1"/>
                </a:solidFill>
                <a:latin typeface="Courier New" panose="02070309020205020404" pitchFamily="49" charset="0"/>
                <a:cs typeface="Courier New" panose="02070309020205020404" pitchFamily="49" charset="0"/>
              </a:rPr>
              <a:t>colors</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pPr lvl="1"/>
            <a:r>
              <a:rPr lang="en-IN" sz="1100" dirty="0">
                <a:solidFill>
                  <a:schemeClr val="tx1"/>
                </a:solidFill>
                <a:latin typeface="Courier New" panose="02070309020205020404" pitchFamily="49" charset="0"/>
                <a:cs typeface="Courier New" panose="02070309020205020404" pitchFamily="49" charset="0"/>
              </a:rPr>
              <a:t>    print (</a:t>
            </a:r>
            <a:r>
              <a:rPr lang="en-IN" sz="1100" dirty="0" err="1">
                <a:solidFill>
                  <a:schemeClr val="tx1"/>
                </a:solidFill>
                <a:latin typeface="Courier New" panose="02070309020205020404" pitchFamily="49" charset="0"/>
                <a:cs typeface="Courier New" panose="02070309020205020404" pitchFamily="49" charset="0"/>
              </a:rPr>
              <a:t>color</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p:txBody>
      </p:sp>
      <p:sp>
        <p:nvSpPr>
          <p:cNvPr id="7" name="Rectangle 6"/>
          <p:cNvSpPr/>
          <p:nvPr/>
        </p:nvSpPr>
        <p:spPr>
          <a:xfrm>
            <a:off x="781011" y="6722781"/>
            <a:ext cx="5607605" cy="613562"/>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16312" tIns="58156" rIns="116312" bIns="58156" rtlCol="0" anchor="ctr"/>
          <a:lstStyle/>
          <a:p>
            <a:pPr lvl="1"/>
            <a:r>
              <a:rPr lang="en-IN" sz="1100" dirty="0" err="1">
                <a:solidFill>
                  <a:schemeClr val="tx1"/>
                </a:solidFill>
                <a:latin typeface="Courier New" panose="02070309020205020404" pitchFamily="49" charset="0"/>
                <a:cs typeface="Courier New" panose="02070309020205020404" pitchFamily="49" charset="0"/>
              </a:rPr>
              <a:t>colors</a:t>
            </a:r>
            <a:r>
              <a:rPr lang="en-IN" sz="1100" dirty="0">
                <a:solidFill>
                  <a:schemeClr val="tx1"/>
                </a:solidFill>
                <a:latin typeface="Courier New" panose="02070309020205020404" pitchFamily="49" charset="0"/>
                <a:cs typeface="Courier New" panose="02070309020205020404" pitchFamily="49" charset="0"/>
              </a:rPr>
              <a:t> = ['</a:t>
            </a:r>
            <a:r>
              <a:rPr lang="en-IN" sz="1100" dirty="0" err="1">
                <a:solidFill>
                  <a:schemeClr val="tx1"/>
                </a:solidFill>
                <a:latin typeface="Courier New" panose="02070309020205020404" pitchFamily="49" charset="0"/>
                <a:cs typeface="Courier New" panose="02070309020205020404" pitchFamily="49" charset="0"/>
              </a:rPr>
              <a:t>red','green','blue','yellow','purple</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pPr lvl="1"/>
            <a:r>
              <a:rPr lang="en-IN" sz="1100" dirty="0">
                <a:solidFill>
                  <a:schemeClr val="tx1"/>
                </a:solidFill>
                <a:latin typeface="Courier New" panose="02070309020205020404" pitchFamily="49" charset="0"/>
                <a:cs typeface="Courier New" panose="02070309020205020404" pitchFamily="49" charset="0"/>
              </a:rPr>
              <a:t>for </a:t>
            </a:r>
            <a:r>
              <a:rPr lang="en-IN" sz="1100" dirty="0" err="1">
                <a:solidFill>
                  <a:schemeClr val="tx1"/>
                </a:solidFill>
                <a:latin typeface="Courier New" panose="02070309020205020404" pitchFamily="49" charset="0"/>
                <a:cs typeface="Courier New" panose="02070309020205020404" pitchFamily="49" charset="0"/>
              </a:rPr>
              <a:t>i</a:t>
            </a:r>
            <a:r>
              <a:rPr lang="en-IN" sz="1100" dirty="0">
                <a:solidFill>
                  <a:schemeClr val="tx1"/>
                </a:solidFill>
                <a:latin typeface="Courier New" panose="02070309020205020404" pitchFamily="49" charset="0"/>
                <a:cs typeface="Courier New" panose="02070309020205020404" pitchFamily="49" charset="0"/>
              </a:rPr>
              <a:t> in range(</a:t>
            </a:r>
            <a:r>
              <a:rPr lang="en-IN" sz="1100" dirty="0" err="1">
                <a:solidFill>
                  <a:schemeClr val="tx1"/>
                </a:solidFill>
                <a:latin typeface="Courier New" panose="02070309020205020404" pitchFamily="49" charset="0"/>
                <a:cs typeface="Courier New" panose="02070309020205020404" pitchFamily="49" charset="0"/>
              </a:rPr>
              <a:t>len</a:t>
            </a:r>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colors</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pPr lvl="1"/>
            <a:r>
              <a:rPr lang="en-IN" sz="1100" dirty="0">
                <a:solidFill>
                  <a:schemeClr val="tx1"/>
                </a:solidFill>
                <a:latin typeface="Courier New" panose="02070309020205020404" pitchFamily="49" charset="0"/>
                <a:cs typeface="Courier New" panose="02070309020205020404" pitchFamily="49" charset="0"/>
              </a:rPr>
              <a:t>    print (</a:t>
            </a:r>
            <a:r>
              <a:rPr lang="en-IN" sz="1100" dirty="0" err="1">
                <a:solidFill>
                  <a:schemeClr val="tx1"/>
                </a:solidFill>
                <a:latin typeface="Courier New" panose="02070309020205020404" pitchFamily="49" charset="0"/>
                <a:cs typeface="Courier New" panose="02070309020205020404" pitchFamily="49" charset="0"/>
              </a:rPr>
              <a:t>i</a:t>
            </a:r>
            <a:r>
              <a:rPr lang="en-IN" sz="1100" dirty="0">
                <a:solidFill>
                  <a:schemeClr val="tx1"/>
                </a:solidFill>
                <a:latin typeface="Courier New" panose="02070309020205020404" pitchFamily="49" charset="0"/>
                <a:cs typeface="Courier New" panose="02070309020205020404" pitchFamily="49" charset="0"/>
              </a:rPr>
              <a:t>, “ = “ , </a:t>
            </a:r>
            <a:r>
              <a:rPr lang="en-IN" sz="1100" dirty="0" err="1">
                <a:solidFill>
                  <a:schemeClr val="tx1"/>
                </a:solidFill>
                <a:latin typeface="Courier New" panose="02070309020205020404" pitchFamily="49" charset="0"/>
                <a:cs typeface="Courier New" panose="02070309020205020404" pitchFamily="49" charset="0"/>
              </a:rPr>
              <a:t>colors</a:t>
            </a:r>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i</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p:txBody>
      </p:sp>
      <p:sp>
        <p:nvSpPr>
          <p:cNvPr id="8" name="Rectangle 7"/>
          <p:cNvSpPr/>
          <p:nvPr/>
        </p:nvSpPr>
        <p:spPr>
          <a:xfrm>
            <a:off x="781010" y="7573266"/>
            <a:ext cx="5607605" cy="678872"/>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16312" tIns="58156" rIns="116312" bIns="58156" rtlCol="0" anchor="ctr"/>
          <a:lstStyle/>
          <a:p>
            <a:pPr lvl="1"/>
            <a:r>
              <a:rPr lang="en-IN" sz="1100" dirty="0">
                <a:solidFill>
                  <a:schemeClr val="tx1"/>
                </a:solidFill>
                <a:latin typeface="Courier New" panose="02070309020205020404" pitchFamily="49" charset="0"/>
                <a:cs typeface="Courier New" panose="02070309020205020404" pitchFamily="49" charset="0"/>
              </a:rPr>
              <a:t>for </a:t>
            </a:r>
            <a:r>
              <a:rPr lang="en-IN" sz="1100" dirty="0" err="1">
                <a:solidFill>
                  <a:schemeClr val="tx1"/>
                </a:solidFill>
                <a:latin typeface="Courier New" panose="02070309020205020404" pitchFamily="49" charset="0"/>
                <a:cs typeface="Courier New" panose="02070309020205020404" pitchFamily="49" charset="0"/>
              </a:rPr>
              <a:t>i,color</a:t>
            </a:r>
            <a:r>
              <a:rPr lang="en-IN" sz="1100" dirty="0">
                <a:solidFill>
                  <a:schemeClr val="tx1"/>
                </a:solidFill>
                <a:latin typeface="Courier New" panose="02070309020205020404" pitchFamily="49" charset="0"/>
                <a:cs typeface="Courier New" panose="02070309020205020404" pitchFamily="49" charset="0"/>
              </a:rPr>
              <a:t> in enumerate(</a:t>
            </a:r>
            <a:r>
              <a:rPr lang="en-IN" sz="1100" dirty="0" err="1">
                <a:solidFill>
                  <a:schemeClr val="tx1"/>
                </a:solidFill>
                <a:latin typeface="Courier New" panose="02070309020205020404" pitchFamily="49" charset="0"/>
                <a:cs typeface="Courier New" panose="02070309020205020404" pitchFamily="49" charset="0"/>
              </a:rPr>
              <a:t>colors</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pPr lvl="1"/>
            <a:r>
              <a:rPr lang="en-IN" sz="1100" dirty="0">
                <a:solidFill>
                  <a:schemeClr val="tx1"/>
                </a:solidFill>
                <a:latin typeface="Courier New" panose="02070309020205020404" pitchFamily="49" charset="0"/>
                <a:cs typeface="Courier New" panose="02070309020205020404" pitchFamily="49" charset="0"/>
              </a:rPr>
              <a:t>    print (</a:t>
            </a:r>
            <a:r>
              <a:rPr lang="en-IN" sz="1100" dirty="0" err="1">
                <a:solidFill>
                  <a:schemeClr val="tx1"/>
                </a:solidFill>
                <a:latin typeface="Courier New" panose="02070309020205020404" pitchFamily="49" charset="0"/>
                <a:cs typeface="Courier New" panose="02070309020205020404" pitchFamily="49" charset="0"/>
              </a:rPr>
              <a:t>i</a:t>
            </a:r>
            <a:r>
              <a:rPr lang="en-IN" sz="1100" dirty="0">
                <a:solidFill>
                  <a:schemeClr val="tx1"/>
                </a:solidFill>
                <a:latin typeface="Courier New" panose="02070309020205020404" pitchFamily="49" charset="0"/>
                <a:cs typeface="Courier New" panose="02070309020205020404" pitchFamily="49" charset="0"/>
              </a:rPr>
              <a:t> , “ = “,</a:t>
            </a:r>
            <a:r>
              <a:rPr lang="en-IN" sz="1100" dirty="0" err="1">
                <a:solidFill>
                  <a:schemeClr val="tx1"/>
                </a:solidFill>
                <a:latin typeface="Courier New" panose="02070309020205020404" pitchFamily="49" charset="0"/>
                <a:cs typeface="Courier New" panose="02070309020205020404" pitchFamily="49" charset="0"/>
              </a:rPr>
              <a:t>color</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p:txBody>
      </p:sp>
      <p:sp>
        <p:nvSpPr>
          <p:cNvPr id="9" name="Slide Image Placeholder 1"/>
          <p:cNvSpPr>
            <a:spLocks noGrp="1" noRot="1" noChangeAspect="1"/>
          </p:cNvSpPr>
          <p:nvPr>
            <p:ph type="sldImg" idx="2"/>
          </p:nvPr>
        </p:nvSpPr>
        <p:spPr>
          <a:xfrm>
            <a:off x="523875" y="654050"/>
            <a:ext cx="6056313" cy="3722688"/>
          </a:xfrm>
        </p:spPr>
      </p:sp>
      <p:sp>
        <p:nvSpPr>
          <p:cNvPr id="10" name="Rectangle 9"/>
          <p:cNvSpPr/>
          <p:nvPr/>
        </p:nvSpPr>
        <p:spPr>
          <a:xfrm>
            <a:off x="781013" y="4998556"/>
            <a:ext cx="5607605" cy="566282"/>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16312" tIns="58156" rIns="116312" bIns="58156" rtlCol="0" anchor="ctr"/>
          <a:lstStyle/>
          <a:p>
            <a:pPr lvl="1"/>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colors</a:t>
            </a:r>
            <a:r>
              <a:rPr lang="en-IN" sz="1100" dirty="0">
                <a:solidFill>
                  <a:schemeClr val="tx1"/>
                </a:solidFill>
                <a:latin typeface="Courier New" panose="02070309020205020404" pitchFamily="49" charset="0"/>
                <a:cs typeface="Courier New" panose="02070309020205020404" pitchFamily="49" charset="0"/>
              </a:rPr>
              <a:t> = [“</a:t>
            </a:r>
            <a:r>
              <a:rPr lang="en-IN" sz="1100" dirty="0" err="1">
                <a:solidFill>
                  <a:schemeClr val="tx1"/>
                </a:solidFill>
                <a:latin typeface="Courier New" panose="02070309020205020404" pitchFamily="49" charset="0"/>
                <a:cs typeface="Courier New" panose="02070309020205020404" pitchFamily="49" charset="0"/>
              </a:rPr>
              <a:t>red”,”green”,”blue”,”yellow”,”purple</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pPr lvl="2"/>
            <a:r>
              <a:rPr lang="en-IN" sz="1100" dirty="0">
                <a:solidFill>
                  <a:schemeClr val="tx1"/>
                </a:solidFill>
                <a:latin typeface="Courier New" panose="02070309020205020404" pitchFamily="49" charset="0"/>
                <a:cs typeface="Courier New" panose="02070309020205020404" pitchFamily="49" charset="0"/>
              </a:rPr>
              <a:t>for </a:t>
            </a:r>
            <a:r>
              <a:rPr lang="en-IN" sz="1100" dirty="0" err="1">
                <a:solidFill>
                  <a:schemeClr val="tx1"/>
                </a:solidFill>
                <a:latin typeface="Courier New" panose="02070309020205020404" pitchFamily="49" charset="0"/>
                <a:cs typeface="Courier New" panose="02070309020205020404" pitchFamily="49" charset="0"/>
              </a:rPr>
              <a:t>i</a:t>
            </a:r>
            <a:r>
              <a:rPr lang="en-IN" sz="1100" dirty="0">
                <a:solidFill>
                  <a:schemeClr val="tx1"/>
                </a:solidFill>
                <a:latin typeface="Courier New" panose="02070309020205020404" pitchFamily="49" charset="0"/>
                <a:cs typeface="Courier New" panose="02070309020205020404" pitchFamily="49" charset="0"/>
              </a:rPr>
              <a:t> in range(</a:t>
            </a:r>
            <a:r>
              <a:rPr lang="en-IN" sz="1100" dirty="0" err="1">
                <a:solidFill>
                  <a:schemeClr val="tx1"/>
                </a:solidFill>
                <a:latin typeface="Courier New" panose="02070309020205020404" pitchFamily="49" charset="0"/>
                <a:cs typeface="Courier New" panose="02070309020205020404" pitchFamily="49" charset="0"/>
              </a:rPr>
              <a:t>len</a:t>
            </a:r>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colors</a:t>
            </a:r>
            <a:r>
              <a:rPr lang="en-IN" sz="1100" dirty="0">
                <a:solidFill>
                  <a:schemeClr val="tx1"/>
                </a:solidFill>
                <a:latin typeface="Courier New" panose="02070309020205020404" pitchFamily="49" charset="0"/>
                <a:cs typeface="Courier New" panose="02070309020205020404" pitchFamily="49" charset="0"/>
              </a:rPr>
              <a:t>)-1, -1, -1):</a:t>
            </a:r>
            <a:endParaRPr lang="en-GB" sz="1100" dirty="0">
              <a:solidFill>
                <a:schemeClr val="tx1"/>
              </a:solidFill>
              <a:latin typeface="Courier New" panose="02070309020205020404" pitchFamily="49" charset="0"/>
              <a:cs typeface="Courier New" panose="02070309020205020404" pitchFamily="49" charset="0"/>
            </a:endParaRPr>
          </a:p>
          <a:p>
            <a:pPr lvl="2"/>
            <a:r>
              <a:rPr lang="en-IN" sz="1100" dirty="0">
                <a:solidFill>
                  <a:schemeClr val="tx1"/>
                </a:solidFill>
                <a:latin typeface="Courier New" panose="02070309020205020404" pitchFamily="49" charset="0"/>
                <a:cs typeface="Courier New" panose="02070309020205020404" pitchFamily="49" charset="0"/>
              </a:rPr>
              <a:t>    print (</a:t>
            </a:r>
            <a:r>
              <a:rPr lang="en-IN" sz="1100" dirty="0" err="1">
                <a:solidFill>
                  <a:schemeClr val="tx1"/>
                </a:solidFill>
                <a:latin typeface="Courier New" panose="02070309020205020404" pitchFamily="49" charset="0"/>
                <a:cs typeface="Courier New" panose="02070309020205020404" pitchFamily="49" charset="0"/>
              </a:rPr>
              <a:t>colors</a:t>
            </a:r>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i</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85288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50"/>
              </a:spcAft>
            </a:pPr>
            <a:r>
              <a:rPr lang="en-IN" sz="1300" b="1" dirty="0">
                <a:solidFill>
                  <a:schemeClr val="accent5"/>
                </a:solidFill>
              </a:rPr>
              <a:t>Looping over multiple collections</a:t>
            </a:r>
            <a:endParaRPr lang="en-GB" sz="1300" b="1" dirty="0">
              <a:solidFill>
                <a:schemeClr val="accent5"/>
              </a:solidFill>
            </a:endParaRPr>
          </a:p>
          <a:p>
            <a:pPr>
              <a:spcAft>
                <a:spcPts val="650"/>
              </a:spcAft>
            </a:pPr>
            <a:r>
              <a:rPr lang="en-IN" dirty="0"/>
              <a:t>When looping over multiple conditions, there are a number of ways to do this in Python.  Here we present three options ranging from the least to the most efficient.</a:t>
            </a:r>
            <a:endParaRPr lang="en-GB" dirty="0"/>
          </a:p>
          <a:p>
            <a:r>
              <a:rPr lang="en-IN" dirty="0"/>
              <a:t> </a:t>
            </a:r>
            <a:endParaRPr lang="en-GB"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5</a:t>
            </a:fld>
            <a:endParaRPr lang="en-GB"/>
          </a:p>
        </p:txBody>
      </p:sp>
      <p:sp>
        <p:nvSpPr>
          <p:cNvPr id="6" name="Rectangle 5"/>
          <p:cNvSpPr/>
          <p:nvPr/>
        </p:nvSpPr>
        <p:spPr>
          <a:xfrm>
            <a:off x="748230" y="5427041"/>
            <a:ext cx="5607605" cy="3609050"/>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16312" tIns="58156" rIns="116312" bIns="58156" rtlCol="0" anchor="ctr"/>
          <a:lstStyle/>
          <a:p>
            <a:r>
              <a:rPr lang="en-IN" sz="1100" dirty="0" err="1">
                <a:solidFill>
                  <a:schemeClr val="tx1"/>
                </a:solidFill>
                <a:latin typeface="Courier New" panose="02070309020205020404" pitchFamily="49" charset="0"/>
                <a:cs typeface="Courier New" panose="02070309020205020404" pitchFamily="49" charset="0"/>
              </a:rPr>
              <a:t>colors</a:t>
            </a:r>
            <a:r>
              <a:rPr lang="en-IN" sz="1100" dirty="0">
                <a:solidFill>
                  <a:schemeClr val="tx1"/>
                </a:solidFill>
                <a:latin typeface="Courier New" panose="02070309020205020404" pitchFamily="49" charset="0"/>
                <a:cs typeface="Courier New" panose="02070309020205020404" pitchFamily="49" charset="0"/>
              </a:rPr>
              <a:t> = ['red', '</a:t>
            </a:r>
            <a:r>
              <a:rPr lang="en-IN" sz="1100" dirty="0" err="1">
                <a:solidFill>
                  <a:schemeClr val="tx1"/>
                </a:solidFill>
                <a:latin typeface="Courier New" panose="02070309020205020404" pitchFamily="49" charset="0"/>
                <a:cs typeface="Courier New" panose="02070309020205020404" pitchFamily="49" charset="0"/>
              </a:rPr>
              <a:t>green','blue','yellow','purple</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names = ['</a:t>
            </a:r>
            <a:r>
              <a:rPr lang="en-IN" sz="1100" dirty="0" err="1">
                <a:solidFill>
                  <a:schemeClr val="tx1"/>
                </a:solidFill>
                <a:latin typeface="Courier New" panose="02070309020205020404" pitchFamily="49" charset="0"/>
                <a:cs typeface="Courier New" panose="02070309020205020404" pitchFamily="49" charset="0"/>
              </a:rPr>
              <a:t>Braun','Guido','Bob','Sue</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pPr>
              <a:spcAft>
                <a:spcPts val="650"/>
              </a:spcAft>
            </a:pPr>
            <a:endParaRPr lang="en-IN" sz="1100" i="1" dirty="0">
              <a:solidFill>
                <a:schemeClr val="tx1"/>
              </a:solidFill>
              <a:latin typeface="Courier New" panose="02070309020205020404" pitchFamily="49" charset="0"/>
              <a:cs typeface="Courier New" panose="02070309020205020404" pitchFamily="49" charset="0"/>
            </a:endParaRPr>
          </a:p>
          <a:p>
            <a:pPr>
              <a:spcAft>
                <a:spcPts val="650"/>
              </a:spcAft>
            </a:pPr>
            <a:r>
              <a:rPr lang="en-IN" sz="1100" i="1" dirty="0">
                <a:solidFill>
                  <a:schemeClr val="tx1"/>
                </a:solidFill>
                <a:latin typeface="Courier New" panose="02070309020205020404" pitchFamily="49" charset="0"/>
                <a:cs typeface="Courier New" panose="02070309020205020404" pitchFamily="49" charset="0"/>
              </a:rPr>
              <a:t># </a:t>
            </a:r>
            <a:r>
              <a:rPr lang="en-IN" sz="1100" dirty="0">
                <a:solidFill>
                  <a:schemeClr val="tx1"/>
                </a:solidFill>
                <a:latin typeface="Courier New" panose="02070309020205020404" pitchFamily="49" charset="0"/>
                <a:cs typeface="Courier New" panose="02070309020205020404" pitchFamily="49" charset="0"/>
              </a:rPr>
              <a:t>Option 1 -  Least efficient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n = min(</a:t>
            </a:r>
            <a:r>
              <a:rPr lang="en-IN" sz="1100" dirty="0" err="1">
                <a:solidFill>
                  <a:schemeClr val="tx1"/>
                </a:solidFill>
                <a:latin typeface="Courier New" panose="02070309020205020404" pitchFamily="49" charset="0"/>
                <a:cs typeface="Courier New" panose="02070309020205020404" pitchFamily="49" charset="0"/>
              </a:rPr>
              <a:t>len</a:t>
            </a:r>
            <a:r>
              <a:rPr lang="en-IN" sz="1100" dirty="0">
                <a:solidFill>
                  <a:schemeClr val="tx1"/>
                </a:solidFill>
                <a:latin typeface="Courier New" panose="02070309020205020404" pitchFamily="49" charset="0"/>
                <a:cs typeface="Courier New" panose="02070309020205020404" pitchFamily="49" charset="0"/>
              </a:rPr>
              <a:t>(names),</a:t>
            </a:r>
            <a:r>
              <a:rPr lang="en-IN" sz="1100" dirty="0" err="1">
                <a:solidFill>
                  <a:schemeClr val="tx1"/>
                </a:solidFill>
                <a:latin typeface="Courier New" panose="02070309020205020404" pitchFamily="49" charset="0"/>
                <a:cs typeface="Courier New" panose="02070309020205020404" pitchFamily="49" charset="0"/>
              </a:rPr>
              <a:t>len</a:t>
            </a:r>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colors</a:t>
            </a:r>
            <a:r>
              <a:rPr lang="en-IN" sz="1100" dirty="0">
                <a:solidFill>
                  <a:schemeClr val="tx1"/>
                </a:solidFill>
                <a:latin typeface="Courier New" panose="02070309020205020404" pitchFamily="49" charset="0"/>
                <a:cs typeface="Courier New" panose="02070309020205020404" pitchFamily="49" charset="0"/>
              </a:rPr>
              <a:t>)) # Find the smaller length of the two lists.</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for </a:t>
            </a:r>
            <a:r>
              <a:rPr lang="en-IN" sz="1100" dirty="0" err="1">
                <a:solidFill>
                  <a:schemeClr val="tx1"/>
                </a:solidFill>
                <a:latin typeface="Courier New" panose="02070309020205020404" pitchFamily="49" charset="0"/>
                <a:cs typeface="Courier New" panose="02070309020205020404" pitchFamily="49" charset="0"/>
              </a:rPr>
              <a:t>i</a:t>
            </a:r>
            <a:r>
              <a:rPr lang="en-IN" sz="1100" dirty="0">
                <a:solidFill>
                  <a:schemeClr val="tx1"/>
                </a:solidFill>
                <a:latin typeface="Courier New" panose="02070309020205020404" pitchFamily="49" charset="0"/>
                <a:cs typeface="Courier New" panose="02070309020205020404" pitchFamily="49" charset="0"/>
              </a:rPr>
              <a:t> in range(n):</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print (names[</a:t>
            </a:r>
            <a:r>
              <a:rPr lang="en-IN" sz="1100" dirty="0" err="1">
                <a:solidFill>
                  <a:schemeClr val="tx1"/>
                </a:solidFill>
                <a:latin typeface="Courier New" panose="02070309020205020404" pitchFamily="49" charset="0"/>
                <a:cs typeface="Courier New" panose="02070309020205020404" pitchFamily="49" charset="0"/>
              </a:rPr>
              <a:t>i</a:t>
            </a:r>
            <a:r>
              <a:rPr lang="en-IN" sz="1100" dirty="0">
                <a:solidFill>
                  <a:schemeClr val="tx1"/>
                </a:solidFill>
                <a:latin typeface="Courier New" panose="02070309020205020404" pitchFamily="49" charset="0"/>
                <a:cs typeface="Courier New" panose="02070309020205020404" pitchFamily="49" charset="0"/>
              </a:rPr>
              <a:t>],” = “, </a:t>
            </a:r>
            <a:r>
              <a:rPr lang="en-IN" sz="1100" dirty="0" err="1">
                <a:solidFill>
                  <a:schemeClr val="tx1"/>
                </a:solidFill>
                <a:latin typeface="Courier New" panose="02070309020205020404" pitchFamily="49" charset="0"/>
                <a:cs typeface="Courier New" panose="02070309020205020404" pitchFamily="49" charset="0"/>
              </a:rPr>
              <a:t>colors</a:t>
            </a:r>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i</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pPr>
              <a:spcAft>
                <a:spcPts val="650"/>
              </a:spcAft>
            </a:pPr>
            <a:r>
              <a:rPr lang="en-IN" sz="1100" i="1" dirty="0">
                <a:solidFill>
                  <a:schemeClr val="tx1"/>
                </a:solidFill>
                <a:latin typeface="Courier New" panose="02070309020205020404" pitchFamily="49" charset="0"/>
                <a:cs typeface="Courier New" panose="02070309020205020404" pitchFamily="49" charset="0"/>
              </a:rPr>
              <a:t># </a:t>
            </a:r>
            <a:r>
              <a:rPr lang="en-IN" sz="1100" dirty="0">
                <a:solidFill>
                  <a:schemeClr val="tx1"/>
                </a:solidFill>
                <a:latin typeface="Courier New" panose="02070309020205020404" pitchFamily="49" charset="0"/>
                <a:cs typeface="Courier New" panose="02070309020205020404" pitchFamily="49" charset="0"/>
              </a:rPr>
              <a:t>Option 2 - Less inefficient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for </a:t>
            </a:r>
            <a:r>
              <a:rPr lang="en-IN" sz="1100" dirty="0" err="1">
                <a:solidFill>
                  <a:schemeClr val="tx1"/>
                </a:solidFill>
                <a:latin typeface="Courier New" panose="02070309020205020404" pitchFamily="49" charset="0"/>
                <a:cs typeface="Courier New" panose="02070309020205020404" pitchFamily="49" charset="0"/>
              </a:rPr>
              <a:t>name,color</a:t>
            </a:r>
            <a:r>
              <a:rPr lang="en-IN" sz="1100" dirty="0">
                <a:solidFill>
                  <a:schemeClr val="tx1"/>
                </a:solidFill>
                <a:latin typeface="Courier New" panose="02070309020205020404" pitchFamily="49" charset="0"/>
                <a:cs typeface="Courier New" panose="02070309020205020404" pitchFamily="49" charset="0"/>
              </a:rPr>
              <a:t> in zip(</a:t>
            </a:r>
            <a:r>
              <a:rPr lang="en-IN" sz="1100" dirty="0" err="1">
                <a:solidFill>
                  <a:schemeClr val="tx1"/>
                </a:solidFill>
                <a:latin typeface="Courier New" panose="02070309020205020404" pitchFamily="49" charset="0"/>
                <a:cs typeface="Courier New" panose="02070309020205020404" pitchFamily="49" charset="0"/>
              </a:rPr>
              <a:t>colors,names</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print (name, “ = “ , </a:t>
            </a:r>
            <a:r>
              <a:rPr lang="en-IN" sz="1100" dirty="0" err="1">
                <a:solidFill>
                  <a:schemeClr val="tx1"/>
                </a:solidFill>
                <a:latin typeface="Courier New" panose="02070309020205020404" pitchFamily="49" charset="0"/>
                <a:cs typeface="Courier New" panose="02070309020205020404" pitchFamily="49" charset="0"/>
              </a:rPr>
              <a:t>color</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pPr>
              <a:spcAft>
                <a:spcPts val="650"/>
              </a:spcAft>
            </a:pPr>
            <a:r>
              <a:rPr lang="en-IN" sz="1100" i="1" dirty="0">
                <a:solidFill>
                  <a:schemeClr val="tx1"/>
                </a:solidFill>
                <a:latin typeface="Courier New" panose="02070309020205020404" pitchFamily="49" charset="0"/>
                <a:cs typeface="Courier New" panose="02070309020205020404" pitchFamily="49" charset="0"/>
              </a:rPr>
              <a:t># </a:t>
            </a:r>
            <a:r>
              <a:rPr lang="en-IN" sz="1100" dirty="0">
                <a:solidFill>
                  <a:schemeClr val="tx1"/>
                </a:solidFill>
                <a:latin typeface="Courier New" panose="02070309020205020404" pitchFamily="49" charset="0"/>
                <a:cs typeface="Courier New" panose="02070309020205020404" pitchFamily="49" charset="0"/>
              </a:rPr>
              <a:t>Option 3 - Most efficient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for </a:t>
            </a:r>
            <a:r>
              <a:rPr lang="en-IN" sz="1100" dirty="0" err="1">
                <a:solidFill>
                  <a:schemeClr val="tx1"/>
                </a:solidFill>
                <a:latin typeface="Courier New" panose="02070309020205020404" pitchFamily="49" charset="0"/>
                <a:cs typeface="Courier New" panose="02070309020205020404" pitchFamily="49" charset="0"/>
              </a:rPr>
              <a:t>name,color</a:t>
            </a:r>
            <a:r>
              <a:rPr lang="en-IN" sz="1100" dirty="0">
                <a:solidFill>
                  <a:schemeClr val="tx1"/>
                </a:solidFill>
                <a:latin typeface="Courier New" panose="02070309020205020404" pitchFamily="49" charset="0"/>
                <a:cs typeface="Courier New" panose="02070309020205020404" pitchFamily="49" charset="0"/>
              </a:rPr>
              <a:t> in </a:t>
            </a:r>
            <a:r>
              <a:rPr lang="en-IN" sz="1100" dirty="0" err="1">
                <a:solidFill>
                  <a:schemeClr val="tx1"/>
                </a:solidFill>
                <a:latin typeface="Courier New" panose="02070309020205020404" pitchFamily="49" charset="0"/>
                <a:cs typeface="Courier New" panose="02070309020205020404" pitchFamily="49" charset="0"/>
              </a:rPr>
              <a:t>izip</a:t>
            </a:r>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colors,names</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pPr>
              <a:spcAft>
                <a:spcPts val="650"/>
              </a:spcAft>
            </a:pPr>
            <a:r>
              <a:rPr lang="en-IN" sz="1100" dirty="0">
                <a:solidFill>
                  <a:schemeClr val="tx1"/>
                </a:solidFill>
                <a:latin typeface="Courier New" panose="02070309020205020404" pitchFamily="49" charset="0"/>
                <a:cs typeface="Courier New" panose="02070309020205020404" pitchFamily="49" charset="0"/>
              </a:rPr>
              <a:t>    print (name, “ = “, </a:t>
            </a:r>
            <a:r>
              <a:rPr lang="en-IN" sz="1100" dirty="0" err="1">
                <a:solidFill>
                  <a:schemeClr val="tx1"/>
                </a:solidFill>
                <a:latin typeface="Courier New" panose="02070309020205020404" pitchFamily="49" charset="0"/>
                <a:cs typeface="Courier New" panose="02070309020205020404" pitchFamily="49" charset="0"/>
              </a:rPr>
              <a:t>color</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pPr lvl="1"/>
            <a:endParaRPr lang="en-GB" sz="1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4811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76375"/>
            <a:ext cx="5678212" cy="8730755"/>
          </a:xfrm>
        </p:spPr>
        <p:txBody>
          <a:bodyPr/>
          <a:lstStyle/>
          <a:p>
            <a:pPr>
              <a:spcAft>
                <a:spcPts val="650"/>
              </a:spcAft>
            </a:pPr>
            <a:r>
              <a:rPr lang="en-IN" dirty="0"/>
              <a:t>Let's examine the three options.  </a:t>
            </a:r>
          </a:p>
          <a:p>
            <a:pPr>
              <a:spcAft>
                <a:spcPts val="650"/>
              </a:spcAft>
            </a:pPr>
            <a:r>
              <a:rPr lang="en-IN" dirty="0"/>
              <a:t>Option 1 is the non-Pythonic way to do it.  It's again emulating a numeric </a:t>
            </a:r>
            <a:r>
              <a:rPr lang="en-IN" dirty="0">
                <a:latin typeface="Courier New" panose="02070309020205020404" pitchFamily="49" charset="0"/>
                <a:cs typeface="Courier New" panose="02070309020205020404" pitchFamily="49" charset="0"/>
              </a:rPr>
              <a:t>for</a:t>
            </a:r>
            <a:r>
              <a:rPr lang="en-IN" dirty="0"/>
              <a:t> loop and looping over the smallest list and mapping it to the larger list.</a:t>
            </a:r>
            <a:endParaRPr lang="en-GB" dirty="0"/>
          </a:p>
          <a:p>
            <a:pPr>
              <a:spcAft>
                <a:spcPts val="650"/>
              </a:spcAft>
            </a:pPr>
            <a:r>
              <a:rPr lang="en-IN" dirty="0"/>
              <a:t>Option 2 uses the </a:t>
            </a:r>
            <a:r>
              <a:rPr lang="en-IN" dirty="0">
                <a:latin typeface="Courier New" panose="02070309020205020404" pitchFamily="49" charset="0"/>
                <a:cs typeface="Courier New" panose="02070309020205020404" pitchFamily="49" charset="0"/>
              </a:rPr>
              <a:t>zip() </a:t>
            </a:r>
            <a:r>
              <a:rPr lang="en-IN" dirty="0" err="1">
                <a:latin typeface="Courier New" panose="02070309020205020404" pitchFamily="49" charset="0"/>
                <a:cs typeface="Courier New" panose="02070309020205020404" pitchFamily="49" charset="0"/>
              </a:rPr>
              <a:t>builtin</a:t>
            </a:r>
            <a:r>
              <a:rPr lang="en-IN" dirty="0">
                <a:latin typeface="Courier New" panose="02070309020205020404" pitchFamily="49" charset="0"/>
                <a:cs typeface="Courier New" panose="02070309020205020404" pitchFamily="49" charset="0"/>
              </a:rPr>
              <a:t> </a:t>
            </a:r>
            <a:r>
              <a:rPr lang="en-IN" dirty="0"/>
              <a:t>function.  </a:t>
            </a:r>
            <a:r>
              <a:rPr lang="en-IN" dirty="0">
                <a:latin typeface="Courier New" panose="02070309020205020404" pitchFamily="49" charset="0"/>
                <a:cs typeface="Courier New" panose="02070309020205020404" pitchFamily="49" charset="0"/>
              </a:rPr>
              <a:t>zip</a:t>
            </a:r>
            <a:r>
              <a:rPr lang="en-IN" dirty="0"/>
              <a:t> takes the first element of the first list and the first element of the second list and builds a third list containing, as each element, a </a:t>
            </a:r>
            <a:r>
              <a:rPr lang="en-IN" dirty="0">
                <a:latin typeface="Courier New" panose="02070309020205020404" pitchFamily="49" charset="0"/>
                <a:cs typeface="Courier New" panose="02070309020205020404" pitchFamily="49" charset="0"/>
              </a:rPr>
              <a:t>tuple</a:t>
            </a:r>
            <a:r>
              <a:rPr lang="en-IN" dirty="0"/>
              <a:t> of the first and second list elements.  It then repeats this for every element until it reaches the end of the shorter of the two lists.  </a:t>
            </a:r>
          </a:p>
          <a:p>
            <a:pPr>
              <a:spcAft>
                <a:spcPts val="650"/>
              </a:spcAft>
            </a:pPr>
            <a:r>
              <a:rPr lang="en-IN" dirty="0"/>
              <a:t>While this is better than option 1, </a:t>
            </a:r>
            <a:r>
              <a:rPr lang="en-IN" dirty="0">
                <a:latin typeface="Courier New" panose="02070309020205020404" pitchFamily="49" charset="0"/>
                <a:cs typeface="Courier New" panose="02070309020205020404" pitchFamily="49" charset="0"/>
              </a:rPr>
              <a:t>zip</a:t>
            </a:r>
            <a:r>
              <a:rPr lang="en-IN" dirty="0"/>
              <a:t> still has a problem.  It creates, in memory, a third collection which is larger than the two source collections combined.  For large collections, this can mean that you suffer CPU cache misses which can cause significant performance slowdowns.  Note that this only applies to Python 2; the Python 3 version replaces </a:t>
            </a:r>
            <a:r>
              <a:rPr lang="en-IN" dirty="0">
                <a:latin typeface="Courier New" panose="02070309020205020404" pitchFamily="49" charset="0"/>
                <a:cs typeface="Courier New" panose="02070309020205020404" pitchFamily="49" charset="0"/>
              </a:rPr>
              <a:t>zip</a:t>
            </a:r>
            <a:r>
              <a:rPr lang="en-IN" dirty="0"/>
              <a:t> with </a:t>
            </a:r>
            <a:r>
              <a:rPr lang="en-IN" dirty="0" err="1">
                <a:latin typeface="Courier New" panose="02070309020205020404" pitchFamily="49" charset="0"/>
                <a:cs typeface="Courier New" panose="02070309020205020404" pitchFamily="49" charset="0"/>
              </a:rPr>
              <a:t>izip</a:t>
            </a:r>
            <a:r>
              <a:rPr lang="en-IN" dirty="0"/>
              <a:t>.</a:t>
            </a:r>
            <a:endParaRPr lang="en-GB" dirty="0"/>
          </a:p>
          <a:p>
            <a:pPr>
              <a:spcAft>
                <a:spcPts val="650"/>
              </a:spcAft>
            </a:pPr>
            <a:r>
              <a:rPr lang="en-IN" dirty="0"/>
              <a:t>Option 3 is the optimal pattern.  Instead of using </a:t>
            </a:r>
            <a:r>
              <a:rPr lang="en-IN" dirty="0">
                <a:latin typeface="Courier New" panose="02070309020205020404" pitchFamily="49" charset="0"/>
                <a:cs typeface="Courier New" panose="02070309020205020404" pitchFamily="49" charset="0"/>
              </a:rPr>
              <a:t>zip</a:t>
            </a:r>
            <a:r>
              <a:rPr lang="en-IN" dirty="0"/>
              <a:t>, it uses </a:t>
            </a:r>
            <a:r>
              <a:rPr lang="en-IN" dirty="0" err="1">
                <a:latin typeface="Courier New" panose="02070309020205020404" pitchFamily="49" charset="0"/>
                <a:cs typeface="Courier New" panose="02070309020205020404" pitchFamily="49" charset="0"/>
              </a:rPr>
              <a:t>izip</a:t>
            </a:r>
            <a:r>
              <a:rPr lang="en-IN" dirty="0"/>
              <a:t>, which creates an iterator object rather than pre-allocating memory to the target container itself.  Again, i</a:t>
            </a:r>
            <a:r>
              <a:rPr lang="en-GB" dirty="0"/>
              <a:t>n Python 3, the </a:t>
            </a:r>
            <a:r>
              <a:rPr lang="en-GB" dirty="0">
                <a:latin typeface="Courier New" panose="02070309020205020404" pitchFamily="49" charset="0"/>
                <a:cs typeface="Courier New" panose="02070309020205020404" pitchFamily="49" charset="0"/>
              </a:rPr>
              <a:t>zip</a:t>
            </a:r>
            <a:r>
              <a:rPr lang="en-GB" dirty="0"/>
              <a:t> function now returns an iterator instead of a list.</a:t>
            </a:r>
            <a:endParaRPr lang="en-IN" dirty="0"/>
          </a:p>
          <a:p>
            <a:pPr>
              <a:spcAft>
                <a:spcPts val="650"/>
              </a:spcAft>
            </a:pPr>
            <a:r>
              <a:rPr lang="en-IN" dirty="0"/>
              <a:t>The advantage here is that only the memory actually needed in order to hold the container information is allocated at run-time.</a:t>
            </a:r>
            <a:endParaRPr lang="en-GB" dirty="0"/>
          </a:p>
          <a:p>
            <a:endParaRPr lang="en-GB" dirty="0"/>
          </a:p>
        </p:txBody>
      </p:sp>
      <p:sp>
        <p:nvSpPr>
          <p:cNvPr id="4" name="Footer Placeholder 3"/>
          <p:cNvSpPr>
            <a:spLocks noGrp="1"/>
          </p:cNvSpPr>
          <p:nvPr>
            <p:ph type="ftr" sz="quarter" idx="10"/>
          </p:nvPr>
        </p:nvSpPr>
        <p:spPr/>
        <p:txBody>
          <a:bodyPr/>
          <a:lstStyle/>
          <a:p>
            <a:pPr>
              <a:spcAft>
                <a:spcPts val="650"/>
              </a:spcAft>
            </a:pPr>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6</a:t>
            </a:fld>
            <a:endParaRPr lang="en-GB"/>
          </a:p>
        </p:txBody>
      </p:sp>
    </p:spTree>
    <p:extLst>
      <p:ext uri="{BB962C8B-B14F-4D97-AF65-F5344CB8AC3E}">
        <p14:creationId xmlns:p14="http://schemas.microsoft.com/office/powerpoint/2010/main" val="1731340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50"/>
              </a:spcAft>
            </a:pPr>
            <a:r>
              <a:rPr lang="en-IN" sz="1300" b="1" dirty="0">
                <a:solidFill>
                  <a:schemeClr val="accent5"/>
                </a:solidFill>
              </a:rPr>
              <a:t>Sorting container elements with Python</a:t>
            </a:r>
            <a:endParaRPr lang="en-GB" sz="1300" b="1" dirty="0">
              <a:solidFill>
                <a:schemeClr val="accent5"/>
              </a:solidFill>
            </a:endParaRPr>
          </a:p>
          <a:p>
            <a:pPr>
              <a:spcAft>
                <a:spcPts val="650"/>
              </a:spcAft>
            </a:pPr>
            <a:r>
              <a:rPr lang="en-IN" dirty="0"/>
              <a:t>The easiest way to loop over an unordered container in sorted order is the following:</a:t>
            </a:r>
          </a:p>
          <a:p>
            <a:pPr>
              <a:spcAft>
                <a:spcPts val="650"/>
              </a:spcAft>
            </a:pPr>
            <a:endParaRPr lang="en-GB" dirty="0"/>
          </a:p>
          <a:p>
            <a:pPr>
              <a:spcAft>
                <a:spcPts val="650"/>
              </a:spcAft>
            </a:pPr>
            <a:endParaRPr lang="en-GB" dirty="0"/>
          </a:p>
          <a:p>
            <a:pPr>
              <a:spcAft>
                <a:spcPts val="650"/>
              </a:spcAft>
            </a:pPr>
            <a:endParaRPr lang="en-GB" dirty="0"/>
          </a:p>
          <a:p>
            <a:pPr>
              <a:spcAft>
                <a:spcPts val="650"/>
              </a:spcAft>
            </a:pPr>
            <a:endParaRPr lang="en-GB" dirty="0"/>
          </a:p>
          <a:p>
            <a:pPr>
              <a:spcAft>
                <a:spcPts val="650"/>
              </a:spcAft>
            </a:pPr>
            <a:endParaRPr lang="en-GB" dirty="0"/>
          </a:p>
          <a:p>
            <a:pPr>
              <a:spcAft>
                <a:spcPts val="650"/>
              </a:spcAft>
            </a:pPr>
            <a:endParaRPr lang="en-GB" dirty="0"/>
          </a:p>
          <a:p>
            <a:pPr>
              <a:spcBef>
                <a:spcPts val="650"/>
              </a:spcBef>
            </a:pPr>
            <a:r>
              <a:rPr lang="en-IN" dirty="0"/>
              <a:t>There are times, however, when you want to create a custom comparator in order to perform container sorts.  The traditional way to do this was to create a comparator function and pass this to the sorted function like this:</a:t>
            </a:r>
            <a:endParaRPr lang="en-GB" dirty="0"/>
          </a:p>
          <a:p>
            <a:r>
              <a:rPr lang="en-IN" dirty="0"/>
              <a:t>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7</a:t>
            </a:fld>
            <a:endParaRPr lang="en-GB" dirty="0"/>
          </a:p>
        </p:txBody>
      </p:sp>
      <p:sp>
        <p:nvSpPr>
          <p:cNvPr id="6" name="Rectangle 5"/>
          <p:cNvSpPr/>
          <p:nvPr/>
        </p:nvSpPr>
        <p:spPr>
          <a:xfrm>
            <a:off x="808078" y="5146549"/>
            <a:ext cx="5607605" cy="1559051"/>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16312" tIns="58156" rIns="116312" bIns="58156" rtlCol="0" anchor="ctr"/>
          <a:lstStyle/>
          <a:p>
            <a:pPr>
              <a:spcAft>
                <a:spcPts val="650"/>
              </a:spcAft>
            </a:pPr>
            <a:r>
              <a:rPr lang="en-IN" sz="1100" dirty="0" err="1">
                <a:solidFill>
                  <a:schemeClr val="tx1"/>
                </a:solidFill>
                <a:latin typeface="Courier New" panose="02070309020205020404" pitchFamily="49" charset="0"/>
                <a:cs typeface="Courier New" panose="02070309020205020404" pitchFamily="49" charset="0"/>
              </a:rPr>
              <a:t>colors</a:t>
            </a:r>
            <a:r>
              <a:rPr lang="en-IN" sz="1100" dirty="0">
                <a:solidFill>
                  <a:schemeClr val="tx1"/>
                </a:solidFill>
                <a:latin typeface="Courier New" panose="02070309020205020404" pitchFamily="49" charset="0"/>
                <a:cs typeface="Courier New" panose="02070309020205020404" pitchFamily="49" charset="0"/>
              </a:rPr>
              <a:t> = ['</a:t>
            </a:r>
            <a:r>
              <a:rPr lang="en-IN" sz="1100" dirty="0" err="1">
                <a:solidFill>
                  <a:schemeClr val="tx1"/>
                </a:solidFill>
                <a:latin typeface="Courier New" panose="02070309020205020404" pitchFamily="49" charset="0"/>
                <a:cs typeface="Courier New" panose="02070309020205020404" pitchFamily="49" charset="0"/>
              </a:rPr>
              <a:t>red','green','blue','yellow','purple</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for </a:t>
            </a:r>
            <a:r>
              <a:rPr lang="en-IN" sz="1100" dirty="0" err="1">
                <a:solidFill>
                  <a:schemeClr val="tx1"/>
                </a:solidFill>
                <a:latin typeface="Courier New" panose="02070309020205020404" pitchFamily="49" charset="0"/>
                <a:cs typeface="Courier New" panose="02070309020205020404" pitchFamily="49" charset="0"/>
              </a:rPr>
              <a:t>color</a:t>
            </a:r>
            <a:r>
              <a:rPr lang="en-IN" sz="1100" dirty="0">
                <a:solidFill>
                  <a:schemeClr val="tx1"/>
                </a:solidFill>
                <a:latin typeface="Courier New" panose="02070309020205020404" pitchFamily="49" charset="0"/>
                <a:cs typeface="Courier New" panose="02070309020205020404" pitchFamily="49" charset="0"/>
              </a:rPr>
              <a:t> in sorted(</a:t>
            </a:r>
            <a:r>
              <a:rPr lang="en-IN" sz="1100" dirty="0" err="1">
                <a:solidFill>
                  <a:schemeClr val="tx1"/>
                </a:solidFill>
                <a:latin typeface="Courier New" panose="02070309020205020404" pitchFamily="49" charset="0"/>
                <a:cs typeface="Courier New" panose="02070309020205020404" pitchFamily="49" charset="0"/>
              </a:rPr>
              <a:t>colors</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print (</a:t>
            </a:r>
            <a:r>
              <a:rPr lang="en-IN" sz="1100" dirty="0" err="1">
                <a:solidFill>
                  <a:schemeClr val="tx1"/>
                </a:solidFill>
                <a:latin typeface="Courier New" panose="02070309020205020404" pitchFamily="49" charset="0"/>
                <a:cs typeface="Courier New" panose="02070309020205020404" pitchFamily="49" charset="0"/>
              </a:rPr>
              <a:t>color</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pPr>
              <a:spcAft>
                <a:spcPts val="650"/>
              </a:spcAft>
            </a:pPr>
            <a:r>
              <a:rPr lang="en-IN" sz="1100" dirty="0">
                <a:solidFill>
                  <a:schemeClr val="tx1"/>
                </a:solidFill>
                <a:latin typeface="Courier New" panose="02070309020205020404" pitchFamily="49" charset="0"/>
                <a:cs typeface="Courier New" panose="02070309020205020404" pitchFamily="49" charset="0"/>
              </a:rPr>
              <a:t># Sorts in reverse order.</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for </a:t>
            </a:r>
            <a:r>
              <a:rPr lang="en-IN" sz="1100" dirty="0" err="1">
                <a:solidFill>
                  <a:schemeClr val="tx1"/>
                </a:solidFill>
                <a:latin typeface="Courier New" panose="02070309020205020404" pitchFamily="49" charset="0"/>
                <a:cs typeface="Courier New" panose="02070309020205020404" pitchFamily="49" charset="0"/>
              </a:rPr>
              <a:t>color</a:t>
            </a:r>
            <a:r>
              <a:rPr lang="en-IN" sz="1100" dirty="0">
                <a:solidFill>
                  <a:schemeClr val="tx1"/>
                </a:solidFill>
                <a:latin typeface="Courier New" panose="02070309020205020404" pitchFamily="49" charset="0"/>
                <a:cs typeface="Courier New" panose="02070309020205020404" pitchFamily="49" charset="0"/>
              </a:rPr>
              <a:t> in sorted(</a:t>
            </a:r>
            <a:r>
              <a:rPr lang="en-IN" sz="1100" dirty="0" err="1">
                <a:solidFill>
                  <a:schemeClr val="tx1"/>
                </a:solidFill>
                <a:latin typeface="Courier New" panose="02070309020205020404" pitchFamily="49" charset="0"/>
                <a:cs typeface="Courier New" panose="02070309020205020404" pitchFamily="49" charset="0"/>
              </a:rPr>
              <a:t>colors</a:t>
            </a:r>
            <a:r>
              <a:rPr lang="en-IN" sz="1100" dirty="0">
                <a:solidFill>
                  <a:schemeClr val="tx1"/>
                </a:solidFill>
                <a:latin typeface="Courier New" panose="02070309020205020404" pitchFamily="49" charset="0"/>
                <a:cs typeface="Courier New" panose="02070309020205020404" pitchFamily="49" charset="0"/>
              </a:rPr>
              <a:t>, reverse = True):</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print (</a:t>
            </a:r>
            <a:r>
              <a:rPr lang="en-IN" sz="1100" dirty="0" err="1">
                <a:solidFill>
                  <a:schemeClr val="tx1"/>
                </a:solidFill>
                <a:latin typeface="Courier New" panose="02070309020205020404" pitchFamily="49" charset="0"/>
                <a:cs typeface="Courier New" panose="02070309020205020404" pitchFamily="49" charset="0"/>
              </a:rPr>
              <a:t>color</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p:txBody>
      </p:sp>
      <p:sp>
        <p:nvSpPr>
          <p:cNvPr id="7" name="Rectangle 6"/>
          <p:cNvSpPr/>
          <p:nvPr/>
        </p:nvSpPr>
        <p:spPr>
          <a:xfrm>
            <a:off x="808078" y="7359519"/>
            <a:ext cx="5607605" cy="1883413"/>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16312" tIns="58156" rIns="116312" bIns="58156" rtlCol="0" anchor="ctr"/>
          <a:lstStyle/>
          <a:p>
            <a:r>
              <a:rPr lang="en-IN" sz="1100" dirty="0" err="1">
                <a:solidFill>
                  <a:schemeClr val="tx1"/>
                </a:solidFill>
                <a:latin typeface="Courier New" panose="02070309020205020404" pitchFamily="49" charset="0"/>
                <a:cs typeface="Courier New" panose="02070309020205020404" pitchFamily="49" charset="0"/>
              </a:rPr>
              <a:t>colors</a:t>
            </a:r>
            <a:r>
              <a:rPr lang="en-IN" sz="1100" dirty="0">
                <a:solidFill>
                  <a:schemeClr val="tx1"/>
                </a:solidFill>
                <a:latin typeface="Courier New" panose="02070309020205020404" pitchFamily="49" charset="0"/>
                <a:cs typeface="Courier New" panose="02070309020205020404" pitchFamily="49" charset="0"/>
              </a:rPr>
              <a:t> = ['</a:t>
            </a:r>
            <a:r>
              <a:rPr lang="en-IN" sz="1100" dirty="0" err="1">
                <a:solidFill>
                  <a:schemeClr val="tx1"/>
                </a:solidFill>
                <a:latin typeface="Courier New" panose="02070309020205020404" pitchFamily="49" charset="0"/>
                <a:cs typeface="Courier New" panose="02070309020205020404" pitchFamily="49" charset="0"/>
              </a:rPr>
              <a:t>red','blue','green','yellow','purple</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def </a:t>
            </a:r>
            <a:r>
              <a:rPr lang="en-IN" sz="1100" dirty="0" err="1">
                <a:solidFill>
                  <a:schemeClr val="tx1"/>
                </a:solidFill>
                <a:latin typeface="Courier New" panose="02070309020205020404" pitchFamily="49" charset="0"/>
                <a:cs typeface="Courier New" panose="02070309020205020404" pitchFamily="49" charset="0"/>
              </a:rPr>
              <a:t>compare_length</a:t>
            </a:r>
            <a:r>
              <a:rPr lang="en-IN" sz="1100" dirty="0">
                <a:solidFill>
                  <a:schemeClr val="tx1"/>
                </a:solidFill>
                <a:latin typeface="Courier New" panose="02070309020205020404" pitchFamily="49" charset="0"/>
                <a:cs typeface="Courier New" panose="02070309020205020404" pitchFamily="49" charset="0"/>
              </a:rPr>
              <a:t>(c1,c2):</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if </a:t>
            </a:r>
            <a:r>
              <a:rPr lang="en-IN" sz="1100" dirty="0" err="1">
                <a:solidFill>
                  <a:schemeClr val="tx1"/>
                </a:solidFill>
                <a:latin typeface="Courier New" panose="02070309020205020404" pitchFamily="49" charset="0"/>
                <a:cs typeface="Courier New" panose="02070309020205020404" pitchFamily="49" charset="0"/>
              </a:rPr>
              <a:t>len</a:t>
            </a:r>
            <a:r>
              <a:rPr lang="en-IN" sz="1100" dirty="0">
                <a:solidFill>
                  <a:schemeClr val="tx1"/>
                </a:solidFill>
                <a:latin typeface="Courier New" panose="02070309020205020404" pitchFamily="49" charset="0"/>
                <a:cs typeface="Courier New" panose="02070309020205020404" pitchFamily="49" charset="0"/>
              </a:rPr>
              <a:t>(c1) &lt; </a:t>
            </a:r>
            <a:r>
              <a:rPr lang="en-IN" sz="1100" dirty="0" err="1">
                <a:solidFill>
                  <a:schemeClr val="tx1"/>
                </a:solidFill>
                <a:latin typeface="Courier New" panose="02070309020205020404" pitchFamily="49" charset="0"/>
                <a:cs typeface="Courier New" panose="02070309020205020404" pitchFamily="49" charset="0"/>
              </a:rPr>
              <a:t>len</a:t>
            </a:r>
            <a:r>
              <a:rPr lang="en-IN" sz="1100" dirty="0">
                <a:solidFill>
                  <a:schemeClr val="tx1"/>
                </a:solidFill>
                <a:latin typeface="Courier New" panose="02070309020205020404" pitchFamily="49" charset="0"/>
                <a:cs typeface="Courier New" panose="02070309020205020404" pitchFamily="49" charset="0"/>
              </a:rPr>
              <a:t>(c2):</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return -1</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if </a:t>
            </a:r>
            <a:r>
              <a:rPr lang="en-IN" sz="1100" dirty="0" err="1">
                <a:solidFill>
                  <a:schemeClr val="tx1"/>
                </a:solidFill>
                <a:latin typeface="Courier New" panose="02070309020205020404" pitchFamily="49" charset="0"/>
                <a:cs typeface="Courier New" panose="02070309020205020404" pitchFamily="49" charset="0"/>
              </a:rPr>
              <a:t>len</a:t>
            </a:r>
            <a:r>
              <a:rPr lang="en-IN" sz="1100" dirty="0">
                <a:solidFill>
                  <a:schemeClr val="tx1"/>
                </a:solidFill>
                <a:latin typeface="Courier New" panose="02070309020205020404" pitchFamily="49" charset="0"/>
                <a:cs typeface="Courier New" panose="02070309020205020404" pitchFamily="49" charset="0"/>
              </a:rPr>
              <a:t>(c1) &gt; </a:t>
            </a:r>
            <a:r>
              <a:rPr lang="en-IN" sz="1100" dirty="0" err="1">
                <a:solidFill>
                  <a:schemeClr val="tx1"/>
                </a:solidFill>
                <a:latin typeface="Courier New" panose="02070309020205020404" pitchFamily="49" charset="0"/>
                <a:cs typeface="Courier New" panose="02070309020205020404" pitchFamily="49" charset="0"/>
              </a:rPr>
              <a:t>len</a:t>
            </a:r>
            <a:r>
              <a:rPr lang="en-IN" sz="1100" dirty="0">
                <a:solidFill>
                  <a:schemeClr val="tx1"/>
                </a:solidFill>
                <a:latin typeface="Courier New" panose="02070309020205020404" pitchFamily="49" charset="0"/>
                <a:cs typeface="Courier New" panose="02070309020205020404" pitchFamily="49" charset="0"/>
              </a:rPr>
              <a:t>(c2):</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return 1</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return 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p>
          <a:p>
            <a:r>
              <a:rPr lang="en-IN" sz="1100" dirty="0">
                <a:solidFill>
                  <a:schemeClr val="tx1"/>
                </a:solidFill>
                <a:latin typeface="Courier New" panose="02070309020205020404" pitchFamily="49" charset="0"/>
                <a:cs typeface="Courier New" panose="02070309020205020404" pitchFamily="49" charset="0"/>
              </a:rPr>
              <a:t>print sorted(</a:t>
            </a:r>
            <a:r>
              <a:rPr lang="en-IN" sz="1100" dirty="0" err="1">
                <a:solidFill>
                  <a:schemeClr val="tx1"/>
                </a:solidFill>
                <a:latin typeface="Courier New" panose="02070309020205020404" pitchFamily="49" charset="0"/>
                <a:cs typeface="Courier New" panose="02070309020205020404" pitchFamily="49" charset="0"/>
              </a:rPr>
              <a:t>colors,cmp</a:t>
            </a:r>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compare_length</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73809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53879"/>
            <a:ext cx="5678212" cy="8753251"/>
          </a:xfrm>
        </p:spPr>
        <p:txBody>
          <a:bodyPr/>
          <a:lstStyle/>
          <a:p>
            <a:pPr>
              <a:spcAft>
                <a:spcPts val="650"/>
              </a:spcAft>
            </a:pPr>
            <a:r>
              <a:rPr lang="en-IN" dirty="0"/>
              <a:t>This is not only not idiomatic, it is slow.  For any container, the number of calls to the </a:t>
            </a:r>
            <a:r>
              <a:rPr lang="en-IN" dirty="0" err="1">
                <a:latin typeface="Courier New" panose="02070309020205020404" pitchFamily="49" charset="0"/>
                <a:cs typeface="Courier New" panose="02070309020205020404" pitchFamily="49" charset="0"/>
              </a:rPr>
              <a:t>compare_length</a:t>
            </a:r>
            <a:r>
              <a:rPr lang="en-IN" dirty="0"/>
              <a:t> function is (n * </a:t>
            </a:r>
            <a:r>
              <a:rPr lang="en-IN" dirty="0" err="1"/>
              <a:t>logn</a:t>
            </a:r>
            <a:r>
              <a:rPr lang="en-IN" dirty="0"/>
              <a:t>).   In other words, for a container with a million elements, the log base 2 of 1000000 is 20.  Therefore 20 million calls are made to the </a:t>
            </a:r>
            <a:r>
              <a:rPr lang="en-IN" dirty="0" err="1">
                <a:latin typeface="Courier New" panose="02070309020205020404" pitchFamily="49" charset="0"/>
                <a:cs typeface="Courier New" panose="02070309020205020404" pitchFamily="49" charset="0"/>
              </a:rPr>
              <a:t>compare_length</a:t>
            </a:r>
            <a:r>
              <a:rPr lang="en-IN" dirty="0">
                <a:latin typeface="Courier New" panose="02070309020205020404" pitchFamily="49" charset="0"/>
                <a:cs typeface="Courier New" panose="02070309020205020404" pitchFamily="49" charset="0"/>
              </a:rPr>
              <a:t>(</a:t>
            </a:r>
            <a:r>
              <a:rPr lang="en-IN" dirty="0"/>
              <a:t>) function.</a:t>
            </a:r>
            <a:endParaRPr lang="en-GB" dirty="0"/>
          </a:p>
          <a:p>
            <a:pPr>
              <a:spcAft>
                <a:spcPts val="650"/>
              </a:spcAft>
            </a:pPr>
            <a:r>
              <a:rPr lang="en-IN" dirty="0"/>
              <a:t>The better way to do this is to use a </a:t>
            </a:r>
            <a:r>
              <a:rPr lang="en-IN" dirty="0">
                <a:latin typeface="Courier New" panose="02070309020205020404" pitchFamily="49" charset="0"/>
                <a:cs typeface="Courier New" panose="02070309020205020404" pitchFamily="49" charset="0"/>
              </a:rPr>
              <a:t>key</a:t>
            </a:r>
            <a:r>
              <a:rPr lang="en-IN" dirty="0"/>
              <a:t> function like so:</a:t>
            </a:r>
          </a:p>
          <a:p>
            <a:pPr>
              <a:spcAft>
                <a:spcPts val="650"/>
              </a:spcAft>
            </a:pP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pPr>
              <a:spcAft>
                <a:spcPts val="650"/>
              </a:spcAft>
            </a:pPr>
            <a:r>
              <a:rPr lang="en-IN" dirty="0"/>
              <a:t>A </a:t>
            </a:r>
            <a:r>
              <a:rPr lang="en-IN" dirty="0">
                <a:latin typeface="Courier New" panose="02070309020205020404" pitchFamily="49" charset="0"/>
                <a:cs typeface="Courier New" panose="02070309020205020404" pitchFamily="49" charset="0"/>
              </a:rPr>
              <a:t>key</a:t>
            </a:r>
            <a:r>
              <a:rPr lang="en-IN" dirty="0"/>
              <a:t> function is one that takes one parameter (usually the container element) and returns a value to base the sorting on.</a:t>
            </a:r>
            <a:endParaRPr lang="en-GB" dirty="0"/>
          </a:p>
          <a:p>
            <a:pPr>
              <a:spcAft>
                <a:spcPts val="650"/>
              </a:spcAft>
            </a:pPr>
            <a:r>
              <a:rPr lang="en-IN" dirty="0"/>
              <a:t>In this scenario, the key function </a:t>
            </a:r>
            <a:r>
              <a:rPr lang="en-IN" dirty="0" err="1">
                <a:latin typeface="Courier New" panose="02070309020205020404" pitchFamily="49" charset="0"/>
                <a:cs typeface="Courier New" panose="02070309020205020404" pitchFamily="49" charset="0"/>
              </a:rPr>
              <a:t>len</a:t>
            </a:r>
            <a:r>
              <a:rPr lang="en-IN" dirty="0">
                <a:latin typeface="Courier New" panose="02070309020205020404" pitchFamily="49" charset="0"/>
                <a:cs typeface="Courier New" panose="02070309020205020404" pitchFamily="49" charset="0"/>
              </a:rPr>
              <a:t>()</a:t>
            </a:r>
            <a:r>
              <a:rPr lang="en-IN" dirty="0"/>
              <a:t>only gets called once for each element so it is significantly faster than a custom comparator.  </a:t>
            </a:r>
          </a:p>
          <a:p>
            <a:pPr>
              <a:spcAft>
                <a:spcPts val="650"/>
              </a:spcAft>
            </a:pPr>
            <a:r>
              <a:rPr lang="en-IN" dirty="0"/>
              <a:t>Remember that </a:t>
            </a:r>
            <a:r>
              <a:rPr lang="en-IN" dirty="0" err="1">
                <a:latin typeface="Courier New" panose="02070309020205020404" pitchFamily="49" charset="0"/>
                <a:cs typeface="Courier New" panose="02070309020205020404" pitchFamily="49" charset="0"/>
              </a:rPr>
              <a:t>len</a:t>
            </a:r>
            <a:r>
              <a:rPr lang="en-IN" dirty="0"/>
              <a:t> is a </a:t>
            </a:r>
            <a:r>
              <a:rPr lang="en-IN" dirty="0" err="1">
                <a:latin typeface="Courier New" panose="02070309020205020404" pitchFamily="49" charset="0"/>
                <a:cs typeface="Courier New" panose="02070309020205020404" pitchFamily="49" charset="0"/>
              </a:rPr>
              <a:t>builtin</a:t>
            </a:r>
            <a:r>
              <a:rPr lang="en-IN" dirty="0"/>
              <a:t> function in Python that returns the length of an item such as a </a:t>
            </a:r>
            <a:r>
              <a:rPr lang="en-IN" dirty="0">
                <a:latin typeface="Courier New" panose="02070309020205020404" pitchFamily="49" charset="0"/>
                <a:cs typeface="Courier New" panose="02070309020205020404" pitchFamily="49" charset="0"/>
              </a:rPr>
              <a:t>string</a:t>
            </a:r>
            <a:r>
              <a:rPr lang="en-IN" dirty="0"/>
              <a:t>, a </a:t>
            </a:r>
            <a:r>
              <a:rPr lang="en-IN" dirty="0">
                <a:latin typeface="Courier New" panose="02070309020205020404" pitchFamily="49" charset="0"/>
                <a:cs typeface="Courier New" panose="02070309020205020404" pitchFamily="49" charset="0"/>
              </a:rPr>
              <a:t>tuple</a:t>
            </a:r>
            <a:r>
              <a:rPr lang="en-IN" dirty="0"/>
              <a:t> or a </a:t>
            </a:r>
            <a:r>
              <a:rPr lang="en-IN" dirty="0">
                <a:latin typeface="Courier New" panose="02070309020205020404" pitchFamily="49" charset="0"/>
                <a:cs typeface="Courier New" panose="02070309020205020404" pitchFamily="49" charset="0"/>
              </a:rPr>
              <a:t>list</a:t>
            </a:r>
            <a:r>
              <a:rPr lang="en-IN" dirty="0"/>
              <a:t>. In Python 3 the custom comparator component has been removed from the sorted </a:t>
            </a:r>
            <a:r>
              <a:rPr lang="en-IN" dirty="0" err="1">
                <a:latin typeface="Courier New" panose="02070309020205020404" pitchFamily="49" charset="0"/>
                <a:cs typeface="Courier New" panose="02070309020205020404" pitchFamily="49" charset="0"/>
              </a:rPr>
              <a:t>builtin</a:t>
            </a:r>
            <a:r>
              <a:rPr lang="en-IN" dirty="0"/>
              <a:t> function.</a:t>
            </a:r>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8</a:t>
            </a:fld>
            <a:endParaRPr lang="en-GB"/>
          </a:p>
        </p:txBody>
      </p:sp>
      <p:sp>
        <p:nvSpPr>
          <p:cNvPr id="6" name="Rectangle 5"/>
          <p:cNvSpPr/>
          <p:nvPr/>
        </p:nvSpPr>
        <p:spPr>
          <a:xfrm>
            <a:off x="781013" y="1700245"/>
            <a:ext cx="5607605" cy="800304"/>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16312" tIns="58156" rIns="116312" bIns="58156" rtlCol="0" anchor="ctr"/>
          <a:lstStyle/>
          <a:p>
            <a:r>
              <a:rPr lang="en-IN" sz="1100" dirty="0" err="1">
                <a:solidFill>
                  <a:schemeClr val="tx1"/>
                </a:solidFill>
                <a:latin typeface="Courier New" panose="02070309020205020404" pitchFamily="49" charset="0"/>
                <a:cs typeface="Courier New" panose="02070309020205020404" pitchFamily="49" charset="0"/>
              </a:rPr>
              <a:t>colors</a:t>
            </a:r>
            <a:r>
              <a:rPr lang="en-IN" sz="1100" dirty="0">
                <a:solidFill>
                  <a:schemeClr val="tx1"/>
                </a:solidFill>
                <a:latin typeface="Courier New" panose="02070309020205020404" pitchFamily="49" charset="0"/>
                <a:cs typeface="Courier New" panose="02070309020205020404" pitchFamily="49" charset="0"/>
              </a:rPr>
              <a:t> = ['</a:t>
            </a:r>
            <a:r>
              <a:rPr lang="en-IN" sz="1100" dirty="0" err="1">
                <a:solidFill>
                  <a:schemeClr val="tx1"/>
                </a:solidFill>
                <a:latin typeface="Courier New" panose="02070309020205020404" pitchFamily="49" charset="0"/>
                <a:cs typeface="Courier New" panose="02070309020205020404" pitchFamily="49" charset="0"/>
              </a:rPr>
              <a:t>red','blue','green','yellow','purple</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print sorted(</a:t>
            </a:r>
            <a:r>
              <a:rPr lang="en-IN" sz="1100" dirty="0" err="1">
                <a:solidFill>
                  <a:schemeClr val="tx1"/>
                </a:solidFill>
                <a:latin typeface="Courier New" panose="02070309020205020404" pitchFamily="49" charset="0"/>
                <a:cs typeface="Courier New" panose="02070309020205020404" pitchFamily="49" charset="0"/>
              </a:rPr>
              <a:t>colors,key</a:t>
            </a:r>
            <a:r>
              <a:rPr lang="en-IN" sz="1100" dirty="0">
                <a:solidFill>
                  <a:schemeClr val="tx1"/>
                </a:solidFill>
                <a:latin typeface="Courier New" panose="02070309020205020404" pitchFamily="49" charset="0"/>
                <a:cs typeface="Courier New" panose="02070309020205020404" pitchFamily="49" charset="0"/>
              </a:rPr>
              <a:t>=</a:t>
            </a:r>
            <a:r>
              <a:rPr lang="en-IN" sz="1100" dirty="0" err="1">
                <a:solidFill>
                  <a:schemeClr val="tx1"/>
                </a:solidFill>
                <a:latin typeface="Courier New" panose="02070309020205020404" pitchFamily="49" charset="0"/>
                <a:cs typeface="Courier New" panose="02070309020205020404" pitchFamily="49" charset="0"/>
              </a:rPr>
              <a:t>len</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endParaRPr lang="en-GB" sz="1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25786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50"/>
              </a:spcAft>
            </a:pPr>
            <a:r>
              <a:rPr lang="en-IN" sz="1300" b="1" dirty="0">
                <a:solidFill>
                  <a:schemeClr val="accent5"/>
                </a:solidFill>
              </a:rPr>
              <a:t>Using the </a:t>
            </a:r>
            <a:r>
              <a:rPr lang="en-IN" sz="1300" b="1" dirty="0" err="1">
                <a:solidFill>
                  <a:schemeClr val="accent5"/>
                </a:solidFill>
                <a:latin typeface="Courier New" panose="02070309020205020404" pitchFamily="49" charset="0"/>
                <a:cs typeface="Courier New" panose="02070309020205020404" pitchFamily="49" charset="0"/>
              </a:rPr>
              <a:t>iter</a:t>
            </a:r>
            <a:r>
              <a:rPr lang="en-IN" sz="1300" b="1" dirty="0">
                <a:solidFill>
                  <a:schemeClr val="accent5"/>
                </a:solidFill>
                <a:latin typeface="Courier New" panose="02070309020205020404" pitchFamily="49" charset="0"/>
                <a:cs typeface="Courier New" panose="02070309020205020404" pitchFamily="49" charset="0"/>
              </a:rPr>
              <a:t> </a:t>
            </a:r>
            <a:r>
              <a:rPr lang="en-IN" sz="1300" b="1" dirty="0" err="1">
                <a:solidFill>
                  <a:schemeClr val="accent5"/>
                </a:solidFill>
                <a:latin typeface="Courier New" panose="02070309020205020404" pitchFamily="49" charset="0"/>
                <a:cs typeface="Courier New" panose="02070309020205020404" pitchFamily="49" charset="0"/>
              </a:rPr>
              <a:t>builtin</a:t>
            </a:r>
            <a:r>
              <a:rPr lang="en-IN" sz="1300" b="1" dirty="0">
                <a:solidFill>
                  <a:schemeClr val="accent5"/>
                </a:solidFill>
              </a:rPr>
              <a:t> function to iterate over non-</a:t>
            </a:r>
            <a:r>
              <a:rPr lang="en-IN" sz="1300" b="1" dirty="0" err="1">
                <a:solidFill>
                  <a:schemeClr val="accent5"/>
                </a:solidFill>
              </a:rPr>
              <a:t>iterable</a:t>
            </a:r>
            <a:r>
              <a:rPr lang="en-IN" sz="1300" b="1" dirty="0">
                <a:solidFill>
                  <a:schemeClr val="accent5"/>
                </a:solidFill>
              </a:rPr>
              <a:t> objects</a:t>
            </a:r>
            <a:endParaRPr lang="en-GB" sz="1300" b="1" dirty="0">
              <a:solidFill>
                <a:schemeClr val="accent5"/>
              </a:solidFill>
            </a:endParaRPr>
          </a:p>
          <a:p>
            <a:r>
              <a:rPr lang="en-IN" dirty="0"/>
              <a:t>A common pattern in Python is to iterate over something until a </a:t>
            </a:r>
            <a:r>
              <a:rPr lang="en-IN" i="1" dirty="0"/>
              <a:t>sentinel</a:t>
            </a:r>
            <a:r>
              <a:rPr lang="en-IN" dirty="0"/>
              <a:t> value is reached.  Here is an example of this:</a:t>
            </a:r>
          </a:p>
          <a:p>
            <a:endParaRPr lang="en-IN" dirty="0"/>
          </a:p>
          <a:p>
            <a:endParaRPr lang="en-IN" dirty="0"/>
          </a:p>
          <a:p>
            <a:endParaRPr lang="en-IN" dirty="0"/>
          </a:p>
          <a:p>
            <a:endParaRPr lang="en-IN" dirty="0"/>
          </a:p>
          <a:p>
            <a:endParaRPr lang="en-IN" dirty="0"/>
          </a:p>
          <a:p>
            <a:endParaRPr lang="en-IN" dirty="0"/>
          </a:p>
          <a:p>
            <a:endParaRPr lang="en-IN" dirty="0"/>
          </a:p>
          <a:p>
            <a:endParaRPr lang="en-GB" dirty="0"/>
          </a:p>
          <a:p>
            <a:endParaRPr lang="en-GB" dirty="0"/>
          </a:p>
          <a:p>
            <a:pPr>
              <a:spcAft>
                <a:spcPts val="600"/>
              </a:spcAft>
            </a:pPr>
            <a:r>
              <a:rPr lang="en-IN" dirty="0"/>
              <a:t>In this code snippet, we iterate over a file object and read data from it until we come to the end of the file.  </a:t>
            </a:r>
          </a:p>
          <a:p>
            <a:r>
              <a:rPr lang="en-IN" dirty="0"/>
              <a:t>Here is a better way to do it :</a:t>
            </a:r>
            <a:endParaRPr lang="en-GB" dirty="0"/>
          </a:p>
          <a:p>
            <a:endParaRPr lang="en-IN" dirty="0"/>
          </a:p>
          <a:p>
            <a:r>
              <a:rPr lang="en-IN" dirty="0"/>
              <a:t> </a:t>
            </a:r>
            <a:endParaRPr lang="en-GB"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9</a:t>
            </a:fld>
            <a:endParaRPr lang="en-GB"/>
          </a:p>
        </p:txBody>
      </p:sp>
      <p:sp>
        <p:nvSpPr>
          <p:cNvPr id="6" name="Rectangle 5"/>
          <p:cNvSpPr/>
          <p:nvPr/>
        </p:nvSpPr>
        <p:spPr>
          <a:xfrm>
            <a:off x="744449" y="5458150"/>
            <a:ext cx="5610126" cy="1492783"/>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16312" tIns="58156" rIns="116312" bIns="58156" rtlCol="0" anchor="ctr"/>
          <a:lstStyle/>
          <a:p>
            <a:r>
              <a:rPr lang="en-IN" sz="1100" dirty="0">
                <a:solidFill>
                  <a:schemeClr val="tx2"/>
                </a:solidFill>
                <a:latin typeface="Courier New" panose="02070309020205020404" pitchFamily="49" charset="0"/>
                <a:cs typeface="Courier New" panose="02070309020205020404" pitchFamily="49" charset="0"/>
              </a:rPr>
              <a:t>buffer = []</a:t>
            </a:r>
            <a:endParaRPr lang="en-GB" sz="1100" dirty="0">
              <a:solidFill>
                <a:schemeClr val="tx2"/>
              </a:solidFill>
              <a:latin typeface="Courier New" panose="02070309020205020404" pitchFamily="49" charset="0"/>
              <a:cs typeface="Courier New" panose="02070309020205020404" pitchFamily="49" charset="0"/>
            </a:endParaRPr>
          </a:p>
          <a:p>
            <a:r>
              <a:rPr lang="en-IN" sz="1100" dirty="0">
                <a:solidFill>
                  <a:schemeClr val="tx2"/>
                </a:solidFill>
                <a:latin typeface="Courier New" panose="02070309020205020404" pitchFamily="49" charset="0"/>
                <a:cs typeface="Courier New" panose="02070309020205020404" pitchFamily="49" charset="0"/>
              </a:rPr>
              <a:t>while True:</a:t>
            </a:r>
            <a:endParaRPr lang="en-GB" sz="1100" dirty="0">
              <a:solidFill>
                <a:schemeClr val="tx2"/>
              </a:solidFill>
              <a:latin typeface="Courier New" panose="02070309020205020404" pitchFamily="49" charset="0"/>
              <a:cs typeface="Courier New" panose="02070309020205020404" pitchFamily="49" charset="0"/>
            </a:endParaRPr>
          </a:p>
          <a:p>
            <a:r>
              <a:rPr lang="en-IN" sz="1100" dirty="0">
                <a:solidFill>
                  <a:schemeClr val="tx2"/>
                </a:solidFill>
                <a:latin typeface="Courier New" panose="02070309020205020404" pitchFamily="49" charset="0"/>
                <a:cs typeface="Courier New" panose="02070309020205020404" pitchFamily="49" charset="0"/>
              </a:rPr>
              <a:t>    block = </a:t>
            </a:r>
            <a:r>
              <a:rPr lang="en-IN" sz="1100" dirty="0" err="1">
                <a:solidFill>
                  <a:schemeClr val="tx2"/>
                </a:solidFill>
                <a:latin typeface="Courier New" panose="02070309020205020404" pitchFamily="49" charset="0"/>
                <a:cs typeface="Courier New" panose="02070309020205020404" pitchFamily="49" charset="0"/>
              </a:rPr>
              <a:t>f.read</a:t>
            </a:r>
            <a:r>
              <a:rPr lang="en-IN" sz="1100" dirty="0">
                <a:solidFill>
                  <a:schemeClr val="tx2"/>
                </a:solidFill>
                <a:latin typeface="Courier New" panose="02070309020205020404" pitchFamily="49" charset="0"/>
                <a:cs typeface="Courier New" panose="02070309020205020404" pitchFamily="49" charset="0"/>
              </a:rPr>
              <a:t>(32)  &lt;-- f is defined earlier as the return value from an open()</a:t>
            </a:r>
            <a:endParaRPr lang="en-GB" sz="1100" dirty="0">
              <a:solidFill>
                <a:schemeClr val="tx2"/>
              </a:solidFill>
              <a:latin typeface="Courier New" panose="02070309020205020404" pitchFamily="49" charset="0"/>
              <a:cs typeface="Courier New" panose="02070309020205020404" pitchFamily="49" charset="0"/>
            </a:endParaRPr>
          </a:p>
          <a:p>
            <a:r>
              <a:rPr lang="en-IN" sz="1100" dirty="0">
                <a:solidFill>
                  <a:schemeClr val="tx2"/>
                </a:solidFill>
                <a:latin typeface="Courier New" panose="02070309020205020404" pitchFamily="49" charset="0"/>
                <a:cs typeface="Courier New" panose="02070309020205020404" pitchFamily="49" charset="0"/>
              </a:rPr>
              <a:t>    if block = ' ':</a:t>
            </a:r>
            <a:endParaRPr lang="en-GB" sz="1100" dirty="0">
              <a:solidFill>
                <a:schemeClr val="tx2"/>
              </a:solidFill>
              <a:latin typeface="Courier New" panose="02070309020205020404" pitchFamily="49" charset="0"/>
              <a:cs typeface="Courier New" panose="02070309020205020404" pitchFamily="49" charset="0"/>
            </a:endParaRPr>
          </a:p>
          <a:p>
            <a:r>
              <a:rPr lang="en-IN" sz="1100" dirty="0">
                <a:solidFill>
                  <a:schemeClr val="tx2"/>
                </a:solidFill>
                <a:latin typeface="Courier New" panose="02070309020205020404" pitchFamily="49" charset="0"/>
                <a:cs typeface="Courier New" panose="02070309020205020404" pitchFamily="49" charset="0"/>
              </a:rPr>
              <a:t>        break</a:t>
            </a:r>
            <a:endParaRPr lang="en-GB" sz="1100" dirty="0">
              <a:solidFill>
                <a:schemeClr val="tx2"/>
              </a:solidFill>
              <a:latin typeface="Courier New" panose="02070309020205020404" pitchFamily="49" charset="0"/>
              <a:cs typeface="Courier New" panose="02070309020205020404" pitchFamily="49" charset="0"/>
            </a:endParaRPr>
          </a:p>
          <a:p>
            <a:r>
              <a:rPr lang="en-IN" sz="1100" dirty="0">
                <a:solidFill>
                  <a:schemeClr val="tx2"/>
                </a:solidFill>
                <a:latin typeface="Courier New" panose="02070309020205020404" pitchFamily="49" charset="0"/>
                <a:cs typeface="Courier New" panose="02070309020205020404" pitchFamily="49" charset="0"/>
              </a:rPr>
              <a:t>    </a:t>
            </a:r>
            <a:r>
              <a:rPr lang="en-IN" sz="1100" dirty="0" err="1">
                <a:solidFill>
                  <a:schemeClr val="tx2"/>
                </a:solidFill>
                <a:latin typeface="Courier New" panose="02070309020205020404" pitchFamily="49" charset="0"/>
                <a:cs typeface="Courier New" panose="02070309020205020404" pitchFamily="49" charset="0"/>
              </a:rPr>
              <a:t>buffer.append</a:t>
            </a:r>
            <a:r>
              <a:rPr lang="en-IN" sz="1100" dirty="0">
                <a:solidFill>
                  <a:schemeClr val="tx2"/>
                </a:solidFill>
                <a:latin typeface="Courier New" panose="02070309020205020404" pitchFamily="49" charset="0"/>
                <a:cs typeface="Courier New" panose="02070309020205020404" pitchFamily="49" charset="0"/>
              </a:rPr>
              <a:t>(block)</a:t>
            </a:r>
            <a:endParaRPr lang="en-GB" sz="1100" dirty="0">
              <a:solidFill>
                <a:schemeClr val="tx2"/>
              </a:solidFill>
              <a:latin typeface="Courier New" panose="02070309020205020404" pitchFamily="49" charset="0"/>
              <a:cs typeface="Courier New" panose="02070309020205020404" pitchFamily="49" charset="0"/>
            </a:endParaRPr>
          </a:p>
        </p:txBody>
      </p:sp>
      <p:sp>
        <p:nvSpPr>
          <p:cNvPr id="7" name="Rectangle 6"/>
          <p:cNvSpPr/>
          <p:nvPr/>
        </p:nvSpPr>
        <p:spPr>
          <a:xfrm>
            <a:off x="781013" y="7577572"/>
            <a:ext cx="5607605" cy="1164280"/>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16312" tIns="58156" rIns="116312" bIns="58156" rtlCol="0" anchor="ctr"/>
          <a:lstStyle/>
          <a:p>
            <a:r>
              <a:rPr lang="en-IN" sz="1100" dirty="0">
                <a:solidFill>
                  <a:schemeClr val="tx2"/>
                </a:solidFill>
                <a:latin typeface="Courier New" panose="02070309020205020404" pitchFamily="49" charset="0"/>
                <a:cs typeface="Courier New" panose="02070309020205020404" pitchFamily="49" charset="0"/>
              </a:rPr>
              <a:t>from </a:t>
            </a:r>
            <a:r>
              <a:rPr lang="en-IN" sz="1100" dirty="0" err="1">
                <a:solidFill>
                  <a:schemeClr val="tx2"/>
                </a:solidFill>
                <a:latin typeface="Courier New" panose="02070309020205020404" pitchFamily="49" charset="0"/>
                <a:cs typeface="Courier New" panose="02070309020205020404" pitchFamily="49" charset="0"/>
              </a:rPr>
              <a:t>functools</a:t>
            </a:r>
            <a:r>
              <a:rPr lang="en-IN" sz="1100" dirty="0">
                <a:solidFill>
                  <a:schemeClr val="tx2"/>
                </a:solidFill>
                <a:latin typeface="Courier New" panose="02070309020205020404" pitchFamily="49" charset="0"/>
                <a:cs typeface="Courier New" panose="02070309020205020404" pitchFamily="49" charset="0"/>
              </a:rPr>
              <a:t> import partial</a:t>
            </a:r>
            <a:endParaRPr lang="en-GB" sz="1100" dirty="0">
              <a:solidFill>
                <a:schemeClr val="tx2"/>
              </a:solidFill>
              <a:latin typeface="Courier New" panose="02070309020205020404" pitchFamily="49" charset="0"/>
              <a:cs typeface="Courier New" panose="02070309020205020404" pitchFamily="49" charset="0"/>
            </a:endParaRPr>
          </a:p>
          <a:p>
            <a:r>
              <a:rPr lang="en-IN" sz="1100" dirty="0">
                <a:solidFill>
                  <a:schemeClr val="tx2"/>
                </a:solidFill>
                <a:latin typeface="Courier New" panose="02070309020205020404" pitchFamily="49" charset="0"/>
                <a:cs typeface="Courier New" panose="02070309020205020404" pitchFamily="49" charset="0"/>
              </a:rPr>
              <a:t> </a:t>
            </a:r>
            <a:endParaRPr lang="en-GB" sz="1100" dirty="0">
              <a:solidFill>
                <a:schemeClr val="tx2"/>
              </a:solidFill>
              <a:latin typeface="Courier New" panose="02070309020205020404" pitchFamily="49" charset="0"/>
              <a:cs typeface="Courier New" panose="02070309020205020404" pitchFamily="49" charset="0"/>
            </a:endParaRPr>
          </a:p>
          <a:p>
            <a:r>
              <a:rPr lang="en-IN" sz="1100" dirty="0">
                <a:solidFill>
                  <a:schemeClr val="tx2"/>
                </a:solidFill>
                <a:latin typeface="Courier New" panose="02070309020205020404" pitchFamily="49" charset="0"/>
                <a:cs typeface="Courier New" panose="02070309020205020404" pitchFamily="49" charset="0"/>
              </a:rPr>
              <a:t>buffer= []</a:t>
            </a:r>
            <a:endParaRPr lang="en-GB" sz="1100" dirty="0">
              <a:solidFill>
                <a:schemeClr val="tx2"/>
              </a:solidFill>
              <a:latin typeface="Courier New" panose="02070309020205020404" pitchFamily="49" charset="0"/>
              <a:cs typeface="Courier New" panose="02070309020205020404" pitchFamily="49" charset="0"/>
            </a:endParaRPr>
          </a:p>
          <a:p>
            <a:r>
              <a:rPr lang="en-IN" sz="1100" dirty="0">
                <a:solidFill>
                  <a:schemeClr val="tx2"/>
                </a:solidFill>
                <a:latin typeface="Courier New" panose="02070309020205020404" pitchFamily="49" charset="0"/>
                <a:cs typeface="Courier New" panose="02070309020205020404" pitchFamily="49" charset="0"/>
              </a:rPr>
              <a:t>for block in </a:t>
            </a:r>
            <a:r>
              <a:rPr lang="en-IN" sz="1100" dirty="0" err="1">
                <a:solidFill>
                  <a:schemeClr val="tx2"/>
                </a:solidFill>
                <a:latin typeface="Courier New" panose="02070309020205020404" pitchFamily="49" charset="0"/>
                <a:cs typeface="Courier New" panose="02070309020205020404" pitchFamily="49" charset="0"/>
              </a:rPr>
              <a:t>iter</a:t>
            </a:r>
            <a:r>
              <a:rPr lang="en-IN" sz="1100" dirty="0">
                <a:solidFill>
                  <a:schemeClr val="tx2"/>
                </a:solidFill>
                <a:latin typeface="Courier New" panose="02070309020205020404" pitchFamily="49" charset="0"/>
                <a:cs typeface="Courier New" panose="02070309020205020404" pitchFamily="49" charset="0"/>
              </a:rPr>
              <a:t>(partial(f.read,32), '')</a:t>
            </a:r>
            <a:endParaRPr lang="en-GB" sz="1100" dirty="0">
              <a:solidFill>
                <a:schemeClr val="tx2"/>
              </a:solidFill>
              <a:latin typeface="Courier New" panose="02070309020205020404" pitchFamily="49" charset="0"/>
              <a:cs typeface="Courier New" panose="02070309020205020404" pitchFamily="49" charset="0"/>
            </a:endParaRPr>
          </a:p>
          <a:p>
            <a:r>
              <a:rPr lang="en-IN" sz="1100" dirty="0">
                <a:solidFill>
                  <a:schemeClr val="tx2"/>
                </a:solidFill>
                <a:latin typeface="Courier New" panose="02070309020205020404" pitchFamily="49" charset="0"/>
                <a:cs typeface="Courier New" panose="02070309020205020404" pitchFamily="49" charset="0"/>
              </a:rPr>
              <a:t>    </a:t>
            </a:r>
            <a:r>
              <a:rPr lang="en-IN" sz="1100" dirty="0" err="1">
                <a:solidFill>
                  <a:schemeClr val="tx2"/>
                </a:solidFill>
                <a:latin typeface="Courier New" panose="02070309020205020404" pitchFamily="49" charset="0"/>
                <a:cs typeface="Courier New" panose="02070309020205020404" pitchFamily="49" charset="0"/>
              </a:rPr>
              <a:t>buffer.append</a:t>
            </a:r>
            <a:r>
              <a:rPr lang="en-IN" sz="1100" dirty="0">
                <a:solidFill>
                  <a:schemeClr val="tx2"/>
                </a:solidFill>
                <a:latin typeface="Courier New" panose="02070309020205020404" pitchFamily="49" charset="0"/>
                <a:cs typeface="Courier New" panose="02070309020205020404" pitchFamily="49" charset="0"/>
              </a:rPr>
              <a:t>(block)</a:t>
            </a:r>
            <a:endParaRPr lang="en-GB" sz="1100" dirty="0">
              <a:solidFill>
                <a:schemeClr val="tx2"/>
              </a:solidFill>
              <a:latin typeface="Courier New" panose="02070309020205020404" pitchFamily="49" charset="0"/>
              <a:cs typeface="Courier New" panose="02070309020205020404" pitchFamily="49" charset="0"/>
            </a:endParaRPr>
          </a:p>
          <a:p>
            <a:endParaRPr lang="en-GB" sz="1100" dirty="0">
              <a:solidFill>
                <a:schemeClr val="tx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02472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95016" y="1122363"/>
            <a:ext cx="8370094" cy="2387600"/>
          </a:xfrm>
        </p:spPr>
        <p:txBody>
          <a:bodyPr anchor="b"/>
          <a:lstStyle>
            <a:lvl1pPr algn="ctr">
              <a:defRPr sz="6000">
                <a:solidFill>
                  <a:schemeClr val="accent1"/>
                </a:solidFill>
              </a:defRPr>
            </a:lvl1pPr>
          </a:lstStyle>
          <a:p>
            <a:r>
              <a:rPr lang="en-US"/>
              <a:t>Click to edit Master title style</a:t>
            </a:r>
            <a:endParaRPr lang="en-GB" dirty="0"/>
          </a:p>
        </p:txBody>
      </p:sp>
      <p:sp>
        <p:nvSpPr>
          <p:cNvPr id="3" name="Subtitle 2"/>
          <p:cNvSpPr>
            <a:spLocks noGrp="1"/>
          </p:cNvSpPr>
          <p:nvPr>
            <p:ph type="subTitle" idx="1"/>
          </p:nvPr>
        </p:nvSpPr>
        <p:spPr>
          <a:xfrm>
            <a:off x="1395016" y="3703636"/>
            <a:ext cx="8370094"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Footer Placeholder 4"/>
          <p:cNvSpPr>
            <a:spLocks noGrp="1"/>
          </p:cNvSpPr>
          <p:nvPr>
            <p:ph type="ftr" sz="quarter" idx="11"/>
          </p:nvPr>
        </p:nvSpPr>
        <p:spPr/>
        <p:txBody>
          <a:bodyPr/>
          <a:lstStyle>
            <a:lvl1pPr>
              <a:defRPr/>
            </a:lvl1pPr>
          </a:lstStyle>
          <a:p>
            <a:r>
              <a:rPr lang="en-GB" dirty="0"/>
              <a:t>Python for Tool Developers</a:t>
            </a:r>
          </a:p>
        </p:txBody>
      </p:sp>
      <p:sp>
        <p:nvSpPr>
          <p:cNvPr id="6" name="Slide Number Placeholder 5"/>
          <p:cNvSpPr>
            <a:spLocks noGrp="1"/>
          </p:cNvSpPr>
          <p:nvPr>
            <p:ph type="sldNum" sz="quarter" idx="12"/>
          </p:nvPr>
        </p:nvSpPr>
        <p:spPr/>
        <p:txBody>
          <a:bodyPr/>
          <a:lstStyle/>
          <a:p>
            <a:fld id="{6EDA7698-6220-4463-B6CF-0B41257E45D4}" type="slidenum">
              <a:rPr lang="en-GB" smtClean="0"/>
              <a:t>‹#›</a:t>
            </a:fld>
            <a:endParaRPr lang="en-GB"/>
          </a:p>
        </p:txBody>
      </p:sp>
      <p:cxnSp>
        <p:nvCxnSpPr>
          <p:cNvPr id="8" name="Straight Connector 7"/>
          <p:cNvCxnSpPr/>
          <p:nvPr userDrawn="1"/>
        </p:nvCxnSpPr>
        <p:spPr>
          <a:xfrm>
            <a:off x="1395016" y="3509963"/>
            <a:ext cx="8370094" cy="0"/>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9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6464" y="365125"/>
            <a:ext cx="2406402" cy="5811838"/>
          </a:xfrm>
        </p:spPr>
        <p:txBody>
          <a:bodyPr vert="eaVert"/>
          <a:lstStyle>
            <a:lvl1pPr>
              <a:defRPr>
                <a:solidFill>
                  <a:schemeClr val="accent1"/>
                </a:solidFill>
              </a:defRPr>
            </a:lvl1pPr>
          </a:lstStyle>
          <a:p>
            <a:r>
              <a:rPr lang="en-US"/>
              <a:t>Click to edit Master title style</a:t>
            </a:r>
            <a:endParaRPr lang="en-GB" dirty="0"/>
          </a:p>
        </p:txBody>
      </p:sp>
      <p:sp>
        <p:nvSpPr>
          <p:cNvPr id="3" name="Vertical Text Placeholder 2"/>
          <p:cNvSpPr>
            <a:spLocks noGrp="1"/>
          </p:cNvSpPr>
          <p:nvPr>
            <p:ph type="body" orient="vert" idx="1"/>
          </p:nvPr>
        </p:nvSpPr>
        <p:spPr>
          <a:xfrm>
            <a:off x="767259" y="365125"/>
            <a:ext cx="7079704"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4"/>
          <p:cNvSpPr>
            <a:spLocks noGrp="1"/>
          </p:cNvSpPr>
          <p:nvPr>
            <p:ph type="ftr" sz="quarter" idx="11"/>
          </p:nvPr>
        </p:nvSpPr>
        <p:spPr>
          <a:xfrm>
            <a:off x="3622877" y="6318914"/>
            <a:ext cx="3947686" cy="381698"/>
          </a:xfrm>
        </p:spPr>
        <p:txBody>
          <a:bodyPr/>
          <a:lstStyle>
            <a:lvl1pPr>
              <a:defRPr/>
            </a:lvl1pPr>
          </a:lstStyle>
          <a:p>
            <a:r>
              <a:rPr lang="en-GB" dirty="0"/>
              <a:t>Python for Tool Developers</a:t>
            </a:r>
          </a:p>
        </p:txBody>
      </p:sp>
    </p:spTree>
    <p:extLst>
      <p:ext uri="{BB962C8B-B14F-4D97-AF65-F5344CB8AC3E}">
        <p14:creationId xmlns:p14="http://schemas.microsoft.com/office/powerpoint/2010/main" val="2657100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Content Placeholder 3"/>
          <p:cNvSpPr>
            <a:spLocks noGrp="1"/>
          </p:cNvSpPr>
          <p:nvPr>
            <p:ph sz="half" idx="2"/>
          </p:nvPr>
        </p:nvSpPr>
        <p:spPr>
          <a:xfrm>
            <a:off x="3462346" y="1534110"/>
            <a:ext cx="4268748" cy="4022838"/>
          </a:xfrm>
          <a:solidFill>
            <a:schemeClr val="bg1"/>
          </a:solidFill>
          <a:ln>
            <a:solidFill>
              <a:schemeClr val="accent1">
                <a:lumMod val="75000"/>
              </a:schemeClr>
            </a:solidFill>
          </a:ln>
          <a:effectLst>
            <a:innerShdw blurRad="63500" dist="50800">
              <a:prstClr val="black">
                <a:alpha val="50000"/>
              </a:prstClr>
            </a:innerShdw>
          </a:effectLst>
          <a:scene3d>
            <a:camera prst="orthographicFront"/>
            <a:lightRig rig="threePt" dir="t"/>
          </a:scene3d>
          <a:sp3d prstMaterial="metal"/>
        </p:spPr>
        <p:txBody>
          <a:bodyPr>
            <a:normAutofit fontScale="70000" lnSpcReduction="20000"/>
          </a:bodyPr>
          <a:lstStyle>
            <a:lvl1pPr marL="0" indent="0">
              <a:buNone/>
              <a:defRPr sz="1600">
                <a:latin typeface="Courier New" panose="02070309020205020404" pitchFamily="49" charset="0"/>
                <a:cs typeface="Courier New" panose="02070309020205020404" pitchFamily="49" charset="0"/>
              </a:defRPr>
            </a:lvl1pPr>
          </a:lstStyle>
          <a:p>
            <a:pPr lvl="0"/>
            <a:r>
              <a:rPr lang="en-US"/>
              <a:t>Edit Master text styles</a:t>
            </a:r>
          </a:p>
          <a:p>
            <a:pPr lvl="1"/>
            <a:r>
              <a:rPr lang="en-US"/>
              <a:t>Second level</a:t>
            </a:r>
          </a:p>
        </p:txBody>
      </p:sp>
      <p:sp>
        <p:nvSpPr>
          <p:cNvPr id="4" name="Footer Placeholder 4"/>
          <p:cNvSpPr>
            <a:spLocks noGrp="1"/>
          </p:cNvSpPr>
          <p:nvPr>
            <p:ph type="ftr" sz="quarter" idx="11"/>
          </p:nvPr>
        </p:nvSpPr>
        <p:spPr>
          <a:xfrm>
            <a:off x="3622877" y="6318914"/>
            <a:ext cx="3947686" cy="381698"/>
          </a:xfrm>
        </p:spPr>
        <p:txBody>
          <a:bodyPr/>
          <a:lstStyle>
            <a:lvl1pPr>
              <a:defRPr/>
            </a:lvl1pPr>
          </a:lstStyle>
          <a:p>
            <a:r>
              <a:rPr lang="en-GB" dirty="0"/>
              <a:t>Python for Tool Developers</a:t>
            </a:r>
          </a:p>
        </p:txBody>
      </p:sp>
    </p:spTree>
    <p:extLst>
      <p:ext uri="{BB962C8B-B14F-4D97-AF65-F5344CB8AC3E}">
        <p14:creationId xmlns:p14="http://schemas.microsoft.com/office/powerpoint/2010/main" val="3130713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259" y="1265651"/>
            <a:ext cx="9625608" cy="49213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Title Placeholder 1"/>
          <p:cNvSpPr>
            <a:spLocks noGrp="1"/>
          </p:cNvSpPr>
          <p:nvPr>
            <p:ph type="title"/>
          </p:nvPr>
        </p:nvSpPr>
        <p:spPr>
          <a:xfrm>
            <a:off x="767259" y="192506"/>
            <a:ext cx="9625608" cy="903815"/>
          </a:xfrm>
          <a:prstGeom prst="rect">
            <a:avLst/>
          </a:prstGeom>
        </p:spPr>
        <p:txBody>
          <a:bodyPr vert="horz" lIns="91440" tIns="45720" rIns="91440" bIns="45720" rtlCol="0" anchor="ctr">
            <a:normAutofit/>
          </a:bodyPr>
          <a:lstStyle>
            <a:lvl1pPr>
              <a:defRPr>
                <a:solidFill>
                  <a:schemeClr val="accent1"/>
                </a:solidFill>
              </a:defRPr>
            </a:lvl1pPr>
          </a:lstStyle>
          <a:p>
            <a:r>
              <a:rPr lang="en-US"/>
              <a:t>Click to edit Master title style</a:t>
            </a:r>
            <a:endParaRPr lang="en-GB" dirty="0"/>
          </a:p>
        </p:txBody>
      </p:sp>
      <p:cxnSp>
        <p:nvCxnSpPr>
          <p:cNvPr id="10" name="Straight Connector 9"/>
          <p:cNvCxnSpPr/>
          <p:nvPr userDrawn="1"/>
        </p:nvCxnSpPr>
        <p:spPr>
          <a:xfrm>
            <a:off x="767259" y="1096320"/>
            <a:ext cx="9625608" cy="29028"/>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11"/>
          </p:nvPr>
        </p:nvSpPr>
        <p:spPr>
          <a:xfrm>
            <a:off x="3622877" y="6318914"/>
            <a:ext cx="3947686" cy="381698"/>
          </a:xfrm>
        </p:spPr>
        <p:txBody>
          <a:bodyPr/>
          <a:lstStyle>
            <a:lvl1pPr>
              <a:defRPr/>
            </a:lvl1pPr>
          </a:lstStyle>
          <a:p>
            <a:r>
              <a:rPr lang="en-GB" dirty="0"/>
              <a:t>Python for Tool Developers</a:t>
            </a:r>
          </a:p>
        </p:txBody>
      </p:sp>
    </p:spTree>
    <p:extLst>
      <p:ext uri="{BB962C8B-B14F-4D97-AF65-F5344CB8AC3E}">
        <p14:creationId xmlns:p14="http://schemas.microsoft.com/office/powerpoint/2010/main" val="4294495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7258" y="1235243"/>
            <a:ext cx="4754067" cy="48928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649813" y="1235243"/>
            <a:ext cx="4754067" cy="48928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itle Placeholder 1"/>
          <p:cNvSpPr>
            <a:spLocks noGrp="1"/>
          </p:cNvSpPr>
          <p:nvPr>
            <p:ph type="title"/>
          </p:nvPr>
        </p:nvSpPr>
        <p:spPr>
          <a:xfrm>
            <a:off x="767259" y="192506"/>
            <a:ext cx="9625608" cy="903815"/>
          </a:xfrm>
          <a:prstGeom prst="rect">
            <a:avLst/>
          </a:prstGeom>
        </p:spPr>
        <p:txBody>
          <a:bodyPr vert="horz" lIns="91440" tIns="45720" rIns="91440" bIns="45720" rtlCol="0" anchor="ctr">
            <a:normAutofit/>
          </a:bodyPr>
          <a:lstStyle>
            <a:lvl1pPr>
              <a:defRPr>
                <a:solidFill>
                  <a:schemeClr val="accent1"/>
                </a:solidFill>
              </a:defRPr>
            </a:lvl1pPr>
          </a:lstStyle>
          <a:p>
            <a:r>
              <a:rPr lang="en-US"/>
              <a:t>Click to edit Master title style</a:t>
            </a:r>
            <a:endParaRPr lang="en-GB" dirty="0"/>
          </a:p>
        </p:txBody>
      </p:sp>
      <p:cxnSp>
        <p:nvCxnSpPr>
          <p:cNvPr id="11" name="Straight Connector 10"/>
          <p:cNvCxnSpPr/>
          <p:nvPr userDrawn="1"/>
        </p:nvCxnSpPr>
        <p:spPr>
          <a:xfrm>
            <a:off x="767259" y="1096320"/>
            <a:ext cx="9636621" cy="0"/>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
        <p:nvSpPr>
          <p:cNvPr id="6" name="Footer Placeholder 4"/>
          <p:cNvSpPr>
            <a:spLocks noGrp="1"/>
          </p:cNvSpPr>
          <p:nvPr>
            <p:ph type="ftr" sz="quarter" idx="11"/>
          </p:nvPr>
        </p:nvSpPr>
        <p:spPr>
          <a:xfrm>
            <a:off x="3622877" y="6318914"/>
            <a:ext cx="3947686" cy="381698"/>
          </a:xfrm>
        </p:spPr>
        <p:txBody>
          <a:bodyPr/>
          <a:lstStyle>
            <a:lvl1pPr>
              <a:defRPr/>
            </a:lvl1pPr>
          </a:lstStyle>
          <a:p>
            <a:r>
              <a:rPr lang="en-GB" dirty="0"/>
              <a:t>Python for Tool Developers</a:t>
            </a:r>
          </a:p>
        </p:txBody>
      </p:sp>
    </p:spTree>
    <p:extLst>
      <p:ext uri="{BB962C8B-B14F-4D97-AF65-F5344CB8AC3E}">
        <p14:creationId xmlns:p14="http://schemas.microsoft.com/office/powerpoint/2010/main" val="1121449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8712" y="1263007"/>
            <a:ext cx="4721256" cy="6941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68712" y="2123825"/>
            <a:ext cx="4721256" cy="40042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5649813" y="1263007"/>
            <a:ext cx="4743054" cy="6941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49813" y="2123825"/>
            <a:ext cx="4744507" cy="40042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itle Placeholder 1"/>
          <p:cNvSpPr>
            <a:spLocks noGrp="1"/>
          </p:cNvSpPr>
          <p:nvPr>
            <p:ph type="title"/>
          </p:nvPr>
        </p:nvSpPr>
        <p:spPr>
          <a:xfrm>
            <a:off x="767259" y="192506"/>
            <a:ext cx="9625608" cy="903815"/>
          </a:xfrm>
          <a:prstGeom prst="rect">
            <a:avLst/>
          </a:prstGeom>
        </p:spPr>
        <p:txBody>
          <a:bodyPr vert="horz" lIns="91440" tIns="45720" rIns="91440" bIns="45720" rtlCol="0" anchor="ctr">
            <a:normAutofit/>
          </a:bodyPr>
          <a:lstStyle>
            <a:lvl1pPr>
              <a:defRPr>
                <a:solidFill>
                  <a:schemeClr val="accent1"/>
                </a:solidFill>
              </a:defRPr>
            </a:lvl1pPr>
          </a:lstStyle>
          <a:p>
            <a:r>
              <a:rPr lang="en-US"/>
              <a:t>Click to edit Master title style</a:t>
            </a:r>
            <a:endParaRPr lang="en-GB" dirty="0"/>
          </a:p>
        </p:txBody>
      </p:sp>
      <p:cxnSp>
        <p:nvCxnSpPr>
          <p:cNvPr id="13" name="Straight Connector 12"/>
          <p:cNvCxnSpPr/>
          <p:nvPr userDrawn="1"/>
        </p:nvCxnSpPr>
        <p:spPr>
          <a:xfrm>
            <a:off x="767259" y="1110834"/>
            <a:ext cx="9625608" cy="0"/>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
        <p:nvSpPr>
          <p:cNvPr id="8" name="Footer Placeholder 4"/>
          <p:cNvSpPr>
            <a:spLocks noGrp="1"/>
          </p:cNvSpPr>
          <p:nvPr>
            <p:ph type="ftr" sz="quarter" idx="11"/>
          </p:nvPr>
        </p:nvSpPr>
        <p:spPr>
          <a:xfrm>
            <a:off x="3622877" y="6318914"/>
            <a:ext cx="3947686" cy="381698"/>
          </a:xfrm>
        </p:spPr>
        <p:txBody>
          <a:bodyPr/>
          <a:lstStyle>
            <a:lvl1pPr>
              <a:defRPr/>
            </a:lvl1pPr>
          </a:lstStyle>
          <a:p>
            <a:r>
              <a:rPr lang="en-GB" dirty="0"/>
              <a:t>Python for Tool Developers</a:t>
            </a:r>
          </a:p>
        </p:txBody>
      </p:sp>
    </p:spTree>
    <p:extLst>
      <p:ext uri="{BB962C8B-B14F-4D97-AF65-F5344CB8AC3E}">
        <p14:creationId xmlns:p14="http://schemas.microsoft.com/office/powerpoint/2010/main" val="241730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767259" y="192506"/>
            <a:ext cx="9625608" cy="903815"/>
          </a:xfrm>
          <a:prstGeom prst="rect">
            <a:avLst/>
          </a:prstGeom>
        </p:spPr>
        <p:txBody>
          <a:bodyPr vert="horz" lIns="91440" tIns="45720" rIns="91440" bIns="45720" rtlCol="0" anchor="ctr">
            <a:normAutofit/>
          </a:bodyPr>
          <a:lstStyle>
            <a:lvl1pPr>
              <a:defRPr>
                <a:solidFill>
                  <a:schemeClr val="accent1"/>
                </a:solidFill>
              </a:defRPr>
            </a:lvl1pPr>
          </a:lstStyle>
          <a:p>
            <a:r>
              <a:rPr lang="en-US"/>
              <a:t>Click to edit Master title style</a:t>
            </a:r>
            <a:endParaRPr lang="en-GB" dirty="0"/>
          </a:p>
        </p:txBody>
      </p:sp>
      <p:cxnSp>
        <p:nvCxnSpPr>
          <p:cNvPr id="9" name="Straight Connector 8"/>
          <p:cNvCxnSpPr/>
          <p:nvPr userDrawn="1"/>
        </p:nvCxnSpPr>
        <p:spPr>
          <a:xfrm>
            <a:off x="767259" y="1096320"/>
            <a:ext cx="9625608" cy="0"/>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
        <p:nvSpPr>
          <p:cNvPr id="4" name="Footer Placeholder 4"/>
          <p:cNvSpPr>
            <a:spLocks noGrp="1"/>
          </p:cNvSpPr>
          <p:nvPr>
            <p:ph type="ftr" sz="quarter" idx="11"/>
          </p:nvPr>
        </p:nvSpPr>
        <p:spPr>
          <a:xfrm>
            <a:off x="3622877" y="6318914"/>
            <a:ext cx="3947686" cy="381698"/>
          </a:xfrm>
        </p:spPr>
        <p:txBody>
          <a:bodyPr/>
          <a:lstStyle>
            <a:lvl1pPr>
              <a:defRPr/>
            </a:lvl1pPr>
          </a:lstStyle>
          <a:p>
            <a:r>
              <a:rPr lang="en-GB" dirty="0"/>
              <a:t>Python for Tool Developers</a:t>
            </a:r>
          </a:p>
        </p:txBody>
      </p:sp>
    </p:spTree>
    <p:extLst>
      <p:ext uri="{BB962C8B-B14F-4D97-AF65-F5344CB8AC3E}">
        <p14:creationId xmlns:p14="http://schemas.microsoft.com/office/powerpoint/2010/main" val="361771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1"/>
          </p:nvPr>
        </p:nvSpPr>
        <p:spPr>
          <a:xfrm>
            <a:off x="3622877" y="6318914"/>
            <a:ext cx="3947686" cy="381698"/>
          </a:xfrm>
        </p:spPr>
        <p:txBody>
          <a:bodyPr/>
          <a:lstStyle>
            <a:lvl1pPr>
              <a:defRPr/>
            </a:lvl1pPr>
          </a:lstStyle>
          <a:p>
            <a:r>
              <a:rPr lang="en-GB" dirty="0"/>
              <a:t>Python for Tool Developers</a:t>
            </a:r>
          </a:p>
        </p:txBody>
      </p:sp>
    </p:spTree>
    <p:extLst>
      <p:ext uri="{BB962C8B-B14F-4D97-AF65-F5344CB8AC3E}">
        <p14:creationId xmlns:p14="http://schemas.microsoft.com/office/powerpoint/2010/main" val="3526942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8713" y="457200"/>
            <a:ext cx="3599430" cy="1494974"/>
          </a:xfrm>
        </p:spPr>
        <p:txBody>
          <a:bodyPr anchor="ctr"/>
          <a:lstStyle>
            <a:lvl1pPr>
              <a:defRPr sz="3200">
                <a:solidFill>
                  <a:schemeClr val="accent1"/>
                </a:solidFill>
              </a:defRPr>
            </a:lvl1pPr>
          </a:lstStyle>
          <a:p>
            <a:r>
              <a:rPr lang="en-US"/>
              <a:t>Click to edit Master title style</a:t>
            </a:r>
            <a:endParaRPr lang="en-GB" dirty="0"/>
          </a:p>
        </p:txBody>
      </p:sp>
      <p:sp>
        <p:nvSpPr>
          <p:cNvPr id="3" name="Content Placeholder 2"/>
          <p:cNvSpPr>
            <a:spLocks noGrp="1"/>
          </p:cNvSpPr>
          <p:nvPr>
            <p:ph idx="1"/>
          </p:nvPr>
        </p:nvSpPr>
        <p:spPr>
          <a:xfrm>
            <a:off x="4744507" y="457201"/>
            <a:ext cx="5649813" cy="57939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768713" y="2057400"/>
            <a:ext cx="3599430" cy="41937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Footer Placeholder 4"/>
          <p:cNvSpPr>
            <a:spLocks noGrp="1"/>
          </p:cNvSpPr>
          <p:nvPr>
            <p:ph type="ftr" sz="quarter" idx="11"/>
          </p:nvPr>
        </p:nvSpPr>
        <p:spPr>
          <a:xfrm>
            <a:off x="3622877" y="6318914"/>
            <a:ext cx="3947686" cy="381698"/>
          </a:xfrm>
        </p:spPr>
        <p:txBody>
          <a:bodyPr/>
          <a:lstStyle>
            <a:lvl1pPr>
              <a:defRPr/>
            </a:lvl1pPr>
          </a:lstStyle>
          <a:p>
            <a:r>
              <a:rPr lang="en-GB" dirty="0"/>
              <a:t>Python for Tool Developers</a:t>
            </a:r>
          </a:p>
        </p:txBody>
      </p:sp>
    </p:spTree>
    <p:extLst>
      <p:ext uri="{BB962C8B-B14F-4D97-AF65-F5344CB8AC3E}">
        <p14:creationId xmlns:p14="http://schemas.microsoft.com/office/powerpoint/2010/main" val="153870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744507" y="866275"/>
            <a:ext cx="5649813" cy="499477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8" name="Title 1"/>
          <p:cNvSpPr>
            <a:spLocks noGrp="1"/>
          </p:cNvSpPr>
          <p:nvPr>
            <p:ph type="title"/>
          </p:nvPr>
        </p:nvSpPr>
        <p:spPr>
          <a:xfrm>
            <a:off x="768713" y="457200"/>
            <a:ext cx="3599430" cy="1494974"/>
          </a:xfrm>
        </p:spPr>
        <p:txBody>
          <a:bodyPr anchor="ctr"/>
          <a:lstStyle>
            <a:lvl1pPr>
              <a:defRPr sz="3200">
                <a:solidFill>
                  <a:schemeClr val="accent1"/>
                </a:solidFill>
              </a:defRPr>
            </a:lvl1pPr>
          </a:lstStyle>
          <a:p>
            <a:r>
              <a:rPr lang="en-US"/>
              <a:t>Click to edit Master title style</a:t>
            </a:r>
            <a:endParaRPr lang="en-GB" dirty="0"/>
          </a:p>
        </p:txBody>
      </p:sp>
      <p:sp>
        <p:nvSpPr>
          <p:cNvPr id="9" name="Text Placeholder 3"/>
          <p:cNvSpPr>
            <a:spLocks noGrp="1"/>
          </p:cNvSpPr>
          <p:nvPr>
            <p:ph type="body" sz="half" idx="2"/>
          </p:nvPr>
        </p:nvSpPr>
        <p:spPr>
          <a:xfrm>
            <a:off x="768713" y="2057400"/>
            <a:ext cx="3599430" cy="41937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Footer Placeholder 4"/>
          <p:cNvSpPr>
            <a:spLocks noGrp="1"/>
          </p:cNvSpPr>
          <p:nvPr>
            <p:ph type="ftr" sz="quarter" idx="11"/>
          </p:nvPr>
        </p:nvSpPr>
        <p:spPr>
          <a:xfrm>
            <a:off x="3622877" y="6318914"/>
            <a:ext cx="3947686" cy="381698"/>
          </a:xfrm>
        </p:spPr>
        <p:txBody>
          <a:bodyPr/>
          <a:lstStyle>
            <a:lvl1pPr>
              <a:defRPr/>
            </a:lvl1pPr>
          </a:lstStyle>
          <a:p>
            <a:r>
              <a:rPr lang="en-GB" dirty="0"/>
              <a:t>Python for Tool Developers</a:t>
            </a:r>
          </a:p>
        </p:txBody>
      </p:sp>
    </p:spTree>
    <p:extLst>
      <p:ext uri="{BB962C8B-B14F-4D97-AF65-F5344CB8AC3E}">
        <p14:creationId xmlns:p14="http://schemas.microsoft.com/office/powerpoint/2010/main" val="1176861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itle Placeholder 1"/>
          <p:cNvSpPr>
            <a:spLocks noGrp="1"/>
          </p:cNvSpPr>
          <p:nvPr>
            <p:ph type="title"/>
          </p:nvPr>
        </p:nvSpPr>
        <p:spPr>
          <a:xfrm>
            <a:off x="767259" y="192506"/>
            <a:ext cx="9625608" cy="903815"/>
          </a:xfrm>
          <a:prstGeom prst="rect">
            <a:avLst/>
          </a:prstGeom>
        </p:spPr>
        <p:txBody>
          <a:bodyPr vert="horz" lIns="91440" tIns="45720" rIns="91440" bIns="45720" rtlCol="0" anchor="ctr">
            <a:normAutofit/>
          </a:bodyPr>
          <a:lstStyle>
            <a:lvl1pPr>
              <a:defRPr>
                <a:solidFill>
                  <a:schemeClr val="accent1"/>
                </a:solidFill>
              </a:defRPr>
            </a:lvl1pPr>
          </a:lstStyle>
          <a:p>
            <a:r>
              <a:rPr lang="en-US"/>
              <a:t>Click to edit Master title style</a:t>
            </a:r>
            <a:endParaRPr lang="en-GB" dirty="0"/>
          </a:p>
        </p:txBody>
      </p:sp>
      <p:cxnSp>
        <p:nvCxnSpPr>
          <p:cNvPr id="10" name="Straight Connector 9"/>
          <p:cNvCxnSpPr/>
          <p:nvPr userDrawn="1"/>
        </p:nvCxnSpPr>
        <p:spPr>
          <a:xfrm>
            <a:off x="767259" y="1110834"/>
            <a:ext cx="9625608" cy="0"/>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11"/>
          </p:nvPr>
        </p:nvSpPr>
        <p:spPr>
          <a:xfrm>
            <a:off x="3622877" y="6318914"/>
            <a:ext cx="3947686" cy="381698"/>
          </a:xfrm>
        </p:spPr>
        <p:txBody>
          <a:bodyPr/>
          <a:lstStyle>
            <a:lvl1pPr>
              <a:defRPr/>
            </a:lvl1pPr>
          </a:lstStyle>
          <a:p>
            <a:r>
              <a:rPr lang="en-GB" dirty="0"/>
              <a:t>Python for Tool Developers</a:t>
            </a:r>
          </a:p>
        </p:txBody>
      </p:sp>
    </p:spTree>
    <p:extLst>
      <p:ext uri="{BB962C8B-B14F-4D97-AF65-F5344CB8AC3E}">
        <p14:creationId xmlns:p14="http://schemas.microsoft.com/office/powerpoint/2010/main" val="2657194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7259" y="192506"/>
            <a:ext cx="9625608" cy="903815"/>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p:cNvSpPr>
            <a:spLocks noGrp="1"/>
          </p:cNvSpPr>
          <p:nvPr>
            <p:ph type="body" idx="1"/>
          </p:nvPr>
        </p:nvSpPr>
        <p:spPr>
          <a:xfrm>
            <a:off x="767259" y="1287679"/>
            <a:ext cx="9625608" cy="485644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p:cNvSpPr>
            <a:spLocks noGrp="1"/>
          </p:cNvSpPr>
          <p:nvPr>
            <p:ph type="ftr" sz="quarter" idx="3"/>
          </p:nvPr>
        </p:nvSpPr>
        <p:spPr>
          <a:xfrm>
            <a:off x="3622877" y="6318914"/>
            <a:ext cx="3947686" cy="381698"/>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a:t>Python for Tool Developers</a:t>
            </a:r>
          </a:p>
        </p:txBody>
      </p:sp>
      <p:sp>
        <p:nvSpPr>
          <p:cNvPr id="6" name="Slide Number Placeholder 5"/>
          <p:cNvSpPr>
            <a:spLocks noGrp="1"/>
          </p:cNvSpPr>
          <p:nvPr>
            <p:ph type="sldNum" sz="quarter" idx="4"/>
          </p:nvPr>
        </p:nvSpPr>
        <p:spPr>
          <a:xfrm>
            <a:off x="767259" y="6335487"/>
            <a:ext cx="83180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DA7698-6220-4463-B6CF-0B41257E45D4}" type="slidenum">
              <a:rPr lang="en-GB" smtClean="0"/>
              <a:pPr/>
              <a:t>‹#›</a:t>
            </a:fld>
            <a:endParaRPr lang="en-GB" dirty="0"/>
          </a:p>
        </p:txBody>
      </p:sp>
      <p:sp>
        <p:nvSpPr>
          <p:cNvPr id="8" name="Slide Number Placeholder 5"/>
          <p:cNvSpPr txBox="1">
            <a:spLocks/>
          </p:cNvSpPr>
          <p:nvPr userDrawn="1"/>
        </p:nvSpPr>
        <p:spPr>
          <a:xfrm>
            <a:off x="8802273" y="6315969"/>
            <a:ext cx="159059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00" dirty="0"/>
              <a:t>© Braun</a:t>
            </a:r>
            <a:r>
              <a:rPr lang="en-GB" sz="1200" baseline="0" dirty="0"/>
              <a:t> Brelin</a:t>
            </a:r>
            <a:r>
              <a:rPr lang="en-GB" sz="1200" dirty="0"/>
              <a:t> 2016</a:t>
            </a:r>
          </a:p>
        </p:txBody>
      </p:sp>
    </p:spTree>
    <p:extLst>
      <p:ext uri="{BB962C8B-B14F-4D97-AF65-F5344CB8AC3E}">
        <p14:creationId xmlns:p14="http://schemas.microsoft.com/office/powerpoint/2010/main" val="2076400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5"/>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5"/>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5"/>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5"/>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5"/>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Module 5</a:t>
            </a:r>
          </a:p>
        </p:txBody>
      </p:sp>
      <p:sp>
        <p:nvSpPr>
          <p:cNvPr id="3" name="Subtitle 2"/>
          <p:cNvSpPr>
            <a:spLocks noGrp="1"/>
          </p:cNvSpPr>
          <p:nvPr>
            <p:ph type="subTitle" idx="1"/>
          </p:nvPr>
        </p:nvSpPr>
        <p:spPr/>
        <p:txBody>
          <a:bodyPr/>
          <a:lstStyle/>
          <a:p>
            <a:r>
              <a:rPr lang="en-GB" dirty="0"/>
              <a:t>Writing Idiomatic Python</a:t>
            </a:r>
          </a:p>
        </p:txBody>
      </p:sp>
    </p:spTree>
    <p:extLst>
      <p:ext uri="{BB962C8B-B14F-4D97-AF65-F5344CB8AC3E}">
        <p14:creationId xmlns:p14="http://schemas.microsoft.com/office/powerpoint/2010/main" val="2252503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A common pattern in Python is to iterate over something until a </a:t>
            </a:r>
            <a:r>
              <a:rPr lang="en-IN" i="1" dirty="0"/>
              <a:t>sentinel</a:t>
            </a:r>
            <a:r>
              <a:rPr lang="en-IN" dirty="0"/>
              <a:t> value is reached</a:t>
            </a:r>
          </a:p>
          <a:p>
            <a:r>
              <a:rPr lang="en-IN" dirty="0"/>
              <a:t>Here’s a better way</a:t>
            </a:r>
          </a:p>
          <a:p>
            <a:endParaRPr lang="en-IN" dirty="0"/>
          </a:p>
          <a:p>
            <a:endParaRPr lang="en-IN" dirty="0"/>
          </a:p>
          <a:p>
            <a:endParaRPr lang="en-IN" dirty="0"/>
          </a:p>
          <a:p>
            <a:endParaRPr lang="en-IN" dirty="0"/>
          </a:p>
          <a:p>
            <a:endParaRPr lang="en-IN" dirty="0"/>
          </a:p>
          <a:p>
            <a:r>
              <a:rPr lang="en-IN" dirty="0"/>
              <a:t>The </a:t>
            </a:r>
            <a:r>
              <a:rPr lang="en-IN" dirty="0" err="1">
                <a:latin typeface="Courier New" panose="02070309020205020404" pitchFamily="49" charset="0"/>
                <a:cs typeface="Courier New" panose="02070309020205020404" pitchFamily="49" charset="0"/>
              </a:rPr>
              <a:t>iter</a:t>
            </a: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builtin</a:t>
            </a:r>
            <a:r>
              <a:rPr lang="en-IN" dirty="0">
                <a:latin typeface="Courier New" panose="02070309020205020404" pitchFamily="49" charset="0"/>
                <a:cs typeface="Courier New" panose="02070309020205020404" pitchFamily="49" charset="0"/>
              </a:rPr>
              <a:t> </a:t>
            </a:r>
            <a:r>
              <a:rPr lang="en-IN" dirty="0"/>
              <a:t>function behaves differently depending on how many parameters are passed to it  </a:t>
            </a:r>
          </a:p>
          <a:p>
            <a:endParaRPr lang="en-GB" dirty="0"/>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TextBox 4"/>
          <p:cNvSpPr txBox="1"/>
          <p:nvPr/>
        </p:nvSpPr>
        <p:spPr>
          <a:xfrm>
            <a:off x="767259" y="6394384"/>
            <a:ext cx="641816" cy="230832"/>
          </a:xfrm>
          <a:prstGeom prst="rect">
            <a:avLst/>
          </a:prstGeom>
          <a:noFill/>
        </p:spPr>
        <p:txBody>
          <a:bodyPr wrap="square" rtlCol="0">
            <a:spAutoFit/>
          </a:bodyPr>
          <a:lstStyle/>
          <a:p>
            <a:fld id="{FDDB62B0-23BC-4D0F-8A58-1233F06AADEE}" type="slidenum">
              <a:rPr lang="en-GB" sz="900" smtClean="0"/>
              <a:t>10</a:t>
            </a:fld>
            <a:endParaRPr lang="en-GB" sz="900" dirty="0"/>
          </a:p>
        </p:txBody>
      </p:sp>
      <p:sp>
        <p:nvSpPr>
          <p:cNvPr id="6" name="Title 2"/>
          <p:cNvSpPr>
            <a:spLocks noGrp="1"/>
          </p:cNvSpPr>
          <p:nvPr>
            <p:ph type="title"/>
          </p:nvPr>
        </p:nvSpPr>
        <p:spPr/>
        <p:txBody>
          <a:bodyPr>
            <a:noAutofit/>
          </a:bodyPr>
          <a:lstStyle/>
          <a:p>
            <a:r>
              <a:rPr lang="en-IN" dirty="0">
                <a:solidFill>
                  <a:schemeClr val="accent5"/>
                </a:solidFill>
              </a:rPr>
              <a:t>Using the </a:t>
            </a:r>
            <a:r>
              <a:rPr lang="en-IN" dirty="0" err="1">
                <a:solidFill>
                  <a:schemeClr val="accent5"/>
                </a:solidFill>
                <a:latin typeface="Courier New" panose="02070309020205020404" pitchFamily="49" charset="0"/>
                <a:cs typeface="Courier New" panose="02070309020205020404" pitchFamily="49" charset="0"/>
              </a:rPr>
              <a:t>iter</a:t>
            </a:r>
            <a:r>
              <a:rPr lang="en-IN" dirty="0">
                <a:solidFill>
                  <a:schemeClr val="accent5"/>
                </a:solidFill>
                <a:latin typeface="Courier New" panose="02070309020205020404" pitchFamily="49" charset="0"/>
                <a:cs typeface="Courier New" panose="02070309020205020404" pitchFamily="49" charset="0"/>
              </a:rPr>
              <a:t> </a:t>
            </a:r>
            <a:r>
              <a:rPr lang="en-IN" dirty="0" err="1">
                <a:solidFill>
                  <a:schemeClr val="accent5"/>
                </a:solidFill>
                <a:latin typeface="Courier New" panose="02070309020205020404" pitchFamily="49" charset="0"/>
                <a:cs typeface="Courier New" panose="02070309020205020404" pitchFamily="49" charset="0"/>
              </a:rPr>
              <a:t>builtin</a:t>
            </a:r>
            <a:r>
              <a:rPr lang="en-IN" dirty="0">
                <a:solidFill>
                  <a:schemeClr val="accent5"/>
                </a:solidFill>
              </a:rPr>
              <a:t> Function</a:t>
            </a:r>
            <a:endParaRPr lang="en-GB" dirty="0"/>
          </a:p>
        </p:txBody>
      </p:sp>
      <p:sp>
        <p:nvSpPr>
          <p:cNvPr id="7" name="Rectangle 6"/>
          <p:cNvSpPr/>
          <p:nvPr/>
        </p:nvSpPr>
        <p:spPr>
          <a:xfrm>
            <a:off x="2427890" y="2758966"/>
            <a:ext cx="6463862" cy="2191406"/>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7348" tIns="53674" rIns="107348" bIns="53674" rtlCol="0" anchor="ctr"/>
          <a:lstStyle/>
          <a:p>
            <a:r>
              <a:rPr lang="en-IN" dirty="0">
                <a:solidFill>
                  <a:schemeClr val="tx2"/>
                </a:solidFill>
                <a:latin typeface="Courier New" panose="02070309020205020404" pitchFamily="49" charset="0"/>
                <a:cs typeface="Courier New" panose="02070309020205020404" pitchFamily="49" charset="0"/>
              </a:rPr>
              <a:t>from </a:t>
            </a:r>
            <a:r>
              <a:rPr lang="en-IN" dirty="0" err="1">
                <a:solidFill>
                  <a:schemeClr val="tx2"/>
                </a:solidFill>
                <a:latin typeface="Courier New" panose="02070309020205020404" pitchFamily="49" charset="0"/>
                <a:cs typeface="Courier New" panose="02070309020205020404" pitchFamily="49" charset="0"/>
              </a:rPr>
              <a:t>functools</a:t>
            </a:r>
            <a:r>
              <a:rPr lang="en-IN" dirty="0">
                <a:solidFill>
                  <a:schemeClr val="tx2"/>
                </a:solidFill>
                <a:latin typeface="Courier New" panose="02070309020205020404" pitchFamily="49" charset="0"/>
                <a:cs typeface="Courier New" panose="02070309020205020404" pitchFamily="49" charset="0"/>
              </a:rPr>
              <a:t> import partial</a:t>
            </a:r>
            <a:endParaRPr lang="en-GB" dirty="0">
              <a:solidFill>
                <a:schemeClr val="tx2"/>
              </a:solidFill>
              <a:latin typeface="Courier New" panose="02070309020205020404" pitchFamily="49" charset="0"/>
              <a:cs typeface="Courier New" panose="02070309020205020404" pitchFamily="49" charset="0"/>
            </a:endParaRPr>
          </a:p>
          <a:p>
            <a:r>
              <a:rPr lang="en-IN" dirty="0">
                <a:solidFill>
                  <a:schemeClr val="tx2"/>
                </a:solidFill>
                <a:latin typeface="Courier New" panose="02070309020205020404" pitchFamily="49" charset="0"/>
                <a:cs typeface="Courier New" panose="02070309020205020404" pitchFamily="49" charset="0"/>
              </a:rPr>
              <a:t> </a:t>
            </a:r>
            <a:endParaRPr lang="en-GB" dirty="0">
              <a:solidFill>
                <a:schemeClr val="tx2"/>
              </a:solidFill>
              <a:latin typeface="Courier New" panose="02070309020205020404" pitchFamily="49" charset="0"/>
              <a:cs typeface="Courier New" panose="02070309020205020404" pitchFamily="49" charset="0"/>
            </a:endParaRPr>
          </a:p>
          <a:p>
            <a:r>
              <a:rPr lang="en-IN" dirty="0">
                <a:solidFill>
                  <a:schemeClr val="tx2"/>
                </a:solidFill>
                <a:latin typeface="Courier New" panose="02070309020205020404" pitchFamily="49" charset="0"/>
                <a:cs typeface="Courier New" panose="02070309020205020404" pitchFamily="49" charset="0"/>
              </a:rPr>
              <a:t>buffer= []</a:t>
            </a:r>
            <a:endParaRPr lang="en-GB" dirty="0">
              <a:solidFill>
                <a:schemeClr val="tx2"/>
              </a:solidFill>
              <a:latin typeface="Courier New" panose="02070309020205020404" pitchFamily="49" charset="0"/>
              <a:cs typeface="Courier New" panose="02070309020205020404" pitchFamily="49" charset="0"/>
            </a:endParaRPr>
          </a:p>
          <a:p>
            <a:r>
              <a:rPr lang="en-IN" dirty="0">
                <a:solidFill>
                  <a:schemeClr val="tx2"/>
                </a:solidFill>
                <a:latin typeface="Courier New" panose="02070309020205020404" pitchFamily="49" charset="0"/>
                <a:cs typeface="Courier New" panose="02070309020205020404" pitchFamily="49" charset="0"/>
              </a:rPr>
              <a:t>for block in </a:t>
            </a:r>
            <a:r>
              <a:rPr lang="en-IN" dirty="0" err="1">
                <a:solidFill>
                  <a:schemeClr val="tx2"/>
                </a:solidFill>
                <a:latin typeface="Courier New" panose="02070309020205020404" pitchFamily="49" charset="0"/>
                <a:cs typeface="Courier New" panose="02070309020205020404" pitchFamily="49" charset="0"/>
              </a:rPr>
              <a:t>iter</a:t>
            </a:r>
            <a:r>
              <a:rPr lang="en-IN" dirty="0">
                <a:solidFill>
                  <a:schemeClr val="tx2"/>
                </a:solidFill>
                <a:latin typeface="Courier New" panose="02070309020205020404" pitchFamily="49" charset="0"/>
                <a:cs typeface="Courier New" panose="02070309020205020404" pitchFamily="49" charset="0"/>
              </a:rPr>
              <a:t>(partial(f.read,32), '')</a:t>
            </a:r>
            <a:endParaRPr lang="en-GB" dirty="0">
              <a:solidFill>
                <a:schemeClr val="tx2"/>
              </a:solidFill>
              <a:latin typeface="Courier New" panose="02070309020205020404" pitchFamily="49" charset="0"/>
              <a:cs typeface="Courier New" panose="02070309020205020404" pitchFamily="49" charset="0"/>
            </a:endParaRPr>
          </a:p>
          <a:p>
            <a:r>
              <a:rPr lang="en-IN" dirty="0">
                <a:solidFill>
                  <a:schemeClr val="tx2"/>
                </a:solidFill>
                <a:latin typeface="Courier New" panose="02070309020205020404" pitchFamily="49" charset="0"/>
                <a:cs typeface="Courier New" panose="02070309020205020404" pitchFamily="49" charset="0"/>
              </a:rPr>
              <a:t>    </a:t>
            </a:r>
            <a:r>
              <a:rPr lang="en-IN" dirty="0" err="1">
                <a:solidFill>
                  <a:schemeClr val="tx2"/>
                </a:solidFill>
                <a:latin typeface="Courier New" panose="02070309020205020404" pitchFamily="49" charset="0"/>
                <a:cs typeface="Courier New" panose="02070309020205020404" pitchFamily="49" charset="0"/>
              </a:rPr>
              <a:t>buffer.append</a:t>
            </a:r>
            <a:r>
              <a:rPr lang="en-IN" dirty="0">
                <a:solidFill>
                  <a:schemeClr val="tx2"/>
                </a:solidFill>
                <a:latin typeface="Courier New" panose="02070309020205020404" pitchFamily="49" charset="0"/>
                <a:cs typeface="Courier New" panose="02070309020205020404" pitchFamily="49" charset="0"/>
              </a:rPr>
              <a:t>(block)</a:t>
            </a:r>
            <a:endParaRPr lang="en-GB" dirty="0">
              <a:solidFill>
                <a:schemeClr val="tx2"/>
              </a:solidFill>
              <a:latin typeface="Courier New" panose="02070309020205020404" pitchFamily="49" charset="0"/>
              <a:cs typeface="Courier New" panose="02070309020205020404" pitchFamily="49" charset="0"/>
            </a:endParaRPr>
          </a:p>
          <a:p>
            <a:endParaRPr lang="en-GB" dirty="0">
              <a:solidFill>
                <a:schemeClr val="tx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58679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7259" y="1265651"/>
            <a:ext cx="4584230" cy="4921369"/>
          </a:xfrm>
        </p:spPr>
        <p:txBody>
          <a:bodyPr>
            <a:noAutofit/>
          </a:bodyPr>
          <a:lstStyle/>
          <a:p>
            <a:r>
              <a:rPr lang="en-GB" sz="2600" dirty="0"/>
              <a:t>A common pattern with two possible exits from the loop</a:t>
            </a:r>
          </a:p>
          <a:p>
            <a:r>
              <a:rPr lang="en-IN" sz="2600" dirty="0"/>
              <a:t>We would then like to do some operation or operations</a:t>
            </a:r>
          </a:p>
          <a:p>
            <a:pPr lvl="1"/>
            <a:r>
              <a:rPr lang="en-IN" sz="2200" dirty="0"/>
              <a:t>Depending on whether we exited the loop normally </a:t>
            </a:r>
          </a:p>
          <a:p>
            <a:pPr lvl="1"/>
            <a:r>
              <a:rPr lang="en-IN" sz="2200" dirty="0"/>
              <a:t>Or via the </a:t>
            </a:r>
            <a:r>
              <a:rPr lang="en-IN" sz="2200" dirty="0">
                <a:latin typeface="Courier New" panose="02070309020205020404" pitchFamily="49" charset="0"/>
                <a:cs typeface="Courier New" panose="02070309020205020404" pitchFamily="49" charset="0"/>
              </a:rPr>
              <a:t>break</a:t>
            </a:r>
            <a:r>
              <a:rPr lang="en-IN" sz="2200" dirty="0"/>
              <a:t> statement</a:t>
            </a:r>
            <a:r>
              <a:rPr lang="en-IN" sz="2000" dirty="0"/>
              <a:t> </a:t>
            </a:r>
          </a:p>
          <a:p>
            <a:r>
              <a:rPr lang="en-IN" sz="2600" dirty="0"/>
              <a:t>The old way of doing this is to set some sort of a flag value, in this case </a:t>
            </a:r>
            <a:r>
              <a:rPr lang="en-IN" sz="2600" dirty="0" err="1">
                <a:latin typeface="Courier New" panose="02070309020205020404" pitchFamily="49" charset="0"/>
                <a:cs typeface="Courier New" panose="02070309020205020404" pitchFamily="49" charset="0"/>
              </a:rPr>
              <a:t>foundRed</a:t>
            </a:r>
            <a:endParaRPr lang="en-IN" sz="2600" dirty="0">
              <a:latin typeface="Courier New" panose="02070309020205020404" pitchFamily="49" charset="0"/>
              <a:cs typeface="Courier New" panose="02070309020205020404" pitchFamily="49" charset="0"/>
            </a:endParaRPr>
          </a:p>
          <a:p>
            <a:r>
              <a:rPr lang="en-IN" sz="2600" dirty="0"/>
              <a:t>Python has a much cleaner way</a:t>
            </a:r>
          </a:p>
          <a:p>
            <a:endParaRPr lang="en-IN" sz="2400" dirty="0">
              <a:latin typeface="Courier New" panose="02070309020205020404" pitchFamily="49" charset="0"/>
              <a:cs typeface="Courier New" panose="02070309020205020404" pitchFamily="49" charset="0"/>
            </a:endParaRPr>
          </a:p>
          <a:p>
            <a:endParaRPr lang="en-GB" sz="2400" dirty="0"/>
          </a:p>
          <a:p>
            <a:endParaRPr lang="en-GB" sz="2400" dirty="0"/>
          </a:p>
          <a:p>
            <a:endParaRPr lang="en-GB" sz="2400" dirty="0"/>
          </a:p>
          <a:p>
            <a:endParaRPr lang="en-GB" sz="2400" dirty="0"/>
          </a:p>
          <a:p>
            <a:endParaRPr lang="en-GB" sz="2400" dirty="0"/>
          </a:p>
          <a:p>
            <a:pPr marL="0" indent="0">
              <a:buNone/>
            </a:pPr>
            <a:endParaRPr lang="en-GB" sz="2400" dirty="0"/>
          </a:p>
          <a:p>
            <a:endParaRPr lang="en-GB" sz="2400" dirty="0"/>
          </a:p>
        </p:txBody>
      </p:sp>
      <p:sp>
        <p:nvSpPr>
          <p:cNvPr id="3" name="Title 2"/>
          <p:cNvSpPr>
            <a:spLocks noGrp="1"/>
          </p:cNvSpPr>
          <p:nvPr>
            <p:ph type="title"/>
          </p:nvPr>
        </p:nvSpPr>
        <p:spPr>
          <a:xfrm>
            <a:off x="767259" y="173762"/>
            <a:ext cx="9625608" cy="903815"/>
          </a:xfrm>
        </p:spPr>
        <p:txBody>
          <a:bodyPr>
            <a:noAutofit/>
          </a:bodyPr>
          <a:lstStyle/>
          <a:p>
            <a:r>
              <a:rPr lang="en-IN" sz="3200" dirty="0">
                <a:solidFill>
                  <a:schemeClr val="accent5"/>
                </a:solidFill>
              </a:rPr>
              <a:t>Defining multiple exits from loops using the </a:t>
            </a:r>
            <a:r>
              <a:rPr lang="en-IN" sz="3200" dirty="0">
                <a:solidFill>
                  <a:schemeClr val="accent5"/>
                </a:solidFill>
                <a:latin typeface="Courier New" panose="02070309020205020404" pitchFamily="49" charset="0"/>
                <a:cs typeface="Courier New" panose="02070309020205020404" pitchFamily="49" charset="0"/>
              </a:rPr>
              <a:t>else</a:t>
            </a:r>
            <a:r>
              <a:rPr lang="en-IN" sz="3200" dirty="0">
                <a:solidFill>
                  <a:schemeClr val="accent5"/>
                </a:solidFill>
              </a:rPr>
              <a:t> clause</a:t>
            </a:r>
            <a:endParaRPr lang="en-GB" sz="3200" dirty="0"/>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6" name="Rectangle 5"/>
          <p:cNvSpPr/>
          <p:nvPr/>
        </p:nvSpPr>
        <p:spPr>
          <a:xfrm>
            <a:off x="5506780" y="1393799"/>
            <a:ext cx="5336498" cy="2428692"/>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7348" tIns="53674" rIns="107348" bIns="53674" rtlCol="0" anchor="ctr"/>
          <a:lstStyle/>
          <a:p>
            <a:r>
              <a:rPr lang="en-IN" sz="1400" dirty="0" err="1">
                <a:solidFill>
                  <a:schemeClr val="tx1"/>
                </a:solidFill>
                <a:latin typeface="Courier New" panose="02070309020205020404" pitchFamily="49" charset="0"/>
                <a:cs typeface="Courier New" panose="02070309020205020404" pitchFamily="49" charset="0"/>
              </a:rPr>
              <a:t>colors</a:t>
            </a:r>
            <a:r>
              <a:rPr lang="en-IN" sz="1400" dirty="0">
                <a:solidFill>
                  <a:schemeClr val="tx1"/>
                </a:solidFill>
                <a:latin typeface="Courier New" panose="02070309020205020404" pitchFamily="49" charset="0"/>
                <a:cs typeface="Courier New" panose="02070309020205020404" pitchFamily="49" charset="0"/>
              </a:rPr>
              <a:t> = ['</a:t>
            </a:r>
            <a:r>
              <a:rPr lang="en-IN" sz="1400" dirty="0" err="1">
                <a:solidFill>
                  <a:schemeClr val="tx1"/>
                </a:solidFill>
                <a:latin typeface="Courier New" panose="02070309020205020404" pitchFamily="49" charset="0"/>
                <a:cs typeface="Courier New" panose="02070309020205020404" pitchFamily="49" charset="0"/>
              </a:rPr>
              <a:t>red','green','blue','yellow','purple</a:t>
            </a:r>
            <a:r>
              <a:rPr lang="en-IN" sz="1400" dirty="0">
                <a:solidFill>
                  <a:schemeClr val="tx1"/>
                </a:solidFill>
                <a:latin typeface="Courier New" panose="02070309020205020404" pitchFamily="49" charset="0"/>
                <a:cs typeface="Courier New" panose="02070309020205020404" pitchFamily="49" charset="0"/>
              </a:rPr>
              <a:t>']</a:t>
            </a:r>
            <a:endParaRPr lang="en-GB" sz="1400" dirty="0">
              <a:solidFill>
                <a:schemeClr val="tx1"/>
              </a:solidFill>
              <a:latin typeface="Courier New" panose="02070309020205020404" pitchFamily="49" charset="0"/>
              <a:cs typeface="Courier New" panose="02070309020205020404" pitchFamily="49" charset="0"/>
            </a:endParaRPr>
          </a:p>
          <a:p>
            <a:r>
              <a:rPr lang="en-IN" sz="1400" dirty="0" err="1">
                <a:solidFill>
                  <a:schemeClr val="tx1"/>
                </a:solidFill>
                <a:latin typeface="Courier New" panose="02070309020205020404" pitchFamily="49" charset="0"/>
                <a:cs typeface="Courier New" panose="02070309020205020404" pitchFamily="49" charset="0"/>
              </a:rPr>
              <a:t>foundRed</a:t>
            </a:r>
            <a:r>
              <a:rPr lang="en-IN" sz="1400" dirty="0">
                <a:solidFill>
                  <a:schemeClr val="tx1"/>
                </a:solidFill>
                <a:latin typeface="Courier New" panose="02070309020205020404" pitchFamily="49" charset="0"/>
                <a:cs typeface="Courier New" panose="02070309020205020404" pitchFamily="49" charset="0"/>
              </a:rPr>
              <a:t> == False</a:t>
            </a:r>
            <a:endParaRPr lang="en-GB" sz="1400" dirty="0">
              <a:solidFill>
                <a:schemeClr val="tx1"/>
              </a:solidFill>
              <a:latin typeface="Courier New" panose="02070309020205020404" pitchFamily="49" charset="0"/>
              <a:cs typeface="Courier New" panose="02070309020205020404" pitchFamily="49" charset="0"/>
            </a:endParaRPr>
          </a:p>
          <a:p>
            <a:r>
              <a:rPr lang="en-IN" sz="1400" dirty="0">
                <a:solidFill>
                  <a:schemeClr val="tx1"/>
                </a:solidFill>
                <a:latin typeface="Courier New" panose="02070309020205020404" pitchFamily="49" charset="0"/>
                <a:cs typeface="Courier New" panose="02070309020205020404" pitchFamily="49" charset="0"/>
              </a:rPr>
              <a:t>for </a:t>
            </a:r>
            <a:r>
              <a:rPr lang="en-IN" sz="1400" dirty="0" err="1">
                <a:solidFill>
                  <a:schemeClr val="tx1"/>
                </a:solidFill>
                <a:latin typeface="Courier New" panose="02070309020205020404" pitchFamily="49" charset="0"/>
                <a:cs typeface="Courier New" panose="02070309020205020404" pitchFamily="49" charset="0"/>
              </a:rPr>
              <a:t>color</a:t>
            </a:r>
            <a:r>
              <a:rPr lang="en-IN" sz="1400" dirty="0">
                <a:solidFill>
                  <a:schemeClr val="tx1"/>
                </a:solidFill>
                <a:latin typeface="Courier New" panose="02070309020205020404" pitchFamily="49" charset="0"/>
                <a:cs typeface="Courier New" panose="02070309020205020404" pitchFamily="49" charset="0"/>
              </a:rPr>
              <a:t> in </a:t>
            </a:r>
            <a:r>
              <a:rPr lang="en-IN" sz="1400" dirty="0" err="1">
                <a:solidFill>
                  <a:schemeClr val="tx1"/>
                </a:solidFill>
                <a:latin typeface="Courier New" panose="02070309020205020404" pitchFamily="49" charset="0"/>
                <a:cs typeface="Courier New" panose="02070309020205020404" pitchFamily="49" charset="0"/>
              </a:rPr>
              <a:t>colors</a:t>
            </a:r>
            <a:r>
              <a:rPr lang="en-IN" sz="1400" dirty="0">
                <a:solidFill>
                  <a:schemeClr val="tx1"/>
                </a:solidFill>
                <a:latin typeface="Courier New" panose="02070309020205020404" pitchFamily="49" charset="0"/>
                <a:cs typeface="Courier New" panose="02070309020205020404" pitchFamily="49" charset="0"/>
              </a:rPr>
              <a:t>:</a:t>
            </a:r>
            <a:endParaRPr lang="en-GB" sz="1400" dirty="0">
              <a:solidFill>
                <a:schemeClr val="tx1"/>
              </a:solidFill>
              <a:latin typeface="Courier New" panose="02070309020205020404" pitchFamily="49" charset="0"/>
              <a:cs typeface="Courier New" panose="02070309020205020404" pitchFamily="49" charset="0"/>
            </a:endParaRPr>
          </a:p>
          <a:p>
            <a:r>
              <a:rPr lang="en-IN" sz="1400" dirty="0">
                <a:solidFill>
                  <a:schemeClr val="tx1"/>
                </a:solidFill>
                <a:latin typeface="Courier New" panose="02070309020205020404" pitchFamily="49" charset="0"/>
                <a:cs typeface="Courier New" panose="02070309020205020404" pitchFamily="49" charset="0"/>
              </a:rPr>
              <a:t>    if </a:t>
            </a:r>
            <a:r>
              <a:rPr lang="en-IN" sz="1400" dirty="0" err="1">
                <a:solidFill>
                  <a:schemeClr val="tx1"/>
                </a:solidFill>
                <a:latin typeface="Courier New" panose="02070309020205020404" pitchFamily="49" charset="0"/>
                <a:cs typeface="Courier New" panose="02070309020205020404" pitchFamily="49" charset="0"/>
              </a:rPr>
              <a:t>color</a:t>
            </a:r>
            <a:r>
              <a:rPr lang="en-IN" sz="1400" dirty="0">
                <a:solidFill>
                  <a:schemeClr val="tx1"/>
                </a:solidFill>
                <a:latin typeface="Courier New" panose="02070309020205020404" pitchFamily="49" charset="0"/>
                <a:cs typeface="Courier New" panose="02070309020205020404" pitchFamily="49" charset="0"/>
              </a:rPr>
              <a:t> == 'red':</a:t>
            </a:r>
            <a:endParaRPr lang="en-GB" sz="1400" dirty="0">
              <a:solidFill>
                <a:schemeClr val="tx1"/>
              </a:solidFill>
              <a:latin typeface="Courier New" panose="02070309020205020404" pitchFamily="49" charset="0"/>
              <a:cs typeface="Courier New" panose="02070309020205020404" pitchFamily="49" charset="0"/>
            </a:endParaRPr>
          </a:p>
          <a:p>
            <a:r>
              <a:rPr lang="en-IN" sz="1400" dirty="0">
                <a:solidFill>
                  <a:schemeClr val="tx1"/>
                </a:solidFill>
                <a:latin typeface="Courier New" panose="02070309020205020404" pitchFamily="49" charset="0"/>
                <a:cs typeface="Courier New" panose="02070309020205020404" pitchFamily="49" charset="0"/>
              </a:rPr>
              <a:t>        </a:t>
            </a:r>
            <a:r>
              <a:rPr lang="en-IN" sz="1400" dirty="0" err="1">
                <a:solidFill>
                  <a:schemeClr val="tx1"/>
                </a:solidFill>
                <a:latin typeface="Courier New" panose="02070309020205020404" pitchFamily="49" charset="0"/>
                <a:cs typeface="Courier New" panose="02070309020205020404" pitchFamily="49" charset="0"/>
              </a:rPr>
              <a:t>foundRed</a:t>
            </a:r>
            <a:r>
              <a:rPr lang="en-IN" sz="1400" dirty="0">
                <a:solidFill>
                  <a:schemeClr val="tx1"/>
                </a:solidFill>
                <a:latin typeface="Courier New" panose="02070309020205020404" pitchFamily="49" charset="0"/>
                <a:cs typeface="Courier New" panose="02070309020205020404" pitchFamily="49" charset="0"/>
              </a:rPr>
              <a:t> = True</a:t>
            </a:r>
            <a:endParaRPr lang="en-GB" sz="1400" dirty="0">
              <a:solidFill>
                <a:schemeClr val="tx1"/>
              </a:solidFill>
              <a:latin typeface="Courier New" panose="02070309020205020404" pitchFamily="49" charset="0"/>
              <a:cs typeface="Courier New" panose="02070309020205020404" pitchFamily="49" charset="0"/>
            </a:endParaRPr>
          </a:p>
          <a:p>
            <a:r>
              <a:rPr lang="en-IN" sz="1400" dirty="0">
                <a:solidFill>
                  <a:schemeClr val="tx1"/>
                </a:solidFill>
                <a:latin typeface="Courier New" panose="02070309020205020404" pitchFamily="49" charset="0"/>
                <a:cs typeface="Courier New" panose="02070309020205020404" pitchFamily="49" charset="0"/>
              </a:rPr>
              <a:t>        break</a:t>
            </a:r>
            <a:endParaRPr lang="en-GB" sz="1400" dirty="0">
              <a:solidFill>
                <a:schemeClr val="tx1"/>
              </a:solidFill>
              <a:latin typeface="Courier New" panose="02070309020205020404" pitchFamily="49" charset="0"/>
              <a:cs typeface="Courier New" panose="02070309020205020404" pitchFamily="49" charset="0"/>
            </a:endParaRPr>
          </a:p>
          <a:p>
            <a:r>
              <a:rPr lang="en-IN" sz="1400" dirty="0">
                <a:solidFill>
                  <a:schemeClr val="tx1"/>
                </a:solidFill>
                <a:latin typeface="Courier New" panose="02070309020205020404" pitchFamily="49" charset="0"/>
                <a:cs typeface="Courier New" panose="02070309020205020404" pitchFamily="49" charset="0"/>
              </a:rPr>
              <a:t>if not </a:t>
            </a:r>
            <a:r>
              <a:rPr lang="en-IN" sz="1400" dirty="0" err="1">
                <a:solidFill>
                  <a:schemeClr val="tx1"/>
                </a:solidFill>
                <a:latin typeface="Courier New" panose="02070309020205020404" pitchFamily="49" charset="0"/>
                <a:cs typeface="Courier New" panose="02070309020205020404" pitchFamily="49" charset="0"/>
              </a:rPr>
              <a:t>foundRed</a:t>
            </a:r>
            <a:r>
              <a:rPr lang="en-IN" sz="1400" dirty="0">
                <a:solidFill>
                  <a:schemeClr val="tx1"/>
                </a:solidFill>
                <a:latin typeface="Courier New" panose="02070309020205020404" pitchFamily="49" charset="0"/>
                <a:cs typeface="Courier New" panose="02070309020205020404" pitchFamily="49" charset="0"/>
              </a:rPr>
              <a:t>:</a:t>
            </a:r>
            <a:endParaRPr lang="en-GB" sz="1400" dirty="0">
              <a:solidFill>
                <a:schemeClr val="tx1"/>
              </a:solidFill>
              <a:latin typeface="Courier New" panose="02070309020205020404" pitchFamily="49" charset="0"/>
              <a:cs typeface="Courier New" panose="02070309020205020404" pitchFamily="49" charset="0"/>
            </a:endParaRPr>
          </a:p>
          <a:p>
            <a:r>
              <a:rPr lang="en-IN" sz="1400" dirty="0">
                <a:solidFill>
                  <a:schemeClr val="tx1"/>
                </a:solidFill>
                <a:latin typeface="Courier New" panose="02070309020205020404" pitchFamily="49" charset="0"/>
                <a:cs typeface="Courier New" panose="02070309020205020404" pitchFamily="49" charset="0"/>
              </a:rPr>
              <a:t>    print (“There is no </a:t>
            </a:r>
            <a:r>
              <a:rPr lang="en-IN" sz="1400" dirty="0" err="1">
                <a:solidFill>
                  <a:schemeClr val="tx1"/>
                </a:solidFill>
                <a:latin typeface="Courier New" panose="02070309020205020404" pitchFamily="49" charset="0"/>
                <a:cs typeface="Courier New" panose="02070309020205020404" pitchFamily="49" charset="0"/>
              </a:rPr>
              <a:t>color</a:t>
            </a:r>
            <a:r>
              <a:rPr lang="en-IN" sz="1400" dirty="0">
                <a:solidFill>
                  <a:schemeClr val="tx1"/>
                </a:solidFill>
                <a:latin typeface="Courier New" panose="02070309020205020404" pitchFamily="49" charset="0"/>
                <a:cs typeface="Courier New" panose="02070309020205020404" pitchFamily="49" charset="0"/>
              </a:rPr>
              <a:t> red in the list”)</a:t>
            </a:r>
            <a:endParaRPr lang="en-GB" sz="1400" dirty="0">
              <a:solidFill>
                <a:schemeClr val="tx1"/>
              </a:solidFill>
              <a:latin typeface="Courier New" panose="02070309020205020404" pitchFamily="49" charset="0"/>
              <a:cs typeface="Courier New" panose="02070309020205020404" pitchFamily="49" charset="0"/>
            </a:endParaRPr>
          </a:p>
        </p:txBody>
      </p:sp>
      <p:sp>
        <p:nvSpPr>
          <p:cNvPr id="7" name="Rectangle 6"/>
          <p:cNvSpPr/>
          <p:nvPr/>
        </p:nvSpPr>
        <p:spPr>
          <a:xfrm>
            <a:off x="5506780" y="4138713"/>
            <a:ext cx="5336498" cy="2048307"/>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7348" tIns="53674" rIns="107348" bIns="53674" rtlCol="0" anchor="ctr"/>
          <a:lstStyle/>
          <a:p>
            <a:r>
              <a:rPr lang="en-IN" sz="1400" dirty="0" err="1">
                <a:solidFill>
                  <a:schemeClr val="tx1"/>
                </a:solidFill>
                <a:latin typeface="Courier New" panose="02070309020205020404" pitchFamily="49" charset="0"/>
                <a:cs typeface="Courier New" panose="02070309020205020404" pitchFamily="49" charset="0"/>
              </a:rPr>
              <a:t>colors</a:t>
            </a:r>
            <a:r>
              <a:rPr lang="en-IN" sz="1400" dirty="0">
                <a:solidFill>
                  <a:schemeClr val="tx1"/>
                </a:solidFill>
                <a:latin typeface="Courier New" panose="02070309020205020404" pitchFamily="49" charset="0"/>
                <a:cs typeface="Courier New" panose="02070309020205020404" pitchFamily="49" charset="0"/>
              </a:rPr>
              <a:t> = ['</a:t>
            </a:r>
            <a:r>
              <a:rPr lang="en-IN" sz="1400" dirty="0" err="1">
                <a:solidFill>
                  <a:schemeClr val="tx1"/>
                </a:solidFill>
                <a:latin typeface="Courier New" panose="02070309020205020404" pitchFamily="49" charset="0"/>
                <a:cs typeface="Courier New" panose="02070309020205020404" pitchFamily="49" charset="0"/>
              </a:rPr>
              <a:t>red','green','blue','yellow','purple</a:t>
            </a:r>
            <a:r>
              <a:rPr lang="en-IN" sz="1400" dirty="0">
                <a:solidFill>
                  <a:schemeClr val="tx1"/>
                </a:solidFill>
                <a:latin typeface="Courier New" panose="02070309020205020404" pitchFamily="49" charset="0"/>
                <a:cs typeface="Courier New" panose="02070309020205020404" pitchFamily="49" charset="0"/>
              </a:rPr>
              <a:t>']</a:t>
            </a:r>
            <a:endParaRPr lang="en-GB" sz="1400" dirty="0">
              <a:solidFill>
                <a:schemeClr val="tx1"/>
              </a:solidFill>
              <a:latin typeface="Courier New" panose="02070309020205020404" pitchFamily="49" charset="0"/>
              <a:cs typeface="Courier New" panose="02070309020205020404" pitchFamily="49" charset="0"/>
            </a:endParaRPr>
          </a:p>
          <a:p>
            <a:r>
              <a:rPr lang="en-IN" sz="1400" dirty="0">
                <a:solidFill>
                  <a:schemeClr val="tx1"/>
                </a:solidFill>
                <a:latin typeface="Courier New" panose="02070309020205020404" pitchFamily="49" charset="0"/>
                <a:cs typeface="Courier New" panose="02070309020205020404" pitchFamily="49" charset="0"/>
              </a:rPr>
              <a:t>for </a:t>
            </a:r>
            <a:r>
              <a:rPr lang="en-IN" sz="1400" dirty="0" err="1">
                <a:solidFill>
                  <a:schemeClr val="tx1"/>
                </a:solidFill>
                <a:latin typeface="Courier New" panose="02070309020205020404" pitchFamily="49" charset="0"/>
                <a:cs typeface="Courier New" panose="02070309020205020404" pitchFamily="49" charset="0"/>
              </a:rPr>
              <a:t>color</a:t>
            </a:r>
            <a:r>
              <a:rPr lang="en-IN" sz="1400" dirty="0">
                <a:solidFill>
                  <a:schemeClr val="tx1"/>
                </a:solidFill>
                <a:latin typeface="Courier New" panose="02070309020205020404" pitchFamily="49" charset="0"/>
                <a:cs typeface="Courier New" panose="02070309020205020404" pitchFamily="49" charset="0"/>
              </a:rPr>
              <a:t> in </a:t>
            </a:r>
            <a:r>
              <a:rPr lang="en-IN" sz="1400" dirty="0" err="1">
                <a:solidFill>
                  <a:schemeClr val="tx1"/>
                </a:solidFill>
                <a:latin typeface="Courier New" panose="02070309020205020404" pitchFamily="49" charset="0"/>
                <a:cs typeface="Courier New" panose="02070309020205020404" pitchFamily="49" charset="0"/>
              </a:rPr>
              <a:t>colors</a:t>
            </a:r>
            <a:r>
              <a:rPr lang="en-IN" sz="1400" dirty="0">
                <a:solidFill>
                  <a:schemeClr val="tx1"/>
                </a:solidFill>
                <a:latin typeface="Courier New" panose="02070309020205020404" pitchFamily="49" charset="0"/>
                <a:cs typeface="Courier New" panose="02070309020205020404" pitchFamily="49" charset="0"/>
              </a:rPr>
              <a:t>:</a:t>
            </a:r>
            <a:endParaRPr lang="en-GB" sz="1400" dirty="0">
              <a:solidFill>
                <a:schemeClr val="tx1"/>
              </a:solidFill>
              <a:latin typeface="Courier New" panose="02070309020205020404" pitchFamily="49" charset="0"/>
              <a:cs typeface="Courier New" panose="02070309020205020404" pitchFamily="49" charset="0"/>
            </a:endParaRPr>
          </a:p>
          <a:p>
            <a:r>
              <a:rPr lang="en-IN" sz="1400" dirty="0">
                <a:solidFill>
                  <a:schemeClr val="tx1"/>
                </a:solidFill>
                <a:latin typeface="Courier New" panose="02070309020205020404" pitchFamily="49" charset="0"/>
                <a:cs typeface="Courier New" panose="02070309020205020404" pitchFamily="49" charset="0"/>
              </a:rPr>
              <a:t>    if </a:t>
            </a:r>
            <a:r>
              <a:rPr lang="en-IN" sz="1400" dirty="0" err="1">
                <a:solidFill>
                  <a:schemeClr val="tx1"/>
                </a:solidFill>
                <a:latin typeface="Courier New" panose="02070309020205020404" pitchFamily="49" charset="0"/>
                <a:cs typeface="Courier New" panose="02070309020205020404" pitchFamily="49" charset="0"/>
              </a:rPr>
              <a:t>color</a:t>
            </a:r>
            <a:r>
              <a:rPr lang="en-IN" sz="1400" dirty="0">
                <a:solidFill>
                  <a:schemeClr val="tx1"/>
                </a:solidFill>
                <a:latin typeface="Courier New" panose="02070309020205020404" pitchFamily="49" charset="0"/>
                <a:cs typeface="Courier New" panose="02070309020205020404" pitchFamily="49" charset="0"/>
              </a:rPr>
              <a:t> == 'red':</a:t>
            </a:r>
            <a:endParaRPr lang="en-GB" sz="1400" dirty="0">
              <a:solidFill>
                <a:schemeClr val="tx1"/>
              </a:solidFill>
              <a:latin typeface="Courier New" panose="02070309020205020404" pitchFamily="49" charset="0"/>
              <a:cs typeface="Courier New" panose="02070309020205020404" pitchFamily="49" charset="0"/>
            </a:endParaRPr>
          </a:p>
          <a:p>
            <a:r>
              <a:rPr lang="en-IN" sz="1400" dirty="0">
                <a:solidFill>
                  <a:schemeClr val="tx1"/>
                </a:solidFill>
                <a:latin typeface="Courier New" panose="02070309020205020404" pitchFamily="49" charset="0"/>
                <a:cs typeface="Courier New" panose="02070309020205020404" pitchFamily="49" charset="0"/>
              </a:rPr>
              <a:t>        break</a:t>
            </a:r>
            <a:endParaRPr lang="en-GB" sz="1400" dirty="0">
              <a:solidFill>
                <a:schemeClr val="tx1"/>
              </a:solidFill>
              <a:latin typeface="Courier New" panose="02070309020205020404" pitchFamily="49" charset="0"/>
              <a:cs typeface="Courier New" panose="02070309020205020404" pitchFamily="49" charset="0"/>
            </a:endParaRPr>
          </a:p>
          <a:p>
            <a:r>
              <a:rPr lang="en-IN" sz="1400" dirty="0">
                <a:solidFill>
                  <a:schemeClr val="tx1"/>
                </a:solidFill>
                <a:latin typeface="Courier New" panose="02070309020205020404" pitchFamily="49" charset="0"/>
                <a:cs typeface="Courier New" panose="02070309020205020404" pitchFamily="49" charset="0"/>
              </a:rPr>
              <a:t>else:</a:t>
            </a:r>
            <a:endParaRPr lang="en-GB" sz="1400" dirty="0">
              <a:solidFill>
                <a:schemeClr val="tx1"/>
              </a:solidFill>
              <a:latin typeface="Courier New" panose="02070309020205020404" pitchFamily="49" charset="0"/>
              <a:cs typeface="Courier New" panose="02070309020205020404" pitchFamily="49" charset="0"/>
            </a:endParaRPr>
          </a:p>
          <a:p>
            <a:r>
              <a:rPr lang="en-IN" sz="1400" dirty="0">
                <a:solidFill>
                  <a:schemeClr val="tx1"/>
                </a:solidFill>
                <a:latin typeface="Courier New" panose="02070309020205020404" pitchFamily="49" charset="0"/>
                <a:cs typeface="Courier New" panose="02070309020205020404" pitchFamily="49" charset="0"/>
              </a:rPr>
              <a:t>    print (“There is no </a:t>
            </a:r>
            <a:r>
              <a:rPr lang="en-IN" sz="1400" dirty="0" err="1">
                <a:solidFill>
                  <a:schemeClr val="tx1"/>
                </a:solidFill>
                <a:latin typeface="Courier New" panose="02070309020205020404" pitchFamily="49" charset="0"/>
                <a:cs typeface="Courier New" panose="02070309020205020404" pitchFamily="49" charset="0"/>
              </a:rPr>
              <a:t>color</a:t>
            </a:r>
            <a:r>
              <a:rPr lang="en-IN" sz="1400" dirty="0">
                <a:solidFill>
                  <a:schemeClr val="tx1"/>
                </a:solidFill>
                <a:latin typeface="Courier New" panose="02070309020205020404" pitchFamily="49" charset="0"/>
                <a:cs typeface="Courier New" panose="02070309020205020404" pitchFamily="49" charset="0"/>
              </a:rPr>
              <a:t> red in the list”)</a:t>
            </a:r>
            <a:endParaRPr lang="en-GB" sz="1400" dirty="0">
              <a:solidFill>
                <a:schemeClr val="tx1"/>
              </a:solidFill>
              <a:latin typeface="Courier New" panose="02070309020205020404" pitchFamily="49" charset="0"/>
              <a:cs typeface="Courier New" panose="02070309020205020404" pitchFamily="49" charset="0"/>
            </a:endParaRPr>
          </a:p>
        </p:txBody>
      </p:sp>
      <p:sp>
        <p:nvSpPr>
          <p:cNvPr id="8" name="TextBox 7"/>
          <p:cNvSpPr txBox="1"/>
          <p:nvPr/>
        </p:nvSpPr>
        <p:spPr>
          <a:xfrm>
            <a:off x="767259" y="6394384"/>
            <a:ext cx="641816" cy="230832"/>
          </a:xfrm>
          <a:prstGeom prst="rect">
            <a:avLst/>
          </a:prstGeom>
          <a:noFill/>
        </p:spPr>
        <p:txBody>
          <a:bodyPr wrap="square" rtlCol="0">
            <a:spAutoFit/>
          </a:bodyPr>
          <a:lstStyle/>
          <a:p>
            <a:fld id="{FDDB62B0-23BC-4D0F-8A58-1233F06AADEE}" type="slidenum">
              <a:rPr lang="en-GB" sz="900" smtClean="0"/>
              <a:t>11</a:t>
            </a:fld>
            <a:endParaRPr lang="en-GB" sz="900" dirty="0"/>
          </a:p>
        </p:txBody>
      </p:sp>
    </p:spTree>
    <p:extLst>
      <p:ext uri="{BB962C8B-B14F-4D97-AF65-F5344CB8AC3E}">
        <p14:creationId xmlns:p14="http://schemas.microsoft.com/office/powerpoint/2010/main" val="858786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7259" y="1187831"/>
            <a:ext cx="9625608" cy="4921369"/>
          </a:xfrm>
        </p:spPr>
        <p:txBody>
          <a:bodyPr/>
          <a:lstStyle/>
          <a:p>
            <a:pPr>
              <a:spcBef>
                <a:spcPts val="0"/>
              </a:spcBef>
            </a:pPr>
            <a:r>
              <a:rPr lang="en-GB" dirty="0"/>
              <a:t>Two major ways to loop</a:t>
            </a:r>
          </a:p>
          <a:p>
            <a:pPr marL="0" indent="0">
              <a:spcBef>
                <a:spcPts val="0"/>
              </a:spcBef>
              <a:buNone/>
            </a:pPr>
            <a:r>
              <a:rPr lang="en-GB" dirty="0"/>
              <a:t>    over a dictionary</a:t>
            </a:r>
          </a:p>
          <a:p>
            <a:endParaRPr lang="en-GB" dirty="0"/>
          </a:p>
          <a:p>
            <a:endParaRPr lang="en-GB" dirty="0"/>
          </a:p>
          <a:p>
            <a:pPr>
              <a:spcBef>
                <a:spcPts val="600"/>
              </a:spcBef>
              <a:spcAft>
                <a:spcPts val="400"/>
              </a:spcAft>
            </a:pPr>
            <a:r>
              <a:rPr lang="en-IN" dirty="0" err="1">
                <a:latin typeface="Courier New" panose="02070309020205020404" pitchFamily="49" charset="0"/>
                <a:cs typeface="Courier New" panose="02070309020205020404" pitchFamily="49" charset="0"/>
              </a:rPr>
              <a:t>d.keys</a:t>
            </a:r>
            <a:r>
              <a:rPr lang="en-IN" dirty="0">
                <a:latin typeface="Courier New" panose="02070309020205020404" pitchFamily="49" charset="0"/>
                <a:cs typeface="Courier New" panose="02070309020205020404" pitchFamily="49" charset="0"/>
              </a:rPr>
              <a:t>() </a:t>
            </a:r>
            <a:r>
              <a:rPr lang="en-IN" dirty="0"/>
              <a:t>creates a new list of the keys which you can then use to mutate the dictionary</a:t>
            </a:r>
          </a:p>
          <a:p>
            <a:pPr lvl="1">
              <a:spcBef>
                <a:spcPts val="300"/>
              </a:spcBef>
              <a:spcAft>
                <a:spcPts val="300"/>
              </a:spcAft>
            </a:pPr>
            <a:r>
              <a:rPr lang="en-IN" dirty="0"/>
              <a:t>Attempting to change the dictionary using the first example will throw an exception  </a:t>
            </a:r>
          </a:p>
          <a:p>
            <a:pPr>
              <a:spcBef>
                <a:spcPts val="300"/>
              </a:spcBef>
              <a:spcAft>
                <a:spcPts val="300"/>
              </a:spcAft>
            </a:pPr>
            <a:r>
              <a:rPr lang="en-IN" dirty="0" err="1">
                <a:latin typeface="Courier New" panose="02070309020205020404" pitchFamily="49" charset="0"/>
                <a:cs typeface="Courier New" panose="02070309020205020404" pitchFamily="49" charset="0"/>
              </a:rPr>
              <a:t>foreach</a:t>
            </a:r>
            <a:r>
              <a:rPr lang="en-IN" dirty="0"/>
              <a:t> behaviour when iterating through a dictionary is to only return the keys by default</a:t>
            </a:r>
          </a:p>
          <a:p>
            <a:pPr lvl="1">
              <a:spcBef>
                <a:spcPts val="300"/>
              </a:spcBef>
              <a:spcAft>
                <a:spcPts val="300"/>
              </a:spcAft>
            </a:pPr>
            <a:r>
              <a:rPr lang="en-IN" dirty="0"/>
              <a:t>Attempting to create a tuple of </a:t>
            </a:r>
            <a:r>
              <a:rPr lang="en-IN" dirty="0" err="1">
                <a:latin typeface="Courier New" panose="02070309020205020404" pitchFamily="49" charset="0"/>
                <a:cs typeface="Courier New" panose="02070309020205020404" pitchFamily="49" charset="0"/>
              </a:rPr>
              <a:t>key,value</a:t>
            </a:r>
            <a:r>
              <a:rPr lang="en-IN" dirty="0"/>
              <a:t> in the </a:t>
            </a:r>
            <a:r>
              <a:rPr lang="en-IN" dirty="0">
                <a:latin typeface="Courier New" panose="02070309020205020404" pitchFamily="49" charset="0"/>
                <a:cs typeface="Courier New" panose="02070309020205020404" pitchFamily="49" charset="0"/>
              </a:rPr>
              <a:t>for</a:t>
            </a:r>
            <a:r>
              <a:rPr lang="en-IN" dirty="0"/>
              <a:t> loop will also throw an exception</a:t>
            </a:r>
            <a:endParaRPr lang="en-GB" dirty="0"/>
          </a:p>
        </p:txBody>
      </p:sp>
      <p:sp>
        <p:nvSpPr>
          <p:cNvPr id="3" name="Title 2"/>
          <p:cNvSpPr>
            <a:spLocks noGrp="1"/>
          </p:cNvSpPr>
          <p:nvPr>
            <p:ph type="title"/>
          </p:nvPr>
        </p:nvSpPr>
        <p:spPr/>
        <p:txBody>
          <a:bodyPr/>
          <a:lstStyle/>
          <a:p>
            <a:r>
              <a:rPr lang="en-IN" dirty="0">
                <a:solidFill>
                  <a:schemeClr val="accent5"/>
                </a:solidFill>
              </a:rPr>
              <a:t>Looping over dictionary keys</a:t>
            </a:r>
            <a:endParaRPr lang="en-GB" dirty="0"/>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Rectangle 4"/>
          <p:cNvSpPr/>
          <p:nvPr/>
        </p:nvSpPr>
        <p:spPr>
          <a:xfrm>
            <a:off x="5214443" y="1265652"/>
            <a:ext cx="5178424" cy="1847200"/>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7348" tIns="53674" rIns="107348" bIns="53674" rtlCol="0" anchor="ctr"/>
          <a:lstStyle/>
          <a:p>
            <a:r>
              <a:rPr lang="en-IN" sz="1400" dirty="0">
                <a:solidFill>
                  <a:schemeClr val="tx1"/>
                </a:solidFill>
                <a:latin typeface="Courier New" panose="02070309020205020404" pitchFamily="49" charset="0"/>
                <a:cs typeface="Courier New" panose="02070309020205020404" pitchFamily="49" charset="0"/>
              </a:rPr>
              <a:t>d = {'foo':'bar','fee':'fi','</a:t>
            </a:r>
            <a:r>
              <a:rPr lang="en-IN" sz="1400" dirty="0" err="1">
                <a:solidFill>
                  <a:schemeClr val="tx1"/>
                </a:solidFill>
                <a:latin typeface="Courier New" panose="02070309020205020404" pitchFamily="49" charset="0"/>
                <a:cs typeface="Courier New" panose="02070309020205020404" pitchFamily="49" charset="0"/>
              </a:rPr>
              <a:t>fo</a:t>
            </a:r>
            <a:r>
              <a:rPr lang="en-IN" sz="1400" dirty="0">
                <a:solidFill>
                  <a:schemeClr val="tx1"/>
                </a:solidFill>
                <a:latin typeface="Courier New" panose="02070309020205020404" pitchFamily="49" charset="0"/>
                <a:cs typeface="Courier New" panose="02070309020205020404" pitchFamily="49" charset="0"/>
              </a:rPr>
              <a:t>':'</a:t>
            </a:r>
            <a:r>
              <a:rPr lang="en-IN" sz="1400" dirty="0" err="1">
                <a:solidFill>
                  <a:schemeClr val="tx1"/>
                </a:solidFill>
                <a:latin typeface="Courier New" panose="02070309020205020404" pitchFamily="49" charset="0"/>
                <a:cs typeface="Courier New" panose="02070309020205020404" pitchFamily="49" charset="0"/>
              </a:rPr>
              <a:t>fum</a:t>
            </a:r>
            <a:r>
              <a:rPr lang="en-IN" sz="1400" dirty="0">
                <a:solidFill>
                  <a:schemeClr val="tx1"/>
                </a:solidFill>
                <a:latin typeface="Courier New" panose="02070309020205020404" pitchFamily="49" charset="0"/>
                <a:cs typeface="Courier New" panose="02070309020205020404" pitchFamily="49" charset="0"/>
              </a:rPr>
              <a:t>'}</a:t>
            </a:r>
            <a:endParaRPr lang="en-GB" sz="1400" dirty="0">
              <a:solidFill>
                <a:schemeClr val="tx1"/>
              </a:solidFill>
              <a:latin typeface="Courier New" panose="02070309020205020404" pitchFamily="49" charset="0"/>
              <a:cs typeface="Courier New" panose="02070309020205020404" pitchFamily="49" charset="0"/>
            </a:endParaRPr>
          </a:p>
          <a:p>
            <a:r>
              <a:rPr lang="en-IN" sz="1400" dirty="0">
                <a:solidFill>
                  <a:schemeClr val="tx1"/>
                </a:solidFill>
                <a:latin typeface="Courier New" panose="02070309020205020404" pitchFamily="49" charset="0"/>
                <a:cs typeface="Courier New" panose="02070309020205020404" pitchFamily="49" charset="0"/>
              </a:rPr>
              <a:t> </a:t>
            </a:r>
            <a:endParaRPr lang="en-GB" sz="1400" dirty="0">
              <a:solidFill>
                <a:schemeClr val="tx1"/>
              </a:solidFill>
              <a:latin typeface="Courier New" panose="02070309020205020404" pitchFamily="49" charset="0"/>
              <a:cs typeface="Courier New" panose="02070309020205020404" pitchFamily="49" charset="0"/>
            </a:endParaRPr>
          </a:p>
          <a:p>
            <a:r>
              <a:rPr lang="en-IN" sz="1400" dirty="0">
                <a:solidFill>
                  <a:schemeClr val="tx1"/>
                </a:solidFill>
                <a:latin typeface="Courier New" panose="02070309020205020404" pitchFamily="49" charset="0"/>
                <a:cs typeface="Courier New" panose="02070309020205020404" pitchFamily="49" charset="0"/>
              </a:rPr>
              <a:t>for k in d:</a:t>
            </a:r>
            <a:endParaRPr lang="en-GB" sz="1400" dirty="0">
              <a:solidFill>
                <a:schemeClr val="tx1"/>
              </a:solidFill>
              <a:latin typeface="Courier New" panose="02070309020205020404" pitchFamily="49" charset="0"/>
              <a:cs typeface="Courier New" panose="02070309020205020404" pitchFamily="49" charset="0"/>
            </a:endParaRPr>
          </a:p>
          <a:p>
            <a:r>
              <a:rPr lang="en-IN" sz="1400" dirty="0">
                <a:solidFill>
                  <a:schemeClr val="tx1"/>
                </a:solidFill>
                <a:latin typeface="Courier New" panose="02070309020205020404" pitchFamily="49" charset="0"/>
                <a:cs typeface="Courier New" panose="02070309020205020404" pitchFamily="49" charset="0"/>
              </a:rPr>
              <a:t>    print (d[k])</a:t>
            </a:r>
            <a:endParaRPr lang="en-GB" sz="1400" dirty="0">
              <a:solidFill>
                <a:schemeClr val="tx1"/>
              </a:solidFill>
              <a:latin typeface="Courier New" panose="02070309020205020404" pitchFamily="49" charset="0"/>
              <a:cs typeface="Courier New" panose="02070309020205020404" pitchFamily="49" charset="0"/>
            </a:endParaRPr>
          </a:p>
          <a:p>
            <a:r>
              <a:rPr lang="en-IN" sz="1400" dirty="0">
                <a:solidFill>
                  <a:schemeClr val="tx1"/>
                </a:solidFill>
                <a:latin typeface="Courier New" panose="02070309020205020404" pitchFamily="49" charset="0"/>
                <a:cs typeface="Courier New" panose="02070309020205020404" pitchFamily="49" charset="0"/>
              </a:rPr>
              <a:t> </a:t>
            </a:r>
            <a:endParaRPr lang="en-GB" sz="1400" dirty="0">
              <a:solidFill>
                <a:schemeClr val="tx1"/>
              </a:solidFill>
              <a:latin typeface="Courier New" panose="02070309020205020404" pitchFamily="49" charset="0"/>
              <a:cs typeface="Courier New" panose="02070309020205020404" pitchFamily="49" charset="0"/>
            </a:endParaRPr>
          </a:p>
          <a:p>
            <a:r>
              <a:rPr lang="en-IN" sz="1400" dirty="0">
                <a:solidFill>
                  <a:schemeClr val="tx1"/>
                </a:solidFill>
                <a:latin typeface="Courier New" panose="02070309020205020404" pitchFamily="49" charset="0"/>
                <a:cs typeface="Courier New" panose="02070309020205020404" pitchFamily="49" charset="0"/>
              </a:rPr>
              <a:t>for k in </a:t>
            </a:r>
            <a:r>
              <a:rPr lang="en-IN" sz="1400" dirty="0" err="1">
                <a:solidFill>
                  <a:schemeClr val="tx1"/>
                </a:solidFill>
                <a:latin typeface="Courier New" panose="02070309020205020404" pitchFamily="49" charset="0"/>
                <a:cs typeface="Courier New" panose="02070309020205020404" pitchFamily="49" charset="0"/>
              </a:rPr>
              <a:t>d.keys</a:t>
            </a:r>
            <a:r>
              <a:rPr lang="en-IN" sz="1400" dirty="0">
                <a:solidFill>
                  <a:schemeClr val="tx1"/>
                </a:solidFill>
                <a:latin typeface="Courier New" panose="02070309020205020404" pitchFamily="49" charset="0"/>
                <a:cs typeface="Courier New" panose="02070309020205020404" pitchFamily="49" charset="0"/>
              </a:rPr>
              <a:t>():</a:t>
            </a:r>
            <a:endParaRPr lang="en-GB" sz="1400" dirty="0">
              <a:solidFill>
                <a:schemeClr val="tx1"/>
              </a:solidFill>
              <a:latin typeface="Courier New" panose="02070309020205020404" pitchFamily="49" charset="0"/>
              <a:cs typeface="Courier New" panose="02070309020205020404" pitchFamily="49" charset="0"/>
            </a:endParaRPr>
          </a:p>
          <a:p>
            <a:r>
              <a:rPr lang="en-IN" sz="1400" dirty="0">
                <a:solidFill>
                  <a:schemeClr val="tx1"/>
                </a:solidFill>
                <a:latin typeface="Courier New" panose="02070309020205020404" pitchFamily="49" charset="0"/>
                <a:cs typeface="Courier New" panose="02070309020205020404" pitchFamily="49" charset="0"/>
              </a:rPr>
              <a:t>    print (d[k])</a:t>
            </a:r>
            <a:endParaRPr lang="en-GB" sz="1400" dirty="0">
              <a:solidFill>
                <a:schemeClr val="tx1"/>
              </a:solidFill>
              <a:latin typeface="Courier New" panose="02070309020205020404" pitchFamily="49" charset="0"/>
              <a:cs typeface="Courier New" panose="02070309020205020404" pitchFamily="49" charset="0"/>
            </a:endParaRPr>
          </a:p>
          <a:p>
            <a:r>
              <a:rPr lang="en-IN" sz="1400" dirty="0">
                <a:solidFill>
                  <a:schemeClr val="tx1"/>
                </a:solidFill>
                <a:latin typeface="Courier New" panose="02070309020205020404" pitchFamily="49" charset="0"/>
                <a:cs typeface="Courier New" panose="02070309020205020404" pitchFamily="49" charset="0"/>
              </a:rPr>
              <a:t>    del d[k]</a:t>
            </a:r>
            <a:endParaRPr lang="en-GB" sz="1400" dirty="0">
              <a:solidFill>
                <a:schemeClr val="tx1"/>
              </a:solidFill>
              <a:latin typeface="Courier New" panose="02070309020205020404" pitchFamily="49" charset="0"/>
              <a:cs typeface="Courier New" panose="02070309020205020404" pitchFamily="49" charset="0"/>
            </a:endParaRPr>
          </a:p>
        </p:txBody>
      </p:sp>
      <p:sp>
        <p:nvSpPr>
          <p:cNvPr id="6" name="TextBox 5"/>
          <p:cNvSpPr txBox="1"/>
          <p:nvPr/>
        </p:nvSpPr>
        <p:spPr>
          <a:xfrm>
            <a:off x="767259" y="6394384"/>
            <a:ext cx="641816" cy="230832"/>
          </a:xfrm>
          <a:prstGeom prst="rect">
            <a:avLst/>
          </a:prstGeom>
          <a:noFill/>
        </p:spPr>
        <p:txBody>
          <a:bodyPr wrap="square" rtlCol="0">
            <a:spAutoFit/>
          </a:bodyPr>
          <a:lstStyle/>
          <a:p>
            <a:fld id="{FDDB62B0-23BC-4D0F-8A58-1233F06AADEE}" type="slidenum">
              <a:rPr lang="en-GB" sz="900" smtClean="0"/>
              <a:t>12</a:t>
            </a:fld>
            <a:endParaRPr lang="en-GB" sz="900" dirty="0"/>
          </a:p>
        </p:txBody>
      </p:sp>
    </p:spTree>
    <p:extLst>
      <p:ext uri="{BB962C8B-B14F-4D97-AF65-F5344CB8AC3E}">
        <p14:creationId xmlns:p14="http://schemas.microsoft.com/office/powerpoint/2010/main" val="145938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spcAft>
                <a:spcPts val="600"/>
              </a:spcAft>
            </a:pPr>
            <a:r>
              <a:rPr lang="en-IN" dirty="0"/>
              <a:t>Which way is better? </a:t>
            </a:r>
          </a:p>
          <a:p>
            <a:pPr>
              <a:spcAft>
                <a:spcPts val="600"/>
              </a:spcAft>
            </a:pPr>
            <a:r>
              <a:rPr lang="en-IN" dirty="0"/>
              <a:t>Clearly the second way is faster</a:t>
            </a:r>
          </a:p>
          <a:p>
            <a:pPr lvl="1">
              <a:spcAft>
                <a:spcPts val="600"/>
              </a:spcAft>
            </a:pPr>
            <a:r>
              <a:rPr lang="en-IN" dirty="0"/>
              <a:t>In the first example the dictionary hash has to be recalculated for every item in the dictionary (the </a:t>
            </a:r>
            <a:r>
              <a:rPr lang="en-IN" dirty="0">
                <a:latin typeface="Courier New" panose="02070309020205020404" pitchFamily="49" charset="0"/>
                <a:cs typeface="Courier New" panose="02070309020205020404" pitchFamily="49" charset="0"/>
              </a:rPr>
              <a:t>d[k]</a:t>
            </a:r>
            <a:r>
              <a:rPr lang="en-IN" dirty="0"/>
              <a:t> operation).  </a:t>
            </a:r>
          </a:p>
          <a:p>
            <a:pPr lvl="1">
              <a:spcAft>
                <a:spcPts val="600"/>
              </a:spcAft>
            </a:pPr>
            <a:r>
              <a:rPr lang="en-IN" dirty="0"/>
              <a:t>In the second way, </a:t>
            </a:r>
            <a:r>
              <a:rPr lang="en-IN" dirty="0" err="1">
                <a:latin typeface="Courier New" panose="02070309020205020404" pitchFamily="49" charset="0"/>
                <a:cs typeface="Courier New" panose="02070309020205020404" pitchFamily="49" charset="0"/>
              </a:rPr>
              <a:t>d.items</a:t>
            </a:r>
            <a:r>
              <a:rPr lang="en-IN" dirty="0">
                <a:latin typeface="Courier New" panose="02070309020205020404" pitchFamily="49" charset="0"/>
                <a:cs typeface="Courier New" panose="02070309020205020404" pitchFamily="49" charset="0"/>
              </a:rPr>
              <a:t>()</a:t>
            </a:r>
            <a:r>
              <a:rPr lang="en-IN" dirty="0"/>
              <a:t> creates an iterator which is only created once</a:t>
            </a:r>
          </a:p>
          <a:p>
            <a:pPr>
              <a:spcAft>
                <a:spcPts val="600"/>
              </a:spcAft>
            </a:pPr>
            <a:r>
              <a:rPr lang="en-IN" dirty="0"/>
              <a:t>In Python 2, the </a:t>
            </a:r>
            <a:r>
              <a:rPr lang="en-IN" dirty="0">
                <a:latin typeface="Courier New" panose="02070309020205020404" pitchFamily="49" charset="0"/>
                <a:cs typeface="Courier New" panose="02070309020205020404" pitchFamily="49" charset="0"/>
              </a:rPr>
              <a:t>items()</a:t>
            </a:r>
            <a:r>
              <a:rPr lang="en-IN" dirty="0"/>
              <a:t> method created a new list in memory  </a:t>
            </a:r>
          </a:p>
          <a:p>
            <a:pPr lvl="1">
              <a:spcAft>
                <a:spcPts val="600"/>
              </a:spcAft>
            </a:pPr>
            <a:r>
              <a:rPr lang="en-IN" dirty="0"/>
              <a:t>To emulate the iterator in Python 2, use </a:t>
            </a:r>
            <a:r>
              <a:rPr lang="en-IN" dirty="0" err="1">
                <a:latin typeface="Courier New" panose="02070309020205020404" pitchFamily="49" charset="0"/>
                <a:cs typeface="Courier New" panose="02070309020205020404" pitchFamily="49" charset="0"/>
              </a:rPr>
              <a:t>d.iteritems</a:t>
            </a:r>
            <a:r>
              <a:rPr lang="en-IN" dirty="0">
                <a:latin typeface="Courier New" panose="02070309020205020404" pitchFamily="49" charset="0"/>
                <a:cs typeface="Courier New" panose="02070309020205020404" pitchFamily="49" charset="0"/>
              </a:rPr>
              <a:t>()</a:t>
            </a:r>
            <a:r>
              <a:rPr lang="en-IN" dirty="0"/>
              <a:t>.</a:t>
            </a:r>
          </a:p>
          <a:p>
            <a:pPr>
              <a:spcAft>
                <a:spcPts val="600"/>
              </a:spcAft>
            </a:pPr>
            <a:r>
              <a:rPr lang="en-IN" dirty="0"/>
              <a:t>Python 3 creates iterators by default</a:t>
            </a:r>
            <a:endParaRPr lang="en-GB" dirty="0"/>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Title 2"/>
          <p:cNvSpPr>
            <a:spLocks noGrp="1"/>
          </p:cNvSpPr>
          <p:nvPr>
            <p:ph type="title"/>
          </p:nvPr>
        </p:nvSpPr>
        <p:spPr/>
        <p:txBody>
          <a:bodyPr/>
          <a:lstStyle/>
          <a:p>
            <a:r>
              <a:rPr lang="en-IN" dirty="0">
                <a:solidFill>
                  <a:schemeClr val="accent5"/>
                </a:solidFill>
              </a:rPr>
              <a:t>Looping over dictionary keys</a:t>
            </a:r>
            <a:endParaRPr lang="en-GB" dirty="0"/>
          </a:p>
        </p:txBody>
      </p:sp>
      <p:sp>
        <p:nvSpPr>
          <p:cNvPr id="6" name="TextBox 5"/>
          <p:cNvSpPr txBox="1"/>
          <p:nvPr/>
        </p:nvSpPr>
        <p:spPr>
          <a:xfrm>
            <a:off x="767259" y="6394384"/>
            <a:ext cx="641816" cy="230832"/>
          </a:xfrm>
          <a:prstGeom prst="rect">
            <a:avLst/>
          </a:prstGeom>
          <a:noFill/>
        </p:spPr>
        <p:txBody>
          <a:bodyPr wrap="square" rtlCol="0">
            <a:spAutoFit/>
          </a:bodyPr>
          <a:lstStyle/>
          <a:p>
            <a:fld id="{FDDB62B0-23BC-4D0F-8A58-1233F06AADEE}" type="slidenum">
              <a:rPr lang="en-GB" sz="900" smtClean="0"/>
              <a:t>13</a:t>
            </a:fld>
            <a:endParaRPr lang="en-GB" sz="900" dirty="0"/>
          </a:p>
        </p:txBody>
      </p:sp>
    </p:spTree>
    <p:extLst>
      <p:ext uri="{BB962C8B-B14F-4D97-AF65-F5344CB8AC3E}">
        <p14:creationId xmlns:p14="http://schemas.microsoft.com/office/powerpoint/2010/main" val="4291445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spcBef>
                <a:spcPts val="400"/>
              </a:spcBef>
              <a:spcAft>
                <a:spcPts val="400"/>
              </a:spcAft>
            </a:pPr>
            <a:r>
              <a:rPr lang="en-IN" dirty="0"/>
              <a:t>How to construct a dictionary from a pair of lists</a:t>
            </a:r>
          </a:p>
          <a:p>
            <a:pPr lvl="1">
              <a:spcBef>
                <a:spcPts val="400"/>
              </a:spcBef>
              <a:spcAft>
                <a:spcPts val="400"/>
              </a:spcAft>
            </a:pPr>
            <a:r>
              <a:rPr lang="en-IN" dirty="0"/>
              <a:t> One list contains the keys and the other contains the values</a:t>
            </a:r>
            <a:endParaRPr lang="en-GB" dirty="0"/>
          </a:p>
          <a:p>
            <a:pPr>
              <a:spcBef>
                <a:spcPts val="400"/>
              </a:spcBef>
              <a:spcAft>
                <a:spcPts val="400"/>
              </a:spcAft>
            </a:pPr>
            <a:endParaRPr lang="en-GB" dirty="0"/>
          </a:p>
          <a:p>
            <a:pPr>
              <a:spcBef>
                <a:spcPts val="400"/>
              </a:spcBef>
              <a:spcAft>
                <a:spcPts val="400"/>
              </a:spcAft>
            </a:pPr>
            <a:endParaRPr lang="en-GB" dirty="0"/>
          </a:p>
          <a:p>
            <a:pPr>
              <a:spcBef>
                <a:spcPts val="400"/>
              </a:spcBef>
              <a:spcAft>
                <a:spcPts val="400"/>
              </a:spcAft>
            </a:pPr>
            <a:endParaRPr lang="en-GB" dirty="0"/>
          </a:p>
          <a:p>
            <a:pPr>
              <a:spcBef>
                <a:spcPts val="400"/>
              </a:spcBef>
              <a:spcAft>
                <a:spcPts val="400"/>
              </a:spcAft>
            </a:pPr>
            <a:r>
              <a:rPr lang="en-IN" dirty="0"/>
              <a:t>We can create a dictionary using the </a:t>
            </a:r>
            <a:r>
              <a:rPr lang="en-IN" dirty="0">
                <a:latin typeface="Courier New" panose="02070309020205020404" pitchFamily="49" charset="0"/>
                <a:cs typeface="Courier New" panose="02070309020205020404" pitchFamily="49" charset="0"/>
              </a:rPr>
              <a:t>zip</a:t>
            </a:r>
            <a:r>
              <a:rPr lang="en-IN" dirty="0"/>
              <a:t> function which returns an iterator of tuples </a:t>
            </a:r>
          </a:p>
          <a:p>
            <a:pPr>
              <a:spcBef>
                <a:spcPts val="400"/>
              </a:spcBef>
              <a:spcAft>
                <a:spcPts val="400"/>
              </a:spcAft>
            </a:pPr>
            <a:r>
              <a:rPr lang="en-IN" dirty="0"/>
              <a:t>This is highly efficient</a:t>
            </a:r>
          </a:p>
          <a:p>
            <a:pPr lvl="1">
              <a:spcBef>
                <a:spcPts val="400"/>
              </a:spcBef>
              <a:spcAft>
                <a:spcPts val="400"/>
              </a:spcAft>
            </a:pPr>
            <a:r>
              <a:rPr lang="en-IN" dirty="0"/>
              <a:t>The iterator only has to allocate space for one tuple which is re-used for each operation</a:t>
            </a:r>
          </a:p>
          <a:p>
            <a:pPr lvl="1">
              <a:spcBef>
                <a:spcPts val="400"/>
              </a:spcBef>
              <a:spcAft>
                <a:spcPts val="400"/>
              </a:spcAft>
            </a:pPr>
            <a:r>
              <a:rPr lang="en-IN" dirty="0"/>
              <a:t>In Python 2, you would use the </a:t>
            </a:r>
            <a:r>
              <a:rPr lang="en-IN" dirty="0" err="1">
                <a:latin typeface="Courier New" panose="02070309020205020404" pitchFamily="49" charset="0"/>
                <a:cs typeface="Courier New" panose="02070309020205020404" pitchFamily="49" charset="0"/>
              </a:rPr>
              <a:t>izip</a:t>
            </a: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builtin</a:t>
            </a:r>
            <a:r>
              <a:rPr lang="en-IN" dirty="0">
                <a:latin typeface="Courier New" panose="02070309020205020404" pitchFamily="49" charset="0"/>
                <a:cs typeface="Courier New" panose="02070309020205020404" pitchFamily="49" charset="0"/>
              </a:rPr>
              <a:t> </a:t>
            </a:r>
            <a:r>
              <a:rPr lang="en-IN" dirty="0"/>
              <a:t>function</a:t>
            </a:r>
            <a:endParaRPr lang="en-GB" dirty="0"/>
          </a:p>
          <a:p>
            <a:endParaRPr lang="en-GB" dirty="0"/>
          </a:p>
        </p:txBody>
      </p:sp>
      <p:sp>
        <p:nvSpPr>
          <p:cNvPr id="3" name="Title 2"/>
          <p:cNvSpPr>
            <a:spLocks noGrp="1"/>
          </p:cNvSpPr>
          <p:nvPr>
            <p:ph type="title"/>
          </p:nvPr>
        </p:nvSpPr>
        <p:spPr/>
        <p:txBody>
          <a:bodyPr>
            <a:noAutofit/>
          </a:bodyPr>
          <a:lstStyle/>
          <a:p>
            <a:r>
              <a:rPr lang="en-IN" sz="4000" dirty="0">
                <a:solidFill>
                  <a:schemeClr val="accent5"/>
                </a:solidFill>
              </a:rPr>
              <a:t>Constructing a dictionary from a pair of lists</a:t>
            </a:r>
            <a:endParaRPr lang="en-GB" sz="4000" dirty="0"/>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Rectangle 4"/>
          <p:cNvSpPr/>
          <p:nvPr/>
        </p:nvSpPr>
        <p:spPr>
          <a:xfrm>
            <a:off x="1950470" y="2249483"/>
            <a:ext cx="7259186" cy="1252474"/>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7348" tIns="53674" rIns="107348" bIns="53674" rtlCol="0" anchor="ctr"/>
          <a:lstStyle/>
          <a:p>
            <a:r>
              <a:rPr lang="en-IN" sz="1600" dirty="0">
                <a:solidFill>
                  <a:schemeClr val="tx1"/>
                </a:solidFill>
                <a:latin typeface="Courier New" panose="02070309020205020404" pitchFamily="49" charset="0"/>
                <a:cs typeface="Courier New" panose="02070309020205020404" pitchFamily="49" charset="0"/>
              </a:rPr>
              <a:t>keys = ['fee','fi','</a:t>
            </a:r>
            <a:r>
              <a:rPr lang="en-IN" sz="1600" dirty="0" err="1">
                <a:solidFill>
                  <a:schemeClr val="tx1"/>
                </a:solidFill>
                <a:latin typeface="Courier New" panose="02070309020205020404" pitchFamily="49" charset="0"/>
                <a:cs typeface="Courier New" panose="02070309020205020404" pitchFamily="49" charset="0"/>
              </a:rPr>
              <a:t>fo</a:t>
            </a:r>
            <a:r>
              <a:rPr lang="en-IN" sz="1600" dirty="0">
                <a:solidFill>
                  <a:schemeClr val="tx1"/>
                </a:solidFill>
                <a:latin typeface="Courier New" panose="02070309020205020404" pitchFamily="49" charset="0"/>
                <a:cs typeface="Courier New" panose="02070309020205020404" pitchFamily="49" charset="0"/>
              </a:rPr>
              <a:t>','</a:t>
            </a:r>
            <a:r>
              <a:rPr lang="en-IN" sz="1600" dirty="0" err="1">
                <a:solidFill>
                  <a:schemeClr val="tx1"/>
                </a:solidFill>
                <a:latin typeface="Courier New" panose="02070309020205020404" pitchFamily="49" charset="0"/>
                <a:cs typeface="Courier New" panose="02070309020205020404" pitchFamily="49" charset="0"/>
              </a:rPr>
              <a:t>fum</a:t>
            </a:r>
            <a:r>
              <a:rPr lang="en-IN" sz="1600" dirty="0">
                <a:solidFill>
                  <a:schemeClr val="tx1"/>
                </a:solidFill>
                <a:latin typeface="Courier New" panose="02070309020205020404" pitchFamily="49" charset="0"/>
                <a:cs typeface="Courier New" panose="02070309020205020404" pitchFamily="49" charset="0"/>
              </a:rPr>
              <a:t>']</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values = ['</a:t>
            </a:r>
            <a:r>
              <a:rPr lang="en-IN" sz="1600" dirty="0" err="1">
                <a:solidFill>
                  <a:schemeClr val="tx1"/>
                </a:solidFill>
                <a:latin typeface="Courier New" panose="02070309020205020404" pitchFamily="49" charset="0"/>
                <a:cs typeface="Courier New" panose="02070309020205020404" pitchFamily="49" charset="0"/>
              </a:rPr>
              <a:t>blood','of','an','Englishman</a:t>
            </a:r>
            <a:r>
              <a:rPr lang="en-IN" sz="1600" dirty="0">
                <a:solidFill>
                  <a:schemeClr val="tx1"/>
                </a:solidFill>
                <a:latin typeface="Courier New" panose="02070309020205020404" pitchFamily="49" charset="0"/>
                <a:cs typeface="Courier New" panose="02070309020205020404" pitchFamily="49" charset="0"/>
              </a:rPr>
              <a:t>']</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 </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d = </a:t>
            </a:r>
            <a:r>
              <a:rPr lang="en-IN" sz="1600" dirty="0" err="1">
                <a:solidFill>
                  <a:schemeClr val="tx1"/>
                </a:solidFill>
                <a:latin typeface="Courier New" panose="02070309020205020404" pitchFamily="49" charset="0"/>
                <a:cs typeface="Courier New" panose="02070309020205020404" pitchFamily="49" charset="0"/>
              </a:rPr>
              <a:t>dict</a:t>
            </a:r>
            <a:r>
              <a:rPr lang="en-IN" sz="1600" dirty="0">
                <a:solidFill>
                  <a:schemeClr val="tx1"/>
                </a:solidFill>
                <a:latin typeface="Courier New" panose="02070309020205020404" pitchFamily="49" charset="0"/>
                <a:cs typeface="Courier New" panose="02070309020205020404" pitchFamily="49" charset="0"/>
              </a:rPr>
              <a:t>(zip(</a:t>
            </a:r>
            <a:r>
              <a:rPr lang="en-IN" sz="1600" dirty="0" err="1">
                <a:solidFill>
                  <a:schemeClr val="tx1"/>
                </a:solidFill>
                <a:latin typeface="Courier New" panose="02070309020205020404" pitchFamily="49" charset="0"/>
                <a:cs typeface="Courier New" panose="02070309020205020404" pitchFamily="49" charset="0"/>
              </a:rPr>
              <a:t>keys,values</a:t>
            </a:r>
            <a:r>
              <a:rPr lang="en-IN" sz="1600" dirty="0">
                <a:solidFill>
                  <a:schemeClr val="tx1"/>
                </a:solidFill>
                <a:latin typeface="Courier New" panose="02070309020205020404" pitchFamily="49" charset="0"/>
                <a:cs typeface="Courier New" panose="02070309020205020404" pitchFamily="49" charset="0"/>
              </a:rPr>
              <a:t>))</a:t>
            </a:r>
            <a:endParaRPr lang="en-GB" sz="1600" dirty="0">
              <a:solidFill>
                <a:schemeClr val="tx1"/>
              </a:solidFill>
              <a:latin typeface="Courier New" panose="02070309020205020404" pitchFamily="49" charset="0"/>
              <a:cs typeface="Courier New" panose="02070309020205020404" pitchFamily="49" charset="0"/>
            </a:endParaRPr>
          </a:p>
          <a:p>
            <a:endParaRPr lang="en-GB" sz="1600" dirty="0">
              <a:solidFill>
                <a:schemeClr val="tx1"/>
              </a:solidFill>
              <a:latin typeface="Courier New" panose="02070309020205020404" pitchFamily="49" charset="0"/>
              <a:cs typeface="Courier New" panose="02070309020205020404" pitchFamily="49" charset="0"/>
            </a:endParaRPr>
          </a:p>
        </p:txBody>
      </p:sp>
      <p:sp>
        <p:nvSpPr>
          <p:cNvPr id="6" name="TextBox 5"/>
          <p:cNvSpPr txBox="1"/>
          <p:nvPr/>
        </p:nvSpPr>
        <p:spPr>
          <a:xfrm>
            <a:off x="767259" y="6394384"/>
            <a:ext cx="641816" cy="230832"/>
          </a:xfrm>
          <a:prstGeom prst="rect">
            <a:avLst/>
          </a:prstGeom>
          <a:noFill/>
        </p:spPr>
        <p:txBody>
          <a:bodyPr wrap="square" rtlCol="0">
            <a:spAutoFit/>
          </a:bodyPr>
          <a:lstStyle/>
          <a:p>
            <a:fld id="{FDDB62B0-23BC-4D0F-8A58-1233F06AADEE}" type="slidenum">
              <a:rPr lang="en-GB" sz="900" smtClean="0"/>
              <a:t>14</a:t>
            </a:fld>
            <a:endParaRPr lang="en-GB" sz="900" dirty="0"/>
          </a:p>
        </p:txBody>
      </p:sp>
    </p:spTree>
    <p:extLst>
      <p:ext uri="{BB962C8B-B14F-4D97-AF65-F5344CB8AC3E}">
        <p14:creationId xmlns:p14="http://schemas.microsoft.com/office/powerpoint/2010/main" val="1960727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7259" y="1265651"/>
            <a:ext cx="4812804" cy="4921369"/>
          </a:xfrm>
        </p:spPr>
        <p:txBody>
          <a:bodyPr/>
          <a:lstStyle/>
          <a:p>
            <a:r>
              <a:rPr lang="en-IN" dirty="0"/>
              <a:t>Given a list of potentially repeatable values, we need to count the number of occurrences of any value</a:t>
            </a:r>
          </a:p>
          <a:p>
            <a:r>
              <a:rPr lang="en-IN" dirty="0"/>
              <a:t>Let's look at three ways to do this:</a:t>
            </a:r>
          </a:p>
          <a:p>
            <a:endParaRPr lang="en-IN" dirty="0"/>
          </a:p>
          <a:p>
            <a:endParaRPr lang="en-GB" dirty="0"/>
          </a:p>
          <a:p>
            <a:endParaRPr lang="en-GB" dirty="0"/>
          </a:p>
        </p:txBody>
      </p:sp>
      <p:sp>
        <p:nvSpPr>
          <p:cNvPr id="3" name="Title 2"/>
          <p:cNvSpPr>
            <a:spLocks noGrp="1"/>
          </p:cNvSpPr>
          <p:nvPr>
            <p:ph type="title"/>
          </p:nvPr>
        </p:nvSpPr>
        <p:spPr/>
        <p:txBody>
          <a:bodyPr>
            <a:noAutofit/>
          </a:bodyPr>
          <a:lstStyle/>
          <a:p>
            <a:r>
              <a:rPr lang="en-IN" sz="3200" dirty="0">
                <a:solidFill>
                  <a:schemeClr val="accent5"/>
                </a:solidFill>
              </a:rPr>
              <a:t>Using a dictionary to count the number of elements</a:t>
            </a:r>
            <a:endParaRPr lang="en-GB" sz="3200" dirty="0"/>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Rectangle 4"/>
          <p:cNvSpPr/>
          <p:nvPr/>
        </p:nvSpPr>
        <p:spPr>
          <a:xfrm>
            <a:off x="5580063" y="1265651"/>
            <a:ext cx="4688732" cy="4921369"/>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7348" tIns="53674" rIns="107348" bIns="53674" rtlCol="0" anchor="ctr"/>
          <a:lstStyle/>
          <a:p>
            <a:r>
              <a:rPr lang="en-IN" dirty="0">
                <a:solidFill>
                  <a:schemeClr val="tx1"/>
                </a:solidFill>
                <a:latin typeface="Courier New" panose="02070309020205020404" pitchFamily="49" charset="0"/>
                <a:cs typeface="Courier New" panose="02070309020205020404" pitchFamily="49" charset="0"/>
              </a:rPr>
              <a:t># First way</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d = {}</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for number in </a:t>
            </a:r>
            <a:r>
              <a:rPr lang="en-IN" dirty="0" err="1">
                <a:solidFill>
                  <a:schemeClr val="tx1"/>
                </a:solidFill>
                <a:latin typeface="Courier New" panose="02070309020205020404" pitchFamily="49" charset="0"/>
                <a:cs typeface="Courier New" panose="02070309020205020404" pitchFamily="49" charset="0"/>
              </a:rPr>
              <a:t>mynumbers</a:t>
            </a:r>
            <a:r>
              <a:rPr lang="en-IN" dirty="0">
                <a:solidFill>
                  <a:schemeClr val="tx1"/>
                </a:solidFill>
                <a:latin typeface="Courier New" panose="02070309020205020404" pitchFamily="49" charset="0"/>
                <a:cs typeface="Courier New" panose="02070309020205020404" pitchFamily="49" charset="0"/>
              </a:rPr>
              <a:t>:</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if number not in d:</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d[number] = 0</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d[number] +=1</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Second way</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d={}</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for number in numbers:</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d[number]= </a:t>
            </a:r>
            <a:r>
              <a:rPr lang="en-IN" dirty="0" err="1">
                <a:solidFill>
                  <a:schemeClr val="tx1"/>
                </a:solidFill>
                <a:latin typeface="Courier New" panose="02070309020205020404" pitchFamily="49" charset="0"/>
                <a:cs typeface="Courier New" panose="02070309020205020404" pitchFamily="49" charset="0"/>
              </a:rPr>
              <a:t>d.get</a:t>
            </a:r>
            <a:r>
              <a:rPr lang="en-IN" dirty="0">
                <a:solidFill>
                  <a:schemeClr val="tx1"/>
                </a:solidFill>
                <a:latin typeface="Courier New" panose="02070309020205020404" pitchFamily="49" charset="0"/>
                <a:cs typeface="Courier New" panose="02070309020205020404" pitchFamily="49" charset="0"/>
              </a:rPr>
              <a:t>(number,0) +1</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Third way</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d = </a:t>
            </a:r>
            <a:r>
              <a:rPr lang="en-IN" dirty="0" err="1">
                <a:solidFill>
                  <a:schemeClr val="tx1"/>
                </a:solidFill>
                <a:latin typeface="Courier New" panose="02070309020205020404" pitchFamily="49" charset="0"/>
                <a:cs typeface="Courier New" panose="02070309020205020404" pitchFamily="49" charset="0"/>
              </a:rPr>
              <a:t>defaultdict</a:t>
            </a:r>
            <a:r>
              <a:rPr lang="en-IN" dirty="0">
                <a:solidFill>
                  <a:schemeClr val="tx1"/>
                </a:solidFill>
                <a:latin typeface="Courier New" panose="02070309020205020404" pitchFamily="49" charset="0"/>
                <a:cs typeface="Courier New" panose="02070309020205020404" pitchFamily="49" charset="0"/>
              </a:rPr>
              <a:t>(</a:t>
            </a:r>
            <a:r>
              <a:rPr lang="en-IN" dirty="0" err="1">
                <a:solidFill>
                  <a:schemeClr val="tx1"/>
                </a:solidFill>
                <a:latin typeface="Courier New" panose="02070309020205020404" pitchFamily="49" charset="0"/>
                <a:cs typeface="Courier New" panose="02070309020205020404" pitchFamily="49" charset="0"/>
              </a:rPr>
              <a:t>int</a:t>
            </a:r>
            <a:r>
              <a:rPr lang="en-IN" dirty="0">
                <a:solidFill>
                  <a:schemeClr val="tx1"/>
                </a:solidFill>
                <a:latin typeface="Courier New" panose="02070309020205020404" pitchFamily="49" charset="0"/>
                <a:cs typeface="Courier New" panose="02070309020205020404" pitchFamily="49" charset="0"/>
              </a:rPr>
              <a:t>)</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for number in </a:t>
            </a:r>
            <a:r>
              <a:rPr lang="en-IN" dirty="0" err="1">
                <a:solidFill>
                  <a:schemeClr val="tx1"/>
                </a:solidFill>
                <a:latin typeface="Courier New" panose="02070309020205020404" pitchFamily="49" charset="0"/>
                <a:cs typeface="Courier New" panose="02070309020205020404" pitchFamily="49" charset="0"/>
              </a:rPr>
              <a:t>mynumbers</a:t>
            </a:r>
            <a:r>
              <a:rPr lang="en-IN" dirty="0">
                <a:solidFill>
                  <a:schemeClr val="tx1"/>
                </a:solidFill>
                <a:latin typeface="Courier New" panose="02070309020205020404" pitchFamily="49" charset="0"/>
                <a:cs typeface="Courier New" panose="02070309020205020404" pitchFamily="49" charset="0"/>
              </a:rPr>
              <a:t>:</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d[number] +=1</a:t>
            </a:r>
            <a:endParaRPr lang="en-GB" dirty="0">
              <a:solidFill>
                <a:schemeClr val="tx1"/>
              </a:solidFill>
              <a:latin typeface="Courier New" panose="02070309020205020404" pitchFamily="49" charset="0"/>
              <a:cs typeface="Courier New" panose="02070309020205020404" pitchFamily="49" charset="0"/>
            </a:endParaRPr>
          </a:p>
        </p:txBody>
      </p:sp>
      <p:sp>
        <p:nvSpPr>
          <p:cNvPr id="6" name="TextBox 5"/>
          <p:cNvSpPr txBox="1"/>
          <p:nvPr/>
        </p:nvSpPr>
        <p:spPr>
          <a:xfrm>
            <a:off x="767259" y="6394384"/>
            <a:ext cx="641816" cy="230832"/>
          </a:xfrm>
          <a:prstGeom prst="rect">
            <a:avLst/>
          </a:prstGeom>
          <a:noFill/>
        </p:spPr>
        <p:txBody>
          <a:bodyPr wrap="square" rtlCol="0">
            <a:spAutoFit/>
          </a:bodyPr>
          <a:lstStyle/>
          <a:p>
            <a:fld id="{FDDB62B0-23BC-4D0F-8A58-1233F06AADEE}" type="slidenum">
              <a:rPr lang="en-GB" sz="900" smtClean="0"/>
              <a:t>15</a:t>
            </a:fld>
            <a:endParaRPr lang="en-GB" sz="900" dirty="0"/>
          </a:p>
        </p:txBody>
      </p:sp>
    </p:spTree>
    <p:extLst>
      <p:ext uri="{BB962C8B-B14F-4D97-AF65-F5344CB8AC3E}">
        <p14:creationId xmlns:p14="http://schemas.microsoft.com/office/powerpoint/2010/main" val="780254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514350" indent="-514350">
              <a:spcBef>
                <a:spcPts val="300"/>
              </a:spcBef>
              <a:spcAft>
                <a:spcPts val="600"/>
              </a:spcAft>
              <a:buFont typeface="+mj-lt"/>
              <a:buAutoNum type="arabicPeriod"/>
            </a:pPr>
            <a:r>
              <a:rPr lang="en-IN" dirty="0"/>
              <a:t>The standard, default way of doing it.  </a:t>
            </a:r>
          </a:p>
          <a:p>
            <a:pPr lvl="1">
              <a:spcBef>
                <a:spcPts val="300"/>
              </a:spcBef>
              <a:spcAft>
                <a:spcPts val="600"/>
              </a:spcAft>
            </a:pPr>
            <a:r>
              <a:rPr lang="en-IN" dirty="0"/>
              <a:t>The program checks to see if the key exists </a:t>
            </a:r>
          </a:p>
          <a:p>
            <a:pPr lvl="1">
              <a:spcBef>
                <a:spcPts val="300"/>
              </a:spcBef>
              <a:spcAft>
                <a:spcPts val="600"/>
              </a:spcAft>
            </a:pPr>
            <a:r>
              <a:rPr lang="en-IN" dirty="0"/>
              <a:t>If it doesn't, it creates a key with a value of</a:t>
            </a:r>
            <a:r>
              <a:rPr lang="en-IN" dirty="0">
                <a:latin typeface="Courier New" panose="02070309020205020404" pitchFamily="49" charset="0"/>
                <a:cs typeface="Courier New" panose="02070309020205020404" pitchFamily="49" charset="0"/>
              </a:rPr>
              <a:t> 0 </a:t>
            </a:r>
            <a:r>
              <a:rPr lang="en-IN" dirty="0"/>
              <a:t>and then increments it</a:t>
            </a:r>
          </a:p>
          <a:p>
            <a:pPr lvl="1">
              <a:spcBef>
                <a:spcPts val="300"/>
              </a:spcBef>
              <a:spcAft>
                <a:spcPts val="600"/>
              </a:spcAft>
            </a:pPr>
            <a:r>
              <a:rPr lang="en-IN" dirty="0"/>
              <a:t>We want to avoid raising a </a:t>
            </a:r>
            <a:r>
              <a:rPr lang="en-IN" dirty="0" err="1">
                <a:latin typeface="Courier New" panose="02070309020205020404" pitchFamily="49" charset="0"/>
                <a:cs typeface="Courier New" panose="02070309020205020404" pitchFamily="49" charset="0"/>
              </a:rPr>
              <a:t>KeyErrorException</a:t>
            </a:r>
            <a:endParaRPr lang="en-IN" dirty="0"/>
          </a:p>
          <a:p>
            <a:pPr marL="514350" indent="-514350">
              <a:spcBef>
                <a:spcPts val="300"/>
              </a:spcBef>
              <a:spcAft>
                <a:spcPts val="600"/>
              </a:spcAft>
              <a:buFont typeface="+mj-lt"/>
              <a:buAutoNum type="arabicPeriod"/>
            </a:pPr>
            <a:r>
              <a:rPr lang="en-IN" dirty="0"/>
              <a:t>Effectively does the same thing as the first method</a:t>
            </a:r>
          </a:p>
          <a:p>
            <a:pPr lvl="1">
              <a:spcBef>
                <a:spcPts val="300"/>
              </a:spcBef>
              <a:spcAft>
                <a:spcPts val="600"/>
              </a:spcAft>
            </a:pPr>
            <a:r>
              <a:rPr lang="en-IN" dirty="0"/>
              <a:t>We use the </a:t>
            </a:r>
            <a:r>
              <a:rPr lang="en-IN" dirty="0">
                <a:latin typeface="Courier New" panose="02070309020205020404" pitchFamily="49" charset="0"/>
                <a:cs typeface="Courier New" panose="02070309020205020404" pitchFamily="49" charset="0"/>
              </a:rPr>
              <a:t>get()</a:t>
            </a:r>
            <a:r>
              <a:rPr lang="en-IN" dirty="0"/>
              <a:t>method to either retrieve the value if it exists or a zero if it doesn't  </a:t>
            </a:r>
          </a:p>
          <a:p>
            <a:pPr lvl="1">
              <a:spcBef>
                <a:spcPts val="300"/>
              </a:spcBef>
              <a:spcAft>
                <a:spcPts val="600"/>
              </a:spcAft>
            </a:pPr>
            <a:r>
              <a:rPr lang="en-IN" dirty="0">
                <a:latin typeface="Courier New" panose="02070309020205020404" pitchFamily="49" charset="0"/>
                <a:cs typeface="Courier New" panose="02070309020205020404" pitchFamily="49" charset="0"/>
              </a:rPr>
              <a:t>get</a:t>
            </a:r>
            <a:r>
              <a:rPr lang="en-IN" dirty="0"/>
              <a:t> will then create the key with a value of zero in the dictionary  </a:t>
            </a:r>
          </a:p>
          <a:p>
            <a:pPr marL="514350" indent="-514350">
              <a:spcBef>
                <a:spcPts val="300"/>
              </a:spcBef>
              <a:spcAft>
                <a:spcPts val="600"/>
              </a:spcAft>
              <a:buFont typeface="+mj-lt"/>
              <a:buAutoNum type="arabicPeriod"/>
            </a:pPr>
            <a:r>
              <a:rPr lang="en-IN" dirty="0"/>
              <a:t>Use the </a:t>
            </a:r>
            <a:r>
              <a:rPr lang="en-IN" dirty="0" err="1">
                <a:latin typeface="Courier New" panose="02070309020205020404" pitchFamily="49" charset="0"/>
                <a:cs typeface="Courier New" panose="02070309020205020404" pitchFamily="49" charset="0"/>
              </a:rPr>
              <a:t>defaultdict</a:t>
            </a:r>
            <a:r>
              <a:rPr lang="en-IN" dirty="0"/>
              <a:t> class </a:t>
            </a:r>
          </a:p>
          <a:p>
            <a:pPr lvl="1">
              <a:spcBef>
                <a:spcPts val="300"/>
              </a:spcBef>
              <a:spcAft>
                <a:spcPts val="600"/>
              </a:spcAft>
            </a:pPr>
            <a:r>
              <a:rPr lang="en-IN" dirty="0"/>
              <a:t>In some use cases we will have to convert the </a:t>
            </a:r>
            <a:r>
              <a:rPr lang="en-IN" dirty="0" err="1">
                <a:latin typeface="Courier New" panose="02070309020205020404" pitchFamily="49" charset="0"/>
                <a:cs typeface="Courier New" panose="02070309020205020404" pitchFamily="49" charset="0"/>
              </a:rPr>
              <a:t>defaultdict</a:t>
            </a:r>
            <a:r>
              <a:rPr lang="en-IN" dirty="0"/>
              <a:t> back into a regular </a:t>
            </a:r>
            <a:r>
              <a:rPr lang="en-IN" dirty="0" err="1">
                <a:latin typeface="Courier New" panose="02070309020205020404" pitchFamily="49" charset="0"/>
                <a:cs typeface="Courier New" panose="02070309020205020404" pitchFamily="49" charset="0"/>
              </a:rPr>
              <a:t>dict</a:t>
            </a:r>
            <a:r>
              <a:rPr lang="en-IN" dirty="0"/>
              <a:t> with the </a:t>
            </a:r>
            <a:r>
              <a:rPr lang="en-IN" i="1" dirty="0" err="1">
                <a:latin typeface="Courier New" panose="02070309020205020404" pitchFamily="49" charset="0"/>
                <a:cs typeface="Courier New" panose="02070309020205020404" pitchFamily="49" charset="0"/>
              </a:rPr>
              <a:t>dict</a:t>
            </a:r>
            <a:r>
              <a:rPr lang="en-IN" i="1" dirty="0">
                <a:latin typeface="Courier New" panose="02070309020205020404" pitchFamily="49" charset="0"/>
                <a:cs typeface="Courier New" panose="02070309020205020404" pitchFamily="49" charset="0"/>
              </a:rPr>
              <a:t>()</a:t>
            </a:r>
            <a:r>
              <a:rPr lang="en-IN" dirty="0"/>
              <a:t>built in function</a:t>
            </a:r>
            <a:endParaRPr lang="en-GB" dirty="0"/>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TextBox 4"/>
          <p:cNvSpPr txBox="1"/>
          <p:nvPr/>
        </p:nvSpPr>
        <p:spPr>
          <a:xfrm>
            <a:off x="767259" y="6394384"/>
            <a:ext cx="641816" cy="230832"/>
          </a:xfrm>
          <a:prstGeom prst="rect">
            <a:avLst/>
          </a:prstGeom>
          <a:noFill/>
        </p:spPr>
        <p:txBody>
          <a:bodyPr wrap="square" rtlCol="0">
            <a:spAutoFit/>
          </a:bodyPr>
          <a:lstStyle/>
          <a:p>
            <a:fld id="{FDDB62B0-23BC-4D0F-8A58-1233F06AADEE}" type="slidenum">
              <a:rPr lang="en-GB" sz="900" smtClean="0"/>
              <a:t>16</a:t>
            </a:fld>
            <a:endParaRPr lang="en-GB" sz="900" dirty="0"/>
          </a:p>
        </p:txBody>
      </p:sp>
      <p:sp>
        <p:nvSpPr>
          <p:cNvPr id="6" name="Title 2"/>
          <p:cNvSpPr>
            <a:spLocks noGrp="1"/>
          </p:cNvSpPr>
          <p:nvPr>
            <p:ph type="title"/>
          </p:nvPr>
        </p:nvSpPr>
        <p:spPr/>
        <p:txBody>
          <a:bodyPr>
            <a:noAutofit/>
          </a:bodyPr>
          <a:lstStyle/>
          <a:p>
            <a:r>
              <a:rPr lang="en-IN" sz="3200" dirty="0">
                <a:solidFill>
                  <a:schemeClr val="accent5"/>
                </a:solidFill>
              </a:rPr>
              <a:t>Using a dictionary to count the number of elements</a:t>
            </a:r>
            <a:endParaRPr lang="en-GB" sz="3200" dirty="0"/>
          </a:p>
        </p:txBody>
      </p:sp>
    </p:spTree>
    <p:extLst>
      <p:ext uri="{BB962C8B-B14F-4D97-AF65-F5344CB8AC3E}">
        <p14:creationId xmlns:p14="http://schemas.microsoft.com/office/powerpoint/2010/main" val="3821879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A common programming pattern:</a:t>
            </a:r>
          </a:p>
          <a:p>
            <a:pPr lvl="1"/>
            <a:r>
              <a:rPr lang="en-IN" dirty="0"/>
              <a:t>Take a list of values</a:t>
            </a:r>
          </a:p>
          <a:p>
            <a:pPr lvl="1"/>
            <a:r>
              <a:rPr lang="en-IN" dirty="0"/>
              <a:t>Put them into a dictionary by some characteristic of the value</a:t>
            </a:r>
          </a:p>
          <a:p>
            <a:pPr lvl="1"/>
            <a:r>
              <a:rPr lang="en-IN" dirty="0"/>
              <a:t>e.g. the first character of the string value or its length</a:t>
            </a:r>
          </a:p>
          <a:p>
            <a:r>
              <a:rPr lang="en-IN" dirty="0"/>
              <a:t>Here is the naive, first implementation of this pattern</a:t>
            </a:r>
          </a:p>
          <a:p>
            <a:endParaRPr lang="en-GB" dirty="0"/>
          </a:p>
          <a:p>
            <a:endParaRPr lang="en-GB" dirty="0"/>
          </a:p>
          <a:p>
            <a:endParaRPr lang="en-GB" dirty="0"/>
          </a:p>
        </p:txBody>
      </p:sp>
      <p:sp>
        <p:nvSpPr>
          <p:cNvPr id="3" name="Title 2"/>
          <p:cNvSpPr>
            <a:spLocks noGrp="1"/>
          </p:cNvSpPr>
          <p:nvPr>
            <p:ph type="title"/>
          </p:nvPr>
        </p:nvSpPr>
        <p:spPr/>
        <p:txBody>
          <a:bodyPr/>
          <a:lstStyle/>
          <a:p>
            <a:r>
              <a:rPr lang="en-IN" dirty="0">
                <a:solidFill>
                  <a:schemeClr val="accent5"/>
                </a:solidFill>
              </a:rPr>
              <a:t>Grouping with dictionaries</a:t>
            </a:r>
            <a:endParaRPr lang="en-GB" dirty="0"/>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Rectangle 4"/>
          <p:cNvSpPr/>
          <p:nvPr/>
        </p:nvSpPr>
        <p:spPr>
          <a:xfrm>
            <a:off x="1050588" y="3463048"/>
            <a:ext cx="9342280" cy="2723972"/>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7348" tIns="53674" rIns="107348" bIns="53674" rtlCol="0" anchor="ctr"/>
          <a:lstStyle/>
          <a:p>
            <a:r>
              <a:rPr lang="en-IN" sz="1600" dirty="0">
                <a:solidFill>
                  <a:schemeClr val="tx1"/>
                </a:solidFill>
                <a:latin typeface="Courier New" panose="02070309020205020404" pitchFamily="49" charset="0"/>
                <a:cs typeface="Courier New" panose="02070309020205020404" pitchFamily="49" charset="0"/>
              </a:rPr>
              <a:t>names = ['</a:t>
            </a:r>
            <a:r>
              <a:rPr lang="en-IN" sz="1600" dirty="0" err="1">
                <a:solidFill>
                  <a:schemeClr val="tx1"/>
                </a:solidFill>
                <a:latin typeface="Courier New" panose="02070309020205020404" pitchFamily="49" charset="0"/>
                <a:cs typeface="Courier New" panose="02070309020205020404" pitchFamily="49" charset="0"/>
              </a:rPr>
              <a:t>Braun','Bob','Sue','Dave','Ben','Mark','Rory</a:t>
            </a:r>
            <a:r>
              <a:rPr lang="en-IN" sz="1600" dirty="0">
                <a:solidFill>
                  <a:schemeClr val="tx1"/>
                </a:solidFill>
                <a:latin typeface="Courier New" panose="02070309020205020404" pitchFamily="49" charset="0"/>
                <a:cs typeface="Courier New" panose="02070309020205020404" pitchFamily="49" charset="0"/>
              </a:rPr>
              <a:t>']</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 </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d = {}</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for name in names:</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    key = </a:t>
            </a:r>
            <a:r>
              <a:rPr lang="en-IN" sz="1600" dirty="0" err="1">
                <a:solidFill>
                  <a:schemeClr val="tx1"/>
                </a:solidFill>
                <a:latin typeface="Courier New" panose="02070309020205020404" pitchFamily="49" charset="0"/>
                <a:cs typeface="Courier New" panose="02070309020205020404" pitchFamily="49" charset="0"/>
              </a:rPr>
              <a:t>len</a:t>
            </a:r>
            <a:r>
              <a:rPr lang="en-IN" sz="1600" dirty="0">
                <a:solidFill>
                  <a:schemeClr val="tx1"/>
                </a:solidFill>
                <a:latin typeface="Courier New" panose="02070309020205020404" pitchFamily="49" charset="0"/>
                <a:cs typeface="Courier New" panose="02070309020205020404" pitchFamily="49" charset="0"/>
              </a:rPr>
              <a:t>(name)</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    if key not in d:</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        d[key] = []</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    d[key].append(name)</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 </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{3: ['Bob', 'Sue', 'Ben'], 4: ['Dave', 'Mark', 'Rory'], 5: ['Braun']}</a:t>
            </a:r>
            <a:endParaRPr lang="en-GB" sz="1600" dirty="0">
              <a:solidFill>
                <a:schemeClr val="tx1"/>
              </a:solidFill>
              <a:latin typeface="Courier New" panose="02070309020205020404" pitchFamily="49" charset="0"/>
              <a:cs typeface="Courier New" panose="02070309020205020404" pitchFamily="49" charset="0"/>
            </a:endParaRPr>
          </a:p>
        </p:txBody>
      </p:sp>
      <p:sp>
        <p:nvSpPr>
          <p:cNvPr id="6" name="TextBox 5"/>
          <p:cNvSpPr txBox="1"/>
          <p:nvPr/>
        </p:nvSpPr>
        <p:spPr>
          <a:xfrm>
            <a:off x="767259" y="6394384"/>
            <a:ext cx="641816" cy="230832"/>
          </a:xfrm>
          <a:prstGeom prst="rect">
            <a:avLst/>
          </a:prstGeom>
          <a:noFill/>
        </p:spPr>
        <p:txBody>
          <a:bodyPr wrap="square" rtlCol="0">
            <a:spAutoFit/>
          </a:bodyPr>
          <a:lstStyle/>
          <a:p>
            <a:fld id="{FDDB62B0-23BC-4D0F-8A58-1233F06AADEE}" type="slidenum">
              <a:rPr lang="en-GB" sz="900" smtClean="0"/>
              <a:t>17</a:t>
            </a:fld>
            <a:endParaRPr lang="en-GB" sz="900" dirty="0"/>
          </a:p>
        </p:txBody>
      </p:sp>
    </p:spTree>
    <p:extLst>
      <p:ext uri="{BB962C8B-B14F-4D97-AF65-F5344CB8AC3E}">
        <p14:creationId xmlns:p14="http://schemas.microsoft.com/office/powerpoint/2010/main" val="3056275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A nicer way of implementing this pattern</a:t>
            </a:r>
          </a:p>
          <a:p>
            <a:endParaRPr lang="en-IN" dirty="0"/>
          </a:p>
          <a:p>
            <a:endParaRPr lang="en-IN" dirty="0"/>
          </a:p>
          <a:p>
            <a:endParaRPr lang="en-IN" dirty="0"/>
          </a:p>
          <a:p>
            <a:r>
              <a:rPr lang="en-IN" dirty="0"/>
              <a:t>The up-to-date modern way using </a:t>
            </a:r>
            <a:r>
              <a:rPr lang="en-IN" dirty="0" err="1">
                <a:latin typeface="Courier New" panose="02070309020205020404" pitchFamily="49" charset="0"/>
                <a:cs typeface="Courier New" panose="02070309020205020404" pitchFamily="49" charset="0"/>
              </a:rPr>
              <a:t>defaultdict</a:t>
            </a:r>
            <a:r>
              <a:rPr lang="en-IN" dirty="0"/>
              <a:t> to implement grouping by dictionary</a:t>
            </a:r>
          </a:p>
          <a:p>
            <a:endParaRPr lang="en-IN" dirty="0"/>
          </a:p>
          <a:p>
            <a:endParaRPr lang="en-GB" dirty="0"/>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Rectangle 4"/>
          <p:cNvSpPr/>
          <p:nvPr/>
        </p:nvSpPr>
        <p:spPr>
          <a:xfrm>
            <a:off x="1147865" y="1828796"/>
            <a:ext cx="9245002" cy="1400787"/>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7348" tIns="53674" rIns="107348" bIns="53674" rtlCol="0" anchor="ctr"/>
          <a:lstStyle/>
          <a:p>
            <a:r>
              <a:rPr lang="en-IN" sz="1600" dirty="0">
                <a:solidFill>
                  <a:schemeClr val="tx1"/>
                </a:solidFill>
                <a:latin typeface="Courier New" panose="02070309020205020404" pitchFamily="49" charset="0"/>
                <a:cs typeface="Courier New" panose="02070309020205020404" pitchFamily="49" charset="0"/>
              </a:rPr>
              <a:t>names = ['</a:t>
            </a:r>
            <a:r>
              <a:rPr lang="en-IN" sz="1600" dirty="0" err="1">
                <a:solidFill>
                  <a:schemeClr val="tx1"/>
                </a:solidFill>
                <a:latin typeface="Courier New" panose="02070309020205020404" pitchFamily="49" charset="0"/>
                <a:cs typeface="Courier New" panose="02070309020205020404" pitchFamily="49" charset="0"/>
              </a:rPr>
              <a:t>Braun','Bob','Sue','Dave','Ben','Mark','Rory</a:t>
            </a:r>
            <a:r>
              <a:rPr lang="en-IN" sz="1600" dirty="0">
                <a:solidFill>
                  <a:schemeClr val="tx1"/>
                </a:solidFill>
                <a:latin typeface="Courier New" panose="02070309020205020404" pitchFamily="49" charset="0"/>
                <a:cs typeface="Courier New" panose="02070309020205020404" pitchFamily="49" charset="0"/>
              </a:rPr>
              <a:t>']</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d = {}</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for name in names:</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    key = </a:t>
            </a:r>
            <a:r>
              <a:rPr lang="en-IN" sz="1600" dirty="0" err="1">
                <a:solidFill>
                  <a:schemeClr val="tx1"/>
                </a:solidFill>
                <a:latin typeface="Courier New" panose="02070309020205020404" pitchFamily="49" charset="0"/>
                <a:cs typeface="Courier New" panose="02070309020205020404" pitchFamily="49" charset="0"/>
              </a:rPr>
              <a:t>len</a:t>
            </a:r>
            <a:r>
              <a:rPr lang="en-IN" sz="1600" dirty="0">
                <a:solidFill>
                  <a:schemeClr val="tx1"/>
                </a:solidFill>
                <a:latin typeface="Courier New" panose="02070309020205020404" pitchFamily="49" charset="0"/>
                <a:cs typeface="Courier New" panose="02070309020205020404" pitchFamily="49" charset="0"/>
              </a:rPr>
              <a:t>(name)</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    </a:t>
            </a:r>
            <a:r>
              <a:rPr lang="en-IN" sz="1600" dirty="0" err="1">
                <a:solidFill>
                  <a:schemeClr val="tx1"/>
                </a:solidFill>
                <a:latin typeface="Courier New" panose="02070309020205020404" pitchFamily="49" charset="0"/>
                <a:cs typeface="Courier New" panose="02070309020205020404" pitchFamily="49" charset="0"/>
              </a:rPr>
              <a:t>d.setdefault</a:t>
            </a:r>
            <a:r>
              <a:rPr lang="en-IN" sz="1600" dirty="0">
                <a:solidFill>
                  <a:schemeClr val="tx1"/>
                </a:solidFill>
                <a:latin typeface="Courier New" panose="02070309020205020404" pitchFamily="49" charset="0"/>
                <a:cs typeface="Courier New" panose="02070309020205020404" pitchFamily="49" charset="0"/>
              </a:rPr>
              <a:t>(key,[]).append(name)</a:t>
            </a:r>
            <a:endParaRPr lang="en-GB" sz="1600" dirty="0">
              <a:solidFill>
                <a:schemeClr val="tx1"/>
              </a:solidFill>
              <a:latin typeface="Courier New" panose="02070309020205020404" pitchFamily="49" charset="0"/>
              <a:cs typeface="Courier New" panose="02070309020205020404" pitchFamily="49" charset="0"/>
            </a:endParaRPr>
          </a:p>
        </p:txBody>
      </p:sp>
      <p:sp>
        <p:nvSpPr>
          <p:cNvPr id="7" name="Rectangle 6"/>
          <p:cNvSpPr/>
          <p:nvPr/>
        </p:nvSpPr>
        <p:spPr>
          <a:xfrm>
            <a:off x="1147865" y="4143983"/>
            <a:ext cx="9245002" cy="1692613"/>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7348" tIns="53674" rIns="107348" bIns="53674" rtlCol="0" anchor="ctr"/>
          <a:lstStyle/>
          <a:p>
            <a:r>
              <a:rPr lang="en-IN" sz="1600" dirty="0">
                <a:solidFill>
                  <a:schemeClr val="tx1"/>
                </a:solidFill>
                <a:latin typeface="Courier New" panose="02070309020205020404" pitchFamily="49" charset="0"/>
                <a:cs typeface="Courier New" panose="02070309020205020404" pitchFamily="49" charset="0"/>
              </a:rPr>
              <a:t>names = ['</a:t>
            </a:r>
            <a:r>
              <a:rPr lang="en-IN" sz="1600" dirty="0" err="1">
                <a:solidFill>
                  <a:schemeClr val="tx1"/>
                </a:solidFill>
                <a:latin typeface="Courier New" panose="02070309020205020404" pitchFamily="49" charset="0"/>
                <a:cs typeface="Courier New" panose="02070309020205020404" pitchFamily="49" charset="0"/>
              </a:rPr>
              <a:t>Braun','Bob','Sue','Dave','Ben','Mark','Rory</a:t>
            </a:r>
            <a:r>
              <a:rPr lang="en-IN" sz="1600" dirty="0">
                <a:solidFill>
                  <a:schemeClr val="tx1"/>
                </a:solidFill>
                <a:latin typeface="Courier New" panose="02070309020205020404" pitchFamily="49" charset="0"/>
                <a:cs typeface="Courier New" panose="02070309020205020404" pitchFamily="49" charset="0"/>
              </a:rPr>
              <a:t>']</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d=</a:t>
            </a:r>
            <a:r>
              <a:rPr lang="en-IN" sz="1600" dirty="0" err="1">
                <a:solidFill>
                  <a:schemeClr val="tx1"/>
                </a:solidFill>
                <a:latin typeface="Courier New" panose="02070309020205020404" pitchFamily="49" charset="0"/>
                <a:cs typeface="Courier New" panose="02070309020205020404" pitchFamily="49" charset="0"/>
              </a:rPr>
              <a:t>defaultdict</a:t>
            </a:r>
            <a:r>
              <a:rPr lang="en-IN" sz="1600" dirty="0">
                <a:solidFill>
                  <a:schemeClr val="tx1"/>
                </a:solidFill>
                <a:latin typeface="Courier New" panose="02070309020205020404" pitchFamily="49" charset="0"/>
                <a:cs typeface="Courier New" panose="02070309020205020404" pitchFamily="49" charset="0"/>
              </a:rPr>
              <a:t>(list)</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for name in names:</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    key = </a:t>
            </a:r>
            <a:r>
              <a:rPr lang="en-IN" sz="1600" dirty="0" err="1">
                <a:solidFill>
                  <a:schemeClr val="tx1"/>
                </a:solidFill>
                <a:latin typeface="Courier New" panose="02070309020205020404" pitchFamily="49" charset="0"/>
                <a:cs typeface="Courier New" panose="02070309020205020404" pitchFamily="49" charset="0"/>
              </a:rPr>
              <a:t>len</a:t>
            </a:r>
            <a:r>
              <a:rPr lang="en-IN" sz="1600" dirty="0">
                <a:solidFill>
                  <a:schemeClr val="tx1"/>
                </a:solidFill>
                <a:latin typeface="Courier New" panose="02070309020205020404" pitchFamily="49" charset="0"/>
                <a:cs typeface="Courier New" panose="02070309020205020404" pitchFamily="49" charset="0"/>
              </a:rPr>
              <a:t>(name)</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    d[key].append(name)</a:t>
            </a:r>
            <a:endParaRPr lang="en-GB" sz="1600" dirty="0">
              <a:solidFill>
                <a:schemeClr val="tx1"/>
              </a:solidFill>
              <a:latin typeface="Courier New" panose="02070309020205020404" pitchFamily="49" charset="0"/>
              <a:cs typeface="Courier New" panose="02070309020205020404" pitchFamily="49" charset="0"/>
            </a:endParaRPr>
          </a:p>
          <a:p>
            <a:endParaRPr lang="en-GB" sz="1600" dirty="0">
              <a:solidFill>
                <a:schemeClr val="tx1"/>
              </a:solidFill>
              <a:latin typeface="Courier New" panose="02070309020205020404" pitchFamily="49" charset="0"/>
              <a:cs typeface="Courier New" panose="02070309020205020404" pitchFamily="49" charset="0"/>
            </a:endParaRPr>
          </a:p>
        </p:txBody>
      </p:sp>
      <p:sp>
        <p:nvSpPr>
          <p:cNvPr id="8" name="TextBox 7"/>
          <p:cNvSpPr txBox="1"/>
          <p:nvPr/>
        </p:nvSpPr>
        <p:spPr>
          <a:xfrm>
            <a:off x="767259" y="6394384"/>
            <a:ext cx="641816" cy="230832"/>
          </a:xfrm>
          <a:prstGeom prst="rect">
            <a:avLst/>
          </a:prstGeom>
          <a:noFill/>
        </p:spPr>
        <p:txBody>
          <a:bodyPr wrap="square" rtlCol="0">
            <a:spAutoFit/>
          </a:bodyPr>
          <a:lstStyle/>
          <a:p>
            <a:fld id="{FDDB62B0-23BC-4D0F-8A58-1233F06AADEE}" type="slidenum">
              <a:rPr lang="en-GB" sz="900" smtClean="0"/>
              <a:t>18</a:t>
            </a:fld>
            <a:endParaRPr lang="en-GB" sz="900" dirty="0"/>
          </a:p>
        </p:txBody>
      </p:sp>
      <p:sp>
        <p:nvSpPr>
          <p:cNvPr id="9" name="Title 2"/>
          <p:cNvSpPr>
            <a:spLocks noGrp="1"/>
          </p:cNvSpPr>
          <p:nvPr>
            <p:ph type="title"/>
          </p:nvPr>
        </p:nvSpPr>
        <p:spPr/>
        <p:txBody>
          <a:bodyPr/>
          <a:lstStyle/>
          <a:p>
            <a:r>
              <a:rPr lang="en-IN" dirty="0">
                <a:solidFill>
                  <a:schemeClr val="accent5"/>
                </a:solidFill>
              </a:rPr>
              <a:t>Grouping with dictionaries</a:t>
            </a:r>
            <a:endParaRPr lang="en-GB" dirty="0"/>
          </a:p>
        </p:txBody>
      </p:sp>
    </p:spTree>
    <p:extLst>
      <p:ext uri="{BB962C8B-B14F-4D97-AF65-F5344CB8AC3E}">
        <p14:creationId xmlns:p14="http://schemas.microsoft.com/office/powerpoint/2010/main" val="4201586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7258" y="1265651"/>
            <a:ext cx="6139379" cy="4921369"/>
          </a:xfrm>
        </p:spPr>
        <p:txBody>
          <a:bodyPr/>
          <a:lstStyle/>
          <a:p>
            <a:r>
              <a:rPr lang="en-IN" dirty="0"/>
              <a:t>To calculate the </a:t>
            </a:r>
            <a:r>
              <a:rPr lang="en-IN" dirty="0" err="1"/>
              <a:t>fibonacci</a:t>
            </a:r>
            <a:r>
              <a:rPr lang="en-IN" dirty="0"/>
              <a:t> sequence:</a:t>
            </a:r>
            <a:endParaRPr lang="en-GB" dirty="0"/>
          </a:p>
          <a:p>
            <a:r>
              <a:rPr lang="en-IN" dirty="0"/>
              <a:t>What's wrong with this code?</a:t>
            </a:r>
          </a:p>
          <a:p>
            <a:pPr lvl="1"/>
            <a:r>
              <a:rPr lang="en-IN" dirty="0"/>
              <a:t>The state of both </a:t>
            </a:r>
            <a:r>
              <a:rPr lang="en-IN" dirty="0">
                <a:latin typeface="Courier New" panose="02070309020205020404" pitchFamily="49" charset="0"/>
                <a:cs typeface="Courier New" panose="02070309020205020404" pitchFamily="49" charset="0"/>
              </a:rPr>
              <a:t>x</a:t>
            </a:r>
            <a:r>
              <a:rPr lang="en-IN" dirty="0"/>
              <a:t> and </a:t>
            </a:r>
            <a:r>
              <a:rPr lang="en-IN" dirty="0">
                <a:latin typeface="Courier New" panose="02070309020205020404" pitchFamily="49" charset="0"/>
                <a:cs typeface="Courier New" panose="02070309020205020404" pitchFamily="49" charset="0"/>
              </a:rPr>
              <a:t>y</a:t>
            </a:r>
            <a:r>
              <a:rPr lang="en-IN" dirty="0"/>
              <a:t> can become inconsistent</a:t>
            </a:r>
          </a:p>
          <a:p>
            <a:pPr lvl="1"/>
            <a:r>
              <a:rPr lang="en-IN" dirty="0"/>
              <a:t>We store the value of </a:t>
            </a:r>
            <a:r>
              <a:rPr lang="en-IN" dirty="0">
                <a:latin typeface="Courier New" panose="02070309020205020404" pitchFamily="49" charset="0"/>
                <a:cs typeface="Courier New" panose="02070309020205020404" pitchFamily="49" charset="0"/>
              </a:rPr>
              <a:t>y</a:t>
            </a:r>
            <a:r>
              <a:rPr lang="en-IN" dirty="0"/>
              <a:t> into a temporary variable </a:t>
            </a:r>
            <a:r>
              <a:rPr lang="en-IN" dirty="0">
                <a:latin typeface="Courier New" panose="02070309020205020404" pitchFamily="49" charset="0"/>
                <a:cs typeface="Courier New" panose="02070309020205020404" pitchFamily="49" charset="0"/>
              </a:rPr>
              <a:t>t</a:t>
            </a:r>
            <a:r>
              <a:rPr lang="en-IN" dirty="0"/>
              <a:t>, then we update </a:t>
            </a:r>
            <a:r>
              <a:rPr lang="en-IN" dirty="0">
                <a:latin typeface="Courier New" panose="02070309020205020404" pitchFamily="49" charset="0"/>
                <a:cs typeface="Courier New" panose="02070309020205020404" pitchFamily="49" charset="0"/>
              </a:rPr>
              <a:t>y</a:t>
            </a:r>
            <a:r>
              <a:rPr lang="en-IN" dirty="0"/>
              <a:t>'s state. </a:t>
            </a:r>
          </a:p>
          <a:p>
            <a:pPr lvl="1"/>
            <a:r>
              <a:rPr lang="en-IN" dirty="0">
                <a:latin typeface="Courier New" panose="02070309020205020404" pitchFamily="49" charset="0"/>
                <a:cs typeface="Courier New" panose="02070309020205020404" pitchFamily="49" charset="0"/>
              </a:rPr>
              <a:t>y</a:t>
            </a:r>
            <a:r>
              <a:rPr lang="en-IN" dirty="0"/>
              <a:t> has its new state and </a:t>
            </a:r>
            <a:r>
              <a:rPr lang="en-IN" dirty="0">
                <a:latin typeface="Courier New" panose="02070309020205020404" pitchFamily="49" charset="0"/>
                <a:cs typeface="Courier New" panose="02070309020205020404" pitchFamily="49" charset="0"/>
              </a:rPr>
              <a:t>x</a:t>
            </a:r>
            <a:r>
              <a:rPr lang="en-IN" dirty="0"/>
              <a:t> still has the old state – the state changes are not atomic</a:t>
            </a:r>
          </a:p>
          <a:p>
            <a:pPr lvl="1"/>
            <a:r>
              <a:rPr lang="en-IN" dirty="0"/>
              <a:t>If the ordering of state changes is misapplied, the code will run incorrectly and cause faults in the application.  </a:t>
            </a:r>
          </a:p>
          <a:p>
            <a:endParaRPr lang="en-GB" dirty="0"/>
          </a:p>
        </p:txBody>
      </p:sp>
      <p:sp>
        <p:nvSpPr>
          <p:cNvPr id="3" name="Title 2"/>
          <p:cNvSpPr>
            <a:spLocks noGrp="1"/>
          </p:cNvSpPr>
          <p:nvPr>
            <p:ph type="title"/>
          </p:nvPr>
        </p:nvSpPr>
        <p:spPr/>
        <p:txBody>
          <a:bodyPr>
            <a:noAutofit/>
          </a:bodyPr>
          <a:lstStyle/>
          <a:p>
            <a:r>
              <a:rPr lang="en-IN" sz="2800" dirty="0">
                <a:solidFill>
                  <a:schemeClr val="accent5"/>
                </a:solidFill>
                <a:cs typeface="Courier New" panose="02070309020205020404" pitchFamily="49" charset="0"/>
              </a:rPr>
              <a:t>Simultaneous state updates with tuple packing and unpacking</a:t>
            </a:r>
            <a:endParaRPr lang="en-GB" sz="2800" dirty="0"/>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Rectangle 4"/>
          <p:cNvSpPr/>
          <p:nvPr/>
        </p:nvSpPr>
        <p:spPr>
          <a:xfrm>
            <a:off x="6848272" y="1828800"/>
            <a:ext cx="3735423" cy="3540868"/>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7348" tIns="53674" rIns="107348" bIns="53674" rtlCol="0" anchor="ctr"/>
          <a:lstStyle/>
          <a:p>
            <a:r>
              <a:rPr lang="en-IN" sz="2000" dirty="0">
                <a:solidFill>
                  <a:schemeClr val="tx1"/>
                </a:solidFill>
                <a:latin typeface="Courier New" panose="02070309020205020404" pitchFamily="49" charset="0"/>
                <a:cs typeface="Courier New" panose="02070309020205020404" pitchFamily="49" charset="0"/>
              </a:rPr>
              <a:t>def </a:t>
            </a:r>
            <a:r>
              <a:rPr lang="en-IN" sz="2000" dirty="0" err="1">
                <a:solidFill>
                  <a:schemeClr val="tx1"/>
                </a:solidFill>
                <a:latin typeface="Courier New" panose="02070309020205020404" pitchFamily="49" charset="0"/>
                <a:cs typeface="Courier New" panose="02070309020205020404" pitchFamily="49" charset="0"/>
              </a:rPr>
              <a:t>fibonacci</a:t>
            </a:r>
            <a:r>
              <a:rPr lang="en-IN" sz="2000" dirty="0">
                <a:solidFill>
                  <a:schemeClr val="tx1"/>
                </a:solidFill>
                <a:latin typeface="Courier New" panose="02070309020205020404" pitchFamily="49" charset="0"/>
                <a:cs typeface="Courier New" panose="02070309020205020404" pitchFamily="49" charset="0"/>
              </a:rPr>
              <a:t>(n):</a:t>
            </a:r>
            <a:endParaRPr lang="en-GB" sz="2000" dirty="0">
              <a:solidFill>
                <a:schemeClr val="tx1"/>
              </a:solidFill>
              <a:latin typeface="Courier New" panose="02070309020205020404" pitchFamily="49" charset="0"/>
              <a:cs typeface="Courier New" panose="02070309020205020404" pitchFamily="49" charset="0"/>
            </a:endParaRPr>
          </a:p>
          <a:p>
            <a:r>
              <a:rPr lang="en-IN" sz="2000" dirty="0">
                <a:solidFill>
                  <a:schemeClr val="tx1"/>
                </a:solidFill>
                <a:latin typeface="Courier New" panose="02070309020205020404" pitchFamily="49" charset="0"/>
                <a:cs typeface="Courier New" panose="02070309020205020404" pitchFamily="49" charset="0"/>
              </a:rPr>
              <a:t>    x = 0</a:t>
            </a:r>
            <a:endParaRPr lang="en-GB" sz="2000" dirty="0">
              <a:solidFill>
                <a:schemeClr val="tx1"/>
              </a:solidFill>
              <a:latin typeface="Courier New" panose="02070309020205020404" pitchFamily="49" charset="0"/>
              <a:cs typeface="Courier New" panose="02070309020205020404" pitchFamily="49" charset="0"/>
            </a:endParaRPr>
          </a:p>
          <a:p>
            <a:r>
              <a:rPr lang="en-IN" sz="2000" dirty="0">
                <a:solidFill>
                  <a:schemeClr val="tx1"/>
                </a:solidFill>
                <a:latin typeface="Courier New" panose="02070309020205020404" pitchFamily="49" charset="0"/>
                <a:cs typeface="Courier New" panose="02070309020205020404" pitchFamily="49" charset="0"/>
              </a:rPr>
              <a:t>    y = 0</a:t>
            </a:r>
            <a:endParaRPr lang="en-GB" sz="2000" dirty="0">
              <a:solidFill>
                <a:schemeClr val="tx1"/>
              </a:solidFill>
              <a:latin typeface="Courier New" panose="02070309020205020404" pitchFamily="49" charset="0"/>
              <a:cs typeface="Courier New" panose="02070309020205020404" pitchFamily="49" charset="0"/>
            </a:endParaRPr>
          </a:p>
          <a:p>
            <a:r>
              <a:rPr lang="en-IN" sz="2000" dirty="0">
                <a:solidFill>
                  <a:schemeClr val="tx1"/>
                </a:solidFill>
                <a:latin typeface="Courier New" panose="02070309020205020404" pitchFamily="49" charset="0"/>
                <a:cs typeface="Courier New" panose="02070309020205020404" pitchFamily="49" charset="0"/>
              </a:rPr>
              <a:t>    for </a:t>
            </a:r>
            <a:r>
              <a:rPr lang="en-IN" sz="2000" dirty="0" err="1">
                <a:solidFill>
                  <a:schemeClr val="tx1"/>
                </a:solidFill>
                <a:latin typeface="Courier New" panose="02070309020205020404" pitchFamily="49" charset="0"/>
                <a:cs typeface="Courier New" panose="02070309020205020404" pitchFamily="49" charset="0"/>
              </a:rPr>
              <a:t>i</a:t>
            </a:r>
            <a:r>
              <a:rPr lang="en-IN" sz="2000" dirty="0">
                <a:solidFill>
                  <a:schemeClr val="tx1"/>
                </a:solidFill>
                <a:latin typeface="Courier New" panose="02070309020205020404" pitchFamily="49" charset="0"/>
                <a:cs typeface="Courier New" panose="02070309020205020404" pitchFamily="49" charset="0"/>
              </a:rPr>
              <a:t> in range(n):</a:t>
            </a:r>
            <a:endParaRPr lang="en-GB" sz="2000" dirty="0">
              <a:solidFill>
                <a:schemeClr val="tx1"/>
              </a:solidFill>
              <a:latin typeface="Courier New" panose="02070309020205020404" pitchFamily="49" charset="0"/>
              <a:cs typeface="Courier New" panose="02070309020205020404" pitchFamily="49" charset="0"/>
            </a:endParaRPr>
          </a:p>
          <a:p>
            <a:r>
              <a:rPr lang="en-IN" sz="2000" dirty="0">
                <a:solidFill>
                  <a:schemeClr val="tx1"/>
                </a:solidFill>
                <a:latin typeface="Courier New" panose="02070309020205020404" pitchFamily="49" charset="0"/>
                <a:cs typeface="Courier New" panose="02070309020205020404" pitchFamily="49" charset="0"/>
              </a:rPr>
              <a:t>        print x</a:t>
            </a:r>
            <a:endParaRPr lang="en-GB" sz="2000" dirty="0">
              <a:solidFill>
                <a:schemeClr val="tx1"/>
              </a:solidFill>
              <a:latin typeface="Courier New" panose="02070309020205020404" pitchFamily="49" charset="0"/>
              <a:cs typeface="Courier New" panose="02070309020205020404" pitchFamily="49" charset="0"/>
            </a:endParaRPr>
          </a:p>
          <a:p>
            <a:r>
              <a:rPr lang="en-IN" sz="2000" dirty="0">
                <a:solidFill>
                  <a:schemeClr val="tx1"/>
                </a:solidFill>
                <a:latin typeface="Courier New" panose="02070309020205020404" pitchFamily="49" charset="0"/>
                <a:cs typeface="Courier New" panose="02070309020205020404" pitchFamily="49" charset="0"/>
              </a:rPr>
              <a:t>        t = y</a:t>
            </a:r>
            <a:endParaRPr lang="en-GB" sz="2000" dirty="0">
              <a:solidFill>
                <a:schemeClr val="tx1"/>
              </a:solidFill>
              <a:latin typeface="Courier New" panose="02070309020205020404" pitchFamily="49" charset="0"/>
              <a:cs typeface="Courier New" panose="02070309020205020404" pitchFamily="49" charset="0"/>
            </a:endParaRPr>
          </a:p>
          <a:p>
            <a:r>
              <a:rPr lang="en-IN" sz="2000" dirty="0">
                <a:solidFill>
                  <a:schemeClr val="tx1"/>
                </a:solidFill>
                <a:latin typeface="Courier New" panose="02070309020205020404" pitchFamily="49" charset="0"/>
                <a:cs typeface="Courier New" panose="02070309020205020404" pitchFamily="49" charset="0"/>
              </a:rPr>
              <a:t>        y = x + y</a:t>
            </a:r>
            <a:endParaRPr lang="en-GB" sz="2000" dirty="0">
              <a:solidFill>
                <a:schemeClr val="tx1"/>
              </a:solidFill>
              <a:latin typeface="Courier New" panose="02070309020205020404" pitchFamily="49" charset="0"/>
              <a:cs typeface="Courier New" panose="02070309020205020404" pitchFamily="49" charset="0"/>
            </a:endParaRPr>
          </a:p>
          <a:p>
            <a:r>
              <a:rPr lang="en-IN" sz="2000" dirty="0">
                <a:solidFill>
                  <a:schemeClr val="tx1"/>
                </a:solidFill>
                <a:latin typeface="Courier New" panose="02070309020205020404" pitchFamily="49" charset="0"/>
                <a:cs typeface="Courier New" panose="02070309020205020404" pitchFamily="49" charset="0"/>
              </a:rPr>
              <a:t>        x = t</a:t>
            </a:r>
            <a:endParaRPr lang="en-GB" sz="20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99190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A common way:</a:t>
            </a:r>
          </a:p>
          <a:p>
            <a:endParaRPr lang="en-GB" dirty="0"/>
          </a:p>
          <a:p>
            <a:endParaRPr lang="en-GB" dirty="0"/>
          </a:p>
          <a:p>
            <a:r>
              <a:rPr lang="en-GB" dirty="0"/>
              <a:t>In Python 2 this can be problematic</a:t>
            </a:r>
          </a:p>
          <a:p>
            <a:pPr lvl="1"/>
            <a:r>
              <a:rPr lang="en-GB" dirty="0"/>
              <a:t>Python 2 will allocate a list for all entries in a range, which wastes resources</a:t>
            </a:r>
          </a:p>
          <a:p>
            <a:r>
              <a:rPr lang="en-GB" dirty="0"/>
              <a:t>Python 2 has </a:t>
            </a:r>
            <a:r>
              <a:rPr lang="en-GB" dirty="0" err="1">
                <a:latin typeface="Courier New" panose="02070309020205020404" pitchFamily="49" charset="0"/>
                <a:cs typeface="Courier New" panose="02070309020205020404" pitchFamily="49" charset="0"/>
              </a:rPr>
              <a:t>xrange</a:t>
            </a:r>
            <a:r>
              <a:rPr lang="en-GB" dirty="0">
                <a:latin typeface="Courier New" panose="02070309020205020404" pitchFamily="49" charset="0"/>
                <a:cs typeface="Courier New" panose="02070309020205020404" pitchFamily="49" charset="0"/>
              </a:rPr>
              <a:t>() </a:t>
            </a:r>
            <a:r>
              <a:rPr lang="en-GB" dirty="0"/>
              <a:t>which returns an iterator rather than a list</a:t>
            </a:r>
          </a:p>
          <a:p>
            <a:pPr lvl="1"/>
            <a:r>
              <a:rPr lang="en-GB" dirty="0"/>
              <a:t>This allocates memory only as necessary</a:t>
            </a:r>
          </a:p>
          <a:p>
            <a:r>
              <a:rPr lang="en-GB" dirty="0"/>
              <a:t>Python 3 replaces </a:t>
            </a:r>
            <a:r>
              <a:rPr lang="en-GB" dirty="0">
                <a:latin typeface="Courier New" panose="02070309020205020404" pitchFamily="49" charset="0"/>
                <a:cs typeface="Courier New" panose="02070309020205020404" pitchFamily="49" charset="0"/>
              </a:rPr>
              <a:t>range</a:t>
            </a:r>
            <a:r>
              <a:rPr lang="en-GB" dirty="0"/>
              <a:t> with </a:t>
            </a:r>
            <a:r>
              <a:rPr lang="en-GB" dirty="0" err="1">
                <a:latin typeface="Courier New" panose="02070309020205020404" pitchFamily="49" charset="0"/>
                <a:cs typeface="Courier New" panose="02070309020205020404" pitchFamily="49" charset="0"/>
              </a:rPr>
              <a:t>xrange</a:t>
            </a:r>
            <a:endParaRPr lang="en-GB" dirty="0">
              <a:latin typeface="Courier New" panose="02070309020205020404" pitchFamily="49" charset="0"/>
              <a:cs typeface="Courier New" panose="02070309020205020404" pitchFamily="49" charset="0"/>
            </a:endParaRPr>
          </a:p>
          <a:p>
            <a:pPr lvl="1"/>
            <a:endParaRPr lang="en-GB" dirty="0"/>
          </a:p>
        </p:txBody>
      </p:sp>
      <p:sp>
        <p:nvSpPr>
          <p:cNvPr id="3" name="Title 2"/>
          <p:cNvSpPr>
            <a:spLocks noGrp="1"/>
          </p:cNvSpPr>
          <p:nvPr>
            <p:ph type="title"/>
          </p:nvPr>
        </p:nvSpPr>
        <p:spPr/>
        <p:txBody>
          <a:bodyPr/>
          <a:lstStyle/>
          <a:p>
            <a:r>
              <a:rPr lang="en-GB" dirty="0"/>
              <a:t>Iterating Over a List of Numbers</a:t>
            </a:r>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Rectangle 4"/>
          <p:cNvSpPr/>
          <p:nvPr/>
        </p:nvSpPr>
        <p:spPr>
          <a:xfrm>
            <a:off x="2440754" y="1765737"/>
            <a:ext cx="6387936" cy="930166"/>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7348" tIns="53674" rIns="107348" bIns="53674" rtlCol="0" anchor="ctr"/>
          <a:lstStyle/>
          <a:p>
            <a:pPr lvl="1"/>
            <a:r>
              <a:rPr lang="en-IN" sz="1600" dirty="0">
                <a:solidFill>
                  <a:schemeClr val="tx1"/>
                </a:solidFill>
                <a:latin typeface="Courier New" panose="02070309020205020404" pitchFamily="49" charset="0"/>
                <a:cs typeface="Courier New" panose="02070309020205020404" pitchFamily="49" charset="0"/>
              </a:rPr>
              <a:t>for </a:t>
            </a:r>
            <a:r>
              <a:rPr lang="en-IN" sz="1600" dirty="0" err="1">
                <a:solidFill>
                  <a:schemeClr val="tx1"/>
                </a:solidFill>
                <a:latin typeface="Courier New" panose="02070309020205020404" pitchFamily="49" charset="0"/>
                <a:cs typeface="Courier New" panose="02070309020205020404" pitchFamily="49" charset="0"/>
              </a:rPr>
              <a:t>i</a:t>
            </a:r>
            <a:r>
              <a:rPr lang="en-IN" sz="1600" dirty="0">
                <a:solidFill>
                  <a:schemeClr val="tx1"/>
                </a:solidFill>
                <a:latin typeface="Courier New" panose="02070309020205020404" pitchFamily="49" charset="0"/>
                <a:cs typeface="Courier New" panose="02070309020205020404" pitchFamily="49" charset="0"/>
              </a:rPr>
              <a:t> in [1,2,3,4,5]:</a:t>
            </a:r>
            <a:endParaRPr lang="en-GB" sz="1600" dirty="0">
              <a:solidFill>
                <a:schemeClr val="tx1"/>
              </a:solidFill>
              <a:latin typeface="Courier New" panose="02070309020205020404" pitchFamily="49" charset="0"/>
              <a:cs typeface="Courier New" panose="02070309020205020404" pitchFamily="49" charset="0"/>
            </a:endParaRPr>
          </a:p>
          <a:p>
            <a:pPr lvl="1"/>
            <a:r>
              <a:rPr lang="en-IN" sz="1600" dirty="0">
                <a:solidFill>
                  <a:schemeClr val="tx1"/>
                </a:solidFill>
                <a:latin typeface="Courier New" panose="02070309020205020404" pitchFamily="49" charset="0"/>
                <a:cs typeface="Courier New" panose="02070309020205020404" pitchFamily="49" charset="0"/>
              </a:rPr>
              <a:t>   </a:t>
            </a:r>
            <a:r>
              <a:rPr lang="en-IN" sz="1600" dirty="0" err="1">
                <a:solidFill>
                  <a:schemeClr val="tx1"/>
                </a:solidFill>
                <a:latin typeface="Courier New" panose="02070309020205020404" pitchFamily="49" charset="0"/>
                <a:cs typeface="Courier New" panose="02070309020205020404" pitchFamily="49" charset="0"/>
              </a:rPr>
              <a:t>do_some_statements_here</a:t>
            </a:r>
            <a:endParaRPr lang="en-GB" sz="1600" dirty="0">
              <a:solidFill>
                <a:schemeClr val="tx1"/>
              </a:solidFill>
              <a:latin typeface="Courier New" panose="02070309020205020404" pitchFamily="49" charset="0"/>
              <a:cs typeface="Courier New" panose="02070309020205020404" pitchFamily="49" charset="0"/>
            </a:endParaRPr>
          </a:p>
        </p:txBody>
      </p:sp>
      <p:sp>
        <p:nvSpPr>
          <p:cNvPr id="6" name="TextBox 5"/>
          <p:cNvSpPr txBox="1"/>
          <p:nvPr/>
        </p:nvSpPr>
        <p:spPr>
          <a:xfrm>
            <a:off x="767259" y="6394384"/>
            <a:ext cx="641816" cy="230832"/>
          </a:xfrm>
          <a:prstGeom prst="rect">
            <a:avLst/>
          </a:prstGeom>
          <a:noFill/>
        </p:spPr>
        <p:txBody>
          <a:bodyPr wrap="square" rtlCol="0">
            <a:spAutoFit/>
          </a:bodyPr>
          <a:lstStyle/>
          <a:p>
            <a:fld id="{FDDB62B0-23BC-4D0F-8A58-1233F06AADEE}" type="slidenum">
              <a:rPr lang="en-GB" sz="900" smtClean="0"/>
              <a:t>2</a:t>
            </a:fld>
            <a:endParaRPr lang="en-GB" sz="900" dirty="0"/>
          </a:p>
        </p:txBody>
      </p:sp>
    </p:spTree>
    <p:extLst>
      <p:ext uri="{BB962C8B-B14F-4D97-AF65-F5344CB8AC3E}">
        <p14:creationId xmlns:p14="http://schemas.microsoft.com/office/powerpoint/2010/main" val="2599018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What's a better way to write this?</a:t>
            </a:r>
          </a:p>
          <a:p>
            <a:endParaRPr lang="en-GB" dirty="0"/>
          </a:p>
          <a:p>
            <a:endParaRPr lang="en-GB" dirty="0"/>
          </a:p>
          <a:p>
            <a:endParaRPr lang="en-GB" dirty="0"/>
          </a:p>
          <a:p>
            <a:endParaRPr lang="en-GB" dirty="0"/>
          </a:p>
          <a:p>
            <a:r>
              <a:rPr lang="en-IN" dirty="0"/>
              <a:t>Instead of having to break down the transformation into details, we simply say that we want to update </a:t>
            </a:r>
            <a:r>
              <a:rPr lang="en-IN" dirty="0">
                <a:latin typeface="Courier New" panose="02070309020205020404" pitchFamily="49" charset="0"/>
                <a:cs typeface="Courier New" panose="02070309020205020404" pitchFamily="49" charset="0"/>
              </a:rPr>
              <a:t>x</a:t>
            </a:r>
            <a:r>
              <a:rPr lang="en-IN" dirty="0"/>
              <a:t> and </a:t>
            </a:r>
            <a:r>
              <a:rPr lang="en-IN" dirty="0">
                <a:latin typeface="Courier New" panose="02070309020205020404" pitchFamily="49" charset="0"/>
                <a:cs typeface="Courier New" panose="02070309020205020404" pitchFamily="49" charset="0"/>
              </a:rPr>
              <a:t>y</a:t>
            </a:r>
            <a:r>
              <a:rPr lang="en-IN" dirty="0"/>
              <a:t> according to the relevant equations  </a:t>
            </a:r>
          </a:p>
          <a:p>
            <a:r>
              <a:rPr lang="en-IN" dirty="0"/>
              <a:t>Additionally, state changes are now atomic</a:t>
            </a:r>
            <a:endParaRPr lang="en-GB" dirty="0"/>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6" name="Rectangle 5"/>
          <p:cNvSpPr/>
          <p:nvPr/>
        </p:nvSpPr>
        <p:spPr>
          <a:xfrm>
            <a:off x="3443592" y="1809345"/>
            <a:ext cx="3988341" cy="1571125"/>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7348" tIns="53674" rIns="107348" bIns="53674" rtlCol="0" anchor="ctr"/>
          <a:lstStyle/>
          <a:p>
            <a:r>
              <a:rPr lang="en-IN" dirty="0">
                <a:solidFill>
                  <a:schemeClr val="tx1"/>
                </a:solidFill>
                <a:latin typeface="Courier New" panose="02070309020205020404" pitchFamily="49" charset="0"/>
                <a:cs typeface="Courier New" panose="02070309020205020404" pitchFamily="49" charset="0"/>
              </a:rPr>
              <a:t>def </a:t>
            </a:r>
            <a:r>
              <a:rPr lang="en-IN" dirty="0" err="1">
                <a:solidFill>
                  <a:schemeClr val="tx1"/>
                </a:solidFill>
                <a:latin typeface="Courier New" panose="02070309020205020404" pitchFamily="49" charset="0"/>
                <a:cs typeface="Courier New" panose="02070309020205020404" pitchFamily="49" charset="0"/>
              </a:rPr>
              <a:t>fibonacci</a:t>
            </a:r>
            <a:r>
              <a:rPr lang="en-IN" dirty="0">
                <a:solidFill>
                  <a:schemeClr val="tx1"/>
                </a:solidFill>
                <a:latin typeface="Courier New" panose="02070309020205020404" pitchFamily="49" charset="0"/>
                <a:cs typeface="Courier New" panose="02070309020205020404" pitchFamily="49" charset="0"/>
              </a:rPr>
              <a:t>(n):</a:t>
            </a:r>
            <a:endParaRPr lang="en-GB" dirty="0">
              <a:solidFill>
                <a:schemeClr val="tx1"/>
              </a:solidFill>
              <a:latin typeface="Courier New" panose="02070309020205020404" pitchFamily="49" charset="0"/>
              <a:cs typeface="Courier New" panose="02070309020205020404" pitchFamily="49" charset="0"/>
            </a:endParaRPr>
          </a:p>
          <a:p>
            <a:r>
              <a:rPr lang="en-IN" dirty="0" err="1">
                <a:solidFill>
                  <a:schemeClr val="tx1"/>
                </a:solidFill>
                <a:latin typeface="Courier New" panose="02070309020205020404" pitchFamily="49" charset="0"/>
                <a:cs typeface="Courier New" panose="02070309020205020404" pitchFamily="49" charset="0"/>
              </a:rPr>
              <a:t>x,y</a:t>
            </a:r>
            <a:r>
              <a:rPr lang="en-IN" dirty="0">
                <a:solidFill>
                  <a:schemeClr val="tx1"/>
                </a:solidFill>
                <a:latin typeface="Courier New" panose="02070309020205020404" pitchFamily="49" charset="0"/>
                <a:cs typeface="Courier New" panose="02070309020205020404" pitchFamily="49" charset="0"/>
              </a:rPr>
              <a:t>=0,1</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for </a:t>
            </a:r>
            <a:r>
              <a:rPr lang="en-IN" dirty="0" err="1">
                <a:solidFill>
                  <a:schemeClr val="tx1"/>
                </a:solidFill>
                <a:latin typeface="Courier New" panose="02070309020205020404" pitchFamily="49" charset="0"/>
                <a:cs typeface="Courier New" panose="02070309020205020404" pitchFamily="49" charset="0"/>
              </a:rPr>
              <a:t>i</a:t>
            </a:r>
            <a:r>
              <a:rPr lang="en-IN" dirty="0">
                <a:solidFill>
                  <a:schemeClr val="tx1"/>
                </a:solidFill>
                <a:latin typeface="Courier New" panose="02070309020205020404" pitchFamily="49" charset="0"/>
                <a:cs typeface="Courier New" panose="02070309020205020404" pitchFamily="49" charset="0"/>
              </a:rPr>
              <a:t> in range(n):</a:t>
            </a:r>
            <a:endParaRPr lang="en-GB" dirty="0">
              <a:solidFill>
                <a:schemeClr val="tx1"/>
              </a:solidFill>
              <a:latin typeface="Courier New" panose="02070309020205020404" pitchFamily="49" charset="0"/>
              <a:cs typeface="Courier New" panose="02070309020205020404" pitchFamily="49" charset="0"/>
            </a:endParaRPr>
          </a:p>
          <a:p>
            <a:r>
              <a:rPr lang="en-IN" dirty="0">
                <a:solidFill>
                  <a:schemeClr val="tx1"/>
                </a:solidFill>
                <a:latin typeface="Courier New" panose="02070309020205020404" pitchFamily="49" charset="0"/>
                <a:cs typeface="Courier New" panose="02070309020205020404" pitchFamily="49" charset="0"/>
              </a:rPr>
              <a:t>   </a:t>
            </a:r>
            <a:r>
              <a:rPr lang="en-IN" dirty="0" err="1">
                <a:solidFill>
                  <a:schemeClr val="tx1"/>
                </a:solidFill>
                <a:latin typeface="Courier New" panose="02070309020205020404" pitchFamily="49" charset="0"/>
                <a:cs typeface="Courier New" panose="02070309020205020404" pitchFamily="49" charset="0"/>
              </a:rPr>
              <a:t>x,y</a:t>
            </a:r>
            <a:r>
              <a:rPr lang="en-IN" dirty="0">
                <a:solidFill>
                  <a:schemeClr val="tx1"/>
                </a:solidFill>
                <a:latin typeface="Courier New" panose="02070309020205020404" pitchFamily="49" charset="0"/>
                <a:cs typeface="Courier New" panose="02070309020205020404" pitchFamily="49" charset="0"/>
              </a:rPr>
              <a:t> = y, x + y</a:t>
            </a:r>
            <a:endParaRPr lang="en-GB" dirty="0">
              <a:solidFill>
                <a:schemeClr val="tx1"/>
              </a:solidFill>
              <a:latin typeface="Courier New" panose="02070309020205020404" pitchFamily="49" charset="0"/>
              <a:cs typeface="Courier New" panose="02070309020205020404" pitchFamily="49" charset="0"/>
            </a:endParaRPr>
          </a:p>
        </p:txBody>
      </p:sp>
      <p:sp>
        <p:nvSpPr>
          <p:cNvPr id="8" name="TextBox 7"/>
          <p:cNvSpPr txBox="1"/>
          <p:nvPr/>
        </p:nvSpPr>
        <p:spPr>
          <a:xfrm>
            <a:off x="767259" y="6394384"/>
            <a:ext cx="641816" cy="230832"/>
          </a:xfrm>
          <a:prstGeom prst="rect">
            <a:avLst/>
          </a:prstGeom>
          <a:noFill/>
        </p:spPr>
        <p:txBody>
          <a:bodyPr wrap="square" rtlCol="0">
            <a:spAutoFit/>
          </a:bodyPr>
          <a:lstStyle/>
          <a:p>
            <a:fld id="{FDDB62B0-23BC-4D0F-8A58-1233F06AADEE}" type="slidenum">
              <a:rPr lang="en-GB" sz="900" smtClean="0"/>
              <a:t>20</a:t>
            </a:fld>
            <a:endParaRPr lang="en-GB" sz="900" dirty="0"/>
          </a:p>
        </p:txBody>
      </p:sp>
      <p:sp>
        <p:nvSpPr>
          <p:cNvPr id="9" name="Title 2"/>
          <p:cNvSpPr>
            <a:spLocks noGrp="1"/>
          </p:cNvSpPr>
          <p:nvPr>
            <p:ph type="title"/>
          </p:nvPr>
        </p:nvSpPr>
        <p:spPr/>
        <p:txBody>
          <a:bodyPr>
            <a:noAutofit/>
          </a:bodyPr>
          <a:lstStyle/>
          <a:p>
            <a:r>
              <a:rPr lang="en-IN" sz="2800" dirty="0">
                <a:solidFill>
                  <a:schemeClr val="accent5"/>
                </a:solidFill>
                <a:cs typeface="Courier New" panose="02070309020205020404" pitchFamily="49" charset="0"/>
              </a:rPr>
              <a:t>Simultaneous state updates with tuple packing and unpacking</a:t>
            </a:r>
            <a:endParaRPr lang="en-GB" sz="2800" dirty="0"/>
          </a:p>
        </p:txBody>
      </p:sp>
    </p:spTree>
    <p:extLst>
      <p:ext uri="{BB962C8B-B14F-4D97-AF65-F5344CB8AC3E}">
        <p14:creationId xmlns:p14="http://schemas.microsoft.com/office/powerpoint/2010/main" val="1335338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Python Enhancement Proposals (PEP) are documents that are written by developers to describe potential enhancements to the Python language</a:t>
            </a:r>
          </a:p>
          <a:p>
            <a:r>
              <a:rPr lang="en-IN" dirty="0"/>
              <a:t>Some of these are accepted by the core developers for inclusion into new releases of the language</a:t>
            </a:r>
          </a:p>
          <a:p>
            <a:r>
              <a:rPr lang="en-IN" dirty="0"/>
              <a:t>One of the most well known PEPs is PEP 8</a:t>
            </a:r>
          </a:p>
          <a:p>
            <a:r>
              <a:rPr lang="en-IN" dirty="0"/>
              <a:t>PEP 8 is the style guide for writing Python</a:t>
            </a:r>
            <a:endParaRPr lang="en-GB" dirty="0"/>
          </a:p>
        </p:txBody>
      </p:sp>
      <p:sp>
        <p:nvSpPr>
          <p:cNvPr id="3" name="Title 2"/>
          <p:cNvSpPr>
            <a:spLocks noGrp="1"/>
          </p:cNvSpPr>
          <p:nvPr>
            <p:ph type="title"/>
          </p:nvPr>
        </p:nvSpPr>
        <p:spPr/>
        <p:txBody>
          <a:bodyPr/>
          <a:lstStyle/>
          <a:p>
            <a:r>
              <a:rPr lang="en-IN" dirty="0">
                <a:solidFill>
                  <a:schemeClr val="accent5"/>
                </a:solidFill>
              </a:rPr>
              <a:t>To PEP 8 and Beyond</a:t>
            </a:r>
            <a:endParaRPr lang="en-GB" dirty="0"/>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TextBox 4"/>
          <p:cNvSpPr txBox="1"/>
          <p:nvPr/>
        </p:nvSpPr>
        <p:spPr>
          <a:xfrm>
            <a:off x="767259" y="6394384"/>
            <a:ext cx="641816" cy="230832"/>
          </a:xfrm>
          <a:prstGeom prst="rect">
            <a:avLst/>
          </a:prstGeom>
          <a:noFill/>
        </p:spPr>
        <p:txBody>
          <a:bodyPr wrap="square" rtlCol="0">
            <a:spAutoFit/>
          </a:bodyPr>
          <a:lstStyle/>
          <a:p>
            <a:fld id="{FDDB62B0-23BC-4D0F-8A58-1233F06AADEE}" type="slidenum">
              <a:rPr lang="en-GB" sz="900" smtClean="0"/>
              <a:t>21</a:t>
            </a:fld>
            <a:endParaRPr lang="en-GB" sz="900" dirty="0"/>
          </a:p>
        </p:txBody>
      </p:sp>
    </p:spTree>
    <p:extLst>
      <p:ext uri="{BB962C8B-B14F-4D97-AF65-F5344CB8AC3E}">
        <p14:creationId xmlns:p14="http://schemas.microsoft.com/office/powerpoint/2010/main" val="1429151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7260" y="1265651"/>
            <a:ext cx="3167432" cy="4921369"/>
          </a:xfrm>
        </p:spPr>
        <p:txBody>
          <a:bodyPr>
            <a:normAutofit/>
          </a:bodyPr>
          <a:lstStyle/>
          <a:p>
            <a:r>
              <a:rPr lang="en-IN" sz="2400" dirty="0"/>
              <a:t>This program connects to a network routing device</a:t>
            </a:r>
          </a:p>
          <a:p>
            <a:r>
              <a:rPr lang="en-IN" sz="2400" dirty="0"/>
              <a:t>Iterates over its routing table</a:t>
            </a:r>
          </a:p>
          <a:p>
            <a:r>
              <a:rPr lang="en-IN" sz="2400" dirty="0"/>
              <a:t>Prints out the route name and IP address as a report  </a:t>
            </a:r>
          </a:p>
          <a:p>
            <a:endParaRPr lang="en-GB" sz="2400" dirty="0"/>
          </a:p>
        </p:txBody>
      </p:sp>
      <p:sp>
        <p:nvSpPr>
          <p:cNvPr id="4" name="Footer Placeholder 3"/>
          <p:cNvSpPr>
            <a:spLocks noGrp="1"/>
          </p:cNvSpPr>
          <p:nvPr>
            <p:ph type="ftr" sz="quarter" idx="11"/>
          </p:nvPr>
        </p:nvSpPr>
        <p:spPr/>
        <p:txBody>
          <a:bodyPr/>
          <a:lstStyle/>
          <a:p>
            <a:r>
              <a:rPr lang="en-GB" dirty="0"/>
              <a:t>Python for Tool Developers</a:t>
            </a:r>
          </a:p>
        </p:txBody>
      </p:sp>
      <p:sp>
        <p:nvSpPr>
          <p:cNvPr id="5" name="TextBox 4"/>
          <p:cNvSpPr txBox="1"/>
          <p:nvPr/>
        </p:nvSpPr>
        <p:spPr>
          <a:xfrm>
            <a:off x="767259" y="6394384"/>
            <a:ext cx="641816" cy="230832"/>
          </a:xfrm>
          <a:prstGeom prst="rect">
            <a:avLst/>
          </a:prstGeom>
          <a:noFill/>
        </p:spPr>
        <p:txBody>
          <a:bodyPr wrap="square" rtlCol="0">
            <a:spAutoFit/>
          </a:bodyPr>
          <a:lstStyle/>
          <a:p>
            <a:fld id="{FDDB62B0-23BC-4D0F-8A58-1233F06AADEE}" type="slidenum">
              <a:rPr lang="en-GB" sz="900" smtClean="0"/>
              <a:t>22</a:t>
            </a:fld>
            <a:endParaRPr lang="en-GB" sz="900" dirty="0"/>
          </a:p>
        </p:txBody>
      </p:sp>
      <p:sp>
        <p:nvSpPr>
          <p:cNvPr id="8" name="Rectangle 7"/>
          <p:cNvSpPr/>
          <p:nvPr/>
        </p:nvSpPr>
        <p:spPr>
          <a:xfrm>
            <a:off x="3992067" y="1297832"/>
            <a:ext cx="6400800" cy="4819570"/>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7348" tIns="53674" rIns="107348" bIns="53674" rtlCol="0" anchor="ctr"/>
          <a:lstStyle/>
          <a:p>
            <a:r>
              <a:rPr lang="en-IN" sz="1200" dirty="0">
                <a:solidFill>
                  <a:schemeClr val="tx1"/>
                </a:solidFill>
                <a:latin typeface="Courier New" panose="02070309020205020404" pitchFamily="49" charset="0"/>
                <a:cs typeface="Courier New" panose="02070309020205020404" pitchFamily="49" charset="0"/>
              </a:rPr>
              <a:t>import </a:t>
            </a:r>
            <a:r>
              <a:rPr lang="en-IN" sz="1200" dirty="0" err="1">
                <a:solidFill>
                  <a:schemeClr val="tx1"/>
                </a:solidFill>
                <a:latin typeface="Courier New" panose="02070309020205020404" pitchFamily="49" charset="0"/>
                <a:cs typeface="Courier New" panose="02070309020205020404" pitchFamily="49" charset="0"/>
              </a:rPr>
              <a:t>jnettool.tools.elements.NetworkElement</a:t>
            </a:r>
            <a:r>
              <a:rPr lang="en-IN" sz="1200" dirty="0">
                <a:solidFill>
                  <a:schemeClr val="tx1"/>
                </a:solidFill>
                <a:latin typeface="Courier New" panose="02070309020205020404" pitchFamily="49" charset="0"/>
                <a:cs typeface="Courier New" panose="02070309020205020404" pitchFamily="49" charset="0"/>
              </a:rPr>
              <a:t>, \</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r>
              <a:rPr lang="en-IN" sz="1200" dirty="0" err="1">
                <a:solidFill>
                  <a:schemeClr val="tx1"/>
                </a:solidFill>
                <a:latin typeface="Courier New" panose="02070309020205020404" pitchFamily="49" charset="0"/>
                <a:cs typeface="Courier New" panose="02070309020205020404" pitchFamily="49" charset="0"/>
              </a:rPr>
              <a:t>jnettool.tools.Routing</a:t>
            </a:r>
            <a:r>
              <a:rPr lang="en-IN" sz="1200" dirty="0">
                <a:solidFill>
                  <a:schemeClr val="tx1"/>
                </a:solidFill>
                <a:latin typeface="Courier New" panose="02070309020205020404" pitchFamily="49" charset="0"/>
                <a:cs typeface="Courier New" panose="02070309020205020404" pitchFamily="49" charset="0"/>
              </a:rPr>
              <a:t>, \</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r>
              <a:rPr lang="en-IN" sz="1200" dirty="0" err="1">
                <a:solidFill>
                  <a:schemeClr val="tx1"/>
                </a:solidFill>
                <a:latin typeface="Courier New" panose="02070309020205020404" pitchFamily="49" charset="0"/>
                <a:cs typeface="Courier New" panose="02070309020205020404" pitchFamily="49" charset="0"/>
              </a:rPr>
              <a:t>jnettool.tools.RouteInspector</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ne=</a:t>
            </a:r>
            <a:r>
              <a:rPr lang="en-IN" sz="1200" dirty="0" err="1">
                <a:solidFill>
                  <a:schemeClr val="tx1"/>
                </a:solidFill>
                <a:latin typeface="Courier New" panose="02070309020205020404" pitchFamily="49" charset="0"/>
                <a:cs typeface="Courier New" panose="02070309020205020404" pitchFamily="49" charset="0"/>
              </a:rPr>
              <a:t>jnettool.tools.elements.NetworkElement</a:t>
            </a:r>
            <a:r>
              <a:rPr lang="en-IN" sz="1200" dirty="0">
                <a:solidFill>
                  <a:schemeClr val="tx1"/>
                </a:solidFill>
                <a:latin typeface="Courier New" panose="02070309020205020404" pitchFamily="49" charset="0"/>
                <a:cs typeface="Courier New" panose="02070309020205020404" pitchFamily="49" charset="0"/>
              </a:rPr>
              <a:t>( '171.0.2.45' )</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try:</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r>
              <a:rPr lang="en-IN" sz="1200" dirty="0" err="1">
                <a:solidFill>
                  <a:schemeClr val="tx1"/>
                </a:solidFill>
                <a:latin typeface="Courier New" panose="02070309020205020404" pitchFamily="49" charset="0"/>
                <a:cs typeface="Courier New" panose="02070309020205020404" pitchFamily="49" charset="0"/>
              </a:rPr>
              <a:t>routing_table</a:t>
            </a:r>
            <a:r>
              <a:rPr lang="en-IN" sz="1200" dirty="0">
                <a:solidFill>
                  <a:schemeClr val="tx1"/>
                </a:solidFill>
                <a:latin typeface="Courier New" panose="02070309020205020404" pitchFamily="49" charset="0"/>
                <a:cs typeface="Courier New" panose="02070309020205020404" pitchFamily="49" charset="0"/>
              </a:rPr>
              <a:t>=</a:t>
            </a:r>
            <a:r>
              <a:rPr lang="en-IN" sz="1200" dirty="0" err="1">
                <a:solidFill>
                  <a:schemeClr val="tx1"/>
                </a:solidFill>
                <a:latin typeface="Courier New" panose="02070309020205020404" pitchFamily="49" charset="0"/>
                <a:cs typeface="Courier New" panose="02070309020205020404" pitchFamily="49" charset="0"/>
              </a:rPr>
              <a:t>ne.getRoutingTable</a:t>
            </a:r>
            <a:r>
              <a:rPr lang="en-IN" sz="1200" dirty="0">
                <a:solidFill>
                  <a:schemeClr val="tx1"/>
                </a:solidFill>
                <a:latin typeface="Courier New" panose="02070309020205020404" pitchFamily="49" charset="0"/>
                <a:cs typeface="Courier New" panose="02070309020205020404" pitchFamily="49" charset="0"/>
              </a:rPr>
              <a:t>() # fetch routing table</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except </a:t>
            </a:r>
            <a:r>
              <a:rPr lang="en-IN" sz="1200" dirty="0" err="1">
                <a:solidFill>
                  <a:schemeClr val="tx1"/>
                </a:solidFill>
                <a:latin typeface="Courier New" panose="02070309020205020404" pitchFamily="49" charset="0"/>
                <a:cs typeface="Courier New" panose="02070309020205020404" pitchFamily="49" charset="0"/>
              </a:rPr>
              <a:t>jnettool.tools.elements.MissingVar</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Record table fault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r>
              <a:rPr lang="en-IN" sz="1200" dirty="0" err="1">
                <a:solidFill>
                  <a:schemeClr val="tx1"/>
                </a:solidFill>
                <a:latin typeface="Courier New" panose="02070309020205020404" pitchFamily="49" charset="0"/>
                <a:cs typeface="Courier New" panose="02070309020205020404" pitchFamily="49" charset="0"/>
              </a:rPr>
              <a:t>logging.exception</a:t>
            </a:r>
            <a:r>
              <a:rPr lang="en-IN" sz="1200" dirty="0">
                <a:solidFill>
                  <a:schemeClr val="tx1"/>
                </a:solidFill>
                <a:latin typeface="Courier New" panose="02070309020205020404" pitchFamily="49" charset="0"/>
                <a:cs typeface="Courier New" panose="02070309020205020404" pitchFamily="49" charset="0"/>
              </a:rPr>
              <a:t>('''No routing table found ''')</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Undo partial changes</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r>
              <a:rPr lang="en-IN" sz="1200" dirty="0" err="1">
                <a:solidFill>
                  <a:schemeClr val="tx1"/>
                </a:solidFill>
                <a:latin typeface="Courier New" panose="02070309020205020404" pitchFamily="49" charset="0"/>
                <a:cs typeface="Courier New" panose="02070309020205020404" pitchFamily="49" charset="0"/>
              </a:rPr>
              <a:t>ne.cleanup</a:t>
            </a:r>
            <a:r>
              <a:rPr lang="en-IN" sz="1200" dirty="0">
                <a:solidFill>
                  <a:schemeClr val="tx1"/>
                </a:solidFill>
                <a:latin typeface="Courier New" panose="02070309020205020404" pitchFamily="49" charset="0"/>
                <a:cs typeface="Courier New" panose="02070309020205020404" pitchFamily="49" charset="0"/>
              </a:rPr>
              <a:t>('''rollback''')</a:t>
            </a:r>
          </a:p>
          <a:p>
            <a:r>
              <a:rPr lang="en-IN" sz="1200" dirty="0">
                <a:solidFill>
                  <a:schemeClr val="tx1"/>
                </a:solidFill>
                <a:latin typeface="Courier New" panose="02070309020205020404" pitchFamily="49" charset="0"/>
                <a:cs typeface="Courier New" panose="02070309020205020404" pitchFamily="49" charset="0"/>
              </a:rPr>
              <a:t>else:</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r>
              <a:rPr lang="en-IN" sz="1200" dirty="0" err="1">
                <a:solidFill>
                  <a:schemeClr val="tx1"/>
                </a:solidFill>
                <a:latin typeface="Courier New" panose="02070309020205020404" pitchFamily="49" charset="0"/>
                <a:cs typeface="Courier New" panose="02070309020205020404" pitchFamily="49" charset="0"/>
              </a:rPr>
              <a:t>num_routes-routing_table.getSize</a:t>
            </a:r>
            <a:r>
              <a:rPr lang="en-IN" sz="1200" dirty="0">
                <a:solidFill>
                  <a:schemeClr val="tx1"/>
                </a:solidFill>
                <a:latin typeface="Courier New" panose="02070309020205020404" pitchFamily="49" charset="0"/>
                <a:cs typeface="Courier New" panose="02070309020205020404" pitchFamily="49" charset="0"/>
              </a:rPr>
              <a:t>() # determine table size</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for </a:t>
            </a:r>
            <a:r>
              <a:rPr lang="en-IN" sz="1200" dirty="0" err="1">
                <a:solidFill>
                  <a:schemeClr val="tx1"/>
                </a:solidFill>
                <a:latin typeface="Courier New" panose="02070309020205020404" pitchFamily="49" charset="0"/>
                <a:cs typeface="Courier New" panose="02070309020205020404" pitchFamily="49" charset="0"/>
              </a:rPr>
              <a:t>RToffset</a:t>
            </a:r>
            <a:r>
              <a:rPr lang="en-IN" sz="1200" dirty="0">
                <a:solidFill>
                  <a:schemeClr val="tx1"/>
                </a:solidFill>
                <a:latin typeface="Courier New" panose="02070309020205020404" pitchFamily="49" charset="0"/>
                <a:cs typeface="Courier New" panose="02070309020205020404" pitchFamily="49" charset="0"/>
              </a:rPr>
              <a:t> in range( </a:t>
            </a:r>
            <a:r>
              <a:rPr lang="en-IN" sz="1200" dirty="0" err="1">
                <a:solidFill>
                  <a:schemeClr val="tx1"/>
                </a:solidFill>
                <a:latin typeface="Courier New" panose="02070309020205020404" pitchFamily="49" charset="0"/>
                <a:cs typeface="Courier New" panose="02070309020205020404" pitchFamily="49" charset="0"/>
              </a:rPr>
              <a:t>num_routes</a:t>
            </a:r>
            <a:r>
              <a:rPr lang="en-IN" sz="1200" dirty="0">
                <a:solidFill>
                  <a:schemeClr val="tx1"/>
                </a:solidFill>
                <a:latin typeface="Courier New" panose="02070309020205020404" pitchFamily="49" charset="0"/>
                <a:cs typeface="Courier New" panose="02070309020205020404" pitchFamily="49" charset="0"/>
              </a:rPr>
              <a:t> ) :</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route=</a:t>
            </a:r>
            <a:r>
              <a:rPr lang="en-IN" sz="1200" dirty="0" err="1">
                <a:solidFill>
                  <a:schemeClr val="tx1"/>
                </a:solidFill>
                <a:latin typeface="Courier New" panose="02070309020205020404" pitchFamily="49" charset="0"/>
                <a:cs typeface="Courier New" panose="02070309020205020404" pitchFamily="49" charset="0"/>
              </a:rPr>
              <a:t>routing_table.getRouteByIndex</a:t>
            </a:r>
            <a:r>
              <a:rPr lang="en-IN" sz="1200" dirty="0">
                <a:solidFill>
                  <a:schemeClr val="tx1"/>
                </a:solidFill>
                <a:latin typeface="Courier New" panose="02070309020205020404" pitchFamily="49" charset="0"/>
                <a:cs typeface="Courier New" panose="02070309020205020404" pitchFamily="49" charset="0"/>
              </a:rPr>
              <a:t>(</a:t>
            </a:r>
            <a:r>
              <a:rPr lang="en-IN" sz="1200" dirty="0" err="1">
                <a:solidFill>
                  <a:schemeClr val="tx1"/>
                </a:solidFill>
                <a:latin typeface="Courier New" panose="02070309020205020404" pitchFamily="49" charset="0"/>
                <a:cs typeface="Courier New" panose="02070309020205020404" pitchFamily="49" charset="0"/>
              </a:rPr>
              <a:t>RToffset</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name=</a:t>
            </a:r>
            <a:r>
              <a:rPr lang="en-IN" sz="1200" dirty="0" err="1">
                <a:solidFill>
                  <a:schemeClr val="tx1"/>
                </a:solidFill>
                <a:latin typeface="Courier New" panose="02070309020205020404" pitchFamily="49" charset="0"/>
                <a:cs typeface="Courier New" panose="02070309020205020404" pitchFamily="49" charset="0"/>
              </a:rPr>
              <a:t>route.getName</a:t>
            </a:r>
            <a:r>
              <a:rPr lang="en-IN" sz="1200" dirty="0">
                <a:solidFill>
                  <a:schemeClr val="tx1"/>
                </a:solidFill>
                <a:latin typeface="Courier New" panose="02070309020205020404" pitchFamily="49" charset="0"/>
                <a:cs typeface="Courier New" panose="02070309020205020404" pitchFamily="49" charset="0"/>
              </a:rPr>
              <a:t>()  # route name</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r>
              <a:rPr lang="en-IN" sz="1200" dirty="0" err="1">
                <a:solidFill>
                  <a:schemeClr val="tx1"/>
                </a:solidFill>
                <a:latin typeface="Courier New" panose="02070309020205020404" pitchFamily="49" charset="0"/>
                <a:cs typeface="Courier New" panose="02070309020205020404" pitchFamily="49" charset="0"/>
              </a:rPr>
              <a:t>ipaddr</a:t>
            </a:r>
            <a:r>
              <a:rPr lang="en-IN" sz="1200" dirty="0">
                <a:solidFill>
                  <a:schemeClr val="tx1"/>
                </a:solidFill>
                <a:latin typeface="Courier New" panose="02070309020205020404" pitchFamily="49" charset="0"/>
                <a:cs typeface="Courier New" panose="02070309020205020404" pitchFamily="49" charset="0"/>
              </a:rPr>
              <a:t> = </a:t>
            </a:r>
            <a:r>
              <a:rPr lang="en-IN" sz="1200" dirty="0" err="1">
                <a:solidFill>
                  <a:schemeClr val="tx1"/>
                </a:solidFill>
                <a:latin typeface="Courier New" panose="02070309020205020404" pitchFamily="49" charset="0"/>
                <a:cs typeface="Courier New" panose="02070309020205020404" pitchFamily="49" charset="0"/>
              </a:rPr>
              <a:t>route.getIPAddr</a:t>
            </a:r>
            <a:r>
              <a:rPr lang="en-IN" sz="1200" dirty="0">
                <a:solidFill>
                  <a:schemeClr val="tx1"/>
                </a:solidFill>
                <a:latin typeface="Courier New" panose="02070309020205020404" pitchFamily="49" charset="0"/>
                <a:cs typeface="Courier New" panose="02070309020205020404" pitchFamily="49" charset="0"/>
              </a:rPr>
              <a:t>() # </a:t>
            </a:r>
            <a:r>
              <a:rPr lang="en-IN" sz="1200" dirty="0" err="1">
                <a:solidFill>
                  <a:schemeClr val="tx1"/>
                </a:solidFill>
                <a:latin typeface="Courier New" panose="02070309020205020404" pitchFamily="49" charset="0"/>
                <a:cs typeface="Courier New" panose="02070309020205020404" pitchFamily="49" charset="0"/>
              </a:rPr>
              <a:t>ip</a:t>
            </a:r>
            <a:r>
              <a:rPr lang="en-IN" sz="1200" dirty="0">
                <a:solidFill>
                  <a:schemeClr val="tx1"/>
                </a:solidFill>
                <a:latin typeface="Courier New" panose="02070309020205020404" pitchFamily="49" charset="0"/>
                <a:cs typeface="Courier New" panose="02070309020205020404" pitchFamily="49" charset="0"/>
              </a:rPr>
              <a:t> address</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print ("%15s -&gt; %s" % *</a:t>
            </a:r>
            <a:r>
              <a:rPr lang="en-IN" sz="1200" dirty="0" err="1">
                <a:solidFill>
                  <a:schemeClr val="tx1"/>
                </a:solidFill>
                <a:latin typeface="Courier New" panose="02070309020205020404" pitchFamily="49" charset="0"/>
                <a:cs typeface="Courier New" panose="02070309020205020404" pitchFamily="49" charset="0"/>
              </a:rPr>
              <a:t>name,ipaddr</a:t>
            </a:r>
            <a:r>
              <a:rPr lang="en-IN" sz="1200" dirty="0">
                <a:solidFill>
                  <a:schemeClr val="tx1"/>
                </a:solidFill>
                <a:latin typeface="Courier New" panose="02070309020205020404" pitchFamily="49" charset="0"/>
                <a:cs typeface="Courier New" panose="02070309020205020404" pitchFamily="49" charset="0"/>
              </a:rPr>
              <a:t>) # format nicely</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finally:</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r>
              <a:rPr lang="en-IN" sz="1200" dirty="0" err="1">
                <a:solidFill>
                  <a:schemeClr val="tx1"/>
                </a:solidFill>
                <a:latin typeface="Courier New" panose="02070309020205020404" pitchFamily="49" charset="0"/>
                <a:cs typeface="Courier New" panose="02070309020205020404" pitchFamily="49" charset="0"/>
              </a:rPr>
              <a:t>ns.cleanup</a:t>
            </a:r>
            <a:r>
              <a:rPr lang="en-IN" sz="1200" dirty="0">
                <a:solidFill>
                  <a:schemeClr val="tx1"/>
                </a:solidFill>
                <a:latin typeface="Courier New" panose="02070309020205020404" pitchFamily="49" charset="0"/>
                <a:cs typeface="Courier New" panose="02070309020205020404" pitchFamily="49" charset="0"/>
              </a:rPr>
              <a:t>( '''commit''' ) #lock in changes</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r>
              <a:rPr lang="en-IN" sz="1200" dirty="0" err="1">
                <a:solidFill>
                  <a:schemeClr val="tx1"/>
                </a:solidFill>
                <a:latin typeface="Courier New" panose="02070309020205020404" pitchFamily="49" charset="0"/>
                <a:cs typeface="Courier New" panose="02070309020205020404" pitchFamily="49" charset="0"/>
              </a:rPr>
              <a:t>ns.disconnect</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endParaRPr lang="en-GB" sz="1200" dirty="0">
              <a:solidFill>
                <a:schemeClr val="tx1"/>
              </a:solidFill>
              <a:latin typeface="Courier New" panose="02070309020205020404" pitchFamily="49" charset="0"/>
              <a:cs typeface="Courier New" panose="02070309020205020404" pitchFamily="49" charset="0"/>
            </a:endParaRPr>
          </a:p>
        </p:txBody>
      </p:sp>
      <p:sp>
        <p:nvSpPr>
          <p:cNvPr id="9" name="Title 2"/>
          <p:cNvSpPr>
            <a:spLocks noGrp="1"/>
          </p:cNvSpPr>
          <p:nvPr>
            <p:ph type="title"/>
          </p:nvPr>
        </p:nvSpPr>
        <p:spPr/>
        <p:txBody>
          <a:bodyPr/>
          <a:lstStyle/>
          <a:p>
            <a:r>
              <a:rPr lang="en-IN" dirty="0">
                <a:solidFill>
                  <a:schemeClr val="accent5"/>
                </a:solidFill>
              </a:rPr>
              <a:t>To PEP 8 and Beyond</a:t>
            </a:r>
            <a:endParaRPr lang="en-GB" dirty="0"/>
          </a:p>
        </p:txBody>
      </p:sp>
    </p:spTree>
    <p:extLst>
      <p:ext uri="{BB962C8B-B14F-4D97-AF65-F5344CB8AC3E}">
        <p14:creationId xmlns:p14="http://schemas.microsoft.com/office/powerpoint/2010/main" val="2492950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Let's look at the next version of this with PEP 8 applied</a:t>
            </a:r>
            <a:endParaRPr lang="en-GB" dirty="0"/>
          </a:p>
          <a:p>
            <a:endParaRPr lang="en-GB" dirty="0"/>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TextBox 4"/>
          <p:cNvSpPr txBox="1"/>
          <p:nvPr/>
        </p:nvSpPr>
        <p:spPr>
          <a:xfrm>
            <a:off x="767259" y="6394384"/>
            <a:ext cx="641816" cy="230832"/>
          </a:xfrm>
          <a:prstGeom prst="rect">
            <a:avLst/>
          </a:prstGeom>
          <a:noFill/>
        </p:spPr>
        <p:txBody>
          <a:bodyPr wrap="square" rtlCol="0">
            <a:spAutoFit/>
          </a:bodyPr>
          <a:lstStyle/>
          <a:p>
            <a:fld id="{FDDB62B0-23BC-4D0F-8A58-1233F06AADEE}" type="slidenum">
              <a:rPr lang="en-GB" sz="900" smtClean="0"/>
              <a:t>23</a:t>
            </a:fld>
            <a:endParaRPr lang="en-GB" sz="900" dirty="0"/>
          </a:p>
        </p:txBody>
      </p:sp>
      <p:sp>
        <p:nvSpPr>
          <p:cNvPr id="7" name="Rectangle 6"/>
          <p:cNvSpPr/>
          <p:nvPr/>
        </p:nvSpPr>
        <p:spPr>
          <a:xfrm>
            <a:off x="767260" y="1690258"/>
            <a:ext cx="4843832" cy="4566038"/>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7348" tIns="53674" rIns="107348" bIns="53674" rtlCol="0" anchor="ctr"/>
          <a:lstStyle/>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a:t>
            </a:r>
            <a:r>
              <a:rPr lang="en-IN" sz="1200" kern="150" dirty="0" err="1">
                <a:solidFill>
                  <a:schemeClr val="tx1"/>
                </a:solidFill>
                <a:latin typeface="Courier New" panose="02070309020205020404" pitchFamily="49" charset="0"/>
                <a:cs typeface="Courier New" panose="02070309020205020404" pitchFamily="49" charset="0"/>
              </a:rPr>
              <a:t>usr</a:t>
            </a:r>
            <a:r>
              <a:rPr lang="en-IN" sz="1200" kern="150" dirty="0">
                <a:solidFill>
                  <a:schemeClr val="tx1"/>
                </a:solidFill>
                <a:latin typeface="Courier New" panose="02070309020205020404" pitchFamily="49" charset="0"/>
                <a:cs typeface="Courier New" panose="02070309020205020404" pitchFamily="49" charset="0"/>
              </a:rPr>
              <a:t>/bin/python3</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Put the import statements on separate lines for readability</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Also, it's nice to alphabetize them if you have a lot</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of imports.</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import </a:t>
            </a:r>
            <a:r>
              <a:rPr lang="en-IN" sz="1200" kern="150" dirty="0" err="1">
                <a:solidFill>
                  <a:schemeClr val="tx1"/>
                </a:solidFill>
                <a:latin typeface="Courier New" panose="02070309020205020404" pitchFamily="49" charset="0"/>
                <a:cs typeface="Courier New" panose="02070309020205020404" pitchFamily="49" charset="0"/>
              </a:rPr>
              <a:t>jnettool.tools.elements.NetworkElement</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import </a:t>
            </a:r>
            <a:r>
              <a:rPr lang="en-IN" sz="1200" kern="150" dirty="0" err="1">
                <a:solidFill>
                  <a:schemeClr val="tx1"/>
                </a:solidFill>
                <a:latin typeface="Courier New" panose="02070309020205020404" pitchFamily="49" charset="0"/>
                <a:cs typeface="Courier New" panose="02070309020205020404" pitchFamily="49" charset="0"/>
              </a:rPr>
              <a:t>jnettool.tools.Routing</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import </a:t>
            </a:r>
            <a:r>
              <a:rPr lang="en-IN" sz="1200" kern="150" dirty="0" err="1">
                <a:solidFill>
                  <a:schemeClr val="tx1"/>
                </a:solidFill>
                <a:latin typeface="Courier New" panose="02070309020205020404" pitchFamily="49" charset="0"/>
                <a:cs typeface="Courier New" panose="02070309020205020404" pitchFamily="49" charset="0"/>
              </a:rPr>
              <a:t>jnettool.tools.RouteInspector</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Put spaces around the '=' sign.</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Also, delete the space between the parameter and the parenthesis.</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ne = </a:t>
            </a:r>
            <a:r>
              <a:rPr lang="en-IN" sz="1200" kern="150" dirty="0" err="1">
                <a:solidFill>
                  <a:schemeClr val="tx1"/>
                </a:solidFill>
                <a:latin typeface="Courier New" panose="02070309020205020404" pitchFamily="49" charset="0"/>
                <a:cs typeface="Courier New" panose="02070309020205020404" pitchFamily="49" charset="0"/>
              </a:rPr>
              <a:t>jnettool.tools.elements.NetworkElement</a:t>
            </a:r>
            <a:r>
              <a:rPr lang="en-IN" sz="1200" kern="150" dirty="0">
                <a:solidFill>
                  <a:schemeClr val="tx1"/>
                </a:solidFill>
                <a:latin typeface="Courier New" panose="02070309020205020404" pitchFamily="49" charset="0"/>
                <a:cs typeface="Courier New" panose="02070309020205020404" pitchFamily="49" charset="0"/>
              </a:rPr>
              <a:t>('171.0.2.45')</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Tighten up the code by removing the spacing between the try/except/else</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/finally blocks.  Also, get rid of useless comments in the code.</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Get rid of the ''' double quotes.  Just use the single quotes.  </a:t>
            </a:r>
            <a:endParaRPr lang="en-GB" sz="1200" kern="150" dirty="0">
              <a:solidFill>
                <a:schemeClr val="tx1"/>
              </a:solidFill>
              <a:latin typeface="Courier New" panose="02070309020205020404" pitchFamily="49" charset="0"/>
              <a:cs typeface="Courier New" panose="02070309020205020404" pitchFamily="49" charset="0"/>
            </a:endParaRPr>
          </a:p>
          <a:p>
            <a:endParaRPr lang="en-IN" sz="1200" dirty="0">
              <a:solidFill>
                <a:schemeClr val="tx1"/>
              </a:solidFill>
              <a:latin typeface="Courier New" panose="02070309020205020404" pitchFamily="49" charset="0"/>
              <a:cs typeface="Courier New" panose="02070309020205020404" pitchFamily="49" charset="0"/>
            </a:endParaRPr>
          </a:p>
        </p:txBody>
      </p:sp>
      <p:sp>
        <p:nvSpPr>
          <p:cNvPr id="8" name="Rectangle 7"/>
          <p:cNvSpPr/>
          <p:nvPr/>
        </p:nvSpPr>
        <p:spPr>
          <a:xfrm>
            <a:off x="5746750" y="2201167"/>
            <a:ext cx="4754995" cy="3330387"/>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7348" tIns="53674" rIns="107348" bIns="53674" rtlCol="0" anchor="ctr"/>
          <a:lstStyle/>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try:</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t>
            </a:r>
            <a:r>
              <a:rPr lang="en-IN" sz="1200" kern="150" dirty="0" err="1">
                <a:solidFill>
                  <a:schemeClr val="tx1"/>
                </a:solidFill>
                <a:latin typeface="Courier New" panose="02070309020205020404" pitchFamily="49" charset="0"/>
                <a:cs typeface="Courier New" panose="02070309020205020404" pitchFamily="49" charset="0"/>
              </a:rPr>
              <a:t>routing_table</a:t>
            </a:r>
            <a:r>
              <a:rPr lang="en-IN" sz="1200" kern="150" dirty="0">
                <a:solidFill>
                  <a:schemeClr val="tx1"/>
                </a:solidFill>
                <a:latin typeface="Courier New" panose="02070309020205020404" pitchFamily="49" charset="0"/>
                <a:cs typeface="Courier New" panose="02070309020205020404" pitchFamily="49" charset="0"/>
              </a:rPr>
              <a:t> = </a:t>
            </a:r>
            <a:r>
              <a:rPr lang="en-IN" sz="1200" kern="150" dirty="0" err="1">
                <a:solidFill>
                  <a:schemeClr val="tx1"/>
                </a:solidFill>
                <a:latin typeface="Courier New" panose="02070309020205020404" pitchFamily="49" charset="0"/>
                <a:cs typeface="Courier New" panose="02070309020205020404" pitchFamily="49" charset="0"/>
              </a:rPr>
              <a:t>ne.getRoutingTable</a:t>
            </a:r>
            <a:r>
              <a:rPr lang="en-IN" sz="1200" kern="150" dirty="0">
                <a:solidFill>
                  <a:schemeClr val="tx1"/>
                </a:solidFill>
                <a:latin typeface="Courier New" panose="02070309020205020404" pitchFamily="49" charset="0"/>
                <a:cs typeface="Courier New" panose="02070309020205020404" pitchFamily="49" charset="0"/>
              </a:rPr>
              <a:t>()</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except </a:t>
            </a:r>
            <a:r>
              <a:rPr lang="en-IN" sz="1200" kern="150" dirty="0" err="1">
                <a:solidFill>
                  <a:schemeClr val="tx1"/>
                </a:solidFill>
                <a:latin typeface="Courier New" panose="02070309020205020404" pitchFamily="49" charset="0"/>
                <a:cs typeface="Courier New" panose="02070309020205020404" pitchFamily="49" charset="0"/>
              </a:rPr>
              <a:t>jnettool.tools.elements.MissingVar</a:t>
            </a:r>
            <a:r>
              <a:rPr lang="en-IN" sz="1200" kern="150" dirty="0">
                <a:solidFill>
                  <a:schemeClr val="tx1"/>
                </a:solidFill>
                <a:latin typeface="Courier New" panose="02070309020205020404" pitchFamily="49" charset="0"/>
                <a:cs typeface="Courier New" panose="02070309020205020404" pitchFamily="49" charset="0"/>
              </a:rPr>
              <a:t>:</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t>
            </a:r>
            <a:r>
              <a:rPr lang="en-IN" sz="1200" kern="150" dirty="0" err="1">
                <a:solidFill>
                  <a:schemeClr val="tx1"/>
                </a:solidFill>
                <a:latin typeface="Courier New" panose="02070309020205020404" pitchFamily="49" charset="0"/>
                <a:cs typeface="Courier New" panose="02070309020205020404" pitchFamily="49" charset="0"/>
              </a:rPr>
              <a:t>logging.exception</a:t>
            </a:r>
            <a:r>
              <a:rPr lang="en-IN" sz="1200" kern="150" dirty="0">
                <a:solidFill>
                  <a:schemeClr val="tx1"/>
                </a:solidFill>
                <a:latin typeface="Courier New" panose="02070309020205020404" pitchFamily="49" charset="0"/>
                <a:cs typeface="Courier New" panose="02070309020205020404" pitchFamily="49" charset="0"/>
              </a:rPr>
              <a:t>('No routing table found')</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t>
            </a:r>
            <a:r>
              <a:rPr lang="en-IN" sz="1200" kern="150" dirty="0" err="1">
                <a:solidFill>
                  <a:schemeClr val="tx1"/>
                </a:solidFill>
                <a:latin typeface="Courier New" panose="02070309020205020404" pitchFamily="49" charset="0"/>
                <a:cs typeface="Courier New" panose="02070309020205020404" pitchFamily="49" charset="0"/>
              </a:rPr>
              <a:t>ne.cleanup</a:t>
            </a:r>
            <a:r>
              <a:rPr lang="en-IN" sz="1200" kern="150" dirty="0">
                <a:solidFill>
                  <a:schemeClr val="tx1"/>
                </a:solidFill>
                <a:latin typeface="Courier New" panose="02070309020205020404" pitchFamily="49" charset="0"/>
                <a:cs typeface="Courier New" panose="02070309020205020404" pitchFamily="49" charset="0"/>
              </a:rPr>
              <a:t>('''rollback''')</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else:</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t>
            </a:r>
            <a:r>
              <a:rPr lang="en-IN" sz="1200" kern="150" dirty="0" err="1">
                <a:solidFill>
                  <a:schemeClr val="tx1"/>
                </a:solidFill>
                <a:latin typeface="Courier New" panose="02070309020205020404" pitchFamily="49" charset="0"/>
                <a:cs typeface="Courier New" panose="02070309020205020404" pitchFamily="49" charset="0"/>
              </a:rPr>
              <a:t>num_routes-routing_table.getSize</a:t>
            </a:r>
            <a:r>
              <a:rPr lang="en-IN" sz="1200" kern="150" dirty="0">
                <a:solidFill>
                  <a:schemeClr val="tx1"/>
                </a:solidFill>
                <a:latin typeface="Courier New" panose="02070309020205020404" pitchFamily="49" charset="0"/>
                <a:cs typeface="Courier New" panose="02070309020205020404" pitchFamily="49" charset="0"/>
              </a:rPr>
              <a:t>()</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for </a:t>
            </a:r>
            <a:r>
              <a:rPr lang="en-IN" sz="1200" kern="150" dirty="0" err="1">
                <a:solidFill>
                  <a:schemeClr val="tx1"/>
                </a:solidFill>
                <a:latin typeface="Courier New" panose="02070309020205020404" pitchFamily="49" charset="0"/>
                <a:cs typeface="Courier New" panose="02070309020205020404" pitchFamily="49" charset="0"/>
              </a:rPr>
              <a:t>RToffset</a:t>
            </a:r>
            <a:r>
              <a:rPr lang="en-IN" sz="1200" kern="150" dirty="0">
                <a:solidFill>
                  <a:schemeClr val="tx1"/>
                </a:solidFill>
                <a:latin typeface="Courier New" panose="02070309020205020404" pitchFamily="49" charset="0"/>
                <a:cs typeface="Courier New" panose="02070309020205020404" pitchFamily="49" charset="0"/>
              </a:rPr>
              <a:t> in range(</a:t>
            </a:r>
            <a:r>
              <a:rPr lang="en-IN" sz="1200" kern="150" dirty="0" err="1">
                <a:solidFill>
                  <a:schemeClr val="tx1"/>
                </a:solidFill>
                <a:latin typeface="Courier New" panose="02070309020205020404" pitchFamily="49" charset="0"/>
                <a:cs typeface="Courier New" panose="02070309020205020404" pitchFamily="49" charset="0"/>
              </a:rPr>
              <a:t>num_routes</a:t>
            </a:r>
            <a:r>
              <a:rPr lang="en-IN" sz="1200" kern="150" dirty="0">
                <a:solidFill>
                  <a:schemeClr val="tx1"/>
                </a:solidFill>
                <a:latin typeface="Courier New" panose="02070309020205020404" pitchFamily="49" charset="0"/>
                <a:cs typeface="Courier New" panose="02070309020205020404" pitchFamily="49" charset="0"/>
              </a:rPr>
              <a:t>) :</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route=</a:t>
            </a:r>
            <a:r>
              <a:rPr lang="en-IN" sz="1200" kern="150" dirty="0" err="1">
                <a:solidFill>
                  <a:schemeClr val="tx1"/>
                </a:solidFill>
                <a:latin typeface="Courier New" panose="02070309020205020404" pitchFamily="49" charset="0"/>
                <a:cs typeface="Courier New" panose="02070309020205020404" pitchFamily="49" charset="0"/>
              </a:rPr>
              <a:t>routing_table.getRouteByIndex</a:t>
            </a:r>
            <a:r>
              <a:rPr lang="en-IN" sz="1200" kern="150" dirty="0">
                <a:solidFill>
                  <a:schemeClr val="tx1"/>
                </a:solidFill>
                <a:latin typeface="Courier New" panose="02070309020205020404" pitchFamily="49" charset="0"/>
                <a:cs typeface="Courier New" panose="02070309020205020404" pitchFamily="49" charset="0"/>
              </a:rPr>
              <a:t>(</a:t>
            </a:r>
            <a:r>
              <a:rPr lang="en-IN" sz="1200" kern="150" dirty="0" err="1">
                <a:solidFill>
                  <a:schemeClr val="tx1"/>
                </a:solidFill>
                <a:latin typeface="Courier New" panose="02070309020205020404" pitchFamily="49" charset="0"/>
                <a:cs typeface="Courier New" panose="02070309020205020404" pitchFamily="49" charset="0"/>
              </a:rPr>
              <a:t>RToffset</a:t>
            </a:r>
            <a:r>
              <a:rPr lang="en-IN" sz="1200" kern="150" dirty="0">
                <a:solidFill>
                  <a:schemeClr val="tx1"/>
                </a:solidFill>
                <a:latin typeface="Courier New" panose="02070309020205020404" pitchFamily="49" charset="0"/>
                <a:cs typeface="Courier New" panose="02070309020205020404" pitchFamily="49" charset="0"/>
              </a:rPr>
              <a:t>)</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name=</a:t>
            </a:r>
            <a:r>
              <a:rPr lang="en-IN" sz="1200" kern="150" dirty="0" err="1">
                <a:solidFill>
                  <a:schemeClr val="tx1"/>
                </a:solidFill>
                <a:latin typeface="Courier New" panose="02070309020205020404" pitchFamily="49" charset="0"/>
                <a:cs typeface="Courier New" panose="02070309020205020404" pitchFamily="49" charset="0"/>
              </a:rPr>
              <a:t>route.getName</a:t>
            </a:r>
            <a:r>
              <a:rPr lang="en-IN" sz="1200" kern="150" dirty="0">
                <a:solidFill>
                  <a:schemeClr val="tx1"/>
                </a:solidFill>
                <a:latin typeface="Courier New" panose="02070309020205020404" pitchFamily="49" charset="0"/>
                <a:cs typeface="Courier New" panose="02070309020205020404" pitchFamily="49" charset="0"/>
              </a:rPr>
              <a:t>()</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t>
            </a:r>
            <a:r>
              <a:rPr lang="en-IN" sz="1200" kern="150" dirty="0" err="1">
                <a:solidFill>
                  <a:schemeClr val="tx1"/>
                </a:solidFill>
                <a:latin typeface="Courier New" panose="02070309020205020404" pitchFamily="49" charset="0"/>
                <a:cs typeface="Courier New" panose="02070309020205020404" pitchFamily="49" charset="0"/>
              </a:rPr>
              <a:t>ipaddr</a:t>
            </a:r>
            <a:r>
              <a:rPr lang="en-IN" sz="1200" kern="150" dirty="0">
                <a:solidFill>
                  <a:schemeClr val="tx1"/>
                </a:solidFill>
                <a:latin typeface="Courier New" panose="02070309020205020404" pitchFamily="49" charset="0"/>
                <a:cs typeface="Courier New" panose="02070309020205020404" pitchFamily="49" charset="0"/>
              </a:rPr>
              <a:t> = </a:t>
            </a:r>
            <a:r>
              <a:rPr lang="en-IN" sz="1200" kern="150" dirty="0" err="1">
                <a:solidFill>
                  <a:schemeClr val="tx1"/>
                </a:solidFill>
                <a:latin typeface="Courier New" panose="02070309020205020404" pitchFamily="49" charset="0"/>
                <a:cs typeface="Courier New" panose="02070309020205020404" pitchFamily="49" charset="0"/>
              </a:rPr>
              <a:t>route.getIPAddr</a:t>
            </a:r>
            <a:r>
              <a:rPr lang="en-IN" sz="1200" kern="150" dirty="0">
                <a:solidFill>
                  <a:schemeClr val="tx1"/>
                </a:solidFill>
                <a:latin typeface="Courier New" panose="02070309020205020404" pitchFamily="49" charset="0"/>
                <a:cs typeface="Courier New" panose="02070309020205020404" pitchFamily="49" charset="0"/>
              </a:rPr>
              <a:t>()</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Put a space between function arguments.</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print ("%15s -&gt; %s" % *name, </a:t>
            </a:r>
            <a:r>
              <a:rPr lang="en-IN" sz="1200" kern="150" dirty="0" err="1">
                <a:solidFill>
                  <a:schemeClr val="tx1"/>
                </a:solidFill>
                <a:latin typeface="Courier New" panose="02070309020205020404" pitchFamily="49" charset="0"/>
                <a:cs typeface="Courier New" panose="02070309020205020404" pitchFamily="49" charset="0"/>
              </a:rPr>
              <a:t>ipaddr</a:t>
            </a:r>
            <a:r>
              <a:rPr lang="en-IN" sz="1200" kern="150" dirty="0">
                <a:solidFill>
                  <a:schemeClr val="tx1"/>
                </a:solidFill>
                <a:latin typeface="Courier New" panose="02070309020205020404" pitchFamily="49" charset="0"/>
                <a:cs typeface="Courier New" panose="02070309020205020404" pitchFamily="49" charset="0"/>
              </a:rPr>
              <a:t>)</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finally:</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t>
            </a:r>
            <a:r>
              <a:rPr lang="en-IN" sz="1200" kern="150" dirty="0" err="1">
                <a:solidFill>
                  <a:schemeClr val="tx1"/>
                </a:solidFill>
                <a:latin typeface="Courier New" panose="02070309020205020404" pitchFamily="49" charset="0"/>
                <a:cs typeface="Courier New" panose="02070309020205020404" pitchFamily="49" charset="0"/>
              </a:rPr>
              <a:t>ns.cleanup</a:t>
            </a:r>
            <a:r>
              <a:rPr lang="en-IN" sz="1200" kern="150" dirty="0">
                <a:solidFill>
                  <a:schemeClr val="tx1"/>
                </a:solidFill>
                <a:latin typeface="Courier New" panose="02070309020205020404" pitchFamily="49" charset="0"/>
                <a:cs typeface="Courier New" panose="02070309020205020404" pitchFamily="49" charset="0"/>
              </a:rPr>
              <a:t>('commit')</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t>
            </a:r>
            <a:r>
              <a:rPr lang="en-IN" sz="1200" kern="150" dirty="0" err="1">
                <a:solidFill>
                  <a:schemeClr val="tx1"/>
                </a:solidFill>
                <a:latin typeface="Courier New" panose="02070309020205020404" pitchFamily="49" charset="0"/>
                <a:cs typeface="Courier New" panose="02070309020205020404" pitchFamily="49" charset="0"/>
              </a:rPr>
              <a:t>ns.disconnect</a:t>
            </a:r>
            <a:r>
              <a:rPr lang="en-IN" sz="1200" kern="150" dirty="0">
                <a:solidFill>
                  <a:schemeClr val="tx1"/>
                </a:solidFill>
                <a:latin typeface="Courier New" panose="02070309020205020404" pitchFamily="49" charset="0"/>
                <a:cs typeface="Courier New" panose="02070309020205020404" pitchFamily="49" charset="0"/>
              </a:rPr>
              <a:t>()</a:t>
            </a:r>
            <a:endParaRPr lang="en-GB" sz="1200" kern="150" dirty="0">
              <a:solidFill>
                <a:schemeClr val="tx1"/>
              </a:solidFill>
              <a:latin typeface="Courier New" panose="02070309020205020404" pitchFamily="49" charset="0"/>
              <a:ea typeface="Droid Sans Fallback"/>
              <a:cs typeface="Courier New" panose="02070309020205020404" pitchFamily="49" charset="0"/>
            </a:endParaRPr>
          </a:p>
          <a:p>
            <a:endParaRPr lang="en-IN" sz="1200" dirty="0">
              <a:solidFill>
                <a:schemeClr val="tx1"/>
              </a:solidFill>
              <a:latin typeface="Courier New" panose="02070309020205020404" pitchFamily="49" charset="0"/>
              <a:cs typeface="Courier New" panose="02070309020205020404" pitchFamily="49" charset="0"/>
            </a:endParaRPr>
          </a:p>
        </p:txBody>
      </p:sp>
      <p:sp>
        <p:nvSpPr>
          <p:cNvPr id="9" name="Title 2"/>
          <p:cNvSpPr>
            <a:spLocks noGrp="1"/>
          </p:cNvSpPr>
          <p:nvPr>
            <p:ph type="title"/>
          </p:nvPr>
        </p:nvSpPr>
        <p:spPr/>
        <p:txBody>
          <a:bodyPr/>
          <a:lstStyle/>
          <a:p>
            <a:r>
              <a:rPr lang="en-IN" dirty="0">
                <a:solidFill>
                  <a:schemeClr val="accent5"/>
                </a:solidFill>
              </a:rPr>
              <a:t>To PEP 8 and Beyond</a:t>
            </a:r>
            <a:endParaRPr lang="en-GB" dirty="0"/>
          </a:p>
        </p:txBody>
      </p:sp>
    </p:spTree>
    <p:extLst>
      <p:ext uri="{BB962C8B-B14F-4D97-AF65-F5344CB8AC3E}">
        <p14:creationId xmlns:p14="http://schemas.microsoft.com/office/powerpoint/2010/main" val="3016766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TextBox 4"/>
          <p:cNvSpPr txBox="1"/>
          <p:nvPr/>
        </p:nvSpPr>
        <p:spPr>
          <a:xfrm>
            <a:off x="767259" y="6394384"/>
            <a:ext cx="641816" cy="230832"/>
          </a:xfrm>
          <a:prstGeom prst="rect">
            <a:avLst/>
          </a:prstGeom>
          <a:noFill/>
        </p:spPr>
        <p:txBody>
          <a:bodyPr wrap="square" rtlCol="0">
            <a:spAutoFit/>
          </a:bodyPr>
          <a:lstStyle/>
          <a:p>
            <a:fld id="{FDDB62B0-23BC-4D0F-8A58-1233F06AADEE}" type="slidenum">
              <a:rPr lang="en-GB" sz="900" smtClean="0"/>
              <a:t>24</a:t>
            </a:fld>
            <a:endParaRPr lang="en-GB" sz="900" dirty="0"/>
          </a:p>
        </p:txBody>
      </p:sp>
      <p:sp>
        <p:nvSpPr>
          <p:cNvPr id="6" name="Title 2"/>
          <p:cNvSpPr>
            <a:spLocks noGrp="1"/>
          </p:cNvSpPr>
          <p:nvPr>
            <p:ph type="title"/>
          </p:nvPr>
        </p:nvSpPr>
        <p:spPr/>
        <p:txBody>
          <a:bodyPr/>
          <a:lstStyle/>
          <a:p>
            <a:r>
              <a:rPr lang="en-IN" dirty="0">
                <a:solidFill>
                  <a:schemeClr val="accent5"/>
                </a:solidFill>
              </a:rPr>
              <a:t>To PEP 8 and Beyond</a:t>
            </a:r>
            <a:endParaRPr lang="en-GB" dirty="0"/>
          </a:p>
        </p:txBody>
      </p:sp>
      <p:sp>
        <p:nvSpPr>
          <p:cNvPr id="7" name="Rectangle 6"/>
          <p:cNvSpPr/>
          <p:nvPr/>
        </p:nvSpPr>
        <p:spPr>
          <a:xfrm>
            <a:off x="767260" y="1690258"/>
            <a:ext cx="4843832" cy="4566038"/>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7348" tIns="53674" rIns="107348" bIns="53674" rtlCol="0" anchor="ctr"/>
          <a:lstStyle/>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a:t>
            </a:r>
            <a:r>
              <a:rPr lang="en-IN" sz="1200" kern="150" dirty="0" err="1">
                <a:solidFill>
                  <a:schemeClr val="tx1"/>
                </a:solidFill>
                <a:latin typeface="Courier New" panose="02070309020205020404" pitchFamily="49" charset="0"/>
                <a:cs typeface="Courier New" panose="02070309020205020404" pitchFamily="49" charset="0"/>
              </a:rPr>
              <a:t>usr</a:t>
            </a:r>
            <a:r>
              <a:rPr lang="en-IN" sz="1200" kern="150" dirty="0">
                <a:solidFill>
                  <a:schemeClr val="tx1"/>
                </a:solidFill>
                <a:latin typeface="Courier New" panose="02070309020205020404" pitchFamily="49" charset="0"/>
                <a:cs typeface="Courier New" panose="02070309020205020404" pitchFamily="49" charset="0"/>
              </a:rPr>
              <a:t>/bin/python3</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Put the import statements on separate lines for readability</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Also, it's nice to alphabetize them if you have a lot</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of imports.</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import </a:t>
            </a:r>
            <a:r>
              <a:rPr lang="en-IN" sz="1200" kern="150" dirty="0" err="1">
                <a:solidFill>
                  <a:schemeClr val="tx1"/>
                </a:solidFill>
                <a:latin typeface="Courier New" panose="02070309020205020404" pitchFamily="49" charset="0"/>
                <a:cs typeface="Courier New" panose="02070309020205020404" pitchFamily="49" charset="0"/>
              </a:rPr>
              <a:t>jnettool.tools.elements.NetworkElement</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import </a:t>
            </a:r>
            <a:r>
              <a:rPr lang="en-IN" sz="1200" kern="150" dirty="0" err="1">
                <a:solidFill>
                  <a:schemeClr val="tx1"/>
                </a:solidFill>
                <a:latin typeface="Courier New" panose="02070309020205020404" pitchFamily="49" charset="0"/>
                <a:cs typeface="Courier New" panose="02070309020205020404" pitchFamily="49" charset="0"/>
              </a:rPr>
              <a:t>jnettool.tools.Routing</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import </a:t>
            </a:r>
            <a:r>
              <a:rPr lang="en-IN" sz="1200" kern="150" dirty="0" err="1">
                <a:solidFill>
                  <a:schemeClr val="tx1"/>
                </a:solidFill>
                <a:latin typeface="Courier New" panose="02070309020205020404" pitchFamily="49" charset="0"/>
                <a:cs typeface="Courier New" panose="02070309020205020404" pitchFamily="49" charset="0"/>
              </a:rPr>
              <a:t>jnettool.tools.RouteInspector</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Put spaces around the '=' sign.</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Also, delete the space between the parameter and the parenthesis.</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ne = </a:t>
            </a:r>
            <a:r>
              <a:rPr lang="en-IN" sz="1200" kern="150" dirty="0" err="1">
                <a:solidFill>
                  <a:schemeClr val="tx1"/>
                </a:solidFill>
                <a:latin typeface="Courier New" panose="02070309020205020404" pitchFamily="49" charset="0"/>
                <a:cs typeface="Courier New" panose="02070309020205020404" pitchFamily="49" charset="0"/>
              </a:rPr>
              <a:t>jnettool.tools.elements.NetworkElement</a:t>
            </a:r>
            <a:r>
              <a:rPr lang="en-IN" sz="1200" kern="150" dirty="0">
                <a:solidFill>
                  <a:schemeClr val="tx1"/>
                </a:solidFill>
                <a:latin typeface="Courier New" panose="02070309020205020404" pitchFamily="49" charset="0"/>
                <a:cs typeface="Courier New" panose="02070309020205020404" pitchFamily="49" charset="0"/>
              </a:rPr>
              <a:t>('171.0.2.45')</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Tighten up the code by removing the spacing between the try/except/else</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/finally blocks.  Also, get rid of useless comments in the code.</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Get rid of the ''' double quotes.  Just use the single quotes.  </a:t>
            </a:r>
            <a:endParaRPr lang="en-GB" sz="1200" kern="150" dirty="0">
              <a:solidFill>
                <a:schemeClr val="tx1"/>
              </a:solidFill>
              <a:latin typeface="Courier New" panose="02070309020205020404" pitchFamily="49" charset="0"/>
              <a:cs typeface="Courier New" panose="02070309020205020404" pitchFamily="49" charset="0"/>
            </a:endParaRPr>
          </a:p>
          <a:p>
            <a:endParaRPr lang="en-IN" sz="1200" dirty="0">
              <a:solidFill>
                <a:schemeClr val="tx1"/>
              </a:solidFill>
              <a:latin typeface="Courier New" panose="02070309020205020404" pitchFamily="49" charset="0"/>
              <a:cs typeface="Courier New" panose="02070309020205020404" pitchFamily="49" charset="0"/>
            </a:endParaRPr>
          </a:p>
        </p:txBody>
      </p:sp>
      <p:sp>
        <p:nvSpPr>
          <p:cNvPr id="8" name="Rectangle 7"/>
          <p:cNvSpPr/>
          <p:nvPr/>
        </p:nvSpPr>
        <p:spPr>
          <a:xfrm>
            <a:off x="5746750" y="2201167"/>
            <a:ext cx="4754995" cy="3330387"/>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7348" tIns="53674" rIns="107348" bIns="53674" rtlCol="0" anchor="ctr"/>
          <a:lstStyle/>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try:</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t>
            </a:r>
            <a:r>
              <a:rPr lang="en-IN" sz="1200" kern="150" dirty="0" err="1">
                <a:solidFill>
                  <a:schemeClr val="tx1"/>
                </a:solidFill>
                <a:latin typeface="Courier New" panose="02070309020205020404" pitchFamily="49" charset="0"/>
                <a:cs typeface="Courier New" panose="02070309020205020404" pitchFamily="49" charset="0"/>
              </a:rPr>
              <a:t>routing_table</a:t>
            </a:r>
            <a:r>
              <a:rPr lang="en-IN" sz="1200" kern="150" dirty="0">
                <a:solidFill>
                  <a:schemeClr val="tx1"/>
                </a:solidFill>
                <a:latin typeface="Courier New" panose="02070309020205020404" pitchFamily="49" charset="0"/>
                <a:cs typeface="Courier New" panose="02070309020205020404" pitchFamily="49" charset="0"/>
              </a:rPr>
              <a:t> = </a:t>
            </a:r>
            <a:r>
              <a:rPr lang="en-IN" sz="1200" kern="150" dirty="0" err="1">
                <a:solidFill>
                  <a:schemeClr val="tx1"/>
                </a:solidFill>
                <a:latin typeface="Courier New" panose="02070309020205020404" pitchFamily="49" charset="0"/>
                <a:cs typeface="Courier New" panose="02070309020205020404" pitchFamily="49" charset="0"/>
              </a:rPr>
              <a:t>ne.getRoutingTable</a:t>
            </a:r>
            <a:r>
              <a:rPr lang="en-IN" sz="1200" kern="150" dirty="0">
                <a:solidFill>
                  <a:schemeClr val="tx1"/>
                </a:solidFill>
                <a:latin typeface="Courier New" panose="02070309020205020404" pitchFamily="49" charset="0"/>
                <a:cs typeface="Courier New" panose="02070309020205020404" pitchFamily="49" charset="0"/>
              </a:rPr>
              <a:t>()</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except </a:t>
            </a:r>
            <a:r>
              <a:rPr lang="en-IN" sz="1200" kern="150" dirty="0" err="1">
                <a:solidFill>
                  <a:schemeClr val="tx1"/>
                </a:solidFill>
                <a:latin typeface="Courier New" panose="02070309020205020404" pitchFamily="49" charset="0"/>
                <a:cs typeface="Courier New" panose="02070309020205020404" pitchFamily="49" charset="0"/>
              </a:rPr>
              <a:t>jnettool.tools.elements.MissingVar</a:t>
            </a:r>
            <a:r>
              <a:rPr lang="en-IN" sz="1200" kern="150" dirty="0">
                <a:solidFill>
                  <a:schemeClr val="tx1"/>
                </a:solidFill>
                <a:latin typeface="Courier New" panose="02070309020205020404" pitchFamily="49" charset="0"/>
                <a:cs typeface="Courier New" panose="02070309020205020404" pitchFamily="49" charset="0"/>
              </a:rPr>
              <a:t>:</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t>
            </a:r>
            <a:r>
              <a:rPr lang="en-IN" sz="1200" kern="150" dirty="0" err="1">
                <a:solidFill>
                  <a:schemeClr val="tx1"/>
                </a:solidFill>
                <a:latin typeface="Courier New" panose="02070309020205020404" pitchFamily="49" charset="0"/>
                <a:cs typeface="Courier New" panose="02070309020205020404" pitchFamily="49" charset="0"/>
              </a:rPr>
              <a:t>logging.exception</a:t>
            </a:r>
            <a:r>
              <a:rPr lang="en-IN" sz="1200" kern="150" dirty="0">
                <a:solidFill>
                  <a:schemeClr val="tx1"/>
                </a:solidFill>
                <a:latin typeface="Courier New" panose="02070309020205020404" pitchFamily="49" charset="0"/>
                <a:cs typeface="Courier New" panose="02070309020205020404" pitchFamily="49" charset="0"/>
              </a:rPr>
              <a:t>('No routing table found')</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t>
            </a:r>
            <a:r>
              <a:rPr lang="en-IN" sz="1200" kern="150" dirty="0" err="1">
                <a:solidFill>
                  <a:schemeClr val="tx1"/>
                </a:solidFill>
                <a:latin typeface="Courier New" panose="02070309020205020404" pitchFamily="49" charset="0"/>
                <a:cs typeface="Courier New" panose="02070309020205020404" pitchFamily="49" charset="0"/>
              </a:rPr>
              <a:t>ne.cleanup</a:t>
            </a:r>
            <a:r>
              <a:rPr lang="en-IN" sz="1200" kern="150" dirty="0">
                <a:solidFill>
                  <a:schemeClr val="tx1"/>
                </a:solidFill>
                <a:latin typeface="Courier New" panose="02070309020205020404" pitchFamily="49" charset="0"/>
                <a:cs typeface="Courier New" panose="02070309020205020404" pitchFamily="49" charset="0"/>
              </a:rPr>
              <a:t>('''rollback''')</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else:</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t>
            </a:r>
            <a:r>
              <a:rPr lang="en-IN" sz="1200" kern="150" dirty="0" err="1">
                <a:solidFill>
                  <a:schemeClr val="tx1"/>
                </a:solidFill>
                <a:latin typeface="Courier New" panose="02070309020205020404" pitchFamily="49" charset="0"/>
                <a:cs typeface="Courier New" panose="02070309020205020404" pitchFamily="49" charset="0"/>
              </a:rPr>
              <a:t>num_routes-routing_table.getSize</a:t>
            </a:r>
            <a:r>
              <a:rPr lang="en-IN" sz="1200" kern="150" dirty="0">
                <a:solidFill>
                  <a:schemeClr val="tx1"/>
                </a:solidFill>
                <a:latin typeface="Courier New" panose="02070309020205020404" pitchFamily="49" charset="0"/>
                <a:cs typeface="Courier New" panose="02070309020205020404" pitchFamily="49" charset="0"/>
              </a:rPr>
              <a:t>()</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for </a:t>
            </a:r>
            <a:r>
              <a:rPr lang="en-IN" sz="1200" kern="150" dirty="0" err="1">
                <a:solidFill>
                  <a:schemeClr val="tx1"/>
                </a:solidFill>
                <a:latin typeface="Courier New" panose="02070309020205020404" pitchFamily="49" charset="0"/>
                <a:cs typeface="Courier New" panose="02070309020205020404" pitchFamily="49" charset="0"/>
              </a:rPr>
              <a:t>RToffset</a:t>
            </a:r>
            <a:r>
              <a:rPr lang="en-IN" sz="1200" kern="150" dirty="0">
                <a:solidFill>
                  <a:schemeClr val="tx1"/>
                </a:solidFill>
                <a:latin typeface="Courier New" panose="02070309020205020404" pitchFamily="49" charset="0"/>
                <a:cs typeface="Courier New" panose="02070309020205020404" pitchFamily="49" charset="0"/>
              </a:rPr>
              <a:t> in range(</a:t>
            </a:r>
            <a:r>
              <a:rPr lang="en-IN" sz="1200" kern="150" dirty="0" err="1">
                <a:solidFill>
                  <a:schemeClr val="tx1"/>
                </a:solidFill>
                <a:latin typeface="Courier New" panose="02070309020205020404" pitchFamily="49" charset="0"/>
                <a:cs typeface="Courier New" panose="02070309020205020404" pitchFamily="49" charset="0"/>
              </a:rPr>
              <a:t>num_routes</a:t>
            </a:r>
            <a:r>
              <a:rPr lang="en-IN" sz="1200" kern="150" dirty="0">
                <a:solidFill>
                  <a:schemeClr val="tx1"/>
                </a:solidFill>
                <a:latin typeface="Courier New" panose="02070309020205020404" pitchFamily="49" charset="0"/>
                <a:cs typeface="Courier New" panose="02070309020205020404" pitchFamily="49" charset="0"/>
              </a:rPr>
              <a:t>) :</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route=</a:t>
            </a:r>
            <a:r>
              <a:rPr lang="en-IN" sz="1200" kern="150" dirty="0" err="1">
                <a:solidFill>
                  <a:schemeClr val="tx1"/>
                </a:solidFill>
                <a:latin typeface="Courier New" panose="02070309020205020404" pitchFamily="49" charset="0"/>
                <a:cs typeface="Courier New" panose="02070309020205020404" pitchFamily="49" charset="0"/>
              </a:rPr>
              <a:t>routing_table.getRouteByIndex</a:t>
            </a:r>
            <a:r>
              <a:rPr lang="en-IN" sz="1200" kern="150" dirty="0">
                <a:solidFill>
                  <a:schemeClr val="tx1"/>
                </a:solidFill>
                <a:latin typeface="Courier New" panose="02070309020205020404" pitchFamily="49" charset="0"/>
                <a:cs typeface="Courier New" panose="02070309020205020404" pitchFamily="49" charset="0"/>
              </a:rPr>
              <a:t>(</a:t>
            </a:r>
            <a:r>
              <a:rPr lang="en-IN" sz="1200" kern="150" dirty="0" err="1">
                <a:solidFill>
                  <a:schemeClr val="tx1"/>
                </a:solidFill>
                <a:latin typeface="Courier New" panose="02070309020205020404" pitchFamily="49" charset="0"/>
                <a:cs typeface="Courier New" panose="02070309020205020404" pitchFamily="49" charset="0"/>
              </a:rPr>
              <a:t>RToffset</a:t>
            </a:r>
            <a:r>
              <a:rPr lang="en-IN" sz="1200" kern="150" dirty="0">
                <a:solidFill>
                  <a:schemeClr val="tx1"/>
                </a:solidFill>
                <a:latin typeface="Courier New" panose="02070309020205020404" pitchFamily="49" charset="0"/>
                <a:cs typeface="Courier New" panose="02070309020205020404" pitchFamily="49" charset="0"/>
              </a:rPr>
              <a:t>)</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name=</a:t>
            </a:r>
            <a:r>
              <a:rPr lang="en-IN" sz="1200" kern="150" dirty="0" err="1">
                <a:solidFill>
                  <a:schemeClr val="tx1"/>
                </a:solidFill>
                <a:latin typeface="Courier New" panose="02070309020205020404" pitchFamily="49" charset="0"/>
                <a:cs typeface="Courier New" panose="02070309020205020404" pitchFamily="49" charset="0"/>
              </a:rPr>
              <a:t>route.getName</a:t>
            </a:r>
            <a:r>
              <a:rPr lang="en-IN" sz="1200" kern="150" dirty="0">
                <a:solidFill>
                  <a:schemeClr val="tx1"/>
                </a:solidFill>
                <a:latin typeface="Courier New" panose="02070309020205020404" pitchFamily="49" charset="0"/>
                <a:cs typeface="Courier New" panose="02070309020205020404" pitchFamily="49" charset="0"/>
              </a:rPr>
              <a:t>()</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t>
            </a:r>
            <a:r>
              <a:rPr lang="en-IN" sz="1200" kern="150" dirty="0" err="1">
                <a:solidFill>
                  <a:schemeClr val="tx1"/>
                </a:solidFill>
                <a:latin typeface="Courier New" panose="02070309020205020404" pitchFamily="49" charset="0"/>
                <a:cs typeface="Courier New" panose="02070309020205020404" pitchFamily="49" charset="0"/>
              </a:rPr>
              <a:t>ipaddr</a:t>
            </a:r>
            <a:r>
              <a:rPr lang="en-IN" sz="1200" kern="150" dirty="0">
                <a:solidFill>
                  <a:schemeClr val="tx1"/>
                </a:solidFill>
                <a:latin typeface="Courier New" panose="02070309020205020404" pitchFamily="49" charset="0"/>
                <a:cs typeface="Courier New" panose="02070309020205020404" pitchFamily="49" charset="0"/>
              </a:rPr>
              <a:t> = </a:t>
            </a:r>
            <a:r>
              <a:rPr lang="en-IN" sz="1200" kern="150" dirty="0" err="1">
                <a:solidFill>
                  <a:schemeClr val="tx1"/>
                </a:solidFill>
                <a:latin typeface="Courier New" panose="02070309020205020404" pitchFamily="49" charset="0"/>
                <a:cs typeface="Courier New" panose="02070309020205020404" pitchFamily="49" charset="0"/>
              </a:rPr>
              <a:t>route.getIPAddr</a:t>
            </a:r>
            <a:r>
              <a:rPr lang="en-IN" sz="1200" kern="150" dirty="0">
                <a:solidFill>
                  <a:schemeClr val="tx1"/>
                </a:solidFill>
                <a:latin typeface="Courier New" panose="02070309020205020404" pitchFamily="49" charset="0"/>
                <a:cs typeface="Courier New" panose="02070309020205020404" pitchFamily="49" charset="0"/>
              </a:rPr>
              <a:t>()</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Put a space between function arguments.</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print ("%15s -&gt; %s" % *name, </a:t>
            </a:r>
            <a:r>
              <a:rPr lang="en-IN" sz="1200" kern="150" dirty="0" err="1">
                <a:solidFill>
                  <a:schemeClr val="tx1"/>
                </a:solidFill>
                <a:latin typeface="Courier New" panose="02070309020205020404" pitchFamily="49" charset="0"/>
                <a:cs typeface="Courier New" panose="02070309020205020404" pitchFamily="49" charset="0"/>
              </a:rPr>
              <a:t>ipaddr</a:t>
            </a:r>
            <a:r>
              <a:rPr lang="en-IN" sz="1200" kern="150" dirty="0">
                <a:solidFill>
                  <a:schemeClr val="tx1"/>
                </a:solidFill>
                <a:latin typeface="Courier New" panose="02070309020205020404" pitchFamily="49" charset="0"/>
                <a:cs typeface="Courier New" panose="02070309020205020404" pitchFamily="49" charset="0"/>
              </a:rPr>
              <a:t>)</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finally:</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t>
            </a:r>
            <a:r>
              <a:rPr lang="en-IN" sz="1200" kern="150" dirty="0" err="1">
                <a:solidFill>
                  <a:schemeClr val="tx1"/>
                </a:solidFill>
                <a:latin typeface="Courier New" panose="02070309020205020404" pitchFamily="49" charset="0"/>
                <a:cs typeface="Courier New" panose="02070309020205020404" pitchFamily="49" charset="0"/>
              </a:rPr>
              <a:t>ns.cleanup</a:t>
            </a:r>
            <a:r>
              <a:rPr lang="en-IN" sz="1200" kern="150" dirty="0">
                <a:solidFill>
                  <a:schemeClr val="tx1"/>
                </a:solidFill>
                <a:latin typeface="Courier New" panose="02070309020205020404" pitchFamily="49" charset="0"/>
                <a:cs typeface="Courier New" panose="02070309020205020404" pitchFamily="49" charset="0"/>
              </a:rPr>
              <a:t>('commit')</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t>
            </a:r>
            <a:r>
              <a:rPr lang="en-IN" sz="1200" kern="150" dirty="0" err="1">
                <a:solidFill>
                  <a:schemeClr val="tx1"/>
                </a:solidFill>
                <a:latin typeface="Courier New" panose="02070309020205020404" pitchFamily="49" charset="0"/>
                <a:cs typeface="Courier New" panose="02070309020205020404" pitchFamily="49" charset="0"/>
              </a:rPr>
              <a:t>ns.disconnect</a:t>
            </a:r>
            <a:r>
              <a:rPr lang="en-IN" sz="1200" kern="150" dirty="0">
                <a:solidFill>
                  <a:schemeClr val="tx1"/>
                </a:solidFill>
                <a:latin typeface="Courier New" panose="02070309020205020404" pitchFamily="49" charset="0"/>
                <a:cs typeface="Courier New" panose="02070309020205020404" pitchFamily="49" charset="0"/>
              </a:rPr>
              <a:t>()</a:t>
            </a:r>
            <a:endParaRPr lang="en-GB" sz="1200" kern="150" dirty="0">
              <a:solidFill>
                <a:schemeClr val="tx1"/>
              </a:solidFill>
              <a:latin typeface="Courier New" panose="02070309020205020404" pitchFamily="49" charset="0"/>
              <a:ea typeface="Droid Sans Fallback"/>
              <a:cs typeface="Courier New" panose="02070309020205020404" pitchFamily="49" charset="0"/>
            </a:endParaRPr>
          </a:p>
          <a:p>
            <a:endParaRPr lang="en-IN" sz="12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97097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Title 2"/>
          <p:cNvSpPr>
            <a:spLocks noGrp="1"/>
          </p:cNvSpPr>
          <p:nvPr>
            <p:ph type="title"/>
          </p:nvPr>
        </p:nvSpPr>
        <p:spPr/>
        <p:txBody>
          <a:bodyPr/>
          <a:lstStyle/>
          <a:p>
            <a:r>
              <a:rPr lang="en-IN" dirty="0">
                <a:solidFill>
                  <a:schemeClr val="accent5"/>
                </a:solidFill>
              </a:rPr>
              <a:t>To PEP 8 and Beyond</a:t>
            </a:r>
            <a:endParaRPr lang="en-GB" dirty="0"/>
          </a:p>
        </p:txBody>
      </p:sp>
      <p:sp>
        <p:nvSpPr>
          <p:cNvPr id="6" name="Rectangle 5"/>
          <p:cNvSpPr/>
          <p:nvPr/>
        </p:nvSpPr>
        <p:spPr>
          <a:xfrm>
            <a:off x="767260" y="1690258"/>
            <a:ext cx="4843832" cy="4566038"/>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7348" tIns="53674" rIns="107348" bIns="53674" rtlCol="0" anchor="ctr"/>
          <a:lstStyle/>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a:t>
            </a:r>
            <a:r>
              <a:rPr lang="en-IN" sz="1200" kern="150" dirty="0" err="1">
                <a:solidFill>
                  <a:schemeClr val="tx1"/>
                </a:solidFill>
                <a:latin typeface="Courier New" panose="02070309020205020404" pitchFamily="49" charset="0"/>
                <a:cs typeface="Courier New" panose="02070309020205020404" pitchFamily="49" charset="0"/>
              </a:rPr>
              <a:t>usr</a:t>
            </a:r>
            <a:r>
              <a:rPr lang="en-IN" sz="1200" kern="150" dirty="0">
                <a:solidFill>
                  <a:schemeClr val="tx1"/>
                </a:solidFill>
                <a:latin typeface="Courier New" panose="02070309020205020404" pitchFamily="49" charset="0"/>
                <a:cs typeface="Courier New" panose="02070309020205020404" pitchFamily="49" charset="0"/>
              </a:rPr>
              <a:t>/bin/python3</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Put the import statements on separate lines for readability</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Also, it's nice to alphabetize them if you have a lot</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of imports.</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import </a:t>
            </a:r>
            <a:r>
              <a:rPr lang="en-IN" sz="1200" kern="150" dirty="0" err="1">
                <a:solidFill>
                  <a:schemeClr val="tx1"/>
                </a:solidFill>
                <a:latin typeface="Courier New" panose="02070309020205020404" pitchFamily="49" charset="0"/>
                <a:cs typeface="Courier New" panose="02070309020205020404" pitchFamily="49" charset="0"/>
              </a:rPr>
              <a:t>jnettool.tools.elements.NetworkElement</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import </a:t>
            </a:r>
            <a:r>
              <a:rPr lang="en-IN" sz="1200" kern="150" dirty="0" err="1">
                <a:solidFill>
                  <a:schemeClr val="tx1"/>
                </a:solidFill>
                <a:latin typeface="Courier New" panose="02070309020205020404" pitchFamily="49" charset="0"/>
                <a:cs typeface="Courier New" panose="02070309020205020404" pitchFamily="49" charset="0"/>
              </a:rPr>
              <a:t>jnettool.tools.Routing</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import </a:t>
            </a:r>
            <a:r>
              <a:rPr lang="en-IN" sz="1200" kern="150" dirty="0" err="1">
                <a:solidFill>
                  <a:schemeClr val="tx1"/>
                </a:solidFill>
                <a:latin typeface="Courier New" panose="02070309020205020404" pitchFamily="49" charset="0"/>
                <a:cs typeface="Courier New" panose="02070309020205020404" pitchFamily="49" charset="0"/>
              </a:rPr>
              <a:t>jnettool.tools.RouteInspector</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Put spaces around the '=' sign.</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Also, delete the space between the parameter and the parenthesis.</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ne = </a:t>
            </a:r>
            <a:r>
              <a:rPr lang="en-IN" sz="1200" kern="150" dirty="0" err="1">
                <a:solidFill>
                  <a:schemeClr val="tx1"/>
                </a:solidFill>
                <a:latin typeface="Courier New" panose="02070309020205020404" pitchFamily="49" charset="0"/>
                <a:cs typeface="Courier New" panose="02070309020205020404" pitchFamily="49" charset="0"/>
              </a:rPr>
              <a:t>jnettool.tools.elements.NetworkElement</a:t>
            </a:r>
            <a:r>
              <a:rPr lang="en-IN" sz="1200" kern="150" dirty="0">
                <a:solidFill>
                  <a:schemeClr val="tx1"/>
                </a:solidFill>
                <a:latin typeface="Courier New" panose="02070309020205020404" pitchFamily="49" charset="0"/>
                <a:cs typeface="Courier New" panose="02070309020205020404" pitchFamily="49" charset="0"/>
              </a:rPr>
              <a:t>('171.0.2.45')</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Tighten up the code by removing the spacing between the try/except/else</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/finally blocks.  Also, get rid of useless comments in the code.</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Get rid of the ''' double quotes.  Just use the single quotes.  </a:t>
            </a:r>
            <a:endParaRPr lang="en-GB" sz="1200" kern="150" dirty="0">
              <a:solidFill>
                <a:schemeClr val="tx1"/>
              </a:solidFill>
              <a:latin typeface="Courier New" panose="02070309020205020404" pitchFamily="49" charset="0"/>
              <a:cs typeface="Courier New" panose="02070309020205020404" pitchFamily="49" charset="0"/>
            </a:endParaRPr>
          </a:p>
          <a:p>
            <a:endParaRPr lang="en-IN" sz="1200" dirty="0">
              <a:solidFill>
                <a:schemeClr val="tx1"/>
              </a:solidFill>
              <a:latin typeface="Courier New" panose="02070309020205020404" pitchFamily="49" charset="0"/>
              <a:cs typeface="Courier New" panose="02070309020205020404" pitchFamily="49" charset="0"/>
            </a:endParaRPr>
          </a:p>
        </p:txBody>
      </p:sp>
      <p:sp>
        <p:nvSpPr>
          <p:cNvPr id="7" name="Rectangle 6"/>
          <p:cNvSpPr/>
          <p:nvPr/>
        </p:nvSpPr>
        <p:spPr>
          <a:xfrm>
            <a:off x="5746750" y="2201167"/>
            <a:ext cx="4754995" cy="3330387"/>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7348" tIns="53674" rIns="107348" bIns="53674" rtlCol="0" anchor="ctr"/>
          <a:lstStyle/>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try:</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t>
            </a:r>
            <a:r>
              <a:rPr lang="en-IN" sz="1200" kern="150" dirty="0" err="1">
                <a:solidFill>
                  <a:schemeClr val="tx1"/>
                </a:solidFill>
                <a:latin typeface="Courier New" panose="02070309020205020404" pitchFamily="49" charset="0"/>
                <a:cs typeface="Courier New" panose="02070309020205020404" pitchFamily="49" charset="0"/>
              </a:rPr>
              <a:t>routing_table</a:t>
            </a:r>
            <a:r>
              <a:rPr lang="en-IN" sz="1200" kern="150" dirty="0">
                <a:solidFill>
                  <a:schemeClr val="tx1"/>
                </a:solidFill>
                <a:latin typeface="Courier New" panose="02070309020205020404" pitchFamily="49" charset="0"/>
                <a:cs typeface="Courier New" panose="02070309020205020404" pitchFamily="49" charset="0"/>
              </a:rPr>
              <a:t> = </a:t>
            </a:r>
            <a:r>
              <a:rPr lang="en-IN" sz="1200" kern="150" dirty="0" err="1">
                <a:solidFill>
                  <a:schemeClr val="tx1"/>
                </a:solidFill>
                <a:latin typeface="Courier New" panose="02070309020205020404" pitchFamily="49" charset="0"/>
                <a:cs typeface="Courier New" panose="02070309020205020404" pitchFamily="49" charset="0"/>
              </a:rPr>
              <a:t>ne.getRoutingTable</a:t>
            </a:r>
            <a:r>
              <a:rPr lang="en-IN" sz="1200" kern="150" dirty="0">
                <a:solidFill>
                  <a:schemeClr val="tx1"/>
                </a:solidFill>
                <a:latin typeface="Courier New" panose="02070309020205020404" pitchFamily="49" charset="0"/>
                <a:cs typeface="Courier New" panose="02070309020205020404" pitchFamily="49" charset="0"/>
              </a:rPr>
              <a:t>()</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except </a:t>
            </a:r>
            <a:r>
              <a:rPr lang="en-IN" sz="1200" kern="150" dirty="0" err="1">
                <a:solidFill>
                  <a:schemeClr val="tx1"/>
                </a:solidFill>
                <a:latin typeface="Courier New" panose="02070309020205020404" pitchFamily="49" charset="0"/>
                <a:cs typeface="Courier New" panose="02070309020205020404" pitchFamily="49" charset="0"/>
              </a:rPr>
              <a:t>jnettool.tools.elements.MissingVar</a:t>
            </a:r>
            <a:r>
              <a:rPr lang="en-IN" sz="1200" kern="150" dirty="0">
                <a:solidFill>
                  <a:schemeClr val="tx1"/>
                </a:solidFill>
                <a:latin typeface="Courier New" panose="02070309020205020404" pitchFamily="49" charset="0"/>
                <a:cs typeface="Courier New" panose="02070309020205020404" pitchFamily="49" charset="0"/>
              </a:rPr>
              <a:t>:</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t>
            </a:r>
            <a:r>
              <a:rPr lang="en-IN" sz="1200" kern="150" dirty="0" err="1">
                <a:solidFill>
                  <a:schemeClr val="tx1"/>
                </a:solidFill>
                <a:latin typeface="Courier New" panose="02070309020205020404" pitchFamily="49" charset="0"/>
                <a:cs typeface="Courier New" panose="02070309020205020404" pitchFamily="49" charset="0"/>
              </a:rPr>
              <a:t>logging.exception</a:t>
            </a:r>
            <a:r>
              <a:rPr lang="en-IN" sz="1200" kern="150" dirty="0">
                <a:solidFill>
                  <a:schemeClr val="tx1"/>
                </a:solidFill>
                <a:latin typeface="Courier New" panose="02070309020205020404" pitchFamily="49" charset="0"/>
                <a:cs typeface="Courier New" panose="02070309020205020404" pitchFamily="49" charset="0"/>
              </a:rPr>
              <a:t>('No routing table found')</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t>
            </a:r>
            <a:r>
              <a:rPr lang="en-IN" sz="1200" kern="150" dirty="0" err="1">
                <a:solidFill>
                  <a:schemeClr val="tx1"/>
                </a:solidFill>
                <a:latin typeface="Courier New" panose="02070309020205020404" pitchFamily="49" charset="0"/>
                <a:cs typeface="Courier New" panose="02070309020205020404" pitchFamily="49" charset="0"/>
              </a:rPr>
              <a:t>ne.cleanup</a:t>
            </a:r>
            <a:r>
              <a:rPr lang="en-IN" sz="1200" kern="150" dirty="0">
                <a:solidFill>
                  <a:schemeClr val="tx1"/>
                </a:solidFill>
                <a:latin typeface="Courier New" panose="02070309020205020404" pitchFamily="49" charset="0"/>
                <a:cs typeface="Courier New" panose="02070309020205020404" pitchFamily="49" charset="0"/>
              </a:rPr>
              <a:t>('''rollback''')</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else:</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t>
            </a:r>
            <a:r>
              <a:rPr lang="en-IN" sz="1200" kern="150" dirty="0" err="1">
                <a:solidFill>
                  <a:schemeClr val="tx1"/>
                </a:solidFill>
                <a:latin typeface="Courier New" panose="02070309020205020404" pitchFamily="49" charset="0"/>
                <a:cs typeface="Courier New" panose="02070309020205020404" pitchFamily="49" charset="0"/>
              </a:rPr>
              <a:t>num_routes-routing_table.getSize</a:t>
            </a:r>
            <a:r>
              <a:rPr lang="en-IN" sz="1200" kern="150" dirty="0">
                <a:solidFill>
                  <a:schemeClr val="tx1"/>
                </a:solidFill>
                <a:latin typeface="Courier New" panose="02070309020205020404" pitchFamily="49" charset="0"/>
                <a:cs typeface="Courier New" panose="02070309020205020404" pitchFamily="49" charset="0"/>
              </a:rPr>
              <a:t>()</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for </a:t>
            </a:r>
            <a:r>
              <a:rPr lang="en-IN" sz="1200" kern="150" dirty="0" err="1">
                <a:solidFill>
                  <a:schemeClr val="tx1"/>
                </a:solidFill>
                <a:latin typeface="Courier New" panose="02070309020205020404" pitchFamily="49" charset="0"/>
                <a:cs typeface="Courier New" panose="02070309020205020404" pitchFamily="49" charset="0"/>
              </a:rPr>
              <a:t>RToffset</a:t>
            </a:r>
            <a:r>
              <a:rPr lang="en-IN" sz="1200" kern="150" dirty="0">
                <a:solidFill>
                  <a:schemeClr val="tx1"/>
                </a:solidFill>
                <a:latin typeface="Courier New" panose="02070309020205020404" pitchFamily="49" charset="0"/>
                <a:cs typeface="Courier New" panose="02070309020205020404" pitchFamily="49" charset="0"/>
              </a:rPr>
              <a:t> in range(</a:t>
            </a:r>
            <a:r>
              <a:rPr lang="en-IN" sz="1200" kern="150" dirty="0" err="1">
                <a:solidFill>
                  <a:schemeClr val="tx1"/>
                </a:solidFill>
                <a:latin typeface="Courier New" panose="02070309020205020404" pitchFamily="49" charset="0"/>
                <a:cs typeface="Courier New" panose="02070309020205020404" pitchFamily="49" charset="0"/>
              </a:rPr>
              <a:t>num_routes</a:t>
            </a:r>
            <a:r>
              <a:rPr lang="en-IN" sz="1200" kern="150" dirty="0">
                <a:solidFill>
                  <a:schemeClr val="tx1"/>
                </a:solidFill>
                <a:latin typeface="Courier New" panose="02070309020205020404" pitchFamily="49" charset="0"/>
                <a:cs typeface="Courier New" panose="02070309020205020404" pitchFamily="49" charset="0"/>
              </a:rPr>
              <a:t>) :</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route=</a:t>
            </a:r>
            <a:r>
              <a:rPr lang="en-IN" sz="1200" kern="150" dirty="0" err="1">
                <a:solidFill>
                  <a:schemeClr val="tx1"/>
                </a:solidFill>
                <a:latin typeface="Courier New" panose="02070309020205020404" pitchFamily="49" charset="0"/>
                <a:cs typeface="Courier New" panose="02070309020205020404" pitchFamily="49" charset="0"/>
              </a:rPr>
              <a:t>routing_table.getRouteByIndex</a:t>
            </a:r>
            <a:r>
              <a:rPr lang="en-IN" sz="1200" kern="150" dirty="0">
                <a:solidFill>
                  <a:schemeClr val="tx1"/>
                </a:solidFill>
                <a:latin typeface="Courier New" panose="02070309020205020404" pitchFamily="49" charset="0"/>
                <a:cs typeface="Courier New" panose="02070309020205020404" pitchFamily="49" charset="0"/>
              </a:rPr>
              <a:t>(</a:t>
            </a:r>
            <a:r>
              <a:rPr lang="en-IN" sz="1200" kern="150" dirty="0" err="1">
                <a:solidFill>
                  <a:schemeClr val="tx1"/>
                </a:solidFill>
                <a:latin typeface="Courier New" panose="02070309020205020404" pitchFamily="49" charset="0"/>
                <a:cs typeface="Courier New" panose="02070309020205020404" pitchFamily="49" charset="0"/>
              </a:rPr>
              <a:t>RToffset</a:t>
            </a:r>
            <a:r>
              <a:rPr lang="en-IN" sz="1200" kern="150" dirty="0">
                <a:solidFill>
                  <a:schemeClr val="tx1"/>
                </a:solidFill>
                <a:latin typeface="Courier New" panose="02070309020205020404" pitchFamily="49" charset="0"/>
                <a:cs typeface="Courier New" panose="02070309020205020404" pitchFamily="49" charset="0"/>
              </a:rPr>
              <a:t>)</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name=</a:t>
            </a:r>
            <a:r>
              <a:rPr lang="en-IN" sz="1200" kern="150" dirty="0" err="1">
                <a:solidFill>
                  <a:schemeClr val="tx1"/>
                </a:solidFill>
                <a:latin typeface="Courier New" panose="02070309020205020404" pitchFamily="49" charset="0"/>
                <a:cs typeface="Courier New" panose="02070309020205020404" pitchFamily="49" charset="0"/>
              </a:rPr>
              <a:t>route.getName</a:t>
            </a:r>
            <a:r>
              <a:rPr lang="en-IN" sz="1200" kern="150" dirty="0">
                <a:solidFill>
                  <a:schemeClr val="tx1"/>
                </a:solidFill>
                <a:latin typeface="Courier New" panose="02070309020205020404" pitchFamily="49" charset="0"/>
                <a:cs typeface="Courier New" panose="02070309020205020404" pitchFamily="49" charset="0"/>
              </a:rPr>
              <a:t>()</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t>
            </a:r>
            <a:r>
              <a:rPr lang="en-IN" sz="1200" kern="150" dirty="0" err="1">
                <a:solidFill>
                  <a:schemeClr val="tx1"/>
                </a:solidFill>
                <a:latin typeface="Courier New" panose="02070309020205020404" pitchFamily="49" charset="0"/>
                <a:cs typeface="Courier New" panose="02070309020205020404" pitchFamily="49" charset="0"/>
              </a:rPr>
              <a:t>ipaddr</a:t>
            </a:r>
            <a:r>
              <a:rPr lang="en-IN" sz="1200" kern="150" dirty="0">
                <a:solidFill>
                  <a:schemeClr val="tx1"/>
                </a:solidFill>
                <a:latin typeface="Courier New" panose="02070309020205020404" pitchFamily="49" charset="0"/>
                <a:cs typeface="Courier New" panose="02070309020205020404" pitchFamily="49" charset="0"/>
              </a:rPr>
              <a:t> = </a:t>
            </a:r>
            <a:r>
              <a:rPr lang="en-IN" sz="1200" kern="150" dirty="0" err="1">
                <a:solidFill>
                  <a:schemeClr val="tx1"/>
                </a:solidFill>
                <a:latin typeface="Courier New" panose="02070309020205020404" pitchFamily="49" charset="0"/>
                <a:cs typeface="Courier New" panose="02070309020205020404" pitchFamily="49" charset="0"/>
              </a:rPr>
              <a:t>route.getIPAddr</a:t>
            </a:r>
            <a:r>
              <a:rPr lang="en-IN" sz="1200" kern="150" dirty="0">
                <a:solidFill>
                  <a:schemeClr val="tx1"/>
                </a:solidFill>
                <a:latin typeface="Courier New" panose="02070309020205020404" pitchFamily="49" charset="0"/>
                <a:cs typeface="Courier New" panose="02070309020205020404" pitchFamily="49" charset="0"/>
              </a:rPr>
              <a:t>()</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Put a space between function arguments.</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print ("%15s -&gt; %s" % *name, </a:t>
            </a:r>
            <a:r>
              <a:rPr lang="en-IN" sz="1200" kern="150" dirty="0" err="1">
                <a:solidFill>
                  <a:schemeClr val="tx1"/>
                </a:solidFill>
                <a:latin typeface="Courier New" panose="02070309020205020404" pitchFamily="49" charset="0"/>
                <a:cs typeface="Courier New" panose="02070309020205020404" pitchFamily="49" charset="0"/>
              </a:rPr>
              <a:t>ipaddr</a:t>
            </a:r>
            <a:r>
              <a:rPr lang="en-IN" sz="1200" kern="150" dirty="0">
                <a:solidFill>
                  <a:schemeClr val="tx1"/>
                </a:solidFill>
                <a:latin typeface="Courier New" panose="02070309020205020404" pitchFamily="49" charset="0"/>
                <a:cs typeface="Courier New" panose="02070309020205020404" pitchFamily="49" charset="0"/>
              </a:rPr>
              <a:t>)</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finally:</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t>
            </a:r>
            <a:r>
              <a:rPr lang="en-IN" sz="1200" kern="150" dirty="0" err="1">
                <a:solidFill>
                  <a:schemeClr val="tx1"/>
                </a:solidFill>
                <a:latin typeface="Courier New" panose="02070309020205020404" pitchFamily="49" charset="0"/>
                <a:cs typeface="Courier New" panose="02070309020205020404" pitchFamily="49" charset="0"/>
              </a:rPr>
              <a:t>ns.cleanup</a:t>
            </a:r>
            <a:r>
              <a:rPr lang="en-IN" sz="1200" kern="150" dirty="0">
                <a:solidFill>
                  <a:schemeClr val="tx1"/>
                </a:solidFill>
                <a:latin typeface="Courier New" panose="02070309020205020404" pitchFamily="49" charset="0"/>
                <a:cs typeface="Courier New" panose="02070309020205020404" pitchFamily="49" charset="0"/>
              </a:rPr>
              <a:t>('commit')</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t>
            </a:r>
            <a:r>
              <a:rPr lang="en-IN" sz="1200" kern="150" dirty="0" err="1">
                <a:solidFill>
                  <a:schemeClr val="tx1"/>
                </a:solidFill>
                <a:latin typeface="Courier New" panose="02070309020205020404" pitchFamily="49" charset="0"/>
                <a:cs typeface="Courier New" panose="02070309020205020404" pitchFamily="49" charset="0"/>
              </a:rPr>
              <a:t>ns.disconnect</a:t>
            </a:r>
            <a:r>
              <a:rPr lang="en-IN" sz="1200" kern="150" dirty="0">
                <a:solidFill>
                  <a:schemeClr val="tx1"/>
                </a:solidFill>
                <a:latin typeface="Courier New" panose="02070309020205020404" pitchFamily="49" charset="0"/>
                <a:cs typeface="Courier New" panose="02070309020205020404" pitchFamily="49" charset="0"/>
              </a:rPr>
              <a:t>()</a:t>
            </a:r>
            <a:endParaRPr lang="en-GB" sz="1200" kern="150" dirty="0">
              <a:solidFill>
                <a:schemeClr val="tx1"/>
              </a:solidFill>
              <a:latin typeface="Courier New" panose="02070309020205020404" pitchFamily="49" charset="0"/>
              <a:ea typeface="Droid Sans Fallback"/>
              <a:cs typeface="Courier New" panose="02070309020205020404" pitchFamily="49" charset="0"/>
            </a:endParaRPr>
          </a:p>
          <a:p>
            <a:endParaRPr lang="en-IN" sz="12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18742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Title 2"/>
          <p:cNvSpPr>
            <a:spLocks noGrp="1"/>
          </p:cNvSpPr>
          <p:nvPr>
            <p:ph type="title"/>
          </p:nvPr>
        </p:nvSpPr>
        <p:spPr/>
        <p:txBody>
          <a:bodyPr/>
          <a:lstStyle/>
          <a:p>
            <a:r>
              <a:rPr lang="en-IN" dirty="0">
                <a:solidFill>
                  <a:schemeClr val="accent5"/>
                </a:solidFill>
              </a:rPr>
              <a:t>To PEP 8 and Beyond</a:t>
            </a:r>
            <a:endParaRPr lang="en-GB" dirty="0"/>
          </a:p>
        </p:txBody>
      </p:sp>
      <p:sp>
        <p:nvSpPr>
          <p:cNvPr id="6" name="Rectangle 5"/>
          <p:cNvSpPr/>
          <p:nvPr/>
        </p:nvSpPr>
        <p:spPr>
          <a:xfrm>
            <a:off x="767260" y="1690258"/>
            <a:ext cx="4843832" cy="4566038"/>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7348" tIns="53674" rIns="107348" bIns="53674" rtlCol="0" anchor="ctr"/>
          <a:lstStyle/>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a:t>
            </a:r>
            <a:r>
              <a:rPr lang="en-IN" sz="1200" kern="150" dirty="0" err="1">
                <a:solidFill>
                  <a:schemeClr val="tx1"/>
                </a:solidFill>
                <a:latin typeface="Courier New" panose="02070309020205020404" pitchFamily="49" charset="0"/>
                <a:cs typeface="Courier New" panose="02070309020205020404" pitchFamily="49" charset="0"/>
              </a:rPr>
              <a:t>usr</a:t>
            </a:r>
            <a:r>
              <a:rPr lang="en-IN" sz="1200" kern="150" dirty="0">
                <a:solidFill>
                  <a:schemeClr val="tx1"/>
                </a:solidFill>
                <a:latin typeface="Courier New" panose="02070309020205020404" pitchFamily="49" charset="0"/>
                <a:cs typeface="Courier New" panose="02070309020205020404" pitchFamily="49" charset="0"/>
              </a:rPr>
              <a:t>/bin/python3</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Put the import statements on separate lines for readability</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Also, it's nice to alphabetize them if you have a lot</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of imports.</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import </a:t>
            </a:r>
            <a:r>
              <a:rPr lang="en-IN" sz="1200" kern="150" dirty="0" err="1">
                <a:solidFill>
                  <a:schemeClr val="tx1"/>
                </a:solidFill>
                <a:latin typeface="Courier New" panose="02070309020205020404" pitchFamily="49" charset="0"/>
                <a:cs typeface="Courier New" panose="02070309020205020404" pitchFamily="49" charset="0"/>
              </a:rPr>
              <a:t>jnettool.tools.elements.NetworkElement</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import </a:t>
            </a:r>
            <a:r>
              <a:rPr lang="en-IN" sz="1200" kern="150" dirty="0" err="1">
                <a:solidFill>
                  <a:schemeClr val="tx1"/>
                </a:solidFill>
                <a:latin typeface="Courier New" panose="02070309020205020404" pitchFamily="49" charset="0"/>
                <a:cs typeface="Courier New" panose="02070309020205020404" pitchFamily="49" charset="0"/>
              </a:rPr>
              <a:t>jnettool.tools.Routing</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import </a:t>
            </a:r>
            <a:r>
              <a:rPr lang="en-IN" sz="1200" kern="150" dirty="0" err="1">
                <a:solidFill>
                  <a:schemeClr val="tx1"/>
                </a:solidFill>
                <a:latin typeface="Courier New" panose="02070309020205020404" pitchFamily="49" charset="0"/>
                <a:cs typeface="Courier New" panose="02070309020205020404" pitchFamily="49" charset="0"/>
              </a:rPr>
              <a:t>jnettool.tools.RouteInspector</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Put spaces around the '=' sign.</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Also, delete the space between the parameter and the parenthesis.</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ne = </a:t>
            </a:r>
            <a:r>
              <a:rPr lang="en-IN" sz="1200" kern="150" dirty="0" err="1">
                <a:solidFill>
                  <a:schemeClr val="tx1"/>
                </a:solidFill>
                <a:latin typeface="Courier New" panose="02070309020205020404" pitchFamily="49" charset="0"/>
                <a:cs typeface="Courier New" panose="02070309020205020404" pitchFamily="49" charset="0"/>
              </a:rPr>
              <a:t>jnettool.tools.elements.NetworkElement</a:t>
            </a:r>
            <a:r>
              <a:rPr lang="en-IN" sz="1200" kern="150" dirty="0">
                <a:solidFill>
                  <a:schemeClr val="tx1"/>
                </a:solidFill>
                <a:latin typeface="Courier New" panose="02070309020205020404" pitchFamily="49" charset="0"/>
                <a:cs typeface="Courier New" panose="02070309020205020404" pitchFamily="49" charset="0"/>
              </a:rPr>
              <a:t>('171.0.2.45')</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Tighten up the code by removing the spacing between the try/except/else</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/finally blocks.  Also, get rid of useless comments in the code.</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Get rid of the ''' double quotes.  Just use the single quotes.  </a:t>
            </a:r>
            <a:endParaRPr lang="en-GB" sz="1200" kern="150" dirty="0">
              <a:solidFill>
                <a:schemeClr val="tx1"/>
              </a:solidFill>
              <a:latin typeface="Courier New" panose="02070309020205020404" pitchFamily="49" charset="0"/>
              <a:cs typeface="Courier New" panose="02070309020205020404" pitchFamily="49" charset="0"/>
            </a:endParaRPr>
          </a:p>
          <a:p>
            <a:endParaRPr lang="en-IN" sz="1200" dirty="0">
              <a:solidFill>
                <a:schemeClr val="tx1"/>
              </a:solidFill>
              <a:latin typeface="Courier New" panose="02070309020205020404" pitchFamily="49" charset="0"/>
              <a:cs typeface="Courier New" panose="02070309020205020404" pitchFamily="49" charset="0"/>
            </a:endParaRPr>
          </a:p>
        </p:txBody>
      </p:sp>
      <p:sp>
        <p:nvSpPr>
          <p:cNvPr id="7" name="Rectangle 6"/>
          <p:cNvSpPr/>
          <p:nvPr/>
        </p:nvSpPr>
        <p:spPr>
          <a:xfrm>
            <a:off x="5746750" y="2201167"/>
            <a:ext cx="4754995" cy="3330387"/>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7348" tIns="53674" rIns="107348" bIns="53674" rtlCol="0" anchor="ctr"/>
          <a:lstStyle/>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try:</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t>
            </a:r>
            <a:r>
              <a:rPr lang="en-IN" sz="1200" kern="150" dirty="0" err="1">
                <a:solidFill>
                  <a:schemeClr val="tx1"/>
                </a:solidFill>
                <a:latin typeface="Courier New" panose="02070309020205020404" pitchFamily="49" charset="0"/>
                <a:cs typeface="Courier New" panose="02070309020205020404" pitchFamily="49" charset="0"/>
              </a:rPr>
              <a:t>routing_table</a:t>
            </a:r>
            <a:r>
              <a:rPr lang="en-IN" sz="1200" kern="150" dirty="0">
                <a:solidFill>
                  <a:schemeClr val="tx1"/>
                </a:solidFill>
                <a:latin typeface="Courier New" panose="02070309020205020404" pitchFamily="49" charset="0"/>
                <a:cs typeface="Courier New" panose="02070309020205020404" pitchFamily="49" charset="0"/>
              </a:rPr>
              <a:t> = </a:t>
            </a:r>
            <a:r>
              <a:rPr lang="en-IN" sz="1200" kern="150" dirty="0" err="1">
                <a:solidFill>
                  <a:schemeClr val="tx1"/>
                </a:solidFill>
                <a:latin typeface="Courier New" panose="02070309020205020404" pitchFamily="49" charset="0"/>
                <a:cs typeface="Courier New" panose="02070309020205020404" pitchFamily="49" charset="0"/>
              </a:rPr>
              <a:t>ne.getRoutingTable</a:t>
            </a:r>
            <a:r>
              <a:rPr lang="en-IN" sz="1200" kern="150" dirty="0">
                <a:solidFill>
                  <a:schemeClr val="tx1"/>
                </a:solidFill>
                <a:latin typeface="Courier New" panose="02070309020205020404" pitchFamily="49" charset="0"/>
                <a:cs typeface="Courier New" panose="02070309020205020404" pitchFamily="49" charset="0"/>
              </a:rPr>
              <a:t>()</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except </a:t>
            </a:r>
            <a:r>
              <a:rPr lang="en-IN" sz="1200" kern="150" dirty="0" err="1">
                <a:solidFill>
                  <a:schemeClr val="tx1"/>
                </a:solidFill>
                <a:latin typeface="Courier New" panose="02070309020205020404" pitchFamily="49" charset="0"/>
                <a:cs typeface="Courier New" panose="02070309020205020404" pitchFamily="49" charset="0"/>
              </a:rPr>
              <a:t>jnettool.tools.elements.MissingVar</a:t>
            </a:r>
            <a:r>
              <a:rPr lang="en-IN" sz="1200" kern="150" dirty="0">
                <a:solidFill>
                  <a:schemeClr val="tx1"/>
                </a:solidFill>
                <a:latin typeface="Courier New" panose="02070309020205020404" pitchFamily="49" charset="0"/>
                <a:cs typeface="Courier New" panose="02070309020205020404" pitchFamily="49" charset="0"/>
              </a:rPr>
              <a:t>:</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t>
            </a:r>
            <a:r>
              <a:rPr lang="en-IN" sz="1200" kern="150" dirty="0" err="1">
                <a:solidFill>
                  <a:schemeClr val="tx1"/>
                </a:solidFill>
                <a:latin typeface="Courier New" panose="02070309020205020404" pitchFamily="49" charset="0"/>
                <a:cs typeface="Courier New" panose="02070309020205020404" pitchFamily="49" charset="0"/>
              </a:rPr>
              <a:t>logging.exception</a:t>
            </a:r>
            <a:r>
              <a:rPr lang="en-IN" sz="1200" kern="150" dirty="0">
                <a:solidFill>
                  <a:schemeClr val="tx1"/>
                </a:solidFill>
                <a:latin typeface="Courier New" panose="02070309020205020404" pitchFamily="49" charset="0"/>
                <a:cs typeface="Courier New" panose="02070309020205020404" pitchFamily="49" charset="0"/>
              </a:rPr>
              <a:t>('No routing table found')</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t>
            </a:r>
            <a:r>
              <a:rPr lang="en-IN" sz="1200" kern="150" dirty="0" err="1">
                <a:solidFill>
                  <a:schemeClr val="tx1"/>
                </a:solidFill>
                <a:latin typeface="Courier New" panose="02070309020205020404" pitchFamily="49" charset="0"/>
                <a:cs typeface="Courier New" panose="02070309020205020404" pitchFamily="49" charset="0"/>
              </a:rPr>
              <a:t>ne.cleanup</a:t>
            </a:r>
            <a:r>
              <a:rPr lang="en-IN" sz="1200" kern="150" dirty="0">
                <a:solidFill>
                  <a:schemeClr val="tx1"/>
                </a:solidFill>
                <a:latin typeface="Courier New" panose="02070309020205020404" pitchFamily="49" charset="0"/>
                <a:cs typeface="Courier New" panose="02070309020205020404" pitchFamily="49" charset="0"/>
              </a:rPr>
              <a:t>('''rollback''')</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else:</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t>
            </a:r>
            <a:r>
              <a:rPr lang="en-IN" sz="1200" kern="150" dirty="0" err="1">
                <a:solidFill>
                  <a:schemeClr val="tx1"/>
                </a:solidFill>
                <a:latin typeface="Courier New" panose="02070309020205020404" pitchFamily="49" charset="0"/>
                <a:cs typeface="Courier New" panose="02070309020205020404" pitchFamily="49" charset="0"/>
              </a:rPr>
              <a:t>num_routes-routing_table.getSize</a:t>
            </a:r>
            <a:r>
              <a:rPr lang="en-IN" sz="1200" kern="150" dirty="0">
                <a:solidFill>
                  <a:schemeClr val="tx1"/>
                </a:solidFill>
                <a:latin typeface="Courier New" panose="02070309020205020404" pitchFamily="49" charset="0"/>
                <a:cs typeface="Courier New" panose="02070309020205020404" pitchFamily="49" charset="0"/>
              </a:rPr>
              <a:t>()</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for </a:t>
            </a:r>
            <a:r>
              <a:rPr lang="en-IN" sz="1200" kern="150" dirty="0" err="1">
                <a:solidFill>
                  <a:schemeClr val="tx1"/>
                </a:solidFill>
                <a:latin typeface="Courier New" panose="02070309020205020404" pitchFamily="49" charset="0"/>
                <a:cs typeface="Courier New" panose="02070309020205020404" pitchFamily="49" charset="0"/>
              </a:rPr>
              <a:t>RToffset</a:t>
            </a:r>
            <a:r>
              <a:rPr lang="en-IN" sz="1200" kern="150" dirty="0">
                <a:solidFill>
                  <a:schemeClr val="tx1"/>
                </a:solidFill>
                <a:latin typeface="Courier New" panose="02070309020205020404" pitchFamily="49" charset="0"/>
                <a:cs typeface="Courier New" panose="02070309020205020404" pitchFamily="49" charset="0"/>
              </a:rPr>
              <a:t> in range(</a:t>
            </a:r>
            <a:r>
              <a:rPr lang="en-IN" sz="1200" kern="150" dirty="0" err="1">
                <a:solidFill>
                  <a:schemeClr val="tx1"/>
                </a:solidFill>
                <a:latin typeface="Courier New" panose="02070309020205020404" pitchFamily="49" charset="0"/>
                <a:cs typeface="Courier New" panose="02070309020205020404" pitchFamily="49" charset="0"/>
              </a:rPr>
              <a:t>num_routes</a:t>
            </a:r>
            <a:r>
              <a:rPr lang="en-IN" sz="1200" kern="150" dirty="0">
                <a:solidFill>
                  <a:schemeClr val="tx1"/>
                </a:solidFill>
                <a:latin typeface="Courier New" panose="02070309020205020404" pitchFamily="49" charset="0"/>
                <a:cs typeface="Courier New" panose="02070309020205020404" pitchFamily="49" charset="0"/>
              </a:rPr>
              <a:t>) :</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route=</a:t>
            </a:r>
            <a:r>
              <a:rPr lang="en-IN" sz="1200" kern="150" dirty="0" err="1">
                <a:solidFill>
                  <a:schemeClr val="tx1"/>
                </a:solidFill>
                <a:latin typeface="Courier New" panose="02070309020205020404" pitchFamily="49" charset="0"/>
                <a:cs typeface="Courier New" panose="02070309020205020404" pitchFamily="49" charset="0"/>
              </a:rPr>
              <a:t>routing_table.getRouteByIndex</a:t>
            </a:r>
            <a:r>
              <a:rPr lang="en-IN" sz="1200" kern="150" dirty="0">
                <a:solidFill>
                  <a:schemeClr val="tx1"/>
                </a:solidFill>
                <a:latin typeface="Courier New" panose="02070309020205020404" pitchFamily="49" charset="0"/>
                <a:cs typeface="Courier New" panose="02070309020205020404" pitchFamily="49" charset="0"/>
              </a:rPr>
              <a:t>(</a:t>
            </a:r>
            <a:r>
              <a:rPr lang="en-IN" sz="1200" kern="150" dirty="0" err="1">
                <a:solidFill>
                  <a:schemeClr val="tx1"/>
                </a:solidFill>
                <a:latin typeface="Courier New" panose="02070309020205020404" pitchFamily="49" charset="0"/>
                <a:cs typeface="Courier New" panose="02070309020205020404" pitchFamily="49" charset="0"/>
              </a:rPr>
              <a:t>RToffset</a:t>
            </a:r>
            <a:r>
              <a:rPr lang="en-IN" sz="1200" kern="150" dirty="0">
                <a:solidFill>
                  <a:schemeClr val="tx1"/>
                </a:solidFill>
                <a:latin typeface="Courier New" panose="02070309020205020404" pitchFamily="49" charset="0"/>
                <a:cs typeface="Courier New" panose="02070309020205020404" pitchFamily="49" charset="0"/>
              </a:rPr>
              <a:t>)</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name=</a:t>
            </a:r>
            <a:r>
              <a:rPr lang="en-IN" sz="1200" kern="150" dirty="0" err="1">
                <a:solidFill>
                  <a:schemeClr val="tx1"/>
                </a:solidFill>
                <a:latin typeface="Courier New" panose="02070309020205020404" pitchFamily="49" charset="0"/>
                <a:cs typeface="Courier New" panose="02070309020205020404" pitchFamily="49" charset="0"/>
              </a:rPr>
              <a:t>route.getName</a:t>
            </a:r>
            <a:r>
              <a:rPr lang="en-IN" sz="1200" kern="150" dirty="0">
                <a:solidFill>
                  <a:schemeClr val="tx1"/>
                </a:solidFill>
                <a:latin typeface="Courier New" panose="02070309020205020404" pitchFamily="49" charset="0"/>
                <a:cs typeface="Courier New" panose="02070309020205020404" pitchFamily="49" charset="0"/>
              </a:rPr>
              <a:t>()</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t>
            </a:r>
            <a:r>
              <a:rPr lang="en-IN" sz="1200" kern="150" dirty="0" err="1">
                <a:solidFill>
                  <a:schemeClr val="tx1"/>
                </a:solidFill>
                <a:latin typeface="Courier New" panose="02070309020205020404" pitchFamily="49" charset="0"/>
                <a:cs typeface="Courier New" panose="02070309020205020404" pitchFamily="49" charset="0"/>
              </a:rPr>
              <a:t>ipaddr</a:t>
            </a:r>
            <a:r>
              <a:rPr lang="en-IN" sz="1200" kern="150" dirty="0">
                <a:solidFill>
                  <a:schemeClr val="tx1"/>
                </a:solidFill>
                <a:latin typeface="Courier New" panose="02070309020205020404" pitchFamily="49" charset="0"/>
                <a:cs typeface="Courier New" panose="02070309020205020404" pitchFamily="49" charset="0"/>
              </a:rPr>
              <a:t> = </a:t>
            </a:r>
            <a:r>
              <a:rPr lang="en-IN" sz="1200" kern="150" dirty="0" err="1">
                <a:solidFill>
                  <a:schemeClr val="tx1"/>
                </a:solidFill>
                <a:latin typeface="Courier New" panose="02070309020205020404" pitchFamily="49" charset="0"/>
                <a:cs typeface="Courier New" panose="02070309020205020404" pitchFamily="49" charset="0"/>
              </a:rPr>
              <a:t>route.getIPAddr</a:t>
            </a:r>
            <a:r>
              <a:rPr lang="en-IN" sz="1200" kern="150" dirty="0">
                <a:solidFill>
                  <a:schemeClr val="tx1"/>
                </a:solidFill>
                <a:latin typeface="Courier New" panose="02070309020205020404" pitchFamily="49" charset="0"/>
                <a:cs typeface="Courier New" panose="02070309020205020404" pitchFamily="49" charset="0"/>
              </a:rPr>
              <a:t>()</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Put a space between function arguments.</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print ("%15s -&gt; %s" % *name, </a:t>
            </a:r>
            <a:r>
              <a:rPr lang="en-IN" sz="1200" kern="150" dirty="0" err="1">
                <a:solidFill>
                  <a:schemeClr val="tx1"/>
                </a:solidFill>
                <a:latin typeface="Courier New" panose="02070309020205020404" pitchFamily="49" charset="0"/>
                <a:cs typeface="Courier New" panose="02070309020205020404" pitchFamily="49" charset="0"/>
              </a:rPr>
              <a:t>ipaddr</a:t>
            </a:r>
            <a:r>
              <a:rPr lang="en-IN" sz="1200" kern="150" dirty="0">
                <a:solidFill>
                  <a:schemeClr val="tx1"/>
                </a:solidFill>
                <a:latin typeface="Courier New" panose="02070309020205020404" pitchFamily="49" charset="0"/>
                <a:cs typeface="Courier New" panose="02070309020205020404" pitchFamily="49" charset="0"/>
              </a:rPr>
              <a:t>)</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finally:</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t>
            </a:r>
            <a:r>
              <a:rPr lang="en-IN" sz="1200" kern="150" dirty="0" err="1">
                <a:solidFill>
                  <a:schemeClr val="tx1"/>
                </a:solidFill>
                <a:latin typeface="Courier New" panose="02070309020205020404" pitchFamily="49" charset="0"/>
                <a:cs typeface="Courier New" panose="02070309020205020404" pitchFamily="49" charset="0"/>
              </a:rPr>
              <a:t>ns.cleanup</a:t>
            </a:r>
            <a:r>
              <a:rPr lang="en-IN" sz="1200" kern="150" dirty="0">
                <a:solidFill>
                  <a:schemeClr val="tx1"/>
                </a:solidFill>
                <a:latin typeface="Courier New" panose="02070309020205020404" pitchFamily="49" charset="0"/>
                <a:cs typeface="Courier New" panose="02070309020205020404" pitchFamily="49" charset="0"/>
              </a:rPr>
              <a:t>('commit')</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t>
            </a:r>
            <a:r>
              <a:rPr lang="en-IN" sz="1200" kern="150" dirty="0" err="1">
                <a:solidFill>
                  <a:schemeClr val="tx1"/>
                </a:solidFill>
                <a:latin typeface="Courier New" panose="02070309020205020404" pitchFamily="49" charset="0"/>
                <a:cs typeface="Courier New" panose="02070309020205020404" pitchFamily="49" charset="0"/>
              </a:rPr>
              <a:t>ns.disconnect</a:t>
            </a:r>
            <a:r>
              <a:rPr lang="en-IN" sz="1200" kern="150" dirty="0">
                <a:solidFill>
                  <a:schemeClr val="tx1"/>
                </a:solidFill>
                <a:latin typeface="Courier New" panose="02070309020205020404" pitchFamily="49" charset="0"/>
                <a:cs typeface="Courier New" panose="02070309020205020404" pitchFamily="49" charset="0"/>
              </a:rPr>
              <a:t>()</a:t>
            </a:r>
            <a:endParaRPr lang="en-GB" sz="1200" kern="150" dirty="0">
              <a:solidFill>
                <a:schemeClr val="tx1"/>
              </a:solidFill>
              <a:latin typeface="Courier New" panose="02070309020205020404" pitchFamily="49" charset="0"/>
              <a:ea typeface="Droid Sans Fallback"/>
              <a:cs typeface="Courier New" panose="02070309020205020404" pitchFamily="49" charset="0"/>
            </a:endParaRPr>
          </a:p>
          <a:p>
            <a:endParaRPr lang="en-IN" sz="12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15810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Title 2"/>
          <p:cNvSpPr>
            <a:spLocks noGrp="1"/>
          </p:cNvSpPr>
          <p:nvPr>
            <p:ph type="title"/>
          </p:nvPr>
        </p:nvSpPr>
        <p:spPr/>
        <p:txBody>
          <a:bodyPr/>
          <a:lstStyle/>
          <a:p>
            <a:r>
              <a:rPr lang="en-IN" dirty="0">
                <a:solidFill>
                  <a:schemeClr val="accent5"/>
                </a:solidFill>
              </a:rPr>
              <a:t>To PEP 8 and Beyond</a:t>
            </a:r>
            <a:endParaRPr lang="en-GB" dirty="0"/>
          </a:p>
        </p:txBody>
      </p:sp>
      <p:sp>
        <p:nvSpPr>
          <p:cNvPr id="6" name="Rectangle 5"/>
          <p:cNvSpPr/>
          <p:nvPr/>
        </p:nvSpPr>
        <p:spPr>
          <a:xfrm>
            <a:off x="767260" y="1690258"/>
            <a:ext cx="4843832" cy="4566038"/>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7348" tIns="53674" rIns="107348" bIns="53674" rtlCol="0" anchor="ctr"/>
          <a:lstStyle/>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a:t>
            </a:r>
            <a:r>
              <a:rPr lang="en-IN" sz="1200" kern="150" dirty="0" err="1">
                <a:solidFill>
                  <a:schemeClr val="tx1"/>
                </a:solidFill>
                <a:latin typeface="Courier New" panose="02070309020205020404" pitchFamily="49" charset="0"/>
                <a:cs typeface="Courier New" panose="02070309020205020404" pitchFamily="49" charset="0"/>
              </a:rPr>
              <a:t>usr</a:t>
            </a:r>
            <a:r>
              <a:rPr lang="en-IN" sz="1200" kern="150" dirty="0">
                <a:solidFill>
                  <a:schemeClr val="tx1"/>
                </a:solidFill>
                <a:latin typeface="Courier New" panose="02070309020205020404" pitchFamily="49" charset="0"/>
                <a:cs typeface="Courier New" panose="02070309020205020404" pitchFamily="49" charset="0"/>
              </a:rPr>
              <a:t>/bin/python3</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Put the import statements on separate lines for readability</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Also, it's nice to alphabetize them if you have a lot</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of imports.</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import </a:t>
            </a:r>
            <a:r>
              <a:rPr lang="en-IN" sz="1200" kern="150" dirty="0" err="1">
                <a:solidFill>
                  <a:schemeClr val="tx1"/>
                </a:solidFill>
                <a:latin typeface="Courier New" panose="02070309020205020404" pitchFamily="49" charset="0"/>
                <a:cs typeface="Courier New" panose="02070309020205020404" pitchFamily="49" charset="0"/>
              </a:rPr>
              <a:t>jnettool.tools.elements.NetworkElement</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import </a:t>
            </a:r>
            <a:r>
              <a:rPr lang="en-IN" sz="1200" kern="150" dirty="0" err="1">
                <a:solidFill>
                  <a:schemeClr val="tx1"/>
                </a:solidFill>
                <a:latin typeface="Courier New" panose="02070309020205020404" pitchFamily="49" charset="0"/>
                <a:cs typeface="Courier New" panose="02070309020205020404" pitchFamily="49" charset="0"/>
              </a:rPr>
              <a:t>jnettool.tools.Routing</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import </a:t>
            </a:r>
            <a:r>
              <a:rPr lang="en-IN" sz="1200" kern="150" dirty="0" err="1">
                <a:solidFill>
                  <a:schemeClr val="tx1"/>
                </a:solidFill>
                <a:latin typeface="Courier New" panose="02070309020205020404" pitchFamily="49" charset="0"/>
                <a:cs typeface="Courier New" panose="02070309020205020404" pitchFamily="49" charset="0"/>
              </a:rPr>
              <a:t>jnettool.tools.RouteInspector</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Put spaces around the '=' sign.</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Also, delete the space between the parameter and the parenthesis.</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ne = </a:t>
            </a:r>
            <a:r>
              <a:rPr lang="en-IN" sz="1200" kern="150" dirty="0" err="1">
                <a:solidFill>
                  <a:schemeClr val="tx1"/>
                </a:solidFill>
                <a:latin typeface="Courier New" panose="02070309020205020404" pitchFamily="49" charset="0"/>
                <a:cs typeface="Courier New" panose="02070309020205020404" pitchFamily="49" charset="0"/>
              </a:rPr>
              <a:t>jnettool.tools.elements.NetworkElement</a:t>
            </a:r>
            <a:r>
              <a:rPr lang="en-IN" sz="1200" kern="150" dirty="0">
                <a:solidFill>
                  <a:schemeClr val="tx1"/>
                </a:solidFill>
                <a:latin typeface="Courier New" panose="02070309020205020404" pitchFamily="49" charset="0"/>
                <a:cs typeface="Courier New" panose="02070309020205020404" pitchFamily="49" charset="0"/>
              </a:rPr>
              <a:t>('171.0.2.45')</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Tighten up the code by removing the spacing between the try/except/else</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/finally blocks.  Also, get rid of useless comments in the code.</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Get rid of the ''' double quotes.  Just use the single quotes.  </a:t>
            </a:r>
            <a:endParaRPr lang="en-GB" sz="1200" kern="150" dirty="0">
              <a:solidFill>
                <a:schemeClr val="tx1"/>
              </a:solidFill>
              <a:latin typeface="Courier New" panose="02070309020205020404" pitchFamily="49" charset="0"/>
              <a:cs typeface="Courier New" panose="02070309020205020404" pitchFamily="49" charset="0"/>
            </a:endParaRPr>
          </a:p>
          <a:p>
            <a:endParaRPr lang="en-IN" sz="1200" dirty="0">
              <a:solidFill>
                <a:schemeClr val="tx1"/>
              </a:solidFill>
              <a:latin typeface="Courier New" panose="02070309020205020404" pitchFamily="49" charset="0"/>
              <a:cs typeface="Courier New" panose="02070309020205020404" pitchFamily="49" charset="0"/>
            </a:endParaRPr>
          </a:p>
        </p:txBody>
      </p:sp>
      <p:sp>
        <p:nvSpPr>
          <p:cNvPr id="7" name="Rectangle 6"/>
          <p:cNvSpPr/>
          <p:nvPr/>
        </p:nvSpPr>
        <p:spPr>
          <a:xfrm>
            <a:off x="5746750" y="2201167"/>
            <a:ext cx="4754995" cy="3330387"/>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7348" tIns="53674" rIns="107348" bIns="53674" rtlCol="0" anchor="ctr"/>
          <a:lstStyle/>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try:</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t>
            </a:r>
            <a:r>
              <a:rPr lang="en-IN" sz="1200" kern="150" dirty="0" err="1">
                <a:solidFill>
                  <a:schemeClr val="tx1"/>
                </a:solidFill>
                <a:latin typeface="Courier New" panose="02070309020205020404" pitchFamily="49" charset="0"/>
                <a:cs typeface="Courier New" panose="02070309020205020404" pitchFamily="49" charset="0"/>
              </a:rPr>
              <a:t>routing_table</a:t>
            </a:r>
            <a:r>
              <a:rPr lang="en-IN" sz="1200" kern="150" dirty="0">
                <a:solidFill>
                  <a:schemeClr val="tx1"/>
                </a:solidFill>
                <a:latin typeface="Courier New" panose="02070309020205020404" pitchFamily="49" charset="0"/>
                <a:cs typeface="Courier New" panose="02070309020205020404" pitchFamily="49" charset="0"/>
              </a:rPr>
              <a:t> = </a:t>
            </a:r>
            <a:r>
              <a:rPr lang="en-IN" sz="1200" kern="150" dirty="0" err="1">
                <a:solidFill>
                  <a:schemeClr val="tx1"/>
                </a:solidFill>
                <a:latin typeface="Courier New" panose="02070309020205020404" pitchFamily="49" charset="0"/>
                <a:cs typeface="Courier New" panose="02070309020205020404" pitchFamily="49" charset="0"/>
              </a:rPr>
              <a:t>ne.getRoutingTable</a:t>
            </a:r>
            <a:r>
              <a:rPr lang="en-IN" sz="1200" kern="150" dirty="0">
                <a:solidFill>
                  <a:schemeClr val="tx1"/>
                </a:solidFill>
                <a:latin typeface="Courier New" panose="02070309020205020404" pitchFamily="49" charset="0"/>
                <a:cs typeface="Courier New" panose="02070309020205020404" pitchFamily="49" charset="0"/>
              </a:rPr>
              <a:t>()</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except </a:t>
            </a:r>
            <a:r>
              <a:rPr lang="en-IN" sz="1200" kern="150" dirty="0" err="1">
                <a:solidFill>
                  <a:schemeClr val="tx1"/>
                </a:solidFill>
                <a:latin typeface="Courier New" panose="02070309020205020404" pitchFamily="49" charset="0"/>
                <a:cs typeface="Courier New" panose="02070309020205020404" pitchFamily="49" charset="0"/>
              </a:rPr>
              <a:t>jnettool.tools.elements.MissingVar</a:t>
            </a:r>
            <a:r>
              <a:rPr lang="en-IN" sz="1200" kern="150" dirty="0">
                <a:solidFill>
                  <a:schemeClr val="tx1"/>
                </a:solidFill>
                <a:latin typeface="Courier New" panose="02070309020205020404" pitchFamily="49" charset="0"/>
                <a:cs typeface="Courier New" panose="02070309020205020404" pitchFamily="49" charset="0"/>
              </a:rPr>
              <a:t>:</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t>
            </a:r>
            <a:r>
              <a:rPr lang="en-IN" sz="1200" kern="150" dirty="0" err="1">
                <a:solidFill>
                  <a:schemeClr val="tx1"/>
                </a:solidFill>
                <a:latin typeface="Courier New" panose="02070309020205020404" pitchFamily="49" charset="0"/>
                <a:cs typeface="Courier New" panose="02070309020205020404" pitchFamily="49" charset="0"/>
              </a:rPr>
              <a:t>logging.exception</a:t>
            </a:r>
            <a:r>
              <a:rPr lang="en-IN" sz="1200" kern="150" dirty="0">
                <a:solidFill>
                  <a:schemeClr val="tx1"/>
                </a:solidFill>
                <a:latin typeface="Courier New" panose="02070309020205020404" pitchFamily="49" charset="0"/>
                <a:cs typeface="Courier New" panose="02070309020205020404" pitchFamily="49" charset="0"/>
              </a:rPr>
              <a:t>('No routing table found')</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t>
            </a:r>
            <a:r>
              <a:rPr lang="en-IN" sz="1200" kern="150" dirty="0" err="1">
                <a:solidFill>
                  <a:schemeClr val="tx1"/>
                </a:solidFill>
                <a:latin typeface="Courier New" panose="02070309020205020404" pitchFamily="49" charset="0"/>
                <a:cs typeface="Courier New" panose="02070309020205020404" pitchFamily="49" charset="0"/>
              </a:rPr>
              <a:t>ne.cleanup</a:t>
            </a:r>
            <a:r>
              <a:rPr lang="en-IN" sz="1200" kern="150" dirty="0">
                <a:solidFill>
                  <a:schemeClr val="tx1"/>
                </a:solidFill>
                <a:latin typeface="Courier New" panose="02070309020205020404" pitchFamily="49" charset="0"/>
                <a:cs typeface="Courier New" panose="02070309020205020404" pitchFamily="49" charset="0"/>
              </a:rPr>
              <a:t>('''rollback''')</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else:</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t>
            </a:r>
            <a:r>
              <a:rPr lang="en-IN" sz="1200" kern="150" dirty="0" err="1">
                <a:solidFill>
                  <a:schemeClr val="tx1"/>
                </a:solidFill>
                <a:latin typeface="Courier New" panose="02070309020205020404" pitchFamily="49" charset="0"/>
                <a:cs typeface="Courier New" panose="02070309020205020404" pitchFamily="49" charset="0"/>
              </a:rPr>
              <a:t>num_routes-routing_table.getSize</a:t>
            </a:r>
            <a:r>
              <a:rPr lang="en-IN" sz="1200" kern="150" dirty="0">
                <a:solidFill>
                  <a:schemeClr val="tx1"/>
                </a:solidFill>
                <a:latin typeface="Courier New" panose="02070309020205020404" pitchFamily="49" charset="0"/>
                <a:cs typeface="Courier New" panose="02070309020205020404" pitchFamily="49" charset="0"/>
              </a:rPr>
              <a:t>()</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for </a:t>
            </a:r>
            <a:r>
              <a:rPr lang="en-IN" sz="1200" kern="150" dirty="0" err="1">
                <a:solidFill>
                  <a:schemeClr val="tx1"/>
                </a:solidFill>
                <a:latin typeface="Courier New" panose="02070309020205020404" pitchFamily="49" charset="0"/>
                <a:cs typeface="Courier New" panose="02070309020205020404" pitchFamily="49" charset="0"/>
              </a:rPr>
              <a:t>RToffset</a:t>
            </a:r>
            <a:r>
              <a:rPr lang="en-IN" sz="1200" kern="150" dirty="0">
                <a:solidFill>
                  <a:schemeClr val="tx1"/>
                </a:solidFill>
                <a:latin typeface="Courier New" panose="02070309020205020404" pitchFamily="49" charset="0"/>
                <a:cs typeface="Courier New" panose="02070309020205020404" pitchFamily="49" charset="0"/>
              </a:rPr>
              <a:t> in range(</a:t>
            </a:r>
            <a:r>
              <a:rPr lang="en-IN" sz="1200" kern="150" dirty="0" err="1">
                <a:solidFill>
                  <a:schemeClr val="tx1"/>
                </a:solidFill>
                <a:latin typeface="Courier New" panose="02070309020205020404" pitchFamily="49" charset="0"/>
                <a:cs typeface="Courier New" panose="02070309020205020404" pitchFamily="49" charset="0"/>
              </a:rPr>
              <a:t>num_routes</a:t>
            </a:r>
            <a:r>
              <a:rPr lang="en-IN" sz="1200" kern="150" dirty="0">
                <a:solidFill>
                  <a:schemeClr val="tx1"/>
                </a:solidFill>
                <a:latin typeface="Courier New" panose="02070309020205020404" pitchFamily="49" charset="0"/>
                <a:cs typeface="Courier New" panose="02070309020205020404" pitchFamily="49" charset="0"/>
              </a:rPr>
              <a:t>) :</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route=</a:t>
            </a:r>
            <a:r>
              <a:rPr lang="en-IN" sz="1200" kern="150" dirty="0" err="1">
                <a:solidFill>
                  <a:schemeClr val="tx1"/>
                </a:solidFill>
                <a:latin typeface="Courier New" panose="02070309020205020404" pitchFamily="49" charset="0"/>
                <a:cs typeface="Courier New" panose="02070309020205020404" pitchFamily="49" charset="0"/>
              </a:rPr>
              <a:t>routing_table.getRouteByIndex</a:t>
            </a:r>
            <a:r>
              <a:rPr lang="en-IN" sz="1200" kern="150" dirty="0">
                <a:solidFill>
                  <a:schemeClr val="tx1"/>
                </a:solidFill>
                <a:latin typeface="Courier New" panose="02070309020205020404" pitchFamily="49" charset="0"/>
                <a:cs typeface="Courier New" panose="02070309020205020404" pitchFamily="49" charset="0"/>
              </a:rPr>
              <a:t>(</a:t>
            </a:r>
            <a:r>
              <a:rPr lang="en-IN" sz="1200" kern="150" dirty="0" err="1">
                <a:solidFill>
                  <a:schemeClr val="tx1"/>
                </a:solidFill>
                <a:latin typeface="Courier New" panose="02070309020205020404" pitchFamily="49" charset="0"/>
                <a:cs typeface="Courier New" panose="02070309020205020404" pitchFamily="49" charset="0"/>
              </a:rPr>
              <a:t>RToffset</a:t>
            </a:r>
            <a:r>
              <a:rPr lang="en-IN" sz="1200" kern="150" dirty="0">
                <a:solidFill>
                  <a:schemeClr val="tx1"/>
                </a:solidFill>
                <a:latin typeface="Courier New" panose="02070309020205020404" pitchFamily="49" charset="0"/>
                <a:cs typeface="Courier New" panose="02070309020205020404" pitchFamily="49" charset="0"/>
              </a:rPr>
              <a:t>)</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name=</a:t>
            </a:r>
            <a:r>
              <a:rPr lang="en-IN" sz="1200" kern="150" dirty="0" err="1">
                <a:solidFill>
                  <a:schemeClr val="tx1"/>
                </a:solidFill>
                <a:latin typeface="Courier New" panose="02070309020205020404" pitchFamily="49" charset="0"/>
                <a:cs typeface="Courier New" panose="02070309020205020404" pitchFamily="49" charset="0"/>
              </a:rPr>
              <a:t>route.getName</a:t>
            </a:r>
            <a:r>
              <a:rPr lang="en-IN" sz="1200" kern="150" dirty="0">
                <a:solidFill>
                  <a:schemeClr val="tx1"/>
                </a:solidFill>
                <a:latin typeface="Courier New" panose="02070309020205020404" pitchFamily="49" charset="0"/>
                <a:cs typeface="Courier New" panose="02070309020205020404" pitchFamily="49" charset="0"/>
              </a:rPr>
              <a:t>()</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t>
            </a:r>
            <a:r>
              <a:rPr lang="en-IN" sz="1200" kern="150" dirty="0" err="1">
                <a:solidFill>
                  <a:schemeClr val="tx1"/>
                </a:solidFill>
                <a:latin typeface="Courier New" panose="02070309020205020404" pitchFamily="49" charset="0"/>
                <a:cs typeface="Courier New" panose="02070309020205020404" pitchFamily="49" charset="0"/>
              </a:rPr>
              <a:t>ipaddr</a:t>
            </a:r>
            <a:r>
              <a:rPr lang="en-IN" sz="1200" kern="150" dirty="0">
                <a:solidFill>
                  <a:schemeClr val="tx1"/>
                </a:solidFill>
                <a:latin typeface="Courier New" panose="02070309020205020404" pitchFamily="49" charset="0"/>
                <a:cs typeface="Courier New" panose="02070309020205020404" pitchFamily="49" charset="0"/>
              </a:rPr>
              <a:t> = </a:t>
            </a:r>
            <a:r>
              <a:rPr lang="en-IN" sz="1200" kern="150" dirty="0" err="1">
                <a:solidFill>
                  <a:schemeClr val="tx1"/>
                </a:solidFill>
                <a:latin typeface="Courier New" panose="02070309020205020404" pitchFamily="49" charset="0"/>
                <a:cs typeface="Courier New" panose="02070309020205020404" pitchFamily="49" charset="0"/>
              </a:rPr>
              <a:t>route.getIPAddr</a:t>
            </a:r>
            <a:r>
              <a:rPr lang="en-IN" sz="1200" kern="150" dirty="0">
                <a:solidFill>
                  <a:schemeClr val="tx1"/>
                </a:solidFill>
                <a:latin typeface="Courier New" panose="02070309020205020404" pitchFamily="49" charset="0"/>
                <a:cs typeface="Courier New" panose="02070309020205020404" pitchFamily="49" charset="0"/>
              </a:rPr>
              <a:t>()</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Put a space between function arguments.</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print ("%15s -&gt; %s" % *name, </a:t>
            </a:r>
            <a:r>
              <a:rPr lang="en-IN" sz="1200" kern="150" dirty="0" err="1">
                <a:solidFill>
                  <a:schemeClr val="tx1"/>
                </a:solidFill>
                <a:latin typeface="Courier New" panose="02070309020205020404" pitchFamily="49" charset="0"/>
                <a:cs typeface="Courier New" panose="02070309020205020404" pitchFamily="49" charset="0"/>
              </a:rPr>
              <a:t>ipaddr</a:t>
            </a:r>
            <a:r>
              <a:rPr lang="en-IN" sz="1200" kern="150" dirty="0">
                <a:solidFill>
                  <a:schemeClr val="tx1"/>
                </a:solidFill>
                <a:latin typeface="Courier New" panose="02070309020205020404" pitchFamily="49" charset="0"/>
                <a:cs typeface="Courier New" panose="02070309020205020404" pitchFamily="49" charset="0"/>
              </a:rPr>
              <a:t>)</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finally:</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t>
            </a:r>
            <a:r>
              <a:rPr lang="en-IN" sz="1200" kern="150" dirty="0" err="1">
                <a:solidFill>
                  <a:schemeClr val="tx1"/>
                </a:solidFill>
                <a:latin typeface="Courier New" panose="02070309020205020404" pitchFamily="49" charset="0"/>
                <a:cs typeface="Courier New" panose="02070309020205020404" pitchFamily="49" charset="0"/>
              </a:rPr>
              <a:t>ns.cleanup</a:t>
            </a:r>
            <a:r>
              <a:rPr lang="en-IN" sz="1200" kern="150" dirty="0">
                <a:solidFill>
                  <a:schemeClr val="tx1"/>
                </a:solidFill>
                <a:latin typeface="Courier New" panose="02070309020205020404" pitchFamily="49" charset="0"/>
                <a:cs typeface="Courier New" panose="02070309020205020404" pitchFamily="49" charset="0"/>
              </a:rPr>
              <a:t>('commit')</a:t>
            </a:r>
            <a:endParaRPr lang="en-GB" sz="1200" kern="150" dirty="0">
              <a:solidFill>
                <a:schemeClr val="tx1"/>
              </a:solidFill>
              <a:latin typeface="Courier New" panose="02070309020205020404" pitchFamily="49" charset="0"/>
              <a:cs typeface="Courier New" panose="02070309020205020404" pitchFamily="49" charset="0"/>
            </a:endParaRPr>
          </a:p>
          <a:p>
            <a:pPr>
              <a:spcAft>
                <a:spcPts val="0"/>
              </a:spcAft>
            </a:pPr>
            <a:r>
              <a:rPr lang="en-IN" sz="1200" kern="150" dirty="0">
                <a:solidFill>
                  <a:schemeClr val="tx1"/>
                </a:solidFill>
                <a:latin typeface="Courier New" panose="02070309020205020404" pitchFamily="49" charset="0"/>
                <a:cs typeface="Courier New" panose="02070309020205020404" pitchFamily="49" charset="0"/>
              </a:rPr>
              <a:t>    </a:t>
            </a:r>
            <a:r>
              <a:rPr lang="en-IN" sz="1200" kern="150" dirty="0" err="1">
                <a:solidFill>
                  <a:schemeClr val="tx1"/>
                </a:solidFill>
                <a:latin typeface="Courier New" panose="02070309020205020404" pitchFamily="49" charset="0"/>
                <a:cs typeface="Courier New" panose="02070309020205020404" pitchFamily="49" charset="0"/>
              </a:rPr>
              <a:t>ns.disconnect</a:t>
            </a:r>
            <a:r>
              <a:rPr lang="en-IN" sz="1200" kern="150" dirty="0">
                <a:solidFill>
                  <a:schemeClr val="tx1"/>
                </a:solidFill>
                <a:latin typeface="Courier New" panose="02070309020205020404" pitchFamily="49" charset="0"/>
                <a:cs typeface="Courier New" panose="02070309020205020404" pitchFamily="49" charset="0"/>
              </a:rPr>
              <a:t>()</a:t>
            </a:r>
            <a:endParaRPr lang="en-GB" sz="1200" kern="150" dirty="0">
              <a:solidFill>
                <a:schemeClr val="tx1"/>
              </a:solidFill>
              <a:latin typeface="Courier New" panose="02070309020205020404" pitchFamily="49" charset="0"/>
              <a:ea typeface="Droid Sans Fallback"/>
              <a:cs typeface="Courier New" panose="02070309020205020404" pitchFamily="49" charset="0"/>
            </a:endParaRPr>
          </a:p>
          <a:p>
            <a:endParaRPr lang="en-IN" sz="12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61420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You might do this:</a:t>
            </a:r>
          </a:p>
          <a:p>
            <a:endParaRPr lang="en-GB" dirty="0"/>
          </a:p>
          <a:p>
            <a:endParaRPr lang="en-GB" dirty="0"/>
          </a:p>
          <a:p>
            <a:r>
              <a:rPr lang="en-GB" dirty="0"/>
              <a:t>A better way would be:</a:t>
            </a:r>
          </a:p>
          <a:p>
            <a:endParaRPr lang="en-GB" dirty="0"/>
          </a:p>
          <a:p>
            <a:r>
              <a:rPr lang="en-GB" dirty="0"/>
              <a:t>A </a:t>
            </a:r>
            <a:r>
              <a:rPr lang="en-GB" dirty="0">
                <a:latin typeface="Courier New" panose="02070309020205020404" pitchFamily="49" charset="0"/>
                <a:cs typeface="Courier New" panose="02070309020205020404" pitchFamily="49" charset="0"/>
              </a:rPr>
              <a:t>for</a:t>
            </a:r>
            <a:r>
              <a:rPr lang="en-GB" dirty="0"/>
              <a:t> loop in Python is really a </a:t>
            </a:r>
            <a:r>
              <a:rPr lang="en-GB" dirty="0" err="1">
                <a:latin typeface="Courier New" panose="02070309020205020404" pitchFamily="49" charset="0"/>
                <a:cs typeface="Courier New" panose="02070309020205020404" pitchFamily="49" charset="0"/>
              </a:rPr>
              <a:t>foreach</a:t>
            </a:r>
            <a:r>
              <a:rPr lang="en-GB" dirty="0"/>
              <a:t> loop</a:t>
            </a:r>
          </a:p>
          <a:p>
            <a:endParaRPr lang="en-GB" dirty="0"/>
          </a:p>
          <a:p>
            <a:r>
              <a:rPr lang="en-GB" dirty="0"/>
              <a:t>We can also do a reverse iteration through a collection</a:t>
            </a:r>
          </a:p>
          <a:p>
            <a:endParaRPr lang="en-GB" dirty="0"/>
          </a:p>
        </p:txBody>
      </p:sp>
      <p:sp>
        <p:nvSpPr>
          <p:cNvPr id="3" name="Title 2"/>
          <p:cNvSpPr>
            <a:spLocks noGrp="1"/>
          </p:cNvSpPr>
          <p:nvPr>
            <p:ph type="title"/>
          </p:nvPr>
        </p:nvSpPr>
        <p:spPr/>
        <p:txBody>
          <a:bodyPr/>
          <a:lstStyle/>
          <a:p>
            <a:r>
              <a:rPr lang="en-GB" dirty="0"/>
              <a:t>Iterating Over a Collection</a:t>
            </a:r>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Rectangle 4"/>
          <p:cNvSpPr/>
          <p:nvPr/>
        </p:nvSpPr>
        <p:spPr>
          <a:xfrm>
            <a:off x="5026416" y="1295687"/>
            <a:ext cx="4417129" cy="925756"/>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7348" tIns="53674" rIns="107348" bIns="53674" rtlCol="0" anchor="ctr"/>
          <a:lstStyle/>
          <a:p>
            <a:pPr lvl="1"/>
            <a:r>
              <a:rPr lang="en-IN" sz="1600" dirty="0">
                <a:solidFill>
                  <a:schemeClr val="tx1"/>
                </a:solidFill>
                <a:latin typeface="Courier New" panose="02070309020205020404" pitchFamily="49" charset="0"/>
                <a:cs typeface="Courier New" panose="02070309020205020404" pitchFamily="49" charset="0"/>
              </a:rPr>
              <a:t>for </a:t>
            </a:r>
            <a:r>
              <a:rPr lang="en-IN" sz="1600" dirty="0" err="1">
                <a:solidFill>
                  <a:schemeClr val="tx1"/>
                </a:solidFill>
                <a:latin typeface="Courier New" panose="02070309020205020404" pitchFamily="49" charset="0"/>
                <a:cs typeface="Courier New" panose="02070309020205020404" pitchFamily="49" charset="0"/>
              </a:rPr>
              <a:t>i</a:t>
            </a:r>
            <a:r>
              <a:rPr lang="en-IN" sz="1600" dirty="0">
                <a:solidFill>
                  <a:schemeClr val="tx1"/>
                </a:solidFill>
                <a:latin typeface="Courier New" panose="02070309020205020404" pitchFamily="49" charset="0"/>
                <a:cs typeface="Courier New" panose="02070309020205020404" pitchFamily="49" charset="0"/>
              </a:rPr>
              <a:t> in range(</a:t>
            </a:r>
            <a:r>
              <a:rPr lang="en-IN" sz="1600" dirty="0" err="1">
                <a:solidFill>
                  <a:schemeClr val="tx1"/>
                </a:solidFill>
                <a:latin typeface="Courier New" panose="02070309020205020404" pitchFamily="49" charset="0"/>
                <a:cs typeface="Courier New" panose="02070309020205020404" pitchFamily="49" charset="0"/>
              </a:rPr>
              <a:t>len</a:t>
            </a:r>
            <a:r>
              <a:rPr lang="en-IN" sz="1600" dirty="0">
                <a:solidFill>
                  <a:schemeClr val="tx1"/>
                </a:solidFill>
                <a:latin typeface="Courier New" panose="02070309020205020404" pitchFamily="49" charset="0"/>
                <a:cs typeface="Courier New" panose="02070309020205020404" pitchFamily="49" charset="0"/>
              </a:rPr>
              <a:t>(</a:t>
            </a:r>
            <a:r>
              <a:rPr lang="en-IN" sz="1600" dirty="0" err="1">
                <a:solidFill>
                  <a:schemeClr val="tx1"/>
                </a:solidFill>
                <a:latin typeface="Courier New" panose="02070309020205020404" pitchFamily="49" charset="0"/>
                <a:cs typeface="Courier New" panose="02070309020205020404" pitchFamily="49" charset="0"/>
              </a:rPr>
              <a:t>colors</a:t>
            </a:r>
            <a:r>
              <a:rPr lang="en-IN" sz="1600" dirty="0">
                <a:solidFill>
                  <a:schemeClr val="tx1"/>
                </a:solidFill>
                <a:latin typeface="Courier New" panose="02070309020205020404" pitchFamily="49" charset="0"/>
                <a:cs typeface="Courier New" panose="02070309020205020404" pitchFamily="49" charset="0"/>
              </a:rPr>
              <a:t>)):</a:t>
            </a:r>
            <a:endParaRPr lang="en-GB" sz="1600" dirty="0">
              <a:solidFill>
                <a:schemeClr val="tx1"/>
              </a:solidFill>
              <a:latin typeface="Courier New" panose="02070309020205020404" pitchFamily="49" charset="0"/>
              <a:cs typeface="Courier New" panose="02070309020205020404" pitchFamily="49" charset="0"/>
            </a:endParaRPr>
          </a:p>
          <a:p>
            <a:pPr lvl="1"/>
            <a:r>
              <a:rPr lang="en-IN" sz="1600" dirty="0">
                <a:solidFill>
                  <a:schemeClr val="tx1"/>
                </a:solidFill>
                <a:latin typeface="Courier New" panose="02070309020205020404" pitchFamily="49" charset="0"/>
                <a:cs typeface="Courier New" panose="02070309020205020404" pitchFamily="49" charset="0"/>
              </a:rPr>
              <a:t>    print (</a:t>
            </a:r>
            <a:r>
              <a:rPr lang="en-IN" sz="1600" dirty="0" err="1">
                <a:solidFill>
                  <a:schemeClr val="tx1"/>
                </a:solidFill>
                <a:latin typeface="Courier New" panose="02070309020205020404" pitchFamily="49" charset="0"/>
                <a:cs typeface="Courier New" panose="02070309020205020404" pitchFamily="49" charset="0"/>
              </a:rPr>
              <a:t>colors</a:t>
            </a:r>
            <a:r>
              <a:rPr lang="en-IN" sz="1600" dirty="0">
                <a:solidFill>
                  <a:schemeClr val="tx1"/>
                </a:solidFill>
                <a:latin typeface="Courier New" panose="02070309020205020404" pitchFamily="49" charset="0"/>
                <a:cs typeface="Courier New" panose="02070309020205020404" pitchFamily="49" charset="0"/>
              </a:rPr>
              <a:t>[</a:t>
            </a:r>
            <a:r>
              <a:rPr lang="en-IN" sz="1600" dirty="0" err="1">
                <a:solidFill>
                  <a:schemeClr val="tx1"/>
                </a:solidFill>
                <a:latin typeface="Courier New" panose="02070309020205020404" pitchFamily="49" charset="0"/>
                <a:cs typeface="Courier New" panose="02070309020205020404" pitchFamily="49" charset="0"/>
              </a:rPr>
              <a:t>i</a:t>
            </a:r>
            <a:r>
              <a:rPr lang="en-IN" sz="1600" dirty="0">
                <a:solidFill>
                  <a:schemeClr val="tx1"/>
                </a:solidFill>
                <a:latin typeface="Courier New" panose="02070309020205020404" pitchFamily="49" charset="0"/>
                <a:cs typeface="Courier New" panose="02070309020205020404" pitchFamily="49" charset="0"/>
              </a:rPr>
              <a:t>])</a:t>
            </a:r>
            <a:endParaRPr lang="en-GB" sz="1600" dirty="0">
              <a:solidFill>
                <a:schemeClr val="tx1"/>
              </a:solidFill>
              <a:latin typeface="Courier New" panose="02070309020205020404" pitchFamily="49" charset="0"/>
              <a:cs typeface="Courier New" panose="02070309020205020404" pitchFamily="49" charset="0"/>
            </a:endParaRPr>
          </a:p>
        </p:txBody>
      </p:sp>
      <p:sp>
        <p:nvSpPr>
          <p:cNvPr id="6" name="Rectangle 5"/>
          <p:cNvSpPr/>
          <p:nvPr/>
        </p:nvSpPr>
        <p:spPr>
          <a:xfrm>
            <a:off x="5026416" y="2682911"/>
            <a:ext cx="4417129" cy="792396"/>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7348" tIns="53674" rIns="107348" bIns="53674" rtlCol="0" anchor="ctr"/>
          <a:lstStyle/>
          <a:p>
            <a:pPr lvl="1"/>
            <a:r>
              <a:rPr lang="en-IN" sz="1600" dirty="0">
                <a:solidFill>
                  <a:schemeClr val="tx1"/>
                </a:solidFill>
                <a:latin typeface="Courier New" panose="02070309020205020404" pitchFamily="49" charset="0"/>
                <a:cs typeface="Courier New" panose="02070309020205020404" pitchFamily="49" charset="0"/>
              </a:rPr>
              <a:t>for </a:t>
            </a:r>
            <a:r>
              <a:rPr lang="en-IN" sz="1600" dirty="0" err="1">
                <a:solidFill>
                  <a:schemeClr val="tx1"/>
                </a:solidFill>
                <a:latin typeface="Courier New" panose="02070309020205020404" pitchFamily="49" charset="0"/>
                <a:cs typeface="Courier New" panose="02070309020205020404" pitchFamily="49" charset="0"/>
              </a:rPr>
              <a:t>color</a:t>
            </a:r>
            <a:r>
              <a:rPr lang="en-IN" sz="1600" dirty="0">
                <a:solidFill>
                  <a:schemeClr val="tx1"/>
                </a:solidFill>
                <a:latin typeface="Courier New" panose="02070309020205020404" pitchFamily="49" charset="0"/>
                <a:cs typeface="Courier New" panose="02070309020205020404" pitchFamily="49" charset="0"/>
              </a:rPr>
              <a:t> in </a:t>
            </a:r>
            <a:r>
              <a:rPr lang="en-IN" sz="1600" dirty="0" err="1">
                <a:solidFill>
                  <a:schemeClr val="tx1"/>
                </a:solidFill>
                <a:latin typeface="Courier New" panose="02070309020205020404" pitchFamily="49" charset="0"/>
                <a:cs typeface="Courier New" panose="02070309020205020404" pitchFamily="49" charset="0"/>
              </a:rPr>
              <a:t>colors</a:t>
            </a:r>
            <a:r>
              <a:rPr lang="en-IN" sz="1600" dirty="0">
                <a:solidFill>
                  <a:schemeClr val="tx1"/>
                </a:solidFill>
                <a:latin typeface="Courier New" panose="02070309020205020404" pitchFamily="49" charset="0"/>
                <a:cs typeface="Courier New" panose="02070309020205020404" pitchFamily="49" charset="0"/>
              </a:rPr>
              <a:t>:</a:t>
            </a:r>
            <a:endParaRPr lang="en-GB" sz="1600" dirty="0">
              <a:solidFill>
                <a:schemeClr val="tx1"/>
              </a:solidFill>
              <a:latin typeface="Courier New" panose="02070309020205020404" pitchFamily="49" charset="0"/>
              <a:cs typeface="Courier New" panose="02070309020205020404" pitchFamily="49" charset="0"/>
            </a:endParaRPr>
          </a:p>
          <a:p>
            <a:pPr lvl="1"/>
            <a:r>
              <a:rPr lang="en-IN" sz="1600" dirty="0">
                <a:solidFill>
                  <a:schemeClr val="tx1"/>
                </a:solidFill>
                <a:latin typeface="Courier New" panose="02070309020205020404" pitchFamily="49" charset="0"/>
                <a:cs typeface="Courier New" panose="02070309020205020404" pitchFamily="49" charset="0"/>
              </a:rPr>
              <a:t>    print (</a:t>
            </a:r>
            <a:r>
              <a:rPr lang="en-IN" sz="1600" dirty="0" err="1">
                <a:solidFill>
                  <a:schemeClr val="tx1"/>
                </a:solidFill>
                <a:latin typeface="Courier New" panose="02070309020205020404" pitchFamily="49" charset="0"/>
                <a:cs typeface="Courier New" panose="02070309020205020404" pitchFamily="49" charset="0"/>
              </a:rPr>
              <a:t>colors</a:t>
            </a:r>
            <a:r>
              <a:rPr lang="en-IN" sz="1600" dirty="0">
                <a:solidFill>
                  <a:schemeClr val="tx1"/>
                </a:solidFill>
                <a:latin typeface="Courier New" panose="02070309020205020404" pitchFamily="49" charset="0"/>
                <a:cs typeface="Courier New" panose="02070309020205020404" pitchFamily="49" charset="0"/>
              </a:rPr>
              <a:t>)</a:t>
            </a:r>
            <a:endParaRPr lang="en-GB" sz="1600" dirty="0">
              <a:solidFill>
                <a:schemeClr val="tx1"/>
              </a:solidFill>
              <a:latin typeface="Courier New" panose="02070309020205020404" pitchFamily="49" charset="0"/>
              <a:cs typeface="Courier New" panose="02070309020205020404" pitchFamily="49" charset="0"/>
            </a:endParaRPr>
          </a:p>
        </p:txBody>
      </p:sp>
      <p:sp>
        <p:nvSpPr>
          <p:cNvPr id="7" name="TextBox 6"/>
          <p:cNvSpPr txBox="1"/>
          <p:nvPr/>
        </p:nvSpPr>
        <p:spPr>
          <a:xfrm>
            <a:off x="767259" y="6394384"/>
            <a:ext cx="641816" cy="230832"/>
          </a:xfrm>
          <a:prstGeom prst="rect">
            <a:avLst/>
          </a:prstGeom>
          <a:noFill/>
        </p:spPr>
        <p:txBody>
          <a:bodyPr wrap="square" rtlCol="0">
            <a:spAutoFit/>
          </a:bodyPr>
          <a:lstStyle/>
          <a:p>
            <a:fld id="{FDDB62B0-23BC-4D0F-8A58-1233F06AADEE}" type="slidenum">
              <a:rPr lang="en-GB" sz="900" smtClean="0"/>
              <a:t>3</a:t>
            </a:fld>
            <a:endParaRPr lang="en-GB" sz="900" dirty="0"/>
          </a:p>
        </p:txBody>
      </p:sp>
    </p:spTree>
    <p:extLst>
      <p:ext uri="{BB962C8B-B14F-4D97-AF65-F5344CB8AC3E}">
        <p14:creationId xmlns:p14="http://schemas.microsoft.com/office/powerpoint/2010/main" val="2148387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A reverse iteration through a collection – a Pythonic approach</a:t>
            </a:r>
          </a:p>
          <a:p>
            <a:endParaRPr lang="en-GB" dirty="0"/>
          </a:p>
          <a:p>
            <a:endParaRPr lang="en-GB" dirty="0"/>
          </a:p>
          <a:p>
            <a:r>
              <a:rPr lang="en-GB" dirty="0"/>
              <a:t>A Pythonic way to loop over the index and collection</a:t>
            </a:r>
          </a:p>
          <a:p>
            <a:endParaRPr lang="en-GB" dirty="0"/>
          </a:p>
          <a:p>
            <a:endParaRPr lang="en-GB" dirty="0"/>
          </a:p>
          <a:p>
            <a:endParaRPr lang="en-GB" dirty="0"/>
          </a:p>
          <a:p>
            <a:r>
              <a:rPr lang="en-GB" dirty="0"/>
              <a:t>The enumerate function returns an enumerate object</a:t>
            </a:r>
          </a:p>
          <a:p>
            <a:pPr lvl="1"/>
            <a:r>
              <a:rPr lang="en-GB" dirty="0"/>
              <a:t>It can be converted into an </a:t>
            </a:r>
            <a:r>
              <a:rPr lang="en-GB" dirty="0" err="1"/>
              <a:t>iterable</a:t>
            </a:r>
            <a:endParaRPr lang="en-GB" dirty="0"/>
          </a:p>
          <a:p>
            <a:pPr lvl="1"/>
            <a:endParaRPr lang="en-GB" dirty="0"/>
          </a:p>
        </p:txBody>
      </p:sp>
      <p:sp>
        <p:nvSpPr>
          <p:cNvPr id="3" name="Title 2"/>
          <p:cNvSpPr>
            <a:spLocks noGrp="1"/>
          </p:cNvSpPr>
          <p:nvPr>
            <p:ph type="title"/>
          </p:nvPr>
        </p:nvSpPr>
        <p:spPr/>
        <p:txBody>
          <a:bodyPr/>
          <a:lstStyle/>
          <a:p>
            <a:r>
              <a:rPr lang="en-GB" dirty="0"/>
              <a:t>Iterating Over a Collection</a:t>
            </a:r>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Rectangle 4"/>
          <p:cNvSpPr/>
          <p:nvPr/>
        </p:nvSpPr>
        <p:spPr>
          <a:xfrm>
            <a:off x="2893061" y="1751005"/>
            <a:ext cx="4677502" cy="803009"/>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7348" tIns="53674" rIns="107348" bIns="53674" rtlCol="0" anchor="ctr"/>
          <a:lstStyle/>
          <a:p>
            <a:pPr lvl="1"/>
            <a:r>
              <a:rPr lang="en-IN" sz="1600" dirty="0">
                <a:solidFill>
                  <a:schemeClr val="tx1"/>
                </a:solidFill>
                <a:latin typeface="Courier New" panose="02070309020205020404" pitchFamily="49" charset="0"/>
                <a:cs typeface="Courier New" panose="02070309020205020404" pitchFamily="49" charset="0"/>
              </a:rPr>
              <a:t>for </a:t>
            </a:r>
            <a:r>
              <a:rPr lang="en-IN" sz="1600" dirty="0" err="1">
                <a:solidFill>
                  <a:schemeClr val="tx1"/>
                </a:solidFill>
                <a:latin typeface="Courier New" panose="02070309020205020404" pitchFamily="49" charset="0"/>
                <a:cs typeface="Courier New" panose="02070309020205020404" pitchFamily="49" charset="0"/>
              </a:rPr>
              <a:t>color</a:t>
            </a:r>
            <a:r>
              <a:rPr lang="en-IN" sz="1600" dirty="0">
                <a:solidFill>
                  <a:schemeClr val="tx1"/>
                </a:solidFill>
                <a:latin typeface="Courier New" panose="02070309020205020404" pitchFamily="49" charset="0"/>
                <a:cs typeface="Courier New" panose="02070309020205020404" pitchFamily="49" charset="0"/>
              </a:rPr>
              <a:t> in reversed(</a:t>
            </a:r>
            <a:r>
              <a:rPr lang="en-IN" sz="1600" dirty="0" err="1">
                <a:solidFill>
                  <a:schemeClr val="tx1"/>
                </a:solidFill>
                <a:latin typeface="Courier New" panose="02070309020205020404" pitchFamily="49" charset="0"/>
                <a:cs typeface="Courier New" panose="02070309020205020404" pitchFamily="49" charset="0"/>
              </a:rPr>
              <a:t>colors</a:t>
            </a:r>
            <a:r>
              <a:rPr lang="en-IN" sz="1600" dirty="0">
                <a:solidFill>
                  <a:schemeClr val="tx1"/>
                </a:solidFill>
                <a:latin typeface="Courier New" panose="02070309020205020404" pitchFamily="49" charset="0"/>
                <a:cs typeface="Courier New" panose="02070309020205020404" pitchFamily="49" charset="0"/>
              </a:rPr>
              <a:t>):</a:t>
            </a:r>
            <a:endParaRPr lang="en-GB" sz="1600" dirty="0">
              <a:solidFill>
                <a:schemeClr val="tx1"/>
              </a:solidFill>
              <a:latin typeface="Courier New" panose="02070309020205020404" pitchFamily="49" charset="0"/>
              <a:cs typeface="Courier New" panose="02070309020205020404" pitchFamily="49" charset="0"/>
            </a:endParaRPr>
          </a:p>
          <a:p>
            <a:pPr lvl="1"/>
            <a:r>
              <a:rPr lang="en-IN" sz="1600" dirty="0">
                <a:solidFill>
                  <a:schemeClr val="tx1"/>
                </a:solidFill>
                <a:latin typeface="Courier New" panose="02070309020205020404" pitchFamily="49" charset="0"/>
                <a:cs typeface="Courier New" panose="02070309020205020404" pitchFamily="49" charset="0"/>
              </a:rPr>
              <a:t>    print (</a:t>
            </a:r>
            <a:r>
              <a:rPr lang="en-IN" sz="1600" dirty="0" err="1">
                <a:solidFill>
                  <a:schemeClr val="tx1"/>
                </a:solidFill>
                <a:latin typeface="Courier New" panose="02070309020205020404" pitchFamily="49" charset="0"/>
                <a:cs typeface="Courier New" panose="02070309020205020404" pitchFamily="49" charset="0"/>
              </a:rPr>
              <a:t>color</a:t>
            </a:r>
            <a:r>
              <a:rPr lang="en-IN" sz="1600" dirty="0">
                <a:solidFill>
                  <a:schemeClr val="tx1"/>
                </a:solidFill>
                <a:latin typeface="Courier New" panose="02070309020205020404" pitchFamily="49" charset="0"/>
                <a:cs typeface="Courier New" panose="02070309020205020404" pitchFamily="49" charset="0"/>
              </a:rPr>
              <a:t>)</a:t>
            </a:r>
            <a:endParaRPr lang="en-GB" sz="1600" dirty="0">
              <a:solidFill>
                <a:schemeClr val="tx1"/>
              </a:solidFill>
              <a:latin typeface="Courier New" panose="02070309020205020404" pitchFamily="49" charset="0"/>
              <a:cs typeface="Courier New" panose="02070309020205020404" pitchFamily="49" charset="0"/>
            </a:endParaRPr>
          </a:p>
        </p:txBody>
      </p:sp>
      <p:sp>
        <p:nvSpPr>
          <p:cNvPr id="6" name="Rectangle 5"/>
          <p:cNvSpPr/>
          <p:nvPr/>
        </p:nvSpPr>
        <p:spPr>
          <a:xfrm>
            <a:off x="2893061" y="3726335"/>
            <a:ext cx="4816277" cy="772321"/>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7348" tIns="53674" rIns="107348" bIns="53674" rtlCol="0" anchor="ctr"/>
          <a:lstStyle/>
          <a:p>
            <a:pPr lvl="1"/>
            <a:r>
              <a:rPr lang="en-IN" sz="1600" dirty="0">
                <a:solidFill>
                  <a:schemeClr val="tx1"/>
                </a:solidFill>
                <a:latin typeface="Courier New" panose="02070309020205020404" pitchFamily="49" charset="0"/>
                <a:cs typeface="Courier New" panose="02070309020205020404" pitchFamily="49" charset="0"/>
              </a:rPr>
              <a:t>for </a:t>
            </a:r>
            <a:r>
              <a:rPr lang="en-IN" sz="1600" dirty="0" err="1">
                <a:solidFill>
                  <a:schemeClr val="tx1"/>
                </a:solidFill>
                <a:latin typeface="Courier New" panose="02070309020205020404" pitchFamily="49" charset="0"/>
                <a:cs typeface="Courier New" panose="02070309020205020404" pitchFamily="49" charset="0"/>
              </a:rPr>
              <a:t>i,color</a:t>
            </a:r>
            <a:r>
              <a:rPr lang="en-IN" sz="1600" dirty="0">
                <a:solidFill>
                  <a:schemeClr val="tx1"/>
                </a:solidFill>
                <a:latin typeface="Courier New" panose="02070309020205020404" pitchFamily="49" charset="0"/>
                <a:cs typeface="Courier New" panose="02070309020205020404" pitchFamily="49" charset="0"/>
              </a:rPr>
              <a:t> in enumerate(</a:t>
            </a:r>
            <a:r>
              <a:rPr lang="en-IN" sz="1600" dirty="0" err="1">
                <a:solidFill>
                  <a:schemeClr val="tx1"/>
                </a:solidFill>
                <a:latin typeface="Courier New" panose="02070309020205020404" pitchFamily="49" charset="0"/>
                <a:cs typeface="Courier New" panose="02070309020205020404" pitchFamily="49" charset="0"/>
              </a:rPr>
              <a:t>colors</a:t>
            </a:r>
            <a:r>
              <a:rPr lang="en-IN" sz="1600" dirty="0">
                <a:solidFill>
                  <a:schemeClr val="tx1"/>
                </a:solidFill>
                <a:latin typeface="Courier New" panose="02070309020205020404" pitchFamily="49" charset="0"/>
                <a:cs typeface="Courier New" panose="02070309020205020404" pitchFamily="49" charset="0"/>
              </a:rPr>
              <a:t>):</a:t>
            </a:r>
            <a:endParaRPr lang="en-GB" sz="1600" dirty="0">
              <a:solidFill>
                <a:schemeClr val="tx1"/>
              </a:solidFill>
              <a:latin typeface="Courier New" panose="02070309020205020404" pitchFamily="49" charset="0"/>
              <a:cs typeface="Courier New" panose="02070309020205020404" pitchFamily="49" charset="0"/>
            </a:endParaRPr>
          </a:p>
          <a:p>
            <a:pPr lvl="1"/>
            <a:r>
              <a:rPr lang="en-IN" sz="1600" dirty="0">
                <a:solidFill>
                  <a:schemeClr val="tx1"/>
                </a:solidFill>
                <a:latin typeface="Courier New" panose="02070309020205020404" pitchFamily="49" charset="0"/>
                <a:cs typeface="Courier New" panose="02070309020205020404" pitchFamily="49" charset="0"/>
              </a:rPr>
              <a:t>    print (</a:t>
            </a:r>
            <a:r>
              <a:rPr lang="en-IN" sz="1600" dirty="0" err="1">
                <a:solidFill>
                  <a:schemeClr val="tx1"/>
                </a:solidFill>
                <a:latin typeface="Courier New" panose="02070309020205020404" pitchFamily="49" charset="0"/>
                <a:cs typeface="Courier New" panose="02070309020205020404" pitchFamily="49" charset="0"/>
              </a:rPr>
              <a:t>i</a:t>
            </a:r>
            <a:r>
              <a:rPr lang="en-IN" sz="1600" dirty="0">
                <a:solidFill>
                  <a:schemeClr val="tx1"/>
                </a:solidFill>
                <a:latin typeface="Courier New" panose="02070309020205020404" pitchFamily="49" charset="0"/>
                <a:cs typeface="Courier New" panose="02070309020205020404" pitchFamily="49" charset="0"/>
              </a:rPr>
              <a:t> , “ = “,</a:t>
            </a:r>
            <a:r>
              <a:rPr lang="en-IN" sz="1600" dirty="0" err="1">
                <a:solidFill>
                  <a:schemeClr val="tx1"/>
                </a:solidFill>
                <a:latin typeface="Courier New" panose="02070309020205020404" pitchFamily="49" charset="0"/>
                <a:cs typeface="Courier New" panose="02070309020205020404" pitchFamily="49" charset="0"/>
              </a:rPr>
              <a:t>color</a:t>
            </a:r>
            <a:r>
              <a:rPr lang="en-IN" sz="1600" dirty="0">
                <a:solidFill>
                  <a:schemeClr val="tx1"/>
                </a:solidFill>
                <a:latin typeface="Courier New" panose="02070309020205020404" pitchFamily="49" charset="0"/>
                <a:cs typeface="Courier New" panose="02070309020205020404" pitchFamily="49" charset="0"/>
              </a:rPr>
              <a:t>)</a:t>
            </a:r>
            <a:endParaRPr lang="en-GB" sz="1600" dirty="0">
              <a:solidFill>
                <a:schemeClr val="tx1"/>
              </a:solidFill>
              <a:latin typeface="Courier New" panose="02070309020205020404" pitchFamily="49" charset="0"/>
              <a:cs typeface="Courier New" panose="02070309020205020404" pitchFamily="49" charset="0"/>
            </a:endParaRPr>
          </a:p>
        </p:txBody>
      </p:sp>
      <p:sp>
        <p:nvSpPr>
          <p:cNvPr id="7" name="TextBox 6"/>
          <p:cNvSpPr txBox="1"/>
          <p:nvPr/>
        </p:nvSpPr>
        <p:spPr>
          <a:xfrm>
            <a:off x="767259" y="6394384"/>
            <a:ext cx="641816" cy="230832"/>
          </a:xfrm>
          <a:prstGeom prst="rect">
            <a:avLst/>
          </a:prstGeom>
          <a:noFill/>
        </p:spPr>
        <p:txBody>
          <a:bodyPr wrap="square" rtlCol="0">
            <a:spAutoFit/>
          </a:bodyPr>
          <a:lstStyle/>
          <a:p>
            <a:fld id="{FDDB62B0-23BC-4D0F-8A58-1233F06AADEE}" type="slidenum">
              <a:rPr lang="en-GB" sz="900" smtClean="0"/>
              <a:t>4</a:t>
            </a:fld>
            <a:endParaRPr lang="en-GB" sz="900" dirty="0"/>
          </a:p>
        </p:txBody>
      </p:sp>
    </p:spTree>
    <p:extLst>
      <p:ext uri="{BB962C8B-B14F-4D97-AF65-F5344CB8AC3E}">
        <p14:creationId xmlns:p14="http://schemas.microsoft.com/office/powerpoint/2010/main" val="413002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There are a number of ways to do this, of varying efficiency</a:t>
            </a:r>
          </a:p>
          <a:p>
            <a:pPr marL="514350" indent="-514350">
              <a:buFont typeface="+mj-lt"/>
              <a:buAutoNum type="arabicPeriod"/>
            </a:pPr>
            <a:r>
              <a:rPr lang="en-GB" dirty="0"/>
              <a:t>Emulating a numeric </a:t>
            </a:r>
            <a:r>
              <a:rPr lang="en-GB" dirty="0">
                <a:latin typeface="Courier New" panose="02070309020205020404" pitchFamily="49" charset="0"/>
                <a:cs typeface="Courier New" panose="02070309020205020404" pitchFamily="49" charset="0"/>
              </a:rPr>
              <a:t>for</a:t>
            </a:r>
            <a:r>
              <a:rPr lang="en-GB" dirty="0"/>
              <a:t> loop</a:t>
            </a:r>
          </a:p>
          <a:p>
            <a:pPr lvl="1"/>
            <a:r>
              <a:rPr lang="en-GB" dirty="0"/>
              <a:t>Least efficient and non-Pythonic</a:t>
            </a:r>
          </a:p>
          <a:p>
            <a:pPr marL="514350" indent="-514350">
              <a:buFont typeface="+mj-lt"/>
              <a:buAutoNum type="arabicPeriod"/>
            </a:pPr>
            <a:r>
              <a:rPr lang="en-GB" dirty="0"/>
              <a:t>Using the </a:t>
            </a:r>
            <a:r>
              <a:rPr lang="en-GB" dirty="0">
                <a:latin typeface="Courier New" panose="02070309020205020404" pitchFamily="49" charset="0"/>
                <a:cs typeface="Courier New" panose="02070309020205020404" pitchFamily="49" charset="0"/>
              </a:rPr>
              <a:t>zip() </a:t>
            </a:r>
            <a:r>
              <a:rPr lang="en-GB" dirty="0" err="1">
                <a:latin typeface="Courier New" panose="02070309020205020404" pitchFamily="49" charset="0"/>
                <a:cs typeface="Courier New" panose="02070309020205020404" pitchFamily="49" charset="0"/>
              </a:rPr>
              <a:t>builtin</a:t>
            </a:r>
            <a:r>
              <a:rPr lang="en-GB" dirty="0"/>
              <a:t> function</a:t>
            </a:r>
          </a:p>
          <a:p>
            <a:pPr lvl="1"/>
            <a:r>
              <a:rPr lang="en-GB" dirty="0"/>
              <a:t>Less inefficient but still creates problems</a:t>
            </a:r>
          </a:p>
          <a:p>
            <a:pPr lvl="1"/>
            <a:r>
              <a:rPr lang="en-GB" dirty="0"/>
              <a:t>This only applies to Python 2 – Python 3 uses </a:t>
            </a:r>
            <a:r>
              <a:rPr lang="en-GB" dirty="0" err="1">
                <a:latin typeface="Courier New" panose="02070309020205020404" pitchFamily="49" charset="0"/>
                <a:cs typeface="Courier New" panose="02070309020205020404" pitchFamily="49" charset="0"/>
              </a:rPr>
              <a:t>izip</a:t>
            </a:r>
            <a:endParaRPr lang="en-GB" dirty="0">
              <a:latin typeface="Courier New" panose="02070309020205020404" pitchFamily="49" charset="0"/>
              <a:cs typeface="Courier New" panose="02070309020205020404" pitchFamily="49" charset="0"/>
            </a:endParaRPr>
          </a:p>
          <a:p>
            <a:pPr marL="514350" indent="-514350">
              <a:buFont typeface="+mj-lt"/>
              <a:buAutoNum type="arabicPeriod"/>
            </a:pPr>
            <a:r>
              <a:rPr lang="en-GB" dirty="0"/>
              <a:t>Using </a:t>
            </a:r>
            <a:r>
              <a:rPr lang="en-GB" dirty="0" err="1">
                <a:latin typeface="Courier New" panose="02070309020205020404" pitchFamily="49" charset="0"/>
                <a:cs typeface="Courier New" panose="02070309020205020404" pitchFamily="49" charset="0"/>
              </a:rPr>
              <a:t>izip</a:t>
            </a:r>
            <a:r>
              <a:rPr lang="en-GB" dirty="0"/>
              <a:t> instead of </a:t>
            </a:r>
            <a:r>
              <a:rPr lang="en-GB" dirty="0">
                <a:latin typeface="Courier New" panose="02070309020205020404" pitchFamily="49" charset="0"/>
                <a:cs typeface="Courier New" panose="02070309020205020404" pitchFamily="49" charset="0"/>
              </a:rPr>
              <a:t>zip</a:t>
            </a:r>
          </a:p>
          <a:p>
            <a:pPr lvl="1"/>
            <a:r>
              <a:rPr lang="en-GB" dirty="0"/>
              <a:t>Most efficient</a:t>
            </a:r>
          </a:p>
          <a:p>
            <a:pPr lvl="1"/>
            <a:r>
              <a:rPr lang="en-GB" dirty="0"/>
              <a:t>This applies to Python 2 – in Python 3 the </a:t>
            </a:r>
            <a:r>
              <a:rPr lang="en-GB" dirty="0">
                <a:latin typeface="Courier New" panose="02070309020205020404" pitchFamily="49" charset="0"/>
                <a:cs typeface="Courier New" panose="02070309020205020404" pitchFamily="49" charset="0"/>
              </a:rPr>
              <a:t>zip</a:t>
            </a:r>
            <a:r>
              <a:rPr lang="en-GB" dirty="0"/>
              <a:t> function now returns an iterator instead of a list</a:t>
            </a:r>
          </a:p>
          <a:p>
            <a:pPr marL="514350" indent="-514350">
              <a:buFont typeface="+mj-lt"/>
              <a:buAutoNum type="arabicPeriod"/>
            </a:pPr>
            <a:endParaRPr lang="en-GB" dirty="0"/>
          </a:p>
          <a:p>
            <a:endParaRPr lang="en-GB" dirty="0"/>
          </a:p>
          <a:p>
            <a:endParaRPr lang="en-GB" dirty="0"/>
          </a:p>
        </p:txBody>
      </p:sp>
      <p:sp>
        <p:nvSpPr>
          <p:cNvPr id="3" name="Title 2"/>
          <p:cNvSpPr>
            <a:spLocks noGrp="1"/>
          </p:cNvSpPr>
          <p:nvPr>
            <p:ph type="title"/>
          </p:nvPr>
        </p:nvSpPr>
        <p:spPr/>
        <p:txBody>
          <a:bodyPr/>
          <a:lstStyle/>
          <a:p>
            <a:r>
              <a:rPr lang="en-GB" dirty="0"/>
              <a:t>Looping over Multiple Collections</a:t>
            </a:r>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TextBox 4"/>
          <p:cNvSpPr txBox="1"/>
          <p:nvPr/>
        </p:nvSpPr>
        <p:spPr>
          <a:xfrm>
            <a:off x="767259" y="6394384"/>
            <a:ext cx="641816" cy="230832"/>
          </a:xfrm>
          <a:prstGeom prst="rect">
            <a:avLst/>
          </a:prstGeom>
          <a:noFill/>
        </p:spPr>
        <p:txBody>
          <a:bodyPr wrap="square" rtlCol="0">
            <a:spAutoFit/>
          </a:bodyPr>
          <a:lstStyle/>
          <a:p>
            <a:fld id="{FDDB62B0-23BC-4D0F-8A58-1233F06AADEE}" type="slidenum">
              <a:rPr lang="en-GB" sz="900" smtClean="0"/>
              <a:t>5</a:t>
            </a:fld>
            <a:endParaRPr lang="en-GB" sz="900" dirty="0"/>
          </a:p>
        </p:txBody>
      </p:sp>
    </p:spTree>
    <p:extLst>
      <p:ext uri="{BB962C8B-B14F-4D97-AF65-F5344CB8AC3E}">
        <p14:creationId xmlns:p14="http://schemas.microsoft.com/office/powerpoint/2010/main" val="3649383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There are a number of ways to do this, of varying efficiency</a:t>
            </a:r>
          </a:p>
          <a:p>
            <a:pPr marL="514350" indent="-514350">
              <a:buFont typeface="+mj-lt"/>
              <a:buAutoNum type="arabicPeriod"/>
            </a:pPr>
            <a:r>
              <a:rPr lang="en-GB" dirty="0"/>
              <a:t>Emulating a numeric </a:t>
            </a:r>
            <a:r>
              <a:rPr lang="en-GB" dirty="0">
                <a:latin typeface="Courier New" panose="02070309020205020404" pitchFamily="49" charset="0"/>
                <a:cs typeface="Courier New" panose="02070309020205020404" pitchFamily="49" charset="0"/>
              </a:rPr>
              <a:t>for</a:t>
            </a:r>
            <a:r>
              <a:rPr lang="en-GB" dirty="0"/>
              <a:t> loop</a:t>
            </a:r>
          </a:p>
          <a:p>
            <a:pPr lvl="1"/>
            <a:r>
              <a:rPr lang="en-GB" dirty="0"/>
              <a:t>Least efficient and non-Pythonic</a:t>
            </a:r>
          </a:p>
          <a:p>
            <a:pPr marL="514350" indent="-514350">
              <a:buFont typeface="+mj-lt"/>
              <a:buAutoNum type="arabicPeriod"/>
            </a:pPr>
            <a:r>
              <a:rPr lang="en-GB" dirty="0"/>
              <a:t>Using the </a:t>
            </a:r>
            <a:r>
              <a:rPr lang="en-GB" dirty="0">
                <a:latin typeface="Courier New" panose="02070309020205020404" pitchFamily="49" charset="0"/>
                <a:cs typeface="Courier New" panose="02070309020205020404" pitchFamily="49" charset="0"/>
              </a:rPr>
              <a:t>zip() </a:t>
            </a:r>
            <a:r>
              <a:rPr lang="en-GB" dirty="0" err="1">
                <a:latin typeface="Courier New" panose="02070309020205020404" pitchFamily="49" charset="0"/>
                <a:cs typeface="Courier New" panose="02070309020205020404" pitchFamily="49" charset="0"/>
              </a:rPr>
              <a:t>builtin</a:t>
            </a:r>
            <a:r>
              <a:rPr lang="en-GB" dirty="0"/>
              <a:t> function</a:t>
            </a:r>
          </a:p>
          <a:p>
            <a:pPr lvl="1"/>
            <a:r>
              <a:rPr lang="en-GB" dirty="0"/>
              <a:t>Less inefficient but still creates problems</a:t>
            </a:r>
          </a:p>
          <a:p>
            <a:pPr lvl="1"/>
            <a:r>
              <a:rPr lang="en-GB" dirty="0"/>
              <a:t>This only applies to Python 2 – Python 3 uses </a:t>
            </a:r>
            <a:r>
              <a:rPr lang="en-GB" dirty="0" err="1">
                <a:latin typeface="Courier New" panose="02070309020205020404" pitchFamily="49" charset="0"/>
                <a:cs typeface="Courier New" panose="02070309020205020404" pitchFamily="49" charset="0"/>
              </a:rPr>
              <a:t>izip</a:t>
            </a:r>
            <a:endParaRPr lang="en-GB" dirty="0">
              <a:latin typeface="Courier New" panose="02070309020205020404" pitchFamily="49" charset="0"/>
              <a:cs typeface="Courier New" panose="02070309020205020404" pitchFamily="49" charset="0"/>
            </a:endParaRPr>
          </a:p>
          <a:p>
            <a:pPr marL="514350" indent="-514350">
              <a:buFont typeface="+mj-lt"/>
              <a:buAutoNum type="arabicPeriod"/>
            </a:pPr>
            <a:r>
              <a:rPr lang="en-GB" dirty="0"/>
              <a:t>Using </a:t>
            </a:r>
            <a:r>
              <a:rPr lang="en-GB" dirty="0" err="1">
                <a:latin typeface="Courier New" panose="02070309020205020404" pitchFamily="49" charset="0"/>
                <a:cs typeface="Courier New" panose="02070309020205020404" pitchFamily="49" charset="0"/>
              </a:rPr>
              <a:t>izip</a:t>
            </a:r>
            <a:r>
              <a:rPr lang="en-GB" dirty="0"/>
              <a:t> instead of </a:t>
            </a:r>
            <a:r>
              <a:rPr lang="en-GB" dirty="0">
                <a:latin typeface="Courier New" panose="02070309020205020404" pitchFamily="49" charset="0"/>
                <a:cs typeface="Courier New" panose="02070309020205020404" pitchFamily="49" charset="0"/>
              </a:rPr>
              <a:t>zip</a:t>
            </a:r>
          </a:p>
          <a:p>
            <a:pPr lvl="1"/>
            <a:r>
              <a:rPr lang="en-GB" dirty="0"/>
              <a:t>Most efficient</a:t>
            </a:r>
          </a:p>
          <a:p>
            <a:pPr lvl="1"/>
            <a:r>
              <a:rPr lang="en-GB" dirty="0"/>
              <a:t>This applies to Python 2 – in Python 3 the </a:t>
            </a:r>
            <a:r>
              <a:rPr lang="en-GB" dirty="0">
                <a:latin typeface="Courier New" panose="02070309020205020404" pitchFamily="49" charset="0"/>
                <a:cs typeface="Courier New" panose="02070309020205020404" pitchFamily="49" charset="0"/>
              </a:rPr>
              <a:t>zip</a:t>
            </a:r>
            <a:r>
              <a:rPr lang="en-GB" dirty="0"/>
              <a:t> function now returns an iterator instead of a list</a:t>
            </a:r>
          </a:p>
          <a:p>
            <a:endParaRPr lang="en-GB" dirty="0"/>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TextBox 4"/>
          <p:cNvSpPr txBox="1"/>
          <p:nvPr/>
        </p:nvSpPr>
        <p:spPr>
          <a:xfrm>
            <a:off x="767259" y="6394384"/>
            <a:ext cx="641816" cy="230832"/>
          </a:xfrm>
          <a:prstGeom prst="rect">
            <a:avLst/>
          </a:prstGeom>
          <a:noFill/>
        </p:spPr>
        <p:txBody>
          <a:bodyPr wrap="square" rtlCol="0">
            <a:spAutoFit/>
          </a:bodyPr>
          <a:lstStyle/>
          <a:p>
            <a:fld id="{FDDB62B0-23BC-4D0F-8A58-1233F06AADEE}" type="slidenum">
              <a:rPr lang="en-GB" sz="900" smtClean="0"/>
              <a:t>6</a:t>
            </a:fld>
            <a:endParaRPr lang="en-GB" sz="900" dirty="0"/>
          </a:p>
        </p:txBody>
      </p:sp>
      <p:sp>
        <p:nvSpPr>
          <p:cNvPr id="6" name="Title 2"/>
          <p:cNvSpPr>
            <a:spLocks noGrp="1"/>
          </p:cNvSpPr>
          <p:nvPr>
            <p:ph type="title"/>
          </p:nvPr>
        </p:nvSpPr>
        <p:spPr/>
        <p:txBody>
          <a:bodyPr/>
          <a:lstStyle/>
          <a:p>
            <a:r>
              <a:rPr lang="en-GB" dirty="0"/>
              <a:t>Looping over Multiple Collections</a:t>
            </a:r>
          </a:p>
        </p:txBody>
      </p:sp>
    </p:spTree>
    <p:extLst>
      <p:ext uri="{BB962C8B-B14F-4D97-AF65-F5344CB8AC3E}">
        <p14:creationId xmlns:p14="http://schemas.microsoft.com/office/powerpoint/2010/main" val="308790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The easiest way to loop over an unordered container in sorted order is to use a </a:t>
            </a:r>
            <a:r>
              <a:rPr lang="en-GB" dirty="0">
                <a:latin typeface="Courier New" panose="02070309020205020404" pitchFamily="49" charset="0"/>
                <a:cs typeface="Courier New" panose="02070309020205020404" pitchFamily="49" charset="0"/>
              </a:rPr>
              <a:t>for</a:t>
            </a:r>
            <a:r>
              <a:rPr lang="en-GB" dirty="0"/>
              <a:t> loop</a:t>
            </a:r>
          </a:p>
          <a:p>
            <a:r>
              <a:rPr lang="en-GB" dirty="0"/>
              <a:t>Sometimes you want to create a custom comparator</a:t>
            </a:r>
          </a:p>
          <a:p>
            <a:pPr lvl="1"/>
            <a:r>
              <a:rPr lang="en-IN" dirty="0"/>
              <a:t>Traditionally -  create a comparator function and pass this to the sorted function </a:t>
            </a:r>
          </a:p>
          <a:p>
            <a:pPr lvl="1"/>
            <a:r>
              <a:rPr lang="en-IN" dirty="0"/>
              <a:t>This is idiomatic and slow	</a:t>
            </a:r>
          </a:p>
          <a:p>
            <a:pPr>
              <a:spcAft>
                <a:spcPts val="600"/>
              </a:spcAft>
            </a:pPr>
            <a:r>
              <a:rPr lang="en-IN" dirty="0"/>
              <a:t>The better way to do this is to use a </a:t>
            </a:r>
            <a:r>
              <a:rPr lang="en-IN" dirty="0">
                <a:latin typeface="Courier New" panose="02070309020205020404" pitchFamily="49" charset="0"/>
                <a:cs typeface="Courier New" panose="02070309020205020404" pitchFamily="49" charset="0"/>
              </a:rPr>
              <a:t>key</a:t>
            </a:r>
            <a:r>
              <a:rPr lang="en-IN" dirty="0"/>
              <a:t> function:</a:t>
            </a:r>
          </a:p>
          <a:p>
            <a:pPr>
              <a:spcAft>
                <a:spcPts val="600"/>
              </a:spcAft>
            </a:pPr>
            <a:endParaRPr lang="en-IN" dirty="0"/>
          </a:p>
          <a:p>
            <a:pPr>
              <a:spcAft>
                <a:spcPts val="600"/>
              </a:spcAft>
            </a:pPr>
            <a:endParaRPr lang="en-GB" dirty="0"/>
          </a:p>
          <a:p>
            <a:pPr>
              <a:spcBef>
                <a:spcPts val="0"/>
              </a:spcBef>
            </a:pPr>
            <a:r>
              <a:rPr lang="en-IN" dirty="0"/>
              <a:t> A key function is one that takes one parameter (usually the container element) and returns a value to base the sorting on</a:t>
            </a:r>
          </a:p>
          <a:p>
            <a:endParaRPr lang="en-GB" dirty="0"/>
          </a:p>
        </p:txBody>
      </p:sp>
      <p:sp>
        <p:nvSpPr>
          <p:cNvPr id="3" name="Title 2"/>
          <p:cNvSpPr>
            <a:spLocks noGrp="1"/>
          </p:cNvSpPr>
          <p:nvPr>
            <p:ph type="title"/>
          </p:nvPr>
        </p:nvSpPr>
        <p:spPr/>
        <p:txBody>
          <a:bodyPr/>
          <a:lstStyle/>
          <a:p>
            <a:r>
              <a:rPr lang="en-GB" dirty="0"/>
              <a:t>Sorting Container Elements with Python</a:t>
            </a:r>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Rectangle 4"/>
          <p:cNvSpPr/>
          <p:nvPr/>
        </p:nvSpPr>
        <p:spPr>
          <a:xfrm>
            <a:off x="2391269" y="4294909"/>
            <a:ext cx="6628041" cy="1094509"/>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7348" tIns="53674" rIns="107348" bIns="53674" rtlCol="0" anchor="ctr"/>
          <a:lstStyle/>
          <a:p>
            <a:r>
              <a:rPr lang="en-IN" sz="1600" dirty="0" err="1">
                <a:solidFill>
                  <a:schemeClr val="tx1"/>
                </a:solidFill>
                <a:latin typeface="Courier New" panose="02070309020205020404" pitchFamily="49" charset="0"/>
                <a:cs typeface="Courier New" panose="02070309020205020404" pitchFamily="49" charset="0"/>
              </a:rPr>
              <a:t>colors</a:t>
            </a:r>
            <a:r>
              <a:rPr lang="en-IN" sz="1600" dirty="0">
                <a:solidFill>
                  <a:schemeClr val="tx1"/>
                </a:solidFill>
                <a:latin typeface="Courier New" panose="02070309020205020404" pitchFamily="49" charset="0"/>
                <a:cs typeface="Courier New" panose="02070309020205020404" pitchFamily="49" charset="0"/>
              </a:rPr>
              <a:t> = ['</a:t>
            </a:r>
            <a:r>
              <a:rPr lang="en-IN" sz="1600" dirty="0" err="1">
                <a:solidFill>
                  <a:schemeClr val="tx1"/>
                </a:solidFill>
                <a:latin typeface="Courier New" panose="02070309020205020404" pitchFamily="49" charset="0"/>
                <a:cs typeface="Courier New" panose="02070309020205020404" pitchFamily="49" charset="0"/>
              </a:rPr>
              <a:t>red','blue','green','yellow','purple</a:t>
            </a:r>
            <a:r>
              <a:rPr lang="en-IN" sz="1600" dirty="0">
                <a:solidFill>
                  <a:schemeClr val="tx1"/>
                </a:solidFill>
                <a:latin typeface="Courier New" panose="02070309020205020404" pitchFamily="49" charset="0"/>
                <a:cs typeface="Courier New" panose="02070309020205020404" pitchFamily="49" charset="0"/>
              </a:rPr>
              <a:t>']</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 </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print sorted(</a:t>
            </a:r>
            <a:r>
              <a:rPr lang="en-IN" sz="1600" dirty="0" err="1">
                <a:solidFill>
                  <a:schemeClr val="tx1"/>
                </a:solidFill>
                <a:latin typeface="Courier New" panose="02070309020205020404" pitchFamily="49" charset="0"/>
                <a:cs typeface="Courier New" panose="02070309020205020404" pitchFamily="49" charset="0"/>
              </a:rPr>
              <a:t>colors,key</a:t>
            </a:r>
            <a:r>
              <a:rPr lang="en-IN" sz="1600" dirty="0">
                <a:solidFill>
                  <a:schemeClr val="tx1"/>
                </a:solidFill>
                <a:latin typeface="Courier New" panose="02070309020205020404" pitchFamily="49" charset="0"/>
                <a:cs typeface="Courier New" panose="02070309020205020404" pitchFamily="49" charset="0"/>
              </a:rPr>
              <a:t>=</a:t>
            </a:r>
            <a:r>
              <a:rPr lang="en-IN" sz="1600" dirty="0" err="1">
                <a:solidFill>
                  <a:schemeClr val="tx1"/>
                </a:solidFill>
                <a:latin typeface="Courier New" panose="02070309020205020404" pitchFamily="49" charset="0"/>
                <a:cs typeface="Courier New" panose="02070309020205020404" pitchFamily="49" charset="0"/>
              </a:rPr>
              <a:t>len</a:t>
            </a:r>
            <a:r>
              <a:rPr lang="en-IN" sz="1600" dirty="0">
                <a:solidFill>
                  <a:schemeClr val="tx1"/>
                </a:solidFill>
                <a:latin typeface="Courier New" panose="02070309020205020404" pitchFamily="49" charset="0"/>
                <a:cs typeface="Courier New" panose="02070309020205020404" pitchFamily="49" charset="0"/>
              </a:rPr>
              <a:t>)</a:t>
            </a:r>
            <a:endParaRPr lang="en-GB" sz="1600" dirty="0">
              <a:solidFill>
                <a:schemeClr val="tx1"/>
              </a:solidFill>
              <a:latin typeface="Courier New" panose="02070309020205020404" pitchFamily="49" charset="0"/>
              <a:cs typeface="Courier New" panose="02070309020205020404" pitchFamily="49" charset="0"/>
            </a:endParaRPr>
          </a:p>
          <a:p>
            <a:endParaRPr lang="en-GB" sz="1600" dirty="0">
              <a:solidFill>
                <a:schemeClr val="tx1"/>
              </a:solidFill>
              <a:latin typeface="Courier New" panose="02070309020205020404" pitchFamily="49" charset="0"/>
              <a:cs typeface="Courier New" panose="02070309020205020404" pitchFamily="49" charset="0"/>
            </a:endParaRPr>
          </a:p>
        </p:txBody>
      </p:sp>
      <p:sp>
        <p:nvSpPr>
          <p:cNvPr id="6" name="TextBox 5"/>
          <p:cNvSpPr txBox="1"/>
          <p:nvPr/>
        </p:nvSpPr>
        <p:spPr>
          <a:xfrm>
            <a:off x="767259" y="6394384"/>
            <a:ext cx="641816" cy="230832"/>
          </a:xfrm>
          <a:prstGeom prst="rect">
            <a:avLst/>
          </a:prstGeom>
          <a:noFill/>
        </p:spPr>
        <p:txBody>
          <a:bodyPr wrap="square" rtlCol="0">
            <a:spAutoFit/>
          </a:bodyPr>
          <a:lstStyle/>
          <a:p>
            <a:fld id="{FDDB62B0-23BC-4D0F-8A58-1233F06AADEE}" type="slidenum">
              <a:rPr lang="en-GB" sz="900" smtClean="0"/>
              <a:t>7</a:t>
            </a:fld>
            <a:endParaRPr lang="en-GB" sz="900" dirty="0"/>
          </a:p>
        </p:txBody>
      </p:sp>
    </p:spTree>
    <p:extLst>
      <p:ext uri="{BB962C8B-B14F-4D97-AF65-F5344CB8AC3E}">
        <p14:creationId xmlns:p14="http://schemas.microsoft.com/office/powerpoint/2010/main" val="3522221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The easiest way to loop over an unordered container in sorted order is to use a </a:t>
            </a:r>
            <a:r>
              <a:rPr lang="en-GB" dirty="0">
                <a:latin typeface="Courier New" panose="02070309020205020404" pitchFamily="49" charset="0"/>
                <a:cs typeface="Courier New" panose="02070309020205020404" pitchFamily="49" charset="0"/>
              </a:rPr>
              <a:t>for</a:t>
            </a:r>
            <a:r>
              <a:rPr lang="en-GB" dirty="0"/>
              <a:t> loop</a:t>
            </a:r>
          </a:p>
          <a:p>
            <a:r>
              <a:rPr lang="en-GB" dirty="0"/>
              <a:t>Sometimes you want to create a custom comparator</a:t>
            </a:r>
          </a:p>
          <a:p>
            <a:pPr lvl="1"/>
            <a:r>
              <a:rPr lang="en-IN" dirty="0"/>
              <a:t>Traditionally -  create a comparator function and pass this to the sorted function </a:t>
            </a:r>
          </a:p>
          <a:p>
            <a:pPr lvl="1"/>
            <a:r>
              <a:rPr lang="en-IN" dirty="0"/>
              <a:t>This is idiomatic and slow	</a:t>
            </a:r>
          </a:p>
          <a:p>
            <a:pPr>
              <a:spcAft>
                <a:spcPts val="600"/>
              </a:spcAft>
            </a:pPr>
            <a:r>
              <a:rPr lang="en-IN" dirty="0"/>
              <a:t>The better way to do this is to use a </a:t>
            </a:r>
            <a:r>
              <a:rPr lang="en-IN" dirty="0">
                <a:latin typeface="Courier New" panose="02070309020205020404" pitchFamily="49" charset="0"/>
                <a:cs typeface="Courier New" panose="02070309020205020404" pitchFamily="49" charset="0"/>
              </a:rPr>
              <a:t>key</a:t>
            </a:r>
            <a:r>
              <a:rPr lang="en-IN" dirty="0"/>
              <a:t> function:</a:t>
            </a:r>
          </a:p>
          <a:p>
            <a:pPr>
              <a:spcAft>
                <a:spcPts val="600"/>
              </a:spcAft>
            </a:pPr>
            <a:endParaRPr lang="en-IN" dirty="0"/>
          </a:p>
          <a:p>
            <a:pPr>
              <a:spcAft>
                <a:spcPts val="600"/>
              </a:spcAft>
            </a:pPr>
            <a:endParaRPr lang="en-GB" dirty="0"/>
          </a:p>
          <a:p>
            <a:pPr>
              <a:spcBef>
                <a:spcPts val="0"/>
              </a:spcBef>
            </a:pPr>
            <a:r>
              <a:rPr lang="en-IN" dirty="0"/>
              <a:t> A key function is one that takes one parameter (usually the container element) and returns a value to base the sorting on</a:t>
            </a:r>
          </a:p>
          <a:p>
            <a:endParaRPr lang="en-GB" dirty="0"/>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5" name="TextBox 4"/>
          <p:cNvSpPr txBox="1"/>
          <p:nvPr/>
        </p:nvSpPr>
        <p:spPr>
          <a:xfrm>
            <a:off x="767259" y="6394384"/>
            <a:ext cx="641816" cy="230832"/>
          </a:xfrm>
          <a:prstGeom prst="rect">
            <a:avLst/>
          </a:prstGeom>
          <a:noFill/>
        </p:spPr>
        <p:txBody>
          <a:bodyPr wrap="square" rtlCol="0">
            <a:spAutoFit/>
          </a:bodyPr>
          <a:lstStyle/>
          <a:p>
            <a:fld id="{FDDB62B0-23BC-4D0F-8A58-1233F06AADEE}" type="slidenum">
              <a:rPr lang="en-GB" sz="900" smtClean="0"/>
              <a:t>8</a:t>
            </a:fld>
            <a:endParaRPr lang="en-GB" sz="900" dirty="0"/>
          </a:p>
        </p:txBody>
      </p:sp>
      <p:sp>
        <p:nvSpPr>
          <p:cNvPr id="7" name="Title 2"/>
          <p:cNvSpPr>
            <a:spLocks noGrp="1"/>
          </p:cNvSpPr>
          <p:nvPr>
            <p:ph type="title"/>
          </p:nvPr>
        </p:nvSpPr>
        <p:spPr>
          <a:xfrm>
            <a:off x="767259" y="192506"/>
            <a:ext cx="9625608" cy="903815"/>
          </a:xfrm>
        </p:spPr>
        <p:txBody>
          <a:bodyPr/>
          <a:lstStyle/>
          <a:p>
            <a:r>
              <a:rPr lang="en-GB" dirty="0"/>
              <a:t>Sorting Container Elements with Python</a:t>
            </a:r>
          </a:p>
        </p:txBody>
      </p:sp>
      <p:sp>
        <p:nvSpPr>
          <p:cNvPr id="8" name="Rectangle 7"/>
          <p:cNvSpPr/>
          <p:nvPr/>
        </p:nvSpPr>
        <p:spPr>
          <a:xfrm>
            <a:off x="2391269" y="4294909"/>
            <a:ext cx="6628041" cy="1094509"/>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7348" tIns="53674" rIns="107348" bIns="53674" rtlCol="0" anchor="ctr"/>
          <a:lstStyle/>
          <a:p>
            <a:r>
              <a:rPr lang="en-IN" sz="1600" dirty="0" err="1">
                <a:solidFill>
                  <a:schemeClr val="tx1"/>
                </a:solidFill>
                <a:latin typeface="Courier New" panose="02070309020205020404" pitchFamily="49" charset="0"/>
                <a:cs typeface="Courier New" panose="02070309020205020404" pitchFamily="49" charset="0"/>
              </a:rPr>
              <a:t>colors</a:t>
            </a:r>
            <a:r>
              <a:rPr lang="en-IN" sz="1600" dirty="0">
                <a:solidFill>
                  <a:schemeClr val="tx1"/>
                </a:solidFill>
                <a:latin typeface="Courier New" panose="02070309020205020404" pitchFamily="49" charset="0"/>
                <a:cs typeface="Courier New" panose="02070309020205020404" pitchFamily="49" charset="0"/>
              </a:rPr>
              <a:t> = ['</a:t>
            </a:r>
            <a:r>
              <a:rPr lang="en-IN" sz="1600" dirty="0" err="1">
                <a:solidFill>
                  <a:schemeClr val="tx1"/>
                </a:solidFill>
                <a:latin typeface="Courier New" panose="02070309020205020404" pitchFamily="49" charset="0"/>
                <a:cs typeface="Courier New" panose="02070309020205020404" pitchFamily="49" charset="0"/>
              </a:rPr>
              <a:t>red','blue','green','yellow','purple</a:t>
            </a:r>
            <a:r>
              <a:rPr lang="en-IN" sz="1600" dirty="0">
                <a:solidFill>
                  <a:schemeClr val="tx1"/>
                </a:solidFill>
                <a:latin typeface="Courier New" panose="02070309020205020404" pitchFamily="49" charset="0"/>
                <a:cs typeface="Courier New" panose="02070309020205020404" pitchFamily="49" charset="0"/>
              </a:rPr>
              <a:t>']</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 </a:t>
            </a:r>
            <a:endParaRPr lang="en-GB" sz="1600" dirty="0">
              <a:solidFill>
                <a:schemeClr val="tx1"/>
              </a:solidFill>
              <a:latin typeface="Courier New" panose="02070309020205020404" pitchFamily="49" charset="0"/>
              <a:cs typeface="Courier New" panose="02070309020205020404" pitchFamily="49" charset="0"/>
            </a:endParaRPr>
          </a:p>
          <a:p>
            <a:r>
              <a:rPr lang="en-IN" sz="1600" dirty="0">
                <a:solidFill>
                  <a:schemeClr val="tx1"/>
                </a:solidFill>
                <a:latin typeface="Courier New" panose="02070309020205020404" pitchFamily="49" charset="0"/>
                <a:cs typeface="Courier New" panose="02070309020205020404" pitchFamily="49" charset="0"/>
              </a:rPr>
              <a:t>print sorted(</a:t>
            </a:r>
            <a:r>
              <a:rPr lang="en-IN" sz="1600" dirty="0" err="1">
                <a:solidFill>
                  <a:schemeClr val="tx1"/>
                </a:solidFill>
                <a:latin typeface="Courier New" panose="02070309020205020404" pitchFamily="49" charset="0"/>
                <a:cs typeface="Courier New" panose="02070309020205020404" pitchFamily="49" charset="0"/>
              </a:rPr>
              <a:t>colors,key</a:t>
            </a:r>
            <a:r>
              <a:rPr lang="en-IN" sz="1600" dirty="0">
                <a:solidFill>
                  <a:schemeClr val="tx1"/>
                </a:solidFill>
                <a:latin typeface="Courier New" panose="02070309020205020404" pitchFamily="49" charset="0"/>
                <a:cs typeface="Courier New" panose="02070309020205020404" pitchFamily="49" charset="0"/>
              </a:rPr>
              <a:t>=</a:t>
            </a:r>
            <a:r>
              <a:rPr lang="en-IN" sz="1600" dirty="0" err="1">
                <a:solidFill>
                  <a:schemeClr val="tx1"/>
                </a:solidFill>
                <a:latin typeface="Courier New" panose="02070309020205020404" pitchFamily="49" charset="0"/>
                <a:cs typeface="Courier New" panose="02070309020205020404" pitchFamily="49" charset="0"/>
              </a:rPr>
              <a:t>len</a:t>
            </a:r>
            <a:r>
              <a:rPr lang="en-IN" sz="1600" dirty="0">
                <a:solidFill>
                  <a:schemeClr val="tx1"/>
                </a:solidFill>
                <a:latin typeface="Courier New" panose="02070309020205020404" pitchFamily="49" charset="0"/>
                <a:cs typeface="Courier New" panose="02070309020205020404" pitchFamily="49" charset="0"/>
              </a:rPr>
              <a:t>)</a:t>
            </a:r>
            <a:endParaRPr lang="en-GB" sz="1600" dirty="0">
              <a:solidFill>
                <a:schemeClr val="tx1"/>
              </a:solidFill>
              <a:latin typeface="Courier New" panose="02070309020205020404" pitchFamily="49" charset="0"/>
              <a:cs typeface="Courier New" panose="02070309020205020404" pitchFamily="49" charset="0"/>
            </a:endParaRPr>
          </a:p>
          <a:p>
            <a:endParaRPr lang="en-GB" sz="16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70782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A common pattern in Python is to iterate over something until a </a:t>
            </a:r>
            <a:r>
              <a:rPr lang="en-IN" i="1" dirty="0"/>
              <a:t>sentinel</a:t>
            </a:r>
            <a:r>
              <a:rPr lang="en-IN" dirty="0"/>
              <a:t> value is reached</a:t>
            </a:r>
          </a:p>
          <a:p>
            <a:r>
              <a:rPr lang="en-IN" dirty="0"/>
              <a:t>Here’s a better way</a:t>
            </a:r>
          </a:p>
          <a:p>
            <a:endParaRPr lang="en-IN" dirty="0"/>
          </a:p>
          <a:p>
            <a:endParaRPr lang="en-IN" dirty="0"/>
          </a:p>
          <a:p>
            <a:endParaRPr lang="en-IN" dirty="0"/>
          </a:p>
          <a:p>
            <a:endParaRPr lang="en-IN" dirty="0"/>
          </a:p>
          <a:p>
            <a:endParaRPr lang="en-IN" dirty="0"/>
          </a:p>
          <a:p>
            <a:r>
              <a:rPr lang="en-IN" dirty="0"/>
              <a:t>The </a:t>
            </a:r>
            <a:r>
              <a:rPr lang="en-IN" dirty="0" err="1">
                <a:latin typeface="Courier New" panose="02070309020205020404" pitchFamily="49" charset="0"/>
                <a:cs typeface="Courier New" panose="02070309020205020404" pitchFamily="49" charset="0"/>
              </a:rPr>
              <a:t>iter</a:t>
            </a: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builtin</a:t>
            </a:r>
            <a:r>
              <a:rPr lang="en-IN" dirty="0">
                <a:latin typeface="Courier New" panose="02070309020205020404" pitchFamily="49" charset="0"/>
                <a:cs typeface="Courier New" panose="02070309020205020404" pitchFamily="49" charset="0"/>
              </a:rPr>
              <a:t> </a:t>
            </a:r>
            <a:r>
              <a:rPr lang="en-IN" dirty="0"/>
              <a:t>function behaves differently depending on how many parameters are passed to it  </a:t>
            </a:r>
          </a:p>
          <a:p>
            <a:endParaRPr lang="en-IN" dirty="0"/>
          </a:p>
          <a:p>
            <a:endParaRPr lang="en-IN" dirty="0"/>
          </a:p>
          <a:p>
            <a:endParaRPr lang="en-GB" dirty="0"/>
          </a:p>
        </p:txBody>
      </p:sp>
      <p:sp>
        <p:nvSpPr>
          <p:cNvPr id="3" name="Title 2"/>
          <p:cNvSpPr>
            <a:spLocks noGrp="1"/>
          </p:cNvSpPr>
          <p:nvPr>
            <p:ph type="title"/>
          </p:nvPr>
        </p:nvSpPr>
        <p:spPr/>
        <p:txBody>
          <a:bodyPr>
            <a:noAutofit/>
          </a:bodyPr>
          <a:lstStyle/>
          <a:p>
            <a:r>
              <a:rPr lang="en-IN" dirty="0">
                <a:solidFill>
                  <a:schemeClr val="accent5"/>
                </a:solidFill>
              </a:rPr>
              <a:t>Using the </a:t>
            </a:r>
            <a:r>
              <a:rPr lang="en-IN" dirty="0" err="1">
                <a:solidFill>
                  <a:schemeClr val="accent5"/>
                </a:solidFill>
                <a:latin typeface="Courier New" panose="02070309020205020404" pitchFamily="49" charset="0"/>
                <a:cs typeface="Courier New" panose="02070309020205020404" pitchFamily="49" charset="0"/>
              </a:rPr>
              <a:t>iter</a:t>
            </a:r>
            <a:r>
              <a:rPr lang="en-IN" dirty="0">
                <a:solidFill>
                  <a:schemeClr val="accent5"/>
                </a:solidFill>
                <a:latin typeface="Courier New" panose="02070309020205020404" pitchFamily="49" charset="0"/>
                <a:cs typeface="Courier New" panose="02070309020205020404" pitchFamily="49" charset="0"/>
              </a:rPr>
              <a:t> </a:t>
            </a:r>
            <a:r>
              <a:rPr lang="en-IN" dirty="0" err="1">
                <a:solidFill>
                  <a:schemeClr val="accent5"/>
                </a:solidFill>
                <a:latin typeface="Courier New" panose="02070309020205020404" pitchFamily="49" charset="0"/>
                <a:cs typeface="Courier New" panose="02070309020205020404" pitchFamily="49" charset="0"/>
              </a:rPr>
              <a:t>builtin</a:t>
            </a:r>
            <a:r>
              <a:rPr lang="en-IN" dirty="0">
                <a:solidFill>
                  <a:schemeClr val="accent5"/>
                </a:solidFill>
              </a:rPr>
              <a:t> Function</a:t>
            </a:r>
            <a:endParaRPr lang="en-GB" dirty="0"/>
          </a:p>
        </p:txBody>
      </p:sp>
      <p:sp>
        <p:nvSpPr>
          <p:cNvPr id="4" name="Footer Placeholder 3"/>
          <p:cNvSpPr>
            <a:spLocks noGrp="1"/>
          </p:cNvSpPr>
          <p:nvPr>
            <p:ph type="ftr" sz="quarter" idx="11"/>
          </p:nvPr>
        </p:nvSpPr>
        <p:spPr/>
        <p:txBody>
          <a:bodyPr/>
          <a:lstStyle/>
          <a:p>
            <a:r>
              <a:rPr lang="en-GB"/>
              <a:t>Python for Tool Developers</a:t>
            </a:r>
            <a:endParaRPr lang="en-GB" dirty="0"/>
          </a:p>
        </p:txBody>
      </p:sp>
      <p:sp>
        <p:nvSpPr>
          <p:cNvPr id="6" name="Rectangle 5"/>
          <p:cNvSpPr/>
          <p:nvPr/>
        </p:nvSpPr>
        <p:spPr>
          <a:xfrm>
            <a:off x="2427890" y="2758966"/>
            <a:ext cx="6463862" cy="2191406"/>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07348" tIns="53674" rIns="107348" bIns="53674" rtlCol="0" anchor="ctr"/>
          <a:lstStyle/>
          <a:p>
            <a:r>
              <a:rPr lang="en-IN" dirty="0">
                <a:solidFill>
                  <a:schemeClr val="tx2"/>
                </a:solidFill>
                <a:latin typeface="Courier New" panose="02070309020205020404" pitchFamily="49" charset="0"/>
                <a:cs typeface="Courier New" panose="02070309020205020404" pitchFamily="49" charset="0"/>
              </a:rPr>
              <a:t>from </a:t>
            </a:r>
            <a:r>
              <a:rPr lang="en-IN" dirty="0" err="1">
                <a:solidFill>
                  <a:schemeClr val="tx2"/>
                </a:solidFill>
                <a:latin typeface="Courier New" panose="02070309020205020404" pitchFamily="49" charset="0"/>
                <a:cs typeface="Courier New" panose="02070309020205020404" pitchFamily="49" charset="0"/>
              </a:rPr>
              <a:t>functools</a:t>
            </a:r>
            <a:r>
              <a:rPr lang="en-IN" dirty="0">
                <a:solidFill>
                  <a:schemeClr val="tx2"/>
                </a:solidFill>
                <a:latin typeface="Courier New" panose="02070309020205020404" pitchFamily="49" charset="0"/>
                <a:cs typeface="Courier New" panose="02070309020205020404" pitchFamily="49" charset="0"/>
              </a:rPr>
              <a:t> import partial</a:t>
            </a:r>
            <a:endParaRPr lang="en-GB" dirty="0">
              <a:solidFill>
                <a:schemeClr val="tx2"/>
              </a:solidFill>
              <a:latin typeface="Courier New" panose="02070309020205020404" pitchFamily="49" charset="0"/>
              <a:cs typeface="Courier New" panose="02070309020205020404" pitchFamily="49" charset="0"/>
            </a:endParaRPr>
          </a:p>
          <a:p>
            <a:r>
              <a:rPr lang="en-IN" dirty="0">
                <a:solidFill>
                  <a:schemeClr val="tx2"/>
                </a:solidFill>
                <a:latin typeface="Courier New" panose="02070309020205020404" pitchFamily="49" charset="0"/>
                <a:cs typeface="Courier New" panose="02070309020205020404" pitchFamily="49" charset="0"/>
              </a:rPr>
              <a:t> </a:t>
            </a:r>
            <a:endParaRPr lang="en-GB" dirty="0">
              <a:solidFill>
                <a:schemeClr val="tx2"/>
              </a:solidFill>
              <a:latin typeface="Courier New" panose="02070309020205020404" pitchFamily="49" charset="0"/>
              <a:cs typeface="Courier New" panose="02070309020205020404" pitchFamily="49" charset="0"/>
            </a:endParaRPr>
          </a:p>
          <a:p>
            <a:r>
              <a:rPr lang="en-IN" dirty="0">
                <a:solidFill>
                  <a:schemeClr val="tx2"/>
                </a:solidFill>
                <a:latin typeface="Courier New" panose="02070309020205020404" pitchFamily="49" charset="0"/>
                <a:cs typeface="Courier New" panose="02070309020205020404" pitchFamily="49" charset="0"/>
              </a:rPr>
              <a:t>buffer= []</a:t>
            </a:r>
            <a:endParaRPr lang="en-GB" dirty="0">
              <a:solidFill>
                <a:schemeClr val="tx2"/>
              </a:solidFill>
              <a:latin typeface="Courier New" panose="02070309020205020404" pitchFamily="49" charset="0"/>
              <a:cs typeface="Courier New" panose="02070309020205020404" pitchFamily="49" charset="0"/>
            </a:endParaRPr>
          </a:p>
          <a:p>
            <a:r>
              <a:rPr lang="en-IN" dirty="0">
                <a:solidFill>
                  <a:schemeClr val="tx2"/>
                </a:solidFill>
                <a:latin typeface="Courier New" panose="02070309020205020404" pitchFamily="49" charset="0"/>
                <a:cs typeface="Courier New" panose="02070309020205020404" pitchFamily="49" charset="0"/>
              </a:rPr>
              <a:t>for block in </a:t>
            </a:r>
            <a:r>
              <a:rPr lang="en-IN" dirty="0" err="1">
                <a:solidFill>
                  <a:schemeClr val="tx2"/>
                </a:solidFill>
                <a:latin typeface="Courier New" panose="02070309020205020404" pitchFamily="49" charset="0"/>
                <a:cs typeface="Courier New" panose="02070309020205020404" pitchFamily="49" charset="0"/>
              </a:rPr>
              <a:t>iter</a:t>
            </a:r>
            <a:r>
              <a:rPr lang="en-IN" dirty="0">
                <a:solidFill>
                  <a:schemeClr val="tx2"/>
                </a:solidFill>
                <a:latin typeface="Courier New" panose="02070309020205020404" pitchFamily="49" charset="0"/>
                <a:cs typeface="Courier New" panose="02070309020205020404" pitchFamily="49" charset="0"/>
              </a:rPr>
              <a:t>(partial(f.read,32), '')</a:t>
            </a:r>
            <a:endParaRPr lang="en-GB" dirty="0">
              <a:solidFill>
                <a:schemeClr val="tx2"/>
              </a:solidFill>
              <a:latin typeface="Courier New" panose="02070309020205020404" pitchFamily="49" charset="0"/>
              <a:cs typeface="Courier New" panose="02070309020205020404" pitchFamily="49" charset="0"/>
            </a:endParaRPr>
          </a:p>
          <a:p>
            <a:r>
              <a:rPr lang="en-IN" dirty="0">
                <a:solidFill>
                  <a:schemeClr val="tx2"/>
                </a:solidFill>
                <a:latin typeface="Courier New" panose="02070309020205020404" pitchFamily="49" charset="0"/>
                <a:cs typeface="Courier New" panose="02070309020205020404" pitchFamily="49" charset="0"/>
              </a:rPr>
              <a:t>    </a:t>
            </a:r>
            <a:r>
              <a:rPr lang="en-IN" dirty="0" err="1">
                <a:solidFill>
                  <a:schemeClr val="tx2"/>
                </a:solidFill>
                <a:latin typeface="Courier New" panose="02070309020205020404" pitchFamily="49" charset="0"/>
                <a:cs typeface="Courier New" panose="02070309020205020404" pitchFamily="49" charset="0"/>
              </a:rPr>
              <a:t>buffer.append</a:t>
            </a:r>
            <a:r>
              <a:rPr lang="en-IN" dirty="0">
                <a:solidFill>
                  <a:schemeClr val="tx2"/>
                </a:solidFill>
                <a:latin typeface="Courier New" panose="02070309020205020404" pitchFamily="49" charset="0"/>
                <a:cs typeface="Courier New" panose="02070309020205020404" pitchFamily="49" charset="0"/>
              </a:rPr>
              <a:t>(block)</a:t>
            </a:r>
            <a:endParaRPr lang="en-GB" dirty="0">
              <a:solidFill>
                <a:schemeClr val="tx2"/>
              </a:solidFill>
              <a:latin typeface="Courier New" panose="02070309020205020404" pitchFamily="49" charset="0"/>
              <a:cs typeface="Courier New" panose="02070309020205020404" pitchFamily="49" charset="0"/>
            </a:endParaRPr>
          </a:p>
          <a:p>
            <a:endParaRPr lang="en-GB" dirty="0">
              <a:solidFill>
                <a:schemeClr val="tx2"/>
              </a:solidFill>
              <a:latin typeface="Courier New" panose="02070309020205020404" pitchFamily="49" charset="0"/>
              <a:cs typeface="Courier New" panose="02070309020205020404" pitchFamily="49" charset="0"/>
            </a:endParaRPr>
          </a:p>
        </p:txBody>
      </p:sp>
      <p:sp>
        <p:nvSpPr>
          <p:cNvPr id="7" name="TextBox 6"/>
          <p:cNvSpPr txBox="1"/>
          <p:nvPr/>
        </p:nvSpPr>
        <p:spPr>
          <a:xfrm>
            <a:off x="767259" y="6394384"/>
            <a:ext cx="641816" cy="230832"/>
          </a:xfrm>
          <a:prstGeom prst="rect">
            <a:avLst/>
          </a:prstGeom>
          <a:noFill/>
        </p:spPr>
        <p:txBody>
          <a:bodyPr wrap="square" rtlCol="0">
            <a:spAutoFit/>
          </a:bodyPr>
          <a:lstStyle/>
          <a:p>
            <a:fld id="{FDDB62B0-23BC-4D0F-8A58-1233F06AADEE}" type="slidenum">
              <a:rPr lang="en-GB" sz="900" smtClean="0"/>
              <a:t>9</a:t>
            </a:fld>
            <a:endParaRPr lang="en-GB" sz="900" dirty="0"/>
          </a:p>
        </p:txBody>
      </p:sp>
    </p:spTree>
    <p:extLst>
      <p:ext uri="{BB962C8B-B14F-4D97-AF65-F5344CB8AC3E}">
        <p14:creationId xmlns:p14="http://schemas.microsoft.com/office/powerpoint/2010/main" val="809400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E5237C38-D81B-4037-921E-39C20481DC94}" vid="{F500AE2F-7038-49B4-874E-2D014A37CD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Braun_PowerPoint_Template</Template>
  <TotalTime>715</TotalTime>
  <Words>5606</Words>
  <Application>Microsoft Office PowerPoint</Application>
  <PresentationFormat>Custom</PresentationFormat>
  <Paragraphs>1149</Paragraphs>
  <Slides>27</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Courier New</vt:lpstr>
      <vt:lpstr>Droid Sans Fallback</vt:lpstr>
      <vt:lpstr>FreeSans</vt:lpstr>
      <vt:lpstr>Georgia</vt:lpstr>
      <vt:lpstr>Office Theme</vt:lpstr>
      <vt:lpstr>Module 5</vt:lpstr>
      <vt:lpstr>Iterating Over a List of Numbers</vt:lpstr>
      <vt:lpstr>Iterating Over a Collection</vt:lpstr>
      <vt:lpstr>Iterating Over a Collection</vt:lpstr>
      <vt:lpstr>Looping over Multiple Collections</vt:lpstr>
      <vt:lpstr>Looping over Multiple Collections</vt:lpstr>
      <vt:lpstr>Sorting Container Elements with Python</vt:lpstr>
      <vt:lpstr>Sorting Container Elements with Python</vt:lpstr>
      <vt:lpstr>Using the iter builtin Function</vt:lpstr>
      <vt:lpstr>Using the iter builtin Function</vt:lpstr>
      <vt:lpstr>Defining multiple exits from loops using the else clause</vt:lpstr>
      <vt:lpstr>Looping over dictionary keys</vt:lpstr>
      <vt:lpstr>Looping over dictionary keys</vt:lpstr>
      <vt:lpstr>Constructing a dictionary from a pair of lists</vt:lpstr>
      <vt:lpstr>Using a dictionary to count the number of elements</vt:lpstr>
      <vt:lpstr>Using a dictionary to count the number of elements</vt:lpstr>
      <vt:lpstr>Grouping with dictionaries</vt:lpstr>
      <vt:lpstr>Grouping with dictionaries</vt:lpstr>
      <vt:lpstr>Simultaneous state updates with tuple packing and unpacking</vt:lpstr>
      <vt:lpstr>Simultaneous state updates with tuple packing and unpacking</vt:lpstr>
      <vt:lpstr>To PEP 8 and Beyond</vt:lpstr>
      <vt:lpstr>To PEP 8 and Beyond</vt:lpstr>
      <vt:lpstr>To PEP 8 and Beyond</vt:lpstr>
      <vt:lpstr>To PEP 8 and Beyond</vt:lpstr>
      <vt:lpstr>To PEP 8 and Beyond</vt:lpstr>
      <vt:lpstr>To PEP 8 and Beyond</vt:lpstr>
      <vt:lpstr>To PEP 8 and Beyond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Sue Bird</dc:creator>
  <cp:lastModifiedBy>Sue Bird</cp:lastModifiedBy>
  <cp:revision>106</cp:revision>
  <cp:lastPrinted>2016-11-14T09:18:22Z</cp:lastPrinted>
  <dcterms:created xsi:type="dcterms:W3CDTF">2016-11-09T12:03:17Z</dcterms:created>
  <dcterms:modified xsi:type="dcterms:W3CDTF">2016-11-14T09:19:56Z</dcterms:modified>
</cp:coreProperties>
</file>