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58" r:id="rId3"/>
    <p:sldId id="264" r:id="rId4"/>
    <p:sldId id="260" r:id="rId5"/>
    <p:sldId id="261" r:id="rId6"/>
    <p:sldId id="265" r:id="rId7"/>
    <p:sldId id="262" r:id="rId8"/>
    <p:sldId id="263" r:id="rId9"/>
  </p:sldIdLst>
  <p:sldSz cx="11160125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BDBDB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4853" autoAdjust="0"/>
    <p:restoredTop sz="91144" autoAdjust="0"/>
  </p:normalViewPr>
  <p:slideViewPr>
    <p:cSldViewPr snapToGrid="0">
      <p:cViewPr varScale="1">
        <p:scale>
          <a:sx n="62" d="100"/>
          <a:sy n="62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15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ADB5C04-2B26-46F1-8B51-1D2244D4A951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en-GB"/>
              <a:t>Course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7E3601A-F12A-434E-95E2-672A1A81F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7046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3875" y="654050"/>
            <a:ext cx="6056313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6" y="4572913"/>
            <a:ext cx="5678212" cy="483421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10406" y="9525129"/>
            <a:ext cx="2368021" cy="44817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Python for Tool Developers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525129"/>
            <a:ext cx="2369665" cy="44817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000">
                <a:latin typeface="Georgia" panose="02040502050405020303" pitchFamily="18" charset="0"/>
              </a:defRPr>
            </a:lvl1pPr>
          </a:lstStyle>
          <a:p>
            <a:fld id="{BD25BEDC-D529-4A0A-A183-E8306A8EE1D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746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0406" y="654050"/>
            <a:ext cx="5678212" cy="3722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50"/>
              </a:spcAft>
            </a:pPr>
            <a:r>
              <a:rPr lang="en-IN" dirty="0"/>
              <a:t>While Python is a wonderful language for writing applications, it is certainly slower than natively compiled code such as the C programming language.  There are times when we'll want to call functions that are written in C for both performance and accessibility reasons.  </a:t>
            </a:r>
          </a:p>
          <a:p>
            <a:pPr>
              <a:spcAft>
                <a:spcPts val="650"/>
              </a:spcAft>
            </a:pPr>
            <a:r>
              <a:rPr lang="en-IN" dirty="0"/>
              <a:t>We'll look at a python library called </a:t>
            </a:r>
            <a:r>
              <a:rPr lang="en-IN" i="1" dirty="0"/>
              <a:t>ctypes </a:t>
            </a:r>
            <a:r>
              <a:rPr lang="en-IN" dirty="0"/>
              <a:t>which we will use to call libraries and functions written in C.</a:t>
            </a:r>
            <a:endParaRPr lang="en-GB" dirty="0"/>
          </a:p>
          <a:p>
            <a:pPr>
              <a:spcAft>
                <a:spcPts val="650"/>
              </a:spcAft>
            </a:pPr>
            <a:r>
              <a:rPr lang="en-IN" dirty="0"/>
              <a:t>This method uses Python's </a:t>
            </a:r>
            <a:r>
              <a:rPr lang="en-IN" i="1" dirty="0"/>
              <a:t>Foreign Function Interface</a:t>
            </a:r>
            <a:r>
              <a:rPr lang="en-IN" dirty="0"/>
              <a:t> library to allow us to directly call functions from a C shared library.  In Windows, this is called a </a:t>
            </a:r>
            <a:r>
              <a:rPr lang="en-IN" i="1" dirty="0"/>
              <a:t>Dynamic Link Library</a:t>
            </a:r>
            <a:r>
              <a:rPr lang="en-IN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Python for Tool Developers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5BEDC-D529-4A0A-A183-E8306A8EE1D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2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0406" y="696913"/>
            <a:ext cx="574264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50"/>
              </a:spcAft>
            </a:pPr>
            <a:r>
              <a:rPr lang="en-IN" sz="1300" b="1" dirty="0">
                <a:solidFill>
                  <a:schemeClr val="accent5"/>
                </a:solidFill>
              </a:rPr>
              <a:t>Using </a:t>
            </a:r>
            <a:r>
              <a:rPr lang="en-IN" sz="13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endParaRPr lang="en-GB" sz="13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50"/>
              </a:spcAft>
            </a:pPr>
            <a:r>
              <a:rPr lang="en-IN" sz="1200" dirty="0"/>
              <a:t>Let's look at an example.  </a:t>
            </a:r>
          </a:p>
          <a:p>
            <a:pPr>
              <a:spcAft>
                <a:spcPts val="650"/>
              </a:spcAft>
            </a:pPr>
            <a:r>
              <a:rPr lang="en-IN" sz="1200" dirty="0"/>
              <a:t>Here we have created a C shared library called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libmymath.so</a:t>
            </a:r>
            <a:r>
              <a:rPr lang="en-IN" sz="1200" dirty="0"/>
              <a:t>.  This library contains a number of computationally expensive mathematics formulae, including the </a:t>
            </a:r>
            <a:r>
              <a:rPr lang="en-IN" sz="1200" dirty="0" err="1"/>
              <a:t>fibonacci</a:t>
            </a:r>
            <a:r>
              <a:rPr lang="en-IN" sz="1200" dirty="0"/>
              <a:t> sequence calculation.  Let's take a look at a Python program that does two things:</a:t>
            </a:r>
            <a:endParaRPr lang="en-GB" sz="1200" dirty="0"/>
          </a:p>
          <a:p>
            <a:pPr>
              <a:spcAft>
                <a:spcPts val="650"/>
              </a:spcAft>
            </a:pPr>
            <a:r>
              <a:rPr lang="en-IN" sz="1200" dirty="0"/>
              <a:t>1.  It calculates the </a:t>
            </a:r>
            <a:r>
              <a:rPr lang="en-IN" sz="1200" dirty="0" err="1"/>
              <a:t>fibonacci</a:t>
            </a:r>
            <a:r>
              <a:rPr lang="en-IN" sz="1200" dirty="0"/>
              <a:t> sequence on its own in Python</a:t>
            </a:r>
            <a:endParaRPr lang="en-GB" sz="1200" dirty="0"/>
          </a:p>
          <a:p>
            <a:pPr marL="247688" indent="-247688">
              <a:spcAft>
                <a:spcPts val="650"/>
              </a:spcAft>
              <a:buAutoNum type="arabicPeriod" startAt="2"/>
            </a:pPr>
            <a:r>
              <a:rPr lang="en-IN" sz="1200" dirty="0"/>
              <a:t>It calls the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libmymath.so</a:t>
            </a:r>
            <a:r>
              <a:rPr lang="en-IN" sz="1200" dirty="0"/>
              <a:t> file, written in C, to do the same calculation</a:t>
            </a:r>
            <a:endParaRPr lang="en-GB" dirty="0"/>
          </a:p>
          <a:p>
            <a:pPr>
              <a:spcAft>
                <a:spcPts val="650"/>
              </a:spcAft>
            </a:pPr>
            <a:r>
              <a:rPr lang="en-IN" sz="1200" dirty="0"/>
              <a:t>It also benchmarks the two functions using the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IN" sz="1200" dirty="0"/>
              <a:t> module.  </a:t>
            </a:r>
            <a:endParaRPr lang="en-GB" sz="1200" dirty="0"/>
          </a:p>
          <a:p>
            <a:endParaRPr lang="en-GB" sz="12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Python for Tool Developers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5BEDC-D529-4A0A-A183-E8306A8EE1D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0406" y="654050"/>
            <a:ext cx="5742645" cy="3722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let’s look at the code.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325"/>
              </a:spcBef>
            </a:pPr>
            <a:r>
              <a:rPr lang="en-IN" dirty="0"/>
              <a:t>Here we see that we've declared a function </a:t>
            </a:r>
            <a:r>
              <a:rPr lang="en-IN" i="1" dirty="0"/>
              <a:t>fib</a:t>
            </a:r>
            <a:r>
              <a:rPr lang="en-IN" dirty="0"/>
              <a:t>, which calculates the sum of the first </a:t>
            </a:r>
            <a:r>
              <a:rPr lang="en-IN" i="1" dirty="0"/>
              <a:t>n</a:t>
            </a:r>
            <a:r>
              <a:rPr lang="en-IN" dirty="0"/>
              <a:t> numbers of the sequence in Python.  We're also going to use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IN" dirty="0"/>
              <a:t> to call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libmymath.so</a:t>
            </a:r>
            <a:r>
              <a:rPr lang="en-IN" dirty="0"/>
              <a:t>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IN" dirty="0"/>
              <a:t> function to do the same thing.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Python for Tool Developers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5BEDC-D529-4A0A-A183-E8306A8EE1D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48230" y="4834637"/>
            <a:ext cx="5808804" cy="3908654"/>
          </a:xfrm>
          <a:prstGeom prst="rect">
            <a:avLst/>
          </a:prstGeom>
          <a:solidFill>
            <a:schemeClr val="bg1"/>
          </a:solidFill>
          <a:ln w="9525">
            <a:solidFill>
              <a:srgbClr val="328EA0"/>
            </a:solidFill>
            <a:rou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24" tIns="63012" rIns="126024" bIns="63012" rtlCol="0" anchor="ctr"/>
          <a:lstStyle/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/bin/python3.5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import 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ctypes import *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fib(n):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== 0: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0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== 1: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1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return(fib(n-1) + fib(n-2))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   l = 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cdll.LoadLibrary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("./libmymath.so")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 = 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timeit.Timer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(lambda: fib(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).value))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('Pure python %.2f 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/pass' % (1000000 * 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t.timeit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(number=100000)/100000))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t1 = 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timeit.Timer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(lambda: 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l.fib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25"/>
              </a:spcAft>
            </a:pP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('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python %.2f </a:t>
            </a:r>
            <a:r>
              <a:rPr lang="en-IN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/pass' % (1000000 * t1.timeit(number=100000)/100000))</a:t>
            </a:r>
            <a:endParaRPr lang="en-GB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406" y="660985"/>
            <a:ext cx="5678212" cy="8746144"/>
          </a:xfrm>
        </p:spPr>
        <p:txBody>
          <a:bodyPr/>
          <a:lstStyle/>
          <a:p>
            <a:r>
              <a:rPr lang="en-IN" sz="1200" dirty="0"/>
              <a:t>Let's examine the output of this program.</a:t>
            </a:r>
            <a:endParaRPr lang="en-GB" sz="1200" dirty="0"/>
          </a:p>
          <a:p>
            <a:r>
              <a:rPr lang="en-IN" sz="1200" dirty="0"/>
              <a:t> 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Python for Tool Developers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5BEDC-D529-4A0A-A183-E8306A8EE1D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10407" y="951340"/>
            <a:ext cx="5808804" cy="8455790"/>
          </a:xfrm>
          <a:prstGeom prst="rect">
            <a:avLst/>
          </a:prstGeom>
          <a:solidFill>
            <a:schemeClr val="bg1"/>
          </a:solidFill>
          <a:ln w="9525">
            <a:solidFill>
              <a:srgbClr val="328EA0"/>
            </a:solidFill>
            <a:rou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24" tIns="63012" rIns="126024" bIns="63012" rtlCol="0" anchor="ctr"/>
          <a:lstStyle/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0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python 0.49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0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 python 0.50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1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python 0.51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1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 python 0.50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2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python 0.92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2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 python 0.52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3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python 1.34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3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 python 0.53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4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python 2.07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4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 python 0.55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5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python 3.23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5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 python 0.58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6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python 5.20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6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 python 0.64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7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python 8.64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7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 python 0.72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8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python 13.95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8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 python 0.84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9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 python 26.26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n = 9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 python 1.03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0406" y="654050"/>
            <a:ext cx="5751354" cy="3722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50"/>
              </a:spcAft>
            </a:pPr>
            <a:r>
              <a:rPr lang="en-IN" sz="1200" dirty="0"/>
              <a:t>Note that for small values for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IN" sz="1200" dirty="0"/>
              <a:t>, the performance of the pure Python and the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IN" sz="1200" dirty="0"/>
              <a:t> call is quite similar.  However, as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IN" sz="1200" dirty="0"/>
              <a:t> gets larger, and the computation gets more expensive, calling the c function produces quite dramatic performance increases.</a:t>
            </a:r>
            <a:endParaRPr lang="en-GB" sz="1200" dirty="0"/>
          </a:p>
          <a:p>
            <a:pPr>
              <a:spcAft>
                <a:spcPts val="650"/>
              </a:spcAft>
            </a:pPr>
            <a:r>
              <a:rPr lang="en-IN" sz="1200" dirty="0"/>
              <a:t>If we examine the program, we see that we call a method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sz="1200" dirty="0"/>
              <a:t>from the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cdll</a:t>
            </a:r>
            <a:r>
              <a:rPr lang="en-IN" sz="1200" dirty="0"/>
              <a:t> class which is part of the 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IN" sz="1200" dirty="0"/>
              <a:t> module. We pass in the path to the desired shared object as the argument to the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IN" sz="1200" dirty="0"/>
              <a:t> method.  We can then call functions on that library as we would call a Python method, by using the '.' operator.  </a:t>
            </a:r>
            <a:endParaRPr lang="en-GB" sz="1200" dirty="0"/>
          </a:p>
          <a:p>
            <a:pPr>
              <a:spcAft>
                <a:spcPts val="650"/>
              </a:spcAft>
            </a:pPr>
            <a:endParaRPr lang="en-IN" dirty="0"/>
          </a:p>
          <a:p>
            <a:endParaRPr lang="en-IN" sz="1200" dirty="0"/>
          </a:p>
          <a:p>
            <a:endParaRPr lang="en-IN" dirty="0"/>
          </a:p>
          <a:p>
            <a:endParaRPr lang="en-IN" sz="1200" dirty="0"/>
          </a:p>
          <a:p>
            <a:endParaRPr lang="en-IN" dirty="0"/>
          </a:p>
          <a:p>
            <a:endParaRPr lang="en-IN" sz="1200" dirty="0"/>
          </a:p>
          <a:p>
            <a:endParaRPr lang="en-IN" dirty="0"/>
          </a:p>
          <a:p>
            <a:endParaRPr lang="en-IN" sz="1200" dirty="0"/>
          </a:p>
          <a:p>
            <a:endParaRPr lang="en-IN" dirty="0"/>
          </a:p>
          <a:p>
            <a:endParaRPr lang="en-IN" sz="1200" dirty="0"/>
          </a:p>
          <a:p>
            <a:endParaRPr lang="en-IN" dirty="0"/>
          </a:p>
          <a:p>
            <a:endParaRPr lang="en-IN" sz="1200" dirty="0"/>
          </a:p>
          <a:p>
            <a:endParaRPr lang="en-IN" dirty="0"/>
          </a:p>
          <a:p>
            <a:endParaRPr lang="en-IN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Python for Tool Developers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5BEDC-D529-4A0A-A183-E8306A8EE1D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78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0406" y="654050"/>
            <a:ext cx="5678212" cy="3722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Ctypes defines a number of intrinsic types that map to Python objects.  Here is a small sampling of them.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is an incomplete list.  For the full table of C to Python intrinsic mappings refer to the Python.org documentation on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IN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Python for Tool Developers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5BEDC-D529-4A0A-A183-E8306A8EE1D8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86973"/>
              </p:ext>
            </p:extLst>
          </p:nvPr>
        </p:nvGraphicFramePr>
        <p:xfrm>
          <a:off x="805440" y="5127053"/>
          <a:ext cx="5541684" cy="289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228">
                  <a:extLst>
                    <a:ext uri="{9D8B030D-6E8A-4147-A177-3AD203B41FA5}">
                      <a16:colId xmlns:a16="http://schemas.microsoft.com/office/drawing/2014/main" val="1575065601"/>
                    </a:ext>
                  </a:extLst>
                </a:gridCol>
                <a:gridCol w="1847228">
                  <a:extLst>
                    <a:ext uri="{9D8B030D-6E8A-4147-A177-3AD203B41FA5}">
                      <a16:colId xmlns:a16="http://schemas.microsoft.com/office/drawing/2014/main" val="159506569"/>
                    </a:ext>
                  </a:extLst>
                </a:gridCol>
                <a:gridCol w="1847228">
                  <a:extLst>
                    <a:ext uri="{9D8B030D-6E8A-4147-A177-3AD203B41FA5}">
                      <a16:colId xmlns:a16="http://schemas.microsoft.com/office/drawing/2014/main" val="1267850172"/>
                    </a:ext>
                  </a:extLst>
                </a:gridCol>
              </a:tblGrid>
              <a:tr h="28998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ctypes</a:t>
                      </a:r>
                      <a:r>
                        <a:rPr lang="en-GB" sz="1200" baseline="0" dirty="0"/>
                        <a:t> type</a:t>
                      </a:r>
                      <a:endParaRPr lang="en-GB" sz="1200" dirty="0"/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 type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Python</a:t>
                      </a:r>
                      <a:r>
                        <a:rPr lang="en-GB" sz="1200" baseline="0" dirty="0"/>
                        <a:t> type</a:t>
                      </a:r>
                      <a:endParaRPr lang="en-GB" sz="1200" dirty="0"/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8463"/>
                  </a:ext>
                </a:extLst>
              </a:tr>
              <a:tr h="289981">
                <a:tc>
                  <a:txBody>
                    <a:bodyPr/>
                    <a:lstStyle/>
                    <a:p>
                      <a:r>
                        <a:rPr lang="en-GB" sz="1200" dirty="0"/>
                        <a:t>c_bool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_Bool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bool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172501"/>
                  </a:ext>
                </a:extLst>
              </a:tr>
              <a:tr h="289981">
                <a:tc>
                  <a:txBody>
                    <a:bodyPr/>
                    <a:lstStyle/>
                    <a:p>
                      <a:r>
                        <a:rPr lang="en-GB" sz="1200" dirty="0"/>
                        <a:t>c_byte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One</a:t>
                      </a:r>
                      <a:r>
                        <a:rPr lang="en-GB" sz="1200" baseline="0"/>
                        <a:t> character byte object</a:t>
                      </a:r>
                      <a:endParaRPr lang="en-GB" sz="1200" dirty="0"/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020427"/>
                  </a:ext>
                </a:extLst>
              </a:tr>
              <a:tr h="289981">
                <a:tc>
                  <a:txBody>
                    <a:bodyPr/>
                    <a:lstStyle/>
                    <a:p>
                      <a:r>
                        <a:rPr lang="en-GB" sz="1200" dirty="0"/>
                        <a:t>c_short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short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49164"/>
                  </a:ext>
                </a:extLst>
              </a:tr>
              <a:tr h="289981">
                <a:tc>
                  <a:txBody>
                    <a:bodyPr/>
                    <a:lstStyle/>
                    <a:p>
                      <a:r>
                        <a:rPr lang="en-GB" sz="1200" dirty="0"/>
                        <a:t>c_int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81740"/>
                  </a:ext>
                </a:extLst>
              </a:tr>
              <a:tr h="289981">
                <a:tc>
                  <a:txBody>
                    <a:bodyPr/>
                    <a:lstStyle/>
                    <a:p>
                      <a:r>
                        <a:rPr lang="en-GB" sz="1200" dirty="0"/>
                        <a:t>c_long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long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175331"/>
                  </a:ext>
                </a:extLst>
              </a:tr>
              <a:tr h="289981">
                <a:tc>
                  <a:txBody>
                    <a:bodyPr/>
                    <a:lstStyle/>
                    <a:p>
                      <a:r>
                        <a:rPr lang="en-GB" sz="1200" dirty="0"/>
                        <a:t>c_float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float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float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1118"/>
                  </a:ext>
                </a:extLst>
              </a:tr>
              <a:tr h="289981">
                <a:tc>
                  <a:txBody>
                    <a:bodyPr/>
                    <a:lstStyle/>
                    <a:p>
                      <a:r>
                        <a:rPr lang="en-GB" sz="1200" dirty="0"/>
                        <a:t>c_double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Double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float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647620"/>
                  </a:ext>
                </a:extLst>
              </a:tr>
              <a:tr h="289981">
                <a:tc>
                  <a:txBody>
                    <a:bodyPr/>
                    <a:lstStyle/>
                    <a:p>
                      <a:r>
                        <a:rPr lang="en-GB" sz="1200" dirty="0"/>
                        <a:t>c_char_p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</a:t>
                      </a:r>
                      <a:r>
                        <a:rPr lang="en-GB" sz="1200" baseline="0" dirty="0"/>
                        <a:t> * (NULL terminated)</a:t>
                      </a:r>
                      <a:endParaRPr lang="en-GB" sz="1200" dirty="0"/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bytes object or None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28310"/>
                  </a:ext>
                </a:extLst>
              </a:tr>
              <a:tr h="289981">
                <a:tc>
                  <a:txBody>
                    <a:bodyPr/>
                    <a:lstStyle/>
                    <a:p>
                      <a:r>
                        <a:rPr lang="en-GB" sz="1200" dirty="0"/>
                        <a:t>c_void_p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void *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 or None</a:t>
                      </a:r>
                    </a:p>
                  </a:txBody>
                  <a:tcPr marL="94721" marR="94721" marT="51173" marB="511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61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844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50"/>
              </a:spcAft>
            </a:pPr>
            <a:r>
              <a:rPr lang="en-IN" dirty="0"/>
              <a:t>We can also pass pointers via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IN" dirty="0"/>
              <a:t>.  </a:t>
            </a:r>
          </a:p>
          <a:p>
            <a:pPr>
              <a:spcAft>
                <a:spcPts val="650"/>
              </a:spcAft>
            </a:pPr>
            <a:r>
              <a:rPr lang="en-IN" dirty="0"/>
              <a:t>Consider the following C function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divide() </a:t>
            </a:r>
            <a:r>
              <a:rPr lang="en-IN" dirty="0"/>
              <a:t>which we have defined in our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mymath</a:t>
            </a:r>
            <a:r>
              <a:rPr lang="en-IN" dirty="0"/>
              <a:t> library as taking three parameters 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IN" dirty="0">
                <a:cs typeface="Courier New" panose="02070309020205020404" pitchFamily="49" charset="0"/>
              </a:rPr>
              <a:t>and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float * remainder</a:t>
            </a:r>
            <a:r>
              <a:rPr lang="en-IN" dirty="0"/>
              <a:t>)  and returning an integer result and a floating point remainder using the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fmod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/>
              <a:t>function from the C math library.  </a:t>
            </a:r>
          </a:p>
          <a:p>
            <a:pPr>
              <a:spcAft>
                <a:spcPts val="650"/>
              </a:spcAft>
            </a:pPr>
            <a:r>
              <a:rPr lang="en-IN" dirty="0"/>
              <a:t>Here's how we would pass the floating point value into the C function.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Python for Tool Developers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5BEDC-D529-4A0A-A183-E8306A8EE1D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77978" y="5974549"/>
            <a:ext cx="5607500" cy="2789508"/>
          </a:xfrm>
          <a:prstGeom prst="rect">
            <a:avLst/>
          </a:prstGeom>
          <a:solidFill>
            <a:schemeClr val="bg1"/>
          </a:solidFill>
          <a:ln w="9525">
            <a:solidFill>
              <a:srgbClr val="328EA0"/>
            </a:solidFill>
            <a:rou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24" tIns="63012" rIns="126024" bIns="63012" rtlCol="0" anchor="ctr"/>
          <a:lstStyle/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/bin/python3.5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ctypes import *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 =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cdll.LoadLibrary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("./libmymath.so")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 =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l.divide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div.argtypes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c_int,POINTER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c_float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remainder =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c_float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div(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x.value,y.value,byref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(remainder))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("result = %d remainder = %f" % (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(result).</a:t>
            </a:r>
            <a:r>
              <a:rPr lang="en-IN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value,remainder.value</a:t>
            </a:r>
            <a:r>
              <a:rPr lang="en-IN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/>
          </p:nvPr>
        </p:nvSpPr>
        <p:spPr>
          <a:xfrm>
            <a:off x="710406" y="638175"/>
            <a:ext cx="5742645" cy="3722688"/>
          </a:xfrm>
        </p:spPr>
      </p:sp>
    </p:spTree>
    <p:extLst>
      <p:ext uri="{BB962C8B-B14F-4D97-AF65-F5344CB8AC3E}">
        <p14:creationId xmlns:p14="http://schemas.microsoft.com/office/powerpoint/2010/main" val="378618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0406" y="654050"/>
            <a:ext cx="5678212" cy="3722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50"/>
              </a:spcAft>
            </a:pPr>
            <a:r>
              <a:rPr lang="en-IN" dirty="0"/>
              <a:t>Let's look at this program.  </a:t>
            </a:r>
          </a:p>
          <a:p>
            <a:pPr>
              <a:spcAft>
                <a:spcPts val="650"/>
              </a:spcAft>
            </a:pPr>
            <a:r>
              <a:rPr lang="en-IN" dirty="0"/>
              <a:t>We note that we have an attribute to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IN" dirty="0"/>
              <a:t> object (which is a function pointer to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IN" dirty="0"/>
              <a:t> function in the C library) called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argtypes</a:t>
            </a:r>
            <a:r>
              <a:rPr lang="en-IN" dirty="0"/>
              <a:t>.  We can use this attribute to specify what arguments will be passed to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IN" dirty="0"/>
              <a:t> function.  Note that the third one is specified as a pointer to a float (The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POINTER(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c_float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dirty="0"/>
              <a:t> statement).  </a:t>
            </a:r>
          </a:p>
          <a:p>
            <a:pPr>
              <a:spcAft>
                <a:spcPts val="650"/>
              </a:spcAft>
            </a:pPr>
            <a:r>
              <a:rPr lang="en-IN" dirty="0"/>
              <a:t>We declare a variable called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remainder</a:t>
            </a:r>
            <a:r>
              <a:rPr lang="en-IN" dirty="0"/>
              <a:t> as a floating point number and then pass it by reference into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IN" dirty="0"/>
              <a:t> function (the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byref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(remainder)</a:t>
            </a:r>
            <a:r>
              <a:rPr lang="en-IN" dirty="0"/>
              <a:t> statement).  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Python for Tool Developers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5BEDC-D529-4A0A-A183-E8306A8EE1D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6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1122363"/>
            <a:ext cx="837009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3703636"/>
            <a:ext cx="83700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Python for Tool Developers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7698-6220-4463-B6CF-0B41257E45D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395016" y="3509963"/>
            <a:ext cx="8370094" cy="0"/>
          </a:xfrm>
          <a:prstGeom prst="line">
            <a:avLst/>
          </a:prstGeom>
          <a:ln w="25400">
            <a:solidFill>
              <a:srgbClr val="5B9BD5"/>
            </a:solidFill>
          </a:ln>
          <a:effectLst>
            <a:outerShdw blurRad="76200" dist="12700" dir="5400000" algn="t" rotWithShape="0">
              <a:schemeClr val="tx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365125"/>
            <a:ext cx="2406402" cy="5811838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365125"/>
            <a:ext cx="707970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3462346" y="1534110"/>
            <a:ext cx="4268748" cy="4022838"/>
          </a:xfr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/>
        </p:spPr>
        <p:txBody>
          <a:bodyPr>
            <a:normAutofit fontScale="70000" lnSpcReduction="20000"/>
          </a:bodyPr>
          <a:lstStyle>
            <a:lvl1pPr marL="0" indent="0"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3071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9" y="1265651"/>
            <a:ext cx="9625608" cy="492136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67259" y="192506"/>
            <a:ext cx="9625608" cy="90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67259" y="1096320"/>
            <a:ext cx="9625608" cy="29028"/>
          </a:xfrm>
          <a:prstGeom prst="line">
            <a:avLst/>
          </a:prstGeom>
          <a:ln w="25400">
            <a:solidFill>
              <a:srgbClr val="5B9BD5"/>
            </a:solidFill>
          </a:ln>
          <a:effectLst>
            <a:outerShdw blurRad="76200" dist="12700" dir="5400000" algn="t" rotWithShape="0">
              <a:schemeClr val="tx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2877" y="6318914"/>
            <a:ext cx="3947686" cy="38169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Python for Tool Developers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259" y="6335487"/>
            <a:ext cx="831804" cy="365125"/>
          </a:xfrm>
        </p:spPr>
        <p:txBody>
          <a:bodyPr/>
          <a:lstStyle/>
          <a:p>
            <a:fld id="{6EDA7698-6220-4463-B6CF-0B41257E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9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8" y="1235243"/>
            <a:ext cx="4754067" cy="4892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235243"/>
            <a:ext cx="4754067" cy="4892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67259" y="192506"/>
            <a:ext cx="9625608" cy="90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67259" y="1096320"/>
            <a:ext cx="9636621" cy="0"/>
          </a:xfrm>
          <a:prstGeom prst="line">
            <a:avLst/>
          </a:prstGeom>
          <a:ln w="25400">
            <a:solidFill>
              <a:srgbClr val="5B9BD5"/>
            </a:solidFill>
          </a:ln>
          <a:effectLst>
            <a:outerShdw blurRad="76200" dist="12700" dir="5400000" algn="t" rotWithShape="0">
              <a:schemeClr val="tx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4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263007"/>
            <a:ext cx="4721256" cy="694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2123825"/>
            <a:ext cx="4721256" cy="40042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263007"/>
            <a:ext cx="4743054" cy="694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2123825"/>
            <a:ext cx="4744507" cy="40042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67259" y="192506"/>
            <a:ext cx="9625608" cy="90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67259" y="1110834"/>
            <a:ext cx="9625608" cy="0"/>
          </a:xfrm>
          <a:prstGeom prst="line">
            <a:avLst/>
          </a:prstGeom>
          <a:ln w="25400">
            <a:solidFill>
              <a:srgbClr val="5B9BD5"/>
            </a:solidFill>
          </a:ln>
          <a:effectLst>
            <a:outerShdw blurRad="76200" dist="12700" dir="5400000" algn="t" rotWithShape="0">
              <a:schemeClr val="tx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67259" y="192506"/>
            <a:ext cx="9625608" cy="90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7259" y="1096320"/>
            <a:ext cx="9625608" cy="0"/>
          </a:xfrm>
          <a:prstGeom prst="line">
            <a:avLst/>
          </a:prstGeom>
          <a:ln w="25400">
            <a:solidFill>
              <a:srgbClr val="5B9BD5"/>
            </a:solidFill>
          </a:ln>
          <a:effectLst>
            <a:outerShdw blurRad="76200" dist="12700" dir="5400000" algn="t" rotWithShape="0">
              <a:schemeClr val="tx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1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457200"/>
            <a:ext cx="3599430" cy="1494974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457201"/>
            <a:ext cx="5649813" cy="5793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2057400"/>
            <a:ext cx="3599430" cy="41937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7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44507" y="866275"/>
            <a:ext cx="5649813" cy="499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8713" y="457200"/>
            <a:ext cx="3599430" cy="1494974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2057400"/>
            <a:ext cx="3599430" cy="41937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86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67259" y="192506"/>
            <a:ext cx="9625608" cy="90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67259" y="1110834"/>
            <a:ext cx="9625608" cy="0"/>
          </a:xfrm>
          <a:prstGeom prst="line">
            <a:avLst/>
          </a:prstGeom>
          <a:ln w="25400">
            <a:solidFill>
              <a:srgbClr val="5B9BD5"/>
            </a:solidFill>
          </a:ln>
          <a:effectLst>
            <a:outerShdw blurRad="76200" dist="12700" dir="5400000" algn="t" rotWithShape="0">
              <a:schemeClr val="tx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921" y="192506"/>
            <a:ext cx="9614945" cy="90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287679"/>
            <a:ext cx="9625608" cy="485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2877" y="6318914"/>
            <a:ext cx="3947686" cy="381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Python for Tool Developers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259" y="6335487"/>
            <a:ext cx="831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7698-6220-4463-B6CF-0B41257E45D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802273" y="6315969"/>
            <a:ext cx="15905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© Braun</a:t>
            </a:r>
            <a:r>
              <a:rPr lang="en-GB" sz="1200" baseline="0" dirty="0"/>
              <a:t> Brelin</a:t>
            </a:r>
            <a:r>
              <a:rPr lang="en-GB" sz="1200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0764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Python Bindings to C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86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created a C shared library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libmymath.so</a:t>
            </a:r>
          </a:p>
          <a:p>
            <a:r>
              <a:rPr lang="en-GB" dirty="0"/>
              <a:t>This contains a number of computationally expensive mathematics formulae</a:t>
            </a:r>
          </a:p>
          <a:p>
            <a:pPr lvl="1"/>
            <a:r>
              <a:rPr lang="en-GB" dirty="0"/>
              <a:t>Including a calculation of a Fibonacci sequence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7260" y="164797"/>
            <a:ext cx="9625608" cy="903815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6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Program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for Tool Developers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7698-6220-4463-B6CF-0B41257E45D4}" type="slidenum">
              <a:rPr lang="en-GB" smtClean="0"/>
              <a:t>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94372" y="1208972"/>
            <a:ext cx="8022003" cy="5104702"/>
          </a:xfrm>
          <a:prstGeom prst="rect">
            <a:avLst/>
          </a:prstGeom>
          <a:solidFill>
            <a:schemeClr val="bg1"/>
          </a:solidFill>
          <a:ln w="9525">
            <a:solidFill>
              <a:srgbClr val="328EA0"/>
            </a:solidFill>
            <a:rou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12" tIns="58156" rIns="116312" bIns="58156" rtlCol="0" anchor="ctr"/>
          <a:lstStyle/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/bin/python3.5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ctypes import *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fib(n):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== 0: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0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== 1: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1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return(fib(n-1) + fib(n-2))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 =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cdll.LoadLibrary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("./libmymath.so")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 =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timeit.Timer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(lambda: fib(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).value))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('Pure python %.2f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/pass' % (1000000 *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t.timeit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(number=100000)/100000))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t1 =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timeit.Timer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(lambda: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l.fib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('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python %.2f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/pass' % (1000000 * t1.timeit(number=100000)/100000)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6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for Tool Developers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7698-6220-4463-B6CF-0B41257E45D4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 descr="C:\Users\Sue\AppData\Local\Temp\SNAGHTML15df844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06" y="1421050"/>
            <a:ext cx="6200252" cy="455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80062" y="5191932"/>
            <a:ext cx="3362460" cy="747422"/>
          </a:xfrm>
          <a:prstGeom prst="rect">
            <a:avLst/>
          </a:prstGeom>
          <a:solidFill>
            <a:schemeClr val="bg1"/>
          </a:solidFill>
          <a:ln w="9525">
            <a:solidFill>
              <a:srgbClr val="328EA0"/>
            </a:solidFill>
            <a:rou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12" tIns="58156" rIns="116312" bIns="58156"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cs typeface="Courier New" panose="02070309020205020404" pitchFamily="49" charset="0"/>
              </a:rPr>
              <a:t>This is partial output</a:t>
            </a:r>
          </a:p>
        </p:txBody>
      </p:sp>
    </p:spTree>
    <p:extLst>
      <p:ext uri="{BB962C8B-B14F-4D97-AF65-F5344CB8AC3E}">
        <p14:creationId xmlns:p14="http://schemas.microsoft.com/office/powerpoint/2010/main" val="403586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small values for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IN" dirty="0"/>
              <a:t>, the performance of pure Python and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IN" dirty="0"/>
              <a:t> call is similar</a:t>
            </a:r>
          </a:p>
          <a:p>
            <a:r>
              <a:rPr lang="en-IN" dirty="0"/>
              <a:t>As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IN" dirty="0"/>
              <a:t> gets larger the computation gets more expensive</a:t>
            </a:r>
          </a:p>
          <a:p>
            <a:pPr lvl="1"/>
            <a:r>
              <a:rPr lang="en-IN" dirty="0"/>
              <a:t>So calling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N" dirty="0"/>
              <a:t> function produces quite dramatic performance increases</a:t>
            </a:r>
          </a:p>
          <a:p>
            <a:r>
              <a:rPr lang="en-IN" dirty="0"/>
              <a:t>We call a method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/>
              <a:t>from the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cdll</a:t>
            </a:r>
            <a:r>
              <a:rPr lang="en-IN" dirty="0"/>
              <a:t> class </a:t>
            </a:r>
          </a:p>
          <a:p>
            <a:pPr lvl="1"/>
            <a:r>
              <a:rPr lang="en-IN" dirty="0"/>
              <a:t>This is part of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IN" dirty="0"/>
              <a:t> module</a:t>
            </a:r>
          </a:p>
          <a:p>
            <a:r>
              <a:rPr lang="en-IN" dirty="0"/>
              <a:t>We pass in the path to the desired shared object as the argument to the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IN" dirty="0"/>
              <a:t> method.  </a:t>
            </a:r>
          </a:p>
          <a:p>
            <a:r>
              <a:rPr lang="en-IN" dirty="0"/>
              <a:t>We can then call functions on that library as we would call a Python method, by using the '.' operator  </a:t>
            </a:r>
            <a:endParaRPr lang="en-GB" dirty="0"/>
          </a:p>
          <a:p>
            <a:endParaRPr lang="en-IN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for Tool Developers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7698-6220-4463-B6CF-0B41257E45D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25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IN" dirty="0"/>
              <a:t> defines a number of intrinsic types that map to Python objects</a:t>
            </a:r>
          </a:p>
          <a:p>
            <a:r>
              <a:rPr lang="en-IN" dirty="0"/>
              <a:t>Here is a small sampling of them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for Tool Developers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7698-6220-4463-B6CF-0B41257E45D4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85" y="2552896"/>
            <a:ext cx="7625608" cy="37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7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7259" y="1239865"/>
            <a:ext cx="9625608" cy="4947156"/>
          </a:xfrm>
        </p:spPr>
        <p:txBody>
          <a:bodyPr>
            <a:normAutofit/>
          </a:bodyPr>
          <a:lstStyle/>
          <a:p>
            <a:r>
              <a:rPr lang="en-IN" sz="2000" dirty="0"/>
              <a:t>We can also pass pointers via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endParaRPr lang="en-IN" sz="2000" dirty="0"/>
          </a:p>
          <a:p>
            <a:r>
              <a:rPr lang="en-IN" sz="2000" dirty="0"/>
              <a:t>We have defined the C function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divide(</a:t>
            </a:r>
            <a:r>
              <a:rPr lang="en-IN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dirty="0"/>
              <a:t> in our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mymath</a:t>
            </a:r>
            <a:r>
              <a:rPr lang="en-IN" sz="2000" dirty="0"/>
              <a:t> library</a:t>
            </a:r>
          </a:p>
          <a:p>
            <a:pPr lvl="1"/>
            <a:r>
              <a:rPr lang="en-IN" sz="1800" dirty="0"/>
              <a:t>Takes three parameters (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IN" sz="1800" dirty="0"/>
              <a:t>,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IN" sz="1800" dirty="0"/>
              <a:t> and 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float*remainder</a:t>
            </a:r>
            <a:r>
              <a:rPr lang="en-IN" sz="1800" dirty="0"/>
              <a:t>)</a:t>
            </a:r>
          </a:p>
          <a:p>
            <a:pPr lvl="1"/>
            <a:r>
              <a:rPr lang="en-IN" sz="1800" dirty="0"/>
              <a:t>Returns an integer result and a floating point remainder</a:t>
            </a:r>
          </a:p>
          <a:p>
            <a:pPr lvl="1"/>
            <a:r>
              <a:rPr lang="en-IN" sz="1800" dirty="0"/>
              <a:t>Using the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fmod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1800" i="1" dirty="0"/>
              <a:t> </a:t>
            </a:r>
            <a:r>
              <a:rPr lang="en-IN" sz="1800" dirty="0"/>
              <a:t>function from the C math library</a:t>
            </a:r>
          </a:p>
          <a:p>
            <a:r>
              <a:rPr lang="en-IN" sz="2000" dirty="0"/>
              <a:t>Here's how we would pass the floating point value into the C function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Pointers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for Tool Developers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7698-6220-4463-B6CF-0B41257E45D4}" type="slidenum">
              <a:rPr lang="en-GB" smtClean="0"/>
              <a:t>7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99495" y="3326560"/>
            <a:ext cx="9394449" cy="3043245"/>
          </a:xfrm>
          <a:prstGeom prst="rect">
            <a:avLst/>
          </a:prstGeom>
          <a:solidFill>
            <a:schemeClr val="bg1"/>
          </a:solidFill>
          <a:ln w="9525">
            <a:solidFill>
              <a:srgbClr val="328EA0"/>
            </a:solidFill>
            <a:rou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312" tIns="58156" rIns="116312" bIns="58156" rtlCol="0" anchor="ctr"/>
          <a:lstStyle/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/bin/python3.5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ctypes import *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 =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cdll.LoadLibrary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("./libmymath.so")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 =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l.divide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div.argtypes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c_int,POINTER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c_float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remainder =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c_float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div(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x.value,y.value,byref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(remainder))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("result = %d remainder = %f" % (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c_int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(result).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value,remainder.value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6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an attribute called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argtypes</a:t>
            </a:r>
            <a:r>
              <a:rPr lang="en-IN" i="1" dirty="0"/>
              <a:t> </a:t>
            </a:r>
            <a:r>
              <a:rPr lang="en-IN" dirty="0"/>
              <a:t>to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IN" dirty="0"/>
              <a:t> object</a:t>
            </a:r>
            <a:endParaRPr lang="en-IN" i="1" dirty="0"/>
          </a:p>
          <a:p>
            <a:pPr lvl="1"/>
            <a:r>
              <a:rPr lang="en-IN" dirty="0"/>
              <a:t>Which is a function pointer to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IN" dirty="0"/>
              <a:t> function in the C library</a:t>
            </a:r>
          </a:p>
          <a:p>
            <a:r>
              <a:rPr lang="en-IN" dirty="0"/>
              <a:t>We can use this attribute to specify what arguments will be passed to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IN" dirty="0"/>
              <a:t> function</a:t>
            </a:r>
          </a:p>
          <a:p>
            <a:pPr lvl="1"/>
            <a:r>
              <a:rPr lang="en-IN" dirty="0"/>
              <a:t>Note that the third one is specified as a pointer to a float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POINTER(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c_float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dirty="0"/>
              <a:t> statement</a:t>
            </a:r>
          </a:p>
          <a:p>
            <a:r>
              <a:rPr lang="en-IN" dirty="0"/>
              <a:t>We declare a variable called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remainder</a:t>
            </a:r>
            <a:r>
              <a:rPr lang="en-IN" dirty="0"/>
              <a:t> as a floating point number </a:t>
            </a:r>
          </a:p>
          <a:p>
            <a:r>
              <a:rPr lang="en-IN" dirty="0"/>
              <a:t>Then pass it by reference into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IN" dirty="0"/>
              <a:t> function</a:t>
            </a:r>
          </a:p>
          <a:p>
            <a:pPr lvl="1"/>
            <a:r>
              <a:rPr lang="en-IN" dirty="0"/>
              <a:t> The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byref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(remainder)</a:t>
            </a:r>
            <a:r>
              <a:rPr lang="en-IN" dirty="0"/>
              <a:t> statement  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Examining the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for Tool Developers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7698-6220-4463-B6CF-0B41257E45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5237C38-D81B-4037-921E-39C20481DC94}" vid="{F500AE2F-7038-49B4-874E-2D014A37CD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Braun_PowerPoint_Template</Template>
  <TotalTime>179</TotalTime>
  <Words>1025</Words>
  <Application>Microsoft Office PowerPoint</Application>
  <PresentationFormat>Custom</PresentationFormat>
  <Paragraphs>305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Georgia</vt:lpstr>
      <vt:lpstr>Office Theme</vt:lpstr>
      <vt:lpstr>Module 6</vt:lpstr>
      <vt:lpstr>Using ctypes</vt:lpstr>
      <vt:lpstr>The Program</vt:lpstr>
      <vt:lpstr>The Output</vt:lpstr>
      <vt:lpstr>Using ctypes</vt:lpstr>
      <vt:lpstr>Some ctypes</vt:lpstr>
      <vt:lpstr>Passing Pointers via ctypes</vt:lpstr>
      <vt:lpstr>Examining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 Bird</dc:creator>
  <cp:lastModifiedBy>Sue Bird</cp:lastModifiedBy>
  <cp:revision>25</cp:revision>
  <cp:lastPrinted>2016-11-14T12:22:07Z</cp:lastPrinted>
  <dcterms:created xsi:type="dcterms:W3CDTF">2016-11-14T09:23:35Z</dcterms:created>
  <dcterms:modified xsi:type="dcterms:W3CDTF">2016-11-14T12:23:30Z</dcterms:modified>
</cp:coreProperties>
</file>