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4" r:id="rId23"/>
    <p:sldId id="276" r:id="rId24"/>
    <p:sldId id="277" r:id="rId25"/>
    <p:sldId id="278" r:id="rId26"/>
    <p:sldId id="279" r:id="rId27"/>
    <p:sldId id="280" r:id="rId28"/>
    <p:sldId id="281" r:id="rId29"/>
    <p:sldId id="282" r:id="rId30"/>
    <p:sldId id="283" r:id="rId3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6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715320" y="4560840"/>
            <a:ext cx="5677920" cy="4833720"/>
          </a:xfrm>
          <a:prstGeom prst="rect">
            <a:avLst/>
          </a:prstGeom>
        </p:spPr>
        <p:txBody>
          <a:bodyPr lIns="99000" tIns="49680" rIns="99000" bIns="49680"/>
          <a:lstStyle/>
          <a:p>
            <a:r>
              <a:rPr lang="en-IN" sz="1300">
                <a:latin typeface="Arial"/>
              </a:rPr>
              <a:t>  </a:t>
            </a:r>
            <a:endParaRPr/>
          </a:p>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third function we will look at is the </a:t>
            </a:r>
            <a:r>
              <a:rPr lang="en-IN" sz="1300">
                <a:solidFill>
                  <a:srgbClr val="000000"/>
                </a:solidFill>
                <a:latin typeface="Courier New"/>
              </a:rPr>
              <a:t>reduce() function. The reduce() function is a bit more complex and will require some explanation.</a:t>
            </a:r>
            <a:endParaRPr/>
          </a:p>
          <a:p>
            <a:pPr>
              <a:lnSpc>
                <a:spcPct val="100000"/>
              </a:lnSpc>
            </a:pPr>
            <a:endParaRPr/>
          </a:p>
          <a:p>
            <a:pPr>
              <a:lnSpc>
                <a:spcPct val="100000"/>
              </a:lnSpc>
            </a:pPr>
            <a:r>
              <a:rPr lang="en-IN" sz="1300">
                <a:solidFill>
                  <a:srgbClr val="000000"/>
                </a:solidFill>
                <a:latin typeface="Courier New"/>
              </a:rPr>
              <a:t>The reduce() function takes the parameters (func and seq) similar to map() and filter(). However, what reduce() does is a bit more complex. </a:t>
            </a:r>
            <a:endParaRPr/>
          </a:p>
          <a:p>
            <a:pPr>
              <a:lnSpc>
                <a:spcPct val="100000"/>
              </a:lnSpc>
            </a:pPr>
            <a:endParaRPr/>
          </a:p>
          <a:p>
            <a:pPr>
              <a:lnSpc>
                <a:spcPct val="100000"/>
              </a:lnSpc>
            </a:pPr>
            <a:r>
              <a:rPr lang="en-IN" sz="1300">
                <a:solidFill>
                  <a:srgbClr val="000000"/>
                </a:solidFill>
                <a:latin typeface="Courier New"/>
              </a:rPr>
              <a:t>Here are the steps:</a:t>
            </a:r>
            <a:endParaRPr/>
          </a:p>
          <a:p>
            <a:pPr>
              <a:lnSpc>
                <a:spcPct val="100000"/>
              </a:lnSpc>
            </a:pPr>
            <a:endParaRPr/>
          </a:p>
          <a:p>
            <a:pPr>
              <a:lnSpc>
                <a:spcPct val="100000"/>
              </a:lnSpc>
              <a:buFont typeface="Arial"/>
              <a:buChar char="•"/>
            </a:pPr>
            <a:r>
              <a:rPr lang="en-IN" sz="1300">
                <a:solidFill>
                  <a:srgbClr val="000000"/>
                </a:solidFill>
                <a:latin typeface="Courier New"/>
              </a:rPr>
              <a:t>Given a sequence (s 1 , s 2 , s 3 , s 4 ,s 5 ...s n ) reduce will send the first two elements in the sequence to the func </a:t>
            </a:r>
            <a:endParaRPr/>
          </a:p>
          <a:p>
            <a:pPr>
              <a:lnSpc>
                <a:spcPct val="100000"/>
              </a:lnSpc>
              <a:buFont typeface="Arial"/>
              <a:buChar char="•"/>
            </a:pPr>
            <a:r>
              <a:rPr lang="en-IN" sz="1300">
                <a:solidFill>
                  <a:srgbClr val="000000"/>
                </a:solidFill>
                <a:latin typeface="Courier New"/>
              </a:rPr>
              <a:t>The function will return the result like so:</a:t>
            </a:r>
            <a:endParaRPr/>
          </a:p>
          <a:p>
            <a:pPr>
              <a:lnSpc>
                <a:spcPct val="100000"/>
              </a:lnSpc>
            </a:pPr>
            <a:r>
              <a:rPr lang="en-IN" sz="1300">
                <a:solidFill>
                  <a:srgbClr val="000000"/>
                </a:solidFill>
                <a:latin typeface="Courier New"/>
              </a:rPr>
              <a:t> (func(S 1 ,S 2 ),S ,S 4 ,S 5 ...S n )</a:t>
            </a:r>
            <a:endParaRPr/>
          </a:p>
          <a:p>
            <a:pPr>
              <a:lnSpc>
                <a:spcPct val="100000"/>
              </a:lnSpc>
              <a:buFont typeface="Arial"/>
              <a:buChar char="•"/>
            </a:pPr>
            <a:r>
              <a:rPr lang="en-IN" sz="1300">
                <a:solidFill>
                  <a:srgbClr val="000000"/>
                </a:solidFill>
                <a:latin typeface="Courier New"/>
              </a:rPr>
              <a:t>Next reduce will take the next element in the sequence and apply the function to the results of the first function and the element like so:</a:t>
            </a:r>
            <a:endParaRPr/>
          </a:p>
          <a:p>
            <a:pPr>
              <a:lnSpc>
                <a:spcPct val="100000"/>
              </a:lnSpc>
            </a:pPr>
            <a:r>
              <a:rPr lang="en-IN" sz="1300">
                <a:solidFill>
                  <a:srgbClr val="000000"/>
                </a:solidFill>
                <a:latin typeface="Courier New"/>
              </a:rPr>
              <a:t>(func(func(S 1 ,S 2 ),S 3 ),S 4 ,S 5 ..S n ) </a:t>
            </a:r>
            <a:endParaRPr/>
          </a:p>
          <a:p>
            <a:pPr>
              <a:lnSpc>
                <a:spcPct val="100000"/>
              </a:lnSpc>
              <a:buFont typeface="Arial"/>
              <a:buChar char="•"/>
            </a:pPr>
            <a:r>
              <a:rPr lang="en-IN" sz="1300">
                <a:solidFill>
                  <a:srgbClr val="000000"/>
                </a:solidFill>
                <a:latin typeface="Courier New"/>
              </a:rPr>
              <a:t>And so on until there is only one element left in the list.</a:t>
            </a:r>
            <a:endParaRPr/>
          </a:p>
          <a:p>
            <a:pPr>
              <a:lnSpc>
                <a:spcPct val="100000"/>
              </a:lnSpc>
            </a:pPr>
            <a:endParaRPr/>
          </a:p>
        </p:txBody>
      </p:sp>
      <p:sp>
        <p:nvSpPr>
          <p:cNvPr id="24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D05A06F-3057-46BB-85B7-5EFA19CFBB95}" type="slidenum">
              <a:rPr lang="en-IN" sz="1000">
                <a:solidFill>
                  <a:srgbClr val="000000"/>
                </a:solidFill>
                <a:latin typeface="Georgia"/>
                <a:ea typeface="+mn-ea"/>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Iterators</a:t>
            </a:r>
            <a:endParaRPr/>
          </a:p>
          <a:p>
            <a:pPr>
              <a:lnSpc>
                <a:spcPct val="100000"/>
              </a:lnSpc>
            </a:pPr>
            <a:r>
              <a:rPr lang="en-IN" sz="1300">
                <a:solidFill>
                  <a:srgbClr val="000000"/>
                </a:solidFill>
                <a:latin typeface="Arial"/>
              </a:rPr>
              <a:t>As we may have noted from experience, it is possible to iterate over a number of different data types in Python, including lists, dictionaries, strings, tuples and other objects.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Arial"/>
              </a:rPr>
              <a:t>How is this implemented? How does the </a:t>
            </a:r>
            <a:r>
              <a:rPr lang="en-IN" sz="1300">
                <a:solidFill>
                  <a:srgbClr val="000000"/>
                </a:solidFill>
                <a:latin typeface="Courier New"/>
              </a:rPr>
              <a:t>for loop know to go from the first to the last element of the list? </a:t>
            </a:r>
            <a:endParaRPr/>
          </a:p>
          <a:p>
            <a:pPr>
              <a:lnSpc>
                <a:spcPct val="100000"/>
              </a:lnSpc>
            </a:pPr>
            <a:r>
              <a:rPr lang="en-IN" sz="1300">
                <a:solidFill>
                  <a:srgbClr val="000000"/>
                </a:solidFill>
                <a:latin typeface="Courier New"/>
              </a:rPr>
              <a:t>In this case, the for statement calls the iter() function. This function returns a special object called an iterator. The iterator object defines a function called __next__() (Note that in Python 2 this function is just called next().) Using the built-in function next() and passing in the iterator object will invoke the __next__ function to get the next element of the list (or whatever iterable object you pass in). For example, we can now re-write the above code as follows: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4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E82EC1E9-7E9F-4B5E-A83B-8E62C2FD5F2C}" type="slidenum">
              <a:rPr lang="en-IN" sz="1000">
                <a:solidFill>
                  <a:srgbClr val="000000"/>
                </a:solidFill>
                <a:latin typeface="Georgia"/>
                <a:ea typeface="+mn-ea"/>
              </a:rPr>
              <a:t>11</a:t>
            </a:fld>
            <a:endParaRPr/>
          </a:p>
        </p:txBody>
      </p:sp>
      <p:sp>
        <p:nvSpPr>
          <p:cNvPr id="249" name="CustomShape 4"/>
          <p:cNvSpPr/>
          <p:nvPr/>
        </p:nvSpPr>
        <p:spPr>
          <a:xfrm>
            <a:off x="2066040" y="5543640"/>
            <a:ext cx="3036600" cy="7970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for element in elements:</a:t>
            </a:r>
            <a:endParaRPr/>
          </a:p>
          <a:p>
            <a:pPr>
              <a:lnSpc>
                <a:spcPct val="100000"/>
              </a:lnSpc>
            </a:pPr>
            <a:r>
              <a:rPr lang="en-IN" sz="1100">
                <a:solidFill>
                  <a:srgbClr val="000000"/>
                </a:solidFill>
                <a:latin typeface="Courier New"/>
                <a:ea typeface="+mn-ea"/>
              </a:rPr>
              <a:t>print element</a:t>
            </a:r>
            <a:endParaRPr/>
          </a:p>
          <a:p>
            <a:pPr>
              <a:lnSpc>
                <a:spcPct val="100000"/>
              </a:lnSpc>
            </a:pPr>
            <a:endParaRPr/>
          </a:p>
          <a:p>
            <a:pPr algn="ctr">
              <a:lnSpc>
                <a:spcPct val="100000"/>
              </a:lnSpc>
            </a:pPr>
            <a:endParaRPr/>
          </a:p>
        </p:txBody>
      </p:sp>
      <p:sp>
        <p:nvSpPr>
          <p:cNvPr id="250" name="CustomShape 5"/>
          <p:cNvSpPr/>
          <p:nvPr/>
        </p:nvSpPr>
        <p:spPr>
          <a:xfrm>
            <a:off x="2066040" y="8070480"/>
            <a:ext cx="3036600" cy="14544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it = iter(elements)</a:t>
            </a:r>
            <a:endParaRPr/>
          </a:p>
          <a:p>
            <a:pPr>
              <a:lnSpc>
                <a:spcPct val="100000"/>
              </a:lnSpc>
            </a:pPr>
            <a:r>
              <a:rPr lang="en-IN" sz="1100">
                <a:solidFill>
                  <a:srgbClr val="000000"/>
                </a:solidFill>
                <a:latin typeface="Courier New"/>
                <a:ea typeface="+mn-ea"/>
              </a:rPr>
              <a:t>while (True):</a:t>
            </a:r>
            <a:endParaRPr/>
          </a:p>
          <a:p>
            <a:pPr>
              <a:lnSpc>
                <a:spcPct val="100000"/>
              </a:lnSpc>
            </a:pPr>
            <a:r>
              <a:rPr lang="en-IN" sz="1100">
                <a:solidFill>
                  <a:srgbClr val="000000"/>
                </a:solidFill>
                <a:latin typeface="Courier New"/>
                <a:ea typeface="+mn-ea"/>
              </a:rPr>
              <a:t>    try:</a:t>
            </a:r>
            <a:endParaRPr/>
          </a:p>
          <a:p>
            <a:pPr>
              <a:lnSpc>
                <a:spcPct val="100000"/>
              </a:lnSpc>
            </a:pPr>
            <a:r>
              <a:rPr lang="en-IN" sz="1100">
                <a:solidFill>
                  <a:srgbClr val="000000"/>
                </a:solidFill>
                <a:latin typeface="Courier New"/>
                <a:ea typeface="+mn-ea"/>
              </a:rPr>
              <a:t>        print (next(it))</a:t>
            </a:r>
            <a:endParaRPr/>
          </a:p>
          <a:p>
            <a:pPr>
              <a:lnSpc>
                <a:spcPct val="100000"/>
              </a:lnSpc>
            </a:pPr>
            <a:r>
              <a:rPr lang="en-IN" sz="1100">
                <a:solidFill>
                  <a:srgbClr val="000000"/>
                </a:solidFill>
                <a:latin typeface="Courier New"/>
                <a:ea typeface="+mn-ea"/>
              </a:rPr>
              <a:t>    except StopIteration</a:t>
            </a:r>
            <a:endParaRPr/>
          </a:p>
          <a:p>
            <a:pPr>
              <a:lnSpc>
                <a:spcPct val="100000"/>
              </a:lnSpc>
            </a:pPr>
            <a:r>
              <a:rPr lang="en-IN" sz="1100">
                <a:solidFill>
                  <a:srgbClr val="000000"/>
                </a:solidFill>
                <a:latin typeface="Courier New"/>
                <a:ea typeface="+mn-ea"/>
              </a:rPr>
              <a:t>    break  </a:t>
            </a:r>
            <a:endParaRPr/>
          </a:p>
          <a:p>
            <a:pPr>
              <a:lnSpc>
                <a:spcPct val="100000"/>
              </a:lnSpc>
            </a:pPr>
            <a:endParaRPr/>
          </a:p>
          <a:p>
            <a:pPr algn="ct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Iterators … </a:t>
            </a:r>
            <a:r>
              <a:rPr lang="en-IN" sz="1000" b="1">
                <a:solidFill>
                  <a:srgbClr val="000000"/>
                </a:solidFill>
                <a:latin typeface="Arial"/>
              </a:rPr>
              <a:t>continued</a:t>
            </a:r>
            <a:endParaRPr/>
          </a:p>
          <a:p>
            <a:pPr>
              <a:lnSpc>
                <a:spcPct val="100000"/>
              </a:lnSpc>
            </a:pPr>
            <a:r>
              <a:rPr lang="en-IN" sz="1000">
                <a:solidFill>
                  <a:srgbClr val="000000"/>
                </a:solidFill>
                <a:latin typeface="Arial"/>
              </a:rPr>
              <a:t>Creating your own iterators is relatively straight forward.  When creating an iterable object, override the </a:t>
            </a:r>
            <a:r>
              <a:rPr lang="en-IN" sz="1000">
                <a:solidFill>
                  <a:srgbClr val="000000"/>
                </a:solidFill>
                <a:latin typeface="Courier New"/>
              </a:rPr>
              <a:t>__iter__ method and supply your own.</a:t>
            </a:r>
            <a:endParaRPr/>
          </a:p>
          <a:p>
            <a:pPr>
              <a:lnSpc>
                <a:spcPct val="100000"/>
              </a:lnSpc>
            </a:pPr>
            <a:r>
              <a:rPr lang="en-IN" sz="1000">
                <a:solidFill>
                  <a:srgbClr val="000000"/>
                </a:solidFill>
                <a:latin typeface="Courier New"/>
              </a:rPr>
              <a:t>So, what is an iterable object? An iterable object is anything that can be defined as follows:</a:t>
            </a:r>
            <a:endParaRPr/>
          </a:p>
          <a:p>
            <a:pPr>
              <a:lnSpc>
                <a:spcPct val="100000"/>
              </a:lnSpc>
              <a:buFont typeface="+mj-lt"/>
              <a:buAutoNum type="arabicPeriod"/>
            </a:pPr>
            <a:r>
              <a:rPr lang="en-IN" sz="1000">
                <a:solidFill>
                  <a:srgbClr val="000000"/>
                </a:solidFill>
                <a:latin typeface="Courier New"/>
              </a:rPr>
              <a:t>Anything that can be looped over, for example a list or a string.</a:t>
            </a:r>
            <a:endParaRPr/>
          </a:p>
          <a:p>
            <a:pPr>
              <a:lnSpc>
                <a:spcPct val="100000"/>
              </a:lnSpc>
              <a:buFont typeface="+mj-lt"/>
              <a:buAutoNum type="arabicPeriod"/>
            </a:pPr>
            <a:r>
              <a:rPr lang="en-IN" sz="1000">
                <a:solidFill>
                  <a:srgbClr val="000000"/>
                </a:solidFill>
                <a:latin typeface="Courier New"/>
              </a:rPr>
              <a:t>Anything that can appear on the right of a for loop. For example: for x in iterable_object</a:t>
            </a:r>
            <a:endParaRPr/>
          </a:p>
          <a:p>
            <a:pPr>
              <a:lnSpc>
                <a:spcPct val="100000"/>
              </a:lnSpc>
              <a:buFont typeface="+mj-lt"/>
              <a:buAutoNum type="arabicPeriod"/>
            </a:pPr>
            <a:r>
              <a:rPr lang="en-IN" sz="1000">
                <a:solidFill>
                  <a:srgbClr val="000000"/>
                </a:solidFill>
                <a:latin typeface="Courier New"/>
              </a:rPr>
              <a:t>Anything that you can call with the iter() function that returns an iterator</a:t>
            </a:r>
            <a:endParaRPr/>
          </a:p>
          <a:p>
            <a:pPr>
              <a:lnSpc>
                <a:spcPct val="100000"/>
              </a:lnSpc>
              <a:buFont typeface="+mj-lt"/>
              <a:buAutoNum type="arabicPeriod"/>
            </a:pPr>
            <a:r>
              <a:rPr lang="en-IN" sz="1000">
                <a:solidFill>
                  <a:srgbClr val="000000"/>
                </a:solidFill>
                <a:latin typeface="Courier New"/>
              </a:rPr>
              <a:t>Any object that defines the __iter__ or __getitems__ methods. An iterable object is not quite the same as an iterator: which is defined as follows:</a:t>
            </a:r>
            <a:endParaRPr/>
          </a:p>
          <a:p>
            <a:pPr lvl="1">
              <a:lnSpc>
                <a:spcPct val="100000"/>
              </a:lnSpc>
              <a:buFont typeface="+mj-lt"/>
              <a:buAutoNum type="alphaLcParenR"/>
            </a:pPr>
            <a:r>
              <a:rPr lang="en-IN" sz="1000">
                <a:solidFill>
                  <a:srgbClr val="000000"/>
                </a:solidFill>
                <a:latin typeface="Courier New"/>
              </a:rPr>
              <a:t> Any object with a state that remembers where it is during iteration.</a:t>
            </a:r>
            <a:endParaRPr/>
          </a:p>
          <a:p>
            <a:pPr lvl="1">
              <a:lnSpc>
                <a:spcPct val="100000"/>
              </a:lnSpc>
              <a:buFont typeface="+mj-lt"/>
              <a:buAutoNum type="alphaLcParenR"/>
            </a:pPr>
            <a:r>
              <a:rPr lang="en-IN" sz="1000">
                <a:solidFill>
                  <a:srgbClr val="000000"/>
                </a:solidFill>
                <a:latin typeface="Courier New"/>
              </a:rPr>
              <a:t> Any object with a __next__ method defined that:</a:t>
            </a:r>
            <a:endParaRPr/>
          </a:p>
          <a:p>
            <a:pPr lvl="2">
              <a:lnSpc>
                <a:spcPct val="100000"/>
              </a:lnSpc>
              <a:buFont typeface="Arial"/>
              <a:buChar char="•"/>
            </a:pPr>
            <a:r>
              <a:rPr lang="en-IN" sz="1000">
                <a:solidFill>
                  <a:srgbClr val="000000"/>
                </a:solidFill>
                <a:latin typeface="Courier New"/>
              </a:rPr>
              <a:t> Returns the next value in the collection</a:t>
            </a:r>
            <a:endParaRPr/>
          </a:p>
          <a:p>
            <a:pPr lvl="2">
              <a:lnSpc>
                <a:spcPct val="100000"/>
              </a:lnSpc>
              <a:buFont typeface="Arial"/>
              <a:buChar char="•"/>
            </a:pPr>
            <a:r>
              <a:rPr lang="en-IN" sz="1000">
                <a:solidFill>
                  <a:srgbClr val="000000"/>
                </a:solidFill>
                <a:latin typeface="Courier New"/>
              </a:rPr>
              <a:t> Updates the state to point to the next value.</a:t>
            </a:r>
            <a:endParaRPr/>
          </a:p>
          <a:p>
            <a:pPr lvl="2">
              <a:lnSpc>
                <a:spcPct val="100000"/>
              </a:lnSpc>
              <a:buFont typeface="Arial"/>
              <a:buChar char="•"/>
            </a:pPr>
            <a:r>
              <a:rPr lang="en-IN" sz="1000">
                <a:solidFill>
                  <a:srgbClr val="000000"/>
                </a:solidFill>
                <a:latin typeface="Courier New"/>
              </a:rPr>
              <a:t> Signals when it is finished iteration by raising the StopIteration 	exception.</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While the iterator and iterable object can be defined as two separate entities, in practice most programmers combine then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endParaRPr/>
          </a:p>
        </p:txBody>
      </p:sp>
      <p:sp>
        <p:nvSpPr>
          <p:cNvPr id="25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6986118-FE16-4843-9ED1-65AD9624E420}" type="slidenum">
              <a:rPr lang="en-IN" sz="1000">
                <a:solidFill>
                  <a:srgbClr val="000000"/>
                </a:solidFill>
                <a:latin typeface="Georgia"/>
                <a:ea typeface="+mn-ea"/>
              </a:rPr>
              <a:t>12</a:t>
            </a:fld>
            <a:endParaRPr/>
          </a:p>
        </p:txBody>
      </p:sp>
      <p:sp>
        <p:nvSpPr>
          <p:cNvPr id="254" name="CustomShape 4"/>
          <p:cNvSpPr/>
          <p:nvPr/>
        </p:nvSpPr>
        <p:spPr>
          <a:xfrm>
            <a:off x="1055880" y="4217400"/>
            <a:ext cx="4716000" cy="81252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elements = [1,2,3,4,5] # This is an iterable object</a:t>
            </a:r>
            <a:endParaRPr/>
          </a:p>
          <a:p>
            <a:pPr>
              <a:lnSpc>
                <a:spcPct val="100000"/>
              </a:lnSpc>
            </a:pPr>
            <a:r>
              <a:rPr lang="en-IN" sz="1200">
                <a:solidFill>
                  <a:srgbClr val="000000"/>
                </a:solidFill>
                <a:latin typeface="Courier New"/>
                <a:ea typeface="+mn-ea"/>
              </a:rPr>
              <a:t>it = iter(elements) # it is the iterator object.</a:t>
            </a:r>
            <a:endParaRPr/>
          </a:p>
          <a:p>
            <a:pPr>
              <a:lnSpc>
                <a:spcPct val="100000"/>
              </a:lnSpc>
            </a:pPr>
            <a:endParaRPr/>
          </a:p>
          <a:p>
            <a:pPr algn="ctr">
              <a:lnSpc>
                <a:spcPct val="100000"/>
              </a:lnSpc>
            </a:pPr>
            <a:endParaRPr/>
          </a:p>
        </p:txBody>
      </p:sp>
      <p:sp>
        <p:nvSpPr>
          <p:cNvPr id="255" name="CustomShape 5"/>
          <p:cNvSpPr/>
          <p:nvPr/>
        </p:nvSpPr>
        <p:spPr>
          <a:xfrm>
            <a:off x="1580400" y="5872320"/>
            <a:ext cx="3938040" cy="15318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Class IterableExample(object):</a:t>
            </a:r>
            <a:endParaRPr/>
          </a:p>
          <a:p>
            <a:pPr>
              <a:lnSpc>
                <a:spcPct val="100000"/>
              </a:lnSpc>
            </a:pPr>
            <a:r>
              <a:rPr lang="en-IN" sz="1200">
                <a:solidFill>
                  <a:srgbClr val="000000"/>
                </a:solidFill>
                <a:latin typeface="Courier New"/>
                <a:ea typeface="+mn-ea"/>
              </a:rPr>
              <a:t>    def __iter__(self):</a:t>
            </a:r>
            <a:endParaRPr/>
          </a:p>
          <a:p>
            <a:pPr>
              <a:lnSpc>
                <a:spcPct val="100000"/>
              </a:lnSpc>
            </a:pPr>
            <a:r>
              <a:rPr lang="en-IN" sz="1200">
                <a:solidFill>
                  <a:srgbClr val="000000"/>
                </a:solidFill>
                <a:latin typeface="Courier New"/>
                <a:ea typeface="+mn-ea"/>
              </a:rPr>
              <a:t>        return self</a:t>
            </a:r>
            <a:endParaRPr/>
          </a:p>
          <a:p>
            <a:pPr>
              <a:lnSpc>
                <a:spcPct val="100000"/>
              </a:lnSpc>
            </a:pPr>
            <a:r>
              <a:rPr lang="en-IN" sz="1200">
                <a:solidFill>
                  <a:srgbClr val="000000"/>
                </a:solidFill>
                <a:latin typeface="Courier New"/>
                <a:ea typeface="+mn-ea"/>
              </a:rPr>
              <a:t>def next (self):</a:t>
            </a:r>
            <a:endParaRPr/>
          </a:p>
          <a:p>
            <a:pPr>
              <a:lnSpc>
                <a:spcPct val="100000"/>
              </a:lnSpc>
            </a:pPr>
            <a:r>
              <a:rPr lang="en-IN" sz="1200">
                <a:solidFill>
                  <a:srgbClr val="000000"/>
                </a:solidFill>
                <a:latin typeface="Courier New"/>
                <a:ea typeface="+mn-ea"/>
              </a:rPr>
              <a:t>    &lt;some code here&gt;</a:t>
            </a:r>
            <a:endParaRPr/>
          </a:p>
          <a:p>
            <a:pPr>
              <a:lnSpc>
                <a:spcPct val="100000"/>
              </a:lnSpc>
            </a:pPr>
            <a:endParaRPr/>
          </a:p>
          <a:p>
            <a:pPr algn="ct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Generators</a:t>
            </a:r>
            <a:endParaRPr/>
          </a:p>
          <a:p>
            <a:pPr>
              <a:lnSpc>
                <a:spcPct val="100000"/>
              </a:lnSpc>
            </a:pPr>
            <a:r>
              <a:rPr lang="en-IN" sz="2000">
                <a:solidFill>
                  <a:srgbClr val="000000"/>
                </a:solidFill>
                <a:latin typeface="Arial"/>
              </a:rPr>
              <a:t>Generators are a special type of iterator. You can think of a generator as an iterable function.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Defining a name such as </a:t>
            </a:r>
            <a:r>
              <a:rPr lang="en-IN" sz="2000">
                <a:solidFill>
                  <a:srgbClr val="000000"/>
                </a:solidFill>
                <a:latin typeface="Courier New"/>
              </a:rPr>
              <a:t>x = my_generator(), we can now call next(x) on the generator to give us the next element in the defined list l. </a:t>
            </a:r>
            <a:endParaRPr/>
          </a:p>
          <a:p>
            <a:pPr>
              <a:lnSpc>
                <a:spcPct val="100000"/>
              </a:lnSpc>
            </a:pPr>
            <a:r>
              <a:rPr lang="en-IN" sz="2000">
                <a:solidFill>
                  <a:srgbClr val="000000"/>
                </a:solidFill>
                <a:latin typeface="Courier New"/>
              </a:rPr>
              <a:t>Note the main difference between a generator and a normal function. Using the keyword yield automatically makes the function a generator. Unlike functions, generators maintain state between calls. If my_generator had return e rather than yield e, the only value that it would ever return is '1'. However, because we use the yield keyword, every call to the generator using it as an argument to the built in next() function give us the next element of the list, so the output would be 1 2 3 4 5 rather than just 1 if we had a normal function. </a:t>
            </a:r>
            <a:endParaRPr/>
          </a:p>
        </p:txBody>
      </p:sp>
      <p:sp>
        <p:nvSpPr>
          <p:cNvPr id="25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E8BF04-83A6-49CC-A5CA-013E601388F2}" type="slidenum">
              <a:rPr lang="en-IN" sz="1000">
                <a:solidFill>
                  <a:srgbClr val="000000"/>
                </a:solidFill>
                <a:latin typeface="Georgia"/>
                <a:ea typeface="+mn-ea"/>
              </a:rPr>
              <a:t>13</a:t>
            </a:fld>
            <a:endParaRPr/>
          </a:p>
        </p:txBody>
      </p:sp>
      <p:sp>
        <p:nvSpPr>
          <p:cNvPr id="259" name="CustomShape 4"/>
          <p:cNvSpPr/>
          <p:nvPr/>
        </p:nvSpPr>
        <p:spPr>
          <a:xfrm>
            <a:off x="1580400" y="5418360"/>
            <a:ext cx="3938040" cy="19238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    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    try:</a:t>
            </a:r>
            <a:endParaRPr/>
          </a:p>
          <a:p>
            <a:pPr>
              <a:lnSpc>
                <a:spcPct val="100000"/>
              </a:lnSpc>
            </a:pPr>
            <a:r>
              <a:rPr lang="en-IN" sz="1200">
                <a:solidFill>
                  <a:srgbClr val="000000"/>
                </a:solidFill>
                <a:latin typeface="Courier New"/>
                <a:ea typeface="+mn-ea"/>
              </a:rPr>
              <a:t>        next(x)</a:t>
            </a:r>
            <a:endParaRPr/>
          </a:p>
          <a:p>
            <a:pPr>
              <a:lnSpc>
                <a:spcPct val="100000"/>
              </a:lnSpc>
            </a:pPr>
            <a:r>
              <a:rPr lang="en-IN" sz="1200">
                <a:solidFill>
                  <a:srgbClr val="000000"/>
                </a:solidFill>
                <a:latin typeface="Courier New"/>
                <a:ea typeface="+mn-ea"/>
              </a:rPr>
              <a:t>    except StopIteration:</a:t>
            </a:r>
            <a:endParaRPr/>
          </a:p>
          <a:p>
            <a:pPr>
              <a:lnSpc>
                <a:spcPct val="100000"/>
              </a:lnSpc>
            </a:pPr>
            <a:r>
              <a:rPr lang="en-IN" sz="1200">
                <a:solidFill>
                  <a:srgbClr val="000000"/>
                </a:solidFill>
                <a:latin typeface="Courier New"/>
                <a:ea typeface="+mn-ea"/>
              </a:rPr>
              <a:t>        print (“Finished”)</a:t>
            </a:r>
            <a:endParaRPr/>
          </a:p>
          <a:p>
            <a:pPr>
              <a:lnSpc>
                <a:spcPct val="100000"/>
              </a:lnSpc>
            </a:pPr>
            <a:endParaRPr/>
          </a:p>
          <a:p>
            <a:pPr algn="ct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Additionally, since x is now iterable, we could also re-write the above code like this:</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We can do even more with generators. Recall the concept of a list comprehension. Python also supports generator comprehensions. For example we can now re-write the above code even more simply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i="1">
                <a:solidFill>
                  <a:srgbClr val="000000"/>
                </a:solidFill>
                <a:latin typeface="Arial"/>
              </a:rPr>
              <a:t>Note</a:t>
            </a:r>
            <a:r>
              <a:rPr lang="en-IN" sz="2000">
                <a:solidFill>
                  <a:srgbClr val="000000"/>
                </a:solidFill>
                <a:latin typeface="Arial"/>
              </a:rPr>
              <a:t>: in Python 3, the </a:t>
            </a:r>
            <a:r>
              <a:rPr lang="en-IN" sz="2000">
                <a:solidFill>
                  <a:srgbClr val="000000"/>
                </a:solidFill>
                <a:latin typeface="Courier New"/>
              </a:rPr>
              <a:t>range function returns a generator rather than a list in Python 2. If you want a generator object in Python 2, use the built-in xrange() function.</a:t>
            </a:r>
            <a:endParaRPr/>
          </a:p>
          <a:p>
            <a:pPr>
              <a:lnSpc>
                <a:spcPct val="100000"/>
              </a:lnSpc>
            </a:pPr>
            <a:endParaRPr/>
          </a:p>
          <a:p>
            <a:pPr>
              <a:lnSpc>
                <a:spcPct val="100000"/>
              </a:lnSpc>
            </a:pPr>
            <a:r>
              <a:rPr lang="en-IN" sz="2000">
                <a:solidFill>
                  <a:srgbClr val="000000"/>
                </a:solidFill>
                <a:latin typeface="Courier New"/>
              </a:rPr>
              <a:t>We can also use the send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The s parameter is the base number. The p received by the yield is the power.</a:t>
            </a:r>
            <a:endParaRPr/>
          </a:p>
          <a:p>
            <a:pPr>
              <a:lnSpc>
                <a:spcPct val="100000"/>
              </a:lnSpc>
            </a:pPr>
            <a:r>
              <a:rPr lang="en-IN" sz="2000">
                <a:solidFill>
                  <a:srgbClr val="000000"/>
                </a:solidFill>
                <a:latin typeface="Courier New"/>
              </a:rPr>
              <a:t>We initialize the co-routine by sending x.send(None).  Alternatively, next(x) would also work.</a:t>
            </a:r>
            <a:endParaRPr/>
          </a:p>
          <a:p>
            <a:pPr>
              <a:lnSpc>
                <a:spcPct val="100000"/>
              </a:lnSpc>
            </a:pPr>
            <a:r>
              <a:rPr lang="en-IN" sz="2000">
                <a:solidFill>
                  <a:srgbClr val="000000"/>
                </a:solidFill>
                <a:latin typeface="Courier New"/>
              </a:rPr>
              <a:t>Now we can send values to the co-routine using the send method to the generator. Therefore, x.send(2)returns 2 to the 2th power, i.e. 4 x.send(5) returns 2 to the 5th power, i.e. 32</a:t>
            </a:r>
            <a:endParaRPr/>
          </a:p>
          <a:p>
            <a:pPr>
              <a:lnSpc>
                <a:spcPct val="100000"/>
              </a:lnSpc>
            </a:pPr>
            <a:r>
              <a:rPr lang="en-IN" sz="2000">
                <a:solidFill>
                  <a:srgbClr val="000000"/>
                </a:solidFill>
                <a:latin typeface="Courier New"/>
              </a:rPr>
              <a:t> </a:t>
            </a:r>
            <a:endParaRPr/>
          </a:p>
        </p:txBody>
      </p:sp>
      <p:sp>
        <p:nvSpPr>
          <p:cNvPr id="26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375B0A6-ED8C-4B90-A5F5-E57905F843CD}" type="slidenum">
              <a:rPr lang="en-IN" sz="1000">
                <a:solidFill>
                  <a:srgbClr val="000000"/>
                </a:solidFill>
                <a:latin typeface="Georgia"/>
                <a:ea typeface="+mn-ea"/>
              </a:rPr>
              <a:t>14</a:t>
            </a:fld>
            <a:endParaRPr/>
          </a:p>
        </p:txBody>
      </p:sp>
      <p:sp>
        <p:nvSpPr>
          <p:cNvPr id="263" name="CustomShape 4"/>
          <p:cNvSpPr/>
          <p:nvPr/>
        </p:nvSpPr>
        <p:spPr>
          <a:xfrm>
            <a:off x="1679040" y="1319400"/>
            <a:ext cx="3938040" cy="1526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for i in x:</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4" name="CustomShape 5"/>
          <p:cNvSpPr/>
          <p:nvPr/>
        </p:nvSpPr>
        <p:spPr>
          <a:xfrm>
            <a:off x="1679040" y="3713040"/>
            <a:ext cx="3938040" cy="821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my_generator = (n for n in range(1,6))</a:t>
            </a:r>
            <a:endParaRPr/>
          </a:p>
          <a:p>
            <a:pPr>
              <a:lnSpc>
                <a:spcPct val="100000"/>
              </a:lnSpc>
            </a:pPr>
            <a:r>
              <a:rPr lang="en-IN" sz="1200">
                <a:solidFill>
                  <a:srgbClr val="000000"/>
                </a:solidFill>
                <a:latin typeface="Courier New"/>
                <a:ea typeface="+mn-ea"/>
              </a:rPr>
              <a:t>for i in my_generator:</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5" name="CustomShape 6"/>
          <p:cNvSpPr/>
          <p:nvPr/>
        </p:nvSpPr>
        <p:spPr>
          <a:xfrm>
            <a:off x="1580400" y="648108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my_coroutine(s):</a:t>
            </a:r>
            <a:endParaRPr/>
          </a:p>
          <a:p>
            <a:pPr>
              <a:lnSpc>
                <a:spcPct val="100000"/>
              </a:lnSpc>
            </a:pPr>
            <a:r>
              <a:rPr lang="en-IN" sz="1200">
                <a:solidFill>
                  <a:srgbClr val="000000"/>
                </a:solidFill>
                <a:latin typeface="Courier New"/>
                <a:ea typeface="+mn-ea"/>
              </a:rPr>
              <a:t>while True:</a:t>
            </a:r>
            <a:endParaRPr/>
          </a:p>
          <a:p>
            <a:pPr>
              <a:lnSpc>
                <a:spcPct val="100000"/>
              </a:lnSpc>
            </a:pPr>
            <a:r>
              <a:rPr lang="en-IN" sz="1200">
                <a:solidFill>
                  <a:srgbClr val="000000"/>
                </a:solidFill>
                <a:latin typeface="Courier New"/>
                <a:ea typeface="+mn-ea"/>
              </a:rPr>
              <a:t>    p = yield</a:t>
            </a:r>
            <a:endParaRPr/>
          </a:p>
          <a:p>
            <a:pPr>
              <a:lnSpc>
                <a:spcPct val="100000"/>
              </a:lnSpc>
            </a:pPr>
            <a:r>
              <a:rPr lang="en-IN" sz="1200">
                <a:solidFill>
                  <a:srgbClr val="000000"/>
                </a:solidFill>
                <a:latin typeface="Courier New"/>
                <a:ea typeface="+mn-ea"/>
              </a:rPr>
              <a:t>    print (pow(s,p))</a:t>
            </a:r>
            <a:endParaRPr/>
          </a:p>
          <a:p>
            <a:pPr>
              <a:lnSpc>
                <a:spcPct val="100000"/>
              </a:lnSpc>
            </a:pPr>
            <a:r>
              <a:rPr lang="en-IN" sz="1200">
                <a:solidFill>
                  <a:srgbClr val="000000"/>
                </a:solidFill>
                <a:latin typeface="Courier New"/>
                <a:ea typeface="+mn-ea"/>
              </a:rPr>
              <a:t>x = my_coroutine(2)</a:t>
            </a:r>
            <a:endParaRPr/>
          </a:p>
          <a:p>
            <a:pPr>
              <a:lnSpc>
                <a:spcPct val="100000"/>
              </a:lnSpc>
            </a:pPr>
            <a:r>
              <a:rPr lang="en-IN" sz="1200">
                <a:solidFill>
                  <a:srgbClr val="000000"/>
                </a:solidFill>
                <a:latin typeface="Courier New"/>
                <a:ea typeface="+mn-ea"/>
              </a:rPr>
              <a:t>x.send(None)</a:t>
            </a:r>
            <a:endParaRPr/>
          </a:p>
          <a:p>
            <a:pPr>
              <a:lnSpc>
                <a:spcPct val="100000"/>
              </a:lnSpc>
            </a:pPr>
            <a:r>
              <a:rPr lang="en-IN" sz="1200">
                <a:solidFill>
                  <a:srgbClr val="000000"/>
                </a:solidFill>
                <a:latin typeface="Courier New"/>
                <a:ea typeface="+mn-ea"/>
              </a:rPr>
              <a:t>x.send(2)</a:t>
            </a:r>
            <a:endParaRPr/>
          </a:p>
          <a:p>
            <a:pPr>
              <a:lnSpc>
                <a:spcPct val="100000"/>
              </a:lnSpc>
            </a:pPr>
            <a:r>
              <a:rPr lang="en-IN" sz="1200">
                <a:solidFill>
                  <a:srgbClr val="000000"/>
                </a:solidFill>
                <a:latin typeface="Courier New"/>
                <a:ea typeface="+mn-ea"/>
              </a:rPr>
              <a:t>x.send(5)</a:t>
            </a:r>
            <a:endParaRPr/>
          </a:p>
          <a:p>
            <a:pPr>
              <a:lnSpc>
                <a:spcPct val="100000"/>
              </a:lnSpc>
            </a:pPr>
            <a:endParaRPr/>
          </a:p>
          <a:p>
            <a:pPr algn="ct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Co-routines are primarily consumers of data.</a:t>
            </a:r>
            <a:endParaRPr/>
          </a:p>
          <a:p>
            <a:pPr>
              <a:lnSpc>
                <a:spcPct val="100000"/>
              </a:lnSpc>
            </a:pPr>
            <a:r>
              <a:rPr lang="en-IN" sz="2000">
                <a:solidFill>
                  <a:srgbClr val="000000"/>
                </a:solidFill>
                <a:latin typeface="Arial"/>
              </a:rPr>
              <a:t>Generators are producers of data. Using these tools make it easy to create producer/consumer patterns, where the generator produces data for the consumer co-routine to process.</a:t>
            </a:r>
            <a:endParaRPr/>
          </a:p>
          <a:p>
            <a:pPr>
              <a:lnSpc>
                <a:spcPct val="100000"/>
              </a:lnSpc>
            </a:pPr>
            <a:r>
              <a:rPr lang="en-IN" sz="2000">
                <a:solidFill>
                  <a:srgbClr val="000000"/>
                </a:solidFill>
                <a:latin typeface="Arial"/>
              </a:rPr>
              <a:t>Remember, all coroutines must be “primed” by calling either the </a:t>
            </a:r>
            <a:r>
              <a:rPr lang="en-IN" sz="2000">
                <a:solidFill>
                  <a:srgbClr val="000000"/>
                </a:solidFill>
                <a:latin typeface="Courier New"/>
              </a:rPr>
              <a:t>next function or the send method with the None parameter.</a:t>
            </a:r>
            <a:endParaRPr/>
          </a:p>
          <a:p>
            <a:pPr>
              <a:lnSpc>
                <a:spcPct val="100000"/>
              </a:lnSpc>
            </a:pPr>
            <a:endParaRPr/>
          </a:p>
        </p:txBody>
      </p:sp>
      <p:sp>
        <p:nvSpPr>
          <p:cNvPr id="26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A4B9C39-0DCE-42E9-923A-B6B35DF04141}" type="slidenum">
              <a:rPr lang="en-IN" sz="1000">
                <a:solidFill>
                  <a:srgbClr val="000000"/>
                </a:solidFill>
                <a:latin typeface="Georgia"/>
                <a:ea typeface="+mn-ea"/>
              </a:rPr>
              <a:t>15</a:t>
            </a:fld>
            <a:endParaRPr/>
          </a:p>
        </p:txBody>
      </p:sp>
      <p:sp>
        <p:nvSpPr>
          <p:cNvPr id="269" name="CustomShape 4"/>
          <p:cNvSpPr/>
          <p:nvPr/>
        </p:nvSpPr>
        <p:spPr>
          <a:xfrm>
            <a:off x="1657440" y="29156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nSpc>
                <a:spcPct val="100000"/>
              </a:lnSpc>
            </a:pPr>
            <a:endParaRPr/>
          </a:p>
          <a:p>
            <a:pPr algn="ct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Closures</a:t>
            </a:r>
            <a:endParaRPr/>
          </a:p>
          <a:p>
            <a:pPr>
              <a:lnSpc>
                <a:spcPct val="100000"/>
              </a:lnSpc>
            </a:pPr>
            <a:r>
              <a:rPr lang="en-IN" sz="2000">
                <a:solidFill>
                  <a:srgbClr val="000000"/>
                </a:solidFill>
                <a:latin typeface="Arial"/>
              </a:rPr>
              <a:t>A closure is a function that is defined inside another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In this case, we have created a function </a:t>
            </a:r>
            <a:r>
              <a:rPr lang="en-IN" sz="2000">
                <a:solidFill>
                  <a:srgbClr val="000000"/>
                </a:solidFill>
                <a:latin typeface="Courier New"/>
              </a:rPr>
              <a:t>f and defined another function g inside of f. Note that even though the a name is not defined in g, it is still usable as the scope of f is readable from g.</a:t>
            </a:r>
            <a:endParaRPr/>
          </a:p>
          <a:p>
            <a:pPr>
              <a:lnSpc>
                <a:spcPct val="100000"/>
              </a:lnSpc>
            </a:pPr>
            <a:r>
              <a:rPr lang="en-IN" sz="2000">
                <a:solidFill>
                  <a:srgbClr val="000000"/>
                </a:solidFill>
                <a:latin typeface="Courier New"/>
              </a:rPr>
              <a:t>We then create a function instance x and pass it the a parameter value of 1.</a:t>
            </a:r>
            <a:endParaRPr/>
          </a:p>
          <a:p>
            <a:pPr>
              <a:lnSpc>
                <a:spcPct val="100000"/>
              </a:lnSpc>
            </a:pPr>
            <a:r>
              <a:rPr lang="en-IN" sz="2000">
                <a:solidFill>
                  <a:srgbClr val="000000"/>
                </a:solidFill>
                <a:latin typeface="Courier New"/>
              </a:rPr>
              <a:t>We call that instance and then pass the b and c parameter values of 2 and 3. This is useful when we have a situation where we may have a function that takes many parameters, only some of which change on a regular basis, i.e. in the above case we assume that the a parameter changes rarely, whereas the b and c parameters change on each subsequent call to the function.</a:t>
            </a: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 </a:t>
            </a:r>
            <a:endParaRPr/>
          </a:p>
          <a:p>
            <a:pPr>
              <a:lnSpc>
                <a:spcPct val="100000"/>
              </a:lnSpc>
            </a:pPr>
            <a:endParaRPr/>
          </a:p>
        </p:txBody>
      </p:sp>
      <p:sp>
        <p:nvSpPr>
          <p:cNvPr id="27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946A23-40C4-4BA0-9AE9-3CF83EE05693}" type="slidenum">
              <a:rPr lang="en-IN" sz="1000">
                <a:solidFill>
                  <a:srgbClr val="000000"/>
                </a:solidFill>
                <a:latin typeface="Georgia"/>
                <a:ea typeface="+mn-ea"/>
              </a:rPr>
              <a:t>16</a:t>
            </a:fld>
            <a:endParaRPr/>
          </a:p>
        </p:txBody>
      </p:sp>
      <p:sp>
        <p:nvSpPr>
          <p:cNvPr id="273" name="CustomShape 4"/>
          <p:cNvSpPr/>
          <p:nvPr/>
        </p:nvSpPr>
        <p:spPr>
          <a:xfrm>
            <a:off x="1392840" y="52124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gn="ct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Decorators</a:t>
            </a:r>
            <a:endParaRPr/>
          </a:p>
          <a:p>
            <a:pPr>
              <a:lnSpc>
                <a:spcPct val="100000"/>
              </a:lnSpc>
            </a:pPr>
            <a:r>
              <a:rPr lang="en-IN" sz="1300">
                <a:solidFill>
                  <a:srgbClr val="000000"/>
                </a:solidFill>
                <a:latin typeface="Arial"/>
              </a:rPr>
              <a:t>Decorators are a “syntactical sugar” for closures.</a:t>
            </a:r>
            <a:endParaRPr/>
          </a:p>
          <a:p>
            <a:pPr>
              <a:lnSpc>
                <a:spcPct val="100000"/>
              </a:lnSpc>
            </a:pPr>
            <a:r>
              <a:rPr lang="en-IN" sz="1300">
                <a:solidFill>
                  <a:srgbClr val="000000"/>
                </a:solidFill>
                <a:latin typeface="Arial"/>
              </a:rPr>
              <a:t>We note that when using coroutines, we must always initialize it with a call to </a:t>
            </a:r>
            <a:r>
              <a:rPr lang="en-IN" sz="1300">
                <a:solidFill>
                  <a:srgbClr val="000000"/>
                </a:solidFill>
                <a:latin typeface="Courier New"/>
              </a:rPr>
              <a:t>__next__() or next() in Python2, or use the send method with None passed. </a:t>
            </a:r>
            <a:endParaRPr/>
          </a:p>
          <a:p>
            <a:pPr>
              <a:lnSpc>
                <a:spcPct val="100000"/>
              </a:lnSpc>
            </a:pPr>
            <a:r>
              <a:rPr lang="en-IN" sz="1300">
                <a:solidFill>
                  <a:srgbClr val="000000"/>
                </a:solidFill>
                <a:latin typeface="Courier New"/>
              </a:rPr>
              <a:t>If I'm calling a number of coroutines in code, these extra lines of code become tiresome and redundant, i.e. we don't want to constantly have to call the next/send methods every time we want to initialize the coroutine. </a:t>
            </a:r>
            <a:endParaRPr/>
          </a:p>
          <a:p>
            <a:pPr>
              <a:lnSpc>
                <a:spcPct val="100000"/>
              </a:lnSpc>
            </a:pPr>
            <a:r>
              <a:rPr lang="en-IN" sz="1300">
                <a:solidFill>
                  <a:srgbClr val="000000"/>
                </a:solidFill>
                <a:latin typeface="Courier New"/>
              </a:rPr>
              <a:t>Better to declare a function we'll call coroutine and use that as a “decorator” to our coroutine.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p:txBody>
      </p:sp>
      <p:sp>
        <p:nvSpPr>
          <p:cNvPr id="27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5576D3-6CEF-4524-BD0A-63B4592CE07F}" type="slidenum">
              <a:rPr lang="en-IN" sz="1000">
                <a:solidFill>
                  <a:srgbClr val="000000"/>
                </a:solidFill>
                <a:latin typeface="Georgia"/>
                <a:ea typeface="+mn-ea"/>
              </a:rPr>
              <a:t>17</a:t>
            </a:fld>
            <a:endParaRPr/>
          </a:p>
        </p:txBody>
      </p:sp>
      <p:sp>
        <p:nvSpPr>
          <p:cNvPr id="277" name="CustomShape 4"/>
          <p:cNvSpPr/>
          <p:nvPr/>
        </p:nvSpPr>
        <p:spPr>
          <a:xfrm>
            <a:off x="1580400" y="6929280"/>
            <a:ext cx="3938040" cy="247752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100">
                <a:solidFill>
                  <a:srgbClr val="000000"/>
                </a:solidFill>
                <a:latin typeface="Courier New"/>
                <a:ea typeface="+mn-ea"/>
              </a:rPr>
              <a:t>def coroutine(func):</a:t>
            </a:r>
            <a:endParaRPr/>
          </a:p>
          <a:p>
            <a:pPr>
              <a:lnSpc>
                <a:spcPct val="100000"/>
              </a:lnSpc>
            </a:pPr>
            <a:r>
              <a:rPr lang="en-IN" sz="1100">
                <a:solidFill>
                  <a:srgbClr val="000000"/>
                </a:solidFill>
                <a:latin typeface="Courier New"/>
                <a:ea typeface="+mn-ea"/>
              </a:rPr>
              <a:t>    def start(*args,**kwargs):</a:t>
            </a:r>
            <a:endParaRPr/>
          </a:p>
          <a:p>
            <a:pPr>
              <a:lnSpc>
                <a:spcPct val="100000"/>
              </a:lnSpc>
            </a:pPr>
            <a:r>
              <a:rPr lang="en-IN" sz="1100">
                <a:solidFill>
                  <a:srgbClr val="000000"/>
                </a:solidFill>
                <a:latin typeface="Courier New"/>
                <a:ea typeface="+mn-ea"/>
              </a:rPr>
              <a:t>        cr = func(*args,**kwargs)</a:t>
            </a:r>
            <a:endParaRPr/>
          </a:p>
          <a:p>
            <a:pPr>
              <a:lnSpc>
                <a:spcPct val="100000"/>
              </a:lnSpc>
            </a:pPr>
            <a:r>
              <a:rPr lang="en-IN" sz="1100">
                <a:solidFill>
                  <a:srgbClr val="000000"/>
                </a:solidFill>
                <a:latin typeface="Courier New"/>
                <a:ea typeface="+mn-ea"/>
              </a:rPr>
              <a:t>       cr.send(None)</a:t>
            </a:r>
            <a:endParaRPr/>
          </a:p>
          <a:p>
            <a:pPr>
              <a:lnSpc>
                <a:spcPct val="100000"/>
              </a:lnSpc>
            </a:pPr>
            <a:r>
              <a:rPr lang="en-IN" sz="1100">
                <a:solidFill>
                  <a:srgbClr val="000000"/>
                </a:solidFill>
                <a:latin typeface="Courier New"/>
                <a:ea typeface="+mn-ea"/>
              </a:rPr>
              <a:t>      return cr</a:t>
            </a:r>
            <a:endParaRPr/>
          </a:p>
          <a:p>
            <a:pPr>
              <a:lnSpc>
                <a:spcPct val="100000"/>
              </a:lnSpc>
            </a:pPr>
            <a:r>
              <a:rPr lang="en-IN" sz="1100">
                <a:solidFill>
                  <a:srgbClr val="000000"/>
                </a:solidFill>
                <a:latin typeface="Courier New"/>
                <a:ea typeface="+mn-ea"/>
              </a:rPr>
              <a:t>return start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@coroutine</a:t>
            </a:r>
            <a:endParaRPr/>
          </a:p>
          <a:p>
            <a:pPr>
              <a:lnSpc>
                <a:spcPct val="100000"/>
              </a:lnSpc>
            </a:pPr>
            <a:r>
              <a:rPr lang="en-IN" sz="1100">
                <a:solidFill>
                  <a:srgbClr val="000000"/>
                </a:solidFill>
                <a:latin typeface="Courier New"/>
                <a:ea typeface="+mn-ea"/>
              </a:rPr>
              <a:t>def some_coroutine(myarg):</a:t>
            </a:r>
            <a:endParaRPr/>
          </a:p>
          <a:p>
            <a:pPr>
              <a:lnSpc>
                <a:spcPct val="100000"/>
              </a:lnSpc>
            </a:pPr>
            <a:r>
              <a:rPr lang="en-IN" sz="1100">
                <a:solidFill>
                  <a:srgbClr val="000000"/>
                </a:solidFill>
                <a:latin typeface="Courier New"/>
                <a:ea typeface="+mn-ea"/>
              </a:rPr>
              <a:t>    some_code_here</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f = some_coroutine(“foo”)</a:t>
            </a:r>
            <a:endParaRPr/>
          </a:p>
          <a:p>
            <a:pPr>
              <a:lnSpc>
                <a:spcPct val="100000"/>
              </a:lnSpc>
            </a:pPr>
            <a:r>
              <a:rPr lang="en-IN" sz="1100">
                <a:solidFill>
                  <a:srgbClr val="000000"/>
                </a:solidFill>
                <a:latin typeface="Courier New"/>
                <a:ea typeface="+mn-ea"/>
              </a:rPr>
              <a:t>f.send(“bar”)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Decorators …. </a:t>
            </a:r>
            <a:r>
              <a:rPr lang="en-IN" sz="1000" b="1">
                <a:solidFill>
                  <a:srgbClr val="000000"/>
                </a:solidFill>
                <a:latin typeface="Arial"/>
              </a:rPr>
              <a:t>continued</a:t>
            </a:r>
            <a:endParaRPr/>
          </a:p>
          <a:p>
            <a:pPr>
              <a:lnSpc>
                <a:spcPct val="100000"/>
              </a:lnSpc>
            </a:pPr>
            <a:endParaRPr/>
          </a:p>
          <a:p>
            <a:pPr>
              <a:lnSpc>
                <a:spcPct val="100000"/>
              </a:lnSpc>
            </a:pPr>
            <a:r>
              <a:rPr lang="en-IN" sz="1000">
                <a:solidFill>
                  <a:srgbClr val="000000"/>
                </a:solidFill>
                <a:latin typeface="Arial"/>
              </a:rPr>
              <a:t>Note that the '@' symbol designates the decorator in Python. </a:t>
            </a:r>
            <a:endParaRPr/>
          </a:p>
          <a:p>
            <a:pPr>
              <a:lnSpc>
                <a:spcPct val="100000"/>
              </a:lnSpc>
            </a:pPr>
            <a:r>
              <a:rPr lang="en-IN" sz="1000">
                <a:solidFill>
                  <a:srgbClr val="000000"/>
                </a:solidFill>
                <a:latin typeface="Arial"/>
              </a:rPr>
              <a:t>Therefore, when calling the</a:t>
            </a:r>
            <a:r>
              <a:rPr lang="en-IN" sz="1000">
                <a:solidFill>
                  <a:srgbClr val="000000"/>
                </a:solidFill>
                <a:latin typeface="Courier New"/>
              </a:rPr>
              <a:t> some_coroutine coroutine, first Python will call the coroutine function, which will then call the coroutine itself;  the decorator calls the send method so you don't have to do it manually.</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p:txBody>
      </p:sp>
      <p:sp>
        <p:nvSpPr>
          <p:cNvPr id="27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AEAA50-D719-465A-850D-45CF7E9F52D6}" type="slidenum">
              <a:rPr lang="en-IN" sz="1000">
                <a:solidFill>
                  <a:srgbClr val="000000"/>
                </a:solidFill>
                <a:latin typeface="Georgia"/>
                <a:ea typeface="+mn-ea"/>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19</a:t>
            </a:fld>
            <a:endParaRPr/>
          </a:p>
        </p:txBody>
      </p:sp>
      <p:sp>
        <p:nvSpPr>
          <p:cNvPr id="28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8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20</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21</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300" b="1">
                <a:solidFill>
                  <a:srgbClr val="4472C4"/>
                </a:solidFill>
                <a:latin typeface="Arial"/>
              </a:rPr>
              <a:t>  </a:t>
            </a:r>
            <a:r>
              <a:rPr lang="en-IN" sz="1000">
                <a:solidFill>
                  <a:srgbClr val="4472C4"/>
                </a:solidFill>
                <a:latin typeface="Arial"/>
              </a:rPr>
              <a:t>…. continued</a:t>
            </a:r>
            <a:endParaRPr/>
          </a:p>
          <a:p>
            <a:pPr>
              <a:lnSpc>
                <a:spcPct val="100000"/>
              </a:lnSpc>
            </a:pPr>
            <a:r>
              <a:rPr lang="en-IN" sz="1000">
                <a:solidFill>
                  <a:srgbClr val="4472C4"/>
                </a:solidFill>
                <a:latin typeface="Arial"/>
              </a:rPr>
              <a:t> Now we can directly do:</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4472C4"/>
                </a:solidFill>
                <a:latin typeface="Arial"/>
              </a:rPr>
              <a:t> </a:t>
            </a:r>
            <a:endParaRPr/>
          </a:p>
          <a:p>
            <a:pPr>
              <a:lnSpc>
                <a:spcPct val="100000"/>
              </a:lnSpc>
            </a:pPr>
            <a:endParaRPr/>
          </a:p>
          <a:p>
            <a:pPr>
              <a:lnSpc>
                <a:spcPct val="100000"/>
              </a:lnSpc>
            </a:pPr>
            <a:endParaRPr/>
          </a:p>
          <a:p>
            <a:pPr>
              <a:lnSpc>
                <a:spcPct val="100000"/>
              </a:lnSpc>
            </a:pPr>
            <a:r>
              <a:rPr lang="en-IN" sz="1000">
                <a:solidFill>
                  <a:srgbClr val="4472C4"/>
                </a:solidFill>
                <a:latin typeface="Arial"/>
              </a:rPr>
              <a:t>And now, instead of </a:t>
            </a:r>
            <a:r>
              <a:rPr lang="en-IN" sz="1000">
                <a:solidFill>
                  <a:srgbClr val="4472C4"/>
                </a:solidFill>
                <a:latin typeface="Courier New"/>
              </a:rPr>
              <a:t>MyProject.budget = -1000 setting the attribute directly, the fact that we've defined it as a property means that it will now go through the budget.setter defined property which will check for negative values.  It also means that we don't have to write something like Myproject.setBudget(-1000), so our code is much cleaner.  Additionally, the @property decorator defines a getter method so  that we don't have to write code such as myProject.getBudget().  We simply use myProject.budget to return the budget via the property getter method.</a:t>
            </a:r>
            <a:endParaRPr/>
          </a:p>
          <a:p>
            <a:pPr>
              <a:lnSpc>
                <a:spcPct val="100000"/>
              </a:lnSpc>
            </a:pPr>
            <a:r>
              <a:rPr lang="en-IN" sz="1000">
                <a:solidFill>
                  <a:srgbClr val="4472C4"/>
                </a:solidFill>
                <a:latin typeface="Courier New"/>
              </a:rPr>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For example.</a:t>
            </a:r>
            <a:endParaRPr/>
          </a:p>
          <a:p>
            <a:pPr>
              <a:lnSpc>
                <a:spcPct val="100000"/>
              </a:lnSpc>
            </a:pPr>
            <a:r>
              <a:rPr lang="en-IN" sz="1000">
                <a:solidFill>
                  <a:srgbClr val="4472C4"/>
                </a:solidFill>
                <a:latin typeface="Courier New"/>
              </a:rPr>
              <a:t> </a:t>
            </a:r>
            <a:endParaRPr/>
          </a:p>
          <a:p>
            <a:pPr>
              <a:lnSpc>
                <a:spcPct val="100000"/>
              </a:lnSpc>
            </a:pPr>
            <a:r>
              <a:rPr lang="en-IN" sz="1000">
                <a:solidFill>
                  <a:srgbClr val="4472C4"/>
                </a:solidFill>
                <a:latin typeface="Courier New"/>
              </a:rPr>
              <a:t> </a:t>
            </a:r>
            <a:endParaRPr/>
          </a:p>
          <a:p>
            <a:pPr>
              <a:lnSpc>
                <a:spcPct val="100000"/>
              </a:lnSpc>
            </a:pPr>
            <a:endParaRPr/>
          </a:p>
          <a:p>
            <a:pPr>
              <a:lnSpc>
                <a:spcPct val="100000"/>
              </a:lnSpc>
            </a:pPr>
            <a:endParaRPr/>
          </a:p>
        </p:txBody>
      </p:sp>
      <p:sp>
        <p:nvSpPr>
          <p:cNvPr id="29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B3D2527-F48B-491D-BDA8-41C17F228341}" type="slidenum">
              <a:rPr lang="en-IN" sz="1000">
                <a:solidFill>
                  <a:srgbClr val="000000"/>
                </a:solidFill>
                <a:latin typeface="Georgia"/>
                <a:ea typeface="+mn-ea"/>
              </a:rPr>
              <a:t>22</a:t>
            </a:fld>
            <a:endParaRPr/>
          </a:p>
        </p:txBody>
      </p:sp>
      <p:sp>
        <p:nvSpPr>
          <p:cNvPr id="294" name="CustomShape 4"/>
          <p:cNvSpPr/>
          <p:nvPr/>
        </p:nvSpPr>
        <p:spPr>
          <a:xfrm>
            <a:off x="814320" y="5245920"/>
            <a:ext cx="5829480" cy="450288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000">
                <a:solidFill>
                  <a:srgbClr val="000000"/>
                </a:solidFill>
                <a:latin typeface="Courier New"/>
                <a:ea typeface="+mn-ea"/>
              </a:rPr>
              <a:t>class ExampleOfRedundantPropertiesCode(object):</a:t>
            </a:r>
            <a:endParaRPr/>
          </a:p>
          <a:p>
            <a:pPr>
              <a:lnSpc>
                <a:spcPct val="100000"/>
              </a:lnSpc>
            </a:pPr>
            <a:r>
              <a:rPr lang="en-IN" sz="1000">
                <a:solidFill>
                  <a:srgbClr val="000000"/>
                </a:solidFill>
                <a:latin typeface="Courier New"/>
                <a:ea typeface="+mn-ea"/>
              </a:rPr>
              <a:t>    def __init__(self,a,b):</a:t>
            </a:r>
            <a:endParaRPr/>
          </a:p>
          <a:p>
            <a:pPr>
              <a:lnSpc>
                <a:spcPct val="100000"/>
              </a:lnSpc>
            </a:pPr>
            <a:r>
              <a:rPr lang="en-IN" sz="1000">
                <a:solidFill>
                  <a:srgbClr val="000000"/>
                </a:solidFill>
                <a:latin typeface="Courier New"/>
                <a:ea typeface="+mn-ea"/>
              </a:rPr>
              <a:t>        self.a= a</a:t>
            </a:r>
            <a:endParaRPr/>
          </a:p>
          <a:p>
            <a:pPr>
              <a:lnSpc>
                <a:spcPct val="100000"/>
              </a:lnSpc>
            </a:pPr>
            <a:r>
              <a:rPr lang="en-IN" sz="1000">
                <a:solidFill>
                  <a:srgbClr val="000000"/>
                </a:solidFill>
                <a:latin typeface="Courier New"/>
                <a:ea typeface="+mn-ea"/>
              </a:rPr>
              <a:t>        self.b = b</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Suppose we want to make sure we don't allow negative values when setting a and b. Here's</a:t>
            </a:r>
            <a:endParaRPr/>
          </a:p>
          <a:p>
            <a:pPr>
              <a:lnSpc>
                <a:spcPct val="100000"/>
              </a:lnSpc>
            </a:pPr>
            <a:r>
              <a:rPr lang="en-IN" sz="1000">
                <a:solidFill>
                  <a:srgbClr val="000000"/>
                </a:solidFill>
                <a:latin typeface="Courier New"/>
                <a:ea typeface="+mn-ea"/>
              </a:rPr>
              <a:t># how we do it with properties.</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a(self):</a:t>
            </a:r>
            <a:endParaRPr/>
          </a:p>
          <a:p>
            <a:pPr>
              <a:lnSpc>
                <a:spcPct val="100000"/>
              </a:lnSpc>
            </a:pPr>
            <a:r>
              <a:rPr lang="en-IN" sz="1000">
                <a:solidFill>
                  <a:srgbClr val="000000"/>
                </a:solidFill>
                <a:latin typeface="Courier New"/>
                <a:ea typeface="+mn-ea"/>
              </a:rPr>
              <a:t>        return a.self</a:t>
            </a:r>
            <a:endParaRPr/>
          </a:p>
          <a:p>
            <a:pPr>
              <a:lnSpc>
                <a:spcPct val="100000"/>
              </a:lnSpc>
            </a:pPr>
            <a:r>
              <a:rPr lang="en-IN" sz="1000">
                <a:solidFill>
                  <a:srgbClr val="000000"/>
                </a:solidFill>
                <a:latin typeface="Courier New"/>
                <a:ea typeface="+mn-ea"/>
              </a:rPr>
              <a:t>    @a.setter</a:t>
            </a:r>
            <a:endParaRPr/>
          </a:p>
          <a:p>
            <a:pPr>
              <a:lnSpc>
                <a:spcPct val="100000"/>
              </a:lnSpc>
            </a:pPr>
            <a:r>
              <a:rPr lang="en-IN" sz="1000">
                <a:solidFill>
                  <a:srgbClr val="000000"/>
                </a:solidFill>
                <a:latin typeface="Courier New"/>
                <a:ea typeface="+mn-ea"/>
              </a:rPr>
              <a:t>    def a(self,value):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self.a = value</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Notice how we have to duplicate this code from above for attribute b.</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b(self):</a:t>
            </a:r>
            <a:endParaRPr/>
          </a:p>
          <a:p>
            <a:pPr>
              <a:lnSpc>
                <a:spcPct val="100000"/>
              </a:lnSpc>
            </a:pPr>
            <a:r>
              <a:rPr lang="en-IN" sz="1000">
                <a:solidFill>
                  <a:srgbClr val="000000"/>
                </a:solidFill>
                <a:latin typeface="Courier New"/>
                <a:ea typeface="+mn-ea"/>
              </a:rPr>
              <a:t>        return b.self</a:t>
            </a:r>
            <a:endParaRPr/>
          </a:p>
          <a:p>
            <a:pPr>
              <a:lnSpc>
                <a:spcPct val="100000"/>
              </a:lnSpc>
            </a:pPr>
            <a:r>
              <a:rPr lang="en-IN" sz="1000">
                <a:solidFill>
                  <a:srgbClr val="000000"/>
                </a:solidFill>
                <a:latin typeface="Courier New"/>
                <a:ea typeface="+mn-ea"/>
              </a:rPr>
              <a:t>    @b.setter</a:t>
            </a:r>
            <a:endParaRPr/>
          </a:p>
          <a:p>
            <a:pPr>
              <a:lnSpc>
                <a:spcPct val="100000"/>
              </a:lnSpc>
            </a:pPr>
            <a:r>
              <a:rPr lang="en-IN" sz="1000">
                <a:solidFill>
                  <a:srgbClr val="000000"/>
                </a:solidFill>
                <a:latin typeface="Courier New"/>
                <a:ea typeface="+mn-ea"/>
              </a:rPr>
              <a:t>    def b(self,value):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self.b = value</a:t>
            </a:r>
            <a:endParaRPr/>
          </a:p>
        </p:txBody>
      </p:sp>
      <p:sp>
        <p:nvSpPr>
          <p:cNvPr id="295" name="CustomShape 5"/>
          <p:cNvSpPr/>
          <p:nvPr/>
        </p:nvSpPr>
        <p:spPr>
          <a:xfrm>
            <a:off x="814320" y="1311480"/>
            <a:ext cx="5482080" cy="825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Myproject = Project(“Database migration”,”Data Administration”,10000.00,”Joe Green”,0)</a:t>
            </a:r>
            <a:endParaRPr/>
          </a:p>
          <a:p>
            <a:pPr>
              <a:lnSpc>
                <a:spcPct val="100000"/>
              </a:lnSpc>
            </a:pPr>
            <a:r>
              <a:rPr lang="en-IN" sz="1200">
                <a:solidFill>
                  <a:srgbClr val="000000"/>
                </a:solidFill>
                <a:latin typeface="Courier New"/>
                <a:ea typeface="+mn-ea"/>
              </a:rPr>
              <a:t>Myproject.budget = -1000</a:t>
            </a:r>
            <a:endParaRPr/>
          </a:p>
          <a:p>
            <a:pPr>
              <a:lnSpc>
                <a:spcPct val="100000"/>
              </a:lnSpc>
            </a:pPr>
            <a:endParaRPr/>
          </a:p>
          <a:p>
            <a:pPr>
              <a:lnSpc>
                <a:spcPct val="100000"/>
              </a:lnSpc>
            </a:pPr>
            <a:r>
              <a:rPr lang="en-IN" sz="1200">
                <a:solidFill>
                  <a:srgbClr val="000000"/>
                </a:solidFill>
                <a:latin typeface="Courier New"/>
                <a:ea typeface="+mn-ea"/>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9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A999FD37-12B8-40BD-9F53-F98A069044B7}" type="slidenum">
              <a:rPr lang="en-IN" sz="1000">
                <a:solidFill>
                  <a:srgbClr val="000000"/>
                </a:solidFill>
                <a:latin typeface="Georgia"/>
                <a:ea typeface="+mn-ea"/>
              </a:rPr>
              <a:t>23</a:t>
            </a:fld>
            <a:endParaRPr/>
          </a:p>
        </p:txBody>
      </p:sp>
      <p:sp>
        <p:nvSpPr>
          <p:cNvPr id="29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C30DF4-54D1-46D1-9192-492D8E881BBA}" type="slidenum">
              <a:rPr lang="en-IN" sz="1000">
                <a:solidFill>
                  <a:srgbClr val="000000"/>
                </a:solidFill>
                <a:latin typeface="Georgia"/>
                <a:ea typeface="+mn-ea"/>
              </a:rPr>
              <a:t>24</a:t>
            </a:fld>
            <a:endParaRPr/>
          </a:p>
        </p:txBody>
      </p:sp>
      <p:sp>
        <p:nvSpPr>
          <p:cNvPr id="30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87AF33D-165B-4361-9539-C75753CE2A75}" type="slidenum">
              <a:rPr lang="en-IN" sz="1000">
                <a:solidFill>
                  <a:srgbClr val="000000"/>
                </a:solidFill>
                <a:latin typeface="Georgia"/>
                <a:ea typeface="+mn-ea"/>
              </a:rPr>
              <a:t>25</a:t>
            </a:fld>
            <a:endParaRPr/>
          </a:p>
        </p:txBody>
      </p:sp>
      <p:sp>
        <p:nvSpPr>
          <p:cNvPr id="30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1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BB9295A-ED18-41EF-A4F5-A8FD69A0E22C}" type="slidenum">
              <a:rPr lang="en-IN" sz="1000">
                <a:solidFill>
                  <a:srgbClr val="000000"/>
                </a:solidFill>
                <a:latin typeface="Georgia"/>
                <a:ea typeface="+mn-ea"/>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5991B6C2-3444-41F9-9AC4-0B0EB83DBE60}" type="slidenum">
              <a:rPr lang="en-IN" sz="1000">
                <a:solidFill>
                  <a:srgbClr val="000000"/>
                </a:solidFill>
                <a:latin typeface="Georgia"/>
                <a:ea typeface="+mn-ea"/>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6C6E0C75-C9FE-4897-B0AA-4E1D29FE255A}" type="slidenum">
              <a:rPr lang="en-IN" sz="1000">
                <a:solidFill>
                  <a:srgbClr val="000000"/>
                </a:solidFill>
                <a:latin typeface="Georgia"/>
                <a:ea typeface="+mn-ea"/>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2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2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79E5A20-B812-46C0-AFCD-398A5E17A333}" type="slidenum">
              <a:rPr lang="en-IN" sz="1000">
                <a:solidFill>
                  <a:srgbClr val="000000"/>
                </a:solidFill>
                <a:latin typeface="Georgia"/>
                <a:ea typeface="+mn-ea"/>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2000" b="1">
                <a:solidFill>
                  <a:srgbClr val="000000"/>
                </a:solidFill>
                <a:latin typeface="Arial"/>
              </a:rPr>
              <a:t>List comprehensions</a:t>
            </a:r>
            <a:endParaRPr/>
          </a:p>
          <a:p>
            <a:pPr>
              <a:lnSpc>
                <a:spcPct val="100000"/>
              </a:lnSpc>
            </a:pPr>
            <a:r>
              <a:rPr lang="en-IN" sz="2000">
                <a:solidFill>
                  <a:srgbClr val="000000"/>
                </a:solidFill>
                <a:latin typeface="Arial"/>
              </a:rPr>
              <a:t>List comprehensions are a very fast way to transform the contents of one list into another.</a:t>
            </a:r>
            <a:endParaRPr/>
          </a:p>
          <a:p>
            <a:pPr>
              <a:lnSpc>
                <a:spcPct val="100000"/>
              </a:lnSpc>
            </a:pPr>
            <a:r>
              <a:rPr lang="en-IN" sz="2000">
                <a:solidFill>
                  <a:srgbClr val="000000"/>
                </a:solidFill>
                <a:latin typeface="Arial"/>
              </a:rPr>
              <a:t>Let's consider the following problem:</a:t>
            </a:r>
            <a:endParaRPr/>
          </a:p>
          <a:p>
            <a:pPr>
              <a:lnSpc>
                <a:spcPct val="100000"/>
              </a:lnSpc>
            </a:pPr>
            <a:r>
              <a:rPr lang="en-IN" sz="2000">
                <a:solidFill>
                  <a:srgbClr val="000000"/>
                </a:solidFill>
                <a:latin typeface="Arial"/>
              </a:rPr>
              <a:t>We have a list consisting of the first ten even numbers like so:</a:t>
            </a:r>
            <a:endParaRPr/>
          </a:p>
          <a:p>
            <a:pPr>
              <a:lnSpc>
                <a:spcPct val="100000"/>
              </a:lnSpc>
            </a:pPr>
            <a:r>
              <a:rPr lang="en-IN" sz="2000">
                <a:solidFill>
                  <a:srgbClr val="000000"/>
                </a:solidFill>
                <a:latin typeface="Arial"/>
              </a:rPr>
              <a:t>[2,4,6,8,10,12,14,16,18,20]</a:t>
            </a:r>
            <a:endParaRPr/>
          </a:p>
          <a:p>
            <a:pPr>
              <a:lnSpc>
                <a:spcPct val="100000"/>
              </a:lnSpc>
            </a:pPr>
            <a:r>
              <a:rPr lang="en-IN" sz="2000">
                <a:solidFill>
                  <a:srgbClr val="000000"/>
                </a:solidFill>
                <a:latin typeface="Arial"/>
              </a:rPr>
              <a:t>We'd like to construct a new list that square the values in the original list. We could do the following:</a:t>
            </a: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r>
              <a:rPr lang="en-IN" sz="2000">
                <a:solidFill>
                  <a:srgbClr val="000000"/>
                </a:solidFill>
                <a:latin typeface="Arial"/>
              </a:rPr>
              <a:t>This would give us a new list where each number is a square of the original. However, Python gives us a much easier way to write this: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This new construct is a List Comprehension. This is a fast, and powerful way to create new lists. Additionally, it produces faster python code than the original code above.</a:t>
            </a:r>
            <a:endParaRPr/>
          </a:p>
          <a:p>
            <a:pPr>
              <a:lnSpc>
                <a:spcPct val="100000"/>
              </a:lnSpc>
            </a:pPr>
            <a:endParaRPr/>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IN" sz="2000">
                <a:latin typeface="Arial"/>
              </a:rPr>
              <a:t>Here's a list comprehension that takes a list of temperatures in Celsius and converts them to Fahrenheit.</a:t>
            </a:r>
            <a:endParaRPr/>
          </a:p>
          <a:p>
            <a:endParaRPr/>
          </a:p>
          <a:p>
            <a:endParaRPr/>
          </a:p>
          <a:p>
            <a:endParaRPr/>
          </a:p>
          <a:p>
            <a:endParaRPr/>
          </a:p>
          <a:p>
            <a:endParaRPr/>
          </a:p>
          <a:p>
            <a:r>
              <a:rPr lang="en-IN" sz="2000">
                <a:latin typeface="Arial"/>
              </a:rPr>
              <a:t> </a:t>
            </a:r>
            <a:endParaRPr/>
          </a:p>
          <a:p>
            <a:r>
              <a:rPr lang="en-IN" sz="2000">
                <a:latin typeface="Arial"/>
              </a:rPr>
              <a:t>In list comprehensions you can use the </a:t>
            </a:r>
            <a:r>
              <a:rPr lang="en-IN" sz="2000">
                <a:latin typeface="Courier New"/>
              </a:rPr>
              <a:t>for and if keywords to help you construct lists. For example:</a:t>
            </a:r>
            <a:endParaRPr/>
          </a:p>
          <a:p>
            <a:endParaRPr/>
          </a:p>
          <a:p>
            <a:endParaRPr/>
          </a:p>
          <a:p>
            <a:endParaRPr/>
          </a:p>
          <a:p>
            <a:endParaRPr/>
          </a:p>
          <a:p>
            <a:endParaRPr/>
          </a:p>
          <a:p>
            <a:endParaRPr/>
          </a:p>
          <a:p>
            <a:endParaRPr/>
          </a:p>
          <a:p>
            <a:r>
              <a:rPr lang="en-IN" sz="2000">
                <a:latin typeface="Courier New"/>
              </a:rPr>
              <a:t>The above code implements the Sieve of Erastosthenes to calculate prime numbers.</a:t>
            </a:r>
            <a:endParaRPr/>
          </a:p>
          <a:p>
            <a:endParaRPr/>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5</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1300" b="1">
                <a:solidFill>
                  <a:srgbClr val="4472C4"/>
                </a:solidFill>
                <a:latin typeface="Arial"/>
              </a:rPr>
              <a:t>Functional programming in Python using lambdas, map(), filter() and reduce()</a:t>
            </a:r>
            <a:endParaRPr/>
          </a:p>
          <a:p>
            <a:endParaRPr/>
          </a:p>
          <a:p>
            <a:pPr>
              <a:lnSpc>
                <a:spcPct val="100000"/>
              </a:lnSpc>
            </a:pPr>
            <a:r>
              <a:rPr lang="en-IN" sz="1300">
                <a:solidFill>
                  <a:srgbClr val="4472C4"/>
                </a:solidFill>
                <a:latin typeface="Arial"/>
              </a:rPr>
              <a:t>Lambdas allow programmers the ability to create anonymous functions in code. This is a very powerful tool, especially when combined with other built in functions such as </a:t>
            </a:r>
            <a:r>
              <a:rPr lang="en-IN" sz="1300">
                <a:solidFill>
                  <a:srgbClr val="4472C4"/>
                </a:solidFill>
                <a:latin typeface="Courier New"/>
              </a:rPr>
              <a:t>map() and filter().</a:t>
            </a:r>
            <a:endParaRPr/>
          </a:p>
          <a:p>
            <a:pPr>
              <a:lnSpc>
                <a:spcPct val="100000"/>
              </a:lnSpc>
            </a:pPr>
            <a:r>
              <a:rPr lang="en-IN" sz="1300">
                <a:solidFill>
                  <a:srgbClr val="4472C4"/>
                </a:solidFill>
                <a:latin typeface="Courier New"/>
              </a:rPr>
              <a:t>Let's look at an example</a:t>
            </a: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In the above code example, both print functions return the same value. f and g both do the same thing. However g is defined as an anonymous function using a lambda expression. Lambdas can be embedded in other function calls. </a:t>
            </a:r>
            <a:endParaRPr/>
          </a:p>
          <a:p>
            <a:pPr>
              <a:lnSpc>
                <a:spcPct val="100000"/>
              </a:lnSpc>
            </a:pPr>
            <a:r>
              <a:rPr lang="en-IN" sz="1300">
                <a:solidFill>
                  <a:srgbClr val="4472C4"/>
                </a:solidFill>
                <a:latin typeface="Courier New"/>
              </a:rPr>
              <a:t>For example: as we have seen, list comprehensions are a powerful way to create new lists by transforming old lists, however, list comprehensions have some limitations. They only allow the use of if and for keywords. This may not be enough for your purposes. Also, very complex list comprehensions quickly become unreadable and cumbersome.  Because of this, Python offers another built-in function called map().</a:t>
            </a:r>
            <a:endParaRP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The map function looks like this:</a:t>
            </a:r>
            <a:endParaRPr/>
          </a:p>
          <a:p>
            <a:endParaRPr/>
          </a:p>
          <a:p>
            <a:pPr>
              <a:lnSpc>
                <a:spcPct val="100000"/>
              </a:lnSpc>
            </a:pPr>
            <a:r>
              <a:rPr lang="en-IN" sz="1000">
                <a:solidFill>
                  <a:srgbClr val="000000"/>
                </a:solidFill>
                <a:latin typeface="Courier New"/>
              </a:rPr>
              <a:t>NewList = list(map(func,oldlist))</a:t>
            </a:r>
            <a:endParaRPr/>
          </a:p>
          <a:p>
            <a:pPr>
              <a:lnSpc>
                <a:spcPct val="100000"/>
              </a:lnSpc>
            </a:pPr>
            <a:endParaRPr/>
          </a:p>
          <a:p>
            <a:pPr>
              <a:lnSpc>
                <a:spcPct val="100000"/>
              </a:lnSpc>
            </a:pPr>
            <a:r>
              <a:rPr lang="en-IN" sz="1000">
                <a:solidFill>
                  <a:srgbClr val="000000"/>
                </a:solidFill>
                <a:latin typeface="Courier New"/>
              </a:rPr>
              <a:t>Where func is a user supplied function and oldlist is the list passed to the function, one element at a time. Note that map returns an iterator. If we want to get a list, we need to convert it to a list using the list typecast.</a:t>
            </a:r>
            <a:endParaRPr/>
          </a:p>
          <a:p>
            <a:pPr>
              <a:lnSpc>
                <a:spcPct val="100000"/>
              </a:lnSpc>
            </a:pPr>
            <a:endParaRPr/>
          </a:p>
          <a:p>
            <a:pPr>
              <a:lnSpc>
                <a:spcPct val="100000"/>
              </a:lnSpc>
            </a:pPr>
            <a:r>
              <a:rPr lang="en-IN" sz="1000">
                <a:solidFill>
                  <a:srgbClr val="000000"/>
                </a:solidFill>
                <a:latin typeface="Courier New"/>
              </a:rPr>
              <a:t>Let's re-write our Celsius to Fahrenheit conversion to use the map()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We can also use map with multiple lists.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E6E91AC-4839-4686-BDC2-32E6CAD64328}" type="slidenum">
              <a:rPr lang="en-IN" sz="1000">
                <a:solidFill>
                  <a:srgbClr val="000000"/>
                </a:solidFill>
                <a:latin typeface="Georgia"/>
                <a:ea typeface="+mn-ea"/>
              </a:rPr>
              <a:t>7</a:t>
            </a:fld>
            <a:endParaRPr/>
          </a:p>
        </p:txBody>
      </p:sp>
      <p:sp>
        <p:nvSpPr>
          <p:cNvPr id="233" name="CustomShape 4"/>
          <p:cNvSpPr/>
          <p:nvPr/>
        </p:nvSpPr>
        <p:spPr>
          <a:xfrm>
            <a:off x="1677240" y="6990120"/>
            <a:ext cx="3744360" cy="1356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convert(x):</a:t>
            </a:r>
            <a:endParaRPr/>
          </a:p>
          <a:p>
            <a:pPr>
              <a:lnSpc>
                <a:spcPct val="100000"/>
              </a:lnSpc>
            </a:pPr>
            <a:r>
              <a:rPr lang="en-IN" sz="1200">
                <a:solidFill>
                  <a:srgbClr val="000000"/>
                </a:solidFill>
                <a:latin typeface="Courier New"/>
                <a:ea typeface="+mn-ea"/>
              </a:rPr>
              <a:t>    return (float(9) * 5) /(x + 32)</a:t>
            </a:r>
            <a:endParaRPr/>
          </a:p>
          <a:p>
            <a:pPr>
              <a:lnSpc>
                <a:spcPct val="100000"/>
              </a:lnSpc>
            </a:pPr>
            <a:r>
              <a:rPr lang="en-IN" sz="1200">
                <a:solidFill>
                  <a:srgbClr val="000000"/>
                </a:solidFill>
                <a:latin typeface="Courier New"/>
                <a:ea typeface="+mn-ea"/>
              </a:rPr>
              <a:t>CelsiusList = [32.3,27.5,2.3,11.1]</a:t>
            </a:r>
            <a:endParaRPr/>
          </a:p>
          <a:p>
            <a:pPr>
              <a:lnSpc>
                <a:spcPct val="100000"/>
              </a:lnSpc>
            </a:pPr>
            <a:r>
              <a:rPr lang="en-IN" sz="1200">
                <a:solidFill>
                  <a:srgbClr val="000000"/>
                </a:solidFill>
                <a:latin typeface="Courier New"/>
                <a:ea typeface="+mn-ea"/>
              </a:rPr>
              <a:t>FahrenheitList = list(map(convert,CelsiusList))</a:t>
            </a:r>
            <a:endParaRPr/>
          </a:p>
          <a:p>
            <a:pPr algn="ct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10280" y="653760"/>
            <a:ext cx="5677920" cy="875304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Let's consider the following problem.</a:t>
            </a:r>
            <a:endParaRPr/>
          </a:p>
          <a:p>
            <a:endParaRPr/>
          </a:p>
          <a:p>
            <a:r>
              <a:rPr lang="en-IN" sz="1000">
                <a:solidFill>
                  <a:srgbClr val="000000"/>
                </a:solidFill>
                <a:latin typeface="Arial"/>
              </a:rPr>
              <a:t>We have two lists</a:t>
            </a:r>
            <a:endParaRPr/>
          </a:p>
          <a:p>
            <a:endParaRPr/>
          </a:p>
          <a:p>
            <a:pPr>
              <a:lnSpc>
                <a:spcPct val="100000"/>
              </a:lnSpc>
            </a:pPr>
            <a:r>
              <a:rPr lang="en-IN" sz="1000">
                <a:solidFill>
                  <a:srgbClr val="000000"/>
                </a:solidFill>
                <a:latin typeface="Arial"/>
              </a:rPr>
              <a:t>a = [ 1,5,11,14,19]</a:t>
            </a:r>
            <a:endParaRPr/>
          </a:p>
          <a:p>
            <a:pPr>
              <a:lnSpc>
                <a:spcPct val="100000"/>
              </a:lnSpc>
            </a:pPr>
            <a:r>
              <a:rPr lang="en-IN" sz="1000">
                <a:solidFill>
                  <a:srgbClr val="000000"/>
                </a:solidFill>
                <a:latin typeface="Arial"/>
              </a:rPr>
              <a:t>b = [2.4,9,15,35]</a:t>
            </a:r>
            <a:endParaRPr/>
          </a:p>
          <a:p>
            <a:pPr>
              <a:lnSpc>
                <a:spcPct val="100000"/>
              </a:lnSpc>
            </a:pPr>
            <a:endParaRPr/>
          </a:p>
          <a:p>
            <a:pPr>
              <a:lnSpc>
                <a:spcPct val="100000"/>
              </a:lnSpc>
            </a:pPr>
            <a:r>
              <a:rPr lang="en-IN" sz="1000">
                <a:solidFill>
                  <a:srgbClr val="000000"/>
                </a:solidFill>
                <a:latin typeface="Arial"/>
              </a:rPr>
              <a:t>We'd like a new list that compares the values of each index of the two original list and returns the maximum of the two compared values. </a:t>
            </a:r>
            <a:endParaRPr/>
          </a:p>
          <a:p>
            <a:pPr>
              <a:lnSpc>
                <a:spcPct val="100000"/>
              </a:lnSpc>
            </a:pPr>
            <a:endParaRPr/>
          </a:p>
          <a:p>
            <a:pPr>
              <a:lnSpc>
                <a:spcPct val="100000"/>
              </a:lnSpc>
            </a:pPr>
            <a:r>
              <a:rPr lang="en-IN" sz="1000">
                <a:solidFill>
                  <a:srgbClr val="000000"/>
                </a:solidFill>
                <a:latin typeface="Arial"/>
              </a:rPr>
              <a:t>We can use a combination of a </a:t>
            </a:r>
            <a:r>
              <a:rPr lang="en-IN" sz="1000">
                <a:solidFill>
                  <a:srgbClr val="000000"/>
                </a:solidFill>
                <a:latin typeface="Courier New"/>
              </a:rPr>
              <a:t>lambda, the zip() and map() functions to do this as follows:</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AC80411-6D99-40CC-AFFA-7F3254C41A87}" type="slidenum">
              <a:rPr lang="en-IN" sz="1000">
                <a:solidFill>
                  <a:srgbClr val="000000"/>
                </a:solidFill>
                <a:latin typeface="Georgia"/>
                <a:ea typeface="+mn-ea"/>
              </a:rPr>
              <a:t>8</a:t>
            </a:fld>
            <a:endParaRPr/>
          </a:p>
        </p:txBody>
      </p:sp>
      <p:sp>
        <p:nvSpPr>
          <p:cNvPr id="237" name="CustomShape 4"/>
          <p:cNvSpPr/>
          <p:nvPr/>
        </p:nvSpPr>
        <p:spPr>
          <a:xfrm>
            <a:off x="1567080" y="3673800"/>
            <a:ext cx="3744360" cy="1181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a= [1,5,11,14,19]</a:t>
            </a:r>
            <a:endParaRPr/>
          </a:p>
          <a:p>
            <a:pPr>
              <a:lnSpc>
                <a:spcPct val="100000"/>
              </a:lnSpc>
            </a:pPr>
            <a:r>
              <a:rPr lang="en-IN" sz="1200">
                <a:solidFill>
                  <a:srgbClr val="000000"/>
                </a:solidFill>
                <a:latin typeface="Courier New"/>
                <a:ea typeface="+mn-ea"/>
              </a:rPr>
              <a:t>b = [2,4,9,15,35]</a:t>
            </a:r>
            <a:endParaRPr/>
          </a:p>
          <a:p>
            <a:pPr>
              <a:lnSpc>
                <a:spcPct val="100000"/>
              </a:lnSpc>
            </a:pPr>
            <a:r>
              <a:rPr lang="en-IN" sz="1200">
                <a:solidFill>
                  <a:srgbClr val="000000"/>
                </a:solidFill>
                <a:latin typeface="Courier New"/>
                <a:ea typeface="+mn-ea"/>
              </a:rPr>
              <a:t>print(list(map(lambda pair:max(pair),zip(a,b))))</a:t>
            </a:r>
            <a:endParaRPr/>
          </a:p>
          <a:p>
            <a:pPr>
              <a:lnSpc>
                <a:spcPct val="100000"/>
              </a:lnSpc>
            </a:pPr>
            <a:r>
              <a:rPr lang="en-IN" sz="1300">
                <a:solidFill>
                  <a:srgbClr val="000000"/>
                </a:solidFill>
                <a:latin typeface="Georgia"/>
                <a:ea typeface="+mn-ea"/>
              </a:rPr>
              <a:t> </a:t>
            </a:r>
            <a:endParaRPr/>
          </a:p>
          <a:p>
            <a:pPr algn="ct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15320" y="4630680"/>
            <a:ext cx="5677920" cy="4693680"/>
          </a:xfrm>
          <a:prstGeom prst="rect">
            <a:avLst/>
          </a:prstGeom>
        </p:spPr>
        <p:txBody>
          <a:bodyPr lIns="99000" tIns="49680" rIns="99000" bIns="49680"/>
          <a:lstStyle/>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a:t>
            </a:r>
            <a:r>
              <a:rPr lang="en-IN" sz="1300">
                <a:solidFill>
                  <a:srgbClr val="000000"/>
                </a:solidFill>
                <a:latin typeface="Courier New"/>
              </a:rPr>
              <a:t>filter function allows the programmer to filter out elements of a list that are unwanted for any reason. </a:t>
            </a:r>
            <a:endParaRPr/>
          </a:p>
          <a:p>
            <a:pPr>
              <a:lnSpc>
                <a:spcPct val="100000"/>
              </a:lnSpc>
            </a:pPr>
            <a:endParaRPr/>
          </a:p>
          <a:p>
            <a:pPr>
              <a:lnSpc>
                <a:spcPct val="100000"/>
              </a:lnSpc>
            </a:pPr>
            <a:r>
              <a:rPr lang="en-IN" sz="1300">
                <a:solidFill>
                  <a:srgbClr val="000000"/>
                </a:solidFill>
                <a:latin typeface="Courier New"/>
              </a:rPr>
              <a:t>For example, let's say that in a list of ten elements from 1 to 10, I want a new list that only contains odd elements</a:t>
            </a:r>
            <a:endParaRPr/>
          </a:p>
          <a:p>
            <a:pPr>
              <a:lnSpc>
                <a:spcPct val="100000"/>
              </a:lnSpc>
            </a:pPr>
            <a:endParaRPr/>
          </a:p>
          <a:p>
            <a:pPr>
              <a:lnSpc>
                <a:spcPct val="100000"/>
              </a:lnSpc>
            </a:pPr>
            <a:r>
              <a:rPr lang="en-IN" sz="1300">
                <a:solidFill>
                  <a:srgbClr val="000000"/>
                </a:solidFill>
                <a:latin typeface="Courier New"/>
              </a:rPr>
              <a:t> I can do the following: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Note that filtering can also be done using a list comprehension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5CFAF67-8CFF-4B0A-86BC-54AC7906DE89}" type="slidenum">
              <a:rPr lang="en-IN" sz="1000">
                <a:solidFill>
                  <a:srgbClr val="000000"/>
                </a:solidFill>
                <a:latin typeface="Georgia"/>
                <a:ea typeface="+mn-ea"/>
              </a:rPr>
              <a:t>9</a:t>
            </a:fld>
            <a:endParaRPr/>
          </a:p>
        </p:txBody>
      </p:sp>
      <p:sp>
        <p:nvSpPr>
          <p:cNvPr id="241" name="CustomShape 4"/>
          <p:cNvSpPr/>
          <p:nvPr/>
        </p:nvSpPr>
        <p:spPr>
          <a:xfrm>
            <a:off x="1677240" y="6819120"/>
            <a:ext cx="3744360" cy="1081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Mylist = range(1,11)</a:t>
            </a:r>
            <a:endParaRPr/>
          </a:p>
          <a:p>
            <a:pPr>
              <a:lnSpc>
                <a:spcPct val="100000"/>
              </a:lnSpc>
            </a:pPr>
            <a:r>
              <a:rPr lang="en-IN" sz="1200">
                <a:solidFill>
                  <a:srgbClr val="000000"/>
                </a:solidFill>
                <a:latin typeface="Courier New"/>
                <a:ea typeface="+mn-ea"/>
              </a:rPr>
              <a:t>myfilteredlist = filter(lambda x: x%2 != 0, mylist)</a:t>
            </a:r>
            <a:endParaRPr/>
          </a:p>
          <a:p>
            <a:pPr>
              <a:lnSpc>
                <a:spcPct val="100000"/>
              </a:lnSpc>
            </a:pPr>
            <a:r>
              <a:rPr lang="en-IN" sz="1200">
                <a:solidFill>
                  <a:srgbClr val="000000"/>
                </a:solidFill>
                <a:latin typeface="Courier New"/>
                <a:ea typeface="+mn-ea"/>
              </a:rPr>
              <a:t>print (list(myfilteredlist))</a:t>
            </a:r>
            <a:endParaRPr/>
          </a:p>
          <a:p>
            <a:pPr>
              <a:lnSpc>
                <a:spcPct val="100000"/>
              </a:lnSpc>
            </a:pPr>
            <a:endParaRPr/>
          </a:p>
          <a:p>
            <a:pPr algn="ctr">
              <a:lnSpc>
                <a:spcPct val="100000"/>
              </a:lnSpc>
            </a:pPr>
            <a:endParaRPr/>
          </a:p>
        </p:txBody>
      </p:sp>
      <p:sp>
        <p:nvSpPr>
          <p:cNvPr id="242" name="CustomShape 5"/>
          <p:cNvSpPr/>
          <p:nvPr/>
        </p:nvSpPr>
        <p:spPr>
          <a:xfrm>
            <a:off x="1041840" y="8510760"/>
            <a:ext cx="4708440" cy="578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Myfilteredlist = [x for x in mylist if x%2 != 0]</a:t>
            </a:r>
            <a:endParaRPr/>
          </a:p>
          <a:p>
            <a:pPr>
              <a:lnSpc>
                <a:spcPct val="100000"/>
              </a:lnSpc>
            </a:pPr>
            <a:endParaRPr/>
          </a:p>
          <a:p>
            <a:pPr algn="ct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Python for Tool Developers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also has the </a:t>
            </a:r>
            <a:r>
              <a:rPr lang="en-US" sz="2800">
                <a:solidFill>
                  <a:srgbClr val="000000"/>
                </a:solidFill>
                <a:latin typeface="Courier New"/>
              </a:rPr>
              <a:t>reduce()</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Takes parameters (</a:t>
            </a:r>
            <a:r>
              <a:rPr lang="en-US" sz="2400">
                <a:solidFill>
                  <a:srgbClr val="000000"/>
                </a:solidFill>
                <a:latin typeface="Courier New"/>
              </a:rPr>
              <a:t>func</a:t>
            </a:r>
            <a:r>
              <a:rPr lang="en-US" sz="2400">
                <a:solidFill>
                  <a:srgbClr val="000000"/>
                </a:solidFill>
                <a:latin typeface="Calibri"/>
              </a:rPr>
              <a:t> and </a:t>
            </a:r>
            <a:r>
              <a:rPr lang="en-US" sz="2400">
                <a:solidFill>
                  <a:srgbClr val="000000"/>
                </a:solidFill>
                <a:latin typeface="Courier New"/>
              </a:rPr>
              <a:t>sec</a:t>
            </a:r>
            <a:r>
              <a:rPr lang="en-US" sz="2400">
                <a:solidFill>
                  <a:srgbClr val="000000"/>
                </a:solidFill>
                <a:latin typeface="Calibri"/>
              </a:rPr>
              <a:t>) similar to </a:t>
            </a:r>
            <a:r>
              <a:rPr lang="en-US" sz="2400">
                <a:solidFill>
                  <a:srgbClr val="000000"/>
                </a:solidFill>
                <a:latin typeface="Courier New"/>
              </a:rPr>
              <a:t>map</a:t>
            </a:r>
            <a:r>
              <a:rPr lang="en-US" sz="2400">
                <a:solidFill>
                  <a:srgbClr val="000000"/>
                </a:solidFill>
                <a:latin typeface="Calibri"/>
              </a:rPr>
              <a:t> and </a:t>
            </a:r>
            <a:r>
              <a:rPr lang="en-US" sz="2400">
                <a:solidFill>
                  <a:srgbClr val="000000"/>
                </a:solidFill>
                <a:latin typeface="Courier New"/>
              </a:rPr>
              <a:t>filter</a:t>
            </a:r>
            <a:endParaRPr/>
          </a:p>
          <a:p>
            <a:pPr>
              <a:lnSpc>
                <a:spcPct val="90000"/>
              </a:lnSpc>
              <a:buFont typeface="Arial"/>
              <a:buChar char="•"/>
            </a:pPr>
            <a:r>
              <a:rPr lang="en-US" sz="2800">
                <a:solidFill>
                  <a:srgbClr val="000000"/>
                </a:solidFill>
                <a:latin typeface="Calibri"/>
              </a:rPr>
              <a:t>More complex and requires explanation!</a:t>
            </a:r>
            <a:endParaRPr/>
          </a:p>
          <a:p>
            <a:pPr>
              <a:lnSpc>
                <a:spcPct val="90000"/>
              </a:lnSpc>
            </a:pPr>
            <a:endParaRPr/>
          </a:p>
        </p:txBody>
      </p:sp>
      <p:sp>
        <p:nvSpPr>
          <p:cNvPr id="12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
Functional Programming in Python - reduce()
</a:t>
            </a:r>
            <a:endParaRPr/>
          </a:p>
        </p:txBody>
      </p:sp>
      <p:sp>
        <p:nvSpPr>
          <p:cNvPr id="12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4A83E30-56BD-40D8-9016-883E5E55D08F}" type="slidenum">
              <a:rPr lang="en-IN" sz="1200">
                <a:solidFill>
                  <a:srgbClr val="000000"/>
                </a:solidFill>
                <a:latin typeface="Calibri"/>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2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29"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0"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7583B6D-9147-4942-A285-FAC5ECF858F5}" type="slidenum">
              <a:rPr lang="en-IN" sz="1200">
                <a:solidFill>
                  <a:srgbClr val="000000"/>
                </a:solidFill>
                <a:latin typeface="Calibri"/>
              </a:r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32"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33"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4"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1FFC6B92-87F8-4092-80DC-6F883AD29FB8}" type="slidenum">
              <a:rPr lang="en-IN" sz="1200">
                <a:solidFill>
                  <a:srgbClr val="000000"/>
                </a:solidFill>
                <a:latin typeface="Calibri"/>
              </a:r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9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3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37"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70874D-7234-470C-BA78-46844F7A0F39}" type="slidenum">
              <a:rPr lang="en-IN" sz="1200">
                <a:solidFill>
                  <a:srgbClr val="000000"/>
                </a:solidFill>
                <a:latin typeface="Calibri"/>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58D789-C2DE-439A-88BF-43439AA92F7B}" type="slidenum">
              <a:rPr lang="en-IN" sz="1200">
                <a:solidFill>
                  <a:srgbClr val="000000"/>
                </a:solidFill>
                <a:latin typeface="Calibri"/>
              </a:r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2980C95-87D4-455B-8081-9741B211CC4A}" type="slidenum">
              <a:rPr lang="en-IN" sz="1200">
                <a:solidFill>
                  <a:srgbClr val="000000"/>
                </a:solidFill>
                <a:latin typeface="Calibri"/>
              </a:r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closure is a function defined inside another function</a:t>
            </a:r>
            <a:endParaRPr/>
          </a:p>
        </p:txBody>
      </p:sp>
      <p:sp>
        <p:nvSpPr>
          <p:cNvPr id="14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Closures</a:t>
            </a:r>
            <a:endParaRPr/>
          </a:p>
        </p:txBody>
      </p:sp>
      <p:sp>
        <p:nvSpPr>
          <p:cNvPr id="149" name="CustomShape 3"/>
          <p:cNvSpPr/>
          <p:nvPr/>
        </p:nvSpPr>
        <p:spPr>
          <a:xfrm>
            <a:off x="3076920" y="2134080"/>
            <a:ext cx="6037920" cy="260712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def f(a):</a:t>
            </a:r>
            <a:endParaRPr/>
          </a:p>
          <a:p>
            <a:pPr>
              <a:lnSpc>
                <a:spcPct val="100000"/>
              </a:lnSpc>
            </a:pPr>
            <a:r>
              <a:rPr lang="en-IN" sz="1600">
                <a:solidFill>
                  <a:srgbClr val="000000"/>
                </a:solidFill>
                <a:latin typeface="Courier New"/>
              </a:rPr>
              <a:t>    def g(b,c):</a:t>
            </a:r>
            <a:endParaRPr/>
          </a:p>
          <a:p>
            <a:pPr>
              <a:lnSpc>
                <a:spcPct val="100000"/>
              </a:lnSpc>
            </a:pPr>
            <a:r>
              <a:rPr lang="en-IN" sz="1600">
                <a:solidFill>
                  <a:srgbClr val="000000"/>
                </a:solidFill>
                <a:latin typeface="Courier New"/>
              </a:rPr>
              <a:t>        return a * (b+c)</a:t>
            </a:r>
            <a:endParaRPr/>
          </a:p>
          <a:p>
            <a:pPr>
              <a:lnSpc>
                <a:spcPct val="100000"/>
              </a:lnSpc>
            </a:pPr>
            <a:r>
              <a:rPr lang="en-IN" sz="1600">
                <a:solidFill>
                  <a:srgbClr val="000000"/>
                </a:solidFill>
                <a:latin typeface="Courier New"/>
              </a:rPr>
              <a:t>return g</a:t>
            </a:r>
            <a:endParaRPr/>
          </a:p>
          <a:p>
            <a:pPr>
              <a:lnSpc>
                <a:spcPct val="100000"/>
              </a:lnSpc>
            </a:pPr>
            <a:r>
              <a:rPr lang="en-IN" sz="1600">
                <a:solidFill>
                  <a:srgbClr val="000000"/>
                </a:solidFill>
                <a:latin typeface="Courier New"/>
              </a:rPr>
              <a:t> </a:t>
            </a:r>
            <a:endParaRPr/>
          </a:p>
          <a:p>
            <a:pPr>
              <a:lnSpc>
                <a:spcPct val="100000"/>
              </a:lnSpc>
            </a:pPr>
            <a:r>
              <a:rPr lang="en-IN" sz="1600">
                <a:solidFill>
                  <a:srgbClr val="000000"/>
                </a:solidFill>
                <a:latin typeface="Courier New"/>
              </a:rPr>
              <a:t>x = f (1)</a:t>
            </a:r>
            <a:endParaRPr/>
          </a:p>
          <a:p>
            <a:pPr>
              <a:lnSpc>
                <a:spcPct val="100000"/>
              </a:lnSpc>
            </a:pPr>
            <a:r>
              <a:rPr lang="en-IN" sz="1600">
                <a:solidFill>
                  <a:srgbClr val="000000"/>
                </a:solidFill>
                <a:latin typeface="Courier New"/>
              </a:rPr>
              <a:t>print (x(2,3))</a:t>
            </a:r>
            <a:endParaRPr/>
          </a:p>
          <a:p>
            <a:pPr algn="ctr">
              <a:lnSpc>
                <a:spcPct val="100000"/>
              </a:lnSpc>
            </a:pPr>
            <a:endParaRPr/>
          </a:p>
        </p:txBody>
      </p:sp>
      <p:sp>
        <p:nvSpPr>
          <p:cNvPr id="150"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1"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D1755AF9-217D-424B-808B-DDCC564BDAA1}" type="slidenum">
              <a:rPr lang="en-IN" sz="1200">
                <a:solidFill>
                  <a:srgbClr val="000000"/>
                </a:solidFill>
                <a:latin typeface="Calibri"/>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3"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4"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5"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E7A4912-608B-4C28-A787-519827B88395}" type="slidenum">
              <a:rPr lang="en-IN" sz="1200">
                <a:solidFill>
                  <a:srgbClr val="000000"/>
                </a:solidFill>
                <a:latin typeface="Calibri"/>
              </a:r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7"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8"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9"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642395FA-9DF4-46F3-A68B-75973AFDCE21}" type="slidenum">
              <a:rPr lang="en-IN" sz="1200">
                <a:solidFill>
                  <a:srgbClr val="000000"/>
                </a:solidFill>
                <a:latin typeface="Calibri"/>
              </a:r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doesn't by default support the concept of data hiding</a:t>
            </a:r>
            <a:endParaRPr/>
          </a:p>
          <a:p>
            <a:pPr>
              <a:lnSpc>
                <a:spcPct val="90000"/>
              </a:lnSpc>
              <a:buFont typeface="Arial"/>
              <a:buChar char="•"/>
            </a:pPr>
            <a:r>
              <a:rPr lang="en-US" sz="2800">
                <a:solidFill>
                  <a:srgbClr val="000000"/>
                </a:solidFill>
                <a:latin typeface="Calibri"/>
              </a:rPr>
              <a:t>Unlike Java and C++, there is no real concept of enforcing public, protected or private attributes.  </a:t>
            </a:r>
            <a:endParaRPr/>
          </a:p>
          <a:p>
            <a:pPr>
              <a:lnSpc>
                <a:spcPct val="90000"/>
              </a:lnSpc>
              <a:buFont typeface="Arial"/>
              <a:buChar char="•"/>
            </a:pPr>
            <a:r>
              <a:rPr lang="en-US" sz="2800">
                <a:solidFill>
                  <a:srgbClr val="000000"/>
                </a:solidFill>
                <a:latin typeface="Calibri"/>
              </a:rPr>
              <a:t>Python does make an attempt at creating private variables, but it isn't enforced by the compiler.</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1"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2"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3"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46CE4355-72FE-4F98-930A-D9FE39053238}" type="slidenum">
              <a:rPr lang="en-IN" sz="1200">
                <a:solidFill>
                  <a:srgbClr val="000000"/>
                </a:solidFill>
                <a:latin typeface="Calibri"/>
              </a:r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Module 1 – Advanced Topics in Python</a:t>
            </a:r>
            <a:endParaRPr/>
          </a:p>
          <a:p>
            <a:pPr>
              <a:lnSpc>
                <a:spcPct val="90000"/>
              </a:lnSpc>
              <a:buFont typeface="Arial"/>
              <a:buChar char="•"/>
            </a:pPr>
            <a:r>
              <a:rPr lang="en-US" sz="2800">
                <a:solidFill>
                  <a:srgbClr val="000000"/>
                </a:solidFill>
                <a:latin typeface="Calibri"/>
              </a:rPr>
              <a:t>Module 2 – Network Programming with Python</a:t>
            </a:r>
            <a:endParaRPr/>
          </a:p>
          <a:p>
            <a:pPr>
              <a:lnSpc>
                <a:spcPct val="90000"/>
              </a:lnSpc>
              <a:buFont typeface="Arial"/>
              <a:buChar char="•"/>
            </a:pPr>
            <a:r>
              <a:rPr lang="en-US" sz="2800">
                <a:solidFill>
                  <a:srgbClr val="000000"/>
                </a:solidFill>
                <a:latin typeface="Calibri"/>
              </a:rPr>
              <a:t>Module 3 – Multithreading in Python</a:t>
            </a:r>
            <a:endParaRPr/>
          </a:p>
          <a:p>
            <a:pPr>
              <a:lnSpc>
                <a:spcPct val="90000"/>
              </a:lnSpc>
              <a:buFont typeface="Arial"/>
              <a:buChar char="•"/>
            </a:pPr>
            <a:r>
              <a:rPr lang="en-US" sz="2800">
                <a:solidFill>
                  <a:srgbClr val="000000"/>
                </a:solidFill>
                <a:latin typeface="Calibri"/>
              </a:rPr>
              <a:t>Module 4 – The Python3 Collections Library</a:t>
            </a:r>
            <a:endParaRPr/>
          </a:p>
          <a:p>
            <a:pPr>
              <a:lnSpc>
                <a:spcPct val="90000"/>
              </a:lnSpc>
              <a:buFont typeface="Arial"/>
              <a:buChar char="•"/>
            </a:pPr>
            <a:r>
              <a:rPr lang="en-US" sz="2800">
                <a:solidFill>
                  <a:srgbClr val="000000"/>
                </a:solidFill>
                <a:latin typeface="Calibri"/>
              </a:rPr>
              <a:t>Module 5 – Writing Idiomatic Python</a:t>
            </a:r>
            <a:endParaRPr/>
          </a:p>
          <a:p>
            <a:pPr>
              <a:lnSpc>
                <a:spcPct val="90000"/>
              </a:lnSpc>
              <a:buFont typeface="Arial"/>
              <a:buChar char="•"/>
            </a:pPr>
            <a:r>
              <a:rPr lang="en-US" sz="2800">
                <a:solidFill>
                  <a:srgbClr val="000000"/>
                </a:solidFill>
                <a:latin typeface="Calibri"/>
              </a:rPr>
              <a:t>Module 6 – Python Bindings to C Libraries</a:t>
            </a:r>
            <a:endParaRPr/>
          </a:p>
          <a:p>
            <a:pPr>
              <a:lnSpc>
                <a:spcPct val="90000"/>
              </a:lnSpc>
              <a:buFont typeface="Arial"/>
              <a:buChar char="•"/>
            </a:pPr>
            <a:r>
              <a:rPr lang="en-US" sz="2800">
                <a:solidFill>
                  <a:srgbClr val="000000"/>
                </a:solidFill>
                <a:latin typeface="Calibri"/>
              </a:rPr>
              <a:t>Module 7 – xxxx</a:t>
            </a:r>
            <a:endParaRPr/>
          </a:p>
          <a:p>
            <a:pPr>
              <a:lnSpc>
                <a:spcPct val="90000"/>
              </a:lnSpc>
            </a:pPr>
            <a:endParaRPr/>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Course Programme</a:t>
            </a:r>
            <a:endParaRPr/>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Java and C++, style “getters” and “setters”, are terribly </a:t>
            </a:r>
            <a:r>
              <a:rPr lang="en-US" sz="2800" dirty="0" smtClean="0">
                <a:solidFill>
                  <a:srgbClr val="000000"/>
                </a:solidFill>
                <a:latin typeface="Calibri"/>
              </a:rPr>
              <a:t>un-</a:t>
            </a:r>
            <a:r>
              <a:rPr lang="en-US" sz="2800" dirty="0" err="1" smtClean="0">
                <a:solidFill>
                  <a:srgbClr val="000000"/>
                </a:solidFill>
                <a:latin typeface="Calibri"/>
              </a:rPr>
              <a:t>pythonic</a:t>
            </a:r>
            <a:r>
              <a:rPr lang="en-US" sz="2800" dirty="0">
                <a:solidFill>
                  <a:srgbClr val="000000"/>
                </a:solidFill>
                <a:latin typeface="Calibri"/>
              </a:rPr>
              <a:t>, and contribute to code bloat.</a:t>
            </a:r>
            <a:endParaRPr dirty="0"/>
          </a:p>
          <a:p>
            <a:pPr>
              <a:lnSpc>
                <a:spcPct val="90000"/>
              </a:lnSpc>
              <a:buFont typeface="Arial"/>
              <a:buChar char="•"/>
            </a:pPr>
            <a:r>
              <a:rPr lang="en-US" sz="2800" dirty="0">
                <a:solidFill>
                  <a:srgbClr val="000000"/>
                </a:solidFill>
                <a:latin typeface="Calibri"/>
              </a:rPr>
              <a:t>So, Python allows us to have “properties”.  </a:t>
            </a:r>
            <a:endParaRPr dirty="0"/>
          </a:p>
          <a:p>
            <a:pPr>
              <a:lnSpc>
                <a:spcPct val="90000"/>
              </a:lnSpc>
              <a:buFont typeface="Arial"/>
              <a:buChar char="•"/>
            </a:pPr>
            <a:r>
              <a:rPr lang="en-US" sz="2800" dirty="0">
                <a:solidFill>
                  <a:srgbClr val="000000"/>
                </a:solidFill>
                <a:latin typeface="Calibri"/>
              </a:rPr>
              <a:t>Properties allow us to create getter and setter methods as needed, but without having the user call them directly.</a:t>
            </a:r>
            <a:endParaRPr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In the  following program, We define a Project class with a budget attribute.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One thing we want to do is to make sure that the user doesn’t define the budget attribute with a negative value.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If someone tries to set the budget with a negative value, we want to raise an error.</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We can use a property to do this without having the user call a </a:t>
            </a:r>
            <a:r>
              <a:rPr lang="en-US" sz="2800" dirty="0" err="1" smtClean="0">
                <a:latin typeface="Calibri" pitchFamily="34" charset="0"/>
                <a:cs typeface="Calibri" pitchFamily="34" charset="0"/>
              </a:rPr>
              <a:t>getBudget</a:t>
            </a:r>
            <a:r>
              <a:rPr lang="en-US" sz="2800" dirty="0" smtClean="0">
                <a:latin typeface="Calibri" pitchFamily="34" charset="0"/>
                <a:cs typeface="Calibri" pitchFamily="34" charset="0"/>
              </a:rPr>
              <a:t>() and </a:t>
            </a:r>
            <a:r>
              <a:rPr lang="en-US" sz="2800" dirty="0" err="1" smtClean="0">
                <a:latin typeface="Calibri" pitchFamily="34" charset="0"/>
                <a:cs typeface="Calibri" pitchFamily="34" charset="0"/>
              </a:rPr>
              <a:t>setBudget</a:t>
            </a:r>
            <a:r>
              <a:rPr lang="en-US" sz="2800" dirty="0" smtClean="0">
                <a:latin typeface="Calibri" pitchFamily="34" charset="0"/>
                <a:cs typeface="Calibri" pitchFamily="34" charset="0"/>
              </a:rPr>
              <a:t>() pair of methods. </a:t>
            </a:r>
          </a:p>
          <a:p>
            <a:pPr>
              <a:lnSpc>
                <a:spcPct val="90000"/>
              </a:lnSpc>
              <a:buFont typeface="Arial"/>
              <a:buChar char="•"/>
            </a:pPr>
            <a:endParaRPr lang="en-US"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Properties and Descriptors</a:t>
            </a:r>
            <a:endParaRPr dirty="0"/>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21</a:t>
            </a:fld>
            <a:endParaRPr/>
          </a:p>
        </p:txBody>
      </p:sp>
    </p:spTree>
    <p:extLst>
      <p:ext uri="{BB962C8B-B14F-4D97-AF65-F5344CB8AC3E}">
        <p14:creationId xmlns:p14="http://schemas.microsoft.com/office/powerpoint/2010/main" val="28002705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Here's how we can use properties to create getters and setters.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6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00A3119-1937-423A-A075-D91D591E4B9A}" type="slidenum">
              <a:rPr lang="en-IN" sz="1200">
                <a:solidFill>
                  <a:srgbClr val="000000"/>
                </a:solidFill>
                <a:latin typeface="Calibri"/>
              </a:rPr>
              <a:t>22</a:t>
            </a:fld>
            <a:endParaRPr/>
          </a:p>
        </p:txBody>
      </p:sp>
      <p:sp>
        <p:nvSpPr>
          <p:cNvPr id="172" name="CustomShape 5"/>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73" name="CustomShape 6"/>
          <p:cNvSpPr/>
          <p:nvPr/>
        </p:nvSpPr>
        <p:spPr>
          <a:xfrm>
            <a:off x="3051720" y="2126520"/>
            <a:ext cx="6617160" cy="356148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class pExample(object):</a:t>
            </a:r>
            <a:endParaRPr/>
          </a:p>
          <a:p>
            <a:pPr>
              <a:lnSpc>
                <a:spcPct val="100000"/>
              </a:lnSpc>
            </a:pPr>
            <a:r>
              <a:rPr lang="en-IN" sz="1600">
                <a:solidFill>
                  <a:srgbClr val="000000"/>
                </a:solidFill>
                <a:latin typeface="Courier New"/>
              </a:rPr>
              <a:t>    def __init__(self,name,age):</a:t>
            </a:r>
            <a:endParaRPr/>
          </a:p>
          <a:p>
            <a:pPr>
              <a:lnSpc>
                <a:spcPct val="100000"/>
              </a:lnSpc>
            </a:pPr>
            <a:r>
              <a:rPr lang="en-IN" sz="1600">
                <a:solidFill>
                  <a:srgbClr val="000000"/>
                </a:solidFill>
                <a:latin typeface="Courier New"/>
              </a:rPr>
              <a:t>        self.name = name</a:t>
            </a:r>
            <a:endParaRPr/>
          </a:p>
          <a:p>
            <a:pPr>
              <a:lnSpc>
                <a:spcPct val="100000"/>
              </a:lnSpc>
            </a:pPr>
            <a:r>
              <a:rPr lang="en-IN" sz="1600">
                <a:solidFill>
                  <a:srgbClr val="000000"/>
                </a:solidFill>
                <a:latin typeface="Courier New"/>
              </a:rPr>
              <a:t>        self.age = age</a:t>
            </a:r>
            <a:endParaRPr/>
          </a:p>
          <a:p>
            <a:pPr>
              <a:lnSpc>
                <a:spcPct val="100000"/>
              </a:lnSpc>
            </a:pPr>
            <a:r>
              <a:rPr lang="en-IN" sz="1600">
                <a:solidFill>
                  <a:srgbClr val="000000"/>
                </a:solidFill>
                <a:latin typeface="Courier New"/>
              </a:rPr>
              <a:t>    @property</a:t>
            </a:r>
            <a:endParaRPr/>
          </a:p>
          <a:p>
            <a:pPr>
              <a:lnSpc>
                <a:spcPct val="100000"/>
              </a:lnSpc>
            </a:pPr>
            <a:r>
              <a:rPr lang="en-IN" sz="1600">
                <a:solidFill>
                  <a:srgbClr val="000000"/>
                </a:solidFill>
                <a:latin typeface="Courier New"/>
              </a:rPr>
              <a:t>    def age(self):</a:t>
            </a:r>
            <a:endParaRPr/>
          </a:p>
          <a:p>
            <a:pPr>
              <a:lnSpc>
                <a:spcPct val="100000"/>
              </a:lnSpc>
            </a:pPr>
            <a:r>
              <a:rPr lang="en-IN" sz="1600">
                <a:solidFill>
                  <a:srgbClr val="000000"/>
                </a:solidFill>
                <a:latin typeface="Courier New"/>
              </a:rPr>
              <a:t>       Return self.age</a:t>
            </a:r>
            <a:endParaRPr/>
          </a:p>
          <a:p>
            <a:pPr>
              <a:lnSpc>
                <a:spcPct val="100000"/>
              </a:lnSpc>
            </a:pPr>
            <a:r>
              <a:rPr lang="en-IN" sz="1600">
                <a:solidFill>
                  <a:srgbClr val="000000"/>
                </a:solidFill>
                <a:latin typeface="Courier New"/>
              </a:rPr>
              <a:t>    @age.setter</a:t>
            </a:r>
            <a:endParaRPr/>
          </a:p>
          <a:p>
            <a:pPr>
              <a:lnSpc>
                <a:spcPct val="100000"/>
              </a:lnSpc>
            </a:pPr>
            <a:r>
              <a:rPr lang="en-IN" sz="1600">
                <a:solidFill>
                  <a:srgbClr val="000000"/>
                </a:solidFill>
                <a:latin typeface="Courier New"/>
              </a:rPr>
              <a:t>    def age(self,new_age):</a:t>
            </a:r>
            <a:endParaRPr/>
          </a:p>
          <a:p>
            <a:pPr>
              <a:lnSpc>
                <a:spcPct val="100000"/>
              </a:lnSpc>
            </a:pPr>
            <a:r>
              <a:rPr lang="en-IN" sz="1600">
                <a:solidFill>
                  <a:srgbClr val="000000"/>
                </a:solidFill>
                <a:latin typeface="Courier New"/>
              </a:rPr>
              <a:t>       if new_age &lt; 0:</a:t>
            </a:r>
            <a:endParaRPr/>
          </a:p>
          <a:p>
            <a:pPr>
              <a:lnSpc>
                <a:spcPct val="100000"/>
              </a:lnSpc>
            </a:pPr>
            <a:r>
              <a:rPr lang="en-IN" sz="1600">
                <a:solidFill>
                  <a:srgbClr val="000000"/>
                </a:solidFill>
                <a:latin typeface="Courier New"/>
              </a:rPr>
              <a:t>           Raise ValueError</a:t>
            </a:r>
            <a:endParaRPr/>
          </a:p>
          <a:p>
            <a:pPr>
              <a:lnSpc>
                <a:spcPct val="100000"/>
              </a:lnSpc>
            </a:pPr>
            <a:r>
              <a:rPr lang="en-IN" sz="1600">
                <a:solidFill>
                  <a:srgbClr val="000000"/>
                </a:solidFill>
                <a:latin typeface="Courier New"/>
              </a:rPr>
              <a:t>       else:</a:t>
            </a:r>
            <a:endParaRPr/>
          </a:p>
          <a:p>
            <a:pPr>
              <a:lnSpc>
                <a:spcPct val="100000"/>
              </a:lnSpc>
            </a:pPr>
            <a:r>
              <a:rPr lang="en-IN" sz="1600">
                <a:solidFill>
                  <a:srgbClr val="000000"/>
                </a:solidFill>
                <a:latin typeface="Courier New"/>
              </a:rPr>
              <a:t>           Self.age = new_age</a:t>
            </a:r>
            <a:endParaRPr/>
          </a:p>
          <a:p>
            <a:pPr>
              <a:lnSpc>
                <a:spcPct val="100000"/>
              </a:lnSpc>
            </a:pP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We see from the last example, that we can now simply get and set the class attributes, such as </a:t>
            </a:r>
            <a:r>
              <a:rPr lang="en-US" sz="2800" i="1">
                <a:solidFill>
                  <a:srgbClr val="000000"/>
                </a:solidFill>
                <a:latin typeface="Calibri"/>
              </a:rPr>
              <a:t>name</a:t>
            </a:r>
            <a:r>
              <a:rPr lang="en-US" sz="2800">
                <a:solidFill>
                  <a:srgbClr val="000000"/>
                </a:solidFill>
                <a:latin typeface="Calibri"/>
              </a:rPr>
              <a:t> and </a:t>
            </a:r>
            <a:r>
              <a:rPr lang="en-US" sz="2800" i="1">
                <a:solidFill>
                  <a:srgbClr val="000000"/>
                </a:solidFill>
                <a:latin typeface="Calibri"/>
              </a:rPr>
              <a:t>age </a:t>
            </a:r>
            <a:r>
              <a:rPr lang="en-US" sz="2800">
                <a:solidFill>
                  <a:srgbClr val="000000"/>
                </a:solidFill>
                <a:latin typeface="Calibri"/>
              </a:rPr>
              <a:t>directly.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7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04289AFE-3FA0-4E3A-859C-1C74CF83A8BE}" type="slidenum">
              <a:rPr lang="en-IN" sz="1200">
                <a:solidFill>
                  <a:srgbClr val="000000"/>
                </a:solidFill>
                <a:latin typeface="Calibri"/>
              </a:rPr>
              <a:t>23</a:t>
            </a:fld>
            <a:endParaRPr/>
          </a:p>
        </p:txBody>
      </p:sp>
      <p:sp>
        <p:nvSpPr>
          <p:cNvPr id="178" name="CustomShape 5"/>
          <p:cNvSpPr/>
          <p:nvPr/>
        </p:nvSpPr>
        <p:spPr>
          <a:xfrm>
            <a:off x="2592000" y="2736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Print (“%s %d\n” % (p.name, p.age)</a:t>
            </a:r>
            <a:endParaRPr/>
          </a:p>
          <a:p>
            <a:pPr>
              <a:lnSpc>
                <a:spcPct val="100000"/>
              </a:lnSpc>
            </a:pPr>
            <a:endParaRPr/>
          </a:p>
          <a:p>
            <a:pPr>
              <a:lnSpc>
                <a:spcPct val="100000"/>
              </a:lnSpc>
            </a:pPr>
            <a:r>
              <a:rPr lang="en-IN" sz="1600">
                <a:solidFill>
                  <a:srgbClr val="000000"/>
                </a:solidFill>
                <a:latin typeface="Courier New"/>
              </a:rPr>
              <a:t>p.age = 19</a:t>
            </a:r>
            <a:endParaRPr/>
          </a:p>
          <a:p>
            <a:pPr>
              <a:lnSpc>
                <a:spcPct val="100000"/>
              </a:lnSpc>
            </a:pPr>
            <a:r>
              <a:rPr lang="en-IN" sz="1600">
                <a:solidFill>
                  <a:srgbClr val="000000"/>
                </a:solidFill>
                <a:latin typeface="Courier New"/>
              </a:rPr>
              <a:t>p.name = “Joe Black”</a:t>
            </a: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 defined class methods are being called, even though the user doesn't call them directly. </a:t>
            </a:r>
            <a:endParaRPr/>
          </a:p>
          <a:p>
            <a:pPr>
              <a:lnSpc>
                <a:spcPct val="90000"/>
              </a:lnSpc>
              <a:buFont typeface="Arial"/>
              <a:buChar char="•"/>
            </a:pPr>
            <a:r>
              <a:rPr lang="en-US" sz="2800">
                <a:solidFill>
                  <a:srgbClr val="000000"/>
                </a:solidFill>
                <a:latin typeface="Calibri"/>
              </a:rPr>
              <a:t>This means that something like this will automatically raise a ValueError exception.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677A7DA-3F4D-4F59-A6DA-83D8C110814C}" type="slidenum">
              <a:rPr lang="en-IN" sz="1200">
                <a:solidFill>
                  <a:srgbClr val="000000"/>
                </a:solidFill>
                <a:latin typeface="Calibri"/>
              </a:rPr>
              <a:t>24</a:t>
            </a:fld>
            <a:endParaRPr/>
          </a:p>
        </p:txBody>
      </p:sp>
      <p:sp>
        <p:nvSpPr>
          <p:cNvPr id="183" name="CustomShape 5"/>
          <p:cNvSpPr/>
          <p:nvPr/>
        </p:nvSpPr>
        <p:spPr>
          <a:xfrm>
            <a:off x="3528000" y="4392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dirty="0">
                <a:solidFill>
                  <a:srgbClr val="000000"/>
                </a:solidFill>
                <a:latin typeface="Courier New"/>
              </a:rPr>
              <a:t>Person p = </a:t>
            </a:r>
            <a:r>
              <a:rPr lang="en-IN" sz="1600" dirty="0" err="1">
                <a:solidFill>
                  <a:srgbClr val="000000"/>
                </a:solidFill>
                <a:latin typeface="Courier New"/>
              </a:rPr>
              <a:t>pExample</a:t>
            </a:r>
            <a:r>
              <a:rPr lang="en-IN" sz="1600" dirty="0">
                <a:solidFill>
                  <a:srgbClr val="000000"/>
                </a:solidFill>
                <a:latin typeface="Courier New"/>
              </a:rPr>
              <a:t>(“Joe”,18)</a:t>
            </a:r>
            <a:endParaRPr dirty="0"/>
          </a:p>
          <a:p>
            <a:pPr>
              <a:lnSpc>
                <a:spcPct val="100000"/>
              </a:lnSpc>
            </a:pPr>
            <a:r>
              <a:rPr lang="en-IN" sz="1600" dirty="0" err="1">
                <a:solidFill>
                  <a:srgbClr val="000000"/>
                </a:solidFill>
                <a:latin typeface="Courier New"/>
              </a:rPr>
              <a:t>p.age</a:t>
            </a:r>
            <a:r>
              <a:rPr lang="en-IN" sz="1600" dirty="0">
                <a:solidFill>
                  <a:srgbClr val="000000"/>
                </a:solidFill>
                <a:latin typeface="Courier New"/>
              </a:rPr>
              <a:t> = -1</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Properties are wonderful things, but there is still a potential problem.</a:t>
            </a:r>
            <a:endParaRPr/>
          </a:p>
          <a:p>
            <a:pPr>
              <a:lnSpc>
                <a:spcPct val="90000"/>
              </a:lnSpc>
              <a:buFont typeface="Arial"/>
              <a:buChar char="•"/>
            </a:pPr>
            <a:r>
              <a:rPr lang="en-US" sz="2800">
                <a:solidFill>
                  <a:srgbClr val="000000"/>
                </a:solidFill>
                <a:latin typeface="Calibri"/>
              </a:rPr>
              <a:t>Writing a property for each attribute means a lot of code duplication.</a:t>
            </a:r>
            <a:endParaRPr/>
          </a:p>
          <a:p>
            <a:pPr>
              <a:lnSpc>
                <a:spcPct val="90000"/>
              </a:lnSpc>
              <a:buFont typeface="Arial"/>
              <a:buChar char="•"/>
            </a:pPr>
            <a:r>
              <a:rPr lang="en-US" sz="2800">
                <a:solidFill>
                  <a:srgbClr val="000000"/>
                </a:solidFill>
                <a:latin typeface="Calibri"/>
              </a:rPr>
              <a:t>So, let's take a look at descriptors.</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EA039E81-80F5-4D3D-B53F-F40E73733D72}" type="slidenum">
              <a:rPr lang="en-IN" sz="1200">
                <a:solidFill>
                  <a:srgbClr val="000000"/>
                </a:solidFill>
                <a:latin typeface="Calibri"/>
              </a:r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descriptor is an object that has a least one of three methods defined</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8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graphicFrame>
        <p:nvGraphicFramePr>
          <p:cNvPr id="190" name="Table 3"/>
          <p:cNvGraphicFramePr/>
          <p:nvPr/>
        </p:nvGraphicFramePr>
        <p:xfrm>
          <a:off x="1843920" y="2440800"/>
          <a:ext cx="8127720" cy="1987920"/>
        </p:xfrm>
        <a:graphic>
          <a:graphicData uri="http://schemas.openxmlformats.org/drawingml/2006/table">
            <a:tbl>
              <a:tblPr/>
              <a:tblGrid>
                <a:gridCol w="2321640"/>
                <a:gridCol w="5806080"/>
              </a:tblGrid>
              <a:tr h="360000">
                <a:tc>
                  <a:txBody>
                    <a:bodyPr/>
                    <a:lstStyle/>
                    <a:p>
                      <a:pPr algn="ctr">
                        <a:lnSpc>
                          <a:spcPct val="100000"/>
                        </a:lnSpc>
                      </a:pPr>
                      <a:r>
                        <a:rPr lang="en-IN" b="1">
                          <a:solidFill>
                            <a:srgbClr val="FFFFFF"/>
                          </a:solidFill>
                          <a:latin typeface="Calibri"/>
                        </a:rPr>
                        <a:t>Method name</a:t>
                      </a:r>
                      <a:endParaRPr/>
                    </a:p>
                  </a:txBody>
                  <a:tcPr/>
                </a:tc>
                <a:tc>
                  <a:txBody>
                    <a:bodyPr/>
                    <a:lstStyle/>
                    <a:p>
                      <a:pPr algn="ctr">
                        <a:lnSpc>
                          <a:spcPct val="100000"/>
                        </a:lnSpc>
                      </a:pPr>
                      <a:r>
                        <a:rPr lang="en-IN" b="1">
                          <a:solidFill>
                            <a:srgbClr val="FFFFFF"/>
                          </a:solidFill>
                          <a:latin typeface="Calibri"/>
                        </a:rPr>
                        <a:t>Description</a:t>
                      </a:r>
                      <a:endParaRPr/>
                    </a:p>
                  </a:txBody>
                  <a:tcPr/>
                </a:tc>
              </a:tr>
              <a:tr h="628200">
                <a:tc>
                  <a:txBody>
                    <a:bodyPr/>
                    <a:lstStyle/>
                    <a:p>
                      <a:pPr>
                        <a:lnSpc>
                          <a:spcPct val="100000"/>
                        </a:lnSpc>
                      </a:pPr>
                      <a:r>
                        <a:rPr lang="en-IN">
                          <a:solidFill>
                            <a:srgbClr val="000000"/>
                          </a:solidFill>
                          <a:latin typeface="Courier New"/>
                        </a:rPr>
                        <a:t>_get_</a:t>
                      </a:r>
                      <a:endParaRPr/>
                    </a:p>
                  </a:txBody>
                  <a:tcPr/>
                </a:tc>
                <a:tc>
                  <a:txBody>
                    <a:bodyPr/>
                    <a:lstStyle/>
                    <a:p>
                      <a:pPr>
                        <a:lnSpc>
                          <a:spcPct val="100000"/>
                        </a:lnSpc>
                      </a:pPr>
                      <a:r>
                        <a:rPr lang="en-IN">
                          <a:solidFill>
                            <a:srgbClr val="000000"/>
                          </a:solidFill>
                          <a:latin typeface="Calibri"/>
                        </a:rPr>
                        <a:t>Allows applications to retrieve attributes from a class</a:t>
                      </a:r>
                      <a:endParaRPr/>
                    </a:p>
                  </a:txBody>
                  <a:tcPr/>
                </a:tc>
              </a:tr>
              <a:tr h="360000">
                <a:tc>
                  <a:txBody>
                    <a:bodyPr/>
                    <a:lstStyle/>
                    <a:p>
                      <a:pPr>
                        <a:lnSpc>
                          <a:spcPct val="100000"/>
                        </a:lnSpc>
                      </a:pPr>
                      <a:r>
                        <a:rPr lang="en-IN">
                          <a:solidFill>
                            <a:srgbClr val="000000"/>
                          </a:solidFill>
                          <a:latin typeface="Courier New"/>
                        </a:rPr>
                        <a:t> set</a:t>
                      </a:r>
                      <a:endParaRPr/>
                    </a:p>
                  </a:txBody>
                  <a:tcPr/>
                </a:tc>
                <a:tc>
                  <a:txBody>
                    <a:bodyPr/>
                    <a:lstStyle/>
                    <a:p>
                      <a:pPr>
                        <a:lnSpc>
                          <a:spcPct val="100000"/>
                        </a:lnSpc>
                      </a:pPr>
                      <a:r>
                        <a:rPr lang="en-IN">
                          <a:solidFill>
                            <a:srgbClr val="000000"/>
                          </a:solidFill>
                          <a:latin typeface="Calibri"/>
                        </a:rPr>
                        <a:t>Allows applications to set attributes in a class</a:t>
                      </a:r>
                      <a:endParaRPr/>
                    </a:p>
                  </a:txBody>
                  <a:tcPr/>
                </a:tc>
              </a:tr>
              <a:tr h="628200">
                <a:tc>
                  <a:txBody>
                    <a:bodyPr/>
                    <a:lstStyle/>
                    <a:p>
                      <a:pPr>
                        <a:lnSpc>
                          <a:spcPct val="100000"/>
                        </a:lnSpc>
                      </a:pPr>
                      <a:r>
                        <a:rPr lang="en-IN">
                          <a:solidFill>
                            <a:srgbClr val="000000"/>
                          </a:solidFill>
                          <a:latin typeface="Courier New"/>
                        </a:rPr>
                        <a:t>_delete_</a:t>
                      </a:r>
                      <a:endParaRPr/>
                    </a:p>
                  </a:txBody>
                  <a:tcPr/>
                </a:tc>
                <a:tc>
                  <a:txBody>
                    <a:bodyPr/>
                    <a:lstStyle/>
                    <a:p>
                      <a:pPr>
                        <a:lnSpc>
                          <a:spcPct val="100000"/>
                        </a:lnSpc>
                      </a:pPr>
                      <a:r>
                        <a:rPr lang="en-IN">
                          <a:solidFill>
                            <a:srgbClr val="000000"/>
                          </a:solidFill>
                          <a:latin typeface="Calibri"/>
                        </a:rPr>
                        <a:t>Allows applications to delete an attribute in a class</a:t>
                      </a:r>
                      <a:endParaRPr/>
                    </a:p>
                  </a:txBody>
                  <a:tcPr/>
                </a:tc>
              </a:tr>
            </a:tbl>
          </a:graphicData>
        </a:graphic>
      </p:graphicFrame>
      <p:sp>
        <p:nvSpPr>
          <p:cNvPr id="191"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2"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66687B2F-8ADD-4626-8826-80194F40D86A}" type="slidenum">
              <a:rPr lang="en-IN" sz="1200">
                <a:solidFill>
                  <a:srgbClr val="000000"/>
                </a:solidFill>
                <a:latin typeface="Calibri"/>
              </a:r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Descriptors are “helper classes” that allow us to re-use our property code.  </a:t>
            </a:r>
            <a:endParaRPr/>
          </a:p>
          <a:p>
            <a:pPr>
              <a:lnSpc>
                <a:spcPct val="90000"/>
              </a:lnSpc>
              <a:buFont typeface="Arial"/>
              <a:buChar char="•"/>
            </a:pPr>
            <a:r>
              <a:rPr lang="en-US" sz="2800">
                <a:solidFill>
                  <a:srgbClr val="000000"/>
                </a:solidFill>
                <a:latin typeface="Calibri"/>
              </a:rPr>
              <a:t>Let's take a look at an example.</a:t>
            </a:r>
            <a:endParaRPr/>
          </a:p>
          <a:p>
            <a:pPr>
              <a:lnSpc>
                <a:spcPct val="90000"/>
              </a:lnSpc>
              <a:buFont typeface="Arial"/>
              <a:buChar char="•"/>
            </a:pPr>
            <a:endParaRPr/>
          </a:p>
        </p:txBody>
      </p:sp>
      <p:sp>
        <p:nvSpPr>
          <p:cNvPr id="19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9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F00B9D9-FB68-462C-8A54-D5A4631D10D0}" type="slidenum">
              <a:rPr lang="en-IN" sz="1200">
                <a:solidFill>
                  <a:srgbClr val="000000"/>
                </a:solidFill>
                <a:latin typeface="Calibri"/>
              </a:rPr>
              <a:t>27</a:t>
            </a:fld>
            <a:endParaRPr/>
          </a:p>
        </p:txBody>
      </p:sp>
      <p:sp>
        <p:nvSpPr>
          <p:cNvPr id="197" name="CustomShape 5"/>
          <p:cNvSpPr/>
          <p:nvPr/>
        </p:nvSpPr>
        <p:spPr>
          <a:xfrm>
            <a:off x="2592000" y="3096000"/>
            <a:ext cx="6617160" cy="2088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Person(object):</a:t>
            </a:r>
            <a:endParaRPr/>
          </a:p>
          <a:p>
            <a:pPr>
              <a:lnSpc>
                <a:spcPct val="100000"/>
              </a:lnSpc>
            </a:pPr>
            <a:r>
              <a:rPr lang="en-IN" sz="1600">
                <a:solidFill>
                  <a:srgbClr val="000000"/>
                </a:solidFill>
                <a:latin typeface="Courier New"/>
              </a:rPr>
              <a:t>    maxage = check_for_negative(0)</a:t>
            </a:r>
            <a:endParaRPr/>
          </a:p>
          <a:p>
            <a:pPr>
              <a:lnSpc>
                <a:spcPct val="100000"/>
              </a:lnSpc>
            </a:pPr>
            <a:r>
              <a:rPr lang="en-IN" sz="1600">
                <a:solidFill>
                  <a:srgbClr val="000000"/>
                </a:solidFill>
                <a:latin typeface="Courier New"/>
              </a:rPr>
              <a:t>    minage = check_for_negative(0)</a:t>
            </a:r>
            <a:endParaRPr/>
          </a:p>
          <a:p>
            <a:pPr>
              <a:lnSpc>
                <a:spcPct val="100000"/>
              </a:lnSpc>
            </a:pPr>
            <a:r>
              <a:rPr lang="en-IN" sz="1600">
                <a:solidFill>
                  <a:srgbClr val="000000"/>
                </a:solidFill>
                <a:latin typeface="Courier New"/>
              </a:rPr>
              <a:t>    def __init__(self,maxage,minage):</a:t>
            </a:r>
            <a:endParaRPr/>
          </a:p>
          <a:p>
            <a:pPr>
              <a:lnSpc>
                <a:spcPct val="100000"/>
              </a:lnSpc>
            </a:pPr>
            <a:r>
              <a:rPr lang="en-IN" sz="1600">
                <a:solidFill>
                  <a:srgbClr val="000000"/>
                </a:solidFill>
                <a:latin typeface="Courier New"/>
              </a:rPr>
              <a:t>        self.maxage = maxage</a:t>
            </a:r>
            <a:endParaRPr/>
          </a:p>
          <a:p>
            <a:pPr>
              <a:lnSpc>
                <a:spcPct val="100000"/>
              </a:lnSpc>
            </a:pPr>
            <a:r>
              <a:rPr lang="en-IN" sz="1600">
                <a:solidFill>
                  <a:srgbClr val="000000"/>
                </a:solidFill>
                <a:latin typeface="Courier New"/>
              </a:rPr>
              <a:t>        self.minage = minage</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 </a:t>
            </a:r>
            <a:r>
              <a:rPr lang="en-US" sz="2800" i="1">
                <a:solidFill>
                  <a:srgbClr val="000000"/>
                </a:solidFill>
                <a:latin typeface="Calibri"/>
              </a:rPr>
              <a:t>maxage</a:t>
            </a:r>
            <a:r>
              <a:rPr lang="en-US" sz="2800">
                <a:solidFill>
                  <a:srgbClr val="000000"/>
                </a:solidFill>
                <a:latin typeface="Calibri"/>
              </a:rPr>
              <a:t> and </a:t>
            </a:r>
            <a:r>
              <a:rPr lang="en-US" sz="2800" i="1">
                <a:solidFill>
                  <a:srgbClr val="000000"/>
                </a:solidFill>
                <a:latin typeface="Calibri"/>
              </a:rPr>
              <a:t>minage </a:t>
            </a:r>
            <a:r>
              <a:rPr lang="en-US" sz="2800">
                <a:solidFill>
                  <a:srgbClr val="000000"/>
                </a:solidFill>
                <a:latin typeface="Calibri"/>
              </a:rPr>
              <a:t>are static class variables.</a:t>
            </a:r>
            <a:endParaRPr/>
          </a:p>
          <a:p>
            <a:pPr>
              <a:lnSpc>
                <a:spcPct val="90000"/>
              </a:lnSpc>
              <a:buFont typeface="Arial"/>
              <a:buChar char="•"/>
            </a:pPr>
            <a:r>
              <a:rPr lang="en-US" sz="2800">
                <a:solidFill>
                  <a:srgbClr val="000000"/>
                </a:solidFill>
                <a:latin typeface="Calibri"/>
              </a:rPr>
              <a:t>  check_for_negative will be the descriptor object that will define our __get__ and __set__ methods. </a:t>
            </a:r>
            <a:endParaRPr/>
          </a:p>
          <a:p>
            <a:pPr>
              <a:lnSpc>
                <a:spcPct val="90000"/>
              </a:lnSpc>
              <a:buFont typeface="Arial"/>
              <a:buChar char="•"/>
            </a:pPr>
            <a:endParaRPr/>
          </a:p>
          <a:p>
            <a:pPr>
              <a:lnSpc>
                <a:spcPct val="90000"/>
              </a:lnSpc>
              <a:buFont typeface="Arial"/>
              <a:buChar char="•"/>
            </a:pPr>
            <a:endParaRPr/>
          </a:p>
        </p:txBody>
      </p:sp>
      <p:sp>
        <p:nvSpPr>
          <p:cNvPr id="19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0F3E1A8-E6E7-48FD-A109-76390E2AA51B}" type="slidenum">
              <a:rPr lang="en-IN" sz="1200">
                <a:solidFill>
                  <a:srgbClr val="000000"/>
                </a:solidFill>
                <a:latin typeface="Calibri"/>
              </a:rPr>
              <a:t>28</a:t>
            </a:fld>
            <a:endParaRPr/>
          </a:p>
        </p:txBody>
      </p:sp>
      <p:sp>
        <p:nvSpPr>
          <p:cNvPr id="202" name="CustomShape 5"/>
          <p:cNvSpPr/>
          <p:nvPr/>
        </p:nvSpPr>
        <p:spPr>
          <a:xfrm>
            <a:off x="2664000" y="3168000"/>
            <a:ext cx="6617160" cy="2952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check_for_negative(object):</a:t>
            </a:r>
            <a:endParaRPr/>
          </a:p>
          <a:p>
            <a:pPr>
              <a:lnSpc>
                <a:spcPct val="100000"/>
              </a:lnSpc>
            </a:pPr>
            <a:r>
              <a:rPr lang="en-IN" sz="1600">
                <a:solidFill>
                  <a:srgbClr val="000000"/>
                </a:solidFill>
                <a:latin typeface="Courier New"/>
              </a:rPr>
              <a:t>    def __init__(self,default):</a:t>
            </a:r>
            <a:endParaRPr/>
          </a:p>
          <a:p>
            <a:pPr>
              <a:lnSpc>
                <a:spcPct val="100000"/>
              </a:lnSpc>
            </a:pPr>
            <a:r>
              <a:rPr lang="en-IN" sz="1600">
                <a:solidFill>
                  <a:srgbClr val="000000"/>
                </a:solidFill>
                <a:latin typeface="Courier New"/>
              </a:rPr>
              <a:t>        self.default = default</a:t>
            </a:r>
            <a:endParaRPr/>
          </a:p>
          <a:p>
            <a:pPr>
              <a:lnSpc>
                <a:spcPct val="100000"/>
              </a:lnSpc>
            </a:pPr>
            <a:r>
              <a:rPr lang="en-IN" sz="1600">
                <a:solidFill>
                  <a:srgbClr val="000000"/>
                </a:solidFill>
                <a:latin typeface="Courier New"/>
              </a:rPr>
              <a:t>        self.data = WeakKeyDictionary()</a:t>
            </a:r>
            <a:endParaRPr/>
          </a:p>
          <a:p>
            <a:pPr>
              <a:lnSpc>
                <a:spcPct val="100000"/>
              </a:lnSpc>
            </a:pPr>
            <a:r>
              <a:rPr lang="en-IN" sz="1600">
                <a:solidFill>
                  <a:srgbClr val="000000"/>
                </a:solidFill>
                <a:latin typeface="Courier New"/>
              </a:rPr>
              <a:t>    def __set__(self,instance,value):</a:t>
            </a:r>
            <a:endParaRPr/>
          </a:p>
          <a:p>
            <a:pPr>
              <a:lnSpc>
                <a:spcPct val="100000"/>
              </a:lnSpc>
            </a:pPr>
            <a:r>
              <a:rPr lang="en-IN" sz="1600">
                <a:solidFill>
                  <a:srgbClr val="000000"/>
                </a:solidFill>
                <a:latin typeface="Courier New"/>
              </a:rPr>
              <a:t>         if value &lt; 0:</a:t>
            </a:r>
            <a:endParaRPr/>
          </a:p>
          <a:p>
            <a:pPr>
              <a:lnSpc>
                <a:spcPct val="100000"/>
              </a:lnSpc>
            </a:pPr>
            <a:r>
              <a:rPr lang="en-IN" sz="1600">
                <a:solidFill>
                  <a:srgbClr val="000000"/>
                </a:solidFill>
                <a:latin typeface="Courier New"/>
              </a:rPr>
              <a:t>             Raise ValueError(“Invalid age”)</a:t>
            </a:r>
            <a:endParaRPr/>
          </a:p>
          <a:p>
            <a:pPr>
              <a:lnSpc>
                <a:spcPct val="100000"/>
              </a:lnSpc>
            </a:pPr>
            <a:r>
              <a:rPr lang="en-IN" sz="1600">
                <a:solidFill>
                  <a:srgbClr val="000000"/>
                </a:solidFill>
                <a:latin typeface="Courier New"/>
              </a:rPr>
              <a:t>         else: </a:t>
            </a:r>
            <a:endParaRPr/>
          </a:p>
          <a:p>
            <a:pPr>
              <a:lnSpc>
                <a:spcPct val="100000"/>
              </a:lnSpc>
            </a:pPr>
            <a:r>
              <a:rPr lang="en-IN" sz="1600">
                <a:solidFill>
                  <a:srgbClr val="000000"/>
                </a:solidFill>
                <a:latin typeface="Courier New"/>
              </a:rPr>
              <a:t>              self.data[instance] = value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There's only one descriptor object per class</a:t>
            </a:r>
            <a:endParaRPr/>
          </a:p>
          <a:p>
            <a:pPr>
              <a:lnSpc>
                <a:spcPct val="90000"/>
              </a:lnSpc>
              <a:buFont typeface="Arial"/>
              <a:buChar char="•"/>
            </a:pPr>
            <a:r>
              <a:rPr lang="en-US" sz="2800">
                <a:solidFill>
                  <a:srgbClr val="000000"/>
                </a:solidFill>
                <a:latin typeface="Calibri"/>
              </a:rPr>
              <a:t>It stores the attributes that it modifies in a </a:t>
            </a:r>
            <a:r>
              <a:rPr lang="en-US" sz="2800" i="1">
                <a:solidFill>
                  <a:srgbClr val="000000"/>
                </a:solidFill>
                <a:latin typeface="Calibri"/>
              </a:rPr>
              <a:t>WeakKeyDictionary</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If we don't use a WeakKeyDictionary, we'll get memory leaks. </a:t>
            </a:r>
            <a:endParaRPr/>
          </a:p>
          <a:p>
            <a:pPr>
              <a:lnSpc>
                <a:spcPct val="90000"/>
              </a:lnSpc>
              <a:buFont typeface="Arial"/>
              <a:buChar char="•"/>
            </a:pPr>
            <a:endParaRPr/>
          </a:p>
        </p:txBody>
      </p:sp>
      <p:sp>
        <p:nvSpPr>
          <p:cNvPr id="20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F95F538-64EE-4051-8C73-0D3BFECBB700}" type="slidenum">
              <a:rPr lang="en-IN" sz="1200">
                <a:solidFill>
                  <a:srgbClr val="000000"/>
                </a:solidFill>
                <a:latin typeface="Calibri"/>
              </a:rPr>
              <a:t>29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a:solidFill>
                  <a:srgbClr val="000000"/>
                </a:solidFill>
                <a:latin typeface="Calibri"/>
              </a:rPr>
              <a:t>Advanced Topics in Python</a:t>
            </a:r>
            <a:endParaRPr/>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List Comprehensions</a:t>
            </a:r>
            <a:endParaRPr/>
          </a:p>
        </p:txBody>
      </p:sp>
      <p:sp>
        <p:nvSpPr>
          <p:cNvPr id="94" name="CustomShape 3"/>
          <p:cNvSpPr/>
          <p:nvPr/>
        </p:nvSpPr>
        <p:spPr>
          <a:xfrm>
            <a:off x="3802320" y="2844360"/>
            <a:ext cx="7551000" cy="120456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95" name="CustomShape 4"/>
          <p:cNvSpPr/>
          <p:nvPr/>
        </p:nvSpPr>
        <p:spPr>
          <a:xfrm>
            <a:off x="3802320" y="4771080"/>
            <a:ext cx="7551000" cy="85644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List Comprehensions</a:t>
            </a:r>
            <a:endParaRPr/>
          </a:p>
        </p:txBody>
      </p:sp>
      <p:sp>
        <p:nvSpPr>
          <p:cNvPr id="100" name="CustomShape 3"/>
          <p:cNvSpPr/>
          <p:nvPr/>
        </p:nvSpPr>
        <p:spPr>
          <a:xfrm>
            <a:off x="3802320" y="2844360"/>
            <a:ext cx="7551000" cy="120456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101" name="CustomShape 4"/>
          <p:cNvSpPr/>
          <p:nvPr/>
        </p:nvSpPr>
        <p:spPr>
          <a:xfrm>
            <a:off x="3802320" y="4771080"/>
            <a:ext cx="7551000" cy="85644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Lambdas allow programmers to create anonymous functions in code</a:t>
            </a:r>
            <a:endParaRPr/>
          </a:p>
          <a:p>
            <a:pPr>
              <a:lnSpc>
                <a:spcPct val="90000"/>
              </a:lnSpc>
              <a:buFont typeface="Arial"/>
              <a:buChar char="•"/>
            </a:pPr>
            <a:r>
              <a:rPr lang="en-US" sz="2800">
                <a:solidFill>
                  <a:srgbClr val="000000"/>
                </a:solidFill>
                <a:latin typeface="Calibri"/>
              </a:rPr>
              <a:t>These are a very powerful tool</a:t>
            </a:r>
            <a:endParaRPr/>
          </a:p>
          <a:p>
            <a:pPr lvl="1">
              <a:lnSpc>
                <a:spcPct val="100000"/>
              </a:lnSpc>
              <a:buFont typeface="Arial"/>
              <a:buChar char="•"/>
            </a:pPr>
            <a:r>
              <a:rPr lang="en-US" sz="2400">
                <a:solidFill>
                  <a:srgbClr val="000000"/>
                </a:solidFill>
                <a:latin typeface="Calibri"/>
              </a:rPr>
              <a:t>Especially combined with other built-in functions</a:t>
            </a:r>
            <a:endParaRPr/>
          </a:p>
          <a:p>
            <a:endParaRPr/>
          </a:p>
          <a:p>
            <a:endParaRPr/>
          </a:p>
          <a:p>
            <a:endParaRPr/>
          </a:p>
          <a:p>
            <a:endParaRPr/>
          </a:p>
          <a:p>
            <a:pPr>
              <a:lnSpc>
                <a:spcPct val="90000"/>
              </a:lnSpc>
            </a:pPr>
            <a:endParaRPr/>
          </a:p>
          <a:p>
            <a:pPr>
              <a:lnSpc>
                <a:spcPct val="90000"/>
              </a:lnSpc>
              <a:buFont typeface="Arial"/>
              <a:buChar char="•"/>
            </a:pPr>
            <a:r>
              <a:rPr lang="en-US" sz="2800">
                <a:solidFill>
                  <a:srgbClr val="000000"/>
                </a:solidFill>
                <a:latin typeface="Calibri"/>
              </a:rPr>
              <a:t>Lambdas can be embedded in other function calls</a:t>
            </a:r>
            <a:endParaRPr/>
          </a:p>
          <a:p>
            <a:pPr>
              <a:lnSpc>
                <a:spcPct val="90000"/>
              </a:lnSpc>
            </a:pPr>
            <a:endParaRPr/>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a:solidFill>
                  <a:srgbClr val="5B9BD5"/>
                </a:solidFill>
                <a:latin typeface="Calibri Light"/>
              </a:rPr>
              <a:t>Functional Programming in Python - Lambdas</a:t>
            </a:r>
            <a:endParaRPr/>
          </a:p>
        </p:txBody>
      </p:sp>
      <p:sp>
        <p:nvSpPr>
          <p:cNvPr id="106" name="CustomShape 3"/>
          <p:cNvSpPr/>
          <p:nvPr/>
        </p:nvSpPr>
        <p:spPr>
          <a:xfrm>
            <a:off x="2947320" y="3033720"/>
            <a:ext cx="6296760" cy="138528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a:solidFill>
                  <a:srgbClr val="000000"/>
                </a:solidFill>
                <a:latin typeface="Courier New"/>
              </a:rPr>
              <a:t>def f(x,n):</a:t>
            </a:r>
            <a:endParaRPr/>
          </a:p>
          <a:p>
            <a:pPr>
              <a:lnSpc>
                <a:spcPct val="100000"/>
              </a:lnSpc>
            </a:pPr>
            <a:r>
              <a:rPr lang="en-IN">
                <a:solidFill>
                  <a:srgbClr val="000000"/>
                </a:solidFill>
                <a:latin typeface="Courier New"/>
              </a:rPr>
              <a:t>return(x+n)</a:t>
            </a:r>
            <a:endParaRPr/>
          </a:p>
          <a:p>
            <a:pPr>
              <a:lnSpc>
                <a:spcPct val="100000"/>
              </a:lnSpc>
            </a:pPr>
            <a:r>
              <a:rPr lang="en-IN">
                <a:solidFill>
                  <a:srgbClr val="000000"/>
                </a:solidFill>
                <a:latin typeface="Courier New"/>
              </a:rPr>
              <a:t>g = lambda x,n: x+n</a:t>
            </a:r>
            <a:endParaRPr/>
          </a:p>
          <a:p>
            <a:pPr>
              <a:lnSpc>
                <a:spcPct val="100000"/>
              </a:lnSpc>
            </a:pPr>
            <a:r>
              <a:rPr lang="en-IN">
                <a:solidFill>
                  <a:srgbClr val="000000"/>
                </a:solidFill>
                <a:latin typeface="Courier New"/>
              </a:rPr>
              <a:t>print (f(1,2))</a:t>
            </a:r>
            <a:endParaRPr/>
          </a:p>
          <a:p>
            <a:pPr>
              <a:lnSpc>
                <a:spcPct val="100000"/>
              </a:lnSpc>
            </a:pPr>
            <a:r>
              <a:rPr lang="en-IN">
                <a:solidFill>
                  <a:srgbClr val="000000"/>
                </a:solidFill>
                <a:latin typeface="Courier New"/>
              </a:rPr>
              <a:t>print (g(1,2))</a:t>
            </a:r>
            <a:endParaRPr/>
          </a:p>
          <a:p>
            <a:pPr algn="ctr">
              <a:lnSpc>
                <a:spcPct val="100000"/>
              </a:lnSpc>
            </a:pPr>
            <a:endParaRPr/>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9D4A8F4-5BF8-44FE-AA27-5F199B36A043}" type="slidenum">
              <a:rPr lang="en-IN" sz="1200">
                <a:solidFill>
                  <a:srgbClr val="000000"/>
                </a:solidFill>
                <a:latin typeface="Calibri"/>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A139534-25D9-489C-A926-7551CD294B37}" type="slidenum">
              <a:rPr lang="en-IN" sz="1200">
                <a:solidFill>
                  <a:srgbClr val="000000"/>
                </a:solidFill>
                <a:latin typeface="Calibri"/>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Filter() allows you to filter out unwanted elements in a list</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Filtering can also be done using a list comprehension:</a:t>
            </a:r>
            <a:endParaRPr/>
          </a:p>
          <a:p>
            <a:pPr>
              <a:lnSpc>
                <a:spcPct val="90000"/>
              </a:lnSpc>
            </a:pPr>
            <a:endParaRPr/>
          </a:p>
          <a:p>
            <a:pPr>
              <a:lnSpc>
                <a:spcPct val="90000"/>
              </a:lnSpc>
            </a:pPr>
            <a:endParaRPr/>
          </a:p>
          <a:p>
            <a:pPr>
              <a:lnSpc>
                <a:spcPct val="90000"/>
              </a:lnSpc>
            </a:pPr>
            <a:endParaRPr/>
          </a:p>
        </p:txBody>
      </p:sp>
      <p:sp>
        <p:nvSpPr>
          <p:cNvPr id="11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filter()</a:t>
            </a:r>
            <a:endParaRPr/>
          </a:p>
        </p:txBody>
      </p:sp>
      <p:sp>
        <p:nvSpPr>
          <p:cNvPr id="119" name="CustomShape 3"/>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20" name="CustomShape 4"/>
          <p:cNvSpPr/>
          <p:nvPr/>
        </p:nvSpPr>
        <p:spPr>
          <a:xfrm>
            <a:off x="3051720" y="4667040"/>
            <a:ext cx="6617160" cy="51660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Myfilteredlist = [x for x in mylist if x%2 != 0]</a:t>
            </a:r>
            <a:endParaRPr/>
          </a:p>
          <a:p>
            <a:pPr>
              <a:lnSpc>
                <a:spcPct val="100000"/>
              </a:lnSpc>
            </a:pPr>
            <a:endParaRPr/>
          </a:p>
          <a:p>
            <a:pPr algn="ctr">
              <a:lnSpc>
                <a:spcPct val="100000"/>
              </a:lnSpc>
            </a:pPr>
            <a:endParaRPr/>
          </a:p>
        </p:txBody>
      </p:sp>
      <p:sp>
        <p:nvSpPr>
          <p:cNvPr id="121"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2"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95FDF96-7885-4047-A9CC-49182F4D4350}" type="slidenum">
              <a:rPr lang="en-IN" sz="1200">
                <a:solidFill>
                  <a:srgbClr val="000000"/>
                </a:solidFill>
                <a:latin typeface="Calibri"/>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6360</Words>
  <Application>Microsoft Office PowerPoint</Application>
  <PresentationFormat>Custom</PresentationFormat>
  <Paragraphs>1138</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2</cp:revision>
  <dcterms:modified xsi:type="dcterms:W3CDTF">2016-11-12T12:19:13Z</dcterms:modified>
</cp:coreProperties>
</file>