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60" r:id="rId2"/>
    <p:sldId id="261" r:id="rId3"/>
    <p:sldId id="262" r:id="rId4"/>
    <p:sldId id="263" r:id="rId5"/>
    <p:sldId id="291" r:id="rId6"/>
    <p:sldId id="264" r:id="rId7"/>
    <p:sldId id="265" r:id="rId8"/>
    <p:sldId id="266" r:id="rId9"/>
    <p:sldId id="273" r:id="rId10"/>
    <p:sldId id="267" r:id="rId11"/>
    <p:sldId id="274" r:id="rId12"/>
    <p:sldId id="275" r:id="rId13"/>
    <p:sldId id="276" r:id="rId14"/>
    <p:sldId id="277" r:id="rId15"/>
    <p:sldId id="268" r:id="rId16"/>
    <p:sldId id="269" r:id="rId17"/>
    <p:sldId id="278" r:id="rId18"/>
    <p:sldId id="279" r:id="rId19"/>
    <p:sldId id="280" r:id="rId20"/>
    <p:sldId id="270" r:id="rId21"/>
    <p:sldId id="281" r:id="rId22"/>
    <p:sldId id="282" r:id="rId23"/>
    <p:sldId id="283" r:id="rId24"/>
    <p:sldId id="284" r:id="rId25"/>
    <p:sldId id="286" r:id="rId26"/>
    <p:sldId id="271" r:id="rId27"/>
    <p:sldId id="287" r:id="rId28"/>
    <p:sldId id="288" r:id="rId2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000" autoAdjust="0"/>
    <p:restoredTop sz="92251" autoAdjust="0"/>
  </p:normalViewPr>
  <p:slideViewPr>
    <p:cSldViewPr snapToGrid="0">
      <p:cViewPr varScale="1">
        <p:scale>
          <a:sx n="63" d="100"/>
          <a:sy n="63" d="100"/>
        </p:scale>
        <p:origin x="936" y="72"/>
      </p:cViewPr>
      <p:guideLst/>
    </p:cSldViewPr>
  </p:slideViewPr>
  <p:outlineViewPr>
    <p:cViewPr>
      <p:scale>
        <a:sx n="33" d="100"/>
        <a:sy n="33" d="100"/>
      </p:scale>
      <p:origin x="0" y="-5388"/>
    </p:cViewPr>
  </p:outlineViewPr>
  <p:notesTextViewPr>
    <p:cViewPr>
      <p:scale>
        <a:sx n="1" d="1"/>
        <a:sy n="1" d="1"/>
      </p:scale>
      <p:origin x="0" y="0"/>
    </p:cViewPr>
  </p:notesTextViewPr>
  <p:sorterViewPr>
    <p:cViewPr>
      <p:scale>
        <a:sx n="100" d="100"/>
        <a:sy n="100" d="100"/>
      </p:scale>
      <p:origin x="0" y="-2466"/>
    </p:cViewPr>
  </p:sorterViewPr>
  <p:notesViewPr>
    <p:cSldViewPr snapToGrid="0">
      <p:cViewPr>
        <p:scale>
          <a:sx n="70" d="100"/>
          <a:sy n="70" d="100"/>
        </p:scale>
        <p:origin x="2406" y="-12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08/11/2016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10406" y="654050"/>
            <a:ext cx="5678212"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a:t>Course Name</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Georgia" panose="02040502050405020303" pitchFamily="18" charset="0"/>
        <a:ea typeface="+mn-ea"/>
        <a:cs typeface="+mn-cs"/>
      </a:defRPr>
    </a:lvl1pPr>
    <a:lvl2pPr marL="457200" algn="l" defTabSz="914400" rtl="0" eaLnBrk="1" latinLnBrk="0" hangingPunct="1">
      <a:defRPr sz="1200" kern="1200">
        <a:solidFill>
          <a:schemeClr val="tx1"/>
        </a:solidFill>
        <a:latin typeface="Georgia" panose="02040502050405020303" pitchFamily="18" charset="0"/>
        <a:ea typeface="+mn-ea"/>
        <a:cs typeface="+mn-cs"/>
      </a:defRPr>
    </a:lvl2pPr>
    <a:lvl3pPr marL="914400" algn="l" defTabSz="914400" rtl="0" eaLnBrk="1" latinLnBrk="0" hangingPunct="1">
      <a:defRPr sz="1200" kern="1200">
        <a:solidFill>
          <a:schemeClr val="tx1"/>
        </a:solidFill>
        <a:latin typeface="Georgia" panose="02040502050405020303" pitchFamily="18" charset="0"/>
        <a:ea typeface="+mn-ea"/>
        <a:cs typeface="+mn-cs"/>
      </a:defRPr>
    </a:lvl3pPr>
    <a:lvl4pPr marL="1371600" algn="l" defTabSz="914400" rtl="0" eaLnBrk="1" latinLnBrk="0" hangingPunct="1">
      <a:defRPr sz="1200" kern="1200">
        <a:solidFill>
          <a:schemeClr val="tx1"/>
        </a:solidFill>
        <a:latin typeface="Georgia" panose="02040502050405020303" pitchFamily="18" charset="0"/>
        <a:ea typeface="+mn-ea"/>
        <a:cs typeface="+mn-cs"/>
      </a:defRPr>
    </a:lvl4pPr>
    <a:lvl5pPr marL="1828800" algn="l" defTabSz="914400" rtl="0" eaLnBrk="1" latinLnBrk="0" hangingPunct="1">
      <a:defRPr sz="12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UTF-8"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image" Target="../media/image2.png"/></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4.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895350"/>
            <a:ext cx="5562803" cy="3559563"/>
          </a:xfrm>
        </p:spPr>
      </p:sp>
      <p:sp>
        <p:nvSpPr>
          <p:cNvPr id="3" name="Notes Placeholder 2"/>
          <p:cNvSpPr>
            <a:spLocks noGrp="1"/>
          </p:cNvSpPr>
          <p:nvPr>
            <p:ph type="body" idx="1"/>
          </p:nvPr>
        </p:nvSpPr>
        <p:spPr>
          <a:xfrm>
            <a:off x="710406" y="4648199"/>
            <a:ext cx="5678212" cy="4758929"/>
          </a:xfrm>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1</a:t>
            </a:fld>
            <a:endParaRPr lang="en-GB" dirty="0"/>
          </a:p>
        </p:txBody>
      </p:sp>
    </p:spTree>
    <p:extLst>
      <p:ext uri="{BB962C8B-B14F-4D97-AF65-F5344CB8AC3E}">
        <p14:creationId xmlns:p14="http://schemas.microsoft.com/office/powerpoint/2010/main" val="422211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500"/>
              </a:spcAft>
            </a:pPr>
            <a:r>
              <a:rPr lang="en-IN" b="1" dirty="0">
                <a:solidFill>
                  <a:schemeClr val="accent5"/>
                </a:solidFill>
              </a:rPr>
              <a:t>Enter Unicode</a:t>
            </a:r>
            <a:endParaRPr lang="en-GB" b="1" dirty="0">
              <a:solidFill>
                <a:schemeClr val="accent5"/>
              </a:solidFill>
            </a:endParaRPr>
          </a:p>
          <a:p>
            <a:pPr>
              <a:spcAft>
                <a:spcPts val="600"/>
              </a:spcAft>
            </a:pPr>
            <a:r>
              <a:rPr lang="en-IN" sz="1100" dirty="0"/>
              <a:t>The first Unicode standard was conceived in 1987 by employees working at Xerox Corporation and Apple Computer  as a two byte (16 bit) standard to cover character sets for modern languages.  This was extended with the publication of the Unicode 2.0 standard in 1996 to allow support for such dead languages as ancient Egyptian with the Hieroglyph character sets as well as obsolete Kanji characters for Japanese and Chinese.   Some of the main differences between Unicode and ASCII include:</a:t>
            </a:r>
            <a:endParaRPr lang="en-GB" sz="1100" dirty="0"/>
          </a:p>
          <a:p>
            <a:pPr>
              <a:spcAft>
                <a:spcPts val="600"/>
              </a:spcAft>
            </a:pPr>
            <a:r>
              <a:rPr lang="en-IN" sz="1100" dirty="0"/>
              <a:t>1.  Support for 1,114,112 code points in the range from 0x0 to 0x10ffff</a:t>
            </a:r>
            <a:endParaRPr lang="en-GB" sz="1100" dirty="0"/>
          </a:p>
          <a:p>
            <a:pPr>
              <a:spcAft>
                <a:spcPts val="600"/>
              </a:spcAft>
            </a:pPr>
            <a:r>
              <a:rPr lang="en-IN" sz="1100" dirty="0"/>
              <a:t>2.  Characters can now encompass values ranging from one byte to four bytes.</a:t>
            </a:r>
            <a:endParaRPr lang="en-GB" sz="1100" dirty="0"/>
          </a:p>
          <a:p>
            <a:pPr>
              <a:spcAft>
                <a:spcPts val="600"/>
              </a:spcAft>
            </a:pPr>
            <a:r>
              <a:rPr lang="en-IN" sz="1100" dirty="0"/>
              <a:t>3.  Unicode supports 17 different namespaces (called 'planes') to ASCII's one.</a:t>
            </a:r>
            <a:endParaRPr lang="en-GB" sz="1100" dirty="0"/>
          </a:p>
          <a:p>
            <a:pPr>
              <a:spcAft>
                <a:spcPts val="600"/>
              </a:spcAft>
            </a:pPr>
            <a:r>
              <a:rPr lang="en-IN" sz="1100" dirty="0"/>
              <a:t>4.  Unicode character values (code points) are written as 'U+&lt;hexadecimal value&gt;</a:t>
            </a:r>
            <a:endParaRPr lang="en-GB" sz="1100" dirty="0"/>
          </a:p>
          <a:p>
            <a:pPr>
              <a:spcAft>
                <a:spcPts val="600"/>
              </a:spcAft>
            </a:pPr>
            <a:r>
              <a:rPr lang="en-IN" sz="1100" dirty="0"/>
              <a:t>Unicode supports ASCII directly as a subset of the values contained in the first plane, which is called Plane 0 or the </a:t>
            </a:r>
            <a:r>
              <a:rPr lang="en-IN" sz="1100" i="1" dirty="0"/>
              <a:t>Basic Multilingual Plane</a:t>
            </a:r>
            <a:r>
              <a:rPr lang="en-IN" sz="1100" dirty="0"/>
              <a:t>. The first block of this plane, starting at value 0, is the ASCII set, so, for example 0x41 in ASCII is the value 'A'. The equivalent would be U+41, which is the Unicode representation of 'A'.  </a:t>
            </a:r>
            <a:endParaRPr lang="en-GB" sz="1100" dirty="0"/>
          </a:p>
          <a:p>
            <a:pPr>
              <a:spcAft>
                <a:spcPts val="600"/>
              </a:spcAft>
            </a:pPr>
            <a:r>
              <a:rPr lang="en-IN" sz="1100" dirty="0"/>
              <a:t>There are many different ways to encode these code points as a byte stream, the only one that we will mention here is </a:t>
            </a:r>
            <a:r>
              <a:rPr lang="en-IN" sz="1100" i="1" dirty="0"/>
              <a:t>UTF-8</a:t>
            </a:r>
            <a:r>
              <a:rPr lang="en-IN" sz="1100" dirty="0"/>
              <a:t>.  This is far and away the most common and popular way to encode Unicode values as bytes.  This is also the default encoding standard when calling python </a:t>
            </a:r>
            <a:r>
              <a:rPr lang="en-IN" sz="1100" i="1" dirty="0"/>
              <a:t>encode() </a:t>
            </a:r>
            <a:r>
              <a:rPr lang="en-IN" sz="1100" dirty="0"/>
              <a:t>and </a:t>
            </a:r>
            <a:r>
              <a:rPr lang="en-IN" sz="1100" i="1" dirty="0"/>
              <a:t>decode() </a:t>
            </a:r>
            <a:r>
              <a:rPr lang="en-IN" sz="1100" dirty="0"/>
              <a:t> methods on byte strings and Unicode strings in Python.  The details of how the UTF-8 encoding scheme works is beyond the scope of this document.  You may refer to the Wikipedia page at </a:t>
            </a:r>
            <a:r>
              <a:rPr lang="en-IN" sz="1100" dirty="0">
                <a:hlinkClick r:id="rId3"/>
              </a:rPr>
              <a:t>https://en.wikipedia.org/wiki/UTF-8</a:t>
            </a:r>
            <a:r>
              <a:rPr lang="en-IN" sz="1100" dirty="0"/>
              <a:t> for details on how UTF-8 encoding is implemented.</a:t>
            </a:r>
            <a:endParaRPr lang="en-GB" sz="1100"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dirty="0"/>
          </a:p>
        </p:txBody>
      </p:sp>
    </p:spTree>
    <p:extLst>
      <p:ext uri="{BB962C8B-B14F-4D97-AF65-F5344CB8AC3E}">
        <p14:creationId xmlns:p14="http://schemas.microsoft.com/office/powerpoint/2010/main" val="394810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sz="1100" dirty="0"/>
              <a:t>While this may be academically interesting, why do we as Python programmers care about this? It turns out that Unicode support is the single biggest difference between Python 2 and Python 3.  Let's examine how this works in Python 2.</a:t>
            </a:r>
          </a:p>
          <a:p>
            <a:pPr>
              <a:spcAft>
                <a:spcPts val="650"/>
              </a:spcAft>
            </a:pPr>
            <a:r>
              <a:rPr lang="en-IN" sz="1100" dirty="0"/>
              <a:t>Using the </a:t>
            </a:r>
            <a:r>
              <a:rPr lang="en-IN" sz="1100" dirty="0" err="1"/>
              <a:t>iPython</a:t>
            </a:r>
            <a:r>
              <a:rPr lang="en-IN" sz="1100" dirty="0"/>
              <a:t> shell, we can do the following:</a:t>
            </a:r>
          </a:p>
          <a:p>
            <a:pPr>
              <a:spcAft>
                <a:spcPts val="650"/>
              </a:spcAft>
            </a:pPr>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pPr>
              <a:spcAft>
                <a:spcPts val="650"/>
              </a:spcAft>
            </a:pPr>
            <a:r>
              <a:rPr lang="en-IN" dirty="0"/>
              <a:t> </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Bef>
                <a:spcPts val="600"/>
              </a:spcBef>
              <a:spcAft>
                <a:spcPts val="650"/>
              </a:spcAft>
            </a:pPr>
            <a:r>
              <a:rPr lang="en-IN" sz="1100" dirty="0"/>
              <a:t>Now, notice what happens when we add a non-</a:t>
            </a:r>
            <a:r>
              <a:rPr lang="en-IN" sz="1100" dirty="0" err="1"/>
              <a:t>ascii</a:t>
            </a:r>
            <a:r>
              <a:rPr lang="en-IN" sz="1100" dirty="0"/>
              <a:t> character to the string, in this case a random </a:t>
            </a:r>
            <a:r>
              <a:rPr lang="en-IN" sz="1100" dirty="0" err="1"/>
              <a:t>cyrillic</a:t>
            </a:r>
            <a:r>
              <a:rPr lang="en-IN" sz="1100" dirty="0"/>
              <a:t> letter (Used in </a:t>
            </a:r>
            <a:r>
              <a:rPr lang="en-IN" sz="1100" dirty="0" err="1"/>
              <a:t>slavic</a:t>
            </a:r>
            <a:r>
              <a:rPr lang="en-IN" sz="1100" dirty="0"/>
              <a:t> languages such as Russian).</a:t>
            </a:r>
            <a:endParaRPr lang="en-GB" sz="1100" dirty="0"/>
          </a:p>
          <a:p>
            <a:pPr>
              <a:spcAft>
                <a:spcPts val="650"/>
              </a:spcAft>
            </a:pPr>
            <a:r>
              <a:rPr lang="en-IN" sz="1100" dirty="0"/>
              <a:t>Note that </a:t>
            </a:r>
            <a:r>
              <a:rPr lang="en-IN" sz="1100" i="1" dirty="0" err="1"/>
              <a:t>str</a:t>
            </a:r>
            <a:r>
              <a:rPr lang="en-IN" sz="1100" dirty="0"/>
              <a:t> refers to a byte string, while </a:t>
            </a:r>
            <a:r>
              <a:rPr lang="en-IN" sz="1100" i="1" dirty="0" err="1"/>
              <a:t>unicode</a:t>
            </a:r>
            <a:r>
              <a:rPr lang="en-IN" sz="1100" dirty="0"/>
              <a:t> refers to a </a:t>
            </a:r>
            <a:r>
              <a:rPr lang="en-IN" sz="1100" dirty="0" err="1"/>
              <a:t>unicode</a:t>
            </a:r>
            <a:r>
              <a:rPr lang="en-IN" sz="1100" dirty="0"/>
              <a:t> string.  Let's run the encode() and decode() methods on the strings.</a:t>
            </a:r>
            <a:endParaRPr lang="en-GB" sz="1100"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r>
              <a:rPr lang="en-IN" dirty="0"/>
              <a:t> </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11</a:t>
            </a:fld>
            <a:endParaRPr lang="en-GB"/>
          </a:p>
        </p:txBody>
      </p:sp>
      <p:sp>
        <p:nvSpPr>
          <p:cNvPr id="6" name="Rectangle 5"/>
          <p:cNvSpPr/>
          <p:nvPr/>
        </p:nvSpPr>
        <p:spPr>
          <a:xfrm>
            <a:off x="863778" y="1540537"/>
            <a:ext cx="5496012" cy="265386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 </a:t>
            </a:r>
            <a:r>
              <a:rPr lang="en-IN" sz="1100" dirty="0" err="1">
                <a:solidFill>
                  <a:schemeClr val="tx1"/>
                </a:solidFill>
                <a:latin typeface="Courier New" panose="02070309020205020404" pitchFamily="49" charset="0"/>
                <a:cs typeface="Courier New" panose="02070309020205020404" pitchFamily="49" charset="0"/>
              </a:rPr>
              <a:t>my_string</a:t>
            </a:r>
            <a:r>
              <a:rPr lang="en-IN" sz="1100" dirty="0">
                <a:solidFill>
                  <a:schemeClr val="tx1"/>
                </a:solidFill>
                <a:latin typeface="Courier New" panose="02070309020205020404" pitchFamily="49" charset="0"/>
                <a:cs typeface="Courier New" panose="02070309020205020404" pitchFamily="49" charset="0"/>
              </a:rPr>
              <a:t> = "A python string"</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[2]: type(</a:t>
            </a:r>
            <a:r>
              <a:rPr lang="en-IN" sz="1100" dirty="0" err="1">
                <a:solidFill>
                  <a:schemeClr val="tx1"/>
                </a:solidFill>
                <a:latin typeface="Courier New" panose="02070309020205020404" pitchFamily="49" charset="0"/>
                <a:cs typeface="Courier New" panose="02070309020205020404" pitchFamily="49" charset="0"/>
              </a:rPr>
              <a:t>my_string</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Out[2]: </a:t>
            </a:r>
            <a:r>
              <a:rPr lang="en-IN" sz="1100" dirty="0" err="1">
                <a:solidFill>
                  <a:schemeClr val="tx1"/>
                </a:solidFill>
                <a:latin typeface="Courier New" panose="02070309020205020404" pitchFamily="49" charset="0"/>
                <a:cs typeface="Courier New" panose="02070309020205020404" pitchFamily="49" charset="0"/>
              </a:rPr>
              <a:t>str</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[10]: </a:t>
            </a:r>
            <a:r>
              <a:rPr lang="en-IN" sz="1100" dirty="0" err="1">
                <a:solidFill>
                  <a:schemeClr val="tx1"/>
                </a:solidFill>
                <a:latin typeface="Courier New" panose="02070309020205020404" pitchFamily="49" charset="0"/>
                <a:cs typeface="Courier New" panose="02070309020205020404" pitchFamily="49" charset="0"/>
              </a:rPr>
              <a:t>my_unicode_string</a:t>
            </a:r>
            <a:r>
              <a:rPr lang="en-IN" sz="1100" dirty="0">
                <a:solidFill>
                  <a:schemeClr val="tx1"/>
                </a:solidFill>
                <a:latin typeface="Courier New" panose="02070309020205020404" pitchFamily="49" charset="0"/>
                <a:cs typeface="Courier New" panose="02070309020205020404" pitchFamily="49" charset="0"/>
              </a:rPr>
              <a:t> = u"\u0041\u0020\u0070\u0079\u0074\u0068\u006f\u006e\u0020\u0073\u0074\u0072\u0069\u006e\u0067"</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[13]: type (</a:t>
            </a:r>
            <a:r>
              <a:rPr lang="en-IN" sz="1100" dirty="0" err="1">
                <a:solidFill>
                  <a:schemeClr val="tx1"/>
                </a:solidFill>
                <a:latin typeface="Courier New" panose="02070309020205020404" pitchFamily="49" charset="0"/>
                <a:cs typeface="Courier New" panose="02070309020205020404" pitchFamily="49" charset="0"/>
              </a:rPr>
              <a:t>my_unicode_string</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Out[13]: </a:t>
            </a:r>
            <a:r>
              <a:rPr lang="en-IN" sz="1100" dirty="0" err="1">
                <a:solidFill>
                  <a:schemeClr val="tx1"/>
                </a:solidFill>
                <a:latin typeface="Courier New" panose="02070309020205020404" pitchFamily="49" charset="0"/>
                <a:cs typeface="Courier New" panose="02070309020205020404" pitchFamily="49" charset="0"/>
              </a:rPr>
              <a:t>unicode</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801506" y="5354745"/>
            <a:ext cx="5496012" cy="289203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 </a:t>
            </a:r>
            <a:r>
              <a:rPr lang="en-IN" sz="1100" dirty="0" err="1">
                <a:solidFill>
                  <a:schemeClr val="tx1"/>
                </a:solidFill>
                <a:latin typeface="Courier New" panose="02070309020205020404" pitchFamily="49" charset="0"/>
                <a:cs typeface="Courier New" panose="02070309020205020404" pitchFamily="49" charset="0"/>
              </a:rPr>
              <a:t>my_unicode_string</a:t>
            </a:r>
            <a:r>
              <a:rPr lang="en-IN" sz="1100" dirty="0">
                <a:solidFill>
                  <a:schemeClr val="tx1"/>
                </a:solidFill>
                <a:latin typeface="Courier New" panose="02070309020205020404" pitchFamily="49" charset="0"/>
                <a:cs typeface="Courier New" panose="02070309020205020404" pitchFamily="49" charset="0"/>
              </a:rPr>
              <a:t> = u"\u0041\u0020\u0070\u0079\u0074\u0068\u006f\u006e\u0020\u0073\u0074\u0072\u0069\u006e\u0067\u0400" &lt;-- Last character isn't ASCII</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[7]: my_utf8 = </a:t>
            </a:r>
            <a:r>
              <a:rPr lang="en-IN" sz="1100" dirty="0" err="1">
                <a:solidFill>
                  <a:schemeClr val="tx1"/>
                </a:solidFill>
                <a:latin typeface="Courier New" panose="02070309020205020404" pitchFamily="49" charset="0"/>
                <a:cs typeface="Courier New" panose="02070309020205020404" pitchFamily="49" charset="0"/>
              </a:rPr>
              <a:t>my_unicode_string.encode</a:t>
            </a:r>
            <a:r>
              <a:rPr lang="en-IN" sz="1100" dirty="0">
                <a:solidFill>
                  <a:schemeClr val="tx1"/>
                </a:solidFill>
                <a:latin typeface="Courier New" panose="02070309020205020404" pitchFamily="49" charset="0"/>
                <a:cs typeface="Courier New" panose="02070309020205020404" pitchFamily="49" charset="0"/>
              </a:rPr>
              <a:t>('utf-8')</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[9]: my_utf8</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Out[9]: 'A python string\xd0\x80'</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[11]: my_utf8.decode('utf-8')</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Out[11]: </a:t>
            </a:r>
            <a:r>
              <a:rPr lang="en-IN" sz="1100" dirty="0" err="1">
                <a:solidFill>
                  <a:schemeClr val="tx1"/>
                </a:solidFill>
                <a:latin typeface="Courier New" panose="02070309020205020404" pitchFamily="49" charset="0"/>
                <a:cs typeface="Courier New" panose="02070309020205020404" pitchFamily="49" charset="0"/>
              </a:rPr>
              <a:t>u'A</a:t>
            </a:r>
            <a:r>
              <a:rPr lang="en-IN" sz="1100" dirty="0">
                <a:solidFill>
                  <a:schemeClr val="tx1"/>
                </a:solidFill>
                <a:latin typeface="Courier New" panose="02070309020205020404" pitchFamily="49" charset="0"/>
                <a:cs typeface="Courier New" panose="02070309020205020404" pitchFamily="49" charset="0"/>
              </a:rPr>
              <a:t> python string\u0400'</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061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pPr>
              <a:spcAft>
                <a:spcPts val="600"/>
              </a:spcAft>
            </a:pPr>
            <a:r>
              <a:rPr lang="en-IN" sz="1100" dirty="0"/>
              <a:t>So, we see that we can transform a </a:t>
            </a:r>
            <a:r>
              <a:rPr lang="en-IN" sz="1100" dirty="0" err="1"/>
              <a:t>unicode</a:t>
            </a:r>
            <a:r>
              <a:rPr lang="en-IN" sz="1100" dirty="0"/>
              <a:t> string into a stream of bytes using the encode() method (And supplying the UTF-8 encoding scheme as a parameter). We can also decode the byte string back into Unicode by using the decode() method on the byte string.</a:t>
            </a:r>
            <a:endParaRPr lang="en-GB" sz="1100" dirty="0"/>
          </a:p>
          <a:p>
            <a:pPr>
              <a:spcAft>
                <a:spcPts val="600"/>
              </a:spcAft>
            </a:pPr>
            <a:r>
              <a:rPr lang="en-IN" sz="1100" dirty="0"/>
              <a:t>However, we need to pass the correct encoding method to the encode() and decode() methods.  Passing the wrong coding scheme will give you runtime errors such as the following:</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pPr>
              <a:spcAft>
                <a:spcPts val="650"/>
              </a:spcAft>
            </a:pPr>
            <a:endParaRPr lang="en-IN" dirty="0"/>
          </a:p>
          <a:p>
            <a:pPr>
              <a:spcAft>
                <a:spcPts val="650"/>
              </a:spcAft>
            </a:pPr>
            <a:endParaRPr lang="en-IN" dirty="0"/>
          </a:p>
          <a:p>
            <a:pPr>
              <a:spcAft>
                <a:spcPts val="600"/>
              </a:spcAft>
            </a:pPr>
            <a:r>
              <a:rPr lang="en-IN" sz="1100" dirty="0"/>
              <a:t>Here we see that if we specify the ASCII coding scheme to a non-ASCII string, such as the one we provide with the non-ASCII compatible </a:t>
            </a:r>
            <a:r>
              <a:rPr lang="en-IN" sz="1100" dirty="0" err="1"/>
              <a:t>cyrillic</a:t>
            </a:r>
            <a:r>
              <a:rPr lang="en-IN" sz="1100" dirty="0"/>
              <a:t> character at the end, Python will raise a </a:t>
            </a:r>
            <a:r>
              <a:rPr lang="en-IN" sz="1100" dirty="0" err="1"/>
              <a:t>UnicodeEncodeError</a:t>
            </a:r>
            <a:r>
              <a:rPr lang="en-IN" sz="1100" dirty="0"/>
              <a:t> exception.  Note that the encoding (or decoding) will fail if the byte sequences are junk or corrupted.  This is a good feature because Python will fail rather than try and provide invalid output from an encode or decode method. Therefore Python won't accept invalid input as valid.</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12</a:t>
            </a:fld>
            <a:endParaRPr lang="en-GB"/>
          </a:p>
        </p:txBody>
      </p:sp>
      <p:sp>
        <p:nvSpPr>
          <p:cNvPr id="6" name="Rectangle 5"/>
          <p:cNvSpPr/>
          <p:nvPr/>
        </p:nvSpPr>
        <p:spPr>
          <a:xfrm>
            <a:off x="818866" y="2318132"/>
            <a:ext cx="5390865" cy="326330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[15]: </a:t>
            </a:r>
            <a:r>
              <a:rPr lang="en-IN" sz="1100" dirty="0" err="1">
                <a:solidFill>
                  <a:schemeClr val="tx1"/>
                </a:solidFill>
                <a:latin typeface="Courier New" panose="02070309020205020404" pitchFamily="49" charset="0"/>
                <a:cs typeface="Courier New" panose="02070309020205020404" pitchFamily="49" charset="0"/>
              </a:rPr>
              <a:t>my_unicode_string</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Out[15]: </a:t>
            </a:r>
            <a:r>
              <a:rPr lang="en-IN" sz="1100" dirty="0" err="1">
                <a:solidFill>
                  <a:schemeClr val="tx1"/>
                </a:solidFill>
                <a:latin typeface="Courier New" panose="02070309020205020404" pitchFamily="49" charset="0"/>
                <a:cs typeface="Courier New" panose="02070309020205020404" pitchFamily="49" charset="0"/>
              </a:rPr>
              <a:t>u'A</a:t>
            </a:r>
            <a:r>
              <a:rPr lang="en-IN" sz="1100" dirty="0">
                <a:solidFill>
                  <a:schemeClr val="tx1"/>
                </a:solidFill>
                <a:latin typeface="Courier New" panose="02070309020205020404" pitchFamily="49" charset="0"/>
                <a:cs typeface="Courier New" panose="02070309020205020404" pitchFamily="49" charset="0"/>
              </a:rPr>
              <a:t> python string\u0400'</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[16]: </a:t>
            </a:r>
            <a:r>
              <a:rPr lang="en-IN" sz="1100" dirty="0" err="1">
                <a:solidFill>
                  <a:schemeClr val="tx1"/>
                </a:solidFill>
                <a:latin typeface="Courier New" panose="02070309020205020404" pitchFamily="49" charset="0"/>
                <a:cs typeface="Courier New" panose="02070309020205020404" pitchFamily="49" charset="0"/>
              </a:rPr>
              <a:t>my_unicode_string.encode</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err="1">
                <a:solidFill>
                  <a:schemeClr val="tx1"/>
                </a:solidFill>
                <a:latin typeface="Courier New" panose="02070309020205020404" pitchFamily="49" charset="0"/>
                <a:cs typeface="Courier New" panose="02070309020205020404" pitchFamily="49" charset="0"/>
              </a:rPr>
              <a:t>UnicodeEncodeError</a:t>
            </a:r>
            <a:r>
              <a:rPr lang="en-IN" sz="1100" dirty="0">
                <a:solidFill>
                  <a:schemeClr val="tx1"/>
                </a:solidFill>
                <a:latin typeface="Courier New" panose="02070309020205020404" pitchFamily="49" charset="0"/>
                <a:cs typeface="Courier New" panose="02070309020205020404" pitchFamily="49" charset="0"/>
              </a:rPr>
              <a:t>                        Traceback (most recent call last)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&lt;ipython-input-16-359cb84db0a2&gt; in &lt;module&gt;()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----&gt; 1 </a:t>
            </a:r>
            <a:r>
              <a:rPr lang="en-IN" sz="1100" dirty="0" err="1">
                <a:solidFill>
                  <a:schemeClr val="tx1"/>
                </a:solidFill>
                <a:latin typeface="Courier New" panose="02070309020205020404" pitchFamily="49" charset="0"/>
                <a:cs typeface="Courier New" panose="02070309020205020404" pitchFamily="49" charset="0"/>
              </a:rPr>
              <a:t>my_unicode_string.encode</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err="1">
                <a:solidFill>
                  <a:schemeClr val="tx1"/>
                </a:solidFill>
                <a:latin typeface="Courier New" panose="02070309020205020404" pitchFamily="49" charset="0"/>
                <a:cs typeface="Courier New" panose="02070309020205020404" pitchFamily="49" charset="0"/>
              </a:rPr>
              <a:t>UnicodeEncodeError</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 codec can't encode character u'\u0400' in position 15: ordinal not in range(128)</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685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00"/>
              </a:spcAft>
            </a:pPr>
            <a:r>
              <a:rPr lang="en-IN" sz="1100" dirty="0"/>
              <a:t>Alternatively rather than raising an exception, we can pass a second parameter to the encode and decode functions.  Some values for this second parameter are as follows:</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Aft>
                <a:spcPts val="650"/>
              </a:spcAft>
            </a:pPr>
            <a:endParaRPr lang="en-IN" dirty="0"/>
          </a:p>
          <a:p>
            <a:pPr>
              <a:spcAft>
                <a:spcPts val="650"/>
              </a:spcAft>
            </a:pPr>
            <a:endParaRPr lang="en-IN" dirty="0"/>
          </a:p>
          <a:p>
            <a:pPr>
              <a:spcAft>
                <a:spcPts val="650"/>
              </a:spcAft>
            </a:pPr>
            <a:endParaRPr lang="en-IN" dirty="0"/>
          </a:p>
          <a:p>
            <a:pPr>
              <a:spcAft>
                <a:spcPts val="600"/>
              </a:spcAft>
            </a:pPr>
            <a:r>
              <a:rPr lang="en-IN" sz="1100" dirty="0"/>
              <a:t>And now we come to the crux of the problem with the Unicode coding scheme in Python 2.  The python 2 distribution contains a file located in /</a:t>
            </a:r>
            <a:r>
              <a:rPr lang="en-IN" sz="1100" dirty="0" err="1"/>
              <a:t>usr</a:t>
            </a:r>
            <a:r>
              <a:rPr lang="en-IN" sz="1100" dirty="0"/>
              <a:t>/local/python2.x/ called site.py (This is on Unix systems, check your reference documentation for the location of this file on Microsoft Windows based systems).  When Python was first being created, the designers decided to set the default encoding scheme to 'ASCII'.  We can see this as follows:</a:t>
            </a:r>
          </a:p>
          <a:p>
            <a:pPr>
              <a:spcAft>
                <a:spcPts val="650"/>
              </a:spcAft>
            </a:pPr>
            <a:endParaRPr lang="en-IN" dirty="0"/>
          </a:p>
          <a:p>
            <a:pPr>
              <a:spcAft>
                <a:spcPts val="650"/>
              </a:spcAft>
            </a:pPr>
            <a:endParaRPr lang="en-GB" dirty="0"/>
          </a:p>
          <a:p>
            <a:pPr>
              <a:spcAft>
                <a:spcPts val="650"/>
              </a:spcAft>
            </a:pPr>
            <a:endParaRPr lang="en-GB" dirty="0"/>
          </a:p>
          <a:p>
            <a:pPr>
              <a:spcAft>
                <a:spcPts val="650"/>
              </a:spcAft>
            </a:pPr>
            <a:r>
              <a:rPr lang="en-IN" dirty="0"/>
              <a:t> </a:t>
            </a:r>
            <a:endParaRPr lang="en-GB" dirty="0"/>
          </a:p>
          <a:p>
            <a:pPr>
              <a:spcBef>
                <a:spcPts val="600"/>
              </a:spcBef>
              <a:spcAft>
                <a:spcPts val="600"/>
              </a:spcAft>
            </a:pPr>
            <a:r>
              <a:rPr lang="en-IN" sz="1100" dirty="0"/>
              <a:t> When Python sees some code that looks like the following:</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13</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916159592"/>
              </p:ext>
            </p:extLst>
          </p:nvPr>
        </p:nvGraphicFramePr>
        <p:xfrm>
          <a:off x="881124" y="1174203"/>
          <a:ext cx="5341815" cy="2700800"/>
        </p:xfrm>
        <a:graphic>
          <a:graphicData uri="http://schemas.openxmlformats.org/drawingml/2006/table">
            <a:tbl>
              <a:tblPr firstRow="1" bandRow="1">
                <a:tableStyleId>{5C22544A-7EE6-4342-B048-85BDC9FD1C3A}</a:tableStyleId>
              </a:tblPr>
              <a:tblGrid>
                <a:gridCol w="1766070">
                  <a:extLst>
                    <a:ext uri="{9D8B030D-6E8A-4147-A177-3AD203B41FA5}">
                      <a16:colId xmlns:a16="http://schemas.microsoft.com/office/drawing/2014/main" val="2069659492"/>
                    </a:ext>
                  </a:extLst>
                </a:gridCol>
                <a:gridCol w="3575745">
                  <a:extLst>
                    <a:ext uri="{9D8B030D-6E8A-4147-A177-3AD203B41FA5}">
                      <a16:colId xmlns:a16="http://schemas.microsoft.com/office/drawing/2014/main" val="1067243896"/>
                    </a:ext>
                  </a:extLst>
                </a:gridCol>
              </a:tblGrid>
              <a:tr h="415070">
                <a:tc>
                  <a:txBody>
                    <a:bodyPr/>
                    <a:lstStyle/>
                    <a:p>
                      <a:r>
                        <a:rPr lang="en-GB" sz="1100" dirty="0">
                          <a:latin typeface="Georgia" panose="02040502050405020303" pitchFamily="18" charset="0"/>
                        </a:rPr>
                        <a:t>Parameter Value</a:t>
                      </a:r>
                    </a:p>
                  </a:txBody>
                  <a:tcPr marL="94721" marR="94721" marT="51173" marB="51173"/>
                </a:tc>
                <a:tc>
                  <a:txBody>
                    <a:bodyPr/>
                    <a:lstStyle/>
                    <a:p>
                      <a:r>
                        <a:rPr lang="en-GB" sz="1100" dirty="0">
                          <a:latin typeface="Georgia" panose="02040502050405020303" pitchFamily="18" charset="0"/>
                        </a:rPr>
                        <a:t>Parameter Description</a:t>
                      </a:r>
                    </a:p>
                  </a:txBody>
                  <a:tcPr marL="94721" marR="94721" marT="51173" marB="51173"/>
                </a:tc>
                <a:extLst>
                  <a:ext uri="{0D108BD9-81ED-4DB2-BD59-A6C34878D82A}">
                    <a16:rowId xmlns:a16="http://schemas.microsoft.com/office/drawing/2014/main" val="2409370159"/>
                  </a:ext>
                </a:extLst>
              </a:tr>
              <a:tr h="4776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dirty="0">
                          <a:latin typeface="Courier New" panose="02070309020205020404" pitchFamily="49" charset="0"/>
                          <a:cs typeface="Courier New" panose="02070309020205020404" pitchFamily="49" charset="0"/>
                        </a:rPr>
                        <a:t>strict</a:t>
                      </a:r>
                      <a:endParaRPr lang="en-GB" sz="1100" b="0" dirty="0">
                        <a:latin typeface="Courier New" panose="02070309020205020404" pitchFamily="49" charset="0"/>
                        <a:cs typeface="Courier New" panose="02070309020205020404" pitchFamily="49" charset="0"/>
                      </a:endParaRPr>
                    </a:p>
                    <a:p>
                      <a:endParaRPr lang="en-GB" sz="1100" b="0" dirty="0">
                        <a:latin typeface="Courier New" panose="02070309020205020404" pitchFamily="49" charset="0"/>
                        <a:cs typeface="Courier New" panose="02070309020205020404" pitchFamily="49" charset="0"/>
                      </a:endParaRPr>
                    </a:p>
                  </a:txBody>
                  <a:tcPr marL="94721" marR="94721" marT="51173" marB="51173"/>
                </a:tc>
                <a:tc>
                  <a:txBody>
                    <a:bodyPr/>
                    <a:lstStyle/>
                    <a:p>
                      <a:pPr marL="85725" indent="0">
                        <a:spcAft>
                          <a:spcPts val="0"/>
                        </a:spcAft>
                      </a:pPr>
                      <a:r>
                        <a:rPr lang="en-IN" sz="1100" b="0" kern="150" dirty="0">
                          <a:effectLst/>
                          <a:latin typeface="Georgia" panose="02040502050405020303" pitchFamily="18" charset="0"/>
                          <a:ea typeface="Droid Sans Fallback"/>
                          <a:cs typeface="FreeSans"/>
                        </a:rPr>
                        <a:t>The default value.  Will raise an exception if it can't decode the value.</a:t>
                      </a:r>
                      <a:endParaRPr lang="en-GB" sz="1100" b="0" kern="150" dirty="0">
                        <a:effectLst/>
                        <a:latin typeface="Georgia" panose="02040502050405020303" pitchFamily="18" charset="0"/>
                        <a:ea typeface="Droid Sans Fallback"/>
                        <a:cs typeface="FreeSans"/>
                      </a:endParaRPr>
                    </a:p>
                  </a:txBody>
                  <a:tcPr marL="36178" marR="36178" marT="39091" marB="39091"/>
                </a:tc>
                <a:extLst>
                  <a:ext uri="{0D108BD9-81ED-4DB2-BD59-A6C34878D82A}">
                    <a16:rowId xmlns:a16="http://schemas.microsoft.com/office/drawing/2014/main" val="2737229665"/>
                  </a:ext>
                </a:extLst>
              </a:tr>
              <a:tr h="665250">
                <a:tc>
                  <a:txBody>
                    <a:bodyPr/>
                    <a:lstStyle/>
                    <a:p>
                      <a:r>
                        <a:rPr lang="en-IN" sz="1100" b="0" kern="1200" dirty="0">
                          <a:solidFill>
                            <a:schemeClr val="dk1"/>
                          </a:solidFill>
                          <a:effectLst/>
                          <a:latin typeface="Courier New" panose="02070309020205020404" pitchFamily="49" charset="0"/>
                          <a:ea typeface="+mn-ea"/>
                          <a:cs typeface="Courier New" panose="02070309020205020404" pitchFamily="49" charset="0"/>
                        </a:rPr>
                        <a:t>replace</a:t>
                      </a:r>
                      <a:endParaRPr lang="en-GB" sz="1100" b="0" dirty="0">
                        <a:latin typeface="Courier New" panose="02070309020205020404" pitchFamily="49" charset="0"/>
                        <a:cs typeface="Courier New" panose="02070309020205020404" pitchFamily="49" charset="0"/>
                      </a:endParaRPr>
                    </a:p>
                  </a:txBody>
                  <a:tcPr marL="94721" marR="94721" marT="51173" marB="51173"/>
                </a:tc>
                <a:tc>
                  <a:txBody>
                    <a:bodyPr/>
                    <a:lstStyle/>
                    <a:p>
                      <a:pPr marL="0" indent="0"/>
                      <a:r>
                        <a:rPr lang="en-IN" sz="1100" b="0" kern="1200" dirty="0">
                          <a:solidFill>
                            <a:schemeClr val="dk1"/>
                          </a:solidFill>
                          <a:effectLst/>
                          <a:latin typeface="Georgia" panose="02040502050405020303" pitchFamily="18" charset="0"/>
                          <a:ea typeface="+mn-ea"/>
                          <a:cs typeface="+mn-cs"/>
                        </a:rPr>
                        <a:t>Will return a “?” for every character that can't be decoded. For example:</a:t>
                      </a:r>
                      <a:endParaRPr lang="en-GB" sz="1100" b="0" kern="1200" dirty="0">
                        <a:solidFill>
                          <a:schemeClr val="dk1"/>
                        </a:solidFill>
                        <a:effectLst/>
                        <a:latin typeface="Georgia" panose="02040502050405020303" pitchFamily="18" charset="0"/>
                        <a:ea typeface="+mn-ea"/>
                        <a:cs typeface="+mn-cs"/>
                      </a:endParaRPr>
                    </a:p>
                    <a:p>
                      <a:r>
                        <a:rPr lang="en-IN" sz="1100" b="0" kern="1200" dirty="0">
                          <a:solidFill>
                            <a:schemeClr val="dk1"/>
                          </a:solidFill>
                          <a:effectLst/>
                          <a:latin typeface="Georgia" panose="02040502050405020303" pitchFamily="18" charset="0"/>
                          <a:ea typeface="+mn-ea"/>
                          <a:cs typeface="+mn-cs"/>
                        </a:rPr>
                        <a:t>“A python string?”</a:t>
                      </a:r>
                      <a:endParaRPr lang="en-GB" sz="1100" b="0" dirty="0">
                        <a:latin typeface="Georgia" panose="02040502050405020303" pitchFamily="18" charset="0"/>
                      </a:endParaRPr>
                    </a:p>
                  </a:txBody>
                  <a:tcPr marL="94721" marR="94721" marT="51173" marB="51173"/>
                </a:tc>
                <a:extLst>
                  <a:ext uri="{0D108BD9-81ED-4DB2-BD59-A6C34878D82A}">
                    <a16:rowId xmlns:a16="http://schemas.microsoft.com/office/drawing/2014/main" val="3975516187"/>
                  </a:ext>
                </a:extLst>
              </a:tr>
              <a:tr h="665250">
                <a:tc>
                  <a:txBody>
                    <a:bodyPr/>
                    <a:lstStyle/>
                    <a:p>
                      <a:pPr marL="85725" indent="0">
                        <a:spcAft>
                          <a:spcPts val="0"/>
                        </a:spcAft>
                      </a:pPr>
                      <a:r>
                        <a:rPr lang="en-IN" sz="1100" b="0" kern="150" dirty="0" err="1">
                          <a:effectLst/>
                          <a:latin typeface="Courier New" panose="02070309020205020404" pitchFamily="49" charset="0"/>
                          <a:ea typeface="Droid Sans Fallback"/>
                          <a:cs typeface="Courier New" panose="02070309020205020404" pitchFamily="49" charset="0"/>
                        </a:rPr>
                        <a:t>xmlcharrefreplace</a:t>
                      </a:r>
                      <a:endParaRPr lang="en-GB" sz="1100" b="0" kern="150" dirty="0">
                        <a:effectLst/>
                        <a:latin typeface="Courier New" panose="02070309020205020404" pitchFamily="49" charset="0"/>
                        <a:ea typeface="Droid Sans Fallback"/>
                        <a:cs typeface="Courier New" panose="02070309020205020404" pitchFamily="49" charset="0"/>
                      </a:endParaRPr>
                    </a:p>
                  </a:txBody>
                  <a:tcPr marL="36178" marR="36178" marT="39091" marB="39091"/>
                </a:tc>
                <a:tc>
                  <a:txBody>
                    <a:bodyPr/>
                    <a:lstStyle/>
                    <a:p>
                      <a:r>
                        <a:rPr lang="en-IN" sz="1100" b="0" kern="1200" dirty="0">
                          <a:solidFill>
                            <a:schemeClr val="dk1"/>
                          </a:solidFill>
                          <a:effectLst/>
                          <a:latin typeface="Georgia" panose="02040502050405020303" pitchFamily="18" charset="0"/>
                          <a:ea typeface="+mn-ea"/>
                          <a:cs typeface="+mn-cs"/>
                        </a:rPr>
                        <a:t>Will return an HTML/XML character entity reference, so /u0400 become &amp;#1024.  (0x400 = 1024 decimal).</a:t>
                      </a:r>
                      <a:endParaRPr lang="en-GB" sz="1100" b="0" dirty="0">
                        <a:latin typeface="Georgia" panose="02040502050405020303" pitchFamily="18" charset="0"/>
                      </a:endParaRPr>
                    </a:p>
                  </a:txBody>
                  <a:tcPr marL="94721" marR="94721" marT="51173" marB="51173"/>
                </a:tc>
                <a:extLst>
                  <a:ext uri="{0D108BD9-81ED-4DB2-BD59-A6C34878D82A}">
                    <a16:rowId xmlns:a16="http://schemas.microsoft.com/office/drawing/2014/main" val="352816542"/>
                  </a:ext>
                </a:extLst>
              </a:tr>
              <a:tr h="477615">
                <a:tc>
                  <a:txBody>
                    <a:bodyPr/>
                    <a:lstStyle/>
                    <a:p>
                      <a:pPr marL="85725" indent="0">
                        <a:spcAft>
                          <a:spcPts val="0"/>
                        </a:spcAft>
                      </a:pPr>
                      <a:r>
                        <a:rPr lang="en-IN" sz="1100" b="0" kern="150" dirty="0">
                          <a:effectLst/>
                          <a:latin typeface="Courier New" panose="02070309020205020404" pitchFamily="49" charset="0"/>
                          <a:ea typeface="Droid Sans Fallback"/>
                          <a:cs typeface="Courier New" panose="02070309020205020404" pitchFamily="49" charset="0"/>
                        </a:rPr>
                        <a:t>Ignore</a:t>
                      </a:r>
                      <a:endParaRPr lang="en-GB" sz="1100" b="0" kern="150" dirty="0">
                        <a:effectLst/>
                        <a:latin typeface="Courier New" panose="02070309020205020404" pitchFamily="49" charset="0"/>
                        <a:ea typeface="Droid Sans Fallback"/>
                        <a:cs typeface="Courier New" panose="02070309020205020404" pitchFamily="49" charset="0"/>
                      </a:endParaRPr>
                    </a:p>
                  </a:txBody>
                  <a:tcPr marL="36178" marR="36178" marT="39091" marB="39091"/>
                </a:tc>
                <a:tc>
                  <a:txBody>
                    <a:bodyPr/>
                    <a:lstStyle/>
                    <a:p>
                      <a:r>
                        <a:rPr lang="en-IN" sz="1100" b="0" kern="1200" dirty="0">
                          <a:solidFill>
                            <a:schemeClr val="dk1"/>
                          </a:solidFill>
                          <a:effectLst/>
                          <a:latin typeface="Georgia" panose="02040502050405020303" pitchFamily="18" charset="0"/>
                          <a:ea typeface="+mn-ea"/>
                          <a:cs typeface="+mn-cs"/>
                        </a:rPr>
                        <a:t>Simply ignore and don't print out the </a:t>
                      </a:r>
                      <a:r>
                        <a:rPr lang="en-IN" sz="1100" b="0" kern="1200" dirty="0" err="1">
                          <a:solidFill>
                            <a:schemeClr val="dk1"/>
                          </a:solidFill>
                          <a:effectLst/>
                          <a:latin typeface="Courier New" panose="02070309020205020404" pitchFamily="49" charset="0"/>
                          <a:ea typeface="+mn-ea"/>
                          <a:cs typeface="Courier New" panose="02070309020205020404" pitchFamily="49" charset="0"/>
                        </a:rPr>
                        <a:t>valuereplace</a:t>
                      </a:r>
                      <a:endParaRPr lang="en-GB" sz="1100" b="0" dirty="0">
                        <a:latin typeface="Courier New" panose="02070309020205020404" pitchFamily="49" charset="0"/>
                        <a:cs typeface="Courier New" panose="02070309020205020404" pitchFamily="49" charset="0"/>
                      </a:endParaRPr>
                    </a:p>
                  </a:txBody>
                  <a:tcPr marL="94721" marR="94721" marT="51173" marB="51173"/>
                </a:tc>
                <a:extLst>
                  <a:ext uri="{0D108BD9-81ED-4DB2-BD59-A6C34878D82A}">
                    <a16:rowId xmlns:a16="http://schemas.microsoft.com/office/drawing/2014/main" val="254162383"/>
                  </a:ext>
                </a:extLst>
              </a:tr>
            </a:tbl>
          </a:graphicData>
        </a:graphic>
      </p:graphicFrame>
      <p:sp>
        <p:nvSpPr>
          <p:cNvPr id="7" name="Rectangle 6"/>
          <p:cNvSpPr/>
          <p:nvPr/>
        </p:nvSpPr>
        <p:spPr>
          <a:xfrm>
            <a:off x="881124" y="5183812"/>
            <a:ext cx="5199865" cy="114247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100" dirty="0">
                <a:solidFill>
                  <a:schemeClr val="tx1"/>
                </a:solidFill>
                <a:latin typeface="Courier New" panose="02070309020205020404" pitchFamily="49" charset="0"/>
                <a:cs typeface="Courier New" panose="02070309020205020404" pitchFamily="49" charset="0"/>
              </a:rPr>
              <a:t>In [1]: import sys</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In [2]: </a:t>
            </a:r>
            <a:r>
              <a:rPr lang="en-IN" sz="1100" dirty="0" err="1">
                <a:solidFill>
                  <a:schemeClr val="tx1"/>
                </a:solidFill>
                <a:latin typeface="Courier New" panose="02070309020205020404" pitchFamily="49" charset="0"/>
                <a:cs typeface="Courier New" panose="02070309020205020404" pitchFamily="49" charset="0"/>
              </a:rPr>
              <a:t>sys.getdefaultencoding</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Out[2]: '</a:t>
            </a:r>
            <a:r>
              <a:rPr lang="en-IN" sz="1100" dirty="0" err="1">
                <a:solidFill>
                  <a:schemeClr val="tx1"/>
                </a:solidFill>
                <a:latin typeface="Courier New" panose="02070309020205020404" pitchFamily="49" charset="0"/>
                <a:cs typeface="Courier New" panose="02070309020205020404" pitchFamily="49" charset="0"/>
              </a:rPr>
              <a:t>ascii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881124" y="6604898"/>
            <a:ext cx="5199865" cy="280223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In [2]: string1 = </a:t>
            </a:r>
            <a:r>
              <a:rPr lang="en-IN" sz="1100" dirty="0" err="1">
                <a:solidFill>
                  <a:schemeClr val="tx1"/>
                </a:solidFill>
                <a:latin typeface="Courier New" panose="02070309020205020404" pitchFamily="49" charset="0"/>
                <a:cs typeface="Courier New" panose="02070309020205020404" pitchFamily="49" charset="0"/>
              </a:rPr>
              <a:t>u"Hello</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string2 = "World"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[8]: type(string2)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Out[8]: </a:t>
            </a:r>
            <a:r>
              <a:rPr lang="en-IN" sz="1100" dirty="0" err="1">
                <a:solidFill>
                  <a:schemeClr val="tx1"/>
                </a:solidFill>
                <a:latin typeface="Courier New" panose="02070309020205020404" pitchFamily="49" charset="0"/>
                <a:cs typeface="Courier New" panose="02070309020205020404" pitchFamily="49" charset="0"/>
              </a:rPr>
              <a:t>str</a:t>
            </a:r>
            <a:r>
              <a:rPr lang="en-IN" sz="1100" dirty="0">
                <a:solidFill>
                  <a:schemeClr val="tx1"/>
                </a:solidFill>
                <a:latin typeface="Courier New" panose="02070309020205020404" pitchFamily="49" charset="0"/>
                <a:cs typeface="Courier New" panose="02070309020205020404" pitchFamily="49" charset="0"/>
              </a:rPr>
              <a:t>  &lt;-- Here string2 is a byte string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[9]: type(string2.decode())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Out[9]: </a:t>
            </a:r>
            <a:r>
              <a:rPr lang="en-IN" sz="1100" dirty="0" err="1">
                <a:solidFill>
                  <a:schemeClr val="tx1"/>
                </a:solidFill>
                <a:latin typeface="Courier New" panose="02070309020205020404" pitchFamily="49" charset="0"/>
                <a:cs typeface="Courier New" panose="02070309020205020404" pitchFamily="49" charset="0"/>
              </a:rPr>
              <a:t>unicode</a:t>
            </a:r>
            <a:r>
              <a:rPr lang="en-IN" sz="1100" dirty="0">
                <a:solidFill>
                  <a:schemeClr val="tx1"/>
                </a:solidFill>
                <a:latin typeface="Courier New" panose="02070309020205020404" pitchFamily="49" charset="0"/>
                <a:cs typeface="Courier New" panose="02070309020205020404" pitchFamily="49" charset="0"/>
              </a:rPr>
              <a:t> &lt;-- Here string2 has been coerced to a </a:t>
            </a:r>
            <a:r>
              <a:rPr lang="en-IN" sz="1100" dirty="0" err="1">
                <a:solidFill>
                  <a:schemeClr val="tx1"/>
                </a:solidFill>
                <a:latin typeface="Courier New" panose="02070309020205020404" pitchFamily="49" charset="0"/>
                <a:cs typeface="Courier New" panose="02070309020205020404" pitchFamily="49" charset="0"/>
              </a:rPr>
              <a:t>unicode</a:t>
            </a:r>
            <a:r>
              <a:rPr lang="en-IN" sz="1100" dirty="0">
                <a:solidFill>
                  <a:schemeClr val="tx1"/>
                </a:solidFill>
                <a:latin typeface="Courier New" panose="02070309020205020404" pitchFamily="49" charset="0"/>
                <a:cs typeface="Courier New" panose="02070309020205020404" pitchFamily="49" charset="0"/>
              </a:rPr>
              <a:t> string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[4]: print string1 + " " + string2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Hello World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 [12]: print type(string1 + " " + string2)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&lt;type '</a:t>
            </a:r>
            <a:r>
              <a:rPr lang="en-IN" sz="1100" dirty="0" err="1">
                <a:solidFill>
                  <a:schemeClr val="tx1"/>
                </a:solidFill>
                <a:latin typeface="Courier New" panose="02070309020205020404" pitchFamily="49" charset="0"/>
                <a:cs typeface="Courier New" panose="02070309020205020404" pitchFamily="49" charset="0"/>
              </a:rPr>
              <a:t>unicode</a:t>
            </a:r>
            <a:r>
              <a:rPr lang="en-IN" sz="1100" dirty="0">
                <a:solidFill>
                  <a:schemeClr val="tx1"/>
                </a:solidFill>
                <a:latin typeface="Courier New" panose="02070309020205020404" pitchFamily="49" charset="0"/>
                <a:cs typeface="Courier New" panose="02070309020205020404" pitchFamily="49" charset="0"/>
              </a:rPr>
              <a:t>'&gt;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393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4050"/>
            <a:ext cx="5678212" cy="8753079"/>
          </a:xfrm>
        </p:spPr>
        <p:txBody>
          <a:bodyPr/>
          <a:lstStyle/>
          <a:p>
            <a:pPr>
              <a:spcAft>
                <a:spcPts val="600"/>
              </a:spcAft>
            </a:pPr>
            <a:r>
              <a:rPr lang="en-IN" sz="1100" dirty="0"/>
              <a:t>It will try to implicitly coerce the byte string (In this case string2) to a Unicode string.  Because we have seen that the default encoding scheme is 'ASCII', it will attempt to use this coding scheme to encode or decode the byte string.  This works when, in fact, the byte string is accepted to be ASCII by the creator, however, this will fail if in fact, a non-ASCII character is contained in the byte string.  This is the cause of the Unicode{</a:t>
            </a:r>
            <a:r>
              <a:rPr lang="en-IN" sz="1100" dirty="0" err="1"/>
              <a:t>Encode|Decode</a:t>
            </a:r>
            <a:r>
              <a:rPr lang="en-IN" sz="1100" dirty="0"/>
              <a:t>}Exception. One of the most common types of programming patterns where this is encountered is in network client/server applications.  </a:t>
            </a:r>
            <a:endParaRPr lang="en-GB" sz="1100" dirty="0"/>
          </a:p>
          <a:p>
            <a:pPr>
              <a:spcAft>
                <a:spcPts val="600"/>
              </a:spcAft>
            </a:pPr>
            <a:r>
              <a:rPr lang="en-IN" sz="1100" dirty="0"/>
              <a:t>To be fair to the designers, in the year 2000 when the language was being designed, ASCII was the 'safe' choice.  However, with the explosion of applications using non-ASCII </a:t>
            </a:r>
            <a:r>
              <a:rPr lang="en-IN" sz="1100" dirty="0" err="1"/>
              <a:t>unicode</a:t>
            </a:r>
            <a:r>
              <a:rPr lang="en-IN" sz="1100" dirty="0"/>
              <a:t> characters, this is no longer true.</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a:p>
        </p:txBody>
      </p:sp>
    </p:spTree>
    <p:extLst>
      <p:ext uri="{BB962C8B-B14F-4D97-AF65-F5344CB8AC3E}">
        <p14:creationId xmlns:p14="http://schemas.microsoft.com/office/powerpoint/2010/main" val="3072870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Can't we just change the </a:t>
            </a:r>
            <a:r>
              <a:rPr lang="en-IN" b="1" dirty="0" err="1">
                <a:solidFill>
                  <a:schemeClr val="accent5"/>
                </a:solidFill>
              </a:rPr>
              <a:t>defaultencoding</a:t>
            </a:r>
            <a:r>
              <a:rPr lang="en-IN" b="1" dirty="0">
                <a:solidFill>
                  <a:schemeClr val="accent5"/>
                </a:solidFill>
              </a:rPr>
              <a:t> parameter to 'UTF-8'?</a:t>
            </a:r>
            <a:endParaRPr lang="en-GB" b="1" dirty="0">
              <a:solidFill>
                <a:schemeClr val="accent5"/>
              </a:solidFill>
            </a:endParaRPr>
          </a:p>
          <a:p>
            <a:pPr>
              <a:spcAft>
                <a:spcPts val="600"/>
              </a:spcAft>
            </a:pPr>
            <a:r>
              <a:rPr lang="en-IN" sz="1100" dirty="0"/>
              <a:t>Short answer: No.</a:t>
            </a:r>
            <a:endParaRPr lang="en-GB" sz="1100" dirty="0"/>
          </a:p>
          <a:p>
            <a:pPr>
              <a:spcAft>
                <a:spcPts val="600"/>
              </a:spcAft>
            </a:pPr>
            <a:r>
              <a:rPr lang="en-IN" sz="1100" dirty="0"/>
              <a:t>Longer answer:  Yes, you can, but it is severely contra-indicated.</a:t>
            </a:r>
            <a:endParaRPr lang="en-GB" sz="1100" dirty="0"/>
          </a:p>
          <a:p>
            <a:pPr>
              <a:spcAft>
                <a:spcPts val="600"/>
              </a:spcAft>
            </a:pPr>
            <a:r>
              <a:rPr lang="en-IN" sz="1100" dirty="0"/>
              <a:t>Why not?</a:t>
            </a:r>
            <a:endParaRPr lang="en-GB" sz="1100" dirty="0"/>
          </a:p>
          <a:p>
            <a:pPr>
              <a:spcAft>
                <a:spcPts val="600"/>
              </a:spcAft>
            </a:pPr>
            <a:r>
              <a:rPr lang="en-IN" sz="1100" dirty="0"/>
              <a:t>There is a workaround which will allow Python 2 programmers to set the default encoding value, however doing this create severe side effects in which, effectively, the cure becomes worse than the disease.  </a:t>
            </a:r>
            <a:endParaRPr lang="en-GB" sz="1100" dirty="0"/>
          </a:p>
          <a:p>
            <a:pPr>
              <a:spcAft>
                <a:spcPts val="600"/>
              </a:spcAft>
            </a:pPr>
            <a:r>
              <a:rPr lang="en-IN" sz="1100" b="1" i="1" dirty="0"/>
              <a:t>Problem number 1</a:t>
            </a:r>
            <a:r>
              <a:rPr lang="en-IN" sz="1100" dirty="0"/>
              <a:t>.  Other programs besides yours may depend on this value being set to '</a:t>
            </a:r>
            <a:r>
              <a:rPr lang="en-IN" sz="1100" dirty="0" err="1"/>
              <a:t>ascii</a:t>
            </a:r>
            <a:r>
              <a:rPr lang="en-IN" sz="1100" dirty="0"/>
              <a:t>'. The site.py is loaded once for the environment.  The </a:t>
            </a:r>
            <a:r>
              <a:rPr lang="en-IN" sz="1100" dirty="0" err="1"/>
              <a:t>setdefaultencoding</a:t>
            </a:r>
            <a:r>
              <a:rPr lang="en-IN" sz="1100" dirty="0"/>
              <a:t>() method is not available by default.  Creating this method in your program and invoking it will affect not only your program but also any third party programs, such as libraries which may depend on that value.  You may well find that the program will work on your development </a:t>
            </a:r>
            <a:r>
              <a:rPr lang="en-IN" sz="1100" dirty="0" err="1"/>
              <a:t>system,but</a:t>
            </a:r>
            <a:r>
              <a:rPr lang="en-IN" sz="1100" dirty="0"/>
              <a:t> when rolling it out into production many other things will break which makes your application unviable.</a:t>
            </a:r>
            <a:endParaRPr lang="en-GB" sz="1100" dirty="0"/>
          </a:p>
          <a:p>
            <a:pPr>
              <a:spcAft>
                <a:spcPts val="600"/>
              </a:spcAft>
            </a:pPr>
            <a:r>
              <a:rPr lang="en-IN" sz="1100" b="1" i="1" dirty="0"/>
              <a:t>Problem Number 2</a:t>
            </a:r>
            <a:r>
              <a:rPr lang="en-IN" sz="1100" dirty="0"/>
              <a:t>. Basic collections such as dictionaries may break when doing container lookups.  This is because the hash values of a key that contains only ASCII values and one that contains non-ASCII values won't be the same due to the fact that the </a:t>
            </a:r>
            <a:r>
              <a:rPr lang="en-IN" sz="1100" i="1" dirty="0"/>
              <a:t>in</a:t>
            </a:r>
            <a:r>
              <a:rPr lang="en-IN" sz="1100" dirty="0"/>
              <a:t> operator doesn't automatically coerce type, so the in operator will not return the expected value whereas the '==' operator which will do the implicit conversion will return the expected value.</a:t>
            </a:r>
            <a:endParaRPr lang="en-GB" sz="1100" dirty="0"/>
          </a:p>
          <a:p>
            <a:pPr>
              <a:spcAft>
                <a:spcPts val="600"/>
              </a:spcAft>
            </a:pPr>
            <a:r>
              <a:rPr lang="en-IN" sz="1100" dirty="0"/>
              <a:t>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dirty="0"/>
          </a:p>
        </p:txBody>
      </p:sp>
    </p:spTree>
    <p:extLst>
      <p:ext uri="{BB962C8B-B14F-4D97-AF65-F5344CB8AC3E}">
        <p14:creationId xmlns:p14="http://schemas.microsoft.com/office/powerpoint/2010/main" val="2021119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00"/>
              </a:spcAft>
            </a:pPr>
            <a:r>
              <a:rPr lang="en-IN" b="1" dirty="0">
                <a:solidFill>
                  <a:schemeClr val="accent5"/>
                </a:solidFill>
              </a:rPr>
              <a:t>How does Python 3 handle this problem?</a:t>
            </a:r>
            <a:endParaRPr lang="en-GB" b="1" dirty="0">
              <a:solidFill>
                <a:schemeClr val="accent5"/>
              </a:solidFill>
            </a:endParaRPr>
          </a:p>
          <a:p>
            <a:pPr>
              <a:spcAft>
                <a:spcPts val="600"/>
              </a:spcAft>
            </a:pPr>
            <a:r>
              <a:rPr lang="en-IN" sz="1100" dirty="0"/>
              <a:t>Python 3 completely re-does the concept of byte and </a:t>
            </a:r>
            <a:r>
              <a:rPr lang="en-IN" sz="1100" dirty="0" err="1"/>
              <a:t>unicode</a:t>
            </a:r>
            <a:r>
              <a:rPr lang="en-IN" sz="1100" dirty="0"/>
              <a:t> strings.  Let's take a look</a:t>
            </a:r>
            <a:r>
              <a:rPr lang="en-IN" dirty="0"/>
              <a:t>.</a:t>
            </a:r>
            <a:endParaRPr lang="en-GB" dirty="0"/>
          </a:p>
          <a:p>
            <a:r>
              <a:rPr lang="en-IN" dirty="0"/>
              <a:t> </a:t>
            </a:r>
          </a:p>
          <a:p>
            <a:endParaRPr lang="en-IN" dirty="0"/>
          </a:p>
          <a:p>
            <a:endParaRPr lang="en-IN" dirty="0"/>
          </a:p>
          <a:p>
            <a:endParaRPr lang="en-IN" dirty="0"/>
          </a:p>
          <a:p>
            <a:endParaRPr lang="en-IN" dirty="0"/>
          </a:p>
          <a:p>
            <a:endParaRPr lang="en-IN" dirty="0"/>
          </a:p>
          <a:p>
            <a:endParaRPr lang="en-IN" dirty="0"/>
          </a:p>
          <a:p>
            <a:endParaRPr lang="en-GB" dirty="0"/>
          </a:p>
          <a:p>
            <a:pPr>
              <a:spcAft>
                <a:spcPts val="600"/>
              </a:spcAft>
            </a:pPr>
            <a:r>
              <a:rPr lang="en-IN" sz="1100" dirty="0"/>
              <a:t>Python 3 has now completely redefined the '</a:t>
            </a:r>
            <a:r>
              <a:rPr lang="en-IN" sz="1100" dirty="0" err="1"/>
              <a:t>str</a:t>
            </a:r>
            <a:r>
              <a:rPr lang="en-IN" sz="1100" dirty="0"/>
              <a:t>' class.  Python 3 treats '</a:t>
            </a:r>
            <a:r>
              <a:rPr lang="en-IN" sz="1100" dirty="0" err="1"/>
              <a:t>str</a:t>
            </a:r>
            <a:r>
              <a:rPr lang="en-IN" sz="1100" dirty="0"/>
              <a:t>' as Unicode whereas Python 2 treated '</a:t>
            </a:r>
            <a:r>
              <a:rPr lang="en-IN" sz="1100" dirty="0" err="1"/>
              <a:t>str</a:t>
            </a:r>
            <a:r>
              <a:rPr lang="en-IN" sz="1100" dirty="0"/>
              <a:t>' as a byte string.</a:t>
            </a:r>
            <a:endParaRPr lang="en-GB" sz="1100" dirty="0"/>
          </a:p>
          <a:p>
            <a:pPr>
              <a:spcAft>
                <a:spcPts val="600"/>
              </a:spcAft>
            </a:pPr>
            <a:r>
              <a:rPr lang="en-IN" sz="1100" dirty="0"/>
              <a:t>Note that specifying the 'b' prefix before a string indicates to Python 3 that this is a byte string.</a:t>
            </a:r>
            <a:endParaRPr lang="en-GB" sz="1100" dirty="0"/>
          </a:p>
          <a:p>
            <a:pPr>
              <a:spcAft>
                <a:spcPts val="600"/>
              </a:spcAft>
            </a:pPr>
            <a:r>
              <a:rPr lang="en-IN" sz="1100" dirty="0"/>
              <a:t>Python 3 now has a specific built in class for byte strings.  Additionally Python3 will no longer do implicit type conversion for you.  You must now explicitly covert byte strings to </a:t>
            </a:r>
            <a:r>
              <a:rPr lang="en-IN" sz="1100" dirty="0" err="1"/>
              <a:t>unicode</a:t>
            </a:r>
            <a:r>
              <a:rPr lang="en-IN" sz="1100" dirty="0"/>
              <a:t> and vice versa using the decode and encode methods. Because of this change, the chances of getting a </a:t>
            </a:r>
            <a:r>
              <a:rPr lang="en-IN" sz="1100" dirty="0" err="1"/>
              <a:t>UnicodeEncodeException</a:t>
            </a:r>
            <a:r>
              <a:rPr lang="en-IN" sz="1100" dirty="0"/>
              <a:t> or </a:t>
            </a:r>
            <a:r>
              <a:rPr lang="en-IN" sz="1100" dirty="0" err="1"/>
              <a:t>UnicodeDecodeException</a:t>
            </a:r>
            <a:r>
              <a:rPr lang="en-IN" sz="1100" dirty="0"/>
              <a:t> runtime error are substantially reduced. The penalty, however, is that you must now explicitly encode and decode your strings in your program.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a:p>
        </p:txBody>
      </p:sp>
      <p:sp>
        <p:nvSpPr>
          <p:cNvPr id="7" name="Rectangle 6"/>
          <p:cNvSpPr/>
          <p:nvPr/>
        </p:nvSpPr>
        <p:spPr>
          <a:xfrm>
            <a:off x="949579" y="5112640"/>
            <a:ext cx="5199865" cy="142808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foo = "Hello World\u0400"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(type(foo))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&lt;class '</a:t>
            </a:r>
            <a:r>
              <a:rPr lang="en-IN" sz="1100" dirty="0" err="1">
                <a:solidFill>
                  <a:schemeClr val="tx1"/>
                </a:solidFill>
                <a:latin typeface="Courier New" panose="02070309020205020404" pitchFamily="49" charset="0"/>
                <a:cs typeface="Courier New" panose="02070309020205020404" pitchFamily="49" charset="0"/>
              </a:rPr>
              <a:t>str</a:t>
            </a:r>
            <a:r>
              <a:rPr lang="en-IN" sz="1100" dirty="0">
                <a:solidFill>
                  <a:schemeClr val="tx1"/>
                </a:solidFill>
                <a:latin typeface="Courier New" panose="02070309020205020404" pitchFamily="49" charset="0"/>
                <a:cs typeface="Courier New" panose="02070309020205020404" pitchFamily="49" charset="0"/>
              </a:rPr>
              <a:t>'&gt;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bar = </a:t>
            </a:r>
            <a:r>
              <a:rPr lang="en-IN" sz="1100" dirty="0" err="1">
                <a:solidFill>
                  <a:schemeClr val="tx1"/>
                </a:solidFill>
                <a:latin typeface="Courier New" panose="02070309020205020404" pitchFamily="49" charset="0"/>
                <a:cs typeface="Courier New" panose="02070309020205020404" pitchFamily="49" charset="0"/>
              </a:rPr>
              <a:t>b"Hello</a:t>
            </a:r>
            <a:r>
              <a:rPr lang="en-IN" sz="1100" dirty="0">
                <a:solidFill>
                  <a:schemeClr val="tx1"/>
                </a:solidFill>
                <a:latin typeface="Courier New" panose="02070309020205020404" pitchFamily="49" charset="0"/>
                <a:cs typeface="Courier New" panose="02070309020205020404" pitchFamily="49" charset="0"/>
              </a:rPr>
              <a:t> World\u400"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type(bar)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builtins.bytes</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627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66750"/>
            <a:ext cx="5678212" cy="3722688"/>
          </a:xfrm>
        </p:spPr>
      </p:sp>
      <p:sp>
        <p:nvSpPr>
          <p:cNvPr id="3" name="Notes Placeholder 2"/>
          <p:cNvSpPr>
            <a:spLocks noGrp="1"/>
          </p:cNvSpPr>
          <p:nvPr>
            <p:ph type="body" idx="1"/>
          </p:nvPr>
        </p:nvSpPr>
        <p:spPr>
          <a:xfrm>
            <a:off x="710406" y="4641278"/>
            <a:ext cx="5678212" cy="4765851"/>
          </a:xfrm>
        </p:spPr>
        <p:txBody>
          <a:bodyPr/>
          <a:lstStyle/>
          <a:p>
            <a:pPr>
              <a:spcAft>
                <a:spcPts val="650"/>
              </a:spcAft>
            </a:pPr>
            <a:r>
              <a:rPr lang="en-IN" sz="1100" dirty="0"/>
              <a:t>Let's see an example of this.</a:t>
            </a:r>
            <a:endParaRPr lang="en-GB" sz="1100"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endParaRPr lang="en-GB" dirty="0"/>
          </a:p>
          <a:p>
            <a:endParaRPr lang="en-GB" dirty="0"/>
          </a:p>
          <a:p>
            <a:endParaRPr lang="en-IN" dirty="0"/>
          </a:p>
          <a:p>
            <a:pPr>
              <a:spcAft>
                <a:spcPts val="600"/>
              </a:spcAft>
            </a:pPr>
            <a:r>
              <a:rPr lang="en-IN" sz="1100" dirty="0"/>
              <a:t>A summary of the python 2 vs python 3 differences with </a:t>
            </a:r>
            <a:r>
              <a:rPr lang="en-IN" sz="1100" dirty="0" err="1"/>
              <a:t>unicode</a:t>
            </a:r>
            <a:r>
              <a:rPr lang="en-IN" sz="1100" dirty="0"/>
              <a:t> can be compiled as follows: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17</a:t>
            </a:fld>
            <a:endParaRPr lang="en-GB"/>
          </a:p>
        </p:txBody>
      </p:sp>
      <p:sp>
        <p:nvSpPr>
          <p:cNvPr id="9" name="Rectangle 8"/>
          <p:cNvSpPr/>
          <p:nvPr/>
        </p:nvSpPr>
        <p:spPr>
          <a:xfrm>
            <a:off x="710406" y="5005982"/>
            <a:ext cx="5678212" cy="24753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"Hello" + b" World" &lt;--- No implicit conversion done here.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TypeError</a:t>
            </a:r>
            <a:r>
              <a:rPr lang="en-IN" sz="1100" dirty="0">
                <a:solidFill>
                  <a:schemeClr val="tx1"/>
                </a:solidFill>
                <a:latin typeface="Courier New" panose="02070309020205020404" pitchFamily="49" charset="0"/>
                <a:cs typeface="Courier New" panose="02070309020205020404" pitchFamily="49" charset="0"/>
              </a:rPr>
              <a:t>                                 Traceback (most recent call last)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&lt;ipython-input-1-2395be9473f9&gt; in &lt;module&gt;()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----&gt; 1 "Hello" + b" World"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TypeError</a:t>
            </a:r>
            <a:r>
              <a:rPr lang="en-IN" sz="1100" dirty="0">
                <a:solidFill>
                  <a:schemeClr val="tx1"/>
                </a:solidFill>
                <a:latin typeface="Courier New" panose="02070309020205020404" pitchFamily="49" charset="0"/>
                <a:cs typeface="Courier New" panose="02070309020205020404" pitchFamily="49" charset="0"/>
              </a:rPr>
              <a:t>: Can't convert 'bytes' object to </a:t>
            </a:r>
            <a:r>
              <a:rPr lang="en-IN" sz="1100" dirty="0" err="1">
                <a:solidFill>
                  <a:schemeClr val="tx1"/>
                </a:solidFill>
                <a:latin typeface="Courier New" panose="02070309020205020404" pitchFamily="49" charset="0"/>
                <a:cs typeface="Courier New" panose="02070309020205020404" pitchFamily="49" charset="0"/>
              </a:rPr>
              <a:t>str</a:t>
            </a:r>
            <a:r>
              <a:rPr lang="en-IN" sz="1100" dirty="0">
                <a:solidFill>
                  <a:schemeClr val="tx1"/>
                </a:solidFill>
                <a:latin typeface="Courier New" panose="02070309020205020404" pitchFamily="49" charset="0"/>
                <a:cs typeface="Courier New" panose="02070309020205020404" pitchFamily="49" charset="0"/>
              </a:rPr>
              <a:t> implicitly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"Hello " + </a:t>
            </a:r>
            <a:r>
              <a:rPr lang="en-IN" sz="1100" dirty="0" err="1">
                <a:solidFill>
                  <a:schemeClr val="tx1"/>
                </a:solidFill>
                <a:latin typeface="Courier New" panose="02070309020205020404" pitchFamily="49" charset="0"/>
                <a:cs typeface="Courier New" panose="02070309020205020404" pitchFamily="49" charset="0"/>
              </a:rPr>
              <a:t>b"World".decode</a:t>
            </a:r>
            <a:r>
              <a:rPr lang="en-IN" sz="1100" dirty="0">
                <a:solidFill>
                  <a:schemeClr val="tx1"/>
                </a:solidFill>
                <a:latin typeface="Courier New" panose="02070309020205020404" pitchFamily="49" charset="0"/>
                <a:cs typeface="Courier New" panose="02070309020205020404" pitchFamily="49" charset="0"/>
              </a:rPr>
              <a:t>('UTF-8') &lt;--- Explicit conversion needed.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'Hello World'</a:t>
            </a:r>
            <a:endParaRPr lang="en-GB" sz="1100" dirty="0">
              <a:solidFill>
                <a:schemeClr val="tx1"/>
              </a:solidFill>
              <a:latin typeface="Courier New" panose="02070309020205020404" pitchFamily="49" charset="0"/>
              <a:cs typeface="Courier New" panose="02070309020205020404" pitchFamily="49"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4528653"/>
              </p:ext>
            </p:extLst>
          </p:nvPr>
        </p:nvGraphicFramePr>
        <p:xfrm>
          <a:off x="949579" y="7974284"/>
          <a:ext cx="5199866" cy="1333488"/>
        </p:xfrm>
        <a:graphic>
          <a:graphicData uri="http://schemas.openxmlformats.org/drawingml/2006/table">
            <a:tbl>
              <a:tblPr firstRow="1" bandRow="1">
                <a:tableStyleId>{5C22544A-7EE6-4342-B048-85BDC9FD1C3A}</a:tableStyleId>
              </a:tblPr>
              <a:tblGrid>
                <a:gridCol w="1933736">
                  <a:extLst>
                    <a:ext uri="{9D8B030D-6E8A-4147-A177-3AD203B41FA5}">
                      <a16:colId xmlns:a16="http://schemas.microsoft.com/office/drawing/2014/main" val="1506345033"/>
                    </a:ext>
                  </a:extLst>
                </a:gridCol>
                <a:gridCol w="3266130">
                  <a:extLst>
                    <a:ext uri="{9D8B030D-6E8A-4147-A177-3AD203B41FA5}">
                      <a16:colId xmlns:a16="http://schemas.microsoft.com/office/drawing/2014/main" val="775074472"/>
                    </a:ext>
                  </a:extLst>
                </a:gridCol>
              </a:tblGrid>
              <a:tr h="444496">
                <a:tc>
                  <a:txBody>
                    <a:bodyPr/>
                    <a:lstStyle/>
                    <a:p>
                      <a:r>
                        <a:rPr lang="en-GB" sz="1100" b="0" dirty="0">
                          <a:solidFill>
                            <a:schemeClr val="tx1"/>
                          </a:solidFill>
                          <a:latin typeface="Georgia" panose="02040502050405020303" pitchFamily="18" charset="0"/>
                        </a:rPr>
                        <a:t>The </a:t>
                      </a:r>
                      <a:r>
                        <a:rPr lang="en-GB" sz="1100" b="0" dirty="0" err="1">
                          <a:solidFill>
                            <a:schemeClr val="tx1"/>
                          </a:solidFill>
                          <a:latin typeface="Courier New" panose="02070309020205020404" pitchFamily="49" charset="0"/>
                          <a:cs typeface="Courier New" panose="02070309020205020404" pitchFamily="49" charset="0"/>
                        </a:rPr>
                        <a:t>str</a:t>
                      </a:r>
                      <a:r>
                        <a:rPr lang="en-GB" sz="1100" b="0" baseline="0" dirty="0">
                          <a:solidFill>
                            <a:schemeClr val="tx1"/>
                          </a:solidFill>
                          <a:latin typeface="Georgia" panose="02040502050405020303" pitchFamily="18" charset="0"/>
                        </a:rPr>
                        <a:t> class</a:t>
                      </a:r>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In Python 2 </a:t>
                      </a:r>
                      <a:r>
                        <a:rPr lang="en-IN" sz="1100" b="0" kern="150" dirty="0" err="1">
                          <a:solidFill>
                            <a:schemeClr val="tx1"/>
                          </a:solidFill>
                          <a:effectLst/>
                          <a:latin typeface="Courier New" panose="02070309020205020404" pitchFamily="49" charset="0"/>
                          <a:ea typeface="Droid Sans Fallback"/>
                          <a:cs typeface="Courier New" panose="02070309020205020404" pitchFamily="49" charset="0"/>
                        </a:rPr>
                        <a:t>str</a:t>
                      </a:r>
                      <a:r>
                        <a:rPr lang="en-IN" sz="1100" b="0" kern="150" dirty="0">
                          <a:solidFill>
                            <a:schemeClr val="tx1"/>
                          </a:solidFill>
                          <a:effectLst/>
                          <a:latin typeface="Georgia" panose="02040502050405020303" pitchFamily="18" charset="0"/>
                          <a:ea typeface="Droid Sans Fallback"/>
                          <a:cs typeface="FreeSans"/>
                        </a:rPr>
                        <a:t> is a byte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In Python 3 it is a </a:t>
                      </a:r>
                      <a:r>
                        <a:rPr lang="en-IN" sz="1100" b="0" kern="150" dirty="0" err="1">
                          <a:solidFill>
                            <a:schemeClr val="tx1"/>
                          </a:solidFill>
                          <a:effectLst/>
                          <a:latin typeface="Georgia" panose="02040502050405020303" pitchFamily="18" charset="0"/>
                          <a:ea typeface="Droid Sans Fallback"/>
                          <a:cs typeface="FreeSans"/>
                        </a:rPr>
                        <a:t>unicode</a:t>
                      </a:r>
                      <a:r>
                        <a:rPr lang="en-IN" sz="1100" b="0" kern="150" dirty="0">
                          <a:solidFill>
                            <a:schemeClr val="tx1"/>
                          </a:solidFill>
                          <a:effectLst/>
                          <a:latin typeface="Georgia" panose="02040502050405020303" pitchFamily="18" charset="0"/>
                          <a:ea typeface="Droid Sans Fallback"/>
                          <a:cs typeface="FreeSans"/>
                        </a:rPr>
                        <a:t> string</a:t>
                      </a:r>
                      <a:endParaRPr lang="en-GB" sz="1100" b="0" kern="150" dirty="0">
                        <a:solidFill>
                          <a:schemeClr val="tx1"/>
                        </a:solidFill>
                        <a:effectLst/>
                        <a:latin typeface="Georgia" panose="02040502050405020303" pitchFamily="18" charset="0"/>
                        <a:ea typeface="Droid Sans Fallback"/>
                        <a:cs typeface="FreeSans"/>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6884543"/>
                  </a:ext>
                </a:extLst>
              </a:tr>
              <a:tr h="444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200" dirty="0">
                          <a:solidFill>
                            <a:schemeClr val="tx1"/>
                          </a:solidFill>
                          <a:effectLst/>
                          <a:latin typeface="Georgia" panose="02040502050405020303" pitchFamily="18" charset="0"/>
                          <a:ea typeface="+mn-ea"/>
                          <a:cs typeface="+mn-cs"/>
                        </a:rPr>
                        <a:t>The </a:t>
                      </a:r>
                      <a:r>
                        <a:rPr lang="en-IN" sz="1100" b="0" kern="1200" dirty="0">
                          <a:solidFill>
                            <a:schemeClr val="tx1"/>
                          </a:solidFill>
                          <a:effectLst/>
                          <a:latin typeface="Courier New" panose="02070309020205020404" pitchFamily="49" charset="0"/>
                          <a:ea typeface="+mn-ea"/>
                          <a:cs typeface="Courier New" panose="02070309020205020404" pitchFamily="49" charset="0"/>
                        </a:rPr>
                        <a:t>byte</a:t>
                      </a:r>
                      <a:r>
                        <a:rPr lang="en-IN" sz="1100" b="0" kern="1200" dirty="0">
                          <a:solidFill>
                            <a:schemeClr val="tx1"/>
                          </a:solidFill>
                          <a:effectLst/>
                          <a:latin typeface="Georgia" panose="02040502050405020303" pitchFamily="18" charset="0"/>
                          <a:ea typeface="+mn-ea"/>
                          <a:cs typeface="+mn-cs"/>
                        </a:rPr>
                        <a:t> </a:t>
                      </a:r>
                      <a:r>
                        <a:rPr lang="en-IN" sz="1100" b="0" kern="1200" dirty="0" err="1">
                          <a:solidFill>
                            <a:schemeClr val="tx1"/>
                          </a:solidFill>
                          <a:effectLst/>
                          <a:latin typeface="Georgia" panose="02040502050405020303" pitchFamily="18" charset="0"/>
                          <a:ea typeface="+mn-ea"/>
                          <a:cs typeface="+mn-cs"/>
                        </a:rPr>
                        <a:t>builtin</a:t>
                      </a:r>
                      <a:r>
                        <a:rPr lang="en-IN" sz="1100" b="0" kern="1200" dirty="0">
                          <a:solidFill>
                            <a:schemeClr val="tx1"/>
                          </a:solidFill>
                          <a:effectLst/>
                          <a:latin typeface="Georgia" panose="02040502050405020303" pitchFamily="18" charset="0"/>
                          <a:ea typeface="+mn-ea"/>
                          <a:cs typeface="+mn-cs"/>
                        </a:rPr>
                        <a:t> class</a:t>
                      </a:r>
                      <a:endParaRPr lang="en-GB" sz="1100" b="0" dirty="0">
                        <a:solidFill>
                          <a:schemeClr val="tx1"/>
                        </a:solidFill>
                        <a:latin typeface="Georgia" panose="02040502050405020303" pitchFamily="18" charset="0"/>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200" dirty="0">
                          <a:solidFill>
                            <a:schemeClr val="tx1"/>
                          </a:solidFill>
                          <a:effectLst/>
                          <a:latin typeface="Georgia" panose="02040502050405020303" pitchFamily="18" charset="0"/>
                          <a:ea typeface="+mn-ea"/>
                          <a:cs typeface="+mn-cs"/>
                        </a:rPr>
                        <a:t>Unique to Python 3</a:t>
                      </a:r>
                      <a:endParaRPr lang="en-GB" sz="1100" b="0" dirty="0">
                        <a:solidFill>
                          <a:schemeClr val="tx1"/>
                        </a:solidFill>
                        <a:latin typeface="Georgia" panose="02040502050405020303" pitchFamily="18" charset="0"/>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628544"/>
                  </a:ext>
                </a:extLst>
              </a:tr>
              <a:tr h="444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Implicit type conversion</a:t>
                      </a:r>
                      <a:endParaRPr lang="en-GB" sz="1100" b="0" kern="150" dirty="0">
                        <a:solidFill>
                          <a:schemeClr val="tx1"/>
                        </a:solidFill>
                        <a:effectLst/>
                        <a:latin typeface="Georgia" panose="02040502050405020303" pitchFamily="18" charset="0"/>
                        <a:ea typeface="Droid Sans Fallback"/>
                        <a:cs typeface="FreeSans"/>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kern="150" dirty="0">
                          <a:solidFill>
                            <a:schemeClr val="tx1"/>
                          </a:solidFill>
                          <a:effectLst/>
                          <a:latin typeface="Georgia" panose="02040502050405020303" pitchFamily="18" charset="0"/>
                          <a:ea typeface="Droid Sans Fallback"/>
                          <a:cs typeface="FreeSans"/>
                        </a:rPr>
                        <a:t>Yes in Python 2, no in Python 3</a:t>
                      </a:r>
                      <a:endParaRPr lang="en-GB" sz="1100" b="0" kern="150" dirty="0">
                        <a:solidFill>
                          <a:schemeClr val="tx1"/>
                        </a:solidFill>
                        <a:effectLst/>
                        <a:latin typeface="Georgia" panose="02040502050405020303" pitchFamily="18" charset="0"/>
                        <a:ea typeface="Droid Sans Fallback"/>
                        <a:cs typeface="FreeSans"/>
                      </a:endParaRPr>
                    </a:p>
                    <a:p>
                      <a:endParaRPr lang="en-GB" sz="1100" b="0" dirty="0">
                        <a:solidFill>
                          <a:schemeClr val="tx1"/>
                        </a:solidFill>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07885028"/>
                  </a:ext>
                </a:extLst>
              </a:tr>
            </a:tbl>
          </a:graphicData>
        </a:graphic>
      </p:graphicFrame>
    </p:spTree>
    <p:extLst>
      <p:ext uri="{BB962C8B-B14F-4D97-AF65-F5344CB8AC3E}">
        <p14:creationId xmlns:p14="http://schemas.microsoft.com/office/powerpoint/2010/main" val="2676066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00"/>
              </a:spcAft>
            </a:pPr>
            <a:r>
              <a:rPr lang="en-IN" sz="1100" dirty="0"/>
              <a:t>So, how do we actually use this in our applications?  The best way to do this is to explicitly do the conversion to </a:t>
            </a:r>
            <a:r>
              <a:rPr lang="en-IN" sz="1100" dirty="0" err="1"/>
              <a:t>unicode</a:t>
            </a:r>
            <a:r>
              <a:rPr lang="en-IN" sz="1100" dirty="0"/>
              <a:t> immediately upon receiving the byte string. Use </a:t>
            </a:r>
            <a:r>
              <a:rPr lang="en-IN" sz="1100" dirty="0" err="1"/>
              <a:t>unicode</a:t>
            </a:r>
            <a:r>
              <a:rPr lang="en-IN" sz="1100" dirty="0"/>
              <a:t> strings internally, and then convert back to bytes when sending the data back.  This can thought of as a “</a:t>
            </a:r>
            <a:r>
              <a:rPr lang="en-IN" sz="1100" dirty="0" err="1"/>
              <a:t>unicode</a:t>
            </a:r>
            <a:r>
              <a:rPr lang="en-IN" sz="1100" dirty="0"/>
              <a:t> sandwich”.  The following diagram illustrates this.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sz="1100" dirty="0"/>
              <a:t>Finally, it's important, when designing your application to keep the following ideas in mind.</a:t>
            </a:r>
            <a:endParaRPr lang="en-GB" sz="1100" dirty="0"/>
          </a:p>
          <a:p>
            <a:pPr marL="247688" indent="-247688">
              <a:spcAft>
                <a:spcPts val="650"/>
              </a:spcAft>
              <a:buFont typeface="+mj-lt"/>
              <a:buAutoNum type="arabicPeriod"/>
            </a:pPr>
            <a:r>
              <a:rPr lang="en-IN" sz="1100" dirty="0"/>
              <a:t>Everything in a computer is stored as bytes.  Bytes in and of themselves have no meaning.  We need some sort of convention or standard in order to assign meaning to the bytes.</a:t>
            </a:r>
            <a:endParaRPr lang="en-GB" sz="1100" dirty="0"/>
          </a:p>
          <a:p>
            <a:pPr marL="247688" indent="-247688">
              <a:spcAft>
                <a:spcPts val="650"/>
              </a:spcAft>
              <a:buFont typeface="+mj-lt"/>
              <a:buAutoNum type="arabicPeriod"/>
            </a:pPr>
            <a:r>
              <a:rPr lang="en-IN" sz="1100" dirty="0"/>
              <a:t>English and the Latin alphabet set is no longer the universal medium of communication over the internet.</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18</a:t>
            </a:fld>
            <a:endParaRPr lang="en-GB"/>
          </a:p>
        </p:txBody>
      </p:sp>
      <p:pic>
        <p:nvPicPr>
          <p:cNvPr id="6" name="Image12"/>
          <p:cNvPicPr/>
          <p:nvPr/>
        </p:nvPicPr>
        <p:blipFill>
          <a:blip r:embed="rId3">
            <a:lum/>
            <a:alphaModFix/>
          </a:blip>
          <a:srcRect/>
          <a:stretch>
            <a:fillRect/>
          </a:stretch>
        </p:blipFill>
        <p:spPr>
          <a:xfrm>
            <a:off x="773736" y="5461114"/>
            <a:ext cx="5551551" cy="1630398"/>
          </a:xfrm>
          <a:prstGeom prst="rect">
            <a:avLst/>
          </a:prstGeom>
          <a:noFill/>
          <a:ln>
            <a:noFill/>
            <a:prstDash/>
          </a:ln>
        </p:spPr>
      </p:pic>
    </p:spTree>
    <p:extLst>
      <p:ext uri="{BB962C8B-B14F-4D97-AF65-F5344CB8AC3E}">
        <p14:creationId xmlns:p14="http://schemas.microsoft.com/office/powerpoint/2010/main" val="198479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marL="247688" indent="-247688">
              <a:spcAft>
                <a:spcPts val="600"/>
              </a:spcAft>
              <a:buFont typeface="+mj-lt"/>
              <a:buAutoNum type="arabicPeriod" startAt="3"/>
            </a:pPr>
            <a:r>
              <a:rPr lang="en-IN" sz="1100" dirty="0"/>
              <a:t>Bytes and Unicode strings are both necessary and you must be able to keep track of both types of data.</a:t>
            </a:r>
            <a:endParaRPr lang="en-GB" sz="1100" dirty="0"/>
          </a:p>
          <a:p>
            <a:pPr marL="247688" indent="-247688">
              <a:spcAft>
                <a:spcPts val="600"/>
              </a:spcAft>
              <a:buFont typeface="+mj-lt"/>
              <a:buAutoNum type="arabicPeriod" startAt="3"/>
            </a:pPr>
            <a:r>
              <a:rPr lang="en-IN" sz="1100" dirty="0"/>
              <a:t>There is no way to look at a stream of bytes and infer what the encoding scheme.  You have two choices,</a:t>
            </a:r>
            <a:endParaRPr lang="en-GB" sz="1100" dirty="0"/>
          </a:p>
          <a:p>
            <a:pPr lvl="1">
              <a:spcAft>
                <a:spcPts val="600"/>
              </a:spcAft>
            </a:pPr>
            <a:r>
              <a:rPr lang="en-GB" sz="1100" dirty="0"/>
              <a:t>a.  </a:t>
            </a:r>
            <a:r>
              <a:rPr lang="en-IN" sz="1100" dirty="0"/>
              <a:t>Take a guess</a:t>
            </a:r>
            <a:endParaRPr lang="en-GB" sz="1100" dirty="0"/>
          </a:p>
          <a:p>
            <a:pPr lvl="1">
              <a:spcAft>
                <a:spcPts val="600"/>
              </a:spcAft>
            </a:pPr>
            <a:r>
              <a:rPr lang="en-IN" sz="1100" dirty="0"/>
              <a:t>b. Have someone tell you.</a:t>
            </a:r>
            <a:endParaRPr lang="en-GB" sz="1100" dirty="0"/>
          </a:p>
          <a:p>
            <a:pPr marL="247688" indent="-247688">
              <a:spcAft>
                <a:spcPts val="600"/>
              </a:spcAft>
              <a:buFont typeface="+mj-lt"/>
              <a:buAutoNum type="arabicPeriod" startAt="3"/>
            </a:pPr>
            <a:r>
              <a:rPr lang="en-IN" sz="1100" dirty="0"/>
              <a:t>Sometimes you get a bad steer.  I.e. the encoding standard you choose is wrong, even if you've been told it's correct.</a:t>
            </a:r>
            <a:endParaRPr lang="en-GB" sz="1100" dirty="0"/>
          </a:p>
          <a:p>
            <a:pPr>
              <a:spcAft>
                <a:spcPts val="600"/>
              </a:spcAft>
            </a:pPr>
            <a:r>
              <a:rPr lang="en-IN" sz="1100" dirty="0"/>
              <a:t> There are three design pro-tips that you should consider.</a:t>
            </a:r>
            <a:endParaRPr lang="en-GB" sz="1100" dirty="0"/>
          </a:p>
          <a:p>
            <a:pPr marL="247688" indent="-247688">
              <a:spcAft>
                <a:spcPts val="600"/>
              </a:spcAft>
              <a:buFont typeface="+mj-lt"/>
              <a:buAutoNum type="arabicPeriod"/>
            </a:pPr>
            <a:r>
              <a:rPr lang="en-IN" sz="1100" dirty="0"/>
              <a:t>Convert data from bytes to </a:t>
            </a:r>
            <a:r>
              <a:rPr lang="en-IN" sz="1100" dirty="0" err="1"/>
              <a:t>unicode</a:t>
            </a:r>
            <a:r>
              <a:rPr lang="en-IN" sz="1100" dirty="0"/>
              <a:t> at the receiving/sending edge points.  Use Unicode exclusively internally in your application.</a:t>
            </a:r>
            <a:endParaRPr lang="en-GB" sz="1100" dirty="0"/>
          </a:p>
          <a:p>
            <a:pPr marL="247688" indent="-247688">
              <a:spcAft>
                <a:spcPts val="600"/>
              </a:spcAft>
              <a:buFont typeface="+mj-lt"/>
              <a:buAutoNum type="arabicPeriod"/>
            </a:pPr>
            <a:r>
              <a:rPr lang="en-IN" sz="1100" dirty="0"/>
              <a:t>You need to know what type of data you have, never guess. Check the object type using the type() function and the </a:t>
            </a:r>
            <a:r>
              <a:rPr lang="en-IN" sz="1100" dirty="0" err="1"/>
              <a:t>repr</a:t>
            </a:r>
            <a:r>
              <a:rPr lang="en-IN" sz="1100" dirty="0"/>
              <a:t>() function to get a true representation of the string.</a:t>
            </a:r>
            <a:endParaRPr lang="en-GB" sz="1100" dirty="0"/>
          </a:p>
          <a:p>
            <a:pPr marL="247688" indent="-247688">
              <a:spcAft>
                <a:spcPts val="600"/>
              </a:spcAft>
              <a:buFont typeface="+mj-lt"/>
              <a:buAutoNum type="arabicPeriod"/>
            </a:pPr>
            <a:r>
              <a:rPr lang="en-IN" sz="1100" dirty="0"/>
              <a:t>Always test your application with a wide range of Unicode symbols, not just the standard ASCII or ISO-8859-1 set.</a:t>
            </a:r>
            <a:endParaRPr lang="en-GB" sz="1100" dirty="0"/>
          </a:p>
          <a:p>
            <a:pPr>
              <a:spcAft>
                <a:spcPts val="600"/>
              </a:spcAft>
            </a:pPr>
            <a:r>
              <a:rPr lang="en-IN" sz="1100" dirty="0"/>
              <a:t> </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19</a:t>
            </a:fld>
            <a:endParaRPr lang="en-GB"/>
          </a:p>
        </p:txBody>
      </p:sp>
    </p:spTree>
    <p:extLst>
      <p:ext uri="{BB962C8B-B14F-4D97-AF65-F5344CB8AC3E}">
        <p14:creationId xmlns:p14="http://schemas.microsoft.com/office/powerpoint/2010/main" val="340649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r>
              <a:rPr lang="en-IN" dirty="0"/>
              <a:t>One of the most common use cases for writing applications is to allow multiple computers to be able to exchange information with each other over a network.  This type of system architecture is called a </a:t>
            </a:r>
            <a:r>
              <a:rPr lang="en-IN" i="1" dirty="0"/>
              <a:t>client/server </a:t>
            </a:r>
            <a:r>
              <a:rPr lang="en-IN" dirty="0"/>
              <a:t> architecture.  We can do this in Python by the use of the </a:t>
            </a:r>
            <a:r>
              <a:rPr lang="en-IN" i="1" dirty="0"/>
              <a:t>Socket</a:t>
            </a:r>
            <a:r>
              <a:rPr lang="en-IN" dirty="0"/>
              <a:t> API.  The following diagram shows a simple high level architecture of a client server system.</a:t>
            </a:r>
          </a:p>
          <a:p>
            <a:endParaRPr lang="en-IN" dirty="0"/>
          </a:p>
          <a:p>
            <a:endParaRPr lang="en-IN" dirty="0"/>
          </a:p>
          <a:p>
            <a:endParaRPr lang="en-IN" dirty="0"/>
          </a:p>
          <a:p>
            <a:endParaRPr lang="en-IN" dirty="0"/>
          </a:p>
          <a:p>
            <a:endParaRPr lang="en-IN" dirty="0"/>
          </a:p>
          <a:p>
            <a:endParaRPr lang="en-IN" dirty="0"/>
          </a:p>
          <a:p>
            <a:endParaRPr lang="en-IN" dirty="0"/>
          </a:p>
          <a:p>
            <a:r>
              <a:rPr lang="en-IN" kern="150" dirty="0">
                <a:ea typeface="Droid Sans Fallback"/>
                <a:cs typeface="FreeSans"/>
              </a:rPr>
              <a:t>The socket API for Python is relatively straight-forward and follows standard pre-defined steps.</a:t>
            </a:r>
            <a:endParaRPr lang="en-GB" kern="150" dirty="0">
              <a:ea typeface="Droid Sans Fallback"/>
              <a:cs typeface="FreeSans"/>
            </a:endParaRP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a:t>
            </a:fld>
            <a:endParaRPr lang="en-GB"/>
          </a:p>
        </p:txBody>
      </p:sp>
      <p:pic>
        <p:nvPicPr>
          <p:cNvPr id="6" name="Image2"/>
          <p:cNvPicPr/>
          <p:nvPr/>
        </p:nvPicPr>
        <p:blipFill>
          <a:blip r:embed="rId3">
            <a:lum/>
            <a:alphaModFix/>
          </a:blip>
          <a:srcRect/>
          <a:stretch>
            <a:fillRect/>
          </a:stretch>
        </p:blipFill>
        <p:spPr>
          <a:xfrm>
            <a:off x="2136725" y="5652838"/>
            <a:ext cx="2819598" cy="1023462"/>
          </a:xfrm>
          <a:prstGeom prst="rect">
            <a:avLst/>
          </a:prstGeom>
          <a:noFill/>
          <a:ln>
            <a:noFill/>
            <a:prstDash/>
          </a:ln>
        </p:spPr>
      </p:pic>
      <p:pic>
        <p:nvPicPr>
          <p:cNvPr id="9" name="Image3"/>
          <p:cNvPicPr/>
          <p:nvPr/>
        </p:nvPicPr>
        <p:blipFill>
          <a:blip r:embed="rId4">
            <a:lum/>
            <a:alphaModFix/>
          </a:blip>
          <a:srcRect/>
          <a:stretch>
            <a:fillRect/>
          </a:stretch>
        </p:blipFill>
        <p:spPr>
          <a:xfrm>
            <a:off x="1112420" y="7281130"/>
            <a:ext cx="5154576" cy="2125999"/>
          </a:xfrm>
          <a:prstGeom prst="rect">
            <a:avLst/>
          </a:prstGeom>
          <a:noFill/>
          <a:ln>
            <a:noFill/>
            <a:prstDash/>
          </a:ln>
        </p:spPr>
      </p:pic>
    </p:spTree>
    <p:extLst>
      <p:ext uri="{BB962C8B-B14F-4D97-AF65-F5344CB8AC3E}">
        <p14:creationId xmlns:p14="http://schemas.microsoft.com/office/powerpoint/2010/main" val="3932557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Asynchronous I/O multiplexing with select</a:t>
            </a:r>
            <a:endParaRPr lang="en-GB" b="1" dirty="0">
              <a:solidFill>
                <a:schemeClr val="accent5"/>
              </a:solidFill>
            </a:endParaRPr>
          </a:p>
          <a:p>
            <a:pPr>
              <a:spcAft>
                <a:spcPts val="600"/>
              </a:spcAft>
            </a:pPr>
            <a:r>
              <a:rPr lang="en-IN" sz="1100" dirty="0"/>
              <a:t>A common use case for sockets is a single server connecting with multiple clients.  There are multiple strategies to allow a server to efficiently communicate with more than one peer.  One method is to </a:t>
            </a:r>
            <a:r>
              <a:rPr lang="en-IN" sz="1100" i="1" dirty="0"/>
              <a:t>fork</a:t>
            </a:r>
            <a:r>
              <a:rPr lang="en-IN" sz="1100" dirty="0"/>
              <a:t> a new process for every socket connection, however, this is very resource intensive and can take a prohibitive amount of time to create the new process, especially if the network load is severe.  </a:t>
            </a:r>
          </a:p>
          <a:p>
            <a:pPr>
              <a:spcAft>
                <a:spcPts val="600"/>
              </a:spcAft>
            </a:pPr>
            <a:r>
              <a:rPr lang="en-IN" sz="1100" dirty="0"/>
              <a:t>Another possibility is to create a new thread for each client connection using Python concurrency libraries. We will cover concurrency later in the course.  A third way is to use the </a:t>
            </a:r>
            <a:r>
              <a:rPr lang="en-IN" sz="1100" i="1" dirty="0"/>
              <a:t>select</a:t>
            </a:r>
            <a:r>
              <a:rPr lang="en-IN" sz="1100" dirty="0"/>
              <a:t> library, which is based on the UNIX select system call.  Select is a mechanism to allow the server to </a:t>
            </a:r>
            <a:r>
              <a:rPr lang="en-IN" sz="1100" i="1" dirty="0"/>
              <a:t>poll</a:t>
            </a:r>
            <a:r>
              <a:rPr lang="en-IN" sz="1100" dirty="0"/>
              <a:t> multiple clients in a round robin format waiting for a request to arrive and then handling it.  Here's a conceptual diagram of how the select operation works.</a:t>
            </a:r>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IN" sz="1100" dirty="0"/>
          </a:p>
          <a:p>
            <a:pPr>
              <a:spcAft>
                <a:spcPts val="600"/>
              </a:spcAft>
            </a:pP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20</a:t>
            </a:fld>
            <a:endParaRPr lang="en-GB"/>
          </a:p>
        </p:txBody>
      </p:sp>
      <p:pic>
        <p:nvPicPr>
          <p:cNvPr id="6" name="Image11"/>
          <p:cNvPicPr/>
          <p:nvPr/>
        </p:nvPicPr>
        <p:blipFill>
          <a:blip r:embed="rId3">
            <a:lum/>
            <a:alphaModFix/>
          </a:blip>
          <a:srcRect/>
          <a:stretch>
            <a:fillRect/>
          </a:stretch>
        </p:blipFill>
        <p:spPr>
          <a:xfrm>
            <a:off x="2249843" y="7144003"/>
            <a:ext cx="2599339" cy="2298324"/>
          </a:xfrm>
          <a:prstGeom prst="rect">
            <a:avLst/>
          </a:prstGeom>
          <a:noFill/>
          <a:ln>
            <a:noFill/>
            <a:prstDash/>
          </a:ln>
        </p:spPr>
      </p:pic>
    </p:spTree>
    <p:extLst>
      <p:ext uri="{BB962C8B-B14F-4D97-AF65-F5344CB8AC3E}">
        <p14:creationId xmlns:p14="http://schemas.microsoft.com/office/powerpoint/2010/main" val="882668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pPr>
              <a:spcAft>
                <a:spcPts val="600"/>
              </a:spcAft>
            </a:pPr>
            <a:r>
              <a:rPr lang="en-IN" sz="1100" dirty="0"/>
              <a:t>Here we see that the server will poll each client to see if any new requests have come in.  If so, then the select function will wake up and pass control back to the server to process the request.</a:t>
            </a:r>
            <a:endParaRPr lang="en-GB" sz="1100" dirty="0"/>
          </a:p>
          <a:p>
            <a:pPr>
              <a:spcAft>
                <a:spcPts val="600"/>
              </a:spcAft>
            </a:pPr>
            <a:r>
              <a:rPr lang="en-IN" sz="1100" dirty="0"/>
              <a:t>Let's take a look at some sample code that implements this.</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21</a:t>
            </a:fld>
            <a:endParaRPr lang="en-GB"/>
          </a:p>
        </p:txBody>
      </p:sp>
      <p:sp>
        <p:nvSpPr>
          <p:cNvPr id="6" name="Rectangle 5"/>
          <p:cNvSpPr/>
          <p:nvPr/>
        </p:nvSpPr>
        <p:spPr>
          <a:xfrm>
            <a:off x="803260" y="1650703"/>
            <a:ext cx="5585358" cy="600145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select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sys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server = </a:t>
            </a:r>
            <a:r>
              <a:rPr lang="en-IN" sz="1100" dirty="0" err="1">
                <a:solidFill>
                  <a:schemeClr val="tx1"/>
                </a:solidFill>
                <a:latin typeface="Courier New" panose="02070309020205020404" pitchFamily="49" charset="0"/>
                <a:cs typeface="Courier New" panose="02070309020205020404" pitchFamily="49" charset="0"/>
              </a:rPr>
              <a:t>socket.socket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socket.AF_INET,socket.SOCK_STREAM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server.setblocking</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server.bind</a:t>
            </a:r>
            <a:r>
              <a:rPr lang="en-IN" sz="1100" dirty="0">
                <a:solidFill>
                  <a:schemeClr val="tx1"/>
                </a:solidFill>
                <a:latin typeface="Courier New" panose="02070309020205020404" pitchFamily="49" charset="0"/>
                <a:cs typeface="Courier New" panose="02070309020205020404" pitchFamily="49" charset="0"/>
              </a:rPr>
              <a:t>((“localhost,10080))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server.listen</a:t>
            </a:r>
            <a:r>
              <a:rPr lang="en-IN" sz="1100" dirty="0">
                <a:solidFill>
                  <a:schemeClr val="tx1"/>
                </a:solidFill>
                <a:latin typeface="Courier New" panose="02070309020205020404" pitchFamily="49" charset="0"/>
                <a:cs typeface="Courier New" panose="02070309020205020404" pitchFamily="49" charset="0"/>
              </a:rPr>
              <a:t>(5)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is the start of the code to implement polling with select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inputs=[server]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outputs=[]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select function polls on three lists, inputs, outputs and exceptional</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inputs list has sockets and other devices to read from</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outputs list has sockets and other devices to write to</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a:t>
            </a:r>
            <a:r>
              <a:rPr lang="en-IN" sz="1100" dirty="0" err="1">
                <a:solidFill>
                  <a:schemeClr val="tx1"/>
                </a:solidFill>
                <a:latin typeface="Courier New" panose="02070309020205020404" pitchFamily="49" charset="0"/>
                <a:cs typeface="Courier New" panose="02070309020205020404" pitchFamily="49" charset="0"/>
              </a:rPr>
              <a:t>exceptionals</a:t>
            </a:r>
            <a:r>
              <a:rPr lang="en-IN" sz="1100" dirty="0">
                <a:solidFill>
                  <a:schemeClr val="tx1"/>
                </a:solidFill>
                <a:latin typeface="Courier New" panose="02070309020205020404" pitchFamily="49" charset="0"/>
                <a:cs typeface="Courier New" panose="02070309020205020404" pitchFamily="49" charset="0"/>
              </a:rPr>
              <a:t> list will handle exceptions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while inputs: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In this case, we'll send any exceptional handling error messages back to the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client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readable,writeable,exceptional</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select.select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inputs,outputs,inputs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the select has returned because a client has send some data to one of the sockets in the # # input list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s in readable: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3171089" y="8261880"/>
            <a:ext cx="3217529" cy="33321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lgn="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a:p>
            <a:pPr algn="r"/>
            <a:r>
              <a:rPr lang="en-GB" sz="1100" dirty="0">
                <a:solidFill>
                  <a:schemeClr val="tx1"/>
                </a:solidFill>
                <a:latin typeface="Courier New" panose="02070309020205020404" pitchFamily="49" charset="0"/>
                <a:cs typeface="Courier New" panose="02070309020205020404" pitchFamily="49" charset="0"/>
              </a:rPr>
              <a:t>Continued overleaf ……</a:t>
            </a:r>
          </a:p>
          <a:p>
            <a:pPr algn="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9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22</a:t>
            </a:fld>
            <a:endParaRPr lang="en-GB"/>
          </a:p>
        </p:txBody>
      </p:sp>
      <p:sp>
        <p:nvSpPr>
          <p:cNvPr id="7" name="Notes Placeholder 6"/>
          <p:cNvSpPr>
            <a:spLocks noGrp="1"/>
          </p:cNvSpPr>
          <p:nvPr>
            <p:ph type="body" sz="quarter" idx="12"/>
          </p:nvPr>
        </p:nvSpPr>
        <p:spPr>
          <a:xfrm>
            <a:off x="710406" y="749745"/>
            <a:ext cx="5678212" cy="8657385"/>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endParaRPr lang="en-IN" dirty="0"/>
          </a:p>
          <a:p>
            <a:pPr>
              <a:spcAft>
                <a:spcPts val="600"/>
              </a:spcAft>
            </a:pPr>
            <a:r>
              <a:rPr lang="en-IN" sz="1100" dirty="0"/>
              <a:t>Thus we see that we can now handle connections and requests from multiple clients without having to either fork a new process or start a new thread.  However, </a:t>
            </a:r>
            <a:r>
              <a:rPr lang="en-IN" sz="1100" dirty="0">
                <a:latin typeface="Courier New" panose="02070309020205020404" pitchFamily="49" charset="0"/>
                <a:cs typeface="Courier New" panose="02070309020205020404" pitchFamily="49" charset="0"/>
              </a:rPr>
              <a:t>select</a:t>
            </a:r>
            <a:r>
              <a:rPr lang="en-IN" sz="1100" dirty="0"/>
              <a:t> has its weaknesses.  The </a:t>
            </a:r>
            <a:r>
              <a:rPr lang="en-IN" sz="1100" dirty="0">
                <a:latin typeface="Courier New" panose="02070309020205020404" pitchFamily="49" charset="0"/>
                <a:cs typeface="Courier New" panose="02070309020205020404" pitchFamily="49" charset="0"/>
              </a:rPr>
              <a:t>select</a:t>
            </a:r>
            <a:r>
              <a:rPr lang="en-IN" sz="1100" dirty="0"/>
              <a:t> system call was first proposed before the idea of having multithreaded connections serving thousands of clients was realized.  With </a:t>
            </a:r>
            <a:r>
              <a:rPr lang="en-IN" sz="1100" dirty="0">
                <a:latin typeface="Courier New" panose="02070309020205020404" pitchFamily="49" charset="0"/>
                <a:cs typeface="Courier New" panose="02070309020205020404" pitchFamily="49" charset="0"/>
              </a:rPr>
              <a:t>select</a:t>
            </a:r>
            <a:r>
              <a:rPr lang="en-IN" sz="1100" dirty="0"/>
              <a:t> we have to maintain a list of inputs and outputs and constantly poll them for incoming or outgoing data.  This quickly becomes unmaintainable when designing an application that may serve tens or hundreds of thousands of requests from thousands of clients simultaneously.  </a:t>
            </a:r>
          </a:p>
          <a:p>
            <a:pPr>
              <a:spcAft>
                <a:spcPts val="600"/>
              </a:spcAft>
            </a:pPr>
            <a:endParaRPr lang="en-IN" sz="1100" dirty="0"/>
          </a:p>
          <a:p>
            <a:endParaRPr lang="en-GB" dirty="0"/>
          </a:p>
        </p:txBody>
      </p:sp>
      <p:sp>
        <p:nvSpPr>
          <p:cNvPr id="8" name="Notes Placeholder 5"/>
          <p:cNvSpPr>
            <a:spLocks noGrp="1"/>
          </p:cNvSpPr>
          <p:nvPr/>
        </p:nvSpPr>
        <p:spPr>
          <a:xfrm>
            <a:off x="710630" y="749745"/>
            <a:ext cx="5677988" cy="47477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100" dirty="0">
                <a:solidFill>
                  <a:srgbClr val="000000"/>
                </a:solidFill>
                <a:latin typeface="Courier New" panose="02070309020205020404" pitchFamily="49" charset="0"/>
                <a:ea typeface="Times New Roman" panose="02020603050405020304" pitchFamily="18" charset="0"/>
              </a:rPr>
              <a:t># It's either a new connection or a request from an existing connection.  First we handle the</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case of a new connection.</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if s is server:</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connection,client_address</a:t>
            </a:r>
            <a:r>
              <a:rPr lang="en-IN" sz="1100" dirty="0">
                <a:solidFill>
                  <a:srgbClr val="000000"/>
                </a:solidFill>
                <a:latin typeface="Courier New" panose="02070309020205020404" pitchFamily="49" charset="0"/>
                <a:ea typeface="Times New Roman" panose="02020603050405020304" pitchFamily="18" charset="0"/>
              </a:rPr>
              <a:t> = </a:t>
            </a:r>
            <a:r>
              <a:rPr lang="en-IN" sz="1100" dirty="0" err="1">
                <a:solidFill>
                  <a:srgbClr val="000000"/>
                </a:solidFill>
                <a:latin typeface="Courier New" panose="02070309020205020404" pitchFamily="49" charset="0"/>
                <a:ea typeface="Times New Roman" panose="02020603050405020304" pitchFamily="18" charset="0"/>
              </a:rPr>
              <a:t>s.accept</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Make sure that the new connection doesn't block!</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connection.setblocking</a:t>
            </a:r>
            <a:r>
              <a:rPr lang="en-IN" sz="1100" dirty="0">
                <a:solidFill>
                  <a:srgbClr val="000000"/>
                </a:solidFill>
                <a:latin typeface="Courier New" panose="02070309020205020404" pitchFamily="49" charset="0"/>
                <a:ea typeface="Times New Roman" panose="02020603050405020304" pitchFamily="18" charset="0"/>
              </a:rPr>
              <a:t>(0)</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Get any data sent by the new connection and send an acknowledgement back.</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data = </a:t>
            </a:r>
            <a:r>
              <a:rPr lang="en-IN" sz="1100" dirty="0" err="1">
                <a:solidFill>
                  <a:srgbClr val="000000"/>
                </a:solidFill>
                <a:latin typeface="Courier New" panose="02070309020205020404" pitchFamily="49" charset="0"/>
                <a:ea typeface="Times New Roman" panose="02020603050405020304" pitchFamily="18" charset="0"/>
              </a:rPr>
              <a:t>connection.recv</a:t>
            </a:r>
            <a:r>
              <a:rPr lang="en-IN" sz="1100" dirty="0">
                <a:solidFill>
                  <a:srgbClr val="000000"/>
                </a:solidFill>
                <a:latin typeface="Courier New" panose="02070309020205020404" pitchFamily="49" charset="0"/>
                <a:ea typeface="Times New Roman" panose="02020603050405020304" pitchFamily="18" charset="0"/>
              </a:rPr>
              <a:t>(1024)</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sendString</a:t>
            </a:r>
            <a:r>
              <a:rPr lang="en-IN" sz="1100" dirty="0">
                <a:solidFill>
                  <a:srgbClr val="000000"/>
                </a:solidFill>
                <a:latin typeface="Courier New" panose="02070309020205020404" pitchFamily="49" charset="0"/>
                <a:ea typeface="Times New Roman" panose="02020603050405020304" pitchFamily="18" charset="0"/>
              </a:rPr>
              <a:t> = “got “ + </a:t>
            </a:r>
            <a:r>
              <a:rPr lang="en-IN" sz="1100" dirty="0" err="1">
                <a:solidFill>
                  <a:srgbClr val="000000"/>
                </a:solidFill>
                <a:latin typeface="Courier New" panose="02070309020205020404" pitchFamily="49" charset="0"/>
                <a:ea typeface="Times New Roman" panose="02020603050405020304" pitchFamily="18" charset="0"/>
              </a:rPr>
              <a:t>data.decode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connection.send</a:t>
            </a:r>
            <a:r>
              <a:rPr lang="en-IN" sz="1100" dirty="0">
                <a:solidFill>
                  <a:srgbClr val="000000"/>
                </a:solidFill>
                <a:latin typeface="Courier New" panose="02070309020205020404" pitchFamily="49" charset="0"/>
                <a:ea typeface="Times New Roman" panose="02020603050405020304" pitchFamily="18" charset="0"/>
              </a:rPr>
              <a:t>(</a:t>
            </a:r>
            <a:r>
              <a:rPr lang="en-IN" sz="1100" dirty="0" err="1">
                <a:solidFill>
                  <a:srgbClr val="000000"/>
                </a:solidFill>
                <a:latin typeface="Courier New" panose="02070309020205020404" pitchFamily="49" charset="0"/>
                <a:ea typeface="Times New Roman" panose="02020603050405020304" pitchFamily="18" charset="0"/>
              </a:rPr>
              <a:t>sendString.encode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Add the new connection socket to the list of inputs that select will poll.</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inputs.append</a:t>
            </a:r>
            <a:r>
              <a:rPr lang="en-IN" sz="1100" dirty="0">
                <a:solidFill>
                  <a:srgbClr val="000000"/>
                </a:solidFill>
                <a:latin typeface="Courier New" panose="02070309020205020404" pitchFamily="49" charset="0"/>
                <a:ea typeface="Times New Roman" panose="02020603050405020304" pitchFamily="18" charset="0"/>
              </a:rPr>
              <a:t>(connection)</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else:</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It's an existing connection, so get the data and send back an acknowledgement. However, if we # don't actually have any data, it's because the client has closed the connection on its end.</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data = </a:t>
            </a:r>
            <a:r>
              <a:rPr lang="en-IN" sz="1100" dirty="0" err="1">
                <a:solidFill>
                  <a:srgbClr val="000000"/>
                </a:solidFill>
                <a:latin typeface="Courier New" panose="02070309020205020404" pitchFamily="49" charset="0"/>
                <a:ea typeface="Times New Roman" panose="02020603050405020304" pitchFamily="18" charset="0"/>
              </a:rPr>
              <a:t>s.recv</a:t>
            </a:r>
            <a:r>
              <a:rPr lang="en-IN" sz="1100" dirty="0">
                <a:solidFill>
                  <a:srgbClr val="000000"/>
                </a:solidFill>
                <a:latin typeface="Courier New" panose="02070309020205020404" pitchFamily="49" charset="0"/>
                <a:ea typeface="Times New Roman" panose="02020603050405020304" pitchFamily="18" charset="0"/>
              </a:rPr>
              <a:t>(1024)</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if data:</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sendString</a:t>
            </a:r>
            <a:r>
              <a:rPr lang="en-IN" sz="1100" dirty="0">
                <a:solidFill>
                  <a:srgbClr val="000000"/>
                </a:solidFill>
                <a:latin typeface="Courier New" panose="02070309020205020404" pitchFamily="49" charset="0"/>
                <a:ea typeface="Times New Roman" panose="02020603050405020304" pitchFamily="18" charset="0"/>
              </a:rPr>
              <a:t> = “Got “ + </a:t>
            </a:r>
            <a:r>
              <a:rPr lang="en-IN" sz="1100" dirty="0" err="1">
                <a:solidFill>
                  <a:srgbClr val="000000"/>
                </a:solidFill>
                <a:latin typeface="Courier New" panose="02070309020205020404" pitchFamily="49" charset="0"/>
                <a:ea typeface="Times New Roman" panose="02020603050405020304" pitchFamily="18" charset="0"/>
              </a:rPr>
              <a:t>data.decode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s.send</a:t>
            </a:r>
            <a:r>
              <a:rPr lang="en-IN" sz="1100" dirty="0">
                <a:solidFill>
                  <a:srgbClr val="000000"/>
                </a:solidFill>
                <a:latin typeface="Courier New" panose="02070309020205020404" pitchFamily="49" charset="0"/>
                <a:ea typeface="Times New Roman" panose="02020603050405020304" pitchFamily="18" charset="0"/>
              </a:rPr>
              <a:t>(</a:t>
            </a:r>
            <a:r>
              <a:rPr lang="en-IN" sz="1100" dirty="0" err="1">
                <a:solidFill>
                  <a:srgbClr val="000000"/>
                </a:solidFill>
                <a:latin typeface="Courier New" panose="02070309020205020404" pitchFamily="49" charset="0"/>
                <a:ea typeface="Times New Roman" panose="02020603050405020304" pitchFamily="18" charset="0"/>
              </a:rPr>
              <a:t>sendString.encode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else:</a:t>
            </a:r>
            <a:endParaRPr lang="en-GB" sz="1300" dirty="0">
              <a:latin typeface="Times New Roman" panose="02020603050405020304" pitchFamily="18" charset="0"/>
              <a:ea typeface="Times New Roman" panose="02020603050405020304" pitchFamily="18" charset="0"/>
            </a:endParaRPr>
          </a:p>
          <a:p>
            <a:r>
              <a:rPr lang="en-IN" sz="1100" dirty="0">
                <a:solidFill>
                  <a:srgbClr val="000000"/>
                </a:solidFill>
                <a:latin typeface="Courier New" panose="02070309020205020404" pitchFamily="49" charset="0"/>
                <a:ea typeface="Times New Roman" panose="02020603050405020304" pitchFamily="18" charset="0"/>
              </a:rPr>
              <a:t>              </a:t>
            </a:r>
            <a:r>
              <a:rPr lang="en-IN" sz="1100" dirty="0" err="1">
                <a:solidFill>
                  <a:srgbClr val="000000"/>
                </a:solidFill>
                <a:latin typeface="Courier New" panose="02070309020205020404" pitchFamily="49" charset="0"/>
                <a:ea typeface="Times New Roman" panose="02020603050405020304" pitchFamily="18" charset="0"/>
              </a:rPr>
              <a:t>s.close</a:t>
            </a:r>
            <a:r>
              <a:rPr lang="en-IN" sz="1100" dirty="0">
                <a:solidFill>
                  <a:srgbClr val="000000"/>
                </a:solidFill>
                <a:latin typeface="Courier New" panose="02070309020205020404" pitchFamily="49" charset="0"/>
                <a:ea typeface="Times New Roman" panose="02020603050405020304" pitchFamily="18" charset="0"/>
              </a:rPr>
              <a:t>()</a:t>
            </a:r>
            <a:endParaRPr lang="en-GB" sz="1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1353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00"/>
              </a:spcAft>
            </a:pPr>
            <a:r>
              <a:rPr lang="en-IN" sz="1100" dirty="0"/>
              <a:t>The </a:t>
            </a:r>
            <a:r>
              <a:rPr lang="en-IN" sz="1100" dirty="0">
                <a:latin typeface="Courier New" panose="02070309020205020404" pitchFamily="49" charset="0"/>
                <a:cs typeface="Courier New" panose="02070309020205020404" pitchFamily="49" charset="0"/>
              </a:rPr>
              <a:t>select</a:t>
            </a:r>
            <a:r>
              <a:rPr lang="en-IN" sz="1100" dirty="0"/>
              <a:t> method will only support 1024 socket descriptors to poll on, so its ability to scale is quite limited. Additionally, performance is generally much slower when polling across a list.  Therefore two additional methods are available for us to use when designing a multiservice application.  </a:t>
            </a:r>
            <a:endParaRPr lang="en-GB" sz="1100" dirty="0"/>
          </a:p>
          <a:p>
            <a:pPr>
              <a:spcAft>
                <a:spcPts val="600"/>
              </a:spcAft>
            </a:pPr>
            <a:r>
              <a:rPr lang="en-IN" sz="1100" dirty="0"/>
              <a:t>These two methods are </a:t>
            </a:r>
            <a:r>
              <a:rPr lang="en-IN" sz="1100" dirty="0">
                <a:latin typeface="Courier New" panose="02070309020205020404" pitchFamily="49" charset="0"/>
                <a:cs typeface="Courier New" panose="02070309020205020404" pitchFamily="49" charset="0"/>
              </a:rPr>
              <a:t>poll</a:t>
            </a:r>
            <a:r>
              <a:rPr lang="en-IN" sz="1100" dirty="0"/>
              <a:t> and </a:t>
            </a:r>
            <a:r>
              <a:rPr lang="en-IN" sz="1100" dirty="0" err="1">
                <a:latin typeface="Courier New" panose="02070309020205020404" pitchFamily="49" charset="0"/>
                <a:cs typeface="Courier New" panose="02070309020205020404" pitchFamily="49" charset="0"/>
              </a:rPr>
              <a:t>epoll</a:t>
            </a:r>
            <a:r>
              <a:rPr lang="en-IN" sz="1100" dirty="0"/>
              <a:t>.  </a:t>
            </a:r>
            <a:r>
              <a:rPr lang="en-IN" sz="1100" dirty="0">
                <a:latin typeface="Courier New" panose="02070309020205020404" pitchFamily="49" charset="0"/>
                <a:cs typeface="Courier New" panose="02070309020205020404" pitchFamily="49" charset="0"/>
              </a:rPr>
              <a:t>poll</a:t>
            </a:r>
            <a:r>
              <a:rPr lang="en-IN" sz="1100" dirty="0"/>
              <a:t> is a UNIX  system call that is not supported on Windows versions pre-Vista, which includes Windows XP, therefore using it may negate portability. </a:t>
            </a:r>
            <a:r>
              <a:rPr lang="en-IN" sz="1100" dirty="0" err="1">
                <a:latin typeface="Courier New" panose="02070309020205020404" pitchFamily="49" charset="0"/>
                <a:cs typeface="Courier New" panose="02070309020205020404" pitchFamily="49" charset="0"/>
              </a:rPr>
              <a:t>epoll</a:t>
            </a:r>
            <a:r>
              <a:rPr lang="en-IN" sz="1100" dirty="0"/>
              <a:t> is only available on Linux systems with kernel releases of 2.544 or greater, therefore we won't be discussing it in this course specifically.</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23</a:t>
            </a:fld>
            <a:endParaRPr lang="en-GB"/>
          </a:p>
        </p:txBody>
      </p:sp>
    </p:spTree>
    <p:extLst>
      <p:ext uri="{BB962C8B-B14F-4D97-AF65-F5344CB8AC3E}">
        <p14:creationId xmlns:p14="http://schemas.microsoft.com/office/powerpoint/2010/main" val="4193064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809534" y="641978"/>
            <a:ext cx="5678212" cy="8753251"/>
          </a:xfrm>
        </p:spPr>
        <p:txBody>
          <a:bodyPr/>
          <a:lstStyle/>
          <a:p>
            <a:r>
              <a:rPr lang="en-IN" sz="1100" dirty="0"/>
              <a:t>Let's re-write our select example using poll instead.</a:t>
            </a:r>
          </a:p>
          <a:p>
            <a:endParaRPr lang="en-IN" dirty="0"/>
          </a:p>
          <a:p>
            <a:endParaRPr lang="en-IN" dirty="0"/>
          </a:p>
          <a:p>
            <a:endParaRPr lang="en-IN" dirty="0"/>
          </a:p>
          <a:p>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24</a:t>
            </a:fld>
            <a:endParaRPr lang="en-GB"/>
          </a:p>
        </p:txBody>
      </p:sp>
      <p:sp>
        <p:nvSpPr>
          <p:cNvPr id="6" name="Notes Placeholder 5"/>
          <p:cNvSpPr>
            <a:spLocks noGrp="1"/>
          </p:cNvSpPr>
          <p:nvPr/>
        </p:nvSpPr>
        <p:spPr>
          <a:xfrm>
            <a:off x="809758" y="1152594"/>
            <a:ext cx="5677988" cy="690697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select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sys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server = </a:t>
            </a:r>
            <a:r>
              <a:rPr lang="en-IN" sz="1100" dirty="0" err="1">
                <a:solidFill>
                  <a:schemeClr val="tx1"/>
                </a:solidFill>
                <a:latin typeface="Courier New" panose="02070309020205020404" pitchFamily="49" charset="0"/>
                <a:cs typeface="Courier New" panose="02070309020205020404" pitchFamily="49" charset="0"/>
              </a:rPr>
              <a:t>socket.socket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socket.AF_INET,socket.SOCK_STREAM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server.setblocking</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TIMEOUT=1000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server.bind</a:t>
            </a:r>
            <a:r>
              <a:rPr lang="en-IN" sz="1100" dirty="0">
                <a:solidFill>
                  <a:schemeClr val="tx1"/>
                </a:solidFill>
                <a:latin typeface="Courier New" panose="02070309020205020404" pitchFamily="49" charset="0"/>
                <a:cs typeface="Courier New" panose="02070309020205020404" pitchFamily="49" charset="0"/>
              </a:rPr>
              <a:t>(("localhost",10080))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server.listen</a:t>
            </a:r>
            <a:r>
              <a:rPr lang="en-IN" sz="1100" dirty="0">
                <a:solidFill>
                  <a:schemeClr val="tx1"/>
                </a:solidFill>
                <a:latin typeface="Courier New" panose="02070309020205020404" pitchFamily="49" charset="0"/>
                <a:cs typeface="Courier New" panose="02070309020205020404" pitchFamily="49" charset="0"/>
              </a:rPr>
              <a:t>(5)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These are the flags used by the poll system call.  These are the conditions we're waiting</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on when an event happens.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READ_ONLY = </a:t>
            </a:r>
            <a:r>
              <a:rPr lang="en-IN" sz="1100" dirty="0" err="1">
                <a:solidFill>
                  <a:schemeClr val="tx1"/>
                </a:solidFill>
                <a:latin typeface="Courier New" panose="02070309020205020404" pitchFamily="49" charset="0"/>
                <a:cs typeface="Courier New" panose="02070309020205020404" pitchFamily="49" charset="0"/>
              </a:rPr>
              <a:t>select.POLLIN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select.POLLPRI</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select.POLLHUP</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select.POLLERR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READ_WRITE = READ_ONLY | </a:t>
            </a:r>
            <a:r>
              <a:rPr lang="en-IN" sz="1100" dirty="0" err="1">
                <a:solidFill>
                  <a:schemeClr val="tx1"/>
                </a:solidFill>
                <a:latin typeface="Courier New" panose="02070309020205020404" pitchFamily="49" charset="0"/>
                <a:cs typeface="Courier New" panose="02070309020205020404" pitchFamily="49" charset="0"/>
              </a:rPr>
              <a:t>select.POLLOUT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Create the poll object and register it to listen for the READ_ONLY events.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poller</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poller.register</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server,READ_ONLY</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When poll returns an event, it returns the socket's file number.  We need to map from that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to the actual socket object, so let's create a dictionary to do that.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fd_to_socket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server.fileno</a:t>
            </a:r>
            <a:r>
              <a:rPr lang="en-IN" sz="1100" dirty="0">
                <a:solidFill>
                  <a:schemeClr val="tx1"/>
                </a:solidFill>
                <a:latin typeface="Courier New" panose="02070309020205020404" pitchFamily="49" charset="0"/>
                <a:cs typeface="Courier New" panose="02070309020205020404" pitchFamily="49" charset="0"/>
              </a:rPr>
              <a:t>(): 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Wait for an event to happen.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while True: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events = </a:t>
            </a:r>
            <a:r>
              <a:rPr lang="en-IN" sz="1100" dirty="0" err="1">
                <a:solidFill>
                  <a:schemeClr val="tx1"/>
                </a:solidFill>
                <a:latin typeface="Courier New" panose="02070309020205020404" pitchFamily="49" charset="0"/>
                <a:cs typeface="Courier New" panose="02070309020205020404" pitchFamily="49" charset="0"/>
              </a:rPr>
              <a:t>poller.poll</a:t>
            </a:r>
            <a:r>
              <a:rPr lang="en-IN" sz="1100" dirty="0">
                <a:solidFill>
                  <a:schemeClr val="tx1"/>
                </a:solidFill>
                <a:latin typeface="Courier New" panose="02070309020205020404" pitchFamily="49" charset="0"/>
                <a:cs typeface="Courier New" panose="02070309020205020404" pitchFamily="49" charset="0"/>
              </a:rPr>
              <a:t>(TIMEOUT)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fd,flag</a:t>
            </a:r>
            <a:r>
              <a:rPr lang="en-IN" sz="1100" dirty="0">
                <a:solidFill>
                  <a:schemeClr val="tx1"/>
                </a:solidFill>
                <a:latin typeface="Courier New" panose="02070309020205020404" pitchFamily="49" charset="0"/>
                <a:cs typeface="Courier New" panose="02070309020205020404" pitchFamily="49" charset="0"/>
              </a:rPr>
              <a:t> in events: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We've woken up from the poll due to some READ_ONLY event happening.  </a:t>
            </a:r>
            <a:endParaRPr lang="en-GB" sz="13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Rectangle 6"/>
          <p:cNvSpPr/>
          <p:nvPr/>
        </p:nvSpPr>
        <p:spPr>
          <a:xfrm>
            <a:off x="3424883" y="8596768"/>
            <a:ext cx="3062863" cy="33321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lgn="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a:p>
            <a:pPr algn="r"/>
            <a:r>
              <a:rPr lang="en-GB" sz="1100" dirty="0">
                <a:solidFill>
                  <a:schemeClr val="tx1"/>
                </a:solidFill>
                <a:latin typeface="Courier New" panose="02070309020205020404" pitchFamily="49" charset="0"/>
                <a:cs typeface="Courier New" panose="02070309020205020404" pitchFamily="49" charset="0"/>
              </a:rPr>
              <a:t>Continued overleaf ……</a:t>
            </a:r>
          </a:p>
          <a:p>
            <a:pPr algn="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lgn="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472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a:spcAft>
                <a:spcPts val="650"/>
              </a:spcAft>
            </a:pPr>
            <a:endParaRPr lang="en-IN" dirty="0"/>
          </a:p>
          <a:p>
            <a:pPr>
              <a:spcAft>
                <a:spcPts val="650"/>
              </a:spcAft>
            </a:pPr>
            <a:r>
              <a:rPr lang="en-IN" dirty="0"/>
              <a:t>Let's note the differences between the </a:t>
            </a:r>
            <a:r>
              <a:rPr lang="en-IN" dirty="0">
                <a:latin typeface="Courier New" panose="02070309020205020404" pitchFamily="49" charset="0"/>
                <a:cs typeface="Courier New" panose="02070309020205020404" pitchFamily="49" charset="0"/>
              </a:rPr>
              <a:t>poll</a:t>
            </a:r>
            <a:r>
              <a:rPr lang="en-IN" dirty="0"/>
              <a:t> pattern and the </a:t>
            </a:r>
            <a:r>
              <a:rPr lang="en-IN" dirty="0">
                <a:latin typeface="Courier New" panose="02070309020205020404" pitchFamily="49" charset="0"/>
                <a:cs typeface="Courier New" panose="02070309020205020404" pitchFamily="49" charset="0"/>
              </a:rPr>
              <a:t>select</a:t>
            </a:r>
            <a:r>
              <a:rPr lang="en-IN" dirty="0"/>
              <a:t> pattern.  </a:t>
            </a:r>
          </a:p>
          <a:p>
            <a:pPr>
              <a:spcAft>
                <a:spcPts val="650"/>
              </a:spcAft>
            </a:pPr>
            <a:endParaRPr lang="en-IN" dirty="0"/>
          </a:p>
          <a:p>
            <a:pPr>
              <a:spcAft>
                <a:spcPts val="600"/>
              </a:spcAft>
            </a:pPr>
            <a:r>
              <a:rPr lang="en-IN" sz="1100" dirty="0"/>
              <a:t>First of all we see that we no longer have to maintain lists of the input, output and exceptional file descriptors.  This  is now handled through the kernel.  All we need to do is register the socket with the </a:t>
            </a:r>
            <a:r>
              <a:rPr lang="en-IN" sz="1100" dirty="0" err="1"/>
              <a:t>poller</a:t>
            </a:r>
            <a:r>
              <a:rPr lang="en-IN" sz="1100" dirty="0"/>
              <a:t> and it will now listen on that socket as well.  </a:t>
            </a:r>
          </a:p>
          <a:p>
            <a:pPr>
              <a:spcAft>
                <a:spcPts val="600"/>
              </a:spcAft>
            </a:pPr>
            <a:r>
              <a:rPr lang="en-IN" sz="1100" dirty="0"/>
              <a:t>What this means in practice is two-fold:</a:t>
            </a:r>
            <a:endParaRPr lang="en-GB" sz="1100" dirty="0"/>
          </a:p>
          <a:p>
            <a:pPr marL="247688" indent="-247688">
              <a:spcAft>
                <a:spcPts val="600"/>
              </a:spcAft>
              <a:buFont typeface="+mj-lt"/>
              <a:buAutoNum type="arabicPeriod"/>
            </a:pPr>
            <a:r>
              <a:rPr lang="en-IN" sz="1100" dirty="0"/>
              <a:t>We are no longer limited to 1024 connections as we are with select.</a:t>
            </a:r>
            <a:endParaRPr lang="en-GB" sz="1100" dirty="0"/>
          </a:p>
          <a:p>
            <a:pPr marL="247688" indent="-247688">
              <a:spcAft>
                <a:spcPts val="600"/>
              </a:spcAft>
              <a:buFont typeface="+mj-lt"/>
              <a:buAutoNum type="arabicPeriod"/>
            </a:pPr>
            <a:r>
              <a:rPr lang="en-IN" sz="1100" dirty="0"/>
              <a:t>We no longer have to iterate through the list and test each socket to see if something has come in.  We leave that task to the kernel itself.</a:t>
            </a:r>
            <a:endParaRPr lang="en-GB" sz="1100" dirty="0"/>
          </a:p>
          <a:p>
            <a:pPr>
              <a:spcAft>
                <a:spcPts val="600"/>
              </a:spcAft>
            </a:pPr>
            <a:r>
              <a:rPr lang="en-IN" sz="1100" dirty="0"/>
              <a:t>Poll is significantly faster than using select and is suggested if you're writing an application which uses the I/O multiplexing pattern.</a:t>
            </a:r>
            <a:endParaRPr lang="en-GB" sz="1100" dirty="0"/>
          </a:p>
          <a:p>
            <a:pPr>
              <a:spcAft>
                <a:spcPts val="650"/>
              </a:spcAft>
            </a:pPr>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25</a:t>
            </a:fld>
            <a:endParaRPr lang="en-GB"/>
          </a:p>
        </p:txBody>
      </p:sp>
      <p:sp>
        <p:nvSpPr>
          <p:cNvPr id="7" name="Notes Placeholder 5"/>
          <p:cNvSpPr>
            <a:spLocks noGrp="1"/>
          </p:cNvSpPr>
          <p:nvPr/>
        </p:nvSpPr>
        <p:spPr>
          <a:xfrm>
            <a:off x="713184" y="653878"/>
            <a:ext cx="5677988" cy="578440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The poll call returns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an event tuple which contains the file descriptor and the READ_ONLY flag that woke it up.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So let's first map the file descriptor to the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 = </a:t>
            </a:r>
            <a:r>
              <a:rPr lang="en-IN" sz="1100" dirty="0" err="1">
                <a:solidFill>
                  <a:schemeClr val="tx1"/>
                </a:solidFill>
                <a:latin typeface="Courier New" panose="02070309020205020404" pitchFamily="49" charset="0"/>
                <a:cs typeface="Courier New" panose="02070309020205020404" pitchFamily="49" charset="0"/>
              </a:rPr>
              <a:t>fd_to_socket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fd</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What type of event as it?  If it was an input or a priority input, then let's handle that now.</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flag &amp; (</a:t>
            </a:r>
            <a:r>
              <a:rPr lang="en-IN" sz="1100" dirty="0" err="1">
                <a:solidFill>
                  <a:schemeClr val="tx1"/>
                </a:solidFill>
                <a:latin typeface="Courier New" panose="02070309020205020404" pitchFamily="49" charset="0"/>
                <a:cs typeface="Courier New" panose="02070309020205020404" pitchFamily="49" charset="0"/>
              </a:rPr>
              <a:t>select.POLLIN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select.POLLPRI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s is 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The socket is the server socket, so it means that we have an incoming client trying to connect.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Let's accept that, and register the new socket with the poll object so that it will now listen for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events on that socket as well.</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connection,client_address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s.accept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connection.setblocking</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fd_to_socket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connection.fileno</a:t>
            </a:r>
            <a:r>
              <a:rPr lang="en-IN" sz="1100" dirty="0">
                <a:solidFill>
                  <a:schemeClr val="tx1"/>
                </a:solidFill>
                <a:latin typeface="Courier New" panose="02070309020205020404" pitchFamily="49" charset="0"/>
                <a:cs typeface="Courier New" panose="02070309020205020404" pitchFamily="49" charset="0"/>
              </a:rPr>
              <a:t>() ] = connection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poller.register</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connection,READ_ONLY</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else: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It's not a new connection, it's a client sending us data.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data = </a:t>
            </a:r>
            <a:r>
              <a:rPr lang="en-IN" sz="1100" dirty="0" err="1">
                <a:solidFill>
                  <a:schemeClr val="tx1"/>
                </a:solidFill>
                <a:latin typeface="Courier New" panose="02070309020205020404" pitchFamily="49" charset="0"/>
                <a:cs typeface="Courier New" panose="02070309020205020404" pitchFamily="49" charset="0"/>
              </a:rPr>
              <a:t>s.recv</a:t>
            </a:r>
            <a:r>
              <a:rPr lang="en-IN" sz="1100" dirty="0">
                <a:solidFill>
                  <a:schemeClr val="tx1"/>
                </a:solidFill>
                <a:latin typeface="Courier New" panose="02070309020205020404" pitchFamily="49" charset="0"/>
                <a:cs typeface="Courier New" panose="02070309020205020404" pitchFamily="49" charset="0"/>
              </a:rPr>
              <a:t>(1024).decode()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data: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sendString</a:t>
            </a:r>
            <a:r>
              <a:rPr lang="en-IN" sz="1100" dirty="0">
                <a:solidFill>
                  <a:schemeClr val="tx1"/>
                </a:solidFill>
                <a:latin typeface="Courier New" panose="02070309020205020404" pitchFamily="49" charset="0"/>
                <a:cs typeface="Courier New" panose="02070309020205020404" pitchFamily="49" charset="0"/>
              </a:rPr>
              <a:t> = "Got " + data</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s.send</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sendString.encode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else: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the data is empty, then the client is closing the socket on its end so let's handle that as well.</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poller.unregister</a:t>
            </a:r>
            <a:r>
              <a:rPr lang="en-IN" sz="1100" dirty="0">
                <a:solidFill>
                  <a:schemeClr val="tx1"/>
                </a:solidFill>
                <a:latin typeface="Courier New" panose="02070309020205020404" pitchFamily="49" charset="0"/>
                <a:cs typeface="Courier New" panose="02070309020205020404" pitchFamily="49" charset="0"/>
              </a:rPr>
              <a: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s.close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endParaRPr>
          </a:p>
        </p:txBody>
      </p:sp>
    </p:spTree>
    <p:extLst>
      <p:ext uri="{BB962C8B-B14F-4D97-AF65-F5344CB8AC3E}">
        <p14:creationId xmlns:p14="http://schemas.microsoft.com/office/powerpoint/2010/main" val="1509861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Abstracting I/O multiplexing with selectors in Python 3</a:t>
            </a:r>
            <a:endParaRPr lang="en-GB" b="1" dirty="0">
              <a:solidFill>
                <a:schemeClr val="accent5"/>
              </a:solidFill>
            </a:endParaRPr>
          </a:p>
          <a:p>
            <a:pPr>
              <a:spcAft>
                <a:spcPts val="600"/>
              </a:spcAft>
            </a:pPr>
            <a:r>
              <a:rPr lang="en-IN" sz="1100" dirty="0"/>
              <a:t>Python 3.4 introduces a new abstraction level for I/O multiplexing with </a:t>
            </a:r>
            <a:r>
              <a:rPr lang="en-IN" sz="1100" i="1" dirty="0"/>
              <a:t>selectors</a:t>
            </a:r>
            <a:r>
              <a:rPr lang="en-IN" sz="1100" dirty="0"/>
              <a:t>. </a:t>
            </a:r>
          </a:p>
          <a:p>
            <a:pPr>
              <a:spcAft>
                <a:spcPts val="600"/>
              </a:spcAft>
            </a:pPr>
            <a:r>
              <a:rPr lang="en-IN" sz="1100" dirty="0"/>
              <a:t>Selectors are defined using an abstract base class called </a:t>
            </a:r>
            <a:r>
              <a:rPr lang="en-IN" sz="1100" dirty="0" err="1">
                <a:latin typeface="Courier New" panose="02070309020205020404" pitchFamily="49" charset="0"/>
                <a:cs typeface="Courier New" panose="02070309020205020404" pitchFamily="49" charset="0"/>
              </a:rPr>
              <a:t>BaseSelector</a:t>
            </a:r>
            <a:r>
              <a:rPr lang="en-IN" sz="1100" dirty="0"/>
              <a:t>.   </a:t>
            </a:r>
            <a:r>
              <a:rPr lang="en-IN" sz="1100" dirty="0">
                <a:highlight>
                  <a:srgbClr val="FFFF00"/>
                </a:highlight>
              </a:rPr>
              <a:t>Concrete implementation of this ABC are listed in the documentation</a:t>
            </a:r>
            <a:r>
              <a:rPr lang="en-IN" sz="1100" dirty="0"/>
              <a:t>.  </a:t>
            </a:r>
          </a:p>
          <a:p>
            <a:pPr>
              <a:spcAft>
                <a:spcPts val="600"/>
              </a:spcAft>
            </a:pPr>
            <a:r>
              <a:rPr lang="en-IN" sz="1100" dirty="0"/>
              <a:t>Of particular interest is the </a:t>
            </a:r>
            <a:r>
              <a:rPr lang="en-IN" sz="1100" dirty="0" err="1">
                <a:latin typeface="Courier New" panose="02070309020205020404" pitchFamily="49" charset="0"/>
                <a:cs typeface="Courier New" panose="02070309020205020404" pitchFamily="49" charset="0"/>
              </a:rPr>
              <a:t>DefaultSelector</a:t>
            </a:r>
            <a:r>
              <a:rPr lang="en-IN" sz="1100" dirty="0"/>
              <a:t> class.  The </a:t>
            </a:r>
            <a:r>
              <a:rPr lang="en-IN" sz="1100" dirty="0" err="1">
                <a:latin typeface="Courier New" panose="02070309020205020404" pitchFamily="49" charset="0"/>
                <a:cs typeface="Courier New" panose="02070309020205020404" pitchFamily="49" charset="0"/>
              </a:rPr>
              <a:t>DefaultSelector</a:t>
            </a:r>
            <a:r>
              <a:rPr lang="en-IN" sz="1100" dirty="0"/>
              <a:t> class is the class that implements the most efficient solution for the particular platform that you are running on.  This means you no longer have to decide which of the implementations, such as </a:t>
            </a:r>
            <a:r>
              <a:rPr lang="en-IN" sz="1100" dirty="0">
                <a:latin typeface="Courier New" panose="02070309020205020404" pitchFamily="49" charset="0"/>
                <a:cs typeface="Courier New" panose="02070309020205020404" pitchFamily="49" charset="0"/>
              </a:rPr>
              <a:t>select</a:t>
            </a:r>
            <a:r>
              <a:rPr lang="en-IN" sz="1100" dirty="0"/>
              <a:t> or </a:t>
            </a:r>
            <a:r>
              <a:rPr lang="en-IN" sz="1100" dirty="0">
                <a:latin typeface="Courier New" panose="02070309020205020404" pitchFamily="49" charset="0"/>
                <a:cs typeface="Courier New" panose="02070309020205020404" pitchFamily="49" charset="0"/>
              </a:rPr>
              <a:t>poll</a:t>
            </a:r>
            <a:r>
              <a:rPr lang="en-IN" sz="1100" dirty="0"/>
              <a:t> you want to use.  Simply using the </a:t>
            </a:r>
            <a:r>
              <a:rPr lang="en-IN" sz="1100" dirty="0" err="1">
                <a:latin typeface="Courier New" panose="02070309020205020404" pitchFamily="49" charset="0"/>
                <a:cs typeface="Courier New" panose="02070309020205020404" pitchFamily="49" charset="0"/>
              </a:rPr>
              <a:t>DefaultSelector</a:t>
            </a:r>
            <a:r>
              <a:rPr lang="en-IN" sz="1100" dirty="0"/>
              <a:t> class will give you the optimal choice.    </a:t>
            </a:r>
          </a:p>
          <a:p>
            <a:pPr>
              <a:spcAft>
                <a:spcPts val="600"/>
              </a:spcAft>
            </a:pPr>
            <a:r>
              <a:rPr lang="en-IN" sz="1100" dirty="0"/>
              <a:t>Let's take our previous examples with </a:t>
            </a:r>
            <a:r>
              <a:rPr lang="en-IN" sz="1100" dirty="0">
                <a:latin typeface="Courier New" panose="02070309020205020404" pitchFamily="49" charset="0"/>
                <a:cs typeface="Courier New" panose="02070309020205020404" pitchFamily="49" charset="0"/>
              </a:rPr>
              <a:t>select</a:t>
            </a:r>
            <a:r>
              <a:rPr lang="en-IN" sz="1100" dirty="0"/>
              <a:t> and </a:t>
            </a:r>
            <a:r>
              <a:rPr lang="en-IN" sz="1100" dirty="0">
                <a:latin typeface="Courier New" panose="02070309020205020404" pitchFamily="49" charset="0"/>
                <a:cs typeface="Courier New" panose="02070309020205020404" pitchFamily="49" charset="0"/>
              </a:rPr>
              <a:t>poll</a:t>
            </a:r>
            <a:r>
              <a:rPr lang="en-IN" sz="1100" dirty="0"/>
              <a:t> and re-write them using the </a:t>
            </a:r>
            <a:r>
              <a:rPr lang="en-IN" sz="1100" dirty="0">
                <a:latin typeface="Courier New" panose="02070309020205020404" pitchFamily="49" charset="0"/>
                <a:cs typeface="Courier New" panose="02070309020205020404" pitchFamily="49" charset="0"/>
              </a:rPr>
              <a:t>selectors</a:t>
            </a:r>
            <a:r>
              <a:rPr lang="en-IN" sz="1100" dirty="0"/>
              <a:t> interface.</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26</a:t>
            </a:fld>
            <a:endParaRPr lang="en-GB"/>
          </a:p>
        </p:txBody>
      </p:sp>
    </p:spTree>
    <p:extLst>
      <p:ext uri="{BB962C8B-B14F-4D97-AF65-F5344CB8AC3E}">
        <p14:creationId xmlns:p14="http://schemas.microsoft.com/office/powerpoint/2010/main" val="1487229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pPr>
              <a:spcAft>
                <a:spcPts val="650"/>
              </a:spcAft>
            </a:pPr>
            <a:endParaRPr lang="en-IN" dirty="0"/>
          </a:p>
          <a:p>
            <a:pPr>
              <a:spcAft>
                <a:spcPts val="650"/>
              </a:spcAft>
            </a:pP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27</a:t>
            </a:fld>
            <a:endParaRPr lang="en-GB"/>
          </a:p>
        </p:txBody>
      </p:sp>
      <p:sp>
        <p:nvSpPr>
          <p:cNvPr id="6" name="Notes Placeholder 5"/>
          <p:cNvSpPr>
            <a:spLocks noGrp="1"/>
          </p:cNvSpPr>
          <p:nvPr/>
        </p:nvSpPr>
        <p:spPr>
          <a:xfrm>
            <a:off x="606126" y="641320"/>
            <a:ext cx="6046361" cy="909280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usr</a:t>
            </a:r>
            <a:r>
              <a:rPr lang="en-IN" sz="1000" dirty="0">
                <a:solidFill>
                  <a:schemeClr val="tx1"/>
                </a:solidFill>
                <a:latin typeface="Courier New" panose="02070309020205020404" pitchFamily="49" charset="0"/>
                <a:cs typeface="Courier New" panose="02070309020205020404" pitchFamily="49" charset="0"/>
              </a:rPr>
              <a:t>/bin/python3.5</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import socket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import selectors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accept(</a:t>
            </a:r>
            <a:r>
              <a:rPr lang="en-IN" sz="1000" dirty="0" err="1">
                <a:solidFill>
                  <a:schemeClr val="tx1"/>
                </a:solidFill>
                <a:latin typeface="Courier New" panose="02070309020205020404" pitchFamily="49" charset="0"/>
                <a:cs typeface="Courier New" panose="02070309020205020404" pitchFamily="49" charset="0"/>
              </a:rPr>
              <a:t>s,mask</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conn,addr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s.accept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conn.setblocking</a:t>
            </a:r>
            <a:r>
              <a:rPr lang="en-IN" sz="1000" dirty="0">
                <a:solidFill>
                  <a:schemeClr val="tx1"/>
                </a:solidFill>
                <a:latin typeface="Courier New" panose="02070309020205020404" pitchFamily="49" charset="0"/>
                <a:cs typeface="Courier New" panose="02070309020205020404" pitchFamily="49" charset="0"/>
              </a:rPr>
              <a:t>(False)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sel.register</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conn,selectors.EVENT_READ,read</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conn.send</a:t>
            </a:r>
            <a:r>
              <a:rPr lang="en-IN" sz="1000" dirty="0">
                <a:solidFill>
                  <a:schemeClr val="tx1"/>
                </a:solidFill>
                <a:latin typeface="Courier New" panose="02070309020205020404" pitchFamily="49" charset="0"/>
                <a:cs typeface="Courier New" panose="02070309020205020404" pitchFamily="49" charset="0"/>
              </a:rPr>
              <a:t>("Registered client connection!\</a:t>
            </a:r>
            <a:r>
              <a:rPr lang="en-IN" sz="1000" dirty="0" err="1">
                <a:solidFill>
                  <a:schemeClr val="tx1"/>
                </a:solidFill>
                <a:latin typeface="Courier New" panose="02070309020205020404" pitchFamily="49" charset="0"/>
                <a:cs typeface="Courier New" panose="02070309020205020404" pitchFamily="49" charset="0"/>
              </a:rPr>
              <a:t>n".encode</a:t>
            </a:r>
            <a:r>
              <a:rPr lang="en-IN" sz="1000" dirty="0">
                <a:solidFill>
                  <a:schemeClr val="tx1"/>
                </a:solidFill>
                <a:latin typeface="Courier New" panose="02070309020205020404" pitchFamily="49" charset="0"/>
                <a:cs typeface="Courier New" panose="02070309020205020404" pitchFamily="49" charset="0"/>
              </a:rPr>
              <a:t>('UTF-8'))</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read(</a:t>
            </a:r>
            <a:r>
              <a:rPr lang="en-IN" sz="1000" dirty="0" err="1">
                <a:solidFill>
                  <a:schemeClr val="tx1"/>
                </a:solidFill>
                <a:latin typeface="Courier New" panose="02070309020205020404" pitchFamily="49" charset="0"/>
                <a:cs typeface="Courier New" panose="02070309020205020404" pitchFamily="49" charset="0"/>
              </a:rPr>
              <a:t>conn,mask</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data = </a:t>
            </a:r>
            <a:r>
              <a:rPr lang="en-IN" sz="1000" dirty="0" err="1">
                <a:solidFill>
                  <a:schemeClr val="tx1"/>
                </a:solidFill>
                <a:latin typeface="Courier New" panose="02070309020205020404" pitchFamily="49" charset="0"/>
                <a:cs typeface="Courier New" panose="02070309020205020404" pitchFamily="49" charset="0"/>
              </a:rPr>
              <a:t>conn.recv</a:t>
            </a:r>
            <a:r>
              <a:rPr lang="en-IN" sz="1000" dirty="0">
                <a:solidFill>
                  <a:schemeClr val="tx1"/>
                </a:solidFill>
                <a:latin typeface="Courier New" panose="02070309020205020404" pitchFamily="49" charset="0"/>
                <a:cs typeface="Courier New" panose="02070309020205020404" pitchFamily="49" charset="0"/>
              </a:rPr>
              <a:t>(1024)</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data: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('Echoing',</a:t>
            </a:r>
            <a:r>
              <a:rPr lang="en-IN" sz="1000" dirty="0" err="1">
                <a:solidFill>
                  <a:schemeClr val="tx1"/>
                </a:solidFill>
                <a:latin typeface="Courier New" panose="02070309020205020404" pitchFamily="49" charset="0"/>
                <a:cs typeface="Courier New" panose="02070309020205020404" pitchFamily="49" charset="0"/>
              </a:rPr>
              <a:t>repr</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data.decode</a:t>
            </a:r>
            <a:r>
              <a:rPr lang="en-IN" sz="1000" dirty="0">
                <a:solidFill>
                  <a:schemeClr val="tx1"/>
                </a:solidFill>
                <a:latin typeface="Courier New" panose="02070309020205020404" pitchFamily="49" charset="0"/>
                <a:cs typeface="Courier New" panose="02070309020205020404" pitchFamily="49" charset="0"/>
              </a:rPr>
              <a:t>('UTF-8')),'to', conn)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conn.send</a:t>
            </a:r>
            <a:r>
              <a:rPr lang="en-IN" sz="1000" dirty="0">
                <a:solidFill>
                  <a:schemeClr val="tx1"/>
                </a:solidFill>
                <a:latin typeface="Courier New" panose="02070309020205020404" pitchFamily="49" charset="0"/>
                <a:cs typeface="Courier New" panose="02070309020205020404" pitchFamily="49" charset="0"/>
              </a:rPr>
              <a:t>(data)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('Closing connection')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sel.unregister</a:t>
            </a:r>
            <a:r>
              <a:rPr lang="en-IN" sz="1000" dirty="0">
                <a:solidFill>
                  <a:schemeClr val="tx1"/>
                </a:solidFill>
                <a:latin typeface="Courier New" panose="02070309020205020404" pitchFamily="49" charset="0"/>
                <a:cs typeface="Courier New" panose="02070309020205020404" pitchFamily="49" charset="0"/>
              </a:rPr>
              <a:t>(conn)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conn.close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Here we're using the default selector rather than specifically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selecting poll, </a:t>
            </a:r>
            <a:r>
              <a:rPr lang="en-IN" sz="1000" dirty="0" err="1">
                <a:solidFill>
                  <a:schemeClr val="tx1"/>
                </a:solidFill>
                <a:latin typeface="Courier New" panose="02070309020205020404" pitchFamily="49" charset="0"/>
                <a:cs typeface="Courier New" panose="02070309020205020404" pitchFamily="49" charset="0"/>
              </a:rPr>
              <a:t>epoll</a:t>
            </a:r>
            <a:r>
              <a:rPr lang="en-IN" sz="1000" dirty="0">
                <a:solidFill>
                  <a:schemeClr val="tx1"/>
                </a:solidFill>
                <a:latin typeface="Courier New" panose="02070309020205020404" pitchFamily="49" charset="0"/>
                <a:cs typeface="Courier New" panose="02070309020205020404" pitchFamily="49" charset="0"/>
              </a:rPr>
              <a:t>, or select.  Python will choose the most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optimal implementation for us.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sel</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selectors.DefaultSelector</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server = </a:t>
            </a:r>
            <a:r>
              <a:rPr lang="en-IN" sz="1000" dirty="0" err="1">
                <a:solidFill>
                  <a:schemeClr val="tx1"/>
                </a:solidFill>
                <a:latin typeface="Courier New" panose="02070309020205020404" pitchFamily="49" charset="0"/>
                <a:cs typeface="Courier New" panose="02070309020205020404" pitchFamily="49" charset="0"/>
              </a:rPr>
              <a:t>socket.socket</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socket.AF_INET,socket.SOCK_STREAM</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server.setblocking</a:t>
            </a:r>
            <a:r>
              <a:rPr lang="en-IN" sz="1000" dirty="0">
                <a:solidFill>
                  <a:schemeClr val="tx1"/>
                </a:solidFill>
                <a:latin typeface="Courier New" panose="02070309020205020404" pitchFamily="49" charset="0"/>
                <a:cs typeface="Courier New" panose="02070309020205020404" pitchFamily="49" charset="0"/>
              </a:rPr>
              <a:t>(0)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server.bind</a:t>
            </a:r>
            <a:r>
              <a:rPr lang="en-IN" sz="1000" dirty="0">
                <a:solidFill>
                  <a:schemeClr val="tx1"/>
                </a:solidFill>
                <a:latin typeface="Courier New" panose="02070309020205020404" pitchFamily="49" charset="0"/>
                <a:cs typeface="Courier New" panose="02070309020205020404" pitchFamily="49" charset="0"/>
              </a:rPr>
              <a:t>(("localhost",10080))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server.listen</a:t>
            </a:r>
            <a:r>
              <a:rPr lang="en-IN" sz="1000" dirty="0">
                <a:solidFill>
                  <a:schemeClr val="tx1"/>
                </a:solidFill>
                <a:latin typeface="Courier New" panose="02070309020205020404" pitchFamily="49" charset="0"/>
                <a:cs typeface="Courier New" panose="02070309020205020404" pitchFamily="49" charset="0"/>
              </a:rPr>
              <a:t>(5)</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Register this descriptor with the selector.  We tell it that it's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to notify us on any sort of read event and call the accept function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when </a:t>
            </a:r>
            <a:r>
              <a:rPr lang="en-IN" sz="1000" dirty="0" err="1">
                <a:solidFill>
                  <a:schemeClr val="tx1"/>
                </a:solidFill>
                <a:latin typeface="Courier New" panose="02070309020205020404" pitchFamily="49" charset="0"/>
                <a:cs typeface="Courier New" panose="02070309020205020404" pitchFamily="49" charset="0"/>
              </a:rPr>
              <a:t>when</a:t>
            </a:r>
            <a:r>
              <a:rPr lang="en-IN" sz="1000" dirty="0">
                <a:solidFill>
                  <a:schemeClr val="tx1"/>
                </a:solidFill>
                <a:latin typeface="Courier New" panose="02070309020205020404" pitchFamily="49" charset="0"/>
                <a:cs typeface="Courier New" panose="02070309020205020404" pitchFamily="49" charset="0"/>
              </a:rPr>
              <a:t> a read event happens on this descriptor.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sel.register</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server,selectors.EVENT_READ,accept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while True: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Note that the select method is </a:t>
            </a:r>
            <a:r>
              <a:rPr lang="en-IN" sz="1000" dirty="0" err="1">
                <a:solidFill>
                  <a:schemeClr val="tx1"/>
                </a:solidFill>
                <a:latin typeface="Courier New" panose="02070309020205020404" pitchFamily="49" charset="0"/>
                <a:cs typeface="Courier New" panose="02070309020205020404" pitchFamily="49" charset="0"/>
              </a:rPr>
              <a:t>is</a:t>
            </a:r>
            <a:r>
              <a:rPr lang="en-IN" sz="1000" dirty="0">
                <a:solidFill>
                  <a:schemeClr val="tx1"/>
                </a:solidFill>
                <a:latin typeface="Courier New" panose="02070309020205020404" pitchFamily="49" charset="0"/>
                <a:cs typeface="Courier New" panose="02070309020205020404" pitchFamily="49" charset="0"/>
              </a:rPr>
              <a:t> an abstract method, it isn't necessarily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related to the actual select() system call.  It's just the method used for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all implementations of the </a:t>
            </a:r>
            <a:r>
              <a:rPr lang="en-IN" sz="1000" dirty="0" err="1">
                <a:solidFill>
                  <a:schemeClr val="tx1"/>
                </a:solidFill>
                <a:latin typeface="Courier New" panose="02070309020205020404" pitchFamily="49" charset="0"/>
                <a:cs typeface="Courier New" panose="02070309020205020404" pitchFamily="49" charset="0"/>
              </a:rPr>
              <a:t>BaseSelector</a:t>
            </a:r>
            <a:r>
              <a:rPr lang="en-IN" sz="1000" dirty="0">
                <a:solidFill>
                  <a:schemeClr val="tx1"/>
                </a:solidFill>
                <a:latin typeface="Courier New" panose="02070309020205020404" pitchFamily="49" charset="0"/>
                <a:cs typeface="Courier New" panose="02070309020205020404" pitchFamily="49" charset="0"/>
              </a:rPr>
              <a:t> abstract class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Events here is a reference to a </a:t>
            </a:r>
            <a:r>
              <a:rPr lang="en-IN" sz="1000" dirty="0" err="1">
                <a:solidFill>
                  <a:schemeClr val="tx1"/>
                </a:solidFill>
                <a:latin typeface="Courier New" panose="02070309020205020404" pitchFamily="49" charset="0"/>
                <a:cs typeface="Courier New" panose="02070309020205020404" pitchFamily="49" charset="0"/>
              </a:rPr>
              <a:t>SelectorKey</a:t>
            </a:r>
            <a:r>
              <a:rPr lang="en-IN" sz="1000" dirty="0">
                <a:solidFill>
                  <a:schemeClr val="tx1"/>
                </a:solidFill>
                <a:latin typeface="Courier New" panose="02070309020205020404" pitchFamily="49" charset="0"/>
                <a:cs typeface="Courier New" panose="02070309020205020404" pitchFamily="49" charset="0"/>
              </a:rPr>
              <a:t> class. This is a named</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tuple which consists of the following fields...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The file object, i.e. in this case the registered socket.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The file descriptor for this file object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The events that we selected to wait on (The above code shows that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We're waiting on READ events.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 data field which, in this case, contains the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function reference.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events = </a:t>
            </a:r>
            <a:r>
              <a:rPr lang="en-IN" sz="1000" dirty="0" err="1">
                <a:solidFill>
                  <a:schemeClr val="tx1"/>
                </a:solidFill>
                <a:latin typeface="Courier New" panose="02070309020205020404" pitchFamily="49" charset="0"/>
                <a:cs typeface="Courier New" panose="02070309020205020404" pitchFamily="49" charset="0"/>
              </a:rPr>
              <a:t>sel.select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for key, mask in events: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is now a reference to our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function (i.e. the accept()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function in this case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key.data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callback</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key.fileobj,mask</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5797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00"/>
              </a:spcAft>
            </a:pPr>
            <a:r>
              <a:rPr lang="en-IN" sz="1100" dirty="0"/>
              <a:t>Note that we no longer have to implement semantics for different types of I/O multiplexing implementations.  No lists of file descriptors for the select are needed  nor is having to convert the file descriptor to a socket.  </a:t>
            </a:r>
          </a:p>
          <a:p>
            <a:pPr>
              <a:spcAft>
                <a:spcPts val="650"/>
              </a:spcAft>
            </a:pPr>
            <a:r>
              <a:rPr lang="en-IN" sz="1100" dirty="0"/>
              <a:t>Simply pick a selector implementation, register the socket (or other file descriptor) and wait for events to happen</a:t>
            </a:r>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28</a:t>
            </a:fld>
            <a:endParaRPr lang="en-GB"/>
          </a:p>
        </p:txBody>
      </p:sp>
    </p:spTree>
    <p:extLst>
      <p:ext uri="{BB962C8B-B14F-4D97-AF65-F5344CB8AC3E}">
        <p14:creationId xmlns:p14="http://schemas.microsoft.com/office/powerpoint/2010/main" val="2999563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r>
              <a:rPr lang="en-IN" dirty="0"/>
              <a:t>As we can see from the diagram, the process of creating a client server application follows two distinct patterns, one on the client, and the other on the server.</a:t>
            </a:r>
            <a:endParaRPr lang="en-GB" dirty="0"/>
          </a:p>
          <a:p>
            <a:r>
              <a:rPr lang="en-IN" dirty="0"/>
              <a:t>The client starts by creating a socket object using the socket library call like so:</a:t>
            </a:r>
          </a:p>
          <a:p>
            <a:endParaRPr lang="en-IN" dirty="0"/>
          </a:p>
          <a:p>
            <a:endParaRPr lang="en-IN" dirty="0"/>
          </a:p>
          <a:p>
            <a:endParaRPr lang="en-IN" dirty="0"/>
          </a:p>
          <a:p>
            <a:endParaRPr lang="en-IN" dirty="0"/>
          </a:p>
          <a:p>
            <a:endParaRPr lang="en-IN" dirty="0"/>
          </a:p>
          <a:p>
            <a:endParaRPr lang="en-IN" dirty="0"/>
          </a:p>
          <a:p>
            <a:endParaRPr lang="en-IN" kern="150" dirty="0">
              <a:ea typeface="Droid Sans Fallback"/>
              <a:cs typeface="FreeSans"/>
            </a:endParaRPr>
          </a:p>
          <a:p>
            <a:endParaRPr lang="en-IN" kern="150" dirty="0">
              <a:ea typeface="Droid Sans Fallback"/>
              <a:cs typeface="FreeSans"/>
            </a:endParaRPr>
          </a:p>
          <a:p>
            <a:r>
              <a:rPr lang="en-IN" kern="150" dirty="0">
                <a:ea typeface="Droid Sans Fallback"/>
                <a:cs typeface="FreeSans"/>
              </a:rPr>
              <a:t>Next, the client attempts to connect to the server via the connect() library routine.</a:t>
            </a: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endParaRPr lang="en-IN" kern="150" dirty="0">
              <a:ea typeface="Droid Sans Fallback"/>
              <a:cs typeface="FreeSans"/>
            </a:endParaRPr>
          </a:p>
          <a:p>
            <a:r>
              <a:rPr lang="en-IN" dirty="0"/>
              <a:t>Once the connection is successful, the client can now send data to and receive data from the server.</a:t>
            </a:r>
            <a:endParaRPr lang="en-GB" dirty="0"/>
          </a:p>
          <a:p>
            <a:endParaRPr lang="en-GB" kern="150" dirty="0">
              <a:ea typeface="Droid Sans Fallback"/>
              <a:cs typeface="FreeSans"/>
            </a:endParaRPr>
          </a:p>
          <a:p>
            <a:endParaRPr lang="en-IN"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a:xfrm>
            <a:off x="4023992" y="9546451"/>
            <a:ext cx="2369665" cy="448176"/>
          </a:xfrm>
        </p:spPr>
        <p:txBody>
          <a:bodyPr/>
          <a:lstStyle/>
          <a:p>
            <a:endParaRPr lang="en-GB" dirty="0"/>
          </a:p>
        </p:txBody>
      </p:sp>
      <p:pic>
        <p:nvPicPr>
          <p:cNvPr id="6" name="Image4"/>
          <p:cNvPicPr/>
          <p:nvPr/>
        </p:nvPicPr>
        <p:blipFill>
          <a:blip r:embed="rId3">
            <a:lum/>
            <a:alphaModFix/>
          </a:blip>
          <a:srcRect/>
          <a:stretch>
            <a:fillRect/>
          </a:stretch>
        </p:blipFill>
        <p:spPr>
          <a:xfrm>
            <a:off x="1233645" y="5330316"/>
            <a:ext cx="4934693" cy="1143026"/>
          </a:xfrm>
          <a:prstGeom prst="rect">
            <a:avLst/>
          </a:prstGeom>
          <a:noFill/>
          <a:ln>
            <a:noFill/>
            <a:prstDash/>
          </a:ln>
        </p:spPr>
      </p:pic>
      <p:pic>
        <p:nvPicPr>
          <p:cNvPr id="8" name="Image10"/>
          <p:cNvPicPr/>
          <p:nvPr/>
        </p:nvPicPr>
        <p:blipFill>
          <a:blip r:embed="rId4">
            <a:lum/>
            <a:alphaModFix/>
          </a:blip>
          <a:srcRect/>
          <a:stretch>
            <a:fillRect/>
          </a:stretch>
        </p:blipFill>
        <p:spPr>
          <a:xfrm>
            <a:off x="2136725" y="7140428"/>
            <a:ext cx="2588302" cy="1422519"/>
          </a:xfrm>
          <a:prstGeom prst="rect">
            <a:avLst/>
          </a:prstGeom>
          <a:noFill/>
          <a:ln>
            <a:noFill/>
            <a:prstDash/>
          </a:ln>
        </p:spPr>
      </p:pic>
      <p:sp>
        <p:nvSpPr>
          <p:cNvPr id="9" name="Slide Number Placeholder 4"/>
          <p:cNvSpPr txBox="1">
            <a:spLocks/>
          </p:cNvSpPr>
          <p:nvPr/>
        </p:nvSpPr>
        <p:spPr>
          <a:xfrm>
            <a:off x="4023992" y="9525129"/>
            <a:ext cx="2369665" cy="448176"/>
          </a:xfrm>
          <a:prstGeom prst="rect">
            <a:avLst/>
          </a:prstGeom>
        </p:spPr>
        <p:txBody>
          <a:bodyPr vert="horz" lIns="99075" tIns="49538" rIns="99075" bIns="49538" rtlCol="0" anchor="b"/>
          <a:lstStyle>
            <a:defPPr>
              <a:defRPr lang="en-US"/>
            </a:defPPr>
            <a:lvl1pPr marL="0" algn="r" defTabSz="914400" rtl="0" eaLnBrk="1" latinLnBrk="0" hangingPunct="1">
              <a:defRPr sz="100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25BEDC-D529-4A0A-A183-E8306A8EE1D8}" type="slidenum">
              <a:rPr lang="en-GB" smtClean="0"/>
              <a:pPr/>
              <a:t>3</a:t>
            </a:fld>
            <a:endParaRPr lang="en-GB"/>
          </a:p>
        </p:txBody>
      </p:sp>
    </p:spTree>
    <p:extLst>
      <p:ext uri="{BB962C8B-B14F-4D97-AF65-F5344CB8AC3E}">
        <p14:creationId xmlns:p14="http://schemas.microsoft.com/office/powerpoint/2010/main" val="342623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r>
              <a:rPr lang="en-IN" dirty="0"/>
              <a:t>Here is an example of a (very simple) client side of a client/server application.</a:t>
            </a:r>
          </a:p>
          <a:p>
            <a:endParaRPr lang="en-IN" dirty="0"/>
          </a:p>
          <a:p>
            <a:endParaRPr lang="en-IN" dirty="0"/>
          </a:p>
          <a:p>
            <a:endParaRPr lang="en-IN" dirty="0"/>
          </a:p>
          <a:p>
            <a:endParaRPr lang="en-IN" dirty="0"/>
          </a:p>
          <a:p>
            <a:endParaRPr lang="en-GB" dirty="0"/>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dirty="0"/>
              <a:t>Now let's look at the server.   Creating a server is a bit more complicated, so let's walk through this step by step.</a:t>
            </a:r>
            <a:endParaRPr lang="en-GB" dirty="0"/>
          </a:p>
          <a:p>
            <a:pPr>
              <a:spcAft>
                <a:spcPts val="650"/>
              </a:spcAft>
            </a:pPr>
            <a:r>
              <a:rPr lang="en-IN" dirty="0"/>
              <a:t>Step 1.  Create the socket.  This is effectively the same process as the client.</a:t>
            </a:r>
            <a:endParaRPr lang="en-GB" dirty="0"/>
          </a:p>
          <a:p>
            <a:pPr>
              <a:spcAft>
                <a:spcPts val="650"/>
              </a:spcAft>
            </a:pPr>
            <a:r>
              <a:rPr lang="en-IN" dirty="0"/>
              <a:t>Step 2. Bind the socket to the port.  We do this by using the </a:t>
            </a:r>
            <a:r>
              <a:rPr lang="en-IN" i="1" dirty="0"/>
              <a:t>bind </a:t>
            </a:r>
            <a:r>
              <a:rPr lang="en-IN" dirty="0"/>
              <a:t>library call. This call ties the socket object to the specific port.</a:t>
            </a:r>
            <a:endParaRPr lang="en-GB" dirty="0"/>
          </a:p>
          <a:p>
            <a:pPr>
              <a:spcAft>
                <a:spcPts val="650"/>
              </a:spcAft>
            </a:pPr>
            <a:r>
              <a:rPr lang="en-IN" dirty="0"/>
              <a:t>Step 3.  Listen on the socket.  We use the </a:t>
            </a:r>
            <a:r>
              <a:rPr lang="en-IN" i="1" dirty="0"/>
              <a:t>listen() </a:t>
            </a:r>
            <a:r>
              <a:rPr lang="en-IN" dirty="0"/>
              <a:t> library routine to do this. This tells the server that it will be listening on that port for client requests.</a:t>
            </a:r>
            <a:endParaRPr lang="en-GB" dirty="0"/>
          </a:p>
          <a:p>
            <a:pPr>
              <a:spcAft>
                <a:spcPts val="650"/>
              </a:spcAft>
            </a:pPr>
            <a:r>
              <a:rPr lang="en-IN" dirty="0"/>
              <a:t> Step 4.  Accept requests from the client(s).  We use the </a:t>
            </a:r>
            <a:r>
              <a:rPr lang="en-IN" i="1" dirty="0"/>
              <a:t>accept() </a:t>
            </a:r>
            <a:r>
              <a:rPr lang="en-IN" dirty="0"/>
              <a:t>system call to accept the requests which we can then process according to our needs.</a:t>
            </a:r>
            <a:endParaRPr lang="en-GB" dirty="0"/>
          </a:p>
          <a:p>
            <a:pPr>
              <a:spcAft>
                <a:spcPts val="650"/>
              </a:spcAft>
            </a:pP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dirty="0"/>
          </a:p>
        </p:txBody>
      </p:sp>
      <p:sp>
        <p:nvSpPr>
          <p:cNvPr id="6" name="Rectangle 5"/>
          <p:cNvSpPr/>
          <p:nvPr/>
        </p:nvSpPr>
        <p:spPr>
          <a:xfrm>
            <a:off x="977731" y="4926895"/>
            <a:ext cx="5143562" cy="18803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s=</a:t>
            </a:r>
            <a:r>
              <a:rPr lang="en-IN" sz="1100" dirty="0" err="1">
                <a:solidFill>
                  <a:schemeClr val="tx1"/>
                </a:solidFill>
                <a:latin typeface="Courier New" panose="02070309020205020404" pitchFamily="49" charset="0"/>
                <a:cs typeface="Courier New" panose="02070309020205020404" pitchFamily="49" charset="0"/>
              </a:rPr>
              <a:t>socket.socket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socket.AF_INET,socket.SOCK_STREAM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s.connect</a:t>
            </a:r>
            <a:r>
              <a:rPr lang="en-IN" sz="1100" dirty="0">
                <a:solidFill>
                  <a:schemeClr val="tx1"/>
                </a:solidFill>
                <a:latin typeface="Courier New" panose="02070309020205020404" pitchFamily="49" charset="0"/>
                <a:cs typeface="Courier New" panose="02070309020205020404" pitchFamily="49" charset="0"/>
              </a:rPr>
              <a:t>(“localhost”,8080)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Here we're receiving a maximum 1K of data from the server.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a:t>
            </a:r>
            <a:r>
              <a:rPr lang="en-IN" sz="1100" dirty="0" err="1">
                <a:solidFill>
                  <a:schemeClr val="tx1"/>
                </a:solidFill>
                <a:latin typeface="Courier New" panose="02070309020205020404" pitchFamily="49" charset="0"/>
                <a:cs typeface="Courier New" panose="02070309020205020404" pitchFamily="49" charset="0"/>
              </a:rPr>
              <a:t>s.recv</a:t>
            </a:r>
            <a:r>
              <a:rPr lang="en-IN" sz="1100" dirty="0">
                <a:solidFill>
                  <a:schemeClr val="tx1"/>
                </a:solidFill>
                <a:latin typeface="Courier New" panose="02070309020205020404" pitchFamily="49" charset="0"/>
                <a:cs typeface="Courier New" panose="02070309020205020404" pitchFamily="49" charset="0"/>
              </a:rPr>
              <a:t>(1024))</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s.send</a:t>
            </a:r>
            <a:r>
              <a:rPr lang="en-IN" sz="1100" dirty="0">
                <a:solidFill>
                  <a:schemeClr val="tx1"/>
                </a:solidFill>
                <a:latin typeface="Courier New" panose="02070309020205020404" pitchFamily="49" charset="0"/>
                <a:cs typeface="Courier New" panose="02070309020205020404" pitchFamily="49" charset="0"/>
              </a:rPr>
              <a:t>(“Received”)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s.close</a:t>
            </a:r>
            <a:r>
              <a:rPr lang="en-IN" sz="1100" dirty="0">
                <a:solidFill>
                  <a:schemeClr val="tx1"/>
                </a:solidFill>
                <a:latin typeface="Courier New" panose="02070309020205020404" pitchFamily="49" charset="0"/>
                <a:cs typeface="Courier New" panose="02070309020205020404" pitchFamily="49" charset="0"/>
              </a:rPr>
              <a:t>()</a:t>
            </a:r>
          </a:p>
          <a:p>
            <a:pPr algn="ct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06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GB" dirty="0"/>
              <a:t>Let’s take a look</a:t>
            </a:r>
            <a:r>
              <a:rPr lang="en-GB" baseline="0" dirty="0"/>
              <a:t> at a code snippet:</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a:p>
        </p:txBody>
      </p:sp>
      <p:sp>
        <p:nvSpPr>
          <p:cNvPr id="6" name="Rectangle 5"/>
          <p:cNvSpPr/>
          <p:nvPr/>
        </p:nvSpPr>
        <p:spPr>
          <a:xfrm>
            <a:off x="710406" y="1145508"/>
            <a:ext cx="5678212" cy="690241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socket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Create the socket as a TCP internet socket.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s=</a:t>
            </a:r>
            <a:r>
              <a:rPr lang="en-US" sz="1100" dirty="0" err="1">
                <a:solidFill>
                  <a:schemeClr val="tx1"/>
                </a:solidFill>
                <a:latin typeface="Courier New" panose="02070309020205020404" pitchFamily="49" charset="0"/>
                <a:cs typeface="Courier New" panose="02070309020205020404" pitchFamily="49" charset="0"/>
              </a:rPr>
              <a:t>socket.socket</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socket.AF_INET,socket.SOCK_STREAM</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This is a helper method that returns the local </a:t>
            </a:r>
            <a:r>
              <a:rPr lang="en-US" sz="1100" dirty="0" err="1">
                <a:solidFill>
                  <a:schemeClr val="tx1"/>
                </a:solidFill>
                <a:latin typeface="Courier New" panose="02070309020205020404" pitchFamily="49" charset="0"/>
                <a:cs typeface="Courier New" panose="02070309020205020404" pitchFamily="49" charset="0"/>
              </a:rPr>
              <a:t>hostName</a:t>
            </a:r>
            <a:r>
              <a:rPr lang="en-US" sz="1100" dirty="0">
                <a:solidFill>
                  <a:schemeClr val="tx1"/>
                </a:solidFill>
                <a:latin typeface="Courier New" panose="02070309020205020404" pitchFamily="49" charset="0"/>
                <a:cs typeface="Courier New" panose="02070309020205020404" pitchFamily="49" charset="0"/>
              </a:rPr>
              <a:t> of computer that we’re running on.</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hostName</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socket.gethostname</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This is the port we will be listening on.</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Port=8080</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Bind the hostname/port to the </a:t>
            </a:r>
            <a:r>
              <a:rPr lang="en-US" sz="1100" dirty="0" err="1">
                <a:solidFill>
                  <a:schemeClr val="tx1"/>
                </a:solidFill>
                <a:latin typeface="Courier New" panose="02070309020205020404" pitchFamily="49" charset="0"/>
                <a:cs typeface="Courier New" panose="02070309020205020404" pitchFamily="49" charset="0"/>
              </a:rPr>
              <a:t>the</a:t>
            </a:r>
            <a:r>
              <a:rPr lang="en-US" sz="1100" dirty="0">
                <a:solidFill>
                  <a:schemeClr val="tx1"/>
                </a:solidFill>
                <a:latin typeface="Courier New" panose="02070309020205020404" pitchFamily="49" charset="0"/>
                <a:cs typeface="Courier New" panose="02070309020205020404" pitchFamily="49" charset="0"/>
              </a:rPr>
              <a:t> socket object s.</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s.bind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hostName,port</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Listen on the socket.  The supplied parameter is the number of queued requests from clients</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that are allowed before the server refuses to accept new connections.  Note that in 3.5</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this parameter is now optional.</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s.listen</a:t>
            </a:r>
            <a:r>
              <a:rPr lang="en-US" sz="1100" dirty="0">
                <a:solidFill>
                  <a:schemeClr val="tx1"/>
                </a:solidFill>
                <a:latin typeface="Courier New" panose="02070309020205020404" pitchFamily="49" charset="0"/>
                <a:cs typeface="Courier New" panose="02070309020205020404" pitchFamily="49" charset="0"/>
              </a:rPr>
              <a:t>(5)</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Loop forever accepting client connections and doing some processing on it.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while True:</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c is the data received from the client.  </a:t>
            </a:r>
            <a:r>
              <a:rPr lang="en-US" sz="1100" dirty="0" err="1">
                <a:solidFill>
                  <a:schemeClr val="tx1"/>
                </a:solidFill>
                <a:latin typeface="Courier New" panose="02070309020205020404" pitchFamily="49" charset="0"/>
                <a:cs typeface="Courier New" panose="02070309020205020404" pitchFamily="49" charset="0"/>
              </a:rPr>
              <a:t>Addr</a:t>
            </a:r>
            <a:r>
              <a:rPr lang="en-US" sz="1100" dirty="0">
                <a:solidFill>
                  <a:schemeClr val="tx1"/>
                </a:solidFill>
                <a:latin typeface="Courier New" panose="02070309020205020404" pitchFamily="49" charset="0"/>
                <a:cs typeface="Courier New" panose="02070309020205020404" pitchFamily="49" charset="0"/>
              </a:rPr>
              <a:t> is a list containing, among other things, the</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IP address of the client that sent the request.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c,addr</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s.accept</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print(“Connection accepted from “ + </a:t>
            </a:r>
            <a:r>
              <a:rPr lang="en-US" sz="1100" dirty="0" err="1">
                <a:solidFill>
                  <a:schemeClr val="tx1"/>
                </a:solidFill>
                <a:latin typeface="Courier New" panose="02070309020205020404" pitchFamily="49" charset="0"/>
                <a:cs typeface="Courier New" panose="02070309020205020404" pitchFamily="49" charset="0"/>
              </a:rPr>
              <a:t>str</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addr</a:t>
            </a:r>
            <a:r>
              <a:rPr lang="en-US" sz="1100" dirty="0">
                <a:solidFill>
                  <a:schemeClr val="tx1"/>
                </a:solidFill>
                <a:latin typeface="Courier New" panose="02070309020205020404" pitchFamily="49" charset="0"/>
                <a:cs typeface="Courier New" panose="02070309020205020404" pitchFamily="49" charset="0"/>
              </a:rPr>
              <a:t>[1])</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c.send</a:t>
            </a:r>
            <a:r>
              <a:rPr lang="en-US" sz="1100" dirty="0">
                <a:solidFill>
                  <a:schemeClr val="tx1"/>
                </a:solidFill>
                <a:latin typeface="Courier New" panose="02070309020205020404" pitchFamily="49" charset="0"/>
                <a:cs typeface="Courier New" panose="02070309020205020404" pitchFamily="49" charset="0"/>
              </a:rPr>
              <a:t>(“Server connected”)</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print(</a:t>
            </a:r>
            <a:r>
              <a:rPr lang="en-US" sz="1100" dirty="0" err="1">
                <a:solidFill>
                  <a:schemeClr val="tx1"/>
                </a:solidFill>
                <a:latin typeface="Courier New" panose="02070309020205020404" pitchFamily="49" charset="0"/>
                <a:cs typeface="Courier New" panose="02070309020205020404" pitchFamily="49" charset="0"/>
              </a:rPr>
              <a:t>c.recv</a:t>
            </a:r>
            <a:r>
              <a:rPr lang="en-US" sz="1100" dirty="0">
                <a:solidFill>
                  <a:schemeClr val="tx1"/>
                </a:solidFill>
                <a:latin typeface="Courier New" panose="02070309020205020404" pitchFamily="49" charset="0"/>
                <a:cs typeface="Courier New" panose="02070309020205020404" pitchFamily="49" charset="0"/>
              </a:rPr>
              <a:t>(1024)</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Close the server socket.  Note that in this code snippet, this statement never gets reached.  It's</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a good idea to have some sort of exit value that the server understands and will quit if that value</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a:solidFill>
                  <a:schemeClr val="tx1"/>
                </a:solidFill>
                <a:latin typeface="Courier New" panose="02070309020205020404" pitchFamily="49" charset="0"/>
                <a:cs typeface="Courier New" panose="02070309020205020404" pitchFamily="49" charset="0"/>
              </a:rPr>
              <a:t># is sent by the client.</a:t>
            </a:r>
            <a:endParaRPr lang="en-GB" sz="1100" dirty="0">
              <a:solidFill>
                <a:schemeClr val="tx1"/>
              </a:solidFill>
              <a:latin typeface="Courier New" panose="02070309020205020404" pitchFamily="49" charset="0"/>
              <a:cs typeface="Courier New" panose="02070309020205020404" pitchFamily="49" charset="0"/>
            </a:endParaRPr>
          </a:p>
          <a:p>
            <a:r>
              <a:rPr lang="en-US" sz="1100" dirty="0" err="1">
                <a:solidFill>
                  <a:schemeClr val="tx1"/>
                </a:solidFill>
                <a:latin typeface="Courier New" panose="02070309020205020404" pitchFamily="49" charset="0"/>
                <a:cs typeface="Courier New" panose="02070309020205020404" pitchFamily="49" charset="0"/>
              </a:rPr>
              <a:t>c.close</a:t>
            </a:r>
            <a:r>
              <a:rPr lang="en-US"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694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Blocking vs. Non-blocking sockets</a:t>
            </a:r>
            <a:endParaRPr lang="en-GB" b="1" dirty="0">
              <a:solidFill>
                <a:schemeClr val="accent5"/>
              </a:solidFill>
            </a:endParaRPr>
          </a:p>
          <a:p>
            <a:pPr>
              <a:spcAft>
                <a:spcPts val="650"/>
              </a:spcAft>
            </a:pPr>
            <a:r>
              <a:rPr lang="en-IN" dirty="0"/>
              <a:t>Let us consider the following problem.  </a:t>
            </a:r>
          </a:p>
          <a:p>
            <a:pPr>
              <a:spcAft>
                <a:spcPts val="650"/>
              </a:spcAft>
            </a:pPr>
            <a:r>
              <a:rPr lang="en-IN" dirty="0"/>
              <a:t>You have a client application that attempts to connect to a server.  If the server is, for some reason, unavailable, it would be desirable to allow the client application to either do some other action and wait for the connect operation to succeed or cancel the connect operation altogether.  However, at this point, this isn't possible.  </a:t>
            </a:r>
          </a:p>
          <a:p>
            <a:pPr>
              <a:spcAft>
                <a:spcPts val="650"/>
              </a:spcAft>
            </a:pPr>
            <a:r>
              <a:rPr lang="en-IN" dirty="0"/>
              <a:t>That is because by default, all sockets are created as </a:t>
            </a:r>
            <a:r>
              <a:rPr lang="en-IN" i="1" dirty="0"/>
              <a:t>blocking</a:t>
            </a:r>
            <a:r>
              <a:rPr lang="en-IN" dirty="0"/>
              <a:t> sockets.  This means that when the connect method is called, the client application will </a:t>
            </a:r>
            <a:r>
              <a:rPr lang="en-IN" i="1" dirty="0"/>
              <a:t>block.</a:t>
            </a:r>
            <a:r>
              <a:rPr lang="en-IN" dirty="0"/>
              <a:t> This means that the client will not regain control until after the connect operation either succeeds or times out.  In many applications, this isn't desirable behaviour.  </a:t>
            </a:r>
          </a:p>
          <a:p>
            <a:pPr>
              <a:spcAft>
                <a:spcPts val="650"/>
              </a:spcAft>
            </a:pPr>
            <a:r>
              <a:rPr lang="en-IN" dirty="0"/>
              <a:t>This behaviour is also true for other socket operations such as the </a:t>
            </a:r>
            <a:r>
              <a:rPr lang="en-IN" dirty="0">
                <a:latin typeface="Courier New" panose="02070309020205020404" pitchFamily="49" charset="0"/>
                <a:cs typeface="Courier New" panose="02070309020205020404" pitchFamily="49" charset="0"/>
              </a:rPr>
              <a:t>send</a:t>
            </a:r>
            <a:r>
              <a:rPr lang="en-IN" dirty="0"/>
              <a:t> and </a:t>
            </a:r>
            <a:r>
              <a:rPr lang="en-IN" dirty="0">
                <a:latin typeface="Courier New" panose="02070309020205020404" pitchFamily="49" charset="0"/>
                <a:cs typeface="Courier New" panose="02070309020205020404" pitchFamily="49" charset="0"/>
              </a:rPr>
              <a:t>receive</a:t>
            </a:r>
            <a:r>
              <a:rPr lang="en-IN" dirty="0"/>
              <a:t> calls.   In order to fix this, we can set the socket into </a:t>
            </a:r>
            <a:r>
              <a:rPr lang="en-IN" i="1" dirty="0"/>
              <a:t>non-blocking</a:t>
            </a:r>
            <a:r>
              <a:rPr lang="en-IN" dirty="0"/>
              <a:t> mode.  This means that all socket calls will return immediately with success or an error rather than waiting until completion.  With Python we can set non-blocking mode in one of two ways.</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r>
              <a:rPr lang="en-IN" dirty="0"/>
              <a:t>Executing either statement will put a socket into non-blocking mode.</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a:p>
        </p:txBody>
      </p:sp>
      <p:sp>
        <p:nvSpPr>
          <p:cNvPr id="6" name="Rectangle 5"/>
          <p:cNvSpPr/>
          <p:nvPr/>
        </p:nvSpPr>
        <p:spPr>
          <a:xfrm>
            <a:off x="2092904" y="8083027"/>
            <a:ext cx="2913217" cy="74974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200" dirty="0" err="1">
                <a:solidFill>
                  <a:schemeClr val="tx1"/>
                </a:solidFill>
                <a:latin typeface="Courier New" panose="02070309020205020404" pitchFamily="49" charset="0"/>
                <a:cs typeface="Courier New" panose="02070309020205020404" pitchFamily="49" charset="0"/>
              </a:rPr>
              <a:t>sock.setblocking</a:t>
            </a:r>
            <a:r>
              <a:rPr lang="en-IN" sz="1200" dirty="0">
                <a:solidFill>
                  <a:schemeClr val="tx1"/>
                </a:solidFill>
                <a:latin typeface="Courier New" panose="02070309020205020404" pitchFamily="49" charset="0"/>
                <a:cs typeface="Courier New" panose="02070309020205020404" pitchFamily="49" charset="0"/>
              </a:rPr>
              <a:t>(False)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sock.settimeout</a:t>
            </a:r>
            <a:r>
              <a:rPr lang="en-IN" sz="1200" dirty="0">
                <a:solidFill>
                  <a:schemeClr val="tx1"/>
                </a:solidFill>
                <a:latin typeface="Courier New" panose="02070309020205020404" pitchFamily="49" charset="0"/>
                <a:cs typeface="Courier New" panose="02070309020205020404" pitchFamily="49" charset="0"/>
              </a:rPr>
              <a:t>(0)</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2264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a:xfrm>
            <a:off x="710406" y="4572913"/>
            <a:ext cx="5799576" cy="4952216"/>
          </a:xfrm>
        </p:spPr>
        <p:txBody>
          <a:bodyPr/>
          <a:lstStyle/>
          <a:p>
            <a:pPr>
              <a:spcAft>
                <a:spcPts val="500"/>
              </a:spcAft>
            </a:pPr>
            <a:r>
              <a:rPr lang="en-IN" b="1" dirty="0">
                <a:solidFill>
                  <a:schemeClr val="accent5"/>
                </a:solidFill>
              </a:rPr>
              <a:t>Handling errors in client server network applications</a:t>
            </a:r>
            <a:endParaRPr lang="en-GB" b="1" dirty="0">
              <a:solidFill>
                <a:schemeClr val="accent5"/>
              </a:solidFill>
            </a:endParaRPr>
          </a:p>
          <a:p>
            <a:pPr>
              <a:spcAft>
                <a:spcPts val="500"/>
              </a:spcAft>
            </a:pPr>
            <a:r>
              <a:rPr lang="en-IN" dirty="0"/>
              <a:t>It is important when writing client/server applications that the code be robust enough to handle the unexpected errors that can occur when network communication is disrupted or otherwise fails.</a:t>
            </a:r>
            <a:endParaRPr lang="en-GB" dirty="0"/>
          </a:p>
          <a:p>
            <a:pPr>
              <a:spcAft>
                <a:spcPts val="500"/>
              </a:spcAft>
            </a:pPr>
            <a:r>
              <a:rPr lang="en-IN" dirty="0"/>
              <a:t>We can achieve this by wrapping the socket calls in a </a:t>
            </a:r>
            <a:r>
              <a:rPr lang="en-IN" dirty="0">
                <a:latin typeface="Courier New" panose="02070309020205020404" pitchFamily="49" charset="0"/>
                <a:cs typeface="Courier New" panose="02070309020205020404" pitchFamily="49" charset="0"/>
              </a:rPr>
              <a:t>try/except/finally</a:t>
            </a:r>
            <a:r>
              <a:rPr lang="en-IN" dirty="0"/>
              <a:t> block as needed.  The socket library has a </a:t>
            </a:r>
            <a:r>
              <a:rPr lang="en-IN" dirty="0" err="1">
                <a:latin typeface="Courier New" panose="02070309020205020404" pitchFamily="49" charset="0"/>
                <a:cs typeface="Courier New" panose="02070309020205020404" pitchFamily="49" charset="0"/>
              </a:rPr>
              <a:t>socket.error</a:t>
            </a:r>
            <a:r>
              <a:rPr lang="en-IN" dirty="0"/>
              <a:t> object that can be caught and displayed.  Here is an example of  client code that uses this method.</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500"/>
              </a:spcAft>
            </a:pPr>
            <a:r>
              <a:rPr lang="en-IN" dirty="0"/>
              <a:t>Note that we wrap the socket connect method in a </a:t>
            </a:r>
            <a:r>
              <a:rPr lang="en-IN" dirty="0">
                <a:latin typeface="Courier New" panose="02070309020205020404" pitchFamily="49" charset="0"/>
                <a:cs typeface="Courier New" panose="02070309020205020404" pitchFamily="49" charset="0"/>
              </a:rPr>
              <a:t>try/except/finally block</a:t>
            </a:r>
            <a:r>
              <a:rPr lang="en-IN" dirty="0"/>
              <a:t>.  The socket library will throw a </a:t>
            </a:r>
            <a:r>
              <a:rPr lang="en-IN" dirty="0" err="1">
                <a:latin typeface="Courier New" panose="02070309020205020404" pitchFamily="49" charset="0"/>
                <a:cs typeface="Courier New" panose="02070309020205020404" pitchFamily="49" charset="0"/>
              </a:rPr>
              <a:t>socket.error</a:t>
            </a:r>
            <a:r>
              <a:rPr lang="en-IN" dirty="0"/>
              <a:t> exception if there is a problem.  The </a:t>
            </a:r>
            <a:r>
              <a:rPr lang="en-IN" dirty="0">
                <a:latin typeface="Courier New" panose="02070309020205020404" pitchFamily="49" charset="0"/>
                <a:cs typeface="Courier New" panose="02070309020205020404" pitchFamily="49" charset="0"/>
              </a:rPr>
              <a:t>e</a:t>
            </a:r>
            <a:r>
              <a:rPr lang="en-IN" dirty="0"/>
              <a:t> object will tell us what the error was so that we can notify the user and/or log the problem.  In general it is suggested to wrap all socket methods such as </a:t>
            </a:r>
            <a:r>
              <a:rPr lang="en-IN" dirty="0">
                <a:latin typeface="Courier New" panose="02070309020205020404" pitchFamily="49" charset="0"/>
                <a:cs typeface="Courier New" panose="02070309020205020404" pitchFamily="49" charset="0"/>
              </a:rPr>
              <a:t>connect</a:t>
            </a:r>
            <a:r>
              <a:rPr lang="en-IN" dirty="0"/>
              <a:t>, </a:t>
            </a:r>
            <a:r>
              <a:rPr lang="en-IN" dirty="0">
                <a:latin typeface="Courier New" panose="02070309020205020404" pitchFamily="49" charset="0"/>
                <a:cs typeface="Courier New" panose="02070309020205020404" pitchFamily="49" charset="0"/>
              </a:rPr>
              <a:t>send, </a:t>
            </a:r>
            <a:r>
              <a:rPr lang="en-IN" dirty="0" err="1">
                <a:latin typeface="Courier New" panose="02070309020205020404" pitchFamily="49" charset="0"/>
                <a:cs typeface="Courier New" panose="02070309020205020404" pitchFamily="49" charset="0"/>
              </a:rPr>
              <a:t>recv</a:t>
            </a:r>
            <a:r>
              <a:rPr lang="en-IN" dirty="0">
                <a:latin typeface="Courier New" panose="02070309020205020404" pitchFamily="49" charset="0"/>
                <a:cs typeface="Courier New" panose="02070309020205020404" pitchFamily="49" charset="0"/>
              </a:rPr>
              <a:t>, accept</a:t>
            </a:r>
            <a:r>
              <a:rPr lang="en-IN" dirty="0"/>
              <a:t>, and others with </a:t>
            </a:r>
            <a:r>
              <a:rPr lang="en-IN" dirty="0">
                <a:latin typeface="Courier New" panose="02070309020205020404" pitchFamily="49" charset="0"/>
                <a:cs typeface="Courier New" panose="02070309020205020404" pitchFamily="49" charset="0"/>
              </a:rPr>
              <a:t>try/except/finally</a:t>
            </a:r>
            <a:r>
              <a:rPr lang="en-IN" dirty="0"/>
              <a:t> blocks.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dirty="0"/>
          </a:p>
        </p:txBody>
      </p:sp>
      <p:sp>
        <p:nvSpPr>
          <p:cNvPr id="6" name="Rectangle 5"/>
          <p:cNvSpPr/>
          <p:nvPr/>
        </p:nvSpPr>
        <p:spPr>
          <a:xfrm>
            <a:off x="710406" y="6086902"/>
            <a:ext cx="5678211" cy="211638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000" dirty="0">
                <a:solidFill>
                  <a:schemeClr val="tx1"/>
                </a:solidFill>
                <a:latin typeface="Courier New" panose="02070309020205020404" pitchFamily="49" charset="0"/>
                <a:cs typeface="Courier New" panose="02070309020205020404" pitchFamily="49" charset="0"/>
              </a:rPr>
              <a:t>import socket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 = </a:t>
            </a:r>
            <a:r>
              <a:rPr lang="en-IN" sz="1000" dirty="0" err="1">
                <a:solidFill>
                  <a:schemeClr val="tx1"/>
                </a:solidFill>
                <a:latin typeface="Courier New" panose="02070309020205020404" pitchFamily="49" charset="0"/>
                <a:cs typeface="Courier New" panose="02070309020205020404" pitchFamily="49" charset="0"/>
              </a:rPr>
              <a:t>socket.socket</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socket.AF_INET,socket.SOCK_STREAM</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try: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s.connect</a:t>
            </a:r>
            <a:r>
              <a:rPr lang="en-IN" sz="1000" dirty="0">
                <a:solidFill>
                  <a:schemeClr val="tx1"/>
                </a:solidFill>
                <a:latin typeface="Courier New" panose="02070309020205020404" pitchFamily="49" charset="0"/>
                <a:cs typeface="Courier New" panose="02070309020205020404" pitchFamily="49" charset="0"/>
              </a:rPr>
              <a:t>(“localhost,8080)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except </a:t>
            </a:r>
            <a:r>
              <a:rPr lang="en-IN" sz="1000" dirty="0" err="1">
                <a:solidFill>
                  <a:schemeClr val="tx1"/>
                </a:solidFill>
                <a:latin typeface="Courier New" panose="02070309020205020404" pitchFamily="49" charset="0"/>
                <a:cs typeface="Courier New" panose="02070309020205020404" pitchFamily="49" charset="0"/>
              </a:rPr>
              <a:t>socket.error</a:t>
            </a:r>
            <a:r>
              <a:rPr lang="en-IN" sz="1000" dirty="0">
                <a:solidFill>
                  <a:schemeClr val="tx1"/>
                </a:solidFill>
                <a:latin typeface="Courier New" panose="02070309020205020404" pitchFamily="49" charset="0"/>
                <a:cs typeface="Courier New" panose="02070309020205020404" pitchFamily="49" charset="0"/>
              </a:rPr>
              <a:t>, 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a:t>
            </a:r>
            <a:r>
              <a:rPr lang="en-IN" sz="1000" dirty="0" err="1">
                <a:solidFill>
                  <a:schemeClr val="tx1"/>
                </a:solidFill>
                <a:latin typeface="Courier New" panose="02070309020205020404" pitchFamily="49" charset="0"/>
                <a:cs typeface="Courier New" panose="02070309020205020404" pitchFamily="49" charset="0"/>
              </a:rPr>
              <a:t>e.args</a:t>
            </a:r>
            <a:r>
              <a:rPr lang="en-IN" sz="1000" dirty="0">
                <a:solidFill>
                  <a:schemeClr val="tx1"/>
                </a:solidFill>
                <a:latin typeface="Courier New" panose="02070309020205020404" pitchFamily="49" charset="0"/>
                <a:cs typeface="Courier New" panose="02070309020205020404" pitchFamily="49" charset="0"/>
              </a:rPr>
              <a:t>[0] == </a:t>
            </a:r>
            <a:r>
              <a:rPr lang="en-IN" sz="1000" dirty="0" err="1">
                <a:solidFill>
                  <a:schemeClr val="tx1"/>
                </a:solidFill>
                <a:latin typeface="Courier New" panose="02070309020205020404" pitchFamily="49" charset="0"/>
                <a:cs typeface="Courier New" panose="02070309020205020404" pitchFamily="49" charset="0"/>
              </a:rPr>
              <a:t>errno.ECONNREFUSED</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SystemExit</a:t>
            </a:r>
            <a:r>
              <a:rPr lang="en-IN" sz="1000" dirty="0">
                <a:solidFill>
                  <a:schemeClr val="tx1"/>
                </a:solidFill>
                <a:latin typeface="Courier New" panose="02070309020205020404" pitchFamily="49" charset="0"/>
                <a:cs typeface="Courier New" panose="02070309020205020404" pitchFamily="49" charset="0"/>
              </a:rPr>
              <a:t>(“Connection was refused by the server”)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else: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SystemExit</a:t>
            </a:r>
            <a:r>
              <a:rPr lang="en-IN" sz="1000" dirty="0">
                <a:solidFill>
                  <a:schemeClr val="tx1"/>
                </a:solidFill>
                <a:latin typeface="Courier New" panose="02070309020205020404" pitchFamily="49" charset="0"/>
                <a:cs typeface="Courier New" panose="02070309020205020404" pitchFamily="49" charset="0"/>
              </a:rPr>
              <a:t>(“Unknown socket connection error”)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finally: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s != None: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s.close</a:t>
            </a:r>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55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0406" y="654050"/>
            <a:ext cx="5678212" cy="3722688"/>
          </a:xfrm>
        </p:spPr>
      </p:sp>
      <p:sp>
        <p:nvSpPr>
          <p:cNvPr id="3" name="Notes Placeholder 2"/>
          <p:cNvSpPr>
            <a:spLocks noGrp="1"/>
          </p:cNvSpPr>
          <p:nvPr>
            <p:ph type="body" idx="1"/>
          </p:nvPr>
        </p:nvSpPr>
        <p:spPr/>
        <p:txBody>
          <a:bodyPr/>
          <a:lstStyle/>
          <a:p>
            <a:pPr>
              <a:spcAft>
                <a:spcPts val="650"/>
              </a:spcAft>
            </a:pPr>
            <a:r>
              <a:rPr lang="en-IN" b="1" dirty="0">
                <a:solidFill>
                  <a:schemeClr val="accent5"/>
                </a:solidFill>
              </a:rPr>
              <a:t>A digression into Unicode and Byte strings</a:t>
            </a:r>
            <a:endParaRPr lang="en-GB" b="1" dirty="0">
              <a:solidFill>
                <a:schemeClr val="accent5"/>
              </a:solidFill>
            </a:endParaRPr>
          </a:p>
          <a:p>
            <a:pPr>
              <a:spcAft>
                <a:spcPts val="650"/>
              </a:spcAft>
            </a:pPr>
            <a:r>
              <a:rPr lang="en-IN" dirty="0"/>
              <a:t>While this might seem like an odd place to discuss the concept of byte strings and Unicode, in fact, network programming is one of the main areas where these objects crop up and it is critical to understand how to deal with it.  </a:t>
            </a:r>
            <a:endParaRPr lang="en-GB" dirty="0"/>
          </a:p>
          <a:p>
            <a:pPr>
              <a:spcAft>
                <a:spcPts val="650"/>
              </a:spcAft>
            </a:pPr>
            <a:r>
              <a:rPr lang="en-IN" dirty="0"/>
              <a:t>Handling byte and </a:t>
            </a:r>
            <a:r>
              <a:rPr lang="en-IN" dirty="0" err="1"/>
              <a:t>unicode</a:t>
            </a:r>
            <a:r>
              <a:rPr lang="en-IN" dirty="0"/>
              <a:t> strings is the single largest difference between Python 2 and Python 3.  </a:t>
            </a:r>
            <a:endParaRPr lang="en-GB" dirty="0"/>
          </a:p>
          <a:p>
            <a:pPr>
              <a:spcAft>
                <a:spcPts val="650"/>
              </a:spcAft>
            </a:pPr>
            <a:r>
              <a:rPr lang="en-IN" dirty="0"/>
              <a:t>First, let's examine some background on Unicode.</a:t>
            </a:r>
            <a:endParaRPr lang="en-GB" dirty="0"/>
          </a:p>
          <a:p>
            <a:pPr>
              <a:spcAft>
                <a:spcPts val="650"/>
              </a:spcAft>
            </a:pPr>
            <a:r>
              <a:rPr lang="en-IN" dirty="0"/>
              <a:t>It's important to understand that, by themselves, bytes have no intrinsic meaning.  Any context to the meaning of a stream of bytes being send or received  is only applied when an agreement of some sort is reached between the sender and the receiver of that byte stream.  The first attempt to come to a global consensus of what information is contained in a byte stream was the creation of the </a:t>
            </a:r>
            <a:r>
              <a:rPr lang="en-IN" i="1" dirty="0"/>
              <a:t>American Standard Code for Information Interchange</a:t>
            </a:r>
            <a:r>
              <a:rPr lang="en-IN" dirty="0"/>
              <a:t> (ASCII)</a:t>
            </a:r>
            <a:r>
              <a:rPr lang="en-IN" i="1" dirty="0"/>
              <a:t>.   </a:t>
            </a:r>
            <a:r>
              <a:rPr lang="en-IN" dirty="0"/>
              <a:t>ASCII was the first attempt to assign some sort of value to an eight bit byte.  For example, ASCII defines the English capital 'A' letter to be the value of 0x41 (hexadecimal value 41).  So, when anyone sends an 0x41 value over a network, if the receiver is expecting some sort of ASCII value, it can lookup 0x41 in the ASCII table of values and map that hexadecimal value to the letter.  The first edition of the ASCII table was published in 1963 and last received an update in 1986.  Other, vendor-proprietary, standards such as EBCDIC (created by IBM) were devised around the same time.  However, ASCII, being vendor-neutral eventually prevailed as the de-facto standard for assigning meaning to bytes.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a:p>
        </p:txBody>
      </p:sp>
    </p:spTree>
    <p:extLst>
      <p:ext uri="{BB962C8B-B14F-4D97-AF65-F5344CB8AC3E}">
        <p14:creationId xmlns:p14="http://schemas.microsoft.com/office/powerpoint/2010/main" val="141246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42950" y="653879"/>
            <a:ext cx="5645668" cy="8753251"/>
          </a:xfrm>
        </p:spPr>
        <p:txBody>
          <a:bodyPr/>
          <a:lstStyle/>
          <a:p>
            <a:pPr>
              <a:spcAft>
                <a:spcPts val="650"/>
              </a:spcAft>
            </a:pPr>
            <a:r>
              <a:rPr lang="en-IN" dirty="0"/>
              <a:t>ASCII, however, has limitations.  The standard only defines meaning for 128 entries, While this is sufficient for the Latin alphabet, and, in particular, the English language, it is woefully inadequate for even non-English languages such as French, Spanish, Italian or German, even though they are all using the Latin alphabet character set.  Accent marks, the use of the β in German to indicate a double-s ('</a:t>
            </a:r>
            <a:r>
              <a:rPr lang="en-IN" dirty="0" err="1"/>
              <a:t>ss</a:t>
            </a:r>
            <a:r>
              <a:rPr lang="en-IN" dirty="0"/>
              <a:t>') and other special characters made it difficult to represent other language character sets on a computer system.   The ASCII table, has space for up to 256 characters of which ASCII only used 128.  Therefore, an extension to this, defined by the International Standards Organization added an extended set of characters to the table. This standard was called ISO-8859-1.    Finally, Microsoft Corporation took the final 27 spaces and added symbols to produce the CP1252 standard to allow the ability to assign byte meanings to punctuation marks such as single and double quotes.  However, this now fills up the 256 possible characters in the single byte character set (As we know, a single byte can store a range of values from 0 to 255).  This does not even begin to address the needs of various languages, such as Mandarin, which may have up to 20,000 different symbols in its alphabet, not to mention supporting languages such as Hindi, Arabic, Russian, etc.</a:t>
            </a:r>
            <a:endParaRPr lang="en-GB" dirty="0"/>
          </a:p>
          <a:p>
            <a:pPr>
              <a:spcAft>
                <a:spcPts val="650"/>
              </a:spcAft>
            </a:pPr>
            <a:r>
              <a:rPr lang="en-IN" dirty="0"/>
              <a:t>Many attempts were made to create new standards, using both single and double byte values to extend the number of characters that we can assign meaning to, however, none of them were successful, and in truth, none of them addressed the fundamental problem of allowing enough of a range to be able to adequately support the sheer number of symbols that were required for a truly global multi-language standard.  </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a:p>
        </p:txBody>
      </p:sp>
    </p:spTree>
    <p:extLst>
      <p:ext uri="{BB962C8B-B14F-4D97-AF65-F5344CB8AC3E}">
        <p14:creationId xmlns:p14="http://schemas.microsoft.com/office/powerpoint/2010/main" val="111923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524000" y="37036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524000" y="3509963"/>
            <a:ext cx="91440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782478" y="1534110"/>
            <a:ext cx="4663440"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00">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
        <p:nvSpPr>
          <p:cNvPr id="4"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5650"/>
            <a:ext cx="10515600"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838200" y="1096320"/>
            <a:ext cx="10515600"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957852" y="6318914"/>
            <a:ext cx="4312692" cy="381698"/>
          </a:xfrm>
        </p:spPr>
        <p:txBody>
          <a:bodyPr/>
          <a:lstStyle>
            <a:lvl1pPr>
              <a:defRPr/>
            </a:lvl1pPr>
          </a:lstStyle>
          <a:p>
            <a:r>
              <a:rPr lang="en-GB" dirty="0"/>
              <a:t>Python for Tool Developers</a:t>
            </a:r>
          </a:p>
        </p:txBody>
      </p:sp>
      <p:sp>
        <p:nvSpPr>
          <p:cNvPr id="8"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35243"/>
            <a:ext cx="5193632"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235243"/>
            <a:ext cx="5193632"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838200" y="1096320"/>
            <a:ext cx="10527632"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263007"/>
            <a:ext cx="5157787"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123825"/>
            <a:ext cx="515778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199" y="1263007"/>
            <a:ext cx="5181601"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123825"/>
            <a:ext cx="5183188"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838200" y="1110834"/>
            <a:ext cx="105156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0"/>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838200" y="1096320"/>
            <a:ext cx="105156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957852" y="6318914"/>
            <a:ext cx="4312692" cy="381698"/>
          </a:xfrm>
        </p:spPr>
        <p:txBody>
          <a:bodyPr/>
          <a:lstStyle>
            <a:lvl1pPr>
              <a:defRPr/>
            </a:lvl1pPr>
          </a:lstStyle>
          <a:p>
            <a:r>
              <a:rPr lang="en-GB" dirty="0"/>
              <a:t>Python for Tool Developers</a:t>
            </a:r>
          </a:p>
        </p:txBody>
      </p:sp>
      <p:sp>
        <p:nvSpPr>
          <p:cNvPr id="5"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494974"/>
          </a:xfrm>
        </p:spPr>
        <p:txBody>
          <a:bodyPr anchor="ctr"/>
          <a:lstStyle>
            <a:lvl1pPr>
              <a:defRPr sz="3200">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5183188" y="457200"/>
            <a:ext cx="6172200" cy="57939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866275"/>
            <a:ext cx="6172200" cy="49947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8" name="Title 1"/>
          <p:cNvSpPr>
            <a:spLocks noGrp="1"/>
          </p:cNvSpPr>
          <p:nvPr>
            <p:ph type="title"/>
          </p:nvPr>
        </p:nvSpPr>
        <p:spPr>
          <a:xfrm>
            <a:off x="839788" y="457200"/>
            <a:ext cx="3932237" cy="1494974"/>
          </a:xfrm>
        </p:spPr>
        <p:txBody>
          <a:bodyPr anchor="ctr"/>
          <a:lstStyle>
            <a:lvl1pPr>
              <a:defRPr sz="3200">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839788" y="2057400"/>
            <a:ext cx="3932237"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838200" y="1110834"/>
            <a:ext cx="10515600"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2505"/>
            <a:ext cx="10515600"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838200" y="1287679"/>
            <a:ext cx="10515600"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957852" y="6318914"/>
            <a:ext cx="4312692"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838200" y="6335486"/>
            <a:ext cx="9087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9616139" y="6315968"/>
            <a:ext cx="1737661"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 Braun</a:t>
            </a:r>
            <a:r>
              <a:rPr lang="en-GB" baseline="0" dirty="0"/>
              <a:t> Brelin</a:t>
            </a:r>
            <a:r>
              <a:rPr lang="en-GB" dirty="0"/>
              <a:t>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2</a:t>
            </a:r>
          </a:p>
        </p:txBody>
      </p:sp>
      <p:sp>
        <p:nvSpPr>
          <p:cNvPr id="7" name="Subtitle 6"/>
          <p:cNvSpPr>
            <a:spLocks noGrp="1"/>
          </p:cNvSpPr>
          <p:nvPr>
            <p:ph type="subTitle" idx="1"/>
          </p:nvPr>
        </p:nvSpPr>
        <p:spPr/>
        <p:txBody>
          <a:bodyPr/>
          <a:lstStyle/>
          <a:p>
            <a:r>
              <a:rPr lang="en-IN" dirty="0"/>
              <a:t>Network Programming with Python</a:t>
            </a:r>
            <a:endParaRPr lang="en-GB" dirty="0"/>
          </a:p>
        </p:txBody>
      </p:sp>
      <p:sp>
        <p:nvSpPr>
          <p:cNvPr id="5" name="TextBox 4"/>
          <p:cNvSpPr txBox="1"/>
          <p:nvPr/>
        </p:nvSpPr>
        <p:spPr>
          <a:xfrm>
            <a:off x="508001" y="6356349"/>
            <a:ext cx="931333" cy="276999"/>
          </a:xfrm>
          <a:prstGeom prst="rect">
            <a:avLst/>
          </a:prstGeom>
          <a:noFill/>
        </p:spPr>
        <p:txBody>
          <a:bodyPr wrap="square" rtlCol="0">
            <a:spAutoFit/>
          </a:bodyPr>
          <a:lstStyle/>
          <a:p>
            <a:fld id="{D6F87B5C-845D-4407-AC62-A8A34C9F9238}" type="slidenum">
              <a:rPr lang="en-GB" sz="1200" smtClean="0"/>
              <a:t>1</a:t>
            </a:fld>
            <a:endParaRPr lang="en-GB" sz="1200" dirty="0"/>
          </a:p>
        </p:txBody>
      </p:sp>
    </p:spTree>
    <p:extLst>
      <p:ext uri="{BB962C8B-B14F-4D97-AF65-F5344CB8AC3E}">
        <p14:creationId xmlns:p14="http://schemas.microsoft.com/office/powerpoint/2010/main" val="319333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Enter Unicode</a:t>
            </a:r>
          </a:p>
        </p:txBody>
      </p:sp>
      <p:sp>
        <p:nvSpPr>
          <p:cNvPr id="4" name="Footer Placeholder 3"/>
          <p:cNvSpPr>
            <a:spLocks noGrp="1"/>
          </p:cNvSpPr>
          <p:nvPr>
            <p:ph type="ftr" sz="quarter" idx="11"/>
          </p:nvPr>
        </p:nvSpPr>
        <p:spPr/>
        <p:txBody>
          <a:bodyPr/>
          <a:lstStyle/>
          <a:p>
            <a:r>
              <a:rPr lang="en-GB" dirty="0"/>
              <a:t>Python for Tool Developers</a:t>
            </a:r>
          </a:p>
        </p:txBody>
      </p:sp>
      <p:sp>
        <p:nvSpPr>
          <p:cNvPr id="5" name="Slide Number Placeholder 4"/>
          <p:cNvSpPr>
            <a:spLocks noGrp="1"/>
          </p:cNvSpPr>
          <p:nvPr>
            <p:ph type="sldNum" sz="quarter" idx="4"/>
          </p:nvPr>
        </p:nvSpPr>
        <p:spPr/>
        <p:txBody>
          <a:body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174917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Enter Unicode</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11</a:t>
            </a:fld>
            <a:endParaRPr lang="en-GB" dirty="0"/>
          </a:p>
        </p:txBody>
      </p:sp>
    </p:spTree>
    <p:extLst>
      <p:ext uri="{BB962C8B-B14F-4D97-AF65-F5344CB8AC3E}">
        <p14:creationId xmlns:p14="http://schemas.microsoft.com/office/powerpoint/2010/main" val="174249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p:txBody>
      </p:sp>
      <p:sp>
        <p:nvSpPr>
          <p:cNvPr id="3" name="Title 2"/>
          <p:cNvSpPr>
            <a:spLocks noGrp="1"/>
          </p:cNvSpPr>
          <p:nvPr>
            <p:ph type="title"/>
          </p:nvPr>
        </p:nvSpPr>
        <p:spPr/>
        <p:txBody>
          <a:bodyPr/>
          <a:lstStyle/>
          <a:p>
            <a:r>
              <a:rPr lang="en-GB" dirty="0"/>
              <a:t>Enter Unicode</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12</a:t>
            </a:fld>
            <a:endParaRPr lang="en-GB" dirty="0"/>
          </a:p>
        </p:txBody>
      </p:sp>
    </p:spTree>
    <p:extLst>
      <p:ext uri="{BB962C8B-B14F-4D97-AF65-F5344CB8AC3E}">
        <p14:creationId xmlns:p14="http://schemas.microsoft.com/office/powerpoint/2010/main" val="89624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p:txBody>
      </p:sp>
      <p:sp>
        <p:nvSpPr>
          <p:cNvPr id="3" name="Title 2"/>
          <p:cNvSpPr>
            <a:spLocks noGrp="1"/>
          </p:cNvSpPr>
          <p:nvPr>
            <p:ph type="title"/>
          </p:nvPr>
        </p:nvSpPr>
        <p:spPr/>
        <p:txBody>
          <a:bodyPr/>
          <a:lstStyle/>
          <a:p>
            <a:r>
              <a:rPr lang="en-GB" dirty="0"/>
              <a:t>Enter Unicode</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13</a:t>
            </a:fld>
            <a:endParaRPr lang="en-GB" dirty="0"/>
          </a:p>
        </p:txBody>
      </p:sp>
    </p:spTree>
    <p:extLst>
      <p:ext uri="{BB962C8B-B14F-4D97-AF65-F5344CB8AC3E}">
        <p14:creationId xmlns:p14="http://schemas.microsoft.com/office/powerpoint/2010/main" val="277944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First conceived in 1987</a:t>
            </a:r>
          </a:p>
          <a:p>
            <a:pPr lvl="1"/>
            <a:r>
              <a:rPr lang="en-GB" dirty="0"/>
              <a:t>Two-byte (16-bit) standard for modern languages</a:t>
            </a:r>
          </a:p>
          <a:p>
            <a:r>
              <a:rPr lang="en-GB" dirty="0"/>
              <a:t>Extended as Unicode 2.0 in 1996 to support more obscure characters</a:t>
            </a:r>
          </a:p>
          <a:p>
            <a:r>
              <a:rPr lang="en-GB" dirty="0"/>
              <a:t>Main differences between Unicode and ASCII</a:t>
            </a:r>
          </a:p>
          <a:p>
            <a:pPr lvl="1"/>
            <a:r>
              <a:rPr lang="en-IN" dirty="0"/>
              <a:t>Support for 1,114,112 code points in the range from 0x0 to 0x10ffff</a:t>
            </a:r>
            <a:endParaRPr lang="en-GB" dirty="0"/>
          </a:p>
          <a:p>
            <a:pPr lvl="1">
              <a:spcAft>
                <a:spcPts val="600"/>
              </a:spcAft>
            </a:pPr>
            <a:r>
              <a:rPr lang="en-IN" dirty="0"/>
              <a:t>Characters can now encompass values ranging from one byte to four bytes</a:t>
            </a:r>
            <a:endParaRPr lang="en-GB" dirty="0"/>
          </a:p>
          <a:p>
            <a:pPr lvl="1">
              <a:spcAft>
                <a:spcPts val="600"/>
              </a:spcAft>
            </a:pPr>
            <a:r>
              <a:rPr lang="en-IN" dirty="0"/>
              <a:t>Unicode supports 17 different namespaces (called 'planes') to ASCII's one</a:t>
            </a:r>
            <a:endParaRPr lang="en-GB" dirty="0"/>
          </a:p>
          <a:p>
            <a:pPr lvl="1">
              <a:spcAft>
                <a:spcPts val="600"/>
              </a:spcAft>
            </a:pPr>
            <a:r>
              <a:rPr lang="en-IN" dirty="0"/>
              <a:t>Unicode character values (code points) are written as 'U+&lt;hexadecimal value&gt;</a:t>
            </a:r>
          </a:p>
          <a:p>
            <a:pPr>
              <a:spcAft>
                <a:spcPts val="600"/>
              </a:spcAft>
            </a:pPr>
            <a:r>
              <a:rPr lang="en-IN" dirty="0"/>
              <a:t>Unicode support is the single biggest difference between Python 2 and Python 3</a:t>
            </a:r>
            <a:endParaRPr lang="en-GB" dirty="0"/>
          </a:p>
          <a:p>
            <a:endParaRPr lang="en-GB" dirty="0"/>
          </a:p>
        </p:txBody>
      </p:sp>
      <p:sp>
        <p:nvSpPr>
          <p:cNvPr id="3" name="Title 2"/>
          <p:cNvSpPr>
            <a:spLocks noGrp="1"/>
          </p:cNvSpPr>
          <p:nvPr>
            <p:ph type="title"/>
          </p:nvPr>
        </p:nvSpPr>
        <p:spPr/>
        <p:txBody>
          <a:bodyPr/>
          <a:lstStyle/>
          <a:p>
            <a:r>
              <a:rPr lang="en-GB" dirty="0"/>
              <a:t>Enter Unicode</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14</a:t>
            </a:fld>
            <a:endParaRPr lang="en-GB" dirty="0"/>
          </a:p>
        </p:txBody>
      </p:sp>
    </p:spTree>
    <p:extLst>
      <p:ext uri="{BB962C8B-B14F-4D97-AF65-F5344CB8AC3E}">
        <p14:creationId xmlns:p14="http://schemas.microsoft.com/office/powerpoint/2010/main" val="199911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Short answer - no</a:t>
            </a:r>
          </a:p>
          <a:p>
            <a:r>
              <a:rPr lang="en-GB" dirty="0"/>
              <a:t>Longer answer -  Yes …  but</a:t>
            </a:r>
          </a:p>
          <a:p>
            <a:r>
              <a:rPr lang="en-GB" dirty="0"/>
              <a:t>There is a workaround but this creates severe side effects</a:t>
            </a:r>
          </a:p>
          <a:p>
            <a:pPr lvl="1"/>
            <a:r>
              <a:rPr lang="en-GB" dirty="0"/>
              <a:t>Other programs may depend on the default being set to ASCII</a:t>
            </a:r>
          </a:p>
          <a:p>
            <a:pPr lvl="1"/>
            <a:r>
              <a:rPr lang="en-GB" dirty="0"/>
              <a:t>Basic collections may break when doing container lookups</a:t>
            </a:r>
          </a:p>
          <a:p>
            <a:r>
              <a:rPr lang="en-GB" dirty="0"/>
              <a:t>The workaround may cause more problems than it solves</a:t>
            </a:r>
          </a:p>
          <a:p>
            <a:endParaRPr lang="en-GB" dirty="0"/>
          </a:p>
        </p:txBody>
      </p:sp>
      <p:sp>
        <p:nvSpPr>
          <p:cNvPr id="3" name="Title 2"/>
          <p:cNvSpPr>
            <a:spLocks noGrp="1"/>
          </p:cNvSpPr>
          <p:nvPr>
            <p:ph type="title"/>
          </p:nvPr>
        </p:nvSpPr>
        <p:spPr/>
        <p:txBody>
          <a:bodyPr>
            <a:noAutofit/>
          </a:bodyPr>
          <a:lstStyle/>
          <a:p>
            <a:r>
              <a:rPr lang="en-GB" sz="3000" dirty="0"/>
              <a:t>Can’t We Just Change the Default Encoding Parameter to ‘UTF-8’?</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15</a:t>
            </a:fld>
            <a:endParaRPr lang="en-GB" dirty="0"/>
          </a:p>
        </p:txBody>
      </p:sp>
    </p:spTree>
    <p:extLst>
      <p:ext uri="{BB962C8B-B14F-4D97-AF65-F5344CB8AC3E}">
        <p14:creationId xmlns:p14="http://schemas.microsoft.com/office/powerpoint/2010/main" val="93171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Python 3 completely re-does the concept of byte and Unicode strings</a:t>
            </a:r>
          </a:p>
          <a:p>
            <a:pPr lvl="1"/>
            <a:r>
              <a:rPr lang="en-GB" dirty="0"/>
              <a:t>Redefined the </a:t>
            </a:r>
            <a:r>
              <a:rPr lang="en-GB" dirty="0" err="1"/>
              <a:t>str</a:t>
            </a:r>
            <a:r>
              <a:rPr lang="en-GB" dirty="0"/>
              <a:t> class</a:t>
            </a:r>
          </a:p>
          <a:p>
            <a:pPr lvl="1"/>
            <a:r>
              <a:rPr lang="en-GB" dirty="0"/>
              <a:t>Python 2 treats </a:t>
            </a:r>
            <a:r>
              <a:rPr lang="en-GB" dirty="0" err="1"/>
              <a:t>str</a:t>
            </a:r>
            <a:r>
              <a:rPr lang="en-GB" dirty="0"/>
              <a:t> as a byte string</a:t>
            </a:r>
          </a:p>
          <a:p>
            <a:pPr lvl="1"/>
            <a:r>
              <a:rPr lang="en-GB" dirty="0"/>
              <a:t>Python 3 treats </a:t>
            </a:r>
            <a:r>
              <a:rPr lang="en-GB" dirty="0" err="1"/>
              <a:t>str</a:t>
            </a:r>
            <a:r>
              <a:rPr lang="en-GB" dirty="0"/>
              <a:t> as Unicode</a:t>
            </a:r>
          </a:p>
          <a:p>
            <a:pPr lvl="1"/>
            <a:r>
              <a:rPr lang="en-GB" dirty="0"/>
              <a:t>Python 3 no longer does implicit type conversion</a:t>
            </a:r>
          </a:p>
          <a:p>
            <a:r>
              <a:rPr lang="en-GB" dirty="0"/>
              <a:t>Chances of a runtime error are substantially reduced</a:t>
            </a:r>
          </a:p>
          <a:p>
            <a:r>
              <a:rPr lang="en-GB" dirty="0"/>
              <a:t>But you must explicitly encode and decode strings in your programs</a:t>
            </a:r>
          </a:p>
          <a:p>
            <a:pPr lvl="1"/>
            <a:endParaRPr lang="en-GB" dirty="0"/>
          </a:p>
          <a:p>
            <a:pPr lvl="1"/>
            <a:endParaRPr lang="en-GB" dirty="0"/>
          </a:p>
          <a:p>
            <a:endParaRPr lang="en-GB" dirty="0"/>
          </a:p>
        </p:txBody>
      </p:sp>
      <p:sp>
        <p:nvSpPr>
          <p:cNvPr id="3" name="Title 2"/>
          <p:cNvSpPr>
            <a:spLocks noGrp="1"/>
          </p:cNvSpPr>
          <p:nvPr>
            <p:ph type="title"/>
          </p:nvPr>
        </p:nvSpPr>
        <p:spPr/>
        <p:txBody>
          <a:bodyPr/>
          <a:lstStyle/>
          <a:p>
            <a:r>
              <a:rPr lang="en-GB" dirty="0"/>
              <a:t>How Does Python 3 Handle this problem?</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16</a:t>
            </a:fld>
            <a:endParaRPr lang="en-GB" dirty="0"/>
          </a:p>
        </p:txBody>
      </p:sp>
      <p:pic>
        <p:nvPicPr>
          <p:cNvPr id="6" name="Picture 5"/>
          <p:cNvPicPr>
            <a:picLocks noChangeAspect="1"/>
          </p:cNvPicPr>
          <p:nvPr/>
        </p:nvPicPr>
        <p:blipFill>
          <a:blip r:embed="rId3"/>
          <a:stretch>
            <a:fillRect/>
          </a:stretch>
        </p:blipFill>
        <p:spPr>
          <a:xfrm>
            <a:off x="1746913" y="4317521"/>
            <a:ext cx="8929827" cy="2060184"/>
          </a:xfrm>
          <a:prstGeom prst="rect">
            <a:avLst/>
          </a:prstGeom>
        </p:spPr>
      </p:pic>
    </p:spTree>
    <p:extLst>
      <p:ext uri="{BB962C8B-B14F-4D97-AF65-F5344CB8AC3E}">
        <p14:creationId xmlns:p14="http://schemas.microsoft.com/office/powerpoint/2010/main" val="199132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 Example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17</a:t>
            </a:fld>
            <a:endParaRPr lang="en-GB" dirty="0"/>
          </a:p>
        </p:txBody>
      </p:sp>
      <p:sp>
        <p:nvSpPr>
          <p:cNvPr id="9" name="Rectangle 8"/>
          <p:cNvSpPr/>
          <p:nvPr/>
        </p:nvSpPr>
        <p:spPr>
          <a:xfrm>
            <a:off x="1068064" y="1452371"/>
            <a:ext cx="10092267" cy="452706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Courier New" panose="02070309020205020404" pitchFamily="49" charset="0"/>
                <a:cs typeface="Courier New" panose="02070309020205020404" pitchFamily="49" charset="0"/>
              </a:rPr>
              <a:t>"Hello" + b" World" &lt;--- No implicit conversion done here.</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err="1">
                <a:solidFill>
                  <a:schemeClr val="tx1"/>
                </a:solidFill>
                <a:latin typeface="Courier New" panose="02070309020205020404" pitchFamily="49" charset="0"/>
                <a:cs typeface="Courier New" panose="02070309020205020404" pitchFamily="49" charset="0"/>
              </a:rPr>
              <a:t>TypeError</a:t>
            </a:r>
            <a:r>
              <a:rPr lang="en-IN" sz="2000" dirty="0">
                <a:solidFill>
                  <a:schemeClr val="tx1"/>
                </a:solidFill>
                <a:latin typeface="Courier New" panose="02070309020205020404" pitchFamily="49" charset="0"/>
                <a:cs typeface="Courier New" panose="02070309020205020404" pitchFamily="49" charset="0"/>
              </a:rPr>
              <a:t>                                 Traceback (most recent call last)</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&lt;ipython-input-1-2395be9473f9&gt; in &lt;module&gt;()</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----&gt; 1 "Hello" + b" World"</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err="1">
                <a:solidFill>
                  <a:schemeClr val="tx1"/>
                </a:solidFill>
                <a:latin typeface="Courier New" panose="02070309020205020404" pitchFamily="49" charset="0"/>
                <a:cs typeface="Courier New" panose="02070309020205020404" pitchFamily="49" charset="0"/>
              </a:rPr>
              <a:t>TypeError</a:t>
            </a:r>
            <a:r>
              <a:rPr lang="en-IN" sz="2000" dirty="0">
                <a:solidFill>
                  <a:schemeClr val="tx1"/>
                </a:solidFill>
                <a:latin typeface="Courier New" panose="02070309020205020404" pitchFamily="49" charset="0"/>
                <a:cs typeface="Courier New" panose="02070309020205020404" pitchFamily="49" charset="0"/>
              </a:rPr>
              <a:t>: Can't convert 'bytes' object to </a:t>
            </a:r>
            <a:r>
              <a:rPr lang="en-IN" sz="2000" dirty="0" err="1">
                <a:solidFill>
                  <a:schemeClr val="tx1"/>
                </a:solidFill>
                <a:latin typeface="Courier New" panose="02070309020205020404" pitchFamily="49" charset="0"/>
                <a:cs typeface="Courier New" panose="02070309020205020404" pitchFamily="49" charset="0"/>
              </a:rPr>
              <a:t>str</a:t>
            </a:r>
            <a:r>
              <a:rPr lang="en-IN" sz="2000" dirty="0">
                <a:solidFill>
                  <a:schemeClr val="tx1"/>
                </a:solidFill>
                <a:latin typeface="Courier New" panose="02070309020205020404" pitchFamily="49" charset="0"/>
                <a:cs typeface="Courier New" panose="02070309020205020404" pitchFamily="49" charset="0"/>
              </a:rPr>
              <a:t> implicitly</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"Hello " + </a:t>
            </a:r>
            <a:r>
              <a:rPr lang="en-IN" sz="2000" dirty="0" err="1">
                <a:solidFill>
                  <a:schemeClr val="tx1"/>
                </a:solidFill>
                <a:latin typeface="Courier New" panose="02070309020205020404" pitchFamily="49" charset="0"/>
                <a:cs typeface="Courier New" panose="02070309020205020404" pitchFamily="49" charset="0"/>
              </a:rPr>
              <a:t>b"World".decode</a:t>
            </a:r>
            <a:r>
              <a:rPr lang="en-IN" sz="2000" dirty="0">
                <a:solidFill>
                  <a:schemeClr val="tx1"/>
                </a:solidFill>
                <a:latin typeface="Courier New" panose="02070309020205020404" pitchFamily="49" charset="0"/>
                <a:cs typeface="Courier New" panose="02070309020205020404" pitchFamily="49" charset="0"/>
              </a:rPr>
              <a:t>('UTF-8') &lt;--- Explicit conversion needed.</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'Hello World'</a:t>
            </a:r>
            <a:endParaRPr lang="en-GB"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2877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“Unicode Sandwich”</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18</a:t>
            </a:fld>
            <a:endParaRPr lang="en-GB" dirty="0"/>
          </a:p>
        </p:txBody>
      </p:sp>
      <p:pic>
        <p:nvPicPr>
          <p:cNvPr id="6" name="Image12"/>
          <p:cNvPicPr/>
          <p:nvPr/>
        </p:nvPicPr>
        <p:blipFill>
          <a:blip r:embed="rId3">
            <a:lum/>
            <a:alphaModFix/>
          </a:blip>
          <a:srcRect/>
          <a:stretch>
            <a:fillRect/>
          </a:stretch>
        </p:blipFill>
        <p:spPr>
          <a:xfrm>
            <a:off x="1501877" y="2047512"/>
            <a:ext cx="9188245" cy="3303638"/>
          </a:xfrm>
          <a:prstGeom prst="rect">
            <a:avLst/>
          </a:prstGeom>
          <a:noFill/>
          <a:ln>
            <a:noFill/>
            <a:prstDash/>
          </a:ln>
        </p:spPr>
      </p:pic>
    </p:spTree>
    <p:extLst>
      <p:ext uri="{BB962C8B-B14F-4D97-AF65-F5344CB8AC3E}">
        <p14:creationId xmlns:p14="http://schemas.microsoft.com/office/powerpoint/2010/main" val="427617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600"/>
              </a:spcAft>
            </a:pPr>
            <a:r>
              <a:rPr lang="en-IN" dirty="0"/>
              <a:t> Design pro-tips to consider</a:t>
            </a:r>
            <a:endParaRPr lang="en-GB" dirty="0"/>
          </a:p>
          <a:p>
            <a:pPr lvl="1"/>
            <a:r>
              <a:rPr lang="en-IN" dirty="0"/>
              <a:t>Convert data from bytes to Unicode at the receiving/sending edge points  </a:t>
            </a:r>
          </a:p>
          <a:p>
            <a:pPr lvl="1"/>
            <a:r>
              <a:rPr lang="en-IN" dirty="0"/>
              <a:t>Use Unicode exclusively internally in your application</a:t>
            </a:r>
            <a:endParaRPr lang="en-GB" dirty="0"/>
          </a:p>
          <a:p>
            <a:pPr lvl="1"/>
            <a:r>
              <a:rPr lang="en-IN" dirty="0"/>
              <a:t>Know what type of data you have, never guess</a:t>
            </a:r>
          </a:p>
          <a:p>
            <a:pPr lvl="1"/>
            <a:r>
              <a:rPr lang="en-IN" dirty="0"/>
              <a:t>Check the object type using the </a:t>
            </a:r>
            <a:r>
              <a:rPr lang="en-IN" dirty="0">
                <a:latin typeface="Courier New" panose="02070309020205020404" pitchFamily="49" charset="0"/>
                <a:cs typeface="Courier New" panose="02070309020205020404" pitchFamily="49" charset="0"/>
              </a:rPr>
              <a:t>type()</a:t>
            </a:r>
            <a:r>
              <a:rPr lang="en-IN" dirty="0"/>
              <a:t> function and the </a:t>
            </a:r>
            <a:r>
              <a:rPr lang="en-IN" dirty="0" err="1">
                <a:latin typeface="Courier New" panose="02070309020205020404" pitchFamily="49" charset="0"/>
                <a:cs typeface="Courier New" panose="02070309020205020404" pitchFamily="49" charset="0"/>
              </a:rPr>
              <a:t>repr</a:t>
            </a:r>
            <a:r>
              <a:rPr lang="en-IN" dirty="0">
                <a:latin typeface="Courier New" panose="02070309020205020404" pitchFamily="49" charset="0"/>
                <a:cs typeface="Courier New" panose="02070309020205020404" pitchFamily="49" charset="0"/>
              </a:rPr>
              <a:t>() </a:t>
            </a:r>
            <a:r>
              <a:rPr lang="en-IN" dirty="0"/>
              <a:t>function to get a true representation of the string</a:t>
            </a:r>
            <a:endParaRPr lang="en-GB" dirty="0"/>
          </a:p>
          <a:p>
            <a:pPr lvl="1"/>
            <a:r>
              <a:rPr lang="en-IN" dirty="0"/>
              <a:t>Always test your application with a wide range of Unicode symbols</a:t>
            </a:r>
          </a:p>
          <a:p>
            <a:pPr lvl="2"/>
            <a:r>
              <a:rPr lang="en-IN" dirty="0"/>
              <a:t>Not just the standard ASCII or ISO-8859-1 set.</a:t>
            </a:r>
            <a:endParaRPr lang="en-GB" dirty="0"/>
          </a:p>
          <a:p>
            <a:endParaRPr lang="en-GB" sz="2400" dirty="0"/>
          </a:p>
          <a:p>
            <a:endParaRPr lang="en-GB" dirty="0"/>
          </a:p>
        </p:txBody>
      </p:sp>
      <p:sp>
        <p:nvSpPr>
          <p:cNvPr id="3" name="Title 2"/>
          <p:cNvSpPr>
            <a:spLocks noGrp="1"/>
          </p:cNvSpPr>
          <p:nvPr>
            <p:ph type="title"/>
          </p:nvPr>
        </p:nvSpPr>
        <p:spPr/>
        <p:txBody>
          <a:bodyPr/>
          <a:lstStyle/>
          <a:p>
            <a:r>
              <a:rPr lang="en-GB" dirty="0"/>
              <a:t>Design Tips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19</a:t>
            </a:fld>
            <a:endParaRPr lang="en-GB" dirty="0"/>
          </a:p>
        </p:txBody>
      </p:sp>
    </p:spTree>
    <p:extLst>
      <p:ext uri="{BB962C8B-B14F-4D97-AF65-F5344CB8AC3E}">
        <p14:creationId xmlns:p14="http://schemas.microsoft.com/office/powerpoint/2010/main" val="28046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Client/Server Architecture</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a:t>
            </a:fld>
            <a:endParaRPr lang="en-GB" dirty="0"/>
          </a:p>
        </p:txBody>
      </p:sp>
      <p:pic>
        <p:nvPicPr>
          <p:cNvPr id="6" name="Image2"/>
          <p:cNvPicPr/>
          <p:nvPr/>
        </p:nvPicPr>
        <p:blipFill>
          <a:blip r:embed="rId3">
            <a:lum/>
            <a:alphaModFix/>
          </a:blip>
          <a:srcRect/>
          <a:stretch>
            <a:fillRect/>
          </a:stretch>
        </p:blipFill>
        <p:spPr>
          <a:xfrm>
            <a:off x="838200" y="1617405"/>
            <a:ext cx="5542722" cy="2815447"/>
          </a:xfrm>
          <a:prstGeom prst="rect">
            <a:avLst/>
          </a:prstGeom>
          <a:noFill/>
          <a:ln>
            <a:noFill/>
            <a:prstDash/>
          </a:ln>
        </p:spPr>
      </p:pic>
      <p:pic>
        <p:nvPicPr>
          <p:cNvPr id="7" name="Image3"/>
          <p:cNvPicPr/>
          <p:nvPr/>
        </p:nvPicPr>
        <p:blipFill>
          <a:blip r:embed="rId4">
            <a:lum/>
            <a:alphaModFix/>
          </a:blip>
          <a:srcRect/>
          <a:stretch>
            <a:fillRect/>
          </a:stretch>
        </p:blipFill>
        <p:spPr>
          <a:xfrm>
            <a:off x="5585791" y="3478696"/>
            <a:ext cx="6192552" cy="2696557"/>
          </a:xfrm>
          <a:prstGeom prst="rect">
            <a:avLst/>
          </a:prstGeom>
          <a:noFill/>
          <a:ln>
            <a:noFill/>
            <a:prstDash/>
          </a:ln>
        </p:spPr>
      </p:pic>
    </p:spTree>
    <p:extLst>
      <p:ext uri="{BB962C8B-B14F-4D97-AF65-F5344CB8AC3E}">
        <p14:creationId xmlns:p14="http://schemas.microsoft.com/office/powerpoint/2010/main" val="1906048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Asynchronous I/O Multiplexing with Select</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20</a:t>
            </a:fld>
            <a:endParaRPr lang="en-GB" dirty="0"/>
          </a:p>
        </p:txBody>
      </p:sp>
      <p:pic>
        <p:nvPicPr>
          <p:cNvPr id="6" name="Image11"/>
          <p:cNvPicPr>
            <a:picLocks noGrp="1"/>
          </p:cNvPicPr>
          <p:nvPr>
            <p:ph idx="1"/>
          </p:nvPr>
        </p:nvPicPr>
        <p:blipFill>
          <a:blip r:embed="rId3">
            <a:lum/>
            <a:alphaModFix/>
          </a:blip>
          <a:srcRect/>
          <a:stretch>
            <a:fillRect/>
          </a:stretch>
        </p:blipFill>
        <p:spPr>
          <a:xfrm>
            <a:off x="3111910" y="1619250"/>
            <a:ext cx="5403440" cy="4427589"/>
          </a:xfrm>
          <a:prstGeom prst="rect">
            <a:avLst/>
          </a:prstGeom>
          <a:noFill/>
          <a:ln>
            <a:noFill/>
            <a:prstDash/>
          </a:ln>
        </p:spPr>
      </p:pic>
    </p:spTree>
    <p:extLst>
      <p:ext uri="{BB962C8B-B14F-4D97-AF65-F5344CB8AC3E}">
        <p14:creationId xmlns:p14="http://schemas.microsoft.com/office/powerpoint/2010/main" val="1805550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Asynchronous I/O Multiplexing with Select</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21</a:t>
            </a:fld>
            <a:endParaRPr lang="en-GB" dirty="0"/>
          </a:p>
        </p:txBody>
      </p:sp>
      <p:pic>
        <p:nvPicPr>
          <p:cNvPr id="6" name="Image11"/>
          <p:cNvPicPr>
            <a:picLocks noGrp="1"/>
          </p:cNvPicPr>
          <p:nvPr>
            <p:ph idx="1"/>
          </p:nvPr>
        </p:nvPicPr>
        <p:blipFill>
          <a:blip r:embed="rId3">
            <a:lum/>
            <a:alphaModFix/>
          </a:blip>
          <a:srcRect/>
          <a:stretch>
            <a:fillRect/>
          </a:stretch>
        </p:blipFill>
        <p:spPr>
          <a:xfrm>
            <a:off x="3737605" y="1610546"/>
            <a:ext cx="4716790" cy="4230633"/>
          </a:xfrm>
          <a:prstGeom prst="rect">
            <a:avLst/>
          </a:prstGeom>
          <a:noFill/>
          <a:ln>
            <a:noFill/>
            <a:prstDash/>
          </a:ln>
        </p:spPr>
      </p:pic>
    </p:spTree>
    <p:extLst>
      <p:ext uri="{BB962C8B-B14F-4D97-AF65-F5344CB8AC3E}">
        <p14:creationId xmlns:p14="http://schemas.microsoft.com/office/powerpoint/2010/main" val="2570641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Asynchronous I/O Multiplexing with Select</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22</a:t>
            </a:fld>
            <a:endParaRPr lang="en-GB" dirty="0"/>
          </a:p>
        </p:txBody>
      </p:sp>
      <p:pic>
        <p:nvPicPr>
          <p:cNvPr id="6" name="Image11"/>
          <p:cNvPicPr>
            <a:picLocks noGrp="1"/>
          </p:cNvPicPr>
          <p:nvPr>
            <p:ph idx="1"/>
          </p:nvPr>
        </p:nvPicPr>
        <p:blipFill>
          <a:blip r:embed="rId3">
            <a:lum/>
            <a:alphaModFix/>
          </a:blip>
          <a:srcRect/>
          <a:stretch>
            <a:fillRect/>
          </a:stretch>
        </p:blipFill>
        <p:spPr>
          <a:xfrm>
            <a:off x="3737605" y="1610546"/>
            <a:ext cx="4716790" cy="4230633"/>
          </a:xfrm>
          <a:prstGeom prst="rect">
            <a:avLst/>
          </a:prstGeom>
          <a:noFill/>
          <a:ln>
            <a:noFill/>
            <a:prstDash/>
          </a:ln>
        </p:spPr>
      </p:pic>
    </p:spTree>
    <p:extLst>
      <p:ext uri="{BB962C8B-B14F-4D97-AF65-F5344CB8AC3E}">
        <p14:creationId xmlns:p14="http://schemas.microsoft.com/office/powerpoint/2010/main" val="404227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65651"/>
            <a:ext cx="10515600" cy="5434960"/>
          </a:xfrm>
        </p:spPr>
        <p:txBody>
          <a:bodyPr/>
          <a:lstStyle/>
          <a:p>
            <a:r>
              <a:rPr lang="en-GB" dirty="0">
                <a:latin typeface="Courier New" panose="02070309020205020404" pitchFamily="49" charset="0"/>
                <a:cs typeface="Courier New" panose="02070309020205020404" pitchFamily="49" charset="0"/>
              </a:rPr>
              <a:t>select</a:t>
            </a:r>
            <a:r>
              <a:rPr lang="en-GB" dirty="0"/>
              <a:t> only supports 1024 socket descriptors</a:t>
            </a:r>
          </a:p>
          <a:p>
            <a:pPr lvl="1"/>
            <a:r>
              <a:rPr lang="en-GB" dirty="0"/>
              <a:t>Ability to scale is limited and slow when polling across a list</a:t>
            </a:r>
          </a:p>
          <a:p>
            <a:r>
              <a:rPr lang="en-GB" dirty="0"/>
              <a:t>Two additional methods available – </a:t>
            </a:r>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a:p>
            <a:r>
              <a:rPr lang="en-IN" dirty="0"/>
              <a:t>Differences between </a:t>
            </a:r>
            <a:r>
              <a:rPr lang="en-IN" dirty="0">
                <a:latin typeface="Courier New" panose="02070309020205020404" pitchFamily="49" charset="0"/>
                <a:cs typeface="Courier New" panose="02070309020205020404" pitchFamily="49" charset="0"/>
              </a:rPr>
              <a:t>poll</a:t>
            </a:r>
            <a:r>
              <a:rPr lang="en-IN" dirty="0"/>
              <a:t> and </a:t>
            </a:r>
            <a:r>
              <a:rPr lang="en-IN" dirty="0">
                <a:latin typeface="Courier New" panose="02070309020205020404" pitchFamily="49" charset="0"/>
                <a:cs typeface="Courier New" panose="02070309020205020404" pitchFamily="49" charset="0"/>
              </a:rPr>
              <a:t>select:</a:t>
            </a:r>
          </a:p>
          <a:p>
            <a:pPr lvl="1"/>
            <a:r>
              <a:rPr lang="en-IN" dirty="0"/>
              <a:t>No longer have to maintain lists of the input, output and exceptional file descriptors - this  is now handled through the kernel.  </a:t>
            </a:r>
          </a:p>
          <a:p>
            <a:pPr lvl="1"/>
            <a:r>
              <a:rPr lang="en-IN" dirty="0"/>
              <a:t>All we need to do is register the socket with the </a:t>
            </a:r>
            <a:r>
              <a:rPr lang="en-IN" dirty="0" err="1"/>
              <a:t>poller</a:t>
            </a:r>
            <a:r>
              <a:rPr lang="en-IN" dirty="0"/>
              <a:t> and it will now listen on that socket as well. </a:t>
            </a:r>
          </a:p>
          <a:p>
            <a:pPr lvl="2"/>
            <a:r>
              <a:rPr lang="en-IN" dirty="0"/>
              <a:t>We are no longer limited to 1024 connections as we are with </a:t>
            </a:r>
            <a:r>
              <a:rPr lang="en-IN" dirty="0">
                <a:latin typeface="Courier New" panose="02070309020205020404" pitchFamily="49" charset="0"/>
                <a:cs typeface="Courier New" panose="02070309020205020404" pitchFamily="49" charset="0"/>
              </a:rPr>
              <a:t>select</a:t>
            </a:r>
            <a:r>
              <a:rPr lang="en-IN" dirty="0"/>
              <a:t>.</a:t>
            </a:r>
            <a:endParaRPr lang="en-GB" dirty="0"/>
          </a:p>
          <a:p>
            <a:pPr lvl="2"/>
            <a:r>
              <a:rPr lang="en-IN" dirty="0"/>
              <a:t>We no longer have to iterate through the list and test each socket to see if something has come in</a:t>
            </a:r>
          </a:p>
          <a:p>
            <a:r>
              <a:rPr lang="en-IN" dirty="0">
                <a:latin typeface="Courier New" panose="02070309020205020404" pitchFamily="49" charset="0"/>
                <a:cs typeface="Courier New" panose="02070309020205020404" pitchFamily="49" charset="0"/>
              </a:rPr>
              <a:t>poll</a:t>
            </a:r>
            <a:r>
              <a:rPr lang="en-IN" dirty="0"/>
              <a:t> is significantly faster than </a:t>
            </a:r>
            <a:r>
              <a:rPr lang="en-IN" dirty="0">
                <a:latin typeface="Courier New" panose="02070309020205020404" pitchFamily="49" charset="0"/>
                <a:cs typeface="Courier New" panose="02070309020205020404" pitchFamily="49" charset="0"/>
              </a:rPr>
              <a:t>select</a:t>
            </a:r>
            <a:endParaRPr lang="en-GB" dirty="0">
              <a:latin typeface="Courier New" panose="02070309020205020404" pitchFamily="49" charset="0"/>
              <a:cs typeface="Courier New" panose="02070309020205020404" pitchFamily="49" charset="0"/>
            </a:endParaRPr>
          </a:p>
          <a:p>
            <a:pPr marL="0" indent="0">
              <a:buNone/>
            </a:pPr>
            <a:endParaRPr lang="en-GB" dirty="0"/>
          </a:p>
          <a:p>
            <a:endParaRPr lang="en-GB" dirty="0">
              <a:latin typeface="Courier New" panose="02070309020205020404" pitchFamily="49" charset="0"/>
              <a:cs typeface="Courier New" panose="02070309020205020404" pitchFamily="49" charset="0"/>
            </a:endParaRPr>
          </a:p>
          <a:p>
            <a:endParaRPr lang="en-GB" dirty="0">
              <a:cs typeface="Courier New" panose="02070309020205020404" pitchFamily="49" charset="0"/>
            </a:endParaRPr>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23</a:t>
            </a:fld>
            <a:endParaRPr lang="en-GB" dirty="0"/>
          </a:p>
        </p:txBody>
      </p:sp>
    </p:spTree>
    <p:extLst>
      <p:ext uri="{BB962C8B-B14F-4D97-AF65-F5344CB8AC3E}">
        <p14:creationId xmlns:p14="http://schemas.microsoft.com/office/powerpoint/2010/main" val="236921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select</a:t>
            </a:r>
            <a:r>
              <a:rPr lang="en-GB" dirty="0"/>
              <a:t> only supports 1024 socket descriptors</a:t>
            </a:r>
          </a:p>
          <a:p>
            <a:pPr lvl="1"/>
            <a:r>
              <a:rPr lang="en-GB" dirty="0"/>
              <a:t>Ability to scale is limited and slow when polling across a list</a:t>
            </a:r>
          </a:p>
          <a:p>
            <a:r>
              <a:rPr lang="en-GB" dirty="0"/>
              <a:t>Two additional methods available – </a:t>
            </a:r>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a:p>
            <a:r>
              <a:rPr lang="en-IN" dirty="0"/>
              <a:t>Differences between </a:t>
            </a:r>
            <a:r>
              <a:rPr lang="en-IN" dirty="0">
                <a:latin typeface="Courier New" panose="02070309020205020404" pitchFamily="49" charset="0"/>
                <a:cs typeface="Courier New" panose="02070309020205020404" pitchFamily="49" charset="0"/>
              </a:rPr>
              <a:t>poll</a:t>
            </a:r>
            <a:r>
              <a:rPr lang="en-IN" dirty="0"/>
              <a:t> and </a:t>
            </a:r>
            <a:r>
              <a:rPr lang="en-IN" dirty="0">
                <a:latin typeface="Courier New" panose="02070309020205020404" pitchFamily="49" charset="0"/>
                <a:cs typeface="Courier New" panose="02070309020205020404" pitchFamily="49" charset="0"/>
              </a:rPr>
              <a:t>select:</a:t>
            </a:r>
          </a:p>
          <a:p>
            <a:pPr lvl="1"/>
            <a:r>
              <a:rPr lang="en-IN" dirty="0"/>
              <a:t>No longer have to maintain lists of the input, output and exceptional file descriptors - this  is now handled through the kernel.  </a:t>
            </a:r>
          </a:p>
          <a:p>
            <a:pPr lvl="1"/>
            <a:r>
              <a:rPr lang="en-IN" dirty="0"/>
              <a:t>All we need to do is register the socket with the </a:t>
            </a:r>
            <a:r>
              <a:rPr lang="en-IN" dirty="0" err="1"/>
              <a:t>poller</a:t>
            </a:r>
            <a:r>
              <a:rPr lang="en-IN" dirty="0"/>
              <a:t> and it will now listen on that socket as well. </a:t>
            </a:r>
          </a:p>
          <a:p>
            <a:pPr lvl="2"/>
            <a:r>
              <a:rPr lang="en-IN" dirty="0"/>
              <a:t>We are no longer limited to 1024 connections as we are with </a:t>
            </a:r>
            <a:r>
              <a:rPr lang="en-IN" dirty="0">
                <a:latin typeface="Courier New" panose="02070309020205020404" pitchFamily="49" charset="0"/>
                <a:cs typeface="Courier New" panose="02070309020205020404" pitchFamily="49" charset="0"/>
              </a:rPr>
              <a:t>select</a:t>
            </a:r>
            <a:r>
              <a:rPr lang="en-IN" dirty="0"/>
              <a:t>.</a:t>
            </a:r>
            <a:endParaRPr lang="en-GB" dirty="0"/>
          </a:p>
          <a:p>
            <a:pPr lvl="2"/>
            <a:r>
              <a:rPr lang="en-IN" dirty="0"/>
              <a:t>We no longer have to iterate through the list and test each socket to see if something has come in</a:t>
            </a:r>
          </a:p>
          <a:p>
            <a:r>
              <a:rPr lang="en-IN" dirty="0">
                <a:latin typeface="Courier New" panose="02070309020205020404" pitchFamily="49" charset="0"/>
                <a:cs typeface="Courier New" panose="02070309020205020404" pitchFamily="49" charset="0"/>
              </a:rPr>
              <a:t>poll</a:t>
            </a:r>
            <a:r>
              <a:rPr lang="en-IN" dirty="0"/>
              <a:t> is significantly faster than </a:t>
            </a:r>
            <a:r>
              <a:rPr lang="en-IN" dirty="0">
                <a:latin typeface="Courier New" panose="02070309020205020404" pitchFamily="49" charset="0"/>
                <a:cs typeface="Courier New" panose="02070309020205020404" pitchFamily="49" charset="0"/>
              </a:rPr>
              <a:t>select</a:t>
            </a:r>
            <a:endParaRPr lang="en-GB" dirty="0">
              <a:latin typeface="Courier New" panose="02070309020205020404" pitchFamily="49" charset="0"/>
              <a:cs typeface="Courier New" panose="02070309020205020404" pitchFamily="49" charset="0"/>
            </a:endParaRPr>
          </a:p>
          <a:p>
            <a:endParaRPr lang="en-GB" dirty="0"/>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24</a:t>
            </a:fld>
            <a:endParaRPr lang="en-GB" dirty="0"/>
          </a:p>
        </p:txBody>
      </p:sp>
    </p:spTree>
    <p:extLst>
      <p:ext uri="{BB962C8B-B14F-4D97-AF65-F5344CB8AC3E}">
        <p14:creationId xmlns:p14="http://schemas.microsoft.com/office/powerpoint/2010/main" val="160410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latin typeface="Courier New" panose="02070309020205020404" pitchFamily="49" charset="0"/>
                <a:cs typeface="Courier New" panose="02070309020205020404" pitchFamily="49" charset="0"/>
              </a:rPr>
              <a:t>select</a:t>
            </a:r>
            <a:r>
              <a:rPr lang="en-GB" dirty="0"/>
              <a:t> only supports 1024 socket descriptors</a:t>
            </a:r>
          </a:p>
          <a:p>
            <a:pPr lvl="1"/>
            <a:r>
              <a:rPr lang="en-GB" dirty="0"/>
              <a:t>Ability to scale is limited and slow when polling across a list</a:t>
            </a:r>
          </a:p>
          <a:p>
            <a:r>
              <a:rPr lang="en-GB" dirty="0"/>
              <a:t>Two additional methods available – </a:t>
            </a:r>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latin typeface="Courier New" panose="02070309020205020404" pitchFamily="49" charset="0"/>
              <a:cs typeface="Courier New" panose="02070309020205020404" pitchFamily="49" charset="0"/>
            </a:endParaRPr>
          </a:p>
          <a:p>
            <a:r>
              <a:rPr lang="en-IN" dirty="0"/>
              <a:t>Differences between </a:t>
            </a:r>
            <a:r>
              <a:rPr lang="en-IN" dirty="0">
                <a:latin typeface="Courier New" panose="02070309020205020404" pitchFamily="49" charset="0"/>
                <a:cs typeface="Courier New" panose="02070309020205020404" pitchFamily="49" charset="0"/>
              </a:rPr>
              <a:t>poll</a:t>
            </a:r>
            <a:r>
              <a:rPr lang="en-IN" dirty="0"/>
              <a:t> and </a:t>
            </a:r>
            <a:r>
              <a:rPr lang="en-IN" dirty="0">
                <a:latin typeface="Courier New" panose="02070309020205020404" pitchFamily="49" charset="0"/>
                <a:cs typeface="Courier New" panose="02070309020205020404" pitchFamily="49" charset="0"/>
              </a:rPr>
              <a:t>select:</a:t>
            </a:r>
          </a:p>
          <a:p>
            <a:pPr lvl="1"/>
            <a:r>
              <a:rPr lang="en-IN" dirty="0"/>
              <a:t>No longer have to maintain lists of the input, output and exceptional file descriptors - this  is now handled through the kernel.  </a:t>
            </a:r>
          </a:p>
          <a:p>
            <a:pPr lvl="1"/>
            <a:r>
              <a:rPr lang="en-IN" dirty="0"/>
              <a:t>All we need to do is register the socket with the </a:t>
            </a:r>
            <a:r>
              <a:rPr lang="en-IN" dirty="0" err="1"/>
              <a:t>poller</a:t>
            </a:r>
            <a:r>
              <a:rPr lang="en-IN" dirty="0"/>
              <a:t> and it will now listen on that socket as well. </a:t>
            </a:r>
          </a:p>
          <a:p>
            <a:pPr lvl="2"/>
            <a:r>
              <a:rPr lang="en-IN" dirty="0"/>
              <a:t>We are no longer limited to 1024 connections as we are with </a:t>
            </a:r>
            <a:r>
              <a:rPr lang="en-IN" dirty="0">
                <a:latin typeface="Courier New" panose="02070309020205020404" pitchFamily="49" charset="0"/>
                <a:cs typeface="Courier New" panose="02070309020205020404" pitchFamily="49" charset="0"/>
              </a:rPr>
              <a:t>select</a:t>
            </a:r>
            <a:r>
              <a:rPr lang="en-IN" dirty="0"/>
              <a:t>.</a:t>
            </a:r>
            <a:endParaRPr lang="en-GB" dirty="0"/>
          </a:p>
          <a:p>
            <a:pPr lvl="2"/>
            <a:r>
              <a:rPr lang="en-IN" dirty="0"/>
              <a:t>We no longer have to iterate through the list and test each socket to see if something has come in</a:t>
            </a:r>
          </a:p>
          <a:p>
            <a:r>
              <a:rPr lang="en-IN" dirty="0">
                <a:latin typeface="Courier New" panose="02070309020205020404" pitchFamily="49" charset="0"/>
                <a:cs typeface="Courier New" panose="02070309020205020404" pitchFamily="49" charset="0"/>
              </a:rPr>
              <a:t>poll</a:t>
            </a:r>
            <a:r>
              <a:rPr lang="en-IN" dirty="0"/>
              <a:t> is significantly faster than </a:t>
            </a:r>
            <a:r>
              <a:rPr lang="en-IN" dirty="0">
                <a:latin typeface="Courier New" panose="02070309020205020404" pitchFamily="49" charset="0"/>
                <a:cs typeface="Courier New" panose="02070309020205020404" pitchFamily="49" charset="0"/>
              </a:rPr>
              <a:t>select</a:t>
            </a:r>
            <a:endParaRPr lang="en-GB" dirty="0">
              <a:latin typeface="Courier New" panose="02070309020205020404" pitchFamily="49" charset="0"/>
              <a:cs typeface="Courier New" panose="02070309020205020404" pitchFamily="49" charset="0"/>
            </a:endParaRPr>
          </a:p>
          <a:p>
            <a:endParaRPr lang="en-GB" dirty="0"/>
          </a:p>
        </p:txBody>
      </p:sp>
      <p:sp>
        <p:nvSpPr>
          <p:cNvPr id="3" name="Title 2"/>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poll</a:t>
            </a:r>
            <a:r>
              <a:rPr lang="en-GB" dirty="0"/>
              <a:t> and </a:t>
            </a:r>
            <a:r>
              <a:rPr lang="en-GB" dirty="0" err="1">
                <a:latin typeface="Courier New" panose="02070309020205020404" pitchFamily="49" charset="0"/>
                <a:cs typeface="Courier New" panose="02070309020205020404" pitchFamily="49" charset="0"/>
              </a:rPr>
              <a:t>epoll</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25</a:t>
            </a:fld>
            <a:endParaRPr lang="en-GB" dirty="0"/>
          </a:p>
        </p:txBody>
      </p:sp>
    </p:spTree>
    <p:extLst>
      <p:ext uri="{BB962C8B-B14F-4D97-AF65-F5344CB8AC3E}">
        <p14:creationId xmlns:p14="http://schemas.microsoft.com/office/powerpoint/2010/main" val="1883108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Python 3.4 introduces a new abstraction level for I/O multiplexing with </a:t>
            </a:r>
            <a:r>
              <a:rPr lang="en-IN" i="1" dirty="0"/>
              <a:t>selectors</a:t>
            </a:r>
          </a:p>
          <a:p>
            <a:r>
              <a:rPr lang="en-IN" dirty="0"/>
              <a:t>Selectors are defined using an abstract base class called </a:t>
            </a:r>
            <a:r>
              <a:rPr lang="en-IN" i="1" dirty="0" err="1"/>
              <a:t>BaseSelector</a:t>
            </a:r>
            <a:endParaRPr lang="en-IN" i="1" dirty="0"/>
          </a:p>
          <a:p>
            <a:r>
              <a:rPr lang="en-IN" dirty="0"/>
              <a:t>The </a:t>
            </a:r>
            <a:r>
              <a:rPr lang="en-IN" dirty="0" err="1"/>
              <a:t>DefaultSelector</a:t>
            </a:r>
            <a:r>
              <a:rPr lang="en-IN" dirty="0"/>
              <a:t> class is the class that implements the most efficient solution for the particular platform that you are running on. </a:t>
            </a:r>
          </a:p>
          <a:p>
            <a:r>
              <a:rPr lang="en-IN" dirty="0"/>
              <a:t>Note that we no longer have to implement semantics for different types of I/O multiplexing implementations.  No lists of file descriptors for the select are needed  nor is having to convert the file descriptor to a socket. </a:t>
            </a:r>
            <a:endParaRPr lang="en-GB" dirty="0"/>
          </a:p>
        </p:txBody>
      </p:sp>
      <p:sp>
        <p:nvSpPr>
          <p:cNvPr id="3" name="Title 2"/>
          <p:cNvSpPr>
            <a:spLocks noGrp="1"/>
          </p:cNvSpPr>
          <p:nvPr>
            <p:ph type="title"/>
          </p:nvPr>
        </p:nvSpPr>
        <p:spPr/>
        <p:txBody>
          <a:bodyPr>
            <a:noAutofit/>
          </a:bodyPr>
          <a:lstStyle/>
          <a:p>
            <a:r>
              <a:rPr lang="en-GB" sz="3600" dirty="0"/>
              <a:t>Abstracting I/O Multiplexing with Selectors in Python 3</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26</a:t>
            </a:fld>
            <a:endParaRPr lang="en-GB" dirty="0"/>
          </a:p>
        </p:txBody>
      </p:sp>
    </p:spTree>
    <p:extLst>
      <p:ext uri="{BB962C8B-B14F-4D97-AF65-F5344CB8AC3E}">
        <p14:creationId xmlns:p14="http://schemas.microsoft.com/office/powerpoint/2010/main" val="194965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Python 3.4 introduces a new abstraction level for I/O multiplexing with </a:t>
            </a:r>
            <a:r>
              <a:rPr lang="en-IN" i="1" dirty="0"/>
              <a:t>selectors</a:t>
            </a:r>
          </a:p>
          <a:p>
            <a:r>
              <a:rPr lang="en-IN" dirty="0"/>
              <a:t>Selectors are defined using an abstract base class called </a:t>
            </a:r>
            <a:r>
              <a:rPr lang="en-IN" i="1" dirty="0" err="1"/>
              <a:t>BaseSelector</a:t>
            </a:r>
            <a:endParaRPr lang="en-IN" i="1" dirty="0"/>
          </a:p>
          <a:p>
            <a:r>
              <a:rPr lang="en-IN" dirty="0"/>
              <a:t>The </a:t>
            </a:r>
            <a:r>
              <a:rPr lang="en-IN" dirty="0" err="1"/>
              <a:t>DefaultSelector</a:t>
            </a:r>
            <a:r>
              <a:rPr lang="en-IN" dirty="0"/>
              <a:t> class is the class that implements the most efficient solution for the particular platform that you are running on. </a:t>
            </a:r>
          </a:p>
          <a:p>
            <a:r>
              <a:rPr lang="en-IN" dirty="0"/>
              <a:t>Note that we no longer have to implement semantics for different types of I/O multiplexing implementations.  No lists of file descriptors for the select are needed  nor is having to convert the file descriptor to a socket. </a:t>
            </a:r>
            <a:endParaRPr lang="en-GB" dirty="0"/>
          </a:p>
          <a:p>
            <a:endParaRPr lang="en-GB" dirty="0"/>
          </a:p>
        </p:txBody>
      </p:sp>
      <p:sp>
        <p:nvSpPr>
          <p:cNvPr id="3" name="Title 2"/>
          <p:cNvSpPr>
            <a:spLocks noGrp="1"/>
          </p:cNvSpPr>
          <p:nvPr>
            <p:ph type="title"/>
          </p:nvPr>
        </p:nvSpPr>
        <p:spPr/>
        <p:txBody>
          <a:bodyPr>
            <a:normAutofit/>
          </a:bodyPr>
          <a:lstStyle/>
          <a:p>
            <a:r>
              <a:rPr lang="en-GB" sz="3600" dirty="0"/>
              <a:t>Abstracting I/O Multiplexing with Selectors in Python 3</a:t>
            </a:r>
            <a:endParaRPr lang="en-GB" sz="3600"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27</a:t>
            </a:fld>
            <a:endParaRPr lang="en-GB" dirty="0"/>
          </a:p>
        </p:txBody>
      </p:sp>
    </p:spTree>
    <p:extLst>
      <p:ext uri="{BB962C8B-B14F-4D97-AF65-F5344CB8AC3E}">
        <p14:creationId xmlns:p14="http://schemas.microsoft.com/office/powerpoint/2010/main" val="47333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Python 3.4 introduces a new abstraction level for I/O multiplexing with </a:t>
            </a:r>
            <a:r>
              <a:rPr lang="en-IN" i="1" dirty="0"/>
              <a:t>selectors</a:t>
            </a:r>
          </a:p>
          <a:p>
            <a:r>
              <a:rPr lang="en-IN" dirty="0"/>
              <a:t>Selectors are defined using an abstract base class called </a:t>
            </a:r>
            <a:r>
              <a:rPr lang="en-IN" i="1" dirty="0" err="1"/>
              <a:t>BaseSelector</a:t>
            </a:r>
            <a:endParaRPr lang="en-IN" i="1" dirty="0"/>
          </a:p>
          <a:p>
            <a:r>
              <a:rPr lang="en-IN" dirty="0"/>
              <a:t>The </a:t>
            </a:r>
            <a:r>
              <a:rPr lang="en-IN" dirty="0" err="1"/>
              <a:t>DefaultSelector</a:t>
            </a:r>
            <a:r>
              <a:rPr lang="en-IN" dirty="0"/>
              <a:t> class is the class that implements the most efficient solution for the particular platform that you are running on. </a:t>
            </a:r>
          </a:p>
          <a:p>
            <a:r>
              <a:rPr lang="en-IN" dirty="0"/>
              <a:t>Note that we no longer have to implement semantics for different types of I/O multiplexing implementations.  No lists of file descriptors for the select are needed  nor is having to convert the file descriptor to a socket. </a:t>
            </a:r>
            <a:endParaRPr lang="en-GB" dirty="0"/>
          </a:p>
          <a:p>
            <a:endParaRPr lang="en-GB" dirty="0"/>
          </a:p>
        </p:txBody>
      </p:sp>
      <p:sp>
        <p:nvSpPr>
          <p:cNvPr id="3" name="Title 2"/>
          <p:cNvSpPr>
            <a:spLocks noGrp="1"/>
          </p:cNvSpPr>
          <p:nvPr>
            <p:ph type="title"/>
          </p:nvPr>
        </p:nvSpPr>
        <p:spPr/>
        <p:txBody>
          <a:bodyPr>
            <a:normAutofit/>
          </a:bodyPr>
          <a:lstStyle/>
          <a:p>
            <a:r>
              <a:rPr lang="en-GB" sz="3600" dirty="0"/>
              <a:t>Abstracting I/O Multiplexing with Selectors in Python 3</a:t>
            </a:r>
            <a:endParaRPr lang="en-GB" sz="3600"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28</a:t>
            </a:fld>
            <a:endParaRPr lang="en-GB" dirty="0"/>
          </a:p>
        </p:txBody>
      </p:sp>
    </p:spTree>
    <p:extLst>
      <p:ext uri="{BB962C8B-B14F-4D97-AF65-F5344CB8AC3E}">
        <p14:creationId xmlns:p14="http://schemas.microsoft.com/office/powerpoint/2010/main" val="108473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Creating the Connection</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3</a:t>
            </a:fld>
            <a:endParaRPr lang="en-GB" dirty="0"/>
          </a:p>
        </p:txBody>
      </p:sp>
      <p:pic>
        <p:nvPicPr>
          <p:cNvPr id="6" name="Image4"/>
          <p:cNvPicPr>
            <a:picLocks noGrp="1"/>
          </p:cNvPicPr>
          <p:nvPr>
            <p:ph idx="1"/>
          </p:nvPr>
        </p:nvPicPr>
        <p:blipFill>
          <a:blip r:embed="rId3">
            <a:lum/>
            <a:alphaModFix/>
          </a:blip>
          <a:srcRect/>
          <a:stretch>
            <a:fillRect/>
          </a:stretch>
        </p:blipFill>
        <p:spPr>
          <a:xfrm>
            <a:off x="838200" y="1611495"/>
            <a:ext cx="9420225" cy="2416872"/>
          </a:xfrm>
          <a:prstGeom prst="rect">
            <a:avLst/>
          </a:prstGeom>
          <a:noFill/>
          <a:ln w="25400">
            <a:solidFill>
              <a:schemeClr val="accent5"/>
            </a:solidFill>
            <a:prstDash/>
          </a:ln>
        </p:spPr>
      </p:pic>
      <p:pic>
        <p:nvPicPr>
          <p:cNvPr id="7" name="Image10"/>
          <p:cNvPicPr/>
          <p:nvPr/>
        </p:nvPicPr>
        <p:blipFill>
          <a:blip r:embed="rId4">
            <a:lum/>
            <a:alphaModFix/>
          </a:blip>
          <a:srcRect/>
          <a:stretch>
            <a:fillRect/>
          </a:stretch>
        </p:blipFill>
        <p:spPr>
          <a:xfrm>
            <a:off x="7067550" y="4289381"/>
            <a:ext cx="3946194" cy="1768519"/>
          </a:xfrm>
          <a:prstGeom prst="rect">
            <a:avLst/>
          </a:prstGeom>
          <a:noFill/>
          <a:ln w="25400">
            <a:solidFill>
              <a:schemeClr val="accent5"/>
            </a:solidFill>
            <a:prstDash/>
          </a:ln>
        </p:spPr>
      </p:pic>
    </p:spTree>
    <p:extLst>
      <p:ext uri="{BB962C8B-B14F-4D97-AF65-F5344CB8AC3E}">
        <p14:creationId xmlns:p14="http://schemas.microsoft.com/office/powerpoint/2010/main" val="136540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 Simple Client-Side Application</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4</a:t>
            </a:fld>
            <a:endParaRPr lang="en-GB" dirty="0"/>
          </a:p>
        </p:txBody>
      </p:sp>
      <p:sp>
        <p:nvSpPr>
          <p:cNvPr id="9" name="Rectangle 8"/>
          <p:cNvSpPr/>
          <p:nvPr/>
        </p:nvSpPr>
        <p:spPr>
          <a:xfrm>
            <a:off x="1516476" y="2062638"/>
            <a:ext cx="8335447" cy="296656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usr</a:t>
            </a:r>
            <a:r>
              <a:rPr lang="en-IN" sz="1600" dirty="0">
                <a:solidFill>
                  <a:schemeClr val="tx1"/>
                </a:solidFill>
                <a:latin typeface="Courier New" panose="02070309020205020404" pitchFamily="49" charset="0"/>
                <a:cs typeface="Courier New" panose="02070309020205020404" pitchFamily="49" charset="0"/>
              </a:rPr>
              <a:t>/bin/python3</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import socket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s=</a:t>
            </a:r>
            <a:r>
              <a:rPr lang="en-IN" sz="1600" dirty="0" err="1">
                <a:solidFill>
                  <a:schemeClr val="tx1"/>
                </a:solidFill>
                <a:latin typeface="Courier New" panose="02070309020205020404" pitchFamily="49" charset="0"/>
                <a:cs typeface="Courier New" panose="02070309020205020404" pitchFamily="49" charset="0"/>
              </a:rPr>
              <a:t>socket.socket</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socket.AF_INET,socket.SOCK_STREAM</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s.connect</a:t>
            </a:r>
            <a:r>
              <a:rPr lang="en-IN" sz="1600" dirty="0">
                <a:solidFill>
                  <a:schemeClr val="tx1"/>
                </a:solidFill>
                <a:latin typeface="Courier New" panose="02070309020205020404" pitchFamily="49" charset="0"/>
                <a:cs typeface="Courier New" panose="02070309020205020404" pitchFamily="49" charset="0"/>
              </a:rPr>
              <a:t>(“localhost”,8080)</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Here we're receiving a maximum 1K of data from the server.</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print(</a:t>
            </a:r>
            <a:r>
              <a:rPr lang="en-IN" sz="1600" dirty="0" err="1">
                <a:solidFill>
                  <a:schemeClr val="tx1"/>
                </a:solidFill>
                <a:latin typeface="Courier New" panose="02070309020205020404" pitchFamily="49" charset="0"/>
                <a:cs typeface="Courier New" panose="02070309020205020404" pitchFamily="49" charset="0"/>
              </a:rPr>
              <a:t>s.recv</a:t>
            </a:r>
            <a:r>
              <a:rPr lang="en-IN" sz="1600" dirty="0">
                <a:solidFill>
                  <a:schemeClr val="tx1"/>
                </a:solidFill>
                <a:latin typeface="Courier New" panose="02070309020205020404" pitchFamily="49" charset="0"/>
                <a:cs typeface="Courier New" panose="02070309020205020404" pitchFamily="49" charset="0"/>
              </a:rPr>
              <a:t>(1024))</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s.send</a:t>
            </a:r>
            <a:r>
              <a:rPr lang="en-IN" sz="1600" dirty="0">
                <a:solidFill>
                  <a:schemeClr val="tx1"/>
                </a:solidFill>
                <a:latin typeface="Courier New" panose="02070309020205020404" pitchFamily="49" charset="0"/>
                <a:cs typeface="Courier New" panose="02070309020205020404" pitchFamily="49" charset="0"/>
              </a:rPr>
              <a:t>(“Received”)</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s.close</a:t>
            </a:r>
            <a:r>
              <a:rPr lang="en-IN" sz="1600" dirty="0">
                <a:solidFill>
                  <a:schemeClr val="tx1"/>
                </a:solidFill>
                <a:latin typeface="Courier New" panose="02070309020205020404" pitchFamily="49" charset="0"/>
                <a:cs typeface="Courier New" panose="02070309020205020404" pitchFamily="49" charset="0"/>
              </a:rPr>
              <a:t>()</a:t>
            </a:r>
          </a:p>
          <a:p>
            <a:pPr algn="ctr"/>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393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5</a:t>
            </a:fld>
            <a:endParaRPr lang="en-GB" dirty="0"/>
          </a:p>
        </p:txBody>
      </p:sp>
      <p:sp>
        <p:nvSpPr>
          <p:cNvPr id="7" name="Title 2"/>
          <p:cNvSpPr>
            <a:spLocks noGrp="1"/>
          </p:cNvSpPr>
          <p:nvPr>
            <p:ph type="title"/>
          </p:nvPr>
        </p:nvSpPr>
        <p:spPr>
          <a:xfrm>
            <a:off x="838200" y="192505"/>
            <a:ext cx="10515600" cy="903815"/>
          </a:xfrm>
        </p:spPr>
        <p:txBody>
          <a:bodyPr/>
          <a:lstStyle/>
          <a:p>
            <a:r>
              <a:rPr lang="en-GB" dirty="0"/>
              <a:t>A Simple Client-Side Application</a:t>
            </a:r>
          </a:p>
        </p:txBody>
      </p:sp>
      <p:sp>
        <p:nvSpPr>
          <p:cNvPr id="8" name="Rectangle 7"/>
          <p:cNvSpPr/>
          <p:nvPr/>
        </p:nvSpPr>
        <p:spPr>
          <a:xfrm>
            <a:off x="1516476" y="2062638"/>
            <a:ext cx="8335447" cy="296656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usr</a:t>
            </a:r>
            <a:r>
              <a:rPr lang="en-IN" sz="1600" dirty="0">
                <a:solidFill>
                  <a:schemeClr val="tx1"/>
                </a:solidFill>
                <a:latin typeface="Courier New" panose="02070309020205020404" pitchFamily="49" charset="0"/>
                <a:cs typeface="Courier New" panose="02070309020205020404" pitchFamily="49" charset="0"/>
              </a:rPr>
              <a:t>/bin/python3</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import socket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s=</a:t>
            </a:r>
            <a:r>
              <a:rPr lang="en-IN" sz="1600" dirty="0" err="1">
                <a:solidFill>
                  <a:schemeClr val="tx1"/>
                </a:solidFill>
                <a:latin typeface="Courier New" panose="02070309020205020404" pitchFamily="49" charset="0"/>
                <a:cs typeface="Courier New" panose="02070309020205020404" pitchFamily="49" charset="0"/>
              </a:rPr>
              <a:t>socket.socket</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socket.AF_INET,socket.SOCK_STREAM</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s.connect</a:t>
            </a:r>
            <a:r>
              <a:rPr lang="en-IN" sz="1600" dirty="0">
                <a:solidFill>
                  <a:schemeClr val="tx1"/>
                </a:solidFill>
                <a:latin typeface="Courier New" panose="02070309020205020404" pitchFamily="49" charset="0"/>
                <a:cs typeface="Courier New" panose="02070309020205020404" pitchFamily="49" charset="0"/>
              </a:rPr>
              <a:t>(“localhost”,8080)</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Here we're receiving a maximum 1K of data from the server.</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print(</a:t>
            </a:r>
            <a:r>
              <a:rPr lang="en-IN" sz="1600" dirty="0" err="1">
                <a:solidFill>
                  <a:schemeClr val="tx1"/>
                </a:solidFill>
                <a:latin typeface="Courier New" panose="02070309020205020404" pitchFamily="49" charset="0"/>
                <a:cs typeface="Courier New" panose="02070309020205020404" pitchFamily="49" charset="0"/>
              </a:rPr>
              <a:t>s.recv</a:t>
            </a:r>
            <a:r>
              <a:rPr lang="en-IN" sz="1600" dirty="0">
                <a:solidFill>
                  <a:schemeClr val="tx1"/>
                </a:solidFill>
                <a:latin typeface="Courier New" panose="02070309020205020404" pitchFamily="49" charset="0"/>
                <a:cs typeface="Courier New" panose="02070309020205020404" pitchFamily="49" charset="0"/>
              </a:rPr>
              <a:t>(1024))</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s.send</a:t>
            </a:r>
            <a:r>
              <a:rPr lang="en-IN" sz="1600" dirty="0">
                <a:solidFill>
                  <a:schemeClr val="tx1"/>
                </a:solidFill>
                <a:latin typeface="Courier New" panose="02070309020205020404" pitchFamily="49" charset="0"/>
                <a:cs typeface="Courier New" panose="02070309020205020404" pitchFamily="49" charset="0"/>
              </a:rPr>
              <a:t>(“Received”)</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err="1">
                <a:solidFill>
                  <a:schemeClr val="tx1"/>
                </a:solidFill>
                <a:latin typeface="Courier New" panose="02070309020205020404" pitchFamily="49" charset="0"/>
                <a:cs typeface="Courier New" panose="02070309020205020404" pitchFamily="49" charset="0"/>
              </a:rPr>
              <a:t>s.close</a:t>
            </a:r>
            <a:r>
              <a:rPr lang="en-IN" sz="1600" dirty="0">
                <a:solidFill>
                  <a:schemeClr val="tx1"/>
                </a:solidFill>
                <a:latin typeface="Courier New" panose="02070309020205020404" pitchFamily="49" charset="0"/>
                <a:cs typeface="Courier New" panose="02070309020205020404" pitchFamily="49" charset="0"/>
              </a:rPr>
              <a:t>()</a:t>
            </a:r>
          </a:p>
          <a:p>
            <a:pPr algn="ctr"/>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6188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By default, all sockets are created as </a:t>
            </a:r>
            <a:r>
              <a:rPr lang="en-GB" i="1" dirty="0"/>
              <a:t>blocking</a:t>
            </a:r>
            <a:r>
              <a:rPr lang="en-GB" dirty="0"/>
              <a:t> sockets</a:t>
            </a:r>
          </a:p>
          <a:p>
            <a:r>
              <a:rPr lang="en-GB" dirty="0"/>
              <a:t>We can set the socket into </a:t>
            </a:r>
            <a:r>
              <a:rPr lang="en-GB" i="1" dirty="0"/>
              <a:t>non-blocking </a:t>
            </a:r>
            <a:r>
              <a:rPr lang="en-GB" dirty="0"/>
              <a:t>mode</a:t>
            </a:r>
          </a:p>
          <a:p>
            <a:pPr lvl="1"/>
            <a:r>
              <a:rPr lang="en-GB" dirty="0"/>
              <a:t>Two ways to do this in Python</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Executing either will put a socket into non-blocking mode</a:t>
            </a:r>
          </a:p>
          <a:p>
            <a:pPr lvl="1"/>
            <a:endParaRPr lang="en-GB" dirty="0"/>
          </a:p>
          <a:p>
            <a:pPr lvl="1"/>
            <a:endParaRPr lang="en-GB" dirty="0"/>
          </a:p>
          <a:p>
            <a:pPr lvl="1"/>
            <a:endParaRPr lang="en-GB" dirty="0"/>
          </a:p>
          <a:p>
            <a:pPr lvl="1"/>
            <a:endParaRPr lang="en-GB" dirty="0"/>
          </a:p>
          <a:p>
            <a:endParaRPr lang="en-GB" dirty="0"/>
          </a:p>
        </p:txBody>
      </p:sp>
      <p:sp>
        <p:nvSpPr>
          <p:cNvPr id="3" name="Title 2"/>
          <p:cNvSpPr>
            <a:spLocks noGrp="1"/>
          </p:cNvSpPr>
          <p:nvPr>
            <p:ph type="title"/>
          </p:nvPr>
        </p:nvSpPr>
        <p:spPr/>
        <p:txBody>
          <a:bodyPr/>
          <a:lstStyle/>
          <a:p>
            <a:r>
              <a:rPr lang="en-GB" dirty="0"/>
              <a:t>Blocking vs Non-Blocking Sockets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6</a:t>
            </a:fld>
            <a:endParaRPr lang="en-GB" dirty="0"/>
          </a:p>
        </p:txBody>
      </p:sp>
      <p:sp>
        <p:nvSpPr>
          <p:cNvPr id="6" name="Rectangle 5"/>
          <p:cNvSpPr/>
          <p:nvPr/>
        </p:nvSpPr>
        <p:spPr>
          <a:xfrm>
            <a:off x="2928012" y="2802648"/>
            <a:ext cx="5187287" cy="159790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latin typeface="Courier New" panose="02070309020205020404" pitchFamily="49" charset="0"/>
                <a:cs typeface="Courier New" panose="02070309020205020404" pitchFamily="49" charset="0"/>
              </a:rPr>
              <a:t>sock.setblocking</a:t>
            </a:r>
            <a:r>
              <a:rPr lang="en-IN" dirty="0">
                <a:solidFill>
                  <a:schemeClr val="tx1"/>
                </a:solidFill>
                <a:latin typeface="Courier New" panose="02070309020205020404" pitchFamily="49" charset="0"/>
                <a:cs typeface="Courier New" panose="02070309020205020404" pitchFamily="49" charset="0"/>
              </a:rPr>
              <a:t>(False)</a:t>
            </a:r>
            <a:endParaRPr lang="en-GB"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sock.settimeout</a:t>
            </a:r>
            <a:r>
              <a:rPr lang="en-IN" dirty="0">
                <a:solidFill>
                  <a:schemeClr val="tx1"/>
                </a:solidFill>
                <a:latin typeface="Courier New" panose="02070309020205020404" pitchFamily="49" charset="0"/>
                <a:cs typeface="Courier New" panose="02070309020205020404" pitchFamily="49" charset="0"/>
              </a:rPr>
              <a:t>(0)</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780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sz="3600" dirty="0"/>
              <a:t>Handling Errors in Client Server Network Applications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7</a:t>
            </a:fld>
            <a:endParaRPr lang="en-GB" dirty="0"/>
          </a:p>
        </p:txBody>
      </p:sp>
      <p:sp>
        <p:nvSpPr>
          <p:cNvPr id="6" name="Rectangle 5"/>
          <p:cNvSpPr/>
          <p:nvPr/>
        </p:nvSpPr>
        <p:spPr>
          <a:xfrm>
            <a:off x="2057805" y="1503536"/>
            <a:ext cx="8112785" cy="461151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IN" dirty="0">
                <a:solidFill>
                  <a:schemeClr val="tx1"/>
                </a:solidFill>
                <a:latin typeface="Courier New" panose="02070309020205020404" pitchFamily="49" charset="0"/>
                <a:cs typeface="Courier New" panose="02070309020205020404" pitchFamily="49" charset="0"/>
              </a:rPr>
              <a:t>import socket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s = </a:t>
            </a:r>
            <a:r>
              <a:rPr lang="en-IN" dirty="0" err="1">
                <a:solidFill>
                  <a:schemeClr val="tx1"/>
                </a:solidFill>
                <a:latin typeface="Courier New" panose="02070309020205020404" pitchFamily="49" charset="0"/>
                <a:cs typeface="Courier New" panose="02070309020205020404" pitchFamily="49" charset="0"/>
              </a:rPr>
              <a:t>socket.socket</a:t>
            </a:r>
            <a:r>
              <a:rPr lang="en-IN" dirty="0">
                <a:solidFill>
                  <a:schemeClr val="tx1"/>
                </a:solidFill>
                <a:latin typeface="Courier New" panose="02070309020205020404" pitchFamily="49" charset="0"/>
                <a:cs typeface="Courier New" panose="02070309020205020404" pitchFamily="49" charset="0"/>
              </a:rPr>
              <a:t>(</a:t>
            </a:r>
            <a:r>
              <a:rPr lang="en-IN" dirty="0" err="1">
                <a:solidFill>
                  <a:schemeClr val="tx1"/>
                </a:solidFill>
                <a:latin typeface="Courier New" panose="02070309020205020404" pitchFamily="49" charset="0"/>
                <a:cs typeface="Courier New" panose="02070309020205020404" pitchFamily="49" charset="0"/>
              </a:rPr>
              <a:t>socket.AF_INET,socket.SOCK_STREAM</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try: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s.connect</a:t>
            </a:r>
            <a:r>
              <a:rPr lang="en-IN" dirty="0">
                <a:solidFill>
                  <a:schemeClr val="tx1"/>
                </a:solidFill>
                <a:latin typeface="Courier New" panose="02070309020205020404" pitchFamily="49" charset="0"/>
                <a:cs typeface="Courier New" panose="02070309020205020404" pitchFamily="49" charset="0"/>
              </a:rPr>
              <a:t>(“localhost,8080)</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except </a:t>
            </a:r>
            <a:r>
              <a:rPr lang="en-IN" dirty="0" err="1">
                <a:solidFill>
                  <a:schemeClr val="tx1"/>
                </a:solidFill>
                <a:latin typeface="Courier New" panose="02070309020205020404" pitchFamily="49" charset="0"/>
                <a:cs typeface="Courier New" panose="02070309020205020404" pitchFamily="49" charset="0"/>
              </a:rPr>
              <a:t>socket.error</a:t>
            </a:r>
            <a:r>
              <a:rPr lang="en-IN" dirty="0">
                <a:solidFill>
                  <a:schemeClr val="tx1"/>
                </a:solidFill>
                <a:latin typeface="Courier New" panose="02070309020205020404" pitchFamily="49" charset="0"/>
                <a:cs typeface="Courier New" panose="02070309020205020404" pitchFamily="49" charset="0"/>
              </a:rPr>
              <a:t>, 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a:t>
            </a:r>
            <a:r>
              <a:rPr lang="en-IN" dirty="0" err="1">
                <a:solidFill>
                  <a:schemeClr val="tx1"/>
                </a:solidFill>
                <a:latin typeface="Courier New" panose="02070309020205020404" pitchFamily="49" charset="0"/>
                <a:cs typeface="Courier New" panose="02070309020205020404" pitchFamily="49" charset="0"/>
              </a:rPr>
              <a:t>e.args</a:t>
            </a:r>
            <a:r>
              <a:rPr lang="en-IN" dirty="0">
                <a:solidFill>
                  <a:schemeClr val="tx1"/>
                </a:solidFill>
                <a:latin typeface="Courier New" panose="02070309020205020404" pitchFamily="49" charset="0"/>
                <a:cs typeface="Courier New" panose="02070309020205020404" pitchFamily="49" charset="0"/>
              </a:rPr>
              <a:t>[0] == </a:t>
            </a:r>
            <a:r>
              <a:rPr lang="en-IN" dirty="0" err="1">
                <a:solidFill>
                  <a:schemeClr val="tx1"/>
                </a:solidFill>
                <a:latin typeface="Courier New" panose="02070309020205020404" pitchFamily="49" charset="0"/>
                <a:cs typeface="Courier New" panose="02070309020205020404" pitchFamily="49" charset="0"/>
              </a:rPr>
              <a:t>errno.ECONNREFUSED</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raise </a:t>
            </a:r>
            <a:r>
              <a:rPr lang="en-IN" dirty="0" err="1">
                <a:solidFill>
                  <a:schemeClr val="tx1"/>
                </a:solidFill>
                <a:latin typeface="Courier New" panose="02070309020205020404" pitchFamily="49" charset="0"/>
                <a:cs typeface="Courier New" panose="02070309020205020404" pitchFamily="49" charset="0"/>
              </a:rPr>
              <a:t>SystemExit</a:t>
            </a:r>
            <a:r>
              <a:rPr lang="en-IN" dirty="0">
                <a:solidFill>
                  <a:schemeClr val="tx1"/>
                </a:solidFill>
                <a:latin typeface="Courier New" panose="02070309020205020404" pitchFamily="49" charset="0"/>
                <a:cs typeface="Courier New" panose="02070309020205020404" pitchFamily="49" charset="0"/>
              </a:rPr>
              <a:t>(“Connection was refused by the server”)</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else: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raise </a:t>
            </a:r>
            <a:r>
              <a:rPr lang="en-IN" dirty="0" err="1">
                <a:solidFill>
                  <a:schemeClr val="tx1"/>
                </a:solidFill>
                <a:latin typeface="Courier New" panose="02070309020205020404" pitchFamily="49" charset="0"/>
                <a:cs typeface="Courier New" panose="02070309020205020404" pitchFamily="49" charset="0"/>
              </a:rPr>
              <a:t>SystemExit</a:t>
            </a:r>
            <a:r>
              <a:rPr lang="en-IN" dirty="0">
                <a:solidFill>
                  <a:schemeClr val="tx1"/>
                </a:solidFill>
                <a:latin typeface="Courier New" panose="02070309020205020404" pitchFamily="49" charset="0"/>
                <a:cs typeface="Courier New" panose="02070309020205020404" pitchFamily="49" charset="0"/>
              </a:rPr>
              <a:t>(“Unknown socket connection error”)</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finally: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s != None: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s.close</a:t>
            </a:r>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512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Network programming is one of the main areas these crop up</a:t>
            </a:r>
          </a:p>
          <a:p>
            <a:r>
              <a:rPr lang="en-GB" dirty="0"/>
              <a:t>Understanding how to deal with it is critical</a:t>
            </a:r>
          </a:p>
          <a:p>
            <a:r>
              <a:rPr lang="en-GB" dirty="0"/>
              <a:t>This is the single largest difference between Python 2 and Python 3</a:t>
            </a:r>
          </a:p>
          <a:p>
            <a:r>
              <a:rPr lang="en-GB" dirty="0"/>
              <a:t>Context to a stream of bytes can only be applied with agreement between sender and receiver</a:t>
            </a:r>
          </a:p>
          <a:p>
            <a:pPr lvl="1"/>
            <a:r>
              <a:rPr lang="en-GB" dirty="0"/>
              <a:t>First attempted by creation of American Standard Code for Information Interchange (ASCII)</a:t>
            </a:r>
          </a:p>
          <a:p>
            <a:pPr lvl="1"/>
            <a:r>
              <a:rPr lang="en-GB" dirty="0"/>
              <a:t>First published in 1963, last updated in 1986</a:t>
            </a:r>
          </a:p>
          <a:p>
            <a:pPr lvl="1"/>
            <a:r>
              <a:rPr lang="en-GB" dirty="0"/>
              <a:t>Vendor-neutral</a:t>
            </a:r>
          </a:p>
          <a:p>
            <a:pPr lvl="1"/>
            <a:r>
              <a:rPr lang="en-GB" dirty="0"/>
              <a:t>Eventually prevailed as the de-facto standard</a:t>
            </a:r>
          </a:p>
          <a:p>
            <a:endParaRPr lang="en-GB" dirty="0"/>
          </a:p>
          <a:p>
            <a:endParaRPr lang="en-GB" dirty="0"/>
          </a:p>
        </p:txBody>
      </p:sp>
      <p:sp>
        <p:nvSpPr>
          <p:cNvPr id="3" name="Title 2"/>
          <p:cNvSpPr>
            <a:spLocks noGrp="1"/>
          </p:cNvSpPr>
          <p:nvPr>
            <p:ph type="title"/>
          </p:nvPr>
        </p:nvSpPr>
        <p:spPr/>
        <p:txBody>
          <a:bodyPr/>
          <a:lstStyle/>
          <a:p>
            <a:r>
              <a:rPr lang="en-GB" dirty="0"/>
              <a:t>A Digression into Unicode and Byte Strings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353795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standard has limitations</a:t>
            </a:r>
          </a:p>
          <a:p>
            <a:pPr lvl="1"/>
            <a:r>
              <a:rPr lang="en-GB" dirty="0"/>
              <a:t>Only defines meaning for 128 entries</a:t>
            </a:r>
          </a:p>
          <a:p>
            <a:pPr lvl="1"/>
            <a:r>
              <a:rPr lang="en-GB" dirty="0"/>
              <a:t>Inadequate for non-English languages</a:t>
            </a:r>
          </a:p>
          <a:p>
            <a:r>
              <a:rPr lang="en-GB" dirty="0"/>
              <a:t>ASCII table had space for a further 128 characters</a:t>
            </a:r>
          </a:p>
          <a:p>
            <a:pPr lvl="1"/>
            <a:r>
              <a:rPr lang="en-GB" dirty="0"/>
              <a:t>ISO defined an extended set, ISO-8859-1</a:t>
            </a:r>
          </a:p>
          <a:p>
            <a:pPr lvl="1"/>
            <a:r>
              <a:rPr lang="en-GB" dirty="0"/>
              <a:t>Microsoft added symbols to include punctuation marks</a:t>
            </a:r>
          </a:p>
          <a:p>
            <a:r>
              <a:rPr lang="en-GB" dirty="0"/>
              <a:t>Still did not address other languages with many characters and symbols</a:t>
            </a:r>
          </a:p>
          <a:p>
            <a:r>
              <a:rPr lang="en-GB" dirty="0"/>
              <a:t>Many other attempts to support sufficient symbols for a global multi-language standard were unsuccessful</a:t>
            </a: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ASCII</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Slide Number Placeholder 4"/>
          <p:cNvSpPr>
            <a:spLocks noGrp="1"/>
          </p:cNvSpPr>
          <p:nvPr>
            <p:ph type="sldNum" sz="quarter" idx="4"/>
          </p:nvPr>
        </p:nvSpPr>
        <p:spPr/>
        <p:txBody>
          <a:bodyPr/>
          <a:lstStyle/>
          <a:p>
            <a:fld id="{6EDA7698-6220-4463-B6CF-0B41257E45D4}" type="slidenum">
              <a:rPr lang="en-GB" smtClean="0"/>
              <a:pPr/>
              <a:t>9</a:t>
            </a:fld>
            <a:endParaRPr lang="en-GB" dirty="0"/>
          </a:p>
        </p:txBody>
      </p:sp>
    </p:spTree>
    <p:extLst>
      <p:ext uri="{BB962C8B-B14F-4D97-AF65-F5344CB8AC3E}">
        <p14:creationId xmlns:p14="http://schemas.microsoft.com/office/powerpoint/2010/main" val="2175430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433</TotalTime>
  <Words>5607</Words>
  <Application>Microsoft Office PowerPoint</Application>
  <PresentationFormat>Widescreen</PresentationFormat>
  <Paragraphs>984</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Courier New</vt:lpstr>
      <vt:lpstr>Droid Sans Fallback</vt:lpstr>
      <vt:lpstr>FreeSans</vt:lpstr>
      <vt:lpstr>Georgia</vt:lpstr>
      <vt:lpstr>Times New Roman</vt:lpstr>
      <vt:lpstr>Office Theme</vt:lpstr>
      <vt:lpstr>Module 2</vt:lpstr>
      <vt:lpstr>Client/Server Architecture</vt:lpstr>
      <vt:lpstr>Creating the Connection</vt:lpstr>
      <vt:lpstr>A Simple Client-Side Application</vt:lpstr>
      <vt:lpstr>A Simple Client-Side Application</vt:lpstr>
      <vt:lpstr>Blocking vs Non-Blocking Sockets</vt:lpstr>
      <vt:lpstr>Handling Errors in Client Server Network Applications</vt:lpstr>
      <vt:lpstr>A Digression into Unicode and Byte Strings</vt:lpstr>
      <vt:lpstr>ASCII</vt:lpstr>
      <vt:lpstr>Enter Unicode</vt:lpstr>
      <vt:lpstr>Enter Unicode</vt:lpstr>
      <vt:lpstr>Enter Unicode</vt:lpstr>
      <vt:lpstr>Enter Unicode</vt:lpstr>
      <vt:lpstr>Enter Unicode</vt:lpstr>
      <vt:lpstr>Can’t We Just Change the Default Encoding Parameter to ‘UTF-8’?</vt:lpstr>
      <vt:lpstr>How Does Python 3 Handle this problem?</vt:lpstr>
      <vt:lpstr>An Example</vt:lpstr>
      <vt:lpstr>“Unicode Sandwich”</vt:lpstr>
      <vt:lpstr>Design Tips</vt:lpstr>
      <vt:lpstr>Asynchronous I/O Multiplexing with Select</vt:lpstr>
      <vt:lpstr>Asynchronous I/O Multiplexing with Select</vt:lpstr>
      <vt:lpstr>Asynchronous I/O Multiplexing with Select</vt:lpstr>
      <vt:lpstr>poll and epoll</vt:lpstr>
      <vt:lpstr>poll and epoll</vt:lpstr>
      <vt:lpstr>poll and epoll</vt:lpstr>
      <vt:lpstr>Abstracting I/O Multiplexing with Selectors in Python 3</vt:lpstr>
      <vt:lpstr>Abstracting I/O Multiplexing with Selectors in Python 3</vt:lpstr>
      <vt:lpstr>Abstracting I/O Multiplexing with Selectors in Python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Sue Bird</cp:lastModifiedBy>
  <cp:revision>67</cp:revision>
  <cp:lastPrinted>2016-11-08T11:44:14Z</cp:lastPrinted>
  <dcterms:created xsi:type="dcterms:W3CDTF">2016-11-07T12:53:33Z</dcterms:created>
  <dcterms:modified xsi:type="dcterms:W3CDTF">2016-11-08T11:47:54Z</dcterms:modified>
</cp:coreProperties>
</file>