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60" r:id="rId2"/>
    <p:sldId id="262" r:id="rId3"/>
    <p:sldId id="264" r:id="rId4"/>
    <p:sldId id="277" r:id="rId5"/>
    <p:sldId id="269" r:id="rId6"/>
    <p:sldId id="271" r:id="rId7"/>
    <p:sldId id="278" r:id="rId8"/>
    <p:sldId id="270" r:id="rId9"/>
    <p:sldId id="272" r:id="rId10"/>
    <p:sldId id="273" r:id="rId11"/>
    <p:sldId id="279" r:id="rId12"/>
    <p:sldId id="274" r:id="rId13"/>
    <p:sldId id="280" r:id="rId14"/>
    <p:sldId id="281" r:id="rId15"/>
    <p:sldId id="282" r:id="rId16"/>
    <p:sldId id="275" r:id="rId17"/>
    <p:sldId id="294" r:id="rId18"/>
    <p:sldId id="295" r:id="rId19"/>
    <p:sldId id="276" r:id="rId20"/>
    <p:sldId id="284" r:id="rId21"/>
    <p:sldId id="289" r:id="rId22"/>
    <p:sldId id="286" r:id="rId23"/>
    <p:sldId id="290" r:id="rId24"/>
    <p:sldId id="291" r:id="rId25"/>
    <p:sldId id="296" r:id="rId26"/>
    <p:sldId id="287" r:id="rId27"/>
    <p:sldId id="292" r:id="rId28"/>
    <p:sldId id="293" r:id="rId29"/>
    <p:sldId id="288" r:id="rId30"/>
    <p:sldId id="297" r:id="rId31"/>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28EA0"/>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1144" autoAdjust="0"/>
  </p:normalViewPr>
  <p:slideViewPr>
    <p:cSldViewPr snapToGrid="0">
      <p:cViewPr varScale="1">
        <p:scale>
          <a:sx n="62" d="100"/>
          <a:sy n="62" d="100"/>
        </p:scale>
        <p:origin x="1104" y="72"/>
      </p:cViewPr>
      <p:guideLst/>
    </p:cSldViewPr>
  </p:slideViewPr>
  <p:outlineViewPr>
    <p:cViewPr>
      <p:scale>
        <a:sx n="33" d="100"/>
        <a:sy n="33" d="100"/>
      </p:scale>
      <p:origin x="0" y="-17730"/>
    </p:cViewPr>
  </p:outlineViewPr>
  <p:notesTextViewPr>
    <p:cViewPr>
      <p:scale>
        <a:sx n="1" d="1"/>
        <a:sy n="1" d="1"/>
      </p:scale>
      <p:origin x="0" y="0"/>
    </p:cViewPr>
  </p:notesTextViewPr>
  <p:sorterViewPr>
    <p:cViewPr>
      <p:scale>
        <a:sx n="100" d="100"/>
        <a:sy n="100" d="100"/>
      </p:scale>
      <p:origin x="0" y="-8058"/>
    </p:cViewPr>
  </p:sorterViewPr>
  <p:notesViewPr>
    <p:cSldViewPr snapToGrid="0">
      <p:cViewPr>
        <p:scale>
          <a:sx n="90" d="100"/>
          <a:sy n="90" d="100"/>
        </p:scale>
        <p:origin x="19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13/11/2016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562" y="569829"/>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
        <p:nvSpPr>
          <p:cNvPr id="8" name="Slide Image Placeholder 7"/>
          <p:cNvSpPr>
            <a:spLocks noGrp="1" noRot="1" noChangeAspect="1"/>
          </p:cNvSpPr>
          <p:nvPr>
            <p:ph type="sldImg"/>
          </p:nvPr>
        </p:nvSpPr>
        <p:spPr>
          <a:xfrm>
            <a:off x="520700" y="569913"/>
            <a:ext cx="6057900" cy="3722687"/>
          </a:xfrm>
        </p:spPr>
      </p:sp>
      <p:sp>
        <p:nvSpPr>
          <p:cNvPr id="9" name="Notes Placeholder 8"/>
          <p:cNvSpPr>
            <a:spLocks noGrp="1"/>
          </p:cNvSpPr>
          <p:nvPr>
            <p:ph type="body" idx="1"/>
          </p:nvPr>
        </p:nvSpPr>
        <p:spPr/>
        <p:txBody>
          <a:bodyPr/>
          <a:lstStyle/>
          <a:p>
            <a:endParaRPr lang="en-GB"/>
          </a:p>
        </p:txBody>
      </p:sp>
    </p:spTree>
    <p:extLst>
      <p:ext uri="{BB962C8B-B14F-4D97-AF65-F5344CB8AC3E}">
        <p14:creationId xmlns:p14="http://schemas.microsoft.com/office/powerpoint/2010/main" val="38346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Iterators</a:t>
            </a:r>
            <a:endParaRPr lang="en-GB" sz="1300" b="1" dirty="0">
              <a:solidFill>
                <a:schemeClr val="accent5"/>
              </a:solidFill>
            </a:endParaRPr>
          </a:p>
          <a:p>
            <a:r>
              <a:rPr lang="en-IN" dirty="0"/>
              <a:t>As we may have noted from experience, it is possible to iterate over a number of different data types in Python, including lists, dictionaries, strings, tuples and other objects. For example:</a:t>
            </a:r>
          </a:p>
          <a:p>
            <a:endParaRPr lang="en-IN" dirty="0"/>
          </a:p>
          <a:p>
            <a:endParaRPr lang="en-IN" dirty="0"/>
          </a:p>
          <a:p>
            <a:endParaRPr lang="en-IN" dirty="0"/>
          </a:p>
          <a:p>
            <a:endParaRPr lang="en-IN" dirty="0"/>
          </a:p>
          <a:p>
            <a:endParaRPr lang="en-IN" dirty="0"/>
          </a:p>
          <a:p>
            <a:endParaRPr lang="en-GB" dirty="0"/>
          </a:p>
          <a:p>
            <a:pPr>
              <a:spcAft>
                <a:spcPts val="650"/>
              </a:spcAft>
            </a:pPr>
            <a:r>
              <a:rPr lang="en-IN" dirty="0"/>
              <a:t>How is this implemented? How does the </a:t>
            </a:r>
            <a:r>
              <a:rPr lang="en-IN" dirty="0">
                <a:latin typeface="Courier New" panose="02070309020205020404" pitchFamily="49" charset="0"/>
                <a:cs typeface="Courier New" panose="02070309020205020404" pitchFamily="49" charset="0"/>
              </a:rPr>
              <a:t>for</a:t>
            </a:r>
            <a:r>
              <a:rPr lang="en-IN" dirty="0"/>
              <a:t> loop know to go from the first to the last element of the list? </a:t>
            </a:r>
          </a:p>
          <a:p>
            <a:pPr>
              <a:spcAft>
                <a:spcPts val="650"/>
              </a:spcAft>
            </a:pPr>
            <a:r>
              <a:rPr lang="en-IN" dirty="0"/>
              <a:t>In this case, the </a:t>
            </a:r>
            <a:r>
              <a:rPr lang="en-IN" dirty="0">
                <a:latin typeface="Courier New" panose="02070309020205020404" pitchFamily="49" charset="0"/>
                <a:cs typeface="Courier New" panose="02070309020205020404" pitchFamily="49" charset="0"/>
              </a:rPr>
              <a:t>for</a:t>
            </a:r>
            <a:r>
              <a:rPr lang="en-IN" dirty="0"/>
              <a:t> statement calls the </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 </a:t>
            </a:r>
            <a:r>
              <a:rPr lang="en-IN" dirty="0"/>
              <a:t>function. This function returns a special object called an iterator. The iterator object defines a function called </a:t>
            </a:r>
            <a:r>
              <a:rPr lang="en-IN" dirty="0">
                <a:latin typeface="Courier New" panose="02070309020205020404" pitchFamily="49" charset="0"/>
                <a:cs typeface="Courier New" panose="02070309020205020404" pitchFamily="49" charset="0"/>
              </a:rPr>
              <a:t>__next__()</a:t>
            </a:r>
            <a:r>
              <a:rPr lang="en-IN" dirty="0"/>
              <a:t> (Note that in Python 2 this function is just called </a:t>
            </a:r>
            <a:r>
              <a:rPr lang="en-IN" dirty="0">
                <a:latin typeface="Courier New" panose="02070309020205020404" pitchFamily="49" charset="0"/>
                <a:cs typeface="Courier New" panose="02070309020205020404" pitchFamily="49" charset="0"/>
              </a:rPr>
              <a:t>next()</a:t>
            </a:r>
            <a:r>
              <a:rPr lang="en-IN" dirty="0"/>
              <a:t>.) Using the built-in function </a:t>
            </a:r>
            <a:r>
              <a:rPr lang="en-IN" dirty="0">
                <a:latin typeface="Courier New" panose="02070309020205020404" pitchFamily="49" charset="0"/>
                <a:cs typeface="Courier New" panose="02070309020205020404" pitchFamily="49" charset="0"/>
              </a:rPr>
              <a:t>next() </a:t>
            </a:r>
            <a:r>
              <a:rPr lang="en-IN" dirty="0"/>
              <a:t>and passing in the iterator object will invoke the </a:t>
            </a:r>
            <a:r>
              <a:rPr lang="en-IN" dirty="0">
                <a:latin typeface="Courier New" panose="02070309020205020404" pitchFamily="49" charset="0"/>
                <a:cs typeface="Courier New" panose="02070309020205020404" pitchFamily="49" charset="0"/>
              </a:rPr>
              <a:t>__next__ </a:t>
            </a:r>
            <a:r>
              <a:rPr lang="en-IN" dirty="0"/>
              <a:t>function to get the next element of the list (or whatever </a:t>
            </a:r>
            <a:r>
              <a:rPr lang="en-IN" dirty="0" err="1"/>
              <a:t>iterable</a:t>
            </a:r>
            <a:r>
              <a:rPr lang="en-IN" dirty="0"/>
              <a:t> object you pass in). For example, we can now re-write the above code as follows:</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
        <p:nvSpPr>
          <p:cNvPr id="6" name="Rectangle 5"/>
          <p:cNvSpPr/>
          <p:nvPr/>
        </p:nvSpPr>
        <p:spPr>
          <a:xfrm>
            <a:off x="2065893" y="5426765"/>
            <a:ext cx="3036891" cy="79730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elements = [1,2,3,4,5]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element in 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element</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a:p>
            <a:pPr algn="ctr"/>
            <a:endParaRPr lang="en-GB" sz="1100" dirty="0">
              <a:latin typeface="Courier New" panose="02070309020205020404" pitchFamily="49" charset="0"/>
              <a:cs typeface="Courier New" panose="02070309020205020404" pitchFamily="49" charset="0"/>
            </a:endParaRPr>
          </a:p>
        </p:txBody>
      </p:sp>
      <p:sp>
        <p:nvSpPr>
          <p:cNvPr id="7" name="Rectangle 6"/>
          <p:cNvSpPr/>
          <p:nvPr/>
        </p:nvSpPr>
        <p:spPr>
          <a:xfrm>
            <a:off x="2065893" y="8070419"/>
            <a:ext cx="3036891" cy="145471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elements = [1,2,3,4,5]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it = </a:t>
            </a:r>
            <a:r>
              <a:rPr lang="en-IN" sz="1100" dirty="0" err="1">
                <a:solidFill>
                  <a:schemeClr val="tx1"/>
                </a:solidFill>
                <a:latin typeface="Courier New" panose="02070309020205020404" pitchFamily="49" charset="0"/>
                <a:cs typeface="Courier New" panose="02070309020205020404" pitchFamily="49" charset="0"/>
              </a:rPr>
              <a:t>iter</a:t>
            </a:r>
            <a:r>
              <a:rPr lang="en-IN" sz="1100" dirty="0">
                <a:solidFill>
                  <a:schemeClr val="tx1"/>
                </a:solidFill>
                <a:latin typeface="Courier New" panose="02070309020205020404" pitchFamily="49" charset="0"/>
                <a:cs typeface="Courier New" panose="02070309020205020404" pitchFamily="49" charset="0"/>
              </a:rPr>
              <a:t>(elements)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try: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(next(it))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except </a:t>
            </a:r>
            <a:r>
              <a:rPr lang="en-IN" sz="1100" dirty="0" err="1">
                <a:solidFill>
                  <a:schemeClr val="tx1"/>
                </a:solidFill>
                <a:latin typeface="Courier New" panose="02070309020205020404" pitchFamily="49" charset="0"/>
                <a:cs typeface="Courier New" panose="02070309020205020404" pitchFamily="49" charset="0"/>
              </a:rPr>
              <a:t>StopIteration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break  </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a:p>
            <a:pPr algn="ct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020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Creating your own iterators is relatively straight forward.  When creating an </a:t>
            </a:r>
            <a:r>
              <a:rPr lang="en-IN" dirty="0" err="1"/>
              <a:t>iterable</a:t>
            </a:r>
            <a:r>
              <a:rPr lang="en-IN" dirty="0"/>
              <a:t> object, override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__ </a:t>
            </a:r>
            <a:r>
              <a:rPr lang="en-IN" dirty="0"/>
              <a:t>method and supply your own.</a:t>
            </a:r>
            <a:endParaRPr lang="en-GB" dirty="0"/>
          </a:p>
          <a:p>
            <a:pPr>
              <a:spcAft>
                <a:spcPts val="650"/>
              </a:spcAft>
            </a:pPr>
            <a:r>
              <a:rPr lang="en-IN" dirty="0"/>
              <a:t>So, what is an </a:t>
            </a:r>
            <a:r>
              <a:rPr lang="en-IN" dirty="0" err="1"/>
              <a:t>iterable</a:t>
            </a:r>
            <a:r>
              <a:rPr lang="en-IN" dirty="0"/>
              <a:t> object? An </a:t>
            </a:r>
            <a:r>
              <a:rPr lang="en-IN" dirty="0" err="1"/>
              <a:t>iterable</a:t>
            </a:r>
            <a:r>
              <a:rPr lang="en-IN" dirty="0"/>
              <a:t> object is anything that can be defined as follows:</a:t>
            </a:r>
            <a:endParaRPr lang="en-GB" dirty="0"/>
          </a:p>
          <a:p>
            <a:pPr marL="247688" indent="-247688">
              <a:buFont typeface="+mj-lt"/>
              <a:buAutoNum type="arabicPeriod"/>
            </a:pPr>
            <a:r>
              <a:rPr lang="en-IN" dirty="0"/>
              <a:t>Anything that can be looped over, for example a list or a string.</a:t>
            </a:r>
            <a:endParaRPr lang="en-GB" dirty="0"/>
          </a:p>
          <a:p>
            <a:pPr marL="247688" indent="-247688">
              <a:buFont typeface="+mj-lt"/>
              <a:buAutoNum type="arabicPeriod"/>
            </a:pPr>
            <a:r>
              <a:rPr lang="en-IN" dirty="0"/>
              <a:t>Anything that can appear on the right of a </a:t>
            </a:r>
            <a:r>
              <a:rPr lang="en-IN" dirty="0">
                <a:latin typeface="Courier New" panose="02070309020205020404" pitchFamily="49" charset="0"/>
                <a:cs typeface="Courier New" panose="02070309020205020404" pitchFamily="49" charset="0"/>
              </a:rPr>
              <a:t>for</a:t>
            </a:r>
            <a:r>
              <a:rPr lang="en-IN" dirty="0"/>
              <a:t> loop. For example: for </a:t>
            </a:r>
            <a:r>
              <a:rPr lang="en-IN" dirty="0">
                <a:latin typeface="Courier New" panose="02070309020205020404" pitchFamily="49" charset="0"/>
                <a:cs typeface="Courier New" panose="02070309020205020404" pitchFamily="49" charset="0"/>
              </a:rPr>
              <a:t>x</a:t>
            </a:r>
            <a:r>
              <a:rPr lang="en-IN" dirty="0"/>
              <a:t> in </a:t>
            </a:r>
            <a:r>
              <a:rPr lang="en-IN" dirty="0" err="1">
                <a:latin typeface="Courier New" panose="02070309020205020404" pitchFamily="49" charset="0"/>
                <a:cs typeface="Courier New" panose="02070309020205020404" pitchFamily="49" charset="0"/>
              </a:rPr>
              <a:t>iterable_object</a:t>
            </a:r>
            <a:endParaRPr lang="en-GB" dirty="0">
              <a:latin typeface="Courier New" panose="02070309020205020404" pitchFamily="49" charset="0"/>
              <a:cs typeface="Courier New" panose="02070309020205020404" pitchFamily="49" charset="0"/>
            </a:endParaRPr>
          </a:p>
          <a:p>
            <a:pPr marL="247688" indent="-247688">
              <a:buFont typeface="+mj-lt"/>
              <a:buAutoNum type="arabicPeriod"/>
            </a:pPr>
            <a:r>
              <a:rPr lang="en-IN" dirty="0"/>
              <a:t>Anything that you can call with the </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 </a:t>
            </a:r>
            <a:r>
              <a:rPr lang="en-IN" dirty="0"/>
              <a:t>function that returns an iterator</a:t>
            </a:r>
            <a:endParaRPr lang="en-GB" dirty="0"/>
          </a:p>
          <a:p>
            <a:pPr marL="247688" indent="-247688">
              <a:buFont typeface="+mj-lt"/>
              <a:buAutoNum type="arabicPeriod"/>
            </a:pPr>
            <a:r>
              <a:rPr lang="en-IN" dirty="0"/>
              <a:t>Any object that defines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__ </a:t>
            </a:r>
            <a:r>
              <a:rPr lang="en-IN" dirty="0"/>
              <a:t>or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getitems</a:t>
            </a:r>
            <a:r>
              <a:rPr lang="en-IN" dirty="0">
                <a:latin typeface="Courier New" panose="02070309020205020404" pitchFamily="49" charset="0"/>
                <a:cs typeface="Courier New" panose="02070309020205020404" pitchFamily="49" charset="0"/>
              </a:rPr>
              <a:t>__ </a:t>
            </a:r>
            <a:r>
              <a:rPr lang="en-IN" dirty="0"/>
              <a:t>methods. An </a:t>
            </a:r>
            <a:r>
              <a:rPr lang="en-IN" dirty="0" err="1"/>
              <a:t>iterable</a:t>
            </a:r>
            <a:r>
              <a:rPr lang="en-IN" dirty="0"/>
              <a:t> object is not quite the same as an iterator: which is defined as follows:</a:t>
            </a:r>
            <a:endParaRPr lang="en-GB" dirty="0"/>
          </a:p>
          <a:p>
            <a:pPr marL="588259" lvl="1" indent="-361212">
              <a:buFont typeface="+mj-lt"/>
              <a:buAutoNum type="alphaLcParenR"/>
            </a:pPr>
            <a:r>
              <a:rPr lang="en-IN" dirty="0"/>
              <a:t> Any object with a state that remembers where it is during iteration.</a:t>
            </a:r>
            <a:endParaRPr lang="en-GB" dirty="0"/>
          </a:p>
          <a:p>
            <a:pPr marL="588259" lvl="1" indent="-361212">
              <a:buFont typeface="+mj-lt"/>
              <a:buAutoNum type="alphaLcParenR"/>
            </a:pPr>
            <a:r>
              <a:rPr lang="en-IN" dirty="0"/>
              <a:t> Any object with a __next__ method defined that:</a:t>
            </a:r>
            <a:endParaRPr lang="en-GB" dirty="0"/>
          </a:p>
          <a:p>
            <a:pPr marL="989013" lvl="2" indent="-361950">
              <a:buFont typeface="Arial" panose="020B0604020202020204" pitchFamily="34" charset="0"/>
              <a:buChar char="•"/>
            </a:pPr>
            <a:r>
              <a:rPr lang="en-IN" dirty="0"/>
              <a:t> Returns the next value in the collection</a:t>
            </a:r>
            <a:endParaRPr lang="en-GB" dirty="0"/>
          </a:p>
          <a:p>
            <a:pPr marL="989013" lvl="2" indent="-361950">
              <a:buFont typeface="Arial" panose="020B0604020202020204" pitchFamily="34" charset="0"/>
              <a:buChar char="•"/>
            </a:pPr>
            <a:r>
              <a:rPr lang="en-IN" dirty="0"/>
              <a:t> Updates the state to point to the next value.</a:t>
            </a:r>
            <a:endParaRPr lang="en-GB" dirty="0"/>
          </a:p>
          <a:p>
            <a:pPr marL="989013" lvl="2" indent="-361950">
              <a:buFont typeface="Arial" panose="020B0604020202020204" pitchFamily="34" charset="0"/>
              <a:buChar char="•"/>
            </a:pPr>
            <a:r>
              <a:rPr lang="en-IN" dirty="0"/>
              <a:t> Signals when it is finished iteration by raising the </a:t>
            </a:r>
            <a:r>
              <a:rPr lang="en-IN" dirty="0" err="1">
                <a:latin typeface="Courier New" panose="02070309020205020404" pitchFamily="49" charset="0"/>
                <a:cs typeface="Courier New" panose="02070309020205020404" pitchFamily="49" charset="0"/>
              </a:rPr>
              <a:t>StopIteration</a:t>
            </a:r>
            <a:r>
              <a:rPr lang="en-IN" dirty="0">
                <a:latin typeface="Courier New" panose="02070309020205020404" pitchFamily="49" charset="0"/>
                <a:cs typeface="Courier New" panose="02070309020205020404" pitchFamily="49" charset="0"/>
              </a:rPr>
              <a:t> </a:t>
            </a:r>
            <a:r>
              <a:rPr lang="en-IN" dirty="0"/>
              <a:t>exception.</a:t>
            </a:r>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GB" dirty="0"/>
          </a:p>
          <a:p>
            <a:r>
              <a:rPr lang="en-IN" dirty="0"/>
              <a:t> </a:t>
            </a:r>
            <a:endParaRPr lang="en-GB" dirty="0"/>
          </a:p>
          <a:p>
            <a:endParaRPr lang="en-IN" dirty="0"/>
          </a:p>
          <a:p>
            <a:endParaRPr lang="en-IN" dirty="0"/>
          </a:p>
          <a:p>
            <a:endParaRPr lang="en-IN" dirty="0"/>
          </a:p>
          <a:p>
            <a:endParaRPr lang="en-IN" dirty="0"/>
          </a:p>
          <a:p>
            <a:r>
              <a:rPr lang="en-IN" dirty="0"/>
              <a:t>While the iterator and </a:t>
            </a:r>
            <a:r>
              <a:rPr lang="en-IN" dirty="0" err="1"/>
              <a:t>iterable</a:t>
            </a:r>
            <a:r>
              <a:rPr lang="en-IN" dirty="0"/>
              <a:t> object can be defined as two separate entities, in practice most programmers combine then like so:</a:t>
            </a:r>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a:p>
        </p:txBody>
      </p:sp>
      <p:sp>
        <p:nvSpPr>
          <p:cNvPr id="7" name="Rectangle 6"/>
          <p:cNvSpPr/>
          <p:nvPr/>
        </p:nvSpPr>
        <p:spPr>
          <a:xfrm>
            <a:off x="1191358" y="3622124"/>
            <a:ext cx="4716307" cy="8129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pPr algn="ctr"/>
            <a:endParaRPr lang="en-IN" sz="1200" dirty="0">
              <a:solidFill>
                <a:schemeClr val="tx1"/>
              </a:solidFill>
              <a:latin typeface="Courier New" panose="02070309020205020404" pitchFamily="49" charset="0"/>
              <a:cs typeface="Courier New" panose="02070309020205020404" pitchFamily="49" charset="0"/>
            </a:endParaRPr>
          </a:p>
          <a:p>
            <a:pPr algn="ctr"/>
            <a:r>
              <a:rPr lang="en-IN" sz="1200" dirty="0">
                <a:solidFill>
                  <a:schemeClr val="tx1"/>
                </a:solidFill>
                <a:latin typeface="Courier New" panose="02070309020205020404" pitchFamily="49" charset="0"/>
                <a:cs typeface="Courier New" panose="02070309020205020404" pitchFamily="49" charset="0"/>
              </a:rPr>
              <a:t>elements = [1,2,3,4,5] # This is an </a:t>
            </a:r>
            <a:r>
              <a:rPr lang="en-IN" sz="1200" dirty="0" err="1">
                <a:solidFill>
                  <a:schemeClr val="tx1"/>
                </a:solidFill>
                <a:latin typeface="Courier New" panose="02070309020205020404" pitchFamily="49" charset="0"/>
                <a:cs typeface="Courier New" panose="02070309020205020404" pitchFamily="49" charset="0"/>
              </a:rPr>
              <a:t>iterable</a:t>
            </a:r>
            <a:r>
              <a:rPr lang="en-IN" sz="1200" dirty="0">
                <a:solidFill>
                  <a:schemeClr val="tx1"/>
                </a:solidFill>
                <a:latin typeface="Courier New" panose="02070309020205020404" pitchFamily="49" charset="0"/>
                <a:cs typeface="Courier New" panose="02070309020205020404" pitchFamily="49" charset="0"/>
              </a:rPr>
              <a: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it = </a:t>
            </a:r>
            <a:r>
              <a:rPr lang="en-IN" sz="1200" dirty="0" err="1">
                <a:solidFill>
                  <a:schemeClr val="tx1"/>
                </a:solidFill>
                <a:latin typeface="Courier New" panose="02070309020205020404" pitchFamily="49" charset="0"/>
                <a:cs typeface="Courier New" panose="02070309020205020404" pitchFamily="49" charset="0"/>
              </a:rPr>
              <a:t>iter</a:t>
            </a:r>
            <a:r>
              <a:rPr lang="en-IN" sz="1200" dirty="0">
                <a:solidFill>
                  <a:schemeClr val="tx1"/>
                </a:solidFill>
                <a:latin typeface="Courier New" panose="02070309020205020404" pitchFamily="49" charset="0"/>
                <a:cs typeface="Courier New" panose="02070309020205020404" pitchFamily="49" charset="0"/>
              </a:rPr>
              <a:t>(elements) # it is the iterator object.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6" y="5388781"/>
            <a:ext cx="3938549" cy="15323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a:t>
            </a:r>
            <a:r>
              <a:rPr lang="en-IN" sz="1200" dirty="0" err="1">
                <a:solidFill>
                  <a:schemeClr val="tx1"/>
                </a:solidFill>
                <a:latin typeface="Courier New" panose="02070309020205020404" pitchFamily="49" charset="0"/>
                <a:cs typeface="Courier New" panose="02070309020205020404" pitchFamily="49" charset="0"/>
              </a:rPr>
              <a:t>IterableExample</a:t>
            </a:r>
            <a:r>
              <a:rPr lang="en-IN" sz="1200" dirty="0">
                <a:solidFill>
                  <a:schemeClr val="tx1"/>
                </a:solidFill>
                <a:latin typeface="Courier New" panose="02070309020205020404" pitchFamily="49" charset="0"/>
                <a:cs typeface="Courier New" panose="02070309020205020404" pitchFamily="49" charset="0"/>
              </a:rPr>
              <a:t>(object):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iter</a:t>
            </a:r>
            <a:r>
              <a:rPr lang="en-IN" sz="1200" dirty="0">
                <a:solidFill>
                  <a:schemeClr val="tx1"/>
                </a:solidFill>
                <a:latin typeface="Courier New" panose="02070309020205020404" pitchFamily="49" charset="0"/>
                <a:cs typeface="Courier New" panose="02070309020205020404" pitchFamily="49" charset="0"/>
              </a:rPr>
              <a:t>__(self):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next (self):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&lt;some code here&gt;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715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b="1" kern="1200" dirty="0">
                <a:solidFill>
                  <a:schemeClr val="accent5"/>
                </a:solidFill>
                <a:effectLst/>
              </a:rPr>
              <a:t>Generators</a:t>
            </a:r>
            <a:endParaRPr lang="en-GB" b="1" kern="1200" dirty="0">
              <a:solidFill>
                <a:schemeClr val="accent5"/>
              </a:solidFill>
              <a:effectLst/>
            </a:endParaRPr>
          </a:p>
          <a:p>
            <a:r>
              <a:rPr lang="en-IN" dirty="0"/>
              <a:t>Generators are a special type of iterator. You can think of a generator as an </a:t>
            </a:r>
            <a:r>
              <a:rPr lang="en-IN" dirty="0" err="1"/>
              <a:t>iterable</a:t>
            </a:r>
            <a:r>
              <a:rPr lang="en-IN" dirty="0"/>
              <a:t> function.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pPr>
              <a:spcAft>
                <a:spcPts val="650"/>
              </a:spcAft>
            </a:pPr>
            <a:endParaRPr lang="en-IN" dirty="0"/>
          </a:p>
          <a:p>
            <a:pPr>
              <a:spcAft>
                <a:spcPts val="650"/>
              </a:spcAft>
            </a:pPr>
            <a:r>
              <a:rPr lang="en-IN" dirty="0"/>
              <a:t>Defining a name such as </a:t>
            </a:r>
            <a:r>
              <a:rPr lang="en-IN" dirty="0">
                <a:latin typeface="Courier New" panose="02070309020205020404" pitchFamily="49" charset="0"/>
                <a:cs typeface="Courier New" panose="02070309020205020404" pitchFamily="49" charset="0"/>
              </a:rPr>
              <a:t>x = </a:t>
            </a:r>
            <a:r>
              <a:rPr lang="en-IN" dirty="0" err="1">
                <a:latin typeface="Courier New" panose="02070309020205020404" pitchFamily="49" charset="0"/>
                <a:cs typeface="Courier New" panose="02070309020205020404" pitchFamily="49" charset="0"/>
              </a:rPr>
              <a:t>my_generator</a:t>
            </a:r>
            <a:r>
              <a:rPr lang="en-IN" dirty="0">
                <a:latin typeface="Courier New" panose="02070309020205020404" pitchFamily="49" charset="0"/>
                <a:cs typeface="Courier New" panose="02070309020205020404" pitchFamily="49" charset="0"/>
              </a:rPr>
              <a:t>(), </a:t>
            </a:r>
            <a:r>
              <a:rPr lang="en-IN" dirty="0"/>
              <a:t>we can now call </a:t>
            </a:r>
            <a:r>
              <a:rPr lang="en-IN" dirty="0">
                <a:latin typeface="Courier New" panose="02070309020205020404" pitchFamily="49" charset="0"/>
                <a:cs typeface="Courier New" panose="02070309020205020404" pitchFamily="49" charset="0"/>
              </a:rPr>
              <a:t>next(x)</a:t>
            </a:r>
            <a:r>
              <a:rPr lang="en-IN" dirty="0">
                <a:cs typeface="Courier New" panose="02070309020205020404" pitchFamily="49" charset="0"/>
              </a:rPr>
              <a:t> </a:t>
            </a:r>
            <a:r>
              <a:rPr lang="en-IN" dirty="0"/>
              <a:t>on the generator to give us the next element in the defined list l. </a:t>
            </a:r>
          </a:p>
          <a:p>
            <a:pPr>
              <a:spcAft>
                <a:spcPts val="650"/>
              </a:spcAft>
            </a:pPr>
            <a:r>
              <a:rPr lang="en-IN" dirty="0"/>
              <a:t>Note the main difference between a generator and a normal function. Using the keyword </a:t>
            </a:r>
            <a:r>
              <a:rPr lang="en-IN" dirty="0">
                <a:latin typeface="Courier New" panose="02070309020205020404" pitchFamily="49" charset="0"/>
                <a:cs typeface="Courier New" panose="02070309020205020404" pitchFamily="49" charset="0"/>
              </a:rPr>
              <a:t>yield</a:t>
            </a:r>
            <a:r>
              <a:rPr lang="en-IN" dirty="0"/>
              <a:t> automatically makes the function a generator. Unlike functions, generators maintain state between calls. If </a:t>
            </a:r>
            <a:r>
              <a:rPr lang="en-IN" dirty="0" err="1">
                <a:latin typeface="Courier New" panose="02070309020205020404" pitchFamily="49" charset="0"/>
                <a:cs typeface="Courier New" panose="02070309020205020404" pitchFamily="49" charset="0"/>
              </a:rPr>
              <a:t>my_generator</a:t>
            </a:r>
            <a:r>
              <a:rPr lang="en-IN" dirty="0"/>
              <a:t> had </a:t>
            </a:r>
            <a:r>
              <a:rPr lang="en-IN" dirty="0">
                <a:latin typeface="Courier New" panose="02070309020205020404" pitchFamily="49" charset="0"/>
                <a:cs typeface="Courier New" panose="02070309020205020404" pitchFamily="49" charset="0"/>
              </a:rPr>
              <a:t>return e</a:t>
            </a:r>
            <a:r>
              <a:rPr lang="en-IN" dirty="0"/>
              <a:t> rather than </a:t>
            </a:r>
            <a:r>
              <a:rPr lang="en-IN" dirty="0">
                <a:latin typeface="Courier New" panose="02070309020205020404" pitchFamily="49" charset="0"/>
                <a:cs typeface="Courier New" panose="02070309020205020404" pitchFamily="49" charset="0"/>
              </a:rPr>
              <a:t>yield e</a:t>
            </a:r>
            <a:r>
              <a:rPr lang="en-IN" dirty="0"/>
              <a:t>, the only value that it would ever return is '1'. However, because we use the </a:t>
            </a:r>
            <a:r>
              <a:rPr lang="en-IN" dirty="0">
                <a:latin typeface="Courier New" panose="02070309020205020404" pitchFamily="49" charset="0"/>
                <a:cs typeface="Courier New" panose="02070309020205020404" pitchFamily="49" charset="0"/>
              </a:rPr>
              <a:t>yield</a:t>
            </a:r>
            <a:r>
              <a:rPr lang="en-IN" dirty="0"/>
              <a:t> keyword, every call to the generator using it as an argument to the built in </a:t>
            </a:r>
            <a:r>
              <a:rPr lang="en-IN" dirty="0">
                <a:latin typeface="Courier New" panose="02070309020205020404" pitchFamily="49" charset="0"/>
                <a:cs typeface="Courier New" panose="02070309020205020404" pitchFamily="49" charset="0"/>
              </a:rPr>
              <a:t>next() </a:t>
            </a:r>
            <a:r>
              <a:rPr lang="en-IN" dirty="0"/>
              <a:t>function give us the next element of the list, so the output would be 1 2 3 4 5 rather than just 1 if we had a normal function.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dirty="0"/>
          </a:p>
        </p:txBody>
      </p:sp>
      <p:sp>
        <p:nvSpPr>
          <p:cNvPr id="6" name="Rectangle 5"/>
          <p:cNvSpPr/>
          <p:nvPr/>
        </p:nvSpPr>
        <p:spPr>
          <a:xfrm>
            <a:off x="1579581" y="5365259"/>
            <a:ext cx="3938549" cy="19243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try: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next(x)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except </a:t>
            </a:r>
            <a:r>
              <a:rPr lang="en-IN" sz="1200" dirty="0" err="1">
                <a:solidFill>
                  <a:schemeClr val="tx1"/>
                </a:solidFill>
                <a:latin typeface="Courier New" panose="02070309020205020404" pitchFamily="49" charset="0"/>
                <a:cs typeface="Courier New" panose="02070309020205020404" pitchFamily="49" charset="0"/>
              </a:rPr>
              <a:t>StopIteration</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(“Finished”)</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794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Additionally, since x is now </a:t>
            </a:r>
            <a:r>
              <a:rPr lang="en-IN" dirty="0" err="1"/>
              <a:t>iterable</a:t>
            </a:r>
            <a:r>
              <a:rPr lang="en-IN" dirty="0"/>
              <a:t>, we could also re-write the above code like this:</a:t>
            </a:r>
            <a:endParaRPr lang="en-GB" dirty="0"/>
          </a:p>
          <a:p>
            <a:r>
              <a:rPr lang="en-IN" dirty="0"/>
              <a:t> </a:t>
            </a:r>
            <a:endParaRPr lang="en-GB" dirty="0"/>
          </a:p>
          <a:p>
            <a:r>
              <a:rPr lang="en-IN" dirty="0"/>
              <a:t> </a:t>
            </a:r>
            <a:endParaRPr lang="en-GB" dirty="0"/>
          </a:p>
          <a:p>
            <a:r>
              <a:rPr lang="en-IN" dirty="0"/>
              <a:t> </a:t>
            </a: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can do even more with generators. Recall the concept of a list comprehension. Python also supports generator comprehensions. For example we can now re-write the above code even more simply like so:</a:t>
            </a:r>
          </a:p>
          <a:p>
            <a:endParaRPr lang="en-IN" dirty="0"/>
          </a:p>
          <a:p>
            <a:endParaRPr lang="en-IN" dirty="0"/>
          </a:p>
          <a:p>
            <a:endParaRPr lang="en-IN" dirty="0"/>
          </a:p>
          <a:p>
            <a:endParaRPr lang="en-IN" dirty="0"/>
          </a:p>
          <a:p>
            <a:endParaRPr lang="en-GB" dirty="0"/>
          </a:p>
          <a:p>
            <a:r>
              <a:rPr lang="en-IN" dirty="0"/>
              <a:t> </a:t>
            </a:r>
            <a:endParaRPr lang="en-GB" dirty="0"/>
          </a:p>
          <a:p>
            <a:endParaRPr lang="en-IN" i="1" dirty="0"/>
          </a:p>
          <a:p>
            <a:r>
              <a:rPr lang="en-IN" i="1" dirty="0"/>
              <a:t>Note</a:t>
            </a:r>
            <a:r>
              <a:rPr lang="en-IN" dirty="0"/>
              <a:t>: in Python 3, the </a:t>
            </a:r>
            <a:r>
              <a:rPr lang="en-IN" dirty="0">
                <a:latin typeface="Courier New" panose="02070309020205020404" pitchFamily="49" charset="0"/>
                <a:cs typeface="Courier New" panose="02070309020205020404" pitchFamily="49" charset="0"/>
              </a:rPr>
              <a:t>range</a:t>
            </a:r>
            <a:r>
              <a:rPr lang="en-IN" dirty="0"/>
              <a:t> function returns a generator rather than a list in Python 2. If you want a generator object in Python 2, use the built-in </a:t>
            </a:r>
            <a:r>
              <a:rPr lang="en-IN" dirty="0" err="1">
                <a:latin typeface="Courier New" panose="02070309020205020404" pitchFamily="49" charset="0"/>
                <a:cs typeface="Courier New" panose="02070309020205020404" pitchFamily="49" charset="0"/>
              </a:rPr>
              <a:t>xrange</a:t>
            </a:r>
            <a:r>
              <a:rPr lang="en-IN" dirty="0">
                <a:latin typeface="Courier New" panose="02070309020205020404" pitchFamily="49" charset="0"/>
                <a:cs typeface="Courier New" panose="02070309020205020404" pitchFamily="49" charset="0"/>
              </a:rPr>
              <a:t>() </a:t>
            </a:r>
            <a:r>
              <a:rPr lang="en-IN" dirty="0"/>
              <a:t>function.</a:t>
            </a:r>
            <a:endParaRPr lang="en-GB" dirty="0"/>
          </a:p>
          <a:p>
            <a:endParaRPr lang="en-IN" dirty="0"/>
          </a:p>
          <a:p>
            <a:r>
              <a:rPr lang="en-IN" dirty="0"/>
              <a:t>We can also use the </a:t>
            </a:r>
            <a:r>
              <a:rPr lang="en-IN" dirty="0">
                <a:latin typeface="Courier New" panose="02070309020205020404" pitchFamily="49" charset="0"/>
                <a:cs typeface="Courier New" panose="02070309020205020404" pitchFamily="49" charset="0"/>
              </a:rPr>
              <a:t>send</a:t>
            </a:r>
            <a:r>
              <a:rPr lang="en-IN" dirty="0"/>
              <a:t>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pPr>
              <a:spcBef>
                <a:spcPts val="600"/>
              </a:spcBef>
            </a:pPr>
            <a:r>
              <a:rPr lang="en-IN" dirty="0"/>
              <a:t>The </a:t>
            </a:r>
            <a:r>
              <a:rPr lang="en-IN" dirty="0">
                <a:latin typeface="Courier New" panose="02070309020205020404" pitchFamily="49" charset="0"/>
                <a:cs typeface="Courier New" panose="02070309020205020404" pitchFamily="49" charset="0"/>
              </a:rPr>
              <a:t>s</a:t>
            </a:r>
            <a:r>
              <a:rPr lang="en-IN" dirty="0"/>
              <a:t> parameter is the base number. The </a:t>
            </a:r>
            <a:r>
              <a:rPr lang="en-IN" dirty="0">
                <a:latin typeface="Courier New" panose="02070309020205020404" pitchFamily="49" charset="0"/>
                <a:cs typeface="Courier New" panose="02070309020205020404" pitchFamily="49" charset="0"/>
              </a:rPr>
              <a:t>p</a:t>
            </a:r>
            <a:r>
              <a:rPr lang="en-IN" dirty="0"/>
              <a:t> received by the </a:t>
            </a:r>
            <a:r>
              <a:rPr lang="en-IN" dirty="0">
                <a:latin typeface="Courier New" panose="02070309020205020404" pitchFamily="49" charset="0"/>
                <a:cs typeface="Courier New" panose="02070309020205020404" pitchFamily="49" charset="0"/>
              </a:rPr>
              <a:t>yield</a:t>
            </a:r>
            <a:r>
              <a:rPr lang="en-IN" dirty="0"/>
              <a:t> is the power.</a:t>
            </a:r>
          </a:p>
          <a:p>
            <a:pPr>
              <a:spcAft>
                <a:spcPts val="650"/>
              </a:spcAft>
            </a:pPr>
            <a:r>
              <a:rPr lang="en-IN" dirty="0"/>
              <a:t>We initialize the co-routine by sending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(None)</a:t>
            </a:r>
            <a:r>
              <a:rPr lang="en-IN" dirty="0"/>
              <a:t>.</a:t>
            </a:r>
            <a:r>
              <a:rPr lang="en-GB" dirty="0"/>
              <a:t>  </a:t>
            </a:r>
            <a:r>
              <a:rPr lang="en-IN" dirty="0"/>
              <a:t>Alternatively, </a:t>
            </a:r>
            <a:r>
              <a:rPr lang="en-IN" dirty="0">
                <a:latin typeface="Courier New" panose="02070309020205020404" pitchFamily="49" charset="0"/>
                <a:cs typeface="Courier New" panose="02070309020205020404" pitchFamily="49" charset="0"/>
              </a:rPr>
              <a:t>next(x)</a:t>
            </a:r>
            <a:r>
              <a:rPr lang="en-IN" dirty="0"/>
              <a:t> would also work.</a:t>
            </a:r>
            <a:endParaRPr lang="en-GB" dirty="0"/>
          </a:p>
          <a:p>
            <a:pPr>
              <a:spcAft>
                <a:spcPts val="650"/>
              </a:spcAft>
            </a:pPr>
            <a:r>
              <a:rPr lang="en-IN" dirty="0"/>
              <a:t>Now we can send values to the co-routine using the </a:t>
            </a:r>
            <a:r>
              <a:rPr lang="en-IN" dirty="0">
                <a:latin typeface="Courier New" panose="02070309020205020404" pitchFamily="49" charset="0"/>
                <a:cs typeface="Courier New" panose="02070309020205020404" pitchFamily="49" charset="0"/>
              </a:rPr>
              <a:t>send</a:t>
            </a:r>
            <a:r>
              <a:rPr lang="en-IN" dirty="0"/>
              <a:t> method to the generator. Therefore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(2)</a:t>
            </a:r>
            <a:r>
              <a:rPr lang="en-IN" dirty="0"/>
              <a:t>returns 2 to the 2th power, i.e. </a:t>
            </a:r>
            <a:r>
              <a:rPr lang="en-IN" dirty="0">
                <a:latin typeface="Courier New" panose="02070309020205020404" pitchFamily="49" charset="0"/>
                <a:cs typeface="Courier New" panose="02070309020205020404" pitchFamily="49" charset="0"/>
              </a:rPr>
              <a:t>4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(5) </a:t>
            </a:r>
            <a:r>
              <a:rPr lang="en-IN" dirty="0"/>
              <a:t>returns 2 to the 5th power, i.e. 32</a:t>
            </a:r>
            <a:endParaRPr lang="en-GB" dirty="0"/>
          </a:p>
          <a:p>
            <a:r>
              <a:rPr lang="en-IN" dirty="0"/>
              <a:t>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dirty="0"/>
          </a:p>
        </p:txBody>
      </p:sp>
      <p:sp>
        <p:nvSpPr>
          <p:cNvPr id="6" name="Rectangle 5"/>
          <p:cNvSpPr/>
          <p:nvPr/>
        </p:nvSpPr>
        <p:spPr>
          <a:xfrm>
            <a:off x="1580236" y="1003512"/>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580234" y="3315810"/>
            <a:ext cx="3938549" cy="8222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 = (n for n in range(1,6))</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4" y="5683732"/>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while True: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 = yield</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(pow(</a:t>
            </a:r>
            <a:r>
              <a:rPr lang="en-IN" sz="1200" dirty="0" err="1">
                <a:solidFill>
                  <a:schemeClr val="tx1"/>
                </a:solidFill>
                <a:latin typeface="Courier New" panose="02070309020205020404" pitchFamily="49" charset="0"/>
                <a:cs typeface="Courier New" panose="02070309020205020404" pitchFamily="49" charset="0"/>
              </a:rPr>
              <a:t>s,p</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(None)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(5)</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583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a:t>Co-routines are primarily consumers of data.</a:t>
            </a:r>
            <a:endParaRPr lang="en-GB" dirty="0"/>
          </a:p>
          <a:p>
            <a:pPr>
              <a:spcAft>
                <a:spcPts val="650"/>
              </a:spcAft>
            </a:pPr>
            <a:r>
              <a:rPr lang="en-IN" dirty="0"/>
              <a:t>Generators are producers of data. Using these tools make it easy to create producer/consumer patterns, where the generator produces data for the consumer co-routine to process.</a:t>
            </a:r>
            <a:endParaRPr lang="en-GB" dirty="0"/>
          </a:p>
          <a:p>
            <a:pPr>
              <a:spcAft>
                <a:spcPts val="650"/>
              </a:spcAft>
            </a:pPr>
            <a:r>
              <a:rPr lang="en-IN" dirty="0"/>
              <a:t>Remember, all coroutines must be “primed” by calling either the </a:t>
            </a:r>
            <a:r>
              <a:rPr lang="en-IN" dirty="0">
                <a:latin typeface="Courier New" panose="02070309020205020404" pitchFamily="49" charset="0"/>
                <a:cs typeface="Courier New" panose="02070309020205020404" pitchFamily="49" charset="0"/>
              </a:rPr>
              <a:t>next</a:t>
            </a:r>
            <a:r>
              <a:rPr lang="en-IN" dirty="0"/>
              <a:t> function or the </a:t>
            </a:r>
            <a:r>
              <a:rPr lang="en-IN" dirty="0">
                <a:latin typeface="Courier New" panose="02070309020205020404" pitchFamily="49" charset="0"/>
                <a:cs typeface="Courier New" panose="02070309020205020404" pitchFamily="49" charset="0"/>
              </a:rPr>
              <a:t>send</a:t>
            </a:r>
            <a:r>
              <a:rPr lang="en-IN" dirty="0"/>
              <a:t> method with the </a:t>
            </a:r>
            <a:r>
              <a:rPr lang="en-IN" dirty="0">
                <a:latin typeface="Courier New" panose="02070309020205020404" pitchFamily="49" charset="0"/>
                <a:cs typeface="Courier New" panose="02070309020205020404" pitchFamily="49" charset="0"/>
              </a:rPr>
              <a:t>None</a:t>
            </a:r>
            <a:r>
              <a:rPr lang="en-IN" dirty="0"/>
              <a:t> parameter.</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Closures</a:t>
            </a:r>
          </a:p>
          <a:p>
            <a:pPr>
              <a:spcAft>
                <a:spcPts val="650"/>
              </a:spcAft>
            </a:pPr>
            <a:r>
              <a:rPr lang="en-IN" dirty="0"/>
              <a:t>A closure is a function that is defined inside another function. Like so:</a:t>
            </a:r>
          </a:p>
          <a:p>
            <a:pPr>
              <a:spcAft>
                <a:spcPts val="650"/>
              </a:spcAft>
            </a:pPr>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r>
              <a:rPr lang="en-IN" dirty="0"/>
              <a:t> </a:t>
            </a:r>
            <a:endParaRPr lang="en-GB" dirty="0"/>
          </a:p>
          <a:p>
            <a:pPr>
              <a:spcAft>
                <a:spcPts val="650"/>
              </a:spcAft>
            </a:pPr>
            <a:r>
              <a:rPr lang="en-IN" dirty="0"/>
              <a:t>In this case, we have created a function </a:t>
            </a:r>
            <a:r>
              <a:rPr lang="en-IN" dirty="0">
                <a:latin typeface="Courier New" panose="02070309020205020404" pitchFamily="49" charset="0"/>
                <a:cs typeface="Courier New" panose="02070309020205020404" pitchFamily="49" charset="0"/>
              </a:rPr>
              <a:t>f</a:t>
            </a:r>
            <a:r>
              <a:rPr lang="en-IN" dirty="0"/>
              <a:t> and defined another function </a:t>
            </a:r>
            <a:r>
              <a:rPr lang="en-IN" dirty="0">
                <a:latin typeface="Courier New" panose="02070309020205020404" pitchFamily="49" charset="0"/>
                <a:cs typeface="Courier New" panose="02070309020205020404" pitchFamily="49" charset="0"/>
              </a:rPr>
              <a:t>g</a:t>
            </a:r>
            <a:r>
              <a:rPr lang="en-IN" dirty="0"/>
              <a:t> inside of </a:t>
            </a:r>
            <a:r>
              <a:rPr lang="en-IN" dirty="0">
                <a:latin typeface="Courier New" panose="02070309020205020404" pitchFamily="49" charset="0"/>
                <a:cs typeface="Courier New" panose="02070309020205020404" pitchFamily="49" charset="0"/>
              </a:rPr>
              <a:t>f</a:t>
            </a:r>
            <a:r>
              <a:rPr lang="en-IN" dirty="0">
                <a:cs typeface="Courier New" panose="02070309020205020404" pitchFamily="49" charset="0"/>
              </a:rPr>
              <a:t>. </a:t>
            </a:r>
            <a:r>
              <a:rPr lang="en-IN" dirty="0"/>
              <a:t>Note that even though the </a:t>
            </a:r>
            <a:r>
              <a:rPr lang="en-IN" dirty="0">
                <a:latin typeface="Courier New" panose="02070309020205020404" pitchFamily="49" charset="0"/>
                <a:cs typeface="Courier New" panose="02070309020205020404" pitchFamily="49" charset="0"/>
              </a:rPr>
              <a:t>a</a:t>
            </a:r>
            <a:r>
              <a:rPr lang="en-IN" dirty="0"/>
              <a:t> name is not defined in </a:t>
            </a:r>
            <a:r>
              <a:rPr lang="en-IN" dirty="0">
                <a:latin typeface="Courier New" panose="02070309020205020404" pitchFamily="49" charset="0"/>
                <a:cs typeface="Courier New" panose="02070309020205020404" pitchFamily="49" charset="0"/>
              </a:rPr>
              <a:t>g</a:t>
            </a:r>
            <a:r>
              <a:rPr lang="en-IN" dirty="0"/>
              <a:t>, it is still usable as the scope of </a:t>
            </a:r>
            <a:r>
              <a:rPr lang="en-IN" dirty="0">
                <a:latin typeface="Courier New" panose="02070309020205020404" pitchFamily="49" charset="0"/>
                <a:cs typeface="Courier New" panose="02070309020205020404" pitchFamily="49" charset="0"/>
              </a:rPr>
              <a:t>f</a:t>
            </a:r>
            <a:r>
              <a:rPr lang="en-IN" dirty="0"/>
              <a:t> is readable from </a:t>
            </a:r>
            <a:r>
              <a:rPr lang="en-IN" dirty="0">
                <a:latin typeface="Courier New" panose="02070309020205020404" pitchFamily="49" charset="0"/>
                <a:cs typeface="Courier New" panose="02070309020205020404" pitchFamily="49" charset="0"/>
              </a:rPr>
              <a:t>g</a:t>
            </a:r>
            <a:r>
              <a:rPr lang="en-IN" dirty="0"/>
              <a:t>.</a:t>
            </a:r>
            <a:endParaRPr lang="en-GB" dirty="0"/>
          </a:p>
          <a:p>
            <a:pPr>
              <a:spcAft>
                <a:spcPts val="650"/>
              </a:spcAft>
            </a:pPr>
            <a:r>
              <a:rPr lang="en-IN" dirty="0"/>
              <a:t>We then create a function instance </a:t>
            </a:r>
            <a:r>
              <a:rPr lang="en-IN" dirty="0">
                <a:latin typeface="Courier New" panose="02070309020205020404" pitchFamily="49" charset="0"/>
                <a:cs typeface="Courier New" panose="02070309020205020404" pitchFamily="49" charset="0"/>
              </a:rPr>
              <a:t>x</a:t>
            </a:r>
            <a:r>
              <a:rPr lang="en-IN" dirty="0"/>
              <a:t> and pass it the a parameter value of 1.</a:t>
            </a:r>
            <a:endParaRPr lang="en-GB" dirty="0"/>
          </a:p>
          <a:p>
            <a:pPr>
              <a:spcAft>
                <a:spcPts val="650"/>
              </a:spcAft>
            </a:pPr>
            <a:r>
              <a:rPr lang="en-IN" dirty="0"/>
              <a:t>We call that instance and then pass the </a:t>
            </a:r>
            <a:r>
              <a:rPr lang="en-IN" dirty="0">
                <a:latin typeface="Courier New" panose="02070309020205020404" pitchFamily="49" charset="0"/>
                <a:cs typeface="Courier New" panose="02070309020205020404" pitchFamily="49" charset="0"/>
              </a:rPr>
              <a:t>b</a:t>
            </a:r>
            <a:r>
              <a:rPr lang="en-IN" dirty="0"/>
              <a:t> and </a:t>
            </a:r>
            <a:r>
              <a:rPr lang="en-IN" dirty="0">
                <a:latin typeface="Courier New" panose="02070309020205020404" pitchFamily="49" charset="0"/>
                <a:cs typeface="Courier New" panose="02070309020205020404" pitchFamily="49" charset="0"/>
              </a:rPr>
              <a:t>c</a:t>
            </a:r>
            <a:r>
              <a:rPr lang="en-IN" dirty="0"/>
              <a:t> parameter values of 2 and 3. This is useful when we have a situation where we may have a function that takes many parameters, only some of which change on a regular basis, i.e. in the above case we assume that the </a:t>
            </a:r>
            <a:r>
              <a:rPr lang="en-IN" dirty="0">
                <a:latin typeface="Courier New" panose="02070309020205020404" pitchFamily="49" charset="0"/>
                <a:cs typeface="Courier New" panose="02070309020205020404" pitchFamily="49" charset="0"/>
              </a:rPr>
              <a:t>a</a:t>
            </a:r>
            <a:r>
              <a:rPr lang="en-IN" dirty="0"/>
              <a:t> parameter changes rarely, whereas the </a:t>
            </a:r>
            <a:r>
              <a:rPr lang="en-IN" dirty="0">
                <a:latin typeface="Courier New" panose="02070309020205020404" pitchFamily="49" charset="0"/>
                <a:cs typeface="Courier New" panose="02070309020205020404" pitchFamily="49" charset="0"/>
              </a:rPr>
              <a:t>b</a:t>
            </a:r>
            <a:r>
              <a:rPr lang="en-IN" dirty="0"/>
              <a:t> and </a:t>
            </a:r>
            <a:r>
              <a:rPr lang="en-IN" dirty="0">
                <a:latin typeface="Courier New" panose="02070309020205020404" pitchFamily="49" charset="0"/>
                <a:cs typeface="Courier New" panose="02070309020205020404" pitchFamily="49" charset="0"/>
              </a:rPr>
              <a:t>c</a:t>
            </a:r>
            <a:r>
              <a:rPr lang="en-IN" dirty="0"/>
              <a:t> parameters change on each subsequent call to the function.</a:t>
            </a:r>
            <a:endParaRPr lang="en-GB" dirty="0"/>
          </a:p>
          <a:p>
            <a:pPr>
              <a:spcAft>
                <a:spcPts val="650"/>
              </a:spcAft>
            </a:pPr>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a:p>
        </p:txBody>
      </p:sp>
      <p:sp>
        <p:nvSpPr>
          <p:cNvPr id="6" name="Rectangle 5"/>
          <p:cNvSpPr/>
          <p:nvPr/>
        </p:nvSpPr>
        <p:spPr>
          <a:xfrm>
            <a:off x="1424897" y="5148717"/>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472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400"/>
              </a:spcAft>
            </a:pPr>
            <a:r>
              <a:rPr lang="en-IN" sz="1300" b="1" dirty="0">
                <a:solidFill>
                  <a:schemeClr val="accent5"/>
                </a:solidFill>
              </a:rPr>
              <a:t>Decorators</a:t>
            </a:r>
            <a:endParaRPr lang="en-GB" sz="1300" b="1" dirty="0">
              <a:solidFill>
                <a:schemeClr val="accent5"/>
              </a:solidFill>
            </a:endParaRPr>
          </a:p>
          <a:p>
            <a:pPr>
              <a:spcAft>
                <a:spcPts val="300"/>
              </a:spcAft>
            </a:pPr>
            <a:r>
              <a:rPr lang="en-IN" dirty="0"/>
              <a:t>Decorators are a “syntactical sugar” for closures.</a:t>
            </a:r>
            <a:endParaRPr lang="en-GB" dirty="0"/>
          </a:p>
          <a:p>
            <a:pPr>
              <a:spcAft>
                <a:spcPts val="300"/>
              </a:spcAft>
            </a:pPr>
            <a:r>
              <a:rPr lang="en-IN" dirty="0"/>
              <a:t>We note that when using coroutines, we must always initialize it with a call to </a:t>
            </a:r>
            <a:r>
              <a:rPr lang="en-IN" dirty="0">
                <a:latin typeface="Courier New" panose="02070309020205020404" pitchFamily="49" charset="0"/>
                <a:cs typeface="Courier New" panose="02070309020205020404" pitchFamily="49" charset="0"/>
              </a:rPr>
              <a:t>__next__() </a:t>
            </a:r>
            <a:r>
              <a:rPr lang="en-IN" dirty="0"/>
              <a:t>or </a:t>
            </a:r>
            <a:r>
              <a:rPr lang="en-IN" dirty="0">
                <a:latin typeface="Courier New" panose="02070309020205020404" pitchFamily="49" charset="0"/>
                <a:cs typeface="Courier New" panose="02070309020205020404" pitchFamily="49" charset="0"/>
              </a:rPr>
              <a:t>next()</a:t>
            </a:r>
            <a:r>
              <a:rPr lang="en-IN" dirty="0"/>
              <a:t> in Python2, or use the </a:t>
            </a:r>
            <a:r>
              <a:rPr lang="en-IN" dirty="0">
                <a:latin typeface="Courier New" panose="02070309020205020404" pitchFamily="49" charset="0"/>
                <a:cs typeface="Courier New" panose="02070309020205020404" pitchFamily="49" charset="0"/>
              </a:rPr>
              <a:t>send</a:t>
            </a:r>
            <a:r>
              <a:rPr lang="en-IN" dirty="0"/>
              <a:t> method with </a:t>
            </a:r>
            <a:r>
              <a:rPr lang="en-IN" dirty="0">
                <a:latin typeface="Courier New" panose="02070309020205020404" pitchFamily="49" charset="0"/>
                <a:cs typeface="Courier New" panose="02070309020205020404" pitchFamily="49" charset="0"/>
              </a:rPr>
              <a:t>None</a:t>
            </a:r>
            <a:r>
              <a:rPr lang="en-IN" dirty="0"/>
              <a:t> passed. </a:t>
            </a:r>
          </a:p>
          <a:p>
            <a:pPr>
              <a:spcAft>
                <a:spcPts val="300"/>
              </a:spcAft>
            </a:pPr>
            <a:r>
              <a:rPr lang="en-IN" dirty="0"/>
              <a:t>If I'm calling a number of coroutines in code, these extra lines of code become tiresome and redundant, i.e. we don't want to constantly have to call the </a:t>
            </a:r>
            <a:r>
              <a:rPr lang="en-IN" dirty="0">
                <a:latin typeface="Courier New" panose="02070309020205020404" pitchFamily="49" charset="0"/>
                <a:cs typeface="Courier New" panose="02070309020205020404" pitchFamily="49" charset="0"/>
              </a:rPr>
              <a:t>next</a:t>
            </a:r>
            <a:r>
              <a:rPr lang="en-IN" dirty="0">
                <a:cs typeface="Courier New" panose="02070309020205020404" pitchFamily="49" charset="0"/>
              </a:rPr>
              <a:t>/</a:t>
            </a:r>
            <a:r>
              <a:rPr lang="en-IN" dirty="0">
                <a:latin typeface="Courier New" panose="02070309020205020404" pitchFamily="49" charset="0"/>
                <a:cs typeface="Courier New" panose="02070309020205020404" pitchFamily="49" charset="0"/>
              </a:rPr>
              <a:t>send</a:t>
            </a:r>
            <a:r>
              <a:rPr lang="en-IN" dirty="0"/>
              <a:t> methods every time we want to initialize the coroutine. </a:t>
            </a:r>
          </a:p>
          <a:p>
            <a:pPr>
              <a:spcAft>
                <a:spcPts val="300"/>
              </a:spcAft>
            </a:pPr>
            <a:r>
              <a:rPr lang="en-IN" dirty="0"/>
              <a:t>Better to declare a function we'll call </a:t>
            </a:r>
            <a:r>
              <a:rPr lang="en-IN" dirty="0">
                <a:latin typeface="Courier New" panose="02070309020205020404" pitchFamily="49" charset="0"/>
                <a:cs typeface="Courier New" panose="02070309020205020404" pitchFamily="49" charset="0"/>
              </a:rPr>
              <a:t>coroutine</a:t>
            </a:r>
            <a:r>
              <a:rPr lang="en-IN" dirty="0"/>
              <a:t> and use that as a “decorator” to our coroutine. Like so:</a:t>
            </a:r>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GB" dirty="0"/>
          </a:p>
          <a:p>
            <a:pPr>
              <a:spcAft>
                <a:spcPts val="300"/>
              </a:spcAft>
            </a:pPr>
            <a:endParaRPr lang="en-GB" dirty="0"/>
          </a:p>
          <a:p>
            <a:pPr>
              <a:spcAft>
                <a:spcPts val="300"/>
              </a:spcAft>
            </a:pPr>
            <a:r>
              <a:rPr lang="en-IN" dirty="0"/>
              <a:t>Note that the '@' symbol designates the decorator in Python. </a:t>
            </a:r>
          </a:p>
          <a:p>
            <a:pPr>
              <a:spcAft>
                <a:spcPts val="300"/>
              </a:spcAft>
            </a:pPr>
            <a:r>
              <a:rPr lang="en-IN" dirty="0"/>
              <a:t>Therefore, when calling </a:t>
            </a:r>
            <a:r>
              <a:rPr lang="en-IN" dirty="0">
                <a:cs typeface="Courier New" panose="02070309020205020404" pitchFamily="49" charset="0"/>
              </a:rPr>
              <a:t>the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some_coroutine</a:t>
            </a:r>
            <a:r>
              <a:rPr lang="en-IN" dirty="0">
                <a:latin typeface="Courier New" panose="02070309020205020404" pitchFamily="49" charset="0"/>
                <a:cs typeface="Courier New" panose="02070309020205020404" pitchFamily="49" charset="0"/>
              </a:rPr>
              <a:t> </a:t>
            </a:r>
            <a:r>
              <a:rPr lang="en-IN" dirty="0"/>
              <a:t>coroutine, first Python will call the </a:t>
            </a:r>
            <a:r>
              <a:rPr lang="en-IN" dirty="0">
                <a:latin typeface="Courier New" panose="02070309020205020404" pitchFamily="49" charset="0"/>
                <a:cs typeface="Courier New" panose="02070309020205020404" pitchFamily="49" charset="0"/>
              </a:rPr>
              <a:t>coroutine</a:t>
            </a:r>
            <a:r>
              <a:rPr lang="en-IN" dirty="0"/>
              <a:t> function, which will then call the coroutine itself;  the decorator calls the </a:t>
            </a:r>
            <a:r>
              <a:rPr lang="en-IN" dirty="0">
                <a:latin typeface="Courier New" panose="02070309020205020404" pitchFamily="49" charset="0"/>
                <a:cs typeface="Courier New" panose="02070309020205020404" pitchFamily="49" charset="0"/>
              </a:rPr>
              <a:t>send</a:t>
            </a:r>
            <a:r>
              <a:rPr lang="en-IN" dirty="0"/>
              <a:t> method so you don't have to do it manually.</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a:p>
        </p:txBody>
      </p:sp>
      <p:sp>
        <p:nvSpPr>
          <p:cNvPr id="6" name="Rectangle 5"/>
          <p:cNvSpPr/>
          <p:nvPr/>
        </p:nvSpPr>
        <p:spPr>
          <a:xfrm>
            <a:off x="2325763" y="6216595"/>
            <a:ext cx="3396457" cy="21663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def coroutine(</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start(*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cr.send</a:t>
            </a:r>
            <a:r>
              <a:rPr lang="en-IN" sz="1000" dirty="0">
                <a:solidFill>
                  <a:schemeClr val="tx1"/>
                </a:solidFill>
                <a:latin typeface="Courier New" panose="02070309020205020404" pitchFamily="49" charset="0"/>
                <a:cs typeface="Courier New" panose="02070309020205020404" pitchFamily="49" charset="0"/>
              </a:rPr>
              <a:t>(None)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cr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return start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@coroutine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myarg</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some_code_here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 =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(“foo”)</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f.send</a:t>
            </a:r>
            <a:r>
              <a:rPr lang="en-IN" sz="1000" dirty="0">
                <a:solidFill>
                  <a:schemeClr val="tx1"/>
                </a:solidFill>
                <a:latin typeface="Courier New" panose="02070309020205020404" pitchFamily="49" charset="0"/>
                <a:cs typeface="Courier New" panose="02070309020205020404" pitchFamily="49" charset="0"/>
              </a:rPr>
              <a:t>(“bar”)</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6932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200" b="1" kern="1200" dirty="0">
                <a:solidFill>
                  <a:schemeClr val="accent5"/>
                </a:solidFill>
                <a:effectLst/>
                <a:latin typeface="Georgia" panose="02040502050405020303" pitchFamily="18" charset="0"/>
                <a:ea typeface="+mn-ea"/>
                <a:cs typeface="+mn-cs"/>
              </a:rPr>
              <a:t>Properties and Descriptors</a:t>
            </a:r>
          </a:p>
          <a:p>
            <a:pPr>
              <a:spcAft>
                <a:spcPts val="600"/>
              </a:spcAft>
            </a:pPr>
            <a:r>
              <a:rPr lang="en-IN" sz="1100" kern="1200" dirty="0">
                <a:solidFill>
                  <a:schemeClr val="tx1"/>
                </a:solidFill>
                <a:effectLst/>
                <a:latin typeface="Georgia" panose="02040502050405020303" pitchFamily="18" charset="0"/>
                <a:ea typeface="+mn-ea"/>
                <a:cs typeface="+mn-cs"/>
              </a:rPr>
              <a:t>Python, like languages such as Java and C++, is object-oriented, that is to say, it implements features such as the concept of classes, inheritance, polymorphism, and abstraction.  </a:t>
            </a:r>
          </a:p>
          <a:p>
            <a:pPr>
              <a:spcAft>
                <a:spcPts val="600"/>
              </a:spcAft>
            </a:pPr>
            <a:r>
              <a:rPr lang="en-IN" sz="1100" kern="1200" dirty="0">
                <a:solidFill>
                  <a:schemeClr val="tx1"/>
                </a:solidFill>
                <a:effectLst/>
                <a:latin typeface="Georgia" panose="02040502050405020303" pitchFamily="18" charset="0"/>
                <a:ea typeface="+mn-ea"/>
                <a:cs typeface="+mn-cs"/>
              </a:rPr>
              <a:t>However, in one area, Python differs from these other languages.  Python has no concept of “data hiding” which the foundation of encapsulation.  Languages like Java and C++ enforce this concept with keyword statements such as </a:t>
            </a:r>
            <a:r>
              <a:rPr lang="en-IN" sz="1100" kern="1200" dirty="0">
                <a:solidFill>
                  <a:schemeClr val="tx1"/>
                </a:solidFill>
                <a:effectLst/>
                <a:latin typeface="Courier New" panose="02070309020205020404" pitchFamily="49" charset="0"/>
                <a:cs typeface="Courier New" panose="02070309020205020404" pitchFamily="49" charset="0"/>
              </a:rPr>
              <a:t>private</a:t>
            </a:r>
            <a:r>
              <a:rPr lang="en-IN" sz="1100" kern="1200" dirty="0">
                <a:solidFill>
                  <a:schemeClr val="tx1"/>
                </a:solidFill>
                <a:effectLst/>
                <a:latin typeface="Georgia" panose="02040502050405020303" pitchFamily="18" charset="0"/>
                <a:ea typeface="+mn-ea"/>
                <a:cs typeface="+mn-cs"/>
              </a:rPr>
              <a:t>, </a:t>
            </a:r>
            <a:r>
              <a:rPr lang="en-IN" sz="1100" kern="1200" dirty="0">
                <a:solidFill>
                  <a:schemeClr val="tx1"/>
                </a:solidFill>
                <a:effectLst/>
                <a:latin typeface="Courier New" panose="02070309020205020404" pitchFamily="49" charset="0"/>
                <a:cs typeface="Courier New" panose="02070309020205020404" pitchFamily="49" charset="0"/>
              </a:rPr>
              <a:t>protected</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public</a:t>
            </a:r>
            <a:r>
              <a:rPr lang="en-IN" sz="1100" kern="1200" dirty="0">
                <a:solidFill>
                  <a:schemeClr val="tx1"/>
                </a:solidFill>
                <a:effectLst/>
                <a:latin typeface="Georgia" panose="02040502050405020303" pitchFamily="18" charset="0"/>
                <a:ea typeface="+mn-ea"/>
                <a:cs typeface="+mn-cs"/>
              </a:rPr>
              <a:t> which enforce data hiding at compilation.  </a:t>
            </a:r>
          </a:p>
          <a:p>
            <a:pPr>
              <a:spcAft>
                <a:spcPts val="600"/>
              </a:spcAft>
            </a:pPr>
            <a:r>
              <a:rPr lang="en-IN" sz="1100" kern="1200" dirty="0">
                <a:solidFill>
                  <a:schemeClr val="tx1"/>
                </a:solidFill>
                <a:effectLst/>
                <a:latin typeface="Georgia" panose="02040502050405020303" pitchFamily="18" charset="0"/>
                <a:ea typeface="+mn-ea"/>
                <a:cs typeface="+mn-cs"/>
              </a:rPr>
              <a:t>This means that if I have a class attribute, in order for people using the class to reach it, the class writer must create special methods called </a:t>
            </a:r>
            <a:r>
              <a:rPr lang="en-IN" sz="1100" i="1" kern="1200" dirty="0">
                <a:solidFill>
                  <a:schemeClr val="tx1"/>
                </a:solidFill>
                <a:effectLst/>
                <a:latin typeface="Georgia" panose="02040502050405020303" pitchFamily="18" charset="0"/>
                <a:ea typeface="+mn-ea"/>
                <a:cs typeface="+mn-cs"/>
              </a:rPr>
              <a:t>getters</a:t>
            </a:r>
            <a:r>
              <a:rPr lang="en-IN" sz="1100" kern="1200" dirty="0">
                <a:solidFill>
                  <a:schemeClr val="tx1"/>
                </a:solidFill>
                <a:effectLst/>
                <a:latin typeface="Georgia" panose="02040502050405020303" pitchFamily="18" charset="0"/>
                <a:ea typeface="+mn-ea"/>
                <a:cs typeface="+mn-cs"/>
              </a:rPr>
              <a:t> and </a:t>
            </a:r>
            <a:r>
              <a:rPr lang="en-IN" sz="1100" i="1" kern="1200" dirty="0">
                <a:solidFill>
                  <a:schemeClr val="tx1"/>
                </a:solidFill>
                <a:effectLst/>
                <a:latin typeface="Georgia" panose="02040502050405020303" pitchFamily="18" charset="0"/>
                <a:ea typeface="+mn-ea"/>
                <a:cs typeface="+mn-cs"/>
              </a:rPr>
              <a:t>setters</a:t>
            </a:r>
            <a:r>
              <a:rPr lang="en-IN" sz="1100" kern="1200" dirty="0">
                <a:solidFill>
                  <a:schemeClr val="tx1"/>
                </a:solidFill>
                <a:effectLst/>
                <a:latin typeface="Georgia" panose="02040502050405020303" pitchFamily="18" charset="0"/>
                <a:ea typeface="+mn-ea"/>
                <a:cs typeface="+mn-cs"/>
              </a:rPr>
              <a:t>.  The Python philosophy is that it considers programmers to be adults and to do the right thing without it being enforced in the language.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17</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097537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100" kern="1200" dirty="0">
                <a:solidFill>
                  <a:schemeClr val="tx1"/>
                </a:solidFill>
                <a:effectLst/>
                <a:latin typeface="Georgia" panose="02040502050405020303" pitchFamily="18" charset="0"/>
                <a:ea typeface="+mn-ea"/>
                <a:cs typeface="+mn-cs"/>
              </a:rPr>
              <a:t>While this is necessary for these other languages, the concept of creating special methods that the end user must call just to </a:t>
            </a:r>
            <a:r>
              <a:rPr lang="en-IN" sz="1100" kern="1200" dirty="0">
                <a:solidFill>
                  <a:schemeClr val="tx1"/>
                </a:solidFill>
                <a:effectLst/>
                <a:latin typeface="Courier New" panose="02070309020205020404" pitchFamily="49" charset="0"/>
                <a:cs typeface="Courier New" panose="02070309020205020404" pitchFamily="49" charset="0"/>
              </a:rPr>
              <a:t>get</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set</a:t>
            </a:r>
            <a:r>
              <a:rPr lang="en-IN" sz="1100" kern="1200" dirty="0">
                <a:solidFill>
                  <a:schemeClr val="tx1"/>
                </a:solidFill>
                <a:effectLst/>
                <a:latin typeface="Georgia" panose="02040502050405020303" pitchFamily="18" charset="0"/>
                <a:ea typeface="+mn-ea"/>
                <a:cs typeface="+mn-cs"/>
              </a:rPr>
              <a:t> the attribute values is very “un-Pythonic”.  </a:t>
            </a:r>
          </a:p>
          <a:p>
            <a:pPr>
              <a:spcAft>
                <a:spcPts val="600"/>
              </a:spcAft>
            </a:pPr>
            <a:r>
              <a:rPr lang="en-IN" sz="1100" kern="1200" dirty="0">
                <a:solidFill>
                  <a:schemeClr val="tx1"/>
                </a:solidFill>
                <a:effectLst/>
                <a:latin typeface="Georgia" panose="02040502050405020303" pitchFamily="18" charset="0"/>
                <a:ea typeface="+mn-ea"/>
                <a:cs typeface="+mn-cs"/>
              </a:rPr>
              <a:t>Let's see how we can get around this problem with Python.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300" dirty="0">
                <a:solidFill>
                  <a:srgbClr val="4472C4"/>
                </a:solidFill>
                <a:latin typeface="Arial"/>
              </a:rPr>
              <a:t> </a:t>
            </a:r>
            <a:endParaRPr dirty="0"/>
          </a:p>
          <a:p>
            <a:pPr>
              <a:lnSpc>
                <a:spcPct val="100000"/>
              </a:lnSpc>
            </a:pPr>
            <a:endParaRPr dirty="0"/>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18</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302809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dirty="0"/>
              <a:t>Let's consider the following problem.  You have an object called </a:t>
            </a:r>
            <a:r>
              <a:rPr lang="en-IN" i="1" dirty="0"/>
              <a:t>Project</a:t>
            </a:r>
            <a:r>
              <a:rPr lang="en-IN" dirty="0"/>
              <a:t> which describes an IT project that your company is considering.  This object is part of an application that manages projects for your company.  Here's what this project object might look like ...</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GB" dirty="0"/>
          </a:p>
          <a:p>
            <a:endParaRPr lang="en-GB" sz="1300" dirty="0"/>
          </a:p>
          <a:p>
            <a:pPr>
              <a:spcAft>
                <a:spcPts val="650"/>
              </a:spcAft>
            </a:pPr>
            <a:r>
              <a:rPr lang="en-IN" dirty="0"/>
              <a:t>This is fine, until you consider that it is possible to put in a negative value for the budget.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a:p>
        </p:txBody>
      </p:sp>
      <p:sp>
        <p:nvSpPr>
          <p:cNvPr id="6" name="Rectangle 5"/>
          <p:cNvSpPr/>
          <p:nvPr/>
        </p:nvSpPr>
        <p:spPr>
          <a:xfrm>
            <a:off x="793851" y="5251376"/>
            <a:ext cx="5594768" cy="23715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__(title, department, budget, manager, </a:t>
            </a:r>
            <a:r>
              <a:rPr lang="en-IN" sz="1100" dirty="0" err="1">
                <a:solidFill>
                  <a:schemeClr val="tx1"/>
                </a:solidFill>
                <a:latin typeface="Courier New" panose="02070309020205020404" pitchFamily="49" charset="0"/>
                <a:cs typeface="Courier New" panose="02070309020205020404" pitchFamily="49" charset="0"/>
              </a:rPr>
              <a:t>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02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1155032"/>
            <a:ext cx="5678212" cy="8252097"/>
          </a:xfrm>
        </p:spPr>
        <p:txBody>
          <a:bodyPr/>
          <a:lstStyle/>
          <a:p>
            <a:r>
              <a:rPr lang="en-IN" dirty="0"/>
              <a:t>We can try to fix this problem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like so:</a:t>
            </a:r>
          </a:p>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However, this doesn't really solve the problem.  What if some code such as the following is run?</a:t>
            </a:r>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The </a:t>
            </a:r>
            <a:r>
              <a:rPr lang="en-IN" dirty="0" err="1">
                <a:latin typeface="Courier New" panose="02070309020205020404" pitchFamily="49" charset="0"/>
                <a:cs typeface="Courier New" panose="02070309020205020404" pitchFamily="49" charset="0"/>
              </a:rPr>
              <a:t>ValueError</a:t>
            </a:r>
            <a:r>
              <a:rPr lang="en-IN" dirty="0"/>
              <a:t> won't be raised because the attribute </a:t>
            </a:r>
            <a:r>
              <a:rPr lang="en-IN" dirty="0">
                <a:latin typeface="Courier New" panose="02070309020205020404" pitchFamily="49" charset="0"/>
                <a:cs typeface="Courier New" panose="02070309020205020404" pitchFamily="49" charset="0"/>
              </a:rPr>
              <a:t>budget</a:t>
            </a:r>
            <a:r>
              <a:rPr lang="en-IN" dirty="0"/>
              <a:t> isn't being set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but is being set directly in the application code.</a:t>
            </a:r>
            <a:endParaRPr lang="en-GB" dirty="0"/>
          </a:p>
          <a:p>
            <a:pPr>
              <a:spcAft>
                <a:spcPts val="650"/>
              </a:spcAft>
            </a:pPr>
            <a:r>
              <a:rPr lang="en-IN" dirty="0"/>
              <a:t>We can solve this problem by the use of </a:t>
            </a:r>
            <a:r>
              <a:rPr lang="en-IN" i="1" dirty="0"/>
              <a:t>properties</a:t>
            </a:r>
            <a:r>
              <a:rPr lang="en-IN" dirty="0"/>
              <a:t>. Other languages like Java requires the user of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to fix this issue.  The concept is that you can only access the values in the class through the use of defined methods.  Multiple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per class contributes to code bloat and makes classes unnecessarily large.    </a:t>
            </a:r>
            <a:endParaRPr lang="en-GB" dirty="0"/>
          </a:p>
          <a:p>
            <a:endParaRPr lang="en-IN"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a:p>
        </p:txBody>
      </p:sp>
      <p:sp>
        <p:nvSpPr>
          <p:cNvPr id="7" name="Rectangle 6"/>
          <p:cNvSpPr/>
          <p:nvPr/>
        </p:nvSpPr>
        <p:spPr>
          <a:xfrm>
            <a:off x="818691" y="1495024"/>
            <a:ext cx="5569927" cy="2647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self,title,department,budget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manager,amountSpent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budget &lt;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ValueError</a:t>
            </a:r>
            <a:r>
              <a:rPr lang="en-IN" sz="11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Bef>
                <a:spcPts val="600"/>
              </a:spcBef>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18691" y="4861014"/>
            <a:ext cx="5569928" cy="8401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05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a:t>
            </a:r>
            <a:r>
              <a:rPr lang="en-IN" sz="1100" dirty="0">
                <a:solidFill>
                  <a:schemeClr val="tx1"/>
                </a:solidFill>
                <a:latin typeface="Courier New" panose="02070309020205020404" pitchFamily="49" charset="0"/>
                <a:cs typeface="Courier New" panose="02070309020205020404" pitchFamily="49" charset="0"/>
              </a:rPr>
              <a:t> = Project(“Database </a:t>
            </a:r>
            <a:r>
              <a:rPr lang="en-IN" sz="1100" dirty="0" err="1">
                <a:solidFill>
                  <a:schemeClr val="tx1"/>
                </a:solidFill>
                <a:latin typeface="Courier New" panose="02070309020205020404" pitchFamily="49" charset="0"/>
                <a:cs typeface="Courier New" panose="02070309020205020404" pitchFamily="49" charset="0"/>
              </a:rPr>
              <a:t>migration”,”Data</a:t>
            </a:r>
            <a:r>
              <a:rPr lang="en-IN" sz="1100" dirty="0">
                <a:solidFill>
                  <a:schemeClr val="tx1"/>
                </a:solidFill>
                <a:latin typeface="Courier New" panose="02070309020205020404" pitchFamily="49" charset="0"/>
                <a:cs typeface="Courier New" panose="02070309020205020404" pitchFamily="49" charset="0"/>
              </a:rPr>
              <a:t> Administration”,10000.00,”Joe Green”,0)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Myproject.budget</a:t>
            </a:r>
            <a:r>
              <a:rPr lang="en-IN" sz="1100" dirty="0">
                <a:solidFill>
                  <a:schemeClr val="tx1"/>
                </a:solidFill>
                <a:latin typeface="Courier New" panose="02070309020205020404" pitchFamily="49" charset="0"/>
                <a:cs typeface="Courier New" panose="02070309020205020404" pitchFamily="49" charset="0"/>
              </a:rPr>
              <a:t> = -1000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2254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5445" y="3753853"/>
            <a:ext cx="5678212" cy="5653277"/>
          </a:xfrm>
        </p:spPr>
        <p:txBody>
          <a:bodyPr/>
          <a:lstStyle/>
          <a:p>
            <a:pPr>
              <a:spcAft>
                <a:spcPts val="650"/>
              </a:spcAft>
            </a:pPr>
            <a:r>
              <a:rPr lang="en-IN" sz="1300" dirty="0">
                <a:solidFill>
                  <a:srgbClr val="4472C4"/>
                </a:solidFill>
              </a:rPr>
              <a:t>Properties and Descriptors  …. </a:t>
            </a:r>
            <a:r>
              <a:rPr lang="en-IN" sz="1000" dirty="0">
                <a:solidFill>
                  <a:srgbClr val="4472C4"/>
                </a:solidFill>
              </a:rPr>
              <a:t>continued</a:t>
            </a:r>
            <a:endParaRPr lang="en-GB" sz="1000" b="1" dirty="0"/>
          </a:p>
          <a:p>
            <a:pPr>
              <a:spcAft>
                <a:spcPts val="650"/>
              </a:spcAft>
            </a:pPr>
            <a:r>
              <a:rPr lang="en-IN" dirty="0"/>
              <a:t>Let's re-write our code so that we can make use of properties in Python.</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dirty="0"/>
          </a:p>
        </p:txBody>
      </p:sp>
      <p:sp>
        <p:nvSpPr>
          <p:cNvPr id="7" name="Rectangle 6"/>
          <p:cNvSpPr/>
          <p:nvPr/>
        </p:nvSpPr>
        <p:spPr>
          <a:xfrm>
            <a:off x="825688" y="4465382"/>
            <a:ext cx="5457725" cy="505974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Project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init</a:t>
            </a:r>
            <a:r>
              <a:rPr lang="en-IN" sz="1200" dirty="0">
                <a:solidFill>
                  <a:schemeClr val="tx1"/>
                </a:solidFill>
                <a:latin typeface="Courier New" panose="02070309020205020404" pitchFamily="49" charset="0"/>
                <a:cs typeface="Courier New" panose="02070309020205020404" pitchFamily="49" charset="0"/>
              </a:rPr>
              <a:t>__(</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department, budget, </a:t>
            </a:r>
            <a:r>
              <a:rPr lang="en-IN" sz="1200" dirty="0" err="1">
                <a:solidFill>
                  <a:schemeClr val="tx1"/>
                </a:solidFill>
                <a:latin typeface="Courier New" panose="02070309020205020404" pitchFamily="49" charset="0"/>
                <a:cs typeface="Courier New" panose="02070309020205020404" pitchFamily="49" charset="0"/>
              </a:rPr>
              <a:t>manager,amountSpent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 title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self.department</a:t>
            </a:r>
            <a:r>
              <a:rPr lang="en-IN" sz="1200" dirty="0">
                <a:solidFill>
                  <a:schemeClr val="tx1"/>
                </a:solidFill>
                <a:latin typeface="Courier New" panose="02070309020205020404" pitchFamily="49" charset="0"/>
                <a:cs typeface="Courier New" panose="02070309020205020404" pitchFamily="49" charset="0"/>
              </a:rPr>
              <a:t> = department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budget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self.manager</a:t>
            </a:r>
            <a:r>
              <a:rPr lang="en-IN" sz="1200" dirty="0">
                <a:solidFill>
                  <a:schemeClr val="tx1"/>
                </a:solidFill>
                <a:latin typeface="Courier New" panose="02070309020205020404" pitchFamily="49" charset="0"/>
                <a:cs typeface="Courier New" panose="02070309020205020404" pitchFamily="49" charset="0"/>
              </a:rPr>
              <a:t> = manager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self.amountSpent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amountSpent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a:t>
            </a:r>
            <a:r>
              <a:rPr lang="en-IN" sz="1200" dirty="0" err="1">
                <a:solidFill>
                  <a:schemeClr val="tx1"/>
                </a:solidFill>
                <a:latin typeface="Courier New" panose="02070309020205020404" pitchFamily="49" charset="0"/>
                <a:cs typeface="Courier New" panose="02070309020205020404" pitchFamily="49" charset="0"/>
              </a:rPr>
              <a:t>amountOfBudgetLeft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self.amountLeft</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@property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budget.setter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a:t>
            </a:r>
            <a:r>
              <a:rPr lang="en-IN" sz="1200" dirty="0" err="1">
                <a:solidFill>
                  <a:schemeClr val="tx1"/>
                </a:solidFill>
                <a:latin typeface="Courier New" panose="02070309020205020404" pitchFamily="49" charset="0"/>
                <a:cs typeface="Courier New" panose="02070309020205020404" pitchFamily="49" charset="0"/>
              </a:rPr>
              <a:t>self,amountToSet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a:t>
            </a:r>
            <a:r>
              <a:rPr lang="en-IN" sz="1200" dirty="0" err="1">
                <a:solidFill>
                  <a:schemeClr val="tx1"/>
                </a:solidFill>
                <a:latin typeface="Courier New" panose="02070309020205020404" pitchFamily="49" charset="0"/>
                <a:cs typeface="Courier New" panose="02070309020205020404" pitchFamily="49" charset="0"/>
              </a:rPr>
              <a:t>amountToSet</a:t>
            </a:r>
            <a:r>
              <a:rPr lang="en-IN" sz="1200" dirty="0">
                <a:solidFill>
                  <a:schemeClr val="tx1"/>
                </a:solidFill>
                <a:latin typeface="Courier New" panose="02070309020205020404" pitchFamily="49" charset="0"/>
                <a:cs typeface="Courier New" panose="02070309020205020404" pitchFamily="49" charset="0"/>
              </a:rPr>
              <a: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amountToSet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72304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35795"/>
            <a:ext cx="5678212" cy="4771335"/>
          </a:xfrm>
        </p:spPr>
        <p:txBody>
          <a:bodyPr/>
          <a:lstStyle/>
          <a:p>
            <a:r>
              <a:rPr lang="en-IN" dirty="0"/>
              <a:t> Now we can directly do:</a:t>
            </a:r>
          </a:p>
          <a:p>
            <a:endParaRPr lang="en-GB" dirty="0"/>
          </a:p>
          <a:p>
            <a:r>
              <a:rPr lang="en-IN" dirty="0"/>
              <a:t> </a:t>
            </a:r>
            <a:endParaRPr lang="en-GB" dirty="0"/>
          </a:p>
          <a:p>
            <a:endParaRPr lang="en-IN" dirty="0"/>
          </a:p>
          <a:p>
            <a:pPr>
              <a:spcAft>
                <a:spcPts val="650"/>
              </a:spcAft>
            </a:pPr>
            <a:endParaRPr lang="en-IN"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dirty="0"/>
          </a:p>
        </p:txBody>
      </p:sp>
      <p:sp>
        <p:nvSpPr>
          <p:cNvPr id="6" name="Rectangle 5"/>
          <p:cNvSpPr/>
          <p:nvPr/>
        </p:nvSpPr>
        <p:spPr>
          <a:xfrm>
            <a:off x="808245" y="5027866"/>
            <a:ext cx="5482533" cy="82577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a:t>
            </a:r>
            <a:r>
              <a:rPr lang="en-IN" sz="1200" dirty="0">
                <a:solidFill>
                  <a:schemeClr val="tx1"/>
                </a:solidFill>
                <a:latin typeface="Courier New" panose="02070309020205020404" pitchFamily="49" charset="0"/>
                <a:cs typeface="Courier New" panose="02070309020205020404" pitchFamily="49" charset="0"/>
              </a:rPr>
              <a:t> = Project(“Database </a:t>
            </a:r>
            <a:r>
              <a:rPr lang="en-IN" sz="1200" dirty="0" err="1">
                <a:solidFill>
                  <a:schemeClr val="tx1"/>
                </a:solidFill>
                <a:latin typeface="Courier New" panose="02070309020205020404" pitchFamily="49" charset="0"/>
                <a:cs typeface="Courier New" panose="02070309020205020404" pitchFamily="49" charset="0"/>
              </a:rPr>
              <a:t>migration”,”Data</a:t>
            </a:r>
            <a:r>
              <a:rPr lang="en-IN" sz="1200" dirty="0">
                <a:solidFill>
                  <a:schemeClr val="tx1"/>
                </a:solidFill>
                <a:latin typeface="Courier New" panose="02070309020205020404" pitchFamily="49" charset="0"/>
                <a:cs typeface="Courier New" panose="02070309020205020404" pitchFamily="49" charset="0"/>
              </a:rPr>
              <a:t> Administration”,10000.00,”Joe Green”,0)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Myproject.budget</a:t>
            </a:r>
            <a:r>
              <a:rPr lang="en-IN" sz="1200" dirty="0">
                <a:solidFill>
                  <a:schemeClr val="tx1"/>
                </a:solidFill>
                <a:latin typeface="Courier New" panose="02070309020205020404" pitchFamily="49" charset="0"/>
                <a:cs typeface="Courier New" panose="02070309020205020404" pitchFamily="49" charset="0"/>
              </a:rPr>
              <a:t> = -1000</a:t>
            </a:r>
          </a:p>
          <a:p>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95631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03899"/>
            <a:ext cx="5678212" cy="4803232"/>
          </a:xfrm>
        </p:spPr>
        <p:txBody>
          <a:bodyPr/>
          <a:lstStyle/>
          <a:p>
            <a:pPr>
              <a:spcAft>
                <a:spcPts val="650"/>
              </a:spcAft>
            </a:pPr>
            <a:r>
              <a:rPr lang="en-IN" dirty="0"/>
              <a:t>And now, instead of </a:t>
            </a:r>
            <a:r>
              <a:rPr lang="en-IN" dirty="0" err="1">
                <a:latin typeface="Courier New" panose="02070309020205020404" pitchFamily="49" charset="0"/>
                <a:cs typeface="Courier New" panose="02070309020205020404" pitchFamily="49" charset="0"/>
              </a:rPr>
              <a:t>MyProject.budget</a:t>
            </a:r>
            <a:r>
              <a:rPr lang="en-IN" dirty="0">
                <a:latin typeface="Courier New" panose="02070309020205020404" pitchFamily="49" charset="0"/>
                <a:cs typeface="Courier New" panose="02070309020205020404" pitchFamily="49" charset="0"/>
              </a:rPr>
              <a:t> = -1000 </a:t>
            </a:r>
            <a:r>
              <a:rPr lang="en-IN" dirty="0"/>
              <a:t>setting the attribute directly, the fact that we've defined it as a property means that it will now go through the </a:t>
            </a:r>
            <a:r>
              <a:rPr lang="en-IN" dirty="0" err="1">
                <a:latin typeface="Courier New" panose="02070309020205020404" pitchFamily="49" charset="0"/>
                <a:cs typeface="Courier New" panose="02070309020205020404" pitchFamily="49" charset="0"/>
              </a:rPr>
              <a:t>budget.setter</a:t>
            </a:r>
            <a:r>
              <a:rPr lang="en-IN" dirty="0"/>
              <a:t> defined property which will check for negative values.  It also means that we don't have to write something like </a:t>
            </a:r>
            <a:r>
              <a:rPr lang="en-IN" dirty="0" err="1">
                <a:latin typeface="Courier New" panose="02070309020205020404" pitchFamily="49" charset="0"/>
                <a:cs typeface="Courier New" panose="02070309020205020404" pitchFamily="49" charset="0"/>
              </a:rPr>
              <a:t>Myproject.setBudget</a:t>
            </a:r>
            <a:r>
              <a:rPr lang="en-IN" dirty="0">
                <a:latin typeface="Courier New" panose="02070309020205020404" pitchFamily="49" charset="0"/>
                <a:cs typeface="Courier New" panose="02070309020205020404" pitchFamily="49" charset="0"/>
              </a:rPr>
              <a:t>(-1000),</a:t>
            </a:r>
            <a:r>
              <a:rPr lang="en-IN" dirty="0"/>
              <a:t> so our code is much cleaner.  </a:t>
            </a:r>
          </a:p>
          <a:p>
            <a:pPr>
              <a:spcAft>
                <a:spcPts val="650"/>
              </a:spcAft>
            </a:pPr>
            <a:r>
              <a:rPr lang="en-IN" dirty="0"/>
              <a:t>Additionally, the </a:t>
            </a:r>
            <a:r>
              <a:rPr lang="en-IN" dirty="0">
                <a:latin typeface="Courier New" panose="02070309020205020404" pitchFamily="49" charset="0"/>
                <a:cs typeface="Courier New" panose="02070309020205020404" pitchFamily="49" charset="0"/>
              </a:rPr>
              <a:t>@property </a:t>
            </a:r>
            <a:r>
              <a:rPr lang="en-IN" dirty="0"/>
              <a:t>decorator defines a getter method so  that we don't have to write code such as </a:t>
            </a:r>
            <a:r>
              <a:rPr lang="en-IN" dirty="0" err="1">
                <a:latin typeface="Courier New" panose="02070309020205020404" pitchFamily="49" charset="0"/>
                <a:cs typeface="Courier New" panose="02070309020205020404" pitchFamily="49" charset="0"/>
              </a:rPr>
              <a:t>myProject.getBudget</a:t>
            </a:r>
            <a:r>
              <a:rPr lang="en-IN" dirty="0">
                <a:latin typeface="Courier New" panose="02070309020205020404" pitchFamily="49" charset="0"/>
                <a:cs typeface="Courier New" panose="02070309020205020404" pitchFamily="49" charset="0"/>
              </a:rPr>
              <a:t>().</a:t>
            </a:r>
            <a:r>
              <a:rPr lang="en-IN" dirty="0"/>
              <a:t>  We simply use </a:t>
            </a:r>
            <a:r>
              <a:rPr lang="en-IN" dirty="0" err="1">
                <a:latin typeface="Courier New" panose="02070309020205020404" pitchFamily="49" charset="0"/>
                <a:cs typeface="Courier New" panose="02070309020205020404" pitchFamily="49" charset="0"/>
              </a:rPr>
              <a:t>myProject.budget</a:t>
            </a:r>
            <a:r>
              <a:rPr lang="en-IN" dirty="0"/>
              <a:t> to return the budget via the </a:t>
            </a:r>
            <a:r>
              <a:rPr lang="en-IN" dirty="0">
                <a:latin typeface="Courier New" panose="02070309020205020404" pitchFamily="49" charset="0"/>
                <a:cs typeface="Courier New" panose="02070309020205020404" pitchFamily="49" charset="0"/>
              </a:rPr>
              <a:t>property</a:t>
            </a:r>
            <a:r>
              <a:rPr lang="en-IN" dirty="0"/>
              <a:t> getter method.</a:t>
            </a:r>
            <a:endParaRPr lang="en-GB"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dirty="0"/>
          </a:p>
        </p:txBody>
      </p:sp>
      <p:sp>
        <p:nvSpPr>
          <p:cNvPr id="6" name="Slide Image Placeholder 1"/>
          <p:cNvSpPr>
            <a:spLocks noGrp="1" noRot="1" noChangeAspect="1"/>
          </p:cNvSpPr>
          <p:nvPr>
            <p:ph type="sldImg" idx="2"/>
          </p:nvPr>
        </p:nvSpPr>
        <p:spPr>
          <a:xfrm>
            <a:off x="520700" y="617538"/>
            <a:ext cx="6056313" cy="3722687"/>
          </a:xfrm>
        </p:spPr>
      </p:sp>
    </p:spTree>
    <p:extLst>
      <p:ext uri="{BB962C8B-B14F-4D97-AF65-F5344CB8AC3E}">
        <p14:creationId xmlns:p14="http://schemas.microsoft.com/office/powerpoint/2010/main" val="3958325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For example:</a:t>
            </a:r>
            <a:endParaRPr lang="en-GB" dirty="0"/>
          </a:p>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dirty="0"/>
          </a:p>
        </p:txBody>
      </p:sp>
      <p:sp>
        <p:nvSpPr>
          <p:cNvPr id="6" name="Rectangle 5"/>
          <p:cNvSpPr/>
          <p:nvPr/>
        </p:nvSpPr>
        <p:spPr>
          <a:xfrm>
            <a:off x="850242" y="5954233"/>
            <a:ext cx="5635618" cy="3040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class </a:t>
            </a:r>
            <a:r>
              <a:rPr lang="en-IN" sz="1000" dirty="0" err="1">
                <a:solidFill>
                  <a:schemeClr val="tx1"/>
                </a:solidFill>
                <a:latin typeface="Courier New" panose="02070309020205020404" pitchFamily="49" charset="0"/>
                <a:cs typeface="Courier New" panose="02070309020205020404" pitchFamily="49" charset="0"/>
              </a:rPr>
              <a:t>ExampleOfRedundantPropertiesCode</a:t>
            </a:r>
            <a:r>
              <a:rPr lang="en-IN" sz="1000" dirty="0">
                <a:solidFill>
                  <a:schemeClr val="tx1"/>
                </a:solidFill>
                <a:latin typeface="Courier New" panose="02070309020205020404" pitchFamily="49" charset="0"/>
                <a:cs typeface="Courier New" panose="02070309020205020404" pitchFamily="49" charset="0"/>
              </a:rPr>
              <a:t>(object):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__</a:t>
            </a:r>
            <a:r>
              <a:rPr lang="en-IN" sz="1000" dirty="0" err="1">
                <a:solidFill>
                  <a:schemeClr val="tx1"/>
                </a:solidFill>
                <a:latin typeface="Courier New" panose="02070309020205020404" pitchFamily="49" charset="0"/>
                <a:cs typeface="Courier New" panose="02070309020205020404" pitchFamily="49" charset="0"/>
              </a:rPr>
              <a:t>init</a:t>
            </a:r>
            <a:r>
              <a:rPr lang="en-IN" sz="1000" dirty="0">
                <a:solidFill>
                  <a:schemeClr val="tx1"/>
                </a:solidFill>
                <a:latin typeface="Courier New" panose="02070309020205020404" pitchFamily="49" charset="0"/>
                <a:cs typeface="Courier New" panose="02070309020205020404" pitchFamily="49" charset="0"/>
              </a:rPr>
              <a:t>__(</a:t>
            </a:r>
            <a:r>
              <a:rPr lang="en-IN" sz="1000" dirty="0" err="1">
                <a:solidFill>
                  <a:schemeClr val="tx1"/>
                </a:solidFill>
                <a:latin typeface="Courier New" panose="02070309020205020404" pitchFamily="49" charset="0"/>
                <a:cs typeface="Courier New" panose="02070309020205020404" pitchFamily="49" charset="0"/>
              </a:rPr>
              <a:t>self,a,b</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Suppose we want to make sure we don't allow negative values when setting a and b. Here's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how we do it with properties.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a.setter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623888" y="633413"/>
            <a:ext cx="6056312" cy="3722687"/>
          </a:xfrm>
        </p:spPr>
      </p:sp>
      <p:sp>
        <p:nvSpPr>
          <p:cNvPr id="8" name="Rectangle 7"/>
          <p:cNvSpPr/>
          <p:nvPr/>
        </p:nvSpPr>
        <p:spPr>
          <a:xfrm>
            <a:off x="4600357" y="8912037"/>
            <a:ext cx="1873325" cy="37333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GB" sz="1000" dirty="0">
                <a:solidFill>
                  <a:schemeClr val="tx1"/>
                </a:solidFill>
                <a:latin typeface="Courier New" panose="02070309020205020404" pitchFamily="49" charset="0"/>
                <a:cs typeface="Courier New" panose="02070309020205020404" pitchFamily="49" charset="0"/>
              </a:rPr>
              <a:t>Continued ....</a:t>
            </a:r>
          </a:p>
        </p:txBody>
      </p:sp>
    </p:spTree>
    <p:extLst>
      <p:ext uri="{BB962C8B-B14F-4D97-AF65-F5344CB8AC3E}">
        <p14:creationId xmlns:p14="http://schemas.microsoft.com/office/powerpoint/2010/main" val="2845463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2796363"/>
            <a:ext cx="5678212" cy="6610767"/>
          </a:xfrm>
        </p:spPr>
        <p:txBody>
          <a:bodyPr/>
          <a:lstStyle/>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25</a:t>
            </a:fld>
            <a:endParaRPr lang="en-GB" dirty="0"/>
          </a:p>
        </p:txBody>
      </p:sp>
      <p:sp>
        <p:nvSpPr>
          <p:cNvPr id="6" name="Rectangle 5"/>
          <p:cNvSpPr/>
          <p:nvPr/>
        </p:nvSpPr>
        <p:spPr>
          <a:xfrm>
            <a:off x="634591" y="914833"/>
            <a:ext cx="5829842" cy="221113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Notice how we have to duplicate this code from above for attribute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b.setter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9732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78326"/>
            <a:ext cx="5678212" cy="4728804"/>
          </a:xfrm>
        </p:spPr>
        <p:txBody>
          <a:bodyPr/>
          <a:lstStyle/>
          <a:p>
            <a:pPr>
              <a:spcAft>
                <a:spcPts val="650"/>
              </a:spcAft>
            </a:pPr>
            <a:r>
              <a:rPr lang="en-IN" dirty="0"/>
              <a:t>Solving this problem is where descriptors fit in.  A descriptor is an object that has at least one of three methods  defined:</a:t>
            </a:r>
          </a:p>
          <a:p>
            <a:endParaRPr lang="en-IN" dirty="0"/>
          </a:p>
          <a:p>
            <a:endParaRPr lang="en-IN" dirty="0"/>
          </a:p>
          <a:p>
            <a:endParaRPr lang="en-IN" dirty="0"/>
          </a:p>
          <a:p>
            <a:pPr algn="ctr" fontAlgn="t"/>
            <a:r>
              <a:rPr lang="en-GB" b="1" dirty="0">
                <a:solidFill>
                  <a:srgbClr val="FFFFFF"/>
                </a:solidFill>
                <a:latin typeface="Calibri" panose="020F0502020204030204" pitchFamily="34" charset="0"/>
              </a:rPr>
              <a:t>Method name</a:t>
            </a:r>
            <a:endParaRPr lang="en-GB" dirty="0">
              <a:latin typeface="Arial" panose="020B0604020202020204" pitchFamily="34" charset="0"/>
            </a:endParaRPr>
          </a:p>
          <a:p>
            <a:pPr algn="ctr" fontAlgn="t"/>
            <a:r>
              <a:rPr lang="en-GB" b="1" dirty="0">
                <a:solidFill>
                  <a:srgbClr val="FFFFFF"/>
                </a:solidFill>
                <a:latin typeface="Calibri" panose="020F0502020204030204" pitchFamily="34" charset="0"/>
              </a:rPr>
              <a:t>Description</a:t>
            </a:r>
            <a:endParaRPr lang="en-GB" dirty="0">
              <a:latin typeface="Arial" panose="020B0604020202020204" pitchFamily="34" charset="0"/>
            </a:endParaRPr>
          </a:p>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26</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14146228"/>
              </p:ext>
            </p:extLst>
          </p:nvPr>
        </p:nvGraphicFramePr>
        <p:xfrm>
          <a:off x="1181491" y="5287103"/>
          <a:ext cx="4736042" cy="1300606"/>
        </p:xfrm>
        <a:graphic>
          <a:graphicData uri="http://schemas.openxmlformats.org/drawingml/2006/table">
            <a:tbl>
              <a:tblPr firstRow="1" bandRow="1">
                <a:tableStyleId>{5C22544A-7EE6-4342-B048-85BDC9FD1C3A}</a:tableStyleId>
              </a:tblPr>
              <a:tblGrid>
                <a:gridCol w="1100830">
                  <a:extLst>
                    <a:ext uri="{9D8B030D-6E8A-4147-A177-3AD203B41FA5}">
                      <a16:colId xmlns:a16="http://schemas.microsoft.com/office/drawing/2014/main" val="2613233875"/>
                    </a:ext>
                  </a:extLst>
                </a:gridCol>
                <a:gridCol w="3635212">
                  <a:extLst>
                    <a:ext uri="{9D8B030D-6E8A-4147-A177-3AD203B41FA5}">
                      <a16:colId xmlns:a16="http://schemas.microsoft.com/office/drawing/2014/main" val="2820365204"/>
                    </a:ext>
                  </a:extLst>
                </a:gridCol>
              </a:tblGrid>
              <a:tr h="283204">
                <a:tc>
                  <a:txBody>
                    <a:bodyPr/>
                    <a:lstStyle/>
                    <a:p>
                      <a:pPr algn="ctr"/>
                      <a:r>
                        <a:rPr lang="en-GB" sz="1050" dirty="0"/>
                        <a:t>Method name</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1050" dirty="0"/>
                        <a:t>Description</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4169892"/>
                  </a:ext>
                </a:extLst>
              </a:tr>
              <a:tr h="32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__get__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retrieve attributes from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384327"/>
                  </a:ext>
                </a:extLst>
              </a:tr>
              <a:tr h="283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__set__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set attributes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6656018"/>
                  </a:ext>
                </a:extLst>
              </a:tr>
              <a:tr h="410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__delete__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delete an attribute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991438"/>
                  </a:ext>
                </a:extLst>
              </a:tr>
            </a:tbl>
          </a:graphicData>
        </a:graphic>
      </p:graphicFrame>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1614855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14530"/>
            <a:ext cx="5678212" cy="4792600"/>
          </a:xfrm>
        </p:spPr>
        <p:txBody>
          <a:bodyPr/>
          <a:lstStyle/>
          <a:p>
            <a:endParaRPr lang="en-GB" dirty="0"/>
          </a:p>
          <a:p>
            <a:endParaRPr lang="en-IN" dirty="0"/>
          </a:p>
          <a:p>
            <a:r>
              <a:rPr lang="en-IN" dirty="0"/>
              <a:t>Let's rewrite our </a:t>
            </a:r>
            <a:r>
              <a:rPr lang="en-IN" dirty="0">
                <a:latin typeface="Courier New" panose="02070309020205020404" pitchFamily="49" charset="0"/>
                <a:cs typeface="Courier New" panose="02070309020205020404" pitchFamily="49" charset="0"/>
              </a:rPr>
              <a:t>Project</a:t>
            </a:r>
            <a:r>
              <a:rPr lang="en-IN" dirty="0"/>
              <a:t> class using a </a:t>
            </a:r>
            <a:r>
              <a:rPr lang="en-IN" dirty="0">
                <a:latin typeface="Courier New" panose="02070309020205020404" pitchFamily="49" charset="0"/>
                <a:cs typeface="Courier New" panose="02070309020205020404" pitchFamily="49" charset="0"/>
              </a:rPr>
              <a:t>descriptor</a:t>
            </a:r>
            <a:r>
              <a:rPr lang="en-IN" dirty="0"/>
              <a:t> object.</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27</a:t>
            </a:fld>
            <a:endParaRPr lang="en-GB" dirty="0"/>
          </a:p>
        </p:txBody>
      </p:sp>
      <p:sp>
        <p:nvSpPr>
          <p:cNvPr id="7" name="Rectangle 6"/>
          <p:cNvSpPr/>
          <p:nvPr/>
        </p:nvSpPr>
        <p:spPr>
          <a:xfrm>
            <a:off x="751850" y="5304245"/>
            <a:ext cx="5636768" cy="32734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50" dirty="0">
                <a:solidFill>
                  <a:schemeClr val="tx1"/>
                </a:solidFill>
                <a:latin typeface="Courier New" panose="02070309020205020404" pitchFamily="49" charset="0"/>
                <a:cs typeface="Courier New" panose="02070309020205020404" pitchFamily="49" charset="0"/>
              </a:rPr>
              <a:t>from </a:t>
            </a:r>
            <a:r>
              <a:rPr lang="en-IN" sz="1050" dirty="0" err="1">
                <a:solidFill>
                  <a:schemeClr val="tx1"/>
                </a:solidFill>
                <a:latin typeface="Courier New" panose="02070309020205020404" pitchFamily="49" charset="0"/>
                <a:cs typeface="Courier New" panose="02070309020205020404" pitchFamily="49" charset="0"/>
              </a:rPr>
              <a:t>weakref</a:t>
            </a:r>
            <a:r>
              <a:rPr lang="en-IN" sz="1050" dirty="0">
                <a:solidFill>
                  <a:schemeClr val="tx1"/>
                </a:solidFill>
                <a:latin typeface="Courier New" panose="02070309020205020404" pitchFamily="49" charset="0"/>
                <a:cs typeface="Courier New" panose="02070309020205020404" pitchFamily="49" charset="0"/>
              </a:rPr>
              <a:t> import </a:t>
            </a:r>
            <a:r>
              <a:rPr lang="en-IN" sz="1050" dirty="0" err="1">
                <a:solidFill>
                  <a:schemeClr val="tx1"/>
                </a:solidFill>
                <a:latin typeface="Courier New" panose="02070309020205020404" pitchFamily="49" charset="0"/>
                <a:cs typeface="Courier New" panose="02070309020205020404" pitchFamily="49" charset="0"/>
              </a:rPr>
              <a:t>WeakKeyDictionary</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class </a:t>
            </a:r>
            <a:r>
              <a:rPr lang="en-IN" sz="1050" dirty="0" err="1">
                <a:solidFill>
                  <a:schemeClr val="tx1"/>
                </a:solidFill>
                <a:latin typeface="Courier New" panose="02070309020205020404" pitchFamily="49" charset="0"/>
                <a:cs typeface="Courier New" panose="02070309020205020404" pitchFamily="49" charset="0"/>
              </a:rPr>
              <a:t>TestForNegativeValuesDescriptor</a:t>
            </a:r>
            <a:r>
              <a:rPr lang="en-IN" sz="1050" dirty="0">
                <a:solidFill>
                  <a:schemeClr val="tx1"/>
                </a:solidFill>
                <a:latin typeface="Courier New" panose="02070309020205020404" pitchFamily="49" charset="0"/>
                <a:cs typeface="Courier New" panose="02070309020205020404" pitchFamily="49" charset="0"/>
              </a:rPr>
              <a:t>(object):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a:t>
            </a:r>
            <a:r>
              <a:rPr lang="en-IN" sz="1050" dirty="0" err="1">
                <a:solidFill>
                  <a:schemeClr val="tx1"/>
                </a:solidFill>
                <a:latin typeface="Courier New" panose="02070309020205020404" pitchFamily="49" charset="0"/>
                <a:cs typeface="Courier New" panose="02070309020205020404" pitchFamily="49" charset="0"/>
              </a:rPr>
              <a:t>init</a:t>
            </a:r>
            <a:r>
              <a:rPr lang="en-IN" sz="1050" dirty="0">
                <a:solidFill>
                  <a:schemeClr val="tx1"/>
                </a:solidFill>
                <a:latin typeface="Courier New" panose="02070309020205020404" pitchFamily="49" charset="0"/>
                <a:cs typeface="Courier New" panose="02070309020205020404" pitchFamily="49" charset="0"/>
              </a:rPr>
              <a:t>__(</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 = default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 = </a:t>
            </a:r>
            <a:r>
              <a:rPr lang="en-IN" sz="1050" dirty="0" err="1">
                <a:solidFill>
                  <a:schemeClr val="tx1"/>
                </a:solidFill>
                <a:latin typeface="Courier New" panose="02070309020205020404" pitchFamily="49" charset="0"/>
                <a:cs typeface="Courier New" panose="02070309020205020404" pitchFamily="49" charset="0"/>
              </a:rPr>
              <a:t>WeakKeyDictionary</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__get__(</a:t>
            </a:r>
            <a:r>
              <a:rPr lang="en-IN" sz="1050" dirty="0" err="1">
                <a:solidFill>
                  <a:schemeClr val="tx1"/>
                </a:solidFill>
                <a:latin typeface="Courier New" panose="02070309020205020404" pitchFamily="49" charset="0"/>
                <a:cs typeface="Courier New" panose="02070309020205020404" pitchFamily="49" charset="0"/>
              </a:rPr>
              <a:t>self,instance,owner</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return </a:t>
            </a:r>
            <a:r>
              <a:rPr lang="en-IN" sz="1050" dirty="0" err="1">
                <a:solidFill>
                  <a:schemeClr val="tx1"/>
                </a:solidFill>
                <a:latin typeface="Courier New" panose="02070309020205020404" pitchFamily="49" charset="0"/>
                <a:cs typeface="Courier New" panose="02070309020205020404" pitchFamily="49" charset="0"/>
              </a:rPr>
              <a:t>self.data.get</a:t>
            </a:r>
            <a:r>
              <a:rPr lang="en-IN" sz="1050" dirty="0">
                <a:solidFill>
                  <a:schemeClr val="tx1"/>
                </a:solidFill>
                <a:latin typeface="Courier New" panose="02070309020205020404" pitchFamily="49" charset="0"/>
                <a:cs typeface="Courier New" panose="02070309020205020404" pitchFamily="49" charset="0"/>
              </a:rPr>
              <a:t>(</a:t>
            </a:r>
            <a:r>
              <a:rPr lang="en-IN" sz="1050" dirty="0" err="1">
                <a:solidFill>
                  <a:schemeClr val="tx1"/>
                </a:solidFill>
                <a:latin typeface="Courier New" panose="02070309020205020404" pitchFamily="49" charset="0"/>
                <a:cs typeface="Courier New" panose="02070309020205020404" pitchFamily="49" charset="0"/>
              </a:rPr>
              <a:t>instance,self.default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__set__(</a:t>
            </a:r>
            <a:r>
              <a:rPr lang="en-IN" sz="1050" dirty="0" err="1">
                <a:solidFill>
                  <a:schemeClr val="tx1"/>
                </a:solidFill>
                <a:latin typeface="Courier New" panose="02070309020205020404" pitchFamily="49" charset="0"/>
                <a:cs typeface="Courier New" panose="02070309020205020404" pitchFamily="49" charset="0"/>
              </a:rPr>
              <a:t>self,instance,value</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if value &lt; 0:</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raise </a:t>
            </a:r>
            <a:r>
              <a:rPr lang="en-IN" sz="1050" dirty="0" err="1">
                <a:solidFill>
                  <a:schemeClr val="tx1"/>
                </a:solidFill>
                <a:latin typeface="Courier New" panose="02070309020205020404" pitchFamily="49" charset="0"/>
                <a:cs typeface="Courier New" panose="02070309020205020404" pitchFamily="49" charset="0"/>
              </a:rPr>
              <a:t>ValueError</a:t>
            </a:r>
            <a:r>
              <a:rPr lang="en-IN" sz="105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[instance] =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endParaRPr lang="en-GB" sz="1050" dirty="0">
              <a:solidFill>
                <a:schemeClr val="tx1"/>
              </a:solidFill>
              <a:latin typeface="Courier New" panose="02070309020205020404" pitchFamily="49" charset="0"/>
              <a:cs typeface="Courier New" panose="02070309020205020404" pitchFamily="49" charset="0"/>
            </a:endParaRPr>
          </a:p>
          <a:p>
            <a:endParaRPr lang="en-GB" sz="105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681038" y="690563"/>
            <a:ext cx="6115050" cy="3759200"/>
          </a:xfrm>
        </p:spPr>
      </p:sp>
    </p:spTree>
    <p:extLst>
      <p:ext uri="{BB962C8B-B14F-4D97-AF65-F5344CB8AC3E}">
        <p14:creationId xmlns:p14="http://schemas.microsoft.com/office/powerpoint/2010/main" val="2383388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28</a:t>
            </a:fld>
            <a:endParaRPr lang="en-GB" dirty="0"/>
          </a:p>
        </p:txBody>
      </p:sp>
      <p:sp>
        <p:nvSpPr>
          <p:cNvPr id="7" name="Rectangle 6"/>
          <p:cNvSpPr/>
          <p:nvPr/>
        </p:nvSpPr>
        <p:spPr>
          <a:xfrm>
            <a:off x="746219" y="4623520"/>
            <a:ext cx="5757674" cy="49016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900" dirty="0">
                <a:solidFill>
                  <a:schemeClr val="tx1"/>
                </a:solidFill>
                <a:latin typeface="Courier New" panose="02070309020205020404" pitchFamily="49" charset="0"/>
                <a:cs typeface="Courier New" panose="02070309020205020404" pitchFamily="49" charset="0"/>
              </a:rPr>
              <a:t>from </a:t>
            </a:r>
            <a:r>
              <a:rPr lang="en-IN" sz="900" dirty="0" err="1">
                <a:solidFill>
                  <a:schemeClr val="tx1"/>
                </a:solidFill>
                <a:latin typeface="Courier New" panose="02070309020205020404" pitchFamily="49" charset="0"/>
                <a:cs typeface="Courier New" panose="02070309020205020404" pitchFamily="49" charset="0"/>
              </a:rPr>
              <a:t>weakref</a:t>
            </a:r>
            <a:r>
              <a:rPr lang="en-IN" sz="900" dirty="0">
                <a:solidFill>
                  <a:schemeClr val="tx1"/>
                </a:solidFill>
                <a:latin typeface="Courier New" panose="02070309020205020404" pitchFamily="49" charset="0"/>
                <a:cs typeface="Courier New" panose="02070309020205020404" pitchFamily="49" charset="0"/>
              </a:rPr>
              <a:t> import </a:t>
            </a:r>
            <a:r>
              <a:rPr lang="en-IN" sz="900" dirty="0" err="1">
                <a:solidFill>
                  <a:schemeClr val="tx1"/>
                </a:solidFill>
                <a:latin typeface="Courier New" panose="02070309020205020404" pitchFamily="49" charset="0"/>
                <a:cs typeface="Courier New" panose="02070309020205020404" pitchFamily="49" charset="0"/>
              </a:rPr>
              <a:t>WeakKeyDictionary</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 = default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WeakKeyDictionary</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__get__(</a:t>
            </a:r>
            <a:r>
              <a:rPr lang="en-IN" sz="900" dirty="0" err="1">
                <a:solidFill>
                  <a:schemeClr val="tx1"/>
                </a:solidFill>
                <a:latin typeface="Courier New" panose="02070309020205020404" pitchFamily="49" charset="0"/>
                <a:cs typeface="Courier New" panose="02070309020205020404" pitchFamily="49" charset="0"/>
              </a:rPr>
              <a:t>self,instance,owner</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self.data.get</a:t>
            </a:r>
            <a:r>
              <a:rPr lang="en-IN" sz="900" dirty="0">
                <a:solidFill>
                  <a:schemeClr val="tx1"/>
                </a:solidFill>
                <a:latin typeface="Courier New" panose="02070309020205020404" pitchFamily="49" charset="0"/>
                <a:cs typeface="Courier New" panose="02070309020205020404" pitchFamily="49" charset="0"/>
              </a:rPr>
              <a:t>(</a:t>
            </a:r>
            <a:r>
              <a:rPr lang="en-IN" sz="900" dirty="0" err="1">
                <a:solidFill>
                  <a:schemeClr val="tx1"/>
                </a:solidFill>
                <a:latin typeface="Courier New" panose="02070309020205020404" pitchFamily="49" charset="0"/>
                <a:cs typeface="Courier New" panose="02070309020205020404" pitchFamily="49" charset="0"/>
              </a:rPr>
              <a:t>instance,self.default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__set__(</a:t>
            </a:r>
            <a:r>
              <a:rPr lang="en-IN" sz="900" dirty="0" err="1">
                <a:solidFill>
                  <a:schemeClr val="tx1"/>
                </a:solidFill>
                <a:latin typeface="Courier New" panose="02070309020205020404" pitchFamily="49" charset="0"/>
                <a:cs typeface="Courier New" panose="02070309020205020404" pitchFamily="49" charset="0"/>
              </a:rPr>
              <a:t>self,instance,value</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if value &lt; 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raise </a:t>
            </a:r>
            <a:r>
              <a:rPr lang="en-IN" sz="900" dirty="0" err="1">
                <a:solidFill>
                  <a:schemeClr val="tx1"/>
                </a:solidFill>
                <a:latin typeface="Courier New" panose="02070309020205020404" pitchFamily="49" charset="0"/>
                <a:cs typeface="Courier New" panose="02070309020205020404" pitchFamily="49" charset="0"/>
              </a:rPr>
              <a:t>ValueError</a:t>
            </a:r>
            <a:r>
              <a:rPr lang="en-IN" sz="9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[instance] =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Project(object):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case 0).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budget =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department, budget, </a:t>
            </a:r>
            <a:r>
              <a:rPr lang="en-IN" sz="900" dirty="0" err="1">
                <a:solidFill>
                  <a:schemeClr val="tx1"/>
                </a:solidFill>
                <a:latin typeface="Courier New" panose="02070309020205020404" pitchFamily="49" charset="0"/>
                <a:cs typeface="Courier New" panose="02070309020205020404" pitchFamily="49" charset="0"/>
              </a:rPr>
              <a:t>manager,amountSpent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 title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self.department</a:t>
            </a:r>
            <a:r>
              <a:rPr lang="en-IN" sz="900" dirty="0">
                <a:solidFill>
                  <a:schemeClr val="tx1"/>
                </a:solidFill>
                <a:latin typeface="Courier New" panose="02070309020205020404" pitchFamily="49" charset="0"/>
                <a:cs typeface="Courier New" panose="02070309020205020404" pitchFamily="49" charset="0"/>
              </a:rPr>
              <a:t> = department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Now, </a:t>
            </a:r>
            <a:r>
              <a:rPr lang="en-IN" sz="900" dirty="0" err="1">
                <a:solidFill>
                  <a:schemeClr val="tx1"/>
                </a:solidFill>
                <a:latin typeface="Courier New" panose="02070309020205020404" pitchFamily="49" charset="0"/>
                <a:cs typeface="Courier New" panose="02070309020205020404" pitchFamily="49" charset="0"/>
              </a:rPr>
              <a:t>everytime</a:t>
            </a:r>
            <a:r>
              <a:rPr lang="en-IN" sz="9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descriptor.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budget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self.manager</a:t>
            </a:r>
            <a:r>
              <a:rPr lang="en-IN" sz="900" dirty="0">
                <a:solidFill>
                  <a:schemeClr val="tx1"/>
                </a:solidFill>
                <a:latin typeface="Courier New" panose="02070309020205020404" pitchFamily="49" charset="0"/>
                <a:cs typeface="Courier New" panose="02070309020205020404" pitchFamily="49" charset="0"/>
              </a:rPr>
              <a:t> = manager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self.amountSpent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amountSpent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a:t>
            </a:r>
            <a:r>
              <a:rPr lang="en-IN" sz="900" dirty="0" err="1">
                <a:solidFill>
                  <a:schemeClr val="tx1"/>
                </a:solidFill>
                <a:latin typeface="Courier New" panose="02070309020205020404" pitchFamily="49" charset="0"/>
                <a:cs typeface="Courier New" panose="02070309020205020404" pitchFamily="49" charset="0"/>
              </a:rPr>
              <a:t>amountOfBudgetLeft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Calls the descriptor __get__ method.</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self.amountLeft</a:t>
            </a:r>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err="1">
                <a:solidFill>
                  <a:schemeClr val="tx1"/>
                </a:solidFill>
                <a:latin typeface="Courier New" panose="02070309020205020404" pitchFamily="49" charset="0"/>
                <a:cs typeface="Courier New" panose="02070309020205020404" pitchFamily="49" charset="0"/>
              </a:rPr>
              <a:t>myProject</a:t>
            </a:r>
            <a:r>
              <a:rPr lang="en-IN" sz="900" dirty="0">
                <a:solidFill>
                  <a:schemeClr val="tx1"/>
                </a:solidFill>
                <a:latin typeface="Courier New" panose="02070309020205020404" pitchFamily="49" charset="0"/>
                <a:cs typeface="Courier New" panose="02070309020205020404" pitchFamily="49" charset="0"/>
              </a:rPr>
              <a:t> = Project(“Database </a:t>
            </a:r>
            <a:r>
              <a:rPr lang="en-IN" sz="900" dirty="0" err="1">
                <a:solidFill>
                  <a:schemeClr val="tx1"/>
                </a:solidFill>
                <a:latin typeface="Courier New" panose="02070309020205020404" pitchFamily="49" charset="0"/>
                <a:cs typeface="Courier New" panose="02070309020205020404" pitchFamily="49" charset="0"/>
              </a:rPr>
              <a:t>Migration”,”Information</a:t>
            </a:r>
            <a:r>
              <a:rPr lang="en-IN" sz="900" dirty="0">
                <a:solidFill>
                  <a:schemeClr val="tx1"/>
                </a:solidFill>
                <a:latin typeface="Courier New" panose="02070309020205020404" pitchFamily="49" charset="0"/>
                <a:cs typeface="Courier New" panose="02070309020205020404" pitchFamily="49" charset="0"/>
              </a:rPr>
              <a:t> Technology”,10000.00,”Joe Green”,0)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budget = </a:t>
            </a:r>
            <a:r>
              <a:rPr lang="en-IN" sz="900" dirty="0" err="1">
                <a:solidFill>
                  <a:schemeClr val="tx1"/>
                </a:solidFill>
                <a:latin typeface="Courier New" panose="02070309020205020404" pitchFamily="49" charset="0"/>
                <a:cs typeface="Courier New" panose="02070309020205020404" pitchFamily="49" charset="0"/>
              </a:rPr>
              <a:t>myProject.budget</a:t>
            </a:r>
            <a:r>
              <a:rPr lang="en-IN" sz="900" dirty="0">
                <a:solidFill>
                  <a:schemeClr val="tx1"/>
                </a:solidFill>
                <a:latin typeface="Courier New" panose="02070309020205020404" pitchFamily="49" charset="0"/>
                <a:cs typeface="Courier New" panose="02070309020205020404" pitchFamily="49" charset="0"/>
              </a:rPr>
              <a:t>  # Calls the descriptors __get__ method here.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6774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a:spcAft>
                <a:spcPts val="600"/>
              </a:spcAft>
            </a:pPr>
            <a:r>
              <a:rPr lang="en-IN" sz="1100" dirty="0"/>
              <a:t>Let's go through this code step by step.</a:t>
            </a:r>
            <a:endParaRPr lang="en-GB" sz="1100" dirty="0"/>
          </a:p>
          <a:p>
            <a:pPr>
              <a:spcAft>
                <a:spcPts val="433"/>
              </a:spcAft>
            </a:pPr>
            <a:r>
              <a:rPr lang="en-IN" sz="1100" dirty="0"/>
              <a:t>We declare the descriptor (class </a:t>
            </a:r>
            <a:r>
              <a:rPr lang="en-IN" sz="1100" dirty="0" err="1">
                <a:latin typeface="Courier New" panose="02070309020205020404" pitchFamily="49" charset="0"/>
                <a:cs typeface="Courier New" panose="02070309020205020404" pitchFamily="49" charset="0"/>
              </a:rPr>
              <a:t>TestForNegativeValues</a:t>
            </a:r>
            <a:r>
              <a:rPr lang="en-IN" sz="1100" dirty="0"/>
              <a:t>) and give it two attributes, a default value and a dictionary of weak references.  </a:t>
            </a:r>
            <a:endParaRPr lang="en-GB" sz="1100" dirty="0"/>
          </a:p>
          <a:p>
            <a:pPr>
              <a:spcAft>
                <a:spcPts val="433"/>
              </a:spcAft>
            </a:pPr>
            <a:r>
              <a:rPr lang="en-IN" sz="1100" dirty="0"/>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lang="en-GB" sz="1100" dirty="0"/>
          </a:p>
          <a:p>
            <a:pPr>
              <a:spcAft>
                <a:spcPts val="433"/>
              </a:spcAft>
            </a:pPr>
            <a:r>
              <a:rPr lang="en-IN" sz="1100" dirty="0"/>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lang="en-GB" sz="1100" dirty="0"/>
          </a:p>
          <a:p>
            <a:pPr>
              <a:spcAft>
                <a:spcPts val="433"/>
              </a:spcAft>
            </a:pPr>
            <a:r>
              <a:rPr lang="en-IN" sz="1100" dirty="0"/>
              <a:t>Why are we declaring a dictionary of weak references?  It's because each instance of </a:t>
            </a:r>
            <a:r>
              <a:rPr lang="en-IN" sz="1100" dirty="0">
                <a:latin typeface="Courier New" panose="02070309020205020404" pitchFamily="49" charset="0"/>
                <a:cs typeface="Courier New" panose="02070309020205020404" pitchFamily="49" charset="0"/>
              </a:rPr>
              <a:t>Project</a:t>
            </a:r>
            <a:r>
              <a:rPr lang="en-IN" sz="1100" dirty="0"/>
              <a:t> share the same descriptor.  This means that the descriptor needs to keep track of which instance is which, and, of course, the best way to do this is by using a dictionary.  </a:t>
            </a:r>
            <a:endParaRPr lang="en-GB" sz="1100" dirty="0"/>
          </a:p>
          <a:p>
            <a:pPr>
              <a:spcAft>
                <a:spcPts val="433"/>
              </a:spcAft>
            </a:pPr>
            <a:r>
              <a:rPr lang="en-IN" sz="1100" dirty="0"/>
              <a:t>Note that we're declaring and defining the budget attribute as a class attribute rather than an instance attribute by declaring outside of the </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init</a:t>
            </a:r>
            <a:r>
              <a:rPr lang="en-IN" sz="1100" dirty="0">
                <a:latin typeface="Courier New" panose="02070309020205020404" pitchFamily="49" charset="0"/>
                <a:cs typeface="Courier New" panose="02070309020205020404" pitchFamily="49" charset="0"/>
              </a:rPr>
              <a:t>__ method</a:t>
            </a:r>
            <a:r>
              <a:rPr lang="en-IN" sz="1100" dirty="0"/>
              <a:t>.  If we don't do this, then Python won't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of the descriptor when using it outside the class definition.  </a:t>
            </a:r>
            <a:endParaRPr lang="en-GB" sz="1100" dirty="0"/>
          </a:p>
          <a:p>
            <a:pPr>
              <a:spcAft>
                <a:spcPts val="433"/>
              </a:spcAft>
            </a:pPr>
            <a:r>
              <a:rPr lang="en-IN" sz="1100" dirty="0"/>
              <a:t>Now, when we </a:t>
            </a:r>
            <a:r>
              <a:rPr lang="en-IN" sz="1100" dirty="0">
                <a:latin typeface="Courier New" panose="02070309020205020404" pitchFamily="49" charset="0"/>
                <a:cs typeface="Courier New" panose="02070309020205020404" pitchFamily="49" charset="0"/>
              </a:rPr>
              <a:t>get</a:t>
            </a:r>
            <a:r>
              <a:rPr lang="en-IN" sz="1100" dirty="0"/>
              <a:t> or </a:t>
            </a:r>
            <a:r>
              <a:rPr lang="en-IN" sz="1100" dirty="0">
                <a:latin typeface="Courier New" panose="02070309020205020404" pitchFamily="49" charset="0"/>
                <a:cs typeface="Courier New" panose="02070309020205020404" pitchFamily="49" charset="0"/>
              </a:rPr>
              <a:t>set</a:t>
            </a:r>
            <a:r>
              <a:rPr lang="en-IN" sz="1100" dirty="0"/>
              <a:t> the attribute, Python will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defined in the descriptor class.  This means that we can now re-use the class for every attribute that we want to be handled by the descriptor.  No more redundant code!</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29</a:t>
            </a:fld>
            <a:endParaRPr lang="en-GB" dirty="0"/>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95002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00"/>
              </a:spcAft>
            </a:pPr>
            <a:r>
              <a:rPr lang="en-IN" sz="1200" b="1" dirty="0">
                <a:solidFill>
                  <a:schemeClr val="accent5"/>
                </a:solidFill>
              </a:rPr>
              <a:t>List comprehensions</a:t>
            </a:r>
            <a:endParaRPr lang="en-GB" sz="1200" b="1" dirty="0">
              <a:solidFill>
                <a:schemeClr val="accent5"/>
              </a:solidFill>
            </a:endParaRPr>
          </a:p>
          <a:p>
            <a:pPr>
              <a:spcAft>
                <a:spcPts val="650"/>
              </a:spcAft>
            </a:pPr>
            <a:r>
              <a:rPr lang="en-IN" dirty="0"/>
              <a:t>List comprehensions are a very fast way to transform the contents of one list into another.</a:t>
            </a:r>
            <a:endParaRPr lang="en-GB" dirty="0"/>
          </a:p>
          <a:p>
            <a:pPr>
              <a:spcAft>
                <a:spcPts val="650"/>
              </a:spcAft>
            </a:pPr>
            <a:r>
              <a:rPr lang="en-IN" dirty="0"/>
              <a:t>Let's consider the following problem:</a:t>
            </a:r>
            <a:endParaRPr lang="en-GB" dirty="0"/>
          </a:p>
          <a:p>
            <a:pPr>
              <a:spcAft>
                <a:spcPts val="650"/>
              </a:spcAft>
            </a:pPr>
            <a:r>
              <a:rPr lang="en-IN" dirty="0"/>
              <a:t>We have a list consisting of the first ten even numbers like so:</a:t>
            </a:r>
            <a:endParaRPr lang="en-GB" dirty="0"/>
          </a:p>
          <a:p>
            <a:pPr>
              <a:spcAft>
                <a:spcPts val="500"/>
              </a:spcAft>
            </a:pPr>
            <a:r>
              <a:rPr lang="en-IN" dirty="0"/>
              <a:t>[2,4,6,8,10,12,14,16,18,20]</a:t>
            </a:r>
            <a:endParaRPr lang="en-GB" dirty="0"/>
          </a:p>
          <a:p>
            <a:pPr>
              <a:spcAft>
                <a:spcPts val="650"/>
              </a:spcAft>
            </a:pPr>
            <a:r>
              <a:rPr lang="en-IN" dirty="0"/>
              <a:t>We'd like to construct a new list that square the values in the original list. We could do the following:</a:t>
            </a:r>
          </a:p>
          <a:p>
            <a:pPr>
              <a:spcAft>
                <a:spcPts val="650"/>
              </a:spcAft>
            </a:pPr>
            <a:endParaRPr lang="en-IN" dirty="0"/>
          </a:p>
          <a:p>
            <a:pPr>
              <a:spcAft>
                <a:spcPts val="650"/>
              </a:spcAft>
            </a:pPr>
            <a:endParaRPr lang="en-IN" dirty="0"/>
          </a:p>
          <a:p>
            <a:pPr>
              <a:spcAft>
                <a:spcPts val="650"/>
              </a:spcAft>
            </a:pPr>
            <a:endParaRPr lang="en-GB" dirty="0"/>
          </a:p>
          <a:p>
            <a:r>
              <a:rPr lang="en-IN" dirty="0"/>
              <a:t>  </a:t>
            </a:r>
            <a:endParaRPr lang="en-GB" dirty="0"/>
          </a:p>
          <a:p>
            <a:endParaRPr lang="en-IN" dirty="0"/>
          </a:p>
          <a:p>
            <a:endParaRPr lang="en-IN" dirty="0"/>
          </a:p>
          <a:p>
            <a:r>
              <a:rPr lang="en-IN" dirty="0"/>
              <a:t>This would give us a new list where each number is a square of the original. However, Python gives us a much easier way to write this:</a:t>
            </a:r>
          </a:p>
          <a:p>
            <a:endParaRPr lang="en-IN" dirty="0"/>
          </a:p>
          <a:p>
            <a:endParaRPr lang="en-IN" dirty="0"/>
          </a:p>
          <a:p>
            <a:endParaRPr lang="en-IN" dirty="0"/>
          </a:p>
          <a:p>
            <a:endParaRPr lang="en-IN" dirty="0"/>
          </a:p>
          <a:p>
            <a:endParaRPr lang="en-GB" dirty="0"/>
          </a:p>
          <a:p>
            <a:pPr>
              <a:spcBef>
                <a:spcPts val="600"/>
              </a:spcBef>
            </a:pPr>
            <a:r>
              <a:rPr lang="en-IN" dirty="0"/>
              <a:t>This new construct is a List Comprehension. This is a fast, and powerful way to create new lists. Additionally, it produces faster python code than the original code above.</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
        <p:nvSpPr>
          <p:cNvPr id="6" name="Rectangle 5"/>
          <p:cNvSpPr/>
          <p:nvPr/>
        </p:nvSpPr>
        <p:spPr>
          <a:xfrm>
            <a:off x="837064" y="6512039"/>
            <a:ext cx="5551551" cy="9996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pPr lvl="1"/>
            <a:r>
              <a:rPr lang="en-IN" sz="1200" dirty="0">
                <a:solidFill>
                  <a:schemeClr val="tx1"/>
                </a:solidFill>
                <a:latin typeface="Courier New" panose="02070309020205020404" pitchFamily="49" charset="0"/>
                <a:cs typeface="Courier New" panose="02070309020205020404" pitchFamily="49" charset="0"/>
              </a:rPr>
              <a:t>originalList=[2,4,6,8,10,12,14,16,18,20]</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t>
            </a:r>
            <a:r>
              <a:rPr lang="en-IN" sz="1200" dirty="0">
                <a:solidFill>
                  <a:schemeClr val="tx1"/>
                </a:solidFill>
                <a:latin typeface="Courier New" panose="02070309020205020404" pitchFamily="49" charset="0"/>
                <a:cs typeface="Courier New" panose="02070309020205020404" pitchFamily="49" charset="0"/>
              </a:rPr>
              <a:t> = []</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a:solidFill>
                  <a:schemeClr val="tx1"/>
                </a:solidFill>
                <a:latin typeface="Courier New" panose="02070309020205020404" pitchFamily="49" charset="0"/>
                <a:cs typeface="Courier New" panose="02070309020205020404" pitchFamily="49" charset="0"/>
              </a:rPr>
              <a:t>for number in originalList:</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newlist.append</a:t>
            </a:r>
            <a:r>
              <a:rPr lang="en-IN" sz="1200" dirty="0">
                <a:solidFill>
                  <a:schemeClr val="tx1"/>
                </a:solidFill>
                <a:latin typeface="Courier New" panose="02070309020205020404" pitchFamily="49" charset="0"/>
                <a:cs typeface="Courier New" panose="02070309020205020404" pitchFamily="49" charset="0"/>
              </a:rPr>
              <a:t>(number * number)</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p>
        </p:txBody>
      </p:sp>
      <p:sp>
        <p:nvSpPr>
          <p:cNvPr id="7" name="Rectangle 6"/>
          <p:cNvSpPr/>
          <p:nvPr/>
        </p:nvSpPr>
        <p:spPr>
          <a:xfrm>
            <a:off x="837063" y="8137019"/>
            <a:ext cx="5551551" cy="74578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r>
              <a:rPr lang="en-IN" sz="1200" dirty="0">
                <a:solidFill>
                  <a:schemeClr val="tx1"/>
                </a:solidFill>
                <a:latin typeface="Courier New" panose="02070309020205020404" pitchFamily="49" charset="0"/>
                <a:cs typeface="Courier New" panose="02070309020205020404" pitchFamily="49" charset="0"/>
              </a:rPr>
              <a:t>originalList = [2,4,6,8,10,12,14,16,18,20]</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t>
            </a:r>
            <a:r>
              <a:rPr lang="en-IN" sz="1200" dirty="0">
                <a:solidFill>
                  <a:schemeClr val="tx1"/>
                </a:solidFill>
                <a:latin typeface="Courier New" panose="02070309020205020404" pitchFamily="49" charset="0"/>
                <a:cs typeface="Courier New" panose="02070309020205020404" pitchFamily="49" charset="0"/>
              </a:rPr>
              <a:t> = [number * number for number in OriginalList]</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45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1"/>
            <a:ext cx="5678212" cy="8753080"/>
          </a:xfrm>
        </p:spPr>
        <p:txBody>
          <a:bodyPr/>
          <a:lstStyle/>
          <a:p>
            <a:pPr>
              <a:spcAft>
                <a:spcPts val="433"/>
              </a:spcAft>
            </a:pPr>
            <a:r>
              <a:rPr lang="en-IN" sz="1100" dirty="0"/>
              <a:t>When we call the </a:t>
            </a:r>
            <a:r>
              <a:rPr lang="en-IN" sz="1100" dirty="0">
                <a:latin typeface="Courier New" panose="02070309020205020404" pitchFamily="49" charset="0"/>
                <a:cs typeface="Courier New" panose="02070309020205020404" pitchFamily="49" charset="0"/>
              </a:rPr>
              <a:t>get</a:t>
            </a:r>
            <a:r>
              <a:rPr lang="en-IN" sz="1100" dirty="0"/>
              <a:t> method on the </a:t>
            </a:r>
            <a:r>
              <a:rPr lang="en-IN" sz="1100" dirty="0">
                <a:latin typeface="Courier New" panose="02070309020205020404" pitchFamily="49" charset="0"/>
                <a:cs typeface="Courier New" panose="02070309020205020404" pitchFamily="49" charset="0"/>
              </a:rPr>
              <a:t>budget</a:t>
            </a:r>
            <a:r>
              <a:rPr lang="en-IN" sz="1100" dirty="0"/>
              <a:t> attribute by doing something like </a:t>
            </a:r>
            <a:r>
              <a:rPr lang="en-IN" sz="1100" dirty="0">
                <a:latin typeface="Courier New" panose="02070309020205020404" pitchFamily="49" charset="0"/>
                <a:cs typeface="Courier New" panose="02070309020205020404" pitchFamily="49" charset="0"/>
              </a:rPr>
              <a:t>print(</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a:t>
            </a:r>
            <a:r>
              <a:rPr lang="en-IN" sz="1100" dirty="0"/>
              <a:t> or setting it by calling </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 = 2000</a:t>
            </a:r>
            <a:r>
              <a:rPr lang="en-IN" sz="1100" dirty="0"/>
              <a:t>, we pass two parameters to the  methods.  </a:t>
            </a:r>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__get__ </a:t>
            </a:r>
            <a:r>
              <a:rPr lang="en-IN" sz="1100" dirty="0"/>
              <a:t>method, we pass the instance (i.e. the reference to the left of the . in the calling statement.) to the </a:t>
            </a:r>
            <a:r>
              <a:rPr lang="en-IN" sz="1100" dirty="0" err="1">
                <a:latin typeface="Courier New" panose="02070309020205020404" pitchFamily="49" charset="0"/>
                <a:cs typeface="Courier New" panose="02070309020205020404" pitchFamily="49" charset="0"/>
              </a:rPr>
              <a:t>myProject</a:t>
            </a:r>
            <a:r>
              <a:rPr lang="en-IN" sz="1100" dirty="0">
                <a:latin typeface="Courier New" panose="02070309020205020404" pitchFamily="49" charset="0"/>
                <a:cs typeface="Courier New" panose="02070309020205020404" pitchFamily="49" charset="0"/>
              </a:rPr>
              <a:t>.__get__(</a:t>
            </a:r>
            <a:r>
              <a:rPr lang="en-IN" sz="1100" dirty="0" err="1">
                <a:latin typeface="Courier New" panose="02070309020205020404" pitchFamily="49" charset="0"/>
                <a:cs typeface="Courier New" panose="02070309020205020404" pitchFamily="49" charset="0"/>
              </a:rPr>
              <a:t>instance,owner</a:t>
            </a:r>
            <a:r>
              <a:rPr lang="en-IN" sz="1100" dirty="0">
                <a:latin typeface="Courier New" panose="02070309020205020404" pitchFamily="49" charset="0"/>
                <a:cs typeface="Courier New" panose="02070309020205020404" pitchFamily="49" charset="0"/>
              </a:rPr>
              <a:t>) </a:t>
            </a:r>
            <a:r>
              <a:rPr lang="en-IN" sz="1100" dirty="0"/>
              <a:t>method.  For example for </a:t>
            </a:r>
            <a:r>
              <a:rPr lang="en-IN" sz="1100" dirty="0" err="1">
                <a:latin typeface="Courier New" panose="02070309020205020404" pitchFamily="49" charset="0"/>
                <a:cs typeface="Courier New" panose="02070309020205020404" pitchFamily="49" charset="0"/>
              </a:rPr>
              <a:t>myProject.budget</a:t>
            </a:r>
            <a:r>
              <a:rPr lang="en-IN" sz="1100" dirty="0"/>
              <a:t>, the instance is stored in the </a:t>
            </a:r>
            <a:r>
              <a:rPr lang="en-IN" sz="1100" dirty="0" err="1">
                <a:latin typeface="Courier New" panose="02070309020205020404" pitchFamily="49" charset="0"/>
                <a:cs typeface="Courier New" panose="02070309020205020404" pitchFamily="49" charset="0"/>
              </a:rPr>
              <a:t>myProject</a:t>
            </a:r>
            <a:r>
              <a:rPr lang="en-IN" sz="1100" dirty="0"/>
              <a:t> variable. We also pass the type of the </a:t>
            </a:r>
            <a:r>
              <a:rPr lang="en-IN" sz="1100" dirty="0" err="1">
                <a:latin typeface="Courier New" panose="02070309020205020404" pitchFamily="49" charset="0"/>
                <a:cs typeface="Courier New" panose="02070309020205020404" pitchFamily="49" charset="0"/>
              </a:rPr>
              <a:t>myProject</a:t>
            </a:r>
            <a:r>
              <a:rPr lang="en-IN" sz="1100" dirty="0"/>
              <a:t> object to the </a:t>
            </a:r>
            <a:r>
              <a:rPr lang="en-IN" sz="1100" dirty="0">
                <a:latin typeface="Courier New" panose="02070309020205020404" pitchFamily="49" charset="0"/>
                <a:cs typeface="Courier New" panose="02070309020205020404" pitchFamily="49" charset="0"/>
              </a:rPr>
              <a:t>get</a:t>
            </a:r>
            <a:r>
              <a:rPr lang="en-IN" sz="1100" dirty="0"/>
              <a:t> method as the second parameter. The </a:t>
            </a:r>
            <a:r>
              <a:rPr lang="en-IN" sz="1100" dirty="0">
                <a:latin typeface="Courier New" panose="02070309020205020404" pitchFamily="49" charset="0"/>
                <a:cs typeface="Courier New" panose="02070309020205020404" pitchFamily="49" charset="0"/>
              </a:rPr>
              <a:t>get</a:t>
            </a:r>
            <a:r>
              <a:rPr lang="en-IN" sz="1100" dirty="0"/>
              <a:t> method will return either the value stored in the </a:t>
            </a:r>
            <a:r>
              <a:rPr lang="en-IN" sz="1100" dirty="0" err="1">
                <a:latin typeface="Courier New" panose="02070309020205020404" pitchFamily="49" charset="0"/>
                <a:cs typeface="Courier New" panose="02070309020205020404" pitchFamily="49" charset="0"/>
              </a:rPr>
              <a:t>Weakhash</a:t>
            </a:r>
            <a:r>
              <a:rPr lang="en-IN" sz="1100" dirty="0"/>
              <a:t> dictionary or a default value (set when we first define the </a:t>
            </a:r>
            <a:r>
              <a:rPr lang="en-IN" sz="1100" dirty="0">
                <a:latin typeface="Courier New" panose="02070309020205020404" pitchFamily="49" charset="0"/>
                <a:cs typeface="Courier New" panose="02070309020205020404" pitchFamily="49" charset="0"/>
              </a:rPr>
              <a:t>budget</a:t>
            </a:r>
            <a:r>
              <a:rPr lang="en-IN" sz="1100" dirty="0"/>
              <a:t> attribute in the </a:t>
            </a:r>
            <a:r>
              <a:rPr lang="en-IN" sz="1100" dirty="0">
                <a:latin typeface="Courier New" panose="02070309020205020404" pitchFamily="49" charset="0"/>
                <a:cs typeface="Courier New" panose="02070309020205020404" pitchFamily="49" charset="0"/>
              </a:rPr>
              <a:t>Project</a:t>
            </a:r>
            <a:r>
              <a:rPr lang="en-IN" sz="1100" dirty="0"/>
              <a:t> class).</a:t>
            </a:r>
            <a:endParaRPr lang="en-GB" sz="1100" dirty="0"/>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__set__ </a:t>
            </a:r>
            <a:r>
              <a:rPr lang="en-IN" sz="1100" dirty="0"/>
              <a:t>method we now call </a:t>
            </a:r>
            <a:r>
              <a:rPr lang="en-IN" sz="1100" dirty="0" err="1">
                <a:latin typeface="Courier New" panose="02070309020205020404" pitchFamily="49" charset="0"/>
                <a:cs typeface="Courier New" panose="02070309020205020404" pitchFamily="49" charset="0"/>
              </a:rPr>
              <a:t>m.budget.__set</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instance,value</a:t>
            </a:r>
            <a:r>
              <a:rPr lang="en-IN" sz="1100" dirty="0">
                <a:latin typeface="Courier New" panose="02070309020205020404" pitchFamily="49" charset="0"/>
                <a:cs typeface="Courier New" panose="02070309020205020404" pitchFamily="49" charset="0"/>
              </a:rPr>
              <a:t>) </a:t>
            </a:r>
            <a:r>
              <a:rPr lang="en-IN" sz="1100" dirty="0"/>
              <a:t>and again pass the object reference to the left of the period, i.e. the </a:t>
            </a:r>
            <a:r>
              <a:rPr lang="en-IN" sz="1100" dirty="0">
                <a:latin typeface="Courier New" panose="02070309020205020404" pitchFamily="49" charset="0"/>
                <a:cs typeface="Courier New" panose="02070309020205020404" pitchFamily="49" charset="0"/>
              </a:rPr>
              <a:t>m</a:t>
            </a:r>
            <a:r>
              <a:rPr lang="en-IN" sz="1100" dirty="0"/>
              <a:t> in </a:t>
            </a:r>
            <a:r>
              <a:rPr lang="en-IN" sz="1100" dirty="0" err="1">
                <a:latin typeface="Courier New" panose="02070309020205020404" pitchFamily="49" charset="0"/>
                <a:cs typeface="Courier New" panose="02070309020205020404" pitchFamily="49" charset="0"/>
              </a:rPr>
              <a:t>m.budget</a:t>
            </a:r>
            <a:r>
              <a:rPr lang="en-IN" sz="1100" dirty="0"/>
              <a:t> as the instance parameter and the value which is defined to the right of the assignment = operator.</a:t>
            </a:r>
            <a:endParaRPr lang="en-GB" sz="1100" dirty="0"/>
          </a:p>
          <a:p>
            <a:pPr>
              <a:spcAft>
                <a:spcPts val="433"/>
              </a:spcAft>
            </a:pPr>
            <a:r>
              <a:rPr lang="en-IN" sz="1100" dirty="0"/>
              <a:t>Remember, the descriptor object is the same one for every instance of the </a:t>
            </a:r>
            <a:r>
              <a:rPr lang="en-IN" sz="1100" dirty="0">
                <a:latin typeface="Courier New" panose="02070309020205020404" pitchFamily="49" charset="0"/>
                <a:cs typeface="Courier New" panose="02070309020205020404" pitchFamily="49" charset="0"/>
              </a:rPr>
              <a:t>Project</a:t>
            </a:r>
            <a:r>
              <a:rPr lang="en-IN" sz="1100" dirty="0"/>
              <a:t> class, so the descriptor uses the </a:t>
            </a:r>
            <a:r>
              <a:rPr lang="en-IN" sz="1100" dirty="0" err="1">
                <a:latin typeface="Courier New" panose="02070309020205020404" pitchFamily="49" charset="0"/>
                <a:cs typeface="Courier New" panose="02070309020205020404" pitchFamily="49" charset="0"/>
              </a:rPr>
              <a:t>instance,value</a:t>
            </a:r>
            <a:r>
              <a:rPr lang="en-IN" sz="1100" dirty="0"/>
              <a:t> combination as the key/value pair of the</a:t>
            </a:r>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Weakhash</a:t>
            </a:r>
            <a:r>
              <a:rPr lang="en-IN" sz="1100" dirty="0"/>
              <a:t> data structure.</a:t>
            </a:r>
            <a:endParaRPr lang="en-GB" sz="1100" dirty="0"/>
          </a:p>
          <a:p>
            <a:pPr>
              <a:spcAft>
                <a:spcPts val="650"/>
              </a:spcAft>
            </a:pPr>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30</a:t>
            </a:fld>
            <a:endParaRPr lang="en-GB" dirty="0"/>
          </a:p>
        </p:txBody>
      </p:sp>
    </p:spTree>
    <p:extLst>
      <p:ext uri="{BB962C8B-B14F-4D97-AF65-F5344CB8AC3E}">
        <p14:creationId xmlns:p14="http://schemas.microsoft.com/office/powerpoint/2010/main" val="167627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Here's a list comprehension that takes a list of temperatures in Celsius and converts them to Fahrenheit.</a:t>
            </a:r>
          </a:p>
          <a:p>
            <a:endParaRPr lang="en-IN" dirty="0"/>
          </a:p>
          <a:p>
            <a:endParaRPr lang="en-IN" dirty="0"/>
          </a:p>
          <a:p>
            <a:endParaRPr lang="en-IN" dirty="0"/>
          </a:p>
          <a:p>
            <a:endParaRPr lang="en-IN" dirty="0"/>
          </a:p>
          <a:p>
            <a:endParaRPr lang="en-IN" dirty="0"/>
          </a:p>
          <a:p>
            <a:endParaRPr lang="en-IN" dirty="0"/>
          </a:p>
          <a:p>
            <a:r>
              <a:rPr lang="en-IN" dirty="0"/>
              <a:t> </a:t>
            </a:r>
            <a:endParaRPr lang="en-GB" dirty="0"/>
          </a:p>
          <a:p>
            <a:r>
              <a:rPr lang="en-IN" dirty="0"/>
              <a:t>In list comprehensions you can use the </a:t>
            </a:r>
            <a:r>
              <a:rPr lang="en-IN" dirty="0">
                <a:latin typeface="Courier New" panose="02070309020205020404" pitchFamily="49" charset="0"/>
                <a:cs typeface="Courier New" panose="02070309020205020404" pitchFamily="49" charset="0"/>
              </a:rPr>
              <a:t>for</a:t>
            </a:r>
            <a:r>
              <a:rPr lang="en-IN" dirty="0"/>
              <a:t> and </a:t>
            </a:r>
            <a:r>
              <a:rPr lang="en-IN" dirty="0">
                <a:latin typeface="Courier New" panose="02070309020205020404" pitchFamily="49" charset="0"/>
                <a:cs typeface="Courier New" panose="02070309020205020404" pitchFamily="49" charset="0"/>
              </a:rPr>
              <a:t>if</a:t>
            </a:r>
            <a:r>
              <a:rPr lang="en-IN" dirty="0"/>
              <a:t> keywords to help you construct lists. For example:</a:t>
            </a:r>
          </a:p>
          <a:p>
            <a:endParaRPr lang="en-IN" dirty="0"/>
          </a:p>
          <a:p>
            <a:endParaRPr lang="en-IN" dirty="0"/>
          </a:p>
          <a:p>
            <a:endParaRPr lang="en-IN" dirty="0"/>
          </a:p>
          <a:p>
            <a:endParaRPr lang="en-IN" dirty="0"/>
          </a:p>
          <a:p>
            <a:endParaRPr lang="en-IN" dirty="0"/>
          </a:p>
          <a:p>
            <a:endParaRPr lang="en-GB" dirty="0"/>
          </a:p>
          <a:p>
            <a:endParaRPr lang="en-GB" dirty="0"/>
          </a:p>
          <a:p>
            <a:r>
              <a:rPr lang="en-IN" dirty="0"/>
              <a:t>The above code implements the Sieve of </a:t>
            </a:r>
            <a:r>
              <a:rPr lang="en-IN" dirty="0" err="1"/>
              <a:t>Erastosthenes</a:t>
            </a:r>
            <a:r>
              <a:rPr lang="en-IN" dirty="0"/>
              <a:t> to calculate prime numbers.</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
        <p:nvSpPr>
          <p:cNvPr id="8" name="Rectangle 7"/>
          <p:cNvSpPr/>
          <p:nvPr/>
        </p:nvSpPr>
        <p:spPr>
          <a:xfrm>
            <a:off x="773735" y="1247145"/>
            <a:ext cx="5551552" cy="84495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Celsius = (37.4,23.2,11.5,2.7)</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Fahrenheit= [ ((float(9) / 5) * temp + 32) for temp in Celsius]</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p>
        </p:txBody>
      </p:sp>
      <p:sp>
        <p:nvSpPr>
          <p:cNvPr id="9" name="Rectangle 8"/>
          <p:cNvSpPr/>
          <p:nvPr/>
        </p:nvSpPr>
        <p:spPr>
          <a:xfrm>
            <a:off x="773735" y="2685365"/>
            <a:ext cx="5551552" cy="84495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err="1">
                <a:solidFill>
                  <a:schemeClr val="tx1"/>
                </a:solidFill>
                <a:latin typeface="Courier New" panose="02070309020205020404" pitchFamily="49" charset="0"/>
                <a:cs typeface="Courier New" panose="02070309020205020404" pitchFamily="49" charset="0"/>
              </a:rPr>
              <a:t>noprimes</a:t>
            </a:r>
            <a:r>
              <a:rPr lang="en-IN" sz="1200" dirty="0">
                <a:solidFill>
                  <a:schemeClr val="tx1"/>
                </a:solidFill>
                <a:latin typeface="Courier New" panose="02070309020205020404" pitchFamily="49" charset="0"/>
                <a:cs typeface="Courier New" panose="02070309020205020404" pitchFamily="49" charset="0"/>
              </a:rPr>
              <a:t> = [j 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range(2,8) for j in range(</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*2,100,i)]</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primes = [x for x in range(2,100) if x not in </a:t>
            </a:r>
            <a:r>
              <a:rPr lang="en-IN" sz="1200" dirty="0" err="1">
                <a:solidFill>
                  <a:schemeClr val="tx1"/>
                </a:solidFill>
                <a:latin typeface="Courier New" panose="02070309020205020404" pitchFamily="49" charset="0"/>
                <a:cs typeface="Courier New" panose="02070309020205020404" pitchFamily="49" charset="0"/>
              </a:rPr>
              <a:t>noprimes</a:t>
            </a:r>
            <a:r>
              <a:rPr lang="en-IN" sz="1200"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000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200" b="1" dirty="0">
                <a:solidFill>
                  <a:srgbClr val="4472C4"/>
                </a:solidFill>
              </a:rPr>
              <a:t>Functional programming in Python using lambdas, </a:t>
            </a:r>
            <a:r>
              <a:rPr lang="en-IN" sz="1200" b="1" dirty="0">
                <a:solidFill>
                  <a:srgbClr val="4472C4"/>
                </a:solidFill>
                <a:latin typeface="Courier New" panose="02070309020205020404" pitchFamily="49" charset="0"/>
                <a:cs typeface="Courier New" panose="02070309020205020404" pitchFamily="49" charset="0"/>
              </a:rPr>
              <a:t>map()</a:t>
            </a:r>
            <a:r>
              <a:rPr lang="en-IN" sz="1200" b="1" dirty="0">
                <a:solidFill>
                  <a:srgbClr val="4472C4"/>
                </a:solidFill>
              </a:rPr>
              <a:t>, </a:t>
            </a:r>
            <a:r>
              <a:rPr lang="en-IN" sz="1200" b="1" dirty="0">
                <a:solidFill>
                  <a:srgbClr val="4472C4"/>
                </a:solidFill>
                <a:latin typeface="Courier New" panose="02070309020205020404" pitchFamily="49" charset="0"/>
                <a:cs typeface="Courier New" panose="02070309020205020404" pitchFamily="49" charset="0"/>
              </a:rPr>
              <a:t>filter() </a:t>
            </a:r>
            <a:r>
              <a:rPr lang="en-IN" sz="1200" b="1" dirty="0">
                <a:solidFill>
                  <a:srgbClr val="4472C4"/>
                </a:solidFill>
              </a:rPr>
              <a:t>and</a:t>
            </a:r>
            <a:r>
              <a:rPr lang="en-GB" sz="1200" b="1" dirty="0">
                <a:solidFill>
                  <a:srgbClr val="4472C4"/>
                </a:solidFill>
              </a:rPr>
              <a:t> </a:t>
            </a:r>
            <a:r>
              <a:rPr lang="en-IN" sz="1200" b="1" dirty="0">
                <a:solidFill>
                  <a:srgbClr val="4472C4"/>
                </a:solidFill>
                <a:latin typeface="Courier New" panose="02070309020205020404" pitchFamily="49" charset="0"/>
                <a:cs typeface="Courier New" panose="02070309020205020404" pitchFamily="49" charset="0"/>
              </a:rPr>
              <a:t>reduce()</a:t>
            </a:r>
          </a:p>
          <a:p>
            <a:endParaRPr lang="en-GB" sz="1300" b="1" dirty="0">
              <a:solidFill>
                <a:srgbClr val="4472C4"/>
              </a:solidFill>
            </a:endParaRPr>
          </a:p>
          <a:p>
            <a:pPr>
              <a:spcAft>
                <a:spcPts val="650"/>
              </a:spcAft>
            </a:pPr>
            <a:r>
              <a:rPr lang="en-IN" dirty="0"/>
              <a:t>Lambdas allow programmers the ability to create anonymous functions in code. This is a very powerful tool, especially when combined with other built in functions such as </a:t>
            </a:r>
            <a:r>
              <a:rPr lang="en-IN" dirty="0">
                <a:latin typeface="Courier New" panose="02070309020205020404" pitchFamily="49" charset="0"/>
                <a:cs typeface="Courier New" panose="02070309020205020404" pitchFamily="49" charset="0"/>
              </a:rPr>
              <a:t>map() </a:t>
            </a:r>
            <a:r>
              <a:rPr lang="en-IN" dirty="0"/>
              <a:t>and </a:t>
            </a:r>
            <a:r>
              <a:rPr lang="en-IN" dirty="0">
                <a:latin typeface="Courier New" panose="02070309020205020404" pitchFamily="49" charset="0"/>
                <a:cs typeface="Courier New" panose="02070309020205020404" pitchFamily="49" charset="0"/>
              </a:rPr>
              <a:t>filter().</a:t>
            </a:r>
            <a:endParaRPr lang="en-GB" dirty="0">
              <a:latin typeface="Courier New" panose="02070309020205020404" pitchFamily="49" charset="0"/>
              <a:cs typeface="Courier New" panose="02070309020205020404" pitchFamily="49" charset="0"/>
            </a:endParaRPr>
          </a:p>
          <a:p>
            <a:pPr>
              <a:spcAft>
                <a:spcPts val="650"/>
              </a:spcAft>
            </a:pPr>
            <a:r>
              <a:rPr lang="en-IN" dirty="0"/>
              <a:t>Let's look at an example</a:t>
            </a:r>
          </a:p>
          <a:p>
            <a:endParaRPr lang="en-IN" sz="1300" dirty="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00"/>
              </a:spcAft>
            </a:pPr>
            <a:r>
              <a:rPr lang="en-IN" sz="1200" b="1" dirty="0">
                <a:solidFill>
                  <a:srgbClr val="4472C4"/>
                </a:solidFill>
                <a:latin typeface="Courier New" panose="02070309020205020404" pitchFamily="49" charset="0"/>
                <a:cs typeface="Courier New" panose="02070309020205020404" pitchFamily="49" charset="0"/>
              </a:rPr>
              <a:t>map()</a:t>
            </a:r>
            <a:endParaRPr lang="en-IN" sz="1200" b="1" dirty="0">
              <a:latin typeface="Courier New" panose="02070309020205020404" pitchFamily="49" charset="0"/>
              <a:cs typeface="Courier New" panose="02070309020205020404" pitchFamily="49" charset="0"/>
            </a:endParaRPr>
          </a:p>
          <a:p>
            <a:r>
              <a:rPr lang="en-IN" dirty="0"/>
              <a:t>The map function looks like this:</a:t>
            </a:r>
          </a:p>
          <a:p>
            <a:endParaRPr lang="en-GB" dirty="0"/>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endParaRPr lang="en-IN" dirty="0"/>
          </a:p>
          <a:p>
            <a:r>
              <a:rPr lang="en-IN" dirty="0"/>
              <a:t>Where </a:t>
            </a:r>
            <a:r>
              <a:rPr lang="en-IN" dirty="0" err="1">
                <a:latin typeface="Courier New" panose="02070309020205020404" pitchFamily="49" charset="0"/>
                <a:cs typeface="Courier New" panose="02070309020205020404" pitchFamily="49" charset="0"/>
              </a:rPr>
              <a:t>func</a:t>
            </a:r>
            <a:r>
              <a:rPr lang="en-IN" dirty="0"/>
              <a:t> is a user supplied function and </a:t>
            </a:r>
            <a:r>
              <a:rPr lang="en-IN" dirty="0" err="1">
                <a:latin typeface="Courier New" panose="02070309020205020404" pitchFamily="49" charset="0"/>
                <a:cs typeface="Courier New" panose="02070309020205020404" pitchFamily="49" charset="0"/>
              </a:rPr>
              <a:t>oldlist</a:t>
            </a:r>
            <a:r>
              <a:rPr lang="en-IN" dirty="0"/>
              <a:t> is the list passed to the function, one element at a time. Note that </a:t>
            </a:r>
            <a:r>
              <a:rPr lang="en-IN" dirty="0">
                <a:latin typeface="Courier New" panose="02070309020205020404" pitchFamily="49" charset="0"/>
                <a:cs typeface="Courier New" panose="02070309020205020404" pitchFamily="49" charset="0"/>
              </a:rPr>
              <a:t>map</a:t>
            </a:r>
            <a:r>
              <a:rPr lang="en-IN" dirty="0"/>
              <a:t> returns an iterator. If we want to get a list, we need to convert it to a list using the </a:t>
            </a:r>
            <a:r>
              <a:rPr lang="en-IN" dirty="0">
                <a:latin typeface="Courier New" panose="02070309020205020404" pitchFamily="49" charset="0"/>
                <a:cs typeface="Courier New" panose="02070309020205020404" pitchFamily="49" charset="0"/>
              </a:rPr>
              <a:t>list</a:t>
            </a:r>
            <a:r>
              <a:rPr lang="en-IN" dirty="0"/>
              <a:t> typecast.</a:t>
            </a:r>
          </a:p>
          <a:p>
            <a:endParaRPr lang="en-GB" dirty="0"/>
          </a:p>
          <a:p>
            <a:r>
              <a:rPr lang="en-IN" dirty="0"/>
              <a:t>Let's re-write our Celsius to Fahrenheit conversion to use the </a:t>
            </a:r>
            <a:r>
              <a:rPr lang="en-IN" dirty="0">
                <a:latin typeface="Courier New" panose="02070309020205020404" pitchFamily="49" charset="0"/>
                <a:cs typeface="Courier New" panose="02070309020205020404" pitchFamily="49" charset="0"/>
              </a:rPr>
              <a:t>map() </a:t>
            </a:r>
            <a:r>
              <a:rPr lang="en-IN" dirty="0"/>
              <a:t>function like so:</a:t>
            </a:r>
            <a:endParaRPr lang="en-GB" dirty="0"/>
          </a:p>
          <a:p>
            <a:endParaRPr lang="en-IN" dirty="0"/>
          </a:p>
          <a:p>
            <a:endParaRPr lang="en-IN" dirty="0"/>
          </a:p>
          <a:p>
            <a:endParaRPr lang="en-IN" dirty="0"/>
          </a:p>
          <a:p>
            <a:endParaRPr lang="en-IN" dirty="0"/>
          </a:p>
          <a:p>
            <a:endParaRPr lang="en-IN" dirty="0"/>
          </a:p>
          <a:p>
            <a:endParaRPr lang="en-IN" dirty="0"/>
          </a:p>
          <a:p>
            <a:r>
              <a:rPr lang="en-IN" sz="1300" dirty="0"/>
              <a:t> </a:t>
            </a:r>
            <a:endParaRPr lang="en-GB" sz="1300" dirty="0"/>
          </a:p>
          <a:p>
            <a:endParaRPr lang="en-IN" sz="1300" dirty="0"/>
          </a:p>
          <a:p>
            <a:endParaRPr lang="en-IN" sz="1300" dirty="0"/>
          </a:p>
          <a:p>
            <a:r>
              <a:rPr lang="en-IN" dirty="0"/>
              <a:t>We can also use map with multiple lists.</a:t>
            </a:r>
            <a:endParaRPr lang="en-GB" dirty="0"/>
          </a:p>
          <a:p>
            <a:r>
              <a:rPr lang="en-IN" sz="1300" dirty="0"/>
              <a:t> </a:t>
            </a:r>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dirty="0"/>
          </a:p>
        </p:txBody>
      </p:sp>
      <p:sp>
        <p:nvSpPr>
          <p:cNvPr id="6" name="Rectangle 5"/>
          <p:cNvSpPr/>
          <p:nvPr/>
        </p:nvSpPr>
        <p:spPr>
          <a:xfrm>
            <a:off x="1676467" y="6500925"/>
            <a:ext cx="3744778" cy="135668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convert(x):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(float(9) * 5) /(x + 32)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CelsiusList</a:t>
            </a:r>
            <a:r>
              <a:rPr lang="en-IN" sz="1200" dirty="0">
                <a:solidFill>
                  <a:schemeClr val="tx1"/>
                </a:solidFill>
                <a:latin typeface="Courier New" panose="02070309020205020404" pitchFamily="49" charset="0"/>
                <a:cs typeface="Courier New" panose="02070309020205020404" pitchFamily="49" charset="0"/>
              </a:rPr>
              <a:t> = [32.3,27.5,2.3,11.1]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FahrenheitList</a:t>
            </a:r>
            <a:r>
              <a:rPr lang="en-IN" sz="1200" dirty="0">
                <a:solidFill>
                  <a:schemeClr val="tx1"/>
                </a:solidFill>
                <a:latin typeface="Courier New" panose="02070309020205020404" pitchFamily="49" charset="0"/>
                <a:cs typeface="Courier New" panose="02070309020205020404" pitchFamily="49" charset="0"/>
              </a:rPr>
              <a:t> = list(map(</a:t>
            </a:r>
            <a:r>
              <a:rPr lang="en-IN" sz="1200" dirty="0" err="1">
                <a:solidFill>
                  <a:schemeClr val="tx1"/>
                </a:solidFill>
                <a:latin typeface="Courier New" panose="02070309020205020404" pitchFamily="49" charset="0"/>
                <a:cs typeface="Courier New" panose="02070309020205020404" pitchFamily="49" charset="0"/>
              </a:rPr>
              <a:t>convert,CelsiusList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689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Let's consider the following problem.</a:t>
            </a:r>
            <a:endParaRPr lang="en-GB" dirty="0"/>
          </a:p>
          <a:p>
            <a:endParaRPr lang="en-IN" dirty="0"/>
          </a:p>
          <a:p>
            <a:r>
              <a:rPr lang="en-IN" dirty="0"/>
              <a:t>We have two lists</a:t>
            </a:r>
            <a:endParaRPr lang="en-GB" dirty="0"/>
          </a:p>
          <a:p>
            <a:endParaRPr lang="en-IN" dirty="0"/>
          </a:p>
          <a:p>
            <a:pPr lvl="1"/>
            <a:r>
              <a:rPr lang="en-IN" dirty="0"/>
              <a:t>a = [ 1,5,11,14,19]</a:t>
            </a:r>
            <a:endParaRPr lang="en-GB" dirty="0"/>
          </a:p>
          <a:p>
            <a:pPr lvl="1"/>
            <a:r>
              <a:rPr lang="en-IN" dirty="0"/>
              <a:t>b = [2.4,9,15,35]</a:t>
            </a:r>
            <a:endParaRPr lang="en-GB" dirty="0"/>
          </a:p>
          <a:p>
            <a:endParaRPr lang="en-IN" dirty="0"/>
          </a:p>
          <a:p>
            <a:r>
              <a:rPr lang="en-IN" dirty="0"/>
              <a:t>We'd like a new list that compares the values of each index of the two original list and</a:t>
            </a:r>
            <a:r>
              <a:rPr lang="en-GB" dirty="0"/>
              <a:t> </a:t>
            </a:r>
            <a:r>
              <a:rPr lang="en-IN" dirty="0"/>
              <a:t>returns the maximum of the two compared values. </a:t>
            </a:r>
          </a:p>
          <a:p>
            <a:endParaRPr lang="en-IN" dirty="0"/>
          </a:p>
          <a:p>
            <a:r>
              <a:rPr lang="en-IN" dirty="0"/>
              <a:t>We can use a combination of a </a:t>
            </a:r>
            <a:r>
              <a:rPr lang="en-IN" dirty="0">
                <a:latin typeface="Courier New" panose="02070309020205020404" pitchFamily="49" charset="0"/>
                <a:cs typeface="Courier New" panose="02070309020205020404" pitchFamily="49" charset="0"/>
              </a:rPr>
              <a:t>lambda,</a:t>
            </a:r>
            <a:r>
              <a:rPr lang="en-IN" dirty="0"/>
              <a:t> the </a:t>
            </a:r>
            <a:r>
              <a:rPr lang="en-IN" dirty="0">
                <a:latin typeface="Courier New" panose="02070309020205020404" pitchFamily="49" charset="0"/>
                <a:cs typeface="Courier New" panose="02070309020205020404" pitchFamily="49" charset="0"/>
              </a:rPr>
              <a:t>zip() </a:t>
            </a:r>
            <a:r>
              <a:rPr lang="en-IN" dirty="0"/>
              <a:t>and </a:t>
            </a:r>
            <a:r>
              <a:rPr lang="en-IN" dirty="0">
                <a:latin typeface="Courier New" panose="02070309020205020404" pitchFamily="49" charset="0"/>
                <a:cs typeface="Courier New" panose="02070309020205020404" pitchFamily="49" charset="0"/>
              </a:rPr>
              <a:t>map() </a:t>
            </a:r>
            <a:r>
              <a:rPr lang="en-IN" dirty="0"/>
              <a:t>functions to do this as follows:</a:t>
            </a:r>
            <a:endParaRPr lang="en-GB" dirty="0"/>
          </a:p>
          <a:p>
            <a:r>
              <a:rPr lang="en-IN" dirty="0"/>
              <a:t> </a:t>
            </a:r>
          </a:p>
          <a:p>
            <a:endParaRPr lang="en-IN" dirty="0"/>
          </a:p>
          <a:p>
            <a:endParaRPr lang="en-IN" sz="1300" dirty="0"/>
          </a:p>
          <a:p>
            <a:endParaRPr lang="en-GB" sz="1300" dirty="0"/>
          </a:p>
          <a:p>
            <a:endParaRPr lang="en-GB" dirty="0"/>
          </a:p>
          <a:p>
            <a:endParaRPr lang="en-GB" sz="1300" dirty="0"/>
          </a:p>
          <a:p>
            <a:endParaRPr lang="en-GB" dirty="0"/>
          </a:p>
          <a:p>
            <a:endParaRPr lang="en-GB" sz="1300"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a:p>
        </p:txBody>
      </p:sp>
      <p:sp>
        <p:nvSpPr>
          <p:cNvPr id="6" name="Rectangle 5"/>
          <p:cNvSpPr/>
          <p:nvPr/>
        </p:nvSpPr>
        <p:spPr>
          <a:xfrm>
            <a:off x="1464046" y="2955851"/>
            <a:ext cx="3744778" cy="11553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a= [1,5,11,14,19]</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b = [2,4,9,15,35]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print(list(map(lambda </a:t>
            </a:r>
            <a:r>
              <a:rPr lang="en-IN" sz="1200" dirty="0" err="1">
                <a:solidFill>
                  <a:schemeClr val="tx1"/>
                </a:solidFill>
                <a:latin typeface="Courier New" panose="02070309020205020404" pitchFamily="49" charset="0"/>
                <a:cs typeface="Courier New" panose="02070309020205020404" pitchFamily="49" charset="0"/>
              </a:rPr>
              <a:t>pair:max</a:t>
            </a:r>
            <a:r>
              <a:rPr lang="en-IN" sz="1200" dirty="0">
                <a:solidFill>
                  <a:schemeClr val="tx1"/>
                </a:solidFill>
                <a:latin typeface="Courier New" panose="02070309020205020404" pitchFamily="49" charset="0"/>
                <a:cs typeface="Courier New" panose="02070309020205020404" pitchFamily="49" charset="0"/>
              </a:rPr>
              <a:t>(pair),zip(</a:t>
            </a:r>
            <a:r>
              <a:rPr lang="en-IN" sz="1200" dirty="0" err="1">
                <a:solidFill>
                  <a:schemeClr val="tx1"/>
                </a:solidFill>
                <a:latin typeface="Courier New" panose="02070309020205020404" pitchFamily="49" charset="0"/>
                <a:cs typeface="Courier New" panose="02070309020205020404" pitchFamily="49" charset="0"/>
              </a:rPr>
              <a:t>a,b</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Georgia" panose="02040502050405020303" pitchFamily="18" charset="0"/>
              </a:rPr>
              <a:t> </a:t>
            </a:r>
            <a:endParaRPr lang="en-GB" sz="1300" dirty="0">
              <a:solidFill>
                <a:schemeClr val="tx1"/>
              </a:solidFill>
              <a:latin typeface="Georgia" panose="02040502050405020303" pitchFamily="18"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570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630836"/>
            <a:ext cx="5678212" cy="4693917"/>
          </a:xfrm>
        </p:spPr>
        <p:txBody>
          <a:bodyPr/>
          <a:lstStyle/>
          <a:p>
            <a:pPr>
              <a:spcAft>
                <a:spcPts val="600"/>
              </a:spcAft>
            </a:pPr>
            <a:r>
              <a:rPr lang="en-IN" sz="1200" b="1" dirty="0">
                <a:solidFill>
                  <a:schemeClr val="accent5"/>
                </a:solidFill>
                <a:latin typeface="Courier New" panose="02070309020205020404" pitchFamily="49" charset="0"/>
                <a:cs typeface="Courier New" panose="02070309020205020404" pitchFamily="49" charset="0"/>
              </a:rPr>
              <a:t>filter()</a:t>
            </a:r>
          </a:p>
          <a:p>
            <a:r>
              <a:rPr lang="en-IN" dirty="0"/>
              <a:t>The </a:t>
            </a:r>
            <a:r>
              <a:rPr lang="en-IN" dirty="0">
                <a:cs typeface="Courier New" panose="02070309020205020404" pitchFamily="49" charset="0"/>
              </a:rPr>
              <a:t>filter</a:t>
            </a:r>
            <a:r>
              <a:rPr lang="en-IN" dirty="0"/>
              <a:t> function allows the programmer to filter out elements of a list that are unwanted for any reason. </a:t>
            </a:r>
          </a:p>
          <a:p>
            <a:endParaRPr lang="en-IN" dirty="0"/>
          </a:p>
          <a:p>
            <a:r>
              <a:rPr lang="en-IN" dirty="0"/>
              <a:t>For example, let's say that in a list of ten elements from 1 to 10, I want a new list that only contains odd elements</a:t>
            </a:r>
          </a:p>
          <a:p>
            <a:endParaRPr lang="en-IN" dirty="0"/>
          </a:p>
          <a:p>
            <a:r>
              <a:rPr lang="en-IN" dirty="0"/>
              <a:t> I can do the following:</a:t>
            </a:r>
            <a:endParaRPr lang="en-GB" dirty="0"/>
          </a:p>
          <a:p>
            <a:endParaRPr lang="en-IN" sz="1300" dirty="0"/>
          </a:p>
          <a:p>
            <a:endParaRPr lang="en-IN" dirty="0"/>
          </a:p>
          <a:p>
            <a:endParaRPr lang="en-IN" sz="1300" dirty="0"/>
          </a:p>
          <a:p>
            <a:endParaRPr lang="en-IN" dirty="0"/>
          </a:p>
          <a:p>
            <a:endParaRPr lang="en-IN" sz="1300" dirty="0"/>
          </a:p>
          <a:p>
            <a:endParaRPr lang="en-IN" sz="1300" dirty="0"/>
          </a:p>
          <a:p>
            <a:endParaRPr lang="en-IN" dirty="0"/>
          </a:p>
          <a:p>
            <a:r>
              <a:rPr lang="en-IN" dirty="0"/>
              <a:t>Note that filtering can also be done using a list comprehension like so:</a:t>
            </a:r>
          </a:p>
          <a:p>
            <a:endParaRPr lang="en-IN" dirty="0"/>
          </a:p>
          <a:p>
            <a:endParaRPr lang="en-IN" dirty="0"/>
          </a:p>
          <a:p>
            <a:endParaRPr lang="en-IN" dirty="0"/>
          </a:p>
          <a:p>
            <a:endParaRPr lang="en-IN" dirty="0"/>
          </a:p>
          <a:p>
            <a:endParaRPr lang="en-IN" sz="1300" dirty="0"/>
          </a:p>
          <a:p>
            <a:endParaRPr lang="en-IN" dirty="0"/>
          </a:p>
          <a:p>
            <a:endParaRPr lang="en-GB" sz="1300" dirty="0"/>
          </a:p>
          <a:p>
            <a:r>
              <a:rPr lang="en-IN" sz="1300" dirty="0"/>
              <a:t> </a:t>
            </a:r>
            <a:endParaRPr lang="en-GB" sz="1300" dirty="0"/>
          </a:p>
          <a:p>
            <a:r>
              <a:rPr lang="en-IN" sz="1300" dirty="0"/>
              <a:t> </a:t>
            </a:r>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dirty="0"/>
          </a:p>
        </p:txBody>
      </p:sp>
      <p:sp>
        <p:nvSpPr>
          <p:cNvPr id="6" name="Rectangle 5"/>
          <p:cNvSpPr/>
          <p:nvPr/>
        </p:nvSpPr>
        <p:spPr>
          <a:xfrm>
            <a:off x="1679642" y="6161653"/>
            <a:ext cx="3744778" cy="10819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 range(1,11)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filter(lambda x: x%2 != 0,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(list(</a:t>
            </a:r>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197613" y="7705603"/>
            <a:ext cx="4708836" cy="57857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[x for x in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if x%2 != 0]</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3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561012"/>
            <a:ext cx="5678212" cy="4834216"/>
          </a:xfrm>
        </p:spPr>
        <p:txBody>
          <a:bodyPr/>
          <a:lstStyle/>
          <a:p>
            <a:pPr>
              <a:spcAft>
                <a:spcPts val="600"/>
              </a:spcAft>
            </a:pPr>
            <a:r>
              <a:rPr lang="en-IN" sz="1200" b="1" dirty="0">
                <a:solidFill>
                  <a:schemeClr val="accent5"/>
                </a:solidFill>
                <a:latin typeface="Courier New" panose="02070309020205020404" pitchFamily="49" charset="0"/>
                <a:cs typeface="Courier New" panose="02070309020205020404" pitchFamily="49" charset="0"/>
              </a:rPr>
              <a:t>reduce()</a:t>
            </a:r>
          </a:p>
          <a:p>
            <a:r>
              <a:rPr lang="en-IN" dirty="0"/>
              <a:t>The third function we will look at is the </a:t>
            </a:r>
            <a:r>
              <a:rPr lang="en-IN" dirty="0">
                <a:latin typeface="Courier New" panose="02070309020205020404" pitchFamily="49" charset="0"/>
                <a:cs typeface="Courier New" panose="02070309020205020404" pitchFamily="49" charset="0"/>
              </a:rPr>
              <a:t>reduce() </a:t>
            </a:r>
            <a:r>
              <a:rPr lang="en-IN" dirty="0"/>
              <a:t>function. The </a:t>
            </a:r>
            <a:r>
              <a:rPr lang="en-IN" dirty="0">
                <a:latin typeface="Courier New" panose="02070309020205020404" pitchFamily="49" charset="0"/>
                <a:cs typeface="Courier New" panose="02070309020205020404" pitchFamily="49" charset="0"/>
              </a:rPr>
              <a:t>reduce()</a:t>
            </a:r>
            <a:r>
              <a:rPr lang="en-IN" dirty="0"/>
              <a:t> function is a bit more complex and will require some explanation.</a:t>
            </a:r>
          </a:p>
          <a:p>
            <a:endParaRPr lang="en-GB" dirty="0"/>
          </a:p>
          <a:p>
            <a:r>
              <a:rPr lang="en-IN" dirty="0"/>
              <a:t>The </a:t>
            </a:r>
            <a:r>
              <a:rPr lang="en-IN" dirty="0">
                <a:latin typeface="Courier New" panose="02070309020205020404" pitchFamily="49" charset="0"/>
                <a:cs typeface="Courier New" panose="02070309020205020404" pitchFamily="49" charset="0"/>
              </a:rPr>
              <a:t>reduce()</a:t>
            </a:r>
            <a:r>
              <a:rPr lang="en-IN" dirty="0"/>
              <a:t> function takes the parameters (</a:t>
            </a:r>
            <a:r>
              <a:rPr lang="en-IN" dirty="0" err="1">
                <a:latin typeface="Courier New" panose="02070309020205020404" pitchFamily="49" charset="0"/>
                <a:cs typeface="Courier New" panose="02070309020205020404" pitchFamily="49" charset="0"/>
              </a:rPr>
              <a:t>func</a:t>
            </a:r>
            <a:r>
              <a:rPr lang="en-IN" dirty="0"/>
              <a:t> and </a:t>
            </a:r>
            <a:r>
              <a:rPr lang="en-IN" dirty="0" err="1">
                <a:latin typeface="Courier New" panose="02070309020205020404" pitchFamily="49" charset="0"/>
                <a:cs typeface="Courier New" panose="02070309020205020404" pitchFamily="49" charset="0"/>
              </a:rPr>
              <a:t>seq</a:t>
            </a:r>
            <a:r>
              <a:rPr lang="en-IN" dirty="0"/>
              <a:t>) similar to </a:t>
            </a:r>
            <a:r>
              <a:rPr lang="en-IN" dirty="0">
                <a:latin typeface="Courier New" panose="02070309020205020404" pitchFamily="49" charset="0"/>
                <a:cs typeface="Courier New" panose="02070309020205020404" pitchFamily="49" charset="0"/>
              </a:rPr>
              <a:t>map()</a:t>
            </a:r>
            <a:r>
              <a:rPr lang="en-IN" dirty="0"/>
              <a:t> and </a:t>
            </a:r>
            <a:r>
              <a:rPr lang="en-IN" dirty="0">
                <a:latin typeface="Courier New" panose="02070309020205020404" pitchFamily="49" charset="0"/>
                <a:cs typeface="Courier New" panose="02070309020205020404" pitchFamily="49" charset="0"/>
              </a:rPr>
              <a:t>filter()</a:t>
            </a:r>
            <a:r>
              <a:rPr lang="en-IN" dirty="0"/>
              <a:t>. However, what </a:t>
            </a:r>
            <a:r>
              <a:rPr lang="en-IN" dirty="0">
                <a:latin typeface="Courier New" panose="02070309020205020404" pitchFamily="49" charset="0"/>
                <a:cs typeface="Courier New" panose="02070309020205020404" pitchFamily="49" charset="0"/>
              </a:rPr>
              <a:t>reduce()</a:t>
            </a:r>
            <a:r>
              <a:rPr lang="en-IN" dirty="0"/>
              <a:t> does is a bit more complex. </a:t>
            </a:r>
          </a:p>
          <a:p>
            <a:endParaRPr lang="en-IN" dirty="0"/>
          </a:p>
          <a:p>
            <a:r>
              <a:rPr lang="en-IN" dirty="0"/>
              <a:t>Here are the steps:</a:t>
            </a:r>
          </a:p>
          <a:p>
            <a:endParaRPr lang="en-IN" dirty="0"/>
          </a:p>
          <a:p>
            <a:pPr marL="185766" indent="-185766">
              <a:spcAft>
                <a:spcPts val="325"/>
              </a:spcAft>
              <a:buFont typeface="Arial" panose="020B0604020202020204" pitchFamily="34" charset="0"/>
              <a:buChar char="•"/>
            </a:pPr>
            <a:r>
              <a:rPr lang="en-IN" dirty="0"/>
              <a:t>Given a sequence (s 1 , s 2 , s 3 , s 4 ,s 5 ...s n ) </a:t>
            </a:r>
            <a:r>
              <a:rPr lang="en-IN" dirty="0">
                <a:latin typeface="Courier New" panose="02070309020205020404" pitchFamily="49" charset="0"/>
                <a:cs typeface="Courier New" panose="02070309020205020404" pitchFamily="49" charset="0"/>
              </a:rPr>
              <a:t>reduce</a:t>
            </a:r>
            <a:r>
              <a:rPr lang="en-IN" dirty="0"/>
              <a:t> will send the first two elements in the sequence to the </a:t>
            </a:r>
            <a:r>
              <a:rPr lang="en-IN" dirty="0" err="1">
                <a:latin typeface="Courier New" panose="02070309020205020404" pitchFamily="49" charset="0"/>
                <a:cs typeface="Courier New" panose="02070309020205020404" pitchFamily="49" charset="0"/>
              </a:rPr>
              <a:t>func</a:t>
            </a:r>
            <a:r>
              <a:rPr lang="en-IN" dirty="0"/>
              <a:t> </a:t>
            </a:r>
          </a:p>
          <a:p>
            <a:pPr marL="185766" indent="-185766">
              <a:spcAft>
                <a:spcPts val="325"/>
              </a:spcAft>
              <a:buFont typeface="Arial" panose="020B0604020202020204" pitchFamily="34" charset="0"/>
              <a:buChar char="•"/>
            </a:pPr>
            <a:r>
              <a:rPr lang="en-IN" dirty="0"/>
              <a:t>The function will return the result like so</a:t>
            </a:r>
            <a:r>
              <a:rPr lang="en-IN" dirty="0">
                <a:latin typeface="Courier New" panose="02070309020205020404" pitchFamily="49" charset="0"/>
                <a:cs typeface="Courier New" panose="02070309020205020404" pitchFamily="49" charset="0"/>
              </a:rPr>
              <a:t>:</a:t>
            </a:r>
          </a:p>
          <a:p>
            <a:pPr lvl="1">
              <a:spcAft>
                <a:spcPts val="325"/>
              </a:spcAft>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(S 1 ,S 2 ),S ,S 4 ,S 5 ...S n )</a:t>
            </a:r>
          </a:p>
          <a:p>
            <a:pPr marL="185766" indent="-185766">
              <a:spcAft>
                <a:spcPts val="325"/>
              </a:spcAft>
              <a:buFont typeface="Arial" panose="020B0604020202020204" pitchFamily="34" charset="0"/>
              <a:buChar char="•"/>
            </a:pPr>
            <a:r>
              <a:rPr lang="en-IN" dirty="0"/>
              <a:t>Next </a:t>
            </a:r>
            <a:r>
              <a:rPr lang="en-IN" dirty="0">
                <a:latin typeface="Courier New" panose="02070309020205020404" pitchFamily="49" charset="0"/>
                <a:cs typeface="Courier New" panose="02070309020205020404" pitchFamily="49" charset="0"/>
              </a:rPr>
              <a:t>reduce</a:t>
            </a:r>
            <a:r>
              <a:rPr lang="en-IN" dirty="0"/>
              <a:t> will take the next element in the sequence and apply the function to the results of the first function and the element like so:</a:t>
            </a:r>
            <a:endParaRPr lang="en-GB" dirty="0"/>
          </a:p>
          <a:p>
            <a:pPr marL="588259" lvl="1">
              <a:spcAft>
                <a:spcPts val="325"/>
              </a:spcAft>
            </a:pP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(S 1 ,S 2 ),S 3 ),S 4 ,S 5 ..S n ) </a:t>
            </a:r>
          </a:p>
          <a:p>
            <a:pPr marL="185766" indent="-185766">
              <a:spcAft>
                <a:spcPts val="325"/>
              </a:spcAft>
              <a:buFont typeface="Arial" panose="020B0604020202020204" pitchFamily="34" charset="0"/>
              <a:buChar char="•"/>
            </a:pPr>
            <a:r>
              <a:rPr lang="en-IN" dirty="0"/>
              <a:t>And so on until there is only one element left in the list.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Tree>
    <p:extLst>
      <p:ext uri="{BB962C8B-B14F-4D97-AF65-F5344CB8AC3E}">
        <p14:creationId xmlns:p14="http://schemas.microsoft.com/office/powerpoint/2010/main" val="400515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118">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47"/>
            </a:lvl1pPr>
            <a:lvl2pPr marL="466207" indent="0" algn="ctr">
              <a:buNone/>
              <a:defRPr sz="2039"/>
            </a:lvl2pPr>
            <a:lvl3pPr marL="932414" indent="0" algn="ctr">
              <a:buNone/>
              <a:defRPr sz="1835"/>
            </a:lvl3pPr>
            <a:lvl4pPr marL="1398621" indent="0" algn="ctr">
              <a:buNone/>
              <a:defRPr sz="1632"/>
            </a:lvl4pPr>
            <a:lvl5pPr marL="1864827" indent="0" algn="ctr">
              <a:buNone/>
              <a:defRPr sz="1632"/>
            </a:lvl5pPr>
            <a:lvl6pPr marL="2331034" indent="0" algn="ctr">
              <a:buNone/>
              <a:defRPr sz="1632"/>
            </a:lvl6pPr>
            <a:lvl7pPr marL="2797241" indent="0" algn="ctr">
              <a:buNone/>
              <a:defRPr sz="1632"/>
            </a:lvl7pPr>
            <a:lvl8pPr marL="3263448" indent="0" algn="ctr">
              <a:buNone/>
              <a:defRPr sz="1632"/>
            </a:lvl8pPr>
            <a:lvl9pPr marL="3729655" indent="0" algn="ctr">
              <a:buNone/>
              <a:defRPr sz="1632"/>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32">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3"/>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9"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6" name="Content Placeholder 5"/>
          <p:cNvSpPr>
            <a:spLocks noGrp="1"/>
          </p:cNvSpPr>
          <p:nvPr>
            <p:ph sz="quarter" idx="4"/>
          </p:nvPr>
        </p:nvSpPr>
        <p:spPr>
          <a:xfrm>
            <a:off x="5649814"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8" y="457203"/>
            <a:ext cx="5649813" cy="5793925"/>
          </a:xfrm>
        </p:spPr>
        <p:txBody>
          <a:bodyPr/>
          <a:lstStyle>
            <a:lvl1pPr>
              <a:defRPr sz="3263"/>
            </a:lvl1pPr>
            <a:lvl2pPr>
              <a:defRPr sz="2855"/>
            </a:lvl2pPr>
            <a:lvl3pPr>
              <a:defRPr sz="2447"/>
            </a:lvl3pPr>
            <a:lvl4pPr>
              <a:defRPr sz="2039"/>
            </a:lvl4pPr>
            <a:lvl5pPr>
              <a:defRPr sz="2039"/>
            </a:lvl5pPr>
            <a:lvl6pPr>
              <a:defRPr sz="2039"/>
            </a:lvl6pPr>
            <a:lvl7pPr>
              <a:defRPr sz="2039"/>
            </a:lvl7pPr>
            <a:lvl8pPr>
              <a:defRPr sz="2039"/>
            </a:lvl8pPr>
            <a:lvl9pPr>
              <a:defRPr sz="203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8" y="866275"/>
            <a:ext cx="5649813" cy="4994776"/>
          </a:xfrm>
        </p:spPr>
        <p:txBody>
          <a:bodyPr/>
          <a:lstStyle>
            <a:lvl1pPr marL="0" indent="0">
              <a:buNone/>
              <a:defRPr sz="3263"/>
            </a:lvl1pPr>
            <a:lvl2pPr marL="466207" indent="0">
              <a:buNone/>
              <a:defRPr sz="2855"/>
            </a:lvl2pPr>
            <a:lvl3pPr marL="932414" indent="0">
              <a:buNone/>
              <a:defRPr sz="2447"/>
            </a:lvl3pPr>
            <a:lvl4pPr marL="1398621" indent="0">
              <a:buNone/>
              <a:defRPr sz="2039"/>
            </a:lvl4pPr>
            <a:lvl5pPr marL="1864827" indent="0">
              <a:buNone/>
              <a:defRPr sz="2039"/>
            </a:lvl5pPr>
            <a:lvl6pPr marL="2331034" indent="0">
              <a:buNone/>
              <a:defRPr sz="2039"/>
            </a:lvl6pPr>
            <a:lvl7pPr marL="2797241" indent="0">
              <a:buNone/>
              <a:defRPr sz="2039"/>
            </a:lvl7pPr>
            <a:lvl8pPr marL="3263448" indent="0">
              <a:buNone/>
              <a:defRPr sz="2039"/>
            </a:lvl8pPr>
            <a:lvl9pPr marL="3729655" indent="0">
              <a:buNone/>
              <a:defRPr sz="2039"/>
            </a:lvl9pPr>
          </a:lstStyle>
          <a:p>
            <a:r>
              <a:rPr lang="en-US"/>
              <a:t>Click icon to add picture</a:t>
            </a:r>
            <a:endParaRPr lang="en-GB"/>
          </a:p>
        </p:txBody>
      </p:sp>
      <p:sp>
        <p:nvSpPr>
          <p:cNvPr id="8"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24">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802275" y="6315971"/>
            <a:ext cx="1590593" cy="365125"/>
          </a:xfrm>
          <a:prstGeom prst="rect">
            <a:avLst/>
          </a:prstGeom>
        </p:spPr>
        <p:txBody>
          <a:bodyPr vert="horz" lIns="93244" tIns="46622" rIns="93244" bIns="4662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24"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32414" rtl="0" eaLnBrk="1" latinLnBrk="0" hangingPunct="1">
        <a:lnSpc>
          <a:spcPct val="90000"/>
        </a:lnSpc>
        <a:spcBef>
          <a:spcPct val="0"/>
        </a:spcBef>
        <a:buNone/>
        <a:defRPr sz="4487" kern="1200">
          <a:solidFill>
            <a:schemeClr val="accent1"/>
          </a:solidFill>
          <a:latin typeface="+mj-lt"/>
          <a:ea typeface="+mj-ea"/>
          <a:cs typeface="+mj-cs"/>
        </a:defRPr>
      </a:lvl1pPr>
    </p:titleStyle>
    <p:bodyStyle>
      <a:lvl1pPr marL="233103" indent="-233103" algn="l" defTabSz="932414" rtl="0" eaLnBrk="1" latinLnBrk="0" hangingPunct="1">
        <a:lnSpc>
          <a:spcPct val="90000"/>
        </a:lnSpc>
        <a:spcBef>
          <a:spcPts val="1020"/>
        </a:spcBef>
        <a:buClr>
          <a:schemeClr val="accent5"/>
        </a:buClr>
        <a:buFont typeface="Arial" panose="020B0604020202020204" pitchFamily="34" charset="0"/>
        <a:buChar char="•"/>
        <a:defRPr sz="2855" kern="1200">
          <a:solidFill>
            <a:schemeClr val="tx1"/>
          </a:solidFill>
          <a:latin typeface="+mn-lt"/>
          <a:ea typeface="+mn-ea"/>
          <a:cs typeface="+mn-cs"/>
        </a:defRPr>
      </a:lvl1pPr>
      <a:lvl2pPr marL="699310" indent="-233103" algn="l" defTabSz="932414" rtl="0" eaLnBrk="1" latinLnBrk="0" hangingPunct="1">
        <a:lnSpc>
          <a:spcPct val="90000"/>
        </a:lnSpc>
        <a:spcBef>
          <a:spcPts val="510"/>
        </a:spcBef>
        <a:buClr>
          <a:schemeClr val="accent5"/>
        </a:buClr>
        <a:buFont typeface="Arial" panose="020B0604020202020204" pitchFamily="34" charset="0"/>
        <a:buChar char="•"/>
        <a:defRPr sz="2447" kern="1200">
          <a:solidFill>
            <a:schemeClr val="tx1"/>
          </a:solidFill>
          <a:latin typeface="+mn-lt"/>
          <a:ea typeface="+mn-ea"/>
          <a:cs typeface="+mn-cs"/>
        </a:defRPr>
      </a:lvl2pPr>
      <a:lvl3pPr marL="1165517" indent="-233103" algn="l" defTabSz="932414" rtl="0" eaLnBrk="1" latinLnBrk="0" hangingPunct="1">
        <a:lnSpc>
          <a:spcPct val="90000"/>
        </a:lnSpc>
        <a:spcBef>
          <a:spcPts val="510"/>
        </a:spcBef>
        <a:buClr>
          <a:schemeClr val="accent5"/>
        </a:buClr>
        <a:buFont typeface="Arial" panose="020B0604020202020204" pitchFamily="34" charset="0"/>
        <a:buChar char="•"/>
        <a:defRPr sz="2039" kern="1200">
          <a:solidFill>
            <a:schemeClr val="tx1"/>
          </a:solidFill>
          <a:latin typeface="+mn-lt"/>
          <a:ea typeface="+mn-ea"/>
          <a:cs typeface="+mn-cs"/>
        </a:defRPr>
      </a:lvl3pPr>
      <a:lvl4pPr marL="1631724"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4pPr>
      <a:lvl5pPr marL="2097931"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5pPr>
      <a:lvl6pPr marL="256413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344"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551"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75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414" rtl="0" eaLnBrk="1" latinLnBrk="0" hangingPunct="1">
        <a:defRPr sz="1835" kern="1200">
          <a:solidFill>
            <a:schemeClr val="tx1"/>
          </a:solidFill>
          <a:latin typeface="+mn-lt"/>
          <a:ea typeface="+mn-ea"/>
          <a:cs typeface="+mn-cs"/>
        </a:defRPr>
      </a:lvl1pPr>
      <a:lvl2pPr marL="466207" algn="l" defTabSz="932414" rtl="0" eaLnBrk="1" latinLnBrk="0" hangingPunct="1">
        <a:defRPr sz="1835" kern="1200">
          <a:solidFill>
            <a:schemeClr val="tx1"/>
          </a:solidFill>
          <a:latin typeface="+mn-lt"/>
          <a:ea typeface="+mn-ea"/>
          <a:cs typeface="+mn-cs"/>
        </a:defRPr>
      </a:lvl2pPr>
      <a:lvl3pPr marL="932414" algn="l" defTabSz="932414" rtl="0" eaLnBrk="1" latinLnBrk="0" hangingPunct="1">
        <a:defRPr sz="1835" kern="1200">
          <a:solidFill>
            <a:schemeClr val="tx1"/>
          </a:solidFill>
          <a:latin typeface="+mn-lt"/>
          <a:ea typeface="+mn-ea"/>
          <a:cs typeface="+mn-cs"/>
        </a:defRPr>
      </a:lvl3pPr>
      <a:lvl4pPr marL="1398621" algn="l" defTabSz="932414" rtl="0" eaLnBrk="1" latinLnBrk="0" hangingPunct="1">
        <a:defRPr sz="1835" kern="1200">
          <a:solidFill>
            <a:schemeClr val="tx1"/>
          </a:solidFill>
          <a:latin typeface="+mn-lt"/>
          <a:ea typeface="+mn-ea"/>
          <a:cs typeface="+mn-cs"/>
        </a:defRPr>
      </a:lvl4pPr>
      <a:lvl5pPr marL="1864827" algn="l" defTabSz="932414" rtl="0" eaLnBrk="1" latinLnBrk="0" hangingPunct="1">
        <a:defRPr sz="1835" kern="1200">
          <a:solidFill>
            <a:schemeClr val="tx1"/>
          </a:solidFill>
          <a:latin typeface="+mn-lt"/>
          <a:ea typeface="+mn-ea"/>
          <a:cs typeface="+mn-cs"/>
        </a:defRPr>
      </a:lvl5pPr>
      <a:lvl6pPr marL="2331034" algn="l" defTabSz="932414" rtl="0" eaLnBrk="1" latinLnBrk="0" hangingPunct="1">
        <a:defRPr sz="1835" kern="1200">
          <a:solidFill>
            <a:schemeClr val="tx1"/>
          </a:solidFill>
          <a:latin typeface="+mn-lt"/>
          <a:ea typeface="+mn-ea"/>
          <a:cs typeface="+mn-cs"/>
        </a:defRPr>
      </a:lvl6pPr>
      <a:lvl7pPr marL="2797241" algn="l" defTabSz="932414" rtl="0" eaLnBrk="1" latinLnBrk="0" hangingPunct="1">
        <a:defRPr sz="1835" kern="1200">
          <a:solidFill>
            <a:schemeClr val="tx1"/>
          </a:solidFill>
          <a:latin typeface="+mn-lt"/>
          <a:ea typeface="+mn-ea"/>
          <a:cs typeface="+mn-cs"/>
        </a:defRPr>
      </a:lvl7pPr>
      <a:lvl8pPr marL="3263448" algn="l" defTabSz="932414" rtl="0" eaLnBrk="1" latinLnBrk="0" hangingPunct="1">
        <a:defRPr sz="1835" kern="1200">
          <a:solidFill>
            <a:schemeClr val="tx1"/>
          </a:solidFill>
          <a:latin typeface="+mn-lt"/>
          <a:ea typeface="+mn-ea"/>
          <a:cs typeface="+mn-cs"/>
        </a:defRPr>
      </a:lvl8pPr>
      <a:lvl9pPr marL="3729655" algn="l" defTabSz="932414"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for Tool Developers</a:t>
            </a:r>
          </a:p>
        </p:txBody>
      </p:sp>
    </p:spTree>
    <p:extLst>
      <p:ext uri="{BB962C8B-B14F-4D97-AF65-F5344CB8AC3E}">
        <p14:creationId xmlns:p14="http://schemas.microsoft.com/office/powerpoint/2010/main" val="10271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Possible to iterate over a number of different data types in Python</a:t>
            </a:r>
          </a:p>
          <a:p>
            <a:r>
              <a:rPr lang="en-GB" dirty="0"/>
              <a:t>A </a:t>
            </a:r>
            <a:r>
              <a:rPr lang="en-GB" dirty="0">
                <a:latin typeface="Courier New" panose="02070309020205020404" pitchFamily="49" charset="0"/>
                <a:cs typeface="Courier New" panose="02070309020205020404" pitchFamily="49" charset="0"/>
              </a:rPr>
              <a:t>for</a:t>
            </a:r>
            <a:r>
              <a:rPr lang="en-GB" dirty="0"/>
              <a:t> statement calls the </a:t>
            </a:r>
            <a:r>
              <a:rPr lang="en-GB" dirty="0" err="1">
                <a:latin typeface="Courier New" panose="02070309020205020404" pitchFamily="49" charset="0"/>
                <a:cs typeface="Courier New" panose="02070309020205020404" pitchFamily="49" charset="0"/>
              </a:rPr>
              <a:t>iter</a:t>
            </a:r>
            <a:r>
              <a:rPr lang="en-GB" dirty="0">
                <a:latin typeface="Courier New" panose="02070309020205020404" pitchFamily="49" charset="0"/>
                <a:cs typeface="Courier New" panose="02070309020205020404" pitchFamily="49" charset="0"/>
              </a:rPr>
              <a:t>()</a:t>
            </a:r>
            <a:r>
              <a:rPr lang="en-GB" dirty="0"/>
              <a:t> function</a:t>
            </a:r>
          </a:p>
          <a:p>
            <a:pPr lvl="1"/>
            <a:r>
              <a:rPr lang="en-GB" dirty="0"/>
              <a:t>This function calls an iterator</a:t>
            </a:r>
          </a:p>
          <a:p>
            <a:r>
              <a:rPr lang="en-GB" dirty="0"/>
              <a:t>Creating your own iterators is straightforward</a:t>
            </a:r>
          </a:p>
        </p:txBody>
      </p:sp>
      <p:sp>
        <p:nvSpPr>
          <p:cNvPr id="3" name="Title 2"/>
          <p:cNvSpPr>
            <a:spLocks noGrp="1"/>
          </p:cNvSpPr>
          <p:nvPr>
            <p:ph type="title"/>
          </p:nvPr>
        </p:nvSpPr>
        <p:spPr/>
        <p:txBody>
          <a:bodyPr/>
          <a:lstStyle/>
          <a:p>
            <a:r>
              <a:rPr lang="en-GB" dirty="0"/>
              <a:t>Iterators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30156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Possible to iterate over a number of different data types in Python</a:t>
            </a:r>
          </a:p>
          <a:p>
            <a:r>
              <a:rPr lang="en-GB" dirty="0"/>
              <a:t>A </a:t>
            </a:r>
            <a:r>
              <a:rPr lang="en-GB" dirty="0">
                <a:latin typeface="Courier New" panose="02070309020205020404" pitchFamily="49" charset="0"/>
                <a:cs typeface="Courier New" panose="02070309020205020404" pitchFamily="49" charset="0"/>
              </a:rPr>
              <a:t>for</a:t>
            </a:r>
            <a:r>
              <a:rPr lang="en-GB" dirty="0"/>
              <a:t> statement calls the </a:t>
            </a:r>
            <a:r>
              <a:rPr lang="en-GB" dirty="0" err="1">
                <a:latin typeface="Courier New" panose="02070309020205020404" pitchFamily="49" charset="0"/>
                <a:cs typeface="Courier New" panose="02070309020205020404" pitchFamily="49" charset="0"/>
              </a:rPr>
              <a:t>iter</a:t>
            </a:r>
            <a:r>
              <a:rPr lang="en-GB" dirty="0">
                <a:latin typeface="Courier New" panose="02070309020205020404" pitchFamily="49" charset="0"/>
                <a:cs typeface="Courier New" panose="02070309020205020404" pitchFamily="49" charset="0"/>
              </a:rPr>
              <a:t>()</a:t>
            </a:r>
            <a:r>
              <a:rPr lang="en-GB" dirty="0"/>
              <a:t> function</a:t>
            </a:r>
          </a:p>
          <a:p>
            <a:pPr lvl="1"/>
            <a:r>
              <a:rPr lang="en-GB" dirty="0"/>
              <a:t>This function calls an iterator</a:t>
            </a:r>
          </a:p>
          <a:p>
            <a:r>
              <a:rPr lang="en-GB" dirty="0"/>
              <a:t>Creating your own iterators is straightforward</a:t>
            </a:r>
          </a:p>
        </p:txBody>
      </p:sp>
      <p:sp>
        <p:nvSpPr>
          <p:cNvPr id="3" name="Title 2"/>
          <p:cNvSpPr>
            <a:spLocks noGrp="1"/>
          </p:cNvSpPr>
          <p:nvPr>
            <p:ph type="title"/>
          </p:nvPr>
        </p:nvSpPr>
        <p:spPr/>
        <p:txBody>
          <a:bodyPr/>
          <a:lstStyle/>
          <a:p>
            <a:r>
              <a:rPr lang="en-GB" dirty="0"/>
              <a:t>Iterators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09104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Generators are a special type of iterator</a:t>
            </a:r>
          </a:p>
          <a:p>
            <a:pPr lvl="1"/>
            <a:r>
              <a:rPr lang="en-GB" dirty="0"/>
              <a:t>Generators can be thought of as an </a:t>
            </a:r>
            <a:r>
              <a:rPr lang="en-GB" dirty="0" err="1"/>
              <a:t>iterable</a:t>
            </a:r>
            <a:r>
              <a:rPr lang="en-GB" dirty="0"/>
              <a:t> function</a:t>
            </a:r>
          </a:p>
          <a:p>
            <a:r>
              <a:rPr lang="en-GB" dirty="0"/>
              <a:t>We can do more with generators </a:t>
            </a:r>
          </a:p>
          <a:p>
            <a:pPr lvl="1"/>
            <a:r>
              <a:rPr lang="en-GB" dirty="0"/>
              <a:t>Python supports generator comprehensions</a:t>
            </a:r>
          </a:p>
          <a:p>
            <a:pPr lvl="1"/>
            <a:r>
              <a:rPr lang="en-GB" dirty="0"/>
              <a:t>We can use the </a:t>
            </a:r>
            <a:r>
              <a:rPr lang="en-GB" dirty="0">
                <a:latin typeface="Courier New" panose="02070309020205020404" pitchFamily="49" charset="0"/>
                <a:cs typeface="Courier New" panose="02070309020205020404" pitchFamily="49" charset="0"/>
              </a:rPr>
              <a:t>send</a:t>
            </a:r>
            <a:r>
              <a:rPr lang="en-GB" dirty="0"/>
              <a:t> method in generator to create coroutines</a:t>
            </a:r>
          </a:p>
          <a:p>
            <a:pPr lvl="1"/>
            <a:r>
              <a:rPr lang="en-GB" dirty="0"/>
              <a:t>Coroutines allow us to have functions that can</a:t>
            </a:r>
          </a:p>
          <a:p>
            <a:pPr lvl="2"/>
            <a:r>
              <a:rPr lang="en-GB" dirty="0"/>
              <a:t>Collaboratively call coroutines</a:t>
            </a:r>
          </a:p>
          <a:p>
            <a:pPr lvl="2"/>
            <a:r>
              <a:rPr lang="en-GB" dirty="0"/>
              <a:t>Pass execution to them</a:t>
            </a:r>
          </a:p>
          <a:p>
            <a:pPr lvl="2"/>
            <a:r>
              <a:rPr lang="en-GB" dirty="0"/>
              <a:t>Pass execution back to the calling function without using a </a:t>
            </a:r>
            <a:r>
              <a:rPr lang="en-GB" dirty="0">
                <a:latin typeface="Courier New" panose="02070309020205020404" pitchFamily="49" charset="0"/>
                <a:cs typeface="Courier New" panose="02070309020205020404" pitchFamily="49" charset="0"/>
              </a:rPr>
              <a:t>return</a:t>
            </a:r>
          </a:p>
          <a:p>
            <a:pPr lvl="2"/>
            <a:r>
              <a:rPr lang="en-GB" dirty="0"/>
              <a:t>The ‘control’ state is saved between calls</a:t>
            </a:r>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12</a:t>
            </a:fld>
            <a:endParaRPr lang="en-GB" dirty="0"/>
          </a:p>
        </p:txBody>
      </p:sp>
    </p:spTree>
    <p:extLst>
      <p:ext uri="{BB962C8B-B14F-4D97-AF65-F5344CB8AC3E}">
        <p14:creationId xmlns:p14="http://schemas.microsoft.com/office/powerpoint/2010/main" val="233039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Generators are a special type of iterator</a:t>
            </a:r>
          </a:p>
          <a:p>
            <a:pPr lvl="1"/>
            <a:r>
              <a:rPr lang="en-GB" dirty="0"/>
              <a:t>Generators can be thought of as an </a:t>
            </a:r>
            <a:r>
              <a:rPr lang="en-GB" dirty="0" err="1"/>
              <a:t>iterable</a:t>
            </a:r>
            <a:r>
              <a:rPr lang="en-GB" dirty="0"/>
              <a:t> function</a:t>
            </a:r>
          </a:p>
          <a:p>
            <a:pPr lvl="0"/>
            <a:r>
              <a:rPr lang="en-GB" dirty="0"/>
              <a:t>We can do more with generators </a:t>
            </a:r>
          </a:p>
          <a:p>
            <a:pPr lvl="1"/>
            <a:r>
              <a:rPr lang="en-GB" dirty="0"/>
              <a:t>Python supports generator comprehensions</a:t>
            </a:r>
          </a:p>
          <a:p>
            <a:pPr lvl="1"/>
            <a:r>
              <a:rPr lang="en-GB" dirty="0"/>
              <a:t>We can use the </a:t>
            </a:r>
            <a:r>
              <a:rPr lang="en-GB" dirty="0">
                <a:latin typeface="Courier New" panose="02070309020205020404" pitchFamily="49" charset="0"/>
                <a:cs typeface="Courier New" panose="02070309020205020404" pitchFamily="49" charset="0"/>
              </a:rPr>
              <a:t>send</a:t>
            </a:r>
            <a:r>
              <a:rPr lang="en-GB" dirty="0"/>
              <a:t> method in generator to create coroutines</a:t>
            </a:r>
          </a:p>
          <a:p>
            <a:pPr lvl="1"/>
            <a:r>
              <a:rPr lang="en-GB" dirty="0"/>
              <a:t>Coroutines allow us to have functions that can</a:t>
            </a:r>
          </a:p>
          <a:p>
            <a:pPr lvl="2"/>
            <a:r>
              <a:rPr lang="en-GB" dirty="0"/>
              <a:t>Collaboratively call coroutines</a:t>
            </a:r>
          </a:p>
          <a:p>
            <a:pPr lvl="2"/>
            <a:r>
              <a:rPr lang="en-GB" dirty="0"/>
              <a:t>Pass execution to them</a:t>
            </a:r>
          </a:p>
          <a:p>
            <a:pPr lvl="2"/>
            <a:r>
              <a:rPr lang="en-GB" dirty="0"/>
              <a:t>Pass execution back to the calling function without using a </a:t>
            </a:r>
            <a:r>
              <a:rPr lang="en-GB" dirty="0">
                <a:latin typeface="Courier New" panose="02070309020205020404" pitchFamily="49" charset="0"/>
                <a:cs typeface="Courier New" panose="02070309020205020404" pitchFamily="49" charset="0"/>
              </a:rPr>
              <a:t>return</a:t>
            </a:r>
          </a:p>
          <a:p>
            <a:pPr lvl="2"/>
            <a:r>
              <a:rPr lang="en-GB" dirty="0"/>
              <a:t>The ‘control’ state is saved between calls</a:t>
            </a:r>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180304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Generators are a special type of iterator</a:t>
            </a:r>
          </a:p>
          <a:p>
            <a:pPr lvl="1"/>
            <a:r>
              <a:rPr lang="en-GB" dirty="0"/>
              <a:t>Generators can be thought of as an </a:t>
            </a:r>
            <a:r>
              <a:rPr lang="en-GB" dirty="0" err="1"/>
              <a:t>iterable</a:t>
            </a:r>
            <a:r>
              <a:rPr lang="en-GB" dirty="0"/>
              <a:t> function</a:t>
            </a:r>
          </a:p>
          <a:p>
            <a:pPr lvl="0"/>
            <a:r>
              <a:rPr lang="en-GB" dirty="0"/>
              <a:t>We can do more with generators </a:t>
            </a:r>
          </a:p>
          <a:p>
            <a:pPr lvl="1"/>
            <a:r>
              <a:rPr lang="en-GB" dirty="0"/>
              <a:t>Python supports generator comprehensions</a:t>
            </a:r>
          </a:p>
          <a:p>
            <a:pPr lvl="1"/>
            <a:r>
              <a:rPr lang="en-GB" dirty="0"/>
              <a:t>We can use the </a:t>
            </a:r>
            <a:r>
              <a:rPr lang="en-GB" dirty="0">
                <a:latin typeface="Courier New" panose="02070309020205020404" pitchFamily="49" charset="0"/>
                <a:cs typeface="Courier New" panose="02070309020205020404" pitchFamily="49" charset="0"/>
              </a:rPr>
              <a:t>send</a:t>
            </a:r>
            <a:r>
              <a:rPr lang="en-GB" dirty="0"/>
              <a:t> method in generator to create coroutines</a:t>
            </a:r>
          </a:p>
          <a:p>
            <a:pPr lvl="1"/>
            <a:r>
              <a:rPr lang="en-GB" dirty="0"/>
              <a:t>Coroutines allow us to have functions that can</a:t>
            </a:r>
          </a:p>
          <a:p>
            <a:pPr lvl="2"/>
            <a:r>
              <a:rPr lang="en-GB" dirty="0"/>
              <a:t>Collaboratively call coroutines</a:t>
            </a:r>
          </a:p>
          <a:p>
            <a:pPr lvl="2"/>
            <a:r>
              <a:rPr lang="en-GB" dirty="0"/>
              <a:t>Pass execution to them</a:t>
            </a:r>
          </a:p>
          <a:p>
            <a:pPr lvl="2"/>
            <a:r>
              <a:rPr lang="en-GB" dirty="0"/>
              <a:t>Pass execution back to the calling function without using a </a:t>
            </a:r>
            <a:r>
              <a:rPr lang="en-GB" dirty="0">
                <a:latin typeface="Courier New" panose="02070309020205020404" pitchFamily="49" charset="0"/>
                <a:cs typeface="Courier New" panose="02070309020205020404" pitchFamily="49" charset="0"/>
              </a:rPr>
              <a:t>return</a:t>
            </a:r>
          </a:p>
          <a:p>
            <a:pPr lvl="2"/>
            <a:r>
              <a:rPr lang="en-GB" dirty="0"/>
              <a:t>The ‘control’ state is saved between calls</a:t>
            </a:r>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77299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 closure is a function defined inside another function</a:t>
            </a:r>
          </a:p>
        </p:txBody>
      </p:sp>
      <p:sp>
        <p:nvSpPr>
          <p:cNvPr id="3" name="Title 2"/>
          <p:cNvSpPr>
            <a:spLocks noGrp="1"/>
          </p:cNvSpPr>
          <p:nvPr>
            <p:ph type="title"/>
          </p:nvPr>
        </p:nvSpPr>
        <p:spPr/>
        <p:txBody>
          <a:bodyPr/>
          <a:lstStyle/>
          <a:p>
            <a:r>
              <a:rPr lang="en-GB" dirty="0"/>
              <a:t>Closures</a:t>
            </a:r>
          </a:p>
        </p:txBody>
      </p:sp>
      <p:sp>
        <p:nvSpPr>
          <p:cNvPr id="4" name="Rectangle 3"/>
          <p:cNvSpPr/>
          <p:nvPr/>
        </p:nvSpPr>
        <p:spPr>
          <a:xfrm>
            <a:off x="2501414" y="2108447"/>
            <a:ext cx="6157300" cy="265877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def f(a):</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g(</a:t>
            </a:r>
            <a:r>
              <a:rPr lang="en-IN" dirty="0" err="1">
                <a:solidFill>
                  <a:schemeClr val="tx1"/>
                </a:solidFill>
                <a:latin typeface="Courier New" panose="02070309020205020404" pitchFamily="49" charset="0"/>
                <a:cs typeface="Courier New" panose="02070309020205020404" pitchFamily="49" charset="0"/>
              </a:rPr>
              <a:t>b,c</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return a * (</a:t>
            </a:r>
            <a:r>
              <a:rPr lang="en-IN" dirty="0" err="1">
                <a:solidFill>
                  <a:schemeClr val="tx1"/>
                </a:solidFill>
                <a:latin typeface="Courier New" panose="02070309020205020404" pitchFamily="49" charset="0"/>
                <a:cs typeface="Courier New" panose="02070309020205020404" pitchFamily="49" charset="0"/>
              </a:rPr>
              <a:t>b+c</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return g</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x = f (1)</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print (x(2,3))</a:t>
            </a:r>
            <a:endParaRPr lang="en-GB" dirty="0">
              <a:solidFill>
                <a:schemeClr val="tx1"/>
              </a:solidFill>
              <a:latin typeface="Courier New" panose="02070309020205020404" pitchFamily="49" charset="0"/>
              <a:cs typeface="Courier New" panose="02070309020205020404" pitchFamily="49" charset="0"/>
            </a:endParaRPr>
          </a:p>
          <a:p>
            <a:pPr algn="ctr"/>
            <a:endParaRPr lang="en-GB" dirty="0">
              <a:solidFill>
                <a:schemeClr val="tx1"/>
              </a:solidFill>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15</a:t>
            </a:fld>
            <a:endParaRPr lang="en-GB" dirty="0"/>
          </a:p>
        </p:txBody>
      </p:sp>
    </p:spTree>
    <p:extLst>
      <p:ext uri="{BB962C8B-B14F-4D97-AF65-F5344CB8AC3E}">
        <p14:creationId xmlns:p14="http://schemas.microsoft.com/office/powerpoint/2010/main" val="1200194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‘Syntactical sugar’ for closures</a:t>
            </a:r>
          </a:p>
          <a:p>
            <a:r>
              <a:rPr lang="en-GB" dirty="0"/>
              <a:t>When using coroutines, we must always initialise with a call to </a:t>
            </a:r>
            <a:r>
              <a:rPr lang="en-GB" dirty="0">
                <a:latin typeface="Courier New" panose="02070309020205020404" pitchFamily="49" charset="0"/>
                <a:cs typeface="Courier New" panose="02070309020205020404" pitchFamily="49" charset="0"/>
              </a:rPr>
              <a:t>_next_() </a:t>
            </a:r>
            <a:r>
              <a:rPr lang="en-GB" dirty="0"/>
              <a:t>or use the </a:t>
            </a:r>
            <a:r>
              <a:rPr lang="en-GB" dirty="0">
                <a:latin typeface="Courier New" panose="02070309020205020404" pitchFamily="49" charset="0"/>
                <a:cs typeface="Courier New" panose="02070309020205020404" pitchFamily="49" charset="0"/>
              </a:rPr>
              <a:t>send</a:t>
            </a:r>
            <a:r>
              <a:rPr lang="en-GB" dirty="0"/>
              <a:t> method with </a:t>
            </a:r>
            <a:r>
              <a:rPr lang="en-GB" dirty="0">
                <a:latin typeface="Courier New" panose="02070309020205020404" pitchFamily="49" charset="0"/>
                <a:cs typeface="Courier New" panose="02070309020205020404" pitchFamily="49" charset="0"/>
              </a:rPr>
              <a:t>None</a:t>
            </a:r>
            <a:r>
              <a:rPr lang="en-GB" dirty="0"/>
              <a:t> passed</a:t>
            </a:r>
          </a:p>
          <a:p>
            <a:r>
              <a:rPr lang="en-GB" dirty="0"/>
              <a:t>This extra code can become tiresome and redundant</a:t>
            </a:r>
          </a:p>
          <a:p>
            <a:r>
              <a:rPr lang="en-GB" dirty="0"/>
              <a:t>Better to declare a function we’ll call </a:t>
            </a:r>
            <a:r>
              <a:rPr lang="en-GB" dirty="0">
                <a:latin typeface="Courier New" panose="02070309020205020404" pitchFamily="49" charset="0"/>
                <a:cs typeface="Courier New" panose="02070309020205020404" pitchFamily="49" charset="0"/>
              </a:rPr>
              <a:t>coroutine</a:t>
            </a:r>
            <a:r>
              <a:rPr lang="en-GB" dirty="0"/>
              <a:t> </a:t>
            </a:r>
          </a:p>
          <a:p>
            <a:pPr lvl="1"/>
            <a:r>
              <a:rPr lang="en-GB" dirty="0"/>
              <a:t>Use that as a ‘decorator’ to our coroutine</a:t>
            </a:r>
          </a:p>
          <a:p>
            <a:r>
              <a:rPr lang="en-GB" dirty="0"/>
              <a:t>@ symbol designates the decorator in Python</a:t>
            </a:r>
          </a:p>
        </p:txBody>
      </p:sp>
      <p:sp>
        <p:nvSpPr>
          <p:cNvPr id="3" name="Title 2"/>
          <p:cNvSpPr>
            <a:spLocks noGrp="1"/>
          </p:cNvSpPr>
          <p:nvPr>
            <p:ph type="title"/>
          </p:nvPr>
        </p:nvSpPr>
        <p:spPr/>
        <p:txBody>
          <a:bodyPr/>
          <a:lstStyle/>
          <a:p>
            <a:r>
              <a:rPr lang="en-GB" dirty="0"/>
              <a:t>Decorators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16</a:t>
            </a:fld>
            <a:endParaRPr lang="en-GB" dirty="0"/>
          </a:p>
        </p:txBody>
      </p:sp>
    </p:spTree>
    <p:extLst>
      <p:ext uri="{BB962C8B-B14F-4D97-AF65-F5344CB8AC3E}">
        <p14:creationId xmlns:p14="http://schemas.microsoft.com/office/powerpoint/2010/main" val="165958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17</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Python doesn't by default support the concept of data hiding</a:t>
            </a:r>
            <a:endParaRPr lang="en-GB" sz="1835" dirty="0"/>
          </a:p>
          <a:p>
            <a:pPr>
              <a:buFont typeface="Arial"/>
              <a:buChar char="•"/>
            </a:pPr>
            <a:r>
              <a:rPr lang="en-GB" dirty="0">
                <a:solidFill>
                  <a:srgbClr val="000000"/>
                </a:solidFill>
              </a:rPr>
              <a:t>Unlike Java and C++, there is no real concept of enforcing </a:t>
            </a:r>
            <a:r>
              <a:rPr lang="en-GB" dirty="0">
                <a:solidFill>
                  <a:srgbClr val="000000"/>
                </a:solidFill>
                <a:latin typeface="Courier New" panose="02070309020205020404" pitchFamily="49" charset="0"/>
                <a:cs typeface="Courier New" panose="02070309020205020404" pitchFamily="49" charset="0"/>
              </a:rPr>
              <a:t>public</a:t>
            </a:r>
            <a:r>
              <a:rPr lang="en-GB" dirty="0">
                <a:solidFill>
                  <a:srgbClr val="000000"/>
                </a:solidFill>
              </a:rPr>
              <a:t>, </a:t>
            </a:r>
            <a:r>
              <a:rPr lang="en-GB" dirty="0">
                <a:solidFill>
                  <a:srgbClr val="000000"/>
                </a:solidFill>
                <a:latin typeface="Courier New" panose="02070309020205020404" pitchFamily="49" charset="0"/>
                <a:cs typeface="Courier New" panose="02070309020205020404" pitchFamily="49" charset="0"/>
              </a:rPr>
              <a:t>protected</a:t>
            </a:r>
            <a:r>
              <a:rPr lang="en-GB" dirty="0">
                <a:solidFill>
                  <a:srgbClr val="000000"/>
                </a:solidFill>
              </a:rPr>
              <a:t> or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attributes  </a:t>
            </a:r>
            <a:endParaRPr lang="en-GB" sz="1835" dirty="0"/>
          </a:p>
          <a:p>
            <a:pPr>
              <a:buFont typeface="Arial"/>
              <a:buChar char="•"/>
            </a:pPr>
            <a:r>
              <a:rPr lang="en-GB" dirty="0">
                <a:solidFill>
                  <a:srgbClr val="000000"/>
                </a:solidFill>
              </a:rPr>
              <a:t>Python does make an attempt at creating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variables, but it isn't enforced by the compiler</a:t>
            </a:r>
            <a:endParaRPr lang="en-GB" sz="1835" dirty="0"/>
          </a:p>
          <a:p>
            <a:pPr>
              <a:lnSpc>
                <a:spcPct val="100000"/>
              </a:lnSpc>
            </a:pPr>
            <a:endParaRPr lang="en-GB" sz="1835" dirty="0"/>
          </a:p>
          <a:p>
            <a:endParaRPr lang="en-GB" dirty="0"/>
          </a:p>
        </p:txBody>
      </p:sp>
    </p:spTree>
    <p:extLst>
      <p:ext uri="{BB962C8B-B14F-4D97-AF65-F5344CB8AC3E}">
        <p14:creationId xmlns:p14="http://schemas.microsoft.com/office/powerpoint/2010/main" val="555545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18</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Java and C++ style “getters” and “setters” are terribly un-Pythonic and contribute to code bloat</a:t>
            </a:r>
            <a:endParaRPr lang="en-GB" sz="1835" dirty="0"/>
          </a:p>
          <a:p>
            <a:pPr>
              <a:buFont typeface="Arial"/>
              <a:buChar char="•"/>
            </a:pPr>
            <a:r>
              <a:rPr lang="en-GB" dirty="0">
                <a:solidFill>
                  <a:srgbClr val="000000"/>
                </a:solidFill>
              </a:rPr>
              <a:t>So, Python allows us to have “properties”  </a:t>
            </a:r>
            <a:endParaRPr lang="en-GB" sz="1835" dirty="0"/>
          </a:p>
          <a:p>
            <a:pPr>
              <a:buFont typeface="Arial"/>
              <a:buChar char="•"/>
            </a:pPr>
            <a:r>
              <a:rPr lang="en-GB" dirty="0">
                <a:solidFill>
                  <a:srgbClr val="000000"/>
                </a:solidFill>
              </a:rPr>
              <a:t>Properties allow us to create </a:t>
            </a:r>
            <a:r>
              <a:rPr lang="en-GB" dirty="0">
                <a:solidFill>
                  <a:srgbClr val="000000"/>
                </a:solidFill>
                <a:latin typeface="Courier New" panose="02070309020205020404" pitchFamily="49" charset="0"/>
                <a:cs typeface="Courier New" panose="02070309020205020404" pitchFamily="49" charset="0"/>
              </a:rPr>
              <a:t>getter</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setter</a:t>
            </a:r>
            <a:r>
              <a:rPr lang="en-GB" dirty="0">
                <a:solidFill>
                  <a:srgbClr val="000000"/>
                </a:solidFill>
              </a:rPr>
              <a:t> methods as needed, but without having the user call them directly</a:t>
            </a:r>
            <a:endParaRPr lang="en-GB" sz="1835" dirty="0"/>
          </a:p>
          <a:p>
            <a:endParaRPr lang="en-GB" dirty="0"/>
          </a:p>
        </p:txBody>
      </p:sp>
    </p:spTree>
    <p:extLst>
      <p:ext uri="{BB962C8B-B14F-4D97-AF65-F5344CB8AC3E}">
        <p14:creationId xmlns:p14="http://schemas.microsoft.com/office/powerpoint/2010/main" val="4350454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 </a:t>
            </a:r>
          </a:p>
          <a:p>
            <a:pPr marL="0" indent="0">
              <a:buNone/>
            </a:pPr>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19</a:t>
            </a:fld>
            <a:endParaRPr lang="en-GB" dirty="0"/>
          </a:p>
        </p:txBody>
      </p:sp>
    </p:spTree>
    <p:extLst>
      <p:ext uri="{BB962C8B-B14F-4D97-AF65-F5344CB8AC3E}">
        <p14:creationId xmlns:p14="http://schemas.microsoft.com/office/powerpoint/2010/main" val="97592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1</a:t>
            </a:r>
          </a:p>
        </p:txBody>
      </p:sp>
      <p:sp>
        <p:nvSpPr>
          <p:cNvPr id="7" name="Subtitle 6"/>
          <p:cNvSpPr>
            <a:spLocks noGrp="1"/>
          </p:cNvSpPr>
          <p:nvPr>
            <p:ph type="subTitle" idx="1"/>
          </p:nvPr>
        </p:nvSpPr>
        <p:spPr/>
        <p:txBody>
          <a:bodyPr/>
          <a:lstStyle/>
          <a:p>
            <a:r>
              <a:rPr lang="en-IN" dirty="0"/>
              <a:t>Advanced Topics in Python</a:t>
            </a:r>
            <a:endParaRPr lang="en-GB" dirty="0"/>
          </a:p>
        </p:txBody>
      </p:sp>
    </p:spTree>
    <p:extLst>
      <p:ext uri="{BB962C8B-B14F-4D97-AF65-F5344CB8AC3E}">
        <p14:creationId xmlns:p14="http://schemas.microsoft.com/office/powerpoint/2010/main" val="329273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a:t>
            </a:r>
            <a:r>
              <a:rPr lang="en-IN" sz="2800" dirty="0">
                <a:latin typeface="Georgia" panose="02040502050405020303" pitchFamily="18" charset="0"/>
              </a:rPr>
              <a:t> </a:t>
            </a:r>
            <a:endParaRPr lang="en-GB" sz="2800"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20</a:t>
            </a:fld>
            <a:endParaRPr lang="en-GB" dirty="0"/>
          </a:p>
        </p:txBody>
      </p:sp>
    </p:spTree>
    <p:extLst>
      <p:ext uri="{BB962C8B-B14F-4D97-AF65-F5344CB8AC3E}">
        <p14:creationId xmlns:p14="http://schemas.microsoft.com/office/powerpoint/2010/main" val="156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rgbClr val="000000"/>
                </a:solidFill>
              </a:rPr>
              <a:t>Here's how we can use properties to create getters and setters </a:t>
            </a:r>
            <a:endParaRPr lang="en-GB" dirty="0"/>
          </a:p>
          <a:p>
            <a:pPr marL="0" indent="0">
              <a:buNone/>
            </a:pP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21</a:t>
            </a:fld>
            <a:endParaRPr lang="en-GB" dirty="0"/>
          </a:p>
        </p:txBody>
      </p:sp>
      <p:sp>
        <p:nvSpPr>
          <p:cNvPr id="9" name="Rectangle 8"/>
          <p:cNvSpPr/>
          <p:nvPr/>
        </p:nvSpPr>
        <p:spPr>
          <a:xfrm>
            <a:off x="2204526" y="2013774"/>
            <a:ext cx="6751074" cy="399956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sz="1835" dirty="0"/>
          </a:p>
          <a:p>
            <a:pPr>
              <a:lnSpc>
                <a:spcPct val="100000"/>
              </a:lnSpc>
            </a:pPr>
            <a:endParaRPr lang="en-GB" dirty="0"/>
          </a:p>
          <a:p>
            <a:pPr>
              <a:lnSpc>
                <a:spcPct val="100000"/>
              </a:lnSpc>
            </a:pPr>
            <a:r>
              <a:rPr lang="en-GB" sz="1632" dirty="0">
                <a:solidFill>
                  <a:srgbClr val="000000"/>
                </a:solidFill>
                <a:latin typeface="Courier New"/>
              </a:rPr>
              <a:t>class </a:t>
            </a:r>
            <a:r>
              <a:rPr lang="en-GB" sz="1632" dirty="0" err="1">
                <a:solidFill>
                  <a:srgbClr val="000000"/>
                </a:solidFill>
                <a:latin typeface="Courier New"/>
              </a:rPr>
              <a:t>pExample</a:t>
            </a:r>
            <a:r>
              <a:rPr lang="en-GB" sz="1632" dirty="0">
                <a:solidFill>
                  <a:srgbClr val="000000"/>
                </a:solidFill>
                <a:latin typeface="Courier New"/>
              </a:rPr>
              <a:t>(object):</a:t>
            </a:r>
            <a:endParaRPr lang="en-GB" sz="1835" dirty="0"/>
          </a:p>
          <a:p>
            <a:pPr>
              <a:lnSpc>
                <a:spcPct val="100000"/>
              </a:lnSpc>
            </a:pPr>
            <a:r>
              <a:rPr lang="en-GB" sz="1632" dirty="0">
                <a:solidFill>
                  <a:srgbClr val="000000"/>
                </a:solidFill>
                <a:latin typeface="Courier New"/>
              </a:rPr>
              <a:t>    def __</a:t>
            </a:r>
            <a:r>
              <a:rPr lang="en-GB" sz="1632" dirty="0" err="1">
                <a:solidFill>
                  <a:srgbClr val="000000"/>
                </a:solidFill>
                <a:latin typeface="Courier New"/>
              </a:rPr>
              <a:t>init</a:t>
            </a:r>
            <a:r>
              <a:rPr lang="en-GB" sz="1632" dirty="0">
                <a:solidFill>
                  <a:srgbClr val="000000"/>
                </a:solidFill>
                <a:latin typeface="Courier New"/>
              </a:rPr>
              <a:t>__(</a:t>
            </a:r>
            <a:r>
              <a:rPr lang="en-GB" sz="1632" dirty="0" err="1">
                <a:solidFill>
                  <a:srgbClr val="000000"/>
                </a:solidFill>
                <a:latin typeface="Courier New"/>
              </a:rPr>
              <a:t>self,name,age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self.name = name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age</a:t>
            </a:r>
            <a:endParaRPr lang="en-GB" sz="1835" dirty="0"/>
          </a:p>
          <a:p>
            <a:pPr>
              <a:lnSpc>
                <a:spcPct val="100000"/>
              </a:lnSpc>
            </a:pPr>
            <a:r>
              <a:rPr lang="en-GB" sz="1632" dirty="0">
                <a:solidFill>
                  <a:srgbClr val="000000"/>
                </a:solidFill>
                <a:latin typeface="Courier New"/>
              </a:rPr>
              <a:t>    @property</a:t>
            </a:r>
            <a:endParaRPr lang="en-GB" sz="1835" dirty="0"/>
          </a:p>
          <a:p>
            <a:pPr>
              <a:lnSpc>
                <a:spcPct val="100000"/>
              </a:lnSpc>
            </a:pPr>
            <a:r>
              <a:rPr lang="en-GB" sz="1632" dirty="0">
                <a:solidFill>
                  <a:srgbClr val="000000"/>
                </a:solidFill>
                <a:latin typeface="Courier New"/>
              </a:rPr>
              <a:t>    def age(self):</a:t>
            </a:r>
            <a:endParaRPr lang="en-GB" sz="1835" dirty="0"/>
          </a:p>
          <a:p>
            <a:pPr>
              <a:lnSpc>
                <a:spcPct val="100000"/>
              </a:lnSpc>
            </a:pPr>
            <a:r>
              <a:rPr lang="en-GB" sz="1632" dirty="0">
                <a:solidFill>
                  <a:srgbClr val="000000"/>
                </a:solidFill>
                <a:latin typeface="Courier New"/>
              </a:rPr>
              <a:t>       Return </a:t>
            </a:r>
            <a:r>
              <a:rPr lang="en-GB" sz="1632" dirty="0" err="1">
                <a:solidFill>
                  <a:srgbClr val="000000"/>
                </a:solidFill>
                <a:latin typeface="Courier New"/>
              </a:rPr>
              <a:t>self.age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age.setter</a:t>
            </a:r>
            <a:endParaRPr lang="en-GB" sz="1835" dirty="0"/>
          </a:p>
          <a:p>
            <a:pPr>
              <a:lnSpc>
                <a:spcPct val="100000"/>
              </a:lnSpc>
            </a:pPr>
            <a:r>
              <a:rPr lang="en-GB" sz="1632" dirty="0">
                <a:solidFill>
                  <a:srgbClr val="000000"/>
                </a:solidFill>
                <a:latin typeface="Courier New"/>
              </a:rPr>
              <a:t>    def age(</a:t>
            </a:r>
            <a:r>
              <a:rPr lang="en-GB" sz="1632" dirty="0" err="1">
                <a:solidFill>
                  <a:srgbClr val="000000"/>
                </a:solidFill>
                <a:latin typeface="Courier New"/>
              </a:rPr>
              <a:t>self,new_age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if </a:t>
            </a:r>
            <a:r>
              <a:rPr lang="en-GB" sz="1632" dirty="0" err="1">
                <a:solidFill>
                  <a:srgbClr val="000000"/>
                </a:solidFill>
                <a:latin typeface="Courier New"/>
              </a:rPr>
              <a:t>new_age</a:t>
            </a:r>
            <a:r>
              <a:rPr lang="en-GB" sz="1632" dirty="0">
                <a:solidFill>
                  <a:srgbClr val="000000"/>
                </a:solidFill>
                <a:latin typeface="Courier New"/>
              </a:rPr>
              <a:t> &lt; 0:</a:t>
            </a:r>
            <a:endParaRPr lang="en-GB" sz="1835" dirty="0"/>
          </a:p>
          <a:p>
            <a:pPr>
              <a:lnSpc>
                <a:spcPct val="100000"/>
              </a:lnSpc>
            </a:pPr>
            <a:r>
              <a:rPr lang="en-GB" sz="1632" dirty="0">
                <a:solidFill>
                  <a:srgbClr val="000000"/>
                </a:solidFill>
                <a:latin typeface="Courier New"/>
              </a:rPr>
              <a:t>           Raise </a:t>
            </a:r>
            <a:r>
              <a:rPr lang="en-GB" sz="1632" dirty="0" err="1">
                <a:solidFill>
                  <a:srgbClr val="000000"/>
                </a:solidFill>
                <a:latin typeface="Courier New"/>
              </a:rPr>
              <a:t>ValueError</a:t>
            </a:r>
            <a:endParaRPr lang="en-GB" sz="1835" dirty="0"/>
          </a:p>
          <a:p>
            <a:pPr>
              <a:lnSpc>
                <a:spcPct val="100000"/>
              </a:lnSpc>
            </a:pPr>
            <a:r>
              <a:rPr lang="en-GB" sz="1632" dirty="0">
                <a:solidFill>
                  <a:srgbClr val="000000"/>
                </a:solidFill>
                <a:latin typeface="Courier New"/>
              </a:rPr>
              <a:t>       else: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t>
            </a:r>
            <a:r>
              <a:rPr lang="en-GB" sz="1632" dirty="0" err="1">
                <a:solidFill>
                  <a:srgbClr val="000000"/>
                </a:solidFill>
                <a:latin typeface="Courier New"/>
              </a:rPr>
              <a:t>new_age</a:t>
            </a:r>
            <a:endParaRPr lang="en-GB" sz="1835" dirty="0"/>
          </a:p>
          <a:p>
            <a:pPr algn="ct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79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We see from the last example that we can now simply </a:t>
            </a:r>
            <a:r>
              <a:rPr lang="en-GB" dirty="0">
                <a:solidFill>
                  <a:srgbClr val="000000"/>
                </a:solidFill>
                <a:latin typeface="Courier New" panose="02070309020205020404" pitchFamily="49" charset="0"/>
                <a:cs typeface="Courier New" panose="02070309020205020404" pitchFamily="49" charset="0"/>
              </a:rPr>
              <a:t>get</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a:t>
            </a:r>
            <a:r>
              <a:rPr lang="en-GB" dirty="0">
                <a:solidFill>
                  <a:srgbClr val="000000"/>
                </a:solidFill>
              </a:rPr>
              <a:t> the class attributes, such as </a:t>
            </a:r>
            <a:r>
              <a:rPr lang="en-GB" i="1" dirty="0">
                <a:solidFill>
                  <a:srgbClr val="000000"/>
                </a:solidFill>
              </a:rPr>
              <a:t>name</a:t>
            </a:r>
            <a:r>
              <a:rPr lang="en-GB" dirty="0">
                <a:solidFill>
                  <a:srgbClr val="000000"/>
                </a:solidFill>
              </a:rPr>
              <a:t> and </a:t>
            </a:r>
            <a:r>
              <a:rPr lang="en-GB" i="1" dirty="0">
                <a:solidFill>
                  <a:srgbClr val="000000"/>
                </a:solidFill>
              </a:rPr>
              <a:t>age, </a:t>
            </a:r>
            <a:r>
              <a:rPr lang="en-GB" dirty="0">
                <a:solidFill>
                  <a:srgbClr val="000000"/>
                </a:solidFill>
              </a:rPr>
              <a:t>directly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Rectangle 6"/>
          <p:cNvSpPr/>
          <p:nvPr/>
        </p:nvSpPr>
        <p:spPr>
          <a:xfrm>
            <a:off x="1108365" y="2798618"/>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a:t>
            </a:r>
            <a:r>
              <a:rPr lang="en-IN" dirty="0">
                <a:solidFill>
                  <a:schemeClr val="tx1"/>
                </a:solidFill>
                <a:latin typeface="Courier New" panose="02070309020205020404" pitchFamily="49" charset="0"/>
                <a:cs typeface="Courier New" panose="02070309020205020404" pitchFamily="49" charset="0"/>
              </a:rPr>
              <a:t> = Project(“Database </a:t>
            </a:r>
            <a:r>
              <a:rPr lang="en-IN" dirty="0" err="1">
                <a:solidFill>
                  <a:schemeClr val="tx1"/>
                </a:solidFill>
                <a:latin typeface="Courier New" panose="02070309020205020404" pitchFamily="49" charset="0"/>
                <a:cs typeface="Courier New" panose="02070309020205020404" pitchFamily="49" charset="0"/>
              </a:rPr>
              <a:t>migration”,”Data</a:t>
            </a:r>
            <a:r>
              <a:rPr lang="en-IN" dirty="0">
                <a:solidFill>
                  <a:schemeClr val="tx1"/>
                </a:solidFill>
                <a:latin typeface="Courier New" panose="02070309020205020404" pitchFamily="49" charset="0"/>
                <a:cs typeface="Courier New" panose="02070309020205020404" pitchFamily="49" charset="0"/>
              </a:rPr>
              <a:t> Administration”,10000.00,”Joe Green”,0)</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Myproject.budget</a:t>
            </a:r>
            <a:r>
              <a:rPr lang="en-IN" dirty="0">
                <a:solidFill>
                  <a:schemeClr val="tx1"/>
                </a:solidFill>
                <a:latin typeface="Courier New" panose="02070309020205020404" pitchFamily="49" charset="0"/>
                <a:cs typeface="Courier New" panose="02070309020205020404" pitchFamily="49" charset="0"/>
              </a:rPr>
              <a:t> = -1000</a:t>
            </a: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22</a:t>
            </a:fld>
            <a:endParaRPr lang="en-GB" dirty="0"/>
          </a:p>
        </p:txBody>
      </p:sp>
    </p:spTree>
    <p:extLst>
      <p:ext uri="{BB962C8B-B14F-4D97-AF65-F5344CB8AC3E}">
        <p14:creationId xmlns:p14="http://schemas.microsoft.com/office/powerpoint/2010/main" val="184856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 defined class methods are being called, even though the user doesn't call them directly </a:t>
            </a:r>
            <a:endParaRPr lang="en-GB" dirty="0"/>
          </a:p>
          <a:p>
            <a:pPr>
              <a:buFont typeface="Arial"/>
              <a:buChar char="•"/>
            </a:pPr>
            <a:r>
              <a:rPr lang="en-GB" dirty="0">
                <a:solidFill>
                  <a:srgbClr val="000000"/>
                </a:solidFill>
              </a:rPr>
              <a:t>This means that something like this will automatically raise a </a:t>
            </a:r>
            <a:r>
              <a:rPr lang="en-GB" dirty="0" err="1">
                <a:solidFill>
                  <a:srgbClr val="000000"/>
                </a:solidFill>
                <a:latin typeface="Courier New" panose="02070309020205020404" pitchFamily="49" charset="0"/>
                <a:cs typeface="Courier New" panose="02070309020205020404" pitchFamily="49" charset="0"/>
              </a:rPr>
              <a:t>ValueError</a:t>
            </a:r>
            <a:r>
              <a:rPr lang="en-GB" dirty="0">
                <a:solidFill>
                  <a:srgbClr val="000000"/>
                </a:solidFill>
              </a:rPr>
              <a:t> exception </a:t>
            </a:r>
            <a:endParaRPr lang="en-GB" dirty="0"/>
          </a:p>
          <a:p>
            <a:pPr marL="0" indent="0">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23</a:t>
            </a:fld>
            <a:endParaRPr lang="en-GB" dirty="0"/>
          </a:p>
        </p:txBody>
      </p:sp>
      <p:sp>
        <p:nvSpPr>
          <p:cNvPr id="9" name="Rectangle 8"/>
          <p:cNvSpPr/>
          <p:nvPr/>
        </p:nvSpPr>
        <p:spPr>
          <a:xfrm>
            <a:off x="1108365" y="3465046"/>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pPr>
              <a:lnSpc>
                <a:spcPct val="100000"/>
              </a:lnSpc>
            </a:pPr>
            <a:r>
              <a:rPr lang="en-IN" dirty="0">
                <a:solidFill>
                  <a:srgbClr val="000000"/>
                </a:solidFill>
                <a:latin typeface="Courier New" panose="02070309020205020404" pitchFamily="49" charset="0"/>
                <a:cs typeface="Courier New" panose="02070309020205020404" pitchFamily="49" charset="0"/>
              </a:rPr>
              <a:t>Person p = </a:t>
            </a:r>
            <a:r>
              <a:rPr lang="en-IN" dirty="0" err="1">
                <a:solidFill>
                  <a:srgbClr val="000000"/>
                </a:solidFill>
                <a:latin typeface="Courier New" panose="02070309020205020404" pitchFamily="49" charset="0"/>
                <a:cs typeface="Courier New" panose="02070309020205020404" pitchFamily="49" charset="0"/>
              </a:rPr>
              <a:t>pExample</a:t>
            </a:r>
            <a:r>
              <a:rPr lang="en-IN" dirty="0">
                <a:solidFill>
                  <a:srgbClr val="000000"/>
                </a:solidFill>
                <a:latin typeface="Courier New" panose="02070309020205020404" pitchFamily="49" charset="0"/>
                <a:cs typeface="Courier New" panose="02070309020205020404" pitchFamily="49" charset="0"/>
              </a:rPr>
              <a:t>(“Joe”,18)</a:t>
            </a:r>
            <a:endParaRPr lang="en-IN" dirty="0">
              <a:latin typeface="Courier New" panose="02070309020205020404" pitchFamily="49" charset="0"/>
              <a:cs typeface="Courier New" panose="02070309020205020404" pitchFamily="49" charset="0"/>
            </a:endParaRPr>
          </a:p>
          <a:p>
            <a:pPr>
              <a:lnSpc>
                <a:spcPct val="100000"/>
              </a:lnSpc>
            </a:pPr>
            <a:r>
              <a:rPr lang="en-IN" dirty="0" err="1">
                <a:solidFill>
                  <a:srgbClr val="000000"/>
                </a:solidFill>
                <a:latin typeface="Courier New" panose="02070309020205020404" pitchFamily="49" charset="0"/>
                <a:cs typeface="Courier New" panose="02070309020205020404" pitchFamily="49" charset="0"/>
              </a:rPr>
              <a:t>p.age</a:t>
            </a:r>
            <a:r>
              <a:rPr lang="en-IN" dirty="0">
                <a:solidFill>
                  <a:srgbClr val="000000"/>
                </a:solidFill>
                <a:latin typeface="Courier New" panose="02070309020205020404" pitchFamily="49" charset="0"/>
                <a:cs typeface="Courier New" panose="02070309020205020404" pitchFamily="49" charset="0"/>
              </a:rPr>
              <a:t> = -1</a:t>
            </a:r>
            <a:endParaRPr lang="en-IN" dirty="0">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5359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317119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25</a:t>
            </a:fld>
            <a:endParaRPr lang="en-GB" dirty="0"/>
          </a:p>
        </p:txBody>
      </p:sp>
    </p:spTree>
    <p:extLst>
      <p:ext uri="{BB962C8B-B14F-4D97-AF65-F5344CB8AC3E}">
        <p14:creationId xmlns:p14="http://schemas.microsoft.com/office/powerpoint/2010/main" val="142244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A descriptor is an object that has a least one of three methods defined</a:t>
            </a:r>
            <a:endParaRPr lang="en-GB" dirty="0"/>
          </a:p>
          <a:p>
            <a:pPr marL="0" indent="0">
              <a:lnSpc>
                <a:spcPct val="100000"/>
              </a:lnSpc>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pic>
        <p:nvPicPr>
          <p:cNvPr id="1026" name="Picture 2" descr="C:\Users\Sue\AppData\Local\Temp\SNAGHTMLba9b6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3" y="2638047"/>
            <a:ext cx="10019179" cy="215797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26</a:t>
            </a:fld>
            <a:endParaRPr lang="en-GB" dirty="0"/>
          </a:p>
        </p:txBody>
      </p:sp>
    </p:spTree>
    <p:extLst>
      <p:ext uri="{BB962C8B-B14F-4D97-AF65-F5344CB8AC3E}">
        <p14:creationId xmlns:p14="http://schemas.microsoft.com/office/powerpoint/2010/main" val="158164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Descriptors are “helper classes” that allow us to re-use our property code  </a:t>
            </a:r>
            <a:endParaRPr lang="en-GB" dirty="0"/>
          </a:p>
          <a:p>
            <a:pPr>
              <a:buFont typeface="Arial"/>
              <a:buChar char="•"/>
            </a:pPr>
            <a:r>
              <a:rPr lang="en-GB" dirty="0">
                <a:solidFill>
                  <a:srgbClr val="000000"/>
                </a:solidFill>
              </a:rPr>
              <a:t>Let's take a look at an example</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27</a:t>
            </a:fld>
            <a:endParaRPr lang="en-GB" dirty="0"/>
          </a:p>
        </p:txBody>
      </p:sp>
      <p:sp>
        <p:nvSpPr>
          <p:cNvPr id="9" name="Rectangle 8"/>
          <p:cNvSpPr/>
          <p:nvPr/>
        </p:nvSpPr>
        <p:spPr>
          <a:xfrm>
            <a:off x="1108365" y="2655949"/>
            <a:ext cx="9284502" cy="37004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IN" dirty="0">
                <a:solidFill>
                  <a:schemeClr val="tx1"/>
                </a:solidFill>
                <a:latin typeface="Courier New" panose="02070309020205020404" pitchFamily="49" charset="0"/>
                <a:cs typeface="Courier New" panose="02070309020205020404" pitchFamily="49" charset="0"/>
              </a:rPr>
              <a:t>from </a:t>
            </a:r>
            <a:r>
              <a:rPr lang="en-IN" dirty="0" err="1">
                <a:solidFill>
                  <a:schemeClr val="tx1"/>
                </a:solidFill>
                <a:latin typeface="Courier New" panose="02070309020205020404" pitchFamily="49" charset="0"/>
                <a:cs typeface="Courier New" panose="02070309020205020404" pitchFamily="49" charset="0"/>
              </a:rPr>
              <a:t>weakref</a:t>
            </a:r>
            <a:r>
              <a:rPr lang="en-IN" dirty="0">
                <a:solidFill>
                  <a:schemeClr val="tx1"/>
                </a:solidFill>
                <a:latin typeface="Courier New" panose="02070309020205020404" pitchFamily="49" charset="0"/>
                <a:cs typeface="Courier New" panose="02070309020205020404" pitchFamily="49" charset="0"/>
              </a:rPr>
              <a:t> import </a:t>
            </a:r>
            <a:r>
              <a:rPr lang="en-IN" dirty="0" err="1">
                <a:solidFill>
                  <a:schemeClr val="tx1"/>
                </a:solidFill>
                <a:latin typeface="Courier New" panose="02070309020205020404" pitchFamily="49" charset="0"/>
                <a:cs typeface="Courier New" panose="02070309020205020404" pitchFamily="49" charset="0"/>
              </a:rPr>
              <a:t>WeakKeyDictionary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class </a:t>
            </a:r>
            <a:r>
              <a:rPr lang="en-IN" dirty="0" err="1">
                <a:solidFill>
                  <a:schemeClr val="tx1"/>
                </a:solidFill>
                <a:latin typeface="Courier New" panose="02070309020205020404" pitchFamily="49" charset="0"/>
                <a:cs typeface="Courier New" panose="02070309020205020404" pitchFamily="49" charset="0"/>
              </a:rPr>
              <a:t>TestForNegativeValuesDescriptor</a:t>
            </a:r>
            <a:r>
              <a:rPr lang="en-IN" dirty="0">
                <a:solidFill>
                  <a:schemeClr val="tx1"/>
                </a:solidFill>
                <a:latin typeface="Courier New" panose="02070309020205020404" pitchFamily="49" charset="0"/>
                <a:cs typeface="Courier New" panose="02070309020205020404" pitchFamily="49" charset="0"/>
              </a:rPr>
              <a:t>(object):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a:t>
            </a:r>
            <a:r>
              <a:rPr lang="en-IN" dirty="0" err="1">
                <a:solidFill>
                  <a:schemeClr val="tx1"/>
                </a:solidFill>
                <a:latin typeface="Courier New" panose="02070309020205020404" pitchFamily="49" charset="0"/>
                <a:cs typeface="Courier New" panose="02070309020205020404" pitchFamily="49" charset="0"/>
              </a:rPr>
              <a:t>init</a:t>
            </a:r>
            <a:r>
              <a:rPr lang="en-IN" dirty="0">
                <a:solidFill>
                  <a:schemeClr val="tx1"/>
                </a:solidFill>
                <a:latin typeface="Courier New" panose="02070309020205020404" pitchFamily="49" charset="0"/>
                <a:cs typeface="Courier New" panose="02070309020205020404" pitchFamily="49" charset="0"/>
              </a:rPr>
              <a:t>__(</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 = default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 = </a:t>
            </a:r>
            <a:r>
              <a:rPr lang="en-IN" dirty="0" err="1">
                <a:solidFill>
                  <a:schemeClr val="tx1"/>
                </a:solidFill>
                <a:latin typeface="Courier New" panose="02070309020205020404" pitchFamily="49" charset="0"/>
                <a:cs typeface="Courier New" panose="02070309020205020404" pitchFamily="49" charset="0"/>
              </a:rPr>
              <a:t>WeakKeyDictionary</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__get__(</a:t>
            </a:r>
            <a:r>
              <a:rPr lang="en-IN" dirty="0" err="1">
                <a:solidFill>
                  <a:schemeClr val="tx1"/>
                </a:solidFill>
                <a:latin typeface="Courier New" panose="02070309020205020404" pitchFamily="49" charset="0"/>
                <a:cs typeface="Courier New" panose="02070309020205020404" pitchFamily="49" charset="0"/>
              </a:rPr>
              <a:t>self,instance,owner</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return </a:t>
            </a:r>
            <a:r>
              <a:rPr lang="en-IN" dirty="0" err="1">
                <a:solidFill>
                  <a:schemeClr val="tx1"/>
                </a:solidFill>
                <a:latin typeface="Courier New" panose="02070309020205020404" pitchFamily="49" charset="0"/>
                <a:cs typeface="Courier New" panose="02070309020205020404" pitchFamily="49" charset="0"/>
              </a:rPr>
              <a:t>self.data.get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instance,self.default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__set__(</a:t>
            </a:r>
            <a:r>
              <a:rPr lang="en-IN" dirty="0" err="1">
                <a:solidFill>
                  <a:schemeClr val="tx1"/>
                </a:solidFill>
                <a:latin typeface="Courier New" panose="02070309020205020404" pitchFamily="49" charset="0"/>
                <a:cs typeface="Courier New" panose="02070309020205020404" pitchFamily="49" charset="0"/>
              </a:rPr>
              <a:t>self,instance,value</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value &lt; 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ValueError</a:t>
            </a:r>
            <a:r>
              <a:rPr lang="en-IN" dirty="0">
                <a:solidFill>
                  <a:schemeClr val="tx1"/>
                </a:solidFill>
                <a:latin typeface="Courier New" panose="02070309020205020404" pitchFamily="49" charset="0"/>
                <a:cs typeface="Courier New" panose="02070309020205020404" pitchFamily="49" charset="0"/>
              </a:rPr>
              <a:t>(“Error:  Can't set attribute to a negative value”)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[instance] = value</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0423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buFont typeface="Arial"/>
              <a:buChar char="•"/>
            </a:pPr>
            <a:r>
              <a:rPr lang="en-GB" dirty="0" err="1">
                <a:solidFill>
                  <a:srgbClr val="000000"/>
                </a:solidFill>
                <a:latin typeface="Courier New" panose="02070309020205020404" pitchFamily="49" charset="0"/>
                <a:cs typeface="Courier New" panose="02070309020205020404" pitchFamily="49" charset="0"/>
              </a:rPr>
              <a:t>maxage</a:t>
            </a:r>
            <a:r>
              <a:rPr lang="en-GB" dirty="0">
                <a:solidFill>
                  <a:srgbClr val="000000"/>
                </a:solidFill>
              </a:rPr>
              <a:t> and </a:t>
            </a:r>
            <a:r>
              <a:rPr lang="en-GB" dirty="0" err="1">
                <a:solidFill>
                  <a:srgbClr val="000000"/>
                </a:solidFill>
                <a:latin typeface="Courier New" panose="02070309020205020404" pitchFamily="49" charset="0"/>
                <a:cs typeface="Courier New" panose="02070309020205020404" pitchFamily="49" charset="0"/>
              </a:rPr>
              <a:t>minage</a:t>
            </a:r>
            <a:r>
              <a:rPr lang="en-GB" i="1" dirty="0">
                <a:solidFill>
                  <a:srgbClr val="000000"/>
                </a:solidFill>
              </a:rPr>
              <a:t> </a:t>
            </a:r>
            <a:r>
              <a:rPr lang="en-GB" dirty="0">
                <a:solidFill>
                  <a:srgbClr val="000000"/>
                </a:solidFill>
              </a:rPr>
              <a:t>are static class variables</a:t>
            </a:r>
            <a:endParaRPr lang="en-GB" dirty="0"/>
          </a:p>
          <a:p>
            <a:pPr>
              <a:spcBef>
                <a:spcPts val="600"/>
              </a:spcBef>
              <a:buFont typeface="Arial"/>
              <a:buChar char="•"/>
            </a:pPr>
            <a:r>
              <a:rPr lang="en-GB" dirty="0" err="1">
                <a:solidFill>
                  <a:srgbClr val="000000"/>
                </a:solidFill>
                <a:latin typeface="Courier New" panose="02070309020205020404" pitchFamily="49" charset="0"/>
                <a:cs typeface="Courier New" panose="02070309020205020404" pitchFamily="49" charset="0"/>
              </a:rPr>
              <a:t>check_for_negative</a:t>
            </a:r>
            <a:r>
              <a:rPr lang="en-GB" dirty="0">
                <a:solidFill>
                  <a:srgbClr val="000000"/>
                </a:solidFill>
              </a:rPr>
              <a:t> will be the descriptor object that will define our </a:t>
            </a:r>
            <a:r>
              <a:rPr lang="en-GB" dirty="0">
                <a:solidFill>
                  <a:srgbClr val="000000"/>
                </a:solidFill>
                <a:latin typeface="Courier New" panose="02070309020205020404" pitchFamily="49" charset="0"/>
                <a:cs typeface="Courier New" panose="02070309020205020404" pitchFamily="49" charset="0"/>
              </a:rPr>
              <a:t>__get__ </a:t>
            </a:r>
            <a:r>
              <a:rPr lang="en-GB" dirty="0">
                <a:solidFill>
                  <a:srgbClr val="000000"/>
                </a:solidFill>
              </a:rPr>
              <a:t>and </a:t>
            </a:r>
            <a:r>
              <a:rPr lang="en-GB" dirty="0">
                <a:solidFill>
                  <a:srgbClr val="000000"/>
                </a:solidFill>
                <a:latin typeface="Courier New" panose="02070309020205020404" pitchFamily="49" charset="0"/>
                <a:cs typeface="Courier New" panose="02070309020205020404" pitchFamily="49" charset="0"/>
              </a:rPr>
              <a:t>__set__ </a:t>
            </a:r>
            <a:r>
              <a:rPr lang="en-GB" dirty="0">
                <a:solidFill>
                  <a:srgbClr val="000000"/>
                </a:solidFill>
              </a:rPr>
              <a:t>methods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28</a:t>
            </a:fld>
            <a:endParaRPr lang="en-GB" dirty="0"/>
          </a:p>
        </p:txBody>
      </p:sp>
      <p:sp>
        <p:nvSpPr>
          <p:cNvPr id="9" name="Rectangle 8"/>
          <p:cNvSpPr/>
          <p:nvPr/>
        </p:nvSpPr>
        <p:spPr>
          <a:xfrm>
            <a:off x="808203" y="2641388"/>
            <a:ext cx="9887583" cy="361986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GB" sz="1300" dirty="0">
                <a:solidFill>
                  <a:schemeClr val="tx1"/>
                </a:solidFill>
                <a:latin typeface="Courier New" panose="02070309020205020404" pitchFamily="49" charset="0"/>
                <a:cs typeface="Courier New" panose="02070309020205020404" pitchFamily="49" charset="0"/>
              </a:rPr>
              <a:t>class Project(object):</a:t>
            </a:r>
          </a:p>
          <a:p>
            <a:r>
              <a:rPr lang="en-GB" sz="13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p>
          <a:p>
            <a:r>
              <a:rPr lang="en-GB" sz="1300" dirty="0">
                <a:solidFill>
                  <a:schemeClr val="tx1"/>
                </a:solidFill>
                <a:latin typeface="Courier New" panose="02070309020205020404" pitchFamily="49" charset="0"/>
                <a:cs typeface="Courier New" panose="02070309020205020404" pitchFamily="49" charset="0"/>
              </a:rPr>
              <a:t># case 0).  </a:t>
            </a:r>
          </a:p>
          <a:p>
            <a:r>
              <a:rPr lang="en-GB" sz="1300" dirty="0">
                <a:solidFill>
                  <a:schemeClr val="tx1"/>
                </a:solidFill>
                <a:latin typeface="Courier New" panose="02070309020205020404" pitchFamily="49" charset="0"/>
                <a:cs typeface="Courier New" panose="02070309020205020404" pitchFamily="49" charset="0"/>
              </a:rPr>
              <a:t>    budget = </a:t>
            </a:r>
            <a:r>
              <a:rPr lang="en-GB" sz="1300" dirty="0" err="1">
                <a:solidFill>
                  <a:schemeClr val="tx1"/>
                </a:solidFill>
                <a:latin typeface="Courier New" panose="02070309020205020404" pitchFamily="49" charset="0"/>
                <a:cs typeface="Courier New" panose="02070309020205020404" pitchFamily="49" charset="0"/>
              </a:rPr>
              <a:t>TestForNegativeValuesDescriptor</a:t>
            </a:r>
            <a:r>
              <a:rPr lang="en-GB" sz="1300" dirty="0">
                <a:solidFill>
                  <a:schemeClr val="tx1"/>
                </a:solidFill>
                <a:latin typeface="Courier New" panose="02070309020205020404" pitchFamily="49" charset="0"/>
                <a:cs typeface="Courier New" panose="02070309020205020404" pitchFamily="49" charset="0"/>
              </a:rPr>
              <a:t>(0)</a:t>
            </a:r>
          </a:p>
          <a:p>
            <a:r>
              <a:rPr lang="en-GB" sz="1300" dirty="0">
                <a:solidFill>
                  <a:schemeClr val="tx1"/>
                </a:solidFill>
                <a:latin typeface="Courier New" panose="02070309020205020404" pitchFamily="49" charset="0"/>
                <a:cs typeface="Courier New" panose="02070309020205020404" pitchFamily="49" charset="0"/>
              </a:rPr>
              <a:t>    def __</a:t>
            </a:r>
            <a:r>
              <a:rPr lang="en-GB" sz="1300" dirty="0" err="1">
                <a:solidFill>
                  <a:schemeClr val="tx1"/>
                </a:solidFill>
                <a:latin typeface="Courier New" panose="02070309020205020404" pitchFamily="49" charset="0"/>
                <a:cs typeface="Courier New" panose="02070309020205020404" pitchFamily="49" charset="0"/>
              </a:rPr>
              <a:t>init</a:t>
            </a:r>
            <a:r>
              <a:rPr lang="en-GB" sz="1300" dirty="0">
                <a:solidFill>
                  <a:schemeClr val="tx1"/>
                </a:solidFill>
                <a:latin typeface="Courier New" panose="02070309020205020404" pitchFamily="49" charset="0"/>
                <a:cs typeface="Courier New" panose="02070309020205020404" pitchFamily="49" charset="0"/>
              </a:rPr>
              <a:t>__(</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department, budget, </a:t>
            </a:r>
            <a:r>
              <a:rPr lang="en-GB" sz="1300" dirty="0" err="1">
                <a:solidFill>
                  <a:schemeClr val="tx1"/>
                </a:solidFill>
                <a:latin typeface="Courier New" panose="02070309020205020404" pitchFamily="49" charset="0"/>
                <a:cs typeface="Courier New" panose="02070309020205020404" pitchFamily="49" charset="0"/>
              </a:rPr>
              <a:t>manager,amountSpent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 title</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self.department</a:t>
            </a:r>
            <a:r>
              <a:rPr lang="en-GB" sz="1300" dirty="0">
                <a:solidFill>
                  <a:schemeClr val="tx1"/>
                </a:solidFill>
                <a:latin typeface="Courier New" panose="02070309020205020404" pitchFamily="49" charset="0"/>
                <a:cs typeface="Courier New" panose="02070309020205020404" pitchFamily="49" charset="0"/>
              </a:rPr>
              <a:t> = department</a:t>
            </a:r>
          </a:p>
          <a:p>
            <a:r>
              <a:rPr lang="en-GB" sz="1300" dirty="0">
                <a:solidFill>
                  <a:schemeClr val="tx1"/>
                </a:solidFill>
                <a:latin typeface="Courier New" panose="02070309020205020404" pitchFamily="49" charset="0"/>
                <a:cs typeface="Courier New" panose="02070309020205020404" pitchFamily="49" charset="0"/>
              </a:rPr>
              <a:t># Now, </a:t>
            </a:r>
            <a:r>
              <a:rPr lang="en-GB" sz="1300" dirty="0" err="1">
                <a:solidFill>
                  <a:schemeClr val="tx1"/>
                </a:solidFill>
                <a:latin typeface="Courier New" panose="02070309020205020404" pitchFamily="49" charset="0"/>
                <a:cs typeface="Courier New" panose="02070309020205020404" pitchFamily="49" charset="0"/>
              </a:rPr>
              <a:t>everytime</a:t>
            </a:r>
            <a:r>
              <a:rPr lang="en-GB" sz="13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p>
          <a:p>
            <a:r>
              <a:rPr lang="en-GB" sz="1300" dirty="0">
                <a:solidFill>
                  <a:schemeClr val="tx1"/>
                </a:solidFill>
                <a:latin typeface="Courier New" panose="02070309020205020404" pitchFamily="49" charset="0"/>
                <a:cs typeface="Courier New" panose="02070309020205020404" pitchFamily="49" charset="0"/>
              </a:rPr>
              <a:t># descriptor.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budget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self.manager</a:t>
            </a:r>
            <a:r>
              <a:rPr lang="en-GB" sz="1300" dirty="0">
                <a:solidFill>
                  <a:schemeClr val="tx1"/>
                </a:solidFill>
                <a:latin typeface="Courier New" panose="02070309020205020404" pitchFamily="49" charset="0"/>
                <a:cs typeface="Courier New" panose="02070309020205020404" pitchFamily="49" charset="0"/>
              </a:rPr>
              <a:t> = manager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self.amountSpent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amountSpent</a:t>
            </a:r>
            <a:endParaRPr lang="en-GB" sz="1300" dirty="0">
              <a:solidFill>
                <a:schemeClr val="tx1"/>
              </a:solidFill>
              <a:latin typeface="Courier New" panose="02070309020205020404" pitchFamily="49" charset="0"/>
              <a:cs typeface="Courier New" panose="02070309020205020404" pitchFamily="49" charset="0"/>
            </a:endParaRPr>
          </a:p>
          <a:p>
            <a:r>
              <a:rPr lang="en-GB" sz="1300" dirty="0">
                <a:solidFill>
                  <a:schemeClr val="tx1"/>
                </a:solidFill>
                <a:latin typeface="Courier New" panose="02070309020205020404" pitchFamily="49" charset="0"/>
                <a:cs typeface="Courier New" panose="02070309020205020404" pitchFamily="49" charset="0"/>
              </a:rPr>
              <a:t> </a:t>
            </a:r>
          </a:p>
          <a:p>
            <a:r>
              <a:rPr lang="en-GB" sz="1300" dirty="0">
                <a:solidFill>
                  <a:schemeClr val="tx1"/>
                </a:solidFill>
                <a:latin typeface="Courier New" panose="02070309020205020404" pitchFamily="49" charset="0"/>
                <a:cs typeface="Courier New" panose="02070309020205020404" pitchFamily="49" charset="0"/>
              </a:rPr>
              <a:t>    def </a:t>
            </a:r>
            <a:r>
              <a:rPr lang="en-GB" sz="1300" dirty="0" err="1">
                <a:solidFill>
                  <a:schemeClr val="tx1"/>
                </a:solidFill>
                <a:latin typeface="Courier New" panose="02070309020205020404" pitchFamily="49" charset="0"/>
                <a:cs typeface="Courier New" panose="02070309020205020404" pitchFamily="49" charset="0"/>
              </a:rPr>
              <a:t>amountOfBudgetLeft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Calls the descriptor __get__ method.</a:t>
            </a:r>
          </a:p>
          <a:p>
            <a:r>
              <a:rPr lang="en-GB" sz="1300" dirty="0">
                <a:solidFill>
                  <a:schemeClr val="tx1"/>
                </a:solidFill>
                <a:latin typeface="Courier New" panose="02070309020205020404" pitchFamily="49" charset="0"/>
                <a:cs typeface="Courier New" panose="02070309020205020404" pitchFamily="49" charset="0"/>
              </a:rPr>
              <a:t>        return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self.amountLeft</a:t>
            </a:r>
            <a:endParaRPr lang="en-GB" sz="1300" dirty="0">
              <a:solidFill>
                <a:schemeClr val="tx1"/>
              </a:solidFill>
              <a:latin typeface="Courier New" panose="02070309020205020404" pitchFamily="49" charset="0"/>
              <a:cs typeface="Courier New" panose="02070309020205020404" pitchFamily="49" charset="0"/>
            </a:endParaRPr>
          </a:p>
          <a:p>
            <a:endParaRPr lang="en-GB" sz="13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07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29</a:t>
            </a:fld>
            <a:endParaRPr lang="en-GB" dirty="0"/>
          </a:p>
        </p:txBody>
      </p:sp>
    </p:spTree>
    <p:extLst>
      <p:ext uri="{BB962C8B-B14F-4D97-AF65-F5344CB8AC3E}">
        <p14:creationId xmlns:p14="http://schemas.microsoft.com/office/powerpoint/2010/main" val="377387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37944"/>
            <a:ext cx="10177832" cy="4921369"/>
          </a:xfrm>
        </p:spPr>
        <p:txBody>
          <a:bodyPr/>
          <a:lstStyle/>
          <a:p>
            <a:r>
              <a:rPr lang="en-GB" dirty="0"/>
              <a:t>A way to transform the contents of one list into another</a:t>
            </a:r>
          </a:p>
          <a:p>
            <a:r>
              <a:rPr lang="en-GB" dirty="0"/>
              <a:t>We have a list:  </a:t>
            </a:r>
            <a:r>
              <a:rPr lang="en-IN" dirty="0"/>
              <a:t>[2,4,6,8,10,12,14,16,18,20]</a:t>
            </a:r>
            <a:endParaRPr lang="en-GB" dirty="0"/>
          </a:p>
          <a:p>
            <a:r>
              <a:rPr lang="en-GB" dirty="0"/>
              <a:t>We would like to square those values</a:t>
            </a:r>
          </a:p>
          <a:p>
            <a:r>
              <a:rPr lang="en-GB" dirty="0"/>
              <a:t>We could do this:</a:t>
            </a:r>
          </a:p>
          <a:p>
            <a:pPr lvl="1"/>
            <a:endParaRPr lang="en-GB" dirty="0"/>
          </a:p>
          <a:p>
            <a:endParaRPr lang="en-GB" dirty="0"/>
          </a:p>
          <a:p>
            <a:r>
              <a:rPr lang="en-GB" dirty="0"/>
              <a:t>But Python gives us a much easier way:</a:t>
            </a:r>
          </a:p>
          <a:p>
            <a:endParaRPr lang="en-GB" dirty="0"/>
          </a:p>
          <a:p>
            <a:endParaRPr lang="en-IN" dirty="0"/>
          </a:p>
          <a:p>
            <a:r>
              <a:rPr lang="en-IN" dirty="0"/>
              <a:t>This is a fast and powerful way to create new lists</a:t>
            </a:r>
          </a:p>
        </p:txBody>
      </p:sp>
      <p:sp>
        <p:nvSpPr>
          <p:cNvPr id="3" name="Title 2"/>
          <p:cNvSpPr>
            <a:spLocks noGrp="1"/>
          </p:cNvSpPr>
          <p:nvPr>
            <p:ph type="title"/>
          </p:nvPr>
        </p:nvSpPr>
        <p:spPr/>
        <p:txBody>
          <a:bodyPr/>
          <a:lstStyle/>
          <a:p>
            <a:r>
              <a:rPr lang="en-GB" dirty="0"/>
              <a:t>List Comprehensions</a:t>
            </a:r>
          </a:p>
        </p:txBody>
      </p:sp>
      <p:sp>
        <p:nvSpPr>
          <p:cNvPr id="4" name="Rectangle 3"/>
          <p:cNvSpPr/>
          <p:nvPr/>
        </p:nvSpPr>
        <p:spPr>
          <a:xfrm>
            <a:off x="3947359" y="2838619"/>
            <a:ext cx="6719868" cy="12286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originalList=[2,4,6,8,10,12,14,16,18,20]</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t>
            </a:r>
            <a:r>
              <a:rPr lang="en-IN" sz="1600" dirty="0">
                <a:solidFill>
                  <a:schemeClr val="tx1"/>
                </a:solidFill>
                <a:latin typeface="Courier New" panose="02070309020205020404" pitchFamily="49" charset="0"/>
                <a:cs typeface="Courier New" panose="02070309020205020404" pitchFamily="49" charset="0"/>
              </a:rPr>
              <a:t> = []</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for number in originalList: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newlist.append</a:t>
            </a:r>
            <a:r>
              <a:rPr lang="en-IN" sz="1600" dirty="0">
                <a:solidFill>
                  <a:schemeClr val="tx1"/>
                </a:solidFill>
                <a:latin typeface="Courier New" panose="02070309020205020404" pitchFamily="49" charset="0"/>
                <a:cs typeface="Courier New" panose="02070309020205020404" pitchFamily="49" charset="0"/>
              </a:rPr>
              <a:t>(number * number)</a:t>
            </a:r>
            <a:endParaRPr lang="en-GB" sz="1600" dirty="0">
              <a:solidFill>
                <a:schemeClr val="tx1"/>
              </a:solidFill>
              <a:latin typeface="Courier New" panose="02070309020205020404" pitchFamily="49" charset="0"/>
              <a:cs typeface="Courier New" panose="02070309020205020404" pitchFamily="49" charset="0"/>
            </a:endParaRPr>
          </a:p>
          <a:p>
            <a:pPr algn="ctr"/>
            <a:endParaRPr lang="en-GB" sz="1600" dirty="0"/>
          </a:p>
        </p:txBody>
      </p:sp>
      <p:sp>
        <p:nvSpPr>
          <p:cNvPr id="5" name="Rectangle 4"/>
          <p:cNvSpPr/>
          <p:nvPr/>
        </p:nvSpPr>
        <p:spPr>
          <a:xfrm>
            <a:off x="3186545" y="4794169"/>
            <a:ext cx="7480682" cy="87374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dirty="0">
                <a:solidFill>
                  <a:schemeClr val="tx1"/>
                </a:solidFill>
                <a:latin typeface="Courier New" panose="02070309020205020404" pitchFamily="49" charset="0"/>
                <a:cs typeface="Courier New" panose="02070309020205020404" pitchFamily="49" charset="0"/>
              </a:rPr>
              <a:t>originalList = [2,4,6,8,10,12,14,16,18,20]</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t>
            </a:r>
            <a:r>
              <a:rPr lang="en-IN" sz="1600" dirty="0">
                <a:solidFill>
                  <a:schemeClr val="tx1"/>
                </a:solidFill>
                <a:latin typeface="Courier New" panose="02070309020205020404" pitchFamily="49" charset="0"/>
                <a:cs typeface="Courier New" panose="02070309020205020404" pitchFamily="49" charset="0"/>
              </a:rPr>
              <a:t> = [number * number for number in OriginalList]</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1256354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30</a:t>
            </a:fld>
            <a:endParaRPr lang="en-GB" dirty="0"/>
          </a:p>
        </p:txBody>
      </p:sp>
    </p:spTree>
    <p:extLst>
      <p:ext uri="{BB962C8B-B14F-4D97-AF65-F5344CB8AC3E}">
        <p14:creationId xmlns:p14="http://schemas.microsoft.com/office/powerpoint/2010/main" val="96407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34657"/>
            <a:ext cx="9625608" cy="4921369"/>
          </a:xfrm>
        </p:spPr>
        <p:txBody>
          <a:bodyPr/>
          <a:lstStyle/>
          <a:p>
            <a:r>
              <a:rPr lang="en-GB" dirty="0"/>
              <a:t>A way to transform the contents of one list into another</a:t>
            </a:r>
          </a:p>
          <a:p>
            <a:r>
              <a:rPr lang="en-GB" dirty="0"/>
              <a:t>We have a list:  </a:t>
            </a:r>
            <a:r>
              <a:rPr lang="en-IN" dirty="0"/>
              <a:t>[2,4,6,8,10,12,14,16,18,20]</a:t>
            </a:r>
            <a:endParaRPr lang="en-GB" dirty="0"/>
          </a:p>
          <a:p>
            <a:r>
              <a:rPr lang="en-GB" dirty="0"/>
              <a:t>We would like to square those values</a:t>
            </a:r>
          </a:p>
          <a:p>
            <a:r>
              <a:rPr lang="en-GB" dirty="0"/>
              <a:t>We could do this:</a:t>
            </a:r>
          </a:p>
          <a:p>
            <a:pPr lvl="1"/>
            <a:endParaRPr lang="en-GB" dirty="0"/>
          </a:p>
          <a:p>
            <a:endParaRPr lang="en-GB" dirty="0"/>
          </a:p>
          <a:p>
            <a:r>
              <a:rPr lang="en-GB" dirty="0"/>
              <a:t>But Python gives us a much easier way:</a:t>
            </a:r>
          </a:p>
          <a:p>
            <a:endParaRPr lang="en-GB" dirty="0"/>
          </a:p>
          <a:p>
            <a:endParaRPr lang="en-IN" dirty="0"/>
          </a:p>
          <a:p>
            <a:r>
              <a:rPr lang="en-IN" dirty="0"/>
              <a:t>This is a fast and powerful way to create new lists</a:t>
            </a:r>
          </a:p>
        </p:txBody>
      </p:sp>
      <p:sp>
        <p:nvSpPr>
          <p:cNvPr id="3" name="Title 2"/>
          <p:cNvSpPr>
            <a:spLocks noGrp="1"/>
          </p:cNvSpPr>
          <p:nvPr>
            <p:ph type="title"/>
          </p:nvPr>
        </p:nvSpPr>
        <p:spPr/>
        <p:txBody>
          <a:bodyPr/>
          <a:lstStyle/>
          <a:p>
            <a:r>
              <a:rPr lang="en-GB" dirty="0"/>
              <a:t>List Comprehensions</a:t>
            </a:r>
          </a:p>
        </p:txBody>
      </p:sp>
      <p:sp>
        <p:nvSpPr>
          <p:cNvPr id="10"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4</a:t>
            </a:fld>
            <a:endParaRPr lang="en-GB" dirty="0"/>
          </a:p>
        </p:txBody>
      </p:sp>
      <p:sp>
        <p:nvSpPr>
          <p:cNvPr id="7" name="Rectangle 6"/>
          <p:cNvSpPr/>
          <p:nvPr/>
        </p:nvSpPr>
        <p:spPr>
          <a:xfrm>
            <a:off x="3947359" y="2838619"/>
            <a:ext cx="6719868" cy="12286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originalList=[2,4,6,8,10,12,14,16,18,20]</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t>
            </a:r>
            <a:r>
              <a:rPr lang="en-IN" sz="1600" dirty="0">
                <a:solidFill>
                  <a:schemeClr val="tx1"/>
                </a:solidFill>
                <a:latin typeface="Courier New" panose="02070309020205020404" pitchFamily="49" charset="0"/>
                <a:cs typeface="Courier New" panose="02070309020205020404" pitchFamily="49" charset="0"/>
              </a:rPr>
              <a:t> = []</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for number in originalList: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newlist.append</a:t>
            </a:r>
            <a:r>
              <a:rPr lang="en-IN" sz="1600" dirty="0">
                <a:solidFill>
                  <a:schemeClr val="tx1"/>
                </a:solidFill>
                <a:latin typeface="Courier New" panose="02070309020205020404" pitchFamily="49" charset="0"/>
                <a:cs typeface="Courier New" panose="02070309020205020404" pitchFamily="49" charset="0"/>
              </a:rPr>
              <a:t>(number * number)</a:t>
            </a:r>
            <a:endParaRPr lang="en-GB" sz="1600" dirty="0">
              <a:solidFill>
                <a:schemeClr val="tx1"/>
              </a:solidFill>
              <a:latin typeface="Courier New" panose="02070309020205020404" pitchFamily="49" charset="0"/>
              <a:cs typeface="Courier New" panose="02070309020205020404" pitchFamily="49" charset="0"/>
            </a:endParaRPr>
          </a:p>
          <a:p>
            <a:pPr algn="ctr"/>
            <a:endParaRPr lang="en-GB" sz="1600" dirty="0"/>
          </a:p>
        </p:txBody>
      </p:sp>
      <p:sp>
        <p:nvSpPr>
          <p:cNvPr id="11" name="Rectangle 10"/>
          <p:cNvSpPr/>
          <p:nvPr/>
        </p:nvSpPr>
        <p:spPr>
          <a:xfrm>
            <a:off x="3186545" y="4794169"/>
            <a:ext cx="7480682" cy="87374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dirty="0">
                <a:solidFill>
                  <a:schemeClr val="tx1"/>
                </a:solidFill>
                <a:latin typeface="Courier New" panose="02070309020205020404" pitchFamily="49" charset="0"/>
                <a:cs typeface="Courier New" panose="02070309020205020404" pitchFamily="49" charset="0"/>
              </a:rPr>
              <a:t>originalList = [2,4,6,8,10,12,14,16,18,20]</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err="1">
                <a:solidFill>
                  <a:schemeClr val="tx1"/>
                </a:solidFill>
                <a:latin typeface="Courier New" panose="02070309020205020404" pitchFamily="49" charset="0"/>
                <a:cs typeface="Courier New" panose="02070309020205020404" pitchFamily="49" charset="0"/>
              </a:rPr>
              <a:t>newList</a:t>
            </a:r>
            <a:r>
              <a:rPr lang="en-IN" sz="1600" dirty="0">
                <a:solidFill>
                  <a:schemeClr val="tx1"/>
                </a:solidFill>
                <a:latin typeface="Courier New" panose="02070309020205020404" pitchFamily="49" charset="0"/>
                <a:cs typeface="Courier New" panose="02070309020205020404" pitchFamily="49" charset="0"/>
              </a:rPr>
              <a:t> = [number * number for number in OriginalList]</a:t>
            </a: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152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Lambdas allow programmers to create anonymous functions in code</a:t>
            </a:r>
          </a:p>
          <a:p>
            <a:r>
              <a:rPr lang="en-GB" dirty="0"/>
              <a:t>These are a very powerful tool</a:t>
            </a:r>
          </a:p>
          <a:p>
            <a:pPr lvl="1"/>
            <a:r>
              <a:rPr lang="en-GB" dirty="0"/>
              <a:t>Especially combined with other built-in functions</a:t>
            </a:r>
          </a:p>
          <a:p>
            <a:pPr lvl="1"/>
            <a:endParaRPr lang="en-GB" dirty="0"/>
          </a:p>
          <a:p>
            <a:pPr lvl="1"/>
            <a:endParaRPr lang="en-GB" dirty="0"/>
          </a:p>
          <a:p>
            <a:pPr lvl="1"/>
            <a:endParaRPr lang="en-GB" dirty="0"/>
          </a:p>
          <a:p>
            <a:pPr lvl="1"/>
            <a:endParaRPr lang="en-GB" dirty="0"/>
          </a:p>
          <a:p>
            <a:endParaRPr lang="en-GB" dirty="0"/>
          </a:p>
          <a:p>
            <a:r>
              <a:rPr lang="en-GB" dirty="0"/>
              <a:t>Lambdas can be embedded in other function calls</a:t>
            </a:r>
          </a:p>
          <a:p>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4079" dirty="0"/>
              <a:t>Functional Programming in Python - Lambdas</a:t>
            </a:r>
            <a:endParaRPr lang="en-GB" sz="4079" dirty="0"/>
          </a:p>
        </p:txBody>
      </p:sp>
      <p:sp>
        <p:nvSpPr>
          <p:cNvPr id="5" name="Rectangle 4"/>
          <p:cNvSpPr/>
          <p:nvPr/>
        </p:nvSpPr>
        <p:spPr>
          <a:xfrm>
            <a:off x="2369309" y="3302857"/>
            <a:ext cx="6421511" cy="14128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def f(</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return(</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g = lambda </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 </a:t>
            </a:r>
            <a:r>
              <a:rPr lang="en-IN" sz="1835" dirty="0" err="1">
                <a:solidFill>
                  <a:schemeClr val="tx1"/>
                </a:solidFill>
                <a:latin typeface="Courier New" panose="02070309020205020404" pitchFamily="49" charset="0"/>
                <a:cs typeface="Courier New" panose="02070309020205020404" pitchFamily="49" charset="0"/>
              </a:rPr>
              <a:t>x+n</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print (f(1,2))</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print (g(1,2))</a:t>
            </a:r>
            <a:endParaRPr lang="en-GB" sz="1835" dirty="0">
              <a:solidFill>
                <a:schemeClr val="tx1"/>
              </a:solidFill>
              <a:latin typeface="Courier New" panose="02070309020205020404" pitchFamily="49" charset="0"/>
              <a:cs typeface="Courier New" panose="02070309020205020404" pitchFamily="49" charset="0"/>
            </a:endParaRPr>
          </a:p>
          <a:p>
            <a:pPr algn="ctr"/>
            <a:endParaRPr lang="en-GB" sz="1835" dirty="0">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5</a:t>
            </a:fld>
            <a:endParaRPr lang="en-GB" dirty="0"/>
          </a:p>
        </p:txBody>
      </p:sp>
    </p:spTree>
    <p:extLst>
      <p:ext uri="{BB962C8B-B14F-4D97-AF65-F5344CB8AC3E}">
        <p14:creationId xmlns:p14="http://schemas.microsoft.com/office/powerpoint/2010/main" val="392357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offers another built-in function called </a:t>
            </a:r>
            <a:r>
              <a:rPr lang="en-GB" dirty="0">
                <a:latin typeface="Courier New" panose="02070309020205020404" pitchFamily="49" charset="0"/>
                <a:cs typeface="Courier New" panose="02070309020205020404" pitchFamily="49" charset="0"/>
              </a:rPr>
              <a:t>map()</a:t>
            </a:r>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Map()</a:t>
            </a:r>
            <a:r>
              <a:rPr lang="en-IN" dirty="0"/>
              <a:t> returns an iterator</a:t>
            </a:r>
          </a:p>
          <a:p>
            <a:pPr lvl="1"/>
            <a:r>
              <a:rPr lang="en-IN" dirty="0"/>
              <a:t>If we need a list, we must convert it using the list typecast</a:t>
            </a:r>
          </a:p>
          <a:p>
            <a:r>
              <a:rPr lang="en-IN" dirty="0"/>
              <a:t>Can also use </a:t>
            </a:r>
            <a:r>
              <a:rPr lang="en-IN" dirty="0">
                <a:latin typeface="Courier New" panose="02070309020205020404" pitchFamily="49" charset="0"/>
                <a:cs typeface="Courier New" panose="02070309020205020404" pitchFamily="49" charset="0"/>
              </a:rPr>
              <a:t>map()</a:t>
            </a:r>
            <a:r>
              <a:rPr lang="en-IN" dirty="0"/>
              <a:t> with multiple lists</a:t>
            </a:r>
          </a:p>
          <a:p>
            <a:endParaRPr lang="en-GB" dirty="0"/>
          </a:p>
        </p:txBody>
      </p:sp>
      <p:sp>
        <p:nvSpPr>
          <p:cNvPr id="3" name="Title 2"/>
          <p:cNvSpPr>
            <a:spLocks noGrp="1"/>
          </p:cNvSpPr>
          <p:nvPr>
            <p:ph type="title"/>
          </p:nvPr>
        </p:nvSpPr>
        <p:spPr/>
        <p:txBody>
          <a:bodyPr>
            <a:noAutofit/>
          </a:bodyPr>
          <a:lstStyle/>
          <a:p>
            <a:r>
              <a:rPr lang="en-IN" sz="4000" dirty="0"/>
              <a:t>Functional Programming in Python – </a:t>
            </a:r>
            <a:r>
              <a:rPr lang="en-IN" sz="4000" dirty="0">
                <a:latin typeface="Courier New" panose="02070309020205020404" pitchFamily="49" charset="0"/>
                <a:cs typeface="Courier New" panose="02070309020205020404" pitchFamily="49" charset="0"/>
              </a:rPr>
              <a:t>map()</a:t>
            </a:r>
            <a:endParaRPr lang="en-GB" sz="40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6</a:t>
            </a:fld>
            <a:endParaRPr lang="en-GB" dirty="0"/>
          </a:p>
        </p:txBody>
      </p:sp>
    </p:spTree>
    <p:extLst>
      <p:ext uri="{BB962C8B-B14F-4D97-AF65-F5344CB8AC3E}">
        <p14:creationId xmlns:p14="http://schemas.microsoft.com/office/powerpoint/2010/main" val="173718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offers another built-in function called </a:t>
            </a:r>
            <a:r>
              <a:rPr lang="en-GB" dirty="0">
                <a:latin typeface="Courier New" panose="02070309020205020404" pitchFamily="49" charset="0"/>
                <a:cs typeface="Courier New" panose="02070309020205020404" pitchFamily="49" charset="0"/>
              </a:rPr>
              <a:t>map()</a:t>
            </a:r>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Map()</a:t>
            </a:r>
            <a:r>
              <a:rPr lang="en-IN" dirty="0"/>
              <a:t> returns an iterator</a:t>
            </a:r>
          </a:p>
          <a:p>
            <a:pPr lvl="1"/>
            <a:r>
              <a:rPr lang="en-IN" dirty="0"/>
              <a:t>If we need a list, we must convert it using the list typecast</a:t>
            </a:r>
          </a:p>
          <a:p>
            <a:r>
              <a:rPr lang="en-IN" dirty="0"/>
              <a:t>Can also use </a:t>
            </a:r>
            <a:r>
              <a:rPr lang="en-IN" dirty="0">
                <a:latin typeface="Courier New" panose="02070309020205020404" pitchFamily="49" charset="0"/>
                <a:cs typeface="Courier New" panose="02070309020205020404" pitchFamily="49" charset="0"/>
              </a:rPr>
              <a:t>map()</a:t>
            </a:r>
            <a:r>
              <a:rPr lang="en-IN" dirty="0"/>
              <a:t> with multiple lists</a:t>
            </a:r>
          </a:p>
          <a:p>
            <a:endParaRPr lang="en-GB" dirty="0"/>
          </a:p>
        </p:txBody>
      </p:sp>
      <p:sp>
        <p:nvSpPr>
          <p:cNvPr id="9" name="Title 2"/>
          <p:cNvSpPr>
            <a:spLocks noGrp="1"/>
          </p:cNvSpPr>
          <p:nvPr>
            <p:ph type="title"/>
          </p:nvPr>
        </p:nvSpPr>
        <p:spPr>
          <a:xfrm>
            <a:off x="767259" y="192508"/>
            <a:ext cx="9625608" cy="903815"/>
          </a:xfrm>
        </p:spPr>
        <p:txBody>
          <a:bodyPr>
            <a:noAutofit/>
          </a:bodyPr>
          <a:lstStyle/>
          <a:p>
            <a:r>
              <a:rPr lang="en-IN" sz="4000" dirty="0"/>
              <a:t>Functional Programming in Python – </a:t>
            </a:r>
            <a:r>
              <a:rPr lang="en-IN" sz="4000" dirty="0">
                <a:latin typeface="Courier New" panose="02070309020205020404" pitchFamily="49" charset="0"/>
                <a:cs typeface="Courier New" panose="02070309020205020404" pitchFamily="49" charset="0"/>
              </a:rPr>
              <a:t>map()</a:t>
            </a:r>
            <a:endParaRPr lang="en-GB" sz="4000" dirty="0">
              <a:latin typeface="Courier New" panose="02070309020205020404" pitchFamily="49" charset="0"/>
              <a:cs typeface="Courier New" panose="02070309020205020404" pitchFamily="49" charset="0"/>
            </a:endParaRPr>
          </a:p>
        </p:txBody>
      </p:sp>
      <p:sp>
        <p:nvSpPr>
          <p:cNvPr id="10"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7</a:t>
            </a:fld>
            <a:endParaRPr lang="en-GB" dirty="0"/>
          </a:p>
        </p:txBody>
      </p:sp>
    </p:spTree>
    <p:extLst>
      <p:ext uri="{BB962C8B-B14F-4D97-AF65-F5344CB8AC3E}">
        <p14:creationId xmlns:p14="http://schemas.microsoft.com/office/powerpoint/2010/main" val="296708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Filter() allows you to filter out unwanted elements in a list</a:t>
            </a:r>
          </a:p>
          <a:p>
            <a:endParaRPr lang="en-GB" dirty="0"/>
          </a:p>
          <a:p>
            <a:endParaRPr lang="en-GB" dirty="0"/>
          </a:p>
          <a:p>
            <a:endParaRPr lang="en-GB" dirty="0"/>
          </a:p>
          <a:p>
            <a:endParaRPr lang="en-GB" dirty="0"/>
          </a:p>
          <a:p>
            <a:r>
              <a:rPr lang="en-GB" dirty="0"/>
              <a:t>Filtering can also be done using a list comprehension:</a:t>
            </a:r>
          </a:p>
          <a:p>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IN" sz="4000" dirty="0"/>
              <a:t>Functional Programming in Python - filter()</a:t>
            </a:r>
            <a:endParaRPr lang="en-GB" sz="4000" dirty="0"/>
          </a:p>
        </p:txBody>
      </p:sp>
      <p:sp>
        <p:nvSpPr>
          <p:cNvPr id="4" name="Rectangle 3"/>
          <p:cNvSpPr/>
          <p:nvPr/>
        </p:nvSpPr>
        <p:spPr>
          <a:xfrm>
            <a:off x="2475599" y="2100995"/>
            <a:ext cx="6747883" cy="9857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32" dirty="0">
              <a:solidFill>
                <a:schemeClr val="tx1"/>
              </a:solidFill>
              <a:latin typeface="Courier New" panose="02070309020205020404" pitchFamily="49" charset="0"/>
              <a:cs typeface="Courier New" panose="02070309020205020404" pitchFamily="49" charset="0"/>
            </a:endParaRPr>
          </a:p>
          <a:p>
            <a:endParaRPr lang="en-IN"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 = range(1,11)</a:t>
            </a:r>
            <a:endParaRPr lang="en-GB"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 = filter(lambda x: x%2 != 0, </a:t>
            </a:r>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a:t>
            </a:r>
            <a:endParaRPr lang="en-GB" sz="1632" dirty="0">
              <a:solidFill>
                <a:schemeClr val="tx1"/>
              </a:solidFill>
              <a:latin typeface="Courier New" panose="02070309020205020404" pitchFamily="49" charset="0"/>
              <a:cs typeface="Courier New" panose="02070309020205020404" pitchFamily="49" charset="0"/>
            </a:endParaRPr>
          </a:p>
          <a:p>
            <a:r>
              <a:rPr lang="en-IN" sz="1632" dirty="0">
                <a:solidFill>
                  <a:schemeClr val="tx1"/>
                </a:solidFill>
                <a:latin typeface="Courier New" panose="02070309020205020404" pitchFamily="49" charset="0"/>
                <a:cs typeface="Courier New" panose="02070309020205020404" pitchFamily="49" charset="0"/>
              </a:rPr>
              <a:t>print (list(</a:t>
            </a:r>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a:t>
            </a:r>
            <a:endParaRPr lang="en-GB" sz="1632"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pPr algn="ctr"/>
            <a:endParaRPr lang="en-GB" sz="1632" dirty="0">
              <a:latin typeface="Courier New" panose="02070309020205020404" pitchFamily="49" charset="0"/>
              <a:cs typeface="Courier New" panose="02070309020205020404" pitchFamily="49" charset="0"/>
            </a:endParaRPr>
          </a:p>
        </p:txBody>
      </p:sp>
      <p:sp>
        <p:nvSpPr>
          <p:cNvPr id="5" name="Rectangle 4"/>
          <p:cNvSpPr/>
          <p:nvPr/>
        </p:nvSpPr>
        <p:spPr>
          <a:xfrm>
            <a:off x="2475596" y="4691462"/>
            <a:ext cx="6747882" cy="67095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32" dirty="0">
              <a:solidFill>
                <a:schemeClr val="tx1"/>
              </a:solidFill>
              <a:latin typeface="Courier New" panose="02070309020205020404" pitchFamily="49" charset="0"/>
              <a:cs typeface="Courier New" panose="02070309020205020404" pitchFamily="49" charset="0"/>
            </a:endParaRPr>
          </a:p>
          <a:p>
            <a:endParaRPr lang="en-IN"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 = [x for x in </a:t>
            </a:r>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 if x%2 != 0]</a:t>
            </a:r>
            <a:endParaRPr lang="en-GB" sz="1632"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pPr algn="ctr"/>
            <a:endParaRPr lang="en-GB" sz="1632" dirty="0">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323755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also has the </a:t>
            </a:r>
            <a:r>
              <a:rPr lang="en-GB" dirty="0">
                <a:latin typeface="Courier New" panose="02070309020205020404" pitchFamily="49" charset="0"/>
                <a:cs typeface="Courier New" panose="02070309020205020404" pitchFamily="49" charset="0"/>
              </a:rPr>
              <a:t>reduce()</a:t>
            </a:r>
            <a:r>
              <a:rPr lang="en-GB" dirty="0"/>
              <a:t> function</a:t>
            </a:r>
          </a:p>
          <a:p>
            <a:pPr lvl="1"/>
            <a:r>
              <a:rPr lang="en-GB" dirty="0"/>
              <a:t>Takes parameters (</a:t>
            </a:r>
            <a:r>
              <a:rPr lang="en-GB" dirty="0" err="1">
                <a:latin typeface="Courier New" panose="02070309020205020404" pitchFamily="49" charset="0"/>
                <a:cs typeface="Courier New" panose="02070309020205020404" pitchFamily="49" charset="0"/>
              </a:rPr>
              <a:t>func</a:t>
            </a:r>
            <a:r>
              <a:rPr lang="en-GB" dirty="0"/>
              <a:t> and </a:t>
            </a:r>
            <a:r>
              <a:rPr lang="en-GB" dirty="0">
                <a:latin typeface="Courier New" panose="02070309020205020404" pitchFamily="49" charset="0"/>
                <a:cs typeface="Courier New" panose="02070309020205020404" pitchFamily="49" charset="0"/>
              </a:rPr>
              <a:t>sec</a:t>
            </a:r>
            <a:r>
              <a:rPr lang="en-GB" dirty="0"/>
              <a:t>) similar to </a:t>
            </a:r>
            <a:r>
              <a:rPr lang="en-GB" dirty="0">
                <a:latin typeface="Courier New" panose="02070309020205020404" pitchFamily="49" charset="0"/>
                <a:cs typeface="Courier New" panose="02070309020205020404" pitchFamily="49" charset="0"/>
              </a:rPr>
              <a:t>map</a:t>
            </a:r>
            <a:r>
              <a:rPr lang="en-GB" dirty="0"/>
              <a:t> and </a:t>
            </a:r>
            <a:r>
              <a:rPr lang="en-GB" dirty="0">
                <a:latin typeface="Courier New" panose="02070309020205020404" pitchFamily="49" charset="0"/>
                <a:cs typeface="Courier New" panose="02070309020205020404" pitchFamily="49" charset="0"/>
              </a:rPr>
              <a:t>filter</a:t>
            </a:r>
          </a:p>
          <a:p>
            <a:r>
              <a:rPr lang="en-GB" dirty="0"/>
              <a:t>More complex and requires explanation!</a:t>
            </a:r>
          </a:p>
          <a:p>
            <a:endParaRPr lang="en-GB" dirty="0"/>
          </a:p>
        </p:txBody>
      </p:sp>
      <p:sp>
        <p:nvSpPr>
          <p:cNvPr id="3" name="Title 2"/>
          <p:cNvSpPr>
            <a:spLocks noGrp="1"/>
          </p:cNvSpPr>
          <p:nvPr>
            <p:ph type="title"/>
          </p:nvPr>
        </p:nvSpPr>
        <p:spPr/>
        <p:txBody>
          <a:bodyPr>
            <a:noAutofit/>
          </a:bodyPr>
          <a:lstStyle/>
          <a:p>
            <a:br>
              <a:rPr lang="en-GB" sz="4000" dirty="0"/>
            </a:br>
            <a:r>
              <a:rPr lang="en-IN" sz="4000" dirty="0"/>
              <a:t>Functional Programming in Python - reduce()</a:t>
            </a:r>
            <a:br>
              <a:rPr lang="en-GB" sz="4000" dirty="0"/>
            </a:br>
            <a:endParaRPr lang="en-GB" sz="4000"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37294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646</TotalTime>
  <Words>4979</Words>
  <Application>Microsoft Office PowerPoint</Application>
  <PresentationFormat>Custom</PresentationFormat>
  <Paragraphs>1042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Georgia</vt:lpstr>
      <vt:lpstr>Office Theme</vt:lpstr>
      <vt:lpstr>Python for Tool Developers</vt:lpstr>
      <vt:lpstr>Module 1</vt:lpstr>
      <vt:lpstr>List Comprehensions</vt:lpstr>
      <vt:lpstr>List Comprehensions</vt:lpstr>
      <vt:lpstr>Functional Programming in Python - Lambdas</vt:lpstr>
      <vt:lpstr>Functional Programming in Python – map()</vt:lpstr>
      <vt:lpstr>Functional Programming in Python – map()</vt:lpstr>
      <vt:lpstr>Functional Programming in Python - filter()</vt:lpstr>
      <vt:lpstr> Functional Programming in Python - reduce() </vt:lpstr>
      <vt:lpstr>Iterators</vt:lpstr>
      <vt:lpstr>Iterators</vt:lpstr>
      <vt:lpstr>Generators</vt:lpstr>
      <vt:lpstr>Generators</vt:lpstr>
      <vt:lpstr>Generators</vt:lpstr>
      <vt:lpstr>Closures</vt:lpstr>
      <vt:lpstr>Decorators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85</cp:revision>
  <cp:lastPrinted>2016-11-13T06:08:24Z</cp:lastPrinted>
  <dcterms:created xsi:type="dcterms:W3CDTF">2016-11-07T05:08:14Z</dcterms:created>
  <dcterms:modified xsi:type="dcterms:W3CDTF">2016-11-13T06:17:08Z</dcterms:modified>
</cp:coreProperties>
</file>