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60" r:id="rId2"/>
    <p:sldId id="262" r:id="rId3"/>
    <p:sldId id="269" r:id="rId4"/>
    <p:sldId id="300" r:id="rId5"/>
    <p:sldId id="301" r:id="rId6"/>
    <p:sldId id="299" r:id="rId7"/>
    <p:sldId id="302" r:id="rId8"/>
    <p:sldId id="303" r:id="rId9"/>
    <p:sldId id="305" r:id="rId10"/>
    <p:sldId id="304" r:id="rId11"/>
    <p:sldId id="307" r:id="rId12"/>
    <p:sldId id="306" r:id="rId13"/>
    <p:sldId id="271" r:id="rId14"/>
    <p:sldId id="298" r:id="rId15"/>
    <p:sldId id="278" r:id="rId16"/>
    <p:sldId id="270" r:id="rId17"/>
    <p:sldId id="272" r:id="rId18"/>
    <p:sldId id="308" r:id="rId19"/>
  </p:sldIdLst>
  <p:sldSz cx="11160125"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328EA0"/>
    <a:srgbClr val="5B9BD5"/>
    <a:srgbClr val="DBDBDB"/>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65" autoAdjust="0"/>
    <p:restoredTop sz="68375" autoAdjust="0"/>
  </p:normalViewPr>
  <p:slideViewPr>
    <p:cSldViewPr snapToGrid="0">
      <p:cViewPr varScale="1">
        <p:scale>
          <a:sx n="46" d="100"/>
          <a:sy n="46" d="100"/>
        </p:scale>
        <p:origin x="-2100" y="-102"/>
      </p:cViewPr>
      <p:guideLst>
        <p:guide orient="horz" pos="2160"/>
        <p:guide pos="3515"/>
      </p:guideLst>
    </p:cSldViewPr>
  </p:slideViewPr>
  <p:outlineViewPr>
    <p:cViewPr>
      <p:scale>
        <a:sx n="33" d="100"/>
        <a:sy n="33" d="100"/>
      </p:scale>
      <p:origin x="0" y="-17730"/>
    </p:cViewPr>
  </p:outlineViewPr>
  <p:notesTextViewPr>
    <p:cViewPr>
      <p:scale>
        <a:sx n="1" d="1"/>
        <a:sy n="1" d="1"/>
      </p:scale>
      <p:origin x="24" y="1008"/>
    </p:cViewPr>
  </p:notesTextViewPr>
  <p:sorterViewPr>
    <p:cViewPr>
      <p:scale>
        <a:sx n="100" d="100"/>
        <a:sy n="100" d="100"/>
      </p:scale>
      <p:origin x="0" y="-8058"/>
    </p:cViewPr>
  </p:sorterViewPr>
  <p:notesViewPr>
    <p:cSldViewPr snapToGrid="0">
      <p:cViewPr>
        <p:scale>
          <a:sx n="90" d="100"/>
          <a:sy n="90" d="100"/>
        </p:scale>
        <p:origin x="-2478" y="72"/>
      </p:cViewPr>
      <p:guideLst>
        <p:guide orient="horz" pos="3223"/>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GB"/>
          </a:p>
        </p:txBody>
      </p:sp>
      <p:sp>
        <p:nvSpPr>
          <p:cNvPr id="3" name="Date Placeholder 2"/>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9ADB5C04-2B26-46F1-8B51-1D2244D4A951}" type="datetimeFigureOut">
              <a:rPr lang="en-GB" smtClean="0"/>
              <a:t>24/11/2016</a:t>
            </a:fld>
            <a:endParaRPr lang="en-GB"/>
          </a:p>
        </p:txBody>
      </p:sp>
      <p:sp>
        <p:nvSpPr>
          <p:cNvPr id="4" name="Footer Placeholder 3"/>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GB"/>
              <a:t>Course Name</a:t>
            </a:r>
          </a:p>
        </p:txBody>
      </p:sp>
      <p:sp>
        <p:nvSpPr>
          <p:cNvPr id="5" name="Slide Number Placeholder 4"/>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17E3601A-F12A-434E-95E2-672A1A81F3E5}" type="slidenum">
              <a:rPr lang="en-GB" smtClean="0"/>
              <a:t>‹#›</a:t>
            </a:fld>
            <a:endParaRPr lang="en-GB"/>
          </a:p>
        </p:txBody>
      </p:sp>
    </p:spTree>
    <p:extLst>
      <p:ext uri="{BB962C8B-B14F-4D97-AF65-F5344CB8AC3E}">
        <p14:creationId xmlns:p14="http://schemas.microsoft.com/office/powerpoint/2010/main" val="73870469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20562" y="569829"/>
            <a:ext cx="6057900" cy="3722688"/>
          </a:xfrm>
          <a:prstGeom prst="rect">
            <a:avLst/>
          </a:prstGeom>
          <a:noFill/>
          <a:ln w="12700">
            <a:solidFill>
              <a:prstClr val="black"/>
            </a:solidFill>
          </a:ln>
        </p:spPr>
        <p:txBody>
          <a:bodyPr vert="horz" lIns="99075" tIns="49538" rIns="99075" bIns="49538" rtlCol="0" anchor="ctr"/>
          <a:lstStyle/>
          <a:p>
            <a:endParaRPr lang="en-GB"/>
          </a:p>
        </p:txBody>
      </p:sp>
      <p:sp>
        <p:nvSpPr>
          <p:cNvPr id="5" name="Notes Placeholder 4"/>
          <p:cNvSpPr>
            <a:spLocks noGrp="1"/>
          </p:cNvSpPr>
          <p:nvPr>
            <p:ph type="body" sz="quarter" idx="3"/>
          </p:nvPr>
        </p:nvSpPr>
        <p:spPr>
          <a:xfrm>
            <a:off x="710406" y="4572913"/>
            <a:ext cx="5678212" cy="4834216"/>
          </a:xfrm>
          <a:prstGeom prst="rect">
            <a:avLst/>
          </a:prstGeom>
        </p:spPr>
        <p:txBody>
          <a:bodyPr vert="horz" lIns="99075" tIns="49538" rIns="99075" bIns="49538"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710406" y="9525129"/>
            <a:ext cx="2368021" cy="448176"/>
          </a:xfrm>
          <a:prstGeom prst="rect">
            <a:avLst/>
          </a:prstGeom>
        </p:spPr>
        <p:txBody>
          <a:bodyPr vert="horz" lIns="99075" tIns="49538" rIns="99075" bIns="49538" rtlCol="0" anchor="b"/>
          <a:lstStyle>
            <a:lvl1pPr algn="l">
              <a:defRPr sz="1000">
                <a:latin typeface="Georgia" panose="02040502050405020303" pitchFamily="18" charset="0"/>
              </a:defRPr>
            </a:lvl1pPr>
          </a:lstStyle>
          <a:p>
            <a:r>
              <a:rPr lang="en-GB" dirty="0"/>
              <a:t>Python for Tool Developers</a:t>
            </a:r>
          </a:p>
        </p:txBody>
      </p:sp>
      <p:sp>
        <p:nvSpPr>
          <p:cNvPr id="7" name="Slide Number Placeholder 6"/>
          <p:cNvSpPr>
            <a:spLocks noGrp="1"/>
          </p:cNvSpPr>
          <p:nvPr>
            <p:ph type="sldNum" sz="quarter" idx="5"/>
          </p:nvPr>
        </p:nvSpPr>
        <p:spPr>
          <a:xfrm>
            <a:off x="4023992" y="9525129"/>
            <a:ext cx="2369665" cy="448176"/>
          </a:xfrm>
          <a:prstGeom prst="rect">
            <a:avLst/>
          </a:prstGeom>
        </p:spPr>
        <p:txBody>
          <a:bodyPr vert="horz" lIns="99075" tIns="49538" rIns="99075" bIns="49538" rtlCol="0" anchor="b"/>
          <a:lstStyle>
            <a:lvl1pPr algn="r">
              <a:defRPr sz="1000">
                <a:latin typeface="Georgia" panose="02040502050405020303" pitchFamily="18" charset="0"/>
              </a:defRPr>
            </a:lvl1pPr>
          </a:lstStyle>
          <a:p>
            <a:fld id="{BD25BEDC-D529-4A0A-A183-E8306A8EE1D8}" type="slidenum">
              <a:rPr lang="en-GB" smtClean="0"/>
              <a:pPr/>
              <a:t>‹#›</a:t>
            </a:fld>
            <a:endParaRPr lang="en-GB"/>
          </a:p>
        </p:txBody>
      </p:sp>
    </p:spTree>
    <p:extLst>
      <p:ext uri="{BB962C8B-B14F-4D97-AF65-F5344CB8AC3E}">
        <p14:creationId xmlns:p14="http://schemas.microsoft.com/office/powerpoint/2010/main" val="357767466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100" kern="1200">
        <a:solidFill>
          <a:schemeClr val="tx1"/>
        </a:solidFill>
        <a:latin typeface="Georgia" panose="02040502050405020303" pitchFamily="18" charset="0"/>
        <a:ea typeface="+mn-ea"/>
        <a:cs typeface="+mn-cs"/>
      </a:defRPr>
    </a:lvl1pPr>
    <a:lvl2pPr marL="457200" algn="l" defTabSz="914400" rtl="0" eaLnBrk="1" latinLnBrk="0" hangingPunct="1">
      <a:defRPr sz="1100" kern="1200">
        <a:solidFill>
          <a:schemeClr val="tx1"/>
        </a:solidFill>
        <a:latin typeface="Georgia" panose="02040502050405020303" pitchFamily="18" charset="0"/>
        <a:ea typeface="+mn-ea"/>
        <a:cs typeface="+mn-cs"/>
      </a:defRPr>
    </a:lvl2pPr>
    <a:lvl3pPr marL="914400" algn="l" defTabSz="914400" rtl="0" eaLnBrk="1" latinLnBrk="0" hangingPunct="1">
      <a:defRPr sz="1100" kern="1200">
        <a:solidFill>
          <a:schemeClr val="tx1"/>
        </a:solidFill>
        <a:latin typeface="Georgia" panose="02040502050405020303" pitchFamily="18" charset="0"/>
        <a:ea typeface="+mn-ea"/>
        <a:cs typeface="+mn-cs"/>
      </a:defRPr>
    </a:lvl3pPr>
    <a:lvl4pPr marL="1371600" algn="l" defTabSz="914400" rtl="0" eaLnBrk="1" latinLnBrk="0" hangingPunct="1">
      <a:defRPr sz="1100" kern="1200">
        <a:solidFill>
          <a:schemeClr val="tx1"/>
        </a:solidFill>
        <a:latin typeface="Georgia" panose="02040502050405020303" pitchFamily="18" charset="0"/>
        <a:ea typeface="+mn-ea"/>
        <a:cs typeface="+mn-cs"/>
      </a:defRPr>
    </a:lvl4pPr>
    <a:lvl5pPr marL="1828800" algn="l" defTabSz="914400" rtl="0" eaLnBrk="1" latinLnBrk="0" hangingPunct="1">
      <a:defRPr sz="1100" kern="1200">
        <a:solidFill>
          <a:schemeClr val="tx1"/>
        </a:solidFill>
        <a:latin typeface="Georgia" panose="02040502050405020303"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a:t>
            </a:fld>
            <a:endParaRPr lang="en-GB"/>
          </a:p>
        </p:txBody>
      </p:sp>
      <p:sp>
        <p:nvSpPr>
          <p:cNvPr id="8" name="Slide Image Placeholder 7"/>
          <p:cNvSpPr>
            <a:spLocks noGrp="1" noRot="1" noChangeAspect="1"/>
          </p:cNvSpPr>
          <p:nvPr>
            <p:ph type="sldImg"/>
          </p:nvPr>
        </p:nvSpPr>
        <p:spPr>
          <a:xfrm>
            <a:off x="520700" y="569913"/>
            <a:ext cx="6057900" cy="3722687"/>
          </a:xfrm>
        </p:spPr>
      </p:sp>
      <p:sp>
        <p:nvSpPr>
          <p:cNvPr id="9" name="Notes Placeholder 8"/>
          <p:cNvSpPr>
            <a:spLocks noGrp="1"/>
          </p:cNvSpPr>
          <p:nvPr>
            <p:ph type="body" idx="1"/>
          </p:nvPr>
        </p:nvSpPr>
        <p:spPr/>
        <p:txBody>
          <a:bodyPr/>
          <a:lstStyle/>
          <a:p>
            <a:endParaRPr lang="en-GB"/>
          </a:p>
        </p:txBody>
      </p:sp>
    </p:spTree>
    <p:extLst>
      <p:ext uri="{BB962C8B-B14F-4D97-AF65-F5344CB8AC3E}">
        <p14:creationId xmlns:p14="http://schemas.microsoft.com/office/powerpoint/2010/main" val="3834600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0700" y="654050"/>
            <a:ext cx="6056313" cy="3722688"/>
          </a:xfrm>
        </p:spPr>
      </p:sp>
      <p:sp>
        <p:nvSpPr>
          <p:cNvPr id="3" name="Notes Placeholder 2"/>
          <p:cNvSpPr>
            <a:spLocks noGrp="1"/>
          </p:cNvSpPr>
          <p:nvPr>
            <p:ph type="body" idx="1"/>
          </p:nvPr>
        </p:nvSpPr>
        <p:spPr/>
        <p:txBody>
          <a:bodyPr/>
          <a:lstStyle/>
          <a:p>
            <a:r>
              <a:rPr lang="en-US" sz="1200" b="1" dirty="0" smtClean="0">
                <a:solidFill>
                  <a:srgbClr val="4472C4"/>
                </a:solidFill>
              </a:rPr>
              <a:t>Functional</a:t>
            </a:r>
            <a:r>
              <a:rPr lang="en-US" sz="1200" b="1" baseline="0" dirty="0" smtClean="0">
                <a:solidFill>
                  <a:srgbClr val="4472C4"/>
                </a:solidFill>
              </a:rPr>
              <a:t> programming methods use recursion to perform iteration over sequences of data rather than using a more traditional for or while loop.</a:t>
            </a:r>
          </a:p>
          <a:p>
            <a:endParaRPr lang="en-US" sz="1200" b="1" baseline="0" dirty="0" smtClean="0">
              <a:solidFill>
                <a:srgbClr val="4472C4"/>
              </a:solidFill>
            </a:endParaRPr>
          </a:p>
          <a:p>
            <a:r>
              <a:rPr lang="en-US" sz="1200" b="1" baseline="0" dirty="0" smtClean="0">
                <a:solidFill>
                  <a:srgbClr val="4472C4"/>
                </a:solidFill>
              </a:rPr>
              <a:t>For or while loops requires a variable state change to the loop index variable, therefore in the functional programming model, they should not be used. </a:t>
            </a:r>
          </a:p>
          <a:p>
            <a:endParaRPr lang="en-IN" dirty="0"/>
          </a:p>
          <a:p>
            <a:endParaRPr lang="en-IN" sz="1300" dirty="0"/>
          </a:p>
          <a:p>
            <a:endParaRPr lang="en-GB" sz="1300" dirty="0"/>
          </a:p>
          <a:p>
            <a:r>
              <a:rPr lang="en-IN" sz="1300" dirty="0"/>
              <a:t> </a:t>
            </a:r>
            <a:endParaRPr lang="en-GB" sz="1300" dirty="0"/>
          </a:p>
          <a:p>
            <a:endParaRPr lang="en-IN" sz="1300" dirty="0"/>
          </a:p>
          <a:p>
            <a:endParaRPr lang="en-IN" dirty="0"/>
          </a:p>
          <a:p>
            <a:endParaRPr lang="en-IN" sz="1300" dirty="0"/>
          </a:p>
          <a:p>
            <a:endParaRPr lang="en-IN" dirty="0"/>
          </a:p>
          <a:p>
            <a:pPr>
              <a:spcAft>
                <a:spcPts val="650"/>
              </a:spcAft>
            </a:pPr>
            <a:r>
              <a:rPr lang="en-IN" dirty="0"/>
              <a:t>In the above code example, both print functions return the same value.</a:t>
            </a:r>
            <a:r>
              <a:rPr lang="en-IN" dirty="0">
                <a:latin typeface="Courier New" panose="02070309020205020404" pitchFamily="49" charset="0"/>
                <a:cs typeface="Courier New" panose="02070309020205020404" pitchFamily="49" charset="0"/>
              </a:rPr>
              <a:t> f </a:t>
            </a:r>
            <a:r>
              <a:rPr lang="en-IN" dirty="0"/>
              <a:t>and </a:t>
            </a:r>
            <a:r>
              <a:rPr lang="en-IN" dirty="0">
                <a:latin typeface="Courier New" panose="02070309020205020404" pitchFamily="49" charset="0"/>
                <a:cs typeface="Courier New" panose="02070309020205020404" pitchFamily="49" charset="0"/>
              </a:rPr>
              <a:t>g</a:t>
            </a:r>
            <a:r>
              <a:rPr lang="en-IN" dirty="0"/>
              <a:t> both do the same thing. However </a:t>
            </a:r>
            <a:r>
              <a:rPr lang="en-IN" dirty="0">
                <a:latin typeface="Courier New" panose="02070309020205020404" pitchFamily="49" charset="0"/>
                <a:cs typeface="Courier New" panose="02070309020205020404" pitchFamily="49" charset="0"/>
              </a:rPr>
              <a:t>g</a:t>
            </a:r>
            <a:r>
              <a:rPr lang="en-IN" dirty="0"/>
              <a:t> is defined as an anonymous function using a lambda expression. Lambdas can be embedded in other function calls. </a:t>
            </a:r>
          </a:p>
          <a:p>
            <a:pPr>
              <a:spcAft>
                <a:spcPts val="650"/>
              </a:spcAft>
            </a:pPr>
            <a:r>
              <a:rPr lang="en-IN" dirty="0"/>
              <a:t>For example: as we have seen, list comprehensions are a powerful way to create new lists by transforming old lists, however, list comprehensions have some limitations. They only allow the use of </a:t>
            </a:r>
            <a:r>
              <a:rPr lang="en-IN" dirty="0">
                <a:latin typeface="Courier New" panose="02070309020205020404" pitchFamily="49" charset="0"/>
                <a:cs typeface="Courier New" panose="02070309020205020404" pitchFamily="49" charset="0"/>
              </a:rPr>
              <a:t>if</a:t>
            </a:r>
            <a:r>
              <a:rPr lang="en-IN" dirty="0"/>
              <a:t> and </a:t>
            </a:r>
            <a:r>
              <a:rPr lang="en-IN" dirty="0">
                <a:latin typeface="Courier New" panose="02070309020205020404" pitchFamily="49" charset="0"/>
                <a:cs typeface="Courier New" panose="02070309020205020404" pitchFamily="49" charset="0"/>
              </a:rPr>
              <a:t>for</a:t>
            </a:r>
            <a:r>
              <a:rPr lang="en-IN" dirty="0"/>
              <a:t> keywords. This may not be enough for your purposes. Also, very complex list comprehensions quickly become unreadable and cumbersome.  Because of this, Python offers another built-in function called </a:t>
            </a:r>
            <a:r>
              <a:rPr lang="en-IN" dirty="0">
                <a:latin typeface="Courier New" panose="02070309020205020404" pitchFamily="49" charset="0"/>
                <a:cs typeface="Courier New" panose="02070309020205020404" pitchFamily="49" charset="0"/>
              </a:rPr>
              <a:t>map().</a:t>
            </a:r>
            <a:endParaRPr lang="en-GB"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10</a:t>
            </a:fld>
            <a:endParaRPr lang="en-GB" dirty="0"/>
          </a:p>
        </p:txBody>
      </p:sp>
      <p:sp>
        <p:nvSpPr>
          <p:cNvPr id="6" name="Rectangle 5"/>
          <p:cNvSpPr/>
          <p:nvPr/>
        </p:nvSpPr>
        <p:spPr>
          <a:xfrm>
            <a:off x="1676467" y="6049123"/>
            <a:ext cx="3744778" cy="114912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def f(</a:t>
            </a:r>
            <a:r>
              <a:rPr lang="en-IN" sz="1300" dirty="0" err="1">
                <a:solidFill>
                  <a:schemeClr val="tx1"/>
                </a:solidFill>
                <a:latin typeface="Courier New" panose="02070309020205020404" pitchFamily="49" charset="0"/>
                <a:cs typeface="Courier New" panose="02070309020205020404" pitchFamily="49" charset="0"/>
              </a:rPr>
              <a:t>x,n</a:t>
            </a:r>
            <a:r>
              <a:rPr lang="en-IN" sz="1300" dirty="0">
                <a:solidFill>
                  <a:schemeClr val="tx1"/>
                </a:solidFill>
                <a:latin typeface="Courier New" panose="02070309020205020404" pitchFamily="49" charset="0"/>
                <a:cs typeface="Courier New" panose="02070309020205020404" pitchFamily="49" charset="0"/>
              </a:rPr>
              <a:t>):</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return(</a:t>
            </a:r>
            <a:r>
              <a:rPr lang="en-IN" sz="1300" dirty="0" err="1">
                <a:solidFill>
                  <a:schemeClr val="tx1"/>
                </a:solidFill>
                <a:latin typeface="Courier New" panose="02070309020205020404" pitchFamily="49" charset="0"/>
                <a:cs typeface="Courier New" panose="02070309020205020404" pitchFamily="49" charset="0"/>
              </a:rPr>
              <a:t>x+n</a:t>
            </a:r>
            <a:r>
              <a:rPr lang="en-IN" sz="1300" dirty="0">
                <a:solidFill>
                  <a:schemeClr val="tx1"/>
                </a:solidFill>
                <a:latin typeface="Courier New" panose="02070309020205020404" pitchFamily="49" charset="0"/>
                <a:cs typeface="Courier New" panose="02070309020205020404" pitchFamily="49" charset="0"/>
              </a:rPr>
              <a:t>)</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g = lambda </a:t>
            </a:r>
            <a:r>
              <a:rPr lang="en-IN" sz="1300" dirty="0" err="1">
                <a:solidFill>
                  <a:schemeClr val="tx1"/>
                </a:solidFill>
                <a:latin typeface="Courier New" panose="02070309020205020404" pitchFamily="49" charset="0"/>
                <a:cs typeface="Courier New" panose="02070309020205020404" pitchFamily="49" charset="0"/>
              </a:rPr>
              <a:t>x,n</a:t>
            </a:r>
            <a:r>
              <a:rPr lang="en-IN" sz="1300" dirty="0">
                <a:solidFill>
                  <a:schemeClr val="tx1"/>
                </a:solidFill>
                <a:latin typeface="Courier New" panose="02070309020205020404" pitchFamily="49" charset="0"/>
                <a:cs typeface="Courier New" panose="02070309020205020404" pitchFamily="49" charset="0"/>
              </a:rPr>
              <a:t>: </a:t>
            </a:r>
            <a:r>
              <a:rPr lang="en-IN" sz="1300" dirty="0" err="1">
                <a:solidFill>
                  <a:schemeClr val="tx1"/>
                </a:solidFill>
                <a:latin typeface="Courier New" panose="02070309020205020404" pitchFamily="49" charset="0"/>
                <a:cs typeface="Courier New" panose="02070309020205020404" pitchFamily="49" charset="0"/>
              </a:rPr>
              <a:t>x+n</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print (f(1,2))</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print (g(1,2))</a:t>
            </a:r>
            <a:endParaRPr lang="en-GB" sz="1300" dirty="0">
              <a:solidFill>
                <a:schemeClr val="tx1"/>
              </a:solidFill>
              <a:latin typeface="Courier New" panose="02070309020205020404" pitchFamily="49" charset="0"/>
              <a:cs typeface="Courier New" panose="02070309020205020404" pitchFamily="49" charset="0"/>
            </a:endParaRPr>
          </a:p>
          <a:p>
            <a:pPr algn="ct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7278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0700" y="654050"/>
            <a:ext cx="6056313" cy="3722688"/>
          </a:xfrm>
        </p:spPr>
      </p:sp>
      <p:sp>
        <p:nvSpPr>
          <p:cNvPr id="3" name="Notes Placeholder 2"/>
          <p:cNvSpPr>
            <a:spLocks noGrp="1"/>
          </p:cNvSpPr>
          <p:nvPr>
            <p:ph type="body" idx="1"/>
          </p:nvPr>
        </p:nvSpPr>
        <p:spPr/>
        <p:txBody>
          <a:bodyPr/>
          <a:lstStyle/>
          <a:p>
            <a:r>
              <a:rPr lang="en-US" sz="1200" b="1" baseline="0" dirty="0" smtClean="0">
                <a:solidFill>
                  <a:srgbClr val="4472C4"/>
                </a:solidFill>
              </a:rPr>
              <a:t>The previous program uses a particular type of recursion called tail call recursion.</a:t>
            </a:r>
          </a:p>
          <a:p>
            <a:endParaRPr lang="en-US" sz="1200" b="1" baseline="0" dirty="0" smtClean="0">
              <a:solidFill>
                <a:srgbClr val="4472C4"/>
              </a:solidFill>
            </a:endParaRPr>
          </a:p>
          <a:p>
            <a:r>
              <a:rPr lang="en-US" sz="1200" b="1" baseline="0" dirty="0" smtClean="0">
                <a:solidFill>
                  <a:srgbClr val="4472C4"/>
                </a:solidFill>
              </a:rPr>
              <a:t>Tail call recursion means that the recursive function call is the last line of code in the function.  Making a function tail recursive means that, internally, the compiler may be able to replace the recursion with an iterative (i.e. looping) function.  </a:t>
            </a:r>
          </a:p>
          <a:p>
            <a:endParaRPr lang="en-US" sz="1200" b="1" baseline="0" dirty="0" smtClean="0">
              <a:solidFill>
                <a:srgbClr val="4472C4"/>
              </a:solidFill>
            </a:endParaRPr>
          </a:p>
          <a:p>
            <a:r>
              <a:rPr lang="en-US" sz="1200" b="1" baseline="0" dirty="0" smtClean="0">
                <a:solidFill>
                  <a:srgbClr val="4472C4"/>
                </a:solidFill>
              </a:rPr>
              <a:t>This removes one of the dangers of recursion, namely, exhausting the stack memory on the computer. With tail call recursion, the compiler no longer has to save a new return address on the stack.  It simply goes back to the address of the calling function, which in this case, is itself. . </a:t>
            </a:r>
          </a:p>
          <a:p>
            <a:endParaRPr lang="en-IN" dirty="0"/>
          </a:p>
          <a:p>
            <a:endParaRPr lang="en-IN" sz="1300" dirty="0"/>
          </a:p>
          <a:p>
            <a:endParaRPr lang="en-GB" sz="1300" dirty="0"/>
          </a:p>
          <a:p>
            <a:r>
              <a:rPr lang="en-IN" sz="1300" dirty="0"/>
              <a:t> </a:t>
            </a:r>
            <a:endParaRPr lang="en-GB" sz="1300" dirty="0"/>
          </a:p>
          <a:p>
            <a:endParaRPr lang="en-IN" sz="1300" dirty="0"/>
          </a:p>
          <a:p>
            <a:endParaRPr lang="en-IN" dirty="0"/>
          </a:p>
          <a:p>
            <a:endParaRPr lang="en-IN" sz="1300" dirty="0"/>
          </a:p>
          <a:p>
            <a:endParaRPr lang="en-IN" dirty="0"/>
          </a:p>
          <a:p>
            <a:pPr>
              <a:spcAft>
                <a:spcPts val="650"/>
              </a:spcAft>
            </a:pPr>
            <a:r>
              <a:rPr lang="en-IN" dirty="0"/>
              <a:t>In the above code example, both print functions return the same value.</a:t>
            </a:r>
            <a:r>
              <a:rPr lang="en-IN" dirty="0">
                <a:latin typeface="Courier New" panose="02070309020205020404" pitchFamily="49" charset="0"/>
                <a:cs typeface="Courier New" panose="02070309020205020404" pitchFamily="49" charset="0"/>
              </a:rPr>
              <a:t> f </a:t>
            </a:r>
            <a:r>
              <a:rPr lang="en-IN" dirty="0"/>
              <a:t>and </a:t>
            </a:r>
            <a:r>
              <a:rPr lang="en-IN" dirty="0">
                <a:latin typeface="Courier New" panose="02070309020205020404" pitchFamily="49" charset="0"/>
                <a:cs typeface="Courier New" panose="02070309020205020404" pitchFamily="49" charset="0"/>
              </a:rPr>
              <a:t>g</a:t>
            </a:r>
            <a:r>
              <a:rPr lang="en-IN" dirty="0"/>
              <a:t> both do the same thing. However </a:t>
            </a:r>
            <a:r>
              <a:rPr lang="en-IN" dirty="0">
                <a:latin typeface="Courier New" panose="02070309020205020404" pitchFamily="49" charset="0"/>
                <a:cs typeface="Courier New" panose="02070309020205020404" pitchFamily="49" charset="0"/>
              </a:rPr>
              <a:t>g</a:t>
            </a:r>
            <a:r>
              <a:rPr lang="en-IN" dirty="0"/>
              <a:t> is defined as an anonymous function using a lambda expression. Lambdas can be embedded in other function calls. </a:t>
            </a:r>
          </a:p>
          <a:p>
            <a:pPr>
              <a:spcAft>
                <a:spcPts val="650"/>
              </a:spcAft>
            </a:pPr>
            <a:r>
              <a:rPr lang="en-IN" dirty="0"/>
              <a:t>For example: as we have seen, list comprehensions are a powerful way to create new lists by transforming old lists, however, list comprehensions have some limitations. They only allow the use of </a:t>
            </a:r>
            <a:r>
              <a:rPr lang="en-IN" dirty="0">
                <a:latin typeface="Courier New" panose="02070309020205020404" pitchFamily="49" charset="0"/>
                <a:cs typeface="Courier New" panose="02070309020205020404" pitchFamily="49" charset="0"/>
              </a:rPr>
              <a:t>if</a:t>
            </a:r>
            <a:r>
              <a:rPr lang="en-IN" dirty="0"/>
              <a:t> and </a:t>
            </a:r>
            <a:r>
              <a:rPr lang="en-IN" dirty="0">
                <a:latin typeface="Courier New" panose="02070309020205020404" pitchFamily="49" charset="0"/>
                <a:cs typeface="Courier New" panose="02070309020205020404" pitchFamily="49" charset="0"/>
              </a:rPr>
              <a:t>for</a:t>
            </a:r>
            <a:r>
              <a:rPr lang="en-IN" dirty="0"/>
              <a:t> keywords. This may not be enough for your purposes. Also, very complex list comprehensions quickly become unreadable and cumbersome.  Because of this, Python offers another built-in function called </a:t>
            </a:r>
            <a:r>
              <a:rPr lang="en-IN" dirty="0">
                <a:latin typeface="Courier New" panose="02070309020205020404" pitchFamily="49" charset="0"/>
                <a:cs typeface="Courier New" panose="02070309020205020404" pitchFamily="49" charset="0"/>
              </a:rPr>
              <a:t>map().</a:t>
            </a:r>
            <a:endParaRPr lang="en-GB"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11</a:t>
            </a:fld>
            <a:endParaRPr lang="en-GB" dirty="0"/>
          </a:p>
        </p:txBody>
      </p:sp>
      <p:sp>
        <p:nvSpPr>
          <p:cNvPr id="6" name="Rectangle 5"/>
          <p:cNvSpPr/>
          <p:nvPr/>
        </p:nvSpPr>
        <p:spPr>
          <a:xfrm>
            <a:off x="1676467" y="6049123"/>
            <a:ext cx="3744778" cy="114912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def f(</a:t>
            </a:r>
            <a:r>
              <a:rPr lang="en-IN" sz="1300" dirty="0" err="1">
                <a:solidFill>
                  <a:schemeClr val="tx1"/>
                </a:solidFill>
                <a:latin typeface="Courier New" panose="02070309020205020404" pitchFamily="49" charset="0"/>
                <a:cs typeface="Courier New" panose="02070309020205020404" pitchFamily="49" charset="0"/>
              </a:rPr>
              <a:t>x,n</a:t>
            </a:r>
            <a:r>
              <a:rPr lang="en-IN" sz="1300" dirty="0">
                <a:solidFill>
                  <a:schemeClr val="tx1"/>
                </a:solidFill>
                <a:latin typeface="Courier New" panose="02070309020205020404" pitchFamily="49" charset="0"/>
                <a:cs typeface="Courier New" panose="02070309020205020404" pitchFamily="49" charset="0"/>
              </a:rPr>
              <a:t>):</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return(</a:t>
            </a:r>
            <a:r>
              <a:rPr lang="en-IN" sz="1300" dirty="0" err="1">
                <a:solidFill>
                  <a:schemeClr val="tx1"/>
                </a:solidFill>
                <a:latin typeface="Courier New" panose="02070309020205020404" pitchFamily="49" charset="0"/>
                <a:cs typeface="Courier New" panose="02070309020205020404" pitchFamily="49" charset="0"/>
              </a:rPr>
              <a:t>x+n</a:t>
            </a:r>
            <a:r>
              <a:rPr lang="en-IN" sz="1300" dirty="0">
                <a:solidFill>
                  <a:schemeClr val="tx1"/>
                </a:solidFill>
                <a:latin typeface="Courier New" panose="02070309020205020404" pitchFamily="49" charset="0"/>
                <a:cs typeface="Courier New" panose="02070309020205020404" pitchFamily="49" charset="0"/>
              </a:rPr>
              <a:t>)</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g = lambda </a:t>
            </a:r>
            <a:r>
              <a:rPr lang="en-IN" sz="1300" dirty="0" err="1">
                <a:solidFill>
                  <a:schemeClr val="tx1"/>
                </a:solidFill>
                <a:latin typeface="Courier New" panose="02070309020205020404" pitchFamily="49" charset="0"/>
                <a:cs typeface="Courier New" panose="02070309020205020404" pitchFamily="49" charset="0"/>
              </a:rPr>
              <a:t>x,n</a:t>
            </a:r>
            <a:r>
              <a:rPr lang="en-IN" sz="1300" dirty="0">
                <a:solidFill>
                  <a:schemeClr val="tx1"/>
                </a:solidFill>
                <a:latin typeface="Courier New" panose="02070309020205020404" pitchFamily="49" charset="0"/>
                <a:cs typeface="Courier New" panose="02070309020205020404" pitchFamily="49" charset="0"/>
              </a:rPr>
              <a:t>: </a:t>
            </a:r>
            <a:r>
              <a:rPr lang="en-IN" sz="1300" dirty="0" err="1">
                <a:solidFill>
                  <a:schemeClr val="tx1"/>
                </a:solidFill>
                <a:latin typeface="Courier New" panose="02070309020205020404" pitchFamily="49" charset="0"/>
                <a:cs typeface="Courier New" panose="02070309020205020404" pitchFamily="49" charset="0"/>
              </a:rPr>
              <a:t>x+n</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print (f(1,2))</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print (g(1,2))</a:t>
            </a:r>
            <a:endParaRPr lang="en-GB" sz="1300" dirty="0">
              <a:solidFill>
                <a:schemeClr val="tx1"/>
              </a:solidFill>
              <a:latin typeface="Courier New" panose="02070309020205020404" pitchFamily="49" charset="0"/>
              <a:cs typeface="Courier New" panose="02070309020205020404" pitchFamily="49" charset="0"/>
            </a:endParaRPr>
          </a:p>
          <a:p>
            <a:pPr algn="ct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7278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0700" y="654050"/>
            <a:ext cx="6056313" cy="3722688"/>
          </a:xfrm>
        </p:spPr>
      </p:sp>
      <p:sp>
        <p:nvSpPr>
          <p:cNvPr id="3" name="Notes Placeholder 2"/>
          <p:cNvSpPr>
            <a:spLocks noGrp="1"/>
          </p:cNvSpPr>
          <p:nvPr>
            <p:ph type="body" idx="1"/>
          </p:nvPr>
        </p:nvSpPr>
        <p:spPr/>
        <p:txBody>
          <a:bodyPr/>
          <a:lstStyle/>
          <a:p>
            <a:r>
              <a:rPr lang="en-IN" sz="1200" b="1" dirty="0">
                <a:solidFill>
                  <a:srgbClr val="4472C4"/>
                </a:solidFill>
              </a:rPr>
              <a:t>Functional programming in Python using lambdas, </a:t>
            </a:r>
            <a:r>
              <a:rPr lang="en-IN" sz="1200" b="1" dirty="0">
                <a:solidFill>
                  <a:srgbClr val="4472C4"/>
                </a:solidFill>
                <a:latin typeface="Courier New" panose="02070309020205020404" pitchFamily="49" charset="0"/>
                <a:cs typeface="Courier New" panose="02070309020205020404" pitchFamily="49" charset="0"/>
              </a:rPr>
              <a:t>map()</a:t>
            </a:r>
            <a:r>
              <a:rPr lang="en-IN" sz="1200" b="1" dirty="0">
                <a:solidFill>
                  <a:srgbClr val="4472C4"/>
                </a:solidFill>
              </a:rPr>
              <a:t>, </a:t>
            </a:r>
            <a:r>
              <a:rPr lang="en-IN" sz="1200" b="1" dirty="0">
                <a:solidFill>
                  <a:srgbClr val="4472C4"/>
                </a:solidFill>
                <a:latin typeface="Courier New" panose="02070309020205020404" pitchFamily="49" charset="0"/>
                <a:cs typeface="Courier New" panose="02070309020205020404" pitchFamily="49" charset="0"/>
              </a:rPr>
              <a:t>filter() </a:t>
            </a:r>
            <a:r>
              <a:rPr lang="en-IN" sz="1200" b="1" dirty="0">
                <a:solidFill>
                  <a:srgbClr val="4472C4"/>
                </a:solidFill>
              </a:rPr>
              <a:t>and</a:t>
            </a:r>
            <a:r>
              <a:rPr lang="en-GB" sz="1200" b="1" dirty="0">
                <a:solidFill>
                  <a:srgbClr val="4472C4"/>
                </a:solidFill>
              </a:rPr>
              <a:t> </a:t>
            </a:r>
            <a:r>
              <a:rPr lang="en-IN" sz="1200" b="1" dirty="0">
                <a:solidFill>
                  <a:srgbClr val="4472C4"/>
                </a:solidFill>
                <a:latin typeface="Courier New" panose="02070309020205020404" pitchFamily="49" charset="0"/>
                <a:cs typeface="Courier New" panose="02070309020205020404" pitchFamily="49" charset="0"/>
              </a:rPr>
              <a:t>reduce()</a:t>
            </a:r>
          </a:p>
          <a:p>
            <a:endParaRPr lang="en-GB" sz="1300" b="1" dirty="0">
              <a:solidFill>
                <a:srgbClr val="4472C4"/>
              </a:solidFill>
            </a:endParaRPr>
          </a:p>
          <a:p>
            <a:pPr>
              <a:spcAft>
                <a:spcPts val="650"/>
              </a:spcAft>
            </a:pPr>
            <a:r>
              <a:rPr lang="en-IN" dirty="0"/>
              <a:t>Lambdas allow programmers the ability to create anonymous functions in code. This is a very powerful tool, especially when combined with other built in functions such as </a:t>
            </a:r>
            <a:r>
              <a:rPr lang="en-IN" dirty="0">
                <a:latin typeface="Courier New" panose="02070309020205020404" pitchFamily="49" charset="0"/>
                <a:cs typeface="Courier New" panose="02070309020205020404" pitchFamily="49" charset="0"/>
              </a:rPr>
              <a:t>map() </a:t>
            </a:r>
            <a:r>
              <a:rPr lang="en-IN" dirty="0"/>
              <a:t>and </a:t>
            </a:r>
            <a:r>
              <a:rPr lang="en-IN" dirty="0">
                <a:latin typeface="Courier New" panose="02070309020205020404" pitchFamily="49" charset="0"/>
                <a:cs typeface="Courier New" panose="02070309020205020404" pitchFamily="49" charset="0"/>
              </a:rPr>
              <a:t>filter().</a:t>
            </a:r>
            <a:endParaRPr lang="en-GB" dirty="0">
              <a:latin typeface="Courier New" panose="02070309020205020404" pitchFamily="49" charset="0"/>
              <a:cs typeface="Courier New" panose="02070309020205020404" pitchFamily="49" charset="0"/>
            </a:endParaRPr>
          </a:p>
          <a:p>
            <a:pPr>
              <a:spcAft>
                <a:spcPts val="650"/>
              </a:spcAft>
            </a:pPr>
            <a:r>
              <a:rPr lang="en-IN" dirty="0"/>
              <a:t>Let's look at an example</a:t>
            </a:r>
          </a:p>
          <a:p>
            <a:endParaRPr lang="en-IN" sz="1300" dirty="0"/>
          </a:p>
          <a:p>
            <a:endParaRPr lang="en-GB" sz="1300" dirty="0"/>
          </a:p>
          <a:p>
            <a:r>
              <a:rPr lang="en-IN" sz="1300" dirty="0"/>
              <a:t> </a:t>
            </a:r>
            <a:endParaRPr lang="en-GB" sz="1300" dirty="0"/>
          </a:p>
          <a:p>
            <a:endParaRPr lang="en-IN" sz="1300" dirty="0"/>
          </a:p>
          <a:p>
            <a:endParaRPr lang="en-IN" dirty="0"/>
          </a:p>
          <a:p>
            <a:endParaRPr lang="en-IN" sz="1300" dirty="0"/>
          </a:p>
          <a:p>
            <a:endParaRPr lang="en-IN" dirty="0"/>
          </a:p>
          <a:p>
            <a:pPr>
              <a:spcAft>
                <a:spcPts val="650"/>
              </a:spcAft>
            </a:pPr>
            <a:r>
              <a:rPr lang="en-IN" dirty="0"/>
              <a:t>In the above code example, both print functions return the same value.</a:t>
            </a:r>
            <a:r>
              <a:rPr lang="en-IN" dirty="0">
                <a:latin typeface="Courier New" panose="02070309020205020404" pitchFamily="49" charset="0"/>
                <a:cs typeface="Courier New" panose="02070309020205020404" pitchFamily="49" charset="0"/>
              </a:rPr>
              <a:t> f </a:t>
            </a:r>
            <a:r>
              <a:rPr lang="en-IN" dirty="0"/>
              <a:t>and </a:t>
            </a:r>
            <a:r>
              <a:rPr lang="en-IN" dirty="0">
                <a:latin typeface="Courier New" panose="02070309020205020404" pitchFamily="49" charset="0"/>
                <a:cs typeface="Courier New" panose="02070309020205020404" pitchFamily="49" charset="0"/>
              </a:rPr>
              <a:t>g</a:t>
            </a:r>
            <a:r>
              <a:rPr lang="en-IN" dirty="0"/>
              <a:t> both do the same thing. However </a:t>
            </a:r>
            <a:r>
              <a:rPr lang="en-IN" dirty="0">
                <a:latin typeface="Courier New" panose="02070309020205020404" pitchFamily="49" charset="0"/>
                <a:cs typeface="Courier New" panose="02070309020205020404" pitchFamily="49" charset="0"/>
              </a:rPr>
              <a:t>g</a:t>
            </a:r>
            <a:r>
              <a:rPr lang="en-IN" dirty="0"/>
              <a:t> is defined as an anonymous function using a lambda expression. Lambdas can be embedded in other function calls. </a:t>
            </a:r>
          </a:p>
          <a:p>
            <a:pPr>
              <a:spcAft>
                <a:spcPts val="650"/>
              </a:spcAft>
            </a:pPr>
            <a:r>
              <a:rPr lang="en-IN" dirty="0"/>
              <a:t>For example: as we have seen, list comprehensions are a powerful way to create new lists by transforming old lists, however, list comprehensions have some limitations. They only allow the use of </a:t>
            </a:r>
            <a:r>
              <a:rPr lang="en-IN" dirty="0">
                <a:latin typeface="Courier New" panose="02070309020205020404" pitchFamily="49" charset="0"/>
                <a:cs typeface="Courier New" panose="02070309020205020404" pitchFamily="49" charset="0"/>
              </a:rPr>
              <a:t>if</a:t>
            </a:r>
            <a:r>
              <a:rPr lang="en-IN" dirty="0"/>
              <a:t> and </a:t>
            </a:r>
            <a:r>
              <a:rPr lang="en-IN" dirty="0">
                <a:latin typeface="Courier New" panose="02070309020205020404" pitchFamily="49" charset="0"/>
                <a:cs typeface="Courier New" panose="02070309020205020404" pitchFamily="49" charset="0"/>
              </a:rPr>
              <a:t>for</a:t>
            </a:r>
            <a:r>
              <a:rPr lang="en-IN" dirty="0"/>
              <a:t> keywords. This may not be enough for your purposes. Also, very complex list comprehensions quickly become unreadable and cumbersome.  Because of this, Python offers another built-in function called </a:t>
            </a:r>
            <a:r>
              <a:rPr lang="en-IN" dirty="0">
                <a:latin typeface="Courier New" panose="02070309020205020404" pitchFamily="49" charset="0"/>
                <a:cs typeface="Courier New" panose="02070309020205020404" pitchFamily="49" charset="0"/>
              </a:rPr>
              <a:t>map().</a:t>
            </a:r>
            <a:endParaRPr lang="en-GB"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12</a:t>
            </a:fld>
            <a:endParaRPr lang="en-GB" dirty="0"/>
          </a:p>
        </p:txBody>
      </p:sp>
      <p:sp>
        <p:nvSpPr>
          <p:cNvPr id="6" name="Rectangle 5"/>
          <p:cNvSpPr/>
          <p:nvPr/>
        </p:nvSpPr>
        <p:spPr>
          <a:xfrm>
            <a:off x="1676467" y="6049123"/>
            <a:ext cx="3744778" cy="114912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def f(</a:t>
            </a:r>
            <a:r>
              <a:rPr lang="en-IN" sz="1300" dirty="0" err="1">
                <a:solidFill>
                  <a:schemeClr val="tx1"/>
                </a:solidFill>
                <a:latin typeface="Courier New" panose="02070309020205020404" pitchFamily="49" charset="0"/>
                <a:cs typeface="Courier New" panose="02070309020205020404" pitchFamily="49" charset="0"/>
              </a:rPr>
              <a:t>x,n</a:t>
            </a:r>
            <a:r>
              <a:rPr lang="en-IN" sz="1300" dirty="0">
                <a:solidFill>
                  <a:schemeClr val="tx1"/>
                </a:solidFill>
                <a:latin typeface="Courier New" panose="02070309020205020404" pitchFamily="49" charset="0"/>
                <a:cs typeface="Courier New" panose="02070309020205020404" pitchFamily="49" charset="0"/>
              </a:rPr>
              <a:t>):</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return(</a:t>
            </a:r>
            <a:r>
              <a:rPr lang="en-IN" sz="1300" dirty="0" err="1">
                <a:solidFill>
                  <a:schemeClr val="tx1"/>
                </a:solidFill>
                <a:latin typeface="Courier New" panose="02070309020205020404" pitchFamily="49" charset="0"/>
                <a:cs typeface="Courier New" panose="02070309020205020404" pitchFamily="49" charset="0"/>
              </a:rPr>
              <a:t>x+n</a:t>
            </a:r>
            <a:r>
              <a:rPr lang="en-IN" sz="1300" dirty="0">
                <a:solidFill>
                  <a:schemeClr val="tx1"/>
                </a:solidFill>
                <a:latin typeface="Courier New" panose="02070309020205020404" pitchFamily="49" charset="0"/>
                <a:cs typeface="Courier New" panose="02070309020205020404" pitchFamily="49" charset="0"/>
              </a:rPr>
              <a:t>)</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g = lambda </a:t>
            </a:r>
            <a:r>
              <a:rPr lang="en-IN" sz="1300" dirty="0" err="1">
                <a:solidFill>
                  <a:schemeClr val="tx1"/>
                </a:solidFill>
                <a:latin typeface="Courier New" panose="02070309020205020404" pitchFamily="49" charset="0"/>
                <a:cs typeface="Courier New" panose="02070309020205020404" pitchFamily="49" charset="0"/>
              </a:rPr>
              <a:t>x,n</a:t>
            </a:r>
            <a:r>
              <a:rPr lang="en-IN" sz="1300" dirty="0">
                <a:solidFill>
                  <a:schemeClr val="tx1"/>
                </a:solidFill>
                <a:latin typeface="Courier New" panose="02070309020205020404" pitchFamily="49" charset="0"/>
                <a:cs typeface="Courier New" panose="02070309020205020404" pitchFamily="49" charset="0"/>
              </a:rPr>
              <a:t>: </a:t>
            </a:r>
            <a:r>
              <a:rPr lang="en-IN" sz="1300" dirty="0" err="1">
                <a:solidFill>
                  <a:schemeClr val="tx1"/>
                </a:solidFill>
                <a:latin typeface="Courier New" panose="02070309020205020404" pitchFamily="49" charset="0"/>
                <a:cs typeface="Courier New" panose="02070309020205020404" pitchFamily="49" charset="0"/>
              </a:rPr>
              <a:t>x+n</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print (f(1,2))</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print (g(1,2))</a:t>
            </a:r>
            <a:endParaRPr lang="en-GB" sz="1300" dirty="0">
              <a:solidFill>
                <a:schemeClr val="tx1"/>
              </a:solidFill>
              <a:latin typeface="Courier New" panose="02070309020205020404" pitchFamily="49" charset="0"/>
              <a:cs typeface="Courier New" panose="02070309020205020404" pitchFamily="49" charset="0"/>
            </a:endParaRPr>
          </a:p>
          <a:p>
            <a:pPr algn="ct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7278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6863" y="579438"/>
            <a:ext cx="6056312" cy="3722687"/>
          </a:xfrm>
        </p:spPr>
      </p:sp>
      <p:sp>
        <p:nvSpPr>
          <p:cNvPr id="3" name="Notes Placeholder 2"/>
          <p:cNvSpPr>
            <a:spLocks noGrp="1"/>
          </p:cNvSpPr>
          <p:nvPr>
            <p:ph type="body" idx="1"/>
          </p:nvPr>
        </p:nvSpPr>
        <p:spPr/>
        <p:txBody>
          <a:bodyPr/>
          <a:lstStyle/>
          <a:p>
            <a:pPr>
              <a:spcAft>
                <a:spcPts val="600"/>
              </a:spcAft>
            </a:pPr>
            <a:r>
              <a:rPr lang="en-IN" sz="1200" b="1" dirty="0">
                <a:solidFill>
                  <a:srgbClr val="4472C4"/>
                </a:solidFill>
                <a:latin typeface="Courier New" panose="02070309020205020404" pitchFamily="49" charset="0"/>
                <a:cs typeface="Courier New" panose="02070309020205020404" pitchFamily="49" charset="0"/>
              </a:rPr>
              <a:t>map()</a:t>
            </a:r>
            <a:endParaRPr lang="en-IN" sz="1200" b="1" dirty="0">
              <a:latin typeface="Courier New" panose="02070309020205020404" pitchFamily="49" charset="0"/>
              <a:cs typeface="Courier New" panose="02070309020205020404" pitchFamily="49" charset="0"/>
            </a:endParaRPr>
          </a:p>
          <a:p>
            <a:r>
              <a:rPr lang="en-IN" dirty="0"/>
              <a:t>The map function looks like this:</a:t>
            </a:r>
          </a:p>
          <a:p>
            <a:endParaRPr lang="en-GB" dirty="0"/>
          </a:p>
          <a:p>
            <a:pPr lvl="1"/>
            <a:r>
              <a:rPr lang="en-IN" dirty="0" err="1">
                <a:latin typeface="Courier New" panose="02070309020205020404" pitchFamily="49" charset="0"/>
                <a:cs typeface="Courier New" panose="02070309020205020404" pitchFamily="49" charset="0"/>
              </a:rPr>
              <a:t>NewList</a:t>
            </a:r>
            <a:r>
              <a:rPr lang="en-IN" dirty="0">
                <a:latin typeface="Courier New" panose="02070309020205020404" pitchFamily="49" charset="0"/>
                <a:cs typeface="Courier New" panose="02070309020205020404" pitchFamily="49" charset="0"/>
              </a:rPr>
              <a:t> = list(map(</a:t>
            </a:r>
            <a:r>
              <a:rPr lang="en-IN" dirty="0" err="1">
                <a:latin typeface="Courier New" panose="02070309020205020404" pitchFamily="49" charset="0"/>
                <a:cs typeface="Courier New" panose="02070309020205020404" pitchFamily="49" charset="0"/>
              </a:rPr>
              <a:t>func,oldlist</a:t>
            </a:r>
            <a:r>
              <a:rPr lang="en-IN" dirty="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a:p>
            <a:endParaRPr lang="en-IN" dirty="0"/>
          </a:p>
          <a:p>
            <a:r>
              <a:rPr lang="en-IN" dirty="0"/>
              <a:t>Where </a:t>
            </a:r>
            <a:r>
              <a:rPr lang="en-IN" dirty="0" err="1">
                <a:latin typeface="Courier New" panose="02070309020205020404" pitchFamily="49" charset="0"/>
                <a:cs typeface="Courier New" panose="02070309020205020404" pitchFamily="49" charset="0"/>
              </a:rPr>
              <a:t>func</a:t>
            </a:r>
            <a:r>
              <a:rPr lang="en-IN" dirty="0"/>
              <a:t> is a user supplied function and </a:t>
            </a:r>
            <a:r>
              <a:rPr lang="en-IN" dirty="0" err="1">
                <a:latin typeface="Courier New" panose="02070309020205020404" pitchFamily="49" charset="0"/>
                <a:cs typeface="Courier New" panose="02070309020205020404" pitchFamily="49" charset="0"/>
              </a:rPr>
              <a:t>oldlist</a:t>
            </a:r>
            <a:r>
              <a:rPr lang="en-IN" dirty="0"/>
              <a:t> is the list passed to the function, one element at a time. Note that </a:t>
            </a:r>
            <a:r>
              <a:rPr lang="en-IN" dirty="0">
                <a:latin typeface="Courier New" panose="02070309020205020404" pitchFamily="49" charset="0"/>
                <a:cs typeface="Courier New" panose="02070309020205020404" pitchFamily="49" charset="0"/>
              </a:rPr>
              <a:t>map</a:t>
            </a:r>
            <a:r>
              <a:rPr lang="en-IN" dirty="0"/>
              <a:t> returns an iterator. If we want to get a list, we need to convert it to a list using the </a:t>
            </a:r>
            <a:r>
              <a:rPr lang="en-IN" dirty="0">
                <a:latin typeface="Courier New" panose="02070309020205020404" pitchFamily="49" charset="0"/>
                <a:cs typeface="Courier New" panose="02070309020205020404" pitchFamily="49" charset="0"/>
              </a:rPr>
              <a:t>list</a:t>
            </a:r>
            <a:r>
              <a:rPr lang="en-IN" dirty="0"/>
              <a:t> typecast.</a:t>
            </a:r>
          </a:p>
          <a:p>
            <a:endParaRPr lang="en-GB" dirty="0"/>
          </a:p>
          <a:p>
            <a:r>
              <a:rPr lang="en-IN" dirty="0"/>
              <a:t>Let's re-write our Celsius to Fahrenheit conversion to use the </a:t>
            </a:r>
            <a:r>
              <a:rPr lang="en-IN" dirty="0">
                <a:latin typeface="Courier New" panose="02070309020205020404" pitchFamily="49" charset="0"/>
                <a:cs typeface="Courier New" panose="02070309020205020404" pitchFamily="49" charset="0"/>
              </a:rPr>
              <a:t>map() </a:t>
            </a:r>
            <a:r>
              <a:rPr lang="en-IN" dirty="0"/>
              <a:t>function like so:</a:t>
            </a:r>
            <a:endParaRPr lang="en-GB" dirty="0"/>
          </a:p>
          <a:p>
            <a:endParaRPr lang="en-IN" dirty="0"/>
          </a:p>
          <a:p>
            <a:endParaRPr lang="en-IN" dirty="0"/>
          </a:p>
          <a:p>
            <a:endParaRPr lang="en-IN" dirty="0"/>
          </a:p>
          <a:p>
            <a:endParaRPr lang="en-IN" dirty="0"/>
          </a:p>
          <a:p>
            <a:endParaRPr lang="en-IN" dirty="0"/>
          </a:p>
          <a:p>
            <a:endParaRPr lang="en-IN" dirty="0"/>
          </a:p>
          <a:p>
            <a:r>
              <a:rPr lang="en-IN" sz="1300" dirty="0"/>
              <a:t> </a:t>
            </a:r>
            <a:endParaRPr lang="en-GB" sz="1300" dirty="0"/>
          </a:p>
          <a:p>
            <a:endParaRPr lang="en-IN" sz="1300" dirty="0"/>
          </a:p>
          <a:p>
            <a:endParaRPr lang="en-IN" sz="1300" dirty="0"/>
          </a:p>
          <a:p>
            <a:r>
              <a:rPr lang="en-IN" sz="1300" dirty="0"/>
              <a:t> </a:t>
            </a:r>
            <a:endParaRPr lang="en-GB" sz="1300"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13</a:t>
            </a:fld>
            <a:endParaRPr lang="en-GB" dirty="0"/>
          </a:p>
        </p:txBody>
      </p:sp>
      <p:sp>
        <p:nvSpPr>
          <p:cNvPr id="6" name="Rectangle 5"/>
          <p:cNvSpPr/>
          <p:nvPr/>
        </p:nvSpPr>
        <p:spPr>
          <a:xfrm>
            <a:off x="1676467" y="6500925"/>
            <a:ext cx="3744778" cy="1356683"/>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def convert(x):</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return (float(9) * 5) /(x + 32)</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CelsiusList</a:t>
            </a:r>
            <a:r>
              <a:rPr lang="en-IN" sz="1200" dirty="0">
                <a:solidFill>
                  <a:schemeClr val="tx1"/>
                </a:solidFill>
                <a:latin typeface="Courier New" panose="02070309020205020404" pitchFamily="49" charset="0"/>
                <a:cs typeface="Courier New" panose="02070309020205020404" pitchFamily="49" charset="0"/>
              </a:rPr>
              <a:t> = [32.3,27.5,2.3,11.1]</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FahrenheitList</a:t>
            </a:r>
            <a:r>
              <a:rPr lang="en-IN" sz="1200" dirty="0">
                <a:solidFill>
                  <a:schemeClr val="tx1"/>
                </a:solidFill>
                <a:latin typeface="Courier New" panose="02070309020205020404" pitchFamily="49" charset="0"/>
                <a:cs typeface="Courier New" panose="02070309020205020404" pitchFamily="49" charset="0"/>
              </a:rPr>
              <a:t> = list(map(</a:t>
            </a:r>
            <a:r>
              <a:rPr lang="en-IN" sz="1200" dirty="0" err="1">
                <a:solidFill>
                  <a:schemeClr val="tx1"/>
                </a:solidFill>
                <a:latin typeface="Courier New" panose="02070309020205020404" pitchFamily="49" charset="0"/>
                <a:cs typeface="Courier New" panose="02070309020205020404" pitchFamily="49" charset="0"/>
              </a:rPr>
              <a:t>convert,CelsiusList</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pPr algn="ct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26890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6863" y="579438"/>
            <a:ext cx="6056312" cy="3722687"/>
          </a:xfrm>
        </p:spPr>
      </p:sp>
      <p:sp>
        <p:nvSpPr>
          <p:cNvPr id="3" name="Notes Placeholder 2"/>
          <p:cNvSpPr>
            <a:spLocks noGrp="1"/>
          </p:cNvSpPr>
          <p:nvPr>
            <p:ph type="body" idx="1"/>
          </p:nvPr>
        </p:nvSpPr>
        <p:spPr/>
        <p:txBody>
          <a:bodyPr/>
          <a:lstStyle/>
          <a:p>
            <a:endParaRPr lang="en-IN" dirty="0"/>
          </a:p>
          <a:p>
            <a:r>
              <a:rPr lang="en-IN" dirty="0" smtClean="0"/>
              <a:t>We </a:t>
            </a:r>
            <a:r>
              <a:rPr lang="en-IN" dirty="0"/>
              <a:t>can also use map with multiple lists.</a:t>
            </a:r>
            <a:endParaRPr lang="en-GB" dirty="0"/>
          </a:p>
          <a:p>
            <a:r>
              <a:rPr lang="en-IN" sz="1300" dirty="0"/>
              <a:t> </a:t>
            </a:r>
            <a:endParaRPr lang="en-GB" sz="1300" dirty="0"/>
          </a:p>
          <a:p>
            <a:r>
              <a:rPr lang="en-US" dirty="0" smtClean="0"/>
              <a:t>Let's consider the following problem. </a:t>
            </a:r>
          </a:p>
          <a:p>
            <a:r>
              <a:rPr lang="en-US" dirty="0" smtClean="0"/>
              <a:t>We have two lists </a:t>
            </a:r>
          </a:p>
          <a:p>
            <a:r>
              <a:rPr lang="en-US" dirty="0" smtClean="0"/>
              <a:t>a = [ 1,5,11,14,19] </a:t>
            </a:r>
          </a:p>
          <a:p>
            <a:r>
              <a:rPr lang="en-US" dirty="0" smtClean="0"/>
              <a:t>b = [2.4,9,15,35] </a:t>
            </a:r>
          </a:p>
          <a:p>
            <a:r>
              <a:rPr lang="en-US" dirty="0" smtClean="0"/>
              <a:t>We'd like a new list that compare the values of each index of the two original list and </a:t>
            </a:r>
          </a:p>
          <a:p>
            <a:r>
              <a:rPr lang="en-US" dirty="0" smtClean="0"/>
              <a:t>returns the maximum of the two compared values. We can use a combination of a lambda</a:t>
            </a:r>
          </a:p>
          <a:p>
            <a:r>
              <a:rPr lang="en-US" dirty="0" smtClean="0"/>
              <a:t>he zip() and map() functions to do this as follows: </a:t>
            </a:r>
          </a:p>
          <a:p>
            <a:endParaRPr lang="en-US" dirty="0" smtClean="0"/>
          </a:p>
          <a:p>
            <a:r>
              <a:rPr lang="en-US" dirty="0" smtClean="0"/>
              <a:t>&lt;Need table here&gt;</a:t>
            </a:r>
          </a:p>
          <a:p>
            <a:r>
              <a:rPr lang="en-US" dirty="0" smtClean="0"/>
              <a:t>a= [1,5,11,14,19] </a:t>
            </a:r>
          </a:p>
          <a:p>
            <a:r>
              <a:rPr lang="en-US" dirty="0" smtClean="0"/>
              <a:t>b = [2,4,9,15,35] </a:t>
            </a:r>
          </a:p>
          <a:p>
            <a:r>
              <a:rPr lang="en-US" dirty="0" smtClean="0"/>
              <a:t>print(list(map(lambda </a:t>
            </a:r>
            <a:r>
              <a:rPr lang="en-US" dirty="0" err="1" smtClean="0"/>
              <a:t>pair:max</a:t>
            </a:r>
            <a:r>
              <a:rPr lang="en-US" dirty="0" smtClean="0"/>
              <a:t>(pair),zip(</a:t>
            </a:r>
            <a:r>
              <a:rPr lang="en-US" dirty="0" err="1" smtClean="0"/>
              <a:t>a,b</a:t>
            </a:r>
            <a:r>
              <a:rPr lang="en-US" dirty="0" smtClean="0"/>
              <a:t>)))) </a:t>
            </a:r>
          </a:p>
          <a:p>
            <a:r>
              <a:rPr lang="en-US" dirty="0" smtClean="0"/>
              <a:t>&lt;end table&gt;</a:t>
            </a:r>
          </a:p>
          <a:p>
            <a:r>
              <a:rPr lang="en-US" dirty="0" smtClean="0"/>
              <a:t>,</a:t>
            </a:r>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14</a:t>
            </a:fld>
            <a:endParaRPr lang="en-GB" dirty="0"/>
          </a:p>
        </p:txBody>
      </p:sp>
      <p:sp>
        <p:nvSpPr>
          <p:cNvPr id="6" name="Rectangle 5"/>
          <p:cNvSpPr/>
          <p:nvPr/>
        </p:nvSpPr>
        <p:spPr>
          <a:xfrm>
            <a:off x="1676467" y="6500925"/>
            <a:ext cx="3744778" cy="1356683"/>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def convert(x):</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return (float(9) * 5) /(x + 32)</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CelsiusList</a:t>
            </a:r>
            <a:r>
              <a:rPr lang="en-IN" sz="1200" dirty="0">
                <a:solidFill>
                  <a:schemeClr val="tx1"/>
                </a:solidFill>
                <a:latin typeface="Courier New" panose="02070309020205020404" pitchFamily="49" charset="0"/>
                <a:cs typeface="Courier New" panose="02070309020205020404" pitchFamily="49" charset="0"/>
              </a:rPr>
              <a:t> = [32.3,27.5,2.3,11.1]</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FahrenheitList</a:t>
            </a:r>
            <a:r>
              <a:rPr lang="en-IN" sz="1200" dirty="0">
                <a:solidFill>
                  <a:schemeClr val="tx1"/>
                </a:solidFill>
                <a:latin typeface="Courier New" panose="02070309020205020404" pitchFamily="49" charset="0"/>
                <a:cs typeface="Courier New" panose="02070309020205020404" pitchFamily="49" charset="0"/>
              </a:rPr>
              <a:t> = list(map(</a:t>
            </a:r>
            <a:r>
              <a:rPr lang="en-IN" sz="1200" dirty="0" err="1">
                <a:solidFill>
                  <a:schemeClr val="tx1"/>
                </a:solidFill>
                <a:latin typeface="Courier New" panose="02070309020205020404" pitchFamily="49" charset="0"/>
                <a:cs typeface="Courier New" panose="02070309020205020404" pitchFamily="49" charset="0"/>
              </a:rPr>
              <a:t>convert,CelsiusList</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pPr algn="ct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26890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8"/>
            <a:ext cx="5678212" cy="8753251"/>
          </a:xfrm>
        </p:spPr>
        <p:txBody>
          <a:bodyPr/>
          <a:lstStyle/>
          <a:p>
            <a:r>
              <a:rPr lang="en-IN" dirty="0"/>
              <a:t>Let's consider the following problem.</a:t>
            </a:r>
            <a:endParaRPr lang="en-GB" dirty="0"/>
          </a:p>
          <a:p>
            <a:endParaRPr lang="en-IN" dirty="0"/>
          </a:p>
          <a:p>
            <a:r>
              <a:rPr lang="en-IN" dirty="0"/>
              <a:t>We have two lists</a:t>
            </a:r>
            <a:endParaRPr lang="en-GB" dirty="0"/>
          </a:p>
          <a:p>
            <a:endParaRPr lang="en-IN" dirty="0"/>
          </a:p>
          <a:p>
            <a:pPr lvl="1"/>
            <a:r>
              <a:rPr lang="en-IN" dirty="0"/>
              <a:t>a = [ 1,5,11,14,19]</a:t>
            </a:r>
            <a:endParaRPr lang="en-GB" dirty="0"/>
          </a:p>
          <a:p>
            <a:pPr lvl="1"/>
            <a:r>
              <a:rPr lang="en-IN" dirty="0"/>
              <a:t>b = [2.4,9,15,35]</a:t>
            </a:r>
            <a:endParaRPr lang="en-GB" dirty="0"/>
          </a:p>
          <a:p>
            <a:endParaRPr lang="en-IN" dirty="0"/>
          </a:p>
          <a:p>
            <a:r>
              <a:rPr lang="en-IN" dirty="0"/>
              <a:t>We'd like a new list that compares the values of each index of the two original list and</a:t>
            </a:r>
            <a:r>
              <a:rPr lang="en-GB" dirty="0"/>
              <a:t> </a:t>
            </a:r>
            <a:r>
              <a:rPr lang="en-IN" dirty="0"/>
              <a:t>returns the maximum of the two compared values. </a:t>
            </a:r>
            <a:endParaRPr lang="en-IN" dirty="0" smtClean="0"/>
          </a:p>
          <a:p>
            <a:endParaRPr lang="en-IN" dirty="0"/>
          </a:p>
          <a:p>
            <a:endParaRPr lang="en-IN" dirty="0"/>
          </a:p>
          <a:p>
            <a:r>
              <a:rPr lang="en-IN" dirty="0"/>
              <a:t>We can use a combination of a </a:t>
            </a:r>
            <a:r>
              <a:rPr lang="en-IN" dirty="0">
                <a:latin typeface="Courier New" panose="02070309020205020404" pitchFamily="49" charset="0"/>
                <a:cs typeface="Courier New" panose="02070309020205020404" pitchFamily="49" charset="0"/>
              </a:rPr>
              <a:t>lambda,</a:t>
            </a:r>
            <a:r>
              <a:rPr lang="en-IN" dirty="0"/>
              <a:t> the </a:t>
            </a:r>
            <a:r>
              <a:rPr lang="en-IN" dirty="0">
                <a:latin typeface="Courier New" panose="02070309020205020404" pitchFamily="49" charset="0"/>
                <a:cs typeface="Courier New" panose="02070309020205020404" pitchFamily="49" charset="0"/>
              </a:rPr>
              <a:t>zip() </a:t>
            </a:r>
            <a:r>
              <a:rPr lang="en-IN" dirty="0"/>
              <a:t>and </a:t>
            </a:r>
            <a:r>
              <a:rPr lang="en-IN" dirty="0">
                <a:latin typeface="Courier New" panose="02070309020205020404" pitchFamily="49" charset="0"/>
                <a:cs typeface="Courier New" panose="02070309020205020404" pitchFamily="49" charset="0"/>
              </a:rPr>
              <a:t>map() </a:t>
            </a:r>
            <a:r>
              <a:rPr lang="en-IN" dirty="0"/>
              <a:t>functions to do this as follows:</a:t>
            </a:r>
            <a:endParaRPr lang="en-GB" dirty="0"/>
          </a:p>
          <a:p>
            <a:r>
              <a:rPr lang="en-US" dirty="0" smtClean="0"/>
              <a:t>We have two lists a and b.  We want to print out the largest element in the pair of the two lists, i.e. the first pair is (1,2), so we print out the 2.  </a:t>
            </a:r>
          </a:p>
          <a:p>
            <a:r>
              <a:rPr lang="en-US" dirty="0" smtClean="0"/>
              <a:t>The second pair is (5,4), so we print out the 5. </a:t>
            </a:r>
          </a:p>
          <a:p>
            <a:endParaRPr lang="en-US" dirty="0" smtClean="0"/>
          </a:p>
          <a:p>
            <a:r>
              <a:rPr lang="en-US" dirty="0" smtClean="0"/>
              <a:t>We achieve this by using the map </a:t>
            </a:r>
            <a:r>
              <a:rPr lang="en-US" dirty="0" err="1" smtClean="0"/>
              <a:t>builtin</a:t>
            </a:r>
            <a:r>
              <a:rPr lang="en-US" dirty="0" smtClean="0"/>
              <a:t>.  We supply the function inline as a lambda.  The function takes a tuple pair and returns the larger of </a:t>
            </a:r>
          </a:p>
          <a:p>
            <a:r>
              <a:rPr lang="en-US" dirty="0" smtClean="0"/>
              <a:t>the two values.  The source list is the return from the zip function, which takes the original two lists and returns a new list with the values</a:t>
            </a:r>
          </a:p>
          <a:p>
            <a:r>
              <a:rPr lang="en-US" dirty="0" smtClean="0"/>
              <a:t>[(1,2),(5,4),(11,9),(14,15),(19,35)]</a:t>
            </a:r>
          </a:p>
          <a:p>
            <a:endParaRPr lang="en-US" dirty="0" smtClean="0"/>
          </a:p>
          <a:p>
            <a:r>
              <a:rPr lang="en-US" dirty="0" smtClean="0"/>
              <a:t>The resultant output should look like this:</a:t>
            </a:r>
          </a:p>
          <a:p>
            <a:r>
              <a:rPr lang="en-US" dirty="0" smtClean="0"/>
              <a:t>[2,5,11,15,35]</a:t>
            </a:r>
            <a:endParaRPr lang="en-IN" dirty="0"/>
          </a:p>
          <a:p>
            <a:endParaRPr lang="en-IN" dirty="0"/>
          </a:p>
          <a:p>
            <a:endParaRPr lang="en-IN" sz="1300" dirty="0"/>
          </a:p>
          <a:p>
            <a:endParaRPr lang="en-GB" sz="1300" dirty="0"/>
          </a:p>
          <a:p>
            <a:endParaRPr lang="en-GB" dirty="0"/>
          </a:p>
          <a:p>
            <a:endParaRPr lang="en-GB" sz="1300" dirty="0"/>
          </a:p>
          <a:p>
            <a:endParaRPr lang="en-GB" dirty="0"/>
          </a:p>
          <a:p>
            <a:endParaRPr lang="en-GB" sz="1300" dirty="0"/>
          </a:p>
          <a:p>
            <a:endParaRPr lang="en-GB" sz="1300"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15</a:t>
            </a:fld>
            <a:endParaRPr lang="en-GB"/>
          </a:p>
        </p:txBody>
      </p:sp>
      <p:sp>
        <p:nvSpPr>
          <p:cNvPr id="6" name="Rectangle 5"/>
          <p:cNvSpPr/>
          <p:nvPr/>
        </p:nvSpPr>
        <p:spPr>
          <a:xfrm>
            <a:off x="1464046" y="2955851"/>
            <a:ext cx="3744778" cy="115536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a= [1,5,11,14,19]</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b = [2,4,9,15,35]</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print(list(map(lambda </a:t>
            </a:r>
            <a:r>
              <a:rPr lang="en-IN" sz="1200" dirty="0" err="1">
                <a:solidFill>
                  <a:schemeClr val="tx1"/>
                </a:solidFill>
                <a:latin typeface="Courier New" panose="02070309020205020404" pitchFamily="49" charset="0"/>
                <a:cs typeface="Courier New" panose="02070309020205020404" pitchFamily="49" charset="0"/>
              </a:rPr>
              <a:t>pair:max</a:t>
            </a:r>
            <a:r>
              <a:rPr lang="en-IN" sz="1200" dirty="0">
                <a:solidFill>
                  <a:schemeClr val="tx1"/>
                </a:solidFill>
                <a:latin typeface="Courier New" panose="02070309020205020404" pitchFamily="49" charset="0"/>
                <a:cs typeface="Courier New" panose="02070309020205020404" pitchFamily="49" charset="0"/>
              </a:rPr>
              <a:t>(pair),zip(</a:t>
            </a:r>
            <a:r>
              <a:rPr lang="en-IN" sz="1200" dirty="0" err="1">
                <a:solidFill>
                  <a:schemeClr val="tx1"/>
                </a:solidFill>
                <a:latin typeface="Courier New" panose="02070309020205020404" pitchFamily="49" charset="0"/>
                <a:cs typeface="Courier New" panose="02070309020205020404" pitchFamily="49" charset="0"/>
              </a:rPr>
              <a:t>a,b</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Georgia" panose="02040502050405020303" pitchFamily="18" charset="0"/>
              </a:rPr>
              <a:t> </a:t>
            </a:r>
            <a:endParaRPr lang="en-GB" sz="1300" dirty="0">
              <a:solidFill>
                <a:schemeClr val="tx1"/>
              </a:solidFill>
              <a:latin typeface="Georgia" panose="02040502050405020303" pitchFamily="18" charset="0"/>
            </a:endParaRPr>
          </a:p>
          <a:p>
            <a:pPr algn="ct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25707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3875" y="654050"/>
            <a:ext cx="6056313" cy="3722688"/>
          </a:xfrm>
        </p:spPr>
      </p:sp>
      <p:sp>
        <p:nvSpPr>
          <p:cNvPr id="3" name="Notes Placeholder 2"/>
          <p:cNvSpPr>
            <a:spLocks noGrp="1"/>
          </p:cNvSpPr>
          <p:nvPr>
            <p:ph type="body" idx="1"/>
          </p:nvPr>
        </p:nvSpPr>
        <p:spPr>
          <a:xfrm>
            <a:off x="715445" y="4630836"/>
            <a:ext cx="5678212" cy="4693917"/>
          </a:xfrm>
        </p:spPr>
        <p:txBody>
          <a:bodyPr/>
          <a:lstStyle/>
          <a:p>
            <a:r>
              <a:rPr lang="en-IN" dirty="0" smtClean="0"/>
              <a:t>The </a:t>
            </a:r>
            <a:r>
              <a:rPr lang="en-IN" dirty="0">
                <a:cs typeface="Courier New" panose="02070309020205020404" pitchFamily="49" charset="0"/>
              </a:rPr>
              <a:t>filter</a:t>
            </a:r>
            <a:r>
              <a:rPr lang="en-IN" dirty="0"/>
              <a:t> function allows the programmer to filter out elements of a list that are unwanted for any reason. </a:t>
            </a:r>
          </a:p>
          <a:p>
            <a:endParaRPr lang="en-IN" dirty="0"/>
          </a:p>
          <a:p>
            <a:r>
              <a:rPr lang="en-IN" dirty="0"/>
              <a:t>For example, let's say that in a list of ten elements from 1 to 10, I want a new list that only contains odd elements</a:t>
            </a:r>
          </a:p>
          <a:p>
            <a:endParaRPr lang="en-IN" dirty="0"/>
          </a:p>
          <a:p>
            <a:r>
              <a:rPr lang="en-IN" dirty="0"/>
              <a:t> I can do the following:</a:t>
            </a:r>
            <a:endParaRPr lang="en-GB" dirty="0"/>
          </a:p>
          <a:p>
            <a:endParaRPr lang="en-IN" sz="1300" dirty="0" smtClean="0"/>
          </a:p>
          <a:p>
            <a:r>
              <a:rPr lang="en-IN" sz="1300" dirty="0" smtClean="0"/>
              <a:t>&lt;Insert Table here&gt;</a:t>
            </a:r>
            <a:endParaRPr lang="en-IN" sz="1300" dirty="0"/>
          </a:p>
          <a:p>
            <a:r>
              <a:rPr lang="en-IN" dirty="0" err="1" smtClean="0"/>
              <a:t>Mylist</a:t>
            </a:r>
            <a:r>
              <a:rPr lang="en-IN" dirty="0" smtClean="0"/>
              <a:t> = range(1,11) </a:t>
            </a:r>
          </a:p>
          <a:p>
            <a:r>
              <a:rPr lang="en-IN" dirty="0" err="1" smtClean="0"/>
              <a:t>myfilteredlist</a:t>
            </a:r>
            <a:r>
              <a:rPr lang="en-IN" dirty="0" smtClean="0"/>
              <a:t> = filter(lambda x: x%2 != 0, </a:t>
            </a:r>
            <a:r>
              <a:rPr lang="en-IN" dirty="0" err="1" smtClean="0"/>
              <a:t>mylist</a:t>
            </a:r>
            <a:r>
              <a:rPr lang="en-IN" dirty="0" smtClean="0"/>
              <a:t>) </a:t>
            </a:r>
          </a:p>
          <a:p>
            <a:r>
              <a:rPr lang="en-IN" dirty="0" smtClean="0"/>
              <a:t>print (list(</a:t>
            </a:r>
            <a:r>
              <a:rPr lang="en-IN" dirty="0" err="1" smtClean="0"/>
              <a:t>myfilteredlist</a:t>
            </a:r>
            <a:r>
              <a:rPr lang="en-IN" dirty="0" smtClean="0"/>
              <a:t>)) </a:t>
            </a:r>
          </a:p>
          <a:p>
            <a:r>
              <a:rPr lang="en-IN" dirty="0" smtClean="0"/>
              <a:t>&lt;End</a:t>
            </a:r>
            <a:r>
              <a:rPr lang="en-IN" baseline="0" dirty="0" smtClean="0"/>
              <a:t> table&gt;the filter </a:t>
            </a:r>
          </a:p>
          <a:p>
            <a:endParaRPr lang="en-IN" baseline="0" dirty="0" smtClean="0"/>
          </a:p>
          <a:p>
            <a:r>
              <a:rPr lang="en-IN" baseline="0" dirty="0" smtClean="0"/>
              <a:t>Here </a:t>
            </a:r>
          </a:p>
          <a:p>
            <a:endParaRPr lang="en-IN" dirty="0"/>
          </a:p>
          <a:p>
            <a:endParaRPr lang="en-IN" sz="1300" dirty="0"/>
          </a:p>
          <a:p>
            <a:endParaRPr lang="en-IN" dirty="0"/>
          </a:p>
          <a:p>
            <a:endParaRPr lang="en-IN" sz="1300" dirty="0"/>
          </a:p>
          <a:p>
            <a:endParaRPr lang="en-IN" sz="1300" dirty="0"/>
          </a:p>
          <a:p>
            <a:endParaRPr lang="en-IN" dirty="0"/>
          </a:p>
          <a:p>
            <a:r>
              <a:rPr lang="en-IN" dirty="0"/>
              <a:t>Note that filtering can also be done using a list comprehension like so:</a:t>
            </a:r>
          </a:p>
          <a:p>
            <a:endParaRPr lang="en-IN" dirty="0"/>
          </a:p>
          <a:p>
            <a:endParaRPr lang="en-IN" dirty="0"/>
          </a:p>
          <a:p>
            <a:endParaRPr lang="en-IN" dirty="0"/>
          </a:p>
          <a:p>
            <a:endParaRPr lang="en-IN" dirty="0"/>
          </a:p>
          <a:p>
            <a:endParaRPr lang="en-IN" sz="1300" dirty="0"/>
          </a:p>
          <a:p>
            <a:endParaRPr lang="en-IN" dirty="0"/>
          </a:p>
          <a:p>
            <a:endParaRPr lang="en-GB" sz="1300" dirty="0"/>
          </a:p>
          <a:p>
            <a:r>
              <a:rPr lang="en-IN" sz="1300" dirty="0"/>
              <a:t> </a:t>
            </a:r>
            <a:endParaRPr lang="en-GB" sz="1300" dirty="0"/>
          </a:p>
          <a:p>
            <a:r>
              <a:rPr lang="en-IN" sz="1300" dirty="0"/>
              <a:t> </a:t>
            </a:r>
            <a:endParaRPr lang="en-GB" sz="1300"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16</a:t>
            </a:fld>
            <a:endParaRPr lang="en-GB" dirty="0"/>
          </a:p>
        </p:txBody>
      </p:sp>
      <p:sp>
        <p:nvSpPr>
          <p:cNvPr id="6" name="Rectangle 5"/>
          <p:cNvSpPr/>
          <p:nvPr/>
        </p:nvSpPr>
        <p:spPr>
          <a:xfrm>
            <a:off x="1679642" y="6161653"/>
            <a:ext cx="3744778" cy="1081956"/>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Mylist</a:t>
            </a:r>
            <a:r>
              <a:rPr lang="en-IN" sz="1200" dirty="0">
                <a:solidFill>
                  <a:schemeClr val="tx1"/>
                </a:solidFill>
                <a:latin typeface="Courier New" panose="02070309020205020404" pitchFamily="49" charset="0"/>
                <a:cs typeface="Courier New" panose="02070309020205020404" pitchFamily="49" charset="0"/>
              </a:rPr>
              <a:t> = range(1,11)</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myfilteredlist</a:t>
            </a:r>
            <a:r>
              <a:rPr lang="en-IN" sz="1200" dirty="0">
                <a:solidFill>
                  <a:schemeClr val="tx1"/>
                </a:solidFill>
                <a:latin typeface="Courier New" panose="02070309020205020404" pitchFamily="49" charset="0"/>
                <a:cs typeface="Courier New" panose="02070309020205020404" pitchFamily="49" charset="0"/>
              </a:rPr>
              <a:t> = filter(lambda x: x%2 != 0, </a:t>
            </a:r>
            <a:r>
              <a:rPr lang="en-IN" sz="1200" dirty="0" err="1">
                <a:solidFill>
                  <a:schemeClr val="tx1"/>
                </a:solidFill>
                <a:latin typeface="Courier New" panose="02070309020205020404" pitchFamily="49" charset="0"/>
                <a:cs typeface="Courier New" panose="02070309020205020404" pitchFamily="49" charset="0"/>
              </a:rPr>
              <a:t>mylist</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print (list(</a:t>
            </a:r>
            <a:r>
              <a:rPr lang="en-IN" sz="1200" dirty="0" err="1">
                <a:solidFill>
                  <a:schemeClr val="tx1"/>
                </a:solidFill>
                <a:latin typeface="Courier New" panose="02070309020205020404" pitchFamily="49" charset="0"/>
                <a:cs typeface="Courier New" panose="02070309020205020404" pitchFamily="49" charset="0"/>
              </a:rPr>
              <a:t>myfilteredlist</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endParaRPr lang="en-GB" sz="1200" dirty="0">
              <a:solidFill>
                <a:schemeClr val="tx1"/>
              </a:solidFill>
              <a:latin typeface="Courier New" panose="02070309020205020404" pitchFamily="49" charset="0"/>
              <a:cs typeface="Courier New" panose="02070309020205020404" pitchFamily="49" charset="0"/>
            </a:endParaRPr>
          </a:p>
          <a:p>
            <a:pPr algn="ctr"/>
            <a:endParaRPr lang="en-GB" sz="1200" dirty="0">
              <a:latin typeface="Courier New" panose="02070309020205020404" pitchFamily="49" charset="0"/>
              <a:cs typeface="Courier New" panose="02070309020205020404" pitchFamily="49" charset="0"/>
            </a:endParaRPr>
          </a:p>
        </p:txBody>
      </p:sp>
      <p:sp>
        <p:nvSpPr>
          <p:cNvPr id="7" name="Rectangle 6"/>
          <p:cNvSpPr/>
          <p:nvPr/>
        </p:nvSpPr>
        <p:spPr>
          <a:xfrm>
            <a:off x="1197613" y="7705603"/>
            <a:ext cx="4708836" cy="578578"/>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Myfilteredlist</a:t>
            </a:r>
            <a:r>
              <a:rPr lang="en-IN" sz="1200" dirty="0">
                <a:solidFill>
                  <a:schemeClr val="tx1"/>
                </a:solidFill>
                <a:latin typeface="Courier New" panose="02070309020205020404" pitchFamily="49" charset="0"/>
                <a:cs typeface="Courier New" panose="02070309020205020404" pitchFamily="49" charset="0"/>
              </a:rPr>
              <a:t> = [x for x in </a:t>
            </a:r>
            <a:r>
              <a:rPr lang="en-IN" sz="1200" dirty="0" err="1">
                <a:solidFill>
                  <a:schemeClr val="tx1"/>
                </a:solidFill>
                <a:latin typeface="Courier New" panose="02070309020205020404" pitchFamily="49" charset="0"/>
                <a:cs typeface="Courier New" panose="02070309020205020404" pitchFamily="49" charset="0"/>
              </a:rPr>
              <a:t>mylist</a:t>
            </a:r>
            <a:r>
              <a:rPr lang="en-IN" sz="1200" dirty="0">
                <a:solidFill>
                  <a:schemeClr val="tx1"/>
                </a:solidFill>
                <a:latin typeface="Courier New" panose="02070309020205020404" pitchFamily="49" charset="0"/>
                <a:cs typeface="Courier New" panose="02070309020205020404" pitchFamily="49" charset="0"/>
              </a:rPr>
              <a:t> if x%2 != 0]</a:t>
            </a:r>
            <a:endParaRPr lang="en-GB" sz="1200" dirty="0">
              <a:solidFill>
                <a:schemeClr val="tx1"/>
              </a:solidFill>
              <a:latin typeface="Courier New" panose="02070309020205020404" pitchFamily="49" charset="0"/>
              <a:cs typeface="Courier New" panose="02070309020205020404" pitchFamily="49" charset="0"/>
            </a:endParaRPr>
          </a:p>
          <a:p>
            <a:endParaRPr lang="en-GB" sz="1200" dirty="0">
              <a:solidFill>
                <a:schemeClr val="tx1"/>
              </a:solidFill>
              <a:latin typeface="Courier New" panose="02070309020205020404" pitchFamily="49" charset="0"/>
              <a:cs typeface="Courier New" panose="02070309020205020404" pitchFamily="49" charset="0"/>
            </a:endParaRPr>
          </a:p>
          <a:p>
            <a:pPr algn="ctr"/>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0537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3875" y="654050"/>
            <a:ext cx="6056313" cy="3722688"/>
          </a:xfrm>
        </p:spPr>
      </p:sp>
      <p:sp>
        <p:nvSpPr>
          <p:cNvPr id="3" name="Notes Placeholder 2"/>
          <p:cNvSpPr>
            <a:spLocks noGrp="1"/>
          </p:cNvSpPr>
          <p:nvPr>
            <p:ph type="body" idx="1"/>
          </p:nvPr>
        </p:nvSpPr>
        <p:spPr>
          <a:xfrm>
            <a:off x="715445" y="4561012"/>
            <a:ext cx="5678212" cy="4834216"/>
          </a:xfrm>
        </p:spPr>
        <p:txBody>
          <a:bodyPr/>
          <a:lstStyle/>
          <a:p>
            <a:r>
              <a:rPr lang="en-IN" dirty="0" smtClean="0"/>
              <a:t>The </a:t>
            </a:r>
            <a:r>
              <a:rPr lang="en-IN" dirty="0"/>
              <a:t>third function we will look at is the </a:t>
            </a:r>
            <a:r>
              <a:rPr lang="en-IN" dirty="0">
                <a:latin typeface="Courier New" panose="02070309020205020404" pitchFamily="49" charset="0"/>
                <a:cs typeface="Courier New" panose="02070309020205020404" pitchFamily="49" charset="0"/>
              </a:rPr>
              <a:t>reduce() </a:t>
            </a:r>
            <a:r>
              <a:rPr lang="en-IN" dirty="0"/>
              <a:t>function. The </a:t>
            </a:r>
            <a:r>
              <a:rPr lang="en-IN" dirty="0">
                <a:latin typeface="Courier New" panose="02070309020205020404" pitchFamily="49" charset="0"/>
                <a:cs typeface="Courier New" panose="02070309020205020404" pitchFamily="49" charset="0"/>
              </a:rPr>
              <a:t>reduce()</a:t>
            </a:r>
            <a:r>
              <a:rPr lang="en-IN" dirty="0"/>
              <a:t> function is a bit more complex and will require some explanation.</a:t>
            </a:r>
          </a:p>
          <a:p>
            <a:endParaRPr lang="en-GB" dirty="0"/>
          </a:p>
          <a:p>
            <a:r>
              <a:rPr lang="en-IN" dirty="0"/>
              <a:t>The </a:t>
            </a:r>
            <a:r>
              <a:rPr lang="en-IN" dirty="0">
                <a:latin typeface="Courier New" panose="02070309020205020404" pitchFamily="49" charset="0"/>
                <a:cs typeface="Courier New" panose="02070309020205020404" pitchFamily="49" charset="0"/>
              </a:rPr>
              <a:t>reduce()</a:t>
            </a:r>
            <a:r>
              <a:rPr lang="en-IN" dirty="0"/>
              <a:t> function takes the parameters (</a:t>
            </a:r>
            <a:r>
              <a:rPr lang="en-IN" dirty="0" err="1">
                <a:latin typeface="Courier New" panose="02070309020205020404" pitchFamily="49" charset="0"/>
                <a:cs typeface="Courier New" panose="02070309020205020404" pitchFamily="49" charset="0"/>
              </a:rPr>
              <a:t>func</a:t>
            </a:r>
            <a:r>
              <a:rPr lang="en-IN" dirty="0"/>
              <a:t> and </a:t>
            </a:r>
            <a:r>
              <a:rPr lang="en-IN" dirty="0" err="1">
                <a:latin typeface="Courier New" panose="02070309020205020404" pitchFamily="49" charset="0"/>
                <a:cs typeface="Courier New" panose="02070309020205020404" pitchFamily="49" charset="0"/>
              </a:rPr>
              <a:t>seq</a:t>
            </a:r>
            <a:r>
              <a:rPr lang="en-IN" dirty="0"/>
              <a:t>) similar to </a:t>
            </a:r>
            <a:r>
              <a:rPr lang="en-IN" dirty="0">
                <a:latin typeface="Courier New" panose="02070309020205020404" pitchFamily="49" charset="0"/>
                <a:cs typeface="Courier New" panose="02070309020205020404" pitchFamily="49" charset="0"/>
              </a:rPr>
              <a:t>map()</a:t>
            </a:r>
            <a:r>
              <a:rPr lang="en-IN" dirty="0"/>
              <a:t> and </a:t>
            </a:r>
            <a:r>
              <a:rPr lang="en-IN" dirty="0">
                <a:latin typeface="Courier New" panose="02070309020205020404" pitchFamily="49" charset="0"/>
                <a:cs typeface="Courier New" panose="02070309020205020404" pitchFamily="49" charset="0"/>
              </a:rPr>
              <a:t>filter()</a:t>
            </a:r>
            <a:r>
              <a:rPr lang="en-IN" dirty="0"/>
              <a:t>. However, what </a:t>
            </a:r>
            <a:r>
              <a:rPr lang="en-IN" dirty="0">
                <a:latin typeface="Courier New" panose="02070309020205020404" pitchFamily="49" charset="0"/>
                <a:cs typeface="Courier New" panose="02070309020205020404" pitchFamily="49" charset="0"/>
              </a:rPr>
              <a:t>reduce()</a:t>
            </a:r>
            <a:r>
              <a:rPr lang="en-IN" dirty="0"/>
              <a:t> does is a bit more complex. </a:t>
            </a:r>
          </a:p>
          <a:p>
            <a:endParaRPr lang="en-IN" dirty="0"/>
          </a:p>
          <a:p>
            <a:r>
              <a:rPr lang="en-IN" dirty="0"/>
              <a:t>Here are the steps:</a:t>
            </a:r>
          </a:p>
          <a:p>
            <a:endParaRPr lang="en-IN" dirty="0"/>
          </a:p>
          <a:p>
            <a:pPr marL="185766" indent="-185766">
              <a:spcAft>
                <a:spcPts val="325"/>
              </a:spcAft>
              <a:buFont typeface="Arial" panose="020B0604020202020204" pitchFamily="34" charset="0"/>
              <a:buChar char="•"/>
            </a:pPr>
            <a:r>
              <a:rPr lang="en-IN" dirty="0"/>
              <a:t>Given a sequence (s 1 , s 2 , s 3 , s 4 ,s 5 ...s n ) </a:t>
            </a:r>
            <a:r>
              <a:rPr lang="en-IN" dirty="0">
                <a:latin typeface="Courier New" panose="02070309020205020404" pitchFamily="49" charset="0"/>
                <a:cs typeface="Courier New" panose="02070309020205020404" pitchFamily="49" charset="0"/>
              </a:rPr>
              <a:t>reduce</a:t>
            </a:r>
            <a:r>
              <a:rPr lang="en-IN" dirty="0"/>
              <a:t> will send the first two elements in the sequence to the </a:t>
            </a:r>
            <a:r>
              <a:rPr lang="en-IN" dirty="0" err="1">
                <a:latin typeface="Courier New" panose="02070309020205020404" pitchFamily="49" charset="0"/>
                <a:cs typeface="Courier New" panose="02070309020205020404" pitchFamily="49" charset="0"/>
              </a:rPr>
              <a:t>func</a:t>
            </a:r>
            <a:r>
              <a:rPr lang="en-IN" dirty="0"/>
              <a:t> </a:t>
            </a:r>
          </a:p>
          <a:p>
            <a:pPr marL="185766" indent="-185766">
              <a:spcAft>
                <a:spcPts val="325"/>
              </a:spcAft>
              <a:buFont typeface="Arial" panose="020B0604020202020204" pitchFamily="34" charset="0"/>
              <a:buChar char="•"/>
            </a:pPr>
            <a:r>
              <a:rPr lang="en-IN" dirty="0"/>
              <a:t>The function will return the result like so</a:t>
            </a:r>
            <a:r>
              <a:rPr lang="en-IN" dirty="0">
                <a:latin typeface="Courier New" panose="02070309020205020404" pitchFamily="49" charset="0"/>
                <a:cs typeface="Courier New" panose="02070309020205020404" pitchFamily="49" charset="0"/>
              </a:rPr>
              <a:t>:</a:t>
            </a:r>
          </a:p>
          <a:p>
            <a:pPr lvl="1">
              <a:spcAft>
                <a:spcPts val="325"/>
              </a:spcAft>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func</a:t>
            </a:r>
            <a:r>
              <a:rPr lang="en-IN" dirty="0">
                <a:latin typeface="Courier New" panose="02070309020205020404" pitchFamily="49" charset="0"/>
                <a:cs typeface="Courier New" panose="02070309020205020404" pitchFamily="49" charset="0"/>
              </a:rPr>
              <a:t>(S 1 ,S 2 ),S ,S 4 ,S 5 ...S n )</a:t>
            </a:r>
          </a:p>
          <a:p>
            <a:pPr marL="185766" indent="-185766">
              <a:spcAft>
                <a:spcPts val="325"/>
              </a:spcAft>
              <a:buFont typeface="Arial" panose="020B0604020202020204" pitchFamily="34" charset="0"/>
              <a:buChar char="•"/>
            </a:pPr>
            <a:r>
              <a:rPr lang="en-IN" dirty="0"/>
              <a:t>Next </a:t>
            </a:r>
            <a:r>
              <a:rPr lang="en-IN" dirty="0">
                <a:latin typeface="Courier New" panose="02070309020205020404" pitchFamily="49" charset="0"/>
                <a:cs typeface="Courier New" panose="02070309020205020404" pitchFamily="49" charset="0"/>
              </a:rPr>
              <a:t>reduce</a:t>
            </a:r>
            <a:r>
              <a:rPr lang="en-IN" dirty="0"/>
              <a:t> will take the next element in the sequence and apply the function to the results of the first function and the element like so:</a:t>
            </a:r>
            <a:endParaRPr lang="en-GB" dirty="0"/>
          </a:p>
          <a:p>
            <a:pPr marL="588259" lvl="1">
              <a:spcAft>
                <a:spcPts val="325"/>
              </a:spcAft>
            </a:pPr>
            <a:r>
              <a:rPr lang="en-IN" dirty="0">
                <a:latin typeface="Courier New" panose="02070309020205020404" pitchFamily="49" charset="0"/>
                <a:cs typeface="Courier New" panose="02070309020205020404" pitchFamily="49" charset="0"/>
              </a:rPr>
              <a:t>(</a:t>
            </a:r>
            <a:r>
              <a:rPr lang="en-IN" dirty="0" err="1">
                <a:latin typeface="Courier New" panose="02070309020205020404" pitchFamily="49" charset="0"/>
                <a:cs typeface="Courier New" panose="02070309020205020404" pitchFamily="49" charset="0"/>
              </a:rPr>
              <a:t>func</a:t>
            </a:r>
            <a:r>
              <a:rPr lang="en-IN" dirty="0">
                <a:latin typeface="Courier New" panose="02070309020205020404" pitchFamily="49" charset="0"/>
                <a:cs typeface="Courier New" panose="02070309020205020404" pitchFamily="49" charset="0"/>
              </a:rPr>
              <a:t>(</a:t>
            </a:r>
            <a:r>
              <a:rPr lang="en-IN" dirty="0" err="1">
                <a:latin typeface="Courier New" panose="02070309020205020404" pitchFamily="49" charset="0"/>
                <a:cs typeface="Courier New" panose="02070309020205020404" pitchFamily="49" charset="0"/>
              </a:rPr>
              <a:t>func</a:t>
            </a:r>
            <a:r>
              <a:rPr lang="en-IN" dirty="0">
                <a:latin typeface="Courier New" panose="02070309020205020404" pitchFamily="49" charset="0"/>
                <a:cs typeface="Courier New" panose="02070309020205020404" pitchFamily="49" charset="0"/>
              </a:rPr>
              <a:t>(S 1 ,S 2 ),S 3 ),S 4 ,S 5 ..S n ) </a:t>
            </a:r>
          </a:p>
          <a:p>
            <a:pPr marL="185766" indent="-185766">
              <a:spcAft>
                <a:spcPts val="325"/>
              </a:spcAft>
              <a:buFont typeface="Arial" panose="020B0604020202020204" pitchFamily="34" charset="0"/>
              <a:buChar char="•"/>
            </a:pPr>
            <a:r>
              <a:rPr lang="en-IN" dirty="0"/>
              <a:t>And so on until there is only one element left in the list.</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17</a:t>
            </a:fld>
            <a:endParaRPr lang="en-GB"/>
          </a:p>
        </p:txBody>
      </p:sp>
    </p:spTree>
    <p:extLst>
      <p:ext uri="{BB962C8B-B14F-4D97-AF65-F5344CB8AC3E}">
        <p14:creationId xmlns:p14="http://schemas.microsoft.com/office/powerpoint/2010/main" val="4005159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3875" y="654050"/>
            <a:ext cx="6056313" cy="3722688"/>
          </a:xfrm>
        </p:spPr>
      </p:sp>
      <p:sp>
        <p:nvSpPr>
          <p:cNvPr id="3" name="Notes Placeholder 2"/>
          <p:cNvSpPr>
            <a:spLocks noGrp="1"/>
          </p:cNvSpPr>
          <p:nvPr>
            <p:ph type="body" idx="1"/>
          </p:nvPr>
        </p:nvSpPr>
        <p:spPr>
          <a:xfrm>
            <a:off x="715445" y="4561012"/>
            <a:ext cx="5678212" cy="4834216"/>
          </a:xfrm>
        </p:spPr>
        <p:txBody>
          <a:bodyPr/>
          <a:lstStyle/>
          <a:p>
            <a:r>
              <a:rPr lang="en-US" dirty="0" smtClean="0"/>
              <a:t>Lazy evaluation is a strong component of functional programming.  For example when evaluating the following expression</a:t>
            </a:r>
          </a:p>
          <a:p>
            <a:endParaRPr lang="en-US" dirty="0" smtClean="0"/>
          </a:p>
          <a:p>
            <a:r>
              <a:rPr lang="en-US" dirty="0" err="1" smtClean="0"/>
              <a:t>mylist</a:t>
            </a:r>
            <a:r>
              <a:rPr lang="en-US" dirty="0" smtClean="0"/>
              <a:t> = range(1,11)</a:t>
            </a:r>
          </a:p>
          <a:p>
            <a:endParaRPr lang="en-US" dirty="0" smtClean="0"/>
          </a:p>
          <a:p>
            <a:r>
              <a:rPr lang="en-US" dirty="0" smtClean="0"/>
              <a:t>With lazy evaluation, </a:t>
            </a:r>
            <a:r>
              <a:rPr lang="en-US" dirty="0" err="1" smtClean="0"/>
              <a:t>mylist</a:t>
            </a:r>
            <a:r>
              <a:rPr lang="en-US" dirty="0" smtClean="0"/>
              <a:t> does not contain a list of elements ranging in value from 1 to 10, rather it contains an iterator which will only </a:t>
            </a:r>
          </a:p>
          <a:p>
            <a:r>
              <a:rPr lang="en-US" dirty="0" smtClean="0"/>
              <a:t>deliver an element </a:t>
            </a:r>
            <a:r>
              <a:rPr lang="en-US" baseline="0" dirty="0" smtClean="0"/>
              <a:t> </a:t>
            </a:r>
            <a:r>
              <a:rPr lang="en-US" dirty="0" smtClean="0"/>
              <a:t>when asked.</a:t>
            </a:r>
          </a:p>
          <a:p>
            <a:endParaRPr lang="en-US" dirty="0" smtClean="0"/>
          </a:p>
          <a:p>
            <a:r>
              <a:rPr lang="en-US" dirty="0" smtClean="0"/>
              <a:t>print (</a:t>
            </a:r>
            <a:r>
              <a:rPr lang="en-US" dirty="0" err="1" smtClean="0"/>
              <a:t>mylist</a:t>
            </a:r>
            <a:r>
              <a:rPr lang="en-US" dirty="0" smtClean="0"/>
              <a:t>[2])</a:t>
            </a:r>
          </a:p>
          <a:p>
            <a:endParaRPr lang="en-US" dirty="0" smtClean="0"/>
          </a:p>
          <a:p>
            <a:r>
              <a:rPr lang="en-US" dirty="0" smtClean="0"/>
              <a:t>Will</a:t>
            </a:r>
            <a:r>
              <a:rPr lang="en-US" baseline="0" dirty="0" smtClean="0"/>
              <a:t> only calculate and return the value of </a:t>
            </a:r>
            <a:r>
              <a:rPr lang="en-US" baseline="0" dirty="0" err="1" smtClean="0"/>
              <a:t>mylist</a:t>
            </a:r>
            <a:r>
              <a:rPr lang="en-US" baseline="0" dirty="0" smtClean="0"/>
              <a:t>[2] at the time the expression is run.  </a:t>
            </a:r>
          </a:p>
          <a:p>
            <a:endParaRPr lang="en-US" dirty="0" smtClean="0"/>
          </a:p>
          <a:p>
            <a:r>
              <a:rPr lang="en-US" dirty="0" smtClean="0"/>
              <a:t>This is contrast to eager evaluation.  In this paradigm, </a:t>
            </a:r>
            <a:r>
              <a:rPr lang="en-US" dirty="0" err="1" smtClean="0"/>
              <a:t>mylist</a:t>
            </a:r>
            <a:r>
              <a:rPr lang="en-US" dirty="0" smtClean="0"/>
              <a:t> would contain a list of the elements from 1 to 10 in memory.  </a:t>
            </a:r>
          </a:p>
          <a:p>
            <a:endParaRPr lang="en-US" dirty="0" smtClean="0"/>
          </a:p>
          <a:p>
            <a:r>
              <a:rPr lang="en-US" dirty="0" smtClean="0"/>
              <a:t>In Python 3, all built in functions that return sequences such as range, map, and filter now use lazy evaluation and return iterators rather than actual lists, unlike Python 2. </a:t>
            </a:r>
          </a:p>
          <a:p>
            <a:endParaRPr lang="en-US" dirty="0" smtClean="0"/>
          </a:p>
          <a:p>
            <a:r>
              <a:rPr lang="en-US" smtClean="0"/>
              <a:t>Lazy </a:t>
            </a:r>
            <a:r>
              <a:rPr lang="en-US" dirty="0" smtClean="0"/>
              <a:t>evaluation offers the concept of infinite data structures since the sequence values are no longer pre-generated and stored in memory.  It also gives a performance boost since the computer is no longer required to generate values for very large sequences all at once. </a:t>
            </a:r>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18</a:t>
            </a:fld>
            <a:endParaRPr lang="en-GB"/>
          </a:p>
        </p:txBody>
      </p:sp>
    </p:spTree>
    <p:extLst>
      <p:ext uri="{BB962C8B-B14F-4D97-AF65-F5344CB8AC3E}">
        <p14:creationId xmlns:p14="http://schemas.microsoft.com/office/powerpoint/2010/main" val="4005159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8188" y="800100"/>
            <a:ext cx="5621337" cy="3454400"/>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a:t>2</a:t>
            </a:fld>
            <a:endParaRPr lang="en-GB" dirty="0"/>
          </a:p>
        </p:txBody>
      </p:sp>
    </p:spTree>
    <p:extLst>
      <p:ext uri="{BB962C8B-B14F-4D97-AF65-F5344CB8AC3E}">
        <p14:creationId xmlns:p14="http://schemas.microsoft.com/office/powerpoint/2010/main" val="669083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0700" y="654050"/>
            <a:ext cx="6056313" cy="3722688"/>
          </a:xfrm>
        </p:spPr>
      </p:sp>
      <p:sp>
        <p:nvSpPr>
          <p:cNvPr id="3" name="Notes Placeholder 2"/>
          <p:cNvSpPr>
            <a:spLocks noGrp="1"/>
          </p:cNvSpPr>
          <p:nvPr>
            <p:ph type="body" idx="1"/>
          </p:nvPr>
        </p:nvSpPr>
        <p:spPr/>
        <p:txBody>
          <a:bodyPr/>
          <a:lstStyle/>
          <a:p>
            <a:r>
              <a:rPr lang="en-IN" sz="1300" dirty="0" smtClean="0"/>
              <a:t>Introduction</a:t>
            </a:r>
            <a:r>
              <a:rPr lang="en-IN" sz="1300" baseline="0" dirty="0" smtClean="0"/>
              <a:t> to Functional Programming with Python.</a:t>
            </a:r>
            <a:endParaRPr lang="en-IN" sz="1300" dirty="0"/>
          </a:p>
          <a:p>
            <a:endParaRPr lang="en-GB" sz="1300" dirty="0"/>
          </a:p>
          <a:p>
            <a:r>
              <a:rPr lang="en-US" sz="1300" dirty="0" smtClean="0"/>
              <a:t>Functional Programming in a </a:t>
            </a:r>
            <a:r>
              <a:rPr lang="en-US" sz="1300" dirty="0" err="1" smtClean="0"/>
              <a:t>a</a:t>
            </a:r>
            <a:r>
              <a:rPr lang="en-US" sz="1300" dirty="0" smtClean="0"/>
              <a:t> type of programming paradigm.   The first known functional programming language was Lisp.  Invented in 1958 Lisp was originally used as a language for developing Artificial Intelligence systems.  Most of the popular programming languages today (Such as Java, C, C++, etc.) are called imperative languages. </a:t>
            </a:r>
          </a:p>
          <a:p>
            <a:r>
              <a:rPr lang="en-US" sz="1300" dirty="0" smtClean="0"/>
              <a:t>An imperative language is one in which a series of statements  is used to reach a goal.  </a:t>
            </a:r>
          </a:p>
          <a:p>
            <a:endParaRPr lang="en-IN" sz="1300" dirty="0" smtClean="0"/>
          </a:p>
          <a:p>
            <a:r>
              <a:rPr lang="en-IN" sz="1300" dirty="0" smtClean="0"/>
              <a:t>Imperative languages use variables</a:t>
            </a:r>
            <a:r>
              <a:rPr lang="en-IN" sz="1300" baseline="0" dirty="0" smtClean="0"/>
              <a:t> to store the </a:t>
            </a:r>
            <a:r>
              <a:rPr lang="en-IN" sz="1300" i="1" baseline="0" dirty="0" smtClean="0"/>
              <a:t>state</a:t>
            </a:r>
            <a:r>
              <a:rPr lang="en-IN" sz="1300" i="0" baseline="0" dirty="0" smtClean="0"/>
              <a:t> of the program.  Functions can change the state of the program.  This can cause </a:t>
            </a:r>
            <a:r>
              <a:rPr lang="en-IN" sz="1300" i="1" baseline="0" dirty="0" smtClean="0"/>
              <a:t>race conditions</a:t>
            </a:r>
            <a:r>
              <a:rPr lang="en-IN" sz="1300" i="0" baseline="0" dirty="0" smtClean="0"/>
              <a:t>, especially with multi-threaded or concurrent applications where many different actions in the program happen simultaneously. </a:t>
            </a:r>
          </a:p>
          <a:p>
            <a:endParaRPr lang="en-IN" sz="1300" i="0" baseline="0" dirty="0" smtClean="0"/>
          </a:p>
          <a:p>
            <a:r>
              <a:rPr lang="en-IN" sz="1300" i="0" baseline="0" dirty="0" smtClean="0"/>
              <a:t>Functional programming languages disallow variables to be changed after initialization.  Some languages such as Haskell, are purely functional, others, such as Python are a hybrid in which functional programs can be created. </a:t>
            </a:r>
          </a:p>
          <a:p>
            <a:endParaRPr lang="en-IN" sz="1300"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3</a:t>
            </a:fld>
            <a:endParaRPr lang="en-GB" dirty="0"/>
          </a:p>
        </p:txBody>
      </p:sp>
      <p:sp>
        <p:nvSpPr>
          <p:cNvPr id="6" name="Rectangle 5"/>
          <p:cNvSpPr/>
          <p:nvPr/>
        </p:nvSpPr>
        <p:spPr>
          <a:xfrm>
            <a:off x="1676467" y="6049123"/>
            <a:ext cx="3744778" cy="114912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def f(</a:t>
            </a:r>
            <a:r>
              <a:rPr lang="en-IN" sz="1300" dirty="0" err="1">
                <a:solidFill>
                  <a:schemeClr val="tx1"/>
                </a:solidFill>
                <a:latin typeface="Courier New" panose="02070309020205020404" pitchFamily="49" charset="0"/>
                <a:cs typeface="Courier New" panose="02070309020205020404" pitchFamily="49" charset="0"/>
              </a:rPr>
              <a:t>x,n</a:t>
            </a:r>
            <a:r>
              <a:rPr lang="en-IN" sz="1300" dirty="0">
                <a:solidFill>
                  <a:schemeClr val="tx1"/>
                </a:solidFill>
                <a:latin typeface="Courier New" panose="02070309020205020404" pitchFamily="49" charset="0"/>
                <a:cs typeface="Courier New" panose="02070309020205020404" pitchFamily="49" charset="0"/>
              </a:rPr>
              <a:t>):</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return(</a:t>
            </a:r>
            <a:r>
              <a:rPr lang="en-IN" sz="1300" dirty="0" err="1">
                <a:solidFill>
                  <a:schemeClr val="tx1"/>
                </a:solidFill>
                <a:latin typeface="Courier New" panose="02070309020205020404" pitchFamily="49" charset="0"/>
                <a:cs typeface="Courier New" panose="02070309020205020404" pitchFamily="49" charset="0"/>
              </a:rPr>
              <a:t>x+n</a:t>
            </a:r>
            <a:r>
              <a:rPr lang="en-IN" sz="1300" dirty="0">
                <a:solidFill>
                  <a:schemeClr val="tx1"/>
                </a:solidFill>
                <a:latin typeface="Courier New" panose="02070309020205020404" pitchFamily="49" charset="0"/>
                <a:cs typeface="Courier New" panose="02070309020205020404" pitchFamily="49" charset="0"/>
              </a:rPr>
              <a:t>)</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g = lambda </a:t>
            </a:r>
            <a:r>
              <a:rPr lang="en-IN" sz="1300" dirty="0" err="1">
                <a:solidFill>
                  <a:schemeClr val="tx1"/>
                </a:solidFill>
                <a:latin typeface="Courier New" panose="02070309020205020404" pitchFamily="49" charset="0"/>
                <a:cs typeface="Courier New" panose="02070309020205020404" pitchFamily="49" charset="0"/>
              </a:rPr>
              <a:t>x,n</a:t>
            </a:r>
            <a:r>
              <a:rPr lang="en-IN" sz="1300" dirty="0">
                <a:solidFill>
                  <a:schemeClr val="tx1"/>
                </a:solidFill>
                <a:latin typeface="Courier New" panose="02070309020205020404" pitchFamily="49" charset="0"/>
                <a:cs typeface="Courier New" panose="02070309020205020404" pitchFamily="49" charset="0"/>
              </a:rPr>
              <a:t>: </a:t>
            </a:r>
            <a:r>
              <a:rPr lang="en-IN" sz="1300" dirty="0" err="1">
                <a:solidFill>
                  <a:schemeClr val="tx1"/>
                </a:solidFill>
                <a:latin typeface="Courier New" panose="02070309020205020404" pitchFamily="49" charset="0"/>
                <a:cs typeface="Courier New" panose="02070309020205020404" pitchFamily="49" charset="0"/>
              </a:rPr>
              <a:t>x+n</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print (f(1,2))</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print (g(1,2))</a:t>
            </a:r>
            <a:endParaRPr lang="en-GB" sz="1300" dirty="0">
              <a:solidFill>
                <a:schemeClr val="tx1"/>
              </a:solidFill>
              <a:latin typeface="Courier New" panose="02070309020205020404" pitchFamily="49" charset="0"/>
              <a:cs typeface="Courier New" panose="02070309020205020404" pitchFamily="49" charset="0"/>
            </a:endParaRPr>
          </a:p>
          <a:p>
            <a:pPr algn="ct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7278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0700" y="654050"/>
            <a:ext cx="6056313" cy="3722688"/>
          </a:xfrm>
        </p:spPr>
      </p:sp>
      <p:sp>
        <p:nvSpPr>
          <p:cNvPr id="3" name="Notes Placeholder 2"/>
          <p:cNvSpPr>
            <a:spLocks noGrp="1"/>
          </p:cNvSpPr>
          <p:nvPr>
            <p:ph type="body" idx="1"/>
          </p:nvPr>
        </p:nvSpPr>
        <p:spPr/>
        <p:txBody>
          <a:bodyPr/>
          <a:lstStyle/>
          <a:p>
            <a:r>
              <a:rPr lang="en-IN" sz="1300" dirty="0" smtClean="0"/>
              <a:t>Introduction</a:t>
            </a:r>
            <a:r>
              <a:rPr lang="en-IN" sz="1300" baseline="0" dirty="0" smtClean="0"/>
              <a:t> to Functional Programming with Python.</a:t>
            </a:r>
            <a:endParaRPr lang="en-IN" sz="1300" dirty="0"/>
          </a:p>
          <a:p>
            <a:endParaRPr lang="en-GB" sz="1300" dirty="0" smtClean="0"/>
          </a:p>
          <a:p>
            <a:r>
              <a:rPr lang="en-GB" sz="1300" dirty="0" smtClean="0"/>
              <a:t>A</a:t>
            </a:r>
            <a:r>
              <a:rPr lang="en-GB" sz="1300" baseline="0" dirty="0" smtClean="0"/>
              <a:t> function is considered a first class object if it can be treated as a value, that it, the function can be passed into another</a:t>
            </a:r>
          </a:p>
          <a:p>
            <a:r>
              <a:rPr lang="en-GB" sz="1300" baseline="0" dirty="0" smtClean="0"/>
              <a:t>Function as a parameter or returned as a return value. </a:t>
            </a:r>
            <a:endParaRPr lang="en-GB" sz="1300" baseline="0" dirty="0" smtClean="0"/>
          </a:p>
          <a:p>
            <a:endParaRPr lang="en-GB" sz="1300" baseline="0" dirty="0" smtClean="0"/>
          </a:p>
          <a:p>
            <a:r>
              <a:rPr lang="en-GB" sz="1300" baseline="0" dirty="0" smtClean="0"/>
              <a:t>A function is considered higher order if it takes a function as a parameter or returns a function as a return value. </a:t>
            </a:r>
          </a:p>
          <a:p>
            <a:endParaRPr lang="en-GB" sz="1300" baseline="0" dirty="0" smtClean="0"/>
          </a:p>
          <a:p>
            <a:endParaRPr lang="en-GB" sz="1300"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4</a:t>
            </a:fld>
            <a:endParaRPr lang="en-GB" dirty="0"/>
          </a:p>
        </p:txBody>
      </p:sp>
      <p:sp>
        <p:nvSpPr>
          <p:cNvPr id="6" name="Rectangle 5"/>
          <p:cNvSpPr/>
          <p:nvPr/>
        </p:nvSpPr>
        <p:spPr>
          <a:xfrm>
            <a:off x="1676467" y="6049123"/>
            <a:ext cx="3744778" cy="114912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def f(</a:t>
            </a:r>
            <a:r>
              <a:rPr lang="en-IN" sz="1300" dirty="0" err="1">
                <a:solidFill>
                  <a:schemeClr val="tx1"/>
                </a:solidFill>
                <a:latin typeface="Courier New" panose="02070309020205020404" pitchFamily="49" charset="0"/>
                <a:cs typeface="Courier New" panose="02070309020205020404" pitchFamily="49" charset="0"/>
              </a:rPr>
              <a:t>x,n</a:t>
            </a:r>
            <a:r>
              <a:rPr lang="en-IN" sz="1300" dirty="0">
                <a:solidFill>
                  <a:schemeClr val="tx1"/>
                </a:solidFill>
                <a:latin typeface="Courier New" panose="02070309020205020404" pitchFamily="49" charset="0"/>
                <a:cs typeface="Courier New" panose="02070309020205020404" pitchFamily="49" charset="0"/>
              </a:rPr>
              <a:t>):</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return(</a:t>
            </a:r>
            <a:r>
              <a:rPr lang="en-IN" sz="1300" dirty="0" err="1">
                <a:solidFill>
                  <a:schemeClr val="tx1"/>
                </a:solidFill>
                <a:latin typeface="Courier New" panose="02070309020205020404" pitchFamily="49" charset="0"/>
                <a:cs typeface="Courier New" panose="02070309020205020404" pitchFamily="49" charset="0"/>
              </a:rPr>
              <a:t>x+n</a:t>
            </a:r>
            <a:r>
              <a:rPr lang="en-IN" sz="1300" dirty="0">
                <a:solidFill>
                  <a:schemeClr val="tx1"/>
                </a:solidFill>
                <a:latin typeface="Courier New" panose="02070309020205020404" pitchFamily="49" charset="0"/>
                <a:cs typeface="Courier New" panose="02070309020205020404" pitchFamily="49" charset="0"/>
              </a:rPr>
              <a:t>)</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g = lambda </a:t>
            </a:r>
            <a:r>
              <a:rPr lang="en-IN" sz="1300" dirty="0" err="1">
                <a:solidFill>
                  <a:schemeClr val="tx1"/>
                </a:solidFill>
                <a:latin typeface="Courier New" panose="02070309020205020404" pitchFamily="49" charset="0"/>
                <a:cs typeface="Courier New" panose="02070309020205020404" pitchFamily="49" charset="0"/>
              </a:rPr>
              <a:t>x,n</a:t>
            </a:r>
            <a:r>
              <a:rPr lang="en-IN" sz="1300" dirty="0">
                <a:solidFill>
                  <a:schemeClr val="tx1"/>
                </a:solidFill>
                <a:latin typeface="Courier New" panose="02070309020205020404" pitchFamily="49" charset="0"/>
                <a:cs typeface="Courier New" panose="02070309020205020404" pitchFamily="49" charset="0"/>
              </a:rPr>
              <a:t>: </a:t>
            </a:r>
            <a:r>
              <a:rPr lang="en-IN" sz="1300" dirty="0" err="1">
                <a:solidFill>
                  <a:schemeClr val="tx1"/>
                </a:solidFill>
                <a:latin typeface="Courier New" panose="02070309020205020404" pitchFamily="49" charset="0"/>
                <a:cs typeface="Courier New" panose="02070309020205020404" pitchFamily="49" charset="0"/>
              </a:rPr>
              <a:t>x+n</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print (f(1,2))</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print (g(1,2))</a:t>
            </a:r>
            <a:endParaRPr lang="en-GB" sz="1300" dirty="0">
              <a:solidFill>
                <a:schemeClr val="tx1"/>
              </a:solidFill>
              <a:latin typeface="Courier New" panose="02070309020205020404" pitchFamily="49" charset="0"/>
              <a:cs typeface="Courier New" panose="02070309020205020404" pitchFamily="49" charset="0"/>
            </a:endParaRPr>
          </a:p>
          <a:p>
            <a:pPr algn="ct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7278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0700" y="654050"/>
            <a:ext cx="6056313" cy="3722688"/>
          </a:xfrm>
        </p:spPr>
      </p:sp>
      <p:sp>
        <p:nvSpPr>
          <p:cNvPr id="3" name="Notes Placeholder 2"/>
          <p:cNvSpPr>
            <a:spLocks noGrp="1"/>
          </p:cNvSpPr>
          <p:nvPr>
            <p:ph type="body" idx="1"/>
          </p:nvPr>
        </p:nvSpPr>
        <p:spPr/>
        <p:txBody>
          <a:bodyPr/>
          <a:lstStyle/>
          <a:p>
            <a:r>
              <a:rPr lang="en-IN" sz="1300" dirty="0" smtClean="0"/>
              <a:t>Introduction</a:t>
            </a:r>
            <a:r>
              <a:rPr lang="en-IN" sz="1300" baseline="0" dirty="0" smtClean="0"/>
              <a:t> to Functional Programming with Python.</a:t>
            </a:r>
            <a:endParaRPr lang="en-IN" sz="1300" dirty="0"/>
          </a:p>
          <a:p>
            <a:endParaRPr lang="en-GB" sz="1300" dirty="0" smtClean="0"/>
          </a:p>
          <a:p>
            <a:r>
              <a:rPr lang="en-GB" sz="1300" dirty="0" smtClean="0"/>
              <a:t>A</a:t>
            </a:r>
            <a:r>
              <a:rPr lang="en-GB" sz="1300" baseline="0" dirty="0" smtClean="0"/>
              <a:t> function is considered a first class object if it can be treated as a value, that it, the function can be passed into another</a:t>
            </a:r>
          </a:p>
          <a:p>
            <a:r>
              <a:rPr lang="en-GB" sz="1300" baseline="0" dirty="0" smtClean="0"/>
              <a:t>Function as a parameter or returned as a return value. </a:t>
            </a:r>
          </a:p>
          <a:p>
            <a:endParaRPr lang="en-GB" sz="1300" baseline="0" dirty="0" smtClean="0"/>
          </a:p>
          <a:p>
            <a:r>
              <a:rPr lang="en-GB" sz="1300" baseline="0" dirty="0" smtClean="0"/>
              <a:t>A function is considered higher order if it takes a function as a parameter or returns a function as a return value. </a:t>
            </a:r>
          </a:p>
          <a:p>
            <a:endParaRPr lang="en-GB" sz="1300" baseline="0" dirty="0" smtClean="0"/>
          </a:p>
          <a:p>
            <a:r>
              <a:rPr lang="en-GB" sz="1300" baseline="0" dirty="0" smtClean="0"/>
              <a:t>&lt;Insert table here&gt;</a:t>
            </a:r>
          </a:p>
          <a:p>
            <a:r>
              <a:rPr lang="en-GB" sz="1300" baseline="0" dirty="0" smtClean="0"/>
              <a:t>#!/</a:t>
            </a:r>
            <a:r>
              <a:rPr lang="en-GB" sz="1300" baseline="0" dirty="0" err="1" smtClean="0"/>
              <a:t>usr</a:t>
            </a:r>
            <a:r>
              <a:rPr lang="en-GB" sz="1300" baseline="0" dirty="0" smtClean="0"/>
              <a:t>/bin/python3 </a:t>
            </a:r>
          </a:p>
          <a:p>
            <a:endParaRPr lang="en-GB" sz="1300" baseline="0" dirty="0" smtClean="0"/>
          </a:p>
          <a:p>
            <a:r>
              <a:rPr lang="en-GB" sz="1300" baseline="0" dirty="0" smtClean="0"/>
              <a:t>import random </a:t>
            </a:r>
          </a:p>
          <a:p>
            <a:endParaRPr lang="en-GB" sz="1300" baseline="0" dirty="0" smtClean="0"/>
          </a:p>
          <a:p>
            <a:r>
              <a:rPr lang="en-GB" sz="1300" baseline="0" dirty="0" err="1" smtClean="0"/>
              <a:t>def</a:t>
            </a:r>
            <a:r>
              <a:rPr lang="en-GB" sz="1300" baseline="0" dirty="0" smtClean="0"/>
              <a:t> </a:t>
            </a:r>
            <a:r>
              <a:rPr lang="en-GB" sz="1300" baseline="0" dirty="0" err="1" smtClean="0"/>
              <a:t>SumListOfRandomNumbers</a:t>
            </a:r>
            <a:r>
              <a:rPr lang="en-GB" sz="1300" baseline="0" dirty="0" smtClean="0"/>
              <a:t>(): </a:t>
            </a:r>
          </a:p>
          <a:p>
            <a:r>
              <a:rPr lang="en-GB" sz="1300" baseline="0" dirty="0" smtClean="0"/>
              <a:t>   return (sum([</a:t>
            </a:r>
            <a:r>
              <a:rPr lang="en-GB" sz="1300" baseline="0" dirty="0" err="1" smtClean="0"/>
              <a:t>random.randint</a:t>
            </a:r>
            <a:r>
              <a:rPr lang="en-GB" sz="1300" baseline="0" dirty="0" smtClean="0"/>
              <a:t>(1,10) for x in range(0,9)])) </a:t>
            </a:r>
          </a:p>
          <a:p>
            <a:endParaRPr lang="en-GB" sz="1300" baseline="0" dirty="0" smtClean="0"/>
          </a:p>
          <a:p>
            <a:r>
              <a:rPr lang="en-GB" sz="1300" baseline="0" dirty="0" smtClean="0"/>
              <a:t>print (</a:t>
            </a:r>
            <a:r>
              <a:rPr lang="en-GB" sz="1300" baseline="0" dirty="0" err="1" smtClean="0"/>
              <a:t>SumListOfRandomNumbers</a:t>
            </a:r>
            <a:r>
              <a:rPr lang="en-GB" sz="1300" baseline="0" dirty="0" smtClean="0"/>
              <a:t>()) </a:t>
            </a:r>
          </a:p>
          <a:p>
            <a:r>
              <a:rPr lang="en-GB" sz="1300" baseline="0" dirty="0" smtClean="0"/>
              <a:t>&lt;end table&gt;</a:t>
            </a:r>
          </a:p>
          <a:p>
            <a:endParaRPr lang="en-GB" sz="1300" baseline="0" dirty="0" smtClean="0"/>
          </a:p>
          <a:p>
            <a:r>
              <a:rPr lang="en-GB" sz="1300" baseline="0" dirty="0" smtClean="0"/>
              <a:t>Here </a:t>
            </a:r>
            <a:r>
              <a:rPr lang="en-GB" sz="1300" baseline="0" dirty="0" smtClean="0"/>
              <a:t> we create a higher order function called </a:t>
            </a:r>
            <a:r>
              <a:rPr lang="en-GB" sz="1300" i="1" baseline="0" dirty="0" err="1" smtClean="0"/>
              <a:t>SumListOfRandomNumbers</a:t>
            </a:r>
            <a:r>
              <a:rPr lang="en-GB" sz="1300" i="1" baseline="0" dirty="0" smtClean="0"/>
              <a:t>()</a:t>
            </a:r>
            <a:r>
              <a:rPr lang="en-GB" sz="1300" i="0" baseline="0" dirty="0" smtClean="0"/>
              <a:t>.  It is a higher order function because it returns another function,</a:t>
            </a:r>
          </a:p>
          <a:p>
            <a:r>
              <a:rPr lang="en-GB" sz="1300" i="0" baseline="0" dirty="0" smtClean="0"/>
              <a:t>in this case, the </a:t>
            </a:r>
            <a:r>
              <a:rPr lang="en-GB" sz="1300" i="0" baseline="0" dirty="0" err="1" smtClean="0"/>
              <a:t>builtin</a:t>
            </a:r>
            <a:r>
              <a:rPr lang="en-GB" sz="1300" i="0" baseline="0" dirty="0" smtClean="0"/>
              <a:t> Python function </a:t>
            </a:r>
            <a:r>
              <a:rPr lang="en-GB" sz="1300" i="1" baseline="0" dirty="0" smtClean="0"/>
              <a:t>sum().</a:t>
            </a:r>
          </a:p>
          <a:p>
            <a:endParaRPr lang="en-GB" sz="1300" baseline="0" dirty="0" smtClean="0"/>
          </a:p>
          <a:p>
            <a:endParaRPr lang="en-GB" sz="1300"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5</a:t>
            </a:fld>
            <a:endParaRPr lang="en-GB" dirty="0"/>
          </a:p>
        </p:txBody>
      </p:sp>
      <p:sp>
        <p:nvSpPr>
          <p:cNvPr id="6" name="Rectangle 5"/>
          <p:cNvSpPr/>
          <p:nvPr/>
        </p:nvSpPr>
        <p:spPr>
          <a:xfrm>
            <a:off x="1676467" y="6049123"/>
            <a:ext cx="3744778" cy="114912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def f(</a:t>
            </a:r>
            <a:r>
              <a:rPr lang="en-IN" sz="1300" dirty="0" err="1">
                <a:solidFill>
                  <a:schemeClr val="tx1"/>
                </a:solidFill>
                <a:latin typeface="Courier New" panose="02070309020205020404" pitchFamily="49" charset="0"/>
                <a:cs typeface="Courier New" panose="02070309020205020404" pitchFamily="49" charset="0"/>
              </a:rPr>
              <a:t>x,n</a:t>
            </a:r>
            <a:r>
              <a:rPr lang="en-IN" sz="1300" dirty="0">
                <a:solidFill>
                  <a:schemeClr val="tx1"/>
                </a:solidFill>
                <a:latin typeface="Courier New" panose="02070309020205020404" pitchFamily="49" charset="0"/>
                <a:cs typeface="Courier New" panose="02070309020205020404" pitchFamily="49" charset="0"/>
              </a:rPr>
              <a:t>):</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return(</a:t>
            </a:r>
            <a:r>
              <a:rPr lang="en-IN" sz="1300" dirty="0" err="1">
                <a:solidFill>
                  <a:schemeClr val="tx1"/>
                </a:solidFill>
                <a:latin typeface="Courier New" panose="02070309020205020404" pitchFamily="49" charset="0"/>
                <a:cs typeface="Courier New" panose="02070309020205020404" pitchFamily="49" charset="0"/>
              </a:rPr>
              <a:t>x+n</a:t>
            </a:r>
            <a:r>
              <a:rPr lang="en-IN" sz="1300" dirty="0">
                <a:solidFill>
                  <a:schemeClr val="tx1"/>
                </a:solidFill>
                <a:latin typeface="Courier New" panose="02070309020205020404" pitchFamily="49" charset="0"/>
                <a:cs typeface="Courier New" panose="02070309020205020404" pitchFamily="49" charset="0"/>
              </a:rPr>
              <a:t>)</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g = lambda </a:t>
            </a:r>
            <a:r>
              <a:rPr lang="en-IN" sz="1300" dirty="0" err="1">
                <a:solidFill>
                  <a:schemeClr val="tx1"/>
                </a:solidFill>
                <a:latin typeface="Courier New" panose="02070309020205020404" pitchFamily="49" charset="0"/>
                <a:cs typeface="Courier New" panose="02070309020205020404" pitchFamily="49" charset="0"/>
              </a:rPr>
              <a:t>x,n</a:t>
            </a:r>
            <a:r>
              <a:rPr lang="en-IN" sz="1300" dirty="0">
                <a:solidFill>
                  <a:schemeClr val="tx1"/>
                </a:solidFill>
                <a:latin typeface="Courier New" panose="02070309020205020404" pitchFamily="49" charset="0"/>
                <a:cs typeface="Courier New" panose="02070309020205020404" pitchFamily="49" charset="0"/>
              </a:rPr>
              <a:t>: </a:t>
            </a:r>
            <a:r>
              <a:rPr lang="en-IN" sz="1300" dirty="0" err="1">
                <a:solidFill>
                  <a:schemeClr val="tx1"/>
                </a:solidFill>
                <a:latin typeface="Courier New" panose="02070309020205020404" pitchFamily="49" charset="0"/>
                <a:cs typeface="Courier New" panose="02070309020205020404" pitchFamily="49" charset="0"/>
              </a:rPr>
              <a:t>x+n</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print (f(1,2))</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print (g(1,2))</a:t>
            </a:r>
            <a:endParaRPr lang="en-GB" sz="1300" dirty="0">
              <a:solidFill>
                <a:schemeClr val="tx1"/>
              </a:solidFill>
              <a:latin typeface="Courier New" panose="02070309020205020404" pitchFamily="49" charset="0"/>
              <a:cs typeface="Courier New" panose="02070309020205020404" pitchFamily="49" charset="0"/>
            </a:endParaRPr>
          </a:p>
          <a:p>
            <a:pPr algn="ct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7278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0700" y="654050"/>
            <a:ext cx="6056313" cy="3722688"/>
          </a:xfrm>
        </p:spPr>
      </p:sp>
      <p:sp>
        <p:nvSpPr>
          <p:cNvPr id="3" name="Notes Placeholder 2"/>
          <p:cNvSpPr>
            <a:spLocks noGrp="1"/>
          </p:cNvSpPr>
          <p:nvPr>
            <p:ph type="body" idx="1"/>
          </p:nvPr>
        </p:nvSpPr>
        <p:spPr/>
        <p:txBody>
          <a:bodyPr/>
          <a:lstStyle/>
          <a:p>
            <a:endParaRPr lang="en-GB" sz="1300" dirty="0"/>
          </a:p>
          <a:p>
            <a:r>
              <a:rPr lang="en-US" dirty="0" smtClean="0"/>
              <a:t>Here we see that we have an outer function f which encloses an inner function g.  Note that function g is able to recognize variables which are</a:t>
            </a:r>
          </a:p>
          <a:p>
            <a:r>
              <a:rPr lang="en-US" dirty="0" smtClean="0"/>
              <a:t>part of the outer functions scope, in this case , the variable a.  The outer function returns an instance of the inner function </a:t>
            </a:r>
          </a:p>
          <a:p>
            <a:r>
              <a:rPr lang="en-US" dirty="0" smtClean="0"/>
              <a:t>(Remember, functions are first class objects, which mean that they can be passed back as return values).  </a:t>
            </a:r>
          </a:p>
          <a:p>
            <a:endParaRPr lang="en-US" dirty="0" smtClean="0"/>
          </a:p>
          <a:p>
            <a:r>
              <a:rPr lang="en-US" dirty="0" smtClean="0"/>
              <a:t>Closures will be featured prominently in the section on Python Decorators. </a:t>
            </a:r>
          </a:p>
          <a:p>
            <a:endParaRPr lang="en-US" dirty="0" smtClean="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6</a:t>
            </a:fld>
            <a:endParaRPr lang="en-GB" dirty="0"/>
          </a:p>
        </p:txBody>
      </p:sp>
      <p:sp>
        <p:nvSpPr>
          <p:cNvPr id="6" name="Rectangle 5"/>
          <p:cNvSpPr/>
          <p:nvPr/>
        </p:nvSpPr>
        <p:spPr>
          <a:xfrm>
            <a:off x="1676467" y="6049123"/>
            <a:ext cx="3744778" cy="114912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def f(</a:t>
            </a:r>
            <a:r>
              <a:rPr lang="en-IN" sz="1300" dirty="0" err="1">
                <a:solidFill>
                  <a:schemeClr val="tx1"/>
                </a:solidFill>
                <a:latin typeface="Courier New" panose="02070309020205020404" pitchFamily="49" charset="0"/>
                <a:cs typeface="Courier New" panose="02070309020205020404" pitchFamily="49" charset="0"/>
              </a:rPr>
              <a:t>x,n</a:t>
            </a:r>
            <a:r>
              <a:rPr lang="en-IN" sz="1300" dirty="0">
                <a:solidFill>
                  <a:schemeClr val="tx1"/>
                </a:solidFill>
                <a:latin typeface="Courier New" panose="02070309020205020404" pitchFamily="49" charset="0"/>
                <a:cs typeface="Courier New" panose="02070309020205020404" pitchFamily="49" charset="0"/>
              </a:rPr>
              <a:t>):</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return(</a:t>
            </a:r>
            <a:r>
              <a:rPr lang="en-IN" sz="1300" dirty="0" err="1">
                <a:solidFill>
                  <a:schemeClr val="tx1"/>
                </a:solidFill>
                <a:latin typeface="Courier New" panose="02070309020205020404" pitchFamily="49" charset="0"/>
                <a:cs typeface="Courier New" panose="02070309020205020404" pitchFamily="49" charset="0"/>
              </a:rPr>
              <a:t>x+n</a:t>
            </a:r>
            <a:r>
              <a:rPr lang="en-IN" sz="1300" dirty="0">
                <a:solidFill>
                  <a:schemeClr val="tx1"/>
                </a:solidFill>
                <a:latin typeface="Courier New" panose="02070309020205020404" pitchFamily="49" charset="0"/>
                <a:cs typeface="Courier New" panose="02070309020205020404" pitchFamily="49" charset="0"/>
              </a:rPr>
              <a:t>)</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g = lambda </a:t>
            </a:r>
            <a:r>
              <a:rPr lang="en-IN" sz="1300" dirty="0" err="1">
                <a:solidFill>
                  <a:schemeClr val="tx1"/>
                </a:solidFill>
                <a:latin typeface="Courier New" panose="02070309020205020404" pitchFamily="49" charset="0"/>
                <a:cs typeface="Courier New" panose="02070309020205020404" pitchFamily="49" charset="0"/>
              </a:rPr>
              <a:t>x,n</a:t>
            </a:r>
            <a:r>
              <a:rPr lang="en-IN" sz="1300" dirty="0">
                <a:solidFill>
                  <a:schemeClr val="tx1"/>
                </a:solidFill>
                <a:latin typeface="Courier New" panose="02070309020205020404" pitchFamily="49" charset="0"/>
                <a:cs typeface="Courier New" panose="02070309020205020404" pitchFamily="49" charset="0"/>
              </a:rPr>
              <a:t>: </a:t>
            </a:r>
            <a:r>
              <a:rPr lang="en-IN" sz="1300" dirty="0" err="1">
                <a:solidFill>
                  <a:schemeClr val="tx1"/>
                </a:solidFill>
                <a:latin typeface="Courier New" panose="02070309020205020404" pitchFamily="49" charset="0"/>
                <a:cs typeface="Courier New" panose="02070309020205020404" pitchFamily="49" charset="0"/>
              </a:rPr>
              <a:t>x+n</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print (f(1,2))</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print (g(1,2))</a:t>
            </a:r>
            <a:endParaRPr lang="en-GB" sz="1300" dirty="0">
              <a:solidFill>
                <a:schemeClr val="tx1"/>
              </a:solidFill>
              <a:latin typeface="Courier New" panose="02070309020205020404" pitchFamily="49" charset="0"/>
              <a:cs typeface="Courier New" panose="02070309020205020404" pitchFamily="49" charset="0"/>
            </a:endParaRPr>
          </a:p>
          <a:p>
            <a:pPr algn="ct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7278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0700" y="654050"/>
            <a:ext cx="6056313" cy="3722688"/>
          </a:xfrm>
        </p:spPr>
      </p:sp>
      <p:sp>
        <p:nvSpPr>
          <p:cNvPr id="3" name="Notes Placeholder 2"/>
          <p:cNvSpPr>
            <a:spLocks noGrp="1"/>
          </p:cNvSpPr>
          <p:nvPr>
            <p:ph type="body" idx="1"/>
          </p:nvPr>
        </p:nvSpPr>
        <p:spPr/>
        <p:txBody>
          <a:bodyPr/>
          <a:lstStyle/>
          <a:p>
            <a:r>
              <a:rPr lang="en-US" sz="1400" dirty="0" smtClean="0"/>
              <a:t>The</a:t>
            </a:r>
            <a:r>
              <a:rPr lang="en-US" sz="1400" baseline="0" dirty="0" smtClean="0"/>
              <a:t> previous example is a special type of closure known as </a:t>
            </a:r>
            <a:r>
              <a:rPr lang="en-US" sz="1400" i="1" baseline="0" dirty="0" smtClean="0"/>
              <a:t>currying</a:t>
            </a:r>
            <a:r>
              <a:rPr lang="en-US" sz="1400" i="0" baseline="0" dirty="0" smtClean="0"/>
              <a:t>.  Currying refers to the concept of allowing a user to use a closure in order to pass in a value as a constant  argument.  In the above example, if we declare foo = f(1), then every time we call foo with its two arguments, the value of a will always be equal to one. </a:t>
            </a:r>
          </a:p>
          <a:p>
            <a:r>
              <a:rPr lang="en-US" sz="1400" i="0" baseline="0" dirty="0" smtClean="0"/>
              <a:t>unless foo is redefined. Calling foo (2,3) will actually call function g (2,3).  Since the inner function is within the scope of the outer function, it has access to variable a.  Therefore, it will automatically add a + b + c where a is 1, b is 2, and c is 3.  Note that we can change the value of b and c referencing foo, but the value of a will automatically stay one unless redefined by the programmer. </a:t>
            </a:r>
          </a:p>
          <a:p>
            <a:endParaRPr lang="en-US" sz="1400" i="0" baseline="0" dirty="0" smtClean="0"/>
          </a:p>
          <a:p>
            <a:endParaRPr lang="en-US" sz="1400" i="0" baseline="0" dirty="0" smtClean="0"/>
          </a:p>
          <a:p>
            <a:endParaRPr lang="en-US" sz="1400" i="0" baseline="0" dirty="0" smtClean="0"/>
          </a:p>
          <a:p>
            <a:endParaRPr lang="en-IN" sz="1400" dirty="0" smtClean="0"/>
          </a:p>
          <a:p>
            <a:endParaRPr lang="en-GB" sz="1300" dirty="0"/>
          </a:p>
          <a:p>
            <a:r>
              <a:rPr lang="en-IN" sz="1300" dirty="0"/>
              <a:t> </a:t>
            </a:r>
            <a:endParaRPr lang="en-GB" sz="1300" dirty="0"/>
          </a:p>
          <a:p>
            <a:endParaRPr lang="en-IN" sz="1300" dirty="0"/>
          </a:p>
          <a:p>
            <a:endParaRPr lang="en-IN" dirty="0"/>
          </a:p>
          <a:p>
            <a:endParaRPr lang="en-IN" sz="1300" dirty="0"/>
          </a:p>
          <a:p>
            <a:endParaRPr lang="en-IN" dirty="0"/>
          </a:p>
          <a:p>
            <a:pPr>
              <a:spcAft>
                <a:spcPts val="650"/>
              </a:spcAft>
            </a:pPr>
            <a:r>
              <a:rPr lang="en-IN" dirty="0"/>
              <a:t>In the above code example, both print functions return the same value.</a:t>
            </a:r>
            <a:r>
              <a:rPr lang="en-IN" dirty="0">
                <a:latin typeface="Courier New" panose="02070309020205020404" pitchFamily="49" charset="0"/>
                <a:cs typeface="Courier New" panose="02070309020205020404" pitchFamily="49" charset="0"/>
              </a:rPr>
              <a:t> f </a:t>
            </a:r>
            <a:r>
              <a:rPr lang="en-IN" dirty="0"/>
              <a:t>and </a:t>
            </a:r>
            <a:r>
              <a:rPr lang="en-IN" dirty="0">
                <a:latin typeface="Courier New" panose="02070309020205020404" pitchFamily="49" charset="0"/>
                <a:cs typeface="Courier New" panose="02070309020205020404" pitchFamily="49" charset="0"/>
              </a:rPr>
              <a:t>g</a:t>
            </a:r>
            <a:r>
              <a:rPr lang="en-IN" dirty="0"/>
              <a:t> both do the same thing. However </a:t>
            </a:r>
            <a:r>
              <a:rPr lang="en-IN" dirty="0">
                <a:latin typeface="Courier New" panose="02070309020205020404" pitchFamily="49" charset="0"/>
                <a:cs typeface="Courier New" panose="02070309020205020404" pitchFamily="49" charset="0"/>
              </a:rPr>
              <a:t>g</a:t>
            </a:r>
            <a:r>
              <a:rPr lang="en-IN" dirty="0"/>
              <a:t> is defined as an anonymous function using a lambda expression. Lambdas can be embedded in other function calls. </a:t>
            </a:r>
          </a:p>
          <a:p>
            <a:pPr>
              <a:spcAft>
                <a:spcPts val="650"/>
              </a:spcAft>
            </a:pPr>
            <a:r>
              <a:rPr lang="en-IN" dirty="0"/>
              <a:t>For example: as we have seen, list comprehensions are a powerful way to create new lists by transforming old lists, however, list comprehensions have some limitations. They only allow the use of </a:t>
            </a:r>
            <a:r>
              <a:rPr lang="en-IN" dirty="0">
                <a:latin typeface="Courier New" panose="02070309020205020404" pitchFamily="49" charset="0"/>
                <a:cs typeface="Courier New" panose="02070309020205020404" pitchFamily="49" charset="0"/>
              </a:rPr>
              <a:t>if</a:t>
            </a:r>
            <a:r>
              <a:rPr lang="en-IN" dirty="0"/>
              <a:t> and </a:t>
            </a:r>
            <a:r>
              <a:rPr lang="en-IN" dirty="0">
                <a:latin typeface="Courier New" panose="02070309020205020404" pitchFamily="49" charset="0"/>
                <a:cs typeface="Courier New" panose="02070309020205020404" pitchFamily="49" charset="0"/>
              </a:rPr>
              <a:t>for</a:t>
            </a:r>
            <a:r>
              <a:rPr lang="en-IN" dirty="0"/>
              <a:t> keywords. This may not be enough for your purposes. Also, very complex list comprehensions quickly become unreadable and cumbersome.  Because of this, Python offers another built-in function called </a:t>
            </a:r>
            <a:r>
              <a:rPr lang="en-IN" dirty="0">
                <a:latin typeface="Courier New" panose="02070309020205020404" pitchFamily="49" charset="0"/>
                <a:cs typeface="Courier New" panose="02070309020205020404" pitchFamily="49" charset="0"/>
              </a:rPr>
              <a:t>map().</a:t>
            </a:r>
            <a:endParaRPr lang="en-GB"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7</a:t>
            </a:fld>
            <a:endParaRPr lang="en-GB" dirty="0"/>
          </a:p>
        </p:txBody>
      </p:sp>
      <p:sp>
        <p:nvSpPr>
          <p:cNvPr id="6" name="Rectangle 5"/>
          <p:cNvSpPr/>
          <p:nvPr/>
        </p:nvSpPr>
        <p:spPr>
          <a:xfrm>
            <a:off x="1676467" y="6049123"/>
            <a:ext cx="3744778" cy="114912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def f(</a:t>
            </a:r>
            <a:r>
              <a:rPr lang="en-IN" sz="1300" dirty="0" err="1">
                <a:solidFill>
                  <a:schemeClr val="tx1"/>
                </a:solidFill>
                <a:latin typeface="Courier New" panose="02070309020205020404" pitchFamily="49" charset="0"/>
                <a:cs typeface="Courier New" panose="02070309020205020404" pitchFamily="49" charset="0"/>
              </a:rPr>
              <a:t>x,n</a:t>
            </a:r>
            <a:r>
              <a:rPr lang="en-IN" sz="1300" dirty="0">
                <a:solidFill>
                  <a:schemeClr val="tx1"/>
                </a:solidFill>
                <a:latin typeface="Courier New" panose="02070309020205020404" pitchFamily="49" charset="0"/>
                <a:cs typeface="Courier New" panose="02070309020205020404" pitchFamily="49" charset="0"/>
              </a:rPr>
              <a:t>):</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return(</a:t>
            </a:r>
            <a:r>
              <a:rPr lang="en-IN" sz="1300" dirty="0" err="1">
                <a:solidFill>
                  <a:schemeClr val="tx1"/>
                </a:solidFill>
                <a:latin typeface="Courier New" panose="02070309020205020404" pitchFamily="49" charset="0"/>
                <a:cs typeface="Courier New" panose="02070309020205020404" pitchFamily="49" charset="0"/>
              </a:rPr>
              <a:t>x+n</a:t>
            </a:r>
            <a:r>
              <a:rPr lang="en-IN" sz="1300" dirty="0">
                <a:solidFill>
                  <a:schemeClr val="tx1"/>
                </a:solidFill>
                <a:latin typeface="Courier New" panose="02070309020205020404" pitchFamily="49" charset="0"/>
                <a:cs typeface="Courier New" panose="02070309020205020404" pitchFamily="49" charset="0"/>
              </a:rPr>
              <a:t>)</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g = lambda </a:t>
            </a:r>
            <a:r>
              <a:rPr lang="en-IN" sz="1300" dirty="0" err="1">
                <a:solidFill>
                  <a:schemeClr val="tx1"/>
                </a:solidFill>
                <a:latin typeface="Courier New" panose="02070309020205020404" pitchFamily="49" charset="0"/>
                <a:cs typeface="Courier New" panose="02070309020205020404" pitchFamily="49" charset="0"/>
              </a:rPr>
              <a:t>x,n</a:t>
            </a:r>
            <a:r>
              <a:rPr lang="en-IN" sz="1300" dirty="0">
                <a:solidFill>
                  <a:schemeClr val="tx1"/>
                </a:solidFill>
                <a:latin typeface="Courier New" panose="02070309020205020404" pitchFamily="49" charset="0"/>
                <a:cs typeface="Courier New" panose="02070309020205020404" pitchFamily="49" charset="0"/>
              </a:rPr>
              <a:t>: </a:t>
            </a:r>
            <a:r>
              <a:rPr lang="en-IN" sz="1300" dirty="0" err="1">
                <a:solidFill>
                  <a:schemeClr val="tx1"/>
                </a:solidFill>
                <a:latin typeface="Courier New" panose="02070309020205020404" pitchFamily="49" charset="0"/>
                <a:cs typeface="Courier New" panose="02070309020205020404" pitchFamily="49" charset="0"/>
              </a:rPr>
              <a:t>x+n</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print (f(1,2))</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print (g(1,2))</a:t>
            </a:r>
            <a:endParaRPr lang="en-GB" sz="1300" dirty="0">
              <a:solidFill>
                <a:schemeClr val="tx1"/>
              </a:solidFill>
              <a:latin typeface="Courier New" panose="02070309020205020404" pitchFamily="49" charset="0"/>
              <a:cs typeface="Courier New" panose="02070309020205020404" pitchFamily="49" charset="0"/>
            </a:endParaRPr>
          </a:p>
          <a:p>
            <a:pPr algn="ct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7278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0700" y="654050"/>
            <a:ext cx="6056313" cy="3722688"/>
          </a:xfrm>
        </p:spPr>
      </p:sp>
      <p:sp>
        <p:nvSpPr>
          <p:cNvPr id="3" name="Notes Placeholder 2"/>
          <p:cNvSpPr>
            <a:spLocks noGrp="1"/>
          </p:cNvSpPr>
          <p:nvPr>
            <p:ph type="body" idx="1"/>
          </p:nvPr>
        </p:nvSpPr>
        <p:spPr/>
        <p:txBody>
          <a:bodyPr/>
          <a:lstStyle/>
          <a:p>
            <a:endParaRPr lang="en-GB" sz="1300" b="1" dirty="0">
              <a:solidFill>
                <a:srgbClr val="4472C4"/>
              </a:solidFill>
            </a:endParaRPr>
          </a:p>
          <a:p>
            <a:r>
              <a:rPr lang="en-IN" sz="1300" dirty="0" smtClean="0"/>
              <a:t>The</a:t>
            </a:r>
            <a:r>
              <a:rPr lang="en-IN" sz="1300" baseline="0" dirty="0" smtClean="0"/>
              <a:t> partial function is defined in the </a:t>
            </a:r>
            <a:r>
              <a:rPr lang="en-IN" sz="1300" i="1" baseline="0" dirty="0" err="1" smtClean="0"/>
              <a:t>functools</a:t>
            </a:r>
            <a:r>
              <a:rPr lang="en-IN" sz="1300" i="0" baseline="0" dirty="0" smtClean="0"/>
              <a:t> library.  It allows us to perform currying without having to define the outer function directly. </a:t>
            </a:r>
          </a:p>
          <a:p>
            <a:r>
              <a:rPr lang="en-IN" sz="1300" i="0" baseline="0" dirty="0" smtClean="0"/>
              <a:t>We simply call partial and pass in the inner function and one or more values. </a:t>
            </a:r>
          </a:p>
          <a:p>
            <a:endParaRPr lang="en-IN" sz="1300" i="0" baseline="0" dirty="0" smtClean="0"/>
          </a:p>
          <a:p>
            <a:r>
              <a:rPr lang="en-IN" sz="1300" i="0" baseline="0" dirty="0" smtClean="0"/>
              <a:t>Partial returns a function where the initial parameter in becomes a constant parameter.</a:t>
            </a:r>
          </a:p>
          <a:p>
            <a:endParaRPr lang="en-IN" sz="1300" dirty="0"/>
          </a:p>
          <a:p>
            <a:endParaRPr lang="en-GB" sz="1300" dirty="0"/>
          </a:p>
          <a:p>
            <a:r>
              <a:rPr lang="en-IN" sz="1300" dirty="0"/>
              <a:t> </a:t>
            </a:r>
            <a:endParaRPr lang="en-GB" sz="1300" dirty="0"/>
          </a:p>
          <a:p>
            <a:endParaRPr lang="en-IN" sz="1300" dirty="0"/>
          </a:p>
          <a:p>
            <a:endParaRPr lang="en-IN" dirty="0"/>
          </a:p>
          <a:p>
            <a:endParaRPr lang="en-IN" sz="1300" dirty="0"/>
          </a:p>
          <a:p>
            <a:endParaRPr lang="en-IN" dirty="0"/>
          </a:p>
          <a:p>
            <a:pPr>
              <a:spcAft>
                <a:spcPts val="650"/>
              </a:spcAft>
            </a:pPr>
            <a:r>
              <a:rPr lang="en-IN" dirty="0"/>
              <a:t>In the above code example, both print functions return the same value.</a:t>
            </a:r>
            <a:r>
              <a:rPr lang="en-IN" dirty="0">
                <a:latin typeface="Courier New" panose="02070309020205020404" pitchFamily="49" charset="0"/>
                <a:cs typeface="Courier New" panose="02070309020205020404" pitchFamily="49" charset="0"/>
              </a:rPr>
              <a:t> f </a:t>
            </a:r>
            <a:r>
              <a:rPr lang="en-IN" dirty="0"/>
              <a:t>and </a:t>
            </a:r>
            <a:r>
              <a:rPr lang="en-IN" dirty="0">
                <a:latin typeface="Courier New" panose="02070309020205020404" pitchFamily="49" charset="0"/>
                <a:cs typeface="Courier New" panose="02070309020205020404" pitchFamily="49" charset="0"/>
              </a:rPr>
              <a:t>g</a:t>
            </a:r>
            <a:r>
              <a:rPr lang="en-IN" dirty="0"/>
              <a:t> both do the same thing. However </a:t>
            </a:r>
            <a:r>
              <a:rPr lang="en-IN" dirty="0">
                <a:latin typeface="Courier New" panose="02070309020205020404" pitchFamily="49" charset="0"/>
                <a:cs typeface="Courier New" panose="02070309020205020404" pitchFamily="49" charset="0"/>
              </a:rPr>
              <a:t>g</a:t>
            </a:r>
            <a:r>
              <a:rPr lang="en-IN" dirty="0"/>
              <a:t> is defined as an anonymous function using a lambda expression. Lambdas can be embedded in other function calls. </a:t>
            </a:r>
          </a:p>
          <a:p>
            <a:pPr>
              <a:spcAft>
                <a:spcPts val="650"/>
              </a:spcAft>
            </a:pPr>
            <a:r>
              <a:rPr lang="en-IN" dirty="0"/>
              <a:t>For example: as we have seen, list comprehensions are a powerful way to create new lists by transforming old lists, however, list comprehensions have some limitations. They only allow the use of </a:t>
            </a:r>
            <a:r>
              <a:rPr lang="en-IN" dirty="0">
                <a:latin typeface="Courier New" panose="02070309020205020404" pitchFamily="49" charset="0"/>
                <a:cs typeface="Courier New" panose="02070309020205020404" pitchFamily="49" charset="0"/>
              </a:rPr>
              <a:t>if</a:t>
            </a:r>
            <a:r>
              <a:rPr lang="en-IN" dirty="0"/>
              <a:t> and </a:t>
            </a:r>
            <a:r>
              <a:rPr lang="en-IN" dirty="0">
                <a:latin typeface="Courier New" panose="02070309020205020404" pitchFamily="49" charset="0"/>
                <a:cs typeface="Courier New" panose="02070309020205020404" pitchFamily="49" charset="0"/>
              </a:rPr>
              <a:t>for</a:t>
            </a:r>
            <a:r>
              <a:rPr lang="en-IN" dirty="0"/>
              <a:t> keywords. This may not be enough for your purposes. Also, very complex list comprehensions quickly become unreadable and cumbersome.  Because of this, Python offers another built-in function called </a:t>
            </a:r>
            <a:r>
              <a:rPr lang="en-IN" dirty="0">
                <a:latin typeface="Courier New" panose="02070309020205020404" pitchFamily="49" charset="0"/>
                <a:cs typeface="Courier New" panose="02070309020205020404" pitchFamily="49" charset="0"/>
              </a:rPr>
              <a:t>map().</a:t>
            </a:r>
            <a:endParaRPr lang="en-GB"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8</a:t>
            </a:fld>
            <a:endParaRPr lang="en-GB" dirty="0"/>
          </a:p>
        </p:txBody>
      </p:sp>
      <p:sp>
        <p:nvSpPr>
          <p:cNvPr id="6" name="Rectangle 5"/>
          <p:cNvSpPr/>
          <p:nvPr/>
        </p:nvSpPr>
        <p:spPr>
          <a:xfrm>
            <a:off x="1676467" y="6049123"/>
            <a:ext cx="3744778" cy="114912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def f(</a:t>
            </a:r>
            <a:r>
              <a:rPr lang="en-IN" sz="1300" dirty="0" err="1">
                <a:solidFill>
                  <a:schemeClr val="tx1"/>
                </a:solidFill>
                <a:latin typeface="Courier New" panose="02070309020205020404" pitchFamily="49" charset="0"/>
                <a:cs typeface="Courier New" panose="02070309020205020404" pitchFamily="49" charset="0"/>
              </a:rPr>
              <a:t>x,n</a:t>
            </a:r>
            <a:r>
              <a:rPr lang="en-IN" sz="1300" dirty="0">
                <a:solidFill>
                  <a:schemeClr val="tx1"/>
                </a:solidFill>
                <a:latin typeface="Courier New" panose="02070309020205020404" pitchFamily="49" charset="0"/>
                <a:cs typeface="Courier New" panose="02070309020205020404" pitchFamily="49" charset="0"/>
              </a:rPr>
              <a:t>):</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return(</a:t>
            </a:r>
            <a:r>
              <a:rPr lang="en-IN" sz="1300" dirty="0" err="1">
                <a:solidFill>
                  <a:schemeClr val="tx1"/>
                </a:solidFill>
                <a:latin typeface="Courier New" panose="02070309020205020404" pitchFamily="49" charset="0"/>
                <a:cs typeface="Courier New" panose="02070309020205020404" pitchFamily="49" charset="0"/>
              </a:rPr>
              <a:t>x+n</a:t>
            </a:r>
            <a:r>
              <a:rPr lang="en-IN" sz="1300" dirty="0">
                <a:solidFill>
                  <a:schemeClr val="tx1"/>
                </a:solidFill>
                <a:latin typeface="Courier New" panose="02070309020205020404" pitchFamily="49" charset="0"/>
                <a:cs typeface="Courier New" panose="02070309020205020404" pitchFamily="49" charset="0"/>
              </a:rPr>
              <a:t>)</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g = lambda </a:t>
            </a:r>
            <a:r>
              <a:rPr lang="en-IN" sz="1300" dirty="0" err="1">
                <a:solidFill>
                  <a:schemeClr val="tx1"/>
                </a:solidFill>
                <a:latin typeface="Courier New" panose="02070309020205020404" pitchFamily="49" charset="0"/>
                <a:cs typeface="Courier New" panose="02070309020205020404" pitchFamily="49" charset="0"/>
              </a:rPr>
              <a:t>x,n</a:t>
            </a:r>
            <a:r>
              <a:rPr lang="en-IN" sz="1300" dirty="0">
                <a:solidFill>
                  <a:schemeClr val="tx1"/>
                </a:solidFill>
                <a:latin typeface="Courier New" panose="02070309020205020404" pitchFamily="49" charset="0"/>
                <a:cs typeface="Courier New" panose="02070309020205020404" pitchFamily="49" charset="0"/>
              </a:rPr>
              <a:t>: </a:t>
            </a:r>
            <a:r>
              <a:rPr lang="en-IN" sz="1300" dirty="0" err="1">
                <a:solidFill>
                  <a:schemeClr val="tx1"/>
                </a:solidFill>
                <a:latin typeface="Courier New" panose="02070309020205020404" pitchFamily="49" charset="0"/>
                <a:cs typeface="Courier New" panose="02070309020205020404" pitchFamily="49" charset="0"/>
              </a:rPr>
              <a:t>x+n</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print (f(1,2))</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print (g(1,2))</a:t>
            </a:r>
            <a:endParaRPr lang="en-GB" sz="1300" dirty="0">
              <a:solidFill>
                <a:schemeClr val="tx1"/>
              </a:solidFill>
              <a:latin typeface="Courier New" panose="02070309020205020404" pitchFamily="49" charset="0"/>
              <a:cs typeface="Courier New" panose="02070309020205020404" pitchFamily="49" charset="0"/>
            </a:endParaRPr>
          </a:p>
          <a:p>
            <a:pPr algn="ct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7278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0700" y="654050"/>
            <a:ext cx="6056313" cy="3722688"/>
          </a:xfrm>
        </p:spPr>
      </p:sp>
      <p:sp>
        <p:nvSpPr>
          <p:cNvPr id="3" name="Notes Placeholder 2"/>
          <p:cNvSpPr>
            <a:spLocks noGrp="1"/>
          </p:cNvSpPr>
          <p:nvPr>
            <p:ph type="body" idx="1"/>
          </p:nvPr>
        </p:nvSpPr>
        <p:spPr/>
        <p:txBody>
          <a:bodyPr/>
          <a:lstStyle/>
          <a:p>
            <a:endParaRPr lang="en-IN" sz="1300" dirty="0"/>
          </a:p>
          <a:p>
            <a:r>
              <a:rPr lang="en-US" sz="1300" dirty="0" smtClean="0"/>
              <a:t>A pure function is defined in functional programming to have the following features:</a:t>
            </a:r>
          </a:p>
          <a:p>
            <a:endParaRPr lang="en-US" sz="1300" dirty="0" smtClean="0"/>
          </a:p>
          <a:p>
            <a:pPr marL="342900" indent="-342900">
              <a:buAutoNum type="arabicPeriod"/>
            </a:pPr>
            <a:r>
              <a:rPr lang="en-US" sz="1300" dirty="0" smtClean="0"/>
              <a:t>The function always returns the same value given the same input parameters.  The function does not depend on any hidden state that might change while the program is running. This is also called referential transparency.  </a:t>
            </a:r>
          </a:p>
          <a:p>
            <a:pPr marL="342900" indent="-342900">
              <a:buAutoNum type="arabicPeriod"/>
            </a:pPr>
            <a:endParaRPr lang="en-US" sz="1300" dirty="0" smtClean="0"/>
          </a:p>
          <a:p>
            <a:pPr marL="342900" indent="-342900">
              <a:buAutoNum type="arabicPeriod" startAt="2"/>
            </a:pPr>
            <a:r>
              <a:rPr lang="en-US" sz="1300" dirty="0" smtClean="0"/>
              <a:t>The function does not introduce any side effects such as changing the value of variables outside of its scope or sending any output to an external I/O device such as a monitor.</a:t>
            </a:r>
          </a:p>
          <a:p>
            <a:pPr marL="342900" indent="-342900">
              <a:buAutoNum type="arabicPeriod" startAt="2"/>
            </a:pPr>
            <a:endParaRPr lang="en-US" sz="1300" dirty="0" smtClean="0"/>
          </a:p>
          <a:p>
            <a:r>
              <a:rPr lang="en-US" sz="1300" dirty="0" smtClean="0"/>
              <a:t>3.  Although the result of the function need not use the function arguments, it cannot depend on anything other than the provided input parameters.</a:t>
            </a:r>
            <a:endParaRPr lang="en-GB" sz="1300" dirty="0"/>
          </a:p>
          <a:p>
            <a:r>
              <a:rPr lang="en-IN" sz="1300" dirty="0"/>
              <a:t> </a:t>
            </a:r>
            <a:endParaRPr lang="en-GB" sz="1300"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9</a:t>
            </a:fld>
            <a:endParaRPr lang="en-GB" dirty="0"/>
          </a:p>
        </p:txBody>
      </p:sp>
      <p:sp>
        <p:nvSpPr>
          <p:cNvPr id="6" name="Rectangle 5"/>
          <p:cNvSpPr/>
          <p:nvPr/>
        </p:nvSpPr>
        <p:spPr>
          <a:xfrm>
            <a:off x="1676467" y="6049123"/>
            <a:ext cx="3744778" cy="114912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def f(</a:t>
            </a:r>
            <a:r>
              <a:rPr lang="en-IN" sz="1300" dirty="0" err="1">
                <a:solidFill>
                  <a:schemeClr val="tx1"/>
                </a:solidFill>
                <a:latin typeface="Courier New" panose="02070309020205020404" pitchFamily="49" charset="0"/>
                <a:cs typeface="Courier New" panose="02070309020205020404" pitchFamily="49" charset="0"/>
              </a:rPr>
              <a:t>x,n</a:t>
            </a:r>
            <a:r>
              <a:rPr lang="en-IN" sz="1300" dirty="0">
                <a:solidFill>
                  <a:schemeClr val="tx1"/>
                </a:solidFill>
                <a:latin typeface="Courier New" panose="02070309020205020404" pitchFamily="49" charset="0"/>
                <a:cs typeface="Courier New" panose="02070309020205020404" pitchFamily="49" charset="0"/>
              </a:rPr>
              <a:t>):</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return(</a:t>
            </a:r>
            <a:r>
              <a:rPr lang="en-IN" sz="1300" dirty="0" err="1">
                <a:solidFill>
                  <a:schemeClr val="tx1"/>
                </a:solidFill>
                <a:latin typeface="Courier New" panose="02070309020205020404" pitchFamily="49" charset="0"/>
                <a:cs typeface="Courier New" panose="02070309020205020404" pitchFamily="49" charset="0"/>
              </a:rPr>
              <a:t>x+n</a:t>
            </a:r>
            <a:r>
              <a:rPr lang="en-IN" sz="1300" dirty="0">
                <a:solidFill>
                  <a:schemeClr val="tx1"/>
                </a:solidFill>
                <a:latin typeface="Courier New" panose="02070309020205020404" pitchFamily="49" charset="0"/>
                <a:cs typeface="Courier New" panose="02070309020205020404" pitchFamily="49" charset="0"/>
              </a:rPr>
              <a:t>)</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g = lambda </a:t>
            </a:r>
            <a:r>
              <a:rPr lang="en-IN" sz="1300" dirty="0" err="1">
                <a:solidFill>
                  <a:schemeClr val="tx1"/>
                </a:solidFill>
                <a:latin typeface="Courier New" panose="02070309020205020404" pitchFamily="49" charset="0"/>
                <a:cs typeface="Courier New" panose="02070309020205020404" pitchFamily="49" charset="0"/>
              </a:rPr>
              <a:t>x,n</a:t>
            </a:r>
            <a:r>
              <a:rPr lang="en-IN" sz="1300" dirty="0">
                <a:solidFill>
                  <a:schemeClr val="tx1"/>
                </a:solidFill>
                <a:latin typeface="Courier New" panose="02070309020205020404" pitchFamily="49" charset="0"/>
                <a:cs typeface="Courier New" panose="02070309020205020404" pitchFamily="49" charset="0"/>
              </a:rPr>
              <a:t>: </a:t>
            </a:r>
            <a:r>
              <a:rPr lang="en-IN" sz="1300" dirty="0" err="1">
                <a:solidFill>
                  <a:schemeClr val="tx1"/>
                </a:solidFill>
                <a:latin typeface="Courier New" panose="02070309020205020404" pitchFamily="49" charset="0"/>
                <a:cs typeface="Courier New" panose="02070309020205020404" pitchFamily="49" charset="0"/>
              </a:rPr>
              <a:t>x+n</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print (f(1,2))</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print (g(1,2))</a:t>
            </a:r>
            <a:endParaRPr lang="en-GB" sz="1300" dirty="0">
              <a:solidFill>
                <a:schemeClr val="tx1"/>
              </a:solidFill>
              <a:latin typeface="Courier New" panose="02070309020205020404" pitchFamily="49" charset="0"/>
              <a:cs typeface="Courier New" panose="02070309020205020404" pitchFamily="49" charset="0"/>
            </a:endParaRPr>
          </a:p>
          <a:p>
            <a:pPr algn="ct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7278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95016" y="1122363"/>
            <a:ext cx="8370094" cy="2387600"/>
          </a:xfrm>
        </p:spPr>
        <p:txBody>
          <a:bodyPr anchor="b"/>
          <a:lstStyle>
            <a:lvl1pPr algn="ctr">
              <a:defRPr sz="6118">
                <a:solidFill>
                  <a:schemeClr val="accent1"/>
                </a:solidFill>
              </a:defRPr>
            </a:lvl1pPr>
          </a:lstStyle>
          <a:p>
            <a:r>
              <a:rPr lang="en-US"/>
              <a:t>Click to edit Master title style</a:t>
            </a:r>
            <a:endParaRPr lang="en-GB" dirty="0"/>
          </a:p>
        </p:txBody>
      </p:sp>
      <p:sp>
        <p:nvSpPr>
          <p:cNvPr id="3" name="Subtitle 2"/>
          <p:cNvSpPr>
            <a:spLocks noGrp="1"/>
          </p:cNvSpPr>
          <p:nvPr>
            <p:ph type="subTitle" idx="1"/>
          </p:nvPr>
        </p:nvSpPr>
        <p:spPr>
          <a:xfrm>
            <a:off x="1395016" y="3703636"/>
            <a:ext cx="8370094" cy="1655762"/>
          </a:xfrm>
        </p:spPr>
        <p:txBody>
          <a:bodyPr/>
          <a:lstStyle>
            <a:lvl1pPr marL="0" indent="0" algn="ctr">
              <a:buNone/>
              <a:defRPr sz="2447"/>
            </a:lvl1pPr>
            <a:lvl2pPr marL="466207" indent="0" algn="ctr">
              <a:buNone/>
              <a:defRPr sz="2039"/>
            </a:lvl2pPr>
            <a:lvl3pPr marL="932414" indent="0" algn="ctr">
              <a:buNone/>
              <a:defRPr sz="1835"/>
            </a:lvl3pPr>
            <a:lvl4pPr marL="1398621" indent="0" algn="ctr">
              <a:buNone/>
              <a:defRPr sz="1632"/>
            </a:lvl4pPr>
            <a:lvl5pPr marL="1864827" indent="0" algn="ctr">
              <a:buNone/>
              <a:defRPr sz="1632"/>
            </a:lvl5pPr>
            <a:lvl6pPr marL="2331034" indent="0" algn="ctr">
              <a:buNone/>
              <a:defRPr sz="1632"/>
            </a:lvl6pPr>
            <a:lvl7pPr marL="2797241" indent="0" algn="ctr">
              <a:buNone/>
              <a:defRPr sz="1632"/>
            </a:lvl7pPr>
            <a:lvl8pPr marL="3263448" indent="0" algn="ctr">
              <a:buNone/>
              <a:defRPr sz="1632"/>
            </a:lvl8pPr>
            <a:lvl9pPr marL="3729655" indent="0" algn="ctr">
              <a:buNone/>
              <a:defRPr sz="1632"/>
            </a:lvl9pPr>
          </a:lstStyle>
          <a:p>
            <a:r>
              <a:rPr lang="en-US"/>
              <a:t>Click to edit Master subtitle style</a:t>
            </a:r>
            <a:endParaRPr lang="en-GB" dirty="0"/>
          </a:p>
        </p:txBody>
      </p:sp>
      <p:sp>
        <p:nvSpPr>
          <p:cNvPr id="5" name="Footer Placeholder 4"/>
          <p:cNvSpPr>
            <a:spLocks noGrp="1"/>
          </p:cNvSpPr>
          <p:nvPr>
            <p:ph type="ftr" sz="quarter" idx="11"/>
          </p:nvPr>
        </p:nvSpPr>
        <p:spPr/>
        <p:txBody>
          <a:bodyPr/>
          <a:lstStyle>
            <a:lvl1pPr>
              <a:defRPr/>
            </a:lvl1pPr>
          </a:lstStyle>
          <a:p>
            <a:r>
              <a:rPr lang="en-GB" dirty="0"/>
              <a:t>Python for Tool Developers</a:t>
            </a:r>
          </a:p>
        </p:txBody>
      </p:sp>
      <p:sp>
        <p:nvSpPr>
          <p:cNvPr id="6" name="Slide Number Placeholder 5"/>
          <p:cNvSpPr>
            <a:spLocks noGrp="1"/>
          </p:cNvSpPr>
          <p:nvPr>
            <p:ph type="sldNum" sz="quarter" idx="12"/>
          </p:nvPr>
        </p:nvSpPr>
        <p:spPr/>
        <p:txBody>
          <a:bodyPr/>
          <a:lstStyle/>
          <a:p>
            <a:fld id="{6EDA7698-6220-4463-B6CF-0B41257E45D4}" type="slidenum">
              <a:rPr lang="en-GB" smtClean="0"/>
              <a:t>‹#›</a:t>
            </a:fld>
            <a:endParaRPr lang="en-GB"/>
          </a:p>
        </p:txBody>
      </p:sp>
      <p:cxnSp>
        <p:nvCxnSpPr>
          <p:cNvPr id="8" name="Straight Connector 7"/>
          <p:cNvCxnSpPr/>
          <p:nvPr userDrawn="1"/>
        </p:nvCxnSpPr>
        <p:spPr>
          <a:xfrm>
            <a:off x="1395016" y="3509963"/>
            <a:ext cx="8370094"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9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6464" y="365125"/>
            <a:ext cx="2406402" cy="5811838"/>
          </a:xfrm>
        </p:spPr>
        <p:txBody>
          <a:bodyPr vert="eaVert"/>
          <a:lstStyle>
            <a:lvl1pPr>
              <a:defRPr>
                <a:solidFill>
                  <a:schemeClr val="accent1"/>
                </a:solidFill>
              </a:defRPr>
            </a:lvl1pPr>
          </a:lstStyle>
          <a:p>
            <a:r>
              <a:rPr lang="en-US"/>
              <a:t>Click to edit Master title style</a:t>
            </a:r>
            <a:endParaRPr lang="en-GB" dirty="0"/>
          </a:p>
        </p:txBody>
      </p:sp>
      <p:sp>
        <p:nvSpPr>
          <p:cNvPr id="3" name="Vertical Text Placeholder 2"/>
          <p:cNvSpPr>
            <a:spLocks noGrp="1"/>
          </p:cNvSpPr>
          <p:nvPr>
            <p:ph type="body" orient="vert" idx="1"/>
          </p:nvPr>
        </p:nvSpPr>
        <p:spPr>
          <a:xfrm>
            <a:off x="767259" y="365125"/>
            <a:ext cx="7079704"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657100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Content Placeholder 3"/>
          <p:cNvSpPr>
            <a:spLocks noGrp="1"/>
          </p:cNvSpPr>
          <p:nvPr>
            <p:ph sz="half" idx="2"/>
          </p:nvPr>
        </p:nvSpPr>
        <p:spPr>
          <a:xfrm>
            <a:off x="3462346" y="1534110"/>
            <a:ext cx="4268748" cy="4022838"/>
          </a:xfrm>
          <a:solidFill>
            <a:schemeClr val="bg1"/>
          </a:solidFill>
          <a:ln>
            <a:solidFill>
              <a:schemeClr val="accent1">
                <a:lumMod val="75000"/>
              </a:schemeClr>
            </a:solidFill>
          </a:ln>
          <a:effectLst>
            <a:innerShdw blurRad="63500" dist="50800">
              <a:prstClr val="black">
                <a:alpha val="50000"/>
              </a:prstClr>
            </a:innerShdw>
          </a:effectLst>
          <a:scene3d>
            <a:camera prst="orthographicFront"/>
            <a:lightRig rig="threePt" dir="t"/>
          </a:scene3d>
          <a:sp3d prstMaterial="metal"/>
        </p:spPr>
        <p:txBody>
          <a:bodyPr>
            <a:normAutofit fontScale="70000" lnSpcReduction="20000"/>
          </a:bodyPr>
          <a:lstStyle>
            <a:lvl1pPr marL="0" indent="0">
              <a:buNone/>
              <a:defRPr sz="1632">
                <a:latin typeface="Courier New" panose="02070309020205020404" pitchFamily="49" charset="0"/>
                <a:cs typeface="Courier New" panose="02070309020205020404" pitchFamily="49" charset="0"/>
              </a:defRPr>
            </a:lvl1pPr>
          </a:lstStyle>
          <a:p>
            <a:pPr lvl="0"/>
            <a:r>
              <a:rPr lang="en-US"/>
              <a:t>Edit Master text styles</a:t>
            </a:r>
          </a:p>
          <a:p>
            <a:pPr lvl="1"/>
            <a:r>
              <a:rPr lang="en-US"/>
              <a:t>Second level</a:t>
            </a:r>
          </a:p>
        </p:txBody>
      </p:sp>
    </p:spTree>
    <p:extLst>
      <p:ext uri="{BB962C8B-B14F-4D97-AF65-F5344CB8AC3E}">
        <p14:creationId xmlns:p14="http://schemas.microsoft.com/office/powerpoint/2010/main" val="313071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259" y="1265653"/>
            <a:ext cx="9625608" cy="49213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itle Placeholder 1"/>
          <p:cNvSpPr>
            <a:spLocks noGrp="1"/>
          </p:cNvSpPr>
          <p:nvPr>
            <p:ph type="title"/>
          </p:nvPr>
        </p:nvSpPr>
        <p:spPr>
          <a:xfrm>
            <a:off x="767259" y="192508"/>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0" name="Straight Connector 9"/>
          <p:cNvCxnSpPr/>
          <p:nvPr userDrawn="1"/>
        </p:nvCxnSpPr>
        <p:spPr>
          <a:xfrm>
            <a:off x="767259" y="1096320"/>
            <a:ext cx="9625608" cy="29028"/>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11"/>
          </p:nvPr>
        </p:nvSpPr>
        <p:spPr>
          <a:xfrm>
            <a:off x="3622877" y="6318914"/>
            <a:ext cx="3947686" cy="381698"/>
          </a:xfrm>
        </p:spPr>
        <p:txBody>
          <a:bodyPr/>
          <a:lstStyle>
            <a:lvl1pPr>
              <a:defRPr/>
            </a:lvl1pPr>
          </a:lstStyle>
          <a:p>
            <a:r>
              <a:rPr lang="en-GB" dirty="0"/>
              <a:t>Python for Tool Developers</a:t>
            </a:r>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a:t>
            </a:fld>
            <a:endParaRPr lang="en-GB" dirty="0"/>
          </a:p>
        </p:txBody>
      </p:sp>
    </p:spTree>
    <p:extLst>
      <p:ext uri="{BB962C8B-B14F-4D97-AF65-F5344CB8AC3E}">
        <p14:creationId xmlns:p14="http://schemas.microsoft.com/office/powerpoint/2010/main" val="4294495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7259" y="1235243"/>
            <a:ext cx="4754067" cy="48928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649813" y="1235243"/>
            <a:ext cx="4754067" cy="48928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Placeholder 1"/>
          <p:cNvSpPr>
            <a:spLocks noGrp="1"/>
          </p:cNvSpPr>
          <p:nvPr>
            <p:ph type="title"/>
          </p:nvPr>
        </p:nvSpPr>
        <p:spPr>
          <a:xfrm>
            <a:off x="767259" y="192508"/>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1" name="Straight Connector 10"/>
          <p:cNvCxnSpPr/>
          <p:nvPr userDrawn="1"/>
        </p:nvCxnSpPr>
        <p:spPr>
          <a:xfrm>
            <a:off x="767259" y="1096320"/>
            <a:ext cx="9636621"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44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8712" y="1263007"/>
            <a:ext cx="4721256" cy="694130"/>
          </a:xfrm>
        </p:spPr>
        <p:txBody>
          <a:bodyPr anchor="b"/>
          <a:lstStyle>
            <a:lvl1pPr marL="0" indent="0">
              <a:buNone/>
              <a:defRPr sz="2447" b="1"/>
            </a:lvl1pPr>
            <a:lvl2pPr marL="466207" indent="0">
              <a:buNone/>
              <a:defRPr sz="2039" b="1"/>
            </a:lvl2pPr>
            <a:lvl3pPr marL="932414" indent="0">
              <a:buNone/>
              <a:defRPr sz="1835" b="1"/>
            </a:lvl3pPr>
            <a:lvl4pPr marL="1398621" indent="0">
              <a:buNone/>
              <a:defRPr sz="1632" b="1"/>
            </a:lvl4pPr>
            <a:lvl5pPr marL="1864827" indent="0">
              <a:buNone/>
              <a:defRPr sz="1632" b="1"/>
            </a:lvl5pPr>
            <a:lvl6pPr marL="2331034" indent="0">
              <a:buNone/>
              <a:defRPr sz="1632" b="1"/>
            </a:lvl6pPr>
            <a:lvl7pPr marL="2797241" indent="0">
              <a:buNone/>
              <a:defRPr sz="1632" b="1"/>
            </a:lvl7pPr>
            <a:lvl8pPr marL="3263448" indent="0">
              <a:buNone/>
              <a:defRPr sz="1632" b="1"/>
            </a:lvl8pPr>
            <a:lvl9pPr marL="3729655" indent="0">
              <a:buNone/>
              <a:defRPr sz="1632" b="1"/>
            </a:lvl9pPr>
          </a:lstStyle>
          <a:p>
            <a:pPr lvl="0"/>
            <a:r>
              <a:rPr lang="en-US"/>
              <a:t>Edit Master text styles</a:t>
            </a:r>
          </a:p>
        </p:txBody>
      </p:sp>
      <p:sp>
        <p:nvSpPr>
          <p:cNvPr id="4" name="Content Placeholder 3"/>
          <p:cNvSpPr>
            <a:spLocks noGrp="1"/>
          </p:cNvSpPr>
          <p:nvPr>
            <p:ph sz="half" idx="2"/>
          </p:nvPr>
        </p:nvSpPr>
        <p:spPr>
          <a:xfrm>
            <a:off x="768712" y="2123825"/>
            <a:ext cx="4721256" cy="40042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649813" y="1263007"/>
            <a:ext cx="4743054" cy="694130"/>
          </a:xfrm>
        </p:spPr>
        <p:txBody>
          <a:bodyPr anchor="b"/>
          <a:lstStyle>
            <a:lvl1pPr marL="0" indent="0">
              <a:buNone/>
              <a:defRPr sz="2447" b="1"/>
            </a:lvl1pPr>
            <a:lvl2pPr marL="466207" indent="0">
              <a:buNone/>
              <a:defRPr sz="2039" b="1"/>
            </a:lvl2pPr>
            <a:lvl3pPr marL="932414" indent="0">
              <a:buNone/>
              <a:defRPr sz="1835" b="1"/>
            </a:lvl3pPr>
            <a:lvl4pPr marL="1398621" indent="0">
              <a:buNone/>
              <a:defRPr sz="1632" b="1"/>
            </a:lvl4pPr>
            <a:lvl5pPr marL="1864827" indent="0">
              <a:buNone/>
              <a:defRPr sz="1632" b="1"/>
            </a:lvl5pPr>
            <a:lvl6pPr marL="2331034" indent="0">
              <a:buNone/>
              <a:defRPr sz="1632" b="1"/>
            </a:lvl6pPr>
            <a:lvl7pPr marL="2797241" indent="0">
              <a:buNone/>
              <a:defRPr sz="1632" b="1"/>
            </a:lvl7pPr>
            <a:lvl8pPr marL="3263448" indent="0">
              <a:buNone/>
              <a:defRPr sz="1632" b="1"/>
            </a:lvl8pPr>
            <a:lvl9pPr marL="3729655" indent="0">
              <a:buNone/>
              <a:defRPr sz="1632" b="1"/>
            </a:lvl9pPr>
          </a:lstStyle>
          <a:p>
            <a:pPr lvl="0"/>
            <a:r>
              <a:rPr lang="en-US"/>
              <a:t>Edit Master text styles</a:t>
            </a:r>
          </a:p>
        </p:txBody>
      </p:sp>
      <p:sp>
        <p:nvSpPr>
          <p:cNvPr id="6" name="Content Placeholder 5"/>
          <p:cNvSpPr>
            <a:spLocks noGrp="1"/>
          </p:cNvSpPr>
          <p:nvPr>
            <p:ph sz="quarter" idx="4"/>
          </p:nvPr>
        </p:nvSpPr>
        <p:spPr>
          <a:xfrm>
            <a:off x="5649814" y="2123825"/>
            <a:ext cx="4744507" cy="40042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itle Placeholder 1"/>
          <p:cNvSpPr>
            <a:spLocks noGrp="1"/>
          </p:cNvSpPr>
          <p:nvPr>
            <p:ph type="title"/>
          </p:nvPr>
        </p:nvSpPr>
        <p:spPr>
          <a:xfrm>
            <a:off x="767259" y="192508"/>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3" name="Straight Connector 12"/>
          <p:cNvCxnSpPr/>
          <p:nvPr userDrawn="1"/>
        </p:nvCxnSpPr>
        <p:spPr>
          <a:xfrm>
            <a:off x="767259" y="1110834"/>
            <a:ext cx="9625608"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30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767259" y="192508"/>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9" name="Straight Connector 8"/>
          <p:cNvCxnSpPr/>
          <p:nvPr userDrawn="1"/>
        </p:nvCxnSpPr>
        <p:spPr>
          <a:xfrm>
            <a:off x="767259" y="1096320"/>
            <a:ext cx="9625608"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1"/>
          </p:nvPr>
        </p:nvSpPr>
        <p:spPr>
          <a:xfrm>
            <a:off x="3622877" y="6318914"/>
            <a:ext cx="3947686" cy="381698"/>
          </a:xfrm>
        </p:spPr>
        <p:txBody>
          <a:bodyPr/>
          <a:lstStyle>
            <a:lvl1pPr>
              <a:defRPr/>
            </a:lvl1pPr>
          </a:lstStyle>
          <a:p>
            <a:r>
              <a:rPr lang="en-GB" dirty="0"/>
              <a:t>Python for Tool Developers</a:t>
            </a:r>
          </a:p>
        </p:txBody>
      </p:sp>
    </p:spTree>
    <p:extLst>
      <p:ext uri="{BB962C8B-B14F-4D97-AF65-F5344CB8AC3E}">
        <p14:creationId xmlns:p14="http://schemas.microsoft.com/office/powerpoint/2010/main" val="361771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1"/>
          </p:nvPr>
        </p:nvSpPr>
        <p:spPr>
          <a:xfrm>
            <a:off x="3622877" y="6318914"/>
            <a:ext cx="3947686" cy="381698"/>
          </a:xfrm>
        </p:spPr>
        <p:txBody>
          <a:bodyPr/>
          <a:lstStyle>
            <a:lvl1pPr>
              <a:defRPr/>
            </a:lvl1pPr>
          </a:lstStyle>
          <a:p>
            <a:r>
              <a:rPr lang="en-GB" dirty="0"/>
              <a:t>Python for Tool Developers</a:t>
            </a:r>
          </a:p>
        </p:txBody>
      </p:sp>
    </p:spTree>
    <p:extLst>
      <p:ext uri="{BB962C8B-B14F-4D97-AF65-F5344CB8AC3E}">
        <p14:creationId xmlns:p14="http://schemas.microsoft.com/office/powerpoint/2010/main" val="3526942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8714" y="457200"/>
            <a:ext cx="3599430" cy="1494974"/>
          </a:xfrm>
        </p:spPr>
        <p:txBody>
          <a:bodyPr anchor="ctr"/>
          <a:lstStyle>
            <a:lvl1pPr>
              <a:defRPr sz="3263">
                <a:solidFill>
                  <a:schemeClr val="accent1"/>
                </a:solidFill>
              </a:defRPr>
            </a:lvl1pPr>
          </a:lstStyle>
          <a:p>
            <a:r>
              <a:rPr lang="en-US"/>
              <a:t>Click to edit Master title style</a:t>
            </a:r>
            <a:endParaRPr lang="en-GB" dirty="0"/>
          </a:p>
        </p:txBody>
      </p:sp>
      <p:sp>
        <p:nvSpPr>
          <p:cNvPr id="3" name="Content Placeholder 2"/>
          <p:cNvSpPr>
            <a:spLocks noGrp="1"/>
          </p:cNvSpPr>
          <p:nvPr>
            <p:ph idx="1"/>
          </p:nvPr>
        </p:nvSpPr>
        <p:spPr>
          <a:xfrm>
            <a:off x="4744508" y="457203"/>
            <a:ext cx="5649813" cy="5793925"/>
          </a:xfrm>
        </p:spPr>
        <p:txBody>
          <a:bodyPr/>
          <a:lstStyle>
            <a:lvl1pPr>
              <a:defRPr sz="3263"/>
            </a:lvl1pPr>
            <a:lvl2pPr>
              <a:defRPr sz="2855"/>
            </a:lvl2pPr>
            <a:lvl3pPr>
              <a:defRPr sz="2447"/>
            </a:lvl3pPr>
            <a:lvl4pPr>
              <a:defRPr sz="2039"/>
            </a:lvl4pPr>
            <a:lvl5pPr>
              <a:defRPr sz="2039"/>
            </a:lvl5pPr>
            <a:lvl6pPr>
              <a:defRPr sz="2039"/>
            </a:lvl6pPr>
            <a:lvl7pPr>
              <a:defRPr sz="2039"/>
            </a:lvl7pPr>
            <a:lvl8pPr>
              <a:defRPr sz="2039"/>
            </a:lvl8pPr>
            <a:lvl9pPr>
              <a:defRPr sz="203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768714" y="2057400"/>
            <a:ext cx="3599430" cy="4193724"/>
          </a:xfrm>
        </p:spPr>
        <p:txBody>
          <a:bodyPr/>
          <a:lstStyle>
            <a:lvl1pPr marL="0" indent="0">
              <a:buNone/>
              <a:defRPr sz="1632"/>
            </a:lvl1pPr>
            <a:lvl2pPr marL="466207" indent="0">
              <a:buNone/>
              <a:defRPr sz="1428"/>
            </a:lvl2pPr>
            <a:lvl3pPr marL="932414" indent="0">
              <a:buNone/>
              <a:defRPr sz="1224"/>
            </a:lvl3pPr>
            <a:lvl4pPr marL="1398621" indent="0">
              <a:buNone/>
              <a:defRPr sz="1020"/>
            </a:lvl4pPr>
            <a:lvl5pPr marL="1864827" indent="0">
              <a:buNone/>
              <a:defRPr sz="1020"/>
            </a:lvl5pPr>
            <a:lvl6pPr marL="2331034" indent="0">
              <a:buNone/>
              <a:defRPr sz="1020"/>
            </a:lvl6pPr>
            <a:lvl7pPr marL="2797241" indent="0">
              <a:buNone/>
              <a:defRPr sz="1020"/>
            </a:lvl7pPr>
            <a:lvl8pPr marL="3263448" indent="0">
              <a:buNone/>
              <a:defRPr sz="1020"/>
            </a:lvl8pPr>
            <a:lvl9pPr marL="3729655" indent="0">
              <a:buNone/>
              <a:defRPr sz="1020"/>
            </a:lvl9pPr>
          </a:lstStyle>
          <a:p>
            <a:pPr lvl="0"/>
            <a:r>
              <a:rPr lang="en-US"/>
              <a:t>Edit Master text styles</a:t>
            </a:r>
          </a:p>
        </p:txBody>
      </p:sp>
    </p:spTree>
    <p:extLst>
      <p:ext uri="{BB962C8B-B14F-4D97-AF65-F5344CB8AC3E}">
        <p14:creationId xmlns:p14="http://schemas.microsoft.com/office/powerpoint/2010/main" val="15387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744508" y="866275"/>
            <a:ext cx="5649813" cy="4994776"/>
          </a:xfrm>
        </p:spPr>
        <p:txBody>
          <a:bodyPr/>
          <a:lstStyle>
            <a:lvl1pPr marL="0" indent="0">
              <a:buNone/>
              <a:defRPr sz="3263"/>
            </a:lvl1pPr>
            <a:lvl2pPr marL="466207" indent="0">
              <a:buNone/>
              <a:defRPr sz="2855"/>
            </a:lvl2pPr>
            <a:lvl3pPr marL="932414" indent="0">
              <a:buNone/>
              <a:defRPr sz="2447"/>
            </a:lvl3pPr>
            <a:lvl4pPr marL="1398621" indent="0">
              <a:buNone/>
              <a:defRPr sz="2039"/>
            </a:lvl4pPr>
            <a:lvl5pPr marL="1864827" indent="0">
              <a:buNone/>
              <a:defRPr sz="2039"/>
            </a:lvl5pPr>
            <a:lvl6pPr marL="2331034" indent="0">
              <a:buNone/>
              <a:defRPr sz="2039"/>
            </a:lvl6pPr>
            <a:lvl7pPr marL="2797241" indent="0">
              <a:buNone/>
              <a:defRPr sz="2039"/>
            </a:lvl7pPr>
            <a:lvl8pPr marL="3263448" indent="0">
              <a:buNone/>
              <a:defRPr sz="2039"/>
            </a:lvl8pPr>
            <a:lvl9pPr marL="3729655" indent="0">
              <a:buNone/>
              <a:defRPr sz="2039"/>
            </a:lvl9pPr>
          </a:lstStyle>
          <a:p>
            <a:r>
              <a:rPr lang="en-US"/>
              <a:t>Click icon to add picture</a:t>
            </a:r>
            <a:endParaRPr lang="en-GB"/>
          </a:p>
        </p:txBody>
      </p:sp>
      <p:sp>
        <p:nvSpPr>
          <p:cNvPr id="8" name="Title 1"/>
          <p:cNvSpPr>
            <a:spLocks noGrp="1"/>
          </p:cNvSpPr>
          <p:nvPr>
            <p:ph type="title"/>
          </p:nvPr>
        </p:nvSpPr>
        <p:spPr>
          <a:xfrm>
            <a:off x="768714" y="457200"/>
            <a:ext cx="3599430" cy="1494974"/>
          </a:xfrm>
        </p:spPr>
        <p:txBody>
          <a:bodyPr anchor="ctr"/>
          <a:lstStyle>
            <a:lvl1pPr>
              <a:defRPr sz="3263">
                <a:solidFill>
                  <a:schemeClr val="accent1"/>
                </a:solidFill>
              </a:defRPr>
            </a:lvl1pPr>
          </a:lstStyle>
          <a:p>
            <a:r>
              <a:rPr lang="en-US"/>
              <a:t>Click to edit Master title style</a:t>
            </a:r>
            <a:endParaRPr lang="en-GB" dirty="0"/>
          </a:p>
        </p:txBody>
      </p:sp>
      <p:sp>
        <p:nvSpPr>
          <p:cNvPr id="9" name="Text Placeholder 3"/>
          <p:cNvSpPr>
            <a:spLocks noGrp="1"/>
          </p:cNvSpPr>
          <p:nvPr>
            <p:ph type="body" sz="half" idx="2"/>
          </p:nvPr>
        </p:nvSpPr>
        <p:spPr>
          <a:xfrm>
            <a:off x="768714" y="2057400"/>
            <a:ext cx="3599430" cy="4193724"/>
          </a:xfrm>
        </p:spPr>
        <p:txBody>
          <a:bodyPr/>
          <a:lstStyle>
            <a:lvl1pPr marL="0" indent="0">
              <a:buNone/>
              <a:defRPr sz="1632"/>
            </a:lvl1pPr>
            <a:lvl2pPr marL="466207" indent="0">
              <a:buNone/>
              <a:defRPr sz="1428"/>
            </a:lvl2pPr>
            <a:lvl3pPr marL="932414" indent="0">
              <a:buNone/>
              <a:defRPr sz="1224"/>
            </a:lvl3pPr>
            <a:lvl4pPr marL="1398621" indent="0">
              <a:buNone/>
              <a:defRPr sz="1020"/>
            </a:lvl4pPr>
            <a:lvl5pPr marL="1864827" indent="0">
              <a:buNone/>
              <a:defRPr sz="1020"/>
            </a:lvl5pPr>
            <a:lvl6pPr marL="2331034" indent="0">
              <a:buNone/>
              <a:defRPr sz="1020"/>
            </a:lvl6pPr>
            <a:lvl7pPr marL="2797241" indent="0">
              <a:buNone/>
              <a:defRPr sz="1020"/>
            </a:lvl7pPr>
            <a:lvl8pPr marL="3263448" indent="0">
              <a:buNone/>
              <a:defRPr sz="1020"/>
            </a:lvl8pPr>
            <a:lvl9pPr marL="3729655" indent="0">
              <a:buNone/>
              <a:defRPr sz="1020"/>
            </a:lvl9pPr>
          </a:lstStyle>
          <a:p>
            <a:pPr lvl="0"/>
            <a:r>
              <a:rPr lang="en-US"/>
              <a:t>Edit Master text styles</a:t>
            </a:r>
          </a:p>
        </p:txBody>
      </p:sp>
    </p:spTree>
    <p:extLst>
      <p:ext uri="{BB962C8B-B14F-4D97-AF65-F5344CB8AC3E}">
        <p14:creationId xmlns:p14="http://schemas.microsoft.com/office/powerpoint/2010/main" val="1176861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itle Placeholder 1"/>
          <p:cNvSpPr>
            <a:spLocks noGrp="1"/>
          </p:cNvSpPr>
          <p:nvPr>
            <p:ph type="title"/>
          </p:nvPr>
        </p:nvSpPr>
        <p:spPr>
          <a:xfrm>
            <a:off x="767259" y="192508"/>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0" name="Straight Connector 9"/>
          <p:cNvCxnSpPr/>
          <p:nvPr userDrawn="1"/>
        </p:nvCxnSpPr>
        <p:spPr>
          <a:xfrm>
            <a:off x="767259" y="1110834"/>
            <a:ext cx="9625608"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194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7259" y="192508"/>
            <a:ext cx="9625608" cy="903815"/>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767259" y="1287679"/>
            <a:ext cx="9625608" cy="485644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p:cNvSpPr>
            <a:spLocks noGrp="1"/>
          </p:cNvSpPr>
          <p:nvPr>
            <p:ph type="ftr" sz="quarter" idx="3"/>
          </p:nvPr>
        </p:nvSpPr>
        <p:spPr>
          <a:xfrm>
            <a:off x="3622877" y="6318914"/>
            <a:ext cx="3947686" cy="381698"/>
          </a:xfrm>
          <a:prstGeom prst="rect">
            <a:avLst/>
          </a:prstGeom>
        </p:spPr>
        <p:txBody>
          <a:bodyPr vert="horz" lIns="91440" tIns="45720" rIns="91440" bIns="45720" rtlCol="0" anchor="ctr"/>
          <a:lstStyle>
            <a:lvl1pPr algn="ctr">
              <a:defRPr sz="1224">
                <a:solidFill>
                  <a:schemeClr val="tx1">
                    <a:tint val="75000"/>
                  </a:schemeClr>
                </a:solidFill>
              </a:defRPr>
            </a:lvl1pPr>
          </a:lstStyle>
          <a:p>
            <a:r>
              <a:rPr lang="en-GB" dirty="0"/>
              <a:t>Python for Tool Developers</a:t>
            </a:r>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a:t>
            </a:fld>
            <a:endParaRPr lang="en-GB" dirty="0"/>
          </a:p>
        </p:txBody>
      </p:sp>
      <p:sp>
        <p:nvSpPr>
          <p:cNvPr id="8" name="Slide Number Placeholder 5"/>
          <p:cNvSpPr txBox="1">
            <a:spLocks/>
          </p:cNvSpPr>
          <p:nvPr/>
        </p:nvSpPr>
        <p:spPr>
          <a:xfrm>
            <a:off x="8802275" y="6315971"/>
            <a:ext cx="1590593" cy="365125"/>
          </a:xfrm>
          <a:prstGeom prst="rect">
            <a:avLst/>
          </a:prstGeom>
        </p:spPr>
        <p:txBody>
          <a:bodyPr vert="horz" lIns="93244" tIns="46622" rIns="93244" bIns="46622"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24" dirty="0"/>
              <a:t>© Braun Brelin 2016</a:t>
            </a:r>
          </a:p>
        </p:txBody>
      </p:sp>
    </p:spTree>
    <p:extLst>
      <p:ext uri="{BB962C8B-B14F-4D97-AF65-F5344CB8AC3E}">
        <p14:creationId xmlns:p14="http://schemas.microsoft.com/office/powerpoint/2010/main" val="2076400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defTabSz="932414" rtl="0" eaLnBrk="1" latinLnBrk="0" hangingPunct="1">
        <a:lnSpc>
          <a:spcPct val="90000"/>
        </a:lnSpc>
        <a:spcBef>
          <a:spcPct val="0"/>
        </a:spcBef>
        <a:buNone/>
        <a:defRPr sz="4487" kern="1200">
          <a:solidFill>
            <a:schemeClr val="accent1"/>
          </a:solidFill>
          <a:latin typeface="+mj-lt"/>
          <a:ea typeface="+mj-ea"/>
          <a:cs typeface="+mj-cs"/>
        </a:defRPr>
      </a:lvl1pPr>
    </p:titleStyle>
    <p:bodyStyle>
      <a:lvl1pPr marL="233103" indent="-233103" algn="l" defTabSz="932414" rtl="0" eaLnBrk="1" latinLnBrk="0" hangingPunct="1">
        <a:lnSpc>
          <a:spcPct val="90000"/>
        </a:lnSpc>
        <a:spcBef>
          <a:spcPts val="1020"/>
        </a:spcBef>
        <a:buClr>
          <a:schemeClr val="accent5"/>
        </a:buClr>
        <a:buFont typeface="Arial" panose="020B0604020202020204" pitchFamily="34" charset="0"/>
        <a:buChar char="•"/>
        <a:defRPr sz="2855" kern="1200">
          <a:solidFill>
            <a:schemeClr val="tx1"/>
          </a:solidFill>
          <a:latin typeface="+mn-lt"/>
          <a:ea typeface="+mn-ea"/>
          <a:cs typeface="+mn-cs"/>
        </a:defRPr>
      </a:lvl1pPr>
      <a:lvl2pPr marL="699310" indent="-233103" algn="l" defTabSz="932414" rtl="0" eaLnBrk="1" latinLnBrk="0" hangingPunct="1">
        <a:lnSpc>
          <a:spcPct val="90000"/>
        </a:lnSpc>
        <a:spcBef>
          <a:spcPts val="510"/>
        </a:spcBef>
        <a:buClr>
          <a:schemeClr val="accent5"/>
        </a:buClr>
        <a:buFont typeface="Arial" panose="020B0604020202020204" pitchFamily="34" charset="0"/>
        <a:buChar char="•"/>
        <a:defRPr sz="2447" kern="1200">
          <a:solidFill>
            <a:schemeClr val="tx1"/>
          </a:solidFill>
          <a:latin typeface="+mn-lt"/>
          <a:ea typeface="+mn-ea"/>
          <a:cs typeface="+mn-cs"/>
        </a:defRPr>
      </a:lvl2pPr>
      <a:lvl3pPr marL="1165517" indent="-233103" algn="l" defTabSz="932414" rtl="0" eaLnBrk="1" latinLnBrk="0" hangingPunct="1">
        <a:lnSpc>
          <a:spcPct val="90000"/>
        </a:lnSpc>
        <a:spcBef>
          <a:spcPts val="510"/>
        </a:spcBef>
        <a:buClr>
          <a:schemeClr val="accent5"/>
        </a:buClr>
        <a:buFont typeface="Arial" panose="020B0604020202020204" pitchFamily="34" charset="0"/>
        <a:buChar char="•"/>
        <a:defRPr sz="2039" kern="1200">
          <a:solidFill>
            <a:schemeClr val="tx1"/>
          </a:solidFill>
          <a:latin typeface="+mn-lt"/>
          <a:ea typeface="+mn-ea"/>
          <a:cs typeface="+mn-cs"/>
        </a:defRPr>
      </a:lvl3pPr>
      <a:lvl4pPr marL="1631724" indent="-233103" algn="l" defTabSz="932414" rtl="0" eaLnBrk="1" latinLnBrk="0" hangingPunct="1">
        <a:lnSpc>
          <a:spcPct val="90000"/>
        </a:lnSpc>
        <a:spcBef>
          <a:spcPts val="510"/>
        </a:spcBef>
        <a:buClr>
          <a:schemeClr val="accent5"/>
        </a:buClr>
        <a:buFont typeface="Arial" panose="020B0604020202020204" pitchFamily="34" charset="0"/>
        <a:buChar char="•"/>
        <a:defRPr sz="1835" kern="1200">
          <a:solidFill>
            <a:schemeClr val="tx1"/>
          </a:solidFill>
          <a:latin typeface="+mn-lt"/>
          <a:ea typeface="+mn-ea"/>
          <a:cs typeface="+mn-cs"/>
        </a:defRPr>
      </a:lvl4pPr>
      <a:lvl5pPr marL="2097931" indent="-233103" algn="l" defTabSz="932414" rtl="0" eaLnBrk="1" latinLnBrk="0" hangingPunct="1">
        <a:lnSpc>
          <a:spcPct val="90000"/>
        </a:lnSpc>
        <a:spcBef>
          <a:spcPts val="510"/>
        </a:spcBef>
        <a:buClr>
          <a:schemeClr val="accent5"/>
        </a:buClr>
        <a:buFont typeface="Arial" panose="020B0604020202020204" pitchFamily="34" charset="0"/>
        <a:buChar char="•"/>
        <a:defRPr sz="1835" kern="1200">
          <a:solidFill>
            <a:schemeClr val="tx1"/>
          </a:solidFill>
          <a:latin typeface="+mn-lt"/>
          <a:ea typeface="+mn-ea"/>
          <a:cs typeface="+mn-cs"/>
        </a:defRPr>
      </a:lvl5pPr>
      <a:lvl6pPr marL="2564138" indent="-233103" algn="l" defTabSz="932414" rtl="0" eaLnBrk="1" latinLnBrk="0" hangingPunct="1">
        <a:lnSpc>
          <a:spcPct val="90000"/>
        </a:lnSpc>
        <a:spcBef>
          <a:spcPts val="510"/>
        </a:spcBef>
        <a:buFont typeface="Arial" panose="020B0604020202020204" pitchFamily="34" charset="0"/>
        <a:buChar char="•"/>
        <a:defRPr sz="1835" kern="1200">
          <a:solidFill>
            <a:schemeClr val="tx1"/>
          </a:solidFill>
          <a:latin typeface="+mn-lt"/>
          <a:ea typeface="+mn-ea"/>
          <a:cs typeface="+mn-cs"/>
        </a:defRPr>
      </a:lvl6pPr>
      <a:lvl7pPr marL="3030344" indent="-233103" algn="l" defTabSz="932414" rtl="0" eaLnBrk="1" latinLnBrk="0" hangingPunct="1">
        <a:lnSpc>
          <a:spcPct val="90000"/>
        </a:lnSpc>
        <a:spcBef>
          <a:spcPts val="510"/>
        </a:spcBef>
        <a:buFont typeface="Arial" panose="020B0604020202020204" pitchFamily="34" charset="0"/>
        <a:buChar char="•"/>
        <a:defRPr sz="1835" kern="1200">
          <a:solidFill>
            <a:schemeClr val="tx1"/>
          </a:solidFill>
          <a:latin typeface="+mn-lt"/>
          <a:ea typeface="+mn-ea"/>
          <a:cs typeface="+mn-cs"/>
        </a:defRPr>
      </a:lvl7pPr>
      <a:lvl8pPr marL="3496551" indent="-233103" algn="l" defTabSz="932414" rtl="0" eaLnBrk="1" latinLnBrk="0" hangingPunct="1">
        <a:lnSpc>
          <a:spcPct val="90000"/>
        </a:lnSpc>
        <a:spcBef>
          <a:spcPts val="510"/>
        </a:spcBef>
        <a:buFont typeface="Arial" panose="020B0604020202020204" pitchFamily="34" charset="0"/>
        <a:buChar char="•"/>
        <a:defRPr sz="1835" kern="1200">
          <a:solidFill>
            <a:schemeClr val="tx1"/>
          </a:solidFill>
          <a:latin typeface="+mn-lt"/>
          <a:ea typeface="+mn-ea"/>
          <a:cs typeface="+mn-cs"/>
        </a:defRPr>
      </a:lvl8pPr>
      <a:lvl9pPr marL="3962758" indent="-233103" algn="l" defTabSz="932414" rtl="0" eaLnBrk="1" latinLnBrk="0" hangingPunct="1">
        <a:lnSpc>
          <a:spcPct val="90000"/>
        </a:lnSpc>
        <a:spcBef>
          <a:spcPts val="510"/>
        </a:spcBef>
        <a:buFont typeface="Arial" panose="020B0604020202020204" pitchFamily="34" charset="0"/>
        <a:buChar char="•"/>
        <a:defRPr sz="1835" kern="1200">
          <a:solidFill>
            <a:schemeClr val="tx1"/>
          </a:solidFill>
          <a:latin typeface="+mn-lt"/>
          <a:ea typeface="+mn-ea"/>
          <a:cs typeface="+mn-cs"/>
        </a:defRPr>
      </a:lvl9pPr>
    </p:bodyStyle>
    <p:otherStyle>
      <a:defPPr>
        <a:defRPr lang="en-US"/>
      </a:defPPr>
      <a:lvl1pPr marL="0" algn="l" defTabSz="932414" rtl="0" eaLnBrk="1" latinLnBrk="0" hangingPunct="1">
        <a:defRPr sz="1835" kern="1200">
          <a:solidFill>
            <a:schemeClr val="tx1"/>
          </a:solidFill>
          <a:latin typeface="+mn-lt"/>
          <a:ea typeface="+mn-ea"/>
          <a:cs typeface="+mn-cs"/>
        </a:defRPr>
      </a:lvl1pPr>
      <a:lvl2pPr marL="466207" algn="l" defTabSz="932414" rtl="0" eaLnBrk="1" latinLnBrk="0" hangingPunct="1">
        <a:defRPr sz="1835" kern="1200">
          <a:solidFill>
            <a:schemeClr val="tx1"/>
          </a:solidFill>
          <a:latin typeface="+mn-lt"/>
          <a:ea typeface="+mn-ea"/>
          <a:cs typeface="+mn-cs"/>
        </a:defRPr>
      </a:lvl2pPr>
      <a:lvl3pPr marL="932414" algn="l" defTabSz="932414" rtl="0" eaLnBrk="1" latinLnBrk="0" hangingPunct="1">
        <a:defRPr sz="1835" kern="1200">
          <a:solidFill>
            <a:schemeClr val="tx1"/>
          </a:solidFill>
          <a:latin typeface="+mn-lt"/>
          <a:ea typeface="+mn-ea"/>
          <a:cs typeface="+mn-cs"/>
        </a:defRPr>
      </a:lvl3pPr>
      <a:lvl4pPr marL="1398621" algn="l" defTabSz="932414" rtl="0" eaLnBrk="1" latinLnBrk="0" hangingPunct="1">
        <a:defRPr sz="1835" kern="1200">
          <a:solidFill>
            <a:schemeClr val="tx1"/>
          </a:solidFill>
          <a:latin typeface="+mn-lt"/>
          <a:ea typeface="+mn-ea"/>
          <a:cs typeface="+mn-cs"/>
        </a:defRPr>
      </a:lvl4pPr>
      <a:lvl5pPr marL="1864827" algn="l" defTabSz="932414" rtl="0" eaLnBrk="1" latinLnBrk="0" hangingPunct="1">
        <a:defRPr sz="1835" kern="1200">
          <a:solidFill>
            <a:schemeClr val="tx1"/>
          </a:solidFill>
          <a:latin typeface="+mn-lt"/>
          <a:ea typeface="+mn-ea"/>
          <a:cs typeface="+mn-cs"/>
        </a:defRPr>
      </a:lvl5pPr>
      <a:lvl6pPr marL="2331034" algn="l" defTabSz="932414" rtl="0" eaLnBrk="1" latinLnBrk="0" hangingPunct="1">
        <a:defRPr sz="1835" kern="1200">
          <a:solidFill>
            <a:schemeClr val="tx1"/>
          </a:solidFill>
          <a:latin typeface="+mn-lt"/>
          <a:ea typeface="+mn-ea"/>
          <a:cs typeface="+mn-cs"/>
        </a:defRPr>
      </a:lvl6pPr>
      <a:lvl7pPr marL="2797241" algn="l" defTabSz="932414" rtl="0" eaLnBrk="1" latinLnBrk="0" hangingPunct="1">
        <a:defRPr sz="1835" kern="1200">
          <a:solidFill>
            <a:schemeClr val="tx1"/>
          </a:solidFill>
          <a:latin typeface="+mn-lt"/>
          <a:ea typeface="+mn-ea"/>
          <a:cs typeface="+mn-cs"/>
        </a:defRPr>
      </a:lvl7pPr>
      <a:lvl8pPr marL="3263448" algn="l" defTabSz="932414" rtl="0" eaLnBrk="1" latinLnBrk="0" hangingPunct="1">
        <a:defRPr sz="1835" kern="1200">
          <a:solidFill>
            <a:schemeClr val="tx1"/>
          </a:solidFill>
          <a:latin typeface="+mn-lt"/>
          <a:ea typeface="+mn-ea"/>
          <a:cs typeface="+mn-cs"/>
        </a:defRPr>
      </a:lvl8pPr>
      <a:lvl9pPr marL="3729655" algn="l" defTabSz="932414" rtl="0" eaLnBrk="1" latinLnBrk="0" hangingPunct="1">
        <a:defRPr sz="18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Python for Tool Developers</a:t>
            </a:r>
          </a:p>
        </p:txBody>
      </p:sp>
    </p:spTree>
    <p:extLst>
      <p:ext uri="{BB962C8B-B14F-4D97-AF65-F5344CB8AC3E}">
        <p14:creationId xmlns:p14="http://schemas.microsoft.com/office/powerpoint/2010/main" val="1027195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We use recursion to iterate through sequences in functional programming.</a:t>
            </a:r>
          </a:p>
          <a:p>
            <a:r>
              <a:rPr lang="en-GB" dirty="0" smtClean="0"/>
              <a:t>Here is an example of using recursion to calculate a factorial.</a:t>
            </a:r>
          </a:p>
        </p:txBody>
      </p:sp>
      <p:sp>
        <p:nvSpPr>
          <p:cNvPr id="3" name="Title 2"/>
          <p:cNvSpPr>
            <a:spLocks noGrp="1"/>
          </p:cNvSpPr>
          <p:nvPr>
            <p:ph type="title"/>
          </p:nvPr>
        </p:nvSpPr>
        <p:spPr>
          <a:xfrm>
            <a:off x="767258" y="128660"/>
            <a:ext cx="10174325" cy="921645"/>
          </a:xfrm>
        </p:spPr>
        <p:txBody>
          <a:bodyPr>
            <a:noAutofit/>
          </a:bodyPr>
          <a:lstStyle/>
          <a:p>
            <a:r>
              <a:rPr lang="en-IN" sz="3600" dirty="0"/>
              <a:t>Functional Programming in Python </a:t>
            </a:r>
            <a:r>
              <a:rPr lang="en-IN" sz="3600" dirty="0" smtClean="0"/>
              <a:t>- Recursion</a:t>
            </a:r>
            <a:endParaRPr lang="en-GB" sz="3600" dirty="0"/>
          </a:p>
        </p:txBody>
      </p:sp>
      <p:sp>
        <p:nvSpPr>
          <p:cNvPr id="5" name="Rectangle 4"/>
          <p:cNvSpPr/>
          <p:nvPr/>
        </p:nvSpPr>
        <p:spPr>
          <a:xfrm>
            <a:off x="2369309" y="3302857"/>
            <a:ext cx="6421511" cy="2578398"/>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835" dirty="0">
                <a:solidFill>
                  <a:schemeClr val="tx1"/>
                </a:solidFill>
                <a:latin typeface="Courier New" panose="02070309020205020404" pitchFamily="49" charset="0"/>
                <a:cs typeface="Courier New" panose="02070309020205020404" pitchFamily="49" charset="0"/>
              </a:rPr>
              <a:t>#!/</a:t>
            </a:r>
            <a:r>
              <a:rPr lang="en-US" sz="1835" dirty="0" err="1">
                <a:solidFill>
                  <a:schemeClr val="tx1"/>
                </a:solidFill>
                <a:latin typeface="Courier New" panose="02070309020205020404" pitchFamily="49" charset="0"/>
                <a:cs typeface="Courier New" panose="02070309020205020404" pitchFamily="49" charset="0"/>
              </a:rPr>
              <a:t>usr</a:t>
            </a:r>
            <a:r>
              <a:rPr lang="en-US" sz="1835" dirty="0">
                <a:solidFill>
                  <a:schemeClr val="tx1"/>
                </a:solidFill>
                <a:latin typeface="Courier New" panose="02070309020205020404" pitchFamily="49" charset="0"/>
                <a:cs typeface="Courier New" panose="02070309020205020404" pitchFamily="49" charset="0"/>
              </a:rPr>
              <a:t>/bin/python3 </a:t>
            </a:r>
          </a:p>
          <a:p>
            <a:pPr lvl="1"/>
            <a:endParaRPr lang="en-US" sz="1835" dirty="0">
              <a:solidFill>
                <a:schemeClr val="tx1"/>
              </a:solidFill>
              <a:latin typeface="Courier New" panose="02070309020205020404" pitchFamily="49" charset="0"/>
              <a:cs typeface="Courier New" panose="02070309020205020404" pitchFamily="49" charset="0"/>
            </a:endParaRPr>
          </a:p>
          <a:p>
            <a:pPr lvl="1"/>
            <a:r>
              <a:rPr lang="en-US" sz="1835" dirty="0" err="1">
                <a:solidFill>
                  <a:schemeClr val="tx1"/>
                </a:solidFill>
                <a:latin typeface="Courier New" panose="02070309020205020404" pitchFamily="49" charset="0"/>
                <a:cs typeface="Courier New" panose="02070309020205020404" pitchFamily="49" charset="0"/>
              </a:rPr>
              <a:t>def</a:t>
            </a:r>
            <a:r>
              <a:rPr lang="en-US" sz="1835" dirty="0">
                <a:solidFill>
                  <a:schemeClr val="tx1"/>
                </a:solidFill>
                <a:latin typeface="Courier New" panose="02070309020205020404" pitchFamily="49" charset="0"/>
                <a:cs typeface="Courier New" panose="02070309020205020404" pitchFamily="49" charset="0"/>
              </a:rPr>
              <a:t> factorial(x): </a:t>
            </a:r>
          </a:p>
          <a:p>
            <a:pPr lvl="1"/>
            <a:r>
              <a:rPr lang="en-US" sz="1835" dirty="0">
                <a:solidFill>
                  <a:schemeClr val="tx1"/>
                </a:solidFill>
                <a:latin typeface="Courier New" panose="02070309020205020404" pitchFamily="49" charset="0"/>
                <a:cs typeface="Courier New" panose="02070309020205020404" pitchFamily="49" charset="0"/>
              </a:rPr>
              <a:t>    if x == 1: </a:t>
            </a:r>
          </a:p>
          <a:p>
            <a:pPr lvl="1"/>
            <a:r>
              <a:rPr lang="en-US" sz="1835" dirty="0">
                <a:solidFill>
                  <a:schemeClr val="tx1"/>
                </a:solidFill>
                <a:latin typeface="Courier New" panose="02070309020205020404" pitchFamily="49" charset="0"/>
                <a:cs typeface="Courier New" panose="02070309020205020404" pitchFamily="49" charset="0"/>
              </a:rPr>
              <a:t>        return(1) </a:t>
            </a:r>
          </a:p>
          <a:p>
            <a:pPr lvl="1"/>
            <a:r>
              <a:rPr lang="en-US" sz="1835" dirty="0">
                <a:solidFill>
                  <a:schemeClr val="tx1"/>
                </a:solidFill>
                <a:latin typeface="Courier New" panose="02070309020205020404" pitchFamily="49" charset="0"/>
                <a:cs typeface="Courier New" panose="02070309020205020404" pitchFamily="49" charset="0"/>
              </a:rPr>
              <a:t>    else: </a:t>
            </a:r>
          </a:p>
          <a:p>
            <a:pPr lvl="1"/>
            <a:r>
              <a:rPr lang="en-US" sz="1835" dirty="0">
                <a:solidFill>
                  <a:schemeClr val="tx1"/>
                </a:solidFill>
                <a:latin typeface="Courier New" panose="02070309020205020404" pitchFamily="49" charset="0"/>
                <a:cs typeface="Courier New" panose="02070309020205020404" pitchFamily="49" charset="0"/>
              </a:rPr>
              <a:t>        return x * factorial(x-1) </a:t>
            </a:r>
            <a:endParaRPr lang="en-IN" sz="1835" dirty="0">
              <a:solidFill>
                <a:schemeClr val="tx1"/>
              </a:solidFill>
              <a:latin typeface="Courier New" panose="02070309020205020404" pitchFamily="49" charset="0"/>
              <a:cs typeface="Courier New" panose="02070309020205020404" pitchFamily="49" charset="0"/>
            </a:endParaRPr>
          </a:p>
        </p:txBody>
      </p:sp>
      <p:sp>
        <p:nvSpPr>
          <p:cNvPr id="8"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10</a:t>
            </a:fld>
            <a:endParaRPr lang="en-GB" dirty="0"/>
          </a:p>
        </p:txBody>
      </p:sp>
    </p:spTree>
    <p:extLst>
      <p:ext uri="{BB962C8B-B14F-4D97-AF65-F5344CB8AC3E}">
        <p14:creationId xmlns:p14="http://schemas.microsoft.com/office/powerpoint/2010/main" val="1541568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To use recursion properly in functional programming, the last statement should be a call to the </a:t>
            </a:r>
            <a:r>
              <a:rPr lang="en-GB" dirty="0" err="1" smtClean="0"/>
              <a:t>recursed</a:t>
            </a:r>
            <a:r>
              <a:rPr lang="en-GB" dirty="0" smtClean="0"/>
              <a:t> function.</a:t>
            </a:r>
          </a:p>
          <a:p>
            <a:r>
              <a:rPr lang="en-GB" dirty="0" smtClean="0"/>
              <a:t>This is known as  </a:t>
            </a:r>
            <a:r>
              <a:rPr lang="en-GB" i="1" dirty="0" smtClean="0"/>
              <a:t>tail-call</a:t>
            </a:r>
            <a:r>
              <a:rPr lang="en-GB" dirty="0" smtClean="0"/>
              <a:t> recursion. </a:t>
            </a:r>
          </a:p>
          <a:p>
            <a:r>
              <a:rPr lang="en-GB" dirty="0" smtClean="0"/>
              <a:t>Tail-call recursion allows the compiler to optimize the code</a:t>
            </a:r>
            <a:r>
              <a:rPr lang="en-GB" dirty="0"/>
              <a:t> </a:t>
            </a:r>
            <a:r>
              <a:rPr lang="en-GB" dirty="0" smtClean="0"/>
              <a:t>internally for performance reasons.</a:t>
            </a:r>
          </a:p>
          <a:p>
            <a:endParaRPr lang="en-GB" dirty="0" smtClean="0"/>
          </a:p>
        </p:txBody>
      </p:sp>
      <p:sp>
        <p:nvSpPr>
          <p:cNvPr id="3" name="Title 2"/>
          <p:cNvSpPr>
            <a:spLocks noGrp="1"/>
          </p:cNvSpPr>
          <p:nvPr>
            <p:ph type="title"/>
          </p:nvPr>
        </p:nvSpPr>
        <p:spPr>
          <a:xfrm>
            <a:off x="767258" y="128660"/>
            <a:ext cx="10174325" cy="921645"/>
          </a:xfrm>
        </p:spPr>
        <p:txBody>
          <a:bodyPr>
            <a:noAutofit/>
          </a:bodyPr>
          <a:lstStyle/>
          <a:p>
            <a:r>
              <a:rPr lang="en-IN" sz="3600" dirty="0"/>
              <a:t>Functional Programming in Python </a:t>
            </a:r>
            <a:r>
              <a:rPr lang="en-IN" sz="3600" dirty="0" smtClean="0"/>
              <a:t>- Recursion</a:t>
            </a:r>
            <a:endParaRPr lang="en-GB" sz="3600" dirty="0"/>
          </a:p>
        </p:txBody>
      </p:sp>
      <p:sp>
        <p:nvSpPr>
          <p:cNvPr id="8"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11</a:t>
            </a:fld>
            <a:endParaRPr lang="en-GB" dirty="0"/>
          </a:p>
        </p:txBody>
      </p:sp>
    </p:spTree>
    <p:extLst>
      <p:ext uri="{BB962C8B-B14F-4D97-AF65-F5344CB8AC3E}">
        <p14:creationId xmlns:p14="http://schemas.microsoft.com/office/powerpoint/2010/main" val="717498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Lambdas allow programmers to create anonymous functions in code</a:t>
            </a:r>
          </a:p>
          <a:p>
            <a:r>
              <a:rPr lang="en-GB" dirty="0"/>
              <a:t>These are a very powerful tool</a:t>
            </a:r>
          </a:p>
          <a:p>
            <a:pPr lvl="1"/>
            <a:r>
              <a:rPr lang="en-GB" dirty="0"/>
              <a:t>Especially combined with other built-in functions</a:t>
            </a:r>
          </a:p>
          <a:p>
            <a:pPr lvl="1"/>
            <a:endParaRPr lang="en-GB" dirty="0"/>
          </a:p>
          <a:p>
            <a:pPr lvl="1"/>
            <a:endParaRPr lang="en-GB" dirty="0"/>
          </a:p>
          <a:p>
            <a:pPr lvl="1"/>
            <a:endParaRPr lang="en-GB" dirty="0"/>
          </a:p>
          <a:p>
            <a:pPr lvl="1"/>
            <a:endParaRPr lang="en-GB" dirty="0"/>
          </a:p>
          <a:p>
            <a:endParaRPr lang="en-GB" dirty="0"/>
          </a:p>
          <a:p>
            <a:r>
              <a:rPr lang="en-GB" dirty="0"/>
              <a:t>Lambdas can be embedded in other function calls</a:t>
            </a:r>
          </a:p>
          <a:p>
            <a:endParaRPr lang="en-GB" dirty="0"/>
          </a:p>
        </p:txBody>
      </p:sp>
      <p:sp>
        <p:nvSpPr>
          <p:cNvPr id="3" name="Title 2"/>
          <p:cNvSpPr>
            <a:spLocks noGrp="1"/>
          </p:cNvSpPr>
          <p:nvPr>
            <p:ph type="title"/>
          </p:nvPr>
        </p:nvSpPr>
        <p:spPr>
          <a:xfrm>
            <a:off x="767258" y="128660"/>
            <a:ext cx="10174325" cy="921645"/>
          </a:xfrm>
        </p:spPr>
        <p:txBody>
          <a:bodyPr>
            <a:noAutofit/>
          </a:bodyPr>
          <a:lstStyle/>
          <a:p>
            <a:r>
              <a:rPr lang="en-IN" sz="3600" dirty="0"/>
              <a:t>Functional Programming in Python - Lambdas</a:t>
            </a:r>
            <a:endParaRPr lang="en-GB" sz="3600" dirty="0"/>
          </a:p>
        </p:txBody>
      </p:sp>
      <p:sp>
        <p:nvSpPr>
          <p:cNvPr id="5" name="Rectangle 4"/>
          <p:cNvSpPr/>
          <p:nvPr/>
        </p:nvSpPr>
        <p:spPr>
          <a:xfrm>
            <a:off x="2369309" y="3302857"/>
            <a:ext cx="6421511" cy="141287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IN" sz="1835" dirty="0">
              <a:solidFill>
                <a:schemeClr val="tx1"/>
              </a:solidFill>
              <a:latin typeface="Courier New" panose="02070309020205020404" pitchFamily="49" charset="0"/>
              <a:cs typeface="Courier New" panose="02070309020205020404" pitchFamily="49" charset="0"/>
            </a:endParaRPr>
          </a:p>
          <a:p>
            <a:r>
              <a:rPr lang="en-IN" sz="1835" dirty="0">
                <a:solidFill>
                  <a:schemeClr val="tx1"/>
                </a:solidFill>
                <a:latin typeface="Courier New" panose="02070309020205020404" pitchFamily="49" charset="0"/>
                <a:cs typeface="Courier New" panose="02070309020205020404" pitchFamily="49" charset="0"/>
              </a:rPr>
              <a:t>def f(</a:t>
            </a:r>
            <a:r>
              <a:rPr lang="en-IN" sz="1835" dirty="0" err="1">
                <a:solidFill>
                  <a:schemeClr val="tx1"/>
                </a:solidFill>
                <a:latin typeface="Courier New" panose="02070309020205020404" pitchFamily="49" charset="0"/>
                <a:cs typeface="Courier New" panose="02070309020205020404" pitchFamily="49" charset="0"/>
              </a:rPr>
              <a:t>x,n</a:t>
            </a:r>
            <a:r>
              <a:rPr lang="en-IN" sz="1835" dirty="0">
                <a:solidFill>
                  <a:schemeClr val="tx1"/>
                </a:solidFill>
                <a:latin typeface="Courier New" panose="02070309020205020404" pitchFamily="49" charset="0"/>
                <a:cs typeface="Courier New" panose="02070309020205020404" pitchFamily="49" charset="0"/>
              </a:rPr>
              <a:t>):</a:t>
            </a:r>
            <a:endParaRPr lang="en-GB" sz="1835" dirty="0">
              <a:solidFill>
                <a:schemeClr val="tx1"/>
              </a:solidFill>
              <a:latin typeface="Courier New" panose="02070309020205020404" pitchFamily="49" charset="0"/>
              <a:cs typeface="Courier New" panose="02070309020205020404" pitchFamily="49" charset="0"/>
            </a:endParaRPr>
          </a:p>
          <a:p>
            <a:r>
              <a:rPr lang="en-IN" sz="1835" dirty="0">
                <a:solidFill>
                  <a:schemeClr val="tx1"/>
                </a:solidFill>
                <a:latin typeface="Courier New" panose="02070309020205020404" pitchFamily="49" charset="0"/>
                <a:cs typeface="Courier New" panose="02070309020205020404" pitchFamily="49" charset="0"/>
              </a:rPr>
              <a:t>return(</a:t>
            </a:r>
            <a:r>
              <a:rPr lang="en-IN" sz="1835" dirty="0" err="1">
                <a:solidFill>
                  <a:schemeClr val="tx1"/>
                </a:solidFill>
                <a:latin typeface="Courier New" panose="02070309020205020404" pitchFamily="49" charset="0"/>
                <a:cs typeface="Courier New" panose="02070309020205020404" pitchFamily="49" charset="0"/>
              </a:rPr>
              <a:t>x+n</a:t>
            </a:r>
            <a:r>
              <a:rPr lang="en-IN" sz="1835" dirty="0">
                <a:solidFill>
                  <a:schemeClr val="tx1"/>
                </a:solidFill>
                <a:latin typeface="Courier New" panose="02070309020205020404" pitchFamily="49" charset="0"/>
                <a:cs typeface="Courier New" panose="02070309020205020404" pitchFamily="49" charset="0"/>
              </a:rPr>
              <a:t>)</a:t>
            </a:r>
            <a:endParaRPr lang="en-GB" sz="1835" dirty="0">
              <a:solidFill>
                <a:schemeClr val="tx1"/>
              </a:solidFill>
              <a:latin typeface="Courier New" panose="02070309020205020404" pitchFamily="49" charset="0"/>
              <a:cs typeface="Courier New" panose="02070309020205020404" pitchFamily="49" charset="0"/>
            </a:endParaRPr>
          </a:p>
          <a:p>
            <a:r>
              <a:rPr lang="en-IN" sz="1835" dirty="0">
                <a:solidFill>
                  <a:schemeClr val="tx1"/>
                </a:solidFill>
                <a:latin typeface="Courier New" panose="02070309020205020404" pitchFamily="49" charset="0"/>
                <a:cs typeface="Courier New" panose="02070309020205020404" pitchFamily="49" charset="0"/>
              </a:rPr>
              <a:t>g = lambda </a:t>
            </a:r>
            <a:r>
              <a:rPr lang="en-IN" sz="1835" dirty="0" err="1">
                <a:solidFill>
                  <a:schemeClr val="tx1"/>
                </a:solidFill>
                <a:latin typeface="Courier New" panose="02070309020205020404" pitchFamily="49" charset="0"/>
                <a:cs typeface="Courier New" panose="02070309020205020404" pitchFamily="49" charset="0"/>
              </a:rPr>
              <a:t>x,n</a:t>
            </a:r>
            <a:r>
              <a:rPr lang="en-IN" sz="1835" dirty="0">
                <a:solidFill>
                  <a:schemeClr val="tx1"/>
                </a:solidFill>
                <a:latin typeface="Courier New" panose="02070309020205020404" pitchFamily="49" charset="0"/>
                <a:cs typeface="Courier New" panose="02070309020205020404" pitchFamily="49" charset="0"/>
              </a:rPr>
              <a:t>: </a:t>
            </a:r>
            <a:r>
              <a:rPr lang="en-IN" sz="1835" dirty="0" err="1">
                <a:solidFill>
                  <a:schemeClr val="tx1"/>
                </a:solidFill>
                <a:latin typeface="Courier New" panose="02070309020205020404" pitchFamily="49" charset="0"/>
                <a:cs typeface="Courier New" panose="02070309020205020404" pitchFamily="49" charset="0"/>
              </a:rPr>
              <a:t>x+n</a:t>
            </a:r>
            <a:endParaRPr lang="en-GB" sz="1835" dirty="0">
              <a:solidFill>
                <a:schemeClr val="tx1"/>
              </a:solidFill>
              <a:latin typeface="Courier New" panose="02070309020205020404" pitchFamily="49" charset="0"/>
              <a:cs typeface="Courier New" panose="02070309020205020404" pitchFamily="49" charset="0"/>
            </a:endParaRPr>
          </a:p>
          <a:p>
            <a:r>
              <a:rPr lang="en-IN" sz="1835" dirty="0">
                <a:solidFill>
                  <a:schemeClr val="tx1"/>
                </a:solidFill>
                <a:latin typeface="Courier New" panose="02070309020205020404" pitchFamily="49" charset="0"/>
                <a:cs typeface="Courier New" panose="02070309020205020404" pitchFamily="49" charset="0"/>
              </a:rPr>
              <a:t>print (f(1,2))</a:t>
            </a:r>
            <a:endParaRPr lang="en-GB" sz="1835" dirty="0">
              <a:solidFill>
                <a:schemeClr val="tx1"/>
              </a:solidFill>
              <a:latin typeface="Courier New" panose="02070309020205020404" pitchFamily="49" charset="0"/>
              <a:cs typeface="Courier New" panose="02070309020205020404" pitchFamily="49" charset="0"/>
            </a:endParaRPr>
          </a:p>
          <a:p>
            <a:r>
              <a:rPr lang="en-IN" sz="1835" dirty="0">
                <a:solidFill>
                  <a:schemeClr val="tx1"/>
                </a:solidFill>
                <a:latin typeface="Courier New" panose="02070309020205020404" pitchFamily="49" charset="0"/>
                <a:cs typeface="Courier New" panose="02070309020205020404" pitchFamily="49" charset="0"/>
              </a:rPr>
              <a:t>print (g(1,2))</a:t>
            </a:r>
            <a:endParaRPr lang="en-GB" sz="1835" dirty="0">
              <a:solidFill>
                <a:schemeClr val="tx1"/>
              </a:solidFill>
              <a:latin typeface="Courier New" panose="02070309020205020404" pitchFamily="49" charset="0"/>
              <a:cs typeface="Courier New" panose="02070309020205020404" pitchFamily="49" charset="0"/>
            </a:endParaRPr>
          </a:p>
          <a:p>
            <a:pPr algn="ctr"/>
            <a:endParaRPr lang="en-GB" sz="1835" dirty="0">
              <a:latin typeface="Courier New" panose="02070309020205020404" pitchFamily="49" charset="0"/>
              <a:cs typeface="Courier New" panose="02070309020205020404" pitchFamily="49" charset="0"/>
            </a:endParaRPr>
          </a:p>
        </p:txBody>
      </p:sp>
      <p:sp>
        <p:nvSpPr>
          <p:cNvPr id="8"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12</a:t>
            </a:fld>
            <a:endParaRPr lang="en-GB" dirty="0"/>
          </a:p>
        </p:txBody>
      </p:sp>
    </p:spTree>
    <p:extLst>
      <p:ext uri="{BB962C8B-B14F-4D97-AF65-F5344CB8AC3E}">
        <p14:creationId xmlns:p14="http://schemas.microsoft.com/office/powerpoint/2010/main" val="1976217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smtClean="0"/>
          </a:p>
          <a:p>
            <a:r>
              <a:rPr lang="en-GB" dirty="0" smtClean="0"/>
              <a:t>Python </a:t>
            </a:r>
            <a:r>
              <a:rPr lang="en-GB" dirty="0"/>
              <a:t>offers another built-in function called </a:t>
            </a:r>
            <a:r>
              <a:rPr lang="en-GB" dirty="0">
                <a:latin typeface="Courier New" panose="02070309020205020404" pitchFamily="49" charset="0"/>
                <a:cs typeface="Courier New" panose="02070309020205020404" pitchFamily="49" charset="0"/>
              </a:rPr>
              <a:t>map()</a:t>
            </a:r>
          </a:p>
          <a:p>
            <a:pPr lvl="1"/>
            <a:r>
              <a:rPr lang="en-IN" dirty="0" err="1">
                <a:latin typeface="Courier New" panose="02070309020205020404" pitchFamily="49" charset="0"/>
                <a:cs typeface="Courier New" panose="02070309020205020404" pitchFamily="49" charset="0"/>
              </a:rPr>
              <a:t>NewList</a:t>
            </a:r>
            <a:r>
              <a:rPr lang="en-IN" dirty="0">
                <a:latin typeface="Courier New" panose="02070309020205020404" pitchFamily="49" charset="0"/>
                <a:cs typeface="Courier New" panose="02070309020205020404" pitchFamily="49" charset="0"/>
              </a:rPr>
              <a:t> = list(map(</a:t>
            </a:r>
            <a:r>
              <a:rPr lang="en-IN" dirty="0" err="1">
                <a:latin typeface="Courier New" panose="02070309020205020404" pitchFamily="49" charset="0"/>
                <a:cs typeface="Courier New" panose="02070309020205020404" pitchFamily="49" charset="0"/>
              </a:rPr>
              <a:t>func,oldlist</a:t>
            </a:r>
            <a:r>
              <a:rPr lang="en-IN" dirty="0" smtClean="0">
                <a:latin typeface="Courier New" panose="02070309020205020404" pitchFamily="49" charset="0"/>
                <a:cs typeface="Courier New" panose="02070309020205020404" pitchFamily="49" charset="0"/>
              </a:rPr>
              <a:t>))</a:t>
            </a:r>
          </a:p>
          <a:p>
            <a:pPr lvl="1"/>
            <a:endParaRPr lang="en-IN" dirty="0">
              <a:latin typeface="Courier New" panose="02070309020205020404" pitchFamily="49" charset="0"/>
              <a:cs typeface="Courier New" panose="02070309020205020404" pitchFamily="49" charset="0"/>
            </a:endParaRPr>
          </a:p>
          <a:p>
            <a:pPr marL="466207" lvl="1" indent="0">
              <a:buNone/>
            </a:pPr>
            <a:endParaRPr lang="en-IN" dirty="0">
              <a:latin typeface="Courier New" panose="02070309020205020404" pitchFamily="49" charset="0"/>
              <a:cs typeface="Courier New" panose="02070309020205020404" pitchFamily="49" charset="0"/>
            </a:endParaRPr>
          </a:p>
          <a:p>
            <a:r>
              <a:rPr lang="en-IN" dirty="0">
                <a:latin typeface="Courier New" panose="02070309020205020404" pitchFamily="49" charset="0"/>
                <a:cs typeface="Courier New" panose="02070309020205020404" pitchFamily="49" charset="0"/>
              </a:rPr>
              <a:t>Map()</a:t>
            </a:r>
            <a:r>
              <a:rPr lang="en-IN" dirty="0"/>
              <a:t> returns an iterator</a:t>
            </a:r>
          </a:p>
          <a:p>
            <a:pPr lvl="1"/>
            <a:r>
              <a:rPr lang="en-IN" dirty="0"/>
              <a:t>If we need a list, we must convert it using the list typecast</a:t>
            </a:r>
          </a:p>
          <a:p>
            <a:pPr marL="0" indent="0">
              <a:buNone/>
            </a:pPr>
            <a:endParaRPr lang="en-GB" dirty="0"/>
          </a:p>
        </p:txBody>
      </p:sp>
      <p:sp>
        <p:nvSpPr>
          <p:cNvPr id="3" name="Title 2"/>
          <p:cNvSpPr>
            <a:spLocks noGrp="1"/>
          </p:cNvSpPr>
          <p:nvPr>
            <p:ph type="title"/>
          </p:nvPr>
        </p:nvSpPr>
        <p:spPr/>
        <p:txBody>
          <a:bodyPr>
            <a:noAutofit/>
          </a:bodyPr>
          <a:lstStyle/>
          <a:p>
            <a:r>
              <a:rPr lang="en-IN" sz="3600" dirty="0"/>
              <a:t>Functional Programming in Python </a:t>
            </a:r>
            <a:r>
              <a:rPr lang="en-IN" sz="3600" dirty="0" smtClean="0"/>
              <a:t>–</a:t>
            </a:r>
            <a:r>
              <a:rPr lang="en-IN" sz="3600" dirty="0" smtClean="0">
                <a:latin typeface="Courier New" panose="02070309020205020404" pitchFamily="49" charset="0"/>
                <a:cs typeface="Courier New" panose="02070309020205020404" pitchFamily="49" charset="0"/>
              </a:rPr>
              <a:t>map</a:t>
            </a:r>
            <a:r>
              <a:rPr lang="en-IN" sz="3600" dirty="0">
                <a:latin typeface="Courier New" panose="02070309020205020404" pitchFamily="49" charset="0"/>
                <a:cs typeface="Courier New" panose="02070309020205020404" pitchFamily="49" charset="0"/>
              </a:rPr>
              <a:t>()</a:t>
            </a:r>
            <a:endParaRPr lang="en-GB" sz="3600" dirty="0">
              <a:latin typeface="Courier New" panose="02070309020205020404" pitchFamily="49" charset="0"/>
              <a:cs typeface="Courier New" panose="02070309020205020404" pitchFamily="49" charset="0"/>
            </a:endParaRPr>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13</a:t>
            </a:fld>
            <a:endParaRPr lang="en-GB" dirty="0"/>
          </a:p>
        </p:txBody>
      </p:sp>
    </p:spTree>
    <p:extLst>
      <p:ext uri="{BB962C8B-B14F-4D97-AF65-F5344CB8AC3E}">
        <p14:creationId xmlns:p14="http://schemas.microsoft.com/office/powerpoint/2010/main" val="1737182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Can </a:t>
            </a:r>
            <a:r>
              <a:rPr lang="en-IN" dirty="0"/>
              <a:t>also use </a:t>
            </a:r>
            <a:r>
              <a:rPr lang="en-IN" dirty="0">
                <a:latin typeface="Courier New" panose="02070309020205020404" pitchFamily="49" charset="0"/>
                <a:cs typeface="Courier New" panose="02070309020205020404" pitchFamily="49" charset="0"/>
              </a:rPr>
              <a:t>map()</a:t>
            </a:r>
            <a:r>
              <a:rPr lang="en-IN" dirty="0"/>
              <a:t> with multiple </a:t>
            </a:r>
            <a:r>
              <a:rPr lang="en-IN" dirty="0" smtClean="0"/>
              <a:t>lists</a:t>
            </a:r>
          </a:p>
          <a:p>
            <a:endParaRPr lang="en-IN" dirty="0"/>
          </a:p>
          <a:p>
            <a:r>
              <a:rPr lang="en-IN" dirty="0" smtClean="0"/>
              <a:t>As an example, consider the following.</a:t>
            </a:r>
          </a:p>
          <a:p>
            <a:endParaRPr lang="en-IN" dirty="0" smtClean="0"/>
          </a:p>
          <a:p>
            <a:endParaRPr lang="en-GB" dirty="0" smtClean="0"/>
          </a:p>
          <a:p>
            <a:endParaRPr lang="en-GB" dirty="0"/>
          </a:p>
          <a:p>
            <a:endParaRPr lang="en-GB" dirty="0" smtClean="0"/>
          </a:p>
          <a:p>
            <a:r>
              <a:rPr lang="en-GB" dirty="0"/>
              <a:t> </a:t>
            </a:r>
            <a:r>
              <a:rPr lang="en-GB" dirty="0" smtClean="0"/>
              <a:t>We use a combination of the </a:t>
            </a:r>
            <a:r>
              <a:rPr lang="en-GB" i="1" dirty="0" smtClean="0"/>
              <a:t>zip() </a:t>
            </a:r>
            <a:r>
              <a:rPr lang="en-GB" dirty="0" err="1" smtClean="0"/>
              <a:t>builtin</a:t>
            </a:r>
            <a:r>
              <a:rPr lang="en-GB" dirty="0" smtClean="0"/>
              <a:t> function, which takes two lists and returns a single list containing tuples of the original list elements and a lambda function.</a:t>
            </a:r>
            <a:endParaRPr lang="en-GB" dirty="0"/>
          </a:p>
        </p:txBody>
      </p:sp>
      <p:sp>
        <p:nvSpPr>
          <p:cNvPr id="3" name="Title 2"/>
          <p:cNvSpPr>
            <a:spLocks noGrp="1"/>
          </p:cNvSpPr>
          <p:nvPr>
            <p:ph type="title"/>
          </p:nvPr>
        </p:nvSpPr>
        <p:spPr/>
        <p:txBody>
          <a:bodyPr>
            <a:noAutofit/>
          </a:bodyPr>
          <a:lstStyle/>
          <a:p>
            <a:r>
              <a:rPr lang="en-IN" sz="3600" dirty="0"/>
              <a:t>Functional Programming in Python </a:t>
            </a:r>
            <a:r>
              <a:rPr lang="en-IN" sz="3600" dirty="0" smtClean="0"/>
              <a:t>–</a:t>
            </a:r>
            <a:r>
              <a:rPr lang="en-IN" sz="3600" dirty="0" smtClean="0">
                <a:latin typeface="Courier New" panose="02070309020205020404" pitchFamily="49" charset="0"/>
                <a:cs typeface="Courier New" panose="02070309020205020404" pitchFamily="49" charset="0"/>
              </a:rPr>
              <a:t>map</a:t>
            </a:r>
            <a:r>
              <a:rPr lang="en-IN" sz="3600" dirty="0">
                <a:latin typeface="Courier New" panose="02070309020205020404" pitchFamily="49" charset="0"/>
                <a:cs typeface="Courier New" panose="02070309020205020404" pitchFamily="49" charset="0"/>
              </a:rPr>
              <a:t>()</a:t>
            </a:r>
            <a:endParaRPr lang="en-GB" sz="3600" dirty="0">
              <a:latin typeface="Courier New" panose="02070309020205020404" pitchFamily="49" charset="0"/>
              <a:cs typeface="Courier New" panose="02070309020205020404" pitchFamily="49" charset="0"/>
            </a:endParaRPr>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14</a:t>
            </a:fld>
            <a:endParaRPr lang="en-GB" dirty="0"/>
          </a:p>
        </p:txBody>
      </p:sp>
      <p:sp>
        <p:nvSpPr>
          <p:cNvPr id="5" name="Rectangle 4"/>
          <p:cNvSpPr/>
          <p:nvPr/>
        </p:nvSpPr>
        <p:spPr>
          <a:xfrm>
            <a:off x="2369309" y="3302857"/>
            <a:ext cx="6421511" cy="141287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1835" dirty="0">
                <a:solidFill>
                  <a:schemeClr val="tx1"/>
                </a:solidFill>
                <a:latin typeface="Courier New" panose="02070309020205020404" pitchFamily="49" charset="0"/>
                <a:cs typeface="Courier New" panose="02070309020205020404" pitchFamily="49" charset="0"/>
              </a:rPr>
              <a:t>a= [1,5,11,14,19] </a:t>
            </a:r>
          </a:p>
          <a:p>
            <a:pPr lvl="1"/>
            <a:r>
              <a:rPr lang="en-IN" sz="1835" dirty="0">
                <a:solidFill>
                  <a:schemeClr val="tx1"/>
                </a:solidFill>
                <a:latin typeface="Courier New" panose="02070309020205020404" pitchFamily="49" charset="0"/>
                <a:cs typeface="Courier New" panose="02070309020205020404" pitchFamily="49" charset="0"/>
              </a:rPr>
              <a:t>b = [2,4,9,15,35] </a:t>
            </a:r>
          </a:p>
          <a:p>
            <a:pPr lvl="1"/>
            <a:r>
              <a:rPr lang="en-IN" sz="1835" dirty="0">
                <a:solidFill>
                  <a:schemeClr val="tx1"/>
                </a:solidFill>
                <a:latin typeface="Courier New" panose="02070309020205020404" pitchFamily="49" charset="0"/>
                <a:cs typeface="Courier New" panose="02070309020205020404" pitchFamily="49" charset="0"/>
              </a:rPr>
              <a:t>print(list(map(lambda </a:t>
            </a:r>
            <a:r>
              <a:rPr lang="en-IN" sz="1835" dirty="0" err="1">
                <a:solidFill>
                  <a:schemeClr val="tx1"/>
                </a:solidFill>
                <a:latin typeface="Courier New" panose="02070309020205020404" pitchFamily="49" charset="0"/>
                <a:cs typeface="Courier New" panose="02070309020205020404" pitchFamily="49" charset="0"/>
              </a:rPr>
              <a:t>pair:max</a:t>
            </a:r>
            <a:r>
              <a:rPr lang="en-IN" sz="1835" dirty="0">
                <a:solidFill>
                  <a:schemeClr val="tx1"/>
                </a:solidFill>
                <a:latin typeface="Courier New" panose="02070309020205020404" pitchFamily="49" charset="0"/>
                <a:cs typeface="Courier New" panose="02070309020205020404" pitchFamily="49" charset="0"/>
              </a:rPr>
              <a:t>(pair),zip(</a:t>
            </a:r>
            <a:r>
              <a:rPr lang="en-IN" sz="1835" dirty="0" err="1">
                <a:solidFill>
                  <a:schemeClr val="tx1"/>
                </a:solidFill>
                <a:latin typeface="Courier New" panose="02070309020205020404" pitchFamily="49" charset="0"/>
                <a:cs typeface="Courier New" panose="02070309020205020404" pitchFamily="49" charset="0"/>
              </a:rPr>
              <a:t>a,b</a:t>
            </a:r>
            <a:r>
              <a:rPr lang="en-IN" sz="1835" dirty="0">
                <a:solidFill>
                  <a:schemeClr val="tx1"/>
                </a:solidFill>
                <a:latin typeface="Courier New" panose="02070309020205020404" pitchFamily="49" charset="0"/>
                <a:cs typeface="Courier New" panose="02070309020205020404" pitchFamily="49" charset="0"/>
              </a:rPr>
              <a:t>)))) </a:t>
            </a:r>
            <a:endParaRPr lang="en-GB" sz="1835"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39327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Python offers another built-in function called </a:t>
            </a:r>
            <a:r>
              <a:rPr lang="en-GB" dirty="0">
                <a:latin typeface="Courier New" panose="02070309020205020404" pitchFamily="49" charset="0"/>
                <a:cs typeface="Courier New" panose="02070309020205020404" pitchFamily="49" charset="0"/>
              </a:rPr>
              <a:t>map()</a:t>
            </a:r>
          </a:p>
          <a:p>
            <a:pPr lvl="1"/>
            <a:r>
              <a:rPr lang="en-IN" dirty="0" err="1">
                <a:latin typeface="Courier New" panose="02070309020205020404" pitchFamily="49" charset="0"/>
                <a:cs typeface="Courier New" panose="02070309020205020404" pitchFamily="49" charset="0"/>
              </a:rPr>
              <a:t>NewList</a:t>
            </a:r>
            <a:r>
              <a:rPr lang="en-IN" dirty="0">
                <a:latin typeface="Courier New" panose="02070309020205020404" pitchFamily="49" charset="0"/>
                <a:cs typeface="Courier New" panose="02070309020205020404" pitchFamily="49" charset="0"/>
              </a:rPr>
              <a:t> = list(map(</a:t>
            </a:r>
            <a:r>
              <a:rPr lang="en-IN" dirty="0" err="1">
                <a:latin typeface="Courier New" panose="02070309020205020404" pitchFamily="49" charset="0"/>
                <a:cs typeface="Courier New" panose="02070309020205020404" pitchFamily="49" charset="0"/>
              </a:rPr>
              <a:t>func,oldlist</a:t>
            </a:r>
            <a:r>
              <a:rPr lang="en-IN" dirty="0">
                <a:latin typeface="Courier New" panose="02070309020205020404" pitchFamily="49" charset="0"/>
                <a:cs typeface="Courier New" panose="02070309020205020404" pitchFamily="49" charset="0"/>
              </a:rPr>
              <a:t>))</a:t>
            </a:r>
          </a:p>
          <a:p>
            <a:r>
              <a:rPr lang="en-IN" dirty="0">
                <a:latin typeface="Courier New" panose="02070309020205020404" pitchFamily="49" charset="0"/>
                <a:cs typeface="Courier New" panose="02070309020205020404" pitchFamily="49" charset="0"/>
              </a:rPr>
              <a:t>Map()</a:t>
            </a:r>
            <a:r>
              <a:rPr lang="en-IN" dirty="0"/>
              <a:t> returns an iterator</a:t>
            </a:r>
          </a:p>
          <a:p>
            <a:pPr lvl="1"/>
            <a:r>
              <a:rPr lang="en-IN" dirty="0"/>
              <a:t>If we need a list, we must convert it using the list typecast</a:t>
            </a:r>
          </a:p>
          <a:p>
            <a:r>
              <a:rPr lang="en-IN" dirty="0"/>
              <a:t>Can also use </a:t>
            </a:r>
            <a:r>
              <a:rPr lang="en-IN" dirty="0">
                <a:latin typeface="Courier New" panose="02070309020205020404" pitchFamily="49" charset="0"/>
                <a:cs typeface="Courier New" panose="02070309020205020404" pitchFamily="49" charset="0"/>
              </a:rPr>
              <a:t>map()</a:t>
            </a:r>
            <a:r>
              <a:rPr lang="en-IN" dirty="0"/>
              <a:t> with multiple lists</a:t>
            </a:r>
          </a:p>
          <a:p>
            <a:endParaRPr lang="en-GB" dirty="0"/>
          </a:p>
        </p:txBody>
      </p:sp>
      <p:sp>
        <p:nvSpPr>
          <p:cNvPr id="9" name="Title 2"/>
          <p:cNvSpPr>
            <a:spLocks noGrp="1"/>
          </p:cNvSpPr>
          <p:nvPr>
            <p:ph type="title"/>
          </p:nvPr>
        </p:nvSpPr>
        <p:spPr>
          <a:xfrm>
            <a:off x="767259" y="192508"/>
            <a:ext cx="9625608" cy="903815"/>
          </a:xfrm>
        </p:spPr>
        <p:txBody>
          <a:bodyPr>
            <a:noAutofit/>
          </a:bodyPr>
          <a:lstStyle/>
          <a:p>
            <a:r>
              <a:rPr lang="en-IN" sz="3600" dirty="0"/>
              <a:t>Functional Programming in Python – </a:t>
            </a:r>
            <a:r>
              <a:rPr lang="en-IN" sz="3600" dirty="0">
                <a:latin typeface="Courier New" panose="02070309020205020404" pitchFamily="49" charset="0"/>
                <a:cs typeface="Courier New" panose="02070309020205020404" pitchFamily="49" charset="0"/>
              </a:rPr>
              <a:t>map()</a:t>
            </a:r>
            <a:endParaRPr lang="en-GB" sz="3600" dirty="0">
              <a:latin typeface="Courier New" panose="02070309020205020404" pitchFamily="49" charset="0"/>
              <a:cs typeface="Courier New" panose="02070309020205020404" pitchFamily="49" charset="0"/>
            </a:endParaRPr>
          </a:p>
        </p:txBody>
      </p:sp>
      <p:sp>
        <p:nvSpPr>
          <p:cNvPr id="10"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15</a:t>
            </a:fld>
            <a:endParaRPr lang="en-GB" dirty="0"/>
          </a:p>
        </p:txBody>
      </p:sp>
    </p:spTree>
    <p:extLst>
      <p:ext uri="{BB962C8B-B14F-4D97-AF65-F5344CB8AC3E}">
        <p14:creationId xmlns:p14="http://schemas.microsoft.com/office/powerpoint/2010/main" val="2967085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Filter() allows you to filter out unwanted elements in a list</a:t>
            </a:r>
          </a:p>
          <a:p>
            <a:endParaRPr lang="en-GB" dirty="0"/>
          </a:p>
          <a:p>
            <a:endParaRPr lang="en-GB" dirty="0"/>
          </a:p>
          <a:p>
            <a:endParaRPr lang="en-GB" dirty="0"/>
          </a:p>
          <a:p>
            <a:endParaRPr lang="en-GB" dirty="0"/>
          </a:p>
          <a:p>
            <a:r>
              <a:rPr lang="en-GB" dirty="0"/>
              <a:t>Filtering can also be done using a list comprehension:</a:t>
            </a:r>
          </a:p>
          <a:p>
            <a:endParaRPr lang="en-GB" dirty="0"/>
          </a:p>
          <a:p>
            <a:endParaRPr lang="en-GB" dirty="0"/>
          </a:p>
          <a:p>
            <a:endParaRPr lang="en-GB" dirty="0"/>
          </a:p>
        </p:txBody>
      </p:sp>
      <p:sp>
        <p:nvSpPr>
          <p:cNvPr id="3" name="Title 2"/>
          <p:cNvSpPr>
            <a:spLocks noGrp="1"/>
          </p:cNvSpPr>
          <p:nvPr>
            <p:ph type="title"/>
          </p:nvPr>
        </p:nvSpPr>
        <p:spPr/>
        <p:txBody>
          <a:bodyPr>
            <a:normAutofit fontScale="90000"/>
          </a:bodyPr>
          <a:lstStyle/>
          <a:p>
            <a:r>
              <a:rPr lang="en-IN" sz="4000" dirty="0"/>
              <a:t>Functional Programming in Python - filter()</a:t>
            </a:r>
            <a:endParaRPr lang="en-GB" sz="4000" dirty="0"/>
          </a:p>
        </p:txBody>
      </p:sp>
      <p:sp>
        <p:nvSpPr>
          <p:cNvPr id="4" name="Rectangle 3"/>
          <p:cNvSpPr/>
          <p:nvPr/>
        </p:nvSpPr>
        <p:spPr>
          <a:xfrm>
            <a:off x="2475599" y="2100995"/>
            <a:ext cx="6747883" cy="985731"/>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IN" sz="1632" dirty="0">
              <a:solidFill>
                <a:schemeClr val="tx1"/>
              </a:solidFill>
              <a:latin typeface="Courier New" panose="02070309020205020404" pitchFamily="49" charset="0"/>
              <a:cs typeface="Courier New" panose="02070309020205020404" pitchFamily="49" charset="0"/>
            </a:endParaRPr>
          </a:p>
          <a:p>
            <a:endParaRPr lang="en-IN" sz="1632" dirty="0">
              <a:solidFill>
                <a:schemeClr val="tx1"/>
              </a:solidFill>
              <a:latin typeface="Courier New" panose="02070309020205020404" pitchFamily="49" charset="0"/>
              <a:cs typeface="Courier New" panose="02070309020205020404" pitchFamily="49" charset="0"/>
            </a:endParaRPr>
          </a:p>
          <a:p>
            <a:r>
              <a:rPr lang="en-IN" sz="1632" dirty="0" err="1">
                <a:solidFill>
                  <a:schemeClr val="tx1"/>
                </a:solidFill>
                <a:latin typeface="Courier New" panose="02070309020205020404" pitchFamily="49" charset="0"/>
                <a:cs typeface="Courier New" panose="02070309020205020404" pitchFamily="49" charset="0"/>
              </a:rPr>
              <a:t>Mylist</a:t>
            </a:r>
            <a:r>
              <a:rPr lang="en-IN" sz="1632" dirty="0">
                <a:solidFill>
                  <a:schemeClr val="tx1"/>
                </a:solidFill>
                <a:latin typeface="Courier New" panose="02070309020205020404" pitchFamily="49" charset="0"/>
                <a:cs typeface="Courier New" panose="02070309020205020404" pitchFamily="49" charset="0"/>
              </a:rPr>
              <a:t> = range(1,11)</a:t>
            </a:r>
            <a:endParaRPr lang="en-GB" sz="1632" dirty="0">
              <a:solidFill>
                <a:schemeClr val="tx1"/>
              </a:solidFill>
              <a:latin typeface="Courier New" panose="02070309020205020404" pitchFamily="49" charset="0"/>
              <a:cs typeface="Courier New" panose="02070309020205020404" pitchFamily="49" charset="0"/>
            </a:endParaRPr>
          </a:p>
          <a:p>
            <a:r>
              <a:rPr lang="en-IN" sz="1632" dirty="0" err="1">
                <a:solidFill>
                  <a:schemeClr val="tx1"/>
                </a:solidFill>
                <a:latin typeface="Courier New" panose="02070309020205020404" pitchFamily="49" charset="0"/>
                <a:cs typeface="Courier New" panose="02070309020205020404" pitchFamily="49" charset="0"/>
              </a:rPr>
              <a:t>myfilteredlist</a:t>
            </a:r>
            <a:r>
              <a:rPr lang="en-IN" sz="1632" dirty="0">
                <a:solidFill>
                  <a:schemeClr val="tx1"/>
                </a:solidFill>
                <a:latin typeface="Courier New" panose="02070309020205020404" pitchFamily="49" charset="0"/>
                <a:cs typeface="Courier New" panose="02070309020205020404" pitchFamily="49" charset="0"/>
              </a:rPr>
              <a:t> = filter(lambda x: x%2 != 0, </a:t>
            </a:r>
            <a:r>
              <a:rPr lang="en-IN" sz="1632" dirty="0" err="1">
                <a:solidFill>
                  <a:schemeClr val="tx1"/>
                </a:solidFill>
                <a:latin typeface="Courier New" panose="02070309020205020404" pitchFamily="49" charset="0"/>
                <a:cs typeface="Courier New" panose="02070309020205020404" pitchFamily="49" charset="0"/>
              </a:rPr>
              <a:t>mylist</a:t>
            </a:r>
            <a:r>
              <a:rPr lang="en-IN" sz="1632" dirty="0">
                <a:solidFill>
                  <a:schemeClr val="tx1"/>
                </a:solidFill>
                <a:latin typeface="Courier New" panose="02070309020205020404" pitchFamily="49" charset="0"/>
                <a:cs typeface="Courier New" panose="02070309020205020404" pitchFamily="49" charset="0"/>
              </a:rPr>
              <a:t>)</a:t>
            </a:r>
            <a:endParaRPr lang="en-GB" sz="1632" dirty="0">
              <a:solidFill>
                <a:schemeClr val="tx1"/>
              </a:solidFill>
              <a:latin typeface="Courier New" panose="02070309020205020404" pitchFamily="49" charset="0"/>
              <a:cs typeface="Courier New" panose="02070309020205020404" pitchFamily="49" charset="0"/>
            </a:endParaRPr>
          </a:p>
          <a:p>
            <a:r>
              <a:rPr lang="en-IN" sz="1632" dirty="0">
                <a:solidFill>
                  <a:schemeClr val="tx1"/>
                </a:solidFill>
                <a:latin typeface="Courier New" panose="02070309020205020404" pitchFamily="49" charset="0"/>
                <a:cs typeface="Courier New" panose="02070309020205020404" pitchFamily="49" charset="0"/>
              </a:rPr>
              <a:t>print (list(</a:t>
            </a:r>
            <a:r>
              <a:rPr lang="en-IN" sz="1632" dirty="0" err="1">
                <a:solidFill>
                  <a:schemeClr val="tx1"/>
                </a:solidFill>
                <a:latin typeface="Courier New" panose="02070309020205020404" pitchFamily="49" charset="0"/>
                <a:cs typeface="Courier New" panose="02070309020205020404" pitchFamily="49" charset="0"/>
              </a:rPr>
              <a:t>myfilteredlist</a:t>
            </a:r>
            <a:r>
              <a:rPr lang="en-IN" sz="1632" dirty="0">
                <a:solidFill>
                  <a:schemeClr val="tx1"/>
                </a:solidFill>
                <a:latin typeface="Courier New" panose="02070309020205020404" pitchFamily="49" charset="0"/>
                <a:cs typeface="Courier New" panose="02070309020205020404" pitchFamily="49" charset="0"/>
              </a:rPr>
              <a:t>))</a:t>
            </a:r>
            <a:endParaRPr lang="en-GB" sz="1632" dirty="0">
              <a:solidFill>
                <a:schemeClr val="tx1"/>
              </a:solidFill>
              <a:latin typeface="Courier New" panose="02070309020205020404" pitchFamily="49" charset="0"/>
              <a:cs typeface="Courier New" panose="02070309020205020404" pitchFamily="49" charset="0"/>
            </a:endParaRPr>
          </a:p>
          <a:p>
            <a:endParaRPr lang="en-GB" dirty="0">
              <a:solidFill>
                <a:schemeClr val="tx1"/>
              </a:solidFill>
              <a:latin typeface="Courier New" panose="02070309020205020404" pitchFamily="49" charset="0"/>
              <a:cs typeface="Courier New" panose="02070309020205020404" pitchFamily="49" charset="0"/>
            </a:endParaRPr>
          </a:p>
          <a:p>
            <a:pPr algn="ctr"/>
            <a:endParaRPr lang="en-GB" sz="1632" dirty="0">
              <a:latin typeface="Courier New" panose="02070309020205020404" pitchFamily="49" charset="0"/>
              <a:cs typeface="Courier New" panose="02070309020205020404" pitchFamily="49" charset="0"/>
            </a:endParaRPr>
          </a:p>
        </p:txBody>
      </p:sp>
      <p:sp>
        <p:nvSpPr>
          <p:cNvPr id="5" name="Rectangle 4"/>
          <p:cNvSpPr/>
          <p:nvPr/>
        </p:nvSpPr>
        <p:spPr>
          <a:xfrm>
            <a:off x="2475596" y="4691462"/>
            <a:ext cx="6747882" cy="67095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IN" sz="1632" dirty="0">
              <a:solidFill>
                <a:schemeClr val="tx1"/>
              </a:solidFill>
              <a:latin typeface="Courier New" panose="02070309020205020404" pitchFamily="49" charset="0"/>
              <a:cs typeface="Courier New" panose="02070309020205020404" pitchFamily="49" charset="0"/>
            </a:endParaRPr>
          </a:p>
          <a:p>
            <a:endParaRPr lang="en-IN" sz="1632" dirty="0">
              <a:solidFill>
                <a:schemeClr val="tx1"/>
              </a:solidFill>
              <a:latin typeface="Courier New" panose="02070309020205020404" pitchFamily="49" charset="0"/>
              <a:cs typeface="Courier New" panose="02070309020205020404" pitchFamily="49" charset="0"/>
            </a:endParaRPr>
          </a:p>
          <a:p>
            <a:r>
              <a:rPr lang="en-IN" sz="1632" dirty="0" err="1">
                <a:solidFill>
                  <a:schemeClr val="tx1"/>
                </a:solidFill>
                <a:latin typeface="Courier New" panose="02070309020205020404" pitchFamily="49" charset="0"/>
                <a:cs typeface="Courier New" panose="02070309020205020404" pitchFamily="49" charset="0"/>
              </a:rPr>
              <a:t>Myfilteredlist</a:t>
            </a:r>
            <a:r>
              <a:rPr lang="en-IN" sz="1632" dirty="0">
                <a:solidFill>
                  <a:schemeClr val="tx1"/>
                </a:solidFill>
                <a:latin typeface="Courier New" panose="02070309020205020404" pitchFamily="49" charset="0"/>
                <a:cs typeface="Courier New" panose="02070309020205020404" pitchFamily="49" charset="0"/>
              </a:rPr>
              <a:t> = [x for x in </a:t>
            </a:r>
            <a:r>
              <a:rPr lang="en-IN" sz="1632" dirty="0" err="1">
                <a:solidFill>
                  <a:schemeClr val="tx1"/>
                </a:solidFill>
                <a:latin typeface="Courier New" panose="02070309020205020404" pitchFamily="49" charset="0"/>
                <a:cs typeface="Courier New" panose="02070309020205020404" pitchFamily="49" charset="0"/>
              </a:rPr>
              <a:t>mylist</a:t>
            </a:r>
            <a:r>
              <a:rPr lang="en-IN" sz="1632" dirty="0">
                <a:solidFill>
                  <a:schemeClr val="tx1"/>
                </a:solidFill>
                <a:latin typeface="Courier New" panose="02070309020205020404" pitchFamily="49" charset="0"/>
                <a:cs typeface="Courier New" panose="02070309020205020404" pitchFamily="49" charset="0"/>
              </a:rPr>
              <a:t> if x%2 != 0]</a:t>
            </a:r>
            <a:endParaRPr lang="en-GB" sz="1632" dirty="0">
              <a:solidFill>
                <a:schemeClr val="tx1"/>
              </a:solidFill>
              <a:latin typeface="Courier New" panose="02070309020205020404" pitchFamily="49" charset="0"/>
              <a:cs typeface="Courier New" panose="02070309020205020404" pitchFamily="49" charset="0"/>
            </a:endParaRPr>
          </a:p>
          <a:p>
            <a:endParaRPr lang="en-GB" dirty="0">
              <a:solidFill>
                <a:schemeClr val="tx1"/>
              </a:solidFill>
              <a:latin typeface="Courier New" panose="02070309020205020404" pitchFamily="49" charset="0"/>
              <a:cs typeface="Courier New" panose="02070309020205020404" pitchFamily="49" charset="0"/>
            </a:endParaRPr>
          </a:p>
          <a:p>
            <a:pPr algn="ctr"/>
            <a:endParaRPr lang="en-GB" sz="1632" dirty="0">
              <a:latin typeface="Courier New" panose="02070309020205020404" pitchFamily="49" charset="0"/>
              <a:cs typeface="Courier New" panose="02070309020205020404" pitchFamily="49" charset="0"/>
            </a:endParaRPr>
          </a:p>
        </p:txBody>
      </p:sp>
      <p:sp>
        <p:nvSpPr>
          <p:cNvPr id="8"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16</a:t>
            </a:fld>
            <a:endParaRPr lang="en-GB" dirty="0"/>
          </a:p>
        </p:txBody>
      </p:sp>
    </p:spTree>
    <p:extLst>
      <p:ext uri="{BB962C8B-B14F-4D97-AF65-F5344CB8AC3E}">
        <p14:creationId xmlns:p14="http://schemas.microsoft.com/office/powerpoint/2010/main" val="3237554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GB" dirty="0"/>
              <a:t>Python also has the </a:t>
            </a:r>
            <a:r>
              <a:rPr lang="en-GB" dirty="0">
                <a:latin typeface="Courier New" panose="02070309020205020404" pitchFamily="49" charset="0"/>
                <a:cs typeface="Courier New" panose="02070309020205020404" pitchFamily="49" charset="0"/>
              </a:rPr>
              <a:t>reduce()</a:t>
            </a:r>
            <a:r>
              <a:rPr lang="en-GB" dirty="0"/>
              <a:t> function</a:t>
            </a:r>
          </a:p>
          <a:p>
            <a:pPr lvl="1"/>
            <a:r>
              <a:rPr lang="en-GB" dirty="0"/>
              <a:t>Takes parameters (</a:t>
            </a:r>
            <a:r>
              <a:rPr lang="en-GB" dirty="0" err="1">
                <a:latin typeface="Courier New" panose="02070309020205020404" pitchFamily="49" charset="0"/>
                <a:cs typeface="Courier New" panose="02070309020205020404" pitchFamily="49" charset="0"/>
              </a:rPr>
              <a:t>func</a:t>
            </a:r>
            <a:r>
              <a:rPr lang="en-GB" dirty="0"/>
              <a:t> and </a:t>
            </a:r>
            <a:r>
              <a:rPr lang="en-GB" dirty="0" err="1" smtClean="0">
                <a:latin typeface="Courier New" panose="02070309020205020404" pitchFamily="49" charset="0"/>
                <a:cs typeface="Courier New" panose="02070309020205020404" pitchFamily="49" charset="0"/>
              </a:rPr>
              <a:t>seq</a:t>
            </a:r>
            <a:r>
              <a:rPr lang="en-GB" dirty="0" smtClean="0"/>
              <a:t>) </a:t>
            </a:r>
            <a:r>
              <a:rPr lang="en-GB" dirty="0"/>
              <a:t>similar to </a:t>
            </a:r>
            <a:r>
              <a:rPr lang="en-GB" dirty="0">
                <a:latin typeface="Courier New" panose="02070309020205020404" pitchFamily="49" charset="0"/>
                <a:cs typeface="Courier New" panose="02070309020205020404" pitchFamily="49" charset="0"/>
              </a:rPr>
              <a:t>map</a:t>
            </a:r>
            <a:r>
              <a:rPr lang="en-GB" dirty="0"/>
              <a:t> and </a:t>
            </a:r>
            <a:r>
              <a:rPr lang="en-GB" dirty="0" smtClean="0">
                <a:latin typeface="Courier New" panose="02070309020205020404" pitchFamily="49" charset="0"/>
                <a:cs typeface="Courier New" panose="02070309020205020404" pitchFamily="49" charset="0"/>
              </a:rPr>
              <a:t>filter</a:t>
            </a:r>
          </a:p>
          <a:p>
            <a:pPr marL="466207" lvl="1" indent="0">
              <a:buNone/>
            </a:pPr>
            <a:endParaRPr lang="en-GB" dirty="0">
              <a:latin typeface="Courier New" panose="02070309020205020404" pitchFamily="49" charset="0"/>
              <a:cs typeface="Courier New" panose="02070309020205020404" pitchFamily="49" charset="0"/>
            </a:endParaRPr>
          </a:p>
          <a:p>
            <a:r>
              <a:rPr lang="en-GB" dirty="0"/>
              <a:t> </a:t>
            </a:r>
            <a:r>
              <a:rPr lang="en-GB" dirty="0" smtClean="0"/>
              <a:t>In Python3 this function is now located in the </a:t>
            </a:r>
            <a:r>
              <a:rPr lang="en-GB" dirty="0" err="1" smtClean="0"/>
              <a:t>functools</a:t>
            </a:r>
            <a:r>
              <a:rPr lang="en-GB" dirty="0" smtClean="0"/>
              <a:t> module. </a:t>
            </a:r>
          </a:p>
          <a:p>
            <a:r>
              <a:rPr lang="en-GB" dirty="0" smtClean="0"/>
              <a:t>The reduce function will take the elements in the list and reduce it to a single value</a:t>
            </a:r>
            <a:endParaRPr lang="en-GB" dirty="0"/>
          </a:p>
          <a:p>
            <a:r>
              <a:rPr lang="en-GB" dirty="0" smtClean="0"/>
              <a:t>A common use case is the </a:t>
            </a:r>
            <a:r>
              <a:rPr lang="en-GB" dirty="0" err="1" smtClean="0"/>
              <a:t>mapreduce</a:t>
            </a:r>
            <a:r>
              <a:rPr lang="en-GB" dirty="0" smtClean="0"/>
              <a:t> algorithm which takes large data sets and returns single values.  </a:t>
            </a:r>
          </a:p>
          <a:p>
            <a:r>
              <a:rPr lang="en-GB" dirty="0" smtClean="0"/>
              <a:t>For example, calculating the number of instances of the word  ‘Frodo’ in the Lord of the Rings trilogy.</a:t>
            </a:r>
          </a:p>
          <a:p>
            <a:pPr marL="0" indent="0">
              <a:buNone/>
            </a:pPr>
            <a:endParaRPr lang="en-GB" dirty="0"/>
          </a:p>
          <a:p>
            <a:endParaRPr lang="en-GB" dirty="0"/>
          </a:p>
        </p:txBody>
      </p:sp>
      <p:sp>
        <p:nvSpPr>
          <p:cNvPr id="3" name="Title 2"/>
          <p:cNvSpPr>
            <a:spLocks noGrp="1"/>
          </p:cNvSpPr>
          <p:nvPr>
            <p:ph type="title"/>
          </p:nvPr>
        </p:nvSpPr>
        <p:spPr/>
        <p:txBody>
          <a:bodyPr>
            <a:noAutofit/>
          </a:bodyPr>
          <a:lstStyle/>
          <a:p>
            <a:r>
              <a:rPr lang="en-GB" sz="4000" dirty="0"/>
              <a:t/>
            </a:r>
            <a:br>
              <a:rPr lang="en-GB" sz="4000" dirty="0"/>
            </a:br>
            <a:r>
              <a:rPr lang="en-IN" sz="3600" dirty="0"/>
              <a:t>Functional Programming in Python - reduce()</a:t>
            </a:r>
            <a:r>
              <a:rPr lang="en-GB" sz="3600" dirty="0"/>
              <a:t/>
            </a:r>
            <a:br>
              <a:rPr lang="en-GB" sz="3600" dirty="0"/>
            </a:br>
            <a:endParaRPr lang="en-GB" sz="3600" dirty="0"/>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17</a:t>
            </a:fld>
            <a:endParaRPr lang="en-GB" dirty="0"/>
          </a:p>
        </p:txBody>
      </p:sp>
    </p:spTree>
    <p:extLst>
      <p:ext uri="{BB962C8B-B14F-4D97-AF65-F5344CB8AC3E}">
        <p14:creationId xmlns:p14="http://schemas.microsoft.com/office/powerpoint/2010/main" val="3729404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t>Lazy evaluation is the concept that an expression will only be evaluated when needed. </a:t>
            </a:r>
          </a:p>
          <a:p>
            <a:r>
              <a:rPr lang="en-GB" dirty="0" smtClean="0"/>
              <a:t>For example, when evaluating the following expression               if (a == b and c == d), only the a==b expression gets immediately evaluated.</a:t>
            </a:r>
          </a:p>
          <a:p>
            <a:r>
              <a:rPr lang="en-GB" dirty="0" smtClean="0"/>
              <a:t>  Only if the first expression is true does c== d get evaluated. </a:t>
            </a:r>
          </a:p>
          <a:p>
            <a:r>
              <a:rPr lang="en-GB" dirty="0" smtClean="0"/>
              <a:t>This is the idea behind lazy evaluation. </a:t>
            </a:r>
            <a:endParaRPr lang="en-GB" dirty="0" smtClean="0"/>
          </a:p>
          <a:p>
            <a:pPr marL="0" indent="0">
              <a:buNone/>
            </a:pPr>
            <a:endParaRPr lang="en-GB" dirty="0"/>
          </a:p>
          <a:p>
            <a:endParaRPr lang="en-GB" dirty="0"/>
          </a:p>
        </p:txBody>
      </p:sp>
      <p:sp>
        <p:nvSpPr>
          <p:cNvPr id="3" name="Title 2"/>
          <p:cNvSpPr>
            <a:spLocks noGrp="1"/>
          </p:cNvSpPr>
          <p:nvPr>
            <p:ph type="title"/>
          </p:nvPr>
        </p:nvSpPr>
        <p:spPr/>
        <p:txBody>
          <a:bodyPr>
            <a:noAutofit/>
          </a:bodyPr>
          <a:lstStyle/>
          <a:p>
            <a:r>
              <a:rPr lang="en-GB" sz="4000" dirty="0"/>
              <a:t/>
            </a:r>
            <a:br>
              <a:rPr lang="en-GB" sz="4000" dirty="0"/>
            </a:br>
            <a:r>
              <a:rPr lang="en-IN" sz="3600" dirty="0"/>
              <a:t>Functional Programming in Python </a:t>
            </a:r>
            <a:r>
              <a:rPr lang="en-IN" sz="3600" dirty="0" smtClean="0"/>
              <a:t>– Lazy evaluation</a:t>
            </a:r>
            <a:br>
              <a:rPr lang="en-IN" sz="3600" dirty="0" smtClean="0"/>
            </a:br>
            <a:endParaRPr lang="en-GB" sz="3600" dirty="0"/>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18</a:t>
            </a:fld>
            <a:endParaRPr lang="en-GB" dirty="0"/>
          </a:p>
        </p:txBody>
      </p:sp>
    </p:spTree>
    <p:extLst>
      <p:ext uri="{BB962C8B-B14F-4D97-AF65-F5344CB8AC3E}">
        <p14:creationId xmlns:p14="http://schemas.microsoft.com/office/powerpoint/2010/main" val="1325221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a:t>Module </a:t>
            </a:r>
            <a:r>
              <a:rPr lang="en-GB" dirty="0" smtClean="0"/>
              <a:t>1A</a:t>
            </a:r>
            <a:endParaRPr lang="en-GB" dirty="0"/>
          </a:p>
        </p:txBody>
      </p:sp>
      <p:sp>
        <p:nvSpPr>
          <p:cNvPr id="7" name="Subtitle 6"/>
          <p:cNvSpPr>
            <a:spLocks noGrp="1"/>
          </p:cNvSpPr>
          <p:nvPr>
            <p:ph type="subTitle" idx="1"/>
          </p:nvPr>
        </p:nvSpPr>
        <p:spPr/>
        <p:txBody>
          <a:bodyPr/>
          <a:lstStyle/>
          <a:p>
            <a:r>
              <a:rPr lang="en-IN" dirty="0" smtClean="0"/>
              <a:t>Functional Programming in Python</a:t>
            </a:r>
            <a:endParaRPr lang="en-GB" dirty="0"/>
          </a:p>
        </p:txBody>
      </p:sp>
    </p:spTree>
    <p:extLst>
      <p:ext uri="{BB962C8B-B14F-4D97-AF65-F5344CB8AC3E}">
        <p14:creationId xmlns:p14="http://schemas.microsoft.com/office/powerpoint/2010/main" val="3292737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Different programming paradigm. </a:t>
            </a:r>
          </a:p>
          <a:p>
            <a:endParaRPr lang="en-GB" dirty="0"/>
          </a:p>
          <a:p>
            <a:r>
              <a:rPr lang="en-GB" dirty="0" smtClean="0"/>
              <a:t>First </a:t>
            </a:r>
            <a:r>
              <a:rPr lang="en-GB" dirty="0" err="1" smtClean="0"/>
              <a:t>intoduced</a:t>
            </a:r>
            <a:r>
              <a:rPr lang="en-GB" dirty="0" smtClean="0"/>
              <a:t> when the Lisp programming language debuted in 1958. </a:t>
            </a:r>
          </a:p>
          <a:p>
            <a:endParaRPr lang="en-GB" dirty="0"/>
          </a:p>
          <a:p>
            <a:r>
              <a:rPr lang="en-GB" dirty="0" smtClean="0"/>
              <a:t>Different than the imperative style seen in languages like C, C++ and Java. </a:t>
            </a:r>
          </a:p>
          <a:p>
            <a:endParaRPr lang="en-GB" dirty="0" smtClean="0"/>
          </a:p>
        </p:txBody>
      </p:sp>
      <p:sp>
        <p:nvSpPr>
          <p:cNvPr id="3" name="Title 2"/>
          <p:cNvSpPr>
            <a:spLocks noGrp="1"/>
          </p:cNvSpPr>
          <p:nvPr>
            <p:ph type="title"/>
          </p:nvPr>
        </p:nvSpPr>
        <p:spPr>
          <a:xfrm>
            <a:off x="767258" y="128660"/>
            <a:ext cx="10174325" cy="921645"/>
          </a:xfrm>
        </p:spPr>
        <p:txBody>
          <a:bodyPr>
            <a:noAutofit/>
          </a:bodyPr>
          <a:lstStyle/>
          <a:p>
            <a:r>
              <a:rPr lang="en-IN" sz="3600" dirty="0"/>
              <a:t>Functional Programming in Python - </a:t>
            </a:r>
            <a:r>
              <a:rPr lang="en-IN" sz="3600" dirty="0" smtClean="0"/>
              <a:t>Introduction</a:t>
            </a:r>
            <a:endParaRPr lang="en-GB" sz="3600" dirty="0"/>
          </a:p>
        </p:txBody>
      </p:sp>
      <p:sp>
        <p:nvSpPr>
          <p:cNvPr id="8"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3</a:t>
            </a:fld>
            <a:endParaRPr lang="en-GB" dirty="0"/>
          </a:p>
        </p:txBody>
      </p:sp>
    </p:spTree>
    <p:extLst>
      <p:ext uri="{BB962C8B-B14F-4D97-AF65-F5344CB8AC3E}">
        <p14:creationId xmlns:p14="http://schemas.microsoft.com/office/powerpoint/2010/main" val="3923574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Functional Programming implements:</a:t>
            </a:r>
          </a:p>
          <a:p>
            <a:r>
              <a:rPr lang="en-GB" dirty="0" smtClean="0"/>
              <a:t>Functions as first class and higher order objects.</a:t>
            </a:r>
          </a:p>
          <a:p>
            <a:r>
              <a:rPr lang="en-GB" dirty="0" smtClean="0"/>
              <a:t>Ability to implement pure functions.</a:t>
            </a:r>
          </a:p>
          <a:p>
            <a:r>
              <a:rPr lang="en-GB" dirty="0" smtClean="0"/>
              <a:t>Ability to use recursion in place of iteration</a:t>
            </a:r>
          </a:p>
          <a:p>
            <a:r>
              <a:rPr lang="en-GB" dirty="0" smtClean="0"/>
              <a:t>Lambdas and other built in functions such as map and filter.</a:t>
            </a:r>
          </a:p>
          <a:p>
            <a:r>
              <a:rPr lang="en-GB" dirty="0" smtClean="0"/>
              <a:t>Lazy evaluation. </a:t>
            </a:r>
          </a:p>
        </p:txBody>
      </p:sp>
      <p:sp>
        <p:nvSpPr>
          <p:cNvPr id="3" name="Title 2"/>
          <p:cNvSpPr>
            <a:spLocks noGrp="1"/>
          </p:cNvSpPr>
          <p:nvPr>
            <p:ph type="title"/>
          </p:nvPr>
        </p:nvSpPr>
        <p:spPr>
          <a:xfrm>
            <a:off x="767258" y="128660"/>
            <a:ext cx="10174325" cy="921645"/>
          </a:xfrm>
        </p:spPr>
        <p:txBody>
          <a:bodyPr>
            <a:noAutofit/>
          </a:bodyPr>
          <a:lstStyle/>
          <a:p>
            <a:r>
              <a:rPr lang="en-IN" sz="3600" dirty="0" smtClean="0"/>
              <a:t>Functional </a:t>
            </a:r>
            <a:r>
              <a:rPr lang="en-IN" sz="3600" dirty="0"/>
              <a:t>Programming in Python - </a:t>
            </a:r>
            <a:r>
              <a:rPr lang="en-IN" sz="3600" dirty="0" smtClean="0"/>
              <a:t>Introduction</a:t>
            </a:r>
            <a:endParaRPr lang="en-GB" sz="3600" dirty="0"/>
          </a:p>
        </p:txBody>
      </p:sp>
      <p:sp>
        <p:nvSpPr>
          <p:cNvPr id="8"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4</a:t>
            </a:fld>
            <a:endParaRPr lang="en-GB" dirty="0"/>
          </a:p>
        </p:txBody>
      </p:sp>
    </p:spTree>
    <p:extLst>
      <p:ext uri="{BB962C8B-B14F-4D97-AF65-F5344CB8AC3E}">
        <p14:creationId xmlns:p14="http://schemas.microsoft.com/office/powerpoint/2010/main" val="3077355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A function is a </a:t>
            </a:r>
            <a:r>
              <a:rPr lang="en-GB" i="1" dirty="0" smtClean="0"/>
              <a:t>“first class</a:t>
            </a:r>
            <a:r>
              <a:rPr lang="en-GB" dirty="0" smtClean="0"/>
              <a:t>” object if it can be passed in as a parameter to another function or returned from a function.</a:t>
            </a:r>
          </a:p>
          <a:p>
            <a:r>
              <a:rPr lang="en-GB" dirty="0" smtClean="0"/>
              <a:t>A “</a:t>
            </a:r>
            <a:r>
              <a:rPr lang="en-GB" i="1" dirty="0" smtClean="0"/>
              <a:t>higher order”</a:t>
            </a:r>
            <a:r>
              <a:rPr lang="en-GB" dirty="0" smtClean="0"/>
              <a:t> function is one which takes another function as a parameter or returns a function.</a:t>
            </a:r>
          </a:p>
          <a:p>
            <a:r>
              <a:rPr lang="en-GB" dirty="0" smtClean="0"/>
              <a:t>Here is an example of an higher order function. </a:t>
            </a:r>
          </a:p>
          <a:p>
            <a:endParaRPr lang="en-GB" dirty="0" smtClean="0"/>
          </a:p>
          <a:p>
            <a:endParaRPr lang="en-GB" dirty="0" smtClean="0"/>
          </a:p>
        </p:txBody>
      </p:sp>
      <p:sp>
        <p:nvSpPr>
          <p:cNvPr id="3" name="Title 2"/>
          <p:cNvSpPr>
            <a:spLocks noGrp="1"/>
          </p:cNvSpPr>
          <p:nvPr>
            <p:ph type="title"/>
          </p:nvPr>
        </p:nvSpPr>
        <p:spPr>
          <a:xfrm>
            <a:off x="767258" y="128660"/>
            <a:ext cx="10174325" cy="921645"/>
          </a:xfrm>
        </p:spPr>
        <p:txBody>
          <a:bodyPr>
            <a:noAutofit/>
          </a:bodyPr>
          <a:lstStyle/>
          <a:p>
            <a:r>
              <a:rPr lang="en-IN" sz="3600" dirty="0" smtClean="0"/>
              <a:t>Functional </a:t>
            </a:r>
            <a:r>
              <a:rPr lang="en-IN" sz="3600" dirty="0"/>
              <a:t>Programming in Python </a:t>
            </a:r>
            <a:endParaRPr lang="en-GB" sz="3600" dirty="0"/>
          </a:p>
        </p:txBody>
      </p:sp>
      <p:sp>
        <p:nvSpPr>
          <p:cNvPr id="8"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5</a:t>
            </a:fld>
            <a:endParaRPr lang="en-GB" dirty="0"/>
          </a:p>
        </p:txBody>
      </p:sp>
      <p:sp>
        <p:nvSpPr>
          <p:cNvPr id="7" name="Rectangle 6"/>
          <p:cNvSpPr/>
          <p:nvPr/>
        </p:nvSpPr>
        <p:spPr>
          <a:xfrm>
            <a:off x="1707828" y="3789240"/>
            <a:ext cx="8681312" cy="202790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35" dirty="0" smtClean="0">
                <a:solidFill>
                  <a:schemeClr val="tx1"/>
                </a:solidFill>
                <a:latin typeface="Courier New" panose="02070309020205020404" pitchFamily="49" charset="0"/>
                <a:cs typeface="Courier New" panose="02070309020205020404" pitchFamily="49" charset="0"/>
              </a:rPr>
              <a:t>#!/</a:t>
            </a:r>
            <a:r>
              <a:rPr lang="en-IN" sz="1835" dirty="0" err="1" smtClean="0">
                <a:solidFill>
                  <a:schemeClr val="tx1"/>
                </a:solidFill>
                <a:latin typeface="Courier New" panose="02070309020205020404" pitchFamily="49" charset="0"/>
                <a:cs typeface="Courier New" panose="02070309020205020404" pitchFamily="49" charset="0"/>
              </a:rPr>
              <a:t>usr</a:t>
            </a:r>
            <a:r>
              <a:rPr lang="en-IN" sz="1835" dirty="0" smtClean="0">
                <a:solidFill>
                  <a:schemeClr val="tx1"/>
                </a:solidFill>
                <a:latin typeface="Courier New" panose="02070309020205020404" pitchFamily="49" charset="0"/>
                <a:cs typeface="Courier New" panose="02070309020205020404" pitchFamily="49" charset="0"/>
              </a:rPr>
              <a:t>/bin/python3</a:t>
            </a:r>
          </a:p>
          <a:p>
            <a:r>
              <a:rPr lang="en-GB" sz="1835" dirty="0">
                <a:solidFill>
                  <a:schemeClr val="tx1"/>
                </a:solidFill>
                <a:latin typeface="Courier New" panose="02070309020205020404" pitchFamily="49" charset="0"/>
                <a:cs typeface="Courier New" panose="02070309020205020404" pitchFamily="49" charset="0"/>
              </a:rPr>
              <a:t>i</a:t>
            </a:r>
            <a:r>
              <a:rPr lang="en-GB" sz="1835" dirty="0" smtClean="0">
                <a:solidFill>
                  <a:schemeClr val="tx1"/>
                </a:solidFill>
                <a:latin typeface="Courier New" panose="02070309020205020404" pitchFamily="49" charset="0"/>
                <a:cs typeface="Courier New" panose="02070309020205020404" pitchFamily="49" charset="0"/>
              </a:rPr>
              <a:t>mport random</a:t>
            </a:r>
          </a:p>
          <a:p>
            <a:r>
              <a:rPr lang="en-GB" sz="1835" dirty="0" err="1">
                <a:solidFill>
                  <a:schemeClr val="tx1"/>
                </a:solidFill>
                <a:latin typeface="Courier New" panose="02070309020205020404" pitchFamily="49" charset="0"/>
                <a:cs typeface="Courier New" panose="02070309020205020404" pitchFamily="49" charset="0"/>
              </a:rPr>
              <a:t>d</a:t>
            </a:r>
            <a:r>
              <a:rPr lang="en-GB" sz="1835" dirty="0" err="1" smtClean="0">
                <a:solidFill>
                  <a:schemeClr val="tx1"/>
                </a:solidFill>
                <a:latin typeface="Courier New" panose="02070309020205020404" pitchFamily="49" charset="0"/>
                <a:cs typeface="Courier New" panose="02070309020205020404" pitchFamily="49" charset="0"/>
              </a:rPr>
              <a:t>ef</a:t>
            </a:r>
            <a:r>
              <a:rPr lang="en-GB" sz="1835" dirty="0" smtClean="0">
                <a:solidFill>
                  <a:schemeClr val="tx1"/>
                </a:solidFill>
                <a:latin typeface="Courier New" panose="02070309020205020404" pitchFamily="49" charset="0"/>
                <a:cs typeface="Courier New" panose="02070309020205020404" pitchFamily="49" charset="0"/>
              </a:rPr>
              <a:t> </a:t>
            </a:r>
            <a:r>
              <a:rPr lang="en-GB" sz="1835" dirty="0" err="1" smtClean="0">
                <a:solidFill>
                  <a:schemeClr val="tx1"/>
                </a:solidFill>
                <a:latin typeface="Courier New" panose="02070309020205020404" pitchFamily="49" charset="0"/>
                <a:cs typeface="Courier New" panose="02070309020205020404" pitchFamily="49" charset="0"/>
              </a:rPr>
              <a:t>SumListOfRandomNumber</a:t>
            </a:r>
            <a:r>
              <a:rPr lang="en-GB" sz="1835" dirty="0" smtClean="0">
                <a:solidFill>
                  <a:schemeClr val="tx1"/>
                </a:solidFill>
                <a:latin typeface="Courier New" panose="02070309020205020404" pitchFamily="49" charset="0"/>
                <a:cs typeface="Courier New" panose="02070309020205020404" pitchFamily="49" charset="0"/>
              </a:rPr>
              <a:t>():</a:t>
            </a:r>
          </a:p>
          <a:p>
            <a:r>
              <a:rPr lang="en-GB" sz="1835" dirty="0">
                <a:solidFill>
                  <a:schemeClr val="tx1"/>
                </a:solidFill>
                <a:latin typeface="Courier New" panose="02070309020205020404" pitchFamily="49" charset="0"/>
                <a:cs typeface="Courier New" panose="02070309020205020404" pitchFamily="49" charset="0"/>
              </a:rPr>
              <a:t> </a:t>
            </a:r>
            <a:r>
              <a:rPr lang="en-GB" sz="1835" dirty="0" smtClean="0">
                <a:solidFill>
                  <a:schemeClr val="tx1"/>
                </a:solidFill>
                <a:latin typeface="Courier New" panose="02070309020205020404" pitchFamily="49" charset="0"/>
                <a:cs typeface="Courier New" panose="02070309020205020404" pitchFamily="49" charset="0"/>
              </a:rPr>
              <a:t>   return(sum([</a:t>
            </a:r>
            <a:r>
              <a:rPr lang="en-GB" sz="1835" dirty="0" err="1" smtClean="0">
                <a:solidFill>
                  <a:schemeClr val="tx1"/>
                </a:solidFill>
                <a:latin typeface="Courier New" panose="02070309020205020404" pitchFamily="49" charset="0"/>
                <a:cs typeface="Courier New" panose="02070309020205020404" pitchFamily="49" charset="0"/>
              </a:rPr>
              <a:t>random.randint</a:t>
            </a:r>
            <a:r>
              <a:rPr lang="en-GB" sz="1835" dirty="0" smtClean="0">
                <a:solidFill>
                  <a:schemeClr val="tx1"/>
                </a:solidFill>
                <a:latin typeface="Courier New" panose="02070309020205020404" pitchFamily="49" charset="0"/>
                <a:cs typeface="Courier New" panose="02070309020205020404" pitchFamily="49" charset="0"/>
              </a:rPr>
              <a:t>(1,10) for x in range (0,9)</a:t>
            </a:r>
          </a:p>
          <a:p>
            <a:r>
              <a:rPr lang="en-GB" sz="1835" dirty="0">
                <a:solidFill>
                  <a:schemeClr val="tx1"/>
                </a:solidFill>
                <a:latin typeface="Courier New" panose="02070309020205020404" pitchFamily="49" charset="0"/>
                <a:cs typeface="Courier New" panose="02070309020205020404" pitchFamily="49" charset="0"/>
              </a:rPr>
              <a:t>print (</a:t>
            </a:r>
            <a:r>
              <a:rPr lang="en-GB" sz="1835" dirty="0" err="1">
                <a:solidFill>
                  <a:schemeClr val="tx1"/>
                </a:solidFill>
                <a:latin typeface="Courier New" panose="02070309020205020404" pitchFamily="49" charset="0"/>
                <a:cs typeface="Courier New" panose="02070309020205020404" pitchFamily="49" charset="0"/>
              </a:rPr>
              <a:t>SumListOfRandomNumbers</a:t>
            </a:r>
            <a:r>
              <a:rPr lang="en-GB" sz="1835"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845272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One of the most common uses for higher order functions is the ability to create </a:t>
            </a:r>
            <a:r>
              <a:rPr lang="en-GB" i="1" dirty="0" smtClean="0"/>
              <a:t>closures</a:t>
            </a:r>
            <a:r>
              <a:rPr lang="en-GB" dirty="0" smtClean="0"/>
              <a:t>.  </a:t>
            </a:r>
          </a:p>
          <a:p>
            <a:r>
              <a:rPr lang="en-GB" dirty="0" smtClean="0"/>
              <a:t>A closure is a function that wraps another function inside it. </a:t>
            </a:r>
          </a:p>
          <a:p>
            <a:r>
              <a:rPr lang="en-GB" dirty="0" smtClean="0"/>
              <a:t>Here is a simple example of one. </a:t>
            </a:r>
          </a:p>
          <a:p>
            <a:endParaRPr lang="en-GB" dirty="0"/>
          </a:p>
        </p:txBody>
      </p:sp>
      <p:sp>
        <p:nvSpPr>
          <p:cNvPr id="3" name="Title 2"/>
          <p:cNvSpPr>
            <a:spLocks noGrp="1"/>
          </p:cNvSpPr>
          <p:nvPr>
            <p:ph type="title"/>
          </p:nvPr>
        </p:nvSpPr>
        <p:spPr>
          <a:xfrm>
            <a:off x="767258" y="128660"/>
            <a:ext cx="10174325" cy="921645"/>
          </a:xfrm>
        </p:spPr>
        <p:txBody>
          <a:bodyPr>
            <a:noAutofit/>
          </a:bodyPr>
          <a:lstStyle/>
          <a:p>
            <a:r>
              <a:rPr lang="en-IN" sz="3600" dirty="0"/>
              <a:t>Functional Programming in Python - </a:t>
            </a:r>
            <a:r>
              <a:rPr lang="en-IN" sz="3600" dirty="0" smtClean="0"/>
              <a:t>Closures</a:t>
            </a:r>
            <a:endParaRPr lang="en-GB" sz="3600" dirty="0"/>
          </a:p>
        </p:txBody>
      </p:sp>
      <p:sp>
        <p:nvSpPr>
          <p:cNvPr id="8"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6</a:t>
            </a:fld>
            <a:endParaRPr lang="en-GB" dirty="0"/>
          </a:p>
        </p:txBody>
      </p:sp>
      <p:sp>
        <p:nvSpPr>
          <p:cNvPr id="6" name="Rectangle 5"/>
          <p:cNvSpPr/>
          <p:nvPr/>
        </p:nvSpPr>
        <p:spPr>
          <a:xfrm>
            <a:off x="1707828" y="3789240"/>
            <a:ext cx="8681312" cy="202790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35" dirty="0" smtClean="0">
                <a:solidFill>
                  <a:schemeClr val="tx1"/>
                </a:solidFill>
                <a:latin typeface="Courier New" panose="02070309020205020404" pitchFamily="49" charset="0"/>
                <a:cs typeface="Courier New" panose="02070309020205020404" pitchFamily="49" charset="0"/>
              </a:rPr>
              <a:t>#!/</a:t>
            </a:r>
            <a:r>
              <a:rPr lang="en-IN" sz="1835" dirty="0" err="1" smtClean="0">
                <a:solidFill>
                  <a:schemeClr val="tx1"/>
                </a:solidFill>
                <a:latin typeface="Courier New" panose="02070309020205020404" pitchFamily="49" charset="0"/>
                <a:cs typeface="Courier New" panose="02070309020205020404" pitchFamily="49" charset="0"/>
              </a:rPr>
              <a:t>usr</a:t>
            </a:r>
            <a:r>
              <a:rPr lang="en-IN" sz="1835" dirty="0" smtClean="0">
                <a:solidFill>
                  <a:schemeClr val="tx1"/>
                </a:solidFill>
                <a:latin typeface="Courier New" panose="02070309020205020404" pitchFamily="49" charset="0"/>
                <a:cs typeface="Courier New" panose="02070309020205020404" pitchFamily="49" charset="0"/>
              </a:rPr>
              <a:t>/bin/python3</a:t>
            </a:r>
          </a:p>
          <a:p>
            <a:r>
              <a:rPr lang="en-IN" sz="1835" dirty="0" err="1">
                <a:solidFill>
                  <a:schemeClr val="tx1"/>
                </a:solidFill>
                <a:latin typeface="Courier New" panose="02070309020205020404" pitchFamily="49" charset="0"/>
                <a:cs typeface="Courier New" panose="02070309020205020404" pitchFamily="49" charset="0"/>
              </a:rPr>
              <a:t>d</a:t>
            </a:r>
            <a:r>
              <a:rPr lang="en-IN" sz="1835" dirty="0" err="1" smtClean="0">
                <a:solidFill>
                  <a:schemeClr val="tx1"/>
                </a:solidFill>
                <a:latin typeface="Courier New" panose="02070309020205020404" pitchFamily="49" charset="0"/>
                <a:cs typeface="Courier New" panose="02070309020205020404" pitchFamily="49" charset="0"/>
              </a:rPr>
              <a:t>ef</a:t>
            </a:r>
            <a:r>
              <a:rPr lang="en-IN" sz="1835" dirty="0" smtClean="0">
                <a:solidFill>
                  <a:schemeClr val="tx1"/>
                </a:solidFill>
                <a:latin typeface="Courier New" panose="02070309020205020404" pitchFamily="49" charset="0"/>
                <a:cs typeface="Courier New" panose="02070309020205020404" pitchFamily="49" charset="0"/>
              </a:rPr>
              <a:t> f(a):</a:t>
            </a:r>
          </a:p>
          <a:p>
            <a:r>
              <a:rPr lang="en-IN" sz="1835" dirty="0">
                <a:solidFill>
                  <a:schemeClr val="tx1"/>
                </a:solidFill>
                <a:latin typeface="Courier New" panose="02070309020205020404" pitchFamily="49" charset="0"/>
                <a:cs typeface="Courier New" panose="02070309020205020404" pitchFamily="49" charset="0"/>
              </a:rPr>
              <a:t> </a:t>
            </a:r>
            <a:r>
              <a:rPr lang="en-IN" sz="1835" dirty="0" smtClean="0">
                <a:solidFill>
                  <a:schemeClr val="tx1"/>
                </a:solidFill>
                <a:latin typeface="Courier New" panose="02070309020205020404" pitchFamily="49" charset="0"/>
                <a:cs typeface="Courier New" panose="02070309020205020404" pitchFamily="49" charset="0"/>
              </a:rPr>
              <a:t>   </a:t>
            </a:r>
            <a:r>
              <a:rPr lang="en-IN" sz="1835" dirty="0" err="1" smtClean="0">
                <a:solidFill>
                  <a:schemeClr val="tx1"/>
                </a:solidFill>
                <a:latin typeface="Courier New" panose="02070309020205020404" pitchFamily="49" charset="0"/>
                <a:cs typeface="Courier New" panose="02070309020205020404" pitchFamily="49" charset="0"/>
              </a:rPr>
              <a:t>def</a:t>
            </a:r>
            <a:r>
              <a:rPr lang="en-IN" sz="1835" dirty="0" smtClean="0">
                <a:solidFill>
                  <a:schemeClr val="tx1"/>
                </a:solidFill>
                <a:latin typeface="Courier New" panose="02070309020205020404" pitchFamily="49" charset="0"/>
                <a:cs typeface="Courier New" panose="02070309020205020404" pitchFamily="49" charset="0"/>
              </a:rPr>
              <a:t> g(</a:t>
            </a:r>
            <a:r>
              <a:rPr lang="en-IN" sz="1835" dirty="0" err="1" smtClean="0">
                <a:solidFill>
                  <a:schemeClr val="tx1"/>
                </a:solidFill>
                <a:latin typeface="Courier New" panose="02070309020205020404" pitchFamily="49" charset="0"/>
                <a:cs typeface="Courier New" panose="02070309020205020404" pitchFamily="49" charset="0"/>
              </a:rPr>
              <a:t>b,c</a:t>
            </a:r>
            <a:r>
              <a:rPr lang="en-IN" sz="1835" dirty="0" smtClean="0">
                <a:solidFill>
                  <a:schemeClr val="tx1"/>
                </a:solidFill>
                <a:latin typeface="Courier New" panose="02070309020205020404" pitchFamily="49" charset="0"/>
                <a:cs typeface="Courier New" panose="02070309020205020404" pitchFamily="49" charset="0"/>
              </a:rPr>
              <a:t>):</a:t>
            </a:r>
          </a:p>
          <a:p>
            <a:r>
              <a:rPr lang="en-IN" sz="1835" dirty="0">
                <a:solidFill>
                  <a:schemeClr val="tx1"/>
                </a:solidFill>
                <a:latin typeface="Courier New" panose="02070309020205020404" pitchFamily="49" charset="0"/>
                <a:cs typeface="Courier New" panose="02070309020205020404" pitchFamily="49" charset="0"/>
              </a:rPr>
              <a:t> </a:t>
            </a:r>
            <a:r>
              <a:rPr lang="en-IN" sz="1835" dirty="0" smtClean="0">
                <a:solidFill>
                  <a:schemeClr val="tx1"/>
                </a:solidFill>
                <a:latin typeface="Courier New" panose="02070309020205020404" pitchFamily="49" charset="0"/>
                <a:cs typeface="Courier New" panose="02070309020205020404" pitchFamily="49" charset="0"/>
              </a:rPr>
              <a:t>       return a + b + c</a:t>
            </a:r>
          </a:p>
          <a:p>
            <a:r>
              <a:rPr lang="en-IN" sz="1835" dirty="0">
                <a:solidFill>
                  <a:schemeClr val="tx1"/>
                </a:solidFill>
                <a:latin typeface="Courier New" panose="02070309020205020404" pitchFamily="49" charset="0"/>
                <a:cs typeface="Courier New" panose="02070309020205020404" pitchFamily="49" charset="0"/>
              </a:rPr>
              <a:t> </a:t>
            </a:r>
            <a:r>
              <a:rPr lang="en-IN" sz="1835" dirty="0" smtClean="0">
                <a:solidFill>
                  <a:schemeClr val="tx1"/>
                </a:solidFill>
                <a:latin typeface="Courier New" panose="02070309020205020404" pitchFamily="49" charset="0"/>
                <a:cs typeface="Courier New" panose="02070309020205020404" pitchFamily="49" charset="0"/>
              </a:rPr>
              <a:t>   return g</a:t>
            </a:r>
          </a:p>
        </p:txBody>
      </p:sp>
    </p:spTree>
    <p:extLst>
      <p:ext uri="{BB962C8B-B14F-4D97-AF65-F5344CB8AC3E}">
        <p14:creationId xmlns:p14="http://schemas.microsoft.com/office/powerpoint/2010/main" val="571331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The previous example is a special type of closure called </a:t>
            </a:r>
            <a:r>
              <a:rPr lang="en-GB" i="1" dirty="0" smtClean="0"/>
              <a:t>currying. </a:t>
            </a:r>
            <a:r>
              <a:rPr lang="en-GB" dirty="0" smtClean="0"/>
              <a:t> </a:t>
            </a:r>
          </a:p>
          <a:p>
            <a:r>
              <a:rPr lang="en-GB" dirty="0" smtClean="0"/>
              <a:t>It allows us to compose functions as </a:t>
            </a:r>
            <a:r>
              <a:rPr lang="en-GB" i="1" dirty="0" smtClean="0"/>
              <a:t>f(g(x)).</a:t>
            </a:r>
            <a:r>
              <a:rPr lang="en-GB" dirty="0" smtClean="0"/>
              <a:t> </a:t>
            </a:r>
          </a:p>
          <a:p>
            <a:r>
              <a:rPr lang="en-GB" dirty="0" smtClean="0"/>
              <a:t>In the previous example, we define a variable </a:t>
            </a:r>
            <a:r>
              <a:rPr lang="en-GB" i="1" dirty="0" smtClean="0"/>
              <a:t>foo</a:t>
            </a:r>
            <a:r>
              <a:rPr lang="en-GB" dirty="0" smtClean="0"/>
              <a:t> as referencing a function </a:t>
            </a:r>
            <a:r>
              <a:rPr lang="en-GB" i="1" dirty="0" smtClean="0"/>
              <a:t>f </a:t>
            </a:r>
            <a:r>
              <a:rPr lang="en-GB" dirty="0" smtClean="0"/>
              <a:t>with an initial parameter value of 1</a:t>
            </a:r>
          </a:p>
          <a:p>
            <a:r>
              <a:rPr lang="en-GB" dirty="0" smtClean="0"/>
              <a:t>.  The function itself returns another function </a:t>
            </a:r>
            <a:r>
              <a:rPr lang="en-GB" i="1" dirty="0" smtClean="0"/>
              <a:t>g</a:t>
            </a:r>
            <a:r>
              <a:rPr lang="en-GB" dirty="0" smtClean="0"/>
              <a:t>. </a:t>
            </a:r>
          </a:p>
          <a:p>
            <a:r>
              <a:rPr lang="en-GB" dirty="0" smtClean="0"/>
              <a:t>I can therefore call foo() with two other parameters </a:t>
            </a:r>
            <a:r>
              <a:rPr lang="en-GB" i="1" dirty="0" smtClean="0"/>
              <a:t>x</a:t>
            </a:r>
            <a:r>
              <a:rPr lang="en-GB" dirty="0" smtClean="0"/>
              <a:t>, and </a:t>
            </a:r>
            <a:r>
              <a:rPr lang="en-GB" i="1" dirty="0" smtClean="0"/>
              <a:t>y</a:t>
            </a:r>
          </a:p>
          <a:p>
            <a:r>
              <a:rPr lang="en-GB" dirty="0" smtClean="0"/>
              <a:t>The value of the first parameter, </a:t>
            </a:r>
            <a:r>
              <a:rPr lang="en-GB" i="1" dirty="0" smtClean="0"/>
              <a:t>a</a:t>
            </a:r>
            <a:r>
              <a:rPr lang="en-GB" dirty="0" smtClean="0"/>
              <a:t> will always be one unless foo is re=declared. </a:t>
            </a:r>
          </a:p>
          <a:p>
            <a:endParaRPr lang="en-GB" dirty="0"/>
          </a:p>
        </p:txBody>
      </p:sp>
      <p:sp>
        <p:nvSpPr>
          <p:cNvPr id="3" name="Title 2"/>
          <p:cNvSpPr>
            <a:spLocks noGrp="1"/>
          </p:cNvSpPr>
          <p:nvPr>
            <p:ph type="title"/>
          </p:nvPr>
        </p:nvSpPr>
        <p:spPr>
          <a:xfrm>
            <a:off x="767258" y="128660"/>
            <a:ext cx="10174325" cy="921645"/>
          </a:xfrm>
        </p:spPr>
        <p:txBody>
          <a:bodyPr>
            <a:noAutofit/>
          </a:bodyPr>
          <a:lstStyle/>
          <a:p>
            <a:r>
              <a:rPr lang="en-IN" sz="3600" dirty="0"/>
              <a:t>Functional Programming in Python </a:t>
            </a:r>
            <a:r>
              <a:rPr lang="en-IN" sz="3600" dirty="0" smtClean="0"/>
              <a:t>– currying</a:t>
            </a:r>
            <a:endParaRPr lang="en-GB" sz="3600" dirty="0"/>
          </a:p>
        </p:txBody>
      </p:sp>
      <p:sp>
        <p:nvSpPr>
          <p:cNvPr id="8"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7</a:t>
            </a:fld>
            <a:endParaRPr lang="en-GB" dirty="0"/>
          </a:p>
        </p:txBody>
      </p:sp>
    </p:spTree>
    <p:extLst>
      <p:ext uri="{BB962C8B-B14F-4D97-AF65-F5344CB8AC3E}">
        <p14:creationId xmlns:p14="http://schemas.microsoft.com/office/powerpoint/2010/main" val="129142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The partial function is defined in the </a:t>
            </a:r>
            <a:r>
              <a:rPr lang="en-GB" i="1" dirty="0" err="1" smtClean="0"/>
              <a:t>functools</a:t>
            </a:r>
            <a:r>
              <a:rPr lang="en-GB" dirty="0" smtClean="0"/>
              <a:t> library in Python.</a:t>
            </a:r>
          </a:p>
          <a:p>
            <a:r>
              <a:rPr lang="en-GB" dirty="0" smtClean="0"/>
              <a:t>It allows us to automatically wrap an inner function into an outer function without us having to specifically declare the outer function.  </a:t>
            </a:r>
            <a:endParaRPr lang="en-GB" dirty="0"/>
          </a:p>
        </p:txBody>
      </p:sp>
      <p:sp>
        <p:nvSpPr>
          <p:cNvPr id="3" name="Title 2"/>
          <p:cNvSpPr>
            <a:spLocks noGrp="1"/>
          </p:cNvSpPr>
          <p:nvPr>
            <p:ph type="title"/>
          </p:nvPr>
        </p:nvSpPr>
        <p:spPr>
          <a:xfrm>
            <a:off x="767258" y="128660"/>
            <a:ext cx="10174325" cy="921645"/>
          </a:xfrm>
        </p:spPr>
        <p:txBody>
          <a:bodyPr>
            <a:noAutofit/>
          </a:bodyPr>
          <a:lstStyle/>
          <a:p>
            <a:r>
              <a:rPr lang="en-IN" sz="3600" dirty="0"/>
              <a:t>Functional Programming in Python </a:t>
            </a:r>
            <a:r>
              <a:rPr lang="en-IN" sz="3600" dirty="0" smtClean="0"/>
              <a:t>– partial()</a:t>
            </a:r>
            <a:endParaRPr lang="en-GB" sz="3600" dirty="0"/>
          </a:p>
        </p:txBody>
      </p:sp>
      <p:sp>
        <p:nvSpPr>
          <p:cNvPr id="5" name="Rectangle 4"/>
          <p:cNvSpPr/>
          <p:nvPr/>
        </p:nvSpPr>
        <p:spPr>
          <a:xfrm>
            <a:off x="2597909" y="4009291"/>
            <a:ext cx="6421511" cy="2038217"/>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IN" sz="1835" dirty="0">
              <a:solidFill>
                <a:schemeClr val="tx1"/>
              </a:solidFill>
              <a:latin typeface="Courier New" panose="02070309020205020404" pitchFamily="49" charset="0"/>
              <a:cs typeface="Courier New" panose="02070309020205020404" pitchFamily="49" charset="0"/>
            </a:endParaRPr>
          </a:p>
          <a:p>
            <a:r>
              <a:rPr lang="en-IN" sz="1835" dirty="0" smtClean="0">
                <a:solidFill>
                  <a:schemeClr val="tx1"/>
                </a:solidFill>
                <a:latin typeface="Courier New" panose="02070309020205020404" pitchFamily="49" charset="0"/>
                <a:cs typeface="Courier New" panose="02070309020205020404" pitchFamily="49" charset="0"/>
              </a:rPr>
              <a:t>#!/</a:t>
            </a:r>
            <a:r>
              <a:rPr lang="en-IN" sz="1835" dirty="0" err="1" smtClean="0">
                <a:solidFill>
                  <a:schemeClr val="tx1"/>
                </a:solidFill>
                <a:latin typeface="Courier New" panose="02070309020205020404" pitchFamily="49" charset="0"/>
                <a:cs typeface="Courier New" panose="02070309020205020404" pitchFamily="49" charset="0"/>
              </a:rPr>
              <a:t>usr</a:t>
            </a:r>
            <a:r>
              <a:rPr lang="en-IN" sz="1835" dirty="0" smtClean="0">
                <a:solidFill>
                  <a:schemeClr val="tx1"/>
                </a:solidFill>
                <a:latin typeface="Courier New" panose="02070309020205020404" pitchFamily="49" charset="0"/>
                <a:cs typeface="Courier New" panose="02070309020205020404" pitchFamily="49" charset="0"/>
              </a:rPr>
              <a:t>/bin/python3</a:t>
            </a:r>
          </a:p>
          <a:p>
            <a:r>
              <a:rPr lang="en-IN" sz="1835" dirty="0">
                <a:solidFill>
                  <a:schemeClr val="tx1"/>
                </a:solidFill>
                <a:latin typeface="Courier New" panose="02070309020205020404" pitchFamily="49" charset="0"/>
                <a:cs typeface="Courier New" panose="02070309020205020404" pitchFamily="49" charset="0"/>
              </a:rPr>
              <a:t>f</a:t>
            </a:r>
            <a:r>
              <a:rPr lang="en-IN" sz="1835" dirty="0" smtClean="0">
                <a:solidFill>
                  <a:schemeClr val="tx1"/>
                </a:solidFill>
                <a:latin typeface="Courier New" panose="02070309020205020404" pitchFamily="49" charset="0"/>
                <a:cs typeface="Courier New" panose="02070309020205020404" pitchFamily="49" charset="0"/>
              </a:rPr>
              <a:t>rom </a:t>
            </a:r>
            <a:r>
              <a:rPr lang="en-IN" sz="1835" dirty="0" err="1" smtClean="0">
                <a:solidFill>
                  <a:schemeClr val="tx1"/>
                </a:solidFill>
                <a:latin typeface="Courier New" panose="02070309020205020404" pitchFamily="49" charset="0"/>
                <a:cs typeface="Courier New" panose="02070309020205020404" pitchFamily="49" charset="0"/>
              </a:rPr>
              <a:t>functools</a:t>
            </a:r>
            <a:r>
              <a:rPr lang="en-IN" sz="1835" dirty="0" smtClean="0">
                <a:solidFill>
                  <a:schemeClr val="tx1"/>
                </a:solidFill>
                <a:latin typeface="Courier New" panose="02070309020205020404" pitchFamily="49" charset="0"/>
                <a:cs typeface="Courier New" panose="02070309020205020404" pitchFamily="49" charset="0"/>
              </a:rPr>
              <a:t> import partial</a:t>
            </a:r>
            <a:endParaRPr lang="en-IN" sz="1835" dirty="0" smtClean="0">
              <a:solidFill>
                <a:schemeClr val="tx1"/>
              </a:solidFill>
              <a:latin typeface="Courier New" panose="02070309020205020404" pitchFamily="49" charset="0"/>
              <a:cs typeface="Courier New" panose="02070309020205020404" pitchFamily="49" charset="0"/>
            </a:endParaRPr>
          </a:p>
          <a:p>
            <a:r>
              <a:rPr lang="en-IN" sz="1835" dirty="0" err="1">
                <a:solidFill>
                  <a:schemeClr val="tx1"/>
                </a:solidFill>
                <a:latin typeface="Courier New" panose="02070309020205020404" pitchFamily="49" charset="0"/>
                <a:cs typeface="Courier New" panose="02070309020205020404" pitchFamily="49" charset="0"/>
              </a:rPr>
              <a:t>d</a:t>
            </a:r>
            <a:r>
              <a:rPr lang="en-IN" sz="1835" dirty="0" err="1" smtClean="0">
                <a:solidFill>
                  <a:schemeClr val="tx1"/>
                </a:solidFill>
                <a:latin typeface="Courier New" panose="02070309020205020404" pitchFamily="49" charset="0"/>
                <a:cs typeface="Courier New" panose="02070309020205020404" pitchFamily="49" charset="0"/>
              </a:rPr>
              <a:t>ef</a:t>
            </a:r>
            <a:r>
              <a:rPr lang="en-IN" sz="1835" dirty="0" smtClean="0">
                <a:solidFill>
                  <a:schemeClr val="tx1"/>
                </a:solidFill>
                <a:latin typeface="Courier New" panose="02070309020205020404" pitchFamily="49" charset="0"/>
                <a:cs typeface="Courier New" panose="02070309020205020404" pitchFamily="49" charset="0"/>
              </a:rPr>
              <a:t> f(</a:t>
            </a:r>
            <a:r>
              <a:rPr lang="en-IN" sz="1835" dirty="0" err="1" smtClean="0">
                <a:solidFill>
                  <a:schemeClr val="tx1"/>
                </a:solidFill>
                <a:latin typeface="Courier New" panose="02070309020205020404" pitchFamily="49" charset="0"/>
                <a:cs typeface="Courier New" panose="02070309020205020404" pitchFamily="49" charset="0"/>
              </a:rPr>
              <a:t>x,y</a:t>
            </a:r>
            <a:r>
              <a:rPr lang="en-IN" sz="1835" dirty="0" smtClean="0">
                <a:solidFill>
                  <a:schemeClr val="tx1"/>
                </a:solidFill>
                <a:latin typeface="Courier New" panose="02070309020205020404" pitchFamily="49" charset="0"/>
                <a:cs typeface="Courier New" panose="02070309020205020404" pitchFamily="49" charset="0"/>
              </a:rPr>
              <a:t>):</a:t>
            </a:r>
          </a:p>
          <a:p>
            <a:r>
              <a:rPr lang="en-IN" sz="1835" dirty="0">
                <a:solidFill>
                  <a:schemeClr val="tx1"/>
                </a:solidFill>
                <a:latin typeface="Courier New" panose="02070309020205020404" pitchFamily="49" charset="0"/>
                <a:cs typeface="Courier New" panose="02070309020205020404" pitchFamily="49" charset="0"/>
              </a:rPr>
              <a:t> </a:t>
            </a:r>
            <a:r>
              <a:rPr lang="en-IN" sz="1835" dirty="0" smtClean="0">
                <a:solidFill>
                  <a:schemeClr val="tx1"/>
                </a:solidFill>
                <a:latin typeface="Courier New" panose="02070309020205020404" pitchFamily="49" charset="0"/>
                <a:cs typeface="Courier New" panose="02070309020205020404" pitchFamily="49" charset="0"/>
              </a:rPr>
              <a:t>   return </a:t>
            </a:r>
            <a:r>
              <a:rPr lang="en-IN" sz="1835" dirty="0" err="1" smtClean="0">
                <a:solidFill>
                  <a:schemeClr val="tx1"/>
                </a:solidFill>
                <a:latin typeface="Courier New" panose="02070309020205020404" pitchFamily="49" charset="0"/>
                <a:cs typeface="Courier New" panose="02070309020205020404" pitchFamily="49" charset="0"/>
              </a:rPr>
              <a:t>x+y</a:t>
            </a:r>
            <a:endParaRPr lang="en-IN" sz="1835" dirty="0" smtClean="0">
              <a:solidFill>
                <a:schemeClr val="tx1"/>
              </a:solidFill>
              <a:latin typeface="Courier New" panose="02070309020205020404" pitchFamily="49" charset="0"/>
              <a:cs typeface="Courier New" panose="02070309020205020404" pitchFamily="49" charset="0"/>
            </a:endParaRPr>
          </a:p>
          <a:p>
            <a:r>
              <a:rPr lang="en-IN" sz="1835" dirty="0">
                <a:solidFill>
                  <a:schemeClr val="tx1"/>
                </a:solidFill>
                <a:latin typeface="Courier New" panose="02070309020205020404" pitchFamily="49" charset="0"/>
                <a:cs typeface="Courier New" panose="02070309020205020404" pitchFamily="49" charset="0"/>
              </a:rPr>
              <a:t>f</a:t>
            </a:r>
            <a:r>
              <a:rPr lang="en-IN" sz="1835" dirty="0" smtClean="0">
                <a:solidFill>
                  <a:schemeClr val="tx1"/>
                </a:solidFill>
                <a:latin typeface="Courier New" panose="02070309020205020404" pitchFamily="49" charset="0"/>
                <a:cs typeface="Courier New" panose="02070309020205020404" pitchFamily="49" charset="0"/>
              </a:rPr>
              <a:t>oo = partial(f,1)</a:t>
            </a:r>
          </a:p>
          <a:p>
            <a:r>
              <a:rPr lang="en-IN" sz="1835" dirty="0">
                <a:solidFill>
                  <a:schemeClr val="tx1"/>
                </a:solidFill>
                <a:latin typeface="Courier New" panose="02070309020205020404" pitchFamily="49" charset="0"/>
                <a:cs typeface="Courier New" panose="02070309020205020404" pitchFamily="49" charset="0"/>
              </a:rPr>
              <a:t>p</a:t>
            </a:r>
            <a:r>
              <a:rPr lang="en-IN" sz="1835" dirty="0" smtClean="0">
                <a:solidFill>
                  <a:schemeClr val="tx1"/>
                </a:solidFill>
                <a:latin typeface="Courier New" panose="02070309020205020404" pitchFamily="49" charset="0"/>
                <a:cs typeface="Courier New" panose="02070309020205020404" pitchFamily="49" charset="0"/>
              </a:rPr>
              <a:t>rint (foo(2))</a:t>
            </a:r>
          </a:p>
          <a:p>
            <a:endParaRPr lang="en-GB" sz="1835" dirty="0">
              <a:latin typeface="Courier New" panose="02070309020205020404" pitchFamily="49" charset="0"/>
              <a:cs typeface="Courier New" panose="02070309020205020404" pitchFamily="49" charset="0"/>
            </a:endParaRPr>
          </a:p>
        </p:txBody>
      </p:sp>
      <p:sp>
        <p:nvSpPr>
          <p:cNvPr id="8"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8</a:t>
            </a:fld>
            <a:endParaRPr lang="en-GB" dirty="0"/>
          </a:p>
        </p:txBody>
      </p:sp>
    </p:spTree>
    <p:extLst>
      <p:ext uri="{BB962C8B-B14F-4D97-AF65-F5344CB8AC3E}">
        <p14:creationId xmlns:p14="http://schemas.microsoft.com/office/powerpoint/2010/main" val="312345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A pure function is one that doesn’t change the state of any variable.  </a:t>
            </a:r>
          </a:p>
          <a:p>
            <a:r>
              <a:rPr lang="en-GB" dirty="0" smtClean="0"/>
              <a:t>It always returns the same value given the same input parameters. </a:t>
            </a:r>
          </a:p>
          <a:p>
            <a:r>
              <a:rPr lang="en-GB" dirty="0" smtClean="0"/>
              <a:t>It creates no side effects. </a:t>
            </a:r>
          </a:p>
          <a:p>
            <a:r>
              <a:rPr lang="en-GB" dirty="0" smtClean="0"/>
              <a:t>The function’s return value cannot depend upon anything other than the provided input parameters. </a:t>
            </a:r>
            <a:endParaRPr lang="en-GB" dirty="0" smtClean="0"/>
          </a:p>
        </p:txBody>
      </p:sp>
      <p:sp>
        <p:nvSpPr>
          <p:cNvPr id="3" name="Title 2"/>
          <p:cNvSpPr>
            <a:spLocks noGrp="1"/>
          </p:cNvSpPr>
          <p:nvPr>
            <p:ph type="title"/>
          </p:nvPr>
        </p:nvSpPr>
        <p:spPr>
          <a:xfrm>
            <a:off x="767258" y="128660"/>
            <a:ext cx="10174325" cy="921645"/>
          </a:xfrm>
        </p:spPr>
        <p:txBody>
          <a:bodyPr>
            <a:noAutofit/>
          </a:bodyPr>
          <a:lstStyle/>
          <a:p>
            <a:r>
              <a:rPr lang="en-IN" sz="3600" dirty="0"/>
              <a:t>Functional Programming in Python </a:t>
            </a:r>
            <a:r>
              <a:rPr lang="en-IN" sz="3600" dirty="0" smtClean="0"/>
              <a:t>– Pure Functions</a:t>
            </a:r>
            <a:endParaRPr lang="en-GB" sz="3600" dirty="0"/>
          </a:p>
        </p:txBody>
      </p:sp>
      <p:sp>
        <p:nvSpPr>
          <p:cNvPr id="8"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9</a:t>
            </a:fld>
            <a:endParaRPr lang="en-GB" dirty="0"/>
          </a:p>
        </p:txBody>
      </p:sp>
    </p:spTree>
    <p:extLst>
      <p:ext uri="{BB962C8B-B14F-4D97-AF65-F5344CB8AC3E}">
        <p14:creationId xmlns:p14="http://schemas.microsoft.com/office/powerpoint/2010/main" val="1119457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raun_PowerPoint_Template" id="{08DDE416-187E-4BF4-8B99-7339421047F9}" vid="{88E940D2-BB88-49AD-8027-2DFE3A326A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Braun_PowerPoint_Template</Template>
  <TotalTime>1027</TotalTime>
  <Words>3129</Words>
  <Application>Microsoft Office PowerPoint</Application>
  <PresentationFormat>Custom</PresentationFormat>
  <Paragraphs>514</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Python for Tool Developers</vt:lpstr>
      <vt:lpstr>Module 1A</vt:lpstr>
      <vt:lpstr>Functional Programming in Python - Introduction</vt:lpstr>
      <vt:lpstr>Functional Programming in Python - Introduction</vt:lpstr>
      <vt:lpstr>Functional Programming in Python </vt:lpstr>
      <vt:lpstr>Functional Programming in Python - Closures</vt:lpstr>
      <vt:lpstr>Functional Programming in Python – currying</vt:lpstr>
      <vt:lpstr>Functional Programming in Python – partial()</vt:lpstr>
      <vt:lpstr>Functional Programming in Python – Pure Functions</vt:lpstr>
      <vt:lpstr>Functional Programming in Python - Recursion</vt:lpstr>
      <vt:lpstr>Functional Programming in Python - Recursion</vt:lpstr>
      <vt:lpstr>Functional Programming in Python - Lambdas</vt:lpstr>
      <vt:lpstr>Functional Programming in Python –map()</vt:lpstr>
      <vt:lpstr>Functional Programming in Python –map()</vt:lpstr>
      <vt:lpstr>Functional Programming in Python – map()</vt:lpstr>
      <vt:lpstr>Functional Programming in Python - filter()</vt:lpstr>
      <vt:lpstr> Functional Programming in Python - reduce() </vt:lpstr>
      <vt:lpstr> Functional Programming in Python – Lazy evaluation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Sue Bird</dc:creator>
  <cp:lastModifiedBy>bbrelin</cp:lastModifiedBy>
  <cp:revision>117</cp:revision>
  <cp:lastPrinted>2016-11-13T06:08:24Z</cp:lastPrinted>
  <dcterms:created xsi:type="dcterms:W3CDTF">2016-11-07T05:08:14Z</dcterms:created>
  <dcterms:modified xsi:type="dcterms:W3CDTF">2016-11-24T10:19:52Z</dcterms:modified>
</cp:coreProperties>
</file>