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60" r:id="rId2"/>
    <p:sldId id="262" r:id="rId3"/>
    <p:sldId id="273" r:id="rId4"/>
    <p:sldId id="279" r:id="rId5"/>
    <p:sldId id="274" r:id="rId6"/>
    <p:sldId id="280" r:id="rId7"/>
    <p:sldId id="281" r:id="rId8"/>
    <p:sldId id="298" r:id="rId9"/>
    <p:sldId id="299" r:id="rId10"/>
    <p:sldId id="275" r:id="rId11"/>
    <p:sldId id="294" r:id="rId12"/>
    <p:sldId id="295" r:id="rId13"/>
    <p:sldId id="276" r:id="rId14"/>
    <p:sldId id="284" r:id="rId15"/>
    <p:sldId id="289" r:id="rId16"/>
    <p:sldId id="286" r:id="rId17"/>
    <p:sldId id="290" r:id="rId18"/>
    <p:sldId id="291" r:id="rId19"/>
    <p:sldId id="296" r:id="rId20"/>
    <p:sldId id="287" r:id="rId21"/>
    <p:sldId id="292" r:id="rId22"/>
    <p:sldId id="293" r:id="rId23"/>
    <p:sldId id="288" r:id="rId24"/>
    <p:sldId id="297" r:id="rId25"/>
  </p:sldIdLst>
  <p:sldSz cx="11160125"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328EA0"/>
    <a:srgbClr val="5B9BD5"/>
    <a:srgbClr val="DBDBDB"/>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5" autoAdjust="0"/>
    <p:restoredTop sz="68375" autoAdjust="0"/>
  </p:normalViewPr>
  <p:slideViewPr>
    <p:cSldViewPr snapToGrid="0">
      <p:cViewPr>
        <p:scale>
          <a:sx n="66" d="100"/>
          <a:sy n="66" d="100"/>
        </p:scale>
        <p:origin x="-1404" y="726"/>
      </p:cViewPr>
      <p:guideLst>
        <p:guide orient="horz" pos="2160"/>
        <p:guide pos="3515"/>
      </p:guideLst>
    </p:cSldViewPr>
  </p:slideViewPr>
  <p:outlineViewPr>
    <p:cViewPr>
      <p:scale>
        <a:sx n="33" d="100"/>
        <a:sy n="33" d="100"/>
      </p:scale>
      <p:origin x="0" y="-17730"/>
    </p:cViewPr>
  </p:outlineViewPr>
  <p:notesTextViewPr>
    <p:cViewPr>
      <p:scale>
        <a:sx n="1" d="1"/>
        <a:sy n="1" d="1"/>
      </p:scale>
      <p:origin x="0" y="0"/>
    </p:cViewPr>
  </p:notesTextViewPr>
  <p:sorterViewPr>
    <p:cViewPr>
      <p:scale>
        <a:sx n="100" d="100"/>
        <a:sy n="100" d="100"/>
      </p:scale>
      <p:origin x="0" y="-8058"/>
    </p:cViewPr>
  </p:sorterViewPr>
  <p:notesViewPr>
    <p:cSldViewPr snapToGrid="0">
      <p:cViewPr>
        <p:scale>
          <a:sx n="90" d="100"/>
          <a:sy n="90" d="100"/>
        </p:scale>
        <p:origin x="-2478" y="2616"/>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a:p>
        </p:txBody>
      </p:sp>
      <p:sp>
        <p:nvSpPr>
          <p:cNvPr id="3" name="Date Placeholder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9ADB5C04-2B26-46F1-8B51-1D2244D4A951}" type="datetimeFigureOut">
              <a:rPr lang="en-GB" smtClean="0"/>
              <a:t>25/11/2016</a:t>
            </a:fld>
            <a:endParaRPr lang="en-GB"/>
          </a:p>
        </p:txBody>
      </p:sp>
      <p:sp>
        <p:nvSpPr>
          <p:cNvPr id="4" name="Footer Placeholder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GB"/>
              <a:t>Course Name</a:t>
            </a:r>
          </a:p>
        </p:txBody>
      </p:sp>
      <p:sp>
        <p:nvSpPr>
          <p:cNvPr id="5" name="Slide Number Placeholder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17E3601A-F12A-434E-95E2-672A1A81F3E5}" type="slidenum">
              <a:rPr lang="en-GB" smtClean="0"/>
              <a:t>‹#›</a:t>
            </a:fld>
            <a:endParaRPr lang="en-GB"/>
          </a:p>
        </p:txBody>
      </p:sp>
    </p:spTree>
    <p:extLst>
      <p:ext uri="{BB962C8B-B14F-4D97-AF65-F5344CB8AC3E}">
        <p14:creationId xmlns:p14="http://schemas.microsoft.com/office/powerpoint/2010/main" val="7387046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20562" y="569829"/>
            <a:ext cx="6057900" cy="3722688"/>
          </a:xfrm>
          <a:prstGeom prst="rect">
            <a:avLst/>
          </a:prstGeom>
          <a:noFill/>
          <a:ln w="12700">
            <a:solidFill>
              <a:prstClr val="black"/>
            </a:solidFill>
          </a:ln>
        </p:spPr>
        <p:txBody>
          <a:bodyPr vert="horz" lIns="99075" tIns="49538" rIns="99075" bIns="49538" rtlCol="0" anchor="ctr"/>
          <a:lstStyle/>
          <a:p>
            <a:endParaRPr lang="en-GB"/>
          </a:p>
        </p:txBody>
      </p:sp>
      <p:sp>
        <p:nvSpPr>
          <p:cNvPr id="5" name="Notes Placeholder 4"/>
          <p:cNvSpPr>
            <a:spLocks noGrp="1"/>
          </p:cNvSpPr>
          <p:nvPr>
            <p:ph type="body" sz="quarter" idx="3"/>
          </p:nvPr>
        </p:nvSpPr>
        <p:spPr>
          <a:xfrm>
            <a:off x="710406" y="4572913"/>
            <a:ext cx="5678212" cy="4834216"/>
          </a:xfrm>
          <a:prstGeom prst="rect">
            <a:avLst/>
          </a:prstGeom>
        </p:spPr>
        <p:txBody>
          <a:bodyPr vert="horz" lIns="99075" tIns="49538" rIns="99075" bIns="49538"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710406" y="9525129"/>
            <a:ext cx="2368021" cy="448176"/>
          </a:xfrm>
          <a:prstGeom prst="rect">
            <a:avLst/>
          </a:prstGeom>
        </p:spPr>
        <p:txBody>
          <a:bodyPr vert="horz" lIns="99075" tIns="49538" rIns="99075" bIns="49538" rtlCol="0" anchor="b"/>
          <a:lstStyle>
            <a:lvl1pPr algn="l">
              <a:defRPr sz="1000">
                <a:latin typeface="Georgia" panose="02040502050405020303" pitchFamily="18" charset="0"/>
              </a:defRPr>
            </a:lvl1pPr>
          </a:lstStyle>
          <a:p>
            <a:r>
              <a:rPr lang="en-GB" dirty="0"/>
              <a:t>Python for Tool Developers</a:t>
            </a:r>
          </a:p>
        </p:txBody>
      </p:sp>
      <p:sp>
        <p:nvSpPr>
          <p:cNvPr id="7" name="Slide Number Placeholder 6"/>
          <p:cNvSpPr>
            <a:spLocks noGrp="1"/>
          </p:cNvSpPr>
          <p:nvPr>
            <p:ph type="sldNum" sz="quarter" idx="5"/>
          </p:nvPr>
        </p:nvSpPr>
        <p:spPr>
          <a:xfrm>
            <a:off x="4023992" y="9525129"/>
            <a:ext cx="2369665" cy="448176"/>
          </a:xfrm>
          <a:prstGeom prst="rect">
            <a:avLst/>
          </a:prstGeom>
        </p:spPr>
        <p:txBody>
          <a:bodyPr vert="horz" lIns="99075" tIns="49538" rIns="99075" bIns="49538" rtlCol="0" anchor="b"/>
          <a:lstStyle>
            <a:lvl1pPr algn="r">
              <a:defRPr sz="1000">
                <a:latin typeface="Georgia" panose="02040502050405020303" pitchFamily="18" charset="0"/>
              </a:defRPr>
            </a:lvl1pPr>
          </a:lstStyle>
          <a:p>
            <a:fld id="{BD25BEDC-D529-4A0A-A183-E8306A8EE1D8}" type="slidenum">
              <a:rPr lang="en-GB" smtClean="0"/>
              <a:pPr/>
              <a:t>‹#›</a:t>
            </a:fld>
            <a:endParaRPr lang="en-GB"/>
          </a:p>
        </p:txBody>
      </p:sp>
    </p:spTree>
    <p:extLst>
      <p:ext uri="{BB962C8B-B14F-4D97-AF65-F5344CB8AC3E}">
        <p14:creationId xmlns:p14="http://schemas.microsoft.com/office/powerpoint/2010/main" val="35776746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100" kern="1200">
        <a:solidFill>
          <a:schemeClr val="tx1"/>
        </a:solidFill>
        <a:latin typeface="Georgia" panose="02040502050405020303" pitchFamily="18" charset="0"/>
        <a:ea typeface="+mn-ea"/>
        <a:cs typeface="+mn-cs"/>
      </a:defRPr>
    </a:lvl1pPr>
    <a:lvl2pPr marL="457200" algn="l" defTabSz="914400" rtl="0" eaLnBrk="1" latinLnBrk="0" hangingPunct="1">
      <a:defRPr sz="1100" kern="1200">
        <a:solidFill>
          <a:schemeClr val="tx1"/>
        </a:solidFill>
        <a:latin typeface="Georgia" panose="02040502050405020303" pitchFamily="18" charset="0"/>
        <a:ea typeface="+mn-ea"/>
        <a:cs typeface="+mn-cs"/>
      </a:defRPr>
    </a:lvl2pPr>
    <a:lvl3pPr marL="914400" algn="l" defTabSz="914400" rtl="0" eaLnBrk="1" latinLnBrk="0" hangingPunct="1">
      <a:defRPr sz="1100" kern="1200">
        <a:solidFill>
          <a:schemeClr val="tx1"/>
        </a:solidFill>
        <a:latin typeface="Georgia" panose="02040502050405020303" pitchFamily="18" charset="0"/>
        <a:ea typeface="+mn-ea"/>
        <a:cs typeface="+mn-cs"/>
      </a:defRPr>
    </a:lvl3pPr>
    <a:lvl4pPr marL="1371600" algn="l" defTabSz="914400" rtl="0" eaLnBrk="1" latinLnBrk="0" hangingPunct="1">
      <a:defRPr sz="1100" kern="1200">
        <a:solidFill>
          <a:schemeClr val="tx1"/>
        </a:solidFill>
        <a:latin typeface="Georgia" panose="02040502050405020303" pitchFamily="18" charset="0"/>
        <a:ea typeface="+mn-ea"/>
        <a:cs typeface="+mn-cs"/>
      </a:defRPr>
    </a:lvl4pPr>
    <a:lvl5pPr marL="1828800" algn="l" defTabSz="914400" rtl="0" eaLnBrk="1" latinLnBrk="0" hangingPunct="1">
      <a:defRPr sz="1100" kern="1200">
        <a:solidFill>
          <a:schemeClr val="tx1"/>
        </a:solidFill>
        <a:latin typeface="Georgia" panose="02040502050405020303"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a:t>
            </a:fld>
            <a:endParaRPr lang="en-GB"/>
          </a:p>
        </p:txBody>
      </p:sp>
      <p:sp>
        <p:nvSpPr>
          <p:cNvPr id="8" name="Slide Image Placeholder 7"/>
          <p:cNvSpPr>
            <a:spLocks noGrp="1" noRot="1" noChangeAspect="1"/>
          </p:cNvSpPr>
          <p:nvPr>
            <p:ph type="sldImg"/>
          </p:nvPr>
        </p:nvSpPr>
        <p:spPr>
          <a:xfrm>
            <a:off x="520700" y="569913"/>
            <a:ext cx="6057900" cy="3722687"/>
          </a:xfrm>
        </p:spPr>
      </p:sp>
      <p:sp>
        <p:nvSpPr>
          <p:cNvPr id="9" name="Notes Placeholder 8"/>
          <p:cNvSpPr>
            <a:spLocks noGrp="1"/>
          </p:cNvSpPr>
          <p:nvPr>
            <p:ph type="body" idx="1"/>
          </p:nvPr>
        </p:nvSpPr>
        <p:spPr/>
        <p:txBody>
          <a:bodyPr/>
          <a:lstStyle/>
          <a:p>
            <a:endParaRPr lang="en-GB"/>
          </a:p>
        </p:txBody>
      </p:sp>
    </p:spTree>
    <p:extLst>
      <p:ext uri="{BB962C8B-B14F-4D97-AF65-F5344CB8AC3E}">
        <p14:creationId xmlns:p14="http://schemas.microsoft.com/office/powerpoint/2010/main" val="3834600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pPr>
              <a:spcAft>
                <a:spcPts val="400"/>
              </a:spcAft>
            </a:pPr>
            <a:r>
              <a:rPr lang="en-IN" sz="1300" b="1" dirty="0">
                <a:solidFill>
                  <a:schemeClr val="accent5"/>
                </a:solidFill>
              </a:rPr>
              <a:t>Decorators</a:t>
            </a:r>
            <a:endParaRPr lang="en-GB" sz="1300" b="1" dirty="0">
              <a:solidFill>
                <a:schemeClr val="accent5"/>
              </a:solidFill>
            </a:endParaRPr>
          </a:p>
          <a:p>
            <a:pPr>
              <a:spcAft>
                <a:spcPts val="300"/>
              </a:spcAft>
            </a:pPr>
            <a:r>
              <a:rPr lang="en-IN" dirty="0"/>
              <a:t>Decorators are a “syntactical sugar” for closures.</a:t>
            </a:r>
            <a:endParaRPr lang="en-GB" dirty="0"/>
          </a:p>
          <a:p>
            <a:pPr>
              <a:spcAft>
                <a:spcPts val="300"/>
              </a:spcAft>
            </a:pPr>
            <a:r>
              <a:rPr lang="en-IN" dirty="0"/>
              <a:t>We note that when using coroutines, we must always initialize it with a call to </a:t>
            </a:r>
            <a:r>
              <a:rPr lang="en-IN" dirty="0">
                <a:latin typeface="Courier New" panose="02070309020205020404" pitchFamily="49" charset="0"/>
                <a:cs typeface="Courier New" panose="02070309020205020404" pitchFamily="49" charset="0"/>
              </a:rPr>
              <a:t>__next__() </a:t>
            </a:r>
            <a:r>
              <a:rPr lang="en-IN" dirty="0"/>
              <a:t>or </a:t>
            </a:r>
            <a:r>
              <a:rPr lang="en-IN" dirty="0">
                <a:latin typeface="Courier New" panose="02070309020205020404" pitchFamily="49" charset="0"/>
                <a:cs typeface="Courier New" panose="02070309020205020404" pitchFamily="49" charset="0"/>
              </a:rPr>
              <a:t>next()</a:t>
            </a:r>
            <a:r>
              <a:rPr lang="en-IN" dirty="0"/>
              <a:t> in Python2, or use the </a:t>
            </a:r>
            <a:r>
              <a:rPr lang="en-IN" dirty="0">
                <a:latin typeface="Courier New" panose="02070309020205020404" pitchFamily="49" charset="0"/>
                <a:cs typeface="Courier New" panose="02070309020205020404" pitchFamily="49" charset="0"/>
              </a:rPr>
              <a:t>send</a:t>
            </a:r>
            <a:r>
              <a:rPr lang="en-IN" dirty="0"/>
              <a:t> method with </a:t>
            </a:r>
            <a:r>
              <a:rPr lang="en-IN" dirty="0">
                <a:latin typeface="Courier New" panose="02070309020205020404" pitchFamily="49" charset="0"/>
                <a:cs typeface="Courier New" panose="02070309020205020404" pitchFamily="49" charset="0"/>
              </a:rPr>
              <a:t>None</a:t>
            </a:r>
            <a:r>
              <a:rPr lang="en-IN" dirty="0"/>
              <a:t> passed. </a:t>
            </a:r>
          </a:p>
          <a:p>
            <a:pPr>
              <a:spcAft>
                <a:spcPts val="300"/>
              </a:spcAft>
            </a:pPr>
            <a:r>
              <a:rPr lang="en-IN" dirty="0"/>
              <a:t>If I'm calling a number of coroutines in code, these extra lines of code become tiresome and redundant, i.e. we don't want to constantly have to call the </a:t>
            </a:r>
            <a:r>
              <a:rPr lang="en-IN" dirty="0">
                <a:latin typeface="Courier New" panose="02070309020205020404" pitchFamily="49" charset="0"/>
                <a:cs typeface="Courier New" panose="02070309020205020404" pitchFamily="49" charset="0"/>
              </a:rPr>
              <a:t>next</a:t>
            </a:r>
            <a:r>
              <a:rPr lang="en-IN" dirty="0">
                <a:cs typeface="Courier New" panose="02070309020205020404" pitchFamily="49" charset="0"/>
              </a:rPr>
              <a:t>/</a:t>
            </a:r>
            <a:r>
              <a:rPr lang="en-IN" dirty="0">
                <a:latin typeface="Courier New" panose="02070309020205020404" pitchFamily="49" charset="0"/>
                <a:cs typeface="Courier New" panose="02070309020205020404" pitchFamily="49" charset="0"/>
              </a:rPr>
              <a:t>send</a:t>
            </a:r>
            <a:r>
              <a:rPr lang="en-IN" dirty="0"/>
              <a:t> methods every time we want to initialize the coroutine. </a:t>
            </a:r>
          </a:p>
          <a:p>
            <a:pPr>
              <a:spcAft>
                <a:spcPts val="300"/>
              </a:spcAft>
            </a:pPr>
            <a:r>
              <a:rPr lang="en-IN" dirty="0"/>
              <a:t>Better to declare a function we'll call </a:t>
            </a:r>
            <a:r>
              <a:rPr lang="en-IN" dirty="0">
                <a:latin typeface="Courier New" panose="02070309020205020404" pitchFamily="49" charset="0"/>
                <a:cs typeface="Courier New" panose="02070309020205020404" pitchFamily="49" charset="0"/>
              </a:rPr>
              <a:t>coroutine</a:t>
            </a:r>
            <a:r>
              <a:rPr lang="en-IN" dirty="0"/>
              <a:t> and use that as a “decorator” to our coroutine. Like so:</a:t>
            </a:r>
          </a:p>
          <a:p>
            <a:pPr>
              <a:spcAft>
                <a:spcPts val="300"/>
              </a:spcAft>
            </a:pPr>
            <a:endParaRPr lang="en-IN" dirty="0"/>
          </a:p>
          <a:p>
            <a:pPr>
              <a:spcAft>
                <a:spcPts val="300"/>
              </a:spcAft>
            </a:pPr>
            <a:endParaRPr lang="en-IN" dirty="0"/>
          </a:p>
          <a:p>
            <a:pPr>
              <a:spcAft>
                <a:spcPts val="300"/>
              </a:spcAft>
            </a:pPr>
            <a:endParaRPr lang="en-IN" dirty="0"/>
          </a:p>
          <a:p>
            <a:pPr>
              <a:spcAft>
                <a:spcPts val="300"/>
              </a:spcAft>
            </a:pPr>
            <a:endParaRPr lang="en-IN" dirty="0"/>
          </a:p>
          <a:p>
            <a:pPr>
              <a:spcAft>
                <a:spcPts val="300"/>
              </a:spcAft>
            </a:pPr>
            <a:endParaRPr lang="en-IN" dirty="0"/>
          </a:p>
          <a:p>
            <a:pPr>
              <a:spcAft>
                <a:spcPts val="300"/>
              </a:spcAft>
            </a:pPr>
            <a:endParaRPr lang="en-IN" dirty="0"/>
          </a:p>
          <a:p>
            <a:pPr>
              <a:spcAft>
                <a:spcPts val="300"/>
              </a:spcAft>
            </a:pPr>
            <a:endParaRPr lang="en-IN" dirty="0"/>
          </a:p>
          <a:p>
            <a:pPr>
              <a:spcAft>
                <a:spcPts val="300"/>
              </a:spcAft>
            </a:pPr>
            <a:endParaRPr lang="en-IN" dirty="0"/>
          </a:p>
          <a:p>
            <a:pPr>
              <a:spcAft>
                <a:spcPts val="300"/>
              </a:spcAft>
            </a:pPr>
            <a:endParaRPr lang="en-GB" dirty="0"/>
          </a:p>
          <a:p>
            <a:pPr>
              <a:spcAft>
                <a:spcPts val="300"/>
              </a:spcAft>
            </a:pPr>
            <a:endParaRPr lang="en-GB" dirty="0"/>
          </a:p>
          <a:p>
            <a:pPr>
              <a:spcAft>
                <a:spcPts val="300"/>
              </a:spcAft>
            </a:pPr>
            <a:r>
              <a:rPr lang="en-IN" dirty="0"/>
              <a:t>Note that the '@' symbol designates the decorator in Python. </a:t>
            </a:r>
          </a:p>
          <a:p>
            <a:pPr>
              <a:spcAft>
                <a:spcPts val="300"/>
              </a:spcAft>
            </a:pPr>
            <a:r>
              <a:rPr lang="en-IN" dirty="0"/>
              <a:t>Therefore, when calling </a:t>
            </a:r>
            <a:r>
              <a:rPr lang="en-IN" dirty="0">
                <a:cs typeface="Courier New" panose="02070309020205020404" pitchFamily="49" charset="0"/>
              </a:rPr>
              <a:t>the</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some_coroutine</a:t>
            </a:r>
            <a:r>
              <a:rPr lang="en-IN" dirty="0">
                <a:latin typeface="Courier New" panose="02070309020205020404" pitchFamily="49" charset="0"/>
                <a:cs typeface="Courier New" panose="02070309020205020404" pitchFamily="49" charset="0"/>
              </a:rPr>
              <a:t> </a:t>
            </a:r>
            <a:r>
              <a:rPr lang="en-IN" dirty="0"/>
              <a:t>coroutine, first Python will call the </a:t>
            </a:r>
            <a:r>
              <a:rPr lang="en-IN" dirty="0">
                <a:latin typeface="Courier New" panose="02070309020205020404" pitchFamily="49" charset="0"/>
                <a:cs typeface="Courier New" panose="02070309020205020404" pitchFamily="49" charset="0"/>
              </a:rPr>
              <a:t>coroutine</a:t>
            </a:r>
            <a:r>
              <a:rPr lang="en-IN" dirty="0"/>
              <a:t> function, which will then call the coroutine itself;  the decorator calls the </a:t>
            </a:r>
            <a:r>
              <a:rPr lang="en-IN" dirty="0">
                <a:latin typeface="Courier New" panose="02070309020205020404" pitchFamily="49" charset="0"/>
                <a:cs typeface="Courier New" panose="02070309020205020404" pitchFamily="49" charset="0"/>
              </a:rPr>
              <a:t>send</a:t>
            </a:r>
            <a:r>
              <a:rPr lang="en-IN" dirty="0"/>
              <a:t> method so you don't have to do it manually.</a:t>
            </a:r>
            <a:endParaRPr lang="en-GB" dirty="0"/>
          </a:p>
          <a:p>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10</a:t>
            </a:fld>
            <a:endParaRPr lang="en-GB"/>
          </a:p>
        </p:txBody>
      </p:sp>
      <p:sp>
        <p:nvSpPr>
          <p:cNvPr id="6" name="Rectangle 5"/>
          <p:cNvSpPr/>
          <p:nvPr/>
        </p:nvSpPr>
        <p:spPr>
          <a:xfrm>
            <a:off x="2325763" y="6216595"/>
            <a:ext cx="3396457" cy="2166356"/>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a:spcAft>
                <a:spcPts val="650"/>
              </a:spcAft>
            </a:pPr>
            <a:r>
              <a:rPr lang="en-IN" sz="1000" dirty="0">
                <a:solidFill>
                  <a:schemeClr val="tx1"/>
                </a:solidFill>
                <a:latin typeface="Courier New" panose="02070309020205020404" pitchFamily="49" charset="0"/>
                <a:cs typeface="Courier New" panose="02070309020205020404" pitchFamily="49" charset="0"/>
              </a:rPr>
              <a:t>def coroutine(</a:t>
            </a:r>
            <a:r>
              <a:rPr lang="en-IN" sz="1000" dirty="0" err="1">
                <a:solidFill>
                  <a:schemeClr val="tx1"/>
                </a:solidFill>
                <a:latin typeface="Courier New" panose="02070309020205020404" pitchFamily="49" charset="0"/>
                <a:cs typeface="Courier New" panose="02070309020205020404" pitchFamily="49" charset="0"/>
              </a:rPr>
              <a:t>func</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def start(*</a:t>
            </a:r>
            <a:r>
              <a:rPr lang="en-IN" sz="1000" dirty="0" err="1">
                <a:solidFill>
                  <a:schemeClr val="tx1"/>
                </a:solidFill>
                <a:latin typeface="Courier New" panose="02070309020205020404" pitchFamily="49" charset="0"/>
                <a:cs typeface="Courier New" panose="02070309020205020404" pitchFamily="49" charset="0"/>
              </a:rPr>
              <a:t>args</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kwargs</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cr</a:t>
            </a:r>
            <a:r>
              <a:rPr lang="en-IN" sz="1000" dirty="0">
                <a:solidFill>
                  <a:schemeClr val="tx1"/>
                </a:solidFill>
                <a:latin typeface="Courier New" panose="02070309020205020404" pitchFamily="49" charset="0"/>
                <a:cs typeface="Courier New" panose="02070309020205020404" pitchFamily="49" charset="0"/>
              </a:rPr>
              <a:t> = </a:t>
            </a:r>
            <a:r>
              <a:rPr lang="en-IN" sz="1000" dirty="0" err="1">
                <a:solidFill>
                  <a:schemeClr val="tx1"/>
                </a:solidFill>
                <a:latin typeface="Courier New" panose="02070309020205020404" pitchFamily="49" charset="0"/>
                <a:cs typeface="Courier New" panose="02070309020205020404" pitchFamily="49" charset="0"/>
              </a:rPr>
              <a:t>func</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args</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kwargs</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cr.send</a:t>
            </a:r>
            <a:r>
              <a:rPr lang="en-IN" sz="1000" dirty="0">
                <a:solidFill>
                  <a:schemeClr val="tx1"/>
                </a:solidFill>
                <a:latin typeface="Courier New" panose="02070309020205020404" pitchFamily="49" charset="0"/>
                <a:cs typeface="Courier New" panose="02070309020205020404" pitchFamily="49" charset="0"/>
              </a:rPr>
              <a:t>(None)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return </a:t>
            </a:r>
            <a:r>
              <a:rPr lang="en-IN" sz="1000" dirty="0" err="1">
                <a:solidFill>
                  <a:schemeClr val="tx1"/>
                </a:solidFill>
                <a:latin typeface="Courier New" panose="02070309020205020404" pitchFamily="49" charset="0"/>
                <a:cs typeface="Courier New" panose="02070309020205020404" pitchFamily="49" charset="0"/>
              </a:rPr>
              <a:t>cr</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return start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@coroutine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def </a:t>
            </a:r>
            <a:r>
              <a:rPr lang="en-IN" sz="1000" dirty="0" err="1">
                <a:solidFill>
                  <a:schemeClr val="tx1"/>
                </a:solidFill>
                <a:latin typeface="Courier New" panose="02070309020205020404" pitchFamily="49" charset="0"/>
                <a:cs typeface="Courier New" panose="02070309020205020404" pitchFamily="49" charset="0"/>
              </a:rPr>
              <a:t>some_coroutine</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myarg</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some_code_here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f = </a:t>
            </a:r>
            <a:r>
              <a:rPr lang="en-IN" sz="1000" dirty="0" err="1">
                <a:solidFill>
                  <a:schemeClr val="tx1"/>
                </a:solidFill>
                <a:latin typeface="Courier New" panose="02070309020205020404" pitchFamily="49" charset="0"/>
                <a:cs typeface="Courier New" panose="02070309020205020404" pitchFamily="49" charset="0"/>
              </a:rPr>
              <a:t>some_coroutine</a:t>
            </a:r>
            <a:r>
              <a:rPr lang="en-IN" sz="1000" dirty="0">
                <a:solidFill>
                  <a:schemeClr val="tx1"/>
                </a:solidFill>
                <a:latin typeface="Courier New" panose="02070309020205020404" pitchFamily="49" charset="0"/>
                <a:cs typeface="Courier New" panose="02070309020205020404" pitchFamily="49" charset="0"/>
              </a:rPr>
              <a:t>(“foo”)</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err="1">
                <a:solidFill>
                  <a:schemeClr val="tx1"/>
                </a:solidFill>
                <a:latin typeface="Courier New" panose="02070309020205020404" pitchFamily="49" charset="0"/>
                <a:cs typeface="Courier New" panose="02070309020205020404" pitchFamily="49" charset="0"/>
              </a:rPr>
              <a:t>f.send</a:t>
            </a:r>
            <a:r>
              <a:rPr lang="en-IN" sz="1000" dirty="0">
                <a:solidFill>
                  <a:schemeClr val="tx1"/>
                </a:solidFill>
                <a:latin typeface="Courier New" panose="02070309020205020404" pitchFamily="49" charset="0"/>
                <a:cs typeface="Courier New" panose="02070309020205020404" pitchFamily="49" charset="0"/>
              </a:rPr>
              <a:t>(“bar”)</a:t>
            </a:r>
            <a:endParaRPr lang="en-GB" sz="1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26932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710280" y="4573080"/>
            <a:ext cx="5677920" cy="4833720"/>
          </a:xfrm>
          <a:prstGeom prst="rect">
            <a:avLst/>
          </a:prstGeom>
        </p:spPr>
        <p:txBody>
          <a:bodyPr lIns="99000" tIns="49680" rIns="99000" bIns="49680"/>
          <a:lstStyle/>
          <a:p>
            <a:pPr>
              <a:spcAft>
                <a:spcPts val="600"/>
              </a:spcAft>
            </a:pPr>
            <a:r>
              <a:rPr lang="en-IN" sz="1200" b="1" kern="1200" dirty="0">
                <a:solidFill>
                  <a:schemeClr val="accent5"/>
                </a:solidFill>
                <a:effectLst/>
                <a:latin typeface="Georgia" panose="02040502050405020303" pitchFamily="18" charset="0"/>
                <a:ea typeface="+mn-ea"/>
                <a:cs typeface="+mn-cs"/>
              </a:rPr>
              <a:t>Properties and Descriptors</a:t>
            </a:r>
          </a:p>
          <a:p>
            <a:pPr>
              <a:spcAft>
                <a:spcPts val="600"/>
              </a:spcAft>
            </a:pPr>
            <a:r>
              <a:rPr lang="en-IN" sz="1100" kern="1200" dirty="0">
                <a:solidFill>
                  <a:schemeClr val="tx1"/>
                </a:solidFill>
                <a:effectLst/>
                <a:latin typeface="Georgia" panose="02040502050405020303" pitchFamily="18" charset="0"/>
                <a:ea typeface="+mn-ea"/>
                <a:cs typeface="+mn-cs"/>
              </a:rPr>
              <a:t>Python, like languages such as Java and C++, is object-oriented, that is to say, it implements features such as the concept of classes, inheritance, polymorphism, and abstraction.  </a:t>
            </a:r>
          </a:p>
          <a:p>
            <a:pPr>
              <a:spcAft>
                <a:spcPts val="600"/>
              </a:spcAft>
            </a:pPr>
            <a:r>
              <a:rPr lang="en-IN" sz="1100" kern="1200" dirty="0">
                <a:solidFill>
                  <a:schemeClr val="tx1"/>
                </a:solidFill>
                <a:effectLst/>
                <a:latin typeface="Georgia" panose="02040502050405020303" pitchFamily="18" charset="0"/>
                <a:ea typeface="+mn-ea"/>
                <a:cs typeface="+mn-cs"/>
              </a:rPr>
              <a:t>However, in one area, Python differs from these other languages.  Python has no concept of “data hiding” which the foundation of encapsulation.  Languages like Java and C++ enforce this concept with keyword statements such as </a:t>
            </a:r>
            <a:r>
              <a:rPr lang="en-IN" sz="1100" kern="1200" dirty="0">
                <a:solidFill>
                  <a:schemeClr val="tx1"/>
                </a:solidFill>
                <a:effectLst/>
                <a:latin typeface="Courier New" panose="02070309020205020404" pitchFamily="49" charset="0"/>
                <a:cs typeface="Courier New" panose="02070309020205020404" pitchFamily="49" charset="0"/>
              </a:rPr>
              <a:t>private</a:t>
            </a:r>
            <a:r>
              <a:rPr lang="en-IN" sz="1100" kern="1200" dirty="0">
                <a:solidFill>
                  <a:schemeClr val="tx1"/>
                </a:solidFill>
                <a:effectLst/>
                <a:latin typeface="Georgia" panose="02040502050405020303" pitchFamily="18" charset="0"/>
                <a:ea typeface="+mn-ea"/>
                <a:cs typeface="+mn-cs"/>
              </a:rPr>
              <a:t>, </a:t>
            </a:r>
            <a:r>
              <a:rPr lang="en-IN" sz="1100" kern="1200" dirty="0">
                <a:solidFill>
                  <a:schemeClr val="tx1"/>
                </a:solidFill>
                <a:effectLst/>
                <a:latin typeface="Courier New" panose="02070309020205020404" pitchFamily="49" charset="0"/>
                <a:cs typeface="Courier New" panose="02070309020205020404" pitchFamily="49" charset="0"/>
              </a:rPr>
              <a:t>protected</a:t>
            </a:r>
            <a:r>
              <a:rPr lang="en-IN" sz="1100" kern="1200" dirty="0">
                <a:solidFill>
                  <a:schemeClr val="tx1"/>
                </a:solidFill>
                <a:effectLst/>
                <a:latin typeface="Georgia" panose="02040502050405020303" pitchFamily="18" charset="0"/>
                <a:ea typeface="+mn-ea"/>
                <a:cs typeface="+mn-cs"/>
              </a:rPr>
              <a:t> and </a:t>
            </a:r>
            <a:r>
              <a:rPr lang="en-IN" sz="1100" kern="1200" dirty="0">
                <a:solidFill>
                  <a:schemeClr val="tx1"/>
                </a:solidFill>
                <a:effectLst/>
                <a:latin typeface="Courier New" panose="02070309020205020404" pitchFamily="49" charset="0"/>
                <a:cs typeface="Courier New" panose="02070309020205020404" pitchFamily="49" charset="0"/>
              </a:rPr>
              <a:t>public</a:t>
            </a:r>
            <a:r>
              <a:rPr lang="en-IN" sz="1100" kern="1200" dirty="0">
                <a:solidFill>
                  <a:schemeClr val="tx1"/>
                </a:solidFill>
                <a:effectLst/>
                <a:latin typeface="Georgia" panose="02040502050405020303" pitchFamily="18" charset="0"/>
                <a:ea typeface="+mn-ea"/>
                <a:cs typeface="+mn-cs"/>
              </a:rPr>
              <a:t> which enforce data hiding at compilation.  </a:t>
            </a:r>
          </a:p>
          <a:p>
            <a:pPr>
              <a:spcAft>
                <a:spcPts val="600"/>
              </a:spcAft>
            </a:pPr>
            <a:r>
              <a:rPr lang="en-IN" sz="1100" kern="1200" dirty="0">
                <a:solidFill>
                  <a:schemeClr val="tx1"/>
                </a:solidFill>
                <a:effectLst/>
                <a:latin typeface="Georgia" panose="02040502050405020303" pitchFamily="18" charset="0"/>
                <a:ea typeface="+mn-ea"/>
                <a:cs typeface="+mn-cs"/>
              </a:rPr>
              <a:t>This means that if I have a class attribute, in order for people using the class to reach it, the class writer must create special methods called </a:t>
            </a:r>
            <a:r>
              <a:rPr lang="en-IN" sz="1100" i="1" kern="1200" dirty="0">
                <a:solidFill>
                  <a:schemeClr val="tx1"/>
                </a:solidFill>
                <a:effectLst/>
                <a:latin typeface="Georgia" panose="02040502050405020303" pitchFamily="18" charset="0"/>
                <a:ea typeface="+mn-ea"/>
                <a:cs typeface="+mn-cs"/>
              </a:rPr>
              <a:t>getters</a:t>
            </a:r>
            <a:r>
              <a:rPr lang="en-IN" sz="1100" kern="1200" dirty="0">
                <a:solidFill>
                  <a:schemeClr val="tx1"/>
                </a:solidFill>
                <a:effectLst/>
                <a:latin typeface="Georgia" panose="02040502050405020303" pitchFamily="18" charset="0"/>
                <a:ea typeface="+mn-ea"/>
                <a:cs typeface="+mn-cs"/>
              </a:rPr>
              <a:t> and </a:t>
            </a:r>
            <a:r>
              <a:rPr lang="en-IN" sz="1100" i="1" kern="1200" dirty="0">
                <a:solidFill>
                  <a:schemeClr val="tx1"/>
                </a:solidFill>
                <a:effectLst/>
                <a:latin typeface="Georgia" panose="02040502050405020303" pitchFamily="18" charset="0"/>
                <a:ea typeface="+mn-ea"/>
                <a:cs typeface="+mn-cs"/>
              </a:rPr>
              <a:t>setters</a:t>
            </a:r>
            <a:r>
              <a:rPr lang="en-IN" sz="1100" kern="1200" dirty="0">
                <a:solidFill>
                  <a:schemeClr val="tx1"/>
                </a:solidFill>
                <a:effectLst/>
                <a:latin typeface="Georgia" panose="02040502050405020303" pitchFamily="18" charset="0"/>
                <a:ea typeface="+mn-ea"/>
                <a:cs typeface="+mn-cs"/>
              </a:rPr>
              <a:t>.  The Python philosophy is that it considers programmers to be adults and to do the right thing without it being enforced in the language.  </a:t>
            </a:r>
            <a:endParaRPr lang="en-GB" sz="1100" kern="1200" dirty="0">
              <a:solidFill>
                <a:schemeClr val="tx1"/>
              </a:solidFill>
              <a:effectLst/>
              <a:latin typeface="Georgia" panose="02040502050405020303" pitchFamily="18" charset="0"/>
              <a:ea typeface="+mn-ea"/>
              <a:cs typeface="+mn-cs"/>
            </a:endParaRPr>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8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2AE3F2C7-2A09-47C2-BF85-076BC96A424E}" type="slidenum">
              <a:rPr lang="en-IN" sz="1000">
                <a:solidFill>
                  <a:srgbClr val="000000"/>
                </a:solidFill>
                <a:latin typeface="Georgia"/>
                <a:ea typeface="+mn-ea"/>
              </a:rPr>
              <a:t>11</a:t>
            </a:fld>
            <a:endParaRPr/>
          </a:p>
        </p:txBody>
      </p:sp>
      <p:sp>
        <p:nvSpPr>
          <p:cNvPr id="7" name="Slide Image Placeholder 1"/>
          <p:cNvSpPr>
            <a:spLocks noGrp="1" noRot="1" noChangeAspect="1"/>
          </p:cNvSpPr>
          <p:nvPr>
            <p:ph type="sldImg" idx="2"/>
          </p:nvPr>
        </p:nvSpPr>
        <p:spPr>
          <a:xfrm>
            <a:off x="520700" y="654050"/>
            <a:ext cx="6056313" cy="3722688"/>
          </a:xfrm>
        </p:spPr>
      </p:sp>
    </p:spTree>
    <p:extLst>
      <p:ext uri="{BB962C8B-B14F-4D97-AF65-F5344CB8AC3E}">
        <p14:creationId xmlns:p14="http://schemas.microsoft.com/office/powerpoint/2010/main" val="309753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710280" y="4573080"/>
            <a:ext cx="5677920" cy="4833720"/>
          </a:xfrm>
          <a:prstGeom prst="rect">
            <a:avLst/>
          </a:prstGeom>
        </p:spPr>
        <p:txBody>
          <a:bodyPr lIns="99000" tIns="49680" rIns="99000" bIns="49680"/>
          <a:lstStyle/>
          <a:p>
            <a:pPr>
              <a:spcAft>
                <a:spcPts val="600"/>
              </a:spcAft>
            </a:pPr>
            <a:r>
              <a:rPr lang="en-IN" sz="1100" kern="1200" dirty="0">
                <a:solidFill>
                  <a:schemeClr val="tx1"/>
                </a:solidFill>
                <a:effectLst/>
                <a:latin typeface="Georgia" panose="02040502050405020303" pitchFamily="18" charset="0"/>
                <a:ea typeface="+mn-ea"/>
                <a:cs typeface="+mn-cs"/>
              </a:rPr>
              <a:t>While this is necessary for these other languages, the concept of creating special methods that the end user must call just to </a:t>
            </a:r>
            <a:r>
              <a:rPr lang="en-IN" sz="1100" kern="1200" dirty="0">
                <a:solidFill>
                  <a:schemeClr val="tx1"/>
                </a:solidFill>
                <a:effectLst/>
                <a:latin typeface="Courier New" panose="02070309020205020404" pitchFamily="49" charset="0"/>
                <a:cs typeface="Courier New" panose="02070309020205020404" pitchFamily="49" charset="0"/>
              </a:rPr>
              <a:t>get</a:t>
            </a:r>
            <a:r>
              <a:rPr lang="en-IN" sz="1100" kern="1200" dirty="0">
                <a:solidFill>
                  <a:schemeClr val="tx1"/>
                </a:solidFill>
                <a:effectLst/>
                <a:latin typeface="Georgia" panose="02040502050405020303" pitchFamily="18" charset="0"/>
                <a:ea typeface="+mn-ea"/>
                <a:cs typeface="+mn-cs"/>
              </a:rPr>
              <a:t> and </a:t>
            </a:r>
            <a:r>
              <a:rPr lang="en-IN" sz="1100" kern="1200" dirty="0">
                <a:solidFill>
                  <a:schemeClr val="tx1"/>
                </a:solidFill>
                <a:effectLst/>
                <a:latin typeface="Courier New" panose="02070309020205020404" pitchFamily="49" charset="0"/>
                <a:cs typeface="Courier New" panose="02070309020205020404" pitchFamily="49" charset="0"/>
              </a:rPr>
              <a:t>set</a:t>
            </a:r>
            <a:r>
              <a:rPr lang="en-IN" sz="1100" kern="1200" dirty="0">
                <a:solidFill>
                  <a:schemeClr val="tx1"/>
                </a:solidFill>
                <a:effectLst/>
                <a:latin typeface="Georgia" panose="02040502050405020303" pitchFamily="18" charset="0"/>
                <a:ea typeface="+mn-ea"/>
                <a:cs typeface="+mn-cs"/>
              </a:rPr>
              <a:t> the attribute values is very “un-Pythonic”.  </a:t>
            </a:r>
          </a:p>
          <a:p>
            <a:pPr>
              <a:spcAft>
                <a:spcPts val="600"/>
              </a:spcAft>
            </a:pPr>
            <a:r>
              <a:rPr lang="en-IN" sz="1100" kern="1200" dirty="0">
                <a:solidFill>
                  <a:schemeClr val="tx1"/>
                </a:solidFill>
                <a:effectLst/>
                <a:latin typeface="Georgia" panose="02040502050405020303" pitchFamily="18" charset="0"/>
                <a:ea typeface="+mn-ea"/>
                <a:cs typeface="+mn-cs"/>
              </a:rPr>
              <a:t>Let's see how we can get around this problem with Python. </a:t>
            </a:r>
            <a:endParaRPr lang="en-GB" sz="1100" kern="1200" dirty="0">
              <a:solidFill>
                <a:schemeClr val="tx1"/>
              </a:solidFill>
              <a:effectLst/>
              <a:latin typeface="Georgia" panose="02040502050405020303" pitchFamily="18" charset="0"/>
              <a:ea typeface="+mn-ea"/>
              <a:cs typeface="+mn-cs"/>
            </a:endParaRPr>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IN" sz="1300" dirty="0">
                <a:solidFill>
                  <a:srgbClr val="4472C4"/>
                </a:solidFill>
                <a:latin typeface="Arial"/>
              </a:rPr>
              <a:t> </a:t>
            </a:r>
            <a:endParaRPr dirty="0"/>
          </a:p>
          <a:p>
            <a:pPr>
              <a:lnSpc>
                <a:spcPct val="100000"/>
              </a:lnSpc>
            </a:pPr>
            <a:endParaRPr dirty="0"/>
          </a:p>
        </p:txBody>
      </p:sp>
      <p:sp>
        <p:nvSpPr>
          <p:cNvPr id="28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530E17C-D215-48D3-9C88-3B7973BF9286}" type="slidenum">
              <a:rPr lang="en-IN" sz="1000">
                <a:solidFill>
                  <a:srgbClr val="000000"/>
                </a:solidFill>
                <a:latin typeface="Georgia"/>
                <a:ea typeface="+mn-ea"/>
              </a:rPr>
              <a:t>12</a:t>
            </a:fld>
            <a:endParaRPr/>
          </a:p>
        </p:txBody>
      </p:sp>
      <p:sp>
        <p:nvSpPr>
          <p:cNvPr id="7" name="Slide Image Placeholder 1"/>
          <p:cNvSpPr>
            <a:spLocks noGrp="1" noRot="1" noChangeAspect="1"/>
          </p:cNvSpPr>
          <p:nvPr>
            <p:ph type="sldImg" idx="2"/>
          </p:nvPr>
        </p:nvSpPr>
        <p:spPr>
          <a:xfrm>
            <a:off x="520700" y="654050"/>
            <a:ext cx="6056313" cy="3722688"/>
          </a:xfrm>
        </p:spPr>
      </p:sp>
    </p:spTree>
    <p:extLst>
      <p:ext uri="{BB962C8B-B14F-4D97-AF65-F5344CB8AC3E}">
        <p14:creationId xmlns:p14="http://schemas.microsoft.com/office/powerpoint/2010/main" val="3302809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pPr>
              <a:spcAft>
                <a:spcPts val="650"/>
              </a:spcAft>
            </a:pPr>
            <a:r>
              <a:rPr lang="en-IN" dirty="0"/>
              <a:t>Let's consider the following problem.  You have an object called </a:t>
            </a:r>
            <a:r>
              <a:rPr lang="en-IN" i="1" dirty="0"/>
              <a:t>Project</a:t>
            </a:r>
            <a:r>
              <a:rPr lang="en-IN" dirty="0"/>
              <a:t> which describes an IT project that your company is considering.  This object is part of an application that manages projects for your company.  Here's what this project object might look like ...</a:t>
            </a:r>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GB" dirty="0"/>
          </a:p>
          <a:p>
            <a:pPr>
              <a:spcAft>
                <a:spcPts val="650"/>
              </a:spcAft>
            </a:pPr>
            <a:endParaRPr lang="en-GB" dirty="0"/>
          </a:p>
          <a:p>
            <a:endParaRPr lang="en-GB" sz="1300" dirty="0"/>
          </a:p>
          <a:p>
            <a:pPr>
              <a:spcAft>
                <a:spcPts val="650"/>
              </a:spcAft>
            </a:pPr>
            <a:r>
              <a:rPr lang="en-IN" dirty="0"/>
              <a:t>This is fine, until you consider that it is possible to put in a negative value for the budget.   </a:t>
            </a:r>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13</a:t>
            </a:fld>
            <a:endParaRPr lang="en-GB"/>
          </a:p>
        </p:txBody>
      </p:sp>
      <p:sp>
        <p:nvSpPr>
          <p:cNvPr id="6" name="Rectangle 5"/>
          <p:cNvSpPr/>
          <p:nvPr/>
        </p:nvSpPr>
        <p:spPr>
          <a:xfrm>
            <a:off x="793851" y="5251376"/>
            <a:ext cx="5594768" cy="237150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100" dirty="0">
                <a:solidFill>
                  <a:schemeClr val="tx1"/>
                </a:solidFill>
                <a:latin typeface="Courier New" panose="02070309020205020404" pitchFamily="49" charset="0"/>
                <a:cs typeface="Courier New" panose="02070309020205020404" pitchFamily="49" charset="0"/>
              </a:rPr>
              <a:t>class Project (object):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def __</a:t>
            </a:r>
            <a:r>
              <a:rPr lang="en-IN" sz="1100" dirty="0" err="1">
                <a:solidFill>
                  <a:schemeClr val="tx1"/>
                </a:solidFill>
                <a:latin typeface="Courier New" panose="02070309020205020404" pitchFamily="49" charset="0"/>
                <a:cs typeface="Courier New" panose="02070309020205020404" pitchFamily="49" charset="0"/>
              </a:rPr>
              <a:t>init</a:t>
            </a:r>
            <a:r>
              <a:rPr lang="en-IN" sz="1100" dirty="0">
                <a:solidFill>
                  <a:schemeClr val="tx1"/>
                </a:solidFill>
                <a:latin typeface="Courier New" panose="02070309020205020404" pitchFamily="49" charset="0"/>
                <a:cs typeface="Courier New" panose="02070309020205020404" pitchFamily="49" charset="0"/>
              </a:rPr>
              <a:t>__(title, department, budget, manager, </a:t>
            </a:r>
            <a:r>
              <a:rPr lang="en-IN" sz="1100" dirty="0" err="1">
                <a:solidFill>
                  <a:schemeClr val="tx1"/>
                </a:solidFill>
                <a:latin typeface="Courier New" panose="02070309020205020404" pitchFamily="49" charset="0"/>
                <a:cs typeface="Courier New" panose="02070309020205020404" pitchFamily="49" charset="0"/>
              </a:rPr>
              <a:t>amountSpent</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self.title</a:t>
            </a:r>
            <a:r>
              <a:rPr lang="en-IN" sz="1100" dirty="0">
                <a:solidFill>
                  <a:schemeClr val="tx1"/>
                </a:solidFill>
                <a:latin typeface="Courier New" panose="02070309020205020404" pitchFamily="49" charset="0"/>
                <a:cs typeface="Courier New" panose="02070309020205020404" pitchFamily="49" charset="0"/>
              </a:rPr>
              <a:t> = title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self.department</a:t>
            </a:r>
            <a:r>
              <a:rPr lang="en-IN" sz="1100" dirty="0">
                <a:solidFill>
                  <a:schemeClr val="tx1"/>
                </a:solidFill>
                <a:latin typeface="Courier New" panose="02070309020205020404" pitchFamily="49" charset="0"/>
                <a:cs typeface="Courier New" panose="02070309020205020404" pitchFamily="49" charset="0"/>
              </a:rPr>
              <a:t> = department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self.budget</a:t>
            </a:r>
            <a:r>
              <a:rPr lang="en-IN" sz="1100" dirty="0">
                <a:solidFill>
                  <a:schemeClr val="tx1"/>
                </a:solidFill>
                <a:latin typeface="Courier New" panose="02070309020205020404" pitchFamily="49" charset="0"/>
                <a:cs typeface="Courier New" panose="02070309020205020404" pitchFamily="49" charset="0"/>
              </a:rPr>
              <a:t> = budget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self.manager</a:t>
            </a:r>
            <a:r>
              <a:rPr lang="en-IN" sz="1100" dirty="0">
                <a:solidFill>
                  <a:schemeClr val="tx1"/>
                </a:solidFill>
                <a:latin typeface="Courier New" panose="02070309020205020404" pitchFamily="49" charset="0"/>
                <a:cs typeface="Courier New" panose="02070309020205020404" pitchFamily="49" charset="0"/>
              </a:rPr>
              <a:t> = manager</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self.amountSpent</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amountSpent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def </a:t>
            </a:r>
            <a:r>
              <a:rPr lang="en-IN" sz="1100" dirty="0" err="1">
                <a:solidFill>
                  <a:schemeClr val="tx1"/>
                </a:solidFill>
                <a:latin typeface="Courier New" panose="02070309020205020404" pitchFamily="49" charset="0"/>
                <a:cs typeface="Courier New" panose="02070309020205020404" pitchFamily="49" charset="0"/>
              </a:rPr>
              <a:t>amountOfBudgetLeft</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return </a:t>
            </a:r>
            <a:r>
              <a:rPr lang="en-IN" sz="1100" dirty="0" err="1">
                <a:solidFill>
                  <a:schemeClr val="tx1"/>
                </a:solidFill>
                <a:latin typeface="Courier New" panose="02070309020205020404" pitchFamily="49" charset="0"/>
                <a:cs typeface="Courier New" panose="02070309020205020404" pitchFamily="49" charset="0"/>
              </a:rPr>
              <a:t>self.budget</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self.amountLeft</a:t>
            </a: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7024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1155032"/>
            <a:ext cx="5678212" cy="8252097"/>
          </a:xfrm>
        </p:spPr>
        <p:txBody>
          <a:bodyPr/>
          <a:lstStyle/>
          <a:p>
            <a:r>
              <a:rPr lang="en-IN" dirty="0"/>
              <a:t>We can try to fix this problem in the </a:t>
            </a:r>
            <a:r>
              <a:rPr lang="en-IN" dirty="0">
                <a:latin typeface="Courier New" panose="02070309020205020404" pitchFamily="49" charset="0"/>
                <a:cs typeface="Courier New" panose="02070309020205020404" pitchFamily="49" charset="0"/>
              </a:rPr>
              <a:t>__</a:t>
            </a:r>
            <a:r>
              <a:rPr lang="en-IN" dirty="0" err="1">
                <a:latin typeface="Courier New" panose="02070309020205020404" pitchFamily="49" charset="0"/>
                <a:cs typeface="Courier New" panose="02070309020205020404" pitchFamily="49" charset="0"/>
              </a:rPr>
              <a:t>init</a:t>
            </a:r>
            <a:r>
              <a:rPr lang="en-IN" dirty="0">
                <a:latin typeface="Courier New" panose="02070309020205020404" pitchFamily="49" charset="0"/>
                <a:cs typeface="Courier New" panose="02070309020205020404" pitchFamily="49" charset="0"/>
              </a:rPr>
              <a:t>__ </a:t>
            </a:r>
            <a:r>
              <a:rPr lang="en-IN" dirty="0"/>
              <a:t>method like so:</a:t>
            </a:r>
          </a:p>
          <a:p>
            <a:endParaRPr lang="en-GB"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However, this doesn't really solve the problem.  What if some code such as the following is run?</a:t>
            </a:r>
          </a:p>
          <a:p>
            <a:endParaRPr lang="en-IN" dirty="0"/>
          </a:p>
          <a:p>
            <a:endParaRPr lang="en-IN" dirty="0"/>
          </a:p>
          <a:p>
            <a:endParaRPr lang="en-IN" dirty="0"/>
          </a:p>
          <a:p>
            <a:endParaRPr lang="en-IN" dirty="0"/>
          </a:p>
          <a:p>
            <a:endParaRPr lang="en-IN" dirty="0"/>
          </a:p>
          <a:p>
            <a:endParaRPr lang="en-IN" dirty="0"/>
          </a:p>
          <a:p>
            <a:endParaRPr lang="en-IN" dirty="0"/>
          </a:p>
          <a:p>
            <a:pPr>
              <a:spcAft>
                <a:spcPts val="650"/>
              </a:spcAft>
            </a:pPr>
            <a:r>
              <a:rPr lang="en-IN" dirty="0"/>
              <a:t>The </a:t>
            </a:r>
            <a:r>
              <a:rPr lang="en-IN" dirty="0" err="1">
                <a:latin typeface="Courier New" panose="02070309020205020404" pitchFamily="49" charset="0"/>
                <a:cs typeface="Courier New" panose="02070309020205020404" pitchFamily="49" charset="0"/>
              </a:rPr>
              <a:t>ValueError</a:t>
            </a:r>
            <a:r>
              <a:rPr lang="en-IN" dirty="0"/>
              <a:t> won't be raised because the attribute </a:t>
            </a:r>
            <a:r>
              <a:rPr lang="en-IN" dirty="0">
                <a:latin typeface="Courier New" panose="02070309020205020404" pitchFamily="49" charset="0"/>
                <a:cs typeface="Courier New" panose="02070309020205020404" pitchFamily="49" charset="0"/>
              </a:rPr>
              <a:t>budget</a:t>
            </a:r>
            <a:r>
              <a:rPr lang="en-IN" dirty="0"/>
              <a:t> isn't being set in the </a:t>
            </a:r>
            <a:r>
              <a:rPr lang="en-IN" dirty="0">
                <a:latin typeface="Courier New" panose="02070309020205020404" pitchFamily="49" charset="0"/>
                <a:cs typeface="Courier New" panose="02070309020205020404" pitchFamily="49" charset="0"/>
              </a:rPr>
              <a:t>__</a:t>
            </a:r>
            <a:r>
              <a:rPr lang="en-IN" dirty="0" err="1">
                <a:latin typeface="Courier New" panose="02070309020205020404" pitchFamily="49" charset="0"/>
                <a:cs typeface="Courier New" panose="02070309020205020404" pitchFamily="49" charset="0"/>
              </a:rPr>
              <a:t>init</a:t>
            </a:r>
            <a:r>
              <a:rPr lang="en-IN" dirty="0">
                <a:latin typeface="Courier New" panose="02070309020205020404" pitchFamily="49" charset="0"/>
                <a:cs typeface="Courier New" panose="02070309020205020404" pitchFamily="49" charset="0"/>
              </a:rPr>
              <a:t>__() </a:t>
            </a:r>
            <a:r>
              <a:rPr lang="en-IN" dirty="0"/>
              <a:t>method but is being set directly in the application code.</a:t>
            </a:r>
            <a:endParaRPr lang="en-GB" dirty="0"/>
          </a:p>
          <a:p>
            <a:pPr>
              <a:spcAft>
                <a:spcPts val="650"/>
              </a:spcAft>
            </a:pPr>
            <a:r>
              <a:rPr lang="en-IN" dirty="0"/>
              <a:t>We can solve this problem by the use of </a:t>
            </a:r>
            <a:r>
              <a:rPr lang="en-IN" i="1" dirty="0"/>
              <a:t>properties</a:t>
            </a:r>
            <a:r>
              <a:rPr lang="en-IN" dirty="0"/>
              <a:t>. Other languages like Java requires the user of </a:t>
            </a:r>
            <a:r>
              <a:rPr lang="en-IN" dirty="0">
                <a:latin typeface="Courier New" panose="02070309020205020404" pitchFamily="49" charset="0"/>
                <a:cs typeface="Courier New" panose="02070309020205020404" pitchFamily="49" charset="0"/>
              </a:rPr>
              <a:t>getter</a:t>
            </a:r>
            <a:r>
              <a:rPr lang="en-IN" dirty="0"/>
              <a:t> and </a:t>
            </a:r>
            <a:r>
              <a:rPr lang="en-IN" dirty="0">
                <a:latin typeface="Courier New" panose="02070309020205020404" pitchFamily="49" charset="0"/>
                <a:cs typeface="Courier New" panose="02070309020205020404" pitchFamily="49" charset="0"/>
              </a:rPr>
              <a:t>setter</a:t>
            </a:r>
            <a:r>
              <a:rPr lang="en-IN" dirty="0"/>
              <a:t> methods to fix this issue.  The concept is that you can only access the values in the class through the use of defined methods.  Multiple </a:t>
            </a:r>
            <a:r>
              <a:rPr lang="en-IN" dirty="0">
                <a:latin typeface="Courier New" panose="02070309020205020404" pitchFamily="49" charset="0"/>
                <a:cs typeface="Courier New" panose="02070309020205020404" pitchFamily="49" charset="0"/>
              </a:rPr>
              <a:t>getter</a:t>
            </a:r>
            <a:r>
              <a:rPr lang="en-IN" dirty="0"/>
              <a:t> and </a:t>
            </a:r>
            <a:r>
              <a:rPr lang="en-IN" dirty="0">
                <a:latin typeface="Courier New" panose="02070309020205020404" pitchFamily="49" charset="0"/>
                <a:cs typeface="Courier New" panose="02070309020205020404" pitchFamily="49" charset="0"/>
              </a:rPr>
              <a:t>setter</a:t>
            </a:r>
            <a:r>
              <a:rPr lang="en-IN" dirty="0"/>
              <a:t> methods per class contributes to code bloat and makes classes unnecessarily large.    </a:t>
            </a:r>
            <a:endParaRPr lang="en-GB" dirty="0"/>
          </a:p>
          <a:p>
            <a:endParaRPr lang="en-IN"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14</a:t>
            </a:fld>
            <a:endParaRPr lang="en-GB"/>
          </a:p>
        </p:txBody>
      </p:sp>
      <p:sp>
        <p:nvSpPr>
          <p:cNvPr id="7" name="Rectangle 6"/>
          <p:cNvSpPr/>
          <p:nvPr/>
        </p:nvSpPr>
        <p:spPr>
          <a:xfrm>
            <a:off x="818691" y="1495024"/>
            <a:ext cx="5569927" cy="264791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a:spcAft>
                <a:spcPts val="600"/>
              </a:spcAft>
            </a:pPr>
            <a:endParaRPr lang="en-IN" sz="1100" dirty="0">
              <a:solidFill>
                <a:schemeClr val="tx1"/>
              </a:solidFill>
              <a:latin typeface="Courier New" panose="02070309020205020404" pitchFamily="49" charset="0"/>
              <a:cs typeface="Courier New" panose="02070309020205020404" pitchFamily="49" charset="0"/>
            </a:endParaRPr>
          </a:p>
          <a:p>
            <a:pPr>
              <a:spcAft>
                <a:spcPts val="600"/>
              </a:spcAft>
            </a:pPr>
            <a:endParaRPr lang="en-IN"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class Project (object):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def __</a:t>
            </a:r>
            <a:r>
              <a:rPr lang="en-IN" sz="1100" dirty="0" err="1">
                <a:solidFill>
                  <a:schemeClr val="tx1"/>
                </a:solidFill>
                <a:latin typeface="Courier New" panose="02070309020205020404" pitchFamily="49" charset="0"/>
                <a:cs typeface="Courier New" panose="02070309020205020404" pitchFamily="49" charset="0"/>
              </a:rPr>
              <a:t>init</a:t>
            </a:r>
            <a:r>
              <a:rPr lang="en-IN" sz="1100" dirty="0">
                <a:solidFill>
                  <a:schemeClr val="tx1"/>
                </a:solidFill>
                <a:latin typeface="Courier New" panose="02070309020205020404" pitchFamily="49" charset="0"/>
                <a:cs typeface="Courier New" panose="02070309020205020404" pitchFamily="49" charset="0"/>
              </a:rPr>
              <a:t>__(</a:t>
            </a:r>
            <a:r>
              <a:rPr lang="en-IN" sz="1100" dirty="0" err="1">
                <a:solidFill>
                  <a:schemeClr val="tx1"/>
                </a:solidFill>
                <a:latin typeface="Courier New" panose="02070309020205020404" pitchFamily="49" charset="0"/>
                <a:cs typeface="Courier New" panose="02070309020205020404" pitchFamily="49" charset="0"/>
              </a:rPr>
              <a:t>self,title,department,budget</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manager,amountSpent</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self.title</a:t>
            </a:r>
            <a:r>
              <a:rPr lang="en-IN" sz="1100" dirty="0">
                <a:solidFill>
                  <a:schemeClr val="tx1"/>
                </a:solidFill>
                <a:latin typeface="Courier New" panose="02070309020205020404" pitchFamily="49" charset="0"/>
                <a:cs typeface="Courier New" panose="02070309020205020404" pitchFamily="49" charset="0"/>
              </a:rPr>
              <a:t> = title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self.department</a:t>
            </a:r>
            <a:r>
              <a:rPr lang="en-IN" sz="1100" dirty="0">
                <a:solidFill>
                  <a:schemeClr val="tx1"/>
                </a:solidFill>
                <a:latin typeface="Courier New" panose="02070309020205020404" pitchFamily="49" charset="0"/>
                <a:cs typeface="Courier New" panose="02070309020205020404" pitchFamily="49" charset="0"/>
              </a:rPr>
              <a:t> = department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if budget &lt; 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raise </a:t>
            </a:r>
            <a:r>
              <a:rPr lang="en-IN" sz="1100" dirty="0" err="1">
                <a:solidFill>
                  <a:schemeClr val="tx1"/>
                </a:solidFill>
                <a:latin typeface="Courier New" panose="02070309020205020404" pitchFamily="49" charset="0"/>
                <a:cs typeface="Courier New" panose="02070309020205020404" pitchFamily="49" charset="0"/>
              </a:rPr>
              <a:t>ValueError</a:t>
            </a:r>
            <a:r>
              <a:rPr lang="en-IN" sz="1100" dirty="0">
                <a:solidFill>
                  <a:schemeClr val="tx1"/>
                </a:solidFill>
                <a:latin typeface="Courier New" panose="02070309020205020404" pitchFamily="49" charset="0"/>
                <a:cs typeface="Courier New" panose="02070309020205020404" pitchFamily="49" charset="0"/>
              </a:rPr>
              <a:t>('Error:  Budget amount %d is a negative 		value” % (budget))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self.budget</a:t>
            </a:r>
            <a:r>
              <a:rPr lang="en-IN" sz="1100" dirty="0">
                <a:solidFill>
                  <a:schemeClr val="tx1"/>
                </a:solidFill>
                <a:latin typeface="Courier New" panose="02070309020205020404" pitchFamily="49" charset="0"/>
                <a:cs typeface="Courier New" panose="02070309020205020404" pitchFamily="49" charset="0"/>
              </a:rPr>
              <a:t> = budget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self.manager</a:t>
            </a:r>
            <a:r>
              <a:rPr lang="en-IN" sz="1100" dirty="0">
                <a:solidFill>
                  <a:schemeClr val="tx1"/>
                </a:solidFill>
                <a:latin typeface="Courier New" panose="02070309020205020404" pitchFamily="49" charset="0"/>
                <a:cs typeface="Courier New" panose="02070309020205020404" pitchFamily="49" charset="0"/>
              </a:rPr>
              <a:t> = manager</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self.amountSpent</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amountSpent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def </a:t>
            </a:r>
            <a:r>
              <a:rPr lang="en-IN" sz="1100" dirty="0" err="1">
                <a:solidFill>
                  <a:schemeClr val="tx1"/>
                </a:solidFill>
                <a:latin typeface="Courier New" panose="02070309020205020404" pitchFamily="49" charset="0"/>
                <a:cs typeface="Courier New" panose="02070309020205020404" pitchFamily="49" charset="0"/>
              </a:rPr>
              <a:t>amountOfBudgetLeft</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return </a:t>
            </a:r>
            <a:r>
              <a:rPr lang="en-IN" sz="1100" dirty="0" err="1">
                <a:solidFill>
                  <a:schemeClr val="tx1"/>
                </a:solidFill>
                <a:latin typeface="Courier New" panose="02070309020205020404" pitchFamily="49" charset="0"/>
                <a:cs typeface="Courier New" panose="02070309020205020404" pitchFamily="49" charset="0"/>
              </a:rPr>
              <a:t>self.budget</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self.amountLeft</a:t>
            </a: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pPr>
              <a:spcBef>
                <a:spcPts val="600"/>
              </a:spcBef>
            </a:pP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p:txBody>
      </p:sp>
      <p:sp>
        <p:nvSpPr>
          <p:cNvPr id="8" name="Rectangle 7"/>
          <p:cNvSpPr/>
          <p:nvPr/>
        </p:nvSpPr>
        <p:spPr>
          <a:xfrm>
            <a:off x="818691" y="4861014"/>
            <a:ext cx="5569928" cy="840131"/>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endParaRPr lang="en-IN" sz="1050" dirty="0">
              <a:solidFill>
                <a:schemeClr val="tx1"/>
              </a:solidFill>
              <a:latin typeface="Courier New" panose="02070309020205020404" pitchFamily="49" charset="0"/>
              <a:cs typeface="Courier New" panose="02070309020205020404" pitchFamily="49" charset="0"/>
            </a:endParaRPr>
          </a:p>
          <a:p>
            <a:endParaRPr lang="en-IN"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Myproject</a:t>
            </a:r>
            <a:r>
              <a:rPr lang="en-IN" sz="1100" dirty="0">
                <a:solidFill>
                  <a:schemeClr val="tx1"/>
                </a:solidFill>
                <a:latin typeface="Courier New" panose="02070309020205020404" pitchFamily="49" charset="0"/>
                <a:cs typeface="Courier New" panose="02070309020205020404" pitchFamily="49" charset="0"/>
              </a:rPr>
              <a:t> = Project(“Database </a:t>
            </a:r>
            <a:r>
              <a:rPr lang="en-IN" sz="1100" dirty="0" err="1">
                <a:solidFill>
                  <a:schemeClr val="tx1"/>
                </a:solidFill>
                <a:latin typeface="Courier New" panose="02070309020205020404" pitchFamily="49" charset="0"/>
                <a:cs typeface="Courier New" panose="02070309020205020404" pitchFamily="49" charset="0"/>
              </a:rPr>
              <a:t>migration”,”Data</a:t>
            </a:r>
            <a:r>
              <a:rPr lang="en-IN" sz="1100" dirty="0">
                <a:solidFill>
                  <a:schemeClr val="tx1"/>
                </a:solidFill>
                <a:latin typeface="Courier New" panose="02070309020205020404" pitchFamily="49" charset="0"/>
                <a:cs typeface="Courier New" panose="02070309020205020404" pitchFamily="49" charset="0"/>
              </a:rPr>
              <a:t> Administration”,10000.00,”Joe Green”,0)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Myproject.budget</a:t>
            </a:r>
            <a:r>
              <a:rPr lang="en-IN" sz="1100" dirty="0">
                <a:solidFill>
                  <a:schemeClr val="tx1"/>
                </a:solidFill>
                <a:latin typeface="Courier New" panose="02070309020205020404" pitchFamily="49" charset="0"/>
                <a:cs typeface="Courier New" panose="02070309020205020404" pitchFamily="49" charset="0"/>
              </a:rPr>
              <a:t> = -1000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02254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5445" y="3753853"/>
            <a:ext cx="5678212" cy="5653277"/>
          </a:xfrm>
        </p:spPr>
        <p:txBody>
          <a:bodyPr/>
          <a:lstStyle/>
          <a:p>
            <a:pPr>
              <a:spcAft>
                <a:spcPts val="650"/>
              </a:spcAft>
            </a:pPr>
            <a:r>
              <a:rPr lang="en-IN" sz="1300" dirty="0">
                <a:solidFill>
                  <a:srgbClr val="4472C4"/>
                </a:solidFill>
              </a:rPr>
              <a:t>Properties and Descriptors  …. </a:t>
            </a:r>
            <a:r>
              <a:rPr lang="en-IN" sz="1000" dirty="0">
                <a:solidFill>
                  <a:srgbClr val="4472C4"/>
                </a:solidFill>
              </a:rPr>
              <a:t>continued</a:t>
            </a:r>
            <a:endParaRPr lang="en-GB" sz="1000" b="1" dirty="0"/>
          </a:p>
          <a:p>
            <a:pPr>
              <a:spcAft>
                <a:spcPts val="650"/>
              </a:spcAft>
            </a:pPr>
            <a:r>
              <a:rPr lang="en-IN" dirty="0"/>
              <a:t>Let's re-write our code so that we can make use of properties in Python.</a:t>
            </a:r>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15</a:t>
            </a:fld>
            <a:endParaRPr lang="en-GB" dirty="0"/>
          </a:p>
        </p:txBody>
      </p:sp>
      <p:sp>
        <p:nvSpPr>
          <p:cNvPr id="7" name="Rectangle 6"/>
          <p:cNvSpPr/>
          <p:nvPr/>
        </p:nvSpPr>
        <p:spPr>
          <a:xfrm>
            <a:off x="825688" y="4465382"/>
            <a:ext cx="5457725" cy="5059747"/>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class Project (object):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__</a:t>
            </a:r>
            <a:r>
              <a:rPr lang="en-IN" sz="1200" dirty="0" err="1">
                <a:solidFill>
                  <a:schemeClr val="tx1"/>
                </a:solidFill>
                <a:latin typeface="Courier New" panose="02070309020205020404" pitchFamily="49" charset="0"/>
                <a:cs typeface="Courier New" panose="02070309020205020404" pitchFamily="49" charset="0"/>
              </a:rPr>
              <a:t>init</a:t>
            </a:r>
            <a:r>
              <a:rPr lang="en-IN" sz="1200" dirty="0">
                <a:solidFill>
                  <a:schemeClr val="tx1"/>
                </a:solidFill>
                <a:latin typeface="Courier New" panose="02070309020205020404" pitchFamily="49" charset="0"/>
                <a:cs typeface="Courier New" panose="02070309020205020404" pitchFamily="49" charset="0"/>
              </a:rPr>
              <a:t>__(</a:t>
            </a:r>
            <a:r>
              <a:rPr lang="en-IN" sz="1200" dirty="0" err="1">
                <a:solidFill>
                  <a:schemeClr val="tx1"/>
                </a:solidFill>
                <a:latin typeface="Courier New" panose="02070309020205020404" pitchFamily="49" charset="0"/>
                <a:cs typeface="Courier New" panose="02070309020205020404" pitchFamily="49" charset="0"/>
              </a:rPr>
              <a:t>self,title</a:t>
            </a:r>
            <a:r>
              <a:rPr lang="en-IN" sz="1200" dirty="0">
                <a:solidFill>
                  <a:schemeClr val="tx1"/>
                </a:solidFill>
                <a:latin typeface="Courier New" panose="02070309020205020404" pitchFamily="49" charset="0"/>
                <a:cs typeface="Courier New" panose="02070309020205020404" pitchFamily="49" charset="0"/>
              </a:rPr>
              <a:t>, department, budget, </a:t>
            </a:r>
            <a:r>
              <a:rPr lang="en-IN" sz="1200" dirty="0" err="1">
                <a:solidFill>
                  <a:schemeClr val="tx1"/>
                </a:solidFill>
                <a:latin typeface="Courier New" panose="02070309020205020404" pitchFamily="49" charset="0"/>
                <a:cs typeface="Courier New" panose="02070309020205020404" pitchFamily="49" charset="0"/>
              </a:rPr>
              <a:t>manager,amountSpent</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self.title</a:t>
            </a:r>
            <a:r>
              <a:rPr lang="en-IN" sz="1200" dirty="0">
                <a:solidFill>
                  <a:schemeClr val="tx1"/>
                </a:solidFill>
                <a:latin typeface="Courier New" panose="02070309020205020404" pitchFamily="49" charset="0"/>
                <a:cs typeface="Courier New" panose="02070309020205020404" pitchFamily="49" charset="0"/>
              </a:rPr>
              <a:t> = title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self.department</a:t>
            </a:r>
            <a:r>
              <a:rPr lang="en-IN" sz="1200" dirty="0">
                <a:solidFill>
                  <a:schemeClr val="tx1"/>
                </a:solidFill>
                <a:latin typeface="Courier New" panose="02070309020205020404" pitchFamily="49" charset="0"/>
                <a:cs typeface="Courier New" panose="02070309020205020404" pitchFamily="49" charset="0"/>
              </a:rPr>
              <a:t> = department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if budget &lt; 0:</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raise </a:t>
            </a:r>
            <a:r>
              <a:rPr lang="en-IN" sz="1200" dirty="0" err="1">
                <a:solidFill>
                  <a:schemeClr val="tx1"/>
                </a:solidFill>
                <a:latin typeface="Courier New" panose="02070309020205020404" pitchFamily="49" charset="0"/>
                <a:cs typeface="Courier New" panose="02070309020205020404" pitchFamily="49" charset="0"/>
              </a:rPr>
              <a:t>ValueError</a:t>
            </a:r>
            <a:r>
              <a:rPr lang="en-IN" sz="1200" dirty="0">
                <a:solidFill>
                  <a:schemeClr val="tx1"/>
                </a:solidFill>
                <a:latin typeface="Courier New" panose="02070309020205020404" pitchFamily="49" charset="0"/>
                <a:cs typeface="Courier New" panose="02070309020205020404" pitchFamily="49" charset="0"/>
              </a:rPr>
              <a:t>('Error:  Budget amount %d is a negative value” % (budget))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self.budget</a:t>
            </a:r>
            <a:r>
              <a:rPr lang="en-IN" sz="1200" dirty="0">
                <a:solidFill>
                  <a:schemeClr val="tx1"/>
                </a:solidFill>
                <a:latin typeface="Courier New" panose="02070309020205020404" pitchFamily="49" charset="0"/>
                <a:cs typeface="Courier New" panose="02070309020205020404" pitchFamily="49" charset="0"/>
              </a:rPr>
              <a:t> = budget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self.manager</a:t>
            </a:r>
            <a:r>
              <a:rPr lang="en-IN" sz="1200" dirty="0">
                <a:solidFill>
                  <a:schemeClr val="tx1"/>
                </a:solidFill>
                <a:latin typeface="Courier New" panose="02070309020205020404" pitchFamily="49" charset="0"/>
                <a:cs typeface="Courier New" panose="02070309020205020404" pitchFamily="49" charset="0"/>
              </a:rPr>
              <a:t> = manager</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self.amountSpent</a:t>
            </a:r>
            <a:r>
              <a:rPr lang="en-IN" sz="1200" dirty="0">
                <a:solidFill>
                  <a:schemeClr val="tx1"/>
                </a:solidFill>
                <a:latin typeface="Courier New" panose="02070309020205020404" pitchFamily="49" charset="0"/>
                <a:cs typeface="Courier New" panose="02070309020205020404" pitchFamily="49" charset="0"/>
              </a:rPr>
              <a:t> = </a:t>
            </a:r>
            <a:r>
              <a:rPr lang="en-IN" sz="1200" dirty="0" err="1">
                <a:solidFill>
                  <a:schemeClr val="tx1"/>
                </a:solidFill>
                <a:latin typeface="Courier New" panose="02070309020205020404" pitchFamily="49" charset="0"/>
                <a:cs typeface="Courier New" panose="02070309020205020404" pitchFamily="49" charset="0"/>
              </a:rPr>
              <a:t>amountSpent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a:t>
            </a:r>
            <a:r>
              <a:rPr lang="en-IN" sz="1200" dirty="0" err="1">
                <a:solidFill>
                  <a:schemeClr val="tx1"/>
                </a:solidFill>
                <a:latin typeface="Courier New" panose="02070309020205020404" pitchFamily="49" charset="0"/>
                <a:cs typeface="Courier New" panose="02070309020205020404" pitchFamily="49" charset="0"/>
              </a:rPr>
              <a:t>amountOfBudgetLeft</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return </a:t>
            </a:r>
            <a:r>
              <a:rPr lang="en-IN" sz="1200" dirty="0" err="1">
                <a:solidFill>
                  <a:schemeClr val="tx1"/>
                </a:solidFill>
                <a:latin typeface="Courier New" panose="02070309020205020404" pitchFamily="49" charset="0"/>
                <a:cs typeface="Courier New" panose="02070309020205020404" pitchFamily="49" charset="0"/>
              </a:rPr>
              <a:t>self.budget</a:t>
            </a:r>
            <a:r>
              <a:rPr lang="en-IN" sz="1200" dirty="0">
                <a:solidFill>
                  <a:schemeClr val="tx1"/>
                </a:solidFill>
                <a:latin typeface="Courier New" panose="02070309020205020404" pitchFamily="49" charset="0"/>
                <a:cs typeface="Courier New" panose="02070309020205020404" pitchFamily="49" charset="0"/>
              </a:rPr>
              <a:t> – </a:t>
            </a:r>
            <a:r>
              <a:rPr lang="en-IN" sz="1200" dirty="0" err="1">
                <a:solidFill>
                  <a:schemeClr val="tx1"/>
                </a:solidFill>
                <a:latin typeface="Courier New" panose="02070309020205020404" pitchFamily="49" charset="0"/>
                <a:cs typeface="Courier New" panose="02070309020205020404" pitchFamily="49" charset="0"/>
              </a:rPr>
              <a:t>self.amountLeft</a:t>
            </a:r>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@property</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budget(self):</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return </a:t>
            </a:r>
            <a:r>
              <a:rPr lang="en-IN" sz="1200" dirty="0" err="1">
                <a:solidFill>
                  <a:schemeClr val="tx1"/>
                </a:solidFill>
                <a:latin typeface="Courier New" panose="02070309020205020404" pitchFamily="49" charset="0"/>
                <a:cs typeface="Courier New" panose="02070309020205020404" pitchFamily="49" charset="0"/>
              </a:rPr>
              <a:t>self.budget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budget.setter</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budget(</a:t>
            </a:r>
            <a:r>
              <a:rPr lang="en-IN" sz="1200" dirty="0" err="1">
                <a:solidFill>
                  <a:schemeClr val="tx1"/>
                </a:solidFill>
                <a:latin typeface="Courier New" panose="02070309020205020404" pitchFamily="49" charset="0"/>
                <a:cs typeface="Courier New" panose="02070309020205020404" pitchFamily="49" charset="0"/>
              </a:rPr>
              <a:t>self,amountToSet</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if </a:t>
            </a:r>
            <a:r>
              <a:rPr lang="en-IN" sz="1200" dirty="0" err="1">
                <a:solidFill>
                  <a:schemeClr val="tx1"/>
                </a:solidFill>
                <a:latin typeface="Courier New" panose="02070309020205020404" pitchFamily="49" charset="0"/>
                <a:cs typeface="Courier New" panose="02070309020205020404" pitchFamily="49" charset="0"/>
              </a:rPr>
              <a:t>amountToSet</a:t>
            </a:r>
            <a:r>
              <a:rPr lang="en-IN" sz="1200" dirty="0">
                <a:solidFill>
                  <a:schemeClr val="tx1"/>
                </a:solidFill>
                <a:latin typeface="Courier New" panose="02070309020205020404" pitchFamily="49" charset="0"/>
                <a:cs typeface="Courier New" panose="02070309020205020404" pitchFamily="49" charset="0"/>
              </a:rPr>
              <a:t> &lt; 0:</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raise </a:t>
            </a:r>
            <a:r>
              <a:rPr lang="en-IN" sz="1200" dirty="0" err="1">
                <a:solidFill>
                  <a:schemeClr val="tx1"/>
                </a:solidFill>
                <a:latin typeface="Courier New" panose="02070309020205020404" pitchFamily="49" charset="0"/>
                <a:cs typeface="Courier New" panose="02070309020205020404" pitchFamily="49" charset="0"/>
              </a:rPr>
              <a:t>ValueError</a:t>
            </a:r>
            <a:r>
              <a:rPr lang="en-IN" sz="1200" dirty="0">
                <a:solidFill>
                  <a:schemeClr val="tx1"/>
                </a:solidFill>
                <a:latin typeface="Courier New" panose="02070309020205020404" pitchFamily="49" charset="0"/>
                <a:cs typeface="Courier New" panose="02070309020205020404" pitchFamily="49" charset="0"/>
              </a:rPr>
              <a:t>(“Error:  Budget amount %d is a negative value” %(budget))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self.budget</a:t>
            </a:r>
            <a:r>
              <a:rPr lang="en-IN" sz="1200" dirty="0">
                <a:solidFill>
                  <a:schemeClr val="tx1"/>
                </a:solidFill>
                <a:latin typeface="Courier New" panose="02070309020205020404" pitchFamily="49" charset="0"/>
                <a:cs typeface="Courier New" panose="02070309020205020404" pitchFamily="49" charset="0"/>
              </a:rPr>
              <a:t> = </a:t>
            </a:r>
            <a:r>
              <a:rPr lang="en-IN" sz="1200" dirty="0" err="1">
                <a:solidFill>
                  <a:schemeClr val="tx1"/>
                </a:solidFill>
                <a:latin typeface="Courier New" panose="02070309020205020404" pitchFamily="49" charset="0"/>
                <a:cs typeface="Courier New" panose="02070309020205020404" pitchFamily="49" charset="0"/>
              </a:rPr>
              <a:t>amountToSet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p:txBody>
      </p:sp>
      <p:sp>
        <p:nvSpPr>
          <p:cNvPr id="6" name="Slide Image Placeholder 1"/>
          <p:cNvSpPr>
            <a:spLocks noGrp="1" noRot="1" noChangeAspect="1"/>
          </p:cNvSpPr>
          <p:nvPr>
            <p:ph type="sldImg" idx="2"/>
          </p:nvPr>
        </p:nvSpPr>
        <p:spPr>
          <a:xfrm>
            <a:off x="596900" y="654050"/>
            <a:ext cx="6056313" cy="3722688"/>
          </a:xfrm>
        </p:spPr>
      </p:sp>
    </p:spTree>
    <p:extLst>
      <p:ext uri="{BB962C8B-B14F-4D97-AF65-F5344CB8AC3E}">
        <p14:creationId xmlns:p14="http://schemas.microsoft.com/office/powerpoint/2010/main" val="723043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635795"/>
            <a:ext cx="5678212" cy="4771335"/>
          </a:xfrm>
        </p:spPr>
        <p:txBody>
          <a:bodyPr/>
          <a:lstStyle/>
          <a:p>
            <a:r>
              <a:rPr lang="en-IN" dirty="0"/>
              <a:t> Now we can directly do:</a:t>
            </a:r>
          </a:p>
          <a:p>
            <a:endParaRPr lang="en-GB" dirty="0"/>
          </a:p>
          <a:p>
            <a:r>
              <a:rPr lang="en-IN" dirty="0"/>
              <a:t> </a:t>
            </a:r>
            <a:endParaRPr lang="en-GB" dirty="0"/>
          </a:p>
          <a:p>
            <a:endParaRPr lang="en-IN" dirty="0"/>
          </a:p>
          <a:p>
            <a:pPr>
              <a:spcAft>
                <a:spcPts val="650"/>
              </a:spcAft>
            </a:pPr>
            <a:endParaRPr lang="en-IN" dirty="0"/>
          </a:p>
          <a:p>
            <a:endParaRPr lang="en-GB" sz="1300"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16</a:t>
            </a:fld>
            <a:endParaRPr lang="en-GB" dirty="0"/>
          </a:p>
        </p:txBody>
      </p:sp>
      <p:sp>
        <p:nvSpPr>
          <p:cNvPr id="6" name="Rectangle 5"/>
          <p:cNvSpPr/>
          <p:nvPr/>
        </p:nvSpPr>
        <p:spPr>
          <a:xfrm>
            <a:off x="808245" y="5027866"/>
            <a:ext cx="5482533" cy="825775"/>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Myproject</a:t>
            </a:r>
            <a:r>
              <a:rPr lang="en-IN" sz="1200" dirty="0">
                <a:solidFill>
                  <a:schemeClr val="tx1"/>
                </a:solidFill>
                <a:latin typeface="Courier New" panose="02070309020205020404" pitchFamily="49" charset="0"/>
                <a:cs typeface="Courier New" panose="02070309020205020404" pitchFamily="49" charset="0"/>
              </a:rPr>
              <a:t> = Project(“Database </a:t>
            </a:r>
            <a:r>
              <a:rPr lang="en-IN" sz="1200" dirty="0" err="1">
                <a:solidFill>
                  <a:schemeClr val="tx1"/>
                </a:solidFill>
                <a:latin typeface="Courier New" panose="02070309020205020404" pitchFamily="49" charset="0"/>
                <a:cs typeface="Courier New" panose="02070309020205020404" pitchFamily="49" charset="0"/>
              </a:rPr>
              <a:t>migration”,”Data</a:t>
            </a:r>
            <a:r>
              <a:rPr lang="en-IN" sz="1200" dirty="0">
                <a:solidFill>
                  <a:schemeClr val="tx1"/>
                </a:solidFill>
                <a:latin typeface="Courier New" panose="02070309020205020404" pitchFamily="49" charset="0"/>
                <a:cs typeface="Courier New" panose="02070309020205020404" pitchFamily="49" charset="0"/>
              </a:rPr>
              <a:t> Administration”,10000.00,”Joe Green”,0)</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Myproject.budget</a:t>
            </a:r>
            <a:r>
              <a:rPr lang="en-IN" sz="1200" dirty="0">
                <a:solidFill>
                  <a:schemeClr val="tx1"/>
                </a:solidFill>
                <a:latin typeface="Courier New" panose="02070309020205020404" pitchFamily="49" charset="0"/>
                <a:cs typeface="Courier New" panose="02070309020205020404" pitchFamily="49" charset="0"/>
              </a:rPr>
              <a:t> = -1000</a:t>
            </a:r>
          </a:p>
          <a:p>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p:txBody>
      </p:sp>
      <p:sp>
        <p:nvSpPr>
          <p:cNvPr id="7" name="Slide Image Placeholder 1"/>
          <p:cNvSpPr>
            <a:spLocks noGrp="1" noRot="1" noChangeAspect="1"/>
          </p:cNvSpPr>
          <p:nvPr>
            <p:ph type="sldImg" idx="2"/>
          </p:nvPr>
        </p:nvSpPr>
        <p:spPr>
          <a:xfrm>
            <a:off x="596900" y="654050"/>
            <a:ext cx="6056313" cy="3722688"/>
          </a:xfrm>
        </p:spPr>
      </p:sp>
    </p:spTree>
    <p:extLst>
      <p:ext uri="{BB962C8B-B14F-4D97-AF65-F5344CB8AC3E}">
        <p14:creationId xmlns:p14="http://schemas.microsoft.com/office/powerpoint/2010/main" val="2095631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603899"/>
            <a:ext cx="5678212" cy="4803232"/>
          </a:xfrm>
        </p:spPr>
        <p:txBody>
          <a:bodyPr/>
          <a:lstStyle/>
          <a:p>
            <a:pPr>
              <a:spcAft>
                <a:spcPts val="650"/>
              </a:spcAft>
            </a:pPr>
            <a:r>
              <a:rPr lang="en-IN" dirty="0"/>
              <a:t>And now, instead of </a:t>
            </a:r>
            <a:r>
              <a:rPr lang="en-IN" dirty="0" err="1">
                <a:latin typeface="Courier New" panose="02070309020205020404" pitchFamily="49" charset="0"/>
                <a:cs typeface="Courier New" panose="02070309020205020404" pitchFamily="49" charset="0"/>
              </a:rPr>
              <a:t>MyProject.budget</a:t>
            </a:r>
            <a:r>
              <a:rPr lang="en-IN" dirty="0">
                <a:latin typeface="Courier New" panose="02070309020205020404" pitchFamily="49" charset="0"/>
                <a:cs typeface="Courier New" panose="02070309020205020404" pitchFamily="49" charset="0"/>
              </a:rPr>
              <a:t> = -1000 </a:t>
            </a:r>
            <a:r>
              <a:rPr lang="en-IN" dirty="0"/>
              <a:t>setting the attribute directly, the fact that we've defined it as a property means that it will now go through the </a:t>
            </a:r>
            <a:r>
              <a:rPr lang="en-IN" dirty="0" err="1">
                <a:latin typeface="Courier New" panose="02070309020205020404" pitchFamily="49" charset="0"/>
                <a:cs typeface="Courier New" panose="02070309020205020404" pitchFamily="49" charset="0"/>
              </a:rPr>
              <a:t>budget.setter</a:t>
            </a:r>
            <a:r>
              <a:rPr lang="en-IN" dirty="0"/>
              <a:t> defined property which will check for negative values.  It also means that we don't have to write something like </a:t>
            </a:r>
            <a:r>
              <a:rPr lang="en-IN" dirty="0" err="1">
                <a:latin typeface="Courier New" panose="02070309020205020404" pitchFamily="49" charset="0"/>
                <a:cs typeface="Courier New" panose="02070309020205020404" pitchFamily="49" charset="0"/>
              </a:rPr>
              <a:t>Myproject.setBudget</a:t>
            </a:r>
            <a:r>
              <a:rPr lang="en-IN" dirty="0">
                <a:latin typeface="Courier New" panose="02070309020205020404" pitchFamily="49" charset="0"/>
                <a:cs typeface="Courier New" panose="02070309020205020404" pitchFamily="49" charset="0"/>
              </a:rPr>
              <a:t>(-1000),</a:t>
            </a:r>
            <a:r>
              <a:rPr lang="en-IN" dirty="0"/>
              <a:t> so our code is much cleaner.  </a:t>
            </a:r>
          </a:p>
          <a:p>
            <a:pPr>
              <a:spcAft>
                <a:spcPts val="650"/>
              </a:spcAft>
            </a:pPr>
            <a:r>
              <a:rPr lang="en-IN" dirty="0"/>
              <a:t>Additionally, the </a:t>
            </a:r>
            <a:r>
              <a:rPr lang="en-IN" dirty="0">
                <a:latin typeface="Courier New" panose="02070309020205020404" pitchFamily="49" charset="0"/>
                <a:cs typeface="Courier New" panose="02070309020205020404" pitchFamily="49" charset="0"/>
              </a:rPr>
              <a:t>@property </a:t>
            </a:r>
            <a:r>
              <a:rPr lang="en-IN" dirty="0"/>
              <a:t>decorator defines a getter method so  that we don't have to write code such as </a:t>
            </a:r>
            <a:r>
              <a:rPr lang="en-IN" dirty="0" err="1">
                <a:latin typeface="Courier New" panose="02070309020205020404" pitchFamily="49" charset="0"/>
                <a:cs typeface="Courier New" panose="02070309020205020404" pitchFamily="49" charset="0"/>
              </a:rPr>
              <a:t>myProject.getBudget</a:t>
            </a:r>
            <a:r>
              <a:rPr lang="en-IN" dirty="0">
                <a:latin typeface="Courier New" panose="02070309020205020404" pitchFamily="49" charset="0"/>
                <a:cs typeface="Courier New" panose="02070309020205020404" pitchFamily="49" charset="0"/>
              </a:rPr>
              <a:t>().</a:t>
            </a:r>
            <a:r>
              <a:rPr lang="en-IN" dirty="0"/>
              <a:t>  We simply use </a:t>
            </a:r>
            <a:r>
              <a:rPr lang="en-IN" dirty="0" err="1">
                <a:latin typeface="Courier New" panose="02070309020205020404" pitchFamily="49" charset="0"/>
                <a:cs typeface="Courier New" panose="02070309020205020404" pitchFamily="49" charset="0"/>
              </a:rPr>
              <a:t>myProject.budget</a:t>
            </a:r>
            <a:r>
              <a:rPr lang="en-IN" dirty="0"/>
              <a:t> to return the budget via the </a:t>
            </a:r>
            <a:r>
              <a:rPr lang="en-IN" dirty="0">
                <a:latin typeface="Courier New" panose="02070309020205020404" pitchFamily="49" charset="0"/>
                <a:cs typeface="Courier New" panose="02070309020205020404" pitchFamily="49" charset="0"/>
              </a:rPr>
              <a:t>property</a:t>
            </a:r>
            <a:r>
              <a:rPr lang="en-IN" dirty="0"/>
              <a:t> getter method.</a:t>
            </a:r>
            <a:endParaRPr lang="en-GB" dirty="0"/>
          </a:p>
          <a:p>
            <a:pPr>
              <a:spcAft>
                <a:spcPts val="650"/>
              </a:spcAft>
            </a:pPr>
            <a:endParaRPr lang="en-GB" dirty="0"/>
          </a:p>
          <a:p>
            <a:pPr>
              <a:spcAft>
                <a:spcPts val="650"/>
              </a:spcAft>
            </a:pPr>
            <a:r>
              <a:rPr lang="en-IN" dirty="0"/>
              <a:t> </a:t>
            </a:r>
            <a:endParaRPr lang="en-GB" dirty="0"/>
          </a:p>
          <a:p>
            <a:endParaRPr lang="en-GB" sz="1300"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17</a:t>
            </a:fld>
            <a:endParaRPr lang="en-GB" dirty="0"/>
          </a:p>
        </p:txBody>
      </p:sp>
      <p:sp>
        <p:nvSpPr>
          <p:cNvPr id="6" name="Slide Image Placeholder 1"/>
          <p:cNvSpPr>
            <a:spLocks noGrp="1" noRot="1" noChangeAspect="1"/>
          </p:cNvSpPr>
          <p:nvPr>
            <p:ph type="sldImg" idx="2"/>
          </p:nvPr>
        </p:nvSpPr>
        <p:spPr>
          <a:xfrm>
            <a:off x="520700" y="617538"/>
            <a:ext cx="6056313" cy="3722687"/>
          </a:xfrm>
        </p:spPr>
      </p:sp>
    </p:spTree>
    <p:extLst>
      <p:ext uri="{BB962C8B-B14F-4D97-AF65-F5344CB8AC3E}">
        <p14:creationId xmlns:p14="http://schemas.microsoft.com/office/powerpoint/2010/main" val="3958325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572000"/>
            <a:ext cx="5678212" cy="4835130"/>
          </a:xfr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IN" dirty="0"/>
              <a:t>While properties are a very nice way to simplify access to attributes in Python classes, they have a drawback.  If I have multiple fields that I want clients to access (and possibly do some validation on setters) I have to write a property for each field.  If I have multiple fields where I want to test whether the setting value is negative and throw an error, I have to re-write that property for each attribute.  This can result in a lot of duplicated code.  </a:t>
            </a:r>
          </a:p>
          <a:p>
            <a:pPr marL="0" marR="0" lvl="0" indent="0" algn="l" defTabSz="914400" rtl="0" eaLnBrk="1" fontAlgn="auto" latinLnBrk="0" hangingPunct="1">
              <a:lnSpc>
                <a:spcPct val="100000"/>
              </a:lnSpc>
              <a:spcBef>
                <a:spcPts val="0"/>
              </a:spcBef>
              <a:spcAft>
                <a:spcPts val="600"/>
              </a:spcAft>
              <a:buClrTx/>
              <a:buSzTx/>
              <a:buFontTx/>
              <a:buNone/>
              <a:tabLst/>
              <a:defRPr/>
            </a:pPr>
            <a:r>
              <a:rPr lang="en-IN" dirty="0"/>
              <a:t>For example:</a:t>
            </a:r>
            <a:endParaRPr lang="en-GB" dirty="0"/>
          </a:p>
          <a:p>
            <a:endParaRPr lang="en-IN" dirty="0"/>
          </a:p>
          <a:p>
            <a:endParaRPr lang="en-IN" dirty="0"/>
          </a:p>
          <a:p>
            <a:endParaRPr lang="en-IN" dirty="0"/>
          </a:p>
          <a:p>
            <a:endParaRPr lang="en-GB" dirty="0"/>
          </a:p>
          <a:p>
            <a:r>
              <a:rPr lang="en-IN" dirty="0"/>
              <a:t> </a:t>
            </a:r>
            <a:endParaRPr lang="en-GB" dirty="0"/>
          </a:p>
          <a:p>
            <a:endParaRPr lang="en-IN" dirty="0"/>
          </a:p>
          <a:p>
            <a:pPr>
              <a:spcAft>
                <a:spcPts val="650"/>
              </a:spcAft>
            </a:pPr>
            <a:endParaRPr lang="en-IN" dirty="0"/>
          </a:p>
          <a:p>
            <a:pPr>
              <a:spcAft>
                <a:spcPts val="650"/>
              </a:spcAft>
            </a:pPr>
            <a:endParaRPr lang="en-GB" dirty="0"/>
          </a:p>
          <a:p>
            <a:pPr>
              <a:spcAft>
                <a:spcPts val="650"/>
              </a:spcAft>
            </a:pPr>
            <a:r>
              <a:rPr lang="en-IN" dirty="0"/>
              <a:t> </a:t>
            </a:r>
            <a:endParaRPr lang="en-GB" dirty="0"/>
          </a:p>
          <a:p>
            <a:endParaRPr lang="en-GB" sz="1300"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18</a:t>
            </a:fld>
            <a:endParaRPr lang="en-GB" dirty="0"/>
          </a:p>
        </p:txBody>
      </p:sp>
      <p:sp>
        <p:nvSpPr>
          <p:cNvPr id="6" name="Rectangle 5"/>
          <p:cNvSpPr/>
          <p:nvPr/>
        </p:nvSpPr>
        <p:spPr>
          <a:xfrm>
            <a:off x="850242" y="5954233"/>
            <a:ext cx="5635618" cy="304091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000" dirty="0">
                <a:solidFill>
                  <a:schemeClr val="tx1"/>
                </a:solidFill>
                <a:latin typeface="Courier New" panose="02070309020205020404" pitchFamily="49" charset="0"/>
                <a:cs typeface="Courier New" panose="02070309020205020404" pitchFamily="49" charset="0"/>
              </a:rPr>
              <a:t>class </a:t>
            </a:r>
            <a:r>
              <a:rPr lang="en-IN" sz="1000" dirty="0" err="1">
                <a:solidFill>
                  <a:schemeClr val="tx1"/>
                </a:solidFill>
                <a:latin typeface="Courier New" panose="02070309020205020404" pitchFamily="49" charset="0"/>
                <a:cs typeface="Courier New" panose="02070309020205020404" pitchFamily="49" charset="0"/>
              </a:rPr>
              <a:t>ExampleOfRedundantPropertiesCode</a:t>
            </a:r>
            <a:r>
              <a:rPr lang="en-IN" sz="1000" dirty="0">
                <a:solidFill>
                  <a:schemeClr val="tx1"/>
                </a:solidFill>
                <a:latin typeface="Courier New" panose="02070309020205020404" pitchFamily="49" charset="0"/>
                <a:cs typeface="Courier New" panose="02070309020205020404" pitchFamily="49" charset="0"/>
              </a:rPr>
              <a:t>(object):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def __</a:t>
            </a:r>
            <a:r>
              <a:rPr lang="en-IN" sz="1000" dirty="0" err="1">
                <a:solidFill>
                  <a:schemeClr val="tx1"/>
                </a:solidFill>
                <a:latin typeface="Courier New" panose="02070309020205020404" pitchFamily="49" charset="0"/>
                <a:cs typeface="Courier New" panose="02070309020205020404" pitchFamily="49" charset="0"/>
              </a:rPr>
              <a:t>init</a:t>
            </a:r>
            <a:r>
              <a:rPr lang="en-IN" sz="1000" dirty="0">
                <a:solidFill>
                  <a:schemeClr val="tx1"/>
                </a:solidFill>
                <a:latin typeface="Courier New" panose="02070309020205020404" pitchFamily="49" charset="0"/>
                <a:cs typeface="Courier New" panose="02070309020205020404" pitchFamily="49" charset="0"/>
              </a:rPr>
              <a:t>__(</a:t>
            </a:r>
            <a:r>
              <a:rPr lang="en-IN" sz="1000" dirty="0" err="1">
                <a:solidFill>
                  <a:schemeClr val="tx1"/>
                </a:solidFill>
                <a:latin typeface="Courier New" panose="02070309020205020404" pitchFamily="49" charset="0"/>
                <a:cs typeface="Courier New" panose="02070309020205020404" pitchFamily="49" charset="0"/>
              </a:rPr>
              <a:t>self,a,b</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self.a</a:t>
            </a:r>
            <a:r>
              <a:rPr lang="en-IN" sz="1000" dirty="0">
                <a:solidFill>
                  <a:schemeClr val="tx1"/>
                </a:solidFill>
                <a:latin typeface="Courier New" panose="02070309020205020404" pitchFamily="49" charset="0"/>
                <a:cs typeface="Courier New" panose="02070309020205020404" pitchFamily="49" charset="0"/>
              </a:rPr>
              <a:t>= a</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self.b</a:t>
            </a:r>
            <a:r>
              <a:rPr lang="en-IN" sz="1000" dirty="0">
                <a:solidFill>
                  <a:schemeClr val="tx1"/>
                </a:solidFill>
                <a:latin typeface="Courier New" panose="02070309020205020404" pitchFamily="49" charset="0"/>
                <a:cs typeface="Courier New" panose="02070309020205020404" pitchFamily="49" charset="0"/>
              </a:rPr>
              <a:t> = b</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Suppose we want to make sure we don't allow negative values when setting a and b. Here's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how we do it with properties.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@property</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def a(self):</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return </a:t>
            </a:r>
            <a:r>
              <a:rPr lang="en-IN" sz="1000" dirty="0" err="1">
                <a:solidFill>
                  <a:schemeClr val="tx1"/>
                </a:solidFill>
                <a:latin typeface="Courier New" panose="02070309020205020404" pitchFamily="49" charset="0"/>
                <a:cs typeface="Courier New" panose="02070309020205020404" pitchFamily="49" charset="0"/>
              </a:rPr>
              <a:t>a.self</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a.setter</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def a(</a:t>
            </a:r>
            <a:r>
              <a:rPr lang="en-IN" sz="1000" dirty="0" err="1">
                <a:solidFill>
                  <a:schemeClr val="tx1"/>
                </a:solidFill>
                <a:latin typeface="Courier New" panose="02070309020205020404" pitchFamily="49" charset="0"/>
                <a:cs typeface="Courier New" panose="02070309020205020404" pitchFamily="49" charset="0"/>
              </a:rPr>
              <a:t>self,value</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if value &lt; 0:</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raise </a:t>
            </a:r>
            <a:r>
              <a:rPr lang="en-IN" sz="1000" dirty="0" err="1">
                <a:solidFill>
                  <a:schemeClr val="tx1"/>
                </a:solidFill>
                <a:latin typeface="Courier New" panose="02070309020205020404" pitchFamily="49" charset="0"/>
                <a:cs typeface="Courier New" panose="02070309020205020404" pitchFamily="49" charset="0"/>
              </a:rPr>
              <a:t>ValueError</a:t>
            </a:r>
            <a:r>
              <a:rPr lang="en-IN" sz="1000" dirty="0">
                <a:solidFill>
                  <a:schemeClr val="tx1"/>
                </a:solidFill>
                <a:latin typeface="Courier New" panose="02070309020205020404" pitchFamily="49" charset="0"/>
                <a:cs typeface="Courier New" panose="02070309020205020404" pitchFamily="49" charset="0"/>
              </a:rPr>
              <a:t>(“Error:  Can't set attribute to a negative value”)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self.a</a:t>
            </a:r>
            <a:r>
              <a:rPr lang="en-IN" sz="1000" dirty="0">
                <a:solidFill>
                  <a:schemeClr val="tx1"/>
                </a:solidFill>
                <a:latin typeface="Courier New" panose="02070309020205020404" pitchFamily="49" charset="0"/>
                <a:cs typeface="Courier New" panose="02070309020205020404" pitchFamily="49" charset="0"/>
              </a:rPr>
              <a:t> = value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p:txBody>
      </p:sp>
      <p:sp>
        <p:nvSpPr>
          <p:cNvPr id="7" name="Slide Image Placeholder 1"/>
          <p:cNvSpPr>
            <a:spLocks noGrp="1" noRot="1" noChangeAspect="1"/>
          </p:cNvSpPr>
          <p:nvPr>
            <p:ph type="sldImg" idx="2"/>
          </p:nvPr>
        </p:nvSpPr>
        <p:spPr>
          <a:xfrm>
            <a:off x="623888" y="633413"/>
            <a:ext cx="6056312" cy="3722687"/>
          </a:xfrm>
        </p:spPr>
      </p:sp>
      <p:sp>
        <p:nvSpPr>
          <p:cNvPr id="8" name="Rectangle 7"/>
          <p:cNvSpPr/>
          <p:nvPr/>
        </p:nvSpPr>
        <p:spPr>
          <a:xfrm>
            <a:off x="4600357" y="8912037"/>
            <a:ext cx="1873325" cy="37333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GB" sz="1000" dirty="0">
                <a:solidFill>
                  <a:schemeClr val="tx1"/>
                </a:solidFill>
                <a:latin typeface="Courier New" panose="02070309020205020404" pitchFamily="49" charset="0"/>
                <a:cs typeface="Courier New" panose="02070309020205020404" pitchFamily="49" charset="0"/>
              </a:rPr>
              <a:t>Continued ....</a:t>
            </a:r>
          </a:p>
        </p:txBody>
      </p:sp>
    </p:spTree>
    <p:extLst>
      <p:ext uri="{BB962C8B-B14F-4D97-AF65-F5344CB8AC3E}">
        <p14:creationId xmlns:p14="http://schemas.microsoft.com/office/powerpoint/2010/main" val="2845463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2796363"/>
            <a:ext cx="5678212" cy="6610767"/>
          </a:xfrm>
        </p:spPr>
        <p:txBody>
          <a:bodyPr/>
          <a:lstStyle/>
          <a:p>
            <a:endParaRPr lang="en-IN" dirty="0"/>
          </a:p>
          <a:p>
            <a:endParaRPr lang="en-IN" dirty="0"/>
          </a:p>
          <a:p>
            <a:endParaRPr lang="en-IN" dirty="0"/>
          </a:p>
          <a:p>
            <a:endParaRPr lang="en-GB" dirty="0"/>
          </a:p>
          <a:p>
            <a:r>
              <a:rPr lang="en-IN" dirty="0"/>
              <a:t> </a:t>
            </a:r>
            <a:endParaRPr lang="en-GB" dirty="0"/>
          </a:p>
          <a:p>
            <a:endParaRPr lang="en-IN" dirty="0"/>
          </a:p>
          <a:p>
            <a:pPr>
              <a:spcAft>
                <a:spcPts val="650"/>
              </a:spcAft>
            </a:pPr>
            <a:endParaRPr lang="en-IN" dirty="0"/>
          </a:p>
          <a:p>
            <a:pPr>
              <a:spcAft>
                <a:spcPts val="650"/>
              </a:spcAft>
            </a:pPr>
            <a:endParaRPr lang="en-GB" dirty="0"/>
          </a:p>
          <a:p>
            <a:pPr>
              <a:spcAft>
                <a:spcPts val="650"/>
              </a:spcAft>
            </a:pPr>
            <a:r>
              <a:rPr lang="en-IN" dirty="0"/>
              <a:t> </a:t>
            </a:r>
            <a:endParaRPr lang="en-GB" dirty="0"/>
          </a:p>
          <a:p>
            <a:endParaRPr lang="en-GB" sz="1300"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19</a:t>
            </a:fld>
            <a:endParaRPr lang="en-GB" dirty="0"/>
          </a:p>
        </p:txBody>
      </p:sp>
      <p:sp>
        <p:nvSpPr>
          <p:cNvPr id="6" name="Rectangle 5"/>
          <p:cNvSpPr/>
          <p:nvPr/>
        </p:nvSpPr>
        <p:spPr>
          <a:xfrm>
            <a:off x="634591" y="914833"/>
            <a:ext cx="5829842" cy="221113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Notice how we have to duplicate this code from above for attribute b.</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@property</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def b(self):</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return </a:t>
            </a:r>
            <a:r>
              <a:rPr lang="en-IN" sz="1000" dirty="0" err="1">
                <a:solidFill>
                  <a:schemeClr val="tx1"/>
                </a:solidFill>
                <a:latin typeface="Courier New" panose="02070309020205020404" pitchFamily="49" charset="0"/>
                <a:cs typeface="Courier New" panose="02070309020205020404" pitchFamily="49" charset="0"/>
              </a:rPr>
              <a:t>b.self</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b.setter</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def b(</a:t>
            </a:r>
            <a:r>
              <a:rPr lang="en-IN" sz="1000" dirty="0" err="1">
                <a:solidFill>
                  <a:schemeClr val="tx1"/>
                </a:solidFill>
                <a:latin typeface="Courier New" panose="02070309020205020404" pitchFamily="49" charset="0"/>
                <a:cs typeface="Courier New" panose="02070309020205020404" pitchFamily="49" charset="0"/>
              </a:rPr>
              <a:t>self,value</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if value &lt; 0:</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raise </a:t>
            </a:r>
            <a:r>
              <a:rPr lang="en-IN" sz="1000" dirty="0" err="1">
                <a:solidFill>
                  <a:schemeClr val="tx1"/>
                </a:solidFill>
                <a:latin typeface="Courier New" panose="02070309020205020404" pitchFamily="49" charset="0"/>
                <a:cs typeface="Courier New" panose="02070309020205020404" pitchFamily="49" charset="0"/>
              </a:rPr>
              <a:t>ValueError</a:t>
            </a:r>
            <a:r>
              <a:rPr lang="en-IN" sz="1000" dirty="0">
                <a:solidFill>
                  <a:schemeClr val="tx1"/>
                </a:solidFill>
                <a:latin typeface="Courier New" panose="02070309020205020404" pitchFamily="49" charset="0"/>
                <a:cs typeface="Courier New" panose="02070309020205020404" pitchFamily="49" charset="0"/>
              </a:rPr>
              <a:t>(“Error:  Can't set attribute to a negative value”)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self.b</a:t>
            </a:r>
            <a:r>
              <a:rPr lang="en-IN" sz="1000" dirty="0">
                <a:solidFill>
                  <a:schemeClr val="tx1"/>
                </a:solidFill>
                <a:latin typeface="Courier New" panose="02070309020205020404" pitchFamily="49" charset="0"/>
                <a:cs typeface="Courier New" panose="02070309020205020404" pitchFamily="49" charset="0"/>
              </a:rPr>
              <a:t> = value</a:t>
            </a:r>
            <a:endParaRPr lang="en-GB" sz="1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29732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8188" y="800100"/>
            <a:ext cx="5621337" cy="34544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a:t>2</a:t>
            </a:fld>
            <a:endParaRPr lang="en-GB" dirty="0"/>
          </a:p>
        </p:txBody>
      </p:sp>
    </p:spTree>
    <p:extLst>
      <p:ext uri="{BB962C8B-B14F-4D97-AF65-F5344CB8AC3E}">
        <p14:creationId xmlns:p14="http://schemas.microsoft.com/office/powerpoint/2010/main" val="6690833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678326"/>
            <a:ext cx="5678212" cy="4728804"/>
          </a:xfrm>
        </p:spPr>
        <p:txBody>
          <a:bodyPr/>
          <a:lstStyle/>
          <a:p>
            <a:pPr>
              <a:spcAft>
                <a:spcPts val="650"/>
              </a:spcAft>
            </a:pPr>
            <a:r>
              <a:rPr lang="en-IN" dirty="0"/>
              <a:t>Solving this problem is where descriptors fit in.  A descriptor is an object that has at least one of three methods  defined:</a:t>
            </a:r>
          </a:p>
          <a:p>
            <a:endParaRPr lang="en-IN" dirty="0"/>
          </a:p>
          <a:p>
            <a:endParaRPr lang="en-IN" dirty="0"/>
          </a:p>
          <a:p>
            <a:endParaRPr lang="en-IN" dirty="0"/>
          </a:p>
          <a:p>
            <a:pPr algn="ctr" fontAlgn="t"/>
            <a:r>
              <a:rPr lang="en-GB" b="1" dirty="0">
                <a:solidFill>
                  <a:srgbClr val="FFFFFF"/>
                </a:solidFill>
                <a:latin typeface="Calibri" panose="020F0502020204030204" pitchFamily="34" charset="0"/>
              </a:rPr>
              <a:t>Method name</a:t>
            </a:r>
            <a:endParaRPr lang="en-GB" dirty="0">
              <a:latin typeface="Arial" panose="020B0604020202020204" pitchFamily="34" charset="0"/>
            </a:endParaRPr>
          </a:p>
          <a:p>
            <a:pPr algn="ctr" fontAlgn="t"/>
            <a:r>
              <a:rPr lang="en-GB" b="1" dirty="0">
                <a:solidFill>
                  <a:srgbClr val="FFFFFF"/>
                </a:solidFill>
                <a:latin typeface="Calibri" panose="020F0502020204030204" pitchFamily="34" charset="0"/>
              </a:rPr>
              <a:t>Description</a:t>
            </a:r>
            <a:endParaRPr lang="en-GB" dirty="0">
              <a:latin typeface="Arial" panose="020B0604020202020204" pitchFamily="34" charset="0"/>
            </a:endParaRPr>
          </a:p>
          <a:p>
            <a:endParaRPr lang="en-GB" dirty="0"/>
          </a:p>
          <a:p>
            <a:endParaRPr lang="en-IN"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20</a:t>
            </a:fld>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3514146228"/>
              </p:ext>
            </p:extLst>
          </p:nvPr>
        </p:nvGraphicFramePr>
        <p:xfrm>
          <a:off x="1181491" y="5287103"/>
          <a:ext cx="4736042" cy="1300606"/>
        </p:xfrm>
        <a:graphic>
          <a:graphicData uri="http://schemas.openxmlformats.org/drawingml/2006/table">
            <a:tbl>
              <a:tblPr firstRow="1" bandRow="1">
                <a:tableStyleId>{5C22544A-7EE6-4342-B048-85BDC9FD1C3A}</a:tableStyleId>
              </a:tblPr>
              <a:tblGrid>
                <a:gridCol w="1100830">
                  <a:extLst>
                    <a:ext uri="{9D8B030D-6E8A-4147-A177-3AD203B41FA5}">
                      <a16:colId xmlns:a16="http://schemas.microsoft.com/office/drawing/2014/main" xmlns="" val="2613233875"/>
                    </a:ext>
                  </a:extLst>
                </a:gridCol>
                <a:gridCol w="3635212">
                  <a:extLst>
                    <a:ext uri="{9D8B030D-6E8A-4147-A177-3AD203B41FA5}">
                      <a16:colId xmlns:a16="http://schemas.microsoft.com/office/drawing/2014/main" xmlns="" val="2820365204"/>
                    </a:ext>
                  </a:extLst>
                </a:gridCol>
              </a:tblGrid>
              <a:tr h="283204">
                <a:tc>
                  <a:txBody>
                    <a:bodyPr/>
                    <a:lstStyle/>
                    <a:p>
                      <a:pPr algn="ctr"/>
                      <a:r>
                        <a:rPr lang="en-GB" sz="1050" dirty="0"/>
                        <a:t>Method name</a:t>
                      </a: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GB" sz="1050" dirty="0"/>
                        <a:t>Description</a:t>
                      </a: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xmlns="" val="194169892"/>
                  </a:ext>
                </a:extLst>
              </a:tr>
              <a:tr h="324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rgbClr val="000000"/>
                          </a:solidFill>
                          <a:latin typeface="Courier New" panose="02070309020205020404" pitchFamily="49" charset="0"/>
                          <a:cs typeface="Courier New" panose="02070309020205020404" pitchFamily="49" charset="0"/>
                        </a:rPr>
                        <a:t>__get__</a:t>
                      </a:r>
                      <a:endParaRPr lang="en-GB" sz="1050" dirty="0">
                        <a:latin typeface="Arial" panose="020B0604020202020204" pitchFamily="34"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rgbClr val="000000"/>
                          </a:solidFill>
                          <a:latin typeface="Georgia" panose="02040502050405020303" pitchFamily="18" charset="0"/>
                        </a:rPr>
                        <a:t>Allows applications to retrieve attributes from a class</a:t>
                      </a:r>
                      <a:endParaRPr lang="en-GB" sz="1050" dirty="0">
                        <a:latin typeface="Georgia" panose="02040502050405020303" pitchFamily="18"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559384327"/>
                  </a:ext>
                </a:extLst>
              </a:tr>
              <a:tr h="2832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rgbClr val="000000"/>
                          </a:solidFill>
                          <a:latin typeface="Courier New" panose="02070309020205020404" pitchFamily="49" charset="0"/>
                          <a:cs typeface="Courier New" panose="02070309020205020404" pitchFamily="49" charset="0"/>
                        </a:rPr>
                        <a:t>__set__</a:t>
                      </a:r>
                      <a:endParaRPr lang="en-GB" sz="1050" dirty="0">
                        <a:latin typeface="Arial" panose="020B0604020202020204" pitchFamily="34"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rgbClr val="000000"/>
                          </a:solidFill>
                          <a:latin typeface="Georgia" panose="02040502050405020303" pitchFamily="18" charset="0"/>
                        </a:rPr>
                        <a:t>Allows applications to set attributes in a class</a:t>
                      </a:r>
                      <a:endParaRPr lang="en-GB" sz="1050" dirty="0">
                        <a:latin typeface="Georgia" panose="02040502050405020303" pitchFamily="18"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56656018"/>
                  </a:ext>
                </a:extLst>
              </a:tr>
              <a:tr h="4101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rgbClr val="000000"/>
                          </a:solidFill>
                          <a:latin typeface="Courier New" panose="02070309020205020404" pitchFamily="49" charset="0"/>
                          <a:cs typeface="Courier New" panose="02070309020205020404" pitchFamily="49" charset="0"/>
                        </a:rPr>
                        <a:t>__delete__</a:t>
                      </a:r>
                      <a:endParaRPr lang="en-GB" sz="1050" dirty="0">
                        <a:latin typeface="Arial" panose="020B0604020202020204" pitchFamily="34"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rgbClr val="000000"/>
                          </a:solidFill>
                          <a:latin typeface="Georgia" panose="02040502050405020303" pitchFamily="18" charset="0"/>
                        </a:rPr>
                        <a:t>Allows applications to delete an attribute in a class</a:t>
                      </a:r>
                      <a:endParaRPr lang="en-GB" sz="1050" dirty="0">
                        <a:latin typeface="Georgia" panose="02040502050405020303" pitchFamily="18"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878991438"/>
                  </a:ext>
                </a:extLst>
              </a:tr>
            </a:tbl>
          </a:graphicData>
        </a:graphic>
      </p:graphicFrame>
      <p:sp>
        <p:nvSpPr>
          <p:cNvPr id="7" name="Slide Image Placeholder 1"/>
          <p:cNvSpPr>
            <a:spLocks noGrp="1" noRot="1" noChangeAspect="1"/>
          </p:cNvSpPr>
          <p:nvPr>
            <p:ph type="sldImg" idx="2"/>
          </p:nvPr>
        </p:nvSpPr>
        <p:spPr>
          <a:xfrm>
            <a:off x="596900" y="654050"/>
            <a:ext cx="6056313" cy="3722688"/>
          </a:xfrm>
        </p:spPr>
      </p:sp>
    </p:spTree>
    <p:extLst>
      <p:ext uri="{BB962C8B-B14F-4D97-AF65-F5344CB8AC3E}">
        <p14:creationId xmlns:p14="http://schemas.microsoft.com/office/powerpoint/2010/main" val="1614855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614530"/>
            <a:ext cx="5678212" cy="4792600"/>
          </a:xfrm>
        </p:spPr>
        <p:txBody>
          <a:bodyPr/>
          <a:lstStyle/>
          <a:p>
            <a:endParaRPr lang="en-GB" dirty="0"/>
          </a:p>
          <a:p>
            <a:endParaRPr lang="en-IN" dirty="0"/>
          </a:p>
          <a:p>
            <a:r>
              <a:rPr lang="en-IN" dirty="0"/>
              <a:t>Let's rewrite our </a:t>
            </a:r>
            <a:r>
              <a:rPr lang="en-IN" dirty="0">
                <a:latin typeface="Courier New" panose="02070309020205020404" pitchFamily="49" charset="0"/>
                <a:cs typeface="Courier New" panose="02070309020205020404" pitchFamily="49" charset="0"/>
              </a:rPr>
              <a:t>Project</a:t>
            </a:r>
            <a:r>
              <a:rPr lang="en-IN" dirty="0"/>
              <a:t> class using a </a:t>
            </a:r>
            <a:r>
              <a:rPr lang="en-IN" dirty="0">
                <a:latin typeface="Courier New" panose="02070309020205020404" pitchFamily="49" charset="0"/>
                <a:cs typeface="Courier New" panose="02070309020205020404" pitchFamily="49" charset="0"/>
              </a:rPr>
              <a:t>descriptor</a:t>
            </a:r>
            <a:r>
              <a:rPr lang="en-IN" dirty="0"/>
              <a:t> object.</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21</a:t>
            </a:fld>
            <a:endParaRPr lang="en-GB" dirty="0"/>
          </a:p>
        </p:txBody>
      </p:sp>
      <p:sp>
        <p:nvSpPr>
          <p:cNvPr id="7" name="Rectangle 6"/>
          <p:cNvSpPr/>
          <p:nvPr/>
        </p:nvSpPr>
        <p:spPr>
          <a:xfrm>
            <a:off x="751850" y="5304245"/>
            <a:ext cx="5636768" cy="327344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050" dirty="0">
                <a:solidFill>
                  <a:schemeClr val="tx1"/>
                </a:solidFill>
                <a:latin typeface="Courier New" panose="02070309020205020404" pitchFamily="49" charset="0"/>
                <a:cs typeface="Courier New" panose="02070309020205020404" pitchFamily="49" charset="0"/>
              </a:rPr>
              <a:t>from </a:t>
            </a:r>
            <a:r>
              <a:rPr lang="en-IN" sz="1050" dirty="0" err="1">
                <a:solidFill>
                  <a:schemeClr val="tx1"/>
                </a:solidFill>
                <a:latin typeface="Courier New" panose="02070309020205020404" pitchFamily="49" charset="0"/>
                <a:cs typeface="Courier New" panose="02070309020205020404" pitchFamily="49" charset="0"/>
              </a:rPr>
              <a:t>weakref</a:t>
            </a:r>
            <a:r>
              <a:rPr lang="en-IN" sz="1050" dirty="0">
                <a:solidFill>
                  <a:schemeClr val="tx1"/>
                </a:solidFill>
                <a:latin typeface="Courier New" panose="02070309020205020404" pitchFamily="49" charset="0"/>
                <a:cs typeface="Courier New" panose="02070309020205020404" pitchFamily="49" charset="0"/>
              </a:rPr>
              <a:t> import </a:t>
            </a:r>
            <a:r>
              <a:rPr lang="en-IN" sz="1050" dirty="0" err="1">
                <a:solidFill>
                  <a:schemeClr val="tx1"/>
                </a:solidFill>
                <a:latin typeface="Courier New" panose="02070309020205020404" pitchFamily="49" charset="0"/>
                <a:cs typeface="Courier New" panose="02070309020205020404" pitchFamily="49" charset="0"/>
              </a:rPr>
              <a:t>WeakKeyDictionary</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class </a:t>
            </a:r>
            <a:r>
              <a:rPr lang="en-IN" sz="1050" dirty="0" err="1">
                <a:solidFill>
                  <a:schemeClr val="tx1"/>
                </a:solidFill>
                <a:latin typeface="Courier New" panose="02070309020205020404" pitchFamily="49" charset="0"/>
                <a:cs typeface="Courier New" panose="02070309020205020404" pitchFamily="49" charset="0"/>
              </a:rPr>
              <a:t>TestForNegativeValuesDescriptor</a:t>
            </a:r>
            <a:r>
              <a:rPr lang="en-IN" sz="1050" dirty="0">
                <a:solidFill>
                  <a:schemeClr val="tx1"/>
                </a:solidFill>
                <a:latin typeface="Courier New" panose="02070309020205020404" pitchFamily="49" charset="0"/>
                <a:cs typeface="Courier New" panose="02070309020205020404" pitchFamily="49" charset="0"/>
              </a:rPr>
              <a:t>(object):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def __</a:t>
            </a:r>
            <a:r>
              <a:rPr lang="en-IN" sz="1050" dirty="0" err="1">
                <a:solidFill>
                  <a:schemeClr val="tx1"/>
                </a:solidFill>
                <a:latin typeface="Courier New" panose="02070309020205020404" pitchFamily="49" charset="0"/>
                <a:cs typeface="Courier New" panose="02070309020205020404" pitchFamily="49" charset="0"/>
              </a:rPr>
              <a:t>init</a:t>
            </a:r>
            <a:r>
              <a:rPr lang="en-IN" sz="1050" dirty="0">
                <a:solidFill>
                  <a:schemeClr val="tx1"/>
                </a:solidFill>
                <a:latin typeface="Courier New" panose="02070309020205020404" pitchFamily="49" charset="0"/>
                <a:cs typeface="Courier New" panose="02070309020205020404" pitchFamily="49" charset="0"/>
              </a:rPr>
              <a:t>__(</a:t>
            </a:r>
            <a:r>
              <a:rPr lang="en-IN" sz="1050" dirty="0" err="1">
                <a:solidFill>
                  <a:schemeClr val="tx1"/>
                </a:solidFill>
                <a:latin typeface="Courier New" panose="02070309020205020404" pitchFamily="49" charset="0"/>
                <a:cs typeface="Courier New" panose="02070309020205020404" pitchFamily="49" charset="0"/>
              </a:rPr>
              <a:t>self,default</a:t>
            </a:r>
            <a:r>
              <a:rPr lang="en-IN" sz="1050" dirty="0">
                <a:solidFill>
                  <a:schemeClr val="tx1"/>
                </a:solidFill>
                <a:latin typeface="Courier New" panose="02070309020205020404" pitchFamily="49" charset="0"/>
                <a:cs typeface="Courier New" panose="02070309020205020404" pitchFamily="49" charset="0"/>
              </a:rPr>
              <a: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a:t>
            </a:r>
            <a:r>
              <a:rPr lang="en-IN" sz="1050" dirty="0" err="1">
                <a:solidFill>
                  <a:schemeClr val="tx1"/>
                </a:solidFill>
                <a:latin typeface="Courier New" panose="02070309020205020404" pitchFamily="49" charset="0"/>
                <a:cs typeface="Courier New" panose="02070309020205020404" pitchFamily="49" charset="0"/>
              </a:rPr>
              <a:t>self.default</a:t>
            </a:r>
            <a:r>
              <a:rPr lang="en-IN" sz="1050" dirty="0">
                <a:solidFill>
                  <a:schemeClr val="tx1"/>
                </a:solidFill>
                <a:latin typeface="Courier New" panose="02070309020205020404" pitchFamily="49" charset="0"/>
                <a:cs typeface="Courier New" panose="02070309020205020404" pitchFamily="49" charset="0"/>
              </a:rPr>
              <a:t> = default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a:t>
            </a:r>
            <a:r>
              <a:rPr lang="en-IN" sz="1050" dirty="0" err="1">
                <a:solidFill>
                  <a:schemeClr val="tx1"/>
                </a:solidFill>
                <a:latin typeface="Courier New" panose="02070309020205020404" pitchFamily="49" charset="0"/>
                <a:cs typeface="Courier New" panose="02070309020205020404" pitchFamily="49" charset="0"/>
              </a:rPr>
              <a:t>self.data</a:t>
            </a:r>
            <a:r>
              <a:rPr lang="en-IN" sz="1050" dirty="0">
                <a:solidFill>
                  <a:schemeClr val="tx1"/>
                </a:solidFill>
                <a:latin typeface="Courier New" panose="02070309020205020404" pitchFamily="49" charset="0"/>
                <a:cs typeface="Courier New" panose="02070309020205020404" pitchFamily="49" charset="0"/>
              </a:rPr>
              <a:t> = </a:t>
            </a:r>
            <a:r>
              <a:rPr lang="en-IN" sz="1050" dirty="0" err="1">
                <a:solidFill>
                  <a:schemeClr val="tx1"/>
                </a:solidFill>
                <a:latin typeface="Courier New" panose="02070309020205020404" pitchFamily="49" charset="0"/>
                <a:cs typeface="Courier New" panose="02070309020205020404" pitchFamily="49" charset="0"/>
              </a:rPr>
              <a:t>WeakKeyDictionary</a:t>
            </a:r>
            <a:r>
              <a:rPr lang="en-IN" sz="1050" dirty="0">
                <a:solidFill>
                  <a:schemeClr val="tx1"/>
                </a:solidFill>
                <a:latin typeface="Courier New" panose="02070309020205020404" pitchFamily="49" charset="0"/>
                <a:cs typeface="Courier New" panose="02070309020205020404" pitchFamily="49" charset="0"/>
              </a:rPr>
              <a: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def __get__(</a:t>
            </a:r>
            <a:r>
              <a:rPr lang="en-IN" sz="1050" dirty="0" err="1">
                <a:solidFill>
                  <a:schemeClr val="tx1"/>
                </a:solidFill>
                <a:latin typeface="Courier New" panose="02070309020205020404" pitchFamily="49" charset="0"/>
                <a:cs typeface="Courier New" panose="02070309020205020404" pitchFamily="49" charset="0"/>
              </a:rPr>
              <a:t>self,instance,owner</a:t>
            </a:r>
            <a:r>
              <a:rPr lang="en-IN" sz="1050" dirty="0">
                <a:solidFill>
                  <a:schemeClr val="tx1"/>
                </a:solidFill>
                <a:latin typeface="Courier New" panose="02070309020205020404" pitchFamily="49" charset="0"/>
                <a:cs typeface="Courier New" panose="02070309020205020404" pitchFamily="49" charset="0"/>
              </a:rPr>
              <a: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return </a:t>
            </a:r>
            <a:r>
              <a:rPr lang="en-IN" sz="1050" dirty="0" err="1">
                <a:solidFill>
                  <a:schemeClr val="tx1"/>
                </a:solidFill>
                <a:latin typeface="Courier New" panose="02070309020205020404" pitchFamily="49" charset="0"/>
                <a:cs typeface="Courier New" panose="02070309020205020404" pitchFamily="49" charset="0"/>
              </a:rPr>
              <a:t>self.data.get</a:t>
            </a:r>
            <a:r>
              <a:rPr lang="en-IN" sz="1050" dirty="0">
                <a:solidFill>
                  <a:schemeClr val="tx1"/>
                </a:solidFill>
                <a:latin typeface="Courier New" panose="02070309020205020404" pitchFamily="49" charset="0"/>
                <a:cs typeface="Courier New" panose="02070309020205020404" pitchFamily="49" charset="0"/>
              </a:rPr>
              <a:t>(</a:t>
            </a:r>
            <a:r>
              <a:rPr lang="en-IN" sz="1050" dirty="0" err="1">
                <a:solidFill>
                  <a:schemeClr val="tx1"/>
                </a:solidFill>
                <a:latin typeface="Courier New" panose="02070309020205020404" pitchFamily="49" charset="0"/>
                <a:cs typeface="Courier New" panose="02070309020205020404" pitchFamily="49" charset="0"/>
              </a:rPr>
              <a:t>instance,self.default</a:t>
            </a:r>
            <a:r>
              <a:rPr lang="en-IN" sz="1050" dirty="0">
                <a:solidFill>
                  <a:schemeClr val="tx1"/>
                </a:solidFill>
                <a:latin typeface="Courier New" panose="02070309020205020404" pitchFamily="49" charset="0"/>
                <a:cs typeface="Courier New" panose="02070309020205020404" pitchFamily="49" charset="0"/>
              </a:rPr>
              <a: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def __set__(</a:t>
            </a:r>
            <a:r>
              <a:rPr lang="en-IN" sz="1050" dirty="0" err="1">
                <a:solidFill>
                  <a:schemeClr val="tx1"/>
                </a:solidFill>
                <a:latin typeface="Courier New" panose="02070309020205020404" pitchFamily="49" charset="0"/>
                <a:cs typeface="Courier New" panose="02070309020205020404" pitchFamily="49" charset="0"/>
              </a:rPr>
              <a:t>self,instance,value</a:t>
            </a:r>
            <a:r>
              <a:rPr lang="en-IN" sz="1050" dirty="0">
                <a:solidFill>
                  <a:schemeClr val="tx1"/>
                </a:solidFill>
                <a:latin typeface="Courier New" panose="02070309020205020404" pitchFamily="49" charset="0"/>
                <a:cs typeface="Courier New" panose="02070309020205020404" pitchFamily="49" charset="0"/>
              </a:rPr>
              <a: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if value &lt; 0:</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raise </a:t>
            </a:r>
            <a:r>
              <a:rPr lang="en-IN" sz="1050" dirty="0" err="1">
                <a:solidFill>
                  <a:schemeClr val="tx1"/>
                </a:solidFill>
                <a:latin typeface="Courier New" panose="02070309020205020404" pitchFamily="49" charset="0"/>
                <a:cs typeface="Courier New" panose="02070309020205020404" pitchFamily="49" charset="0"/>
              </a:rPr>
              <a:t>ValueError</a:t>
            </a:r>
            <a:r>
              <a:rPr lang="en-IN" sz="1050" dirty="0">
                <a:solidFill>
                  <a:schemeClr val="tx1"/>
                </a:solidFill>
                <a:latin typeface="Courier New" panose="02070309020205020404" pitchFamily="49" charset="0"/>
                <a:cs typeface="Courier New" panose="02070309020205020404" pitchFamily="49" charset="0"/>
              </a:rPr>
              <a:t>(“Error:  Can't set attribute to a negative value”)</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a:t>
            </a:r>
            <a:r>
              <a:rPr lang="en-IN" sz="1050" dirty="0" err="1">
                <a:solidFill>
                  <a:schemeClr val="tx1"/>
                </a:solidFill>
                <a:latin typeface="Courier New" panose="02070309020205020404" pitchFamily="49" charset="0"/>
                <a:cs typeface="Courier New" panose="02070309020205020404" pitchFamily="49" charset="0"/>
              </a:rPr>
              <a:t>self.data</a:t>
            </a:r>
            <a:r>
              <a:rPr lang="en-IN" sz="1050" dirty="0">
                <a:solidFill>
                  <a:schemeClr val="tx1"/>
                </a:solidFill>
                <a:latin typeface="Courier New" panose="02070309020205020404" pitchFamily="49" charset="0"/>
                <a:cs typeface="Courier New" panose="02070309020205020404" pitchFamily="49" charset="0"/>
              </a:rPr>
              <a:t>[instance] = value</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a:t>
            </a:r>
            <a:endParaRPr lang="en-GB" sz="1050" dirty="0">
              <a:solidFill>
                <a:schemeClr val="tx1"/>
              </a:solidFill>
              <a:latin typeface="Courier New" panose="02070309020205020404" pitchFamily="49" charset="0"/>
              <a:cs typeface="Courier New" panose="02070309020205020404" pitchFamily="49" charset="0"/>
            </a:endParaRPr>
          </a:p>
          <a:p>
            <a:endParaRPr lang="en-GB" sz="1050" dirty="0">
              <a:solidFill>
                <a:schemeClr val="tx1"/>
              </a:solidFill>
              <a:latin typeface="Courier New" panose="02070309020205020404" pitchFamily="49" charset="0"/>
              <a:cs typeface="Courier New" panose="02070309020205020404" pitchFamily="49" charset="0"/>
            </a:endParaRPr>
          </a:p>
        </p:txBody>
      </p:sp>
      <p:sp>
        <p:nvSpPr>
          <p:cNvPr id="8" name="Slide Image Placeholder 1"/>
          <p:cNvSpPr>
            <a:spLocks noGrp="1" noRot="1" noChangeAspect="1"/>
          </p:cNvSpPr>
          <p:nvPr>
            <p:ph type="sldImg" idx="2"/>
          </p:nvPr>
        </p:nvSpPr>
        <p:spPr>
          <a:xfrm>
            <a:off x="681038" y="690563"/>
            <a:ext cx="6115050" cy="3759200"/>
          </a:xfrm>
        </p:spPr>
      </p:sp>
    </p:spTree>
    <p:extLst>
      <p:ext uri="{BB962C8B-B14F-4D97-AF65-F5344CB8AC3E}">
        <p14:creationId xmlns:p14="http://schemas.microsoft.com/office/powerpoint/2010/main" val="2383388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9"/>
            <a:ext cx="5678212" cy="8753251"/>
          </a:xfrm>
        </p:spPr>
        <p:txBody>
          <a:bodyPr/>
          <a:lstStyle/>
          <a:p>
            <a:endParaRPr lang="en-GB" dirty="0"/>
          </a:p>
          <a:p>
            <a:endParaRPr lang="en-IN"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22</a:t>
            </a:fld>
            <a:endParaRPr lang="en-GB" dirty="0"/>
          </a:p>
        </p:txBody>
      </p:sp>
      <p:sp>
        <p:nvSpPr>
          <p:cNvPr id="7" name="Rectangle 6"/>
          <p:cNvSpPr/>
          <p:nvPr/>
        </p:nvSpPr>
        <p:spPr>
          <a:xfrm>
            <a:off x="746219" y="4623520"/>
            <a:ext cx="5757674" cy="490160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900" dirty="0">
                <a:solidFill>
                  <a:schemeClr val="tx1"/>
                </a:solidFill>
                <a:latin typeface="Courier New" panose="02070309020205020404" pitchFamily="49" charset="0"/>
                <a:cs typeface="Courier New" panose="02070309020205020404" pitchFamily="49" charset="0"/>
              </a:rPr>
              <a:t>from </a:t>
            </a:r>
            <a:r>
              <a:rPr lang="en-IN" sz="900" dirty="0" err="1">
                <a:solidFill>
                  <a:schemeClr val="tx1"/>
                </a:solidFill>
                <a:latin typeface="Courier New" panose="02070309020205020404" pitchFamily="49" charset="0"/>
                <a:cs typeface="Courier New" panose="02070309020205020404" pitchFamily="49" charset="0"/>
              </a:rPr>
              <a:t>weakref</a:t>
            </a:r>
            <a:r>
              <a:rPr lang="en-IN" sz="900" dirty="0">
                <a:solidFill>
                  <a:schemeClr val="tx1"/>
                </a:solidFill>
                <a:latin typeface="Courier New" panose="02070309020205020404" pitchFamily="49" charset="0"/>
                <a:cs typeface="Courier New" panose="02070309020205020404" pitchFamily="49" charset="0"/>
              </a:rPr>
              <a:t> import </a:t>
            </a:r>
            <a:r>
              <a:rPr lang="en-IN" sz="900" dirty="0" err="1">
                <a:solidFill>
                  <a:schemeClr val="tx1"/>
                </a:solidFill>
                <a:latin typeface="Courier New" panose="02070309020205020404" pitchFamily="49" charset="0"/>
                <a:cs typeface="Courier New" panose="02070309020205020404" pitchFamily="49" charset="0"/>
              </a:rPr>
              <a:t>WeakKeyDictionary</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class </a:t>
            </a:r>
            <a:r>
              <a:rPr lang="en-IN" sz="900" dirty="0" err="1">
                <a:solidFill>
                  <a:schemeClr val="tx1"/>
                </a:solidFill>
                <a:latin typeface="Courier New" panose="02070309020205020404" pitchFamily="49" charset="0"/>
                <a:cs typeface="Courier New" panose="02070309020205020404" pitchFamily="49" charset="0"/>
              </a:rPr>
              <a:t>TestForNegativeValuesDescriptor</a:t>
            </a:r>
            <a:r>
              <a:rPr lang="en-IN" sz="900" dirty="0">
                <a:solidFill>
                  <a:schemeClr val="tx1"/>
                </a:solidFill>
                <a:latin typeface="Courier New" panose="02070309020205020404" pitchFamily="49" charset="0"/>
                <a:cs typeface="Courier New" panose="02070309020205020404" pitchFamily="49" charset="0"/>
              </a:rPr>
              <a:t>(object):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def __</a:t>
            </a:r>
            <a:r>
              <a:rPr lang="en-IN" sz="900" dirty="0" err="1">
                <a:solidFill>
                  <a:schemeClr val="tx1"/>
                </a:solidFill>
                <a:latin typeface="Courier New" panose="02070309020205020404" pitchFamily="49" charset="0"/>
                <a:cs typeface="Courier New" panose="02070309020205020404" pitchFamily="49" charset="0"/>
              </a:rPr>
              <a:t>init</a:t>
            </a:r>
            <a:r>
              <a:rPr lang="en-IN" sz="900" dirty="0">
                <a:solidFill>
                  <a:schemeClr val="tx1"/>
                </a:solidFill>
                <a:latin typeface="Courier New" panose="02070309020205020404" pitchFamily="49" charset="0"/>
                <a:cs typeface="Courier New" panose="02070309020205020404" pitchFamily="49" charset="0"/>
              </a:rPr>
              <a:t>__(</a:t>
            </a:r>
            <a:r>
              <a:rPr lang="en-IN" sz="900" dirty="0" err="1">
                <a:solidFill>
                  <a:schemeClr val="tx1"/>
                </a:solidFill>
                <a:latin typeface="Courier New" panose="02070309020205020404" pitchFamily="49" charset="0"/>
                <a:cs typeface="Courier New" panose="02070309020205020404" pitchFamily="49" charset="0"/>
              </a:rPr>
              <a:t>self,default</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self.default</a:t>
            </a:r>
            <a:r>
              <a:rPr lang="en-IN" sz="900" dirty="0">
                <a:solidFill>
                  <a:schemeClr val="tx1"/>
                </a:solidFill>
                <a:latin typeface="Courier New" panose="02070309020205020404" pitchFamily="49" charset="0"/>
                <a:cs typeface="Courier New" panose="02070309020205020404" pitchFamily="49" charset="0"/>
              </a:rPr>
              <a:t> = default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self.data</a:t>
            </a:r>
            <a:r>
              <a:rPr lang="en-IN" sz="900" dirty="0">
                <a:solidFill>
                  <a:schemeClr val="tx1"/>
                </a:solidFill>
                <a:latin typeface="Courier New" panose="02070309020205020404" pitchFamily="49" charset="0"/>
                <a:cs typeface="Courier New" panose="02070309020205020404" pitchFamily="49" charset="0"/>
              </a:rPr>
              <a:t> = </a:t>
            </a:r>
            <a:r>
              <a:rPr lang="en-IN" sz="900" dirty="0" err="1">
                <a:solidFill>
                  <a:schemeClr val="tx1"/>
                </a:solidFill>
                <a:latin typeface="Courier New" panose="02070309020205020404" pitchFamily="49" charset="0"/>
                <a:cs typeface="Courier New" panose="02070309020205020404" pitchFamily="49" charset="0"/>
              </a:rPr>
              <a:t>WeakKeyDictionary</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def __get__(</a:t>
            </a:r>
            <a:r>
              <a:rPr lang="en-IN" sz="900" dirty="0" err="1">
                <a:solidFill>
                  <a:schemeClr val="tx1"/>
                </a:solidFill>
                <a:latin typeface="Courier New" panose="02070309020205020404" pitchFamily="49" charset="0"/>
                <a:cs typeface="Courier New" panose="02070309020205020404" pitchFamily="49" charset="0"/>
              </a:rPr>
              <a:t>self,instance,owner</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return </a:t>
            </a:r>
            <a:r>
              <a:rPr lang="en-IN" sz="900" dirty="0" err="1">
                <a:solidFill>
                  <a:schemeClr val="tx1"/>
                </a:solidFill>
                <a:latin typeface="Courier New" panose="02070309020205020404" pitchFamily="49" charset="0"/>
                <a:cs typeface="Courier New" panose="02070309020205020404" pitchFamily="49" charset="0"/>
              </a:rPr>
              <a:t>self.data.get</a:t>
            </a:r>
            <a:r>
              <a:rPr lang="en-IN" sz="900" dirty="0">
                <a:solidFill>
                  <a:schemeClr val="tx1"/>
                </a:solidFill>
                <a:latin typeface="Courier New" panose="02070309020205020404" pitchFamily="49" charset="0"/>
                <a:cs typeface="Courier New" panose="02070309020205020404" pitchFamily="49" charset="0"/>
              </a:rPr>
              <a:t>(</a:t>
            </a:r>
            <a:r>
              <a:rPr lang="en-IN" sz="900" dirty="0" err="1">
                <a:solidFill>
                  <a:schemeClr val="tx1"/>
                </a:solidFill>
                <a:latin typeface="Courier New" panose="02070309020205020404" pitchFamily="49" charset="0"/>
                <a:cs typeface="Courier New" panose="02070309020205020404" pitchFamily="49" charset="0"/>
              </a:rPr>
              <a:t>instance,self.default</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def __set__(</a:t>
            </a:r>
            <a:r>
              <a:rPr lang="en-IN" sz="900" dirty="0" err="1">
                <a:solidFill>
                  <a:schemeClr val="tx1"/>
                </a:solidFill>
                <a:latin typeface="Courier New" panose="02070309020205020404" pitchFamily="49" charset="0"/>
                <a:cs typeface="Courier New" panose="02070309020205020404" pitchFamily="49" charset="0"/>
              </a:rPr>
              <a:t>self,instance,value</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if value &lt; 0:</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raise </a:t>
            </a:r>
            <a:r>
              <a:rPr lang="en-IN" sz="900" dirty="0" err="1">
                <a:solidFill>
                  <a:schemeClr val="tx1"/>
                </a:solidFill>
                <a:latin typeface="Courier New" panose="02070309020205020404" pitchFamily="49" charset="0"/>
                <a:cs typeface="Courier New" panose="02070309020205020404" pitchFamily="49" charset="0"/>
              </a:rPr>
              <a:t>ValueError</a:t>
            </a:r>
            <a:r>
              <a:rPr lang="en-IN" sz="900" dirty="0">
                <a:solidFill>
                  <a:schemeClr val="tx1"/>
                </a:solidFill>
                <a:latin typeface="Courier New" panose="02070309020205020404" pitchFamily="49" charset="0"/>
                <a:cs typeface="Courier New" panose="02070309020205020404" pitchFamily="49" charset="0"/>
              </a:rPr>
              <a:t>(“Error:  Can't set attribute to a negative value”)</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self.data</a:t>
            </a:r>
            <a:r>
              <a:rPr lang="en-IN" sz="900" dirty="0">
                <a:solidFill>
                  <a:schemeClr val="tx1"/>
                </a:solidFill>
                <a:latin typeface="Courier New" panose="02070309020205020404" pitchFamily="49" charset="0"/>
                <a:cs typeface="Courier New" panose="02070309020205020404" pitchFamily="49" charset="0"/>
              </a:rPr>
              <a:t>[instance] = value</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class Project(object):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Here we tie the budget attribute to the descriptor.  We give it a default value (in this</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case 0).  </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budget = </a:t>
            </a:r>
            <a:r>
              <a:rPr lang="en-IN" sz="900" dirty="0" err="1">
                <a:solidFill>
                  <a:schemeClr val="tx1"/>
                </a:solidFill>
                <a:latin typeface="Courier New" panose="02070309020205020404" pitchFamily="49" charset="0"/>
                <a:cs typeface="Courier New" panose="02070309020205020404" pitchFamily="49" charset="0"/>
              </a:rPr>
              <a:t>TestForNegativeValuesDescriptor</a:t>
            </a:r>
            <a:r>
              <a:rPr lang="en-IN" sz="900" dirty="0">
                <a:solidFill>
                  <a:schemeClr val="tx1"/>
                </a:solidFill>
                <a:latin typeface="Courier New" panose="02070309020205020404" pitchFamily="49" charset="0"/>
                <a:cs typeface="Courier New" panose="02070309020205020404" pitchFamily="49" charset="0"/>
              </a:rPr>
              <a:t>(0)</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def __</a:t>
            </a:r>
            <a:r>
              <a:rPr lang="en-IN" sz="900" dirty="0" err="1">
                <a:solidFill>
                  <a:schemeClr val="tx1"/>
                </a:solidFill>
                <a:latin typeface="Courier New" panose="02070309020205020404" pitchFamily="49" charset="0"/>
                <a:cs typeface="Courier New" panose="02070309020205020404" pitchFamily="49" charset="0"/>
              </a:rPr>
              <a:t>init</a:t>
            </a:r>
            <a:r>
              <a:rPr lang="en-IN" sz="900" dirty="0">
                <a:solidFill>
                  <a:schemeClr val="tx1"/>
                </a:solidFill>
                <a:latin typeface="Courier New" panose="02070309020205020404" pitchFamily="49" charset="0"/>
                <a:cs typeface="Courier New" panose="02070309020205020404" pitchFamily="49" charset="0"/>
              </a:rPr>
              <a:t>__(</a:t>
            </a:r>
            <a:r>
              <a:rPr lang="en-IN" sz="900" dirty="0" err="1">
                <a:solidFill>
                  <a:schemeClr val="tx1"/>
                </a:solidFill>
                <a:latin typeface="Courier New" panose="02070309020205020404" pitchFamily="49" charset="0"/>
                <a:cs typeface="Courier New" panose="02070309020205020404" pitchFamily="49" charset="0"/>
              </a:rPr>
              <a:t>self,title</a:t>
            </a:r>
            <a:r>
              <a:rPr lang="en-IN" sz="900" dirty="0">
                <a:solidFill>
                  <a:schemeClr val="tx1"/>
                </a:solidFill>
                <a:latin typeface="Courier New" panose="02070309020205020404" pitchFamily="49" charset="0"/>
                <a:cs typeface="Courier New" panose="02070309020205020404" pitchFamily="49" charset="0"/>
              </a:rPr>
              <a:t>, department, budget, </a:t>
            </a:r>
            <a:r>
              <a:rPr lang="en-IN" sz="900" dirty="0" err="1">
                <a:solidFill>
                  <a:schemeClr val="tx1"/>
                </a:solidFill>
                <a:latin typeface="Courier New" panose="02070309020205020404" pitchFamily="49" charset="0"/>
                <a:cs typeface="Courier New" panose="02070309020205020404" pitchFamily="49" charset="0"/>
              </a:rPr>
              <a:t>manager,amountSpent</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self.title</a:t>
            </a:r>
            <a:r>
              <a:rPr lang="en-IN" sz="900" dirty="0">
                <a:solidFill>
                  <a:schemeClr val="tx1"/>
                </a:solidFill>
                <a:latin typeface="Courier New" panose="02070309020205020404" pitchFamily="49" charset="0"/>
                <a:cs typeface="Courier New" panose="02070309020205020404" pitchFamily="49" charset="0"/>
              </a:rPr>
              <a:t> = title</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self.department</a:t>
            </a:r>
            <a:r>
              <a:rPr lang="en-IN" sz="900" dirty="0">
                <a:solidFill>
                  <a:schemeClr val="tx1"/>
                </a:solidFill>
                <a:latin typeface="Courier New" panose="02070309020205020404" pitchFamily="49" charset="0"/>
                <a:cs typeface="Courier New" panose="02070309020205020404" pitchFamily="49" charset="0"/>
              </a:rPr>
              <a:t> = department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Now, </a:t>
            </a:r>
            <a:r>
              <a:rPr lang="en-IN" sz="900" dirty="0" err="1">
                <a:solidFill>
                  <a:schemeClr val="tx1"/>
                </a:solidFill>
                <a:latin typeface="Courier New" panose="02070309020205020404" pitchFamily="49" charset="0"/>
                <a:cs typeface="Courier New" panose="02070309020205020404" pitchFamily="49" charset="0"/>
              </a:rPr>
              <a:t>everytime</a:t>
            </a:r>
            <a:r>
              <a:rPr lang="en-IN" sz="900" dirty="0">
                <a:solidFill>
                  <a:schemeClr val="tx1"/>
                </a:solidFill>
                <a:latin typeface="Courier New" panose="02070309020205020404" pitchFamily="49" charset="0"/>
                <a:cs typeface="Courier New" panose="02070309020205020404" pitchFamily="49" charset="0"/>
              </a:rPr>
              <a:t> we try to get or set this attribute, it calls the correct method defined in the</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descriptor.</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self.budget</a:t>
            </a:r>
            <a:r>
              <a:rPr lang="en-IN" sz="900" dirty="0">
                <a:solidFill>
                  <a:schemeClr val="tx1"/>
                </a:solidFill>
                <a:latin typeface="Courier New" panose="02070309020205020404" pitchFamily="49" charset="0"/>
                <a:cs typeface="Courier New" panose="02070309020205020404" pitchFamily="49" charset="0"/>
              </a:rPr>
              <a:t> = budget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self.manager</a:t>
            </a:r>
            <a:r>
              <a:rPr lang="en-IN" sz="900" dirty="0">
                <a:solidFill>
                  <a:schemeClr val="tx1"/>
                </a:solidFill>
                <a:latin typeface="Courier New" panose="02070309020205020404" pitchFamily="49" charset="0"/>
                <a:cs typeface="Courier New" panose="02070309020205020404" pitchFamily="49" charset="0"/>
              </a:rPr>
              <a:t> = manager</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self.amountSpent</a:t>
            </a:r>
            <a:r>
              <a:rPr lang="en-IN" sz="900" dirty="0">
                <a:solidFill>
                  <a:schemeClr val="tx1"/>
                </a:solidFill>
                <a:latin typeface="Courier New" panose="02070309020205020404" pitchFamily="49" charset="0"/>
                <a:cs typeface="Courier New" panose="02070309020205020404" pitchFamily="49" charset="0"/>
              </a:rPr>
              <a:t> = </a:t>
            </a:r>
            <a:r>
              <a:rPr lang="en-IN" sz="900" dirty="0" err="1">
                <a:solidFill>
                  <a:schemeClr val="tx1"/>
                </a:solidFill>
                <a:latin typeface="Courier New" panose="02070309020205020404" pitchFamily="49" charset="0"/>
                <a:cs typeface="Courier New" panose="02070309020205020404" pitchFamily="49" charset="0"/>
              </a:rPr>
              <a:t>amountSpent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def </a:t>
            </a:r>
            <a:r>
              <a:rPr lang="en-IN" sz="900" dirty="0" err="1">
                <a:solidFill>
                  <a:schemeClr val="tx1"/>
                </a:solidFill>
                <a:latin typeface="Courier New" panose="02070309020205020404" pitchFamily="49" charset="0"/>
                <a:cs typeface="Courier New" panose="02070309020205020404" pitchFamily="49" charset="0"/>
              </a:rPr>
              <a:t>amountOfBudgetLeft</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Calls the descriptor __get__ method.</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return </a:t>
            </a:r>
            <a:r>
              <a:rPr lang="en-IN" sz="900" dirty="0" err="1">
                <a:solidFill>
                  <a:schemeClr val="tx1"/>
                </a:solidFill>
                <a:latin typeface="Courier New" panose="02070309020205020404" pitchFamily="49" charset="0"/>
                <a:cs typeface="Courier New" panose="02070309020205020404" pitchFamily="49" charset="0"/>
              </a:rPr>
              <a:t>self.budget</a:t>
            </a:r>
            <a:r>
              <a:rPr lang="en-IN" sz="900" dirty="0">
                <a:solidFill>
                  <a:schemeClr val="tx1"/>
                </a:solidFill>
                <a:latin typeface="Courier New" panose="02070309020205020404" pitchFamily="49" charset="0"/>
                <a:cs typeface="Courier New" panose="02070309020205020404" pitchFamily="49" charset="0"/>
              </a:rPr>
              <a:t> – </a:t>
            </a:r>
            <a:r>
              <a:rPr lang="en-IN" sz="900" dirty="0" err="1">
                <a:solidFill>
                  <a:schemeClr val="tx1"/>
                </a:solidFill>
                <a:latin typeface="Courier New" panose="02070309020205020404" pitchFamily="49" charset="0"/>
                <a:cs typeface="Courier New" panose="02070309020205020404" pitchFamily="49" charset="0"/>
              </a:rPr>
              <a:t>self.amountLeft</a:t>
            </a:r>
            <a:r>
              <a:rPr lang="en-IN" sz="900" dirty="0">
                <a:solidFill>
                  <a:schemeClr val="tx1"/>
                </a:solidFill>
                <a:latin typeface="Courier New" panose="02070309020205020404" pitchFamily="49" charset="0"/>
                <a:cs typeface="Courier New" panose="02070309020205020404" pitchFamily="49" charset="0"/>
              </a:rPr>
              <a:t>  </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endParaRPr lang="en-GB" sz="900" dirty="0">
              <a:solidFill>
                <a:schemeClr val="tx1"/>
              </a:solidFill>
              <a:latin typeface="Courier New" panose="02070309020205020404" pitchFamily="49" charset="0"/>
              <a:cs typeface="Courier New" panose="02070309020205020404" pitchFamily="49" charset="0"/>
            </a:endParaRPr>
          </a:p>
          <a:p>
            <a:r>
              <a:rPr lang="en-IN" sz="900" dirty="0" err="1">
                <a:solidFill>
                  <a:schemeClr val="tx1"/>
                </a:solidFill>
                <a:latin typeface="Courier New" panose="02070309020205020404" pitchFamily="49" charset="0"/>
                <a:cs typeface="Courier New" panose="02070309020205020404" pitchFamily="49" charset="0"/>
              </a:rPr>
              <a:t>myProject</a:t>
            </a:r>
            <a:r>
              <a:rPr lang="en-IN" sz="900" dirty="0">
                <a:solidFill>
                  <a:schemeClr val="tx1"/>
                </a:solidFill>
                <a:latin typeface="Courier New" panose="02070309020205020404" pitchFamily="49" charset="0"/>
                <a:cs typeface="Courier New" panose="02070309020205020404" pitchFamily="49" charset="0"/>
              </a:rPr>
              <a:t> = Project(“Database </a:t>
            </a:r>
            <a:r>
              <a:rPr lang="en-IN" sz="900" dirty="0" err="1">
                <a:solidFill>
                  <a:schemeClr val="tx1"/>
                </a:solidFill>
                <a:latin typeface="Courier New" panose="02070309020205020404" pitchFamily="49" charset="0"/>
                <a:cs typeface="Courier New" panose="02070309020205020404" pitchFamily="49" charset="0"/>
              </a:rPr>
              <a:t>Migration”,”Information</a:t>
            </a:r>
            <a:r>
              <a:rPr lang="en-IN" sz="900" dirty="0">
                <a:solidFill>
                  <a:schemeClr val="tx1"/>
                </a:solidFill>
                <a:latin typeface="Courier New" panose="02070309020205020404" pitchFamily="49" charset="0"/>
                <a:cs typeface="Courier New" panose="02070309020205020404" pitchFamily="49" charset="0"/>
              </a:rPr>
              <a:t> Technology”,10000.00,”Joe Green”,0)</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budget = </a:t>
            </a:r>
            <a:r>
              <a:rPr lang="en-IN" sz="900" dirty="0" err="1">
                <a:solidFill>
                  <a:schemeClr val="tx1"/>
                </a:solidFill>
                <a:latin typeface="Courier New" panose="02070309020205020404" pitchFamily="49" charset="0"/>
                <a:cs typeface="Courier New" panose="02070309020205020404" pitchFamily="49" charset="0"/>
              </a:rPr>
              <a:t>myProject.budget</a:t>
            </a:r>
            <a:r>
              <a:rPr lang="en-IN" sz="900" dirty="0">
                <a:solidFill>
                  <a:schemeClr val="tx1"/>
                </a:solidFill>
                <a:latin typeface="Courier New" panose="02070309020205020404" pitchFamily="49" charset="0"/>
                <a:cs typeface="Courier New" panose="02070309020205020404" pitchFamily="49" charset="0"/>
              </a:rPr>
              <a:t>  # Calls the descriptors __get__ method here.        </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endParaRPr lang="en-GB" sz="900" dirty="0">
              <a:solidFill>
                <a:schemeClr val="tx1"/>
              </a:solidFill>
              <a:latin typeface="Courier New" panose="02070309020205020404" pitchFamily="49" charset="0"/>
              <a:cs typeface="Courier New" panose="02070309020205020404" pitchFamily="49" charset="0"/>
            </a:endParaRPr>
          </a:p>
        </p:txBody>
      </p:sp>
      <p:sp>
        <p:nvSpPr>
          <p:cNvPr id="8" name="Slide Image Placeholder 1"/>
          <p:cNvSpPr>
            <a:spLocks noGrp="1" noRot="1" noChangeAspect="1"/>
          </p:cNvSpPr>
          <p:nvPr>
            <p:ph type="sldImg" idx="2"/>
          </p:nvPr>
        </p:nvSpPr>
        <p:spPr>
          <a:xfrm>
            <a:off x="596900" y="654050"/>
            <a:ext cx="6056313" cy="3722688"/>
          </a:xfrm>
        </p:spPr>
      </p:sp>
    </p:spTree>
    <p:extLst>
      <p:ext uri="{BB962C8B-B14F-4D97-AF65-F5344CB8AC3E}">
        <p14:creationId xmlns:p14="http://schemas.microsoft.com/office/powerpoint/2010/main" val="2067748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572000"/>
            <a:ext cx="5678212" cy="4835130"/>
          </a:xfrm>
        </p:spPr>
        <p:txBody>
          <a:bodyPr/>
          <a:lstStyle/>
          <a:p>
            <a:pPr>
              <a:spcAft>
                <a:spcPts val="600"/>
              </a:spcAft>
            </a:pPr>
            <a:r>
              <a:rPr lang="en-IN" sz="1100" dirty="0"/>
              <a:t>Let's go through this code step by step.</a:t>
            </a:r>
            <a:endParaRPr lang="en-GB" sz="1100" dirty="0"/>
          </a:p>
          <a:p>
            <a:pPr>
              <a:spcAft>
                <a:spcPts val="433"/>
              </a:spcAft>
            </a:pPr>
            <a:r>
              <a:rPr lang="en-IN" sz="1100" dirty="0"/>
              <a:t>We declare the descriptor (class </a:t>
            </a:r>
            <a:r>
              <a:rPr lang="en-IN" sz="1100" dirty="0" err="1">
                <a:latin typeface="Courier New" panose="02070309020205020404" pitchFamily="49" charset="0"/>
                <a:cs typeface="Courier New" panose="02070309020205020404" pitchFamily="49" charset="0"/>
              </a:rPr>
              <a:t>TestForNegativeValues</a:t>
            </a:r>
            <a:r>
              <a:rPr lang="en-IN" sz="1100" dirty="0"/>
              <a:t>) and give it two attributes, a default value and a dictionary of weak references.  </a:t>
            </a:r>
            <a:endParaRPr lang="en-GB" sz="1100" dirty="0"/>
          </a:p>
          <a:p>
            <a:pPr>
              <a:spcAft>
                <a:spcPts val="433"/>
              </a:spcAft>
            </a:pPr>
            <a:r>
              <a:rPr lang="en-IN" sz="1100" dirty="0"/>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lang="en-GB" sz="1100" dirty="0"/>
          </a:p>
          <a:p>
            <a:pPr>
              <a:spcAft>
                <a:spcPts val="433"/>
              </a:spcAft>
            </a:pPr>
            <a:r>
              <a:rPr lang="en-IN" sz="1100" dirty="0"/>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lang="en-GB" sz="1100" dirty="0"/>
          </a:p>
          <a:p>
            <a:pPr>
              <a:spcAft>
                <a:spcPts val="433"/>
              </a:spcAft>
            </a:pPr>
            <a:r>
              <a:rPr lang="en-IN" sz="1100" dirty="0"/>
              <a:t>Why are we declaring a dictionary of weak references?  It's because each instance of </a:t>
            </a:r>
            <a:r>
              <a:rPr lang="en-IN" sz="1100" dirty="0">
                <a:latin typeface="Courier New" panose="02070309020205020404" pitchFamily="49" charset="0"/>
                <a:cs typeface="Courier New" panose="02070309020205020404" pitchFamily="49" charset="0"/>
              </a:rPr>
              <a:t>Project</a:t>
            </a:r>
            <a:r>
              <a:rPr lang="en-IN" sz="1100" dirty="0"/>
              <a:t> share the same descriptor.  This means that the descriptor needs to keep track of which instance is which, and, of course, the best way to do this is by using a dictionary.  </a:t>
            </a:r>
            <a:endParaRPr lang="en-GB" sz="1100" dirty="0"/>
          </a:p>
          <a:p>
            <a:pPr>
              <a:spcAft>
                <a:spcPts val="433"/>
              </a:spcAft>
            </a:pPr>
            <a:r>
              <a:rPr lang="en-IN" sz="1100" dirty="0"/>
              <a:t>Note that we're declaring and defining the budget attribute as a class attribute rather than an instance attribute by declaring outside of the </a:t>
            </a:r>
            <a:r>
              <a:rPr lang="en-IN" sz="1100" dirty="0">
                <a:latin typeface="Courier New" panose="02070309020205020404" pitchFamily="49" charset="0"/>
                <a:cs typeface="Courier New" panose="02070309020205020404" pitchFamily="49" charset="0"/>
              </a:rPr>
              <a:t>__</a:t>
            </a:r>
            <a:r>
              <a:rPr lang="en-IN" sz="1100" dirty="0" err="1">
                <a:latin typeface="Courier New" panose="02070309020205020404" pitchFamily="49" charset="0"/>
                <a:cs typeface="Courier New" panose="02070309020205020404" pitchFamily="49" charset="0"/>
              </a:rPr>
              <a:t>init</a:t>
            </a:r>
            <a:r>
              <a:rPr lang="en-IN" sz="1100" dirty="0">
                <a:latin typeface="Courier New" panose="02070309020205020404" pitchFamily="49" charset="0"/>
                <a:cs typeface="Courier New" panose="02070309020205020404" pitchFamily="49" charset="0"/>
              </a:rPr>
              <a:t>__ method</a:t>
            </a:r>
            <a:r>
              <a:rPr lang="en-IN" sz="1100" dirty="0"/>
              <a:t>.  If we don't do this, then Python won't call the </a:t>
            </a:r>
            <a:r>
              <a:rPr lang="en-IN" sz="1100" dirty="0">
                <a:latin typeface="Courier New" panose="02070309020205020404" pitchFamily="49" charset="0"/>
                <a:cs typeface="Courier New" panose="02070309020205020404" pitchFamily="49" charset="0"/>
              </a:rPr>
              <a:t>__get__ </a:t>
            </a:r>
            <a:r>
              <a:rPr lang="en-IN" sz="1100" dirty="0"/>
              <a:t>and </a:t>
            </a:r>
            <a:r>
              <a:rPr lang="en-IN" sz="1100" dirty="0">
                <a:latin typeface="Courier New" panose="02070309020205020404" pitchFamily="49" charset="0"/>
                <a:cs typeface="Courier New" panose="02070309020205020404" pitchFamily="49" charset="0"/>
              </a:rPr>
              <a:t>__set__ </a:t>
            </a:r>
            <a:r>
              <a:rPr lang="en-IN" sz="1100" dirty="0"/>
              <a:t>methods of the descriptor when using it outside the class definition.  </a:t>
            </a:r>
            <a:endParaRPr lang="en-GB" sz="1100" dirty="0"/>
          </a:p>
          <a:p>
            <a:pPr>
              <a:spcAft>
                <a:spcPts val="433"/>
              </a:spcAft>
            </a:pPr>
            <a:r>
              <a:rPr lang="en-IN" sz="1100" dirty="0"/>
              <a:t>Now, when we </a:t>
            </a:r>
            <a:r>
              <a:rPr lang="en-IN" sz="1100" dirty="0">
                <a:latin typeface="Courier New" panose="02070309020205020404" pitchFamily="49" charset="0"/>
                <a:cs typeface="Courier New" panose="02070309020205020404" pitchFamily="49" charset="0"/>
              </a:rPr>
              <a:t>get</a:t>
            </a:r>
            <a:r>
              <a:rPr lang="en-IN" sz="1100" dirty="0"/>
              <a:t> or </a:t>
            </a:r>
            <a:r>
              <a:rPr lang="en-IN" sz="1100" dirty="0">
                <a:latin typeface="Courier New" panose="02070309020205020404" pitchFamily="49" charset="0"/>
                <a:cs typeface="Courier New" panose="02070309020205020404" pitchFamily="49" charset="0"/>
              </a:rPr>
              <a:t>set</a:t>
            </a:r>
            <a:r>
              <a:rPr lang="en-IN" sz="1100" dirty="0"/>
              <a:t> the attribute, Python will call the </a:t>
            </a:r>
            <a:r>
              <a:rPr lang="en-IN" sz="1100" dirty="0">
                <a:latin typeface="Courier New" panose="02070309020205020404" pitchFamily="49" charset="0"/>
                <a:cs typeface="Courier New" panose="02070309020205020404" pitchFamily="49" charset="0"/>
              </a:rPr>
              <a:t>__get__ </a:t>
            </a:r>
            <a:r>
              <a:rPr lang="en-IN" sz="1100" dirty="0"/>
              <a:t>and </a:t>
            </a:r>
            <a:r>
              <a:rPr lang="en-IN" sz="1100" dirty="0">
                <a:latin typeface="Courier New" panose="02070309020205020404" pitchFamily="49" charset="0"/>
                <a:cs typeface="Courier New" panose="02070309020205020404" pitchFamily="49" charset="0"/>
              </a:rPr>
              <a:t>__set__ </a:t>
            </a:r>
            <a:r>
              <a:rPr lang="en-IN" sz="1100" dirty="0"/>
              <a:t>methods defined in the descriptor class.  This means that we can now re-use the class for every attribute that we want to be handled by the descriptor.  No more redundant code!</a:t>
            </a:r>
            <a:endParaRPr lang="en-GB" sz="1100"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23</a:t>
            </a:fld>
            <a:endParaRPr lang="en-GB" dirty="0"/>
          </a:p>
        </p:txBody>
      </p:sp>
      <p:sp>
        <p:nvSpPr>
          <p:cNvPr id="6" name="Slide Image Placeholder 1"/>
          <p:cNvSpPr>
            <a:spLocks noGrp="1" noRot="1" noChangeAspect="1"/>
          </p:cNvSpPr>
          <p:nvPr>
            <p:ph type="sldImg" idx="2"/>
          </p:nvPr>
        </p:nvSpPr>
        <p:spPr>
          <a:xfrm>
            <a:off x="596900" y="654050"/>
            <a:ext cx="6056313" cy="3722688"/>
          </a:xfrm>
        </p:spPr>
      </p:sp>
    </p:spTree>
    <p:extLst>
      <p:ext uri="{BB962C8B-B14F-4D97-AF65-F5344CB8AC3E}">
        <p14:creationId xmlns:p14="http://schemas.microsoft.com/office/powerpoint/2010/main" val="2950022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4051"/>
            <a:ext cx="5678212" cy="8753080"/>
          </a:xfrm>
        </p:spPr>
        <p:txBody>
          <a:bodyPr/>
          <a:lstStyle/>
          <a:p>
            <a:pPr>
              <a:spcAft>
                <a:spcPts val="433"/>
              </a:spcAft>
            </a:pPr>
            <a:r>
              <a:rPr lang="en-IN" sz="1100" dirty="0"/>
              <a:t>When we call the </a:t>
            </a:r>
            <a:r>
              <a:rPr lang="en-IN" sz="1100" dirty="0">
                <a:latin typeface="Courier New" panose="02070309020205020404" pitchFamily="49" charset="0"/>
                <a:cs typeface="Courier New" panose="02070309020205020404" pitchFamily="49" charset="0"/>
              </a:rPr>
              <a:t>get</a:t>
            </a:r>
            <a:r>
              <a:rPr lang="en-IN" sz="1100" dirty="0"/>
              <a:t> method on the </a:t>
            </a:r>
            <a:r>
              <a:rPr lang="en-IN" sz="1100" dirty="0">
                <a:latin typeface="Courier New" panose="02070309020205020404" pitchFamily="49" charset="0"/>
                <a:cs typeface="Courier New" panose="02070309020205020404" pitchFamily="49" charset="0"/>
              </a:rPr>
              <a:t>budget</a:t>
            </a:r>
            <a:r>
              <a:rPr lang="en-IN" sz="1100" dirty="0"/>
              <a:t> attribute by doing something like </a:t>
            </a:r>
            <a:r>
              <a:rPr lang="en-IN" sz="1100" dirty="0">
                <a:latin typeface="Courier New" panose="02070309020205020404" pitchFamily="49" charset="0"/>
                <a:cs typeface="Courier New" panose="02070309020205020404" pitchFamily="49" charset="0"/>
              </a:rPr>
              <a:t>print(</a:t>
            </a:r>
            <a:r>
              <a:rPr lang="en-IN" sz="1100" dirty="0" err="1">
                <a:latin typeface="Courier New" panose="02070309020205020404" pitchFamily="49" charset="0"/>
                <a:cs typeface="Courier New" panose="02070309020205020404" pitchFamily="49" charset="0"/>
              </a:rPr>
              <a:t>myProject.budget</a:t>
            </a:r>
            <a:r>
              <a:rPr lang="en-IN" sz="1100" dirty="0">
                <a:latin typeface="Courier New" panose="02070309020205020404" pitchFamily="49" charset="0"/>
                <a:cs typeface="Courier New" panose="02070309020205020404" pitchFamily="49" charset="0"/>
              </a:rPr>
              <a:t>)</a:t>
            </a:r>
            <a:r>
              <a:rPr lang="en-IN" sz="1100" dirty="0"/>
              <a:t> or setting it by calling </a:t>
            </a:r>
            <a:r>
              <a:rPr lang="en-IN" sz="1100" dirty="0" err="1">
                <a:latin typeface="Courier New" panose="02070309020205020404" pitchFamily="49" charset="0"/>
                <a:cs typeface="Courier New" panose="02070309020205020404" pitchFamily="49" charset="0"/>
              </a:rPr>
              <a:t>myProject.budget</a:t>
            </a:r>
            <a:r>
              <a:rPr lang="en-IN" sz="1100" dirty="0">
                <a:latin typeface="Courier New" panose="02070309020205020404" pitchFamily="49" charset="0"/>
                <a:cs typeface="Courier New" panose="02070309020205020404" pitchFamily="49" charset="0"/>
              </a:rPr>
              <a:t> = 2000</a:t>
            </a:r>
            <a:r>
              <a:rPr lang="en-IN" sz="1100" dirty="0"/>
              <a:t>, we pass two parameters to the  methods.  </a:t>
            </a:r>
          </a:p>
          <a:p>
            <a:pPr>
              <a:spcAft>
                <a:spcPts val="433"/>
              </a:spcAft>
            </a:pPr>
            <a:r>
              <a:rPr lang="en-IN" sz="1100" dirty="0"/>
              <a:t>For the </a:t>
            </a:r>
            <a:r>
              <a:rPr lang="en-IN" sz="1100" dirty="0">
                <a:latin typeface="Courier New" panose="02070309020205020404" pitchFamily="49" charset="0"/>
                <a:cs typeface="Courier New" panose="02070309020205020404" pitchFamily="49" charset="0"/>
              </a:rPr>
              <a:t>__get__ </a:t>
            </a:r>
            <a:r>
              <a:rPr lang="en-IN" sz="1100" dirty="0"/>
              <a:t>method, we pass the instance (i.e. the reference to the left of the . in the calling statement.) to the </a:t>
            </a:r>
            <a:r>
              <a:rPr lang="en-IN" sz="1100" dirty="0" err="1">
                <a:latin typeface="Courier New" panose="02070309020205020404" pitchFamily="49" charset="0"/>
                <a:cs typeface="Courier New" panose="02070309020205020404" pitchFamily="49" charset="0"/>
              </a:rPr>
              <a:t>myProject</a:t>
            </a:r>
            <a:r>
              <a:rPr lang="en-IN" sz="1100" dirty="0">
                <a:latin typeface="Courier New" panose="02070309020205020404" pitchFamily="49" charset="0"/>
                <a:cs typeface="Courier New" panose="02070309020205020404" pitchFamily="49" charset="0"/>
              </a:rPr>
              <a:t>.__get__(</a:t>
            </a:r>
            <a:r>
              <a:rPr lang="en-IN" sz="1100" dirty="0" err="1">
                <a:latin typeface="Courier New" panose="02070309020205020404" pitchFamily="49" charset="0"/>
                <a:cs typeface="Courier New" panose="02070309020205020404" pitchFamily="49" charset="0"/>
              </a:rPr>
              <a:t>instance,owner</a:t>
            </a:r>
            <a:r>
              <a:rPr lang="en-IN" sz="1100" dirty="0">
                <a:latin typeface="Courier New" panose="02070309020205020404" pitchFamily="49" charset="0"/>
                <a:cs typeface="Courier New" panose="02070309020205020404" pitchFamily="49" charset="0"/>
              </a:rPr>
              <a:t>) </a:t>
            </a:r>
            <a:r>
              <a:rPr lang="en-IN" sz="1100" dirty="0"/>
              <a:t>method.  For example for </a:t>
            </a:r>
            <a:r>
              <a:rPr lang="en-IN" sz="1100" dirty="0" err="1">
                <a:latin typeface="Courier New" panose="02070309020205020404" pitchFamily="49" charset="0"/>
                <a:cs typeface="Courier New" panose="02070309020205020404" pitchFamily="49" charset="0"/>
              </a:rPr>
              <a:t>myProject.budget</a:t>
            </a:r>
            <a:r>
              <a:rPr lang="en-IN" sz="1100" dirty="0"/>
              <a:t>, the instance is stored in the </a:t>
            </a:r>
            <a:r>
              <a:rPr lang="en-IN" sz="1100" dirty="0" err="1">
                <a:latin typeface="Courier New" panose="02070309020205020404" pitchFamily="49" charset="0"/>
                <a:cs typeface="Courier New" panose="02070309020205020404" pitchFamily="49" charset="0"/>
              </a:rPr>
              <a:t>myProject</a:t>
            </a:r>
            <a:r>
              <a:rPr lang="en-IN" sz="1100" dirty="0"/>
              <a:t> variable. We also pass the type of the </a:t>
            </a:r>
            <a:r>
              <a:rPr lang="en-IN" sz="1100" dirty="0" err="1">
                <a:latin typeface="Courier New" panose="02070309020205020404" pitchFamily="49" charset="0"/>
                <a:cs typeface="Courier New" panose="02070309020205020404" pitchFamily="49" charset="0"/>
              </a:rPr>
              <a:t>myProject</a:t>
            </a:r>
            <a:r>
              <a:rPr lang="en-IN" sz="1100" dirty="0"/>
              <a:t> object to the </a:t>
            </a:r>
            <a:r>
              <a:rPr lang="en-IN" sz="1100" dirty="0">
                <a:latin typeface="Courier New" panose="02070309020205020404" pitchFamily="49" charset="0"/>
                <a:cs typeface="Courier New" panose="02070309020205020404" pitchFamily="49" charset="0"/>
              </a:rPr>
              <a:t>get</a:t>
            </a:r>
            <a:r>
              <a:rPr lang="en-IN" sz="1100" dirty="0"/>
              <a:t> method as the second parameter. The </a:t>
            </a:r>
            <a:r>
              <a:rPr lang="en-IN" sz="1100" dirty="0">
                <a:latin typeface="Courier New" panose="02070309020205020404" pitchFamily="49" charset="0"/>
                <a:cs typeface="Courier New" panose="02070309020205020404" pitchFamily="49" charset="0"/>
              </a:rPr>
              <a:t>get</a:t>
            </a:r>
            <a:r>
              <a:rPr lang="en-IN" sz="1100" dirty="0"/>
              <a:t> method will return either the value stored in the </a:t>
            </a:r>
            <a:r>
              <a:rPr lang="en-IN" sz="1100" dirty="0" err="1">
                <a:latin typeface="Courier New" panose="02070309020205020404" pitchFamily="49" charset="0"/>
                <a:cs typeface="Courier New" panose="02070309020205020404" pitchFamily="49" charset="0"/>
              </a:rPr>
              <a:t>Weakhash</a:t>
            </a:r>
            <a:r>
              <a:rPr lang="en-IN" sz="1100" dirty="0"/>
              <a:t> dictionary or a default value (set when we first define the </a:t>
            </a:r>
            <a:r>
              <a:rPr lang="en-IN" sz="1100" dirty="0">
                <a:latin typeface="Courier New" panose="02070309020205020404" pitchFamily="49" charset="0"/>
                <a:cs typeface="Courier New" panose="02070309020205020404" pitchFamily="49" charset="0"/>
              </a:rPr>
              <a:t>budget</a:t>
            </a:r>
            <a:r>
              <a:rPr lang="en-IN" sz="1100" dirty="0"/>
              <a:t> attribute in the </a:t>
            </a:r>
            <a:r>
              <a:rPr lang="en-IN" sz="1100" dirty="0">
                <a:latin typeface="Courier New" panose="02070309020205020404" pitchFamily="49" charset="0"/>
                <a:cs typeface="Courier New" panose="02070309020205020404" pitchFamily="49" charset="0"/>
              </a:rPr>
              <a:t>Project</a:t>
            </a:r>
            <a:r>
              <a:rPr lang="en-IN" sz="1100" dirty="0"/>
              <a:t> class).</a:t>
            </a:r>
            <a:endParaRPr lang="en-GB" sz="1100" dirty="0"/>
          </a:p>
          <a:p>
            <a:pPr>
              <a:spcAft>
                <a:spcPts val="433"/>
              </a:spcAft>
            </a:pPr>
            <a:r>
              <a:rPr lang="en-IN" sz="1100" dirty="0"/>
              <a:t>For the </a:t>
            </a:r>
            <a:r>
              <a:rPr lang="en-IN" sz="1100" dirty="0">
                <a:latin typeface="Courier New" panose="02070309020205020404" pitchFamily="49" charset="0"/>
                <a:cs typeface="Courier New" panose="02070309020205020404" pitchFamily="49" charset="0"/>
              </a:rPr>
              <a:t>__set__ </a:t>
            </a:r>
            <a:r>
              <a:rPr lang="en-IN" sz="1100" dirty="0"/>
              <a:t>method we now call </a:t>
            </a:r>
            <a:r>
              <a:rPr lang="en-IN" sz="1100" dirty="0" err="1">
                <a:latin typeface="Courier New" panose="02070309020205020404" pitchFamily="49" charset="0"/>
                <a:cs typeface="Courier New" panose="02070309020205020404" pitchFamily="49" charset="0"/>
              </a:rPr>
              <a:t>m.budget.__set</a:t>
            </a:r>
            <a:r>
              <a:rPr lang="en-IN" sz="1100" dirty="0">
                <a:latin typeface="Courier New" panose="02070309020205020404" pitchFamily="49" charset="0"/>
                <a:cs typeface="Courier New" panose="02070309020205020404" pitchFamily="49" charset="0"/>
              </a:rPr>
              <a:t>__(</a:t>
            </a:r>
            <a:r>
              <a:rPr lang="en-IN" sz="1100" dirty="0" err="1">
                <a:latin typeface="Courier New" panose="02070309020205020404" pitchFamily="49" charset="0"/>
                <a:cs typeface="Courier New" panose="02070309020205020404" pitchFamily="49" charset="0"/>
              </a:rPr>
              <a:t>instance,value</a:t>
            </a:r>
            <a:r>
              <a:rPr lang="en-IN" sz="1100" dirty="0">
                <a:latin typeface="Courier New" panose="02070309020205020404" pitchFamily="49" charset="0"/>
                <a:cs typeface="Courier New" panose="02070309020205020404" pitchFamily="49" charset="0"/>
              </a:rPr>
              <a:t>) </a:t>
            </a:r>
            <a:r>
              <a:rPr lang="en-IN" sz="1100" dirty="0"/>
              <a:t>and again pass the object reference to the left of the period, i.e. the </a:t>
            </a:r>
            <a:r>
              <a:rPr lang="en-IN" sz="1100" dirty="0">
                <a:latin typeface="Courier New" panose="02070309020205020404" pitchFamily="49" charset="0"/>
                <a:cs typeface="Courier New" panose="02070309020205020404" pitchFamily="49" charset="0"/>
              </a:rPr>
              <a:t>m</a:t>
            </a:r>
            <a:r>
              <a:rPr lang="en-IN" sz="1100" dirty="0"/>
              <a:t> in </a:t>
            </a:r>
            <a:r>
              <a:rPr lang="en-IN" sz="1100" dirty="0" err="1">
                <a:latin typeface="Courier New" panose="02070309020205020404" pitchFamily="49" charset="0"/>
                <a:cs typeface="Courier New" panose="02070309020205020404" pitchFamily="49" charset="0"/>
              </a:rPr>
              <a:t>m.budget</a:t>
            </a:r>
            <a:r>
              <a:rPr lang="en-IN" sz="1100" dirty="0"/>
              <a:t> as the instance parameter and the value which is defined to the right of the assignment = operator.</a:t>
            </a:r>
            <a:endParaRPr lang="en-GB" sz="1100" dirty="0"/>
          </a:p>
          <a:p>
            <a:pPr>
              <a:spcAft>
                <a:spcPts val="433"/>
              </a:spcAft>
            </a:pPr>
            <a:r>
              <a:rPr lang="en-IN" sz="1100" dirty="0"/>
              <a:t>Remember, the descriptor object is the same one for every instance of the </a:t>
            </a:r>
            <a:r>
              <a:rPr lang="en-IN" sz="1100" dirty="0">
                <a:latin typeface="Courier New" panose="02070309020205020404" pitchFamily="49" charset="0"/>
                <a:cs typeface="Courier New" panose="02070309020205020404" pitchFamily="49" charset="0"/>
              </a:rPr>
              <a:t>Project</a:t>
            </a:r>
            <a:r>
              <a:rPr lang="en-IN" sz="1100" dirty="0"/>
              <a:t> class, so the descriptor uses the </a:t>
            </a:r>
            <a:r>
              <a:rPr lang="en-IN" sz="1100" dirty="0" err="1">
                <a:latin typeface="Courier New" panose="02070309020205020404" pitchFamily="49" charset="0"/>
                <a:cs typeface="Courier New" panose="02070309020205020404" pitchFamily="49" charset="0"/>
              </a:rPr>
              <a:t>instance,value</a:t>
            </a:r>
            <a:r>
              <a:rPr lang="en-IN" sz="1100" dirty="0"/>
              <a:t> combination as the key/value pair of the</a:t>
            </a:r>
            <a:r>
              <a:rPr lang="en-IN" sz="1100" dirty="0">
                <a:latin typeface="Courier New" panose="02070309020205020404" pitchFamily="49" charset="0"/>
                <a:cs typeface="Courier New" panose="02070309020205020404" pitchFamily="49" charset="0"/>
              </a:rPr>
              <a:t> </a:t>
            </a:r>
            <a:r>
              <a:rPr lang="en-IN" sz="1100" dirty="0" err="1">
                <a:latin typeface="Courier New" panose="02070309020205020404" pitchFamily="49" charset="0"/>
                <a:cs typeface="Courier New" panose="02070309020205020404" pitchFamily="49" charset="0"/>
              </a:rPr>
              <a:t>Weakhash</a:t>
            </a:r>
            <a:r>
              <a:rPr lang="en-IN" sz="1100" dirty="0"/>
              <a:t> data structure.</a:t>
            </a:r>
            <a:endParaRPr lang="en-GB" sz="1100" dirty="0"/>
          </a:p>
          <a:p>
            <a:pPr>
              <a:spcAft>
                <a:spcPts val="650"/>
              </a:spcAft>
            </a:pPr>
            <a:r>
              <a:rPr lang="en-IN" dirty="0"/>
              <a:t> </a:t>
            </a:r>
            <a:endParaRPr lang="en-GB" dirty="0"/>
          </a:p>
          <a:p>
            <a:endParaRPr lang="en-GB"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24</a:t>
            </a:fld>
            <a:endParaRPr lang="en-GB" dirty="0"/>
          </a:p>
        </p:txBody>
      </p:sp>
    </p:spTree>
    <p:extLst>
      <p:ext uri="{BB962C8B-B14F-4D97-AF65-F5344CB8AC3E}">
        <p14:creationId xmlns:p14="http://schemas.microsoft.com/office/powerpoint/2010/main" val="1676273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pPr>
              <a:spcAft>
                <a:spcPts val="650"/>
              </a:spcAft>
            </a:pPr>
            <a:r>
              <a:rPr lang="en-US" sz="1300" b="1" dirty="0" err="1" smtClean="0">
                <a:solidFill>
                  <a:schemeClr val="accent5"/>
                </a:solidFill>
              </a:rPr>
              <a:t>Iterable</a:t>
            </a:r>
            <a:r>
              <a:rPr lang="en-US" sz="1300" b="1" dirty="0" smtClean="0">
                <a:solidFill>
                  <a:schemeClr val="accent5"/>
                </a:solidFill>
              </a:rPr>
              <a:t> objects</a:t>
            </a:r>
          </a:p>
          <a:p>
            <a:pPr>
              <a:spcAft>
                <a:spcPts val="650"/>
              </a:spcAft>
            </a:pPr>
            <a:endParaRPr lang="en-GB" sz="1300" b="1" dirty="0">
              <a:solidFill>
                <a:schemeClr val="accent5"/>
              </a:solidFill>
            </a:endParaRPr>
          </a:p>
          <a:p>
            <a:r>
              <a:rPr lang="en-IN" dirty="0"/>
              <a:t>As we may have noted from experience, it is possible to iterate over a number of different data types in Python, including lists, dictionaries, strings, tuples and other objects. For example:</a:t>
            </a:r>
          </a:p>
          <a:p>
            <a:endParaRPr lang="en-IN" dirty="0" smtClean="0"/>
          </a:p>
          <a:p>
            <a:pPr>
              <a:spcAft>
                <a:spcPts val="650"/>
              </a:spcAft>
            </a:pPr>
            <a:r>
              <a:rPr lang="en-IN" dirty="0" smtClean="0"/>
              <a:t>So, what is an </a:t>
            </a:r>
            <a:r>
              <a:rPr lang="en-IN" dirty="0" err="1" smtClean="0"/>
              <a:t>iterable</a:t>
            </a:r>
            <a:r>
              <a:rPr lang="en-IN" dirty="0" smtClean="0"/>
              <a:t> object? An </a:t>
            </a:r>
            <a:r>
              <a:rPr lang="en-IN" dirty="0" err="1" smtClean="0"/>
              <a:t>iterable</a:t>
            </a:r>
            <a:r>
              <a:rPr lang="en-IN" dirty="0" smtClean="0"/>
              <a:t> object is anything that can be defined as follows:</a:t>
            </a:r>
            <a:endParaRPr lang="en-GB" dirty="0" smtClean="0"/>
          </a:p>
          <a:p>
            <a:pPr marL="247688" indent="-247688">
              <a:buFont typeface="+mj-lt"/>
              <a:buAutoNum type="arabicPeriod"/>
            </a:pPr>
            <a:r>
              <a:rPr lang="en-IN" dirty="0" smtClean="0"/>
              <a:t>Anything that can be looped over, for example a list or a string.</a:t>
            </a:r>
            <a:endParaRPr lang="en-GB" dirty="0" smtClean="0"/>
          </a:p>
          <a:p>
            <a:pPr marL="247688" indent="-247688">
              <a:buFont typeface="+mj-lt"/>
              <a:buAutoNum type="arabicPeriod"/>
            </a:pPr>
            <a:r>
              <a:rPr lang="en-IN" dirty="0" smtClean="0"/>
              <a:t>Anything that can appear on the right of a </a:t>
            </a:r>
            <a:r>
              <a:rPr lang="en-IN" dirty="0" smtClean="0">
                <a:latin typeface="Courier New" panose="02070309020205020404" pitchFamily="49" charset="0"/>
                <a:cs typeface="Courier New" panose="02070309020205020404" pitchFamily="49" charset="0"/>
              </a:rPr>
              <a:t>for</a:t>
            </a:r>
            <a:r>
              <a:rPr lang="en-IN" dirty="0" smtClean="0"/>
              <a:t> loop. For example: for </a:t>
            </a:r>
            <a:r>
              <a:rPr lang="en-IN" dirty="0" smtClean="0">
                <a:latin typeface="Courier New" panose="02070309020205020404" pitchFamily="49" charset="0"/>
                <a:cs typeface="Courier New" panose="02070309020205020404" pitchFamily="49" charset="0"/>
              </a:rPr>
              <a:t>x</a:t>
            </a:r>
            <a:r>
              <a:rPr lang="en-IN" dirty="0" smtClean="0"/>
              <a:t> in </a:t>
            </a:r>
            <a:r>
              <a:rPr lang="en-IN" dirty="0" err="1" smtClean="0">
                <a:latin typeface="Courier New" panose="02070309020205020404" pitchFamily="49" charset="0"/>
                <a:cs typeface="Courier New" panose="02070309020205020404" pitchFamily="49" charset="0"/>
              </a:rPr>
              <a:t>iterable_object</a:t>
            </a:r>
            <a:endParaRPr lang="en-GB" dirty="0" smtClean="0">
              <a:latin typeface="Courier New" panose="02070309020205020404" pitchFamily="49" charset="0"/>
              <a:cs typeface="Courier New" panose="02070309020205020404" pitchFamily="49" charset="0"/>
            </a:endParaRPr>
          </a:p>
          <a:p>
            <a:pPr marL="247688" indent="-247688">
              <a:buFont typeface="+mj-lt"/>
              <a:buAutoNum type="arabicPeriod"/>
            </a:pPr>
            <a:r>
              <a:rPr lang="en-IN" dirty="0" smtClean="0"/>
              <a:t>Anything that you can call with the </a:t>
            </a:r>
            <a:r>
              <a:rPr lang="en-IN" dirty="0" err="1" smtClean="0">
                <a:latin typeface="Courier New" panose="02070309020205020404" pitchFamily="49" charset="0"/>
                <a:cs typeface="Courier New" panose="02070309020205020404" pitchFamily="49" charset="0"/>
              </a:rPr>
              <a:t>iter</a:t>
            </a:r>
            <a:r>
              <a:rPr lang="en-IN" dirty="0" smtClean="0">
                <a:latin typeface="Courier New" panose="02070309020205020404" pitchFamily="49" charset="0"/>
                <a:cs typeface="Courier New" panose="02070309020205020404" pitchFamily="49" charset="0"/>
              </a:rPr>
              <a:t>() or __</a:t>
            </a:r>
            <a:r>
              <a:rPr lang="en-IN" dirty="0" err="1" smtClean="0">
                <a:latin typeface="Courier New" panose="02070309020205020404" pitchFamily="49" charset="0"/>
                <a:cs typeface="Courier New" panose="02070309020205020404" pitchFamily="49" charset="0"/>
              </a:rPr>
              <a:t>getitem</a:t>
            </a:r>
            <a:r>
              <a:rPr lang="en-IN" dirty="0" smtClean="0">
                <a:latin typeface="Courier New" panose="02070309020205020404" pitchFamily="49" charset="0"/>
                <a:cs typeface="Courier New" panose="02070309020205020404" pitchFamily="49" charset="0"/>
              </a:rPr>
              <a:t>__</a:t>
            </a:r>
            <a:r>
              <a:rPr lang="en-IN" baseline="0" dirty="0" smtClean="0">
                <a:latin typeface="Courier New" panose="02070309020205020404" pitchFamily="49" charset="0"/>
                <a:cs typeface="Courier New" panose="02070309020205020404" pitchFamily="49" charset="0"/>
              </a:rPr>
              <a:t> </a:t>
            </a:r>
            <a:r>
              <a:rPr lang="en-IN" dirty="0" smtClean="0">
                <a:latin typeface="Courier New" panose="02070309020205020404" pitchFamily="49" charset="0"/>
                <a:cs typeface="Courier New" panose="02070309020205020404" pitchFamily="49" charset="0"/>
              </a:rPr>
              <a:t> </a:t>
            </a:r>
            <a:r>
              <a:rPr lang="en-IN" dirty="0" smtClean="0"/>
              <a:t>function that returns an iterator</a:t>
            </a:r>
            <a:endParaRPr lang="en-GB" dirty="0" smtClean="0"/>
          </a:p>
          <a:p>
            <a:pPr marL="247688" indent="-247688">
              <a:buFont typeface="+mj-lt"/>
              <a:buAutoNum type="arabicPeriod"/>
            </a:pPr>
            <a:r>
              <a:rPr lang="en-IN" dirty="0" smtClean="0"/>
              <a:t>Any object that defines the </a:t>
            </a:r>
            <a:r>
              <a:rPr lang="en-IN" dirty="0" smtClean="0">
                <a:latin typeface="Courier New" panose="02070309020205020404" pitchFamily="49" charset="0"/>
                <a:cs typeface="Courier New" panose="02070309020205020404" pitchFamily="49" charset="0"/>
              </a:rPr>
              <a:t>__</a:t>
            </a:r>
            <a:r>
              <a:rPr lang="en-IN" dirty="0" err="1" smtClean="0">
                <a:latin typeface="Courier New" panose="02070309020205020404" pitchFamily="49" charset="0"/>
                <a:cs typeface="Courier New" panose="02070309020205020404" pitchFamily="49" charset="0"/>
              </a:rPr>
              <a:t>iter</a:t>
            </a:r>
            <a:r>
              <a:rPr lang="en-IN" dirty="0" smtClean="0">
                <a:latin typeface="Courier New" panose="02070309020205020404" pitchFamily="49" charset="0"/>
                <a:cs typeface="Courier New" panose="02070309020205020404" pitchFamily="49" charset="0"/>
              </a:rPr>
              <a:t>__ </a:t>
            </a:r>
            <a:r>
              <a:rPr lang="en-IN" dirty="0" smtClean="0"/>
              <a:t>or </a:t>
            </a:r>
            <a:r>
              <a:rPr lang="en-IN" dirty="0" smtClean="0">
                <a:latin typeface="Courier New" panose="02070309020205020404" pitchFamily="49" charset="0"/>
                <a:cs typeface="Courier New" panose="02070309020205020404" pitchFamily="49" charset="0"/>
              </a:rPr>
              <a:t>__</a:t>
            </a:r>
            <a:r>
              <a:rPr lang="en-IN" dirty="0" err="1" smtClean="0">
                <a:latin typeface="Courier New" panose="02070309020205020404" pitchFamily="49" charset="0"/>
                <a:cs typeface="Courier New" panose="02070309020205020404" pitchFamily="49" charset="0"/>
              </a:rPr>
              <a:t>getitems</a:t>
            </a:r>
            <a:r>
              <a:rPr lang="en-IN" dirty="0" smtClean="0">
                <a:latin typeface="Courier New" panose="02070309020205020404" pitchFamily="49" charset="0"/>
                <a:cs typeface="Courier New" panose="02070309020205020404" pitchFamily="49" charset="0"/>
              </a:rPr>
              <a:t>__ </a:t>
            </a:r>
            <a:r>
              <a:rPr lang="en-IN" dirty="0" smtClean="0"/>
              <a:t>methods. </a:t>
            </a:r>
          </a:p>
          <a:p>
            <a:pPr marL="247688" indent="-247688">
              <a:buFont typeface="+mj-lt"/>
              <a:buAutoNum type="arabicPeriod"/>
            </a:pPr>
            <a:endParaRPr lang="en-IN" dirty="0" smtClean="0"/>
          </a:p>
          <a:p>
            <a:pPr marL="0" indent="0">
              <a:buFont typeface="+mj-lt"/>
              <a:buNone/>
            </a:pPr>
            <a:r>
              <a:rPr lang="en-IN" dirty="0" smtClean="0"/>
              <a:t>The</a:t>
            </a:r>
            <a:r>
              <a:rPr lang="en-IN" baseline="0" dirty="0" smtClean="0"/>
              <a:t> __</a:t>
            </a:r>
            <a:r>
              <a:rPr lang="en-IN" baseline="0" dirty="0" err="1" smtClean="0"/>
              <a:t>getitem</a:t>
            </a:r>
            <a:r>
              <a:rPr lang="en-IN" baseline="0" dirty="0" smtClean="0"/>
              <a:t>__ method is the older way of making sequences </a:t>
            </a:r>
            <a:r>
              <a:rPr lang="en-IN" baseline="0" dirty="0" err="1" smtClean="0"/>
              <a:t>iterable</a:t>
            </a:r>
            <a:r>
              <a:rPr lang="en-IN" baseline="0" dirty="0" smtClean="0"/>
              <a:t>.  </a:t>
            </a:r>
            <a:r>
              <a:rPr lang="en-IN" baseline="0" dirty="0" err="1" smtClean="0"/>
              <a:t>Iter</a:t>
            </a:r>
            <a:r>
              <a:rPr lang="en-IN" baseline="0" dirty="0" smtClean="0"/>
              <a:t>() was introduced in Python 2.2.  However, </a:t>
            </a:r>
          </a:p>
          <a:p>
            <a:pPr marL="0" indent="0">
              <a:buFont typeface="+mj-lt"/>
              <a:buNone/>
            </a:pPr>
            <a:r>
              <a:rPr lang="en-IN" baseline="0" dirty="0" smtClean="0"/>
              <a:t>__</a:t>
            </a:r>
            <a:r>
              <a:rPr lang="en-IN" baseline="0" dirty="0" err="1" smtClean="0"/>
              <a:t>getitem</a:t>
            </a:r>
            <a:r>
              <a:rPr lang="en-IN" baseline="0" dirty="0" smtClean="0"/>
              <a:t>__ is still supported.</a:t>
            </a:r>
          </a:p>
          <a:p>
            <a:pPr marL="0" indent="0">
              <a:buFont typeface="+mj-lt"/>
              <a:buNone/>
            </a:pPr>
            <a:endParaRPr lang="en-IN" baseline="0" dirty="0" smtClean="0"/>
          </a:p>
          <a:p>
            <a:pPr marL="0" indent="0">
              <a:buFont typeface="+mj-lt"/>
              <a:buNone/>
            </a:pPr>
            <a:r>
              <a:rPr lang="en-IN" baseline="0" dirty="0" smtClean="0"/>
              <a:t>__</a:t>
            </a:r>
            <a:r>
              <a:rPr lang="en-IN" baseline="0" dirty="0" err="1" smtClean="0"/>
              <a:t>iter</a:t>
            </a:r>
            <a:r>
              <a:rPr lang="en-IN" baseline="0" dirty="0" smtClean="0"/>
              <a:t>__ and __</a:t>
            </a:r>
            <a:r>
              <a:rPr lang="en-IN" baseline="0" dirty="0" err="1" smtClean="0"/>
              <a:t>getitem</a:t>
            </a:r>
            <a:r>
              <a:rPr lang="en-IN" baseline="0" dirty="0" smtClean="0"/>
              <a:t>__ support the [] index operator. </a:t>
            </a:r>
          </a:p>
          <a:p>
            <a:pPr marL="0" indent="0">
              <a:buFont typeface="+mj-lt"/>
              <a:buNone/>
            </a:pPr>
            <a:endParaRPr lang="en-IN" baseline="0" dirty="0" smtClean="0"/>
          </a:p>
          <a:p>
            <a:pPr marL="0" indent="0">
              <a:buFont typeface="+mj-lt"/>
              <a:buNone/>
            </a:pPr>
            <a:r>
              <a:rPr lang="en-IN" baseline="0" dirty="0" smtClean="0"/>
              <a:t>When using the [] operator on a sequence, Python will first look for  the __</a:t>
            </a:r>
            <a:r>
              <a:rPr lang="en-IN" baseline="0" dirty="0" err="1" smtClean="0"/>
              <a:t>iter</a:t>
            </a:r>
            <a:r>
              <a:rPr lang="en-IN" baseline="0" dirty="0" smtClean="0"/>
              <a:t>__ method, and, if it fails to find it, will </a:t>
            </a:r>
          </a:p>
          <a:p>
            <a:pPr marL="0" indent="0">
              <a:buFont typeface="+mj-lt"/>
              <a:buNone/>
            </a:pPr>
            <a:r>
              <a:rPr lang="en-IN" baseline="0" dirty="0" smtClean="0"/>
              <a:t>then look </a:t>
            </a:r>
            <a:r>
              <a:rPr lang="en-IN" baseline="0" dirty="0" err="1" smtClean="0"/>
              <a:t>fo</a:t>
            </a:r>
            <a:r>
              <a:rPr lang="en-IN" baseline="0" dirty="0" smtClean="0"/>
              <a:t> r the __</a:t>
            </a:r>
            <a:r>
              <a:rPr lang="en-IN" baseline="0" dirty="0" err="1" smtClean="0"/>
              <a:t>getitem</a:t>
            </a:r>
            <a:r>
              <a:rPr lang="en-IN" baseline="0" dirty="0" smtClean="0"/>
              <a:t>__ method. </a:t>
            </a:r>
          </a:p>
          <a:p>
            <a:pPr marL="0" indent="0">
              <a:buFont typeface="+mj-lt"/>
              <a:buNone/>
            </a:pPr>
            <a:endParaRPr lang="en-IN" dirty="0"/>
          </a:p>
          <a:p>
            <a:r>
              <a:rPr lang="en-IN" dirty="0" smtClean="0"/>
              <a:t>You can define your own objects as </a:t>
            </a:r>
            <a:r>
              <a:rPr lang="en-IN" dirty="0" err="1" smtClean="0"/>
              <a:t>iterable</a:t>
            </a:r>
            <a:r>
              <a:rPr lang="en-IN" dirty="0" smtClean="0"/>
              <a:t> objects by implementing those methods in your class. </a:t>
            </a:r>
          </a:p>
          <a:p>
            <a:endParaRPr lang="en-IN" dirty="0"/>
          </a:p>
          <a:p>
            <a:endParaRPr lang="en-IN" dirty="0" smtClean="0"/>
          </a:p>
          <a:p>
            <a:endParaRPr lang="en-IN" baseline="0" dirty="0"/>
          </a:p>
          <a:p>
            <a:endParaRPr lang="en-IN" baseline="0" dirty="0" smtClean="0"/>
          </a:p>
          <a:p>
            <a:endParaRPr lang="en-IN"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3</a:t>
            </a:fld>
            <a:endParaRPr lang="en-GB"/>
          </a:p>
        </p:txBody>
      </p:sp>
    </p:spTree>
    <p:extLst>
      <p:ext uri="{BB962C8B-B14F-4D97-AF65-F5344CB8AC3E}">
        <p14:creationId xmlns:p14="http://schemas.microsoft.com/office/powerpoint/2010/main" val="1470206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r>
              <a:rPr lang="en-IN" dirty="0"/>
              <a:t>Creating your own iterators is relatively straight forward. </a:t>
            </a:r>
            <a:endParaRPr lang="en-IN" dirty="0" smtClean="0"/>
          </a:p>
          <a:p>
            <a:endParaRPr lang="en-IN" dirty="0" smtClean="0"/>
          </a:p>
          <a:p>
            <a:r>
              <a:rPr lang="en-IN" dirty="0" smtClean="0"/>
              <a:t>An </a:t>
            </a:r>
            <a:r>
              <a:rPr lang="en-IN" dirty="0" err="1"/>
              <a:t>iterable</a:t>
            </a:r>
            <a:r>
              <a:rPr lang="en-IN" dirty="0"/>
              <a:t> object is not quite the same as an iterator: which is defined as follows:</a:t>
            </a:r>
            <a:endParaRPr lang="en-GB" dirty="0"/>
          </a:p>
          <a:p>
            <a:pPr marL="588259" lvl="1" indent="-361212">
              <a:buFont typeface="+mj-lt"/>
              <a:buAutoNum type="alphaLcParenR"/>
            </a:pPr>
            <a:r>
              <a:rPr lang="en-IN" dirty="0"/>
              <a:t> Any object with a state that remembers where it is during iteration.</a:t>
            </a:r>
            <a:endParaRPr lang="en-GB" dirty="0"/>
          </a:p>
          <a:p>
            <a:pPr marL="588259" lvl="1" indent="-361212">
              <a:buFont typeface="+mj-lt"/>
              <a:buAutoNum type="alphaLcParenR"/>
            </a:pPr>
            <a:r>
              <a:rPr lang="en-IN" dirty="0"/>
              <a:t> Any object with a __next__ method defined that:</a:t>
            </a:r>
            <a:endParaRPr lang="en-GB" dirty="0"/>
          </a:p>
          <a:p>
            <a:pPr marL="989013" lvl="2" indent="-361950">
              <a:buFont typeface="Arial" panose="020B0604020202020204" pitchFamily="34" charset="0"/>
              <a:buChar char="•"/>
            </a:pPr>
            <a:r>
              <a:rPr lang="en-IN" dirty="0"/>
              <a:t> Returns the next value in the collection</a:t>
            </a:r>
            <a:endParaRPr lang="en-GB" dirty="0"/>
          </a:p>
          <a:p>
            <a:pPr marL="989013" lvl="2" indent="-361950">
              <a:buFont typeface="Arial" panose="020B0604020202020204" pitchFamily="34" charset="0"/>
              <a:buChar char="•"/>
            </a:pPr>
            <a:r>
              <a:rPr lang="en-IN" dirty="0"/>
              <a:t> Updates the state to point to the next value.</a:t>
            </a:r>
            <a:endParaRPr lang="en-GB" dirty="0"/>
          </a:p>
          <a:p>
            <a:pPr marL="989013" lvl="2" indent="-361950">
              <a:buFont typeface="Arial" panose="020B0604020202020204" pitchFamily="34" charset="0"/>
              <a:buChar char="•"/>
            </a:pPr>
            <a:r>
              <a:rPr lang="en-IN" dirty="0"/>
              <a:t> Signals when it is finished iteration by raising the </a:t>
            </a:r>
            <a:r>
              <a:rPr lang="en-IN" dirty="0" err="1">
                <a:latin typeface="Courier New" panose="02070309020205020404" pitchFamily="49" charset="0"/>
                <a:cs typeface="Courier New" panose="02070309020205020404" pitchFamily="49" charset="0"/>
              </a:rPr>
              <a:t>StopIteration</a:t>
            </a:r>
            <a:r>
              <a:rPr lang="en-IN" dirty="0">
                <a:latin typeface="Courier New" panose="02070309020205020404" pitchFamily="49" charset="0"/>
                <a:cs typeface="Courier New" panose="02070309020205020404" pitchFamily="49" charset="0"/>
              </a:rPr>
              <a:t> </a:t>
            </a:r>
            <a:r>
              <a:rPr lang="en-IN" dirty="0"/>
              <a:t>exception</a:t>
            </a:r>
            <a:r>
              <a:rPr lang="en-IN" dirty="0" smtClean="0"/>
              <a:t>.</a:t>
            </a:r>
          </a:p>
          <a:p>
            <a:r>
              <a:rPr lang="en-IN" dirty="0" smtClean="0"/>
              <a:t>Note that Python does not use a </a:t>
            </a:r>
            <a:r>
              <a:rPr lang="en-IN" i="1" dirty="0" err="1" smtClean="0"/>
              <a:t>hasNext</a:t>
            </a:r>
            <a:r>
              <a:rPr lang="en-IN" dirty="0" smtClean="0"/>
              <a:t> method like other languages.  </a:t>
            </a:r>
          </a:p>
          <a:p>
            <a:r>
              <a:rPr lang="en-IN" dirty="0" smtClean="0"/>
              <a:t>In general, it is not really </a:t>
            </a:r>
            <a:r>
              <a:rPr lang="en-IN" dirty="0" err="1" smtClean="0"/>
              <a:t>Pythonic</a:t>
            </a:r>
            <a:r>
              <a:rPr lang="en-IN" dirty="0" smtClean="0"/>
              <a:t> to call the __next__ method directly.  </a:t>
            </a:r>
            <a:endParaRPr lang="en-IN" dirty="0"/>
          </a:p>
          <a:p>
            <a:r>
              <a:rPr lang="en-IN" dirty="0" smtClean="0"/>
              <a:t>It is far better to use a </a:t>
            </a:r>
            <a:r>
              <a:rPr lang="en-IN" i="1" dirty="0" smtClean="0"/>
              <a:t>for</a:t>
            </a:r>
            <a:r>
              <a:rPr lang="en-IN" dirty="0" smtClean="0"/>
              <a:t> loop as that will call the  next method directly and catch the </a:t>
            </a:r>
          </a:p>
          <a:p>
            <a:r>
              <a:rPr lang="en-IN" dirty="0" err="1" smtClean="0"/>
              <a:t>StopIteration</a:t>
            </a:r>
            <a:r>
              <a:rPr lang="en-IN" dirty="0" smtClean="0"/>
              <a:t> exception for you. </a:t>
            </a:r>
          </a:p>
          <a:p>
            <a:endParaRPr lang="en-IN" dirty="0"/>
          </a:p>
          <a:p>
            <a:r>
              <a:rPr lang="en-IN" dirty="0" smtClean="0"/>
              <a:t>Version 2 of Python calls the __next__ method as </a:t>
            </a:r>
            <a:r>
              <a:rPr lang="en-IN" i="1" dirty="0" smtClean="0"/>
              <a:t>next</a:t>
            </a:r>
            <a:r>
              <a:rPr lang="en-IN" dirty="0" smtClean="0"/>
              <a:t>.  </a:t>
            </a:r>
            <a:endParaRPr lang="en-IN" dirty="0"/>
          </a:p>
          <a:p>
            <a:pPr marL="1238441" lvl="2" indent="-247688">
              <a:buFont typeface="Arial" panose="020B0604020202020204" pitchFamily="34" charset="0"/>
              <a:buChar char="•"/>
            </a:pPr>
            <a:endParaRPr lang="en-IN" dirty="0"/>
          </a:p>
          <a:p>
            <a:pPr marL="1238441" lvl="2" indent="-247688">
              <a:buFont typeface="Arial" panose="020B0604020202020204" pitchFamily="34" charset="0"/>
              <a:buChar char="•"/>
            </a:pPr>
            <a:endParaRPr lang="en-IN" dirty="0"/>
          </a:p>
          <a:p>
            <a:pPr marL="1238441" lvl="2" indent="-247688">
              <a:buFont typeface="Arial" panose="020B0604020202020204" pitchFamily="34" charset="0"/>
              <a:buChar char="•"/>
            </a:pPr>
            <a:endParaRPr lang="en-GB" dirty="0"/>
          </a:p>
          <a:p>
            <a:r>
              <a:rPr lang="en-IN" dirty="0"/>
              <a:t> </a:t>
            </a:r>
            <a:endParaRPr lang="en-GB" dirty="0"/>
          </a:p>
          <a:p>
            <a:endParaRPr lang="en-IN" dirty="0"/>
          </a:p>
          <a:p>
            <a:endParaRPr lang="en-IN" dirty="0"/>
          </a:p>
          <a:p>
            <a:endParaRPr lang="en-IN" dirty="0"/>
          </a:p>
          <a:p>
            <a:endParaRPr lang="en-IN" dirty="0"/>
          </a:p>
          <a:p>
            <a:endParaRPr lang="en-GB" dirty="0"/>
          </a:p>
          <a:p>
            <a:r>
              <a:rPr lang="en-IN" dirty="0"/>
              <a:t> </a:t>
            </a:r>
            <a:endParaRPr lang="en-GB" dirty="0"/>
          </a:p>
          <a:p>
            <a:r>
              <a:rPr lang="en-IN" dirty="0"/>
              <a:t> </a:t>
            </a:r>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4</a:t>
            </a:fld>
            <a:endParaRPr lang="en-GB"/>
          </a:p>
        </p:txBody>
      </p:sp>
    </p:spTree>
    <p:extLst>
      <p:ext uri="{BB962C8B-B14F-4D97-AF65-F5344CB8AC3E}">
        <p14:creationId xmlns:p14="http://schemas.microsoft.com/office/powerpoint/2010/main" val="1407156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pPr>
              <a:spcAft>
                <a:spcPts val="650"/>
              </a:spcAft>
            </a:pPr>
            <a:r>
              <a:rPr lang="en-IN" b="1" kern="1200" dirty="0">
                <a:solidFill>
                  <a:schemeClr val="accent5"/>
                </a:solidFill>
                <a:effectLst/>
              </a:rPr>
              <a:t>Generators</a:t>
            </a:r>
            <a:endParaRPr lang="en-GB" b="1" kern="1200" dirty="0">
              <a:solidFill>
                <a:schemeClr val="accent5"/>
              </a:solidFill>
              <a:effectLst/>
            </a:endParaRPr>
          </a:p>
          <a:p>
            <a:r>
              <a:rPr lang="en-IN" dirty="0"/>
              <a:t>Generators are a special type of iterator. You can think of a generator as an </a:t>
            </a:r>
            <a:r>
              <a:rPr lang="en-IN" dirty="0" err="1"/>
              <a:t>iterable</a:t>
            </a:r>
            <a:r>
              <a:rPr lang="en-IN" dirty="0"/>
              <a:t> function. For example: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GB" dirty="0"/>
          </a:p>
          <a:p>
            <a:r>
              <a:rPr lang="en-IN" dirty="0"/>
              <a:t> </a:t>
            </a:r>
            <a:endParaRPr lang="en-GB" dirty="0"/>
          </a:p>
          <a:p>
            <a:r>
              <a:rPr lang="en-IN" dirty="0"/>
              <a:t> </a:t>
            </a:r>
            <a:endParaRPr lang="en-GB" dirty="0"/>
          </a:p>
          <a:p>
            <a:pPr>
              <a:spcAft>
                <a:spcPts val="650"/>
              </a:spcAft>
            </a:pPr>
            <a:endParaRPr lang="en-IN" dirty="0"/>
          </a:p>
          <a:p>
            <a:pPr>
              <a:spcAft>
                <a:spcPts val="650"/>
              </a:spcAft>
            </a:pPr>
            <a:r>
              <a:rPr lang="en-IN" dirty="0"/>
              <a:t>Defining a name such as </a:t>
            </a:r>
            <a:r>
              <a:rPr lang="en-IN" dirty="0">
                <a:latin typeface="Courier New" panose="02070309020205020404" pitchFamily="49" charset="0"/>
                <a:cs typeface="Courier New" panose="02070309020205020404" pitchFamily="49" charset="0"/>
              </a:rPr>
              <a:t>x = </a:t>
            </a:r>
            <a:r>
              <a:rPr lang="en-IN" dirty="0" err="1">
                <a:latin typeface="Courier New" panose="02070309020205020404" pitchFamily="49" charset="0"/>
                <a:cs typeface="Courier New" panose="02070309020205020404" pitchFamily="49" charset="0"/>
              </a:rPr>
              <a:t>my_generator</a:t>
            </a:r>
            <a:r>
              <a:rPr lang="en-IN" dirty="0">
                <a:latin typeface="Courier New" panose="02070309020205020404" pitchFamily="49" charset="0"/>
                <a:cs typeface="Courier New" panose="02070309020205020404" pitchFamily="49" charset="0"/>
              </a:rPr>
              <a:t>(), </a:t>
            </a:r>
            <a:r>
              <a:rPr lang="en-IN" dirty="0"/>
              <a:t>we can now call </a:t>
            </a:r>
            <a:r>
              <a:rPr lang="en-IN" dirty="0">
                <a:latin typeface="Courier New" panose="02070309020205020404" pitchFamily="49" charset="0"/>
                <a:cs typeface="Courier New" panose="02070309020205020404" pitchFamily="49" charset="0"/>
              </a:rPr>
              <a:t>next(x)</a:t>
            </a:r>
            <a:r>
              <a:rPr lang="en-IN" dirty="0">
                <a:cs typeface="Courier New" panose="02070309020205020404" pitchFamily="49" charset="0"/>
              </a:rPr>
              <a:t> </a:t>
            </a:r>
            <a:r>
              <a:rPr lang="en-IN" dirty="0"/>
              <a:t>on the generator to give us the next element in the defined list l. </a:t>
            </a:r>
          </a:p>
          <a:p>
            <a:pPr>
              <a:spcAft>
                <a:spcPts val="650"/>
              </a:spcAft>
            </a:pPr>
            <a:r>
              <a:rPr lang="en-IN" dirty="0"/>
              <a:t>Note the main difference between a generator and a normal function. Using the keyword </a:t>
            </a:r>
            <a:r>
              <a:rPr lang="en-IN" dirty="0">
                <a:latin typeface="Courier New" panose="02070309020205020404" pitchFamily="49" charset="0"/>
                <a:cs typeface="Courier New" panose="02070309020205020404" pitchFamily="49" charset="0"/>
              </a:rPr>
              <a:t>yield</a:t>
            </a:r>
            <a:r>
              <a:rPr lang="en-IN" dirty="0"/>
              <a:t> automatically makes the function a generator. Unlike functions, generators maintain state between calls. If </a:t>
            </a:r>
            <a:r>
              <a:rPr lang="en-IN" dirty="0" err="1">
                <a:latin typeface="Courier New" panose="02070309020205020404" pitchFamily="49" charset="0"/>
                <a:cs typeface="Courier New" panose="02070309020205020404" pitchFamily="49" charset="0"/>
              </a:rPr>
              <a:t>my_generator</a:t>
            </a:r>
            <a:r>
              <a:rPr lang="en-IN" dirty="0"/>
              <a:t> had </a:t>
            </a:r>
            <a:r>
              <a:rPr lang="en-IN" dirty="0">
                <a:latin typeface="Courier New" panose="02070309020205020404" pitchFamily="49" charset="0"/>
                <a:cs typeface="Courier New" panose="02070309020205020404" pitchFamily="49" charset="0"/>
              </a:rPr>
              <a:t>return e</a:t>
            </a:r>
            <a:r>
              <a:rPr lang="en-IN" dirty="0"/>
              <a:t> rather than </a:t>
            </a:r>
            <a:r>
              <a:rPr lang="en-IN" dirty="0">
                <a:latin typeface="Courier New" panose="02070309020205020404" pitchFamily="49" charset="0"/>
                <a:cs typeface="Courier New" panose="02070309020205020404" pitchFamily="49" charset="0"/>
              </a:rPr>
              <a:t>yield e</a:t>
            </a:r>
            <a:r>
              <a:rPr lang="en-IN" dirty="0"/>
              <a:t>, the only value that it would ever return is '1'. However, because we use the </a:t>
            </a:r>
            <a:r>
              <a:rPr lang="en-IN" dirty="0">
                <a:latin typeface="Courier New" panose="02070309020205020404" pitchFamily="49" charset="0"/>
                <a:cs typeface="Courier New" panose="02070309020205020404" pitchFamily="49" charset="0"/>
              </a:rPr>
              <a:t>yield</a:t>
            </a:r>
            <a:r>
              <a:rPr lang="en-IN" dirty="0"/>
              <a:t> keyword, every call to the generator using it as an argument to the built in </a:t>
            </a:r>
            <a:r>
              <a:rPr lang="en-IN" dirty="0">
                <a:latin typeface="Courier New" panose="02070309020205020404" pitchFamily="49" charset="0"/>
                <a:cs typeface="Courier New" panose="02070309020205020404" pitchFamily="49" charset="0"/>
              </a:rPr>
              <a:t>next() </a:t>
            </a:r>
            <a:r>
              <a:rPr lang="en-IN" dirty="0"/>
              <a:t>function give us the next element of the list, so the output would be 1 2 3 4 5 rather than just 1 if we had a normal function. </a:t>
            </a:r>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5</a:t>
            </a:fld>
            <a:endParaRPr lang="en-GB" dirty="0"/>
          </a:p>
        </p:txBody>
      </p:sp>
      <p:sp>
        <p:nvSpPr>
          <p:cNvPr id="6" name="Rectangle 5"/>
          <p:cNvSpPr/>
          <p:nvPr/>
        </p:nvSpPr>
        <p:spPr>
          <a:xfrm>
            <a:off x="1579581" y="5365259"/>
            <a:ext cx="3938549" cy="192431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a:t>
            </a:r>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l = [1,2,3,4,5]</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for e in l:</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yield 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x = </a:t>
            </a:r>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try:</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next(x)</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except </a:t>
            </a:r>
            <a:r>
              <a:rPr lang="en-IN" sz="1200" dirty="0" err="1">
                <a:solidFill>
                  <a:schemeClr val="tx1"/>
                </a:solidFill>
                <a:latin typeface="Courier New" panose="02070309020205020404" pitchFamily="49" charset="0"/>
                <a:cs typeface="Courier New" panose="02070309020205020404" pitchFamily="49" charset="0"/>
              </a:rPr>
              <a:t>StopIteration</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print (“Finished”)</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7942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r>
              <a:rPr lang="en-IN" dirty="0"/>
              <a:t>Additionally, since x is now </a:t>
            </a:r>
            <a:r>
              <a:rPr lang="en-IN" dirty="0" err="1"/>
              <a:t>iterable</a:t>
            </a:r>
            <a:r>
              <a:rPr lang="en-IN" dirty="0"/>
              <a:t>, we could also re-write the above code like this:</a:t>
            </a:r>
            <a:endParaRPr lang="en-GB" dirty="0"/>
          </a:p>
          <a:p>
            <a:r>
              <a:rPr lang="en-IN" dirty="0"/>
              <a:t> </a:t>
            </a:r>
            <a:endParaRPr lang="en-GB" dirty="0"/>
          </a:p>
          <a:p>
            <a:r>
              <a:rPr lang="en-IN" dirty="0"/>
              <a:t> </a:t>
            </a:r>
            <a:endParaRPr lang="en-GB" dirty="0"/>
          </a:p>
          <a:p>
            <a:r>
              <a:rPr lang="en-IN" dirty="0"/>
              <a:t> </a:t>
            </a:r>
            <a:endParaRPr lang="en-GB"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We can do even more with generators. Recall the concept of a list comprehension. Python also supports generator comprehensions. For example we can now re-write the above code even more simply like so:</a:t>
            </a:r>
          </a:p>
          <a:p>
            <a:endParaRPr lang="en-IN" dirty="0"/>
          </a:p>
          <a:p>
            <a:endParaRPr lang="en-IN" dirty="0"/>
          </a:p>
          <a:p>
            <a:endParaRPr lang="en-IN" dirty="0"/>
          </a:p>
          <a:p>
            <a:endParaRPr lang="en-IN" dirty="0"/>
          </a:p>
          <a:p>
            <a:endParaRPr lang="en-GB" dirty="0"/>
          </a:p>
          <a:p>
            <a:r>
              <a:rPr lang="en-IN" dirty="0"/>
              <a:t> </a:t>
            </a:r>
            <a:endParaRPr lang="en-GB" dirty="0"/>
          </a:p>
          <a:p>
            <a:endParaRPr lang="en-IN" i="1" dirty="0"/>
          </a:p>
          <a:p>
            <a:r>
              <a:rPr lang="en-IN" i="1" dirty="0"/>
              <a:t>Note</a:t>
            </a:r>
            <a:r>
              <a:rPr lang="en-IN" dirty="0"/>
              <a:t>: in Python 3, the </a:t>
            </a:r>
            <a:r>
              <a:rPr lang="en-IN" dirty="0">
                <a:latin typeface="Courier New" panose="02070309020205020404" pitchFamily="49" charset="0"/>
                <a:cs typeface="Courier New" panose="02070309020205020404" pitchFamily="49" charset="0"/>
              </a:rPr>
              <a:t>range</a:t>
            </a:r>
            <a:r>
              <a:rPr lang="en-IN" dirty="0"/>
              <a:t> function returns a generator rather than a list in Python 2. If you want a generator object in Python 2, use the built-in </a:t>
            </a:r>
            <a:r>
              <a:rPr lang="en-IN" dirty="0" err="1">
                <a:latin typeface="Courier New" panose="02070309020205020404" pitchFamily="49" charset="0"/>
                <a:cs typeface="Courier New" panose="02070309020205020404" pitchFamily="49" charset="0"/>
              </a:rPr>
              <a:t>xrange</a:t>
            </a:r>
            <a:r>
              <a:rPr lang="en-IN" dirty="0">
                <a:latin typeface="Courier New" panose="02070309020205020404" pitchFamily="49" charset="0"/>
                <a:cs typeface="Courier New" panose="02070309020205020404" pitchFamily="49" charset="0"/>
              </a:rPr>
              <a:t>() </a:t>
            </a:r>
            <a:r>
              <a:rPr lang="en-IN" dirty="0"/>
              <a:t>function.</a:t>
            </a:r>
            <a:endParaRPr lang="en-GB" dirty="0"/>
          </a:p>
          <a:p>
            <a:endParaRPr lang="en-IN" dirty="0"/>
          </a:p>
          <a:p>
            <a:r>
              <a:rPr lang="en-IN" dirty="0"/>
              <a:t>We can also use the </a:t>
            </a:r>
            <a:r>
              <a:rPr lang="en-IN" dirty="0">
                <a:latin typeface="Courier New" panose="02070309020205020404" pitchFamily="49" charset="0"/>
                <a:cs typeface="Courier New" panose="02070309020205020404" pitchFamily="49" charset="0"/>
              </a:rPr>
              <a:t>send</a:t>
            </a:r>
            <a:r>
              <a:rPr lang="en-IN" dirty="0"/>
              <a:t> method in generators to be able to create coroutines. Coroutines allow us to have functions that can collaboratively call co-routines, pass execution to them, and then pass execution back to the calling function without using a 'return'. The real key here is that the 'control' state is saved between calls. For example: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GB" dirty="0"/>
          </a:p>
          <a:p>
            <a:r>
              <a:rPr lang="en-IN" dirty="0"/>
              <a:t> </a:t>
            </a:r>
            <a:endParaRPr lang="en-GB" dirty="0"/>
          </a:p>
          <a:p>
            <a:pPr>
              <a:spcBef>
                <a:spcPts val="600"/>
              </a:spcBef>
            </a:pPr>
            <a:r>
              <a:rPr lang="en-IN" dirty="0"/>
              <a:t>The </a:t>
            </a:r>
            <a:r>
              <a:rPr lang="en-IN" dirty="0">
                <a:latin typeface="Courier New" panose="02070309020205020404" pitchFamily="49" charset="0"/>
                <a:cs typeface="Courier New" panose="02070309020205020404" pitchFamily="49" charset="0"/>
              </a:rPr>
              <a:t>s</a:t>
            </a:r>
            <a:r>
              <a:rPr lang="en-IN" dirty="0"/>
              <a:t> parameter is the base number. The </a:t>
            </a:r>
            <a:r>
              <a:rPr lang="en-IN" dirty="0">
                <a:latin typeface="Courier New" panose="02070309020205020404" pitchFamily="49" charset="0"/>
                <a:cs typeface="Courier New" panose="02070309020205020404" pitchFamily="49" charset="0"/>
              </a:rPr>
              <a:t>p</a:t>
            </a:r>
            <a:r>
              <a:rPr lang="en-IN" dirty="0"/>
              <a:t> received by the </a:t>
            </a:r>
            <a:r>
              <a:rPr lang="en-IN" dirty="0">
                <a:latin typeface="Courier New" panose="02070309020205020404" pitchFamily="49" charset="0"/>
                <a:cs typeface="Courier New" panose="02070309020205020404" pitchFamily="49" charset="0"/>
              </a:rPr>
              <a:t>yield</a:t>
            </a:r>
            <a:r>
              <a:rPr lang="en-IN" dirty="0"/>
              <a:t> is the power.</a:t>
            </a:r>
          </a:p>
          <a:p>
            <a:pPr>
              <a:spcAft>
                <a:spcPts val="650"/>
              </a:spcAft>
            </a:pPr>
            <a:r>
              <a:rPr lang="en-IN" dirty="0"/>
              <a:t>We initialize the co-routine by sending </a:t>
            </a:r>
            <a:r>
              <a:rPr lang="en-IN" dirty="0" err="1">
                <a:latin typeface="Courier New" panose="02070309020205020404" pitchFamily="49" charset="0"/>
                <a:cs typeface="Courier New" panose="02070309020205020404" pitchFamily="49" charset="0"/>
              </a:rPr>
              <a:t>x.send</a:t>
            </a:r>
            <a:r>
              <a:rPr lang="en-IN" dirty="0">
                <a:latin typeface="Courier New" panose="02070309020205020404" pitchFamily="49" charset="0"/>
                <a:cs typeface="Courier New" panose="02070309020205020404" pitchFamily="49" charset="0"/>
              </a:rPr>
              <a:t>(None)</a:t>
            </a:r>
            <a:r>
              <a:rPr lang="en-IN" dirty="0"/>
              <a:t>.</a:t>
            </a:r>
            <a:r>
              <a:rPr lang="en-GB" dirty="0"/>
              <a:t>  </a:t>
            </a:r>
            <a:r>
              <a:rPr lang="en-IN" dirty="0"/>
              <a:t>Alternatively, </a:t>
            </a:r>
            <a:r>
              <a:rPr lang="en-IN" dirty="0">
                <a:latin typeface="Courier New" panose="02070309020205020404" pitchFamily="49" charset="0"/>
                <a:cs typeface="Courier New" panose="02070309020205020404" pitchFamily="49" charset="0"/>
              </a:rPr>
              <a:t>next(x)</a:t>
            </a:r>
            <a:r>
              <a:rPr lang="en-IN" dirty="0"/>
              <a:t> would also work.</a:t>
            </a:r>
            <a:endParaRPr lang="en-GB" dirty="0"/>
          </a:p>
          <a:p>
            <a:pPr>
              <a:spcAft>
                <a:spcPts val="650"/>
              </a:spcAft>
            </a:pPr>
            <a:r>
              <a:rPr lang="en-IN" dirty="0"/>
              <a:t>Now we can send values to the co-routine using the </a:t>
            </a:r>
            <a:r>
              <a:rPr lang="en-IN" dirty="0">
                <a:latin typeface="Courier New" panose="02070309020205020404" pitchFamily="49" charset="0"/>
                <a:cs typeface="Courier New" panose="02070309020205020404" pitchFamily="49" charset="0"/>
              </a:rPr>
              <a:t>send</a:t>
            </a:r>
            <a:r>
              <a:rPr lang="en-IN" dirty="0"/>
              <a:t> method to the generator. Therefore</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x.send</a:t>
            </a:r>
            <a:r>
              <a:rPr lang="en-IN" dirty="0">
                <a:latin typeface="Courier New" panose="02070309020205020404" pitchFamily="49" charset="0"/>
                <a:cs typeface="Courier New" panose="02070309020205020404" pitchFamily="49" charset="0"/>
              </a:rPr>
              <a:t>(2)</a:t>
            </a:r>
            <a:r>
              <a:rPr lang="en-IN" dirty="0"/>
              <a:t>returns 2 to the 2th power, i.e. </a:t>
            </a:r>
            <a:r>
              <a:rPr lang="en-IN" dirty="0">
                <a:latin typeface="Courier New" panose="02070309020205020404" pitchFamily="49" charset="0"/>
                <a:cs typeface="Courier New" panose="02070309020205020404" pitchFamily="49" charset="0"/>
              </a:rPr>
              <a:t>4 </a:t>
            </a:r>
            <a:r>
              <a:rPr lang="en-IN" dirty="0" err="1">
                <a:latin typeface="Courier New" panose="02070309020205020404" pitchFamily="49" charset="0"/>
                <a:cs typeface="Courier New" panose="02070309020205020404" pitchFamily="49" charset="0"/>
              </a:rPr>
              <a:t>x.send</a:t>
            </a:r>
            <a:r>
              <a:rPr lang="en-IN" dirty="0">
                <a:latin typeface="Courier New" panose="02070309020205020404" pitchFamily="49" charset="0"/>
                <a:cs typeface="Courier New" panose="02070309020205020404" pitchFamily="49" charset="0"/>
              </a:rPr>
              <a:t>(5) </a:t>
            </a:r>
            <a:r>
              <a:rPr lang="en-IN" dirty="0"/>
              <a:t>returns 2 to the 5th power, i.e. 32</a:t>
            </a:r>
            <a:endParaRPr lang="en-GB" dirty="0"/>
          </a:p>
          <a:p>
            <a:r>
              <a:rPr lang="en-IN" dirty="0"/>
              <a:t> </a:t>
            </a:r>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6</a:t>
            </a:fld>
            <a:endParaRPr lang="en-GB" dirty="0"/>
          </a:p>
        </p:txBody>
      </p:sp>
      <p:sp>
        <p:nvSpPr>
          <p:cNvPr id="6" name="Rectangle 5"/>
          <p:cNvSpPr/>
          <p:nvPr/>
        </p:nvSpPr>
        <p:spPr>
          <a:xfrm>
            <a:off x="1580236" y="1003512"/>
            <a:ext cx="3938549" cy="152716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a:t>
            </a:r>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smtClean="0">
                <a:solidFill>
                  <a:schemeClr val="tx1"/>
                </a:solidFill>
                <a:latin typeface="Courier New" panose="02070309020205020404" pitchFamily="49" charset="0"/>
                <a:cs typeface="Courier New" panose="02070309020205020404" pitchFamily="49" charset="0"/>
              </a:rPr>
              <a:t>    l </a:t>
            </a:r>
            <a:r>
              <a:rPr lang="en-IN" sz="1200" dirty="0">
                <a:solidFill>
                  <a:schemeClr val="tx1"/>
                </a:solidFill>
                <a:latin typeface="Courier New" panose="02070309020205020404" pitchFamily="49" charset="0"/>
                <a:cs typeface="Courier New" panose="02070309020205020404" pitchFamily="49" charset="0"/>
              </a:rPr>
              <a:t>= [1,2,3,4,5]</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smtClean="0">
                <a:solidFill>
                  <a:schemeClr val="tx1"/>
                </a:solidFill>
                <a:latin typeface="Courier New" panose="02070309020205020404" pitchFamily="49" charset="0"/>
                <a:cs typeface="Courier New" panose="02070309020205020404" pitchFamily="49" charset="0"/>
              </a:rPr>
              <a:t>    for </a:t>
            </a:r>
            <a:r>
              <a:rPr lang="en-IN" sz="1200" dirty="0">
                <a:solidFill>
                  <a:schemeClr val="tx1"/>
                </a:solidFill>
                <a:latin typeface="Courier New" panose="02070309020205020404" pitchFamily="49" charset="0"/>
                <a:cs typeface="Courier New" panose="02070309020205020404" pitchFamily="49" charset="0"/>
              </a:rPr>
              <a:t>e in l:</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smtClean="0">
                <a:solidFill>
                  <a:schemeClr val="tx1"/>
                </a:solidFill>
                <a:latin typeface="Courier New" panose="02070309020205020404" pitchFamily="49" charset="0"/>
                <a:cs typeface="Courier New" panose="02070309020205020404" pitchFamily="49" charset="0"/>
              </a:rPr>
              <a:t>    yield </a:t>
            </a:r>
            <a:r>
              <a:rPr lang="en-IN" sz="1200" dirty="0">
                <a:solidFill>
                  <a:schemeClr val="tx1"/>
                </a:solidFill>
                <a:latin typeface="Courier New" panose="02070309020205020404" pitchFamily="49" charset="0"/>
                <a:cs typeface="Courier New" panose="02070309020205020404" pitchFamily="49" charset="0"/>
              </a:rPr>
              <a:t>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x = </a:t>
            </a:r>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for </a:t>
            </a:r>
            <a:r>
              <a:rPr lang="en-IN" sz="1200" dirty="0" err="1">
                <a:solidFill>
                  <a:schemeClr val="tx1"/>
                </a:solidFill>
                <a:latin typeface="Courier New" panose="02070309020205020404" pitchFamily="49" charset="0"/>
                <a:cs typeface="Courier New" panose="02070309020205020404" pitchFamily="49" charset="0"/>
              </a:rPr>
              <a:t>i</a:t>
            </a:r>
            <a:r>
              <a:rPr lang="en-IN" sz="1200" dirty="0">
                <a:solidFill>
                  <a:schemeClr val="tx1"/>
                </a:solidFill>
                <a:latin typeface="Courier New" panose="02070309020205020404" pitchFamily="49" charset="0"/>
                <a:cs typeface="Courier New" panose="02070309020205020404" pitchFamily="49" charset="0"/>
              </a:rPr>
              <a:t> in x:</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 (</a:t>
            </a:r>
            <a:r>
              <a:rPr lang="en-IN" sz="1200" dirty="0" err="1">
                <a:solidFill>
                  <a:schemeClr val="tx1"/>
                </a:solidFill>
                <a:latin typeface="Courier New" panose="02070309020205020404" pitchFamily="49" charset="0"/>
                <a:cs typeface="Courier New" panose="02070309020205020404" pitchFamily="49" charset="0"/>
              </a:rPr>
              <a:t>i</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
        <p:nvSpPr>
          <p:cNvPr id="7" name="Rectangle 6"/>
          <p:cNvSpPr/>
          <p:nvPr/>
        </p:nvSpPr>
        <p:spPr>
          <a:xfrm>
            <a:off x="1580234" y="3315810"/>
            <a:ext cx="3938549" cy="82222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 = (n for n in range(1,6))</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for </a:t>
            </a:r>
            <a:r>
              <a:rPr lang="en-IN" sz="1200" dirty="0" err="1">
                <a:solidFill>
                  <a:schemeClr val="tx1"/>
                </a:solidFill>
                <a:latin typeface="Courier New" panose="02070309020205020404" pitchFamily="49" charset="0"/>
                <a:cs typeface="Courier New" panose="02070309020205020404" pitchFamily="49" charset="0"/>
              </a:rPr>
              <a:t>i</a:t>
            </a:r>
            <a:r>
              <a:rPr lang="en-IN" sz="1200" dirty="0">
                <a:solidFill>
                  <a:schemeClr val="tx1"/>
                </a:solidFill>
                <a:latin typeface="Courier New" panose="02070309020205020404" pitchFamily="49" charset="0"/>
                <a:cs typeface="Courier New" panose="02070309020205020404" pitchFamily="49" charset="0"/>
              </a:rPr>
              <a:t> in </a:t>
            </a:r>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 (</a:t>
            </a:r>
            <a:r>
              <a:rPr lang="en-IN" sz="1200" dirty="0" err="1">
                <a:solidFill>
                  <a:schemeClr val="tx1"/>
                </a:solidFill>
                <a:latin typeface="Courier New" panose="02070309020205020404" pitchFamily="49" charset="0"/>
                <a:cs typeface="Courier New" panose="02070309020205020404" pitchFamily="49" charset="0"/>
              </a:rPr>
              <a:t>i</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
        <p:nvSpPr>
          <p:cNvPr id="8" name="Rectangle 7"/>
          <p:cNvSpPr/>
          <p:nvPr/>
        </p:nvSpPr>
        <p:spPr>
          <a:xfrm>
            <a:off x="1580234" y="5683732"/>
            <a:ext cx="3938549" cy="157545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a:t>
            </a:r>
            <a:r>
              <a:rPr lang="en-IN" sz="1200" dirty="0" err="1">
                <a:solidFill>
                  <a:schemeClr val="tx1"/>
                </a:solidFill>
                <a:latin typeface="Courier New" panose="02070309020205020404" pitchFamily="49" charset="0"/>
                <a:cs typeface="Courier New" panose="02070309020205020404" pitchFamily="49" charset="0"/>
              </a:rPr>
              <a:t>my_coroutine</a:t>
            </a:r>
            <a:r>
              <a:rPr lang="en-IN" sz="1200" dirty="0">
                <a:solidFill>
                  <a:schemeClr val="tx1"/>
                </a:solidFill>
                <a:latin typeface="Courier New" panose="02070309020205020404" pitchFamily="49" charset="0"/>
                <a:cs typeface="Courier New" panose="02070309020205020404" pitchFamily="49" charset="0"/>
              </a:rPr>
              <a:t>(s):</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while True: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p = yield</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print (pow(</a:t>
            </a:r>
            <a:r>
              <a:rPr lang="en-IN" sz="1200" dirty="0" err="1">
                <a:solidFill>
                  <a:schemeClr val="tx1"/>
                </a:solidFill>
                <a:latin typeface="Courier New" panose="02070309020205020404" pitchFamily="49" charset="0"/>
                <a:cs typeface="Courier New" panose="02070309020205020404" pitchFamily="49" charset="0"/>
              </a:rPr>
              <a:t>s,p</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x = </a:t>
            </a:r>
            <a:r>
              <a:rPr lang="en-IN" sz="1200" dirty="0" err="1">
                <a:solidFill>
                  <a:schemeClr val="tx1"/>
                </a:solidFill>
                <a:latin typeface="Courier New" panose="02070309020205020404" pitchFamily="49" charset="0"/>
                <a:cs typeface="Courier New" panose="02070309020205020404" pitchFamily="49" charset="0"/>
              </a:rPr>
              <a:t>my_coroutine</a:t>
            </a:r>
            <a:r>
              <a:rPr lang="en-IN" sz="1200" dirty="0">
                <a:solidFill>
                  <a:schemeClr val="tx1"/>
                </a:solidFill>
                <a:latin typeface="Courier New" panose="02070309020205020404" pitchFamily="49" charset="0"/>
                <a:cs typeface="Courier New" panose="02070309020205020404" pitchFamily="49" charset="0"/>
              </a:rPr>
              <a:t>(2)</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x.send</a:t>
            </a:r>
            <a:r>
              <a:rPr lang="en-IN" sz="1200" dirty="0">
                <a:solidFill>
                  <a:schemeClr val="tx1"/>
                </a:solidFill>
                <a:latin typeface="Courier New" panose="02070309020205020404" pitchFamily="49" charset="0"/>
                <a:cs typeface="Courier New" panose="02070309020205020404" pitchFamily="49" charset="0"/>
              </a:rPr>
              <a:t>(None)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x.send</a:t>
            </a:r>
            <a:r>
              <a:rPr lang="en-IN" sz="1200" dirty="0">
                <a:solidFill>
                  <a:schemeClr val="tx1"/>
                </a:solidFill>
                <a:latin typeface="Courier New" panose="02070309020205020404" pitchFamily="49" charset="0"/>
                <a:cs typeface="Courier New" panose="02070309020205020404" pitchFamily="49" charset="0"/>
              </a:rPr>
              <a:t>(2)</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x.send</a:t>
            </a:r>
            <a:r>
              <a:rPr lang="en-IN" sz="1200" dirty="0">
                <a:solidFill>
                  <a:schemeClr val="tx1"/>
                </a:solidFill>
                <a:latin typeface="Courier New" panose="02070309020205020404" pitchFamily="49" charset="0"/>
                <a:cs typeface="Courier New" panose="02070309020205020404" pitchFamily="49" charset="0"/>
              </a:rPr>
              <a:t>(5)</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1583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7</a:t>
            </a:fld>
            <a:endParaRPr lang="en-GB" dirty="0"/>
          </a:p>
        </p:txBody>
      </p:sp>
      <p:sp>
        <p:nvSpPr>
          <p:cNvPr id="8" name="Rectangle 7"/>
          <p:cNvSpPr/>
          <p:nvPr/>
        </p:nvSpPr>
        <p:spPr>
          <a:xfrm>
            <a:off x="1580237" y="2160763"/>
            <a:ext cx="3938549" cy="157545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f(a):</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g(</a:t>
            </a:r>
            <a:r>
              <a:rPr lang="en-IN" sz="1200" dirty="0" err="1">
                <a:solidFill>
                  <a:schemeClr val="tx1"/>
                </a:solidFill>
                <a:latin typeface="Courier New" panose="02070309020205020404" pitchFamily="49" charset="0"/>
                <a:cs typeface="Courier New" panose="02070309020205020404" pitchFamily="49" charset="0"/>
              </a:rPr>
              <a:t>b,c</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return a * (</a:t>
            </a:r>
            <a:r>
              <a:rPr lang="en-IN" sz="1200" dirty="0" err="1">
                <a:solidFill>
                  <a:schemeClr val="tx1"/>
                </a:solidFill>
                <a:latin typeface="Courier New" panose="02070309020205020404" pitchFamily="49" charset="0"/>
                <a:cs typeface="Courier New" panose="02070309020205020404" pitchFamily="49" charset="0"/>
              </a:rPr>
              <a:t>b+c</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return g</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x = f (1)</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 (x(2,3))</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2053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pPr>
              <a:spcAft>
                <a:spcPts val="650"/>
              </a:spcAft>
            </a:pPr>
            <a:r>
              <a:rPr lang="en-IN" dirty="0"/>
              <a:t>Co-routines are primarily consumers of data.</a:t>
            </a:r>
            <a:endParaRPr lang="en-GB" dirty="0"/>
          </a:p>
          <a:p>
            <a:pPr>
              <a:spcAft>
                <a:spcPts val="650"/>
              </a:spcAft>
            </a:pPr>
            <a:r>
              <a:rPr lang="en-IN" dirty="0"/>
              <a:t>Generators are producers of data. Using these tools make it easy to create producer/consumer patterns, where the generator produces data for the consumer co-routine to process.</a:t>
            </a:r>
            <a:endParaRPr lang="en-GB"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8</a:t>
            </a:fld>
            <a:endParaRPr lang="en-GB" dirty="0"/>
          </a:p>
        </p:txBody>
      </p:sp>
      <p:sp>
        <p:nvSpPr>
          <p:cNvPr id="8" name="Rectangle 7"/>
          <p:cNvSpPr/>
          <p:nvPr/>
        </p:nvSpPr>
        <p:spPr>
          <a:xfrm>
            <a:off x="1580237" y="2160763"/>
            <a:ext cx="3938549" cy="157545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f(a):</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g(</a:t>
            </a:r>
            <a:r>
              <a:rPr lang="en-IN" sz="1200" dirty="0" err="1">
                <a:solidFill>
                  <a:schemeClr val="tx1"/>
                </a:solidFill>
                <a:latin typeface="Courier New" panose="02070309020205020404" pitchFamily="49" charset="0"/>
                <a:cs typeface="Courier New" panose="02070309020205020404" pitchFamily="49" charset="0"/>
              </a:rPr>
              <a:t>b,c</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return a * (</a:t>
            </a:r>
            <a:r>
              <a:rPr lang="en-IN" sz="1200" dirty="0" err="1">
                <a:solidFill>
                  <a:schemeClr val="tx1"/>
                </a:solidFill>
                <a:latin typeface="Courier New" panose="02070309020205020404" pitchFamily="49" charset="0"/>
                <a:cs typeface="Courier New" panose="02070309020205020404" pitchFamily="49" charset="0"/>
              </a:rPr>
              <a:t>b+c</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return g</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x = f (1)</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 (x(2,3))</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2053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pPr>
              <a:spcAft>
                <a:spcPts val="650"/>
              </a:spcAft>
            </a:pPr>
            <a:r>
              <a:rPr lang="en-IN" dirty="0" smtClean="0"/>
              <a:t>Remember</a:t>
            </a:r>
            <a:r>
              <a:rPr lang="en-IN" dirty="0"/>
              <a:t>, all coroutines must be “primed” by calling either the </a:t>
            </a:r>
            <a:r>
              <a:rPr lang="en-IN" dirty="0">
                <a:latin typeface="Courier New" panose="02070309020205020404" pitchFamily="49" charset="0"/>
                <a:cs typeface="Courier New" panose="02070309020205020404" pitchFamily="49" charset="0"/>
              </a:rPr>
              <a:t>next</a:t>
            </a:r>
            <a:r>
              <a:rPr lang="en-IN" dirty="0"/>
              <a:t> function or the </a:t>
            </a:r>
            <a:r>
              <a:rPr lang="en-IN" dirty="0">
                <a:latin typeface="Courier New" panose="02070309020205020404" pitchFamily="49" charset="0"/>
                <a:cs typeface="Courier New" panose="02070309020205020404" pitchFamily="49" charset="0"/>
              </a:rPr>
              <a:t>send</a:t>
            </a:r>
            <a:r>
              <a:rPr lang="en-IN" dirty="0"/>
              <a:t> method with the </a:t>
            </a:r>
            <a:r>
              <a:rPr lang="en-IN" dirty="0">
                <a:latin typeface="Courier New" panose="02070309020205020404" pitchFamily="49" charset="0"/>
                <a:cs typeface="Courier New" panose="02070309020205020404" pitchFamily="49" charset="0"/>
              </a:rPr>
              <a:t>None</a:t>
            </a:r>
            <a:r>
              <a:rPr lang="en-IN" dirty="0"/>
              <a:t> parameter.</a:t>
            </a:r>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9</a:t>
            </a:fld>
            <a:endParaRPr lang="en-GB" dirty="0"/>
          </a:p>
        </p:txBody>
      </p:sp>
    </p:spTree>
    <p:extLst>
      <p:ext uri="{BB962C8B-B14F-4D97-AF65-F5344CB8AC3E}">
        <p14:creationId xmlns:p14="http://schemas.microsoft.com/office/powerpoint/2010/main" val="1022053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95016" y="1122363"/>
            <a:ext cx="8370094" cy="2387600"/>
          </a:xfrm>
        </p:spPr>
        <p:txBody>
          <a:bodyPr anchor="b"/>
          <a:lstStyle>
            <a:lvl1pPr algn="ctr">
              <a:defRPr sz="6118">
                <a:solidFill>
                  <a:schemeClr val="accent1"/>
                </a:solidFill>
              </a:defRPr>
            </a:lvl1pPr>
          </a:lstStyle>
          <a:p>
            <a:r>
              <a:rPr lang="en-US"/>
              <a:t>Click to edit Master title style</a:t>
            </a:r>
            <a:endParaRPr lang="en-GB" dirty="0"/>
          </a:p>
        </p:txBody>
      </p:sp>
      <p:sp>
        <p:nvSpPr>
          <p:cNvPr id="3" name="Subtitle 2"/>
          <p:cNvSpPr>
            <a:spLocks noGrp="1"/>
          </p:cNvSpPr>
          <p:nvPr>
            <p:ph type="subTitle" idx="1"/>
          </p:nvPr>
        </p:nvSpPr>
        <p:spPr>
          <a:xfrm>
            <a:off x="1395016" y="3703636"/>
            <a:ext cx="8370094" cy="1655762"/>
          </a:xfrm>
        </p:spPr>
        <p:txBody>
          <a:bodyPr/>
          <a:lstStyle>
            <a:lvl1pPr marL="0" indent="0" algn="ctr">
              <a:buNone/>
              <a:defRPr sz="2447"/>
            </a:lvl1pPr>
            <a:lvl2pPr marL="466207" indent="0" algn="ctr">
              <a:buNone/>
              <a:defRPr sz="2039"/>
            </a:lvl2pPr>
            <a:lvl3pPr marL="932414" indent="0" algn="ctr">
              <a:buNone/>
              <a:defRPr sz="1835"/>
            </a:lvl3pPr>
            <a:lvl4pPr marL="1398621" indent="0" algn="ctr">
              <a:buNone/>
              <a:defRPr sz="1632"/>
            </a:lvl4pPr>
            <a:lvl5pPr marL="1864827" indent="0" algn="ctr">
              <a:buNone/>
              <a:defRPr sz="1632"/>
            </a:lvl5pPr>
            <a:lvl6pPr marL="2331034" indent="0" algn="ctr">
              <a:buNone/>
              <a:defRPr sz="1632"/>
            </a:lvl6pPr>
            <a:lvl7pPr marL="2797241" indent="0" algn="ctr">
              <a:buNone/>
              <a:defRPr sz="1632"/>
            </a:lvl7pPr>
            <a:lvl8pPr marL="3263448" indent="0" algn="ctr">
              <a:buNone/>
              <a:defRPr sz="1632"/>
            </a:lvl8pPr>
            <a:lvl9pPr marL="3729655" indent="0" algn="ctr">
              <a:buNone/>
              <a:defRPr sz="1632"/>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lvl1pPr>
              <a:defRPr/>
            </a:lvl1pPr>
          </a:lstStyle>
          <a:p>
            <a:r>
              <a:rPr lang="en-GB" dirty="0"/>
              <a:t>Python for Tool Developers</a:t>
            </a:r>
          </a:p>
        </p:txBody>
      </p:sp>
      <p:sp>
        <p:nvSpPr>
          <p:cNvPr id="6" name="Slide Number Placeholder 5"/>
          <p:cNvSpPr>
            <a:spLocks noGrp="1"/>
          </p:cNvSpPr>
          <p:nvPr>
            <p:ph type="sldNum" sz="quarter" idx="12"/>
          </p:nvPr>
        </p:nvSpPr>
        <p:spPr/>
        <p:txBody>
          <a:bodyPr/>
          <a:lstStyle/>
          <a:p>
            <a:fld id="{6EDA7698-6220-4463-B6CF-0B41257E45D4}" type="slidenum">
              <a:rPr lang="en-GB" smtClean="0"/>
              <a:t>‹#›</a:t>
            </a:fld>
            <a:endParaRPr lang="en-GB"/>
          </a:p>
        </p:txBody>
      </p:sp>
      <p:cxnSp>
        <p:nvCxnSpPr>
          <p:cNvPr id="8" name="Straight Connector 7"/>
          <p:cNvCxnSpPr/>
          <p:nvPr userDrawn="1"/>
        </p:nvCxnSpPr>
        <p:spPr>
          <a:xfrm>
            <a:off x="1395016" y="3509963"/>
            <a:ext cx="8370094"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9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6464" y="365125"/>
            <a:ext cx="2406402" cy="5811838"/>
          </a:xfrm>
        </p:spPr>
        <p:txBody>
          <a:bodyPr vert="eaVert"/>
          <a:lstStyle>
            <a:lvl1pPr>
              <a:defRPr>
                <a:solidFill>
                  <a:schemeClr val="accent1"/>
                </a:solidFill>
              </a:defRPr>
            </a:lvl1pPr>
          </a:lstStyle>
          <a:p>
            <a:r>
              <a:rPr lang="en-US"/>
              <a:t>Click to edit Master title style</a:t>
            </a:r>
            <a:endParaRPr lang="en-GB" dirty="0"/>
          </a:p>
        </p:txBody>
      </p:sp>
      <p:sp>
        <p:nvSpPr>
          <p:cNvPr id="3" name="Vertical Text Placeholder 2"/>
          <p:cNvSpPr>
            <a:spLocks noGrp="1"/>
          </p:cNvSpPr>
          <p:nvPr>
            <p:ph type="body" orient="vert" idx="1"/>
          </p:nvPr>
        </p:nvSpPr>
        <p:spPr>
          <a:xfrm>
            <a:off x="767259" y="365125"/>
            <a:ext cx="7079704"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5710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Content Placeholder 3"/>
          <p:cNvSpPr>
            <a:spLocks noGrp="1"/>
          </p:cNvSpPr>
          <p:nvPr>
            <p:ph sz="half" idx="2"/>
          </p:nvPr>
        </p:nvSpPr>
        <p:spPr>
          <a:xfrm>
            <a:off x="3462346" y="1534110"/>
            <a:ext cx="4268748" cy="4022838"/>
          </a:xfrm>
          <a:solidFill>
            <a:schemeClr val="bg1"/>
          </a:solidFill>
          <a:ln>
            <a:solidFill>
              <a:schemeClr val="accent1">
                <a:lumMod val="75000"/>
              </a:schemeClr>
            </a:solidFill>
          </a:ln>
          <a:effectLst>
            <a:innerShdw blurRad="63500" dist="50800">
              <a:prstClr val="black">
                <a:alpha val="50000"/>
              </a:prstClr>
            </a:innerShdw>
          </a:effectLst>
          <a:scene3d>
            <a:camera prst="orthographicFront"/>
            <a:lightRig rig="threePt" dir="t"/>
          </a:scene3d>
          <a:sp3d prstMaterial="metal"/>
        </p:spPr>
        <p:txBody>
          <a:bodyPr>
            <a:normAutofit fontScale="70000" lnSpcReduction="20000"/>
          </a:bodyPr>
          <a:lstStyle>
            <a:lvl1pPr marL="0" indent="0">
              <a:buNone/>
              <a:defRPr sz="1632">
                <a:latin typeface="Courier New" panose="02070309020205020404" pitchFamily="49" charset="0"/>
                <a:cs typeface="Courier New" panose="02070309020205020404" pitchFamily="49" charset="0"/>
              </a:defRPr>
            </a:lvl1pPr>
          </a:lstStyle>
          <a:p>
            <a:pPr lvl="0"/>
            <a:r>
              <a:rPr lang="en-US"/>
              <a:t>Edit Master text styles</a:t>
            </a:r>
          </a:p>
          <a:p>
            <a:pPr lvl="1"/>
            <a:r>
              <a:rPr lang="en-US"/>
              <a:t>Second level</a:t>
            </a:r>
          </a:p>
        </p:txBody>
      </p:sp>
    </p:spTree>
    <p:extLst>
      <p:ext uri="{BB962C8B-B14F-4D97-AF65-F5344CB8AC3E}">
        <p14:creationId xmlns:p14="http://schemas.microsoft.com/office/powerpoint/2010/main" val="313071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259" y="1265653"/>
            <a:ext cx="9625608" cy="49213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0" name="Straight Connector 9"/>
          <p:cNvCxnSpPr/>
          <p:nvPr userDrawn="1"/>
        </p:nvCxnSpPr>
        <p:spPr>
          <a:xfrm>
            <a:off x="767259" y="1096320"/>
            <a:ext cx="9625608" cy="29028"/>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1"/>
          </p:nvPr>
        </p:nvSpPr>
        <p:spPr>
          <a:xfrm>
            <a:off x="3622877" y="6318914"/>
            <a:ext cx="3947686" cy="381698"/>
          </a:xfrm>
        </p:spPr>
        <p:txBody>
          <a:bodyPr/>
          <a:lstStyle>
            <a:lvl1pPr>
              <a:defRPr/>
            </a:lvl1pPr>
          </a:lstStyle>
          <a:p>
            <a:r>
              <a:rPr lang="en-GB" dirty="0"/>
              <a:t>Python for Tool Developers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a:t>
            </a:fld>
            <a:endParaRPr lang="en-GB" dirty="0"/>
          </a:p>
        </p:txBody>
      </p:sp>
    </p:spTree>
    <p:extLst>
      <p:ext uri="{BB962C8B-B14F-4D97-AF65-F5344CB8AC3E}">
        <p14:creationId xmlns:p14="http://schemas.microsoft.com/office/powerpoint/2010/main" val="429449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7259" y="1235243"/>
            <a:ext cx="4754067" cy="4892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649813" y="1235243"/>
            <a:ext cx="4754067" cy="4892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1" name="Straight Connector 10"/>
          <p:cNvCxnSpPr/>
          <p:nvPr userDrawn="1"/>
        </p:nvCxnSpPr>
        <p:spPr>
          <a:xfrm>
            <a:off x="767259" y="1096320"/>
            <a:ext cx="9636621"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44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712" y="1263007"/>
            <a:ext cx="4721256" cy="694130"/>
          </a:xfrm>
        </p:spPr>
        <p:txBody>
          <a:bodyPr anchor="b"/>
          <a:lstStyle>
            <a:lvl1pPr marL="0" indent="0">
              <a:buNone/>
              <a:defRPr sz="2447" b="1"/>
            </a:lvl1pPr>
            <a:lvl2pPr marL="466207" indent="0">
              <a:buNone/>
              <a:defRPr sz="2039" b="1"/>
            </a:lvl2pPr>
            <a:lvl3pPr marL="932414" indent="0">
              <a:buNone/>
              <a:defRPr sz="1835" b="1"/>
            </a:lvl3pPr>
            <a:lvl4pPr marL="1398621" indent="0">
              <a:buNone/>
              <a:defRPr sz="1632" b="1"/>
            </a:lvl4pPr>
            <a:lvl5pPr marL="1864827" indent="0">
              <a:buNone/>
              <a:defRPr sz="1632" b="1"/>
            </a:lvl5pPr>
            <a:lvl6pPr marL="2331034" indent="0">
              <a:buNone/>
              <a:defRPr sz="1632" b="1"/>
            </a:lvl6pPr>
            <a:lvl7pPr marL="2797241" indent="0">
              <a:buNone/>
              <a:defRPr sz="1632" b="1"/>
            </a:lvl7pPr>
            <a:lvl8pPr marL="3263448" indent="0">
              <a:buNone/>
              <a:defRPr sz="1632" b="1"/>
            </a:lvl8pPr>
            <a:lvl9pPr marL="3729655" indent="0">
              <a:buNone/>
              <a:defRPr sz="1632" b="1"/>
            </a:lvl9pPr>
          </a:lstStyle>
          <a:p>
            <a:pPr lvl="0"/>
            <a:r>
              <a:rPr lang="en-US"/>
              <a:t>Edit Master text styles</a:t>
            </a:r>
          </a:p>
        </p:txBody>
      </p:sp>
      <p:sp>
        <p:nvSpPr>
          <p:cNvPr id="4" name="Content Placeholder 3"/>
          <p:cNvSpPr>
            <a:spLocks noGrp="1"/>
          </p:cNvSpPr>
          <p:nvPr>
            <p:ph sz="half" idx="2"/>
          </p:nvPr>
        </p:nvSpPr>
        <p:spPr>
          <a:xfrm>
            <a:off x="768712" y="2123825"/>
            <a:ext cx="4721256" cy="4004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649813" y="1263007"/>
            <a:ext cx="4743054" cy="694130"/>
          </a:xfrm>
        </p:spPr>
        <p:txBody>
          <a:bodyPr anchor="b"/>
          <a:lstStyle>
            <a:lvl1pPr marL="0" indent="0">
              <a:buNone/>
              <a:defRPr sz="2447" b="1"/>
            </a:lvl1pPr>
            <a:lvl2pPr marL="466207" indent="0">
              <a:buNone/>
              <a:defRPr sz="2039" b="1"/>
            </a:lvl2pPr>
            <a:lvl3pPr marL="932414" indent="0">
              <a:buNone/>
              <a:defRPr sz="1835" b="1"/>
            </a:lvl3pPr>
            <a:lvl4pPr marL="1398621" indent="0">
              <a:buNone/>
              <a:defRPr sz="1632" b="1"/>
            </a:lvl4pPr>
            <a:lvl5pPr marL="1864827" indent="0">
              <a:buNone/>
              <a:defRPr sz="1632" b="1"/>
            </a:lvl5pPr>
            <a:lvl6pPr marL="2331034" indent="0">
              <a:buNone/>
              <a:defRPr sz="1632" b="1"/>
            </a:lvl6pPr>
            <a:lvl7pPr marL="2797241" indent="0">
              <a:buNone/>
              <a:defRPr sz="1632" b="1"/>
            </a:lvl7pPr>
            <a:lvl8pPr marL="3263448" indent="0">
              <a:buNone/>
              <a:defRPr sz="1632" b="1"/>
            </a:lvl8pPr>
            <a:lvl9pPr marL="3729655" indent="0">
              <a:buNone/>
              <a:defRPr sz="1632" b="1"/>
            </a:lvl9pPr>
          </a:lstStyle>
          <a:p>
            <a:pPr lvl="0"/>
            <a:r>
              <a:rPr lang="en-US"/>
              <a:t>Edit Master text styles</a:t>
            </a:r>
          </a:p>
        </p:txBody>
      </p:sp>
      <p:sp>
        <p:nvSpPr>
          <p:cNvPr id="6" name="Content Placeholder 5"/>
          <p:cNvSpPr>
            <a:spLocks noGrp="1"/>
          </p:cNvSpPr>
          <p:nvPr>
            <p:ph sz="quarter" idx="4"/>
          </p:nvPr>
        </p:nvSpPr>
        <p:spPr>
          <a:xfrm>
            <a:off x="5649814" y="2123825"/>
            <a:ext cx="4744507" cy="4004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3" name="Straight Connector 12"/>
          <p:cNvCxnSpPr/>
          <p:nvPr userDrawn="1"/>
        </p:nvCxnSpPr>
        <p:spPr>
          <a:xfrm>
            <a:off x="767259" y="1110834"/>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3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9" name="Straight Connector 8"/>
          <p:cNvCxnSpPr/>
          <p:nvPr userDrawn="1"/>
        </p:nvCxnSpPr>
        <p:spPr>
          <a:xfrm>
            <a:off x="767259" y="1096320"/>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1"/>
          </p:nvPr>
        </p:nvSpPr>
        <p:spPr>
          <a:xfrm>
            <a:off x="3622877" y="6318914"/>
            <a:ext cx="3947686" cy="381698"/>
          </a:xfrm>
        </p:spPr>
        <p:txBody>
          <a:bodyPr/>
          <a:lstStyle>
            <a:lvl1pPr>
              <a:defRPr/>
            </a:lvl1pPr>
          </a:lstStyle>
          <a:p>
            <a:r>
              <a:rPr lang="en-GB" dirty="0"/>
              <a:t>Python for Tool Developers</a:t>
            </a:r>
          </a:p>
        </p:txBody>
      </p:sp>
    </p:spTree>
    <p:extLst>
      <p:ext uri="{BB962C8B-B14F-4D97-AF65-F5344CB8AC3E}">
        <p14:creationId xmlns:p14="http://schemas.microsoft.com/office/powerpoint/2010/main" val="361771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1"/>
          </p:nvPr>
        </p:nvSpPr>
        <p:spPr>
          <a:xfrm>
            <a:off x="3622877" y="6318914"/>
            <a:ext cx="3947686" cy="381698"/>
          </a:xfrm>
        </p:spPr>
        <p:txBody>
          <a:bodyPr/>
          <a:lstStyle>
            <a:lvl1pPr>
              <a:defRPr/>
            </a:lvl1pPr>
          </a:lstStyle>
          <a:p>
            <a:r>
              <a:rPr lang="en-GB" dirty="0"/>
              <a:t>Python for Tool Developers</a:t>
            </a:r>
          </a:p>
        </p:txBody>
      </p:sp>
    </p:spTree>
    <p:extLst>
      <p:ext uri="{BB962C8B-B14F-4D97-AF65-F5344CB8AC3E}">
        <p14:creationId xmlns:p14="http://schemas.microsoft.com/office/powerpoint/2010/main" val="352694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8714" y="457200"/>
            <a:ext cx="3599430" cy="1494974"/>
          </a:xfrm>
        </p:spPr>
        <p:txBody>
          <a:bodyPr anchor="ctr"/>
          <a:lstStyle>
            <a:lvl1pPr>
              <a:defRPr sz="3263">
                <a:solidFill>
                  <a:schemeClr val="accent1"/>
                </a:solidFill>
              </a:defRPr>
            </a:lvl1pPr>
          </a:lstStyle>
          <a:p>
            <a:r>
              <a:rPr lang="en-US"/>
              <a:t>Click to edit Master title style</a:t>
            </a:r>
            <a:endParaRPr lang="en-GB" dirty="0"/>
          </a:p>
        </p:txBody>
      </p:sp>
      <p:sp>
        <p:nvSpPr>
          <p:cNvPr id="3" name="Content Placeholder 2"/>
          <p:cNvSpPr>
            <a:spLocks noGrp="1"/>
          </p:cNvSpPr>
          <p:nvPr>
            <p:ph idx="1"/>
          </p:nvPr>
        </p:nvSpPr>
        <p:spPr>
          <a:xfrm>
            <a:off x="4744508" y="457203"/>
            <a:ext cx="5649813" cy="5793925"/>
          </a:xfrm>
        </p:spPr>
        <p:txBody>
          <a:bodyPr/>
          <a:lstStyle>
            <a:lvl1pPr>
              <a:defRPr sz="3263"/>
            </a:lvl1pPr>
            <a:lvl2pPr>
              <a:defRPr sz="2855"/>
            </a:lvl2pPr>
            <a:lvl3pPr>
              <a:defRPr sz="2447"/>
            </a:lvl3pPr>
            <a:lvl4pPr>
              <a:defRPr sz="2039"/>
            </a:lvl4pPr>
            <a:lvl5pPr>
              <a:defRPr sz="2039"/>
            </a:lvl5pPr>
            <a:lvl6pPr>
              <a:defRPr sz="2039"/>
            </a:lvl6pPr>
            <a:lvl7pPr>
              <a:defRPr sz="2039"/>
            </a:lvl7pPr>
            <a:lvl8pPr>
              <a:defRPr sz="2039"/>
            </a:lvl8pPr>
            <a:lvl9pPr>
              <a:defRPr sz="203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768714" y="2057400"/>
            <a:ext cx="3599430" cy="4193724"/>
          </a:xfrm>
        </p:spPr>
        <p:txBody>
          <a:bodyPr/>
          <a:lstStyle>
            <a:lvl1pPr marL="0" indent="0">
              <a:buNone/>
              <a:defRPr sz="1632"/>
            </a:lvl1pPr>
            <a:lvl2pPr marL="466207" indent="0">
              <a:buNone/>
              <a:defRPr sz="1428"/>
            </a:lvl2pPr>
            <a:lvl3pPr marL="932414" indent="0">
              <a:buNone/>
              <a:defRPr sz="1224"/>
            </a:lvl3pPr>
            <a:lvl4pPr marL="1398621" indent="0">
              <a:buNone/>
              <a:defRPr sz="1020"/>
            </a:lvl4pPr>
            <a:lvl5pPr marL="1864827" indent="0">
              <a:buNone/>
              <a:defRPr sz="1020"/>
            </a:lvl5pPr>
            <a:lvl6pPr marL="2331034" indent="0">
              <a:buNone/>
              <a:defRPr sz="1020"/>
            </a:lvl6pPr>
            <a:lvl7pPr marL="2797241" indent="0">
              <a:buNone/>
              <a:defRPr sz="1020"/>
            </a:lvl7pPr>
            <a:lvl8pPr marL="3263448" indent="0">
              <a:buNone/>
              <a:defRPr sz="1020"/>
            </a:lvl8pPr>
            <a:lvl9pPr marL="3729655" indent="0">
              <a:buNone/>
              <a:defRPr sz="1020"/>
            </a:lvl9pPr>
          </a:lstStyle>
          <a:p>
            <a:pPr lvl="0"/>
            <a:r>
              <a:rPr lang="en-US"/>
              <a:t>Edit Master text styles</a:t>
            </a:r>
          </a:p>
        </p:txBody>
      </p:sp>
    </p:spTree>
    <p:extLst>
      <p:ext uri="{BB962C8B-B14F-4D97-AF65-F5344CB8AC3E}">
        <p14:creationId xmlns:p14="http://schemas.microsoft.com/office/powerpoint/2010/main" val="15387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744508" y="866275"/>
            <a:ext cx="5649813" cy="4994776"/>
          </a:xfrm>
        </p:spPr>
        <p:txBody>
          <a:bodyPr/>
          <a:lstStyle>
            <a:lvl1pPr marL="0" indent="0">
              <a:buNone/>
              <a:defRPr sz="3263"/>
            </a:lvl1pPr>
            <a:lvl2pPr marL="466207" indent="0">
              <a:buNone/>
              <a:defRPr sz="2855"/>
            </a:lvl2pPr>
            <a:lvl3pPr marL="932414" indent="0">
              <a:buNone/>
              <a:defRPr sz="2447"/>
            </a:lvl3pPr>
            <a:lvl4pPr marL="1398621" indent="0">
              <a:buNone/>
              <a:defRPr sz="2039"/>
            </a:lvl4pPr>
            <a:lvl5pPr marL="1864827" indent="0">
              <a:buNone/>
              <a:defRPr sz="2039"/>
            </a:lvl5pPr>
            <a:lvl6pPr marL="2331034" indent="0">
              <a:buNone/>
              <a:defRPr sz="2039"/>
            </a:lvl6pPr>
            <a:lvl7pPr marL="2797241" indent="0">
              <a:buNone/>
              <a:defRPr sz="2039"/>
            </a:lvl7pPr>
            <a:lvl8pPr marL="3263448" indent="0">
              <a:buNone/>
              <a:defRPr sz="2039"/>
            </a:lvl8pPr>
            <a:lvl9pPr marL="3729655" indent="0">
              <a:buNone/>
              <a:defRPr sz="2039"/>
            </a:lvl9pPr>
          </a:lstStyle>
          <a:p>
            <a:r>
              <a:rPr lang="en-US"/>
              <a:t>Click icon to add picture</a:t>
            </a:r>
            <a:endParaRPr lang="en-GB"/>
          </a:p>
        </p:txBody>
      </p:sp>
      <p:sp>
        <p:nvSpPr>
          <p:cNvPr id="8" name="Title 1"/>
          <p:cNvSpPr>
            <a:spLocks noGrp="1"/>
          </p:cNvSpPr>
          <p:nvPr>
            <p:ph type="title"/>
          </p:nvPr>
        </p:nvSpPr>
        <p:spPr>
          <a:xfrm>
            <a:off x="768714" y="457200"/>
            <a:ext cx="3599430" cy="1494974"/>
          </a:xfrm>
        </p:spPr>
        <p:txBody>
          <a:bodyPr anchor="ctr"/>
          <a:lstStyle>
            <a:lvl1pPr>
              <a:defRPr sz="3263">
                <a:solidFill>
                  <a:schemeClr val="accent1"/>
                </a:solidFill>
              </a:defRPr>
            </a:lvl1pPr>
          </a:lstStyle>
          <a:p>
            <a:r>
              <a:rPr lang="en-US"/>
              <a:t>Click to edit Master title style</a:t>
            </a:r>
            <a:endParaRPr lang="en-GB" dirty="0"/>
          </a:p>
        </p:txBody>
      </p:sp>
      <p:sp>
        <p:nvSpPr>
          <p:cNvPr id="9" name="Text Placeholder 3"/>
          <p:cNvSpPr>
            <a:spLocks noGrp="1"/>
          </p:cNvSpPr>
          <p:nvPr>
            <p:ph type="body" sz="half" idx="2"/>
          </p:nvPr>
        </p:nvSpPr>
        <p:spPr>
          <a:xfrm>
            <a:off x="768714" y="2057400"/>
            <a:ext cx="3599430" cy="4193724"/>
          </a:xfrm>
        </p:spPr>
        <p:txBody>
          <a:bodyPr/>
          <a:lstStyle>
            <a:lvl1pPr marL="0" indent="0">
              <a:buNone/>
              <a:defRPr sz="1632"/>
            </a:lvl1pPr>
            <a:lvl2pPr marL="466207" indent="0">
              <a:buNone/>
              <a:defRPr sz="1428"/>
            </a:lvl2pPr>
            <a:lvl3pPr marL="932414" indent="0">
              <a:buNone/>
              <a:defRPr sz="1224"/>
            </a:lvl3pPr>
            <a:lvl4pPr marL="1398621" indent="0">
              <a:buNone/>
              <a:defRPr sz="1020"/>
            </a:lvl4pPr>
            <a:lvl5pPr marL="1864827" indent="0">
              <a:buNone/>
              <a:defRPr sz="1020"/>
            </a:lvl5pPr>
            <a:lvl6pPr marL="2331034" indent="0">
              <a:buNone/>
              <a:defRPr sz="1020"/>
            </a:lvl6pPr>
            <a:lvl7pPr marL="2797241" indent="0">
              <a:buNone/>
              <a:defRPr sz="1020"/>
            </a:lvl7pPr>
            <a:lvl8pPr marL="3263448" indent="0">
              <a:buNone/>
              <a:defRPr sz="1020"/>
            </a:lvl8pPr>
            <a:lvl9pPr marL="3729655" indent="0">
              <a:buNone/>
              <a:defRPr sz="1020"/>
            </a:lvl9pPr>
          </a:lstStyle>
          <a:p>
            <a:pPr lvl="0"/>
            <a:r>
              <a:rPr lang="en-US"/>
              <a:t>Edit Master text styles</a:t>
            </a:r>
          </a:p>
        </p:txBody>
      </p:sp>
    </p:spTree>
    <p:extLst>
      <p:ext uri="{BB962C8B-B14F-4D97-AF65-F5344CB8AC3E}">
        <p14:creationId xmlns:p14="http://schemas.microsoft.com/office/powerpoint/2010/main" val="117686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0" name="Straight Connector 9"/>
          <p:cNvCxnSpPr/>
          <p:nvPr userDrawn="1"/>
        </p:nvCxnSpPr>
        <p:spPr>
          <a:xfrm>
            <a:off x="767259" y="1110834"/>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19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767259" y="1287679"/>
            <a:ext cx="9625608" cy="485644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p:cNvSpPr>
            <a:spLocks noGrp="1"/>
          </p:cNvSpPr>
          <p:nvPr>
            <p:ph type="ftr" sz="quarter" idx="3"/>
          </p:nvPr>
        </p:nvSpPr>
        <p:spPr>
          <a:xfrm>
            <a:off x="3622877" y="6318914"/>
            <a:ext cx="3947686" cy="381698"/>
          </a:xfrm>
          <a:prstGeom prst="rect">
            <a:avLst/>
          </a:prstGeom>
        </p:spPr>
        <p:txBody>
          <a:bodyPr vert="horz" lIns="91440" tIns="45720" rIns="91440" bIns="45720" rtlCol="0" anchor="ctr"/>
          <a:lstStyle>
            <a:lvl1pPr algn="ctr">
              <a:defRPr sz="1224">
                <a:solidFill>
                  <a:schemeClr val="tx1">
                    <a:tint val="75000"/>
                  </a:schemeClr>
                </a:solidFill>
              </a:defRPr>
            </a:lvl1pPr>
          </a:lstStyle>
          <a:p>
            <a:r>
              <a:rPr lang="en-GB" dirty="0"/>
              <a:t>Python for Tool Developers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a:t>
            </a:fld>
            <a:endParaRPr lang="en-GB" dirty="0"/>
          </a:p>
        </p:txBody>
      </p:sp>
      <p:sp>
        <p:nvSpPr>
          <p:cNvPr id="8" name="Slide Number Placeholder 5"/>
          <p:cNvSpPr txBox="1">
            <a:spLocks/>
          </p:cNvSpPr>
          <p:nvPr/>
        </p:nvSpPr>
        <p:spPr>
          <a:xfrm>
            <a:off x="8802275" y="6315971"/>
            <a:ext cx="1590593" cy="365125"/>
          </a:xfrm>
          <a:prstGeom prst="rect">
            <a:avLst/>
          </a:prstGeom>
        </p:spPr>
        <p:txBody>
          <a:bodyPr vert="horz" lIns="93244" tIns="46622" rIns="93244" bIns="4662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24" dirty="0"/>
              <a:t>© Braun Brelin 2016</a:t>
            </a:r>
          </a:p>
        </p:txBody>
      </p:sp>
    </p:spTree>
    <p:extLst>
      <p:ext uri="{BB962C8B-B14F-4D97-AF65-F5344CB8AC3E}">
        <p14:creationId xmlns:p14="http://schemas.microsoft.com/office/powerpoint/2010/main" val="2076400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defTabSz="932414" rtl="0" eaLnBrk="1" latinLnBrk="0" hangingPunct="1">
        <a:lnSpc>
          <a:spcPct val="90000"/>
        </a:lnSpc>
        <a:spcBef>
          <a:spcPct val="0"/>
        </a:spcBef>
        <a:buNone/>
        <a:defRPr sz="4487" kern="1200">
          <a:solidFill>
            <a:schemeClr val="accent1"/>
          </a:solidFill>
          <a:latin typeface="+mj-lt"/>
          <a:ea typeface="+mj-ea"/>
          <a:cs typeface="+mj-cs"/>
        </a:defRPr>
      </a:lvl1pPr>
    </p:titleStyle>
    <p:bodyStyle>
      <a:lvl1pPr marL="233103" indent="-233103" algn="l" defTabSz="932414" rtl="0" eaLnBrk="1" latinLnBrk="0" hangingPunct="1">
        <a:lnSpc>
          <a:spcPct val="90000"/>
        </a:lnSpc>
        <a:spcBef>
          <a:spcPts val="1020"/>
        </a:spcBef>
        <a:buClr>
          <a:schemeClr val="accent5"/>
        </a:buClr>
        <a:buFont typeface="Arial" panose="020B0604020202020204" pitchFamily="34" charset="0"/>
        <a:buChar char="•"/>
        <a:defRPr sz="2855" kern="1200">
          <a:solidFill>
            <a:schemeClr val="tx1"/>
          </a:solidFill>
          <a:latin typeface="+mn-lt"/>
          <a:ea typeface="+mn-ea"/>
          <a:cs typeface="+mn-cs"/>
        </a:defRPr>
      </a:lvl1pPr>
      <a:lvl2pPr marL="699310" indent="-233103" algn="l" defTabSz="932414" rtl="0" eaLnBrk="1" latinLnBrk="0" hangingPunct="1">
        <a:lnSpc>
          <a:spcPct val="90000"/>
        </a:lnSpc>
        <a:spcBef>
          <a:spcPts val="510"/>
        </a:spcBef>
        <a:buClr>
          <a:schemeClr val="accent5"/>
        </a:buClr>
        <a:buFont typeface="Arial" panose="020B0604020202020204" pitchFamily="34" charset="0"/>
        <a:buChar char="•"/>
        <a:defRPr sz="2447" kern="1200">
          <a:solidFill>
            <a:schemeClr val="tx1"/>
          </a:solidFill>
          <a:latin typeface="+mn-lt"/>
          <a:ea typeface="+mn-ea"/>
          <a:cs typeface="+mn-cs"/>
        </a:defRPr>
      </a:lvl2pPr>
      <a:lvl3pPr marL="1165517" indent="-233103" algn="l" defTabSz="932414" rtl="0" eaLnBrk="1" latinLnBrk="0" hangingPunct="1">
        <a:lnSpc>
          <a:spcPct val="90000"/>
        </a:lnSpc>
        <a:spcBef>
          <a:spcPts val="510"/>
        </a:spcBef>
        <a:buClr>
          <a:schemeClr val="accent5"/>
        </a:buClr>
        <a:buFont typeface="Arial" panose="020B0604020202020204" pitchFamily="34" charset="0"/>
        <a:buChar char="•"/>
        <a:defRPr sz="2039" kern="1200">
          <a:solidFill>
            <a:schemeClr val="tx1"/>
          </a:solidFill>
          <a:latin typeface="+mn-lt"/>
          <a:ea typeface="+mn-ea"/>
          <a:cs typeface="+mn-cs"/>
        </a:defRPr>
      </a:lvl3pPr>
      <a:lvl4pPr marL="1631724" indent="-233103" algn="l" defTabSz="932414" rtl="0" eaLnBrk="1" latinLnBrk="0" hangingPunct="1">
        <a:lnSpc>
          <a:spcPct val="90000"/>
        </a:lnSpc>
        <a:spcBef>
          <a:spcPts val="510"/>
        </a:spcBef>
        <a:buClr>
          <a:schemeClr val="accent5"/>
        </a:buClr>
        <a:buFont typeface="Arial" panose="020B0604020202020204" pitchFamily="34" charset="0"/>
        <a:buChar char="•"/>
        <a:defRPr sz="1835" kern="1200">
          <a:solidFill>
            <a:schemeClr val="tx1"/>
          </a:solidFill>
          <a:latin typeface="+mn-lt"/>
          <a:ea typeface="+mn-ea"/>
          <a:cs typeface="+mn-cs"/>
        </a:defRPr>
      </a:lvl4pPr>
      <a:lvl5pPr marL="2097931" indent="-233103" algn="l" defTabSz="932414" rtl="0" eaLnBrk="1" latinLnBrk="0" hangingPunct="1">
        <a:lnSpc>
          <a:spcPct val="90000"/>
        </a:lnSpc>
        <a:spcBef>
          <a:spcPts val="510"/>
        </a:spcBef>
        <a:buClr>
          <a:schemeClr val="accent5"/>
        </a:buClr>
        <a:buFont typeface="Arial" panose="020B0604020202020204" pitchFamily="34" charset="0"/>
        <a:buChar char="•"/>
        <a:defRPr sz="1835" kern="1200">
          <a:solidFill>
            <a:schemeClr val="tx1"/>
          </a:solidFill>
          <a:latin typeface="+mn-lt"/>
          <a:ea typeface="+mn-ea"/>
          <a:cs typeface="+mn-cs"/>
        </a:defRPr>
      </a:lvl5pPr>
      <a:lvl6pPr marL="2564138" indent="-233103" algn="l" defTabSz="932414"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6pPr>
      <a:lvl7pPr marL="3030344" indent="-233103" algn="l" defTabSz="932414"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7pPr>
      <a:lvl8pPr marL="3496551" indent="-233103" algn="l" defTabSz="932414"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8pPr>
      <a:lvl9pPr marL="3962758" indent="-233103" algn="l" defTabSz="932414"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9pPr>
    </p:bodyStyle>
    <p:otherStyle>
      <a:defPPr>
        <a:defRPr lang="en-US"/>
      </a:defPPr>
      <a:lvl1pPr marL="0" algn="l" defTabSz="932414" rtl="0" eaLnBrk="1" latinLnBrk="0" hangingPunct="1">
        <a:defRPr sz="1835" kern="1200">
          <a:solidFill>
            <a:schemeClr val="tx1"/>
          </a:solidFill>
          <a:latin typeface="+mn-lt"/>
          <a:ea typeface="+mn-ea"/>
          <a:cs typeface="+mn-cs"/>
        </a:defRPr>
      </a:lvl1pPr>
      <a:lvl2pPr marL="466207" algn="l" defTabSz="932414" rtl="0" eaLnBrk="1" latinLnBrk="0" hangingPunct="1">
        <a:defRPr sz="1835" kern="1200">
          <a:solidFill>
            <a:schemeClr val="tx1"/>
          </a:solidFill>
          <a:latin typeface="+mn-lt"/>
          <a:ea typeface="+mn-ea"/>
          <a:cs typeface="+mn-cs"/>
        </a:defRPr>
      </a:lvl2pPr>
      <a:lvl3pPr marL="932414" algn="l" defTabSz="932414" rtl="0" eaLnBrk="1" latinLnBrk="0" hangingPunct="1">
        <a:defRPr sz="1835" kern="1200">
          <a:solidFill>
            <a:schemeClr val="tx1"/>
          </a:solidFill>
          <a:latin typeface="+mn-lt"/>
          <a:ea typeface="+mn-ea"/>
          <a:cs typeface="+mn-cs"/>
        </a:defRPr>
      </a:lvl3pPr>
      <a:lvl4pPr marL="1398621" algn="l" defTabSz="932414" rtl="0" eaLnBrk="1" latinLnBrk="0" hangingPunct="1">
        <a:defRPr sz="1835" kern="1200">
          <a:solidFill>
            <a:schemeClr val="tx1"/>
          </a:solidFill>
          <a:latin typeface="+mn-lt"/>
          <a:ea typeface="+mn-ea"/>
          <a:cs typeface="+mn-cs"/>
        </a:defRPr>
      </a:lvl4pPr>
      <a:lvl5pPr marL="1864827" algn="l" defTabSz="932414" rtl="0" eaLnBrk="1" latinLnBrk="0" hangingPunct="1">
        <a:defRPr sz="1835" kern="1200">
          <a:solidFill>
            <a:schemeClr val="tx1"/>
          </a:solidFill>
          <a:latin typeface="+mn-lt"/>
          <a:ea typeface="+mn-ea"/>
          <a:cs typeface="+mn-cs"/>
        </a:defRPr>
      </a:lvl5pPr>
      <a:lvl6pPr marL="2331034" algn="l" defTabSz="932414" rtl="0" eaLnBrk="1" latinLnBrk="0" hangingPunct="1">
        <a:defRPr sz="1835" kern="1200">
          <a:solidFill>
            <a:schemeClr val="tx1"/>
          </a:solidFill>
          <a:latin typeface="+mn-lt"/>
          <a:ea typeface="+mn-ea"/>
          <a:cs typeface="+mn-cs"/>
        </a:defRPr>
      </a:lvl6pPr>
      <a:lvl7pPr marL="2797241" algn="l" defTabSz="932414" rtl="0" eaLnBrk="1" latinLnBrk="0" hangingPunct="1">
        <a:defRPr sz="1835" kern="1200">
          <a:solidFill>
            <a:schemeClr val="tx1"/>
          </a:solidFill>
          <a:latin typeface="+mn-lt"/>
          <a:ea typeface="+mn-ea"/>
          <a:cs typeface="+mn-cs"/>
        </a:defRPr>
      </a:lvl7pPr>
      <a:lvl8pPr marL="3263448" algn="l" defTabSz="932414" rtl="0" eaLnBrk="1" latinLnBrk="0" hangingPunct="1">
        <a:defRPr sz="1835" kern="1200">
          <a:solidFill>
            <a:schemeClr val="tx1"/>
          </a:solidFill>
          <a:latin typeface="+mn-lt"/>
          <a:ea typeface="+mn-ea"/>
          <a:cs typeface="+mn-cs"/>
        </a:defRPr>
      </a:lvl8pPr>
      <a:lvl9pPr marL="3729655" algn="l" defTabSz="932414" rtl="0" eaLnBrk="1" latinLnBrk="0" hangingPunct="1">
        <a:defRPr sz="1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Python for Tool Developers</a:t>
            </a:r>
          </a:p>
        </p:txBody>
      </p:sp>
    </p:spTree>
    <p:extLst>
      <p:ext uri="{BB962C8B-B14F-4D97-AF65-F5344CB8AC3E}">
        <p14:creationId xmlns:p14="http://schemas.microsoft.com/office/powerpoint/2010/main" val="1027195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‘Syntactical sugar’ for closures</a:t>
            </a:r>
          </a:p>
          <a:p>
            <a:r>
              <a:rPr lang="en-GB" dirty="0"/>
              <a:t>When using coroutines, we must always initialise with a call to </a:t>
            </a:r>
            <a:r>
              <a:rPr lang="en-GB" dirty="0">
                <a:latin typeface="Courier New" panose="02070309020205020404" pitchFamily="49" charset="0"/>
                <a:cs typeface="Courier New" panose="02070309020205020404" pitchFamily="49" charset="0"/>
              </a:rPr>
              <a:t>_next_() </a:t>
            </a:r>
            <a:r>
              <a:rPr lang="en-GB" dirty="0"/>
              <a:t>or use the </a:t>
            </a:r>
            <a:r>
              <a:rPr lang="en-GB" dirty="0">
                <a:latin typeface="Courier New" panose="02070309020205020404" pitchFamily="49" charset="0"/>
                <a:cs typeface="Courier New" panose="02070309020205020404" pitchFamily="49" charset="0"/>
              </a:rPr>
              <a:t>send</a:t>
            </a:r>
            <a:r>
              <a:rPr lang="en-GB" dirty="0"/>
              <a:t> method with </a:t>
            </a:r>
            <a:r>
              <a:rPr lang="en-GB" dirty="0">
                <a:latin typeface="Courier New" panose="02070309020205020404" pitchFamily="49" charset="0"/>
                <a:cs typeface="Courier New" panose="02070309020205020404" pitchFamily="49" charset="0"/>
              </a:rPr>
              <a:t>None</a:t>
            </a:r>
            <a:r>
              <a:rPr lang="en-GB" dirty="0"/>
              <a:t> passed</a:t>
            </a:r>
          </a:p>
          <a:p>
            <a:r>
              <a:rPr lang="en-GB" dirty="0"/>
              <a:t>This extra code can become tiresome and redundant</a:t>
            </a:r>
          </a:p>
          <a:p>
            <a:r>
              <a:rPr lang="en-GB" dirty="0"/>
              <a:t>Better to declare a function we’ll call </a:t>
            </a:r>
            <a:r>
              <a:rPr lang="en-GB" dirty="0">
                <a:latin typeface="Courier New" panose="02070309020205020404" pitchFamily="49" charset="0"/>
                <a:cs typeface="Courier New" panose="02070309020205020404" pitchFamily="49" charset="0"/>
              </a:rPr>
              <a:t>coroutine</a:t>
            </a:r>
            <a:r>
              <a:rPr lang="en-GB" dirty="0"/>
              <a:t> </a:t>
            </a:r>
          </a:p>
          <a:p>
            <a:pPr lvl="1"/>
            <a:r>
              <a:rPr lang="en-GB" dirty="0"/>
              <a:t>Use that as a ‘decorator’ to our coroutine</a:t>
            </a:r>
          </a:p>
          <a:p>
            <a:r>
              <a:rPr lang="en-GB" dirty="0"/>
              <a:t>@ symbol designates the decorator in Python</a:t>
            </a:r>
          </a:p>
        </p:txBody>
      </p:sp>
      <p:sp>
        <p:nvSpPr>
          <p:cNvPr id="3" name="Title 2"/>
          <p:cNvSpPr>
            <a:spLocks noGrp="1"/>
          </p:cNvSpPr>
          <p:nvPr>
            <p:ph type="title"/>
          </p:nvPr>
        </p:nvSpPr>
        <p:spPr/>
        <p:txBody>
          <a:bodyPr/>
          <a:lstStyle/>
          <a:p>
            <a:r>
              <a:rPr lang="en-GB" dirty="0"/>
              <a:t>Decorators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10</a:t>
            </a:fld>
            <a:endParaRPr lang="en-GB" dirty="0"/>
          </a:p>
        </p:txBody>
      </p:sp>
    </p:spTree>
    <p:extLst>
      <p:ext uri="{BB962C8B-B14F-4D97-AF65-F5344CB8AC3E}">
        <p14:creationId xmlns:p14="http://schemas.microsoft.com/office/powerpoint/2010/main" val="1659583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3"/>
          <p:cNvSpPr txBox="1"/>
          <p:nvPr/>
        </p:nvSpPr>
        <p:spPr>
          <a:xfrm>
            <a:off x="3399722" y="6376093"/>
            <a:ext cx="4397513" cy="388761"/>
          </a:xfrm>
          <a:prstGeom prst="rect">
            <a:avLst/>
          </a:prstGeom>
        </p:spPr>
        <p:txBody>
          <a:bodyPr anchor="ctr"/>
          <a:lstStyle/>
          <a:p>
            <a:pPr>
              <a:lnSpc>
                <a:spcPct val="100000"/>
              </a:lnSpc>
            </a:pPr>
            <a:r>
              <a:rPr lang="en-IN" sz="1224">
                <a:solidFill>
                  <a:srgbClr val="8B8B8B"/>
                </a:solidFill>
                <a:latin typeface="Calibri"/>
              </a:rPr>
              <a:t>Python for Tool Developers</a:t>
            </a:r>
            <a:endParaRPr sz="1835"/>
          </a:p>
        </p:txBody>
      </p:sp>
      <p:sp>
        <p:nvSpPr>
          <p:cNvPr id="7" name="Slide Number Placeholder 5"/>
          <p:cNvSpPr txBox="1">
            <a:spLocks/>
          </p:cNvSpPr>
          <p:nvPr/>
        </p:nvSpPr>
        <p:spPr>
          <a:xfrm>
            <a:off x="808203" y="6335489"/>
            <a:ext cx="461039" cy="365125"/>
          </a:xfrm>
          <a:prstGeom prst="rect">
            <a:avLst/>
          </a:prstGeom>
        </p:spPr>
        <p:txBody>
          <a:bodyPr vert="horz" lIns="91440" tIns="45720" rIns="91440" bIns="45720" rtlCol="0" anchor="ctr"/>
          <a:lstStyle>
            <a:defPPr>
              <a:defRPr lang="en-US"/>
            </a:defPPr>
            <a:lvl1pPr marL="0" algn="l" defTabSz="914400" rtl="0" eaLnBrk="1" latinLnBrk="0" hangingPunct="1">
              <a:defRPr sz="1224"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DA7698-6220-4463-B6CF-0B41257E45D4}" type="slidenum">
              <a:rPr lang="en-GB" smtClean="0"/>
              <a:pPr/>
              <a:t>11</a:t>
            </a:fld>
            <a:endParaRPr lang="en-GB" dirty="0"/>
          </a:p>
        </p:txBody>
      </p:sp>
      <p:sp>
        <p:nvSpPr>
          <p:cNvPr id="3" name="Title 2"/>
          <p:cNvSpPr>
            <a:spLocks noGrp="1"/>
          </p:cNvSpPr>
          <p:nvPr>
            <p:ph type="title"/>
          </p:nvPr>
        </p:nvSpPr>
        <p:spPr/>
        <p:txBody>
          <a:bodyPr/>
          <a:lstStyle/>
          <a:p>
            <a:r>
              <a:rPr lang="en-US" dirty="0">
                <a:solidFill>
                  <a:srgbClr val="5B9BD5"/>
                </a:solidFill>
              </a:rPr>
              <a:t>Properties and Descriptors</a:t>
            </a:r>
            <a:endParaRPr lang="en-GB" dirty="0"/>
          </a:p>
        </p:txBody>
      </p:sp>
      <p:sp>
        <p:nvSpPr>
          <p:cNvPr id="4" name="Content Placeholder 3"/>
          <p:cNvSpPr>
            <a:spLocks noGrp="1"/>
          </p:cNvSpPr>
          <p:nvPr>
            <p:ph idx="1"/>
          </p:nvPr>
        </p:nvSpPr>
        <p:spPr/>
        <p:txBody>
          <a:bodyPr/>
          <a:lstStyle/>
          <a:p>
            <a:pPr>
              <a:buFont typeface="Arial"/>
              <a:buChar char="•"/>
            </a:pPr>
            <a:r>
              <a:rPr lang="en-GB" dirty="0">
                <a:solidFill>
                  <a:srgbClr val="000000"/>
                </a:solidFill>
              </a:rPr>
              <a:t>Python doesn't by default support the concept of data hiding</a:t>
            </a:r>
            <a:endParaRPr lang="en-GB" sz="1835" dirty="0"/>
          </a:p>
          <a:p>
            <a:pPr>
              <a:buFont typeface="Arial"/>
              <a:buChar char="•"/>
            </a:pPr>
            <a:r>
              <a:rPr lang="en-GB" dirty="0">
                <a:solidFill>
                  <a:srgbClr val="000000"/>
                </a:solidFill>
              </a:rPr>
              <a:t>Unlike Java and C++, there is no real concept of enforcing </a:t>
            </a:r>
            <a:r>
              <a:rPr lang="en-GB" dirty="0">
                <a:solidFill>
                  <a:srgbClr val="000000"/>
                </a:solidFill>
                <a:latin typeface="Courier New" panose="02070309020205020404" pitchFamily="49" charset="0"/>
                <a:cs typeface="Courier New" panose="02070309020205020404" pitchFamily="49" charset="0"/>
              </a:rPr>
              <a:t>public</a:t>
            </a:r>
            <a:r>
              <a:rPr lang="en-GB" dirty="0">
                <a:solidFill>
                  <a:srgbClr val="000000"/>
                </a:solidFill>
              </a:rPr>
              <a:t>, </a:t>
            </a:r>
            <a:r>
              <a:rPr lang="en-GB" dirty="0">
                <a:solidFill>
                  <a:srgbClr val="000000"/>
                </a:solidFill>
                <a:latin typeface="Courier New" panose="02070309020205020404" pitchFamily="49" charset="0"/>
                <a:cs typeface="Courier New" panose="02070309020205020404" pitchFamily="49" charset="0"/>
              </a:rPr>
              <a:t>protected</a:t>
            </a:r>
            <a:r>
              <a:rPr lang="en-GB" dirty="0">
                <a:solidFill>
                  <a:srgbClr val="000000"/>
                </a:solidFill>
              </a:rPr>
              <a:t> or </a:t>
            </a:r>
            <a:r>
              <a:rPr lang="en-GB" dirty="0">
                <a:solidFill>
                  <a:srgbClr val="000000"/>
                </a:solidFill>
                <a:latin typeface="Courier New" panose="02070309020205020404" pitchFamily="49" charset="0"/>
                <a:cs typeface="Courier New" panose="02070309020205020404" pitchFamily="49" charset="0"/>
              </a:rPr>
              <a:t>private</a:t>
            </a:r>
            <a:r>
              <a:rPr lang="en-GB" dirty="0">
                <a:solidFill>
                  <a:srgbClr val="000000"/>
                </a:solidFill>
              </a:rPr>
              <a:t> attributes  </a:t>
            </a:r>
            <a:endParaRPr lang="en-GB" sz="1835" dirty="0"/>
          </a:p>
          <a:p>
            <a:pPr>
              <a:buFont typeface="Arial"/>
              <a:buChar char="•"/>
            </a:pPr>
            <a:r>
              <a:rPr lang="en-GB" dirty="0">
                <a:solidFill>
                  <a:srgbClr val="000000"/>
                </a:solidFill>
              </a:rPr>
              <a:t>Python does make an attempt at creating </a:t>
            </a:r>
            <a:r>
              <a:rPr lang="en-GB" dirty="0">
                <a:solidFill>
                  <a:srgbClr val="000000"/>
                </a:solidFill>
                <a:latin typeface="Courier New" panose="02070309020205020404" pitchFamily="49" charset="0"/>
                <a:cs typeface="Courier New" panose="02070309020205020404" pitchFamily="49" charset="0"/>
              </a:rPr>
              <a:t>private</a:t>
            </a:r>
            <a:r>
              <a:rPr lang="en-GB" dirty="0">
                <a:solidFill>
                  <a:srgbClr val="000000"/>
                </a:solidFill>
              </a:rPr>
              <a:t> variables, but it isn't enforced by the compiler</a:t>
            </a:r>
            <a:endParaRPr lang="en-GB" sz="1835" dirty="0"/>
          </a:p>
          <a:p>
            <a:pPr>
              <a:lnSpc>
                <a:spcPct val="100000"/>
              </a:lnSpc>
            </a:pPr>
            <a:endParaRPr lang="en-GB" sz="1835" dirty="0"/>
          </a:p>
          <a:p>
            <a:endParaRPr lang="en-GB" dirty="0"/>
          </a:p>
        </p:txBody>
      </p:sp>
    </p:spTree>
    <p:extLst>
      <p:ext uri="{BB962C8B-B14F-4D97-AF65-F5344CB8AC3E}">
        <p14:creationId xmlns:p14="http://schemas.microsoft.com/office/powerpoint/2010/main" val="5555459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3"/>
          <p:cNvSpPr txBox="1"/>
          <p:nvPr/>
        </p:nvSpPr>
        <p:spPr>
          <a:xfrm>
            <a:off x="3399722" y="6376093"/>
            <a:ext cx="4397513" cy="388761"/>
          </a:xfrm>
          <a:prstGeom prst="rect">
            <a:avLst/>
          </a:prstGeom>
        </p:spPr>
        <p:txBody>
          <a:bodyPr anchor="ctr"/>
          <a:lstStyle/>
          <a:p>
            <a:pPr>
              <a:lnSpc>
                <a:spcPct val="100000"/>
              </a:lnSpc>
            </a:pPr>
            <a:r>
              <a:rPr lang="en-IN" sz="1224">
                <a:solidFill>
                  <a:srgbClr val="8B8B8B"/>
                </a:solidFill>
                <a:latin typeface="Calibri"/>
              </a:rPr>
              <a:t>Python for Tool Developers</a:t>
            </a:r>
            <a:endParaRPr sz="1835"/>
          </a:p>
        </p:txBody>
      </p:sp>
      <p:sp>
        <p:nvSpPr>
          <p:cNvPr id="7" name="Slide Number Placeholder 5"/>
          <p:cNvSpPr txBox="1">
            <a:spLocks/>
          </p:cNvSpPr>
          <p:nvPr/>
        </p:nvSpPr>
        <p:spPr>
          <a:xfrm>
            <a:off x="808203" y="6335489"/>
            <a:ext cx="461039" cy="365125"/>
          </a:xfrm>
          <a:prstGeom prst="rect">
            <a:avLst/>
          </a:prstGeom>
        </p:spPr>
        <p:txBody>
          <a:bodyPr vert="horz" lIns="91440" tIns="45720" rIns="91440" bIns="45720" rtlCol="0" anchor="ctr"/>
          <a:lstStyle>
            <a:defPPr>
              <a:defRPr lang="en-US"/>
            </a:defPPr>
            <a:lvl1pPr marL="0" algn="l" defTabSz="914400" rtl="0" eaLnBrk="1" latinLnBrk="0" hangingPunct="1">
              <a:defRPr sz="1224"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DA7698-6220-4463-B6CF-0B41257E45D4}" type="slidenum">
              <a:rPr lang="en-GB" smtClean="0"/>
              <a:pPr/>
              <a:t>12</a:t>
            </a:fld>
            <a:endParaRPr lang="en-GB" dirty="0"/>
          </a:p>
        </p:txBody>
      </p:sp>
      <p:sp>
        <p:nvSpPr>
          <p:cNvPr id="3" name="Title 2"/>
          <p:cNvSpPr>
            <a:spLocks noGrp="1"/>
          </p:cNvSpPr>
          <p:nvPr>
            <p:ph type="title"/>
          </p:nvPr>
        </p:nvSpPr>
        <p:spPr/>
        <p:txBody>
          <a:bodyPr/>
          <a:lstStyle/>
          <a:p>
            <a:r>
              <a:rPr lang="en-US" dirty="0">
                <a:solidFill>
                  <a:srgbClr val="5B9BD5"/>
                </a:solidFill>
              </a:rPr>
              <a:t>Properties and Descriptors</a:t>
            </a:r>
            <a:endParaRPr lang="en-GB" dirty="0"/>
          </a:p>
        </p:txBody>
      </p:sp>
      <p:sp>
        <p:nvSpPr>
          <p:cNvPr id="4" name="Content Placeholder 3"/>
          <p:cNvSpPr>
            <a:spLocks noGrp="1"/>
          </p:cNvSpPr>
          <p:nvPr>
            <p:ph idx="1"/>
          </p:nvPr>
        </p:nvSpPr>
        <p:spPr/>
        <p:txBody>
          <a:bodyPr/>
          <a:lstStyle/>
          <a:p>
            <a:pPr>
              <a:buFont typeface="Arial"/>
              <a:buChar char="•"/>
            </a:pPr>
            <a:r>
              <a:rPr lang="en-GB" dirty="0">
                <a:solidFill>
                  <a:srgbClr val="000000"/>
                </a:solidFill>
              </a:rPr>
              <a:t>Java and C++ style “getters” and “setters” are terribly un-Pythonic and contribute to code bloat</a:t>
            </a:r>
            <a:endParaRPr lang="en-GB" sz="1835" dirty="0"/>
          </a:p>
          <a:p>
            <a:pPr>
              <a:buFont typeface="Arial"/>
              <a:buChar char="•"/>
            </a:pPr>
            <a:r>
              <a:rPr lang="en-GB" dirty="0">
                <a:solidFill>
                  <a:srgbClr val="000000"/>
                </a:solidFill>
              </a:rPr>
              <a:t>So, Python allows us to have “properties”  </a:t>
            </a:r>
            <a:endParaRPr lang="en-GB" sz="1835" dirty="0"/>
          </a:p>
          <a:p>
            <a:pPr>
              <a:buFont typeface="Arial"/>
              <a:buChar char="•"/>
            </a:pPr>
            <a:r>
              <a:rPr lang="en-GB" dirty="0">
                <a:solidFill>
                  <a:srgbClr val="000000"/>
                </a:solidFill>
              </a:rPr>
              <a:t>Properties allow us to create </a:t>
            </a:r>
            <a:r>
              <a:rPr lang="en-GB" dirty="0">
                <a:solidFill>
                  <a:srgbClr val="000000"/>
                </a:solidFill>
                <a:latin typeface="Courier New" panose="02070309020205020404" pitchFamily="49" charset="0"/>
                <a:cs typeface="Courier New" panose="02070309020205020404" pitchFamily="49" charset="0"/>
              </a:rPr>
              <a:t>getter</a:t>
            </a:r>
            <a:r>
              <a:rPr lang="en-GB" dirty="0">
                <a:solidFill>
                  <a:srgbClr val="000000"/>
                </a:solidFill>
              </a:rPr>
              <a:t> and </a:t>
            </a:r>
            <a:r>
              <a:rPr lang="en-GB" dirty="0">
                <a:solidFill>
                  <a:srgbClr val="000000"/>
                </a:solidFill>
                <a:latin typeface="Courier New" panose="02070309020205020404" pitchFamily="49" charset="0"/>
                <a:cs typeface="Courier New" panose="02070309020205020404" pitchFamily="49" charset="0"/>
              </a:rPr>
              <a:t>setter</a:t>
            </a:r>
            <a:r>
              <a:rPr lang="en-GB" dirty="0">
                <a:solidFill>
                  <a:srgbClr val="000000"/>
                </a:solidFill>
              </a:rPr>
              <a:t> methods as needed, but without having the user call them directly</a:t>
            </a:r>
            <a:endParaRPr lang="en-GB" sz="1835" dirty="0"/>
          </a:p>
          <a:p>
            <a:endParaRPr lang="en-GB" dirty="0"/>
          </a:p>
        </p:txBody>
      </p:sp>
    </p:spTree>
    <p:extLst>
      <p:ext uri="{BB962C8B-B14F-4D97-AF65-F5344CB8AC3E}">
        <p14:creationId xmlns:p14="http://schemas.microsoft.com/office/powerpoint/2010/main" val="4350454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US" sz="2800" dirty="0">
                <a:latin typeface="Calibri" pitchFamily="34" charset="0"/>
                <a:cs typeface="Calibri" pitchFamily="34" charset="0"/>
              </a:rPr>
              <a:t>In the  following program, we define a </a:t>
            </a:r>
            <a:r>
              <a:rPr lang="en-US" sz="2800" dirty="0">
                <a:latin typeface="Courier New" panose="02070309020205020404" pitchFamily="49" charset="0"/>
                <a:cs typeface="Courier New" panose="02070309020205020404" pitchFamily="49" charset="0"/>
              </a:rPr>
              <a:t>Project</a:t>
            </a:r>
            <a:r>
              <a:rPr lang="en-US" sz="2800" dirty="0">
                <a:latin typeface="Calibri" pitchFamily="34" charset="0"/>
                <a:cs typeface="Calibri" pitchFamily="34" charset="0"/>
              </a:rPr>
              <a:t> class with a </a:t>
            </a:r>
            <a:r>
              <a:rPr lang="en-US" sz="2800" dirty="0">
                <a:latin typeface="Courier New" panose="02070309020205020404" pitchFamily="49" charset="0"/>
                <a:cs typeface="Courier New" panose="02070309020205020404" pitchFamily="49" charset="0"/>
              </a:rPr>
              <a:t>budget</a:t>
            </a:r>
            <a:r>
              <a:rPr lang="en-US" sz="2800" dirty="0">
                <a:latin typeface="Calibri" pitchFamily="34" charset="0"/>
                <a:cs typeface="Calibri" pitchFamily="34" charset="0"/>
              </a:rPr>
              <a:t> attribute. </a:t>
            </a:r>
          </a:p>
          <a:p>
            <a:pPr>
              <a:buFont typeface="Arial"/>
              <a:buChar char="•"/>
            </a:pPr>
            <a:r>
              <a:rPr lang="en-US" sz="2800" dirty="0">
                <a:latin typeface="Calibri" pitchFamily="34" charset="0"/>
                <a:cs typeface="Calibri" pitchFamily="34" charset="0"/>
              </a:rPr>
              <a:t>One thing we want to do is to make sure that the user doesn’t define the </a:t>
            </a:r>
            <a:r>
              <a:rPr lang="en-US" sz="2800" dirty="0">
                <a:latin typeface="Courier New" panose="02070309020205020404" pitchFamily="49" charset="0"/>
                <a:cs typeface="Courier New" panose="02070309020205020404" pitchFamily="49" charset="0"/>
              </a:rPr>
              <a:t>budget</a:t>
            </a:r>
            <a:r>
              <a:rPr lang="en-US" sz="2800" dirty="0">
                <a:latin typeface="Calibri" pitchFamily="34" charset="0"/>
                <a:cs typeface="Calibri" pitchFamily="34" charset="0"/>
              </a:rPr>
              <a:t> attribute with a negative value  </a:t>
            </a:r>
          </a:p>
          <a:p>
            <a:pPr>
              <a:buFont typeface="Arial"/>
              <a:buChar char="•"/>
            </a:pPr>
            <a:r>
              <a:rPr lang="en-US" sz="2800" dirty="0">
                <a:latin typeface="Calibri" pitchFamily="34" charset="0"/>
                <a:cs typeface="Calibri" pitchFamily="34" charset="0"/>
              </a:rPr>
              <a:t>If someone tries to set </a:t>
            </a:r>
            <a:r>
              <a:rPr lang="en-US" sz="2800" dirty="0">
                <a:latin typeface="Courier New" panose="02070309020205020404" pitchFamily="49" charset="0"/>
                <a:cs typeface="Courier New" panose="02070309020205020404" pitchFamily="49" charset="0"/>
              </a:rPr>
              <a:t>budget</a:t>
            </a:r>
            <a:r>
              <a:rPr lang="en-US" sz="2800" dirty="0">
                <a:latin typeface="Calibri" pitchFamily="34" charset="0"/>
                <a:cs typeface="Calibri" pitchFamily="34" charset="0"/>
              </a:rPr>
              <a:t> with a negative value, we want to raise an error</a:t>
            </a:r>
          </a:p>
          <a:p>
            <a:pPr>
              <a:buFont typeface="Arial"/>
              <a:buChar char="•"/>
            </a:pPr>
            <a:r>
              <a:rPr lang="en-US" sz="2800" dirty="0">
                <a:latin typeface="Calibri" pitchFamily="34" charset="0"/>
                <a:cs typeface="Calibri" pitchFamily="34" charset="0"/>
              </a:rPr>
              <a:t>We can use a property to do this without having the user call a </a:t>
            </a:r>
            <a:r>
              <a:rPr lang="en-US" sz="2800" dirty="0" err="1">
                <a:latin typeface="Courier New" panose="02070309020205020404" pitchFamily="49" charset="0"/>
                <a:cs typeface="Courier New" panose="02070309020205020404" pitchFamily="49" charset="0"/>
              </a:rPr>
              <a:t>getBudget</a:t>
            </a:r>
            <a:r>
              <a:rPr lang="en-US" sz="2800" dirty="0">
                <a:latin typeface="Courier New" panose="02070309020205020404" pitchFamily="49" charset="0"/>
                <a:cs typeface="Courier New" panose="02070309020205020404" pitchFamily="49" charset="0"/>
              </a:rPr>
              <a:t>() </a:t>
            </a:r>
            <a:r>
              <a:rPr lang="en-US" sz="2800" dirty="0">
                <a:latin typeface="Calibri" pitchFamily="34" charset="0"/>
                <a:cs typeface="Calibri" pitchFamily="34" charset="0"/>
              </a:rPr>
              <a:t>and </a:t>
            </a:r>
            <a:r>
              <a:rPr lang="en-US" sz="2800" dirty="0" err="1">
                <a:latin typeface="Courier New" panose="02070309020205020404" pitchFamily="49" charset="0"/>
                <a:cs typeface="Courier New" panose="02070309020205020404" pitchFamily="49" charset="0"/>
              </a:rPr>
              <a:t>setBudget</a:t>
            </a:r>
            <a:r>
              <a:rPr lang="en-US" sz="2800" dirty="0">
                <a:latin typeface="Courier New" panose="02070309020205020404" pitchFamily="49" charset="0"/>
                <a:cs typeface="Courier New" panose="02070309020205020404" pitchFamily="49" charset="0"/>
              </a:rPr>
              <a:t>()</a:t>
            </a:r>
            <a:r>
              <a:rPr lang="en-US" sz="2800" dirty="0">
                <a:latin typeface="Calibri" pitchFamily="34" charset="0"/>
                <a:cs typeface="Calibri" pitchFamily="34" charset="0"/>
              </a:rPr>
              <a:t>pair of methods </a:t>
            </a:r>
          </a:p>
          <a:p>
            <a:pPr marL="0" indent="0">
              <a:buNone/>
            </a:pPr>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13</a:t>
            </a:fld>
            <a:endParaRPr lang="en-GB" dirty="0"/>
          </a:p>
        </p:txBody>
      </p:sp>
    </p:spTree>
    <p:extLst>
      <p:ext uri="{BB962C8B-B14F-4D97-AF65-F5344CB8AC3E}">
        <p14:creationId xmlns:p14="http://schemas.microsoft.com/office/powerpoint/2010/main" val="975924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US" sz="2800" dirty="0">
                <a:latin typeface="Calibri" pitchFamily="34" charset="0"/>
                <a:cs typeface="Calibri" pitchFamily="34" charset="0"/>
              </a:rPr>
              <a:t>In the  following program, we define a </a:t>
            </a:r>
            <a:r>
              <a:rPr lang="en-US" sz="2800" dirty="0">
                <a:latin typeface="Courier New" panose="02070309020205020404" pitchFamily="49" charset="0"/>
                <a:cs typeface="Courier New" panose="02070309020205020404" pitchFamily="49" charset="0"/>
              </a:rPr>
              <a:t>Project</a:t>
            </a:r>
            <a:r>
              <a:rPr lang="en-US" sz="2800" dirty="0">
                <a:latin typeface="Calibri" pitchFamily="34" charset="0"/>
                <a:cs typeface="Calibri" pitchFamily="34" charset="0"/>
              </a:rPr>
              <a:t> class with a </a:t>
            </a:r>
            <a:r>
              <a:rPr lang="en-US" sz="2800" dirty="0">
                <a:latin typeface="Courier New" panose="02070309020205020404" pitchFamily="49" charset="0"/>
                <a:cs typeface="Courier New" panose="02070309020205020404" pitchFamily="49" charset="0"/>
              </a:rPr>
              <a:t>budget</a:t>
            </a:r>
            <a:r>
              <a:rPr lang="en-US" sz="2800" dirty="0">
                <a:latin typeface="Calibri" pitchFamily="34" charset="0"/>
                <a:cs typeface="Calibri" pitchFamily="34" charset="0"/>
              </a:rPr>
              <a:t> attribute. </a:t>
            </a:r>
          </a:p>
          <a:p>
            <a:pPr>
              <a:buFont typeface="Arial"/>
              <a:buChar char="•"/>
            </a:pPr>
            <a:r>
              <a:rPr lang="en-US" sz="2800" dirty="0">
                <a:latin typeface="Calibri" pitchFamily="34" charset="0"/>
                <a:cs typeface="Calibri" pitchFamily="34" charset="0"/>
              </a:rPr>
              <a:t>One thing we want to do is to make sure that the user doesn’t define the </a:t>
            </a:r>
            <a:r>
              <a:rPr lang="en-US" sz="2800" dirty="0">
                <a:latin typeface="Courier New" panose="02070309020205020404" pitchFamily="49" charset="0"/>
                <a:cs typeface="Courier New" panose="02070309020205020404" pitchFamily="49" charset="0"/>
              </a:rPr>
              <a:t>budget</a:t>
            </a:r>
            <a:r>
              <a:rPr lang="en-US" sz="2800" dirty="0">
                <a:latin typeface="Calibri" pitchFamily="34" charset="0"/>
                <a:cs typeface="Calibri" pitchFamily="34" charset="0"/>
              </a:rPr>
              <a:t> attribute with a negative value  </a:t>
            </a:r>
          </a:p>
          <a:p>
            <a:pPr>
              <a:buFont typeface="Arial"/>
              <a:buChar char="•"/>
            </a:pPr>
            <a:r>
              <a:rPr lang="en-US" sz="2800" dirty="0">
                <a:latin typeface="Calibri" pitchFamily="34" charset="0"/>
                <a:cs typeface="Calibri" pitchFamily="34" charset="0"/>
              </a:rPr>
              <a:t>If someone tries to set </a:t>
            </a:r>
            <a:r>
              <a:rPr lang="en-US" sz="2800" dirty="0">
                <a:latin typeface="Courier New" panose="02070309020205020404" pitchFamily="49" charset="0"/>
                <a:cs typeface="Courier New" panose="02070309020205020404" pitchFamily="49" charset="0"/>
              </a:rPr>
              <a:t>budget</a:t>
            </a:r>
            <a:r>
              <a:rPr lang="en-US" sz="2800" dirty="0">
                <a:latin typeface="Calibri" pitchFamily="34" charset="0"/>
                <a:cs typeface="Calibri" pitchFamily="34" charset="0"/>
              </a:rPr>
              <a:t> with a negative value, we want to raise an error</a:t>
            </a:r>
          </a:p>
          <a:p>
            <a:pPr>
              <a:buFont typeface="Arial"/>
              <a:buChar char="•"/>
            </a:pPr>
            <a:r>
              <a:rPr lang="en-US" sz="2800" dirty="0">
                <a:latin typeface="Calibri" pitchFamily="34" charset="0"/>
                <a:cs typeface="Calibri" pitchFamily="34" charset="0"/>
              </a:rPr>
              <a:t>We can use a property to do this without having the user call a </a:t>
            </a:r>
            <a:r>
              <a:rPr lang="en-US" sz="2800" dirty="0" err="1">
                <a:latin typeface="Courier New" panose="02070309020205020404" pitchFamily="49" charset="0"/>
                <a:cs typeface="Courier New" panose="02070309020205020404" pitchFamily="49" charset="0"/>
              </a:rPr>
              <a:t>getBudget</a:t>
            </a:r>
            <a:r>
              <a:rPr lang="en-US" sz="2800" dirty="0">
                <a:latin typeface="Courier New" panose="02070309020205020404" pitchFamily="49" charset="0"/>
                <a:cs typeface="Courier New" panose="02070309020205020404" pitchFamily="49" charset="0"/>
              </a:rPr>
              <a:t>() </a:t>
            </a:r>
            <a:r>
              <a:rPr lang="en-US" sz="2800" dirty="0">
                <a:latin typeface="Calibri" pitchFamily="34" charset="0"/>
                <a:cs typeface="Calibri" pitchFamily="34" charset="0"/>
              </a:rPr>
              <a:t>and </a:t>
            </a:r>
            <a:r>
              <a:rPr lang="en-US" sz="2800" dirty="0" err="1">
                <a:latin typeface="Courier New" panose="02070309020205020404" pitchFamily="49" charset="0"/>
                <a:cs typeface="Courier New" panose="02070309020205020404" pitchFamily="49" charset="0"/>
              </a:rPr>
              <a:t>setBudget</a:t>
            </a:r>
            <a:r>
              <a:rPr lang="en-US" sz="2800" dirty="0">
                <a:latin typeface="Courier New" panose="02070309020205020404" pitchFamily="49" charset="0"/>
                <a:cs typeface="Courier New" panose="02070309020205020404" pitchFamily="49" charset="0"/>
              </a:rPr>
              <a:t>()</a:t>
            </a:r>
            <a:r>
              <a:rPr lang="en-US" sz="2800" dirty="0">
                <a:latin typeface="Calibri" pitchFamily="34" charset="0"/>
                <a:cs typeface="Calibri" pitchFamily="34" charset="0"/>
              </a:rPr>
              <a:t>pair of methods</a:t>
            </a:r>
            <a:r>
              <a:rPr lang="en-IN" sz="2800" dirty="0">
                <a:latin typeface="Georgia" panose="02040502050405020303" pitchFamily="18" charset="0"/>
              </a:rPr>
              <a:t> </a:t>
            </a:r>
            <a:endParaRPr lang="en-GB" sz="2800"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14</a:t>
            </a:fld>
            <a:endParaRPr lang="en-GB" dirty="0"/>
          </a:p>
        </p:txBody>
      </p:sp>
    </p:spTree>
    <p:extLst>
      <p:ext uri="{BB962C8B-B14F-4D97-AF65-F5344CB8AC3E}">
        <p14:creationId xmlns:p14="http://schemas.microsoft.com/office/powerpoint/2010/main" val="1567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solidFill>
                  <a:srgbClr val="000000"/>
                </a:solidFill>
              </a:rPr>
              <a:t>Here's how we can use properties to create getters and setters </a:t>
            </a:r>
            <a:endParaRPr lang="en-GB" dirty="0"/>
          </a:p>
          <a:p>
            <a:pPr marL="0" indent="0">
              <a:buNone/>
            </a:pP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15</a:t>
            </a:fld>
            <a:endParaRPr lang="en-GB" dirty="0"/>
          </a:p>
        </p:txBody>
      </p:sp>
      <p:sp>
        <p:nvSpPr>
          <p:cNvPr id="9" name="Rectangle 8"/>
          <p:cNvSpPr/>
          <p:nvPr/>
        </p:nvSpPr>
        <p:spPr>
          <a:xfrm>
            <a:off x="2204526" y="2013774"/>
            <a:ext cx="6751074" cy="399956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endParaRPr lang="en-GB" sz="1835" dirty="0"/>
          </a:p>
          <a:p>
            <a:pPr>
              <a:lnSpc>
                <a:spcPct val="100000"/>
              </a:lnSpc>
            </a:pPr>
            <a:endParaRPr lang="en-GB" dirty="0"/>
          </a:p>
          <a:p>
            <a:pPr>
              <a:lnSpc>
                <a:spcPct val="100000"/>
              </a:lnSpc>
            </a:pPr>
            <a:r>
              <a:rPr lang="en-GB" sz="1632" dirty="0">
                <a:solidFill>
                  <a:srgbClr val="000000"/>
                </a:solidFill>
                <a:latin typeface="Courier New"/>
              </a:rPr>
              <a:t>class </a:t>
            </a:r>
            <a:r>
              <a:rPr lang="en-GB" sz="1632" dirty="0" err="1">
                <a:solidFill>
                  <a:srgbClr val="000000"/>
                </a:solidFill>
                <a:latin typeface="Courier New"/>
              </a:rPr>
              <a:t>pExample</a:t>
            </a:r>
            <a:r>
              <a:rPr lang="en-GB" sz="1632" dirty="0">
                <a:solidFill>
                  <a:srgbClr val="000000"/>
                </a:solidFill>
                <a:latin typeface="Courier New"/>
              </a:rPr>
              <a:t>(object):</a:t>
            </a:r>
            <a:endParaRPr lang="en-GB" sz="1835" dirty="0"/>
          </a:p>
          <a:p>
            <a:pPr>
              <a:lnSpc>
                <a:spcPct val="100000"/>
              </a:lnSpc>
            </a:pPr>
            <a:r>
              <a:rPr lang="en-GB" sz="1632" dirty="0">
                <a:solidFill>
                  <a:srgbClr val="000000"/>
                </a:solidFill>
                <a:latin typeface="Courier New"/>
              </a:rPr>
              <a:t>    def __</a:t>
            </a:r>
            <a:r>
              <a:rPr lang="en-GB" sz="1632" dirty="0" err="1">
                <a:solidFill>
                  <a:srgbClr val="000000"/>
                </a:solidFill>
                <a:latin typeface="Courier New"/>
              </a:rPr>
              <a:t>init</a:t>
            </a:r>
            <a:r>
              <a:rPr lang="en-GB" sz="1632" dirty="0">
                <a:solidFill>
                  <a:srgbClr val="000000"/>
                </a:solidFill>
                <a:latin typeface="Courier New"/>
              </a:rPr>
              <a:t>__(</a:t>
            </a:r>
            <a:r>
              <a:rPr lang="en-GB" sz="1632" dirty="0" err="1">
                <a:solidFill>
                  <a:srgbClr val="000000"/>
                </a:solidFill>
                <a:latin typeface="Courier New"/>
              </a:rPr>
              <a:t>self,name,age</a:t>
            </a:r>
            <a:r>
              <a:rPr lang="en-GB" sz="1632" dirty="0">
                <a:solidFill>
                  <a:srgbClr val="000000"/>
                </a:solidFill>
                <a:latin typeface="Courier New"/>
              </a:rPr>
              <a:t>):</a:t>
            </a:r>
            <a:endParaRPr lang="en-GB" sz="1835" dirty="0"/>
          </a:p>
          <a:p>
            <a:pPr>
              <a:lnSpc>
                <a:spcPct val="100000"/>
              </a:lnSpc>
            </a:pPr>
            <a:r>
              <a:rPr lang="en-GB" sz="1632" dirty="0">
                <a:solidFill>
                  <a:srgbClr val="000000"/>
                </a:solidFill>
                <a:latin typeface="Courier New"/>
              </a:rPr>
              <a:t>        self.name = name</a:t>
            </a:r>
            <a:endParaRPr lang="en-GB" sz="1835" dirty="0"/>
          </a:p>
          <a:p>
            <a:pPr>
              <a:lnSpc>
                <a:spcPct val="100000"/>
              </a:lnSpc>
            </a:pPr>
            <a:r>
              <a:rPr lang="en-GB" sz="1632" dirty="0">
                <a:solidFill>
                  <a:srgbClr val="000000"/>
                </a:solidFill>
                <a:latin typeface="Courier New"/>
              </a:rPr>
              <a:t>        </a:t>
            </a:r>
            <a:r>
              <a:rPr lang="en-GB" sz="1632" dirty="0" err="1">
                <a:solidFill>
                  <a:srgbClr val="000000"/>
                </a:solidFill>
                <a:latin typeface="Courier New"/>
              </a:rPr>
              <a:t>self.age</a:t>
            </a:r>
            <a:r>
              <a:rPr lang="en-GB" sz="1632" dirty="0">
                <a:solidFill>
                  <a:srgbClr val="000000"/>
                </a:solidFill>
                <a:latin typeface="Courier New"/>
              </a:rPr>
              <a:t> = age</a:t>
            </a:r>
            <a:endParaRPr lang="en-GB" sz="1835" dirty="0"/>
          </a:p>
          <a:p>
            <a:pPr>
              <a:lnSpc>
                <a:spcPct val="100000"/>
              </a:lnSpc>
            </a:pPr>
            <a:r>
              <a:rPr lang="en-GB" sz="1632" dirty="0">
                <a:solidFill>
                  <a:srgbClr val="000000"/>
                </a:solidFill>
                <a:latin typeface="Courier New"/>
              </a:rPr>
              <a:t>    @property</a:t>
            </a:r>
            <a:endParaRPr lang="en-GB" sz="1835" dirty="0"/>
          </a:p>
          <a:p>
            <a:pPr>
              <a:lnSpc>
                <a:spcPct val="100000"/>
              </a:lnSpc>
            </a:pPr>
            <a:r>
              <a:rPr lang="en-GB" sz="1632" dirty="0">
                <a:solidFill>
                  <a:srgbClr val="000000"/>
                </a:solidFill>
                <a:latin typeface="Courier New"/>
              </a:rPr>
              <a:t>    def age(self):</a:t>
            </a:r>
            <a:endParaRPr lang="en-GB" sz="1835" dirty="0"/>
          </a:p>
          <a:p>
            <a:pPr>
              <a:lnSpc>
                <a:spcPct val="100000"/>
              </a:lnSpc>
            </a:pPr>
            <a:r>
              <a:rPr lang="en-GB" sz="1632" dirty="0">
                <a:solidFill>
                  <a:srgbClr val="000000"/>
                </a:solidFill>
                <a:latin typeface="Courier New"/>
              </a:rPr>
              <a:t>       Return </a:t>
            </a:r>
            <a:r>
              <a:rPr lang="en-GB" sz="1632" dirty="0" err="1">
                <a:solidFill>
                  <a:srgbClr val="000000"/>
                </a:solidFill>
                <a:latin typeface="Courier New"/>
              </a:rPr>
              <a:t>self.age</a:t>
            </a:r>
            <a:endParaRPr lang="en-GB" sz="1835" dirty="0"/>
          </a:p>
          <a:p>
            <a:pPr>
              <a:lnSpc>
                <a:spcPct val="100000"/>
              </a:lnSpc>
            </a:pPr>
            <a:r>
              <a:rPr lang="en-GB" sz="1632" dirty="0">
                <a:solidFill>
                  <a:srgbClr val="000000"/>
                </a:solidFill>
                <a:latin typeface="Courier New"/>
              </a:rPr>
              <a:t>    @</a:t>
            </a:r>
            <a:r>
              <a:rPr lang="en-GB" sz="1632" dirty="0" err="1">
                <a:solidFill>
                  <a:srgbClr val="000000"/>
                </a:solidFill>
                <a:latin typeface="Courier New"/>
              </a:rPr>
              <a:t>age.setter</a:t>
            </a:r>
            <a:endParaRPr lang="en-GB" sz="1835" dirty="0"/>
          </a:p>
          <a:p>
            <a:pPr>
              <a:lnSpc>
                <a:spcPct val="100000"/>
              </a:lnSpc>
            </a:pPr>
            <a:r>
              <a:rPr lang="en-GB" sz="1632" dirty="0">
                <a:solidFill>
                  <a:srgbClr val="000000"/>
                </a:solidFill>
                <a:latin typeface="Courier New"/>
              </a:rPr>
              <a:t>    def age(</a:t>
            </a:r>
            <a:r>
              <a:rPr lang="en-GB" sz="1632" dirty="0" err="1">
                <a:solidFill>
                  <a:srgbClr val="000000"/>
                </a:solidFill>
                <a:latin typeface="Courier New"/>
              </a:rPr>
              <a:t>self,new_age</a:t>
            </a:r>
            <a:r>
              <a:rPr lang="en-GB" sz="1632" dirty="0">
                <a:solidFill>
                  <a:srgbClr val="000000"/>
                </a:solidFill>
                <a:latin typeface="Courier New"/>
              </a:rPr>
              <a:t>):</a:t>
            </a:r>
            <a:endParaRPr lang="en-GB" sz="1835" dirty="0"/>
          </a:p>
          <a:p>
            <a:pPr>
              <a:lnSpc>
                <a:spcPct val="100000"/>
              </a:lnSpc>
            </a:pPr>
            <a:r>
              <a:rPr lang="en-GB" sz="1632" dirty="0">
                <a:solidFill>
                  <a:srgbClr val="000000"/>
                </a:solidFill>
                <a:latin typeface="Courier New"/>
              </a:rPr>
              <a:t>       if </a:t>
            </a:r>
            <a:r>
              <a:rPr lang="en-GB" sz="1632" dirty="0" err="1">
                <a:solidFill>
                  <a:srgbClr val="000000"/>
                </a:solidFill>
                <a:latin typeface="Courier New"/>
              </a:rPr>
              <a:t>new_age</a:t>
            </a:r>
            <a:r>
              <a:rPr lang="en-GB" sz="1632" dirty="0">
                <a:solidFill>
                  <a:srgbClr val="000000"/>
                </a:solidFill>
                <a:latin typeface="Courier New"/>
              </a:rPr>
              <a:t> &lt; 0:</a:t>
            </a:r>
            <a:endParaRPr lang="en-GB" sz="1835" dirty="0"/>
          </a:p>
          <a:p>
            <a:pPr>
              <a:lnSpc>
                <a:spcPct val="100000"/>
              </a:lnSpc>
            </a:pPr>
            <a:r>
              <a:rPr lang="en-GB" sz="1632" dirty="0">
                <a:solidFill>
                  <a:srgbClr val="000000"/>
                </a:solidFill>
                <a:latin typeface="Courier New"/>
              </a:rPr>
              <a:t>           Raise </a:t>
            </a:r>
            <a:r>
              <a:rPr lang="en-GB" sz="1632" dirty="0" err="1">
                <a:solidFill>
                  <a:srgbClr val="000000"/>
                </a:solidFill>
                <a:latin typeface="Courier New"/>
              </a:rPr>
              <a:t>ValueError</a:t>
            </a:r>
            <a:endParaRPr lang="en-GB" sz="1835" dirty="0"/>
          </a:p>
          <a:p>
            <a:pPr>
              <a:lnSpc>
                <a:spcPct val="100000"/>
              </a:lnSpc>
            </a:pPr>
            <a:r>
              <a:rPr lang="en-GB" sz="1632" dirty="0">
                <a:solidFill>
                  <a:srgbClr val="000000"/>
                </a:solidFill>
                <a:latin typeface="Courier New"/>
              </a:rPr>
              <a:t>       else:</a:t>
            </a:r>
            <a:endParaRPr lang="en-GB" sz="1835" dirty="0"/>
          </a:p>
          <a:p>
            <a:pPr>
              <a:lnSpc>
                <a:spcPct val="100000"/>
              </a:lnSpc>
            </a:pPr>
            <a:r>
              <a:rPr lang="en-GB" sz="1632" dirty="0">
                <a:solidFill>
                  <a:srgbClr val="000000"/>
                </a:solidFill>
                <a:latin typeface="Courier New"/>
              </a:rPr>
              <a:t>           </a:t>
            </a:r>
            <a:r>
              <a:rPr lang="en-GB" sz="1632" dirty="0" err="1">
                <a:solidFill>
                  <a:srgbClr val="000000"/>
                </a:solidFill>
                <a:latin typeface="Courier New"/>
              </a:rPr>
              <a:t>Self.age</a:t>
            </a:r>
            <a:r>
              <a:rPr lang="en-GB" sz="1632" dirty="0">
                <a:solidFill>
                  <a:srgbClr val="000000"/>
                </a:solidFill>
                <a:latin typeface="Courier New"/>
              </a:rPr>
              <a:t> = </a:t>
            </a:r>
            <a:r>
              <a:rPr lang="en-GB" sz="1632" dirty="0" err="1">
                <a:solidFill>
                  <a:srgbClr val="000000"/>
                </a:solidFill>
                <a:latin typeface="Courier New"/>
              </a:rPr>
              <a:t>new_age</a:t>
            </a:r>
            <a:endParaRPr lang="en-GB" sz="1835" dirty="0"/>
          </a:p>
          <a:p>
            <a:pPr algn="ctr"/>
            <a:endParaRPr lang="en-GB"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4279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GB" dirty="0">
                <a:solidFill>
                  <a:srgbClr val="000000"/>
                </a:solidFill>
              </a:rPr>
              <a:t>We see from the last example that we can now simply </a:t>
            </a:r>
            <a:r>
              <a:rPr lang="en-GB" dirty="0">
                <a:solidFill>
                  <a:srgbClr val="000000"/>
                </a:solidFill>
                <a:latin typeface="Courier New" panose="02070309020205020404" pitchFamily="49" charset="0"/>
                <a:cs typeface="Courier New" panose="02070309020205020404" pitchFamily="49" charset="0"/>
              </a:rPr>
              <a:t>get</a:t>
            </a:r>
            <a:r>
              <a:rPr lang="en-GB" dirty="0">
                <a:solidFill>
                  <a:srgbClr val="000000"/>
                </a:solidFill>
              </a:rPr>
              <a:t> and </a:t>
            </a:r>
            <a:r>
              <a:rPr lang="en-GB" dirty="0">
                <a:solidFill>
                  <a:srgbClr val="000000"/>
                </a:solidFill>
                <a:latin typeface="Courier New" panose="02070309020205020404" pitchFamily="49" charset="0"/>
                <a:cs typeface="Courier New" panose="02070309020205020404" pitchFamily="49" charset="0"/>
              </a:rPr>
              <a:t>set</a:t>
            </a:r>
            <a:r>
              <a:rPr lang="en-GB" dirty="0">
                <a:solidFill>
                  <a:srgbClr val="000000"/>
                </a:solidFill>
              </a:rPr>
              <a:t> the class attributes, such as </a:t>
            </a:r>
            <a:r>
              <a:rPr lang="en-GB" i="1" dirty="0">
                <a:solidFill>
                  <a:srgbClr val="000000"/>
                </a:solidFill>
              </a:rPr>
              <a:t>name</a:t>
            </a:r>
            <a:r>
              <a:rPr lang="en-GB" dirty="0">
                <a:solidFill>
                  <a:srgbClr val="000000"/>
                </a:solidFill>
              </a:rPr>
              <a:t> and </a:t>
            </a:r>
            <a:r>
              <a:rPr lang="en-GB" i="1" dirty="0">
                <a:solidFill>
                  <a:srgbClr val="000000"/>
                </a:solidFill>
              </a:rPr>
              <a:t>age, </a:t>
            </a:r>
            <a:r>
              <a:rPr lang="en-GB" dirty="0">
                <a:solidFill>
                  <a:srgbClr val="000000"/>
                </a:solidFill>
              </a:rPr>
              <a:t>directly  </a:t>
            </a:r>
            <a:endParaRPr lang="en-GB" dirty="0"/>
          </a:p>
          <a:p>
            <a:pPr marL="0" indent="0">
              <a:buNone/>
            </a:pPr>
            <a:r>
              <a:rPr lang="en-IN" dirty="0">
                <a:latin typeface="Georgia" panose="02040502050405020303" pitchFamily="18" charset="0"/>
              </a:rPr>
              <a:t> </a:t>
            </a: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7" name="Rectangle 6"/>
          <p:cNvSpPr/>
          <p:nvPr/>
        </p:nvSpPr>
        <p:spPr>
          <a:xfrm>
            <a:off x="1108365" y="2798618"/>
            <a:ext cx="9284502" cy="177564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1029" tIns="50515" rIns="101029" bIns="50515" rtlCol="0" anchor="ctr"/>
          <a:lstStyle/>
          <a:p>
            <a:endParaRPr lang="en-IN" dirty="0">
              <a:solidFill>
                <a:schemeClr val="tx1"/>
              </a:solidFill>
              <a:latin typeface="Courier New" panose="02070309020205020404" pitchFamily="49" charset="0"/>
              <a:cs typeface="Courier New" panose="02070309020205020404" pitchFamily="49" charset="0"/>
            </a:endParaRPr>
          </a:p>
          <a:p>
            <a:endParaRPr lang="en-IN" dirty="0">
              <a:solidFill>
                <a:schemeClr val="tx1"/>
              </a:solidFill>
              <a:latin typeface="Courier New" panose="02070309020205020404" pitchFamily="49" charset="0"/>
              <a:cs typeface="Courier New" panose="02070309020205020404" pitchFamily="49" charset="0"/>
            </a:endParaRPr>
          </a:p>
          <a:p>
            <a:r>
              <a:rPr lang="en-IN" dirty="0" err="1">
                <a:solidFill>
                  <a:schemeClr val="tx1"/>
                </a:solidFill>
                <a:latin typeface="Courier New" panose="02070309020205020404" pitchFamily="49" charset="0"/>
                <a:cs typeface="Courier New" panose="02070309020205020404" pitchFamily="49" charset="0"/>
              </a:rPr>
              <a:t>Myproject</a:t>
            </a:r>
            <a:r>
              <a:rPr lang="en-IN" dirty="0">
                <a:solidFill>
                  <a:schemeClr val="tx1"/>
                </a:solidFill>
                <a:latin typeface="Courier New" panose="02070309020205020404" pitchFamily="49" charset="0"/>
                <a:cs typeface="Courier New" panose="02070309020205020404" pitchFamily="49" charset="0"/>
              </a:rPr>
              <a:t> = Project(“Database </a:t>
            </a:r>
            <a:r>
              <a:rPr lang="en-IN" dirty="0" err="1">
                <a:solidFill>
                  <a:schemeClr val="tx1"/>
                </a:solidFill>
                <a:latin typeface="Courier New" panose="02070309020205020404" pitchFamily="49" charset="0"/>
                <a:cs typeface="Courier New" panose="02070309020205020404" pitchFamily="49" charset="0"/>
              </a:rPr>
              <a:t>migration”,”Data</a:t>
            </a:r>
            <a:r>
              <a:rPr lang="en-IN" dirty="0">
                <a:solidFill>
                  <a:schemeClr val="tx1"/>
                </a:solidFill>
                <a:latin typeface="Courier New" panose="02070309020205020404" pitchFamily="49" charset="0"/>
                <a:cs typeface="Courier New" panose="02070309020205020404" pitchFamily="49" charset="0"/>
              </a:rPr>
              <a:t> Administration”,10000.00,”Joe Green”,0)</a:t>
            </a:r>
            <a:endParaRPr lang="en-GB" dirty="0">
              <a:solidFill>
                <a:schemeClr val="tx1"/>
              </a:solidFill>
              <a:latin typeface="Courier New" panose="02070309020205020404" pitchFamily="49" charset="0"/>
              <a:cs typeface="Courier New" panose="02070309020205020404" pitchFamily="49" charset="0"/>
            </a:endParaRPr>
          </a:p>
          <a:p>
            <a:r>
              <a:rPr lang="en-IN" dirty="0" err="1">
                <a:solidFill>
                  <a:schemeClr val="tx1"/>
                </a:solidFill>
                <a:latin typeface="Courier New" panose="02070309020205020404" pitchFamily="49" charset="0"/>
                <a:cs typeface="Courier New" panose="02070309020205020404" pitchFamily="49" charset="0"/>
              </a:rPr>
              <a:t>Myproject.budget</a:t>
            </a:r>
            <a:r>
              <a:rPr lang="en-IN" dirty="0">
                <a:solidFill>
                  <a:schemeClr val="tx1"/>
                </a:solidFill>
                <a:latin typeface="Courier New" panose="02070309020205020404" pitchFamily="49" charset="0"/>
                <a:cs typeface="Courier New" panose="02070309020205020404" pitchFamily="49" charset="0"/>
              </a:rPr>
              <a:t> = -1000</a:t>
            </a:r>
          </a:p>
          <a:p>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endParaRPr lang="en-GB" dirty="0">
              <a:solidFill>
                <a:schemeClr val="tx1"/>
              </a:solidFill>
              <a:latin typeface="Courier New" panose="02070309020205020404" pitchFamily="49" charset="0"/>
              <a:cs typeface="Courier New" panose="02070309020205020404" pitchFamily="49" charset="0"/>
            </a:endParaRPr>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16</a:t>
            </a:fld>
            <a:endParaRPr lang="en-GB" dirty="0"/>
          </a:p>
        </p:txBody>
      </p:sp>
    </p:spTree>
    <p:extLst>
      <p:ext uri="{BB962C8B-B14F-4D97-AF65-F5344CB8AC3E}">
        <p14:creationId xmlns:p14="http://schemas.microsoft.com/office/powerpoint/2010/main" val="1848563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GB" dirty="0">
                <a:solidFill>
                  <a:srgbClr val="000000"/>
                </a:solidFill>
              </a:rPr>
              <a:t>The defined class methods are being called, even though the user doesn't call them directly </a:t>
            </a:r>
            <a:endParaRPr lang="en-GB" dirty="0"/>
          </a:p>
          <a:p>
            <a:pPr>
              <a:buFont typeface="Arial"/>
              <a:buChar char="•"/>
            </a:pPr>
            <a:r>
              <a:rPr lang="en-GB" dirty="0">
                <a:solidFill>
                  <a:srgbClr val="000000"/>
                </a:solidFill>
              </a:rPr>
              <a:t>This means that something like this will automatically raise a </a:t>
            </a:r>
            <a:r>
              <a:rPr lang="en-GB" dirty="0" err="1">
                <a:solidFill>
                  <a:srgbClr val="000000"/>
                </a:solidFill>
                <a:latin typeface="Courier New" panose="02070309020205020404" pitchFamily="49" charset="0"/>
                <a:cs typeface="Courier New" panose="02070309020205020404" pitchFamily="49" charset="0"/>
              </a:rPr>
              <a:t>ValueError</a:t>
            </a:r>
            <a:r>
              <a:rPr lang="en-GB" dirty="0">
                <a:solidFill>
                  <a:srgbClr val="000000"/>
                </a:solidFill>
              </a:rPr>
              <a:t> exception </a:t>
            </a:r>
            <a:endParaRPr lang="en-GB" dirty="0"/>
          </a:p>
          <a:p>
            <a:pPr marL="0" indent="0">
              <a:buNone/>
            </a:pPr>
            <a:endParaRPr lang="en-GB" dirty="0"/>
          </a:p>
          <a:p>
            <a:pPr marL="0" indent="0">
              <a:buNone/>
            </a:pPr>
            <a:r>
              <a:rPr lang="en-IN" dirty="0">
                <a:latin typeface="Georgia" panose="02040502050405020303" pitchFamily="18" charset="0"/>
              </a:rPr>
              <a:t> </a:t>
            </a: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17</a:t>
            </a:fld>
            <a:endParaRPr lang="en-GB" dirty="0"/>
          </a:p>
        </p:txBody>
      </p:sp>
      <p:sp>
        <p:nvSpPr>
          <p:cNvPr id="9" name="Rectangle 8"/>
          <p:cNvSpPr/>
          <p:nvPr/>
        </p:nvSpPr>
        <p:spPr>
          <a:xfrm>
            <a:off x="1108365" y="3465046"/>
            <a:ext cx="9284502" cy="177564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1029" tIns="50515" rIns="101029" bIns="50515" rtlCol="0" anchor="ctr"/>
          <a:lstStyle/>
          <a:p>
            <a:endParaRPr lang="en-IN" dirty="0">
              <a:solidFill>
                <a:schemeClr val="tx1"/>
              </a:solidFill>
              <a:latin typeface="Courier New" panose="02070309020205020404" pitchFamily="49" charset="0"/>
              <a:cs typeface="Courier New" panose="02070309020205020404" pitchFamily="49" charset="0"/>
            </a:endParaRPr>
          </a:p>
          <a:p>
            <a:endParaRPr lang="en-IN" dirty="0">
              <a:solidFill>
                <a:schemeClr val="tx1"/>
              </a:solidFill>
              <a:latin typeface="Courier New" panose="02070309020205020404" pitchFamily="49" charset="0"/>
              <a:cs typeface="Courier New" panose="02070309020205020404" pitchFamily="49" charset="0"/>
            </a:endParaRPr>
          </a:p>
          <a:p>
            <a:pPr>
              <a:lnSpc>
                <a:spcPct val="100000"/>
              </a:lnSpc>
            </a:pPr>
            <a:r>
              <a:rPr lang="en-IN" dirty="0">
                <a:solidFill>
                  <a:srgbClr val="000000"/>
                </a:solidFill>
                <a:latin typeface="Courier New" panose="02070309020205020404" pitchFamily="49" charset="0"/>
                <a:cs typeface="Courier New" panose="02070309020205020404" pitchFamily="49" charset="0"/>
              </a:rPr>
              <a:t>Person p = </a:t>
            </a:r>
            <a:r>
              <a:rPr lang="en-IN" dirty="0" err="1">
                <a:solidFill>
                  <a:srgbClr val="000000"/>
                </a:solidFill>
                <a:latin typeface="Courier New" panose="02070309020205020404" pitchFamily="49" charset="0"/>
                <a:cs typeface="Courier New" panose="02070309020205020404" pitchFamily="49" charset="0"/>
              </a:rPr>
              <a:t>pExample</a:t>
            </a:r>
            <a:r>
              <a:rPr lang="en-IN" dirty="0">
                <a:solidFill>
                  <a:srgbClr val="000000"/>
                </a:solidFill>
                <a:latin typeface="Courier New" panose="02070309020205020404" pitchFamily="49" charset="0"/>
                <a:cs typeface="Courier New" panose="02070309020205020404" pitchFamily="49" charset="0"/>
              </a:rPr>
              <a:t>(“Joe”,18)</a:t>
            </a:r>
            <a:endParaRPr lang="en-IN" dirty="0">
              <a:latin typeface="Courier New" panose="02070309020205020404" pitchFamily="49" charset="0"/>
              <a:cs typeface="Courier New" panose="02070309020205020404" pitchFamily="49" charset="0"/>
            </a:endParaRPr>
          </a:p>
          <a:p>
            <a:pPr>
              <a:lnSpc>
                <a:spcPct val="100000"/>
              </a:lnSpc>
            </a:pPr>
            <a:r>
              <a:rPr lang="en-IN" dirty="0" err="1">
                <a:solidFill>
                  <a:srgbClr val="000000"/>
                </a:solidFill>
                <a:latin typeface="Courier New" panose="02070309020205020404" pitchFamily="49" charset="0"/>
                <a:cs typeface="Courier New" panose="02070309020205020404" pitchFamily="49" charset="0"/>
              </a:rPr>
              <a:t>p.age</a:t>
            </a:r>
            <a:r>
              <a:rPr lang="en-IN" dirty="0">
                <a:solidFill>
                  <a:srgbClr val="000000"/>
                </a:solidFill>
                <a:latin typeface="Courier New" panose="02070309020205020404" pitchFamily="49" charset="0"/>
                <a:cs typeface="Courier New" panose="02070309020205020404" pitchFamily="49" charset="0"/>
              </a:rPr>
              <a:t> = -1</a:t>
            </a:r>
            <a:endParaRPr lang="en-IN" dirty="0">
              <a:latin typeface="Courier New" panose="02070309020205020404" pitchFamily="49" charset="0"/>
              <a:cs typeface="Courier New" panose="02070309020205020404" pitchFamily="49" charset="0"/>
            </a:endParaRPr>
          </a:p>
          <a:p>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endParaRPr lang="en-GB"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5359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GB" dirty="0">
                <a:solidFill>
                  <a:srgbClr val="000000"/>
                </a:solidFill>
              </a:rPr>
              <a:t>Properties are wonderful things, but there is still a potential problem</a:t>
            </a:r>
            <a:endParaRPr lang="en-GB" dirty="0"/>
          </a:p>
          <a:p>
            <a:pPr>
              <a:buFont typeface="Arial"/>
              <a:buChar char="•"/>
            </a:pPr>
            <a:r>
              <a:rPr lang="en-GB" dirty="0">
                <a:solidFill>
                  <a:srgbClr val="000000"/>
                </a:solidFill>
              </a:rPr>
              <a:t>Writing a property for each attribute means a lot of code duplication</a:t>
            </a:r>
            <a:endParaRPr lang="en-GB" dirty="0"/>
          </a:p>
          <a:p>
            <a:pPr>
              <a:buFont typeface="Arial"/>
              <a:buChar char="•"/>
            </a:pPr>
            <a:r>
              <a:rPr lang="en-GB" dirty="0">
                <a:solidFill>
                  <a:srgbClr val="000000"/>
                </a:solidFill>
              </a:rPr>
              <a:t>So, let's take a look at descriptors</a:t>
            </a:r>
            <a:endParaRPr lang="en-GB" dirty="0"/>
          </a:p>
          <a:p>
            <a:pPr marL="0" indent="0">
              <a:buNone/>
            </a:pPr>
            <a:r>
              <a:rPr lang="en-IN" dirty="0">
                <a:latin typeface="Georgia" panose="02040502050405020303" pitchFamily="18" charset="0"/>
              </a:rPr>
              <a:t> </a:t>
            </a: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18</a:t>
            </a:fld>
            <a:endParaRPr lang="en-GB" dirty="0"/>
          </a:p>
        </p:txBody>
      </p:sp>
    </p:spTree>
    <p:extLst>
      <p:ext uri="{BB962C8B-B14F-4D97-AF65-F5344CB8AC3E}">
        <p14:creationId xmlns:p14="http://schemas.microsoft.com/office/powerpoint/2010/main" val="3171192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GB" dirty="0">
                <a:solidFill>
                  <a:srgbClr val="000000"/>
                </a:solidFill>
              </a:rPr>
              <a:t>Properties are wonderful things, but there is still a potential problem</a:t>
            </a:r>
            <a:endParaRPr lang="en-GB" dirty="0"/>
          </a:p>
          <a:p>
            <a:pPr>
              <a:buFont typeface="Arial"/>
              <a:buChar char="•"/>
            </a:pPr>
            <a:r>
              <a:rPr lang="en-GB" dirty="0">
                <a:solidFill>
                  <a:srgbClr val="000000"/>
                </a:solidFill>
              </a:rPr>
              <a:t>Writing a property for each attribute means a lot of code duplication</a:t>
            </a:r>
            <a:endParaRPr lang="en-GB" dirty="0"/>
          </a:p>
          <a:p>
            <a:pPr>
              <a:buFont typeface="Arial"/>
              <a:buChar char="•"/>
            </a:pPr>
            <a:r>
              <a:rPr lang="en-GB" dirty="0">
                <a:solidFill>
                  <a:srgbClr val="000000"/>
                </a:solidFill>
              </a:rPr>
              <a:t>So, let's take a look at descriptors</a:t>
            </a:r>
            <a:endParaRPr lang="en-GB" dirty="0"/>
          </a:p>
          <a:p>
            <a:pPr marL="0" indent="0">
              <a:buNone/>
            </a:pPr>
            <a:r>
              <a:rPr lang="en-IN" dirty="0">
                <a:latin typeface="Georgia" panose="02040502050405020303" pitchFamily="18" charset="0"/>
              </a:rPr>
              <a:t> </a:t>
            </a: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19</a:t>
            </a:fld>
            <a:endParaRPr lang="en-GB" dirty="0"/>
          </a:p>
        </p:txBody>
      </p:sp>
    </p:spTree>
    <p:extLst>
      <p:ext uri="{BB962C8B-B14F-4D97-AF65-F5344CB8AC3E}">
        <p14:creationId xmlns:p14="http://schemas.microsoft.com/office/powerpoint/2010/main" val="142244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Module </a:t>
            </a:r>
            <a:r>
              <a:rPr lang="en-GB" dirty="0" smtClean="0"/>
              <a:t>1B</a:t>
            </a:r>
            <a:endParaRPr lang="en-GB" dirty="0"/>
          </a:p>
        </p:txBody>
      </p:sp>
      <p:sp>
        <p:nvSpPr>
          <p:cNvPr id="7" name="Subtitle 6"/>
          <p:cNvSpPr>
            <a:spLocks noGrp="1"/>
          </p:cNvSpPr>
          <p:nvPr>
            <p:ph type="subTitle" idx="1"/>
          </p:nvPr>
        </p:nvSpPr>
        <p:spPr/>
        <p:txBody>
          <a:bodyPr/>
          <a:lstStyle/>
          <a:p>
            <a:r>
              <a:rPr lang="en-IN" dirty="0" smtClean="0"/>
              <a:t>Iterators Generators and the </a:t>
            </a:r>
            <a:r>
              <a:rPr lang="en-IN" dirty="0" err="1" smtClean="0"/>
              <a:t>Itertools</a:t>
            </a:r>
            <a:r>
              <a:rPr lang="en-IN" dirty="0" smtClean="0"/>
              <a:t> module</a:t>
            </a:r>
            <a:endParaRPr lang="en-GB" dirty="0"/>
          </a:p>
        </p:txBody>
      </p:sp>
    </p:spTree>
    <p:extLst>
      <p:ext uri="{BB962C8B-B14F-4D97-AF65-F5344CB8AC3E}">
        <p14:creationId xmlns:p14="http://schemas.microsoft.com/office/powerpoint/2010/main" val="3292737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GB" dirty="0">
                <a:solidFill>
                  <a:srgbClr val="000000"/>
                </a:solidFill>
              </a:rPr>
              <a:t>A descriptor is an object that has a least one of three methods defined</a:t>
            </a:r>
            <a:endParaRPr lang="en-GB" dirty="0"/>
          </a:p>
          <a:p>
            <a:pPr marL="0" indent="0">
              <a:lnSpc>
                <a:spcPct val="100000"/>
              </a:lnSpc>
              <a:buNone/>
            </a:pPr>
            <a:endParaRPr lang="en-GB" dirty="0"/>
          </a:p>
          <a:p>
            <a:pPr marL="0" indent="0">
              <a:buNone/>
            </a:pPr>
            <a:r>
              <a:rPr lang="en-IN" dirty="0">
                <a:latin typeface="Georgia" panose="02040502050405020303" pitchFamily="18" charset="0"/>
              </a:rPr>
              <a:t> </a:t>
            </a: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pic>
        <p:nvPicPr>
          <p:cNvPr id="1026" name="Picture 2" descr="C:\Users\Sue\AppData\Local\Temp\SNAGHTMLba9b6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533" y="2638047"/>
            <a:ext cx="10019179" cy="2157977"/>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20</a:t>
            </a:fld>
            <a:endParaRPr lang="en-GB" dirty="0"/>
          </a:p>
        </p:txBody>
      </p:sp>
    </p:spTree>
    <p:extLst>
      <p:ext uri="{BB962C8B-B14F-4D97-AF65-F5344CB8AC3E}">
        <p14:creationId xmlns:p14="http://schemas.microsoft.com/office/powerpoint/2010/main" val="1581642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GB" dirty="0">
                <a:solidFill>
                  <a:srgbClr val="000000"/>
                </a:solidFill>
              </a:rPr>
              <a:t>Descriptors are “helper classes” that allow us to re-use our property code  </a:t>
            </a:r>
            <a:endParaRPr lang="en-GB" dirty="0"/>
          </a:p>
          <a:p>
            <a:pPr>
              <a:buFont typeface="Arial"/>
              <a:buChar char="•"/>
            </a:pPr>
            <a:r>
              <a:rPr lang="en-GB" dirty="0">
                <a:solidFill>
                  <a:srgbClr val="000000"/>
                </a:solidFill>
              </a:rPr>
              <a:t>Let's take a look at an example</a:t>
            </a:r>
            <a:endParaRPr lang="en-GB" dirty="0"/>
          </a:p>
          <a:p>
            <a:pPr marL="0" indent="0">
              <a:buNone/>
            </a:pPr>
            <a:r>
              <a:rPr lang="en-IN" dirty="0">
                <a:latin typeface="Georgia" panose="02040502050405020303" pitchFamily="18" charset="0"/>
              </a:rPr>
              <a:t> </a:t>
            </a: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21</a:t>
            </a:fld>
            <a:endParaRPr lang="en-GB" dirty="0"/>
          </a:p>
        </p:txBody>
      </p:sp>
      <p:sp>
        <p:nvSpPr>
          <p:cNvPr id="9" name="Rectangle 8"/>
          <p:cNvSpPr/>
          <p:nvPr/>
        </p:nvSpPr>
        <p:spPr>
          <a:xfrm>
            <a:off x="1108365" y="2655949"/>
            <a:ext cx="9284502" cy="370040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1029" tIns="50515" rIns="101029" bIns="50515" rtlCol="0" anchor="ctr"/>
          <a:lstStyle/>
          <a:p>
            <a:r>
              <a:rPr lang="en-IN" dirty="0">
                <a:solidFill>
                  <a:schemeClr val="tx1"/>
                </a:solidFill>
                <a:latin typeface="Courier New" panose="02070309020205020404" pitchFamily="49" charset="0"/>
                <a:cs typeface="Courier New" panose="02070309020205020404" pitchFamily="49" charset="0"/>
              </a:rPr>
              <a:t>from </a:t>
            </a:r>
            <a:r>
              <a:rPr lang="en-IN" dirty="0" err="1">
                <a:solidFill>
                  <a:schemeClr val="tx1"/>
                </a:solidFill>
                <a:latin typeface="Courier New" panose="02070309020205020404" pitchFamily="49" charset="0"/>
                <a:cs typeface="Courier New" panose="02070309020205020404" pitchFamily="49" charset="0"/>
              </a:rPr>
              <a:t>weakref</a:t>
            </a:r>
            <a:r>
              <a:rPr lang="en-IN" dirty="0">
                <a:solidFill>
                  <a:schemeClr val="tx1"/>
                </a:solidFill>
                <a:latin typeface="Courier New" panose="02070309020205020404" pitchFamily="49" charset="0"/>
                <a:cs typeface="Courier New" panose="02070309020205020404" pitchFamily="49" charset="0"/>
              </a:rPr>
              <a:t> import </a:t>
            </a:r>
            <a:r>
              <a:rPr lang="en-IN" dirty="0" err="1">
                <a:solidFill>
                  <a:schemeClr val="tx1"/>
                </a:solidFill>
                <a:latin typeface="Courier New" panose="02070309020205020404" pitchFamily="49" charset="0"/>
                <a:cs typeface="Courier New" panose="02070309020205020404" pitchFamily="49" charset="0"/>
              </a:rPr>
              <a:t>WeakKeyDictionary</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class </a:t>
            </a:r>
            <a:r>
              <a:rPr lang="en-IN" dirty="0" err="1">
                <a:solidFill>
                  <a:schemeClr val="tx1"/>
                </a:solidFill>
                <a:latin typeface="Courier New" panose="02070309020205020404" pitchFamily="49" charset="0"/>
                <a:cs typeface="Courier New" panose="02070309020205020404" pitchFamily="49" charset="0"/>
              </a:rPr>
              <a:t>TestForNegativeValuesDescriptor</a:t>
            </a:r>
            <a:r>
              <a:rPr lang="en-IN" dirty="0">
                <a:solidFill>
                  <a:schemeClr val="tx1"/>
                </a:solidFill>
                <a:latin typeface="Courier New" panose="02070309020205020404" pitchFamily="49" charset="0"/>
                <a:cs typeface="Courier New" panose="02070309020205020404" pitchFamily="49" charset="0"/>
              </a:rPr>
              <a:t>(object):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def __</a:t>
            </a:r>
            <a:r>
              <a:rPr lang="en-IN" dirty="0" err="1">
                <a:solidFill>
                  <a:schemeClr val="tx1"/>
                </a:solidFill>
                <a:latin typeface="Courier New" panose="02070309020205020404" pitchFamily="49" charset="0"/>
                <a:cs typeface="Courier New" panose="02070309020205020404" pitchFamily="49" charset="0"/>
              </a:rPr>
              <a:t>init</a:t>
            </a:r>
            <a:r>
              <a:rPr lang="en-IN" dirty="0">
                <a:solidFill>
                  <a:schemeClr val="tx1"/>
                </a:solidFill>
                <a:latin typeface="Courier New" panose="02070309020205020404" pitchFamily="49" charset="0"/>
                <a:cs typeface="Courier New" panose="02070309020205020404" pitchFamily="49" charset="0"/>
              </a:rPr>
              <a:t>__(</a:t>
            </a:r>
            <a:r>
              <a:rPr lang="en-IN" dirty="0" err="1">
                <a:solidFill>
                  <a:schemeClr val="tx1"/>
                </a:solidFill>
                <a:latin typeface="Courier New" panose="02070309020205020404" pitchFamily="49" charset="0"/>
                <a:cs typeface="Courier New" panose="02070309020205020404" pitchFamily="49" charset="0"/>
              </a:rPr>
              <a:t>self,default</a:t>
            </a:r>
            <a:r>
              <a:rPr lang="en-IN"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r>
              <a:rPr lang="en-IN" dirty="0" err="1">
                <a:solidFill>
                  <a:schemeClr val="tx1"/>
                </a:solidFill>
                <a:latin typeface="Courier New" panose="02070309020205020404" pitchFamily="49" charset="0"/>
                <a:cs typeface="Courier New" panose="02070309020205020404" pitchFamily="49" charset="0"/>
              </a:rPr>
              <a:t>self.default</a:t>
            </a:r>
            <a:r>
              <a:rPr lang="en-IN" dirty="0">
                <a:solidFill>
                  <a:schemeClr val="tx1"/>
                </a:solidFill>
                <a:latin typeface="Courier New" panose="02070309020205020404" pitchFamily="49" charset="0"/>
                <a:cs typeface="Courier New" panose="02070309020205020404" pitchFamily="49" charset="0"/>
              </a:rPr>
              <a:t> = default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r>
              <a:rPr lang="en-IN" dirty="0" err="1">
                <a:solidFill>
                  <a:schemeClr val="tx1"/>
                </a:solidFill>
                <a:latin typeface="Courier New" panose="02070309020205020404" pitchFamily="49" charset="0"/>
                <a:cs typeface="Courier New" panose="02070309020205020404" pitchFamily="49" charset="0"/>
              </a:rPr>
              <a:t>self.data</a:t>
            </a:r>
            <a:r>
              <a:rPr lang="en-IN" dirty="0">
                <a:solidFill>
                  <a:schemeClr val="tx1"/>
                </a:solidFill>
                <a:latin typeface="Courier New" panose="02070309020205020404" pitchFamily="49" charset="0"/>
                <a:cs typeface="Courier New" panose="02070309020205020404" pitchFamily="49" charset="0"/>
              </a:rPr>
              <a:t> = </a:t>
            </a:r>
            <a:r>
              <a:rPr lang="en-IN" dirty="0" err="1">
                <a:solidFill>
                  <a:schemeClr val="tx1"/>
                </a:solidFill>
                <a:latin typeface="Courier New" panose="02070309020205020404" pitchFamily="49" charset="0"/>
                <a:cs typeface="Courier New" panose="02070309020205020404" pitchFamily="49" charset="0"/>
              </a:rPr>
              <a:t>WeakKeyDictionary</a:t>
            </a:r>
            <a:r>
              <a:rPr lang="en-IN"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def __get__(</a:t>
            </a:r>
            <a:r>
              <a:rPr lang="en-IN" dirty="0" err="1">
                <a:solidFill>
                  <a:schemeClr val="tx1"/>
                </a:solidFill>
                <a:latin typeface="Courier New" panose="02070309020205020404" pitchFamily="49" charset="0"/>
                <a:cs typeface="Courier New" panose="02070309020205020404" pitchFamily="49" charset="0"/>
              </a:rPr>
              <a:t>self,instance,owner</a:t>
            </a:r>
            <a:r>
              <a:rPr lang="en-IN"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return </a:t>
            </a:r>
            <a:r>
              <a:rPr lang="en-IN" dirty="0" err="1">
                <a:solidFill>
                  <a:schemeClr val="tx1"/>
                </a:solidFill>
                <a:latin typeface="Courier New" panose="02070309020205020404" pitchFamily="49" charset="0"/>
                <a:cs typeface="Courier New" panose="02070309020205020404" pitchFamily="49" charset="0"/>
              </a:rPr>
              <a:t>self.data.get</a:t>
            </a:r>
            <a:r>
              <a:rPr lang="en-IN" dirty="0">
                <a:solidFill>
                  <a:schemeClr val="tx1"/>
                </a:solidFill>
                <a:latin typeface="Courier New" panose="02070309020205020404" pitchFamily="49" charset="0"/>
                <a:cs typeface="Courier New" panose="02070309020205020404" pitchFamily="49" charset="0"/>
              </a:rPr>
              <a:t>(</a:t>
            </a:r>
            <a:r>
              <a:rPr lang="en-IN" dirty="0" err="1">
                <a:solidFill>
                  <a:schemeClr val="tx1"/>
                </a:solidFill>
                <a:latin typeface="Courier New" panose="02070309020205020404" pitchFamily="49" charset="0"/>
                <a:cs typeface="Courier New" panose="02070309020205020404" pitchFamily="49" charset="0"/>
              </a:rPr>
              <a:t>instance,self.default</a:t>
            </a:r>
            <a:r>
              <a:rPr lang="en-IN"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def __set__(</a:t>
            </a:r>
            <a:r>
              <a:rPr lang="en-IN" dirty="0" err="1">
                <a:solidFill>
                  <a:schemeClr val="tx1"/>
                </a:solidFill>
                <a:latin typeface="Courier New" panose="02070309020205020404" pitchFamily="49" charset="0"/>
                <a:cs typeface="Courier New" panose="02070309020205020404" pitchFamily="49" charset="0"/>
              </a:rPr>
              <a:t>self,instance,value</a:t>
            </a:r>
            <a:r>
              <a:rPr lang="en-IN"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if value &lt; 0:</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raise </a:t>
            </a:r>
            <a:r>
              <a:rPr lang="en-IN" dirty="0" err="1">
                <a:solidFill>
                  <a:schemeClr val="tx1"/>
                </a:solidFill>
                <a:latin typeface="Courier New" panose="02070309020205020404" pitchFamily="49" charset="0"/>
                <a:cs typeface="Courier New" panose="02070309020205020404" pitchFamily="49" charset="0"/>
              </a:rPr>
              <a:t>ValueError</a:t>
            </a:r>
            <a:r>
              <a:rPr lang="en-IN" dirty="0">
                <a:solidFill>
                  <a:schemeClr val="tx1"/>
                </a:solidFill>
                <a:latin typeface="Courier New" panose="02070309020205020404" pitchFamily="49" charset="0"/>
                <a:cs typeface="Courier New" panose="02070309020205020404" pitchFamily="49" charset="0"/>
              </a:rPr>
              <a:t>(“Error:  Can't set attribute to a negative value”)</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r>
              <a:rPr lang="en-IN" dirty="0" err="1">
                <a:solidFill>
                  <a:schemeClr val="tx1"/>
                </a:solidFill>
                <a:latin typeface="Courier New" panose="02070309020205020404" pitchFamily="49" charset="0"/>
                <a:cs typeface="Courier New" panose="02070309020205020404" pitchFamily="49" charset="0"/>
              </a:rPr>
              <a:t>self.data</a:t>
            </a:r>
            <a:r>
              <a:rPr lang="en-IN" dirty="0">
                <a:solidFill>
                  <a:schemeClr val="tx1"/>
                </a:solidFill>
                <a:latin typeface="Courier New" panose="02070309020205020404" pitchFamily="49" charset="0"/>
                <a:cs typeface="Courier New" panose="02070309020205020404" pitchFamily="49" charset="0"/>
              </a:rPr>
              <a:t>[instance] = value</a:t>
            </a:r>
            <a:endParaRPr lang="en-GB"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70423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ts val="0"/>
              </a:spcBef>
              <a:buFont typeface="Arial"/>
              <a:buChar char="•"/>
            </a:pPr>
            <a:r>
              <a:rPr lang="en-GB" dirty="0" err="1">
                <a:solidFill>
                  <a:srgbClr val="000000"/>
                </a:solidFill>
                <a:latin typeface="Courier New" panose="02070309020205020404" pitchFamily="49" charset="0"/>
                <a:cs typeface="Courier New" panose="02070309020205020404" pitchFamily="49" charset="0"/>
              </a:rPr>
              <a:t>maxage</a:t>
            </a:r>
            <a:r>
              <a:rPr lang="en-GB" dirty="0">
                <a:solidFill>
                  <a:srgbClr val="000000"/>
                </a:solidFill>
              </a:rPr>
              <a:t> and </a:t>
            </a:r>
            <a:r>
              <a:rPr lang="en-GB" dirty="0" err="1">
                <a:solidFill>
                  <a:srgbClr val="000000"/>
                </a:solidFill>
                <a:latin typeface="Courier New" panose="02070309020205020404" pitchFamily="49" charset="0"/>
                <a:cs typeface="Courier New" panose="02070309020205020404" pitchFamily="49" charset="0"/>
              </a:rPr>
              <a:t>minage</a:t>
            </a:r>
            <a:r>
              <a:rPr lang="en-GB" i="1" dirty="0">
                <a:solidFill>
                  <a:srgbClr val="000000"/>
                </a:solidFill>
              </a:rPr>
              <a:t> </a:t>
            </a:r>
            <a:r>
              <a:rPr lang="en-GB" dirty="0">
                <a:solidFill>
                  <a:srgbClr val="000000"/>
                </a:solidFill>
              </a:rPr>
              <a:t>are static class variables</a:t>
            </a:r>
            <a:endParaRPr lang="en-GB" dirty="0"/>
          </a:p>
          <a:p>
            <a:pPr>
              <a:spcBef>
                <a:spcPts val="600"/>
              </a:spcBef>
              <a:buFont typeface="Arial"/>
              <a:buChar char="•"/>
            </a:pPr>
            <a:r>
              <a:rPr lang="en-GB" dirty="0" err="1">
                <a:solidFill>
                  <a:srgbClr val="000000"/>
                </a:solidFill>
                <a:latin typeface="Courier New" panose="02070309020205020404" pitchFamily="49" charset="0"/>
                <a:cs typeface="Courier New" panose="02070309020205020404" pitchFamily="49" charset="0"/>
              </a:rPr>
              <a:t>check_for_negative</a:t>
            </a:r>
            <a:r>
              <a:rPr lang="en-GB" dirty="0">
                <a:solidFill>
                  <a:srgbClr val="000000"/>
                </a:solidFill>
              </a:rPr>
              <a:t> will be the descriptor object that will define our </a:t>
            </a:r>
            <a:r>
              <a:rPr lang="en-GB" dirty="0">
                <a:solidFill>
                  <a:srgbClr val="000000"/>
                </a:solidFill>
                <a:latin typeface="Courier New" panose="02070309020205020404" pitchFamily="49" charset="0"/>
                <a:cs typeface="Courier New" panose="02070309020205020404" pitchFamily="49" charset="0"/>
              </a:rPr>
              <a:t>__get__ </a:t>
            </a:r>
            <a:r>
              <a:rPr lang="en-GB" dirty="0">
                <a:solidFill>
                  <a:srgbClr val="000000"/>
                </a:solidFill>
              </a:rPr>
              <a:t>and </a:t>
            </a:r>
            <a:r>
              <a:rPr lang="en-GB" dirty="0">
                <a:solidFill>
                  <a:srgbClr val="000000"/>
                </a:solidFill>
                <a:latin typeface="Courier New" panose="02070309020205020404" pitchFamily="49" charset="0"/>
                <a:cs typeface="Courier New" panose="02070309020205020404" pitchFamily="49" charset="0"/>
              </a:rPr>
              <a:t>__set__ </a:t>
            </a:r>
            <a:r>
              <a:rPr lang="en-GB" dirty="0">
                <a:solidFill>
                  <a:srgbClr val="000000"/>
                </a:solidFill>
              </a:rPr>
              <a:t>methods </a:t>
            </a:r>
            <a:endParaRPr lang="en-GB" dirty="0"/>
          </a:p>
          <a:p>
            <a:pPr marL="0" indent="0">
              <a:buNone/>
            </a:pPr>
            <a:r>
              <a:rPr lang="en-IN" dirty="0">
                <a:latin typeface="Georgia" panose="02040502050405020303" pitchFamily="18" charset="0"/>
              </a:rPr>
              <a:t> </a:t>
            </a: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22</a:t>
            </a:fld>
            <a:endParaRPr lang="en-GB" dirty="0"/>
          </a:p>
        </p:txBody>
      </p:sp>
      <p:sp>
        <p:nvSpPr>
          <p:cNvPr id="9" name="Rectangle 8"/>
          <p:cNvSpPr/>
          <p:nvPr/>
        </p:nvSpPr>
        <p:spPr>
          <a:xfrm>
            <a:off x="808203" y="2641388"/>
            <a:ext cx="9887583" cy="3619867"/>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1029" tIns="50515" rIns="101029" bIns="50515" rtlCol="0" anchor="ctr"/>
          <a:lstStyle/>
          <a:p>
            <a:r>
              <a:rPr lang="en-GB" sz="1300" dirty="0">
                <a:solidFill>
                  <a:schemeClr val="tx1"/>
                </a:solidFill>
                <a:latin typeface="Courier New" panose="02070309020205020404" pitchFamily="49" charset="0"/>
                <a:cs typeface="Courier New" panose="02070309020205020404" pitchFamily="49" charset="0"/>
              </a:rPr>
              <a:t>class Project(object):</a:t>
            </a:r>
          </a:p>
          <a:p>
            <a:r>
              <a:rPr lang="en-GB" sz="1300" dirty="0">
                <a:solidFill>
                  <a:schemeClr val="tx1"/>
                </a:solidFill>
                <a:latin typeface="Courier New" panose="02070309020205020404" pitchFamily="49" charset="0"/>
                <a:cs typeface="Courier New" panose="02070309020205020404" pitchFamily="49" charset="0"/>
              </a:rPr>
              <a:t># Here we tie the budget attribute to the descriptor.  We give it a default value (in this</a:t>
            </a:r>
          </a:p>
          <a:p>
            <a:r>
              <a:rPr lang="en-GB" sz="1300" dirty="0">
                <a:solidFill>
                  <a:schemeClr val="tx1"/>
                </a:solidFill>
                <a:latin typeface="Courier New" panose="02070309020205020404" pitchFamily="49" charset="0"/>
                <a:cs typeface="Courier New" panose="02070309020205020404" pitchFamily="49" charset="0"/>
              </a:rPr>
              <a:t># case 0).  </a:t>
            </a:r>
          </a:p>
          <a:p>
            <a:r>
              <a:rPr lang="en-GB" sz="1300" dirty="0">
                <a:solidFill>
                  <a:schemeClr val="tx1"/>
                </a:solidFill>
                <a:latin typeface="Courier New" panose="02070309020205020404" pitchFamily="49" charset="0"/>
                <a:cs typeface="Courier New" panose="02070309020205020404" pitchFamily="49" charset="0"/>
              </a:rPr>
              <a:t>    budget = </a:t>
            </a:r>
            <a:r>
              <a:rPr lang="en-GB" sz="1300" dirty="0" err="1">
                <a:solidFill>
                  <a:schemeClr val="tx1"/>
                </a:solidFill>
                <a:latin typeface="Courier New" panose="02070309020205020404" pitchFamily="49" charset="0"/>
                <a:cs typeface="Courier New" panose="02070309020205020404" pitchFamily="49" charset="0"/>
              </a:rPr>
              <a:t>TestForNegativeValuesDescriptor</a:t>
            </a:r>
            <a:r>
              <a:rPr lang="en-GB" sz="1300" dirty="0">
                <a:solidFill>
                  <a:schemeClr val="tx1"/>
                </a:solidFill>
                <a:latin typeface="Courier New" panose="02070309020205020404" pitchFamily="49" charset="0"/>
                <a:cs typeface="Courier New" panose="02070309020205020404" pitchFamily="49" charset="0"/>
              </a:rPr>
              <a:t>(0)</a:t>
            </a:r>
          </a:p>
          <a:p>
            <a:r>
              <a:rPr lang="en-GB" sz="1300" dirty="0">
                <a:solidFill>
                  <a:schemeClr val="tx1"/>
                </a:solidFill>
                <a:latin typeface="Courier New" panose="02070309020205020404" pitchFamily="49" charset="0"/>
                <a:cs typeface="Courier New" panose="02070309020205020404" pitchFamily="49" charset="0"/>
              </a:rPr>
              <a:t>    def __</a:t>
            </a:r>
            <a:r>
              <a:rPr lang="en-GB" sz="1300" dirty="0" err="1">
                <a:solidFill>
                  <a:schemeClr val="tx1"/>
                </a:solidFill>
                <a:latin typeface="Courier New" panose="02070309020205020404" pitchFamily="49" charset="0"/>
                <a:cs typeface="Courier New" panose="02070309020205020404" pitchFamily="49" charset="0"/>
              </a:rPr>
              <a:t>init</a:t>
            </a:r>
            <a:r>
              <a:rPr lang="en-GB" sz="1300" dirty="0">
                <a:solidFill>
                  <a:schemeClr val="tx1"/>
                </a:solidFill>
                <a:latin typeface="Courier New" panose="02070309020205020404" pitchFamily="49" charset="0"/>
                <a:cs typeface="Courier New" panose="02070309020205020404" pitchFamily="49" charset="0"/>
              </a:rPr>
              <a:t>__(</a:t>
            </a:r>
            <a:r>
              <a:rPr lang="en-GB" sz="1300" dirty="0" err="1">
                <a:solidFill>
                  <a:schemeClr val="tx1"/>
                </a:solidFill>
                <a:latin typeface="Courier New" panose="02070309020205020404" pitchFamily="49" charset="0"/>
                <a:cs typeface="Courier New" panose="02070309020205020404" pitchFamily="49" charset="0"/>
              </a:rPr>
              <a:t>self,title</a:t>
            </a:r>
            <a:r>
              <a:rPr lang="en-GB" sz="1300" dirty="0">
                <a:solidFill>
                  <a:schemeClr val="tx1"/>
                </a:solidFill>
                <a:latin typeface="Courier New" panose="02070309020205020404" pitchFamily="49" charset="0"/>
                <a:cs typeface="Courier New" panose="02070309020205020404" pitchFamily="49" charset="0"/>
              </a:rPr>
              <a:t>, department, budget, </a:t>
            </a:r>
            <a:r>
              <a:rPr lang="en-GB" sz="1300" dirty="0" err="1">
                <a:solidFill>
                  <a:schemeClr val="tx1"/>
                </a:solidFill>
                <a:latin typeface="Courier New" panose="02070309020205020404" pitchFamily="49" charset="0"/>
                <a:cs typeface="Courier New" panose="02070309020205020404" pitchFamily="49" charset="0"/>
              </a:rPr>
              <a:t>manager,amountSpent</a:t>
            </a:r>
            <a:r>
              <a:rPr lang="en-GB" sz="1300" dirty="0">
                <a:solidFill>
                  <a:schemeClr val="tx1"/>
                </a:solidFill>
                <a:latin typeface="Courier New" panose="02070309020205020404" pitchFamily="49" charset="0"/>
                <a:cs typeface="Courier New" panose="02070309020205020404" pitchFamily="49" charset="0"/>
              </a:rPr>
              <a:t>):</a:t>
            </a:r>
          </a:p>
          <a:p>
            <a:r>
              <a:rPr lang="en-GB" sz="1300" dirty="0">
                <a:solidFill>
                  <a:schemeClr val="tx1"/>
                </a:solidFill>
                <a:latin typeface="Courier New" panose="02070309020205020404" pitchFamily="49" charset="0"/>
                <a:cs typeface="Courier New" panose="02070309020205020404" pitchFamily="49" charset="0"/>
              </a:rPr>
              <a:t>        </a:t>
            </a:r>
            <a:r>
              <a:rPr lang="en-GB" sz="1300" dirty="0" err="1">
                <a:solidFill>
                  <a:schemeClr val="tx1"/>
                </a:solidFill>
                <a:latin typeface="Courier New" panose="02070309020205020404" pitchFamily="49" charset="0"/>
                <a:cs typeface="Courier New" panose="02070309020205020404" pitchFamily="49" charset="0"/>
              </a:rPr>
              <a:t>self.title</a:t>
            </a:r>
            <a:r>
              <a:rPr lang="en-GB" sz="1300" dirty="0">
                <a:solidFill>
                  <a:schemeClr val="tx1"/>
                </a:solidFill>
                <a:latin typeface="Courier New" panose="02070309020205020404" pitchFamily="49" charset="0"/>
                <a:cs typeface="Courier New" panose="02070309020205020404" pitchFamily="49" charset="0"/>
              </a:rPr>
              <a:t> = title</a:t>
            </a:r>
          </a:p>
          <a:p>
            <a:r>
              <a:rPr lang="en-GB" sz="1300" dirty="0">
                <a:solidFill>
                  <a:schemeClr val="tx1"/>
                </a:solidFill>
                <a:latin typeface="Courier New" panose="02070309020205020404" pitchFamily="49" charset="0"/>
                <a:cs typeface="Courier New" panose="02070309020205020404" pitchFamily="49" charset="0"/>
              </a:rPr>
              <a:t>        </a:t>
            </a:r>
            <a:r>
              <a:rPr lang="en-GB" sz="1300" dirty="0" err="1">
                <a:solidFill>
                  <a:schemeClr val="tx1"/>
                </a:solidFill>
                <a:latin typeface="Courier New" panose="02070309020205020404" pitchFamily="49" charset="0"/>
                <a:cs typeface="Courier New" panose="02070309020205020404" pitchFamily="49" charset="0"/>
              </a:rPr>
              <a:t>self.department</a:t>
            </a:r>
            <a:r>
              <a:rPr lang="en-GB" sz="1300" dirty="0">
                <a:solidFill>
                  <a:schemeClr val="tx1"/>
                </a:solidFill>
                <a:latin typeface="Courier New" panose="02070309020205020404" pitchFamily="49" charset="0"/>
                <a:cs typeface="Courier New" panose="02070309020205020404" pitchFamily="49" charset="0"/>
              </a:rPr>
              <a:t> = department</a:t>
            </a:r>
          </a:p>
          <a:p>
            <a:r>
              <a:rPr lang="en-GB" sz="1300" dirty="0">
                <a:solidFill>
                  <a:schemeClr val="tx1"/>
                </a:solidFill>
                <a:latin typeface="Courier New" panose="02070309020205020404" pitchFamily="49" charset="0"/>
                <a:cs typeface="Courier New" panose="02070309020205020404" pitchFamily="49" charset="0"/>
              </a:rPr>
              <a:t># Now, </a:t>
            </a:r>
            <a:r>
              <a:rPr lang="en-GB" sz="1300" dirty="0" err="1">
                <a:solidFill>
                  <a:schemeClr val="tx1"/>
                </a:solidFill>
                <a:latin typeface="Courier New" panose="02070309020205020404" pitchFamily="49" charset="0"/>
                <a:cs typeface="Courier New" panose="02070309020205020404" pitchFamily="49" charset="0"/>
              </a:rPr>
              <a:t>everytime</a:t>
            </a:r>
            <a:r>
              <a:rPr lang="en-GB" sz="1300" dirty="0">
                <a:solidFill>
                  <a:schemeClr val="tx1"/>
                </a:solidFill>
                <a:latin typeface="Courier New" panose="02070309020205020404" pitchFamily="49" charset="0"/>
                <a:cs typeface="Courier New" panose="02070309020205020404" pitchFamily="49" charset="0"/>
              </a:rPr>
              <a:t> we try to get or set this attribute, it calls the correct method defined in the</a:t>
            </a:r>
          </a:p>
          <a:p>
            <a:r>
              <a:rPr lang="en-GB" sz="1300" dirty="0">
                <a:solidFill>
                  <a:schemeClr val="tx1"/>
                </a:solidFill>
                <a:latin typeface="Courier New" panose="02070309020205020404" pitchFamily="49" charset="0"/>
                <a:cs typeface="Courier New" panose="02070309020205020404" pitchFamily="49" charset="0"/>
              </a:rPr>
              <a:t># descriptor.</a:t>
            </a:r>
          </a:p>
          <a:p>
            <a:r>
              <a:rPr lang="en-GB" sz="1300" dirty="0">
                <a:solidFill>
                  <a:schemeClr val="tx1"/>
                </a:solidFill>
                <a:latin typeface="Courier New" panose="02070309020205020404" pitchFamily="49" charset="0"/>
                <a:cs typeface="Courier New" panose="02070309020205020404" pitchFamily="49" charset="0"/>
              </a:rPr>
              <a:t>        </a:t>
            </a:r>
            <a:r>
              <a:rPr lang="en-GB" sz="1300" dirty="0" err="1">
                <a:solidFill>
                  <a:schemeClr val="tx1"/>
                </a:solidFill>
                <a:latin typeface="Courier New" panose="02070309020205020404" pitchFamily="49" charset="0"/>
                <a:cs typeface="Courier New" panose="02070309020205020404" pitchFamily="49" charset="0"/>
              </a:rPr>
              <a:t>self.budget</a:t>
            </a:r>
            <a:r>
              <a:rPr lang="en-GB" sz="1300" dirty="0">
                <a:solidFill>
                  <a:schemeClr val="tx1"/>
                </a:solidFill>
                <a:latin typeface="Courier New" panose="02070309020205020404" pitchFamily="49" charset="0"/>
                <a:cs typeface="Courier New" panose="02070309020205020404" pitchFamily="49" charset="0"/>
              </a:rPr>
              <a:t> = budget</a:t>
            </a:r>
          </a:p>
          <a:p>
            <a:r>
              <a:rPr lang="en-GB" sz="1300" dirty="0">
                <a:solidFill>
                  <a:schemeClr val="tx1"/>
                </a:solidFill>
                <a:latin typeface="Courier New" panose="02070309020205020404" pitchFamily="49" charset="0"/>
                <a:cs typeface="Courier New" panose="02070309020205020404" pitchFamily="49" charset="0"/>
              </a:rPr>
              <a:t>        </a:t>
            </a:r>
            <a:r>
              <a:rPr lang="en-GB" sz="1300" dirty="0" err="1">
                <a:solidFill>
                  <a:schemeClr val="tx1"/>
                </a:solidFill>
                <a:latin typeface="Courier New" panose="02070309020205020404" pitchFamily="49" charset="0"/>
                <a:cs typeface="Courier New" panose="02070309020205020404" pitchFamily="49" charset="0"/>
              </a:rPr>
              <a:t>self.manager</a:t>
            </a:r>
            <a:r>
              <a:rPr lang="en-GB" sz="1300" dirty="0">
                <a:solidFill>
                  <a:schemeClr val="tx1"/>
                </a:solidFill>
                <a:latin typeface="Courier New" panose="02070309020205020404" pitchFamily="49" charset="0"/>
                <a:cs typeface="Courier New" panose="02070309020205020404" pitchFamily="49" charset="0"/>
              </a:rPr>
              <a:t> = manager</a:t>
            </a:r>
          </a:p>
          <a:p>
            <a:r>
              <a:rPr lang="en-GB" sz="1300" dirty="0">
                <a:solidFill>
                  <a:schemeClr val="tx1"/>
                </a:solidFill>
                <a:latin typeface="Courier New" panose="02070309020205020404" pitchFamily="49" charset="0"/>
                <a:cs typeface="Courier New" panose="02070309020205020404" pitchFamily="49" charset="0"/>
              </a:rPr>
              <a:t>        </a:t>
            </a:r>
            <a:r>
              <a:rPr lang="en-GB" sz="1300" dirty="0" err="1">
                <a:solidFill>
                  <a:schemeClr val="tx1"/>
                </a:solidFill>
                <a:latin typeface="Courier New" panose="02070309020205020404" pitchFamily="49" charset="0"/>
                <a:cs typeface="Courier New" panose="02070309020205020404" pitchFamily="49" charset="0"/>
              </a:rPr>
              <a:t>self.amountSpent</a:t>
            </a:r>
            <a:r>
              <a:rPr lang="en-GB" sz="1300" dirty="0">
                <a:solidFill>
                  <a:schemeClr val="tx1"/>
                </a:solidFill>
                <a:latin typeface="Courier New" panose="02070309020205020404" pitchFamily="49" charset="0"/>
                <a:cs typeface="Courier New" panose="02070309020205020404" pitchFamily="49" charset="0"/>
              </a:rPr>
              <a:t> = </a:t>
            </a:r>
            <a:r>
              <a:rPr lang="en-GB" sz="1300" dirty="0" err="1">
                <a:solidFill>
                  <a:schemeClr val="tx1"/>
                </a:solidFill>
                <a:latin typeface="Courier New" panose="02070309020205020404" pitchFamily="49" charset="0"/>
                <a:cs typeface="Courier New" panose="02070309020205020404" pitchFamily="49" charset="0"/>
              </a:rPr>
              <a:t>amountSpent</a:t>
            </a:r>
            <a:endParaRPr lang="en-GB" sz="1300" dirty="0">
              <a:solidFill>
                <a:schemeClr val="tx1"/>
              </a:solidFill>
              <a:latin typeface="Courier New" panose="02070309020205020404" pitchFamily="49" charset="0"/>
              <a:cs typeface="Courier New" panose="02070309020205020404" pitchFamily="49" charset="0"/>
            </a:endParaRPr>
          </a:p>
          <a:p>
            <a:r>
              <a:rPr lang="en-GB" sz="1300" dirty="0">
                <a:solidFill>
                  <a:schemeClr val="tx1"/>
                </a:solidFill>
                <a:latin typeface="Courier New" panose="02070309020205020404" pitchFamily="49" charset="0"/>
                <a:cs typeface="Courier New" panose="02070309020205020404" pitchFamily="49" charset="0"/>
              </a:rPr>
              <a:t> </a:t>
            </a:r>
          </a:p>
          <a:p>
            <a:r>
              <a:rPr lang="en-GB" sz="1300" dirty="0">
                <a:solidFill>
                  <a:schemeClr val="tx1"/>
                </a:solidFill>
                <a:latin typeface="Courier New" panose="02070309020205020404" pitchFamily="49" charset="0"/>
                <a:cs typeface="Courier New" panose="02070309020205020404" pitchFamily="49" charset="0"/>
              </a:rPr>
              <a:t>    def </a:t>
            </a:r>
            <a:r>
              <a:rPr lang="en-GB" sz="1300" dirty="0" err="1">
                <a:solidFill>
                  <a:schemeClr val="tx1"/>
                </a:solidFill>
                <a:latin typeface="Courier New" panose="02070309020205020404" pitchFamily="49" charset="0"/>
                <a:cs typeface="Courier New" panose="02070309020205020404" pitchFamily="49" charset="0"/>
              </a:rPr>
              <a:t>amountOfBudgetLeft</a:t>
            </a:r>
            <a:r>
              <a:rPr lang="en-GB" sz="1300" dirty="0">
                <a:solidFill>
                  <a:schemeClr val="tx1"/>
                </a:solidFill>
                <a:latin typeface="Courier New" panose="02070309020205020404" pitchFamily="49" charset="0"/>
                <a:cs typeface="Courier New" panose="02070309020205020404" pitchFamily="49" charset="0"/>
              </a:rPr>
              <a:t>:</a:t>
            </a:r>
          </a:p>
          <a:p>
            <a:r>
              <a:rPr lang="en-GB" sz="1300" dirty="0">
                <a:solidFill>
                  <a:schemeClr val="tx1"/>
                </a:solidFill>
                <a:latin typeface="Courier New" panose="02070309020205020404" pitchFamily="49" charset="0"/>
                <a:cs typeface="Courier New" panose="02070309020205020404" pitchFamily="49" charset="0"/>
              </a:rPr>
              <a:t># Calls the descriptor __get__ method.</a:t>
            </a:r>
          </a:p>
          <a:p>
            <a:r>
              <a:rPr lang="en-GB" sz="1300" dirty="0">
                <a:solidFill>
                  <a:schemeClr val="tx1"/>
                </a:solidFill>
                <a:latin typeface="Courier New" panose="02070309020205020404" pitchFamily="49" charset="0"/>
                <a:cs typeface="Courier New" panose="02070309020205020404" pitchFamily="49" charset="0"/>
              </a:rPr>
              <a:t>        return </a:t>
            </a:r>
            <a:r>
              <a:rPr lang="en-GB" sz="1300" dirty="0" err="1">
                <a:solidFill>
                  <a:schemeClr val="tx1"/>
                </a:solidFill>
                <a:latin typeface="Courier New" panose="02070309020205020404" pitchFamily="49" charset="0"/>
                <a:cs typeface="Courier New" panose="02070309020205020404" pitchFamily="49" charset="0"/>
              </a:rPr>
              <a:t>self.budget</a:t>
            </a:r>
            <a:r>
              <a:rPr lang="en-GB" sz="1300" dirty="0">
                <a:solidFill>
                  <a:schemeClr val="tx1"/>
                </a:solidFill>
                <a:latin typeface="Courier New" panose="02070309020205020404" pitchFamily="49" charset="0"/>
                <a:cs typeface="Courier New" panose="02070309020205020404" pitchFamily="49" charset="0"/>
              </a:rPr>
              <a:t> – </a:t>
            </a:r>
            <a:r>
              <a:rPr lang="en-GB" sz="1300" dirty="0" err="1">
                <a:solidFill>
                  <a:schemeClr val="tx1"/>
                </a:solidFill>
                <a:latin typeface="Courier New" panose="02070309020205020404" pitchFamily="49" charset="0"/>
                <a:cs typeface="Courier New" panose="02070309020205020404" pitchFamily="49" charset="0"/>
              </a:rPr>
              <a:t>self.amountLeft</a:t>
            </a:r>
            <a:endParaRPr lang="en-GB" sz="1300" dirty="0">
              <a:solidFill>
                <a:schemeClr val="tx1"/>
              </a:solidFill>
              <a:latin typeface="Courier New" panose="02070309020205020404" pitchFamily="49" charset="0"/>
              <a:cs typeface="Courier New" panose="02070309020205020404" pitchFamily="49" charset="0"/>
            </a:endParaRPr>
          </a:p>
          <a:p>
            <a:endParaRPr lang="en-GB" sz="13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04079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GB" dirty="0">
                <a:solidFill>
                  <a:srgbClr val="000000"/>
                </a:solidFill>
              </a:rPr>
              <a:t>There's only one descriptor object per class</a:t>
            </a:r>
            <a:endParaRPr lang="en-GB" dirty="0"/>
          </a:p>
          <a:p>
            <a:pPr>
              <a:buFont typeface="Arial"/>
              <a:buChar char="•"/>
            </a:pPr>
            <a:r>
              <a:rPr lang="en-GB" dirty="0">
                <a:solidFill>
                  <a:srgbClr val="000000"/>
                </a:solidFill>
              </a:rPr>
              <a:t>It stores the attributes that it modifies in a </a:t>
            </a:r>
            <a:r>
              <a:rPr lang="en-GB" dirty="0" err="1">
                <a:solidFill>
                  <a:srgbClr val="000000"/>
                </a:solidFill>
                <a:latin typeface="Courier New" panose="02070309020205020404" pitchFamily="49" charset="0"/>
                <a:cs typeface="Courier New" panose="02070309020205020404" pitchFamily="49" charset="0"/>
              </a:rPr>
              <a:t>WeakKeyDictionary</a:t>
            </a:r>
            <a:endParaRPr lang="en-GB" dirty="0"/>
          </a:p>
          <a:p>
            <a:pPr>
              <a:buFont typeface="Arial"/>
              <a:buChar char="•"/>
            </a:pPr>
            <a:r>
              <a:rPr lang="en-GB" dirty="0">
                <a:solidFill>
                  <a:srgbClr val="000000"/>
                </a:solidFill>
              </a:rPr>
              <a:t>If we don't use a </a:t>
            </a:r>
            <a:r>
              <a:rPr lang="en-GB" dirty="0" err="1">
                <a:solidFill>
                  <a:srgbClr val="000000"/>
                </a:solidFill>
                <a:latin typeface="Courier New" panose="02070309020205020404" pitchFamily="49" charset="0"/>
                <a:cs typeface="Courier New" panose="02070309020205020404" pitchFamily="49" charset="0"/>
              </a:rPr>
              <a:t>WeakKeyDictionary</a:t>
            </a:r>
            <a:r>
              <a:rPr lang="en-GB" dirty="0">
                <a:solidFill>
                  <a:srgbClr val="000000"/>
                </a:solidFill>
                <a:cs typeface="Courier New" panose="02070309020205020404" pitchFamily="49" charset="0"/>
              </a:rPr>
              <a:t>,</a:t>
            </a:r>
            <a:r>
              <a:rPr lang="en-GB" dirty="0">
                <a:solidFill>
                  <a:srgbClr val="000000"/>
                </a:solidFill>
              </a:rPr>
              <a:t> we'll get memory leaks </a:t>
            </a:r>
            <a:endParaRPr lang="en-GB" dirty="0"/>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23</a:t>
            </a:fld>
            <a:endParaRPr lang="en-GB" dirty="0"/>
          </a:p>
        </p:txBody>
      </p:sp>
    </p:spTree>
    <p:extLst>
      <p:ext uri="{BB962C8B-B14F-4D97-AF65-F5344CB8AC3E}">
        <p14:creationId xmlns:p14="http://schemas.microsoft.com/office/powerpoint/2010/main" val="3773870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GB" dirty="0">
                <a:solidFill>
                  <a:srgbClr val="000000"/>
                </a:solidFill>
              </a:rPr>
              <a:t>There's only one descriptor object per class</a:t>
            </a:r>
            <a:endParaRPr lang="en-GB" dirty="0"/>
          </a:p>
          <a:p>
            <a:pPr>
              <a:buFont typeface="Arial"/>
              <a:buChar char="•"/>
            </a:pPr>
            <a:r>
              <a:rPr lang="en-GB" dirty="0">
                <a:solidFill>
                  <a:srgbClr val="000000"/>
                </a:solidFill>
              </a:rPr>
              <a:t>It stores the attributes that it modifies in a </a:t>
            </a:r>
            <a:r>
              <a:rPr lang="en-GB" dirty="0" err="1">
                <a:solidFill>
                  <a:srgbClr val="000000"/>
                </a:solidFill>
                <a:latin typeface="Courier New" panose="02070309020205020404" pitchFamily="49" charset="0"/>
                <a:cs typeface="Courier New" panose="02070309020205020404" pitchFamily="49" charset="0"/>
              </a:rPr>
              <a:t>WeakKeyDictionary</a:t>
            </a:r>
            <a:endParaRPr lang="en-GB" dirty="0"/>
          </a:p>
          <a:p>
            <a:pPr>
              <a:buFont typeface="Arial"/>
              <a:buChar char="•"/>
            </a:pPr>
            <a:r>
              <a:rPr lang="en-GB" dirty="0">
                <a:solidFill>
                  <a:srgbClr val="000000"/>
                </a:solidFill>
              </a:rPr>
              <a:t>If we don't use a </a:t>
            </a:r>
            <a:r>
              <a:rPr lang="en-GB" dirty="0" err="1">
                <a:solidFill>
                  <a:srgbClr val="000000"/>
                </a:solidFill>
                <a:latin typeface="Courier New" panose="02070309020205020404" pitchFamily="49" charset="0"/>
                <a:cs typeface="Courier New" panose="02070309020205020404" pitchFamily="49" charset="0"/>
              </a:rPr>
              <a:t>WeakKeyDictionary</a:t>
            </a:r>
            <a:r>
              <a:rPr lang="en-GB" dirty="0">
                <a:solidFill>
                  <a:srgbClr val="000000"/>
                </a:solidFill>
                <a:cs typeface="Courier New" panose="02070309020205020404" pitchFamily="49" charset="0"/>
              </a:rPr>
              <a:t>,</a:t>
            </a:r>
            <a:r>
              <a:rPr lang="en-GB" dirty="0">
                <a:solidFill>
                  <a:srgbClr val="000000"/>
                </a:solidFill>
              </a:rPr>
              <a:t> we'll get memory leaks </a:t>
            </a:r>
            <a:endParaRPr lang="en-GB" dirty="0"/>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24</a:t>
            </a:fld>
            <a:endParaRPr lang="en-GB" dirty="0"/>
          </a:p>
        </p:txBody>
      </p:sp>
    </p:spTree>
    <p:extLst>
      <p:ext uri="{BB962C8B-B14F-4D97-AF65-F5344CB8AC3E}">
        <p14:creationId xmlns:p14="http://schemas.microsoft.com/office/powerpoint/2010/main" val="964077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smtClean="0"/>
          </a:p>
          <a:p>
            <a:r>
              <a:rPr lang="en-GB" dirty="0" smtClean="0"/>
              <a:t>In </a:t>
            </a:r>
            <a:r>
              <a:rPr lang="en-GB" dirty="0" smtClean="0"/>
              <a:t>Python, a sequence is any object </a:t>
            </a:r>
            <a:r>
              <a:rPr lang="en-GB" dirty="0" smtClean="0"/>
              <a:t>that implements two methods</a:t>
            </a:r>
          </a:p>
          <a:p>
            <a:pPr lvl="1"/>
            <a:r>
              <a:rPr lang="en-GB" dirty="0"/>
              <a:t>__</a:t>
            </a:r>
            <a:r>
              <a:rPr lang="en-GB" dirty="0" err="1"/>
              <a:t>getitem</a:t>
            </a:r>
            <a:r>
              <a:rPr lang="en-GB" dirty="0"/>
              <a:t>__ </a:t>
            </a:r>
            <a:r>
              <a:rPr lang="en-GB" dirty="0" smtClean="0"/>
              <a:t> or __</a:t>
            </a:r>
            <a:r>
              <a:rPr lang="en-GB" dirty="0" err="1" smtClean="0"/>
              <a:t>iter</a:t>
            </a:r>
            <a:r>
              <a:rPr lang="en-GB" dirty="0" smtClean="0"/>
              <a:t>__ and</a:t>
            </a:r>
          </a:p>
          <a:p>
            <a:pPr lvl="1"/>
            <a:r>
              <a:rPr lang="en-GB" dirty="0" err="1" smtClean="0"/>
              <a:t>len</a:t>
            </a:r>
            <a:endParaRPr lang="en-GB" dirty="0" smtClean="0"/>
          </a:p>
          <a:p>
            <a:pPr marL="466207" lvl="1" indent="0">
              <a:buNone/>
            </a:pPr>
            <a:endParaRPr lang="en-GB" dirty="0" smtClean="0"/>
          </a:p>
          <a:p>
            <a:r>
              <a:rPr lang="en-GB" dirty="0" smtClean="0"/>
              <a:t>Python sequences are </a:t>
            </a:r>
            <a:r>
              <a:rPr lang="en-GB" i="1" dirty="0" err="1" smtClean="0"/>
              <a:t>iterable</a:t>
            </a:r>
            <a:r>
              <a:rPr lang="en-GB" dirty="0" smtClean="0"/>
              <a:t> objects.  That is, we can create an </a:t>
            </a:r>
            <a:r>
              <a:rPr lang="en-GB" i="1" dirty="0" smtClean="0"/>
              <a:t>iterator </a:t>
            </a:r>
            <a:r>
              <a:rPr lang="en-GB" dirty="0" smtClean="0"/>
              <a:t> that will iterate over each element in the sequence and return the element.</a:t>
            </a:r>
          </a:p>
          <a:p>
            <a:endParaRPr lang="en-GB" dirty="0"/>
          </a:p>
          <a:p>
            <a:pPr marL="466207" lvl="1" indent="0">
              <a:buNone/>
            </a:pPr>
            <a:endParaRPr lang="en-GB" dirty="0"/>
          </a:p>
          <a:p>
            <a:endParaRPr lang="en-GB" dirty="0" smtClean="0"/>
          </a:p>
          <a:p>
            <a:endParaRPr lang="en-GB" dirty="0" smtClean="0"/>
          </a:p>
          <a:p>
            <a:pPr marL="466207" lvl="1" indent="0">
              <a:buNone/>
            </a:pPr>
            <a:endParaRPr lang="en-GB" dirty="0" smtClean="0"/>
          </a:p>
        </p:txBody>
      </p:sp>
      <p:sp>
        <p:nvSpPr>
          <p:cNvPr id="3" name="Title 2"/>
          <p:cNvSpPr>
            <a:spLocks noGrp="1"/>
          </p:cNvSpPr>
          <p:nvPr>
            <p:ph type="title"/>
          </p:nvPr>
        </p:nvSpPr>
        <p:spPr/>
        <p:txBody>
          <a:bodyPr/>
          <a:lstStyle/>
          <a:p>
            <a:r>
              <a:rPr lang="en-GB" dirty="0" err="1" smtClean="0"/>
              <a:t>Iterables</a:t>
            </a:r>
            <a:r>
              <a:rPr lang="en-GB" dirty="0" smtClean="0"/>
              <a:t> Objects</a:t>
            </a:r>
            <a:endParaRPr lang="en-GB" dirty="0"/>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3</a:t>
            </a:fld>
            <a:endParaRPr lang="en-GB" dirty="0"/>
          </a:p>
        </p:txBody>
      </p:sp>
    </p:spTree>
    <p:extLst>
      <p:ext uri="{BB962C8B-B14F-4D97-AF65-F5344CB8AC3E}">
        <p14:creationId xmlns:p14="http://schemas.microsoft.com/office/powerpoint/2010/main" val="301566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Iterators generate return values from </a:t>
            </a:r>
            <a:r>
              <a:rPr lang="en-GB" dirty="0" err="1" smtClean="0"/>
              <a:t>iterable</a:t>
            </a:r>
            <a:r>
              <a:rPr lang="en-GB" dirty="0" smtClean="0"/>
              <a:t> objects.  </a:t>
            </a:r>
          </a:p>
          <a:p>
            <a:r>
              <a:rPr lang="en-GB" dirty="0" smtClean="0"/>
              <a:t>Iterators implement the __next__ method</a:t>
            </a:r>
            <a:endParaRPr lang="en-GB" dirty="0" smtClean="0"/>
          </a:p>
          <a:p>
            <a:r>
              <a:rPr lang="en-GB" dirty="0" smtClean="0"/>
              <a:t>Each iterator can only be used once.  If you want to iterate again over a sequence, you need to create a new iterator. </a:t>
            </a:r>
          </a:p>
          <a:p>
            <a:r>
              <a:rPr lang="en-GB" dirty="0" smtClean="0"/>
              <a:t>Python version 2 calls the __next__ method as </a:t>
            </a:r>
            <a:r>
              <a:rPr lang="en-GB" i="1" dirty="0" smtClean="0"/>
              <a:t>next. </a:t>
            </a:r>
            <a:endParaRPr lang="en-GB" dirty="0" smtClean="0"/>
          </a:p>
          <a:p>
            <a:r>
              <a:rPr lang="en-GB" dirty="0" smtClean="0"/>
              <a:t>You can create an iterator by calling the </a:t>
            </a:r>
            <a:r>
              <a:rPr lang="en-GB" dirty="0" err="1" smtClean="0"/>
              <a:t>iter</a:t>
            </a:r>
            <a:r>
              <a:rPr lang="en-GB" dirty="0" smtClean="0"/>
              <a:t>() method and pass it a sequence in the parameter list. </a:t>
            </a:r>
            <a:endParaRPr lang="en-GB" dirty="0" smtClean="0"/>
          </a:p>
          <a:p>
            <a:endParaRPr lang="en-GB" dirty="0" smtClean="0"/>
          </a:p>
        </p:txBody>
      </p:sp>
      <p:sp>
        <p:nvSpPr>
          <p:cNvPr id="3" name="Title 2"/>
          <p:cNvSpPr>
            <a:spLocks noGrp="1"/>
          </p:cNvSpPr>
          <p:nvPr>
            <p:ph type="title"/>
          </p:nvPr>
        </p:nvSpPr>
        <p:spPr/>
        <p:txBody>
          <a:bodyPr/>
          <a:lstStyle/>
          <a:p>
            <a:r>
              <a:rPr lang="en-GB" dirty="0"/>
              <a:t>Iterators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4</a:t>
            </a:fld>
            <a:endParaRPr lang="en-GB" dirty="0"/>
          </a:p>
        </p:txBody>
      </p:sp>
    </p:spTree>
    <p:extLst>
      <p:ext uri="{BB962C8B-B14F-4D97-AF65-F5344CB8AC3E}">
        <p14:creationId xmlns:p14="http://schemas.microsoft.com/office/powerpoint/2010/main" val="109104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Generators are a special type of iterator</a:t>
            </a:r>
          </a:p>
          <a:p>
            <a:pPr lvl="1"/>
            <a:r>
              <a:rPr lang="en-GB" dirty="0"/>
              <a:t>Generators can be thought of as an </a:t>
            </a:r>
            <a:r>
              <a:rPr lang="en-GB" dirty="0" err="1"/>
              <a:t>iterable</a:t>
            </a:r>
            <a:r>
              <a:rPr lang="en-GB" dirty="0"/>
              <a:t> </a:t>
            </a:r>
            <a:r>
              <a:rPr lang="en-GB" dirty="0" smtClean="0"/>
              <a:t>function</a:t>
            </a:r>
          </a:p>
          <a:p>
            <a:pPr marL="466207" lvl="1" indent="0">
              <a:buNone/>
            </a:pPr>
            <a:endParaRPr lang="en-GB" dirty="0" smtClean="0"/>
          </a:p>
          <a:p>
            <a:r>
              <a:rPr lang="en-GB" dirty="0" smtClean="0"/>
              <a:t>Generators are special functions that remember their state.</a:t>
            </a:r>
          </a:p>
          <a:p>
            <a:endParaRPr lang="en-GB" dirty="0"/>
          </a:p>
          <a:p>
            <a:r>
              <a:rPr lang="en-GB" dirty="0" smtClean="0"/>
              <a:t>A generator uses the yield keyword rather than return</a:t>
            </a:r>
          </a:p>
          <a:p>
            <a:endParaRPr lang="en-GB" dirty="0"/>
          </a:p>
          <a:p>
            <a:r>
              <a:rPr lang="en-GB" dirty="0" smtClean="0"/>
              <a:t>We can then bind the generator name to a variable and call the next() method to get the next value from the generator function. </a:t>
            </a:r>
            <a:endParaRPr lang="en-GB" dirty="0"/>
          </a:p>
          <a:p>
            <a:pPr lvl="1"/>
            <a:endParaRPr lang="en-GB" dirty="0"/>
          </a:p>
        </p:txBody>
      </p:sp>
      <p:sp>
        <p:nvSpPr>
          <p:cNvPr id="3" name="Title 2"/>
          <p:cNvSpPr>
            <a:spLocks noGrp="1"/>
          </p:cNvSpPr>
          <p:nvPr>
            <p:ph type="title"/>
          </p:nvPr>
        </p:nvSpPr>
        <p:spPr/>
        <p:txBody>
          <a:bodyPr/>
          <a:lstStyle/>
          <a:p>
            <a:r>
              <a:rPr lang="en-GB" dirty="0"/>
              <a:t>Generators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5</a:t>
            </a:fld>
            <a:endParaRPr lang="en-GB" dirty="0"/>
          </a:p>
        </p:txBody>
      </p:sp>
    </p:spTree>
    <p:extLst>
      <p:ext uri="{BB962C8B-B14F-4D97-AF65-F5344CB8AC3E}">
        <p14:creationId xmlns:p14="http://schemas.microsoft.com/office/powerpoint/2010/main" val="233039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GB" dirty="0" smtClean="0"/>
          </a:p>
          <a:p>
            <a:r>
              <a:rPr lang="en-GB" dirty="0" smtClean="0"/>
              <a:t>Here is an example of a generator.</a:t>
            </a:r>
          </a:p>
          <a:p>
            <a:endParaRPr lang="en-GB" dirty="0" smtClean="0"/>
          </a:p>
          <a:p>
            <a:endParaRPr lang="en-GB" dirty="0"/>
          </a:p>
          <a:p>
            <a:endParaRPr lang="en-GB" dirty="0" smtClean="0"/>
          </a:p>
          <a:p>
            <a:endParaRPr lang="en-GB" dirty="0"/>
          </a:p>
          <a:p>
            <a:r>
              <a:rPr lang="en-GB" dirty="0" smtClean="0"/>
              <a:t>Note that the generator first returns a 1 then the 2, and so on…</a:t>
            </a:r>
          </a:p>
          <a:p>
            <a:endParaRPr lang="en-GB" dirty="0"/>
          </a:p>
        </p:txBody>
      </p:sp>
      <p:sp>
        <p:nvSpPr>
          <p:cNvPr id="3" name="Title 2"/>
          <p:cNvSpPr>
            <a:spLocks noGrp="1"/>
          </p:cNvSpPr>
          <p:nvPr>
            <p:ph type="title"/>
          </p:nvPr>
        </p:nvSpPr>
        <p:spPr/>
        <p:txBody>
          <a:bodyPr/>
          <a:lstStyle/>
          <a:p>
            <a:r>
              <a:rPr lang="en-GB" dirty="0"/>
              <a:t>Generators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6</a:t>
            </a:fld>
            <a:endParaRPr lang="en-GB" dirty="0"/>
          </a:p>
        </p:txBody>
      </p:sp>
      <p:sp>
        <p:nvSpPr>
          <p:cNvPr id="5" name="Rectangle 4"/>
          <p:cNvSpPr/>
          <p:nvPr/>
        </p:nvSpPr>
        <p:spPr>
          <a:xfrm>
            <a:off x="2305950" y="2515024"/>
            <a:ext cx="3938549" cy="152716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a:t>
            </a:r>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smtClean="0">
                <a:solidFill>
                  <a:schemeClr val="tx1"/>
                </a:solidFill>
                <a:latin typeface="Courier New" panose="02070309020205020404" pitchFamily="49" charset="0"/>
                <a:cs typeface="Courier New" panose="02070309020205020404" pitchFamily="49" charset="0"/>
              </a:rPr>
              <a:t>    l </a:t>
            </a:r>
            <a:r>
              <a:rPr lang="en-IN" sz="1200" dirty="0">
                <a:solidFill>
                  <a:schemeClr val="tx1"/>
                </a:solidFill>
                <a:latin typeface="Courier New" panose="02070309020205020404" pitchFamily="49" charset="0"/>
                <a:cs typeface="Courier New" panose="02070309020205020404" pitchFamily="49" charset="0"/>
              </a:rPr>
              <a:t>= [1,2,3,4,5]</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smtClean="0">
                <a:solidFill>
                  <a:schemeClr val="tx1"/>
                </a:solidFill>
                <a:latin typeface="Courier New" panose="02070309020205020404" pitchFamily="49" charset="0"/>
                <a:cs typeface="Courier New" panose="02070309020205020404" pitchFamily="49" charset="0"/>
              </a:rPr>
              <a:t>    for </a:t>
            </a:r>
            <a:r>
              <a:rPr lang="en-IN" sz="1200" dirty="0">
                <a:solidFill>
                  <a:schemeClr val="tx1"/>
                </a:solidFill>
                <a:latin typeface="Courier New" panose="02070309020205020404" pitchFamily="49" charset="0"/>
                <a:cs typeface="Courier New" panose="02070309020205020404" pitchFamily="49" charset="0"/>
              </a:rPr>
              <a:t>e in l:</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smtClean="0">
                <a:solidFill>
                  <a:schemeClr val="tx1"/>
                </a:solidFill>
                <a:latin typeface="Courier New" panose="02070309020205020404" pitchFamily="49" charset="0"/>
                <a:cs typeface="Courier New" panose="02070309020205020404" pitchFamily="49" charset="0"/>
              </a:rPr>
              <a:t>    yield </a:t>
            </a:r>
            <a:r>
              <a:rPr lang="en-IN" sz="1200" dirty="0">
                <a:solidFill>
                  <a:schemeClr val="tx1"/>
                </a:solidFill>
                <a:latin typeface="Courier New" panose="02070309020205020404" pitchFamily="49" charset="0"/>
                <a:cs typeface="Courier New" panose="02070309020205020404" pitchFamily="49" charset="0"/>
              </a:rPr>
              <a:t>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x = </a:t>
            </a:r>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for </a:t>
            </a:r>
            <a:r>
              <a:rPr lang="en-IN" sz="1200" dirty="0" err="1">
                <a:solidFill>
                  <a:schemeClr val="tx1"/>
                </a:solidFill>
                <a:latin typeface="Courier New" panose="02070309020205020404" pitchFamily="49" charset="0"/>
                <a:cs typeface="Courier New" panose="02070309020205020404" pitchFamily="49" charset="0"/>
              </a:rPr>
              <a:t>i</a:t>
            </a:r>
            <a:r>
              <a:rPr lang="en-IN" sz="1200" dirty="0">
                <a:solidFill>
                  <a:schemeClr val="tx1"/>
                </a:solidFill>
                <a:latin typeface="Courier New" panose="02070309020205020404" pitchFamily="49" charset="0"/>
                <a:cs typeface="Courier New" panose="02070309020205020404" pitchFamily="49" charset="0"/>
              </a:rPr>
              <a:t> in x:</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smtClean="0">
                <a:solidFill>
                  <a:schemeClr val="tx1"/>
                </a:solidFill>
                <a:latin typeface="Courier New" panose="02070309020205020404" pitchFamily="49" charset="0"/>
                <a:cs typeface="Courier New" panose="02070309020205020404" pitchFamily="49" charset="0"/>
              </a:rPr>
              <a:t>    print </a:t>
            </a:r>
            <a:r>
              <a:rPr lang="en-IN" sz="1200" dirty="0">
                <a:solidFill>
                  <a:schemeClr val="tx1"/>
                </a:solidFill>
                <a:latin typeface="Courier New" panose="02070309020205020404" pitchFamily="49" charset="0"/>
                <a:cs typeface="Courier New" panose="02070309020205020404" pitchFamily="49" charset="0"/>
              </a:rPr>
              <a:t>(i)</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0304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1831" y="1439826"/>
            <a:ext cx="9625608" cy="4921369"/>
          </a:xfrm>
        </p:spPr>
        <p:txBody>
          <a:bodyPr/>
          <a:lstStyle/>
          <a:p>
            <a:pPr marL="466207" lvl="1" indent="0">
              <a:buNone/>
            </a:pPr>
            <a:endParaRPr lang="en-GB" dirty="0"/>
          </a:p>
          <a:p>
            <a:pPr lvl="0"/>
            <a:r>
              <a:rPr lang="en-GB" dirty="0"/>
              <a:t>We can do more with generators </a:t>
            </a:r>
          </a:p>
          <a:p>
            <a:pPr lvl="1"/>
            <a:r>
              <a:rPr lang="en-GB" dirty="0"/>
              <a:t>Python supports generator </a:t>
            </a:r>
            <a:r>
              <a:rPr lang="en-GB" dirty="0" smtClean="0"/>
              <a:t>comprehensions</a:t>
            </a:r>
          </a:p>
          <a:p>
            <a:pPr lvl="1"/>
            <a:r>
              <a:rPr lang="en-GB" dirty="0" smtClean="0"/>
              <a:t>A generator comprehension is similar to a list comprehension but we use the () rather than the [] syntax to indicate the type to Python. </a:t>
            </a:r>
          </a:p>
          <a:p>
            <a:pPr lvl="1"/>
            <a:r>
              <a:rPr lang="en-GB" dirty="0" smtClean="0"/>
              <a:t>Here is the same code as above, but written as a comprehension. </a:t>
            </a:r>
          </a:p>
          <a:p>
            <a:pPr lvl="1"/>
            <a:endParaRPr lang="en-GB" dirty="0" smtClean="0"/>
          </a:p>
          <a:p>
            <a:pPr lvl="1"/>
            <a:endParaRPr lang="en-GB" dirty="0"/>
          </a:p>
          <a:p>
            <a:pPr lvl="1"/>
            <a:endParaRPr lang="en-GB" dirty="0" smtClean="0"/>
          </a:p>
          <a:p>
            <a:pPr lvl="1"/>
            <a:endParaRPr lang="en-GB" dirty="0" smtClean="0"/>
          </a:p>
          <a:p>
            <a:pPr lvl="1"/>
            <a:endParaRPr lang="en-GB" dirty="0"/>
          </a:p>
        </p:txBody>
      </p:sp>
      <p:sp>
        <p:nvSpPr>
          <p:cNvPr id="3" name="Title 2"/>
          <p:cNvSpPr>
            <a:spLocks noGrp="1"/>
          </p:cNvSpPr>
          <p:nvPr>
            <p:ph type="title"/>
          </p:nvPr>
        </p:nvSpPr>
        <p:spPr/>
        <p:txBody>
          <a:bodyPr/>
          <a:lstStyle/>
          <a:p>
            <a:r>
              <a:rPr lang="en-GB" dirty="0"/>
              <a:t>Generators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7</a:t>
            </a:fld>
            <a:endParaRPr lang="en-GB" dirty="0"/>
          </a:p>
        </p:txBody>
      </p:sp>
      <p:sp>
        <p:nvSpPr>
          <p:cNvPr id="7" name="Rectangle 6"/>
          <p:cNvSpPr/>
          <p:nvPr/>
        </p:nvSpPr>
        <p:spPr>
          <a:xfrm>
            <a:off x="1502948" y="4107542"/>
            <a:ext cx="3938549" cy="856344"/>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200" dirty="0" smtClean="0">
                <a:solidFill>
                  <a:schemeClr val="tx1"/>
                </a:solidFill>
                <a:latin typeface="Courier New" panose="02070309020205020404" pitchFamily="49" charset="0"/>
                <a:cs typeface="Courier New" panose="02070309020205020404" pitchFamily="49" charset="0"/>
              </a:rPr>
              <a:t>for </a:t>
            </a:r>
            <a:r>
              <a:rPr lang="en-IN" sz="1200" dirty="0">
                <a:solidFill>
                  <a:schemeClr val="tx1"/>
                </a:solidFill>
                <a:latin typeface="Courier New" panose="02070309020205020404" pitchFamily="49" charset="0"/>
                <a:cs typeface="Courier New" panose="02070309020205020404" pitchFamily="49" charset="0"/>
              </a:rPr>
              <a:t>i in </a:t>
            </a:r>
            <a:r>
              <a:rPr lang="en-IN" sz="1200" dirty="0" smtClean="0">
                <a:solidFill>
                  <a:schemeClr val="tx1"/>
                </a:solidFill>
                <a:latin typeface="Courier New" panose="02070309020205020404" pitchFamily="49" charset="0"/>
                <a:cs typeface="Courier New" panose="02070309020205020404" pitchFamily="49" charset="0"/>
              </a:rPr>
              <a:t>(x for x in [1,2,3,4,5]:</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smtClean="0">
                <a:solidFill>
                  <a:schemeClr val="tx1"/>
                </a:solidFill>
                <a:latin typeface="Courier New" panose="02070309020205020404" pitchFamily="49" charset="0"/>
                <a:cs typeface="Courier New" panose="02070309020205020404" pitchFamily="49" charset="0"/>
              </a:rPr>
              <a:t>    print </a:t>
            </a:r>
            <a:r>
              <a:rPr lang="en-IN" sz="1200" dirty="0">
                <a:solidFill>
                  <a:schemeClr val="tx1"/>
                </a:solidFill>
                <a:latin typeface="Courier New" panose="02070309020205020404" pitchFamily="49" charset="0"/>
                <a:cs typeface="Courier New" panose="02070309020205020404" pitchFamily="49" charset="0"/>
              </a:rPr>
              <a:t>(i</a:t>
            </a:r>
            <a:r>
              <a:rPr lang="en-IN" sz="1200" dirty="0" smtClean="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72997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1831" y="1439826"/>
            <a:ext cx="9625608" cy="4921369"/>
          </a:xfrm>
        </p:spPr>
        <p:txBody>
          <a:bodyPr/>
          <a:lstStyle/>
          <a:p>
            <a:pPr marL="466207" lvl="1" indent="0">
              <a:buNone/>
            </a:pPr>
            <a:endParaRPr lang="en-GB" dirty="0"/>
          </a:p>
          <a:p>
            <a:pPr lvl="0"/>
            <a:r>
              <a:rPr lang="en-GB" dirty="0" smtClean="0"/>
              <a:t>Where generators generate data, </a:t>
            </a:r>
            <a:r>
              <a:rPr lang="en-GB" dirty="0" err="1" smtClean="0"/>
              <a:t>coroutines</a:t>
            </a:r>
            <a:r>
              <a:rPr lang="en-GB" dirty="0" smtClean="0"/>
              <a:t> consume data. </a:t>
            </a:r>
          </a:p>
          <a:p>
            <a:pPr lvl="0"/>
            <a:r>
              <a:rPr lang="en-GB" dirty="0" smtClean="0"/>
              <a:t>Using generators and </a:t>
            </a:r>
            <a:r>
              <a:rPr lang="en-GB" dirty="0" err="1" smtClean="0"/>
              <a:t>coroutines</a:t>
            </a:r>
            <a:r>
              <a:rPr lang="en-GB" dirty="0" smtClean="0"/>
              <a:t> make it easy to pipeline data through filters. </a:t>
            </a:r>
          </a:p>
          <a:p>
            <a:pPr lvl="0"/>
            <a:r>
              <a:rPr lang="en-GB" dirty="0" err="1" smtClean="0"/>
              <a:t>Coroutines</a:t>
            </a:r>
            <a:r>
              <a:rPr lang="en-GB" dirty="0" smtClean="0"/>
              <a:t> also use the yield keyword, but the format is a little different. </a:t>
            </a:r>
          </a:p>
          <a:p>
            <a:pPr marL="466207" lvl="1" indent="0">
              <a:buNone/>
            </a:pPr>
            <a:endParaRPr lang="en-GB" dirty="0" smtClean="0"/>
          </a:p>
          <a:p>
            <a:pPr lvl="1"/>
            <a:endParaRPr lang="en-GB" dirty="0"/>
          </a:p>
          <a:p>
            <a:pPr lvl="1"/>
            <a:endParaRPr lang="en-GB" dirty="0" smtClean="0"/>
          </a:p>
          <a:p>
            <a:pPr lvl="1"/>
            <a:endParaRPr lang="en-GB" dirty="0" smtClean="0"/>
          </a:p>
          <a:p>
            <a:pPr lvl="1"/>
            <a:endParaRPr lang="en-GB" dirty="0"/>
          </a:p>
        </p:txBody>
      </p:sp>
      <p:sp>
        <p:nvSpPr>
          <p:cNvPr id="3" name="Title 2"/>
          <p:cNvSpPr>
            <a:spLocks noGrp="1"/>
          </p:cNvSpPr>
          <p:nvPr>
            <p:ph type="title"/>
          </p:nvPr>
        </p:nvSpPr>
        <p:spPr/>
        <p:txBody>
          <a:bodyPr/>
          <a:lstStyle/>
          <a:p>
            <a:r>
              <a:rPr lang="en-GB" dirty="0" err="1" smtClean="0"/>
              <a:t>Coroutines</a:t>
            </a:r>
            <a:endParaRPr lang="en-GB" dirty="0"/>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8</a:t>
            </a:fld>
            <a:endParaRPr lang="en-GB" dirty="0"/>
          </a:p>
        </p:txBody>
      </p:sp>
    </p:spTree>
    <p:extLst>
      <p:ext uri="{BB962C8B-B14F-4D97-AF65-F5344CB8AC3E}">
        <p14:creationId xmlns:p14="http://schemas.microsoft.com/office/powerpoint/2010/main" val="81434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1831" y="1439826"/>
            <a:ext cx="9625608" cy="4921369"/>
          </a:xfrm>
        </p:spPr>
        <p:txBody>
          <a:bodyPr/>
          <a:lstStyle/>
          <a:p>
            <a:pPr marL="466207" lvl="1" indent="0">
              <a:buNone/>
            </a:pPr>
            <a:endParaRPr lang="en-GB" dirty="0"/>
          </a:p>
          <a:p>
            <a:pPr lvl="1"/>
            <a:r>
              <a:rPr lang="en-GB" dirty="0" smtClean="0"/>
              <a:t>Here is an example of a </a:t>
            </a:r>
            <a:r>
              <a:rPr lang="en-GB" dirty="0" err="1" smtClean="0"/>
              <a:t>coroutine</a:t>
            </a:r>
            <a:r>
              <a:rPr lang="en-GB" dirty="0" smtClean="0"/>
              <a:t> in Python.</a:t>
            </a:r>
          </a:p>
          <a:p>
            <a:pPr lvl="1"/>
            <a:endParaRPr lang="en-GB" dirty="0" smtClean="0"/>
          </a:p>
          <a:p>
            <a:pPr lvl="1"/>
            <a:endParaRPr lang="en-GB" dirty="0"/>
          </a:p>
          <a:p>
            <a:pPr lvl="1"/>
            <a:endParaRPr lang="en-GB" dirty="0" smtClean="0"/>
          </a:p>
          <a:p>
            <a:pPr lvl="1"/>
            <a:endParaRPr lang="en-GB" dirty="0" smtClean="0"/>
          </a:p>
          <a:p>
            <a:pPr lvl="1"/>
            <a:endParaRPr lang="en-GB" dirty="0" smtClean="0"/>
          </a:p>
          <a:p>
            <a:pPr lvl="1"/>
            <a:endParaRPr lang="en-GB" dirty="0"/>
          </a:p>
          <a:p>
            <a:pPr lvl="1"/>
            <a:r>
              <a:rPr lang="en-GB" dirty="0" smtClean="0"/>
              <a:t>Note that we use the yield keyword to obtain a value rather than produce one. </a:t>
            </a:r>
          </a:p>
          <a:p>
            <a:pPr lvl="1"/>
            <a:r>
              <a:rPr lang="en-GB" dirty="0" smtClean="0"/>
              <a:t>When using a </a:t>
            </a:r>
            <a:r>
              <a:rPr lang="en-GB" dirty="0" err="1" smtClean="0"/>
              <a:t>coroutine</a:t>
            </a:r>
            <a:r>
              <a:rPr lang="en-GB" dirty="0" smtClean="0"/>
              <a:t>, you must either call the send method with the null param</a:t>
            </a:r>
            <a:r>
              <a:rPr lang="en-GB" dirty="0" smtClean="0"/>
              <a:t>eter or a next method before you can send data to it. </a:t>
            </a:r>
            <a:endParaRPr lang="en-GB" dirty="0"/>
          </a:p>
        </p:txBody>
      </p:sp>
      <p:sp>
        <p:nvSpPr>
          <p:cNvPr id="3" name="Title 2"/>
          <p:cNvSpPr>
            <a:spLocks noGrp="1"/>
          </p:cNvSpPr>
          <p:nvPr>
            <p:ph type="title"/>
          </p:nvPr>
        </p:nvSpPr>
        <p:spPr/>
        <p:txBody>
          <a:bodyPr/>
          <a:lstStyle/>
          <a:p>
            <a:r>
              <a:rPr lang="en-GB" dirty="0" err="1" smtClean="0"/>
              <a:t>Coroutines</a:t>
            </a:r>
            <a:endParaRPr lang="en-GB" dirty="0"/>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9</a:t>
            </a:fld>
            <a:endParaRPr lang="en-GB" dirty="0"/>
          </a:p>
        </p:txBody>
      </p:sp>
      <p:sp>
        <p:nvSpPr>
          <p:cNvPr id="5" name="Rectangle 4"/>
          <p:cNvSpPr/>
          <p:nvPr/>
        </p:nvSpPr>
        <p:spPr>
          <a:xfrm>
            <a:off x="1783436" y="2380343"/>
            <a:ext cx="3938549" cy="1777957"/>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US" sz="1200" dirty="0" err="1">
                <a:solidFill>
                  <a:schemeClr val="tx1"/>
                </a:solidFill>
                <a:latin typeface="Courier New" panose="02070309020205020404" pitchFamily="49" charset="0"/>
                <a:cs typeface="Courier New" panose="02070309020205020404" pitchFamily="49" charset="0"/>
              </a:rPr>
              <a:t>def</a:t>
            </a:r>
            <a:r>
              <a:rPr lang="en-US" sz="1200" dirty="0">
                <a:solidFill>
                  <a:schemeClr val="tx1"/>
                </a:solidFill>
                <a:latin typeface="Courier New" panose="02070309020205020404" pitchFamily="49" charset="0"/>
                <a:cs typeface="Courier New" panose="02070309020205020404" pitchFamily="49" charset="0"/>
              </a:rPr>
              <a:t> </a:t>
            </a:r>
            <a:r>
              <a:rPr lang="en-US" sz="1200" dirty="0" err="1">
                <a:solidFill>
                  <a:schemeClr val="tx1"/>
                </a:solidFill>
                <a:latin typeface="Courier New" panose="02070309020205020404" pitchFamily="49" charset="0"/>
                <a:cs typeface="Courier New" panose="02070309020205020404" pitchFamily="49" charset="0"/>
              </a:rPr>
              <a:t>my_coroutine</a:t>
            </a:r>
            <a:r>
              <a:rPr lang="en-US" sz="1200" dirty="0">
                <a:solidFill>
                  <a:schemeClr val="tx1"/>
                </a:solidFill>
                <a:latin typeface="Courier New" panose="02070309020205020404" pitchFamily="49" charset="0"/>
                <a:cs typeface="Courier New" panose="02070309020205020404" pitchFamily="49" charset="0"/>
              </a:rPr>
              <a:t>(s): </a:t>
            </a:r>
          </a:p>
          <a:p>
            <a:r>
              <a:rPr lang="en-US" sz="1200" dirty="0">
                <a:solidFill>
                  <a:schemeClr val="tx1"/>
                </a:solidFill>
                <a:latin typeface="Courier New" panose="02070309020205020404" pitchFamily="49" charset="0"/>
                <a:cs typeface="Courier New" panose="02070309020205020404" pitchFamily="49" charset="0"/>
              </a:rPr>
              <a:t>while True: </a:t>
            </a:r>
          </a:p>
          <a:p>
            <a:r>
              <a:rPr lang="en-US" sz="1200" dirty="0">
                <a:solidFill>
                  <a:schemeClr val="tx1"/>
                </a:solidFill>
                <a:latin typeface="Courier New" panose="02070309020205020404" pitchFamily="49" charset="0"/>
                <a:cs typeface="Courier New" panose="02070309020205020404" pitchFamily="49" charset="0"/>
              </a:rPr>
              <a:t>    p = yield </a:t>
            </a:r>
          </a:p>
          <a:p>
            <a:r>
              <a:rPr lang="en-US" sz="1200" dirty="0">
                <a:solidFill>
                  <a:schemeClr val="tx1"/>
                </a:solidFill>
                <a:latin typeface="Courier New" panose="02070309020205020404" pitchFamily="49" charset="0"/>
                <a:cs typeface="Courier New" panose="02070309020205020404" pitchFamily="49" charset="0"/>
              </a:rPr>
              <a:t>    print (</a:t>
            </a:r>
            <a:r>
              <a:rPr lang="en-US" sz="1200" dirty="0" err="1">
                <a:solidFill>
                  <a:schemeClr val="tx1"/>
                </a:solidFill>
                <a:latin typeface="Courier New" panose="02070309020205020404" pitchFamily="49" charset="0"/>
                <a:cs typeface="Courier New" panose="02070309020205020404" pitchFamily="49" charset="0"/>
              </a:rPr>
              <a:t>pow</a:t>
            </a:r>
            <a:r>
              <a:rPr lang="en-US" sz="1200" dirty="0">
                <a:solidFill>
                  <a:schemeClr val="tx1"/>
                </a:solidFill>
                <a:latin typeface="Courier New" panose="02070309020205020404" pitchFamily="49" charset="0"/>
                <a:cs typeface="Courier New" panose="02070309020205020404" pitchFamily="49" charset="0"/>
              </a:rPr>
              <a:t>(</a:t>
            </a:r>
            <a:r>
              <a:rPr lang="en-US" sz="1200" dirty="0" err="1">
                <a:solidFill>
                  <a:schemeClr val="tx1"/>
                </a:solidFill>
                <a:latin typeface="Courier New" panose="02070309020205020404" pitchFamily="49" charset="0"/>
                <a:cs typeface="Courier New" panose="02070309020205020404" pitchFamily="49" charset="0"/>
              </a:rPr>
              <a:t>s,p</a:t>
            </a:r>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x = </a:t>
            </a:r>
            <a:r>
              <a:rPr lang="en-US" sz="1200" dirty="0" err="1">
                <a:solidFill>
                  <a:schemeClr val="tx1"/>
                </a:solidFill>
                <a:latin typeface="Courier New" panose="02070309020205020404" pitchFamily="49" charset="0"/>
                <a:cs typeface="Courier New" panose="02070309020205020404" pitchFamily="49" charset="0"/>
              </a:rPr>
              <a:t>my_coroutine</a:t>
            </a:r>
            <a:r>
              <a:rPr lang="en-US" sz="1200" dirty="0">
                <a:solidFill>
                  <a:schemeClr val="tx1"/>
                </a:solidFill>
                <a:latin typeface="Courier New" panose="02070309020205020404" pitchFamily="49" charset="0"/>
                <a:cs typeface="Courier New" panose="02070309020205020404" pitchFamily="49" charset="0"/>
              </a:rPr>
              <a:t>(2) </a:t>
            </a:r>
          </a:p>
          <a:p>
            <a:r>
              <a:rPr lang="en-US" sz="1200" dirty="0" err="1">
                <a:solidFill>
                  <a:schemeClr val="tx1"/>
                </a:solidFill>
                <a:latin typeface="Courier New" panose="02070309020205020404" pitchFamily="49" charset="0"/>
                <a:cs typeface="Courier New" panose="02070309020205020404" pitchFamily="49" charset="0"/>
              </a:rPr>
              <a:t>x.send</a:t>
            </a:r>
            <a:r>
              <a:rPr lang="en-US" sz="1200" dirty="0">
                <a:solidFill>
                  <a:schemeClr val="tx1"/>
                </a:solidFill>
                <a:latin typeface="Courier New" panose="02070309020205020404" pitchFamily="49" charset="0"/>
                <a:cs typeface="Courier New" panose="02070309020205020404" pitchFamily="49" charset="0"/>
              </a:rPr>
              <a:t>(None) </a:t>
            </a:r>
          </a:p>
          <a:p>
            <a:r>
              <a:rPr lang="en-US" sz="1200" dirty="0" err="1">
                <a:solidFill>
                  <a:schemeClr val="tx1"/>
                </a:solidFill>
                <a:latin typeface="Courier New" panose="02070309020205020404" pitchFamily="49" charset="0"/>
                <a:cs typeface="Courier New" panose="02070309020205020404" pitchFamily="49" charset="0"/>
              </a:rPr>
              <a:t>x.send</a:t>
            </a:r>
            <a:r>
              <a:rPr lang="en-US" sz="1200" dirty="0">
                <a:solidFill>
                  <a:schemeClr val="tx1"/>
                </a:solidFill>
                <a:latin typeface="Courier New" panose="02070309020205020404" pitchFamily="49" charset="0"/>
                <a:cs typeface="Courier New" panose="02070309020205020404" pitchFamily="49" charset="0"/>
              </a:rPr>
              <a:t>(2) </a:t>
            </a:r>
          </a:p>
          <a:p>
            <a:r>
              <a:rPr lang="en-US" sz="1200" dirty="0" err="1">
                <a:solidFill>
                  <a:schemeClr val="tx1"/>
                </a:solidFill>
                <a:latin typeface="Courier New" panose="02070309020205020404" pitchFamily="49" charset="0"/>
                <a:cs typeface="Courier New" panose="02070309020205020404" pitchFamily="49" charset="0"/>
              </a:rPr>
              <a:t>x.send</a:t>
            </a:r>
            <a:r>
              <a:rPr lang="en-US" sz="1200" dirty="0">
                <a:solidFill>
                  <a:schemeClr val="tx1"/>
                </a:solidFill>
                <a:latin typeface="Courier New" panose="02070309020205020404" pitchFamily="49" charset="0"/>
                <a:cs typeface="Courier New" panose="02070309020205020404" pitchFamily="49" charset="0"/>
              </a:rPr>
              <a:t>(5) </a:t>
            </a:r>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07416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raun_PowerPoint_Template" id="{08DDE416-187E-4BF4-8B99-7339421047F9}" vid="{88E940D2-BB88-49AD-8027-2DFE3A326A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Braun_PowerPoint_Template</Template>
  <TotalTime>932</TotalTime>
  <Words>3885</Words>
  <Application>Microsoft Office PowerPoint</Application>
  <PresentationFormat>Custom</PresentationFormat>
  <Paragraphs>778</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Python for Tool Developers</vt:lpstr>
      <vt:lpstr>Module 1B</vt:lpstr>
      <vt:lpstr>Iterables Objects</vt:lpstr>
      <vt:lpstr>Iterators</vt:lpstr>
      <vt:lpstr>Generators</vt:lpstr>
      <vt:lpstr>Generators</vt:lpstr>
      <vt:lpstr>Generators</vt:lpstr>
      <vt:lpstr>Coroutines</vt:lpstr>
      <vt:lpstr>Coroutines</vt:lpstr>
      <vt:lpstr>Decorators</vt:lpstr>
      <vt:lpstr>Properties and Descriptors</vt:lpstr>
      <vt:lpstr>Properties and Descriptors</vt:lpstr>
      <vt:lpstr>Properties and Descriptors</vt:lpstr>
      <vt:lpstr>Properties and Descriptors</vt:lpstr>
      <vt:lpstr>Properties and Descriptors</vt:lpstr>
      <vt:lpstr>Properties and Descriptors</vt:lpstr>
      <vt:lpstr>Properties and Descriptors</vt:lpstr>
      <vt:lpstr>Properties and Descriptors</vt:lpstr>
      <vt:lpstr>Properties and Descriptors</vt:lpstr>
      <vt:lpstr>Properties and Descriptors</vt:lpstr>
      <vt:lpstr>Properties and Descriptors</vt:lpstr>
      <vt:lpstr>Properties and Descriptors</vt:lpstr>
      <vt:lpstr>Properties and Descriptors</vt:lpstr>
      <vt:lpstr>Properties and Descriptors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Sue Bird</dc:creator>
  <cp:lastModifiedBy>bbrelin</cp:lastModifiedBy>
  <cp:revision>113</cp:revision>
  <cp:lastPrinted>2016-11-13T06:08:24Z</cp:lastPrinted>
  <dcterms:created xsi:type="dcterms:W3CDTF">2016-11-07T05:08:14Z</dcterms:created>
  <dcterms:modified xsi:type="dcterms:W3CDTF">2016-11-25T10:12:40Z</dcterms:modified>
</cp:coreProperties>
</file>