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65" r:id="rId2"/>
    <p:sldId id="266" r:id="rId3"/>
    <p:sldId id="260" r:id="rId4"/>
    <p:sldId id="267" r:id="rId5"/>
    <p:sldId id="261" r:id="rId6"/>
    <p:sldId id="262" r:id="rId7"/>
    <p:sldId id="268" r:id="rId8"/>
    <p:sldId id="263" r:id="rId9"/>
    <p:sldId id="269" r:id="rId10"/>
    <p:sldId id="264" r:id="rId11"/>
    <p:sldId id="270" r:id="rId12"/>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94280" autoAdjust="0"/>
  </p:normalViewPr>
  <p:slideViewPr>
    <p:cSldViewPr snapToGrid="0">
      <p:cViewPr varScale="1">
        <p:scale>
          <a:sx n="65" d="100"/>
          <a:sy n="65" d="100"/>
        </p:scale>
        <p:origin x="270" y="60"/>
      </p:cViewPr>
      <p:guideLst/>
    </p:cSldViewPr>
  </p:slideViewPr>
  <p:outlineViewPr>
    <p:cViewPr>
      <p:scale>
        <a:sx n="33" d="100"/>
        <a:sy n="33" d="100"/>
      </p:scale>
      <p:origin x="0" y="-395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728" y="-32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14/11/2016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Python for Tool Developers</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700" y="654050"/>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2" name="Slide Number Placeholder 1"/>
          <p:cNvSpPr>
            <a:spLocks noGrp="1"/>
          </p:cNvSpPr>
          <p:nvPr>
            <p:ph type="sldNum" sz="quarter" idx="5"/>
          </p:nvPr>
        </p:nvSpPr>
        <p:spPr>
          <a:xfrm>
            <a:off x="5466182" y="9525130"/>
            <a:ext cx="922436"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9214BD2A-AA4A-4E3E-BAD0-B9A70386381F}" type="slidenum">
              <a:rPr lang="en-GB" smtClean="0"/>
              <a:pPr/>
              <a:t>‹#›</a:t>
            </a:fld>
            <a:endParaRPr lang="en-GB" dirty="0"/>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Aft>
        <a:spcPts val="600"/>
      </a:spcAft>
      <a:defRPr sz="1100" kern="1200">
        <a:solidFill>
          <a:schemeClr val="tx1"/>
        </a:solidFill>
        <a:latin typeface="Georgia" panose="02040502050405020303" pitchFamily="18" charset="0"/>
        <a:ea typeface="+mn-ea"/>
        <a:cs typeface="+mn-cs"/>
      </a:defRPr>
    </a:lvl1pPr>
    <a:lvl2pPr marL="457200" algn="l" defTabSz="914400" rtl="0" eaLnBrk="1" latinLnBrk="0" hangingPunct="1">
      <a:spcAft>
        <a:spcPts val="600"/>
      </a:spcAft>
      <a:defRPr sz="1100" kern="1200">
        <a:solidFill>
          <a:schemeClr val="tx1"/>
        </a:solidFill>
        <a:latin typeface="Georgia" panose="02040502050405020303" pitchFamily="18" charset="0"/>
        <a:ea typeface="+mn-ea"/>
        <a:cs typeface="+mn-cs"/>
      </a:defRPr>
    </a:lvl2pPr>
    <a:lvl3pPr marL="914400" algn="l" defTabSz="914400" rtl="0" eaLnBrk="1" latinLnBrk="0" hangingPunct="1">
      <a:spcAft>
        <a:spcPts val="600"/>
      </a:spcAft>
      <a:defRPr sz="1100" kern="1200">
        <a:solidFill>
          <a:schemeClr val="tx1"/>
        </a:solidFill>
        <a:latin typeface="Georgia" panose="02040502050405020303" pitchFamily="18" charset="0"/>
        <a:ea typeface="+mn-ea"/>
        <a:cs typeface="+mn-cs"/>
      </a:defRPr>
    </a:lvl3pPr>
    <a:lvl4pPr marL="1371600" algn="l" defTabSz="914400" rtl="0" eaLnBrk="1" latinLnBrk="0" hangingPunct="1">
      <a:spcAft>
        <a:spcPts val="600"/>
      </a:spcAft>
      <a:defRPr sz="1100" kern="1200">
        <a:solidFill>
          <a:schemeClr val="tx1"/>
        </a:solidFill>
        <a:latin typeface="Georgia" panose="02040502050405020303" pitchFamily="18" charset="0"/>
        <a:ea typeface="+mn-ea"/>
        <a:cs typeface="+mn-cs"/>
      </a:defRPr>
    </a:lvl4pPr>
    <a:lvl5pPr marL="1828800" algn="l" defTabSz="914400" rtl="0" eaLnBrk="1" latinLnBrk="0" hangingPunct="1">
      <a:spcAft>
        <a:spcPts val="600"/>
      </a:spcAft>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1</a:t>
            </a:fld>
            <a:endParaRPr lang="en-GB" dirty="0"/>
          </a:p>
        </p:txBody>
      </p:sp>
    </p:spTree>
    <p:extLst>
      <p:ext uri="{BB962C8B-B14F-4D97-AF65-F5344CB8AC3E}">
        <p14:creationId xmlns:p14="http://schemas.microsoft.com/office/powerpoint/2010/main" val="199641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300" b="1" dirty="0">
                <a:solidFill>
                  <a:schemeClr val="accent5"/>
                </a:solidFill>
              </a:rPr>
              <a:t>The named </a:t>
            </a:r>
            <a:r>
              <a:rPr lang="en-IN" sz="1300" b="1" dirty="0">
                <a:solidFill>
                  <a:schemeClr val="accent5"/>
                </a:solidFill>
                <a:latin typeface="Courier New" panose="02070309020205020404" pitchFamily="49" charset="0"/>
                <a:cs typeface="Courier New" panose="02070309020205020404" pitchFamily="49" charset="0"/>
              </a:rPr>
              <a:t>tuple</a:t>
            </a:r>
            <a:endParaRPr lang="en-GB" sz="1300" b="1" dirty="0">
              <a:solidFill>
                <a:schemeClr val="accent5"/>
              </a:solidFill>
              <a:latin typeface="Courier New" panose="02070309020205020404" pitchFamily="49" charset="0"/>
              <a:cs typeface="Courier New" panose="02070309020205020404" pitchFamily="49" charset="0"/>
            </a:endParaRPr>
          </a:p>
          <a:p>
            <a:r>
              <a:rPr lang="en-IN" dirty="0"/>
              <a:t>Tuples are one of the most widely used data structures available in Python.  While tuples are useful for many applications, they do have one drawback. In the case of tuples with many elements, the only way to access each element is through a numerical index.  This can lead to code that is difficult to read and maintain and can lead to programmatic errors in extreme cases.  The collections library in Python offers a class called a </a:t>
            </a:r>
            <a:r>
              <a:rPr lang="en-IN" i="1" dirty="0"/>
              <a:t>named tuple</a:t>
            </a:r>
            <a:r>
              <a:rPr lang="en-IN" dirty="0"/>
              <a:t>.  Simply put, this is a standard </a:t>
            </a:r>
            <a:r>
              <a:rPr lang="en-IN" dirty="0">
                <a:latin typeface="Courier New" panose="02070309020205020404" pitchFamily="49" charset="0"/>
                <a:cs typeface="Courier New" panose="02070309020205020404" pitchFamily="49" charset="0"/>
              </a:rPr>
              <a:t>tuple</a:t>
            </a:r>
            <a:r>
              <a:rPr lang="en-IN" dirty="0"/>
              <a:t> in which each element can now be accessed by field name rather than just by index.    Let's see an example of this:</a:t>
            </a:r>
            <a:endParaRPr lang="en-GB" dirty="0"/>
          </a:p>
          <a:p>
            <a:r>
              <a:rPr lang="en-IN" b="1" dirty="0"/>
              <a:t>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Rectangle 4"/>
          <p:cNvSpPr/>
          <p:nvPr/>
        </p:nvSpPr>
        <p:spPr>
          <a:xfrm>
            <a:off x="813260" y="6171236"/>
            <a:ext cx="5720968" cy="29787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pPr>
              <a:spcBef>
                <a:spcPts val="650"/>
              </a:spcBef>
            </a:pPr>
            <a:r>
              <a:rPr lang="en-IN" sz="1100" dirty="0">
                <a:solidFill>
                  <a:schemeClr val="tx1"/>
                </a:solidFill>
                <a:latin typeface="Courier New" panose="02070309020205020404" pitchFamily="49" charset="0"/>
                <a:cs typeface="Courier New" panose="02070309020205020404" pitchFamily="49" charset="0"/>
              </a:rPr>
              <a:t>from collections import </a:t>
            </a:r>
            <a:r>
              <a:rPr lang="en-IN" sz="1100" dirty="0" err="1">
                <a:solidFill>
                  <a:schemeClr val="tx1"/>
                </a:solidFill>
                <a:latin typeface="Courier New" panose="02070309020205020404" pitchFamily="49" charset="0"/>
                <a:cs typeface="Courier New" panose="02070309020205020404" pitchFamily="49" charset="0"/>
              </a:rPr>
              <a:t>namedtuple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 create a standard tuple of personnel information that contains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following fields, first name, last name, Employee ID and Address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 = ('Braun','Brelin','12345','1234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With a standard tuple, if I want to access the first and last name, I need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specify it with the index value of the tuple, i.e. first name is index</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position 0, last name is index position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[0] + " "+ </a:t>
            </a:r>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[1])</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10</a:t>
            </a:fld>
            <a:endParaRPr lang="en-GB" dirty="0"/>
          </a:p>
        </p:txBody>
      </p:sp>
    </p:spTree>
    <p:extLst>
      <p:ext uri="{BB962C8B-B14F-4D97-AF65-F5344CB8AC3E}">
        <p14:creationId xmlns:p14="http://schemas.microsoft.com/office/powerpoint/2010/main" val="236428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71647"/>
            <a:ext cx="5678212" cy="8735482"/>
          </a:xfrm>
        </p:spPr>
        <p:txBody>
          <a:bodyPr/>
          <a:lstStyle/>
          <a:p>
            <a:endParaRPr lang="en-GB" dirty="0"/>
          </a:p>
          <a:p>
            <a:r>
              <a:rPr lang="en-IN" dirty="0">
                <a:cs typeface="Courier New" panose="02070309020205020404" pitchFamily="49" charset="0"/>
              </a:rPr>
              <a:t>Let's see how to do the same thing with a named </a:t>
            </a:r>
            <a:r>
              <a:rPr lang="en-IN" dirty="0">
                <a:latin typeface="Courier New" panose="02070309020205020404" pitchFamily="49" charset="0"/>
                <a:cs typeface="Courier New" panose="02070309020205020404" pitchFamily="49" charset="0"/>
              </a:rPr>
              <a:t>tuple</a:t>
            </a:r>
            <a:r>
              <a:rPr lang="en-IN" dirty="0">
                <a:cs typeface="Courier New" panose="02070309020205020404" pitchFamily="49" charset="0"/>
              </a:rPr>
              <a:t>.</a:t>
            </a:r>
            <a:endParaRPr lang="en-GB" dirty="0">
              <a:cs typeface="Courier New" panose="02070309020205020404" pitchFamily="49"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dirty="0"/>
              <a:t> Note that not only can we create the named </a:t>
            </a:r>
            <a:r>
              <a:rPr lang="en-IN" dirty="0">
                <a:latin typeface="Courier New" panose="02070309020205020404" pitchFamily="49" charset="0"/>
                <a:cs typeface="Courier New" panose="02070309020205020404" pitchFamily="49" charset="0"/>
              </a:rPr>
              <a:t>tuple</a:t>
            </a:r>
            <a:r>
              <a:rPr lang="en-IN" dirty="0"/>
              <a:t> directly, but we can also call the </a:t>
            </a:r>
            <a:r>
              <a:rPr lang="en-IN" dirty="0">
                <a:latin typeface="Courier New" panose="02070309020205020404" pitchFamily="49" charset="0"/>
                <a:cs typeface="Courier New" panose="02070309020205020404" pitchFamily="49" charset="0"/>
              </a:rPr>
              <a:t>_make() </a:t>
            </a:r>
            <a:r>
              <a:rPr lang="en-IN" dirty="0"/>
              <a:t>method and pass an </a:t>
            </a:r>
            <a:r>
              <a:rPr lang="en-IN" dirty="0" err="1"/>
              <a:t>iterable</a:t>
            </a:r>
            <a:r>
              <a:rPr lang="en-IN" dirty="0"/>
              <a:t> data structure such as a list into it and create the </a:t>
            </a:r>
            <a:r>
              <a:rPr lang="en-IN" dirty="0">
                <a:latin typeface="Courier New" panose="02070309020205020404" pitchFamily="49" charset="0"/>
                <a:cs typeface="Courier New" panose="02070309020205020404" pitchFamily="49" charset="0"/>
              </a:rPr>
              <a:t>tuple</a:t>
            </a:r>
            <a:r>
              <a:rPr lang="en-IN" dirty="0"/>
              <a:t> that way. There are a number of other methods contained in the Python documentation which lists some of the other methods available for a named </a:t>
            </a:r>
            <a:r>
              <a:rPr lang="en-IN" dirty="0">
                <a:latin typeface="Courier New" panose="02070309020205020404" pitchFamily="49" charset="0"/>
                <a:cs typeface="Courier New" panose="02070309020205020404" pitchFamily="49" charset="0"/>
              </a:rPr>
              <a:t>tuple</a:t>
            </a:r>
            <a:r>
              <a:rPr lang="en-IN" dirty="0"/>
              <a:t>.</a:t>
            </a:r>
            <a:endParaRPr lang="en-GB" dirty="0"/>
          </a:p>
          <a:p>
            <a:r>
              <a:rPr lang="en-IN" dirty="0"/>
              <a:t>There are a number of other containers available in the collections library, however, the ones discussed above are the most useful and commonly used data structures in the Python environment.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11</a:t>
            </a:fld>
            <a:endParaRPr lang="en-GB" dirty="0"/>
          </a:p>
        </p:txBody>
      </p:sp>
      <p:sp>
        <p:nvSpPr>
          <p:cNvPr id="6" name="Rectangle 5"/>
          <p:cNvSpPr/>
          <p:nvPr/>
        </p:nvSpPr>
        <p:spPr>
          <a:xfrm>
            <a:off x="759740" y="1222745"/>
            <a:ext cx="5628878" cy="424239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 use the named tuple factory to create a named tuple type called 'Person'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first argument is the named tuple's name, the second argument is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list of fields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Person = </a:t>
            </a:r>
            <a:r>
              <a:rPr lang="en-IN" sz="1100" dirty="0" err="1">
                <a:solidFill>
                  <a:schemeClr val="tx1"/>
                </a:solidFill>
                <a:latin typeface="Courier New" panose="02070309020205020404" pitchFamily="49" charset="0"/>
                <a:cs typeface="Courier New" panose="02070309020205020404" pitchFamily="49" charset="0"/>
              </a:rPr>
              <a:t>namedtuple</a:t>
            </a:r>
            <a:r>
              <a:rPr lang="en-IN" sz="1100" dirty="0">
                <a:solidFill>
                  <a:schemeClr val="tx1"/>
                </a:solidFill>
                <a:latin typeface="Courier New" panose="02070309020205020404" pitchFamily="49" charset="0"/>
                <a:cs typeface="Courier New" panose="02070309020205020404" pitchFamily="49" charset="0"/>
              </a:rPr>
              <a:t>('Person','</a:t>
            </a:r>
            <a:r>
              <a:rPr lang="en-IN" sz="1100" dirty="0" err="1">
                <a:solidFill>
                  <a:schemeClr val="tx1"/>
                </a:solidFill>
                <a:latin typeface="Courier New" panose="02070309020205020404" pitchFamily="49" charset="0"/>
                <a:cs typeface="Courier New" panose="02070309020205020404" pitchFamily="49" charset="0"/>
              </a:rPr>
              <a:t>firstname</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lastname</a:t>
            </a:r>
            <a:r>
              <a:rPr lang="en-IN" sz="1100" dirty="0">
                <a:solidFill>
                  <a:schemeClr val="tx1"/>
                </a:solidFill>
                <a:latin typeface="Courier New" panose="02070309020205020404" pitchFamily="49" charset="0"/>
                <a:cs typeface="Courier New" panose="02070309020205020404" pitchFamily="49" charset="0"/>
              </a:rPr>
              <a:t> ID Address')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Now we can use this named tuple type to create Persons.  Such as: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Braun = Person('Braun','Brelin','12345','1234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Note here that we can now access elements by field name, rather than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index position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Braun.firstname</a:t>
            </a:r>
            <a:r>
              <a:rPr lang="en-IN" sz="1100" dirty="0">
                <a:solidFill>
                  <a:schemeClr val="tx1"/>
                </a:solidFill>
                <a:latin typeface="Courier New" panose="02070309020205020404" pitchFamily="49" charset="0"/>
                <a:cs typeface="Courier New" panose="02070309020205020404" pitchFamily="49" charset="0"/>
              </a:rPr>
              <a:t> + " " + </a:t>
            </a:r>
            <a:r>
              <a:rPr lang="en-IN" sz="1100" dirty="0" err="1">
                <a:solidFill>
                  <a:schemeClr val="tx1"/>
                </a:solidFill>
                <a:latin typeface="Courier New" panose="02070309020205020404" pitchFamily="49" charset="0"/>
                <a:cs typeface="Courier New" panose="02070309020205020404" pitchFamily="49" charset="0"/>
              </a:rPr>
              <a:t>Braun.lastname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 can create a person object by using the _make method and passing some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sort of </a:t>
            </a:r>
            <a:r>
              <a:rPr lang="en-IN" sz="1100" dirty="0" err="1">
                <a:solidFill>
                  <a:schemeClr val="tx1"/>
                </a:solidFill>
                <a:latin typeface="Courier New" panose="02070309020205020404" pitchFamily="49" charset="0"/>
                <a:cs typeface="Courier New" panose="02070309020205020404" pitchFamily="49" charset="0"/>
              </a:rPr>
              <a:t>iterable</a:t>
            </a:r>
            <a:r>
              <a:rPr lang="en-IN" sz="1100" dirty="0">
                <a:solidFill>
                  <a:schemeClr val="tx1"/>
                </a:solidFill>
                <a:latin typeface="Courier New" panose="02070309020205020404" pitchFamily="49" charset="0"/>
                <a:cs typeface="Courier New" panose="02070309020205020404" pitchFamily="49" charset="0"/>
              </a:rPr>
              <a:t> data structure such as a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Bob=Person('Bob','Bird','12346','2345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Bob.firstname</a:t>
            </a:r>
            <a:r>
              <a:rPr lang="en-IN" sz="1100" dirty="0">
                <a:solidFill>
                  <a:schemeClr val="tx1"/>
                </a:solidFill>
                <a:latin typeface="Courier New" panose="02070309020205020404" pitchFamily="49" charset="0"/>
                <a:cs typeface="Courier New" panose="02070309020205020404" pitchFamily="49" charset="0"/>
              </a:rPr>
              <a:t> + " " + </a:t>
            </a:r>
            <a:r>
              <a:rPr lang="en-IN" sz="1100" dirty="0" err="1">
                <a:solidFill>
                  <a:schemeClr val="tx1"/>
                </a:solidFill>
                <a:latin typeface="Courier New" panose="02070309020205020404" pitchFamily="49" charset="0"/>
                <a:cs typeface="Courier New" panose="02070309020205020404" pitchFamily="49" charset="0"/>
              </a:rPr>
              <a:t>Bob.lastname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65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a:t>An important module in the Python libraries is the Collections library.  This library defines a number of useful data structures for implementing Python applications.  </a:t>
            </a:r>
          </a:p>
          <a:p>
            <a:r>
              <a:rPr lang="en-IN" dirty="0"/>
              <a:t>Let's take a tour through this module.</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7" name="Slide Image Placeholder 6"/>
          <p:cNvSpPr>
            <a:spLocks noGrp="1" noRot="1" noChangeAspect="1"/>
          </p:cNvSpPr>
          <p:nvPr>
            <p:ph type="sldImg"/>
          </p:nvPr>
        </p:nvSpPr>
        <p:spPr>
          <a:xfrm>
            <a:off x="520700" y="654050"/>
            <a:ext cx="6056313" cy="3722688"/>
          </a:xfrm>
        </p:spPr>
      </p:sp>
      <p:sp>
        <p:nvSpPr>
          <p:cNvPr id="8" name="Slide Number Placeholder 7"/>
          <p:cNvSpPr>
            <a:spLocks noGrp="1"/>
          </p:cNvSpPr>
          <p:nvPr>
            <p:ph type="sldNum" sz="quarter" idx="11"/>
          </p:nvPr>
        </p:nvSpPr>
        <p:spPr/>
        <p:txBody>
          <a:bodyPr/>
          <a:lstStyle/>
          <a:p>
            <a:fld id="{9214BD2A-AA4A-4E3E-BAD0-B9A70386381F}" type="slidenum">
              <a:rPr lang="en-GB" smtClean="0"/>
              <a:pPr/>
              <a:t>2</a:t>
            </a:fld>
            <a:endParaRPr lang="en-GB" dirty="0"/>
          </a:p>
        </p:txBody>
      </p:sp>
    </p:spTree>
    <p:extLst>
      <p:ext uri="{BB962C8B-B14F-4D97-AF65-F5344CB8AC3E}">
        <p14:creationId xmlns:p14="http://schemas.microsoft.com/office/powerpoint/2010/main" val="331103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20" name="Slide Image Placeholder 19"/>
          <p:cNvSpPr>
            <a:spLocks noGrp="1" noRot="1" noChangeAspect="1"/>
          </p:cNvSpPr>
          <p:nvPr>
            <p:ph type="sldImg"/>
          </p:nvPr>
        </p:nvSpPr>
        <p:spPr>
          <a:xfrm>
            <a:off x="520700" y="654050"/>
            <a:ext cx="6056313" cy="3722688"/>
          </a:xfrm>
        </p:spPr>
      </p:sp>
      <p:sp>
        <p:nvSpPr>
          <p:cNvPr id="21" name="Notes Placeholder 20"/>
          <p:cNvSpPr>
            <a:spLocks noGrp="1"/>
          </p:cNvSpPr>
          <p:nvPr>
            <p:ph type="body" idx="1"/>
          </p:nvPr>
        </p:nvSpPr>
        <p:spPr/>
        <p:txBody>
          <a:bodyPr/>
          <a:lstStyle/>
          <a:p>
            <a:r>
              <a:rPr lang="en-IN" sz="1300" b="1" dirty="0">
                <a:solidFill>
                  <a:schemeClr val="accent5"/>
                </a:solidFill>
              </a:rPr>
              <a:t>The </a:t>
            </a:r>
            <a:r>
              <a:rPr lang="en-IN" sz="1300" b="1" dirty="0" err="1">
                <a:solidFill>
                  <a:schemeClr val="accent5"/>
                </a:solidFill>
                <a:latin typeface="Courier New" panose="02070309020205020404" pitchFamily="49" charset="0"/>
                <a:cs typeface="Courier New" panose="02070309020205020404" pitchFamily="49" charset="0"/>
              </a:rPr>
              <a:t>chainmap</a:t>
            </a:r>
            <a:endParaRPr lang="en-GB" sz="1300" b="1" dirty="0">
              <a:solidFill>
                <a:schemeClr val="accent5"/>
              </a:solidFill>
              <a:latin typeface="Courier New" panose="02070309020205020404" pitchFamily="49" charset="0"/>
              <a:cs typeface="Courier New" panose="02070309020205020404" pitchFamily="49" charset="0"/>
            </a:endParaRPr>
          </a:p>
          <a:p>
            <a:r>
              <a:rPr lang="en-IN" dirty="0" err="1">
                <a:latin typeface="Courier New" panose="02070309020205020404" pitchFamily="49" charset="0"/>
                <a:cs typeface="Courier New" panose="02070309020205020404" pitchFamily="49" charset="0"/>
              </a:rPr>
              <a:t>chainmaps</a:t>
            </a:r>
            <a:r>
              <a:rPr lang="en-IN" dirty="0"/>
              <a:t> are new to Python 3.  A </a:t>
            </a:r>
            <a:r>
              <a:rPr lang="en-IN" dirty="0" err="1">
                <a:latin typeface="Courier New" panose="02070309020205020404" pitchFamily="49" charset="0"/>
                <a:cs typeface="Courier New" panose="02070309020205020404" pitchFamily="49" charset="0"/>
              </a:rPr>
              <a:t>chainmap</a:t>
            </a:r>
            <a:r>
              <a:rPr lang="en-IN" dirty="0"/>
              <a:t> provides the ability to take one or more (usually more) dictionaries and combine then into one large dictionary that can be searched on or iterated over.</a:t>
            </a:r>
            <a:endParaRPr lang="en-GB" dirty="0"/>
          </a:p>
          <a:p>
            <a:r>
              <a:rPr lang="en-IN" dirty="0"/>
              <a:t>Let's see an example of this: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endParaRPr lang="en-GB" dirty="0"/>
          </a:p>
          <a:p>
            <a:r>
              <a:rPr lang="en-IN" dirty="0"/>
              <a:t> </a:t>
            </a:r>
            <a:endParaRPr lang="en-GB" dirty="0"/>
          </a:p>
          <a:p>
            <a:endParaRPr lang="en-GB" dirty="0"/>
          </a:p>
        </p:txBody>
      </p:sp>
      <p:sp>
        <p:nvSpPr>
          <p:cNvPr id="24" name="Rectangle 23"/>
          <p:cNvSpPr/>
          <p:nvPr/>
        </p:nvSpPr>
        <p:spPr>
          <a:xfrm>
            <a:off x="746585" y="5820937"/>
            <a:ext cx="5642034" cy="296377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usr</a:t>
            </a:r>
            <a:r>
              <a:rPr lang="en-IN" sz="1200" dirty="0">
                <a:solidFill>
                  <a:schemeClr val="tx1"/>
                </a:solidFill>
                <a:latin typeface="Courier New" panose="02070309020205020404" pitchFamily="49" charset="0"/>
                <a:cs typeface="Courier New" panose="02070309020205020404" pitchFamily="49" charset="0"/>
              </a:rPr>
              <a:t>/bin/python3</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from collections import </a:t>
            </a:r>
            <a:r>
              <a:rPr lang="en-IN" sz="1200" dirty="0" err="1">
                <a:solidFill>
                  <a:schemeClr val="tx1"/>
                </a:solidFill>
                <a:latin typeface="Courier New" panose="02070309020205020404" pitchFamily="49" charset="0"/>
                <a:cs typeface="Courier New" panose="02070309020205020404" pitchFamily="49" charset="0"/>
              </a:rPr>
              <a:t>ChainMap</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Here are three  separate dictionaries that contain a car part name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and a part number.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car_parts</a:t>
            </a:r>
            <a:r>
              <a:rPr lang="en-IN" sz="1200" dirty="0">
                <a:solidFill>
                  <a:schemeClr val="tx1"/>
                </a:solidFill>
                <a:latin typeface="Courier New" panose="02070309020205020404" pitchFamily="49" charset="0"/>
                <a:cs typeface="Courier New" panose="02070309020205020404" pitchFamily="49" charset="0"/>
              </a:rPr>
              <a:t> ={'hood':'1P994','engine':'2X2001','front_door':'1Y8884'}</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car_options</a:t>
            </a:r>
            <a:r>
              <a:rPr lang="en-IN" sz="1200" dirty="0">
                <a:solidFill>
                  <a:schemeClr val="tx1"/>
                </a:solidFill>
                <a:latin typeface="Courier New" panose="02070309020205020404" pitchFamily="49" charset="0"/>
                <a:cs typeface="Courier New" panose="02070309020205020404" pitchFamily="49" charset="0"/>
              </a:rPr>
              <a:t>={'air_conditioning':'9B0003','Turbo':'1D9110','rollbar':'5Z0123'}</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car_accessories</a:t>
            </a:r>
            <a:r>
              <a:rPr lang="en-IN" sz="1200" dirty="0">
                <a:solidFill>
                  <a:schemeClr val="tx1"/>
                </a:solidFill>
                <a:latin typeface="Courier New" panose="02070309020205020404" pitchFamily="49" charset="0"/>
                <a:cs typeface="Courier New" panose="02070309020205020404" pitchFamily="49" charset="0"/>
              </a:rPr>
              <a:t> = {'Cover':'4T1413','hood_ornament':'5N0512','seat_cover':'7C0316'}</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p:txBody>
      </p:sp>
      <p:sp>
        <p:nvSpPr>
          <p:cNvPr id="26" name="Rectangle 25"/>
          <p:cNvSpPr/>
          <p:nvPr/>
        </p:nvSpPr>
        <p:spPr>
          <a:xfrm>
            <a:off x="4814976" y="8977897"/>
            <a:ext cx="1537570" cy="36440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lgn="r"/>
            <a:r>
              <a:rPr lang="en-GB" sz="1200" dirty="0">
                <a:solidFill>
                  <a:schemeClr val="tx1"/>
                </a:solidFill>
                <a:latin typeface="Courier New" panose="02070309020205020404" pitchFamily="49" charset="0"/>
                <a:cs typeface="Courier New" panose="02070309020205020404" pitchFamily="49" charset="0"/>
              </a:rPr>
              <a:t>Continued ….</a:t>
            </a:r>
          </a:p>
        </p:txBody>
      </p:sp>
      <p:sp>
        <p:nvSpPr>
          <p:cNvPr id="22" name="Slide Number Placeholder 21"/>
          <p:cNvSpPr>
            <a:spLocks noGrp="1"/>
          </p:cNvSpPr>
          <p:nvPr>
            <p:ph type="sldNum" sz="quarter" idx="11"/>
          </p:nvPr>
        </p:nvSpPr>
        <p:spPr/>
        <p:txBody>
          <a:bodyPr/>
          <a:lstStyle/>
          <a:p>
            <a:fld id="{9214BD2A-AA4A-4E3E-BAD0-B9A70386381F}" type="slidenum">
              <a:rPr lang="en-GB" smtClean="0"/>
              <a:pPr/>
              <a:t>3</a:t>
            </a:fld>
            <a:endParaRPr lang="en-GB" dirty="0"/>
          </a:p>
        </p:txBody>
      </p:sp>
    </p:spTree>
    <p:extLst>
      <p:ext uri="{BB962C8B-B14F-4D97-AF65-F5344CB8AC3E}">
        <p14:creationId xmlns:p14="http://schemas.microsoft.com/office/powerpoint/2010/main" val="396113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71647"/>
            <a:ext cx="5678212" cy="8735482"/>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dirty="0"/>
              <a:t>The output of this program is:</a:t>
            </a:r>
            <a:endParaRPr lang="en-GB" dirty="0"/>
          </a:p>
          <a:p>
            <a:pPr lvl="1"/>
            <a:r>
              <a:rPr lang="en-IN" dirty="0"/>
              <a:t>2X2001</a:t>
            </a:r>
            <a:endParaRPr lang="en-GB" dirty="0"/>
          </a:p>
          <a:p>
            <a:pPr lvl="1"/>
            <a:r>
              <a:rPr lang="en-IN" dirty="0"/>
              <a:t>4T1414</a:t>
            </a:r>
            <a:endParaRPr lang="en-GB" dirty="0"/>
          </a:p>
          <a:p>
            <a:pPr lvl="1"/>
            <a:r>
              <a:rPr lang="en-IN" dirty="0"/>
              <a:t>{'hood': '1P994', 'Cover': '4T1414', 'engine': '2X2001', '</a:t>
            </a:r>
            <a:r>
              <a:rPr lang="en-IN" dirty="0" err="1"/>
              <a:t>front_door</a:t>
            </a:r>
            <a:r>
              <a:rPr lang="en-IN" dirty="0"/>
              <a:t>': '1Y8884'}</a:t>
            </a:r>
            <a:endParaRPr lang="en-GB" dirty="0"/>
          </a:p>
          <a:p>
            <a:r>
              <a:rPr lang="en-IN" dirty="0"/>
              <a:t>Why do this instead of creating one large dictionary?  There may be reasons in your application to keep the dictionaries separate for other purposes.  For example, if you often do iterations over the car parts dictionary, it makes sense to keep it as small as possible for performance and resource reasons.  </a:t>
            </a:r>
            <a:endParaRPr lang="en-GB" dirty="0"/>
          </a:p>
          <a:p>
            <a:r>
              <a:rPr lang="en-IN" dirty="0"/>
              <a:t>A couple of notes on </a:t>
            </a:r>
            <a:r>
              <a:rPr lang="en-IN" dirty="0" err="1">
                <a:latin typeface="Courier New" panose="02070309020205020404" pitchFamily="49" charset="0"/>
                <a:cs typeface="Courier New" panose="02070309020205020404" pitchFamily="49" charset="0"/>
              </a:rPr>
              <a:t>ChainMap</a:t>
            </a:r>
            <a:r>
              <a:rPr lang="en-IN" dirty="0"/>
              <a:t>.  The </a:t>
            </a:r>
            <a:r>
              <a:rPr lang="en-IN" dirty="0" err="1">
                <a:latin typeface="Courier New" panose="02070309020205020404" pitchFamily="49" charset="0"/>
                <a:cs typeface="Courier New" panose="02070309020205020404" pitchFamily="49" charset="0"/>
              </a:rPr>
              <a:t>ChainMap</a:t>
            </a:r>
            <a:r>
              <a:rPr lang="en-IN" dirty="0"/>
              <a:t> map attribute is a list of the maps in the chain,  i.e. in this case </a:t>
            </a:r>
            <a:r>
              <a:rPr lang="en-IN" dirty="0" err="1">
                <a:latin typeface="Courier New" panose="02070309020205020404" pitchFamily="49" charset="0"/>
                <a:cs typeface="Courier New" panose="02070309020205020404" pitchFamily="49" charset="0"/>
              </a:rPr>
              <a:t>car_manifest.maps</a:t>
            </a:r>
            <a:r>
              <a:rPr lang="en-IN" dirty="0">
                <a:latin typeface="Courier New" panose="02070309020205020404" pitchFamily="49" charset="0"/>
                <a:cs typeface="Courier New" panose="02070309020205020404" pitchFamily="49" charset="0"/>
              </a:rPr>
              <a:t>[0]</a:t>
            </a:r>
            <a:r>
              <a:rPr lang="en-IN" dirty="0"/>
              <a:t> references the </a:t>
            </a:r>
            <a:r>
              <a:rPr lang="en-IN" dirty="0" err="1">
                <a:latin typeface="Courier New" panose="02070309020205020404" pitchFamily="49" charset="0"/>
                <a:cs typeface="Courier New" panose="02070309020205020404" pitchFamily="49" charset="0"/>
              </a:rPr>
              <a:t>car_parts</a:t>
            </a:r>
            <a:r>
              <a:rPr lang="en-IN" dirty="0"/>
              <a:t> dictionary.  The </a:t>
            </a:r>
            <a:r>
              <a:rPr lang="en-IN" dirty="0" err="1">
                <a:latin typeface="Courier New" panose="02070309020205020404" pitchFamily="49" charset="0"/>
                <a:cs typeface="Courier New" panose="02070309020205020404" pitchFamily="49" charset="0"/>
              </a:rPr>
              <a:t>new_child</a:t>
            </a:r>
            <a:r>
              <a:rPr lang="en-IN" dirty="0"/>
              <a:t> method allows the creation of a new </a:t>
            </a:r>
            <a:r>
              <a:rPr lang="en-IN" dirty="0" err="1">
                <a:latin typeface="Courier New" panose="02070309020205020404" pitchFamily="49" charset="0"/>
                <a:cs typeface="Courier New" panose="02070309020205020404" pitchFamily="49" charset="0"/>
              </a:rPr>
              <a:t>ChainMap</a:t>
            </a:r>
            <a:r>
              <a:rPr lang="en-IN" dirty="0"/>
              <a:t> containing a new map at the front of the list, followed by all of the other maps in the list.  It defaults to an empty map at the start of the maps list if no map is given.</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4</a:t>
            </a:fld>
            <a:endParaRPr lang="en-GB" dirty="0"/>
          </a:p>
        </p:txBody>
      </p:sp>
      <p:sp>
        <p:nvSpPr>
          <p:cNvPr id="6" name="Rectangle 5"/>
          <p:cNvSpPr/>
          <p:nvPr/>
        </p:nvSpPr>
        <p:spPr>
          <a:xfrm>
            <a:off x="746585" y="671648"/>
            <a:ext cx="5642034" cy="230278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Here we use the </a:t>
            </a:r>
            <a:r>
              <a:rPr lang="en-IN" sz="1200" dirty="0" err="1">
                <a:solidFill>
                  <a:schemeClr val="tx1"/>
                </a:solidFill>
                <a:latin typeface="Courier New" panose="02070309020205020404" pitchFamily="49" charset="0"/>
                <a:cs typeface="Courier New" panose="02070309020205020404" pitchFamily="49" charset="0"/>
              </a:rPr>
              <a:t>chainmap</a:t>
            </a:r>
            <a:r>
              <a:rPr lang="en-IN" sz="1200" dirty="0">
                <a:solidFill>
                  <a:schemeClr val="tx1"/>
                </a:solidFill>
                <a:latin typeface="Courier New" panose="02070309020205020404" pitchFamily="49" charset="0"/>
                <a:cs typeface="Courier New" panose="02070309020205020404" pitchFamily="49" charset="0"/>
              </a:rPr>
              <a:t> to combine the three dictionaries into one.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ChainMap</a:t>
            </a:r>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car_parts,car_options,car_accessories</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['engine'])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['Cover'] = '4T1414'</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['Cover'])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car_manifest.maps</a:t>
            </a:r>
            <a:r>
              <a:rPr lang="en-IN" sz="1200" dirty="0">
                <a:solidFill>
                  <a:schemeClr val="tx1"/>
                </a:solidFill>
                <a:latin typeface="Courier New" panose="02070309020205020404" pitchFamily="49" charset="0"/>
                <a:cs typeface="Courier New" panose="02070309020205020404" pitchFamily="49" charset="0"/>
              </a:rPr>
              <a:t>[0])</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173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a:xfrm>
            <a:off x="710406" y="4486940"/>
            <a:ext cx="5678212" cy="4920189"/>
          </a:xfrm>
        </p:spPr>
        <p:txBody>
          <a:bodyPr/>
          <a:lstStyle/>
          <a:p>
            <a:pPr>
              <a:spcAft>
                <a:spcPts val="325"/>
              </a:spcAft>
            </a:pPr>
            <a:r>
              <a:rPr lang="en-IN" sz="1300" b="1" dirty="0">
                <a:solidFill>
                  <a:schemeClr val="accent5"/>
                </a:solidFill>
                <a:latin typeface="Courier New" panose="02070309020205020404" pitchFamily="49" charset="0"/>
                <a:cs typeface="Courier New" panose="02070309020205020404" pitchFamily="49" charset="0"/>
              </a:rPr>
              <a:t>counter</a:t>
            </a:r>
            <a:endParaRPr lang="en-GB" sz="1300" b="1" dirty="0">
              <a:solidFill>
                <a:schemeClr val="accent5"/>
              </a:solidFill>
              <a:latin typeface="Courier New" panose="02070309020205020404" pitchFamily="49" charset="0"/>
              <a:cs typeface="Courier New" panose="02070309020205020404" pitchFamily="49" charset="0"/>
            </a:endParaRPr>
          </a:p>
          <a:p>
            <a:pPr>
              <a:spcAft>
                <a:spcPts val="0"/>
              </a:spcAft>
            </a:pPr>
            <a:r>
              <a:rPr lang="en-IN" dirty="0"/>
              <a:t>This is one of the most useful components of the Collections library.  A counter is a subclass of a dictionary.  Counters maintain a key value pair where the key is the key item and the value is the number of these keys found.  For example:</a:t>
            </a:r>
          </a:p>
          <a:p>
            <a:pPr>
              <a:spcAft>
                <a:spcPts val="542"/>
              </a:spcAft>
            </a:pPr>
            <a:endParaRPr lang="en-IN" dirty="0"/>
          </a:p>
          <a:p>
            <a:pPr>
              <a:spcAft>
                <a:spcPts val="542"/>
              </a:spcAft>
            </a:pPr>
            <a:endParaRPr lang="en-IN" dirty="0"/>
          </a:p>
          <a:p>
            <a:pPr>
              <a:spcAft>
                <a:spcPts val="542"/>
              </a:spcAft>
            </a:pPr>
            <a:endParaRPr lang="en-GB" dirty="0"/>
          </a:p>
          <a:p>
            <a:pPr>
              <a:spcAft>
                <a:spcPts val="542"/>
              </a:spcAft>
            </a:pPr>
            <a:r>
              <a:rPr lang="en-IN" dirty="0"/>
              <a:t> </a:t>
            </a:r>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r>
              <a:rPr lang="en-IN" dirty="0"/>
              <a:t>The output of this program is:</a:t>
            </a:r>
            <a:endParaRPr lang="en-GB" dirty="0"/>
          </a:p>
          <a:p>
            <a:pPr lvl="1">
              <a:spcAft>
                <a:spcPts val="542"/>
              </a:spcAft>
            </a:pPr>
            <a:r>
              <a:rPr lang="en-IN" dirty="0"/>
              <a:t>Counter({'foo': 4, 'bar': 3, '</a:t>
            </a:r>
            <a:r>
              <a:rPr lang="en-IN" dirty="0" err="1"/>
              <a:t>feh</a:t>
            </a:r>
            <a:r>
              <a:rPr lang="en-IN" dirty="0"/>
              <a:t>': 2, '</a:t>
            </a:r>
            <a:r>
              <a:rPr lang="en-IN" dirty="0" err="1"/>
              <a:t>baz</a:t>
            </a:r>
            <a:r>
              <a:rPr lang="en-IN" dirty="0"/>
              <a:t>': 1, 'blech': 1, 'meh': 1})</a:t>
            </a:r>
            <a:endParaRPr lang="en-GB" dirty="0"/>
          </a:p>
          <a:p>
            <a:pPr lvl="1">
              <a:spcAft>
                <a:spcPts val="542"/>
              </a:spcAft>
            </a:pPr>
            <a:r>
              <a:rPr lang="en-IN" dirty="0"/>
              <a:t>[('foo', 4), ('bar', 3)]</a:t>
            </a:r>
            <a:endParaRPr lang="en-GB" dirty="0"/>
          </a:p>
          <a:p>
            <a:pPr>
              <a:spcAft>
                <a:spcPts val="542"/>
              </a:spcAft>
            </a:pPr>
            <a:r>
              <a:rPr lang="en-IN" dirty="0"/>
              <a:t>As we can see, the </a:t>
            </a:r>
            <a:r>
              <a:rPr lang="en-IN" dirty="0" err="1">
                <a:latin typeface="Courier New" panose="02070309020205020404" pitchFamily="49" charset="0"/>
                <a:cs typeface="Courier New" panose="02070309020205020404" pitchFamily="49" charset="0"/>
              </a:rPr>
              <a:t>wordCount</a:t>
            </a:r>
            <a:r>
              <a:rPr lang="en-IN" dirty="0"/>
              <a:t> variable contains a dictionary which has the elements of the </a:t>
            </a:r>
            <a:r>
              <a:rPr lang="en-IN" dirty="0" err="1">
                <a:latin typeface="Courier New" panose="02070309020205020404" pitchFamily="49" charset="0"/>
                <a:cs typeface="Courier New" panose="02070309020205020404" pitchFamily="49" charset="0"/>
              </a:rPr>
              <a:t>wordList</a:t>
            </a:r>
            <a:r>
              <a:rPr lang="en-IN" dirty="0"/>
              <a:t> list as the keys and the number of times it finds each key in the list as its value. We can also call methods such as </a:t>
            </a:r>
            <a:r>
              <a:rPr lang="en-IN" dirty="0" err="1">
                <a:latin typeface="Courier New" panose="02070309020205020404" pitchFamily="49" charset="0"/>
                <a:cs typeface="Courier New" panose="02070309020205020404" pitchFamily="49" charset="0"/>
              </a:rPr>
              <a:t>most_common</a:t>
            </a:r>
            <a:r>
              <a:rPr lang="en-IN" dirty="0">
                <a:latin typeface="Courier New" panose="02070309020205020404" pitchFamily="49" charset="0"/>
                <a:cs typeface="Courier New" panose="02070309020205020404" pitchFamily="49" charset="0"/>
              </a:rPr>
              <a:t>(n)</a:t>
            </a:r>
            <a:r>
              <a:rPr lang="en-IN" dirty="0"/>
              <a:t> which gives back the</a:t>
            </a:r>
            <a:r>
              <a:rPr lang="en-IN" dirty="0">
                <a:latin typeface="Courier New" panose="02070309020205020404" pitchFamily="49" charset="0"/>
                <a:cs typeface="Courier New" panose="02070309020205020404" pitchFamily="49" charset="0"/>
              </a:rPr>
              <a:t> n </a:t>
            </a:r>
            <a:r>
              <a:rPr lang="en-IN" dirty="0"/>
              <a:t>most common elements in the list.   There are many use cases for using the </a:t>
            </a:r>
            <a:r>
              <a:rPr lang="en-IN" dirty="0">
                <a:latin typeface="Courier New" panose="02070309020205020404" pitchFamily="49" charset="0"/>
                <a:cs typeface="Courier New" panose="02070309020205020404" pitchFamily="49" charset="0"/>
              </a:rPr>
              <a:t>Counter</a:t>
            </a:r>
            <a:r>
              <a:rPr lang="en-IN" dirty="0"/>
              <a:t> dictionary such as finding the most common word or words in a set (such as a book).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Rectangle 4"/>
          <p:cNvSpPr/>
          <p:nvPr/>
        </p:nvSpPr>
        <p:spPr>
          <a:xfrm>
            <a:off x="710406" y="5320209"/>
            <a:ext cx="5547519" cy="22174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000" dirty="0">
              <a:solidFill>
                <a:schemeClr val="tx1"/>
              </a:solidFill>
              <a:latin typeface="Courier New" panose="02070309020205020404" pitchFamily="49" charset="0"/>
              <a:cs typeface="Courier New" panose="02070309020205020404" pitchFamily="49" charset="0"/>
            </a:endParaRPr>
          </a:p>
          <a:p>
            <a:pPr>
              <a:spcBef>
                <a:spcPts val="650"/>
              </a:spcBef>
            </a:pP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usr</a:t>
            </a:r>
            <a:r>
              <a:rPr lang="en-IN" sz="1000" dirty="0">
                <a:solidFill>
                  <a:schemeClr val="tx1"/>
                </a:solidFill>
                <a:latin typeface="Courier New" panose="02070309020205020404" pitchFamily="49" charset="0"/>
                <a:cs typeface="Courier New" panose="02070309020205020404" pitchFamily="49" charset="0"/>
              </a:rPr>
              <a:t>/bin/python3</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from collections import Counter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wordList</a:t>
            </a:r>
            <a:r>
              <a:rPr lang="en-IN" sz="1000" dirty="0">
                <a:solidFill>
                  <a:schemeClr val="tx1"/>
                </a:solidFill>
                <a:latin typeface="Courier New" panose="02070309020205020404" pitchFamily="49" charset="0"/>
                <a:cs typeface="Courier New" panose="02070309020205020404" pitchFamily="49" charset="0"/>
              </a:rPr>
              <a:t> = ['foo','foo','bar','bar','baz','blech','foo','foo','bar','meh','feh','feh']</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wordCount</a:t>
            </a:r>
            <a:r>
              <a:rPr lang="en-IN" sz="1000" dirty="0">
                <a:solidFill>
                  <a:schemeClr val="tx1"/>
                </a:solidFill>
                <a:latin typeface="Courier New" panose="02070309020205020404" pitchFamily="49" charset="0"/>
                <a:cs typeface="Courier New" panose="02070309020205020404" pitchFamily="49" charset="0"/>
              </a:rPr>
              <a:t> = Counter(</a:t>
            </a:r>
            <a:r>
              <a:rPr lang="en-IN" sz="1000" dirty="0" err="1">
                <a:solidFill>
                  <a:schemeClr val="tx1"/>
                </a:solidFill>
                <a:latin typeface="Courier New" panose="02070309020205020404" pitchFamily="49" charset="0"/>
                <a:cs typeface="Courier New" panose="02070309020205020404" pitchFamily="49" charset="0"/>
              </a:rPr>
              <a:t>wordList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 count of key values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print (</a:t>
            </a:r>
            <a:r>
              <a:rPr lang="en-IN" sz="1000" dirty="0" err="1">
                <a:solidFill>
                  <a:schemeClr val="tx1"/>
                </a:solidFill>
                <a:latin typeface="Courier New" panose="02070309020205020404" pitchFamily="49" charset="0"/>
                <a:cs typeface="Courier New" panose="02070309020205020404" pitchFamily="49" charset="0"/>
              </a:rPr>
              <a:t>wordCount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 top two keys</a:t>
            </a:r>
            <a:endParaRPr lang="en-GB" sz="1000" dirty="0">
              <a:solidFill>
                <a:schemeClr val="tx1"/>
              </a:solidFill>
              <a:latin typeface="Courier New" panose="02070309020205020404" pitchFamily="49" charset="0"/>
              <a:cs typeface="Courier New" panose="02070309020205020404" pitchFamily="49" charset="0"/>
            </a:endParaRPr>
          </a:p>
          <a:p>
            <a:pPr>
              <a:spcAft>
                <a:spcPts val="217"/>
              </a:spcAft>
            </a:pPr>
            <a:r>
              <a:rPr lang="en-IN" sz="1000" dirty="0">
                <a:solidFill>
                  <a:schemeClr val="tx1"/>
                </a:solidFill>
                <a:latin typeface="Courier New" panose="02070309020205020404" pitchFamily="49" charset="0"/>
                <a:cs typeface="Courier New" panose="02070309020205020404" pitchFamily="49" charset="0"/>
              </a:rPr>
              <a:t>print (</a:t>
            </a:r>
            <a:r>
              <a:rPr lang="en-IN" sz="1000" dirty="0" err="1">
                <a:solidFill>
                  <a:schemeClr val="tx1"/>
                </a:solidFill>
                <a:latin typeface="Courier New" panose="02070309020205020404" pitchFamily="49" charset="0"/>
                <a:cs typeface="Courier New" panose="02070309020205020404" pitchFamily="49" charset="0"/>
              </a:rPr>
              <a:t>wordCount.most_common</a:t>
            </a:r>
            <a:r>
              <a:rPr lang="en-IN" sz="1000" dirty="0">
                <a:solidFill>
                  <a:schemeClr val="tx1"/>
                </a:solidFill>
                <a:latin typeface="Courier New" panose="02070309020205020404" pitchFamily="49" charset="0"/>
                <a:cs typeface="Courier New" panose="02070309020205020404" pitchFamily="49" charset="0"/>
              </a:rPr>
              <a:t>(2))</a:t>
            </a:r>
            <a:endParaRPr lang="en-GB" sz="10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0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5</a:t>
            </a:fld>
            <a:endParaRPr lang="en-GB" dirty="0"/>
          </a:p>
        </p:txBody>
      </p:sp>
    </p:spTree>
    <p:extLst>
      <p:ext uri="{BB962C8B-B14F-4D97-AF65-F5344CB8AC3E}">
        <p14:creationId xmlns:p14="http://schemas.microsoft.com/office/powerpoint/2010/main" val="98058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300" b="1" dirty="0">
                <a:solidFill>
                  <a:schemeClr val="accent5"/>
                </a:solidFill>
              </a:rPr>
              <a:t>The </a:t>
            </a:r>
            <a:r>
              <a:rPr lang="en-IN" sz="1300" b="1" dirty="0" err="1">
                <a:solidFill>
                  <a:schemeClr val="accent5"/>
                </a:solidFill>
                <a:latin typeface="Courier New" panose="02070309020205020404" pitchFamily="49" charset="0"/>
                <a:cs typeface="Courier New" panose="02070309020205020404" pitchFamily="49" charset="0"/>
              </a:rPr>
              <a:t>defaultdict</a:t>
            </a:r>
            <a:endParaRPr lang="en-GB" sz="1300" b="1" dirty="0">
              <a:solidFill>
                <a:schemeClr val="accent5"/>
              </a:solidFill>
              <a:latin typeface="Courier New" panose="02070309020205020404" pitchFamily="49" charset="0"/>
              <a:cs typeface="Courier New" panose="02070309020205020404" pitchFamily="49" charset="0"/>
            </a:endParaRPr>
          </a:p>
          <a:p>
            <a:r>
              <a:rPr lang="en-IN" dirty="0"/>
              <a:t>If we have a dictionary </a:t>
            </a:r>
            <a:r>
              <a:rPr lang="en-IN" dirty="0">
                <a:latin typeface="Courier New" panose="02070309020205020404" pitchFamily="49" charset="0"/>
                <a:cs typeface="Courier New" panose="02070309020205020404" pitchFamily="49" charset="0"/>
              </a:rPr>
              <a:t>d</a:t>
            </a:r>
            <a:r>
              <a:rPr lang="en-IN" dirty="0"/>
              <a:t> and I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dirty="0" err="1"/>
              <a:t>K</a:t>
            </a:r>
            <a:r>
              <a:rPr lang="en-IN" dirty="0" err="1">
                <a:latin typeface="Courier New" panose="02070309020205020404" pitchFamily="49" charset="0"/>
                <a:cs typeface="Courier New" panose="02070309020205020404" pitchFamily="49" charset="0"/>
              </a:rPr>
              <a:t>eyErrorException</a:t>
            </a:r>
            <a:r>
              <a:rPr lang="en-IN" dirty="0"/>
              <a:t>. This may not be the behaviour you desire.</a:t>
            </a:r>
          </a:p>
          <a:p>
            <a:r>
              <a:rPr lang="en-IN" dirty="0"/>
              <a:t>One way around this is to declare a default value for the key.  For example, if we have an empty dictionary </a:t>
            </a:r>
            <a:r>
              <a:rPr lang="en-IN" dirty="0">
                <a:latin typeface="Courier New" panose="02070309020205020404" pitchFamily="49" charset="0"/>
                <a:cs typeface="Courier New" panose="02070309020205020404" pitchFamily="49" charset="0"/>
              </a:rPr>
              <a:t>d</a:t>
            </a:r>
            <a:r>
              <a:rPr lang="en-IN" dirty="0"/>
              <a:t> and I want to print a default value for the key </a:t>
            </a:r>
            <a:r>
              <a:rPr lang="en-IN" dirty="0">
                <a:latin typeface="Courier New" panose="02070309020205020404" pitchFamily="49" charset="0"/>
                <a:cs typeface="Courier New" panose="02070309020205020404" pitchFamily="49" charset="0"/>
              </a:rPr>
              <a:t>'foo</a:t>
            </a:r>
            <a:r>
              <a:rPr lang="en-IN" dirty="0"/>
              <a:t>' so that it doesn't throw an exception, we can do the following </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d.setdefault</a:t>
            </a:r>
            <a:r>
              <a:rPr lang="en-IN" dirty="0">
                <a:latin typeface="Courier New" panose="02070309020205020404" pitchFamily="49" charset="0"/>
                <a:cs typeface="Courier New" panose="02070309020205020404" pitchFamily="49" charset="0"/>
              </a:rPr>
              <a:t>['foo',0]</a:t>
            </a:r>
            <a:r>
              <a:rPr lang="en-IN" dirty="0"/>
              <a:t>.  </a:t>
            </a:r>
          </a:p>
          <a:p>
            <a:r>
              <a:rPr lang="en-IN" dirty="0"/>
              <a:t>Now, every time we try to print </a:t>
            </a:r>
            <a:r>
              <a:rPr lang="en-IN" dirty="0">
                <a:latin typeface="Courier New" panose="02070309020205020404" pitchFamily="49" charset="0"/>
                <a:cs typeface="Courier New" panose="02070309020205020404" pitchFamily="49" charset="0"/>
              </a:rPr>
              <a:t>d['foo'],</a:t>
            </a:r>
            <a:r>
              <a:rPr lang="en-IN" dirty="0"/>
              <a:t> if the </a:t>
            </a:r>
            <a:r>
              <a:rPr lang="en-IN" dirty="0">
                <a:latin typeface="Courier New" panose="02070309020205020404" pitchFamily="49" charset="0"/>
                <a:cs typeface="Courier New" panose="02070309020205020404" pitchFamily="49" charset="0"/>
              </a:rPr>
              <a:t>'foo</a:t>
            </a:r>
            <a:r>
              <a:rPr lang="en-IN" dirty="0"/>
              <a:t>' key hasn't been set for </a:t>
            </a:r>
            <a:r>
              <a:rPr lang="en-IN" dirty="0">
                <a:latin typeface="Courier New" panose="02070309020205020404" pitchFamily="49" charset="0"/>
                <a:cs typeface="Courier New" panose="02070309020205020404" pitchFamily="49" charset="0"/>
              </a:rPr>
              <a:t>d</a:t>
            </a:r>
            <a:r>
              <a:rPr lang="en-IN" dirty="0"/>
              <a:t>, then it will print a </a:t>
            </a:r>
            <a:r>
              <a:rPr lang="en-IN" dirty="0">
                <a:latin typeface="Courier New" panose="02070309020205020404" pitchFamily="49" charset="0"/>
                <a:cs typeface="Courier New" panose="02070309020205020404" pitchFamily="49" charset="0"/>
              </a:rPr>
              <a:t>0</a:t>
            </a:r>
            <a:r>
              <a:rPr lang="en-IN" dirty="0"/>
              <a:t>.  However, this method is somewhat cumbersome, for a number of reasons that we will see in the next section.  For one thing, we'd have to call the </a:t>
            </a:r>
            <a:r>
              <a:rPr lang="en-IN" dirty="0" err="1">
                <a:latin typeface="Courier New" panose="02070309020205020404" pitchFamily="49" charset="0"/>
                <a:cs typeface="Courier New" panose="02070309020205020404" pitchFamily="49" charset="0"/>
              </a:rPr>
              <a:t>setdefault</a:t>
            </a:r>
            <a:r>
              <a:rPr lang="en-IN" dirty="0">
                <a:latin typeface="Courier New" panose="02070309020205020404" pitchFamily="49" charset="0"/>
                <a:cs typeface="Courier New" panose="02070309020205020404" pitchFamily="49" charset="0"/>
              </a:rPr>
              <a:t>()</a:t>
            </a:r>
            <a:r>
              <a:rPr lang="en-IN" dirty="0"/>
              <a:t> method for every key in the dictionary. For large dictionaries this becomes unsuitable.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6</a:t>
            </a:fld>
            <a:endParaRPr lang="en-GB" dirty="0"/>
          </a:p>
        </p:txBody>
      </p:sp>
    </p:spTree>
    <p:extLst>
      <p:ext uri="{BB962C8B-B14F-4D97-AF65-F5344CB8AC3E}">
        <p14:creationId xmlns:p14="http://schemas.microsoft.com/office/powerpoint/2010/main" val="258780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2"/>
          </a:xfrm>
        </p:spPr>
        <p:txBody>
          <a:bodyPr/>
          <a:lstStyle/>
          <a:p>
            <a:r>
              <a:rPr lang="en-IN" dirty="0"/>
              <a:t>However, the collections library allows us to have a sub class of dictionary called a default dictionary.  This allows us to set the value of any undefined keys just once.  </a:t>
            </a:r>
          </a:p>
          <a:p>
            <a:r>
              <a:rPr lang="en-IN" dirty="0"/>
              <a:t>For example:</a:t>
            </a: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Bef>
                <a:spcPts val="650"/>
              </a:spcBef>
            </a:pPr>
            <a:r>
              <a:rPr lang="en-IN" dirty="0"/>
              <a:t> So the output from this program is </a:t>
            </a:r>
            <a:r>
              <a:rPr lang="en-IN" dirty="0">
                <a:latin typeface="Courier New" panose="02070309020205020404" pitchFamily="49" charset="0"/>
                <a:cs typeface="Courier New" panose="02070309020205020404" pitchFamily="49" charset="0"/>
              </a:rPr>
              <a:t>0</a:t>
            </a:r>
            <a:r>
              <a:rPr lang="en-IN" dirty="0"/>
              <a:t> as </a:t>
            </a:r>
            <a:r>
              <a:rPr lang="en-IN" dirty="0">
                <a:latin typeface="Courier New" panose="02070309020205020404" pitchFamily="49" charset="0"/>
                <a:cs typeface="Courier New" panose="02070309020205020404" pitchFamily="49" charset="0"/>
              </a:rPr>
              <a:t>d['foo'] </a:t>
            </a:r>
            <a:r>
              <a:rPr lang="en-IN" dirty="0"/>
              <a:t>was not set before being used.</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7</a:t>
            </a:fld>
            <a:endParaRPr lang="en-GB" dirty="0"/>
          </a:p>
        </p:txBody>
      </p:sp>
      <p:sp>
        <p:nvSpPr>
          <p:cNvPr id="6" name="Rectangle 5"/>
          <p:cNvSpPr/>
          <p:nvPr/>
        </p:nvSpPr>
        <p:spPr>
          <a:xfrm>
            <a:off x="759741" y="1375277"/>
            <a:ext cx="5628878" cy="64605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from collections import </a:t>
            </a:r>
            <a:r>
              <a:rPr lang="en-IN" sz="1100" dirty="0" err="1">
                <a:solidFill>
                  <a:schemeClr val="tx1"/>
                </a:solidFill>
                <a:latin typeface="Courier New" panose="02070309020205020404" pitchFamily="49" charset="0"/>
                <a:cs typeface="Courier New" panose="02070309020205020404" pitchFamily="49" charset="0"/>
              </a:rPr>
              <a:t>defaultdict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p>
          <a:p>
            <a:r>
              <a:rPr lang="en-IN" sz="1100" dirty="0">
                <a:solidFill>
                  <a:schemeClr val="tx1"/>
                </a:solidFill>
                <a:latin typeface="Courier New" panose="02070309020205020404" pitchFamily="49" charset="0"/>
                <a:cs typeface="Courier New" panose="02070309020205020404" pitchFamily="49" charset="0"/>
              </a:rPr>
              <a:t>d =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 use the </a:t>
            </a:r>
            <a:r>
              <a:rPr lang="en-IN" sz="1100" dirty="0" err="1">
                <a:solidFill>
                  <a:schemeClr val="tx1"/>
                </a:solidFill>
                <a:latin typeface="Courier New" panose="02070309020205020404" pitchFamily="49" charset="0"/>
                <a:cs typeface="Courier New" panose="02070309020205020404" pitchFamily="49" charset="0"/>
              </a:rPr>
              <a:t>setdefault</a:t>
            </a:r>
            <a:r>
              <a:rPr lang="en-IN" sz="1100" dirty="0">
                <a:solidFill>
                  <a:schemeClr val="tx1"/>
                </a:solidFill>
                <a:latin typeface="Courier New" panose="02070309020205020404" pitchFamily="49" charset="0"/>
                <a:cs typeface="Courier New" panose="02070309020205020404" pitchFamily="49" charset="0"/>
              </a:rPr>
              <a:t> method from the python dictionary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set the default value for the key 'foo' in dictionary d to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However, the problem here is that we need to do this for every key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that we expect to be able to insert if we don't want to get 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KeyErrorException</a:t>
            </a:r>
            <a:r>
              <a:rPr lang="en-IN" sz="1100" dirty="0">
                <a:solidFill>
                  <a:schemeClr val="tx1"/>
                </a:solidFill>
                <a:latin typeface="Courier New" panose="02070309020205020404" pitchFamily="49" charset="0"/>
                <a:cs typeface="Courier New" panose="02070309020205020404" pitchFamily="49" charset="0"/>
              </a:rPr>
              <a:t> thrown when accessing d['foo'] if it hasn't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already got a value.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d.setdefault</a:t>
            </a:r>
            <a:r>
              <a:rPr lang="en-IN" sz="1100" dirty="0">
                <a:solidFill>
                  <a:schemeClr val="tx1"/>
                </a:solidFill>
                <a:latin typeface="Courier New" panose="02070309020205020404" pitchFamily="49" charset="0"/>
                <a:cs typeface="Courier New" panose="02070309020205020404" pitchFamily="49" charset="0"/>
              </a:rPr>
              <a:t>('foo',0)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(d['foo'])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Better way.  Make d a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  Note that we have to pass into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constructor a callable object.  You can look in the Python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documentation for built in functions to find the callable built 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objects (or create and pass in your own callable object). Passing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an </a:t>
            </a:r>
            <a:r>
              <a:rPr lang="en-IN" sz="1100" dirty="0" err="1">
                <a:solidFill>
                  <a:schemeClr val="tx1"/>
                </a:solidFill>
                <a:latin typeface="Courier New" panose="02070309020205020404" pitchFamily="49" charset="0"/>
                <a:cs typeface="Courier New" panose="02070309020205020404" pitchFamily="49" charset="0"/>
              </a:rPr>
              <a:t>int</a:t>
            </a:r>
            <a:r>
              <a:rPr lang="en-IN" sz="1100" dirty="0">
                <a:solidFill>
                  <a:schemeClr val="tx1"/>
                </a:solidFill>
                <a:latin typeface="Courier New" panose="02070309020205020404" pitchFamily="49" charset="0"/>
                <a:cs typeface="Courier New" panose="02070309020205020404" pitchFamily="49" charset="0"/>
              </a:rPr>
              <a:t> object automatically means that the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 will set a value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of 0 for any undefined key/value pairs.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Now, </a:t>
            </a:r>
            <a:r>
              <a:rPr lang="en-IN" sz="1100" dirty="0" err="1">
                <a:solidFill>
                  <a:schemeClr val="tx1"/>
                </a:solidFill>
                <a:latin typeface="Courier New" panose="02070309020205020404" pitchFamily="49" charset="0"/>
                <a:cs typeface="Courier New" panose="02070309020205020404" pitchFamily="49" charset="0"/>
              </a:rPr>
              <a:t>everytime</a:t>
            </a:r>
            <a:r>
              <a:rPr lang="en-IN" sz="1100" dirty="0">
                <a:solidFill>
                  <a:schemeClr val="tx1"/>
                </a:solidFill>
                <a:latin typeface="Courier New" panose="02070309020205020404" pitchFamily="49" charset="0"/>
                <a:cs typeface="Courier New" panose="02070309020205020404" pitchFamily="49" charset="0"/>
              </a:rPr>
              <a:t> we try to print out a key that doesn't exist in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dictionary, we get a 0 printed instead of an exception thrown.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(d['foo'])</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884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0388" y="654050"/>
            <a:ext cx="6056312" cy="3722688"/>
          </a:xfrm>
        </p:spPr>
      </p:sp>
      <p:sp>
        <p:nvSpPr>
          <p:cNvPr id="3" name="Notes Placeholder 2"/>
          <p:cNvSpPr>
            <a:spLocks noGrp="1"/>
          </p:cNvSpPr>
          <p:nvPr>
            <p:ph type="body" idx="1"/>
          </p:nvPr>
        </p:nvSpPr>
        <p:spPr/>
        <p:txBody>
          <a:bodyPr/>
          <a:lstStyle/>
          <a:p>
            <a:r>
              <a:rPr lang="en-IN" sz="1300" b="1" dirty="0">
                <a:solidFill>
                  <a:schemeClr val="accent5"/>
                </a:solidFill>
              </a:rPr>
              <a:t>The </a:t>
            </a:r>
            <a:r>
              <a:rPr lang="en-IN" sz="1300" b="1" dirty="0">
                <a:solidFill>
                  <a:schemeClr val="accent5"/>
                </a:solidFill>
                <a:latin typeface="Courier New" panose="02070309020205020404" pitchFamily="49" charset="0"/>
                <a:cs typeface="Courier New" panose="02070309020205020404" pitchFamily="49" charset="0"/>
              </a:rPr>
              <a:t>deque</a:t>
            </a:r>
            <a:endParaRPr lang="en-GB" sz="1300" b="1" dirty="0">
              <a:solidFill>
                <a:schemeClr val="accent5"/>
              </a:solidFill>
              <a:latin typeface="Courier New" panose="02070309020205020404" pitchFamily="49" charset="0"/>
              <a:cs typeface="Courier New" panose="02070309020205020404" pitchFamily="49" charset="0"/>
            </a:endParaRPr>
          </a:p>
          <a:p>
            <a:r>
              <a:rPr lang="en-IN" dirty="0"/>
              <a:t>A </a:t>
            </a:r>
            <a:r>
              <a:rPr lang="en-IN" dirty="0">
                <a:latin typeface="Courier New" panose="02070309020205020404" pitchFamily="49" charset="0"/>
                <a:cs typeface="Courier New" panose="02070309020205020404" pitchFamily="49" charset="0"/>
              </a:rPr>
              <a:t>deque</a:t>
            </a:r>
            <a:r>
              <a:rPr lang="en-IN" dirty="0"/>
              <a:t> (pronounced 'deck') is a shorthand term for a double ended queue. </a:t>
            </a:r>
          </a:p>
          <a:p>
            <a:r>
              <a:rPr lang="en-IN" dirty="0"/>
              <a:t>In a double ended queue, items can be added to or removed from either end of the queue. The main advantage of a </a:t>
            </a:r>
            <a:r>
              <a:rPr lang="en-IN" dirty="0">
                <a:latin typeface="Courier New" panose="02070309020205020404" pitchFamily="49" charset="0"/>
                <a:cs typeface="Courier New" panose="02070309020205020404" pitchFamily="49" charset="0"/>
              </a:rPr>
              <a:t>deque</a:t>
            </a:r>
            <a:r>
              <a:rPr lang="en-IN" dirty="0"/>
              <a:t> is that the time it takes to insert or delete values from either end of the queue is significantly less than using a standard Python list.  Here's an example of this:</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IN"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Rectangle 4"/>
          <p:cNvSpPr/>
          <p:nvPr/>
        </p:nvSpPr>
        <p:spPr>
          <a:xfrm>
            <a:off x="838675" y="5923586"/>
            <a:ext cx="5628878" cy="341686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 from collections import deque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[2]: s=range(10000)  &lt;-- Setup a list with 10,000 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[3]: d=deque(s)  &lt;-- Create a deque using the list as input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a:t>
            </a:r>
            <a:r>
              <a:rPr lang="en-IN" sz="1100" dirty="0" err="1">
                <a:solidFill>
                  <a:schemeClr val="tx1"/>
                </a:solidFill>
                <a:latin typeface="Courier New" panose="02070309020205020404" pitchFamily="49" charset="0"/>
                <a:cs typeface="Courier New" panose="02070309020205020404" pitchFamily="49" charset="0"/>
              </a:rPr>
              <a:t>s_append,s_pop</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s.pop</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[5]: </a:t>
            </a:r>
            <a:r>
              <a:rPr lang="en-IN" sz="1100" dirty="0" err="1">
                <a:solidFill>
                  <a:schemeClr val="tx1"/>
                </a:solidFill>
                <a:latin typeface="Courier New" panose="02070309020205020404" pitchFamily="49" charset="0"/>
                <a:cs typeface="Courier New" panose="02070309020205020404" pitchFamily="49" charset="0"/>
              </a:rPr>
              <a:t>d_append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d_pop</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d.append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d.pop</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[6]: %</a:t>
            </a:r>
            <a:r>
              <a:rPr lang="en-IN" sz="1100" dirty="0" err="1">
                <a:solidFill>
                  <a:schemeClr val="tx1"/>
                </a:solidFill>
                <a:latin typeface="Courier New" panose="02070309020205020404" pitchFamily="49" charset="0"/>
                <a:cs typeface="Courier New" panose="02070309020205020404" pitchFamily="49" charset="0"/>
              </a:rPr>
              <a:t>timeit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s_pop</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s_append</a:t>
            </a:r>
            <a:r>
              <a:rPr lang="en-IN" sz="1100" dirty="0">
                <a:solidFill>
                  <a:schemeClr val="tx1"/>
                </a:solidFill>
                <a:latin typeface="Courier New" panose="02070309020205020404" pitchFamily="49" charset="0"/>
                <a:cs typeface="Courier New" panose="02070309020205020404" pitchFamily="49" charset="0"/>
              </a:rPr>
              <a:t>(None)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10000000 loops, best of 3: 113 ns per loop  &lt;-- Timings using a standard python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[7]: %</a:t>
            </a:r>
            <a:r>
              <a:rPr lang="en-IN" sz="1100" dirty="0" err="1">
                <a:solidFill>
                  <a:schemeClr val="tx1"/>
                </a:solidFill>
                <a:latin typeface="Courier New" panose="02070309020205020404" pitchFamily="49" charset="0"/>
                <a:cs typeface="Courier New" panose="02070309020205020404" pitchFamily="49" charset="0"/>
              </a:rPr>
              <a:t>timeit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d_pop</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d_append</a:t>
            </a:r>
            <a:r>
              <a:rPr lang="en-IN" sz="1100" dirty="0">
                <a:solidFill>
                  <a:schemeClr val="tx1"/>
                </a:solidFill>
                <a:latin typeface="Courier New" panose="02070309020205020404" pitchFamily="49" charset="0"/>
                <a:cs typeface="Courier New" panose="02070309020205020404" pitchFamily="49" charset="0"/>
              </a:rPr>
              <a:t>(None)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10000000 loops, best of 3: 88.3 ns per loop  &lt;-- Timings using a deque</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8</a:t>
            </a:fld>
            <a:endParaRPr lang="en-GB" dirty="0"/>
          </a:p>
        </p:txBody>
      </p:sp>
    </p:spTree>
    <p:extLst>
      <p:ext uri="{BB962C8B-B14F-4D97-AF65-F5344CB8AC3E}">
        <p14:creationId xmlns:p14="http://schemas.microsoft.com/office/powerpoint/2010/main" val="190284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2"/>
          </a:xfrm>
        </p:spPr>
        <p:txBody>
          <a:bodyPr/>
          <a:lstStyle/>
          <a:p>
            <a:r>
              <a:rPr lang="en-IN" dirty="0"/>
              <a:t>Note that there is a performance improvement of greater than 20% for using </a:t>
            </a:r>
            <a:r>
              <a:rPr lang="en-IN" dirty="0">
                <a:latin typeface="Courier New" panose="02070309020205020404" pitchFamily="49" charset="0"/>
                <a:cs typeface="Courier New" panose="02070309020205020404" pitchFamily="49" charset="0"/>
              </a:rPr>
              <a:t>deques</a:t>
            </a:r>
            <a:r>
              <a:rPr lang="en-IN" dirty="0"/>
              <a:t> rather than lists when creating data structures where you consistently add or delete elements from either end.  Another singular advantage of deques over lists is the ability to </a:t>
            </a:r>
            <a:r>
              <a:rPr lang="en-IN" i="1" dirty="0"/>
              <a:t>rotate</a:t>
            </a:r>
            <a:r>
              <a:rPr lang="en-IN" dirty="0"/>
              <a:t> them in either direction.  </a:t>
            </a:r>
          </a:p>
          <a:p>
            <a:r>
              <a:rPr lang="en-IN" dirty="0"/>
              <a:t>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Note that providing a positive number to the </a:t>
            </a:r>
            <a:r>
              <a:rPr lang="en-IN" dirty="0">
                <a:latin typeface="Courier New" panose="02070309020205020404" pitchFamily="49" charset="0"/>
                <a:cs typeface="Courier New" panose="02070309020205020404" pitchFamily="49" charset="0"/>
              </a:rPr>
              <a:t>rotate() </a:t>
            </a:r>
            <a:r>
              <a:rPr lang="en-IN" dirty="0"/>
              <a:t>method rotates the </a:t>
            </a:r>
            <a:r>
              <a:rPr lang="en-IN" dirty="0">
                <a:latin typeface="Courier New" panose="02070309020205020404" pitchFamily="49" charset="0"/>
                <a:cs typeface="Courier New" panose="02070309020205020404" pitchFamily="49" charset="0"/>
              </a:rPr>
              <a:t>deque</a:t>
            </a:r>
            <a:r>
              <a:rPr lang="en-IN" dirty="0"/>
              <a:t> to the right whereas a negative number rotates the </a:t>
            </a:r>
            <a:r>
              <a:rPr lang="en-IN" dirty="0">
                <a:latin typeface="Courier New" panose="02070309020205020404" pitchFamily="49" charset="0"/>
                <a:cs typeface="Courier New" panose="02070309020205020404" pitchFamily="49" charset="0"/>
              </a:rPr>
              <a:t>deque</a:t>
            </a:r>
            <a:r>
              <a:rPr lang="en-IN" dirty="0"/>
              <a:t> to the left.</a:t>
            </a:r>
            <a:endParaRPr lang="en-GB" dirty="0"/>
          </a:p>
          <a:p>
            <a:r>
              <a:rPr lang="en-IN" dirty="0"/>
              <a:t>Additionally </a:t>
            </a:r>
            <a:r>
              <a:rPr lang="en-IN" dirty="0">
                <a:latin typeface="Courier New" panose="02070309020205020404" pitchFamily="49" charset="0"/>
                <a:cs typeface="Courier New" panose="02070309020205020404" pitchFamily="49" charset="0"/>
              </a:rPr>
              <a:t>deques</a:t>
            </a:r>
            <a:r>
              <a:rPr lang="en-IN" dirty="0"/>
              <a:t> are </a:t>
            </a:r>
            <a:r>
              <a:rPr lang="en-IN" i="1" dirty="0"/>
              <a:t>thread-safe</a:t>
            </a:r>
            <a:r>
              <a:rPr lang="en-IN" dirty="0"/>
              <a:t> which means that they can be safely used in multithreaded applications.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9</a:t>
            </a:fld>
            <a:endParaRPr lang="en-GB" dirty="0"/>
          </a:p>
        </p:txBody>
      </p:sp>
      <p:sp>
        <p:nvSpPr>
          <p:cNvPr id="6" name="Rectangle 5"/>
          <p:cNvSpPr/>
          <p:nvPr/>
        </p:nvSpPr>
        <p:spPr>
          <a:xfrm>
            <a:off x="759741" y="1823041"/>
            <a:ext cx="5628878" cy="27226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 from collections import deque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[2]: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 = deque([1,2,3,4,5])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[3]: </a:t>
            </a:r>
            <a:r>
              <a:rPr lang="en-IN" sz="1100" dirty="0" err="1">
                <a:solidFill>
                  <a:schemeClr val="tx1"/>
                </a:solidFill>
                <a:latin typeface="Courier New" panose="02070309020205020404" pitchFamily="49" charset="0"/>
                <a:cs typeface="Courier New" panose="02070309020205020404" pitchFamily="49" charset="0"/>
              </a:rPr>
              <a:t>dq.rotate</a:t>
            </a:r>
            <a:r>
              <a:rPr lang="en-IN" sz="1100" dirty="0">
                <a:solidFill>
                  <a:schemeClr val="tx1"/>
                </a:solidFill>
                <a:latin typeface="Courier New" panose="02070309020205020404" pitchFamily="49" charset="0"/>
                <a:cs typeface="Courier New" panose="02070309020205020404" pitchFamily="49" charset="0"/>
              </a:rPr>
              <a:t>(2)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print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deque([4, 5, 1, 2, 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[5]: </a:t>
            </a:r>
            <a:r>
              <a:rPr lang="en-IN" sz="1100" dirty="0" err="1">
                <a:solidFill>
                  <a:schemeClr val="tx1"/>
                </a:solidFill>
                <a:latin typeface="Courier New" panose="02070309020205020404" pitchFamily="49" charset="0"/>
                <a:cs typeface="Courier New" panose="02070309020205020404" pitchFamily="49" charset="0"/>
              </a:rPr>
              <a:t>dq.rotate</a:t>
            </a:r>
            <a:r>
              <a:rPr lang="en-IN" sz="1100" dirty="0">
                <a:solidFill>
                  <a:schemeClr val="tx1"/>
                </a:solidFill>
                <a:latin typeface="Courier New" panose="02070309020205020404" pitchFamily="49" charset="0"/>
                <a:cs typeface="Courier New" panose="02070309020205020404" pitchFamily="49" charset="0"/>
              </a:rPr>
              <a:t>(-3)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[6]: print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deque([2, 3, 4, 5, 1])</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533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7" y="1122363"/>
            <a:ext cx="8370093" cy="2387600"/>
          </a:xfrm>
        </p:spPr>
        <p:txBody>
          <a:bodyPr anchor="b"/>
          <a:lstStyle>
            <a:lvl1pPr algn="ctr">
              <a:defRPr sz="62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7" y="3703636"/>
            <a:ext cx="8370093" cy="1655762"/>
          </a:xfrm>
        </p:spPr>
        <p:txBody>
          <a:bodyPr/>
          <a:lstStyle>
            <a:lvl1pPr marL="0" indent="0" algn="ctr">
              <a:buNone/>
              <a:defRPr sz="2480"/>
            </a:lvl1pPr>
            <a:lvl2pPr marL="472470" indent="0" algn="ctr">
              <a:buNone/>
              <a:defRPr sz="2067"/>
            </a:lvl2pPr>
            <a:lvl3pPr marL="944941" indent="0" algn="ctr">
              <a:buNone/>
              <a:defRPr sz="1860"/>
            </a:lvl3pPr>
            <a:lvl4pPr marL="1417411" indent="0" algn="ctr">
              <a:buNone/>
              <a:defRPr sz="1653"/>
            </a:lvl4pPr>
            <a:lvl5pPr marL="1889882" indent="0" algn="ctr">
              <a:buNone/>
              <a:defRPr sz="1653"/>
            </a:lvl5pPr>
            <a:lvl6pPr marL="2362352" indent="0" algn="ctr">
              <a:buNone/>
              <a:defRPr sz="1653"/>
            </a:lvl6pPr>
            <a:lvl7pPr marL="2834823" indent="0" algn="ctr">
              <a:buNone/>
              <a:defRPr sz="1653"/>
            </a:lvl7pPr>
            <a:lvl8pPr marL="3307293" indent="0" algn="ctr">
              <a:buNone/>
              <a:defRPr sz="1653"/>
            </a:lvl8pPr>
            <a:lvl9pPr marL="3779764" indent="0" algn="ctr">
              <a:buNone/>
              <a:defRPr sz="1653"/>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7" y="3509963"/>
            <a:ext cx="8370093"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3762379" y="6335486"/>
            <a:ext cx="3947685" cy="381698"/>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5"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5"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7" y="1534110"/>
            <a:ext cx="4268747"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53">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2"/>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txBox="1">
            <a:spLocks/>
          </p:cNvSpPr>
          <p:nvPr userDrawn="1"/>
        </p:nvSpPr>
        <p:spPr>
          <a:xfrm>
            <a:off x="3849828" y="6384229"/>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60" y="1235243"/>
            <a:ext cx="4754066"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4" y="1235243"/>
            <a:ext cx="4754066"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2"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7"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3" y="1263007"/>
            <a:ext cx="4721256" cy="694130"/>
          </a:xfrm>
        </p:spPr>
        <p:txBody>
          <a:bodyPr anchor="b"/>
          <a:lstStyle>
            <a:lvl1pPr marL="0" indent="0">
              <a:buNone/>
              <a:defRPr sz="2480" b="1"/>
            </a:lvl1pPr>
            <a:lvl2pPr marL="472470" indent="0">
              <a:buNone/>
              <a:defRPr sz="2067" b="1"/>
            </a:lvl2pPr>
            <a:lvl3pPr marL="944941" indent="0">
              <a:buNone/>
              <a:defRPr sz="1860" b="1"/>
            </a:lvl3pPr>
            <a:lvl4pPr marL="1417411" indent="0">
              <a:buNone/>
              <a:defRPr sz="1653" b="1"/>
            </a:lvl4pPr>
            <a:lvl5pPr marL="1889882" indent="0">
              <a:buNone/>
              <a:defRPr sz="1653" b="1"/>
            </a:lvl5pPr>
            <a:lvl6pPr marL="2362352" indent="0">
              <a:buNone/>
              <a:defRPr sz="1653" b="1"/>
            </a:lvl6pPr>
            <a:lvl7pPr marL="2834823" indent="0">
              <a:buNone/>
              <a:defRPr sz="1653" b="1"/>
            </a:lvl7pPr>
            <a:lvl8pPr marL="3307293" indent="0">
              <a:buNone/>
              <a:defRPr sz="1653" b="1"/>
            </a:lvl8pPr>
            <a:lvl9pPr marL="3779764" indent="0">
              <a:buNone/>
              <a:defRPr sz="1653" b="1"/>
            </a:lvl9pPr>
          </a:lstStyle>
          <a:p>
            <a:pPr lvl="0"/>
            <a:r>
              <a:rPr lang="en-US"/>
              <a:t>Edit Master text styles</a:t>
            </a:r>
          </a:p>
        </p:txBody>
      </p:sp>
      <p:sp>
        <p:nvSpPr>
          <p:cNvPr id="4" name="Content Placeholder 3"/>
          <p:cNvSpPr>
            <a:spLocks noGrp="1"/>
          </p:cNvSpPr>
          <p:nvPr>
            <p:ph sz="half" idx="2"/>
          </p:nvPr>
        </p:nvSpPr>
        <p:spPr>
          <a:xfrm>
            <a:off x="768713"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80" b="1"/>
            </a:lvl1pPr>
            <a:lvl2pPr marL="472470" indent="0">
              <a:buNone/>
              <a:defRPr sz="2067" b="1"/>
            </a:lvl2pPr>
            <a:lvl3pPr marL="944941" indent="0">
              <a:buNone/>
              <a:defRPr sz="1860" b="1"/>
            </a:lvl3pPr>
            <a:lvl4pPr marL="1417411" indent="0">
              <a:buNone/>
              <a:defRPr sz="1653" b="1"/>
            </a:lvl4pPr>
            <a:lvl5pPr marL="1889882" indent="0">
              <a:buNone/>
              <a:defRPr sz="1653" b="1"/>
            </a:lvl5pPr>
            <a:lvl6pPr marL="2362352" indent="0">
              <a:buNone/>
              <a:defRPr sz="1653" b="1"/>
            </a:lvl6pPr>
            <a:lvl7pPr marL="2834823" indent="0">
              <a:buNone/>
              <a:defRPr sz="1653" b="1"/>
            </a:lvl7pPr>
            <a:lvl8pPr marL="3307293" indent="0">
              <a:buNone/>
              <a:defRPr sz="1653" b="1"/>
            </a:lvl8pPr>
            <a:lvl9pPr marL="3779764" indent="0">
              <a:buNone/>
              <a:defRPr sz="1653" b="1"/>
            </a:lvl9pPr>
          </a:lstStyle>
          <a:p>
            <a:pPr lvl="0"/>
            <a:r>
              <a:rPr lang="en-US"/>
              <a:t>Edit Master text styles</a:t>
            </a:r>
          </a:p>
        </p:txBody>
      </p:sp>
      <p:sp>
        <p:nvSpPr>
          <p:cNvPr id="6" name="Content Placeholder 5"/>
          <p:cNvSpPr>
            <a:spLocks noGrp="1"/>
          </p:cNvSpPr>
          <p:nvPr>
            <p:ph sz="quarter" idx="4"/>
          </p:nvPr>
        </p:nvSpPr>
        <p:spPr>
          <a:xfrm>
            <a:off x="5649813"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0"/>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9"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5"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3"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3" y="457200"/>
            <a:ext cx="3599430" cy="1494974"/>
          </a:xfrm>
        </p:spPr>
        <p:txBody>
          <a:bodyPr anchor="ctr"/>
          <a:lstStyle>
            <a:lvl1pPr>
              <a:defRPr sz="3307">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7" y="457202"/>
            <a:ext cx="5649813" cy="5793925"/>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3" y="2057400"/>
            <a:ext cx="3599430" cy="4193724"/>
          </a:xfrm>
        </p:spPr>
        <p:txBody>
          <a:bodyPr/>
          <a:lstStyle>
            <a:lvl1pPr marL="0" indent="0">
              <a:buNone/>
              <a:defRPr sz="1653"/>
            </a:lvl1pPr>
            <a:lvl2pPr marL="472470" indent="0">
              <a:buNone/>
              <a:defRPr sz="1447"/>
            </a:lvl2pPr>
            <a:lvl3pPr marL="944941" indent="0">
              <a:buNone/>
              <a:defRPr sz="1240"/>
            </a:lvl3pPr>
            <a:lvl4pPr marL="1417411" indent="0">
              <a:buNone/>
              <a:defRPr sz="1033"/>
            </a:lvl4pPr>
            <a:lvl5pPr marL="1889882" indent="0">
              <a:buNone/>
              <a:defRPr sz="1033"/>
            </a:lvl5pPr>
            <a:lvl6pPr marL="2362352" indent="0">
              <a:buNone/>
              <a:defRPr sz="1033"/>
            </a:lvl6pPr>
            <a:lvl7pPr marL="2834823" indent="0">
              <a:buNone/>
              <a:defRPr sz="1033"/>
            </a:lvl7pPr>
            <a:lvl8pPr marL="3307293" indent="0">
              <a:buNone/>
              <a:defRPr sz="1033"/>
            </a:lvl8pPr>
            <a:lvl9pPr marL="3779764" indent="0">
              <a:buNone/>
              <a:defRPr sz="1033"/>
            </a:lvl9pPr>
          </a:lstStyle>
          <a:p>
            <a:pPr lvl="0"/>
            <a:r>
              <a:rPr lang="en-US"/>
              <a:t>Edit Master text styles</a:t>
            </a:r>
          </a:p>
        </p:txBody>
      </p: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7" y="866275"/>
            <a:ext cx="5649813" cy="4994776"/>
          </a:xfrm>
        </p:spPr>
        <p:txBody>
          <a:bodyPr/>
          <a:lstStyle>
            <a:lvl1pPr marL="0" indent="0">
              <a:buNone/>
              <a:defRPr sz="3307"/>
            </a:lvl1pPr>
            <a:lvl2pPr marL="472470" indent="0">
              <a:buNone/>
              <a:defRPr sz="2894"/>
            </a:lvl2pPr>
            <a:lvl3pPr marL="944941" indent="0">
              <a:buNone/>
              <a:defRPr sz="2480"/>
            </a:lvl3pPr>
            <a:lvl4pPr marL="1417411" indent="0">
              <a:buNone/>
              <a:defRPr sz="2067"/>
            </a:lvl4pPr>
            <a:lvl5pPr marL="1889882" indent="0">
              <a:buNone/>
              <a:defRPr sz="2067"/>
            </a:lvl5pPr>
            <a:lvl6pPr marL="2362352" indent="0">
              <a:buNone/>
              <a:defRPr sz="2067"/>
            </a:lvl6pPr>
            <a:lvl7pPr marL="2834823" indent="0">
              <a:buNone/>
              <a:defRPr sz="2067"/>
            </a:lvl7pPr>
            <a:lvl8pPr marL="3307293" indent="0">
              <a:buNone/>
              <a:defRPr sz="2067"/>
            </a:lvl8pPr>
            <a:lvl9pPr marL="3779764" indent="0">
              <a:buNone/>
              <a:defRPr sz="2067"/>
            </a:lvl9pPr>
          </a:lstStyle>
          <a:p>
            <a:r>
              <a:rPr lang="en-US"/>
              <a:t>Click icon to add picture</a:t>
            </a:r>
            <a:endParaRPr lang="en-GB"/>
          </a:p>
        </p:txBody>
      </p:sp>
      <p:sp>
        <p:nvSpPr>
          <p:cNvPr id="8" name="Title 1"/>
          <p:cNvSpPr>
            <a:spLocks noGrp="1"/>
          </p:cNvSpPr>
          <p:nvPr>
            <p:ph type="title"/>
          </p:nvPr>
        </p:nvSpPr>
        <p:spPr>
          <a:xfrm>
            <a:off x="768713" y="457200"/>
            <a:ext cx="3599430" cy="1494974"/>
          </a:xfrm>
        </p:spPr>
        <p:txBody>
          <a:bodyPr anchor="ctr"/>
          <a:lstStyle>
            <a:lvl1pPr>
              <a:defRPr sz="3307">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3" y="2057400"/>
            <a:ext cx="3599430" cy="4193724"/>
          </a:xfrm>
        </p:spPr>
        <p:txBody>
          <a:bodyPr/>
          <a:lstStyle>
            <a:lvl1pPr marL="0" indent="0">
              <a:buNone/>
              <a:defRPr sz="1653"/>
            </a:lvl1pPr>
            <a:lvl2pPr marL="472470" indent="0">
              <a:buNone/>
              <a:defRPr sz="1447"/>
            </a:lvl2pPr>
            <a:lvl3pPr marL="944941" indent="0">
              <a:buNone/>
              <a:defRPr sz="1240"/>
            </a:lvl3pPr>
            <a:lvl4pPr marL="1417411" indent="0">
              <a:buNone/>
              <a:defRPr sz="1033"/>
            </a:lvl4pPr>
            <a:lvl5pPr marL="1889882" indent="0">
              <a:buNone/>
              <a:defRPr sz="1033"/>
            </a:lvl5pPr>
            <a:lvl6pPr marL="2362352" indent="0">
              <a:buNone/>
              <a:defRPr sz="1033"/>
            </a:lvl6pPr>
            <a:lvl7pPr marL="2834823" indent="0">
              <a:buNone/>
              <a:defRPr sz="1033"/>
            </a:lvl7pPr>
            <a:lvl8pPr marL="3307293" indent="0">
              <a:buNone/>
              <a:defRPr sz="1033"/>
            </a:lvl8pPr>
            <a:lvl9pPr marL="3779764" indent="0">
              <a:buNone/>
              <a:defRPr sz="1033"/>
            </a:lvl9pPr>
          </a:lstStyle>
          <a:p>
            <a:pPr lvl="0"/>
            <a:r>
              <a:rPr lang="en-US"/>
              <a:t>Edit Master text styles</a:t>
            </a:r>
          </a:p>
        </p:txBody>
      </p: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5"/>
            <a:ext cx="3947685" cy="381698"/>
          </a:xfrm>
          <a:prstGeom prst="rect">
            <a:avLst/>
          </a:prstGeom>
        </p:spPr>
        <p:txBody>
          <a:bodyPr vert="horz" lIns="91440" tIns="45720" rIns="91440" bIns="45720" rtlCol="0" anchor="ctr"/>
          <a:lstStyle>
            <a:lvl1pPr algn="ctr">
              <a:defRPr sz="1240">
                <a:solidFill>
                  <a:schemeClr val="tx1">
                    <a:tint val="75000"/>
                  </a:schemeClr>
                </a:solidFill>
              </a:defRPr>
            </a:lvl1pPr>
          </a:lstStyle>
          <a:p>
            <a:r>
              <a:rPr lang="en-GB" dirty="0"/>
              <a:t>Python for Tools Developers</a:t>
            </a:r>
          </a:p>
        </p:txBody>
      </p: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694904" y="6335488"/>
            <a:ext cx="1697962" cy="365125"/>
          </a:xfrm>
          <a:prstGeom prst="rect">
            <a:avLst/>
          </a:prstGeom>
        </p:spPr>
        <p:txBody>
          <a:bodyPr vert="horz" lIns="94491" tIns="47246" rIns="94491" bIns="47246"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44941" rtl="0" eaLnBrk="1" latinLnBrk="0" hangingPunct="1">
        <a:lnSpc>
          <a:spcPct val="90000"/>
        </a:lnSpc>
        <a:spcBef>
          <a:spcPct val="0"/>
        </a:spcBef>
        <a:buNone/>
        <a:defRPr sz="4547" kern="1200">
          <a:solidFill>
            <a:schemeClr val="accent1"/>
          </a:solidFill>
          <a:latin typeface="+mj-lt"/>
          <a:ea typeface="+mj-ea"/>
          <a:cs typeface="+mj-cs"/>
        </a:defRPr>
      </a:lvl1pPr>
    </p:titleStyle>
    <p:bodyStyle>
      <a:lvl1pPr marL="236235" indent="-236235" algn="l" defTabSz="944941" rtl="0" eaLnBrk="1" latinLnBrk="0" hangingPunct="1">
        <a:lnSpc>
          <a:spcPct val="90000"/>
        </a:lnSpc>
        <a:spcBef>
          <a:spcPts val="1033"/>
        </a:spcBef>
        <a:buClr>
          <a:schemeClr val="accent5"/>
        </a:buClr>
        <a:buFont typeface="Arial" panose="020B0604020202020204" pitchFamily="34" charset="0"/>
        <a:buChar char="•"/>
        <a:defRPr sz="2894" kern="1200">
          <a:solidFill>
            <a:schemeClr val="tx1"/>
          </a:solidFill>
          <a:latin typeface="+mn-lt"/>
          <a:ea typeface="+mn-ea"/>
          <a:cs typeface="+mn-cs"/>
        </a:defRPr>
      </a:lvl1pPr>
      <a:lvl2pPr marL="708706" indent="-236235" algn="l" defTabSz="944941" rtl="0" eaLnBrk="1" latinLnBrk="0" hangingPunct="1">
        <a:lnSpc>
          <a:spcPct val="90000"/>
        </a:lnSpc>
        <a:spcBef>
          <a:spcPts val="517"/>
        </a:spcBef>
        <a:buClr>
          <a:schemeClr val="accent5"/>
        </a:buClr>
        <a:buFont typeface="Arial" panose="020B0604020202020204" pitchFamily="34" charset="0"/>
        <a:buChar char="•"/>
        <a:defRPr sz="2480" kern="1200">
          <a:solidFill>
            <a:schemeClr val="tx1"/>
          </a:solidFill>
          <a:latin typeface="+mn-lt"/>
          <a:ea typeface="+mn-ea"/>
          <a:cs typeface="+mn-cs"/>
        </a:defRPr>
      </a:lvl2pPr>
      <a:lvl3pPr marL="1181176" indent="-236235" algn="l" defTabSz="944941" rtl="0" eaLnBrk="1" latinLnBrk="0" hangingPunct="1">
        <a:lnSpc>
          <a:spcPct val="90000"/>
        </a:lnSpc>
        <a:spcBef>
          <a:spcPts val="517"/>
        </a:spcBef>
        <a:buClr>
          <a:schemeClr val="accent5"/>
        </a:buClr>
        <a:buFont typeface="Arial" panose="020B0604020202020204" pitchFamily="34" charset="0"/>
        <a:buChar char="•"/>
        <a:defRPr sz="2067" kern="1200">
          <a:solidFill>
            <a:schemeClr val="tx1"/>
          </a:solidFill>
          <a:latin typeface="+mn-lt"/>
          <a:ea typeface="+mn-ea"/>
          <a:cs typeface="+mn-cs"/>
        </a:defRPr>
      </a:lvl3pPr>
      <a:lvl4pPr marL="1653647" indent="-236235" algn="l" defTabSz="944941" rtl="0" eaLnBrk="1" latinLnBrk="0" hangingPunct="1">
        <a:lnSpc>
          <a:spcPct val="90000"/>
        </a:lnSpc>
        <a:spcBef>
          <a:spcPts val="517"/>
        </a:spcBef>
        <a:buClr>
          <a:schemeClr val="accent5"/>
        </a:buClr>
        <a:buFont typeface="Arial" panose="020B0604020202020204" pitchFamily="34" charset="0"/>
        <a:buChar char="•"/>
        <a:defRPr sz="1860" kern="1200">
          <a:solidFill>
            <a:schemeClr val="tx1"/>
          </a:solidFill>
          <a:latin typeface="+mn-lt"/>
          <a:ea typeface="+mn-ea"/>
          <a:cs typeface="+mn-cs"/>
        </a:defRPr>
      </a:lvl4pPr>
      <a:lvl5pPr marL="2126117" indent="-236235" algn="l" defTabSz="944941" rtl="0" eaLnBrk="1" latinLnBrk="0" hangingPunct="1">
        <a:lnSpc>
          <a:spcPct val="90000"/>
        </a:lnSpc>
        <a:spcBef>
          <a:spcPts val="517"/>
        </a:spcBef>
        <a:buClr>
          <a:schemeClr val="accent5"/>
        </a:buClr>
        <a:buFont typeface="Arial" panose="020B0604020202020204" pitchFamily="34" charset="0"/>
        <a:buChar char="•"/>
        <a:defRPr sz="1860" kern="1200">
          <a:solidFill>
            <a:schemeClr val="tx1"/>
          </a:solidFill>
          <a:latin typeface="+mn-lt"/>
          <a:ea typeface="+mn-ea"/>
          <a:cs typeface="+mn-cs"/>
        </a:defRPr>
      </a:lvl5pPr>
      <a:lvl6pPr marL="2598588"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058"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529"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5999"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4941" rtl="0" eaLnBrk="1" latinLnBrk="0" hangingPunct="1">
        <a:defRPr sz="1860" kern="1200">
          <a:solidFill>
            <a:schemeClr val="tx1"/>
          </a:solidFill>
          <a:latin typeface="+mn-lt"/>
          <a:ea typeface="+mn-ea"/>
          <a:cs typeface="+mn-cs"/>
        </a:defRPr>
      </a:lvl1pPr>
      <a:lvl2pPr marL="472470" algn="l" defTabSz="944941" rtl="0" eaLnBrk="1" latinLnBrk="0" hangingPunct="1">
        <a:defRPr sz="1860" kern="1200">
          <a:solidFill>
            <a:schemeClr val="tx1"/>
          </a:solidFill>
          <a:latin typeface="+mn-lt"/>
          <a:ea typeface="+mn-ea"/>
          <a:cs typeface="+mn-cs"/>
        </a:defRPr>
      </a:lvl2pPr>
      <a:lvl3pPr marL="944941" algn="l" defTabSz="944941" rtl="0" eaLnBrk="1" latinLnBrk="0" hangingPunct="1">
        <a:defRPr sz="1860" kern="1200">
          <a:solidFill>
            <a:schemeClr val="tx1"/>
          </a:solidFill>
          <a:latin typeface="+mn-lt"/>
          <a:ea typeface="+mn-ea"/>
          <a:cs typeface="+mn-cs"/>
        </a:defRPr>
      </a:lvl3pPr>
      <a:lvl4pPr marL="1417411" algn="l" defTabSz="944941" rtl="0" eaLnBrk="1" latinLnBrk="0" hangingPunct="1">
        <a:defRPr sz="1860" kern="1200">
          <a:solidFill>
            <a:schemeClr val="tx1"/>
          </a:solidFill>
          <a:latin typeface="+mn-lt"/>
          <a:ea typeface="+mn-ea"/>
          <a:cs typeface="+mn-cs"/>
        </a:defRPr>
      </a:lvl4pPr>
      <a:lvl5pPr marL="1889882" algn="l" defTabSz="944941" rtl="0" eaLnBrk="1" latinLnBrk="0" hangingPunct="1">
        <a:defRPr sz="1860" kern="1200">
          <a:solidFill>
            <a:schemeClr val="tx1"/>
          </a:solidFill>
          <a:latin typeface="+mn-lt"/>
          <a:ea typeface="+mn-ea"/>
          <a:cs typeface="+mn-cs"/>
        </a:defRPr>
      </a:lvl5pPr>
      <a:lvl6pPr marL="2362352" algn="l" defTabSz="944941" rtl="0" eaLnBrk="1" latinLnBrk="0" hangingPunct="1">
        <a:defRPr sz="1860" kern="1200">
          <a:solidFill>
            <a:schemeClr val="tx1"/>
          </a:solidFill>
          <a:latin typeface="+mn-lt"/>
          <a:ea typeface="+mn-ea"/>
          <a:cs typeface="+mn-cs"/>
        </a:defRPr>
      </a:lvl6pPr>
      <a:lvl7pPr marL="2834823" algn="l" defTabSz="944941" rtl="0" eaLnBrk="1" latinLnBrk="0" hangingPunct="1">
        <a:defRPr sz="1860" kern="1200">
          <a:solidFill>
            <a:schemeClr val="tx1"/>
          </a:solidFill>
          <a:latin typeface="+mn-lt"/>
          <a:ea typeface="+mn-ea"/>
          <a:cs typeface="+mn-cs"/>
        </a:defRPr>
      </a:lvl7pPr>
      <a:lvl8pPr marL="3307293" algn="l" defTabSz="944941" rtl="0" eaLnBrk="1" latinLnBrk="0" hangingPunct="1">
        <a:defRPr sz="1860" kern="1200">
          <a:solidFill>
            <a:schemeClr val="tx1"/>
          </a:solidFill>
          <a:latin typeface="+mn-lt"/>
          <a:ea typeface="+mn-ea"/>
          <a:cs typeface="+mn-cs"/>
        </a:defRPr>
      </a:lvl8pPr>
      <a:lvl9pPr marL="3779764" algn="l" defTabSz="944941"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4</a:t>
            </a:r>
          </a:p>
        </p:txBody>
      </p:sp>
      <p:sp>
        <p:nvSpPr>
          <p:cNvPr id="3" name="Subtitle 2"/>
          <p:cNvSpPr>
            <a:spLocks noGrp="1"/>
          </p:cNvSpPr>
          <p:nvPr>
            <p:ph type="subTitle" idx="1"/>
          </p:nvPr>
        </p:nvSpPr>
        <p:spPr/>
        <p:txBody>
          <a:bodyPr/>
          <a:lstStyle/>
          <a:p>
            <a:r>
              <a:rPr lang="en-GB" dirty="0"/>
              <a:t>The Python 3 Collections Library</a:t>
            </a:r>
          </a:p>
        </p:txBody>
      </p:sp>
    </p:spTree>
    <p:extLst>
      <p:ext uri="{BB962C8B-B14F-4D97-AF65-F5344CB8AC3E}">
        <p14:creationId xmlns:p14="http://schemas.microsoft.com/office/powerpoint/2010/main" val="326480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Tuples are widely used the only way to access each element is through a numerical index</a:t>
            </a:r>
          </a:p>
          <a:p>
            <a:r>
              <a:rPr lang="en-GB" dirty="0"/>
              <a:t>This leads to code that is</a:t>
            </a:r>
          </a:p>
          <a:p>
            <a:pPr lvl="1"/>
            <a:r>
              <a:rPr lang="en-GB" dirty="0"/>
              <a:t>Difficult to read and maintain</a:t>
            </a:r>
          </a:p>
          <a:p>
            <a:pPr lvl="1"/>
            <a:r>
              <a:rPr lang="en-GB" dirty="0"/>
              <a:t>Prone to program errors</a:t>
            </a:r>
          </a:p>
          <a:p>
            <a:r>
              <a:rPr lang="en-GB" dirty="0"/>
              <a:t>A named </a:t>
            </a:r>
            <a:r>
              <a:rPr lang="en-GB" dirty="0">
                <a:latin typeface="Courier New" panose="02070309020205020404" pitchFamily="49" charset="0"/>
                <a:cs typeface="Courier New" panose="02070309020205020404" pitchFamily="49" charset="0"/>
              </a:rPr>
              <a:t>tuple</a:t>
            </a:r>
            <a:r>
              <a:rPr lang="en-GB" dirty="0"/>
              <a:t> is a standard </a:t>
            </a:r>
            <a:r>
              <a:rPr lang="en-GB" dirty="0">
                <a:latin typeface="Courier New" panose="02070309020205020404" pitchFamily="49" charset="0"/>
                <a:cs typeface="Courier New" panose="02070309020205020404" pitchFamily="49" charset="0"/>
              </a:rPr>
              <a:t>tuple</a:t>
            </a:r>
            <a:r>
              <a:rPr lang="en-GB" dirty="0"/>
              <a:t> where each element can be accessed by field name</a:t>
            </a:r>
          </a:p>
          <a:p>
            <a:pPr lvl="1"/>
            <a:r>
              <a:rPr lang="en-GB" dirty="0"/>
              <a:t>Rather than just by index</a:t>
            </a:r>
          </a:p>
          <a:p>
            <a:r>
              <a:rPr lang="en-IN" dirty="0"/>
              <a:t>We can create the named </a:t>
            </a:r>
            <a:r>
              <a:rPr lang="en-IN" dirty="0">
                <a:latin typeface="Courier New" panose="02070309020205020404" pitchFamily="49" charset="0"/>
                <a:cs typeface="Courier New" panose="02070309020205020404" pitchFamily="49" charset="0"/>
              </a:rPr>
              <a:t>tuple</a:t>
            </a:r>
            <a:r>
              <a:rPr lang="en-IN" dirty="0"/>
              <a:t> directly</a:t>
            </a:r>
          </a:p>
          <a:p>
            <a:pPr lvl="1"/>
            <a:r>
              <a:rPr lang="en-IN" dirty="0"/>
              <a:t>We can also call the </a:t>
            </a:r>
            <a:r>
              <a:rPr lang="en-IN" dirty="0">
                <a:latin typeface="Courier New" panose="02070309020205020404" pitchFamily="49" charset="0"/>
                <a:cs typeface="Courier New" panose="02070309020205020404" pitchFamily="49" charset="0"/>
              </a:rPr>
              <a:t>_make()</a:t>
            </a:r>
            <a:r>
              <a:rPr lang="en-IN" dirty="0"/>
              <a:t>method and pass it an </a:t>
            </a:r>
            <a:r>
              <a:rPr lang="en-IN" dirty="0" err="1"/>
              <a:t>iterable</a:t>
            </a:r>
            <a:r>
              <a:rPr lang="en-IN" dirty="0"/>
              <a:t> data structure into it</a:t>
            </a:r>
          </a:p>
        </p:txBody>
      </p:sp>
      <p:sp>
        <p:nvSpPr>
          <p:cNvPr id="3" name="Title 2"/>
          <p:cNvSpPr>
            <a:spLocks noGrp="1"/>
          </p:cNvSpPr>
          <p:nvPr>
            <p:ph type="title"/>
          </p:nvPr>
        </p:nvSpPr>
        <p:spPr/>
        <p:txBody>
          <a:bodyPr/>
          <a:lstStyle/>
          <a:p>
            <a:r>
              <a:rPr lang="en-GB" dirty="0"/>
              <a:t>Named </a:t>
            </a:r>
            <a:r>
              <a:rPr lang="en-GB" dirty="0">
                <a:latin typeface="Courier New" panose="02070309020205020404" pitchFamily="49" charset="0"/>
                <a:cs typeface="Courier New" panose="02070309020205020404" pitchFamily="49" charset="0"/>
              </a:rPr>
              <a:t>tuple</a:t>
            </a:r>
          </a:p>
        </p:txBody>
      </p:sp>
      <p:sp>
        <p:nvSpPr>
          <p:cNvPr id="4" name="Slide Number Placeholder 3"/>
          <p:cNvSpPr>
            <a:spLocks noGrp="1"/>
          </p:cNvSpPr>
          <p:nvPr>
            <p:ph type="sldNum" sz="quarter" idx="4"/>
          </p:nvPr>
        </p:nvSpPr>
        <p:spPr/>
        <p:txBody>
          <a:body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3950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Tuples are widely used the only way to access each element is through a numerical index</a:t>
            </a:r>
          </a:p>
          <a:p>
            <a:r>
              <a:rPr lang="en-GB" dirty="0"/>
              <a:t>This leads to code that is</a:t>
            </a:r>
          </a:p>
          <a:p>
            <a:pPr lvl="1"/>
            <a:r>
              <a:rPr lang="en-GB" dirty="0"/>
              <a:t>Difficult to read and maintain</a:t>
            </a:r>
          </a:p>
          <a:p>
            <a:pPr lvl="1"/>
            <a:r>
              <a:rPr lang="en-GB" dirty="0"/>
              <a:t>Prone to program errors</a:t>
            </a:r>
          </a:p>
          <a:p>
            <a:r>
              <a:rPr lang="en-GB" dirty="0"/>
              <a:t>A named </a:t>
            </a:r>
            <a:r>
              <a:rPr lang="en-GB" dirty="0">
                <a:latin typeface="Courier New" panose="02070309020205020404" pitchFamily="49" charset="0"/>
                <a:cs typeface="Courier New" panose="02070309020205020404" pitchFamily="49" charset="0"/>
              </a:rPr>
              <a:t>tuple</a:t>
            </a:r>
            <a:r>
              <a:rPr lang="en-GB" dirty="0"/>
              <a:t> is a standard </a:t>
            </a:r>
            <a:r>
              <a:rPr lang="en-GB" dirty="0">
                <a:latin typeface="Courier New" panose="02070309020205020404" pitchFamily="49" charset="0"/>
                <a:cs typeface="Courier New" panose="02070309020205020404" pitchFamily="49" charset="0"/>
              </a:rPr>
              <a:t>tuple</a:t>
            </a:r>
            <a:r>
              <a:rPr lang="en-GB" dirty="0"/>
              <a:t> where each element can be accessed by field name</a:t>
            </a:r>
          </a:p>
          <a:p>
            <a:pPr lvl="1"/>
            <a:r>
              <a:rPr lang="en-GB" dirty="0"/>
              <a:t>Rather than just by index</a:t>
            </a:r>
          </a:p>
          <a:p>
            <a:r>
              <a:rPr lang="en-IN" dirty="0"/>
              <a:t>We can create the named </a:t>
            </a:r>
            <a:r>
              <a:rPr lang="en-IN" dirty="0">
                <a:latin typeface="Courier New" panose="02070309020205020404" pitchFamily="49" charset="0"/>
                <a:cs typeface="Courier New" panose="02070309020205020404" pitchFamily="49" charset="0"/>
              </a:rPr>
              <a:t>tuple</a:t>
            </a:r>
            <a:r>
              <a:rPr lang="en-IN" dirty="0"/>
              <a:t> directly</a:t>
            </a:r>
          </a:p>
          <a:p>
            <a:pPr lvl="1"/>
            <a:r>
              <a:rPr lang="en-IN" dirty="0"/>
              <a:t>We can also call the </a:t>
            </a:r>
            <a:r>
              <a:rPr lang="en-IN" dirty="0">
                <a:latin typeface="Courier New" panose="02070309020205020404" pitchFamily="49" charset="0"/>
                <a:cs typeface="Courier New" panose="02070309020205020404" pitchFamily="49" charset="0"/>
              </a:rPr>
              <a:t>_make()</a:t>
            </a:r>
            <a:r>
              <a:rPr lang="en-IN" dirty="0"/>
              <a:t>method and pass it an </a:t>
            </a:r>
            <a:r>
              <a:rPr lang="en-IN" dirty="0" err="1"/>
              <a:t>iterable</a:t>
            </a:r>
            <a:r>
              <a:rPr lang="en-IN" dirty="0"/>
              <a:t> data structure into it</a:t>
            </a:r>
            <a:endParaRPr lang="en-GB" dirty="0"/>
          </a:p>
        </p:txBody>
      </p:sp>
      <p:sp>
        <p:nvSpPr>
          <p:cNvPr id="3" name="Title 2"/>
          <p:cNvSpPr>
            <a:spLocks noGrp="1"/>
          </p:cNvSpPr>
          <p:nvPr>
            <p:ph type="title"/>
          </p:nvPr>
        </p:nvSpPr>
        <p:spPr/>
        <p:txBody>
          <a:bodyPr/>
          <a:lstStyle/>
          <a:p>
            <a:r>
              <a:rPr lang="en-GB" dirty="0"/>
              <a:t>Named </a:t>
            </a:r>
            <a:r>
              <a:rPr lang="en-GB" dirty="0">
                <a:latin typeface="Courier New" panose="02070309020205020404" pitchFamily="49" charset="0"/>
                <a:cs typeface="Courier New" panose="02070309020205020404" pitchFamily="49" charset="0"/>
              </a:rPr>
              <a:t>tuple</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1975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An important module in the Python libraries</a:t>
            </a:r>
          </a:p>
          <a:p>
            <a:r>
              <a:rPr lang="en-GB" dirty="0"/>
              <a:t>Defines a number of useful data structures for implementing Python applications</a:t>
            </a:r>
          </a:p>
        </p:txBody>
      </p:sp>
      <p:sp>
        <p:nvSpPr>
          <p:cNvPr id="3" name="Title 2"/>
          <p:cNvSpPr>
            <a:spLocks noGrp="1"/>
          </p:cNvSpPr>
          <p:nvPr>
            <p:ph type="title"/>
          </p:nvPr>
        </p:nvSpPr>
        <p:spPr/>
        <p:txBody>
          <a:bodyPr/>
          <a:lstStyle/>
          <a:p>
            <a:r>
              <a:rPr lang="en-GB" dirty="0"/>
              <a:t>The Collections Library</a:t>
            </a:r>
          </a:p>
        </p:txBody>
      </p:sp>
      <p:sp>
        <p:nvSpPr>
          <p:cNvPr id="4" name="Slide Number Placeholder 3"/>
          <p:cNvSpPr>
            <a:spLocks noGrp="1"/>
          </p:cNvSpPr>
          <p:nvPr>
            <p:ph type="sldNum" sz="quarter" idx="4"/>
          </p:nvPr>
        </p:nvSpPr>
        <p:spPr/>
        <p:txBody>
          <a:bodyPr/>
          <a:lstStyle/>
          <a:p>
            <a:fld id="{6EDA7698-6220-4463-B6CF-0B41257E45D4}" type="slidenum">
              <a:rPr lang="en-GB" smtClean="0"/>
              <a:pPr/>
              <a:t>2</a:t>
            </a:fld>
            <a:endParaRPr lang="en-GB" dirty="0"/>
          </a:p>
        </p:txBody>
      </p:sp>
    </p:spTree>
    <p:extLst>
      <p:ext uri="{BB962C8B-B14F-4D97-AF65-F5344CB8AC3E}">
        <p14:creationId xmlns:p14="http://schemas.microsoft.com/office/powerpoint/2010/main" val="23764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New in Python 3</a:t>
            </a:r>
          </a:p>
          <a:p>
            <a:r>
              <a:rPr lang="en-GB" dirty="0"/>
              <a:t>Gives the ability to take one or more dictionaries and combine them</a:t>
            </a:r>
          </a:p>
          <a:p>
            <a:r>
              <a:rPr lang="en-GB" dirty="0"/>
              <a:t>The resulting dictionary can be searched or iterated over</a:t>
            </a:r>
          </a:p>
          <a:p>
            <a:r>
              <a:rPr lang="en-IN" dirty="0"/>
              <a:t>Why do this instead of creating one large dictionary?</a:t>
            </a:r>
          </a:p>
          <a:p>
            <a:pPr lvl="1"/>
            <a:r>
              <a:rPr lang="en-IN" dirty="0"/>
              <a:t>There may be reasons to keep dictionaries separate</a:t>
            </a:r>
          </a:p>
          <a:p>
            <a:pPr lvl="1"/>
            <a:r>
              <a:rPr lang="en-IN" dirty="0"/>
              <a:t>For example for performance or resource issues</a:t>
            </a:r>
            <a:endParaRPr lang="en-GB" dirty="0"/>
          </a:p>
          <a:p>
            <a:endParaRPr lang="en-GB" dirty="0"/>
          </a:p>
        </p:txBody>
      </p:sp>
      <p:sp>
        <p:nvSpPr>
          <p:cNvPr id="3" name="Title 2"/>
          <p:cNvSpPr>
            <a:spLocks noGrp="1"/>
          </p:cNvSpPr>
          <p:nvPr>
            <p:ph type="title"/>
          </p:nvPr>
        </p:nvSpPr>
        <p:spPr/>
        <p:txBody>
          <a:bodyPr/>
          <a:lstStyle/>
          <a:p>
            <a:r>
              <a:rPr lang="en-GB" dirty="0" err="1">
                <a:latin typeface="Courier New" panose="02070309020205020404" pitchFamily="49" charset="0"/>
                <a:cs typeface="Courier New" panose="02070309020205020404" pitchFamily="49" charset="0"/>
              </a:rPr>
              <a:t>chainmap</a:t>
            </a:r>
            <a:endParaRPr lang="en-GB"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276484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New in Python 3</a:t>
            </a:r>
          </a:p>
          <a:p>
            <a:r>
              <a:rPr lang="en-GB" dirty="0"/>
              <a:t>Gives the ability to take one or more dictionaries and combine them</a:t>
            </a:r>
          </a:p>
          <a:p>
            <a:r>
              <a:rPr lang="en-GB" dirty="0"/>
              <a:t>The resulting dictionary can be searched or iterated over</a:t>
            </a:r>
          </a:p>
          <a:p>
            <a:r>
              <a:rPr lang="en-IN" dirty="0"/>
              <a:t>Why do this instead of creating one large dictionary?</a:t>
            </a:r>
          </a:p>
          <a:p>
            <a:pPr lvl="1"/>
            <a:r>
              <a:rPr lang="en-IN" dirty="0"/>
              <a:t>There may be reasons to keep dictionaries separate</a:t>
            </a:r>
          </a:p>
          <a:p>
            <a:pPr lvl="1"/>
            <a:r>
              <a:rPr lang="en-IN" dirty="0"/>
              <a:t>For example for performance or resource issues</a:t>
            </a:r>
            <a:endParaRPr lang="en-GB" dirty="0"/>
          </a:p>
          <a:p>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4</a:t>
            </a:fld>
            <a:endParaRPr lang="en-GB" dirty="0"/>
          </a:p>
        </p:txBody>
      </p:sp>
      <p:sp>
        <p:nvSpPr>
          <p:cNvPr id="7" name="Title 2"/>
          <p:cNvSpPr txBox="1">
            <a:spLocks/>
          </p:cNvSpPr>
          <p:nvPr/>
        </p:nvSpPr>
        <p:spPr>
          <a:xfrm>
            <a:off x="767259" y="197427"/>
            <a:ext cx="9778008" cy="903815"/>
          </a:xfrm>
          <a:prstGeom prst="rect">
            <a:avLst/>
          </a:prstGeom>
        </p:spPr>
        <p:txBody>
          <a:bodyPr vert="horz" lIns="91440" tIns="45720" rIns="91440" bIns="45720" rtlCol="0" anchor="ctr">
            <a:normAutofit/>
          </a:bodyPr>
          <a:lstStyle>
            <a:lvl1pPr algn="l" defTabSz="944941" rtl="0" eaLnBrk="1" latinLnBrk="0" hangingPunct="1">
              <a:lnSpc>
                <a:spcPct val="90000"/>
              </a:lnSpc>
              <a:spcBef>
                <a:spcPct val="0"/>
              </a:spcBef>
              <a:buNone/>
              <a:defRPr sz="4547" kern="1200">
                <a:solidFill>
                  <a:schemeClr val="accent1"/>
                </a:solidFill>
                <a:latin typeface="+mj-lt"/>
                <a:ea typeface="+mj-ea"/>
                <a:cs typeface="+mj-cs"/>
              </a:defRPr>
            </a:lvl1pPr>
          </a:lstStyle>
          <a:p>
            <a:r>
              <a:rPr lang="en-GB" dirty="0" err="1">
                <a:latin typeface="Courier New" panose="02070309020205020404" pitchFamily="49" charset="0"/>
                <a:cs typeface="Courier New" panose="02070309020205020404" pitchFamily="49" charset="0"/>
              </a:rPr>
              <a:t>chainmap</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811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One of the most useful parts of the Collections library</a:t>
            </a:r>
          </a:p>
          <a:p>
            <a:r>
              <a:rPr lang="en-GB" dirty="0"/>
              <a:t>A </a:t>
            </a:r>
            <a:r>
              <a:rPr lang="en-GB" dirty="0">
                <a:latin typeface="Courier New" panose="02070309020205020404" pitchFamily="49" charset="0"/>
                <a:cs typeface="Courier New" panose="02070309020205020404" pitchFamily="49" charset="0"/>
              </a:rPr>
              <a:t>counter</a:t>
            </a:r>
            <a:r>
              <a:rPr lang="en-GB" dirty="0"/>
              <a:t> is a subclass of a dictionary</a:t>
            </a:r>
          </a:p>
          <a:p>
            <a:r>
              <a:rPr lang="en-GB" dirty="0"/>
              <a:t>Maintains a key value pair</a:t>
            </a:r>
          </a:p>
          <a:p>
            <a:pPr lvl="1"/>
            <a:r>
              <a:rPr lang="en-GB" dirty="0"/>
              <a:t>The key is the key item</a:t>
            </a:r>
          </a:p>
          <a:p>
            <a:pPr lvl="1"/>
            <a:r>
              <a:rPr lang="en-GB" dirty="0"/>
              <a:t>The value is the number of these keys found</a:t>
            </a:r>
          </a:p>
          <a:p>
            <a:pPr lvl="1"/>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counter</a:t>
            </a:r>
          </a:p>
        </p:txBody>
      </p:sp>
      <p:sp>
        <p:nvSpPr>
          <p:cNvPr id="4" name="Slide Number Placeholder 3"/>
          <p:cNvSpPr>
            <a:spLocks noGrp="1"/>
          </p:cNvSpPr>
          <p:nvPr>
            <p:ph type="sldNum" sz="quarter" idx="4"/>
          </p:nvPr>
        </p:nvSpPr>
        <p:spPr/>
        <p:txBody>
          <a:bodyPr/>
          <a:lstStyle/>
          <a:p>
            <a:fld id="{6EDA7698-6220-4463-B6CF-0B41257E45D4}" type="slidenum">
              <a:rPr lang="en-GB" smtClean="0"/>
              <a:pPr/>
              <a:t>5</a:t>
            </a:fld>
            <a:endParaRPr lang="en-GB" dirty="0"/>
          </a:p>
        </p:txBody>
      </p:sp>
    </p:spTree>
    <p:extLst>
      <p:ext uri="{BB962C8B-B14F-4D97-AF65-F5344CB8AC3E}">
        <p14:creationId xmlns:p14="http://schemas.microsoft.com/office/powerpoint/2010/main" val="400587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we have a dictionary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sz="2400" dirty="0" err="1"/>
              <a:t>K</a:t>
            </a:r>
            <a:r>
              <a:rPr lang="en-IN" sz="2400" dirty="0" err="1">
                <a:latin typeface="Courier New" panose="02070309020205020404" pitchFamily="49" charset="0"/>
                <a:cs typeface="Courier New" panose="02070309020205020404" pitchFamily="49" charset="0"/>
              </a:rPr>
              <a:t>eyErrorException</a:t>
            </a:r>
            <a:endParaRPr lang="en-IN" dirty="0">
              <a:latin typeface="Courier New" panose="02070309020205020404" pitchFamily="49" charset="0"/>
              <a:cs typeface="Courier New" panose="02070309020205020404" pitchFamily="49" charset="0"/>
            </a:endParaRPr>
          </a:p>
          <a:p>
            <a:r>
              <a:rPr lang="en-IN" dirty="0"/>
              <a:t>One way around this is to declare a default value for the key </a:t>
            </a:r>
          </a:p>
          <a:p>
            <a:pPr lvl="1"/>
            <a:r>
              <a:rPr lang="en-IN" dirty="0"/>
              <a:t>This is cumbersome and unsuitable for large dictionaries</a:t>
            </a:r>
          </a:p>
          <a:p>
            <a:r>
              <a:rPr lang="en-IN" dirty="0"/>
              <a:t>The collections library has a sub class of dictionary called a </a:t>
            </a:r>
            <a:r>
              <a:rPr lang="en-IN" i="1" dirty="0"/>
              <a:t>default dictionary</a:t>
            </a:r>
          </a:p>
          <a:p>
            <a:r>
              <a:rPr lang="en-IN" dirty="0"/>
              <a:t>This allows us to set the value of any undefined keys just once</a:t>
            </a:r>
          </a:p>
          <a:p>
            <a:endParaRPr lang="en-GB" dirty="0"/>
          </a:p>
        </p:txBody>
      </p:sp>
      <p:sp>
        <p:nvSpPr>
          <p:cNvPr id="3" name="Title 2"/>
          <p:cNvSpPr>
            <a:spLocks noGrp="1"/>
          </p:cNvSpPr>
          <p:nvPr>
            <p:ph type="title"/>
          </p:nvPr>
        </p:nvSpPr>
        <p:spPr/>
        <p:txBody>
          <a:bodyPr/>
          <a:lstStyle/>
          <a:p>
            <a:r>
              <a:rPr lang="en-GB" dirty="0" err="1"/>
              <a:t>defaultdict</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6</a:t>
            </a:fld>
            <a:endParaRPr lang="en-GB" dirty="0"/>
          </a:p>
        </p:txBody>
      </p:sp>
    </p:spTree>
    <p:extLst>
      <p:ext uri="{BB962C8B-B14F-4D97-AF65-F5344CB8AC3E}">
        <p14:creationId xmlns:p14="http://schemas.microsoft.com/office/powerpoint/2010/main" val="54863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we have a dictionary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sz="2400" dirty="0" err="1"/>
              <a:t>K</a:t>
            </a:r>
            <a:r>
              <a:rPr lang="en-IN" sz="2400" dirty="0" err="1">
                <a:latin typeface="Courier New" panose="02070309020205020404" pitchFamily="49" charset="0"/>
                <a:cs typeface="Courier New" panose="02070309020205020404" pitchFamily="49" charset="0"/>
              </a:rPr>
              <a:t>eyErrorException</a:t>
            </a:r>
            <a:endParaRPr lang="en-IN" dirty="0">
              <a:latin typeface="Courier New" panose="02070309020205020404" pitchFamily="49" charset="0"/>
              <a:cs typeface="Courier New" panose="02070309020205020404" pitchFamily="49" charset="0"/>
            </a:endParaRPr>
          </a:p>
          <a:p>
            <a:r>
              <a:rPr lang="en-IN" dirty="0"/>
              <a:t>One way around this is to declare a default value for the key </a:t>
            </a:r>
          </a:p>
          <a:p>
            <a:pPr lvl="1"/>
            <a:r>
              <a:rPr lang="en-IN" dirty="0"/>
              <a:t>This is cumbersome and unsuitable for large dictionaries</a:t>
            </a:r>
          </a:p>
          <a:p>
            <a:r>
              <a:rPr lang="en-IN" dirty="0"/>
              <a:t>The collections library has a sub class of dictionary called a </a:t>
            </a:r>
            <a:r>
              <a:rPr lang="en-IN" i="1" dirty="0"/>
              <a:t>default dictionary</a:t>
            </a:r>
          </a:p>
          <a:p>
            <a:r>
              <a:rPr lang="en-IN" dirty="0"/>
              <a:t>This allows us to set the value of any undefined keys just once</a:t>
            </a:r>
          </a:p>
          <a:p>
            <a:endParaRPr lang="en-GB" dirty="0"/>
          </a:p>
        </p:txBody>
      </p:sp>
      <p:sp>
        <p:nvSpPr>
          <p:cNvPr id="3" name="Title 2"/>
          <p:cNvSpPr>
            <a:spLocks noGrp="1"/>
          </p:cNvSpPr>
          <p:nvPr>
            <p:ph type="title"/>
          </p:nvPr>
        </p:nvSpPr>
        <p:spPr/>
        <p:txBody>
          <a:bodyPr/>
          <a:lstStyle/>
          <a:p>
            <a:r>
              <a:rPr lang="en-GB" dirty="0" err="1"/>
              <a:t>defaultdict</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7</a:t>
            </a:fld>
            <a:endParaRPr lang="en-GB" dirty="0"/>
          </a:p>
        </p:txBody>
      </p:sp>
    </p:spTree>
    <p:extLst>
      <p:ext uri="{BB962C8B-B14F-4D97-AF65-F5344CB8AC3E}">
        <p14:creationId xmlns:p14="http://schemas.microsoft.com/office/powerpoint/2010/main" val="15019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deque</a:t>
            </a:r>
            <a:r>
              <a:rPr lang="en-GB" dirty="0"/>
              <a:t> – </a:t>
            </a:r>
            <a:r>
              <a:rPr lang="en-GB" b="1" dirty="0">
                <a:solidFill>
                  <a:schemeClr val="accent5"/>
                </a:solidFill>
              </a:rPr>
              <a:t>d</a:t>
            </a:r>
            <a:r>
              <a:rPr lang="en-GB" dirty="0"/>
              <a:t>ouble </a:t>
            </a:r>
            <a:r>
              <a:rPr lang="en-GB" b="1" dirty="0">
                <a:solidFill>
                  <a:schemeClr val="accent5"/>
                </a:solidFill>
              </a:rPr>
              <a:t>e</a:t>
            </a:r>
            <a:r>
              <a:rPr lang="en-GB" dirty="0"/>
              <a:t>nded </a:t>
            </a:r>
            <a:r>
              <a:rPr lang="en-GB" b="1" dirty="0">
                <a:solidFill>
                  <a:schemeClr val="accent5"/>
                </a:solidFill>
              </a:rPr>
              <a:t>que</a:t>
            </a:r>
            <a:r>
              <a:rPr lang="en-GB" dirty="0"/>
              <a:t>ue</a:t>
            </a:r>
          </a:p>
          <a:p>
            <a:r>
              <a:rPr lang="en-GB" dirty="0"/>
              <a:t>Items can be added or removed from either end</a:t>
            </a:r>
          </a:p>
          <a:p>
            <a:pPr lvl="1"/>
            <a:r>
              <a:rPr lang="en-GB" dirty="0"/>
              <a:t>This takes significantly less time than using a standard list</a:t>
            </a:r>
          </a:p>
          <a:p>
            <a:r>
              <a:rPr lang="en-IN" dirty="0"/>
              <a:t>Significant performance improvement over using lists</a:t>
            </a:r>
          </a:p>
          <a:p>
            <a:r>
              <a:rPr lang="en-IN" dirty="0">
                <a:latin typeface="Courier New" panose="02070309020205020404" pitchFamily="49" charset="0"/>
                <a:cs typeface="Courier New" panose="02070309020205020404" pitchFamily="49" charset="0"/>
              </a:rPr>
              <a:t>deques</a:t>
            </a:r>
            <a:r>
              <a:rPr lang="en-IN" dirty="0"/>
              <a:t> can be </a:t>
            </a:r>
            <a:r>
              <a:rPr lang="en-IN" i="1" dirty="0"/>
              <a:t>rotated</a:t>
            </a:r>
            <a:r>
              <a:rPr lang="en-IN" dirty="0"/>
              <a:t> in either direction</a:t>
            </a:r>
          </a:p>
          <a:p>
            <a:r>
              <a:rPr lang="en-IN" dirty="0">
                <a:latin typeface="Courier New" panose="02070309020205020404" pitchFamily="49" charset="0"/>
                <a:cs typeface="Courier New" panose="02070309020205020404" pitchFamily="49" charset="0"/>
              </a:rPr>
              <a:t>deques</a:t>
            </a:r>
            <a:r>
              <a:rPr lang="en-IN" dirty="0"/>
              <a:t> are </a:t>
            </a:r>
            <a:r>
              <a:rPr lang="en-IN" i="1" dirty="0"/>
              <a:t>thread-safe</a:t>
            </a:r>
            <a:r>
              <a:rPr lang="en-IN" dirty="0"/>
              <a:t> - they can be safely used in multithreaded applications  </a:t>
            </a:r>
            <a:endParaRPr lang="en-GB" dirty="0"/>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deque</a:t>
            </a:r>
          </a:p>
        </p:txBody>
      </p:sp>
      <p:sp>
        <p:nvSpPr>
          <p:cNvPr id="4" name="Slide Number Placeholder 3"/>
          <p:cNvSpPr>
            <a:spLocks noGrp="1"/>
          </p:cNvSpPr>
          <p:nvPr>
            <p:ph type="sldNum" sz="quarter" idx="4"/>
          </p:nvPr>
        </p:nvSpPr>
        <p:spPr/>
        <p:txBody>
          <a:body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416302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deque</a:t>
            </a:r>
            <a:r>
              <a:rPr lang="en-GB" dirty="0"/>
              <a:t> – </a:t>
            </a:r>
            <a:r>
              <a:rPr lang="en-GB" b="1" dirty="0">
                <a:solidFill>
                  <a:schemeClr val="accent5"/>
                </a:solidFill>
              </a:rPr>
              <a:t>d</a:t>
            </a:r>
            <a:r>
              <a:rPr lang="en-GB" dirty="0"/>
              <a:t>ouble </a:t>
            </a:r>
            <a:r>
              <a:rPr lang="en-GB" b="1" dirty="0">
                <a:solidFill>
                  <a:schemeClr val="accent5"/>
                </a:solidFill>
              </a:rPr>
              <a:t>e</a:t>
            </a:r>
            <a:r>
              <a:rPr lang="en-GB" dirty="0"/>
              <a:t>nded </a:t>
            </a:r>
            <a:r>
              <a:rPr lang="en-GB" b="1" dirty="0">
                <a:solidFill>
                  <a:schemeClr val="accent5"/>
                </a:solidFill>
              </a:rPr>
              <a:t>que</a:t>
            </a:r>
            <a:r>
              <a:rPr lang="en-GB" dirty="0"/>
              <a:t>ue</a:t>
            </a:r>
          </a:p>
          <a:p>
            <a:r>
              <a:rPr lang="en-GB" dirty="0"/>
              <a:t>Items can be added or removed from either end</a:t>
            </a:r>
          </a:p>
          <a:p>
            <a:pPr lvl="1"/>
            <a:r>
              <a:rPr lang="en-GB" dirty="0"/>
              <a:t>This takes significantly less time than using a standard list</a:t>
            </a:r>
          </a:p>
          <a:p>
            <a:r>
              <a:rPr lang="en-IN" dirty="0"/>
              <a:t>Significant performance improvement over using lists</a:t>
            </a:r>
          </a:p>
          <a:p>
            <a:r>
              <a:rPr lang="en-IN" dirty="0">
                <a:latin typeface="Courier New" panose="02070309020205020404" pitchFamily="49" charset="0"/>
                <a:cs typeface="Courier New" panose="02070309020205020404" pitchFamily="49" charset="0"/>
              </a:rPr>
              <a:t>deques</a:t>
            </a:r>
            <a:r>
              <a:rPr lang="en-IN" dirty="0"/>
              <a:t> can be </a:t>
            </a:r>
            <a:r>
              <a:rPr lang="en-IN" i="1" dirty="0"/>
              <a:t>rotated</a:t>
            </a:r>
            <a:r>
              <a:rPr lang="en-IN" dirty="0"/>
              <a:t> in either direction</a:t>
            </a:r>
          </a:p>
          <a:p>
            <a:r>
              <a:rPr lang="en-IN" dirty="0">
                <a:latin typeface="Courier New" panose="02070309020205020404" pitchFamily="49" charset="0"/>
                <a:cs typeface="Courier New" panose="02070309020205020404" pitchFamily="49" charset="0"/>
              </a:rPr>
              <a:t>deques</a:t>
            </a:r>
            <a:r>
              <a:rPr lang="en-IN" dirty="0"/>
              <a:t> are </a:t>
            </a:r>
            <a:r>
              <a:rPr lang="en-IN" i="1" dirty="0"/>
              <a:t>thread-safe</a:t>
            </a:r>
            <a:r>
              <a:rPr lang="en-IN" dirty="0"/>
              <a:t> - they can be safely used in multithreaded applications  </a:t>
            </a:r>
            <a:endParaRPr lang="en-GB" dirty="0"/>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deque</a:t>
            </a:r>
          </a:p>
        </p:txBody>
      </p:sp>
      <p:sp>
        <p:nvSpPr>
          <p:cNvPr id="4" name="Slide Number Placeholder 3"/>
          <p:cNvSpPr>
            <a:spLocks noGrp="1"/>
          </p:cNvSpPr>
          <p:nvPr>
            <p:ph type="sldNum" sz="quarter" idx="4"/>
          </p:nvPr>
        </p:nvSpPr>
        <p:spPr/>
        <p:txBody>
          <a:body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203208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479</TotalTime>
  <Words>1466</Words>
  <Application>Microsoft Office PowerPoint</Application>
  <PresentationFormat>Custom</PresentationFormat>
  <Paragraphs>361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Georgia</vt:lpstr>
      <vt:lpstr>Office Theme</vt:lpstr>
      <vt:lpstr>Module 4</vt:lpstr>
      <vt:lpstr>The Collections Library</vt:lpstr>
      <vt:lpstr>chainmap</vt:lpstr>
      <vt:lpstr>PowerPoint Presentation</vt:lpstr>
      <vt:lpstr>counter</vt:lpstr>
      <vt:lpstr>defaultdict</vt:lpstr>
      <vt:lpstr>defaultdict</vt:lpstr>
      <vt:lpstr>deque</vt:lpstr>
      <vt:lpstr>deque</vt:lpstr>
      <vt:lpstr>Named tuple</vt:lpstr>
      <vt:lpstr>Named tuple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62</cp:revision>
  <cp:lastPrinted>2016-11-14T05:12:26Z</cp:lastPrinted>
  <dcterms:created xsi:type="dcterms:W3CDTF">2016-11-08T12:30:37Z</dcterms:created>
  <dcterms:modified xsi:type="dcterms:W3CDTF">2016-11-14T05:14:35Z</dcterms:modified>
</cp:coreProperties>
</file>