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71" r:id="rId4"/>
    <p:sldId id="257" r:id="rId5"/>
    <p:sldId id="259" r:id="rId6"/>
    <p:sldId id="272" r:id="rId7"/>
    <p:sldId id="267" r:id="rId8"/>
    <p:sldId id="273" r:id="rId9"/>
    <p:sldId id="266" r:id="rId10"/>
    <p:sldId id="284" r:id="rId11"/>
    <p:sldId id="283" r:id="rId12"/>
    <p:sldId id="285" r:id="rId13"/>
    <p:sldId id="286" r:id="rId14"/>
    <p:sldId id="274" r:id="rId15"/>
    <p:sldId id="260" r:id="rId16"/>
    <p:sldId id="275" r:id="rId17"/>
    <p:sldId id="261" r:id="rId18"/>
    <p:sldId id="276" r:id="rId19"/>
    <p:sldId id="263" r:id="rId20"/>
    <p:sldId id="277" r:id="rId21"/>
    <p:sldId id="264" r:id="rId22"/>
    <p:sldId id="278" r:id="rId23"/>
    <p:sldId id="262" r:id="rId24"/>
    <p:sldId id="282" r:id="rId25"/>
    <p:sldId id="279" r:id="rId26"/>
    <p:sldId id="270" r:id="rId27"/>
    <p:sldId id="280" r:id="rId28"/>
    <p:sldId id="269"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4F5C29A-480D-45EA-AAEE-FBFF15346271}" type="datetimeFigureOut">
              <a:rPr lang="fr-FR" smtClean="0"/>
              <a:t>21/10/2019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355850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F5C29A-480D-45EA-AAEE-FBFF15346271}" type="datetimeFigureOut">
              <a:rPr lang="fr-FR" smtClean="0"/>
              <a:t>21/10/2019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231038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F5C29A-480D-45EA-AAEE-FBFF15346271}" type="datetimeFigureOut">
              <a:rPr lang="fr-FR" smtClean="0"/>
              <a:t>21/10/2019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96551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4F5C29A-480D-45EA-AAEE-FBFF15346271}" type="datetimeFigureOut">
              <a:rPr lang="fr-FR" smtClean="0"/>
              <a:t>21/10/2019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392937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54F5C29A-480D-45EA-AAEE-FBFF15346271}" type="datetimeFigureOut">
              <a:rPr lang="fr-FR" smtClean="0"/>
              <a:t>21/10/2019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249977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4F5C29A-480D-45EA-AAEE-FBFF15346271}" type="datetimeFigureOut">
              <a:rPr lang="fr-FR" smtClean="0"/>
              <a:t>21/10/2019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107998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4F5C29A-480D-45EA-AAEE-FBFF15346271}" type="datetimeFigureOut">
              <a:rPr lang="fr-FR" smtClean="0"/>
              <a:t>21/10/2019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125986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4F5C29A-480D-45EA-AAEE-FBFF15346271}" type="datetimeFigureOut">
              <a:rPr lang="fr-FR" smtClean="0"/>
              <a:t>21/10/2019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234652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4F5C29A-480D-45EA-AAEE-FBFF15346271}" type="datetimeFigureOut">
              <a:rPr lang="fr-FR" smtClean="0"/>
              <a:t>21/10/2019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122056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4F5C29A-480D-45EA-AAEE-FBFF15346271}" type="datetimeFigureOut">
              <a:rPr lang="fr-FR" smtClean="0"/>
              <a:t>21/10/2019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415380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4F5C29A-480D-45EA-AAEE-FBFF15346271}" type="datetimeFigureOut">
              <a:rPr lang="fr-FR" smtClean="0"/>
              <a:t>21/10/2019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0139E88-37F0-4AB3-B22E-770C33A24B12}" type="slidenum">
              <a:rPr lang="fr-FR" smtClean="0"/>
              <a:t>‹N°›</a:t>
            </a:fld>
            <a:endParaRPr lang="fr-FR"/>
          </a:p>
        </p:txBody>
      </p:sp>
    </p:spTree>
    <p:extLst>
      <p:ext uri="{BB962C8B-B14F-4D97-AF65-F5344CB8AC3E}">
        <p14:creationId xmlns:p14="http://schemas.microsoft.com/office/powerpoint/2010/main" val="217480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5C29A-480D-45EA-AAEE-FBFF15346271}" type="datetimeFigureOut">
              <a:rPr lang="fr-FR" smtClean="0"/>
              <a:t>21/10/2019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39E88-37F0-4AB3-B22E-770C33A24B12}" type="slidenum">
              <a:rPr lang="fr-FR" smtClean="0"/>
              <a:t>‹N°›</a:t>
            </a:fld>
            <a:endParaRPr lang="fr-FR"/>
          </a:p>
        </p:txBody>
      </p:sp>
    </p:spTree>
    <p:extLst>
      <p:ext uri="{BB962C8B-B14F-4D97-AF65-F5344CB8AC3E}">
        <p14:creationId xmlns:p14="http://schemas.microsoft.com/office/powerpoint/2010/main" val="2410547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iscord.gg/5NR8bW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artstation.com/beaulamb"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artstation.com/beaulamb"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7" name="ZoneTexte 6"/>
          <p:cNvSpPr txBox="1"/>
          <p:nvPr/>
        </p:nvSpPr>
        <p:spPr>
          <a:xfrm>
            <a:off x="669786" y="3107560"/>
            <a:ext cx="11140751" cy="2862322"/>
          </a:xfrm>
          <a:prstGeom prst="rect">
            <a:avLst/>
          </a:prstGeom>
          <a:noFill/>
        </p:spPr>
        <p:txBody>
          <a:bodyPr wrap="square" rtlCol="0">
            <a:spAutoFit/>
          </a:bodyPr>
          <a:lstStyle/>
          <a:p>
            <a:pPr algn="ctr"/>
            <a:r>
              <a:rPr lang="en-US" dirty="0">
                <a:solidFill>
                  <a:schemeClr val="bg1"/>
                </a:solidFill>
              </a:rPr>
              <a:t>Hello everyone,</a:t>
            </a:r>
          </a:p>
          <a:p>
            <a:pPr algn="ctr"/>
            <a:r>
              <a:rPr lang="en-US" b="1" dirty="0" smtClean="0">
                <a:solidFill>
                  <a:schemeClr val="bg1"/>
                </a:solidFill>
              </a:rPr>
              <a:t>No Man’s Sky Beyond Fantasy </a:t>
            </a:r>
            <a:r>
              <a:rPr lang="en-US" dirty="0" smtClean="0">
                <a:solidFill>
                  <a:schemeClr val="bg1"/>
                </a:solidFill>
              </a:rPr>
              <a:t>is a complete </a:t>
            </a:r>
            <a:r>
              <a:rPr lang="en-US" b="1" dirty="0" smtClean="0">
                <a:solidFill>
                  <a:schemeClr val="bg1"/>
                </a:solidFill>
              </a:rPr>
              <a:t>game</a:t>
            </a:r>
            <a:r>
              <a:rPr lang="en-US" dirty="0" smtClean="0">
                <a:solidFill>
                  <a:schemeClr val="bg1"/>
                </a:solidFill>
              </a:rPr>
              <a:t> </a:t>
            </a:r>
            <a:r>
              <a:rPr lang="en-US" b="1" dirty="0" smtClean="0">
                <a:solidFill>
                  <a:schemeClr val="bg1"/>
                </a:solidFill>
              </a:rPr>
              <a:t>overhaul</a:t>
            </a:r>
            <a:r>
              <a:rPr lang="en-US" dirty="0" smtClean="0">
                <a:solidFill>
                  <a:schemeClr val="bg1"/>
                </a:solidFill>
              </a:rPr>
              <a:t> and the result of the compilation of all the mods that I did since 2 years of </a:t>
            </a:r>
            <a:r>
              <a:rPr lang="en-US" dirty="0" err="1" smtClean="0">
                <a:solidFill>
                  <a:schemeClr val="bg1"/>
                </a:solidFill>
              </a:rPr>
              <a:t>modding</a:t>
            </a:r>
            <a:r>
              <a:rPr lang="en-US" dirty="0" smtClean="0">
                <a:solidFill>
                  <a:schemeClr val="bg1"/>
                </a:solidFill>
              </a:rPr>
              <a:t> No Man’s </a:t>
            </a:r>
            <a:r>
              <a:rPr lang="en-US" dirty="0">
                <a:solidFill>
                  <a:schemeClr val="bg1"/>
                </a:solidFill>
              </a:rPr>
              <a:t>S</a:t>
            </a:r>
            <a:r>
              <a:rPr lang="en-US" dirty="0" smtClean="0">
                <a:solidFill>
                  <a:schemeClr val="bg1"/>
                </a:solidFill>
              </a:rPr>
              <a:t>ky. They have evolved following the NMS updates needs. Some were removed, some had evolved, and others managed to make their way to the vanilla game.</a:t>
            </a:r>
          </a:p>
          <a:p>
            <a:pPr algn="ctr"/>
            <a:endParaRPr lang="en-US" dirty="0" smtClean="0">
              <a:solidFill>
                <a:schemeClr val="bg1"/>
              </a:solidFill>
            </a:endParaRPr>
          </a:p>
          <a:p>
            <a:pPr algn="ctr"/>
            <a:r>
              <a:rPr lang="en-US" dirty="0" smtClean="0">
                <a:solidFill>
                  <a:schemeClr val="bg1"/>
                </a:solidFill>
              </a:rPr>
              <a:t>The whole mod is </a:t>
            </a:r>
            <a:r>
              <a:rPr lang="en-US" sz="1600" dirty="0" smtClean="0">
                <a:solidFill>
                  <a:schemeClr val="bg1"/>
                </a:solidFill>
              </a:rPr>
              <a:t>flexible ( it can be switch to vanilla any time and how many times you want ) </a:t>
            </a:r>
            <a:r>
              <a:rPr lang="en-US" dirty="0" smtClean="0">
                <a:solidFill>
                  <a:schemeClr val="bg1"/>
                </a:solidFill>
              </a:rPr>
              <a:t>and customizable with alternate versions of mods, or by removing some. You can also use any aspect of it </a:t>
            </a:r>
            <a:r>
              <a:rPr lang="en-US" b="1" dirty="0" smtClean="0">
                <a:solidFill>
                  <a:schemeClr val="bg1"/>
                </a:solidFill>
              </a:rPr>
              <a:t>separately</a:t>
            </a:r>
            <a:r>
              <a:rPr lang="en-US" dirty="0" smtClean="0">
                <a:solidFill>
                  <a:schemeClr val="bg1"/>
                </a:solidFill>
              </a:rPr>
              <a:t>.</a:t>
            </a:r>
          </a:p>
          <a:p>
            <a:pPr algn="ctr"/>
            <a:endParaRPr lang="en-US" dirty="0">
              <a:solidFill>
                <a:schemeClr val="bg1"/>
              </a:solidFill>
            </a:endParaRPr>
          </a:p>
          <a:p>
            <a:pPr algn="ctr"/>
            <a:r>
              <a:rPr lang="en-US" dirty="0" smtClean="0">
                <a:solidFill>
                  <a:schemeClr val="bg1"/>
                </a:solidFill>
              </a:rPr>
              <a:t> I do not use any third party assets for my mods, it is all Hello Games works but with different tweaks.</a:t>
            </a:r>
            <a:endParaRPr lang="en-US" dirty="0">
              <a:solidFill>
                <a:schemeClr val="bg1"/>
              </a:solidFill>
            </a:endParaRPr>
          </a:p>
          <a:p>
            <a:pPr algn="ctr"/>
            <a:endParaRPr lang="fr-FR" dirty="0">
              <a:latin typeface="geosanslight-nmsregular"/>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962" y="886254"/>
            <a:ext cx="10058400" cy="1341120"/>
          </a:xfrm>
          <a:prstGeom prst="rect">
            <a:avLst/>
          </a:prstGeom>
        </p:spPr>
      </p:pic>
    </p:spTree>
    <p:extLst>
      <p:ext uri="{BB962C8B-B14F-4D97-AF65-F5344CB8AC3E}">
        <p14:creationId xmlns:p14="http://schemas.microsoft.com/office/powerpoint/2010/main" val="595809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04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408123" y="560931"/>
            <a:ext cx="10811069" cy="523220"/>
          </a:xfrm>
          <a:prstGeom prst="rect">
            <a:avLst/>
          </a:prstGeom>
        </p:spPr>
        <p:txBody>
          <a:bodyPr wrap="square">
            <a:spAutoFit/>
          </a:bodyPr>
          <a:lstStyle/>
          <a:p>
            <a:pPr algn="ctr"/>
            <a:r>
              <a:rPr lang="en-US" sz="2800" dirty="0" smtClean="0">
                <a:solidFill>
                  <a:srgbClr val="FFC000"/>
                </a:solidFill>
              </a:rPr>
              <a:t>SPACE Gameplay OVERHAUL</a:t>
            </a:r>
            <a:endParaRPr lang="en-US" sz="2800" dirty="0">
              <a:solidFill>
                <a:srgbClr val="FFC000"/>
              </a:solidFill>
            </a:endParaRPr>
          </a:p>
        </p:txBody>
      </p:sp>
      <p:sp>
        <p:nvSpPr>
          <p:cNvPr id="2" name="Rectangle 1"/>
          <p:cNvSpPr/>
          <p:nvPr/>
        </p:nvSpPr>
        <p:spPr>
          <a:xfrm>
            <a:off x="679621" y="1216226"/>
            <a:ext cx="11133439" cy="8802410"/>
          </a:xfrm>
          <a:prstGeom prst="rect">
            <a:avLst/>
          </a:prstGeom>
        </p:spPr>
        <p:txBody>
          <a:bodyPr wrap="square">
            <a:spAutoFit/>
          </a:bodyPr>
          <a:lstStyle/>
          <a:p>
            <a:pPr marL="285750" indent="-285750">
              <a:buFontTx/>
              <a:buChar char="-"/>
            </a:pPr>
            <a:r>
              <a:rPr lang="fr-FR" sz="1600" dirty="0" err="1" smtClean="0">
                <a:solidFill>
                  <a:srgbClr val="F1F1F1"/>
                </a:solidFill>
                <a:latin typeface="Roboto"/>
              </a:rPr>
              <a:t>Asteroids</a:t>
            </a:r>
            <a:r>
              <a:rPr lang="fr-FR" sz="1600" dirty="0" smtClean="0">
                <a:solidFill>
                  <a:srgbClr val="F1F1F1"/>
                </a:solidFill>
                <a:latin typeface="Roboto"/>
              </a:rPr>
              <a:t> </a:t>
            </a:r>
            <a:r>
              <a:rPr lang="fr-FR" sz="1600" dirty="0" err="1" smtClean="0">
                <a:solidFill>
                  <a:srgbClr val="F1F1F1"/>
                </a:solidFill>
                <a:latin typeface="Roboto"/>
              </a:rPr>
              <a:t>overhaul</a:t>
            </a:r>
            <a:r>
              <a:rPr lang="fr-FR" sz="1600" dirty="0" smtClean="0">
                <a:solidFill>
                  <a:srgbClr val="F1F1F1"/>
                </a:solidFill>
                <a:latin typeface="Roboto"/>
              </a:rPr>
              <a:t> ( more </a:t>
            </a:r>
            <a:r>
              <a:rPr lang="fr-FR" sz="1600" dirty="0" err="1" smtClean="0">
                <a:solidFill>
                  <a:srgbClr val="F1F1F1"/>
                </a:solidFill>
                <a:latin typeface="Roboto"/>
              </a:rPr>
              <a:t>parse</a:t>
            </a:r>
            <a:r>
              <a:rPr lang="fr-FR" sz="1600" dirty="0" smtClean="0">
                <a:solidFill>
                  <a:srgbClr val="F1F1F1"/>
                </a:solidFill>
                <a:latin typeface="Roboto"/>
              </a:rPr>
              <a:t> ).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Space </a:t>
            </a:r>
            <a:r>
              <a:rPr lang="fr-FR" sz="1600" dirty="0" err="1" smtClean="0">
                <a:solidFill>
                  <a:srgbClr val="F1F1F1"/>
                </a:solidFill>
                <a:latin typeface="Roboto"/>
              </a:rPr>
              <a:t>is</a:t>
            </a:r>
            <a:r>
              <a:rPr lang="fr-FR" sz="1600" dirty="0" smtClean="0">
                <a:solidFill>
                  <a:srgbClr val="F1F1F1"/>
                </a:solidFill>
                <a:latin typeface="Roboto"/>
              </a:rPr>
              <a:t> </a:t>
            </a:r>
            <a:r>
              <a:rPr lang="fr-FR" sz="1600" dirty="0" err="1" smtClean="0">
                <a:solidFill>
                  <a:srgbClr val="F1F1F1"/>
                </a:solidFill>
                <a:latin typeface="Roboto"/>
              </a:rPr>
              <a:t>decorated</a:t>
            </a:r>
            <a:r>
              <a:rPr lang="fr-FR" sz="1600" dirty="0" smtClean="0">
                <a:solidFill>
                  <a:srgbClr val="F1F1F1"/>
                </a:solidFill>
                <a:latin typeface="Roboto"/>
              </a:rPr>
              <a:t> </a:t>
            </a:r>
            <a:r>
              <a:rPr lang="fr-FR" sz="1600" dirty="0" err="1" smtClean="0">
                <a:solidFill>
                  <a:srgbClr val="F1F1F1"/>
                </a:solidFill>
                <a:latin typeface="Roboto"/>
              </a:rPr>
              <a:t>with</a:t>
            </a:r>
            <a:r>
              <a:rPr lang="fr-FR" sz="1600" dirty="0" smtClean="0">
                <a:solidFill>
                  <a:srgbClr val="F1F1F1"/>
                </a:solidFill>
                <a:latin typeface="Roboto"/>
              </a:rPr>
              <a:t> </a:t>
            </a:r>
            <a:r>
              <a:rPr lang="fr-FR" sz="1600" dirty="0" err="1" smtClean="0">
                <a:solidFill>
                  <a:srgbClr val="F1F1F1"/>
                </a:solidFill>
                <a:latin typeface="Roboto"/>
              </a:rPr>
              <a:t>space</a:t>
            </a:r>
            <a:r>
              <a:rPr lang="fr-FR" sz="1600" dirty="0" smtClean="0">
                <a:solidFill>
                  <a:srgbClr val="F1F1F1"/>
                </a:solidFill>
                <a:latin typeface="Roboto"/>
              </a:rPr>
              <a:t> </a:t>
            </a:r>
            <a:r>
              <a:rPr lang="fr-FR" sz="1600" dirty="0" err="1" smtClean="0">
                <a:solidFill>
                  <a:srgbClr val="F1F1F1"/>
                </a:solidFill>
                <a:latin typeface="Roboto"/>
              </a:rPr>
              <a:t>oddities</a:t>
            </a:r>
            <a:r>
              <a:rPr lang="fr-FR" sz="1600" dirty="0" smtClean="0">
                <a:solidFill>
                  <a:srgbClr val="F1F1F1"/>
                </a:solidFill>
                <a:latin typeface="Roboto"/>
              </a:rPr>
              <a:t> and </a:t>
            </a:r>
            <a:r>
              <a:rPr lang="fr-FR" sz="1600" dirty="0" err="1" smtClean="0">
                <a:solidFill>
                  <a:srgbClr val="F1F1F1"/>
                </a:solidFill>
                <a:latin typeface="Roboto"/>
              </a:rPr>
              <a:t>wrecked</a:t>
            </a:r>
            <a:r>
              <a:rPr lang="fr-FR" sz="1600" dirty="0" smtClean="0">
                <a:solidFill>
                  <a:srgbClr val="F1F1F1"/>
                </a:solidFill>
                <a:latin typeface="Roboto"/>
              </a:rPr>
              <a:t> </a:t>
            </a:r>
            <a:r>
              <a:rPr lang="fr-FR" sz="1600" dirty="0" err="1" smtClean="0">
                <a:solidFill>
                  <a:srgbClr val="F1F1F1"/>
                </a:solidFill>
                <a:latin typeface="Roboto"/>
              </a:rPr>
              <a:t>Freighters</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Sentinel </a:t>
            </a:r>
            <a:r>
              <a:rPr lang="fr-FR" sz="1600" dirty="0" err="1" smtClean="0">
                <a:solidFill>
                  <a:srgbClr val="F1F1F1"/>
                </a:solidFill>
                <a:latin typeface="Roboto"/>
              </a:rPr>
              <a:t>Ships</a:t>
            </a:r>
            <a:r>
              <a:rPr lang="fr-FR" sz="1600" dirty="0" smtClean="0">
                <a:solidFill>
                  <a:srgbClr val="F1F1F1"/>
                </a:solidFill>
                <a:latin typeface="Roboto"/>
              </a:rPr>
              <a:t> and </a:t>
            </a:r>
            <a:r>
              <a:rPr lang="fr-FR" sz="1600" dirty="0" err="1" smtClean="0">
                <a:solidFill>
                  <a:srgbClr val="F1F1F1"/>
                </a:solidFill>
                <a:latin typeface="Roboto"/>
              </a:rPr>
              <a:t>Freighters</a:t>
            </a:r>
            <a:r>
              <a:rPr lang="fr-FR" sz="1600" dirty="0" smtClean="0">
                <a:solidFill>
                  <a:srgbClr val="F1F1F1"/>
                </a:solidFill>
                <a:latin typeface="Roboto"/>
              </a:rPr>
              <a:t> are </a:t>
            </a:r>
            <a:r>
              <a:rPr lang="fr-FR" sz="1600" dirty="0" err="1" smtClean="0">
                <a:solidFill>
                  <a:srgbClr val="F1F1F1"/>
                </a:solidFill>
                <a:latin typeface="Roboto"/>
              </a:rPr>
              <a:t>roaming</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Re-activated</a:t>
            </a:r>
            <a:r>
              <a:rPr lang="fr-FR" sz="1600" dirty="0" smtClean="0">
                <a:solidFill>
                  <a:srgbClr val="F1F1F1"/>
                </a:solidFill>
                <a:latin typeface="Roboto"/>
              </a:rPr>
              <a:t> </a:t>
            </a:r>
            <a:r>
              <a:rPr lang="fr-FR" sz="1600" dirty="0" err="1" smtClean="0">
                <a:solidFill>
                  <a:srgbClr val="F1F1F1"/>
                </a:solidFill>
                <a:latin typeface="Roboto"/>
              </a:rPr>
              <a:t>Pre</a:t>
            </a:r>
            <a:r>
              <a:rPr lang="fr-FR" sz="1600" dirty="0" smtClean="0">
                <a:solidFill>
                  <a:srgbClr val="F1F1F1"/>
                </a:solidFill>
                <a:latin typeface="Roboto"/>
              </a:rPr>
              <a:t>-Release Pirate </a:t>
            </a:r>
            <a:r>
              <a:rPr lang="fr-FR" sz="1600" dirty="0" err="1" smtClean="0">
                <a:solidFill>
                  <a:srgbClr val="F1F1F1"/>
                </a:solidFill>
                <a:latin typeface="Roboto"/>
              </a:rPr>
              <a:t>Ship</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Pirates are </a:t>
            </a:r>
            <a:r>
              <a:rPr lang="fr-FR" sz="1600" dirty="0" err="1" smtClean="0">
                <a:solidFill>
                  <a:srgbClr val="F1F1F1"/>
                </a:solidFill>
                <a:latin typeface="Roboto"/>
              </a:rPr>
              <a:t>always</a:t>
            </a:r>
            <a:r>
              <a:rPr lang="fr-FR" sz="1600" dirty="0" smtClean="0">
                <a:solidFill>
                  <a:srgbClr val="F1F1F1"/>
                </a:solidFill>
                <a:latin typeface="Roboto"/>
              </a:rPr>
              <a:t> </a:t>
            </a:r>
            <a:r>
              <a:rPr lang="fr-FR" sz="1600" dirty="0" err="1" smtClean="0">
                <a:solidFill>
                  <a:srgbClr val="F1F1F1"/>
                </a:solidFill>
                <a:latin typeface="Roboto"/>
              </a:rPr>
              <a:t>fighters</a:t>
            </a:r>
            <a:r>
              <a:rPr lang="fr-FR" sz="1600" dirty="0" smtClean="0">
                <a:solidFill>
                  <a:srgbClr val="F1F1F1"/>
                </a:solidFill>
                <a:latin typeface="Roboto"/>
              </a:rPr>
              <a:t> class </a:t>
            </a:r>
            <a:r>
              <a:rPr lang="fr-FR" sz="1600" dirty="0" err="1" smtClean="0">
                <a:solidFill>
                  <a:srgbClr val="F1F1F1"/>
                </a:solidFill>
                <a:latin typeface="Roboto"/>
              </a:rPr>
              <a:t>ships</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Spaceships</a:t>
            </a:r>
            <a:r>
              <a:rPr lang="fr-FR" sz="1600" dirty="0" smtClean="0">
                <a:solidFill>
                  <a:srgbClr val="F1F1F1"/>
                </a:solidFill>
                <a:latin typeface="Roboto"/>
              </a:rPr>
              <a:t> </a:t>
            </a:r>
            <a:r>
              <a:rPr lang="fr-FR" sz="1600" dirty="0" err="1" smtClean="0">
                <a:solidFill>
                  <a:srgbClr val="F1F1F1"/>
                </a:solidFill>
                <a:latin typeface="Roboto"/>
              </a:rPr>
              <a:t>fights</a:t>
            </a:r>
            <a:r>
              <a:rPr lang="fr-FR" sz="1600" dirty="0" smtClean="0">
                <a:solidFill>
                  <a:srgbClr val="F1F1F1"/>
                </a:solidFill>
                <a:latin typeface="Roboto"/>
              </a:rPr>
              <a:t> are more intense.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Improved</a:t>
            </a:r>
            <a:r>
              <a:rPr lang="fr-FR" sz="1600" dirty="0" smtClean="0">
                <a:solidFill>
                  <a:srgbClr val="F1F1F1"/>
                </a:solidFill>
                <a:latin typeface="Roboto"/>
              </a:rPr>
              <a:t> </a:t>
            </a:r>
            <a:r>
              <a:rPr lang="fr-FR" sz="1600" dirty="0" err="1" smtClean="0">
                <a:solidFill>
                  <a:srgbClr val="F1F1F1"/>
                </a:solidFill>
                <a:latin typeface="Roboto"/>
              </a:rPr>
              <a:t>NPC’s</a:t>
            </a:r>
            <a:r>
              <a:rPr lang="fr-FR" sz="1600" dirty="0" smtClean="0">
                <a:solidFill>
                  <a:srgbClr val="F1F1F1"/>
                </a:solidFill>
                <a:latin typeface="Roboto"/>
              </a:rPr>
              <a:t> </a:t>
            </a:r>
            <a:r>
              <a:rPr lang="fr-FR" sz="1600" dirty="0" err="1" smtClean="0">
                <a:solidFill>
                  <a:srgbClr val="F1F1F1"/>
                </a:solidFill>
                <a:latin typeface="Roboto"/>
              </a:rPr>
              <a:t>Spaceships</a:t>
            </a:r>
            <a:r>
              <a:rPr lang="fr-FR" sz="1600" dirty="0" smtClean="0">
                <a:solidFill>
                  <a:srgbClr val="F1F1F1"/>
                </a:solidFill>
                <a:latin typeface="Roboto"/>
              </a:rPr>
              <a:t> Flight and </a:t>
            </a:r>
            <a:r>
              <a:rPr lang="fr-FR" sz="1600" dirty="0" err="1" smtClean="0">
                <a:solidFill>
                  <a:srgbClr val="F1F1F1"/>
                </a:solidFill>
                <a:latin typeface="Roboto"/>
              </a:rPr>
              <a:t>weapon</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Solar </a:t>
            </a:r>
            <a:r>
              <a:rPr lang="fr-FR" sz="1600" dirty="0" err="1" smtClean="0">
                <a:solidFill>
                  <a:srgbClr val="F1F1F1"/>
                </a:solidFill>
                <a:latin typeface="Roboto"/>
              </a:rPr>
              <a:t>systems</a:t>
            </a:r>
            <a:r>
              <a:rPr lang="fr-FR" sz="1600" dirty="0" smtClean="0">
                <a:solidFill>
                  <a:srgbClr val="F1F1F1"/>
                </a:solidFill>
                <a:latin typeface="Roboto"/>
              </a:rPr>
              <a:t> are more </a:t>
            </a:r>
            <a:r>
              <a:rPr lang="fr-FR" sz="1600" dirty="0" err="1" smtClean="0">
                <a:solidFill>
                  <a:srgbClr val="F1F1F1"/>
                </a:solidFill>
                <a:latin typeface="Roboto"/>
              </a:rPr>
              <a:t>filled</a:t>
            </a:r>
            <a:r>
              <a:rPr lang="fr-FR" sz="1600" dirty="0" smtClean="0">
                <a:solidFill>
                  <a:srgbClr val="F1F1F1"/>
                </a:solidFill>
                <a:latin typeface="Roboto"/>
              </a:rPr>
              <a:t> </a:t>
            </a:r>
            <a:r>
              <a:rPr lang="fr-FR" sz="1600" dirty="0" err="1" smtClean="0">
                <a:solidFill>
                  <a:srgbClr val="F1F1F1"/>
                </a:solidFill>
                <a:latin typeface="Roboto"/>
              </a:rPr>
              <a:t>with</a:t>
            </a:r>
            <a:r>
              <a:rPr lang="fr-FR" sz="1600" dirty="0" smtClean="0">
                <a:solidFill>
                  <a:srgbClr val="F1F1F1"/>
                </a:solidFill>
                <a:latin typeface="Roboto"/>
              </a:rPr>
              <a:t> </a:t>
            </a:r>
            <a:r>
              <a:rPr lang="fr-FR" sz="1600" dirty="0" err="1" smtClean="0">
                <a:solidFill>
                  <a:srgbClr val="F1F1F1"/>
                </a:solidFill>
                <a:latin typeface="Roboto"/>
              </a:rPr>
              <a:t>spaceships</a:t>
            </a:r>
            <a:r>
              <a:rPr lang="fr-FR" sz="1600" dirty="0" smtClean="0">
                <a:solidFill>
                  <a:srgbClr val="F1F1F1"/>
                </a:solidFill>
                <a:latin typeface="Roboto"/>
              </a:rPr>
              <a:t> life and </a:t>
            </a:r>
            <a:r>
              <a:rPr lang="fr-FR" sz="1600" dirty="0" err="1" smtClean="0">
                <a:solidFill>
                  <a:srgbClr val="F1F1F1"/>
                </a:solidFill>
                <a:latin typeface="Roboto"/>
              </a:rPr>
              <a:t>freighters</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Trade </a:t>
            </a:r>
            <a:r>
              <a:rPr lang="fr-FR" sz="1600" dirty="0" err="1" smtClean="0">
                <a:solidFill>
                  <a:srgbClr val="F1F1F1"/>
                </a:solidFill>
                <a:latin typeface="Roboto"/>
              </a:rPr>
              <a:t>directly</a:t>
            </a:r>
            <a:r>
              <a:rPr lang="fr-FR" sz="1600" dirty="0" smtClean="0">
                <a:solidFill>
                  <a:srgbClr val="F1F1F1"/>
                </a:solidFill>
                <a:latin typeface="Roboto"/>
              </a:rPr>
              <a:t> </a:t>
            </a:r>
            <a:r>
              <a:rPr lang="fr-FR" sz="1600" dirty="0" err="1" smtClean="0">
                <a:solidFill>
                  <a:srgbClr val="F1F1F1"/>
                </a:solidFill>
                <a:latin typeface="Roboto"/>
              </a:rPr>
              <a:t>with</a:t>
            </a:r>
            <a:r>
              <a:rPr lang="fr-FR" sz="1600" dirty="0" smtClean="0">
                <a:solidFill>
                  <a:srgbClr val="F1F1F1"/>
                </a:solidFill>
                <a:latin typeface="Roboto"/>
              </a:rPr>
              <a:t> trader </a:t>
            </a:r>
            <a:r>
              <a:rPr lang="fr-FR" sz="1600" dirty="0" err="1" smtClean="0">
                <a:solidFill>
                  <a:srgbClr val="F1F1F1"/>
                </a:solidFill>
                <a:latin typeface="Roboto"/>
              </a:rPr>
              <a:t>spaceships</a:t>
            </a:r>
            <a:r>
              <a:rPr lang="fr-FR" sz="1600" dirty="0" smtClean="0">
                <a:solidFill>
                  <a:srgbClr val="F1F1F1"/>
                </a:solidFill>
                <a:latin typeface="Roboto"/>
              </a:rPr>
              <a:t> </a:t>
            </a:r>
            <a:r>
              <a:rPr lang="fr-FR" sz="1600" dirty="0" err="1" smtClean="0">
                <a:solidFill>
                  <a:srgbClr val="F1F1F1"/>
                </a:solidFill>
                <a:latin typeface="Roboto"/>
              </a:rPr>
              <a:t>while</a:t>
            </a:r>
            <a:r>
              <a:rPr lang="fr-FR" sz="1600" dirty="0" smtClean="0">
                <a:solidFill>
                  <a:srgbClr val="F1F1F1"/>
                </a:solidFill>
                <a:latin typeface="Roboto"/>
              </a:rPr>
              <a:t> </a:t>
            </a:r>
            <a:r>
              <a:rPr lang="fr-FR" sz="1600" dirty="0" err="1" smtClean="0">
                <a:solidFill>
                  <a:srgbClr val="F1F1F1"/>
                </a:solidFill>
                <a:latin typeface="Roboto"/>
              </a:rPr>
              <a:t>flying</a:t>
            </a:r>
            <a:r>
              <a:rPr lang="fr-FR" sz="1600" dirty="0" smtClean="0">
                <a:solidFill>
                  <a:srgbClr val="F1F1F1"/>
                </a:solidFill>
                <a:latin typeface="Roboto"/>
              </a:rPr>
              <a:t> in </a:t>
            </a:r>
            <a:r>
              <a:rPr lang="fr-FR" sz="1600" dirty="0" err="1" smtClean="0">
                <a:solidFill>
                  <a:srgbClr val="F1F1F1"/>
                </a:solidFill>
                <a:latin typeface="Roboto"/>
              </a:rPr>
              <a:t>space</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Formation Flight on combat and on </a:t>
            </a:r>
            <a:r>
              <a:rPr lang="fr-FR" sz="1600" dirty="0" err="1" smtClean="0">
                <a:solidFill>
                  <a:srgbClr val="F1F1F1"/>
                </a:solidFill>
                <a:latin typeface="Roboto"/>
              </a:rPr>
              <a:t>roaming</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Alerts</a:t>
            </a:r>
            <a:r>
              <a:rPr lang="fr-FR" sz="1600" dirty="0" smtClean="0">
                <a:solidFill>
                  <a:srgbClr val="F1F1F1"/>
                </a:solidFill>
                <a:latin typeface="Roboto"/>
              </a:rPr>
              <a:t> are visible </a:t>
            </a:r>
            <a:r>
              <a:rPr lang="fr-FR" sz="1600" dirty="0" err="1" smtClean="0">
                <a:solidFill>
                  <a:srgbClr val="F1F1F1"/>
                </a:solidFill>
                <a:latin typeface="Roboto"/>
              </a:rPr>
              <a:t>around</a:t>
            </a:r>
            <a:r>
              <a:rPr lang="fr-FR" sz="1600" dirty="0" smtClean="0">
                <a:solidFill>
                  <a:srgbClr val="F1F1F1"/>
                </a:solidFill>
                <a:latin typeface="Roboto"/>
              </a:rPr>
              <a:t> all </a:t>
            </a:r>
            <a:r>
              <a:rPr lang="fr-FR" sz="1600" dirty="0" err="1" smtClean="0">
                <a:solidFill>
                  <a:srgbClr val="F1F1F1"/>
                </a:solidFill>
                <a:latin typeface="Roboto"/>
              </a:rPr>
              <a:t>near</a:t>
            </a:r>
            <a:r>
              <a:rPr lang="fr-FR" sz="1600" dirty="0" smtClean="0">
                <a:solidFill>
                  <a:srgbClr val="F1F1F1"/>
                </a:solidFill>
                <a:latin typeface="Roboto"/>
              </a:rPr>
              <a:t> by </a:t>
            </a:r>
            <a:r>
              <a:rPr lang="fr-FR" sz="1600" dirty="0" err="1" smtClean="0">
                <a:solidFill>
                  <a:srgbClr val="F1F1F1"/>
                </a:solidFill>
                <a:latin typeface="Roboto"/>
              </a:rPr>
              <a:t>spaceships</a:t>
            </a:r>
            <a:r>
              <a:rPr lang="fr-FR" sz="1600" dirty="0" smtClean="0">
                <a:solidFill>
                  <a:srgbClr val="F1F1F1"/>
                </a:solidFill>
                <a:latin typeface="Roboto"/>
              </a:rPr>
              <a:t> and stations.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Spaceships</a:t>
            </a:r>
            <a:r>
              <a:rPr lang="fr-FR" sz="1600" dirty="0" smtClean="0">
                <a:solidFill>
                  <a:srgbClr val="F1F1F1"/>
                </a:solidFill>
                <a:latin typeface="Roboto"/>
              </a:rPr>
              <a:t> explosions are more </a:t>
            </a:r>
            <a:r>
              <a:rPr lang="fr-FR" sz="1600" dirty="0" err="1" smtClean="0">
                <a:solidFill>
                  <a:srgbClr val="F1F1F1"/>
                </a:solidFill>
                <a:latin typeface="Roboto"/>
              </a:rPr>
              <a:t>spectacular</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a:solidFill>
                  <a:srgbClr val="F1F1F1"/>
                </a:solidFill>
                <a:latin typeface="Roboto"/>
              </a:rPr>
              <a:t>Improved</a:t>
            </a:r>
            <a:r>
              <a:rPr lang="fr-FR" sz="1600" dirty="0">
                <a:solidFill>
                  <a:srgbClr val="F1F1F1"/>
                </a:solidFill>
                <a:latin typeface="Roboto"/>
              </a:rPr>
              <a:t> Traders </a:t>
            </a:r>
            <a:r>
              <a:rPr lang="fr-FR" sz="1600" dirty="0" err="1">
                <a:solidFill>
                  <a:srgbClr val="F1F1F1"/>
                </a:solidFill>
                <a:latin typeface="Roboto"/>
              </a:rPr>
              <a:t>docking</a:t>
            </a:r>
            <a:r>
              <a:rPr lang="fr-FR" sz="1600" dirty="0">
                <a:solidFill>
                  <a:srgbClr val="F1F1F1"/>
                </a:solidFill>
                <a:latin typeface="Roboto"/>
              </a:rPr>
              <a:t> </a:t>
            </a:r>
            <a:r>
              <a:rPr lang="fr-FR" sz="1600" dirty="0" err="1">
                <a:solidFill>
                  <a:srgbClr val="F1F1F1"/>
                </a:solidFill>
                <a:latin typeface="Roboto"/>
              </a:rPr>
              <a:t>approach</a:t>
            </a:r>
            <a:r>
              <a:rPr lang="fr-FR" sz="1600" dirty="0">
                <a:solidFill>
                  <a:srgbClr val="F1F1F1"/>
                </a:solidFill>
                <a:latin typeface="Roboto"/>
              </a:rPr>
              <a:t> </a:t>
            </a:r>
            <a:r>
              <a:rPr lang="fr-FR" sz="1000" dirty="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a:solidFill>
                  <a:schemeClr val="bg1">
                    <a:lumMod val="50000"/>
                  </a:schemeClr>
                </a:solidFill>
              </a:rPr>
              <a:t>)</a:t>
            </a:r>
          </a:p>
          <a:p>
            <a:pPr marL="285750" indent="-285750">
              <a:buFontTx/>
              <a:buChar char="-"/>
            </a:pPr>
            <a:r>
              <a:rPr lang="fr-FR" sz="1600" dirty="0" err="1">
                <a:solidFill>
                  <a:srgbClr val="F1F1F1"/>
                </a:solidFill>
                <a:latin typeface="Roboto"/>
              </a:rPr>
              <a:t>Docked</a:t>
            </a:r>
            <a:r>
              <a:rPr lang="fr-FR" sz="1600" dirty="0">
                <a:solidFill>
                  <a:srgbClr val="F1F1F1"/>
                </a:solidFill>
                <a:latin typeface="Roboto"/>
              </a:rPr>
              <a:t> </a:t>
            </a:r>
            <a:r>
              <a:rPr lang="fr-FR" sz="1600" dirty="0" err="1">
                <a:solidFill>
                  <a:srgbClr val="F1F1F1"/>
                </a:solidFill>
                <a:latin typeface="Roboto"/>
              </a:rPr>
              <a:t>Spaceships</a:t>
            </a:r>
            <a:r>
              <a:rPr lang="fr-FR" sz="1600" dirty="0">
                <a:solidFill>
                  <a:srgbClr val="F1F1F1"/>
                </a:solidFill>
                <a:latin typeface="Roboto"/>
              </a:rPr>
              <a:t> </a:t>
            </a:r>
            <a:r>
              <a:rPr lang="fr-FR" sz="1600" dirty="0" err="1">
                <a:solidFill>
                  <a:srgbClr val="F1F1F1"/>
                </a:solidFill>
                <a:latin typeface="Roboto"/>
              </a:rPr>
              <a:t>Rotate</a:t>
            </a:r>
            <a:r>
              <a:rPr lang="fr-FR" sz="1600" dirty="0">
                <a:solidFill>
                  <a:srgbClr val="F1F1F1"/>
                </a:solidFill>
                <a:latin typeface="Roboto"/>
              </a:rPr>
              <a:t> </a:t>
            </a:r>
            <a:r>
              <a:rPr lang="fr-FR" sz="1600" dirty="0" err="1">
                <a:solidFill>
                  <a:srgbClr val="F1F1F1"/>
                </a:solidFill>
                <a:latin typeface="Roboto"/>
              </a:rPr>
              <a:t>slower</a:t>
            </a:r>
            <a:r>
              <a:rPr lang="fr-FR" sz="1600" dirty="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Improved</a:t>
            </a:r>
            <a:r>
              <a:rPr lang="fr-FR" sz="1600" dirty="0" smtClean="0">
                <a:solidFill>
                  <a:srgbClr val="F1F1F1"/>
                </a:solidFill>
                <a:latin typeface="Roboto"/>
              </a:rPr>
              <a:t> </a:t>
            </a:r>
            <a:r>
              <a:rPr lang="fr-FR" sz="1600" dirty="0" err="1" smtClean="0">
                <a:solidFill>
                  <a:srgbClr val="F1F1F1"/>
                </a:solidFill>
                <a:latin typeface="Roboto"/>
              </a:rPr>
              <a:t>Freighters</a:t>
            </a:r>
            <a:r>
              <a:rPr lang="fr-FR" sz="1600" dirty="0" smtClean="0">
                <a:solidFill>
                  <a:srgbClr val="F1F1F1"/>
                </a:solidFill>
                <a:latin typeface="Roboto"/>
              </a:rPr>
              <a:t> </a:t>
            </a:r>
            <a:r>
              <a:rPr lang="fr-FR" sz="1600" dirty="0" err="1" smtClean="0">
                <a:solidFill>
                  <a:srgbClr val="F1F1F1"/>
                </a:solidFill>
                <a:latin typeface="Roboto"/>
              </a:rPr>
              <a:t>turrets</a:t>
            </a:r>
            <a:r>
              <a:rPr lang="fr-FR" sz="1600" dirty="0" smtClean="0">
                <a:solidFill>
                  <a:srgbClr val="F1F1F1"/>
                </a:solidFill>
                <a:latin typeface="Roboto"/>
              </a:rPr>
              <a:t> </a:t>
            </a:r>
            <a:r>
              <a:rPr lang="fr-FR" sz="1600" dirty="0" err="1" smtClean="0">
                <a:solidFill>
                  <a:srgbClr val="F1F1F1"/>
                </a:solidFill>
                <a:latin typeface="Roboto"/>
              </a:rPr>
              <a:t>efficiency</a:t>
            </a:r>
            <a:r>
              <a:rPr lang="fr-FR" sz="1600" dirty="0" smtClean="0">
                <a:solidFill>
                  <a:srgbClr val="F1F1F1"/>
                </a:solidFill>
                <a:latin typeface="Roboto"/>
              </a:rPr>
              <a:t> and range.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Wingman</a:t>
            </a:r>
            <a:r>
              <a:rPr lang="fr-FR" sz="1600" dirty="0" smtClean="0">
                <a:solidFill>
                  <a:srgbClr val="F1F1F1"/>
                </a:solidFill>
                <a:latin typeface="Roboto"/>
              </a:rPr>
              <a:t> </a:t>
            </a:r>
            <a:r>
              <a:rPr lang="fr-FR" sz="1600" dirty="0" err="1" smtClean="0">
                <a:solidFill>
                  <a:srgbClr val="F1F1F1"/>
                </a:solidFill>
                <a:latin typeface="Roboto"/>
              </a:rPr>
              <a:t>rescue</a:t>
            </a:r>
            <a:r>
              <a:rPr lang="fr-FR" sz="1600" dirty="0" smtClean="0">
                <a:solidFill>
                  <a:srgbClr val="F1F1F1"/>
                </a:solidFill>
                <a:latin typeface="Roboto"/>
              </a:rPr>
              <a:t> arrives </a:t>
            </a:r>
            <a:r>
              <a:rPr lang="fr-FR" sz="1600" dirty="0" err="1" smtClean="0">
                <a:solidFill>
                  <a:srgbClr val="F1F1F1"/>
                </a:solidFill>
                <a:latin typeface="Roboto"/>
              </a:rPr>
              <a:t>much</a:t>
            </a:r>
            <a:r>
              <a:rPr lang="fr-FR" sz="1600" dirty="0" smtClean="0">
                <a:solidFill>
                  <a:srgbClr val="F1F1F1"/>
                </a:solidFill>
                <a:latin typeface="Roboto"/>
              </a:rPr>
              <a:t> </a:t>
            </a:r>
            <a:r>
              <a:rPr lang="fr-FR" sz="1600" dirty="0" err="1" smtClean="0">
                <a:solidFill>
                  <a:srgbClr val="F1F1F1"/>
                </a:solidFill>
                <a:latin typeface="Roboto"/>
              </a:rPr>
              <a:t>later</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Sentinels</a:t>
            </a:r>
            <a:r>
              <a:rPr lang="fr-FR" sz="1600" dirty="0" smtClean="0">
                <a:solidFill>
                  <a:srgbClr val="F1F1F1"/>
                </a:solidFill>
                <a:latin typeface="Roboto"/>
              </a:rPr>
              <a:t> </a:t>
            </a:r>
            <a:r>
              <a:rPr lang="fr-FR" sz="1600" dirty="0" err="1" smtClean="0">
                <a:solidFill>
                  <a:srgbClr val="F1F1F1"/>
                </a:solidFill>
                <a:latin typeface="Roboto"/>
              </a:rPr>
              <a:t>spawn</a:t>
            </a:r>
            <a:r>
              <a:rPr lang="fr-FR" sz="1600" dirty="0" smtClean="0">
                <a:solidFill>
                  <a:srgbClr val="F1F1F1"/>
                </a:solidFill>
                <a:latin typeface="Roboto"/>
              </a:rPr>
              <a:t> more </a:t>
            </a:r>
            <a:r>
              <a:rPr lang="fr-FR" sz="1600" dirty="0" err="1" smtClean="0">
                <a:solidFill>
                  <a:srgbClr val="F1F1F1"/>
                </a:solidFill>
                <a:latin typeface="Roboto"/>
              </a:rPr>
              <a:t>quickly</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Trading routes are no more visible in </a:t>
            </a:r>
            <a:r>
              <a:rPr lang="fr-FR" sz="1600" dirty="0" err="1" smtClean="0">
                <a:solidFill>
                  <a:srgbClr val="F1F1F1"/>
                </a:solidFill>
                <a:latin typeface="Roboto"/>
              </a:rPr>
              <a:t>space</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err="1" smtClean="0">
                <a:solidFill>
                  <a:srgbClr val="F1F1F1"/>
                </a:solidFill>
                <a:latin typeface="Roboto"/>
              </a:rPr>
              <a:t>Spaceships</a:t>
            </a:r>
            <a:r>
              <a:rPr lang="fr-FR" sz="1600" dirty="0" smtClean="0">
                <a:solidFill>
                  <a:srgbClr val="F1F1F1"/>
                </a:solidFill>
                <a:latin typeface="Roboto"/>
              </a:rPr>
              <a:t> </a:t>
            </a:r>
            <a:r>
              <a:rPr lang="fr-FR" sz="1600" dirty="0" err="1" smtClean="0">
                <a:solidFill>
                  <a:srgbClr val="F1F1F1"/>
                </a:solidFill>
                <a:latin typeface="Roboto"/>
              </a:rPr>
              <a:t>fly</a:t>
            </a:r>
            <a:r>
              <a:rPr lang="fr-FR" sz="1600" dirty="0" smtClean="0">
                <a:solidFill>
                  <a:srgbClr val="F1F1F1"/>
                </a:solidFill>
                <a:latin typeface="Roboto"/>
              </a:rPr>
              <a:t> at high speed in </a:t>
            </a:r>
            <a:r>
              <a:rPr lang="fr-FR" sz="1600" dirty="0" err="1" smtClean="0">
                <a:solidFill>
                  <a:srgbClr val="F1F1F1"/>
                </a:solidFill>
                <a:latin typeface="Roboto"/>
              </a:rPr>
              <a:t>space</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More </a:t>
            </a:r>
            <a:r>
              <a:rPr lang="fr-FR" sz="1600" dirty="0" err="1" smtClean="0">
                <a:solidFill>
                  <a:srgbClr val="F1F1F1"/>
                </a:solidFill>
                <a:latin typeface="Roboto"/>
              </a:rPr>
              <a:t>spectacular</a:t>
            </a:r>
            <a:r>
              <a:rPr lang="fr-FR" sz="1600" dirty="0" smtClean="0">
                <a:solidFill>
                  <a:srgbClr val="F1F1F1"/>
                </a:solidFill>
                <a:latin typeface="Roboto"/>
              </a:rPr>
              <a:t> </a:t>
            </a:r>
            <a:r>
              <a:rPr lang="fr-FR" sz="1600" dirty="0" err="1" smtClean="0">
                <a:solidFill>
                  <a:srgbClr val="F1F1F1"/>
                </a:solidFill>
                <a:latin typeface="Roboto"/>
              </a:rPr>
              <a:t>spaceships</a:t>
            </a:r>
            <a:r>
              <a:rPr lang="fr-FR" sz="1600" dirty="0" smtClean="0">
                <a:solidFill>
                  <a:srgbClr val="F1F1F1"/>
                </a:solidFill>
                <a:latin typeface="Roboto"/>
              </a:rPr>
              <a:t> </a:t>
            </a:r>
            <a:r>
              <a:rPr lang="fr-FR" sz="1600" dirty="0" err="1" smtClean="0">
                <a:solidFill>
                  <a:srgbClr val="F1F1F1"/>
                </a:solidFill>
                <a:latin typeface="Roboto"/>
              </a:rPr>
              <a:t>taking</a:t>
            </a:r>
            <a:r>
              <a:rPr lang="fr-FR" sz="1600" dirty="0" smtClean="0">
                <a:solidFill>
                  <a:srgbClr val="F1F1F1"/>
                </a:solidFill>
                <a:latin typeface="Roboto"/>
              </a:rPr>
              <a:t> off stations.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sz="1600" dirty="0" smtClean="0">
                <a:solidFill>
                  <a:srgbClr val="F1F1F1"/>
                </a:solidFill>
                <a:latin typeface="Roboto"/>
              </a:rPr>
              <a:t>Space stations are </a:t>
            </a:r>
            <a:r>
              <a:rPr lang="fr-FR" sz="1600" dirty="0" err="1" smtClean="0">
                <a:solidFill>
                  <a:srgbClr val="F1F1F1"/>
                </a:solidFill>
                <a:latin typeface="Roboto"/>
              </a:rPr>
              <a:t>always</a:t>
            </a:r>
            <a:r>
              <a:rPr lang="fr-FR" sz="1600" dirty="0" smtClean="0">
                <a:solidFill>
                  <a:srgbClr val="F1F1F1"/>
                </a:solidFill>
                <a:latin typeface="Roboto"/>
              </a:rPr>
              <a:t> </a:t>
            </a:r>
            <a:r>
              <a:rPr lang="fr-FR" sz="1600" dirty="0" err="1" smtClean="0">
                <a:solidFill>
                  <a:srgbClr val="F1F1F1"/>
                </a:solidFill>
                <a:latin typeface="Roboto"/>
              </a:rPr>
              <a:t>filled</a:t>
            </a:r>
            <a:r>
              <a:rPr lang="fr-FR" sz="1600" dirty="0" smtClean="0">
                <a:solidFill>
                  <a:srgbClr val="F1F1F1"/>
                </a:solidFill>
                <a:latin typeface="Roboto"/>
              </a:rPr>
              <a:t> </a:t>
            </a:r>
            <a:r>
              <a:rPr lang="fr-FR" sz="1600" dirty="0" err="1" smtClean="0">
                <a:solidFill>
                  <a:srgbClr val="F1F1F1"/>
                </a:solidFill>
                <a:latin typeface="Roboto"/>
              </a:rPr>
              <a:t>with</a:t>
            </a:r>
            <a:r>
              <a:rPr lang="fr-FR" sz="1600" dirty="0" smtClean="0">
                <a:solidFill>
                  <a:srgbClr val="F1F1F1"/>
                </a:solidFill>
                <a:latin typeface="Roboto"/>
              </a:rPr>
              <a:t> </a:t>
            </a:r>
            <a:r>
              <a:rPr lang="fr-FR" sz="1600" dirty="0" err="1" smtClean="0">
                <a:solidFill>
                  <a:srgbClr val="F1F1F1"/>
                </a:solidFill>
                <a:latin typeface="Roboto"/>
              </a:rPr>
              <a:t>spaceships</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en-US" sz="1000" dirty="0" smtClean="0">
                <a:solidFill>
                  <a:schemeClr val="bg1">
                    <a:lumMod val="50000"/>
                  </a:schemeClr>
                </a:solidFill>
              </a:rPr>
              <a:t>And more</a:t>
            </a: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smtClean="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smtClean="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smtClean="0">
              <a:solidFill>
                <a:schemeClr val="bg1">
                  <a:lumMod val="50000"/>
                </a:schemeClr>
              </a:solidFill>
              <a:latin typeface="+mj-lt"/>
            </a:endParaRPr>
          </a:p>
        </p:txBody>
      </p:sp>
    </p:spTree>
    <p:extLst>
      <p:ext uri="{BB962C8B-B14F-4D97-AF65-F5344CB8AC3E}">
        <p14:creationId xmlns:p14="http://schemas.microsoft.com/office/powerpoint/2010/main" val="4129552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09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408123" y="560931"/>
            <a:ext cx="10811069" cy="523220"/>
          </a:xfrm>
          <a:prstGeom prst="rect">
            <a:avLst/>
          </a:prstGeom>
        </p:spPr>
        <p:txBody>
          <a:bodyPr wrap="square">
            <a:spAutoFit/>
          </a:bodyPr>
          <a:lstStyle/>
          <a:p>
            <a:pPr algn="ctr"/>
            <a:r>
              <a:rPr lang="en-US" sz="2800" dirty="0" smtClean="0">
                <a:solidFill>
                  <a:srgbClr val="FFC000"/>
                </a:solidFill>
              </a:rPr>
              <a:t>NEW SPACESHIPS Gameplay</a:t>
            </a:r>
            <a:endParaRPr lang="en-US" sz="2800" dirty="0">
              <a:solidFill>
                <a:srgbClr val="FFC000"/>
              </a:solidFill>
            </a:endParaRPr>
          </a:p>
        </p:txBody>
      </p:sp>
      <p:sp>
        <p:nvSpPr>
          <p:cNvPr id="2" name="Rectangle 1"/>
          <p:cNvSpPr/>
          <p:nvPr/>
        </p:nvSpPr>
        <p:spPr>
          <a:xfrm>
            <a:off x="836139" y="1726973"/>
            <a:ext cx="11133439" cy="5539978"/>
          </a:xfrm>
          <a:prstGeom prst="rect">
            <a:avLst/>
          </a:prstGeom>
        </p:spPr>
        <p:txBody>
          <a:bodyPr wrap="square">
            <a:spAutoFit/>
          </a:bodyPr>
          <a:lstStyle/>
          <a:p>
            <a:pPr marL="285750" indent="-285750">
              <a:buFontTx/>
              <a:buChar char="-"/>
            </a:pPr>
            <a:r>
              <a:rPr lang="fr-FR" sz="1600" dirty="0" err="1" smtClean="0">
                <a:solidFill>
                  <a:srgbClr val="F1F1F1"/>
                </a:solidFill>
                <a:latin typeface="Roboto"/>
              </a:rPr>
              <a:t>Hovering</a:t>
            </a:r>
            <a:r>
              <a:rPr lang="fr-FR" sz="1600" dirty="0" smtClean="0">
                <a:solidFill>
                  <a:srgbClr val="F1F1F1"/>
                </a:solidFill>
                <a:latin typeface="Roboto"/>
              </a:rPr>
              <a:t> </a:t>
            </a:r>
            <a:r>
              <a:rPr lang="fr-FR" sz="1600" dirty="0" err="1" smtClean="0">
                <a:solidFill>
                  <a:srgbClr val="F1F1F1"/>
                </a:solidFill>
                <a:latin typeface="Roboto"/>
              </a:rPr>
              <a:t>is</a:t>
            </a:r>
            <a:r>
              <a:rPr lang="fr-FR" sz="1600" dirty="0" smtClean="0">
                <a:solidFill>
                  <a:srgbClr val="F1F1F1"/>
                </a:solidFill>
                <a:latin typeface="Roboto"/>
              </a:rPr>
              <a:t> possible.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endParaRPr lang="en-US" sz="1000" dirty="0" smtClean="0">
              <a:solidFill>
                <a:schemeClr val="bg1">
                  <a:lumMod val="50000"/>
                </a:schemeClr>
              </a:solidFill>
            </a:endParaRPr>
          </a:p>
          <a:p>
            <a:pPr marL="285750" indent="-285750">
              <a:buFontTx/>
              <a:buChar char="-"/>
            </a:pPr>
            <a:r>
              <a:rPr lang="fr-FR" sz="1600" dirty="0" err="1" smtClean="0">
                <a:solidFill>
                  <a:srgbClr val="F1F1F1"/>
                </a:solidFill>
                <a:latin typeface="Roboto"/>
              </a:rPr>
              <a:t>Undestructible</a:t>
            </a:r>
            <a:r>
              <a:rPr lang="fr-FR" sz="1600" dirty="0" smtClean="0">
                <a:solidFill>
                  <a:srgbClr val="F1F1F1"/>
                </a:solidFill>
                <a:latin typeface="Roboto"/>
              </a:rPr>
              <a:t> obstacles </a:t>
            </a:r>
            <a:r>
              <a:rPr lang="fr-FR" sz="1600" dirty="0" err="1" smtClean="0">
                <a:solidFill>
                  <a:srgbClr val="F1F1F1"/>
                </a:solidFill>
                <a:latin typeface="Roboto"/>
              </a:rPr>
              <a:t>can</a:t>
            </a:r>
            <a:r>
              <a:rPr lang="fr-FR" sz="1600" dirty="0" smtClean="0">
                <a:solidFill>
                  <a:srgbClr val="F1F1F1"/>
                </a:solidFill>
                <a:latin typeface="Roboto"/>
              </a:rPr>
              <a:t> </a:t>
            </a:r>
            <a:r>
              <a:rPr lang="fr-FR" sz="1600" dirty="0" err="1" smtClean="0">
                <a:solidFill>
                  <a:srgbClr val="F1F1F1"/>
                </a:solidFill>
                <a:latin typeface="Roboto"/>
              </a:rPr>
              <a:t>be</a:t>
            </a:r>
            <a:r>
              <a:rPr lang="fr-FR" sz="1600" dirty="0" smtClean="0">
                <a:solidFill>
                  <a:srgbClr val="F1F1F1"/>
                </a:solidFill>
                <a:latin typeface="Roboto"/>
              </a:rPr>
              <a:t> </a:t>
            </a:r>
            <a:r>
              <a:rPr lang="fr-FR" sz="1600" dirty="0" err="1" smtClean="0">
                <a:solidFill>
                  <a:srgbClr val="F1F1F1"/>
                </a:solidFill>
                <a:latin typeface="Roboto"/>
              </a:rPr>
              <a:t>avoided</a:t>
            </a:r>
            <a:r>
              <a:rPr lang="fr-FR" sz="1600" dirty="0" smtClean="0">
                <a:solidFill>
                  <a:srgbClr val="F1F1F1"/>
                </a:solidFill>
                <a:latin typeface="Roboto"/>
              </a:rPr>
              <a:t> </a:t>
            </a:r>
            <a:r>
              <a:rPr lang="fr-FR" sz="1600" dirty="0" err="1" smtClean="0">
                <a:solidFill>
                  <a:srgbClr val="F1F1F1"/>
                </a:solidFill>
                <a:latin typeface="Roboto"/>
              </a:rPr>
              <a:t>using</a:t>
            </a:r>
            <a:r>
              <a:rPr lang="fr-FR" sz="1600" dirty="0" smtClean="0">
                <a:solidFill>
                  <a:srgbClr val="F1F1F1"/>
                </a:solidFill>
                <a:latin typeface="Roboto"/>
              </a:rPr>
              <a:t> </a:t>
            </a:r>
            <a:r>
              <a:rPr lang="fr-FR" sz="1600" dirty="0" err="1" smtClean="0">
                <a:solidFill>
                  <a:srgbClr val="F1F1F1"/>
                </a:solidFill>
                <a:latin typeface="Roboto"/>
              </a:rPr>
              <a:t>rear</a:t>
            </a:r>
            <a:r>
              <a:rPr lang="fr-FR" sz="1600" dirty="0" smtClean="0">
                <a:solidFill>
                  <a:srgbClr val="F1F1F1"/>
                </a:solidFill>
                <a:latin typeface="Roboto"/>
              </a:rPr>
              <a:t> speed.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endParaRPr lang="en-US" sz="1000" dirty="0" smtClean="0">
              <a:solidFill>
                <a:schemeClr val="bg1">
                  <a:lumMod val="50000"/>
                </a:schemeClr>
              </a:solidFill>
            </a:endParaRPr>
          </a:p>
          <a:p>
            <a:pPr marL="285750" indent="-285750">
              <a:buFontTx/>
              <a:buChar char="-"/>
            </a:pPr>
            <a:r>
              <a:rPr lang="fr-FR" sz="1600" dirty="0" smtClean="0">
                <a:solidFill>
                  <a:srgbClr val="F1F1F1"/>
                </a:solidFill>
                <a:latin typeface="Roboto"/>
              </a:rPr>
              <a:t>More efficient </a:t>
            </a:r>
            <a:r>
              <a:rPr lang="fr-FR" sz="1600" dirty="0" err="1" smtClean="0">
                <a:solidFill>
                  <a:srgbClr val="F1F1F1"/>
                </a:solidFill>
                <a:latin typeface="Roboto"/>
              </a:rPr>
              <a:t>Turns</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endParaRPr lang="en-US" sz="1000" dirty="0" smtClean="0">
              <a:solidFill>
                <a:schemeClr val="bg1">
                  <a:lumMod val="50000"/>
                </a:schemeClr>
              </a:solidFill>
            </a:endParaRPr>
          </a:p>
          <a:p>
            <a:pPr marL="285750" indent="-285750">
              <a:buFontTx/>
              <a:buChar char="-"/>
            </a:pPr>
            <a:r>
              <a:rPr lang="fr-FR" sz="1600" dirty="0">
                <a:solidFill>
                  <a:srgbClr val="F1F1F1"/>
                </a:solidFill>
                <a:latin typeface="Roboto"/>
              </a:rPr>
              <a:t>More efficient </a:t>
            </a:r>
            <a:r>
              <a:rPr lang="fr-FR" sz="1600" dirty="0" smtClean="0">
                <a:solidFill>
                  <a:srgbClr val="F1F1F1"/>
                </a:solidFill>
                <a:latin typeface="Roboto"/>
              </a:rPr>
              <a:t>Rolls.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endParaRPr lang="en-US" sz="1000" dirty="0" smtClean="0">
              <a:solidFill>
                <a:schemeClr val="bg1">
                  <a:lumMod val="50000"/>
                </a:schemeClr>
              </a:solidFill>
            </a:endParaRPr>
          </a:p>
          <a:p>
            <a:pPr marL="285750" indent="-285750">
              <a:buFontTx/>
              <a:buChar char="-"/>
            </a:pPr>
            <a:r>
              <a:rPr lang="fr-FR" sz="1600" dirty="0" err="1" smtClean="0">
                <a:solidFill>
                  <a:srgbClr val="F1F1F1"/>
                </a:solidFill>
                <a:latin typeface="Roboto"/>
              </a:rPr>
              <a:t>Thrusters</a:t>
            </a:r>
            <a:r>
              <a:rPr lang="fr-FR" sz="1600" dirty="0" smtClean="0">
                <a:solidFill>
                  <a:srgbClr val="F1F1F1"/>
                </a:solidFill>
                <a:latin typeface="Roboto"/>
              </a:rPr>
              <a:t> and </a:t>
            </a:r>
            <a:r>
              <a:rPr lang="fr-FR" sz="1600" dirty="0" err="1" smtClean="0">
                <a:solidFill>
                  <a:srgbClr val="F1F1F1"/>
                </a:solidFill>
                <a:latin typeface="Roboto"/>
              </a:rPr>
              <a:t>boosts</a:t>
            </a:r>
            <a:r>
              <a:rPr lang="fr-FR" sz="1600" dirty="0" smtClean="0">
                <a:solidFill>
                  <a:srgbClr val="F1F1F1"/>
                </a:solidFill>
                <a:latin typeface="Roboto"/>
              </a:rPr>
              <a:t> </a:t>
            </a:r>
            <a:r>
              <a:rPr lang="fr-FR" sz="1600" dirty="0" err="1" smtClean="0">
                <a:solidFill>
                  <a:srgbClr val="F1F1F1"/>
                </a:solidFill>
                <a:latin typeface="Roboto"/>
              </a:rPr>
              <a:t>allow</a:t>
            </a:r>
            <a:r>
              <a:rPr lang="fr-FR" sz="1600" dirty="0" smtClean="0">
                <a:solidFill>
                  <a:srgbClr val="F1F1F1"/>
                </a:solidFill>
                <a:latin typeface="Roboto"/>
              </a:rPr>
              <a:t> to </a:t>
            </a:r>
            <a:r>
              <a:rPr lang="fr-FR" sz="1600" dirty="0" err="1" smtClean="0">
                <a:solidFill>
                  <a:srgbClr val="F1F1F1"/>
                </a:solidFill>
                <a:latin typeface="Roboto"/>
              </a:rPr>
              <a:t>fly</a:t>
            </a:r>
            <a:r>
              <a:rPr lang="fr-FR" sz="1600" dirty="0" smtClean="0">
                <a:solidFill>
                  <a:srgbClr val="F1F1F1"/>
                </a:solidFill>
                <a:latin typeface="Roboto"/>
              </a:rPr>
              <a:t> at high speed in </a:t>
            </a:r>
            <a:r>
              <a:rPr lang="fr-FR" sz="1600" dirty="0" err="1" smtClean="0">
                <a:solidFill>
                  <a:srgbClr val="F1F1F1"/>
                </a:solidFill>
                <a:latin typeface="Roboto"/>
              </a:rPr>
              <a:t>space</a:t>
            </a:r>
            <a:r>
              <a:rPr lang="fr-FR" sz="1600" dirty="0" smtClean="0">
                <a:solidFill>
                  <a:srgbClr val="F1F1F1"/>
                </a:solidFill>
                <a:latin typeface="Roboto"/>
              </a:rPr>
              <a:t> </a:t>
            </a:r>
            <a:r>
              <a:rPr lang="fr-FR" sz="1600" dirty="0" err="1" smtClean="0">
                <a:solidFill>
                  <a:srgbClr val="F1F1F1"/>
                </a:solidFill>
                <a:latin typeface="Roboto"/>
              </a:rPr>
              <a:t>keeping</a:t>
            </a:r>
            <a:r>
              <a:rPr lang="fr-FR" sz="1600" dirty="0" smtClean="0">
                <a:solidFill>
                  <a:srgbClr val="F1F1F1"/>
                </a:solidFill>
                <a:latin typeface="Roboto"/>
              </a:rPr>
              <a:t> direction </a:t>
            </a:r>
            <a:r>
              <a:rPr lang="fr-FR" sz="1600" dirty="0" err="1" smtClean="0">
                <a:solidFill>
                  <a:srgbClr val="F1F1F1"/>
                </a:solidFill>
                <a:latin typeface="Roboto"/>
              </a:rPr>
              <a:t>controls</a:t>
            </a:r>
            <a:r>
              <a:rPr lang="fr-FR" sz="1600"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endParaRPr lang="en-US" sz="1000" dirty="0" smtClean="0">
              <a:solidFill>
                <a:schemeClr val="bg1">
                  <a:lumMod val="50000"/>
                </a:schemeClr>
              </a:solidFill>
            </a:endParaRPr>
          </a:p>
          <a:p>
            <a:pPr marL="285750" indent="-285750">
              <a:buFontTx/>
              <a:buChar char="-"/>
            </a:pPr>
            <a:r>
              <a:rPr lang="fr-FR" sz="1600" dirty="0" smtClean="0">
                <a:solidFill>
                  <a:srgbClr val="F1F1F1"/>
                </a:solidFill>
                <a:latin typeface="Roboto"/>
              </a:rPr>
              <a:t>Pulse Engine speed x5 ( but </a:t>
            </a:r>
            <a:r>
              <a:rPr lang="fr-FR" sz="1600" dirty="0" err="1" smtClean="0">
                <a:solidFill>
                  <a:srgbClr val="F1F1F1"/>
                </a:solidFill>
                <a:latin typeface="Roboto"/>
              </a:rPr>
              <a:t>now</a:t>
            </a:r>
            <a:r>
              <a:rPr lang="fr-FR" sz="1600" dirty="0" smtClean="0">
                <a:solidFill>
                  <a:srgbClr val="F1F1F1"/>
                </a:solidFill>
                <a:latin typeface="Roboto"/>
              </a:rPr>
              <a:t> </a:t>
            </a:r>
            <a:r>
              <a:rPr lang="fr-FR" sz="1600" dirty="0" err="1" smtClean="0">
                <a:solidFill>
                  <a:srgbClr val="F1F1F1"/>
                </a:solidFill>
                <a:latin typeface="Roboto"/>
              </a:rPr>
              <a:t>less</a:t>
            </a:r>
            <a:r>
              <a:rPr lang="fr-FR" sz="1600" dirty="0" smtClean="0">
                <a:solidFill>
                  <a:srgbClr val="F1F1F1"/>
                </a:solidFill>
                <a:latin typeface="Roboto"/>
              </a:rPr>
              <a:t> </a:t>
            </a:r>
            <a:r>
              <a:rPr lang="fr-FR" sz="1600" dirty="0" err="1" smtClean="0">
                <a:solidFill>
                  <a:srgbClr val="F1F1F1"/>
                </a:solidFill>
                <a:latin typeface="Roboto"/>
              </a:rPr>
              <a:t>needed</a:t>
            </a:r>
            <a:r>
              <a:rPr lang="fr-FR" sz="1600" dirty="0" smtClean="0">
                <a:solidFill>
                  <a:srgbClr val="F1F1F1"/>
                </a:solidFill>
                <a:latin typeface="Roboto"/>
              </a:rPr>
              <a:t> ) . </a:t>
            </a:r>
            <a:r>
              <a:rPr lang="fr-FR" sz="800" dirty="0">
                <a:solidFill>
                  <a:schemeClr val="bg1">
                    <a:lumMod val="50000"/>
                  </a:schemeClr>
                </a:solidFill>
              </a:rPr>
              <a:t>(</a:t>
            </a:r>
            <a:r>
              <a:rPr lang="en-US" sz="800" dirty="0">
                <a:solidFill>
                  <a:schemeClr val="bg1">
                    <a:lumMod val="50000"/>
                  </a:schemeClr>
                </a:solidFill>
              </a:rPr>
              <a:t>_PEGASUS_FANTASY-SPACE_OVERHAUL, __</a:t>
            </a:r>
            <a:r>
              <a:rPr lang="en-US" sz="800" dirty="0" err="1">
                <a:solidFill>
                  <a:schemeClr val="bg1">
                    <a:lumMod val="50000"/>
                  </a:schemeClr>
                </a:solidFill>
              </a:rPr>
              <a:t>NMS_BEYOND_Fantasy</a:t>
            </a:r>
            <a:r>
              <a:rPr lang="en-US" sz="800" dirty="0" smtClean="0">
                <a:solidFill>
                  <a:schemeClr val="bg1">
                    <a:lumMod val="50000"/>
                  </a:schemeClr>
                </a:solidFill>
              </a:rPr>
              <a:t>)</a:t>
            </a:r>
          </a:p>
          <a:p>
            <a:pPr marL="285750" indent="-285750">
              <a:buFontTx/>
              <a:buChar char="-"/>
            </a:pPr>
            <a:endParaRPr lang="en-US" sz="800" dirty="0" smtClean="0">
              <a:solidFill>
                <a:schemeClr val="bg1">
                  <a:lumMod val="50000"/>
                </a:schemeClr>
              </a:solidFill>
            </a:endParaRPr>
          </a:p>
          <a:p>
            <a:pPr marL="285750" indent="-285750">
              <a:buFontTx/>
              <a:buChar char="-"/>
            </a:pPr>
            <a:r>
              <a:rPr lang="fr-FR" sz="1600" dirty="0" err="1" smtClean="0">
                <a:solidFill>
                  <a:srgbClr val="F1F1F1"/>
                </a:solidFill>
                <a:latin typeface="Roboto"/>
              </a:rPr>
              <a:t>Precise</a:t>
            </a:r>
            <a:r>
              <a:rPr lang="fr-FR" sz="1600" dirty="0" smtClean="0">
                <a:solidFill>
                  <a:srgbClr val="F1F1F1"/>
                </a:solidFill>
                <a:latin typeface="Roboto"/>
              </a:rPr>
              <a:t> speed </a:t>
            </a:r>
            <a:r>
              <a:rPr lang="fr-FR" sz="1600" dirty="0" err="1" smtClean="0">
                <a:solidFill>
                  <a:srgbClr val="F1F1F1"/>
                </a:solidFill>
                <a:latin typeface="Roboto"/>
              </a:rPr>
              <a:t>controls</a:t>
            </a:r>
            <a:r>
              <a:rPr lang="fr-FR" sz="1600" dirty="0" smtClean="0">
                <a:solidFill>
                  <a:srgbClr val="F1F1F1"/>
                </a:solidFill>
                <a:latin typeface="Roboto"/>
              </a:rPr>
              <a:t>. </a:t>
            </a:r>
            <a:r>
              <a:rPr lang="fr-FR" sz="800" dirty="0">
                <a:solidFill>
                  <a:schemeClr val="bg1">
                    <a:lumMod val="50000"/>
                  </a:schemeClr>
                </a:solidFill>
              </a:rPr>
              <a:t>(</a:t>
            </a:r>
            <a:r>
              <a:rPr lang="en-US" sz="800" dirty="0">
                <a:solidFill>
                  <a:schemeClr val="bg1">
                    <a:lumMod val="50000"/>
                  </a:schemeClr>
                </a:solidFill>
              </a:rPr>
              <a:t>_PEGASUS_FANTASY-SPACE_OVERHAUL, __</a:t>
            </a:r>
            <a:r>
              <a:rPr lang="en-US" sz="800" dirty="0" err="1">
                <a:solidFill>
                  <a:schemeClr val="bg1">
                    <a:lumMod val="50000"/>
                  </a:schemeClr>
                </a:solidFill>
              </a:rPr>
              <a:t>NMS_BEYOND_Fantasy</a:t>
            </a:r>
            <a:r>
              <a:rPr lang="en-US" sz="800" dirty="0" smtClean="0">
                <a:solidFill>
                  <a:schemeClr val="bg1">
                    <a:lumMod val="50000"/>
                  </a:schemeClr>
                </a:solidFill>
              </a:rPr>
              <a:t>)</a:t>
            </a:r>
          </a:p>
          <a:p>
            <a:pPr marL="285750" indent="-285750">
              <a:buFontTx/>
              <a:buChar char="-"/>
            </a:pPr>
            <a:endParaRPr lang="en-US" sz="800" dirty="0" smtClean="0">
              <a:solidFill>
                <a:schemeClr val="bg1">
                  <a:lumMod val="50000"/>
                </a:schemeClr>
              </a:solidFill>
            </a:endParaRPr>
          </a:p>
          <a:p>
            <a:pPr marL="285750" indent="-285750">
              <a:buFontTx/>
              <a:buChar char="-"/>
            </a:pPr>
            <a:r>
              <a:rPr lang="fr-FR" sz="1600" dirty="0" smtClean="0">
                <a:solidFill>
                  <a:srgbClr val="F1F1F1"/>
                </a:solidFill>
                <a:latin typeface="Roboto"/>
              </a:rPr>
              <a:t>Your </a:t>
            </a:r>
            <a:r>
              <a:rPr lang="fr-FR" sz="1600" dirty="0" err="1" smtClean="0">
                <a:solidFill>
                  <a:srgbClr val="F1F1F1"/>
                </a:solidFill>
                <a:latin typeface="Roboto"/>
              </a:rPr>
              <a:t>spaceships</a:t>
            </a:r>
            <a:r>
              <a:rPr lang="fr-FR" sz="1600" dirty="0" smtClean="0">
                <a:solidFill>
                  <a:srgbClr val="F1F1F1"/>
                </a:solidFill>
                <a:latin typeface="Roboto"/>
              </a:rPr>
              <a:t> have an </a:t>
            </a:r>
            <a:r>
              <a:rPr lang="fr-FR" sz="1600" dirty="0" err="1" smtClean="0">
                <a:solidFill>
                  <a:srgbClr val="F1F1F1"/>
                </a:solidFill>
                <a:latin typeface="Roboto"/>
              </a:rPr>
              <a:t>inertia</a:t>
            </a:r>
            <a:r>
              <a:rPr lang="fr-FR" sz="1600" dirty="0" smtClean="0">
                <a:solidFill>
                  <a:srgbClr val="F1F1F1"/>
                </a:solidFill>
                <a:latin typeface="Roboto"/>
              </a:rPr>
              <a:t> in </a:t>
            </a:r>
            <a:r>
              <a:rPr lang="fr-FR" sz="1600" dirty="0" err="1" smtClean="0">
                <a:solidFill>
                  <a:srgbClr val="F1F1F1"/>
                </a:solidFill>
                <a:latin typeface="Roboto"/>
              </a:rPr>
              <a:t>space</a:t>
            </a:r>
            <a:r>
              <a:rPr lang="fr-FR" sz="1600" dirty="0" smtClean="0">
                <a:solidFill>
                  <a:srgbClr val="F1F1F1"/>
                </a:solidFill>
                <a:latin typeface="Roboto"/>
              </a:rPr>
              <a:t> and in combat situation ( </a:t>
            </a:r>
            <a:r>
              <a:rPr lang="fr-FR" sz="1600" dirty="0" err="1" smtClean="0">
                <a:solidFill>
                  <a:srgbClr val="F1F1F1"/>
                </a:solidFill>
                <a:latin typeface="Roboto"/>
              </a:rPr>
              <a:t>like</a:t>
            </a:r>
            <a:r>
              <a:rPr lang="fr-FR" sz="1600" dirty="0" smtClean="0">
                <a:solidFill>
                  <a:srgbClr val="F1F1F1"/>
                </a:solidFill>
                <a:latin typeface="Roboto"/>
              </a:rPr>
              <a:t> </a:t>
            </a:r>
            <a:r>
              <a:rPr lang="fr-FR" sz="1600" dirty="0">
                <a:solidFill>
                  <a:srgbClr val="F1F1F1"/>
                </a:solidFill>
                <a:latin typeface="Roboto"/>
              </a:rPr>
              <a:t>the </a:t>
            </a:r>
            <a:r>
              <a:rPr lang="fr-FR" sz="1600" dirty="0" err="1">
                <a:solidFill>
                  <a:srgbClr val="F1F1F1"/>
                </a:solidFill>
                <a:latin typeface="Roboto"/>
              </a:rPr>
              <a:t>mod</a:t>
            </a:r>
            <a:r>
              <a:rPr lang="fr-FR" sz="1600" dirty="0" smtClean="0">
                <a:solidFill>
                  <a:srgbClr val="F1F1F1"/>
                </a:solidFill>
                <a:latin typeface="Roboto"/>
              </a:rPr>
              <a:t> </a:t>
            </a:r>
            <a:r>
              <a:rPr lang="fr-FR" sz="1600" dirty="0" err="1" smtClean="0">
                <a:solidFill>
                  <a:srgbClr val="F1F1F1"/>
                </a:solidFill>
                <a:latin typeface="Roboto"/>
              </a:rPr>
              <a:t>does</a:t>
            </a:r>
            <a:r>
              <a:rPr lang="fr-FR" sz="1600" dirty="0" smtClean="0">
                <a:solidFill>
                  <a:srgbClr val="F1F1F1"/>
                </a:solidFill>
                <a:latin typeface="Roboto"/>
              </a:rPr>
              <a:t> </a:t>
            </a:r>
            <a:r>
              <a:rPr lang="fr-FR" sz="1600" dirty="0" err="1">
                <a:solidFill>
                  <a:srgbClr val="F1F1F1"/>
                </a:solidFill>
                <a:latin typeface="Roboto"/>
              </a:rPr>
              <a:t>with</a:t>
            </a:r>
            <a:r>
              <a:rPr lang="fr-FR" sz="1600" dirty="0">
                <a:solidFill>
                  <a:srgbClr val="F1F1F1"/>
                </a:solidFill>
                <a:latin typeface="Roboto"/>
              </a:rPr>
              <a:t> </a:t>
            </a:r>
            <a:r>
              <a:rPr lang="fr-FR" sz="1600" dirty="0" smtClean="0">
                <a:solidFill>
                  <a:srgbClr val="F1F1F1"/>
                </a:solidFill>
                <a:latin typeface="Roboto"/>
              </a:rPr>
              <a:t>the A.I. </a:t>
            </a:r>
            <a:r>
              <a:rPr lang="fr-FR" sz="1600" dirty="0" err="1" smtClean="0">
                <a:solidFill>
                  <a:srgbClr val="F1F1F1"/>
                </a:solidFill>
                <a:latin typeface="Roboto"/>
              </a:rPr>
              <a:t>Spaceships</a:t>
            </a:r>
            <a:r>
              <a:rPr lang="fr-FR" sz="1600" dirty="0" smtClean="0">
                <a:solidFill>
                  <a:srgbClr val="F1F1F1"/>
                </a:solidFill>
                <a:latin typeface="Roboto"/>
              </a:rPr>
              <a:t> ) </a:t>
            </a:r>
            <a:r>
              <a:rPr lang="fr-FR" sz="800" dirty="0">
                <a:solidFill>
                  <a:schemeClr val="bg1">
                    <a:lumMod val="50000"/>
                  </a:schemeClr>
                </a:solidFill>
              </a:rPr>
              <a:t>(</a:t>
            </a:r>
            <a:r>
              <a:rPr lang="en-US" sz="800" dirty="0">
                <a:solidFill>
                  <a:schemeClr val="bg1">
                    <a:lumMod val="50000"/>
                  </a:schemeClr>
                </a:solidFill>
              </a:rPr>
              <a:t>_PEGASUS_FANTASY-SPACE_OVERHAUL, __</a:t>
            </a:r>
            <a:r>
              <a:rPr lang="en-US" sz="800" dirty="0" err="1">
                <a:solidFill>
                  <a:schemeClr val="bg1">
                    <a:lumMod val="50000"/>
                  </a:schemeClr>
                </a:solidFill>
              </a:rPr>
              <a:t>NMS_BEYOND_Fantasy</a:t>
            </a:r>
            <a:r>
              <a:rPr lang="en-US" sz="800" dirty="0">
                <a:solidFill>
                  <a:schemeClr val="bg1">
                    <a:lumMod val="50000"/>
                  </a:schemeClr>
                </a:solidFill>
              </a:rPr>
              <a:t>)</a:t>
            </a:r>
          </a:p>
          <a:p>
            <a:pPr marL="285750" indent="-285750">
              <a:buFontTx/>
              <a:buChar char="-"/>
            </a:pPr>
            <a:endParaRPr lang="en-US" sz="800" dirty="0" smtClean="0">
              <a:solidFill>
                <a:schemeClr val="bg1">
                  <a:lumMod val="50000"/>
                </a:schemeClr>
              </a:solidFill>
            </a:endParaRPr>
          </a:p>
          <a:p>
            <a:pPr marL="285750" indent="-285750">
              <a:buFontTx/>
              <a:buChar char="-"/>
            </a:pPr>
            <a:r>
              <a:rPr lang="fr-FR" sz="1600" dirty="0" err="1" smtClean="0">
                <a:solidFill>
                  <a:srgbClr val="F1F1F1"/>
                </a:solidFill>
                <a:latin typeface="Roboto"/>
              </a:rPr>
              <a:t>Planetary</a:t>
            </a:r>
            <a:r>
              <a:rPr lang="fr-FR" sz="1600" dirty="0" smtClean="0">
                <a:solidFill>
                  <a:srgbClr val="F1F1F1"/>
                </a:solidFill>
                <a:latin typeface="Roboto"/>
              </a:rPr>
              <a:t> flight </a:t>
            </a:r>
            <a:r>
              <a:rPr lang="fr-FR" sz="1600" dirty="0" err="1" smtClean="0">
                <a:solidFill>
                  <a:srgbClr val="F1F1F1"/>
                </a:solidFill>
                <a:latin typeface="Roboto"/>
              </a:rPr>
              <a:t>allows</a:t>
            </a:r>
            <a:r>
              <a:rPr lang="fr-FR" sz="1600" dirty="0" smtClean="0">
                <a:solidFill>
                  <a:srgbClr val="F1F1F1"/>
                </a:solidFill>
                <a:latin typeface="Roboto"/>
              </a:rPr>
              <a:t> </a:t>
            </a:r>
            <a:r>
              <a:rPr lang="fr-FR" sz="1600" dirty="0" err="1" smtClean="0">
                <a:solidFill>
                  <a:srgbClr val="F1F1F1"/>
                </a:solidFill>
                <a:latin typeface="Roboto"/>
              </a:rPr>
              <a:t>improved</a:t>
            </a:r>
            <a:r>
              <a:rPr lang="fr-FR" sz="1600" dirty="0" smtClean="0">
                <a:solidFill>
                  <a:srgbClr val="F1F1F1"/>
                </a:solidFill>
                <a:latin typeface="Roboto"/>
              </a:rPr>
              <a:t> </a:t>
            </a:r>
            <a:r>
              <a:rPr lang="fr-FR" sz="1600" dirty="0" err="1" smtClean="0">
                <a:solidFill>
                  <a:srgbClr val="F1F1F1"/>
                </a:solidFill>
                <a:latin typeface="Roboto"/>
              </a:rPr>
              <a:t>planet</a:t>
            </a:r>
            <a:r>
              <a:rPr lang="fr-FR" sz="1600" dirty="0" smtClean="0">
                <a:solidFill>
                  <a:srgbClr val="F1F1F1"/>
                </a:solidFill>
                <a:latin typeface="Roboto"/>
              </a:rPr>
              <a:t> surface exploration. ( For </a:t>
            </a:r>
            <a:r>
              <a:rPr lang="fr-FR" sz="1600" dirty="0" err="1" smtClean="0">
                <a:solidFill>
                  <a:srgbClr val="F1F1F1"/>
                </a:solidFill>
                <a:latin typeface="Roboto"/>
              </a:rPr>
              <a:t>example</a:t>
            </a:r>
            <a:r>
              <a:rPr lang="fr-FR" sz="1600" dirty="0" smtClean="0">
                <a:solidFill>
                  <a:srgbClr val="F1F1F1"/>
                </a:solidFill>
                <a:latin typeface="Roboto"/>
              </a:rPr>
              <a:t>, </a:t>
            </a:r>
            <a:r>
              <a:rPr lang="fr-FR" sz="1600" dirty="0" err="1" smtClean="0">
                <a:solidFill>
                  <a:srgbClr val="F1F1F1"/>
                </a:solidFill>
                <a:latin typeface="Roboto"/>
              </a:rPr>
              <a:t>going</a:t>
            </a:r>
            <a:r>
              <a:rPr lang="fr-FR" sz="1600" dirty="0" smtClean="0">
                <a:solidFill>
                  <a:srgbClr val="F1F1F1"/>
                </a:solidFill>
                <a:latin typeface="Roboto"/>
              </a:rPr>
              <a:t> in caves or canyons </a:t>
            </a:r>
            <a:r>
              <a:rPr lang="fr-FR" sz="1600" dirty="0" err="1" smtClean="0">
                <a:solidFill>
                  <a:srgbClr val="F1F1F1"/>
                </a:solidFill>
                <a:latin typeface="Roboto"/>
              </a:rPr>
              <a:t>without</a:t>
            </a:r>
            <a:r>
              <a:rPr lang="fr-FR" sz="1600" dirty="0" smtClean="0">
                <a:solidFill>
                  <a:srgbClr val="F1F1F1"/>
                </a:solidFill>
                <a:latin typeface="Roboto"/>
              </a:rPr>
              <a:t> </a:t>
            </a:r>
            <a:r>
              <a:rPr lang="fr-FR" sz="1600" dirty="0" err="1" smtClean="0">
                <a:solidFill>
                  <a:srgbClr val="F1F1F1"/>
                </a:solidFill>
                <a:latin typeface="Roboto"/>
              </a:rPr>
              <a:t>risking</a:t>
            </a:r>
            <a:r>
              <a:rPr lang="fr-FR" sz="1600" dirty="0" smtClean="0">
                <a:solidFill>
                  <a:srgbClr val="F1F1F1"/>
                </a:solidFill>
                <a:latin typeface="Roboto"/>
              </a:rPr>
              <a:t> </a:t>
            </a:r>
            <a:r>
              <a:rPr lang="fr-FR" sz="1600" dirty="0" err="1" smtClean="0">
                <a:solidFill>
                  <a:srgbClr val="F1F1F1"/>
                </a:solidFill>
                <a:latin typeface="Roboto"/>
              </a:rPr>
              <a:t>any</a:t>
            </a:r>
            <a:r>
              <a:rPr lang="fr-FR" sz="1600" dirty="0" smtClean="0">
                <a:solidFill>
                  <a:srgbClr val="F1F1F1"/>
                </a:solidFill>
                <a:latin typeface="Roboto"/>
              </a:rPr>
              <a:t> </a:t>
            </a:r>
            <a:r>
              <a:rPr lang="fr-FR" sz="1600" dirty="0" err="1" smtClean="0">
                <a:solidFill>
                  <a:srgbClr val="F1F1F1"/>
                </a:solidFill>
                <a:latin typeface="Roboto"/>
              </a:rPr>
              <a:t>spaceships</a:t>
            </a:r>
            <a:r>
              <a:rPr lang="fr-FR" sz="1600" dirty="0" smtClean="0">
                <a:solidFill>
                  <a:srgbClr val="F1F1F1"/>
                </a:solidFill>
                <a:latin typeface="Roboto"/>
              </a:rPr>
              <a:t> crash ) </a:t>
            </a:r>
            <a:r>
              <a:rPr lang="fr-FR" sz="1000" dirty="0">
                <a:solidFill>
                  <a:schemeClr val="bg1">
                    <a:lumMod val="50000"/>
                  </a:schemeClr>
                </a:solidFill>
              </a:rPr>
              <a:t>(</a:t>
            </a:r>
            <a:r>
              <a:rPr lang="en-US" sz="1000" dirty="0">
                <a:solidFill>
                  <a:schemeClr val="bg1">
                    <a:lumMod val="50000"/>
                  </a:schemeClr>
                </a:solidFill>
              </a:rPr>
              <a:t>_PEGASUS_FANTASY-SPACE_OVERHAUL,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endParaRPr lang="en-US" sz="1000" dirty="0">
              <a:solidFill>
                <a:schemeClr val="bg1">
                  <a:lumMod val="50000"/>
                </a:schemeClr>
              </a:solidFill>
            </a:endParaRPr>
          </a:p>
          <a:p>
            <a:pPr marL="285750" indent="-285750">
              <a:buFontTx/>
              <a:buChar char="-"/>
            </a:pPr>
            <a:r>
              <a:rPr lang="en-US" sz="1600" dirty="0" smtClean="0">
                <a:solidFill>
                  <a:srgbClr val="FF0000"/>
                </a:solidFill>
              </a:rPr>
              <a:t>Warning you now need to reduce your spaceships speed while entering planets atmospheres.</a:t>
            </a:r>
            <a:endParaRPr lang="en-US" sz="1600" dirty="0">
              <a:solidFill>
                <a:srgbClr val="FF0000"/>
              </a:solidFill>
            </a:endParaRPr>
          </a:p>
          <a:p>
            <a:pPr marL="285750" indent="-285750">
              <a:buFontTx/>
              <a:buChar char="-"/>
            </a:pPr>
            <a:endParaRPr lang="en-US" sz="800" dirty="0">
              <a:solidFill>
                <a:schemeClr val="bg1">
                  <a:lumMod val="50000"/>
                </a:schemeClr>
              </a:solidFill>
            </a:endParaRPr>
          </a:p>
          <a:p>
            <a:pPr marL="285750" indent="-285750">
              <a:buFontTx/>
              <a:buChar char="-"/>
            </a:pPr>
            <a:endParaRPr lang="en-US" sz="800" dirty="0">
              <a:solidFill>
                <a:schemeClr val="bg1">
                  <a:lumMod val="50000"/>
                </a:schemeClr>
              </a:solidFill>
            </a:endParaRPr>
          </a:p>
          <a:p>
            <a:pPr marL="285750" indent="-285750">
              <a:buFontTx/>
              <a:buChar char="-"/>
            </a:pPr>
            <a:endParaRPr lang="en-US" sz="1000" dirty="0" smtClean="0">
              <a:solidFill>
                <a:schemeClr val="bg1">
                  <a:lumMod val="50000"/>
                </a:schemeClr>
              </a:solidFill>
            </a:endParaRPr>
          </a:p>
          <a:p>
            <a:endParaRPr lang="en-US" sz="1000" dirty="0" smtClean="0">
              <a:solidFill>
                <a:schemeClr val="bg1">
                  <a:lumMod val="50000"/>
                </a:schemeClr>
              </a:solidFill>
            </a:endParaRPr>
          </a:p>
          <a:p>
            <a:pPr marL="285750" indent="-285750">
              <a:buFontTx/>
              <a:buChar char="-"/>
            </a:pPr>
            <a:endParaRPr lang="en-US" sz="1000" dirty="0">
              <a:solidFill>
                <a:schemeClr val="bg1">
                  <a:lumMod val="50000"/>
                </a:schemeClr>
              </a:solidFill>
            </a:endParaRPr>
          </a:p>
          <a:p>
            <a:pPr marL="285750" indent="-285750">
              <a:buFontTx/>
              <a:buChar char="-"/>
            </a:pPr>
            <a:endParaRPr lang="en-US" sz="1000" dirty="0">
              <a:solidFill>
                <a:schemeClr val="bg1">
                  <a:lumMod val="50000"/>
                </a:schemeClr>
              </a:solidFill>
            </a:endParaRPr>
          </a:p>
          <a:p>
            <a:endParaRPr lang="en-US" sz="1000" dirty="0" smtClean="0">
              <a:solidFill>
                <a:schemeClr val="bg1">
                  <a:lumMod val="50000"/>
                </a:schemeClr>
              </a:solidFill>
            </a:endParaRPr>
          </a:p>
          <a:p>
            <a:pPr marL="285750" indent="-285750">
              <a:buFontTx/>
              <a:buChar char="-"/>
            </a:pPr>
            <a:endParaRPr lang="fr-FR" sz="1000" dirty="0" smtClean="0">
              <a:solidFill>
                <a:schemeClr val="bg1"/>
              </a:solidFill>
              <a:latin typeface="Roboto"/>
            </a:endParaRPr>
          </a:p>
        </p:txBody>
      </p:sp>
    </p:spTree>
    <p:extLst>
      <p:ext uri="{BB962C8B-B14F-4D97-AF65-F5344CB8AC3E}">
        <p14:creationId xmlns:p14="http://schemas.microsoft.com/office/powerpoint/2010/main" val="132742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96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729399" y="556723"/>
            <a:ext cx="10811069" cy="523220"/>
          </a:xfrm>
          <a:prstGeom prst="rect">
            <a:avLst/>
          </a:prstGeom>
        </p:spPr>
        <p:txBody>
          <a:bodyPr wrap="square">
            <a:spAutoFit/>
          </a:bodyPr>
          <a:lstStyle/>
          <a:p>
            <a:pPr algn="ctr"/>
            <a:r>
              <a:rPr lang="en-US" sz="2800" dirty="0" smtClean="0">
                <a:solidFill>
                  <a:srgbClr val="FFC000"/>
                </a:solidFill>
              </a:rPr>
              <a:t>Creatures Improvements</a:t>
            </a:r>
            <a:endParaRPr lang="en-US" sz="2800" dirty="0">
              <a:solidFill>
                <a:srgbClr val="FFC000"/>
              </a:solidFill>
            </a:endParaRPr>
          </a:p>
        </p:txBody>
      </p:sp>
      <p:sp>
        <p:nvSpPr>
          <p:cNvPr id="3" name="Rectangle 2"/>
          <p:cNvSpPr/>
          <p:nvPr/>
        </p:nvSpPr>
        <p:spPr>
          <a:xfrm>
            <a:off x="1700045" y="1815294"/>
            <a:ext cx="11537244" cy="3693319"/>
          </a:xfrm>
          <a:prstGeom prst="rect">
            <a:avLst/>
          </a:prstGeom>
        </p:spPr>
        <p:txBody>
          <a:bodyPr wrap="square">
            <a:spAutoFit/>
          </a:bodyPr>
          <a:lstStyle/>
          <a:p>
            <a:r>
              <a:rPr lang="en-US" dirty="0" smtClean="0">
                <a:solidFill>
                  <a:schemeClr val="bg1"/>
                </a:solidFill>
              </a:rPr>
              <a:t>- Increased </a:t>
            </a:r>
            <a:r>
              <a:rPr lang="en-US" dirty="0">
                <a:solidFill>
                  <a:schemeClr val="bg1"/>
                </a:solidFill>
              </a:rPr>
              <a:t>the fauna </a:t>
            </a:r>
            <a:r>
              <a:rPr lang="en-US" dirty="0" smtClean="0">
                <a:solidFill>
                  <a:schemeClr val="bg1"/>
                </a:solidFill>
              </a:rPr>
              <a:t>spawn number. </a:t>
            </a:r>
            <a:r>
              <a:rPr lang="en-US" sz="1000" dirty="0" smtClean="0">
                <a:solidFill>
                  <a:schemeClr val="bg1">
                    <a:lumMod val="50000"/>
                  </a:schemeClr>
                </a:solidFill>
              </a:rPr>
              <a:t>(</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a:solidFill>
                  <a:schemeClr val="bg1">
                    <a:lumMod val="50000"/>
                  </a:schemeClr>
                </a:solidFill>
              </a:rPr>
              <a:t>)</a:t>
            </a:r>
          </a:p>
          <a:p>
            <a:r>
              <a:rPr lang="en-US" dirty="0" smtClean="0">
                <a:solidFill>
                  <a:schemeClr val="bg1"/>
                </a:solidFill>
              </a:rPr>
              <a:t>- Changed some creatures sizes (Godzilla-</a:t>
            </a:r>
            <a:r>
              <a:rPr lang="en-US" dirty="0" err="1" smtClean="0">
                <a:solidFill>
                  <a:schemeClr val="bg1"/>
                </a:solidFill>
              </a:rPr>
              <a:t>esk</a:t>
            </a:r>
            <a:r>
              <a:rPr lang="en-US" dirty="0" smtClean="0">
                <a:solidFill>
                  <a:schemeClr val="bg1"/>
                </a:solidFill>
              </a:rPr>
              <a:t> enabled ).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p>
          <a:p>
            <a:r>
              <a:rPr lang="en-US" dirty="0" smtClean="0">
                <a:solidFill>
                  <a:schemeClr val="bg1"/>
                </a:solidFill>
              </a:rPr>
              <a:t>- Some creatures can be giant.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sz="1000" dirty="0" smtClean="0">
              <a:solidFill>
                <a:schemeClr val="bg1"/>
              </a:solidFill>
            </a:endParaRPr>
          </a:p>
          <a:p>
            <a:r>
              <a:rPr lang="en-US" dirty="0" smtClean="0">
                <a:solidFill>
                  <a:schemeClr val="bg1"/>
                </a:solidFill>
              </a:rPr>
              <a:t>- Improve </a:t>
            </a:r>
            <a:r>
              <a:rPr lang="en-US" dirty="0">
                <a:solidFill>
                  <a:schemeClr val="bg1"/>
                </a:solidFill>
              </a:rPr>
              <a:t>creatures draw </a:t>
            </a:r>
            <a:r>
              <a:rPr lang="en-US" dirty="0" smtClean="0">
                <a:solidFill>
                  <a:schemeClr val="bg1"/>
                </a:solidFill>
              </a:rPr>
              <a:t>distance.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prevents </a:t>
            </a:r>
            <a:r>
              <a:rPr lang="en-US" dirty="0">
                <a:solidFill>
                  <a:schemeClr val="bg1"/>
                </a:solidFill>
              </a:rPr>
              <a:t>the </a:t>
            </a:r>
            <a:r>
              <a:rPr lang="en-US" dirty="0" smtClean="0">
                <a:solidFill>
                  <a:schemeClr val="bg1"/>
                </a:solidFill>
              </a:rPr>
              <a:t>birds vanilla </a:t>
            </a:r>
            <a:r>
              <a:rPr lang="en-US" dirty="0">
                <a:solidFill>
                  <a:schemeClr val="bg1"/>
                </a:solidFill>
              </a:rPr>
              <a:t>ground colliding </a:t>
            </a:r>
            <a:r>
              <a:rPr lang="en-US" dirty="0" smtClean="0">
                <a:solidFill>
                  <a:schemeClr val="bg1"/>
                </a:solidFill>
              </a:rPr>
              <a:t>glitch.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Improved </a:t>
            </a:r>
            <a:r>
              <a:rPr lang="en-US" dirty="0">
                <a:solidFill>
                  <a:schemeClr val="bg1"/>
                </a:solidFill>
              </a:rPr>
              <a:t>birds </a:t>
            </a:r>
            <a:r>
              <a:rPr lang="en-US" dirty="0" smtClean="0">
                <a:solidFill>
                  <a:schemeClr val="bg1"/>
                </a:solidFill>
              </a:rPr>
              <a:t>sizes and group behaviors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Birds can flight </a:t>
            </a:r>
            <a:r>
              <a:rPr lang="en-US" dirty="0">
                <a:solidFill>
                  <a:schemeClr val="bg1"/>
                </a:solidFill>
              </a:rPr>
              <a:t>lower to the ground </a:t>
            </a:r>
            <a:r>
              <a:rPr lang="en-US" dirty="0" smtClean="0">
                <a:solidFill>
                  <a:schemeClr val="bg1"/>
                </a:solidFill>
              </a:rPr>
              <a:t>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a:t>
            </a:r>
            <a:r>
              <a:rPr lang="en-US" dirty="0">
                <a:solidFill>
                  <a:schemeClr val="bg1"/>
                </a:solidFill>
              </a:rPr>
              <a:t>Improved </a:t>
            </a:r>
            <a:r>
              <a:rPr lang="en-US" dirty="0" smtClean="0">
                <a:solidFill>
                  <a:schemeClr val="bg1"/>
                </a:solidFill>
              </a:rPr>
              <a:t>Flying Lizards flight animations.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sz="1000" dirty="0" smtClean="0">
              <a:solidFill>
                <a:schemeClr val="bg1"/>
              </a:solidFill>
            </a:endParaRPr>
          </a:p>
          <a:p>
            <a:r>
              <a:rPr lang="en-US" dirty="0" smtClean="0">
                <a:solidFill>
                  <a:schemeClr val="bg1"/>
                </a:solidFill>
              </a:rPr>
              <a:t>- Enabled Flying </a:t>
            </a:r>
            <a:r>
              <a:rPr lang="en-US" dirty="0">
                <a:solidFill>
                  <a:schemeClr val="bg1"/>
                </a:solidFill>
              </a:rPr>
              <a:t>snakes tails physic</a:t>
            </a:r>
            <a:r>
              <a:rPr lang="en-US" dirty="0" smtClean="0">
                <a:solidFill>
                  <a:schemeClr val="bg1"/>
                </a:solidFill>
              </a:rPr>
              <a:t>.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sz="1000" dirty="0" smtClean="0">
              <a:solidFill>
                <a:schemeClr val="bg1"/>
              </a:solidFill>
            </a:endParaRPr>
          </a:p>
          <a:p>
            <a:r>
              <a:rPr lang="en-US" dirty="0" smtClean="0">
                <a:solidFill>
                  <a:schemeClr val="bg1"/>
                </a:solidFill>
              </a:rPr>
              <a:t>- Improved Flying snakes tails animations.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sz="1000" dirty="0" smtClean="0">
              <a:solidFill>
                <a:schemeClr val="bg1"/>
              </a:solidFill>
            </a:endParaRPr>
          </a:p>
          <a:p>
            <a:r>
              <a:rPr lang="en-US" dirty="0" smtClean="0">
                <a:solidFill>
                  <a:schemeClr val="bg1"/>
                </a:solidFill>
              </a:rPr>
              <a:t>- </a:t>
            </a:r>
            <a:r>
              <a:rPr lang="en-US" dirty="0">
                <a:solidFill>
                  <a:schemeClr val="bg1"/>
                </a:solidFill>
              </a:rPr>
              <a:t>Butterflies are easy to scan</a:t>
            </a:r>
            <a:r>
              <a:rPr lang="en-US" dirty="0" smtClean="0">
                <a:solidFill>
                  <a:schemeClr val="bg1"/>
                </a:solidFill>
              </a:rPr>
              <a:t>.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a:solidFill>
                  <a:schemeClr val="bg1">
                    <a:lumMod val="50000"/>
                  </a:schemeClr>
                </a:solidFill>
              </a:rPr>
              <a:t>)</a:t>
            </a:r>
          </a:p>
          <a:p>
            <a:r>
              <a:rPr lang="en-US" sz="1600" dirty="0">
                <a:solidFill>
                  <a:schemeClr val="bg1"/>
                </a:solidFill>
              </a:rPr>
              <a:t/>
            </a:r>
            <a:br>
              <a:rPr lang="en-US" sz="1600" dirty="0">
                <a:solidFill>
                  <a:schemeClr val="bg1"/>
                </a:solidFill>
              </a:rPr>
            </a:br>
            <a:endParaRPr lang="fr-FR" sz="1000" dirty="0" smtClean="0">
              <a:solidFill>
                <a:schemeClr val="bg1"/>
              </a:solidFill>
            </a:endParaRPr>
          </a:p>
          <a:p>
            <a:endParaRPr lang="fr-FR" sz="1000" dirty="0"/>
          </a:p>
        </p:txBody>
      </p:sp>
    </p:spTree>
    <p:extLst>
      <p:ext uri="{BB962C8B-B14F-4D97-AF65-F5344CB8AC3E}">
        <p14:creationId xmlns:p14="http://schemas.microsoft.com/office/powerpoint/2010/main" val="137366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31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729399" y="556723"/>
            <a:ext cx="10811069" cy="523220"/>
          </a:xfrm>
          <a:prstGeom prst="rect">
            <a:avLst/>
          </a:prstGeom>
        </p:spPr>
        <p:txBody>
          <a:bodyPr wrap="square">
            <a:spAutoFit/>
          </a:bodyPr>
          <a:lstStyle/>
          <a:p>
            <a:pPr algn="ctr"/>
            <a:r>
              <a:rPr lang="en-US" sz="2800" dirty="0" smtClean="0">
                <a:solidFill>
                  <a:srgbClr val="FFC000"/>
                </a:solidFill>
              </a:rPr>
              <a:t>Worlds Generation – Fantasy Aspects</a:t>
            </a:r>
            <a:endParaRPr lang="en-US" sz="2800" dirty="0">
              <a:solidFill>
                <a:srgbClr val="FFC000"/>
              </a:solidFill>
            </a:endParaRPr>
          </a:p>
        </p:txBody>
      </p:sp>
      <p:sp>
        <p:nvSpPr>
          <p:cNvPr id="3" name="Rectangle 2"/>
          <p:cNvSpPr/>
          <p:nvPr/>
        </p:nvSpPr>
        <p:spPr>
          <a:xfrm>
            <a:off x="977753" y="1363879"/>
            <a:ext cx="10811069" cy="2215991"/>
          </a:xfrm>
          <a:prstGeom prst="rect">
            <a:avLst/>
          </a:prstGeom>
        </p:spPr>
        <p:txBody>
          <a:bodyPr wrap="square">
            <a:spAutoFit/>
          </a:bodyPr>
          <a:lstStyle/>
          <a:p>
            <a:r>
              <a:rPr lang="en-US" sz="1600" dirty="0" smtClean="0">
                <a:solidFill>
                  <a:schemeClr val="bg1"/>
                </a:solidFill>
              </a:rPr>
              <a:t>- E3 </a:t>
            </a:r>
            <a:r>
              <a:rPr lang="en-US" sz="1600" dirty="0">
                <a:solidFill>
                  <a:schemeClr val="bg1"/>
                </a:solidFill>
              </a:rPr>
              <a:t>style big crystals ( tweaked vanilla crystals </a:t>
            </a:r>
            <a:r>
              <a:rPr lang="en-US" sz="1000" b="1" dirty="0" smtClean="0">
                <a:solidFill>
                  <a:schemeClr val="bg1"/>
                </a:solidFill>
              </a:rPr>
              <a:t>) </a:t>
            </a:r>
            <a:r>
              <a:rPr lang="en-US" sz="1000" dirty="0" smtClean="0">
                <a:solidFill>
                  <a:schemeClr val="bg1">
                    <a:lumMod val="50000"/>
                  </a:schemeClr>
                </a:solidFill>
              </a:rPr>
              <a:t>(___FANTASY_WORLDS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r>
              <a:rPr lang="en-US" sz="1600" dirty="0" smtClean="0">
                <a:solidFill>
                  <a:schemeClr val="bg1"/>
                </a:solidFill>
              </a:rPr>
              <a:t>- </a:t>
            </a:r>
            <a:r>
              <a:rPr lang="en-US" sz="1600" dirty="0">
                <a:solidFill>
                  <a:schemeClr val="bg1"/>
                </a:solidFill>
              </a:rPr>
              <a:t>Redesign of the biomes </a:t>
            </a:r>
            <a:r>
              <a:rPr lang="en-US" sz="1600" dirty="0" smtClean="0">
                <a:solidFill>
                  <a:schemeClr val="bg1"/>
                </a:solidFill>
              </a:rPr>
              <a:t>(inspired </a:t>
            </a:r>
            <a:r>
              <a:rPr lang="en-US" sz="1600" dirty="0">
                <a:solidFill>
                  <a:schemeClr val="bg1"/>
                </a:solidFill>
              </a:rPr>
              <a:t>by Hello Games 2014 concepts </a:t>
            </a:r>
            <a:r>
              <a:rPr lang="en-US" sz="1600" dirty="0" smtClean="0">
                <a:solidFill>
                  <a:schemeClr val="bg1"/>
                </a:solidFill>
              </a:rPr>
              <a:t>arts</a:t>
            </a:r>
            <a:r>
              <a:rPr lang="en-US" sz="1000" dirty="0" smtClean="0">
                <a:solidFill>
                  <a:schemeClr val="bg1"/>
                </a:solidFill>
              </a:rPr>
              <a:t>) </a:t>
            </a:r>
            <a:r>
              <a:rPr lang="en-US" sz="1000" dirty="0" smtClean="0">
                <a:solidFill>
                  <a:schemeClr val="bg1">
                    <a:lumMod val="50000"/>
                  </a:schemeClr>
                </a:solidFill>
              </a:rPr>
              <a:t>(___FANTASY_WORLDS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r>
              <a:rPr lang="en-US" sz="1600" dirty="0" smtClean="0">
                <a:solidFill>
                  <a:schemeClr val="bg1"/>
                </a:solidFill>
              </a:rPr>
              <a:t/>
            </a:r>
            <a:br>
              <a:rPr lang="en-US" sz="1600" dirty="0" smtClean="0">
                <a:solidFill>
                  <a:schemeClr val="bg1"/>
                </a:solidFill>
              </a:rPr>
            </a:br>
            <a:r>
              <a:rPr lang="en-US" sz="1600" dirty="0" smtClean="0">
                <a:solidFill>
                  <a:schemeClr val="bg1"/>
                </a:solidFill>
              </a:rPr>
              <a:t>- Planets have more often "Fantastic" Creatures</a:t>
            </a:r>
            <a:r>
              <a:rPr lang="en-US" sz="1000" dirty="0" smtClean="0">
                <a:solidFill>
                  <a:schemeClr val="bg1">
                    <a:lumMod val="50000"/>
                  </a:schemeClr>
                </a:solidFill>
              </a:rPr>
              <a:t>  (___FANTASY_WORLDS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r>
              <a:rPr lang="en-US" sz="1000" dirty="0" smtClean="0">
                <a:solidFill>
                  <a:schemeClr val="bg1"/>
                </a:solidFill>
              </a:rPr>
              <a:t/>
            </a:r>
            <a:br>
              <a:rPr lang="en-US" sz="1000" dirty="0" smtClean="0">
                <a:solidFill>
                  <a:schemeClr val="bg1"/>
                </a:solidFill>
              </a:rPr>
            </a:br>
            <a:r>
              <a:rPr lang="en-US" sz="1600" dirty="0" smtClean="0">
                <a:solidFill>
                  <a:schemeClr val="bg1"/>
                </a:solidFill>
              </a:rPr>
              <a:t>- </a:t>
            </a:r>
            <a:r>
              <a:rPr lang="en-US" sz="1600" dirty="0">
                <a:solidFill>
                  <a:schemeClr val="bg1"/>
                </a:solidFill>
              </a:rPr>
              <a:t>The planets have the E3 2015 Demo </a:t>
            </a:r>
            <a:r>
              <a:rPr lang="en-US" sz="1600" dirty="0" smtClean="0">
                <a:solidFill>
                  <a:schemeClr val="bg1"/>
                </a:solidFill>
              </a:rPr>
              <a:t>Structures </a:t>
            </a:r>
            <a:r>
              <a:rPr lang="en-US" sz="1000" dirty="0" smtClean="0">
                <a:solidFill>
                  <a:schemeClr val="bg1">
                    <a:lumMod val="50000"/>
                  </a:schemeClr>
                </a:solidFill>
              </a:rPr>
              <a:t>(___FANTASY_WORLDS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r>
              <a:rPr lang="en-US" sz="1600" dirty="0" smtClean="0">
                <a:solidFill>
                  <a:schemeClr val="bg1"/>
                </a:solidFill>
              </a:rPr>
              <a:t>- Massively increased planets variety </a:t>
            </a:r>
            <a:r>
              <a:rPr lang="en-US" sz="1000" dirty="0">
                <a:solidFill>
                  <a:schemeClr val="bg1">
                    <a:lumMod val="50000"/>
                  </a:schemeClr>
                </a:solidFill>
              </a:rPr>
              <a:t>(___FANTASY_WORLDS , __</a:t>
            </a:r>
            <a:r>
              <a:rPr lang="en-US" sz="1000" dirty="0" err="1">
                <a:solidFill>
                  <a:schemeClr val="bg1">
                    <a:lumMod val="50000"/>
                  </a:schemeClr>
                </a:solidFill>
              </a:rPr>
              <a:t>NMS_BEYOND_Fantasy</a:t>
            </a:r>
            <a:r>
              <a:rPr lang="en-US" sz="1000" dirty="0" smtClean="0">
                <a:solidFill>
                  <a:schemeClr val="bg1">
                    <a:lumMod val="50000"/>
                  </a:schemeClr>
                </a:solidFill>
              </a:rPr>
              <a:t>)</a:t>
            </a:r>
            <a:r>
              <a:rPr lang="en-US" sz="1600" dirty="0" smtClean="0">
                <a:solidFill>
                  <a:schemeClr val="bg1"/>
                </a:solidFill>
              </a:rPr>
              <a:t/>
            </a:r>
            <a:br>
              <a:rPr lang="en-US" sz="1600" dirty="0" smtClean="0">
                <a:solidFill>
                  <a:schemeClr val="bg1"/>
                </a:solidFill>
              </a:rPr>
            </a:br>
            <a:r>
              <a:rPr lang="en-US" sz="1600" dirty="0">
                <a:solidFill>
                  <a:schemeClr val="bg1"/>
                </a:solidFill>
              </a:rPr>
              <a:t>- Improves caves </a:t>
            </a:r>
            <a:r>
              <a:rPr lang="en-US" sz="1600" dirty="0" smtClean="0">
                <a:solidFill>
                  <a:schemeClr val="bg1"/>
                </a:solidFill>
              </a:rPr>
              <a:t>variety </a:t>
            </a:r>
            <a:r>
              <a:rPr lang="en-US" sz="1000" dirty="0" smtClean="0">
                <a:solidFill>
                  <a:schemeClr val="bg1">
                    <a:lumMod val="50000"/>
                  </a:schemeClr>
                </a:solidFill>
              </a:rPr>
              <a:t>(___FANTASY_WORLDS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r>
              <a:rPr lang="en-US" sz="1600" dirty="0" smtClean="0">
                <a:solidFill>
                  <a:schemeClr val="bg1"/>
                </a:solidFill>
              </a:rPr>
              <a:t/>
            </a:r>
            <a:br>
              <a:rPr lang="en-US" sz="1600" dirty="0" smtClean="0">
                <a:solidFill>
                  <a:schemeClr val="bg1"/>
                </a:solidFill>
              </a:rPr>
            </a:br>
            <a:r>
              <a:rPr lang="en-US" sz="1600" dirty="0">
                <a:solidFill>
                  <a:schemeClr val="bg1"/>
                </a:solidFill>
              </a:rPr>
              <a:t>- Planets have sub-biomes</a:t>
            </a:r>
            <a:r>
              <a:rPr lang="en-US" sz="1600" dirty="0" smtClean="0">
                <a:solidFill>
                  <a:schemeClr val="bg1"/>
                </a:solidFill>
              </a:rPr>
              <a:t>. </a:t>
            </a:r>
            <a:r>
              <a:rPr lang="en-US" sz="1000" dirty="0" smtClean="0">
                <a:solidFill>
                  <a:schemeClr val="bg1">
                    <a:lumMod val="50000"/>
                  </a:schemeClr>
                </a:solidFill>
              </a:rPr>
              <a:t>(___FANTASY_WORLDS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r>
              <a:rPr lang="en-US" sz="1600" dirty="0" smtClean="0">
                <a:solidFill>
                  <a:schemeClr val="bg1"/>
                </a:solidFill>
              </a:rPr>
              <a:t/>
            </a:r>
            <a:br>
              <a:rPr lang="en-US" sz="1600" dirty="0" smtClean="0">
                <a:solidFill>
                  <a:schemeClr val="bg1"/>
                </a:solidFill>
              </a:rPr>
            </a:br>
            <a:endParaRPr lang="en-US" sz="1000" dirty="0">
              <a:solidFill>
                <a:schemeClr val="bg1"/>
              </a:solidFill>
            </a:endParaRPr>
          </a:p>
        </p:txBody>
      </p:sp>
      <p:sp>
        <p:nvSpPr>
          <p:cNvPr id="5" name="Rectangle 4"/>
          <p:cNvSpPr/>
          <p:nvPr/>
        </p:nvSpPr>
        <p:spPr>
          <a:xfrm>
            <a:off x="977753" y="3076787"/>
            <a:ext cx="10811069" cy="1292662"/>
          </a:xfrm>
          <a:prstGeom prst="rect">
            <a:avLst/>
          </a:prstGeom>
        </p:spPr>
        <p:txBody>
          <a:bodyPr wrap="square">
            <a:spAutoFit/>
          </a:bodyPr>
          <a:lstStyle/>
          <a:p>
            <a:r>
              <a:rPr lang="en-US" sz="1600" dirty="0" smtClean="0">
                <a:solidFill>
                  <a:schemeClr val="bg1"/>
                </a:solidFill>
              </a:rPr>
              <a:t>- Planets with sand only can now be generated </a:t>
            </a:r>
            <a:r>
              <a:rPr lang="en-US" sz="1000" dirty="0" smtClean="0">
                <a:solidFill>
                  <a:schemeClr val="bg1">
                    <a:lumMod val="50000"/>
                  </a:schemeClr>
                </a:solidFill>
              </a:rPr>
              <a:t>(___FANTASY_WORLDS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r>
              <a:rPr lang="en-US" sz="1600" dirty="0" smtClean="0">
                <a:solidFill>
                  <a:schemeClr val="bg1"/>
                </a:solidFill>
              </a:rPr>
              <a:t/>
            </a:r>
            <a:br>
              <a:rPr lang="en-US" sz="1600" dirty="0" smtClean="0">
                <a:solidFill>
                  <a:schemeClr val="bg1"/>
                </a:solidFill>
              </a:rPr>
            </a:br>
            <a:r>
              <a:rPr lang="en-US" sz="1600" dirty="0" smtClean="0">
                <a:solidFill>
                  <a:schemeClr val="bg1"/>
                </a:solidFill>
              </a:rPr>
              <a:t>- </a:t>
            </a:r>
            <a:r>
              <a:rPr lang="en-US" sz="1600" dirty="0">
                <a:solidFill>
                  <a:schemeClr val="bg1"/>
                </a:solidFill>
              </a:rPr>
              <a:t>I</a:t>
            </a:r>
            <a:r>
              <a:rPr lang="en-US" sz="1600" dirty="0" smtClean="0">
                <a:solidFill>
                  <a:schemeClr val="bg1"/>
                </a:solidFill>
              </a:rPr>
              <a:t>nteractives </a:t>
            </a:r>
            <a:r>
              <a:rPr lang="en-US" sz="1600" dirty="0">
                <a:solidFill>
                  <a:schemeClr val="bg1"/>
                </a:solidFill>
              </a:rPr>
              <a:t>E3 2015 </a:t>
            </a:r>
            <a:r>
              <a:rPr lang="en-US" sz="1600" dirty="0" err="1" smtClean="0">
                <a:solidFill>
                  <a:schemeClr val="bg1"/>
                </a:solidFill>
              </a:rPr>
              <a:t>Wordstones</a:t>
            </a:r>
            <a:r>
              <a:rPr lang="en-US" sz="1600" dirty="0" smtClean="0">
                <a:solidFill>
                  <a:schemeClr val="bg1"/>
                </a:solidFill>
              </a:rPr>
              <a:t> </a:t>
            </a:r>
            <a:r>
              <a:rPr lang="en-US" sz="1000" dirty="0">
                <a:solidFill>
                  <a:schemeClr val="bg1">
                    <a:lumMod val="50000"/>
                  </a:schemeClr>
                </a:solidFill>
              </a:rPr>
              <a:t>(____FANTASY_WORDSTONES </a:t>
            </a:r>
            <a:r>
              <a:rPr lang="en-US" sz="1000" dirty="0" smtClean="0">
                <a:solidFill>
                  <a:schemeClr val="bg1">
                    <a:lumMod val="50000"/>
                  </a:schemeClr>
                </a:solidFill>
              </a:rPr>
              <a:t>,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r>
              <a:rPr lang="en-US" sz="1600" dirty="0" smtClean="0">
                <a:solidFill>
                  <a:schemeClr val="bg1"/>
                </a:solidFill>
              </a:rPr>
              <a:t>- Sand, water, fauna and flora colors are reworked </a:t>
            </a:r>
            <a:r>
              <a:rPr lang="en-US" sz="1000" dirty="0" smtClean="0">
                <a:solidFill>
                  <a:schemeClr val="bg1">
                    <a:lumMod val="50000"/>
                  </a:schemeClr>
                </a:solidFill>
              </a:rPr>
              <a:t>(___GEN_COLORS_FANTASY_WORLDS , ___GEN_COLORS_AW3_WORLDS , ___GEN_COLORS_AW4_WORLDS ,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endParaRPr lang="en-US" sz="1000" dirty="0" smtClean="0">
              <a:solidFill>
                <a:schemeClr val="bg1">
                  <a:lumMod val="50000"/>
                </a:schemeClr>
              </a:solidFill>
            </a:endParaRPr>
          </a:p>
          <a:p>
            <a:endParaRPr lang="en-US" sz="1000" dirty="0">
              <a:solidFill>
                <a:schemeClr val="bg1"/>
              </a:solidFill>
            </a:endParaRPr>
          </a:p>
        </p:txBody>
      </p:sp>
      <p:sp>
        <p:nvSpPr>
          <p:cNvPr id="6" name="Rectangle 5"/>
          <p:cNvSpPr/>
          <p:nvPr/>
        </p:nvSpPr>
        <p:spPr>
          <a:xfrm>
            <a:off x="977753" y="4007589"/>
            <a:ext cx="9753600" cy="2246769"/>
          </a:xfrm>
          <a:prstGeom prst="rect">
            <a:avLst/>
          </a:prstGeom>
        </p:spPr>
        <p:txBody>
          <a:bodyPr wrap="square">
            <a:spAutoFit/>
          </a:bodyPr>
          <a:lstStyle/>
          <a:p>
            <a:r>
              <a:rPr lang="fr-FR" sz="1600" dirty="0" smtClean="0">
                <a:solidFill>
                  <a:srgbClr val="F1F1F1"/>
                </a:solidFill>
                <a:ea typeface="Microsoft YaHei UI Light" panose="020B0502040204020203" pitchFamily="34" charset="-122"/>
              </a:rPr>
              <a:t>- </a:t>
            </a:r>
            <a:r>
              <a:rPr lang="fr-FR" sz="1600" dirty="0" err="1">
                <a:solidFill>
                  <a:srgbClr val="F1F1F1"/>
                </a:solidFill>
                <a:ea typeface="Microsoft YaHei UI Light" panose="020B0502040204020203" pitchFamily="34" charset="-122"/>
              </a:rPr>
              <a:t>U</a:t>
            </a:r>
            <a:r>
              <a:rPr lang="fr-FR" sz="1600" b="0" i="0" dirty="0" err="1" smtClean="0">
                <a:solidFill>
                  <a:srgbClr val="F1F1F1"/>
                </a:solidFill>
                <a:effectLst/>
                <a:ea typeface="Microsoft YaHei UI Light" panose="020B0502040204020203" pitchFamily="34" charset="-122"/>
              </a:rPr>
              <a:t>nused</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Fonctionnal</a:t>
            </a:r>
            <a:r>
              <a:rPr lang="fr-FR" sz="1600" b="0" i="0" dirty="0" smtClean="0">
                <a:solidFill>
                  <a:srgbClr val="F1F1F1"/>
                </a:solidFill>
                <a:effectLst/>
                <a:ea typeface="Microsoft YaHei UI Light" panose="020B0502040204020203" pitchFamily="34" charset="-122"/>
              </a:rPr>
              <a:t> E3 Building on </a:t>
            </a:r>
            <a:r>
              <a:rPr lang="fr-FR" sz="1600" b="0" i="0" dirty="0" err="1" smtClean="0">
                <a:solidFill>
                  <a:srgbClr val="F1F1F1"/>
                </a:solidFill>
                <a:effectLst/>
                <a:ea typeface="Microsoft YaHei UI Light" panose="020B0502040204020203" pitchFamily="34" charset="-122"/>
              </a:rPr>
              <a:t>Gek</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systems</a:t>
            </a:r>
            <a:r>
              <a:rPr lang="fr-FR" sz="1600" dirty="0" smtClean="0">
                <a:solidFill>
                  <a:srgbClr val="F1F1F1"/>
                </a:solidFill>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planet</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deposits</a:t>
            </a:r>
            <a:r>
              <a:rPr lang="fr-FR" sz="1600" b="0" i="0" dirty="0" smtClean="0">
                <a:solidFill>
                  <a:srgbClr val="F1F1F1"/>
                </a:solidFill>
                <a:effectLst/>
                <a:ea typeface="Microsoft YaHei UI Light" panose="020B0502040204020203" pitchFamily="34" charset="-122"/>
              </a:rPr>
              <a:t> </a:t>
            </a:r>
            <a:r>
              <a:rPr lang="en-US" sz="1000" dirty="0" smtClean="0">
                <a:solidFill>
                  <a:schemeClr val="bg1">
                    <a:lumMod val="50000"/>
                  </a:schemeClr>
                </a:solidFill>
              </a:rPr>
              <a:t>(ALIEN_CIVILIZATION_DEPOTS , __</a:t>
            </a:r>
            <a:r>
              <a:rPr lang="en-US" sz="1000" dirty="0" err="1" smtClean="0">
                <a:solidFill>
                  <a:schemeClr val="bg1">
                    <a:lumMod val="50000"/>
                  </a:schemeClr>
                </a:solidFill>
              </a:rPr>
              <a:t>NMS_BEYOND_Fantasy</a:t>
            </a:r>
            <a:r>
              <a:rPr lang="en-US" sz="1000" dirty="0" smtClean="0">
                <a:solidFill>
                  <a:schemeClr val="bg1">
                    <a:lumMod val="50000"/>
                  </a:schemeClr>
                </a:solidFill>
              </a:rPr>
              <a:t>)</a:t>
            </a:r>
            <a:endParaRPr lang="fr-FR" sz="1600" b="0" i="0" dirty="0" smtClean="0">
              <a:solidFill>
                <a:srgbClr val="F1F1F1"/>
              </a:solidFill>
              <a:effectLst/>
              <a:ea typeface="Microsoft YaHei UI Light" panose="020B0502040204020203" pitchFamily="34" charset="-122"/>
            </a:endParaRPr>
          </a:p>
          <a:p>
            <a:r>
              <a:rPr lang="fr-FR" sz="1600" b="0" i="0" dirty="0" smtClean="0">
                <a:solidFill>
                  <a:srgbClr val="F1F1F1"/>
                </a:solidFill>
                <a:effectLst/>
                <a:ea typeface="Microsoft YaHei UI Light" panose="020B0502040204020203" pitchFamily="34" charset="-122"/>
              </a:rPr>
              <a:t>- </a:t>
            </a:r>
            <a:r>
              <a:rPr lang="fr-FR" sz="1600" dirty="0" err="1">
                <a:solidFill>
                  <a:srgbClr val="F1F1F1"/>
                </a:solidFill>
                <a:ea typeface="Microsoft YaHei UI Light" panose="020B0502040204020203" pitchFamily="34" charset="-122"/>
              </a:rPr>
              <a:t>U</a:t>
            </a:r>
            <a:r>
              <a:rPr lang="fr-FR" sz="1600" b="0" i="0" dirty="0" err="1" smtClean="0">
                <a:solidFill>
                  <a:srgbClr val="F1F1F1"/>
                </a:solidFill>
                <a:effectLst/>
                <a:ea typeface="Microsoft YaHei UI Light" panose="020B0502040204020203" pitchFamily="34" charset="-122"/>
              </a:rPr>
              <a:t>nused</a:t>
            </a:r>
            <a:r>
              <a:rPr lang="fr-FR" sz="1600" b="0" i="0" dirty="0" smtClean="0">
                <a:solidFill>
                  <a:srgbClr val="F1F1F1"/>
                </a:solidFill>
                <a:effectLst/>
                <a:ea typeface="Microsoft YaHei UI Light" panose="020B0502040204020203" pitchFamily="34" charset="-122"/>
              </a:rPr>
              <a:t> Alien Rings machines on </a:t>
            </a:r>
            <a:r>
              <a:rPr lang="fr-FR" sz="1600" b="0" i="0" dirty="0" err="1" smtClean="0">
                <a:solidFill>
                  <a:srgbClr val="F1F1F1"/>
                </a:solidFill>
                <a:effectLst/>
                <a:ea typeface="Microsoft YaHei UI Light" panose="020B0502040204020203" pitchFamily="34" charset="-122"/>
              </a:rPr>
              <a:t>Korvax</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systems</a:t>
            </a:r>
            <a:r>
              <a:rPr lang="fr-FR" sz="1600" dirty="0" smtClean="0">
                <a:solidFill>
                  <a:srgbClr val="F1F1F1"/>
                </a:solidFill>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planet</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deposits</a:t>
            </a:r>
            <a:r>
              <a:rPr lang="fr-FR" sz="1600" b="0" i="0" dirty="0" smtClean="0">
                <a:solidFill>
                  <a:srgbClr val="F1F1F1"/>
                </a:solidFill>
                <a:effectLst/>
                <a:ea typeface="Microsoft YaHei UI Light" panose="020B0502040204020203" pitchFamily="34" charset="-122"/>
              </a:rPr>
              <a:t> </a:t>
            </a:r>
            <a:r>
              <a:rPr lang="en-US" sz="1000" dirty="0" smtClean="0">
                <a:solidFill>
                  <a:schemeClr val="bg1">
                    <a:lumMod val="50000"/>
                  </a:schemeClr>
                </a:solidFill>
              </a:rPr>
              <a:t>(ALIEN_CIVILIZATION_DEPOTS , __</a:t>
            </a:r>
            <a:r>
              <a:rPr lang="en-US" sz="1000" dirty="0" err="1" smtClean="0">
                <a:solidFill>
                  <a:schemeClr val="bg1">
                    <a:lumMod val="50000"/>
                  </a:schemeClr>
                </a:solidFill>
              </a:rPr>
              <a:t>NMS_BEYOND_Fantasy</a:t>
            </a:r>
            <a:r>
              <a:rPr lang="en-US" sz="1000" dirty="0" smtClean="0">
                <a:solidFill>
                  <a:schemeClr val="bg1">
                    <a:lumMod val="50000"/>
                  </a:schemeClr>
                </a:solidFill>
              </a:rPr>
              <a:t>)</a:t>
            </a:r>
            <a:endParaRPr lang="fr-FR" sz="1600" b="0" i="0" dirty="0" smtClean="0">
              <a:solidFill>
                <a:srgbClr val="F1F1F1"/>
              </a:solidFill>
              <a:effectLst/>
              <a:ea typeface="Microsoft YaHei UI Light" panose="020B0502040204020203" pitchFamily="34" charset="-122"/>
            </a:endParaRPr>
          </a:p>
          <a:p>
            <a:r>
              <a:rPr lang="fr-FR" sz="1600" b="0" i="0" dirty="0" smtClean="0">
                <a:solidFill>
                  <a:srgbClr val="F1F1F1"/>
                </a:solidFill>
                <a:effectLst/>
                <a:ea typeface="Microsoft YaHei UI Light" panose="020B0502040204020203" pitchFamily="34" charset="-122"/>
              </a:rPr>
              <a:t>- </a:t>
            </a:r>
            <a:r>
              <a:rPr lang="fr-FR" sz="1600" dirty="0" err="1">
                <a:solidFill>
                  <a:srgbClr val="F1F1F1"/>
                </a:solidFill>
                <a:ea typeface="Microsoft YaHei UI Light" panose="020B0502040204020203" pitchFamily="34" charset="-122"/>
              </a:rPr>
              <a:t>U</a:t>
            </a:r>
            <a:r>
              <a:rPr lang="fr-FR" sz="1600" b="0" i="0" dirty="0" err="1" smtClean="0">
                <a:solidFill>
                  <a:srgbClr val="F1F1F1"/>
                </a:solidFill>
                <a:effectLst/>
                <a:ea typeface="Microsoft YaHei UI Light" panose="020B0502040204020203" pitchFamily="34" charset="-122"/>
              </a:rPr>
              <a:t>nused</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Fonctional</a:t>
            </a:r>
            <a:r>
              <a:rPr lang="fr-FR" sz="1600" b="0" i="0" dirty="0" smtClean="0">
                <a:solidFill>
                  <a:srgbClr val="F1F1F1"/>
                </a:solidFill>
                <a:effectLst/>
                <a:ea typeface="Microsoft YaHei UI Light" panose="020B0502040204020203" pitchFamily="34" charset="-122"/>
              </a:rPr>
              <a:t> E3 Stone </a:t>
            </a:r>
            <a:r>
              <a:rPr lang="fr-FR" sz="1600" b="0" i="0" dirty="0" err="1" smtClean="0">
                <a:solidFill>
                  <a:srgbClr val="F1F1F1"/>
                </a:solidFill>
                <a:effectLst/>
                <a:ea typeface="Microsoft YaHei UI Light" panose="020B0502040204020203" pitchFamily="34" charset="-122"/>
              </a:rPr>
              <a:t>Monolith</a:t>
            </a:r>
            <a:r>
              <a:rPr lang="fr-FR" sz="1600" b="0" i="0" dirty="0" smtClean="0">
                <a:solidFill>
                  <a:srgbClr val="F1F1F1"/>
                </a:solidFill>
                <a:effectLst/>
                <a:ea typeface="Microsoft YaHei UI Light" panose="020B0502040204020203" pitchFamily="34" charset="-122"/>
              </a:rPr>
              <a:t> on </a:t>
            </a:r>
            <a:r>
              <a:rPr lang="fr-FR" sz="1600" b="0" i="0" dirty="0" err="1" smtClean="0">
                <a:solidFill>
                  <a:srgbClr val="F1F1F1"/>
                </a:solidFill>
                <a:effectLst/>
                <a:ea typeface="Microsoft YaHei UI Light" panose="020B0502040204020203" pitchFamily="34" charset="-122"/>
              </a:rPr>
              <a:t>Vy'keen</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systems</a:t>
            </a:r>
            <a:r>
              <a:rPr lang="fr-FR" sz="1600" dirty="0" smtClean="0">
                <a:solidFill>
                  <a:srgbClr val="F1F1F1"/>
                </a:solidFill>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planet</a:t>
            </a:r>
            <a:r>
              <a:rPr lang="fr-FR" sz="1600" b="0" i="0" dirty="0" smtClean="0">
                <a:solidFill>
                  <a:srgbClr val="F1F1F1"/>
                </a:solidFill>
                <a:effectLst/>
                <a:ea typeface="Microsoft YaHei UI Light" panose="020B0502040204020203" pitchFamily="34" charset="-122"/>
              </a:rPr>
              <a:t> </a:t>
            </a:r>
            <a:r>
              <a:rPr lang="fr-FR" sz="1600" b="0" i="0" dirty="0" err="1" smtClean="0">
                <a:solidFill>
                  <a:srgbClr val="F1F1F1"/>
                </a:solidFill>
                <a:effectLst/>
                <a:ea typeface="Microsoft YaHei UI Light" panose="020B0502040204020203" pitchFamily="34" charset="-122"/>
              </a:rPr>
              <a:t>deposits</a:t>
            </a:r>
            <a:r>
              <a:rPr lang="fr-FR" sz="1600" dirty="0">
                <a:solidFill>
                  <a:srgbClr val="F1F1F1"/>
                </a:solidFill>
                <a:ea typeface="Microsoft YaHei UI Light" panose="020B0502040204020203" pitchFamily="34" charset="-122"/>
              </a:rPr>
              <a:t> </a:t>
            </a:r>
            <a:r>
              <a:rPr lang="en-US" sz="1000" dirty="0" smtClean="0">
                <a:solidFill>
                  <a:schemeClr val="bg1">
                    <a:lumMod val="50000"/>
                  </a:schemeClr>
                </a:solidFill>
              </a:rPr>
              <a:t>(ALIEN_CIVILIZATION_DEPOTS , __</a:t>
            </a:r>
            <a:r>
              <a:rPr lang="en-US" sz="1000" dirty="0" err="1" smtClean="0">
                <a:solidFill>
                  <a:schemeClr val="bg1">
                    <a:lumMod val="50000"/>
                  </a:schemeClr>
                </a:solidFill>
              </a:rPr>
              <a:t>NMS_BEYOND_Fantasy</a:t>
            </a:r>
            <a:r>
              <a:rPr lang="en-US" sz="1000" dirty="0" smtClean="0">
                <a:solidFill>
                  <a:schemeClr val="bg1">
                    <a:lumMod val="50000"/>
                  </a:schemeClr>
                </a:solidFill>
              </a:rPr>
              <a:t>)</a:t>
            </a:r>
            <a:endParaRPr lang="fr-FR" dirty="0">
              <a:solidFill>
                <a:srgbClr val="F1F1F1"/>
              </a:solidFill>
              <a:ea typeface="Microsoft YaHei UI Light" panose="020B0502040204020203" pitchFamily="34" charset="-122"/>
            </a:endParaRPr>
          </a:p>
          <a:p>
            <a:r>
              <a:rPr lang="fr-FR" b="0" i="0" dirty="0" smtClean="0">
                <a:solidFill>
                  <a:srgbClr val="F1F1F1"/>
                </a:solidFill>
                <a:effectLst/>
                <a:ea typeface="Microsoft YaHei UI Light" panose="020B0502040204020203" pitchFamily="34" charset="-122"/>
              </a:rPr>
              <a:t>- </a:t>
            </a:r>
            <a:r>
              <a:rPr lang="fr-FR" b="0" i="0" dirty="0" err="1" smtClean="0">
                <a:solidFill>
                  <a:srgbClr val="F1F1F1"/>
                </a:solidFill>
                <a:effectLst/>
                <a:ea typeface="Microsoft YaHei UI Light" panose="020B0502040204020203" pitchFamily="34" charset="-122"/>
              </a:rPr>
              <a:t>Redesign</a:t>
            </a:r>
            <a:r>
              <a:rPr lang="fr-FR" b="0" i="0" dirty="0" smtClean="0">
                <a:solidFill>
                  <a:srgbClr val="F1F1F1"/>
                </a:solidFill>
                <a:effectLst/>
                <a:ea typeface="Microsoft YaHei UI Light" panose="020B0502040204020203" pitchFamily="34" charset="-122"/>
              </a:rPr>
              <a:t> of the </a:t>
            </a:r>
            <a:r>
              <a:rPr lang="fr-FR" b="0" i="0" dirty="0" err="1" smtClean="0">
                <a:solidFill>
                  <a:srgbClr val="F1F1F1"/>
                </a:solidFill>
                <a:effectLst/>
                <a:ea typeface="Microsoft YaHei UI Light" panose="020B0502040204020203" pitchFamily="34" charset="-122"/>
              </a:rPr>
              <a:t>portals</a:t>
            </a:r>
            <a:r>
              <a:rPr lang="fr-FR" b="0" i="0" dirty="0" smtClean="0">
                <a:solidFill>
                  <a:srgbClr val="F1F1F1"/>
                </a:solidFill>
                <a:effectLst/>
                <a:ea typeface="Microsoft YaHei UI Light" panose="020B0502040204020203" pitchFamily="34" charset="-122"/>
              </a:rPr>
              <a:t> </a:t>
            </a:r>
            <a:r>
              <a:rPr lang="fr-FR" b="0" i="0" dirty="0" err="1" smtClean="0">
                <a:solidFill>
                  <a:srgbClr val="F1F1F1"/>
                </a:solidFill>
                <a:effectLst/>
                <a:ea typeface="Microsoft YaHei UI Light" panose="020B0502040204020203" pitchFamily="34" charset="-122"/>
              </a:rPr>
              <a:t>from</a:t>
            </a:r>
            <a:r>
              <a:rPr lang="fr-FR" b="0" i="0" dirty="0" smtClean="0">
                <a:solidFill>
                  <a:srgbClr val="F1F1F1"/>
                </a:solidFill>
                <a:effectLst/>
                <a:ea typeface="Microsoft YaHei UI Light" panose="020B0502040204020203" pitchFamily="34" charset="-122"/>
              </a:rPr>
              <a:t> the original E3 Portal model </a:t>
            </a:r>
            <a:r>
              <a:rPr lang="fr-FR" b="0" i="0" dirty="0" err="1" smtClean="0">
                <a:solidFill>
                  <a:srgbClr val="F1F1F1"/>
                </a:solidFill>
                <a:effectLst/>
                <a:ea typeface="Microsoft YaHei UI Light" panose="020B0502040204020203" pitchFamily="34" charset="-122"/>
              </a:rPr>
              <a:t>from</a:t>
            </a:r>
            <a:r>
              <a:rPr lang="fr-FR" b="0" i="0" dirty="0" smtClean="0">
                <a:solidFill>
                  <a:srgbClr val="F1F1F1"/>
                </a:solidFill>
                <a:effectLst/>
                <a:ea typeface="Microsoft YaHei UI Light" panose="020B0502040204020203" pitchFamily="34" charset="-122"/>
              </a:rPr>
              <a:t> the </a:t>
            </a:r>
            <a:r>
              <a:rPr lang="fr-FR" b="0" i="0" dirty="0" err="1" smtClean="0">
                <a:solidFill>
                  <a:srgbClr val="F1F1F1"/>
                </a:solidFill>
                <a:effectLst/>
                <a:ea typeface="Microsoft YaHei UI Light" panose="020B0502040204020203" pitchFamily="34" charset="-122"/>
              </a:rPr>
              <a:t>pre</a:t>
            </a:r>
            <a:r>
              <a:rPr lang="fr-FR" b="0" i="0" dirty="0" smtClean="0">
                <a:solidFill>
                  <a:srgbClr val="F1F1F1"/>
                </a:solidFill>
                <a:effectLst/>
                <a:ea typeface="Microsoft YaHei UI Light" panose="020B0502040204020203" pitchFamily="34" charset="-122"/>
              </a:rPr>
              <a:t>-game-release </a:t>
            </a:r>
            <a:r>
              <a:rPr lang="fr-FR" b="0" i="0" dirty="0" err="1" smtClean="0">
                <a:solidFill>
                  <a:srgbClr val="F1F1F1"/>
                </a:solidFill>
                <a:effectLst/>
                <a:ea typeface="Microsoft YaHei UI Light" panose="020B0502040204020203" pitchFamily="34" charset="-122"/>
              </a:rPr>
              <a:t>trailers</a:t>
            </a:r>
            <a:r>
              <a:rPr lang="fr-FR" b="0" i="0" dirty="0" smtClean="0">
                <a:solidFill>
                  <a:srgbClr val="F1F1F1"/>
                </a:solidFill>
                <a:effectLst/>
                <a:ea typeface="Microsoft YaHei UI Light" panose="020B0502040204020203" pitchFamily="34" charset="-122"/>
              </a:rPr>
              <a:t> </a:t>
            </a:r>
            <a:r>
              <a:rPr lang="en-US" sz="1000" dirty="0" smtClean="0">
                <a:solidFill>
                  <a:schemeClr val="bg1">
                    <a:lumMod val="50000"/>
                  </a:schemeClr>
                </a:solidFill>
              </a:rPr>
              <a:t>(FUNCTIONAL_E32015_PORTALS ,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r>
              <a:rPr lang="en-US" b="0" i="0" dirty="0" smtClean="0">
                <a:solidFill>
                  <a:schemeClr val="bg1"/>
                </a:solidFill>
                <a:effectLst/>
                <a:ea typeface="Microsoft YaHei UI Light" panose="020B0502040204020203" pitchFamily="34" charset="-122"/>
              </a:rPr>
              <a:t>- Sentinels walkers and dogs can be encountered on planet surface </a:t>
            </a:r>
            <a:r>
              <a:rPr lang="en-US" sz="1000" dirty="0">
                <a:solidFill>
                  <a:schemeClr val="bg1">
                    <a:lumMod val="50000"/>
                  </a:schemeClr>
                </a:solidFill>
              </a:rPr>
              <a:t>(___FANTASY_WORLDS , __</a:t>
            </a:r>
            <a:r>
              <a:rPr lang="en-US" sz="1000" dirty="0" err="1">
                <a:solidFill>
                  <a:schemeClr val="bg1">
                    <a:lumMod val="50000"/>
                  </a:schemeClr>
                </a:solidFill>
              </a:rPr>
              <a:t>NMS_BEYOND_Fantasy</a:t>
            </a:r>
            <a:r>
              <a:rPr lang="en-US" sz="1000" dirty="0">
                <a:solidFill>
                  <a:schemeClr val="bg1">
                    <a:lumMod val="50000"/>
                  </a:schemeClr>
                </a:solidFill>
              </a:rPr>
              <a:t>)</a:t>
            </a:r>
          </a:p>
          <a:p>
            <a:pPr marL="171450" indent="-171450">
              <a:buFontTx/>
              <a:buChar char="-"/>
            </a:pPr>
            <a:endParaRPr lang="fr-FR" sz="1000" b="0" i="0" dirty="0" smtClean="0">
              <a:solidFill>
                <a:srgbClr val="F1F1F1"/>
              </a:solidFill>
              <a:effectLst/>
              <a:ea typeface="Microsoft YaHei UI Light" panose="020B0502040204020203" pitchFamily="34" charset="-122"/>
            </a:endParaRPr>
          </a:p>
          <a:p>
            <a:pPr marL="285750" indent="-285750">
              <a:buFontTx/>
              <a:buChar char="-"/>
            </a:pPr>
            <a:r>
              <a:rPr lang="fr-FR" dirty="0" smtClean="0"/>
              <a:t/>
            </a:r>
            <a:br>
              <a:rPr lang="fr-FR" dirty="0" smtClean="0"/>
            </a:br>
            <a:endParaRPr lang="fr-FR" dirty="0"/>
          </a:p>
        </p:txBody>
      </p:sp>
    </p:spTree>
    <p:extLst>
      <p:ext uri="{BB962C8B-B14F-4D97-AF65-F5344CB8AC3E}">
        <p14:creationId xmlns:p14="http://schemas.microsoft.com/office/powerpoint/2010/main" val="1582882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543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729399" y="556723"/>
            <a:ext cx="10811069" cy="523220"/>
          </a:xfrm>
          <a:prstGeom prst="rect">
            <a:avLst/>
          </a:prstGeom>
        </p:spPr>
        <p:txBody>
          <a:bodyPr wrap="square">
            <a:spAutoFit/>
          </a:bodyPr>
          <a:lstStyle/>
          <a:p>
            <a:pPr algn="ctr"/>
            <a:r>
              <a:rPr lang="en-US" sz="2800" dirty="0" err="1" smtClean="0">
                <a:solidFill>
                  <a:srgbClr val="FFC000"/>
                </a:solidFill>
              </a:rPr>
              <a:t>Exocrafts</a:t>
            </a:r>
            <a:endParaRPr lang="en-US" sz="2800" dirty="0">
              <a:solidFill>
                <a:srgbClr val="FFC000"/>
              </a:solidFill>
            </a:endParaRPr>
          </a:p>
        </p:txBody>
      </p:sp>
      <p:sp>
        <p:nvSpPr>
          <p:cNvPr id="2" name="Rectangle 1"/>
          <p:cNvSpPr/>
          <p:nvPr/>
        </p:nvSpPr>
        <p:spPr>
          <a:xfrm>
            <a:off x="1175175" y="1780243"/>
            <a:ext cx="10457936" cy="4124206"/>
          </a:xfrm>
          <a:prstGeom prst="rect">
            <a:avLst/>
          </a:prstGeom>
        </p:spPr>
        <p:txBody>
          <a:bodyPr wrap="square">
            <a:spAutoFit/>
          </a:bodyPr>
          <a:lstStyle/>
          <a:p>
            <a:r>
              <a:rPr lang="en-US" dirty="0" smtClean="0">
                <a:solidFill>
                  <a:srgbClr val="F1F1F1"/>
                </a:solidFill>
                <a:latin typeface="+mj-lt"/>
              </a:rPr>
              <a:t>- Improved all </a:t>
            </a:r>
            <a:r>
              <a:rPr lang="en-US" dirty="0" err="1" smtClean="0">
                <a:solidFill>
                  <a:srgbClr val="F1F1F1"/>
                </a:solidFill>
                <a:latin typeface="+mj-lt"/>
              </a:rPr>
              <a:t>exocrafts</a:t>
            </a:r>
            <a:r>
              <a:rPr lang="en-US" dirty="0" smtClean="0">
                <a:solidFill>
                  <a:srgbClr val="F1F1F1"/>
                </a:solidFill>
                <a:latin typeface="+mj-lt"/>
              </a:rPr>
              <a:t> handlings in water </a:t>
            </a:r>
            <a:r>
              <a:rPr lang="en-US" sz="1000" dirty="0" smtClean="0">
                <a:solidFill>
                  <a:schemeClr val="bg1">
                    <a:lumMod val="50000"/>
                  </a:schemeClr>
                </a:solidFill>
                <a:latin typeface="+mj-lt"/>
              </a:rPr>
              <a:t>(__</a:t>
            </a:r>
            <a:r>
              <a:rPr lang="en-US" sz="1000" dirty="0" err="1" smtClean="0">
                <a:solidFill>
                  <a:schemeClr val="bg1">
                    <a:lumMod val="50000"/>
                  </a:schemeClr>
                </a:solidFill>
                <a:latin typeface="+mj-lt"/>
              </a:rPr>
              <a:t>Badass_Handlings</a:t>
            </a:r>
            <a:r>
              <a:rPr lang="en-US" sz="1000" dirty="0" smtClean="0">
                <a:solidFill>
                  <a:schemeClr val="bg1">
                    <a:lumMod val="50000"/>
                  </a:schemeClr>
                </a:solidFill>
                <a:latin typeface="+mj-lt"/>
              </a:rPr>
              <a:t>_ , </a:t>
            </a:r>
            <a:r>
              <a:rPr lang="en-US" sz="1000" dirty="0">
                <a:solidFill>
                  <a:schemeClr val="bg1">
                    <a:lumMod val="50000"/>
                  </a:schemeClr>
                </a:solidFill>
                <a:latin typeface="+mj-lt"/>
              </a:rPr>
              <a:t>__</a:t>
            </a:r>
            <a:r>
              <a:rPr lang="en-US" sz="1000" dirty="0" err="1">
                <a:solidFill>
                  <a:schemeClr val="bg1">
                    <a:lumMod val="50000"/>
                  </a:schemeClr>
                </a:solidFill>
                <a:latin typeface="+mj-lt"/>
              </a:rPr>
              <a:t>NMS_BEYOND_Fantasy</a:t>
            </a:r>
            <a:r>
              <a:rPr lang="en-US" sz="1000" dirty="0" smtClean="0">
                <a:solidFill>
                  <a:schemeClr val="bg1">
                    <a:lumMod val="50000"/>
                  </a:schemeClr>
                </a:solidFill>
                <a:latin typeface="+mj-lt"/>
              </a:rPr>
              <a:t>)</a:t>
            </a:r>
          </a:p>
          <a:p>
            <a:r>
              <a:rPr lang="en-US" dirty="0" smtClean="0">
                <a:solidFill>
                  <a:srgbClr val="F1F1F1"/>
                </a:solidFill>
                <a:latin typeface="+mj-lt"/>
              </a:rPr>
              <a:t>- Changed Pilgrim handlings: </a:t>
            </a:r>
            <a:r>
              <a:rPr lang="en-US" dirty="0">
                <a:solidFill>
                  <a:srgbClr val="F1F1F1"/>
                </a:solidFill>
                <a:latin typeface="+mj-lt"/>
              </a:rPr>
              <a:t>Can reach high speed, longer boost effect, shorter boost </a:t>
            </a:r>
            <a:r>
              <a:rPr lang="en-US" dirty="0" smtClean="0">
                <a:solidFill>
                  <a:srgbClr val="F1F1F1"/>
                </a:solidFill>
                <a:latin typeface="+mj-lt"/>
              </a:rPr>
              <a:t>cooldown </a:t>
            </a:r>
            <a:r>
              <a:rPr lang="en-US" sz="1000" dirty="0">
                <a:solidFill>
                  <a:schemeClr val="bg1">
                    <a:lumMod val="50000"/>
                  </a:schemeClr>
                </a:solidFill>
              </a:rPr>
              <a:t>(__</a:t>
            </a:r>
            <a:r>
              <a:rPr lang="en-US" sz="1000" dirty="0" err="1">
                <a:solidFill>
                  <a:schemeClr val="bg1">
                    <a:lumMod val="50000"/>
                  </a:schemeClr>
                </a:solidFill>
              </a:rPr>
              <a:t>Badass_Handlings</a:t>
            </a:r>
            <a:r>
              <a:rPr lang="en-US" sz="1000" dirty="0">
                <a:solidFill>
                  <a:schemeClr val="bg1">
                    <a:lumMod val="50000"/>
                  </a:schemeClr>
                </a:solidFill>
              </a:rPr>
              <a:t>_ , __</a:t>
            </a:r>
            <a:r>
              <a:rPr lang="en-US" sz="1000" dirty="0" err="1">
                <a:solidFill>
                  <a:schemeClr val="bg1">
                    <a:lumMod val="50000"/>
                  </a:schemeClr>
                </a:solidFill>
              </a:rPr>
              <a:t>NMS_BEYOND_Fantasy</a:t>
            </a:r>
            <a:r>
              <a:rPr lang="en-US" sz="1000" dirty="0" smtClean="0">
                <a:solidFill>
                  <a:schemeClr val="bg1">
                    <a:lumMod val="50000"/>
                  </a:schemeClr>
                </a:solidFill>
              </a:rPr>
              <a:t>)</a:t>
            </a:r>
            <a:r>
              <a:rPr lang="en-US" dirty="0">
                <a:latin typeface="+mj-lt"/>
              </a:rPr>
              <a:t/>
            </a:r>
            <a:br>
              <a:rPr lang="en-US" dirty="0">
                <a:latin typeface="+mj-lt"/>
              </a:rPr>
            </a:br>
            <a:r>
              <a:rPr lang="en-US" dirty="0" smtClean="0">
                <a:solidFill>
                  <a:srgbClr val="F1F1F1"/>
                </a:solidFill>
                <a:latin typeface="+mj-lt"/>
              </a:rPr>
              <a:t>-</a:t>
            </a:r>
            <a:r>
              <a:rPr lang="en-US" dirty="0">
                <a:solidFill>
                  <a:srgbClr val="F1F1F1"/>
                </a:solidFill>
                <a:latin typeface="+mj-lt"/>
              </a:rPr>
              <a:t> Changed Roamer </a:t>
            </a:r>
            <a:r>
              <a:rPr lang="en-US" dirty="0" smtClean="0">
                <a:solidFill>
                  <a:srgbClr val="F1F1F1"/>
                </a:solidFill>
                <a:latin typeface="+mj-lt"/>
              </a:rPr>
              <a:t>handlings : </a:t>
            </a:r>
            <a:r>
              <a:rPr lang="en-US" dirty="0">
                <a:solidFill>
                  <a:srgbClr val="F1F1F1"/>
                </a:solidFill>
                <a:latin typeface="+mj-lt"/>
              </a:rPr>
              <a:t>More heavy and bumpy. Can go faster than vanilla but slightly less fast than the pilgrim at full speed. Easily performs drifts. </a:t>
            </a:r>
            <a:r>
              <a:rPr lang="en-US" dirty="0" err="1">
                <a:solidFill>
                  <a:srgbClr val="F1F1F1"/>
                </a:solidFill>
                <a:latin typeface="+mj-lt"/>
              </a:rPr>
              <a:t>Repitive</a:t>
            </a:r>
            <a:r>
              <a:rPr lang="en-US" dirty="0">
                <a:solidFill>
                  <a:srgbClr val="F1F1F1"/>
                </a:solidFill>
                <a:latin typeface="+mj-lt"/>
              </a:rPr>
              <a:t> short boost use</a:t>
            </a:r>
            <a:r>
              <a:rPr lang="en-US" dirty="0" smtClean="0">
                <a:solidFill>
                  <a:srgbClr val="F1F1F1"/>
                </a:solidFill>
                <a:latin typeface="+mj-lt"/>
              </a:rPr>
              <a:t>. </a:t>
            </a:r>
            <a:r>
              <a:rPr lang="en-US" sz="1000" dirty="0">
                <a:solidFill>
                  <a:schemeClr val="bg1">
                    <a:lumMod val="50000"/>
                  </a:schemeClr>
                </a:solidFill>
              </a:rPr>
              <a:t>(__</a:t>
            </a:r>
            <a:r>
              <a:rPr lang="en-US" sz="1000" dirty="0" err="1">
                <a:solidFill>
                  <a:schemeClr val="bg1">
                    <a:lumMod val="50000"/>
                  </a:schemeClr>
                </a:solidFill>
              </a:rPr>
              <a:t>Badass_Handlings</a:t>
            </a:r>
            <a:r>
              <a:rPr lang="en-US" sz="1000" dirty="0">
                <a:solidFill>
                  <a:schemeClr val="bg1">
                    <a:lumMod val="50000"/>
                  </a:schemeClr>
                </a:solidFill>
              </a:rPr>
              <a:t>_ , __</a:t>
            </a:r>
            <a:r>
              <a:rPr lang="en-US" sz="1000" dirty="0" err="1">
                <a:solidFill>
                  <a:schemeClr val="bg1">
                    <a:lumMod val="50000"/>
                  </a:schemeClr>
                </a:solidFill>
              </a:rPr>
              <a:t>NMS_BEYOND_Fantasy</a:t>
            </a:r>
            <a:r>
              <a:rPr lang="en-US" sz="1000" dirty="0" smtClean="0">
                <a:solidFill>
                  <a:schemeClr val="bg1">
                    <a:lumMod val="50000"/>
                  </a:schemeClr>
                </a:solidFill>
              </a:rPr>
              <a:t>)</a:t>
            </a:r>
            <a:r>
              <a:rPr lang="en-US" dirty="0">
                <a:latin typeface="+mj-lt"/>
              </a:rPr>
              <a:t/>
            </a:r>
            <a:br>
              <a:rPr lang="en-US" dirty="0">
                <a:latin typeface="+mj-lt"/>
              </a:rPr>
            </a:br>
            <a:r>
              <a:rPr lang="en-US" dirty="0">
                <a:solidFill>
                  <a:srgbClr val="F1F1F1"/>
                </a:solidFill>
                <a:latin typeface="+mj-lt"/>
              </a:rPr>
              <a:t>- Changed Nomad </a:t>
            </a:r>
            <a:r>
              <a:rPr lang="en-US" dirty="0" smtClean="0">
                <a:solidFill>
                  <a:srgbClr val="F1F1F1"/>
                </a:solidFill>
                <a:latin typeface="+mj-lt"/>
              </a:rPr>
              <a:t>handlings : </a:t>
            </a:r>
            <a:r>
              <a:rPr lang="en-US" dirty="0">
                <a:solidFill>
                  <a:srgbClr val="F1F1F1"/>
                </a:solidFill>
                <a:latin typeface="+mj-lt"/>
              </a:rPr>
              <a:t>Can go faster than </a:t>
            </a:r>
            <a:r>
              <a:rPr lang="en-US" dirty="0" err="1">
                <a:solidFill>
                  <a:srgbClr val="F1F1F1"/>
                </a:solidFill>
                <a:latin typeface="+mj-lt"/>
              </a:rPr>
              <a:t>modded</a:t>
            </a:r>
            <a:r>
              <a:rPr lang="en-US" dirty="0">
                <a:solidFill>
                  <a:srgbClr val="F1F1F1"/>
                </a:solidFill>
                <a:latin typeface="+mj-lt"/>
              </a:rPr>
              <a:t> pilgrim. </a:t>
            </a:r>
            <a:r>
              <a:rPr lang="en-US" dirty="0" smtClean="0">
                <a:solidFill>
                  <a:srgbClr val="F1F1F1"/>
                </a:solidFill>
                <a:latin typeface="+mj-lt"/>
              </a:rPr>
              <a:t>High jumps. </a:t>
            </a:r>
            <a:r>
              <a:rPr lang="en-US" dirty="0">
                <a:solidFill>
                  <a:srgbClr val="F1F1F1"/>
                </a:solidFill>
                <a:latin typeface="+mj-lt"/>
              </a:rPr>
              <a:t>High air control, can get boost speed while in air</a:t>
            </a:r>
            <a:r>
              <a:rPr lang="en-US" dirty="0" smtClean="0">
                <a:solidFill>
                  <a:srgbClr val="F1F1F1"/>
                </a:solidFill>
                <a:latin typeface="+mj-lt"/>
              </a:rPr>
              <a:t>. </a:t>
            </a:r>
            <a:r>
              <a:rPr lang="en-US" sz="1000" dirty="0">
                <a:solidFill>
                  <a:schemeClr val="bg1">
                    <a:lumMod val="50000"/>
                  </a:schemeClr>
                </a:solidFill>
              </a:rPr>
              <a:t>(__</a:t>
            </a:r>
            <a:r>
              <a:rPr lang="en-US" sz="1000" dirty="0" err="1">
                <a:solidFill>
                  <a:schemeClr val="bg1">
                    <a:lumMod val="50000"/>
                  </a:schemeClr>
                </a:solidFill>
              </a:rPr>
              <a:t>Badass_Handlings</a:t>
            </a:r>
            <a:r>
              <a:rPr lang="en-US" sz="1000" dirty="0">
                <a:solidFill>
                  <a:schemeClr val="bg1">
                    <a:lumMod val="50000"/>
                  </a:schemeClr>
                </a:solidFill>
              </a:rPr>
              <a:t>_ ,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sz="1000" dirty="0">
              <a:solidFill>
                <a:srgbClr val="F1F1F1"/>
              </a:solidFill>
              <a:latin typeface="+mj-lt"/>
            </a:endParaRPr>
          </a:p>
          <a:p>
            <a:r>
              <a:rPr lang="en-US" dirty="0" smtClean="0">
                <a:solidFill>
                  <a:srgbClr val="F1F1F1"/>
                </a:solidFill>
                <a:latin typeface="+mj-lt"/>
              </a:rPr>
              <a:t>- Nomad is now an hybrid submarine </a:t>
            </a:r>
            <a:r>
              <a:rPr lang="en-US" sz="1000" dirty="0">
                <a:solidFill>
                  <a:schemeClr val="bg1">
                    <a:lumMod val="50000"/>
                  </a:schemeClr>
                </a:solidFill>
              </a:rPr>
              <a:t>(__</a:t>
            </a:r>
            <a:r>
              <a:rPr lang="en-US" sz="1000" dirty="0" err="1">
                <a:solidFill>
                  <a:schemeClr val="bg1">
                    <a:lumMod val="50000"/>
                  </a:schemeClr>
                </a:solidFill>
              </a:rPr>
              <a:t>Badass_Handlings</a:t>
            </a:r>
            <a:r>
              <a:rPr lang="en-US" sz="1000" dirty="0">
                <a:solidFill>
                  <a:schemeClr val="bg1">
                    <a:lumMod val="50000"/>
                  </a:schemeClr>
                </a:solidFill>
              </a:rPr>
              <a:t>_ ,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sz="1000" dirty="0" smtClean="0">
              <a:solidFill>
                <a:srgbClr val="F1F1F1"/>
              </a:solidFill>
              <a:latin typeface="+mj-lt"/>
            </a:endParaRPr>
          </a:p>
          <a:p>
            <a:r>
              <a:rPr lang="en-US" dirty="0" smtClean="0">
                <a:solidFill>
                  <a:srgbClr val="F1F1F1"/>
                </a:solidFill>
                <a:latin typeface="+mj-lt"/>
              </a:rPr>
              <a:t>- Changed </a:t>
            </a:r>
            <a:r>
              <a:rPr lang="en-US" dirty="0">
                <a:solidFill>
                  <a:srgbClr val="F1F1F1"/>
                </a:solidFill>
                <a:latin typeface="+mj-lt"/>
              </a:rPr>
              <a:t>Colossus </a:t>
            </a:r>
            <a:r>
              <a:rPr lang="en-US" dirty="0" smtClean="0">
                <a:solidFill>
                  <a:srgbClr val="F1F1F1"/>
                </a:solidFill>
                <a:latin typeface="+mj-lt"/>
              </a:rPr>
              <a:t>handlings </a:t>
            </a:r>
            <a:r>
              <a:rPr lang="en-US" dirty="0">
                <a:solidFill>
                  <a:srgbClr val="F1F1F1"/>
                </a:solidFill>
                <a:latin typeface="+mj-lt"/>
              </a:rPr>
              <a:t>: </a:t>
            </a:r>
            <a:r>
              <a:rPr lang="en-US" dirty="0" smtClean="0">
                <a:solidFill>
                  <a:srgbClr val="F1F1F1"/>
                </a:solidFill>
                <a:latin typeface="+mj-lt"/>
              </a:rPr>
              <a:t>Can </a:t>
            </a:r>
            <a:r>
              <a:rPr lang="en-US" dirty="0">
                <a:solidFill>
                  <a:srgbClr val="F1F1F1"/>
                </a:solidFill>
                <a:latin typeface="+mj-lt"/>
              </a:rPr>
              <a:t>reach higher speed than on </a:t>
            </a:r>
            <a:r>
              <a:rPr lang="en-US" dirty="0" smtClean="0">
                <a:solidFill>
                  <a:srgbClr val="F1F1F1"/>
                </a:solidFill>
                <a:latin typeface="+mj-lt"/>
              </a:rPr>
              <a:t>vanilla using </a:t>
            </a:r>
            <a:r>
              <a:rPr lang="en-US" dirty="0">
                <a:solidFill>
                  <a:srgbClr val="F1F1F1"/>
                </a:solidFill>
                <a:latin typeface="+mj-lt"/>
              </a:rPr>
              <a:t>the boost. The boost has a very long effect and a longer cooldown</a:t>
            </a:r>
            <a:r>
              <a:rPr lang="en-US" dirty="0" smtClean="0">
                <a:solidFill>
                  <a:srgbClr val="F1F1F1"/>
                </a:solidFill>
                <a:latin typeface="+mj-lt"/>
              </a:rPr>
              <a:t>. </a:t>
            </a:r>
            <a:r>
              <a:rPr lang="en-US" sz="1000" dirty="0">
                <a:solidFill>
                  <a:schemeClr val="bg1">
                    <a:lumMod val="50000"/>
                  </a:schemeClr>
                </a:solidFill>
              </a:rPr>
              <a:t>(__</a:t>
            </a:r>
            <a:r>
              <a:rPr lang="en-US" sz="1000" dirty="0" err="1">
                <a:solidFill>
                  <a:schemeClr val="bg1">
                    <a:lumMod val="50000"/>
                  </a:schemeClr>
                </a:solidFill>
              </a:rPr>
              <a:t>Badass_Handlings</a:t>
            </a:r>
            <a:r>
              <a:rPr lang="en-US" sz="1000" dirty="0">
                <a:solidFill>
                  <a:schemeClr val="bg1">
                    <a:lumMod val="50000"/>
                  </a:schemeClr>
                </a:solidFill>
              </a:rPr>
              <a:t>_ , __</a:t>
            </a:r>
            <a:r>
              <a:rPr lang="en-US" sz="1000" dirty="0" err="1">
                <a:solidFill>
                  <a:schemeClr val="bg1">
                    <a:lumMod val="50000"/>
                  </a:schemeClr>
                </a:solidFill>
              </a:rPr>
              <a:t>NMS_BEYOND_Fantasy</a:t>
            </a:r>
            <a:r>
              <a:rPr lang="en-US" sz="1000" dirty="0" smtClean="0">
                <a:solidFill>
                  <a:schemeClr val="bg1">
                    <a:lumMod val="50000"/>
                  </a:schemeClr>
                </a:solidFill>
              </a:rPr>
              <a:t>)</a:t>
            </a:r>
            <a:r>
              <a:rPr lang="en-US" dirty="0">
                <a:latin typeface="+mj-lt"/>
              </a:rPr>
              <a:t/>
            </a:r>
            <a:br>
              <a:rPr lang="en-US" dirty="0">
                <a:latin typeface="+mj-lt"/>
              </a:rPr>
            </a:br>
            <a:r>
              <a:rPr lang="en-US" dirty="0" smtClean="0">
                <a:solidFill>
                  <a:srgbClr val="F1F1F1"/>
                </a:solidFill>
                <a:latin typeface="+mj-lt"/>
              </a:rPr>
              <a:t>- </a:t>
            </a:r>
            <a:r>
              <a:rPr lang="en-US" dirty="0" err="1" smtClean="0">
                <a:solidFill>
                  <a:srgbClr val="F1F1F1"/>
                </a:solidFill>
                <a:latin typeface="+mj-lt"/>
              </a:rPr>
              <a:t>Nautilon</a:t>
            </a:r>
            <a:r>
              <a:rPr lang="en-US" dirty="0" smtClean="0">
                <a:solidFill>
                  <a:srgbClr val="F1F1F1"/>
                </a:solidFill>
                <a:latin typeface="+mj-lt"/>
              </a:rPr>
              <a:t> goes now </a:t>
            </a:r>
            <a:r>
              <a:rPr lang="en-US" dirty="0">
                <a:solidFill>
                  <a:srgbClr val="F1F1F1"/>
                </a:solidFill>
                <a:latin typeface="+mj-lt"/>
              </a:rPr>
              <a:t>faster than on vanilla</a:t>
            </a:r>
            <a:r>
              <a:rPr lang="en-US" dirty="0" smtClean="0">
                <a:solidFill>
                  <a:srgbClr val="F1F1F1"/>
                </a:solidFill>
                <a:latin typeface="+mj-lt"/>
              </a:rPr>
              <a:t>. </a:t>
            </a:r>
            <a:r>
              <a:rPr lang="en-US" sz="1000" dirty="0">
                <a:solidFill>
                  <a:schemeClr val="bg1">
                    <a:lumMod val="50000"/>
                  </a:schemeClr>
                </a:solidFill>
              </a:rPr>
              <a:t>(__</a:t>
            </a:r>
            <a:r>
              <a:rPr lang="en-US" sz="1000" dirty="0" err="1">
                <a:solidFill>
                  <a:schemeClr val="bg1">
                    <a:lumMod val="50000"/>
                  </a:schemeClr>
                </a:solidFill>
              </a:rPr>
              <a:t>Badass_Handlings</a:t>
            </a:r>
            <a:r>
              <a:rPr lang="en-US" sz="1000" dirty="0">
                <a:solidFill>
                  <a:schemeClr val="bg1">
                    <a:lumMod val="50000"/>
                  </a:schemeClr>
                </a:solidFill>
              </a:rPr>
              <a:t>_ ,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a:solidFill>
                <a:srgbClr val="F1F1F1"/>
              </a:solidFill>
              <a:latin typeface="+mj-lt"/>
            </a:endParaRPr>
          </a:p>
          <a:p>
            <a:r>
              <a:rPr lang="en-US" dirty="0" smtClean="0">
                <a:solidFill>
                  <a:srgbClr val="F1F1F1"/>
                </a:solidFill>
                <a:latin typeface="+mj-lt"/>
              </a:rPr>
              <a:t>- Enhanced </a:t>
            </a:r>
            <a:r>
              <a:rPr lang="en-US" dirty="0" err="1" smtClean="0">
                <a:solidFill>
                  <a:srgbClr val="F1F1F1"/>
                </a:solidFill>
                <a:latin typeface="+mj-lt"/>
              </a:rPr>
              <a:t>exocrafts</a:t>
            </a:r>
            <a:r>
              <a:rPr lang="en-US" dirty="0" smtClean="0">
                <a:solidFill>
                  <a:srgbClr val="F1F1F1"/>
                </a:solidFill>
                <a:latin typeface="+mj-lt"/>
              </a:rPr>
              <a:t> cameras angles. </a:t>
            </a:r>
            <a:r>
              <a:rPr lang="en-US" sz="1000" dirty="0">
                <a:solidFill>
                  <a:schemeClr val="bg1">
                    <a:lumMod val="50000"/>
                  </a:schemeClr>
                </a:solidFill>
              </a:rPr>
              <a:t>(_CAM_OVERHAUL ,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a:solidFill>
                <a:srgbClr val="F1F1F1"/>
              </a:solidFill>
              <a:latin typeface="+mj-lt"/>
            </a:endParaRPr>
          </a:p>
          <a:p>
            <a:r>
              <a:rPr lang="en-US" dirty="0" smtClean="0">
                <a:solidFill>
                  <a:srgbClr val="F1F1F1"/>
                </a:solidFill>
                <a:latin typeface="+mj-lt"/>
              </a:rPr>
              <a:t>- The </a:t>
            </a:r>
            <a:r>
              <a:rPr lang="en-US" dirty="0" err="1" smtClean="0">
                <a:solidFill>
                  <a:srgbClr val="F1F1F1"/>
                </a:solidFill>
                <a:latin typeface="+mj-lt"/>
              </a:rPr>
              <a:t>exocrafts</a:t>
            </a:r>
            <a:r>
              <a:rPr lang="en-US" dirty="0" smtClean="0">
                <a:solidFill>
                  <a:srgbClr val="F1F1F1"/>
                </a:solidFill>
                <a:latin typeface="+mj-lt"/>
              </a:rPr>
              <a:t> summon stations are smaller and are easier to craft </a:t>
            </a:r>
            <a:r>
              <a:rPr lang="en-US" sz="1000" dirty="0">
                <a:solidFill>
                  <a:schemeClr val="bg1">
                    <a:lumMod val="50000"/>
                  </a:schemeClr>
                </a:solidFill>
              </a:rPr>
              <a:t>(_POCKET_EXOCRAFTS ,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rgbClr val="F1F1F1"/>
              </a:solidFill>
              <a:latin typeface="+mj-lt"/>
            </a:endParaRPr>
          </a:p>
          <a:p>
            <a:r>
              <a:rPr lang="en-US" dirty="0">
                <a:solidFill>
                  <a:srgbClr val="F1F1F1"/>
                </a:solidFill>
                <a:latin typeface="+mj-lt"/>
              </a:rPr>
              <a:t>	</a:t>
            </a:r>
            <a:r>
              <a:rPr lang="en-US" dirty="0" smtClean="0">
                <a:solidFill>
                  <a:srgbClr val="F1F1F1"/>
                </a:solidFill>
                <a:latin typeface="+mj-lt"/>
              </a:rPr>
              <a:t>( 2 Metal plates + 1 Battery )</a:t>
            </a:r>
          </a:p>
          <a:p>
            <a:r>
              <a:rPr lang="en-US" dirty="0" smtClean="0">
                <a:solidFill>
                  <a:srgbClr val="F1F1F1"/>
                </a:solidFill>
                <a:latin typeface="+mj-lt"/>
              </a:rPr>
              <a:t>- More </a:t>
            </a:r>
            <a:r>
              <a:rPr lang="en-US" dirty="0" err="1" smtClean="0">
                <a:solidFill>
                  <a:srgbClr val="F1F1F1"/>
                </a:solidFill>
                <a:latin typeface="+mj-lt"/>
              </a:rPr>
              <a:t>powerfull</a:t>
            </a:r>
            <a:r>
              <a:rPr lang="en-US" dirty="0">
                <a:solidFill>
                  <a:srgbClr val="F1F1F1"/>
                </a:solidFill>
                <a:latin typeface="+mj-lt"/>
              </a:rPr>
              <a:t> </a:t>
            </a:r>
            <a:r>
              <a:rPr lang="en-US" dirty="0" smtClean="0">
                <a:solidFill>
                  <a:srgbClr val="F1F1F1"/>
                </a:solidFill>
                <a:latin typeface="+mj-lt"/>
              </a:rPr>
              <a:t>Headlights </a:t>
            </a:r>
            <a:r>
              <a:rPr lang="en-US" sz="1000" dirty="0" smtClean="0">
                <a:solidFill>
                  <a:schemeClr val="bg1">
                    <a:lumMod val="50000"/>
                  </a:schemeClr>
                </a:solidFill>
                <a:latin typeface="+mj-lt"/>
              </a:rPr>
              <a:t>(_HEADLIGHTS_BOOST)</a:t>
            </a:r>
            <a:endParaRPr lang="fr-FR" sz="1000" dirty="0">
              <a:solidFill>
                <a:schemeClr val="bg1">
                  <a:lumMod val="50000"/>
                </a:schemeClr>
              </a:solidFill>
              <a:latin typeface="+mj-lt"/>
            </a:endParaRPr>
          </a:p>
        </p:txBody>
      </p:sp>
    </p:spTree>
    <p:extLst>
      <p:ext uri="{BB962C8B-B14F-4D97-AF65-F5344CB8AC3E}">
        <p14:creationId xmlns:p14="http://schemas.microsoft.com/office/powerpoint/2010/main" val="3026917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7" name="ZoneTexte 6"/>
          <p:cNvSpPr txBox="1"/>
          <p:nvPr/>
        </p:nvSpPr>
        <p:spPr>
          <a:xfrm>
            <a:off x="497258" y="2727998"/>
            <a:ext cx="11140751" cy="3693319"/>
          </a:xfrm>
          <a:prstGeom prst="rect">
            <a:avLst/>
          </a:prstGeom>
          <a:noFill/>
        </p:spPr>
        <p:txBody>
          <a:bodyPr wrap="square" rtlCol="0">
            <a:spAutoFit/>
          </a:bodyPr>
          <a:lstStyle/>
          <a:p>
            <a:pPr algn="ctr" fontAlgn="base"/>
            <a:r>
              <a:rPr lang="en-US" dirty="0">
                <a:solidFill>
                  <a:schemeClr val="bg1"/>
                </a:solidFill>
              </a:rPr>
              <a:t>Beyond update is heavily Multiplayer focused, that's why I am focusing even more than before that aspect for my mods. Previously the mod were compatible with vanilla players, allowing to encounter random people. But the changes were only visible locally. For this reason, I am putting a hold on my mods changing skins ( "Super Vehicles" and "</a:t>
            </a:r>
            <a:r>
              <a:rPr lang="en-US" dirty="0" err="1">
                <a:solidFill>
                  <a:schemeClr val="bg1"/>
                </a:solidFill>
              </a:rPr>
              <a:t>Redmas</a:t>
            </a:r>
            <a:r>
              <a:rPr lang="en-US" dirty="0">
                <a:solidFill>
                  <a:schemeClr val="bg1"/>
                </a:solidFill>
              </a:rPr>
              <a:t> spaceship Generations" ) but I am planning to release them more later. So, the next step for me to match beyond is to allow people, willing to play in multiplayer, to share the same </a:t>
            </a:r>
            <a:r>
              <a:rPr lang="en-US" dirty="0" err="1">
                <a:solidFill>
                  <a:schemeClr val="bg1"/>
                </a:solidFill>
              </a:rPr>
              <a:t>modded</a:t>
            </a:r>
            <a:r>
              <a:rPr lang="en-US" dirty="0">
                <a:solidFill>
                  <a:schemeClr val="bg1"/>
                </a:solidFill>
              </a:rPr>
              <a:t> experience. That's why I </a:t>
            </a:r>
            <a:r>
              <a:rPr lang="en-US" dirty="0" smtClean="0">
                <a:solidFill>
                  <a:schemeClr val="bg1"/>
                </a:solidFill>
              </a:rPr>
              <a:t>created a discord for NMS BEYOND FANTASY. </a:t>
            </a:r>
            <a:r>
              <a:rPr lang="en-US" dirty="0">
                <a:solidFill>
                  <a:schemeClr val="bg1"/>
                </a:solidFill>
              </a:rPr>
              <a:t>This is a place where you can meet users of the Beyond Fantasy mod, but also share other mods with them, create groups or meet places, or share your screenshots / feedback. This place will also be very </a:t>
            </a:r>
            <a:r>
              <a:rPr lang="en-US" dirty="0" err="1">
                <a:solidFill>
                  <a:schemeClr val="bg1"/>
                </a:solidFill>
              </a:rPr>
              <a:t>helpfull</a:t>
            </a:r>
            <a:r>
              <a:rPr lang="en-US" dirty="0">
                <a:solidFill>
                  <a:schemeClr val="bg1"/>
                </a:solidFill>
              </a:rPr>
              <a:t> to keep you informed on the patches </a:t>
            </a:r>
            <a:r>
              <a:rPr lang="en-US" dirty="0" err="1">
                <a:solidFill>
                  <a:schemeClr val="bg1"/>
                </a:solidFill>
              </a:rPr>
              <a:t>i</a:t>
            </a:r>
            <a:r>
              <a:rPr lang="en-US" dirty="0">
                <a:solidFill>
                  <a:schemeClr val="bg1"/>
                </a:solidFill>
              </a:rPr>
              <a:t> do for the mod. I hope , you will enjoy the time here or in No Man's </a:t>
            </a:r>
            <a:r>
              <a:rPr lang="en-US" dirty="0" smtClean="0">
                <a:solidFill>
                  <a:schemeClr val="bg1"/>
                </a:solidFill>
              </a:rPr>
              <a:t>Sky,</a:t>
            </a:r>
          </a:p>
          <a:p>
            <a:pPr algn="ctr" fontAlgn="base"/>
            <a:endParaRPr lang="en-US" dirty="0">
              <a:solidFill>
                <a:schemeClr val="bg1"/>
              </a:solidFill>
            </a:endParaRPr>
          </a:p>
          <a:p>
            <a:pPr algn="ctr" fontAlgn="base"/>
            <a:r>
              <a:rPr lang="en-US" dirty="0" err="1" smtClean="0">
                <a:solidFill>
                  <a:schemeClr val="bg1"/>
                </a:solidFill>
              </a:rPr>
              <a:t>Chears</a:t>
            </a:r>
            <a:endParaRPr lang="en-US" dirty="0">
              <a:solidFill>
                <a:schemeClr val="bg1"/>
              </a:solidFill>
            </a:endParaRPr>
          </a:p>
          <a:p>
            <a:pPr algn="ctr"/>
            <a:endParaRPr lang="fr-FR" dirty="0" smtClean="0">
              <a:solidFill>
                <a:schemeClr val="bg1"/>
              </a:solidFill>
              <a:latin typeface="geosanslight-nmsregular"/>
            </a:endParaRPr>
          </a:p>
          <a:p>
            <a:pPr algn="ctr"/>
            <a:r>
              <a:rPr lang="fr-FR" dirty="0">
                <a:solidFill>
                  <a:schemeClr val="bg1"/>
                </a:solidFill>
                <a:latin typeface="geosanslight-nmsregular"/>
                <a:hlinkClick r:id="rId2"/>
              </a:rPr>
              <a:t>https://discord.gg/5NR8bWw</a:t>
            </a:r>
            <a:endParaRPr lang="fr-FR" dirty="0">
              <a:solidFill>
                <a:schemeClr val="bg1"/>
              </a:solidFill>
              <a:latin typeface="geosanslight-nmsregular"/>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962" y="886254"/>
            <a:ext cx="10058400" cy="1341120"/>
          </a:xfrm>
          <a:prstGeom prst="rect">
            <a:avLst/>
          </a:prstGeom>
        </p:spPr>
      </p:pic>
    </p:spTree>
    <p:extLst>
      <p:ext uri="{BB962C8B-B14F-4D97-AF65-F5344CB8AC3E}">
        <p14:creationId xmlns:p14="http://schemas.microsoft.com/office/powerpoint/2010/main" val="3226242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65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729399" y="556723"/>
            <a:ext cx="10811069" cy="523220"/>
          </a:xfrm>
          <a:prstGeom prst="rect">
            <a:avLst/>
          </a:prstGeom>
        </p:spPr>
        <p:txBody>
          <a:bodyPr wrap="square">
            <a:spAutoFit/>
          </a:bodyPr>
          <a:lstStyle/>
          <a:p>
            <a:pPr algn="ctr"/>
            <a:r>
              <a:rPr lang="en-US" sz="2800" dirty="0" smtClean="0">
                <a:solidFill>
                  <a:srgbClr val="FFC000"/>
                </a:solidFill>
              </a:rPr>
              <a:t>Menus And Interface</a:t>
            </a:r>
            <a:endParaRPr lang="en-US" sz="2800" dirty="0">
              <a:solidFill>
                <a:srgbClr val="FFC000"/>
              </a:solidFill>
            </a:endParaRPr>
          </a:p>
        </p:txBody>
      </p:sp>
      <p:sp>
        <p:nvSpPr>
          <p:cNvPr id="2" name="Rectangle 1"/>
          <p:cNvSpPr/>
          <p:nvPr/>
        </p:nvSpPr>
        <p:spPr>
          <a:xfrm>
            <a:off x="1258134" y="1776040"/>
            <a:ext cx="9308756" cy="3847207"/>
          </a:xfrm>
          <a:prstGeom prst="rect">
            <a:avLst/>
          </a:prstGeom>
        </p:spPr>
        <p:txBody>
          <a:bodyPr wrap="square">
            <a:spAutoFit/>
          </a:bodyPr>
          <a:lstStyle/>
          <a:p>
            <a:pPr marL="285750" indent="-285750">
              <a:buFontTx/>
              <a:buChar char="-"/>
            </a:pPr>
            <a:r>
              <a:rPr lang="en-US" dirty="0" smtClean="0">
                <a:solidFill>
                  <a:srgbClr val="F1F1F1"/>
                </a:solidFill>
                <a:latin typeface="Roboto"/>
              </a:rPr>
              <a:t>changed </a:t>
            </a:r>
            <a:r>
              <a:rPr lang="en-US" dirty="0">
                <a:solidFill>
                  <a:srgbClr val="F1F1F1"/>
                </a:solidFill>
                <a:latin typeface="Roboto"/>
              </a:rPr>
              <a:t>the menu with </a:t>
            </a:r>
            <a:r>
              <a:rPr lang="en-US" dirty="0" smtClean="0">
                <a:solidFill>
                  <a:srgbClr val="F1F1F1"/>
                </a:solidFill>
                <a:latin typeface="Roboto"/>
              </a:rPr>
              <a:t>No </a:t>
            </a:r>
            <a:r>
              <a:rPr lang="en-US" dirty="0">
                <a:solidFill>
                  <a:srgbClr val="F1F1F1"/>
                </a:solidFill>
                <a:latin typeface="Roboto"/>
              </a:rPr>
              <a:t>Man's Sky ARTWORKS. They are semi transparent making the menu customized according to when you pause the game</a:t>
            </a:r>
            <a:r>
              <a:rPr lang="en-US" dirty="0"/>
              <a:t/>
            </a:r>
            <a:br>
              <a:rPr lang="en-US" dirty="0"/>
            </a:br>
            <a:r>
              <a:rPr lang="en-US" dirty="0">
                <a:solidFill>
                  <a:srgbClr val="F1F1F1"/>
                </a:solidFill>
                <a:latin typeface="Roboto"/>
              </a:rPr>
              <a:t>Concept Arts by Beau Lamb </a:t>
            </a:r>
            <a:r>
              <a:rPr lang="en-US" dirty="0">
                <a:solidFill>
                  <a:srgbClr val="F1F1F1"/>
                </a:solidFill>
                <a:latin typeface="Roboto"/>
                <a:hlinkClick r:id="rId2"/>
              </a:rPr>
              <a:t>https://</a:t>
            </a:r>
            <a:r>
              <a:rPr lang="en-US" dirty="0" smtClean="0">
                <a:solidFill>
                  <a:srgbClr val="F1F1F1"/>
                </a:solidFill>
                <a:latin typeface="Roboto"/>
                <a:hlinkClick r:id="rId2"/>
              </a:rPr>
              <a:t>www.artstation.com/beaulamb</a:t>
            </a:r>
            <a:r>
              <a:rPr lang="en-US" dirty="0" smtClean="0">
                <a:solidFill>
                  <a:srgbClr val="F1F1F1"/>
                </a:solidFill>
                <a:latin typeface="Roboto"/>
              </a:rPr>
              <a:t> </a:t>
            </a:r>
            <a:r>
              <a:rPr lang="en-US" sz="1000" dirty="0" smtClean="0">
                <a:solidFill>
                  <a:schemeClr val="bg1">
                    <a:lumMod val="50000"/>
                  </a:schemeClr>
                </a:solidFill>
              </a:rPr>
              <a:t>(_</a:t>
            </a:r>
            <a:r>
              <a:rPr lang="en-US" sz="1000" dirty="0">
                <a:solidFill>
                  <a:schemeClr val="bg1">
                    <a:lumMod val="50000"/>
                  </a:schemeClr>
                </a:solidFill>
              </a:rPr>
              <a:t>MENUS</a:t>
            </a:r>
            <a:r>
              <a:rPr lang="en-US" sz="1000" dirty="0" smtClean="0">
                <a:solidFill>
                  <a:schemeClr val="bg1">
                    <a:lumMod val="50000"/>
                  </a:schemeClr>
                </a:solidFill>
              </a:rPr>
              <a:t>_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p>
          <a:p>
            <a:pPr marL="285750" indent="-285750">
              <a:buFontTx/>
              <a:buChar char="-"/>
            </a:pPr>
            <a:r>
              <a:rPr lang="en-US" dirty="0" smtClean="0">
                <a:solidFill>
                  <a:srgbClr val="F1F1F1"/>
                </a:solidFill>
                <a:latin typeface="Roboto"/>
              </a:rPr>
              <a:t>A </a:t>
            </a:r>
            <a:r>
              <a:rPr lang="en-US" dirty="0">
                <a:solidFill>
                  <a:srgbClr val="F1F1F1"/>
                </a:solidFill>
                <a:latin typeface="Roboto"/>
              </a:rPr>
              <a:t>Hello Games loading screen using the NMS NEXT Game </a:t>
            </a:r>
            <a:r>
              <a:rPr lang="en-US" dirty="0" smtClean="0">
                <a:solidFill>
                  <a:srgbClr val="F1F1F1"/>
                </a:solidFill>
                <a:latin typeface="Roboto"/>
              </a:rPr>
              <a:t>cover </a:t>
            </a:r>
            <a:r>
              <a:rPr lang="en-US" sz="1000" dirty="0">
                <a:solidFill>
                  <a:schemeClr val="bg1">
                    <a:lumMod val="50000"/>
                  </a:schemeClr>
                </a:solidFill>
              </a:rPr>
              <a:t>(_MENUS_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p>
          <a:p>
            <a:pPr marL="285750" indent="-285750">
              <a:buFontTx/>
              <a:buChar char="-"/>
            </a:pPr>
            <a:r>
              <a:rPr lang="en-US" dirty="0" smtClean="0">
                <a:solidFill>
                  <a:srgbClr val="F1F1F1"/>
                </a:solidFill>
                <a:latin typeface="Roboto"/>
              </a:rPr>
              <a:t>Several </a:t>
            </a:r>
            <a:r>
              <a:rPr lang="en-US" dirty="0">
                <a:solidFill>
                  <a:srgbClr val="F1F1F1"/>
                </a:solidFill>
                <a:latin typeface="Roboto"/>
              </a:rPr>
              <a:t>loading screens using the </a:t>
            </a:r>
            <a:r>
              <a:rPr lang="en-US" dirty="0" err="1">
                <a:solidFill>
                  <a:srgbClr val="F1F1F1"/>
                </a:solidFill>
                <a:latin typeface="Roboto"/>
              </a:rPr>
              <a:t>lastest</a:t>
            </a:r>
            <a:r>
              <a:rPr lang="en-US" dirty="0">
                <a:solidFill>
                  <a:srgbClr val="F1F1F1"/>
                </a:solidFill>
                <a:latin typeface="Roboto"/>
              </a:rPr>
              <a:t> NMS updates visuals (updated at every vanilla major updates</a:t>
            </a:r>
            <a:r>
              <a:rPr lang="en-US" dirty="0" smtClean="0">
                <a:solidFill>
                  <a:srgbClr val="F1F1F1"/>
                </a:solidFill>
                <a:latin typeface="Roboto"/>
              </a:rPr>
              <a:t>) </a:t>
            </a:r>
            <a:r>
              <a:rPr lang="en-US" sz="1000" dirty="0">
                <a:solidFill>
                  <a:schemeClr val="bg1">
                    <a:lumMod val="50000"/>
                  </a:schemeClr>
                </a:solidFill>
              </a:rPr>
              <a:t>(_MENUS_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p>
          <a:p>
            <a:pPr marL="285750" indent="-285750">
              <a:buFontTx/>
              <a:buChar char="-"/>
            </a:pPr>
            <a:r>
              <a:rPr lang="en-US" dirty="0" smtClean="0">
                <a:solidFill>
                  <a:srgbClr val="F1F1F1"/>
                </a:solidFill>
                <a:latin typeface="Roboto"/>
              </a:rPr>
              <a:t>Customized </a:t>
            </a:r>
            <a:r>
              <a:rPr lang="en-US" dirty="0">
                <a:solidFill>
                  <a:srgbClr val="F1F1F1"/>
                </a:solidFill>
                <a:latin typeface="Roboto"/>
              </a:rPr>
              <a:t>game title for NMS </a:t>
            </a:r>
            <a:r>
              <a:rPr lang="en-US" dirty="0" smtClean="0">
                <a:solidFill>
                  <a:srgbClr val="F1F1F1"/>
                </a:solidFill>
                <a:latin typeface="Roboto"/>
              </a:rPr>
              <a:t>Beyond Fantasy and for Beyond. </a:t>
            </a:r>
            <a:r>
              <a:rPr lang="en-US" sz="1000" dirty="0">
                <a:solidFill>
                  <a:schemeClr val="bg1">
                    <a:lumMod val="50000"/>
                  </a:schemeClr>
                </a:solidFill>
              </a:rPr>
              <a:t>(_MENUS_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p>
          <a:p>
            <a:pPr marL="285750" indent="-285750">
              <a:buFontTx/>
              <a:buChar char="-"/>
            </a:pPr>
            <a:r>
              <a:rPr lang="en-US" dirty="0" smtClean="0">
                <a:solidFill>
                  <a:srgbClr val="F1F1F1"/>
                </a:solidFill>
                <a:latin typeface="Roboto"/>
              </a:rPr>
              <a:t>A </a:t>
            </a:r>
            <a:r>
              <a:rPr lang="en-US" dirty="0">
                <a:solidFill>
                  <a:srgbClr val="F1F1F1"/>
                </a:solidFill>
                <a:latin typeface="Roboto"/>
              </a:rPr>
              <a:t>pre-release inspired </a:t>
            </a:r>
            <a:r>
              <a:rPr lang="en-US" dirty="0" err="1">
                <a:solidFill>
                  <a:srgbClr val="F1F1F1"/>
                </a:solidFill>
                <a:latin typeface="Roboto"/>
              </a:rPr>
              <a:t>blury</a:t>
            </a:r>
            <a:r>
              <a:rPr lang="en-US" dirty="0">
                <a:solidFill>
                  <a:srgbClr val="F1F1F1"/>
                </a:solidFill>
                <a:latin typeface="Roboto"/>
              </a:rPr>
              <a:t> green background for the inventories menus</a:t>
            </a:r>
            <a:r>
              <a:rPr lang="en-US" dirty="0" smtClean="0">
                <a:solidFill>
                  <a:srgbClr val="F1F1F1"/>
                </a:solidFill>
                <a:latin typeface="Roboto"/>
              </a:rPr>
              <a:t>. </a:t>
            </a:r>
            <a:r>
              <a:rPr lang="en-US" sz="1000" dirty="0">
                <a:solidFill>
                  <a:schemeClr val="bg1">
                    <a:lumMod val="50000"/>
                  </a:schemeClr>
                </a:solidFill>
              </a:rPr>
              <a:t>(_MENUS_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p>
          <a:p>
            <a:pPr marL="285750" indent="-285750">
              <a:buFontTx/>
              <a:buChar char="-"/>
            </a:pPr>
            <a:r>
              <a:rPr lang="en-US" dirty="0" smtClean="0">
                <a:solidFill>
                  <a:srgbClr val="F1F1F1"/>
                </a:solidFill>
                <a:latin typeface="Roboto"/>
              </a:rPr>
              <a:t>Main </a:t>
            </a:r>
            <a:r>
              <a:rPr lang="en-US" dirty="0">
                <a:solidFill>
                  <a:srgbClr val="F1F1F1"/>
                </a:solidFill>
                <a:latin typeface="Roboto"/>
              </a:rPr>
              <a:t>pause menus ( discoveries, log, journey, options, </a:t>
            </a:r>
            <a:r>
              <a:rPr lang="en-US" dirty="0" err="1">
                <a:solidFill>
                  <a:srgbClr val="F1F1F1"/>
                </a:solidFill>
                <a:latin typeface="Roboto"/>
              </a:rPr>
              <a:t>etc</a:t>
            </a:r>
            <a:r>
              <a:rPr lang="en-US" dirty="0">
                <a:solidFill>
                  <a:srgbClr val="F1F1F1"/>
                </a:solidFill>
                <a:latin typeface="Roboto"/>
              </a:rPr>
              <a:t> ) has a semi </a:t>
            </a:r>
            <a:r>
              <a:rPr lang="en-US" dirty="0" smtClean="0">
                <a:solidFill>
                  <a:srgbClr val="F1F1F1"/>
                </a:solidFill>
                <a:latin typeface="Roboto"/>
              </a:rPr>
              <a:t>transparent </a:t>
            </a:r>
            <a:r>
              <a:rPr lang="en-US" dirty="0">
                <a:solidFill>
                  <a:srgbClr val="F1F1F1"/>
                </a:solidFill>
                <a:latin typeface="Roboto"/>
              </a:rPr>
              <a:t>game logo has background. (Note that he matching with the paused game creates </a:t>
            </a:r>
            <a:r>
              <a:rPr lang="en-US" dirty="0" err="1">
                <a:solidFill>
                  <a:srgbClr val="F1F1F1"/>
                </a:solidFill>
                <a:latin typeface="Roboto"/>
              </a:rPr>
              <a:t>interresting</a:t>
            </a:r>
            <a:r>
              <a:rPr lang="en-US" dirty="0">
                <a:solidFill>
                  <a:srgbClr val="F1F1F1"/>
                </a:solidFill>
                <a:latin typeface="Roboto"/>
              </a:rPr>
              <a:t> merged screens</a:t>
            </a:r>
            <a:r>
              <a:rPr lang="en-US" dirty="0" smtClean="0">
                <a:solidFill>
                  <a:srgbClr val="F1F1F1"/>
                </a:solidFill>
                <a:latin typeface="Roboto"/>
              </a:rPr>
              <a:t>.)</a:t>
            </a:r>
            <a:r>
              <a:rPr lang="en-US" dirty="0">
                <a:solidFill>
                  <a:schemeClr val="bg1">
                    <a:lumMod val="50000"/>
                  </a:schemeClr>
                </a:solidFill>
              </a:rPr>
              <a:t> </a:t>
            </a:r>
            <a:r>
              <a:rPr lang="en-US" sz="1000" dirty="0">
                <a:solidFill>
                  <a:schemeClr val="bg1">
                    <a:lumMod val="50000"/>
                  </a:schemeClr>
                </a:solidFill>
              </a:rPr>
              <a:t>(_MENUS_ __</a:t>
            </a:r>
            <a:r>
              <a:rPr lang="en-US" sz="1000" dirty="0" err="1">
                <a:solidFill>
                  <a:schemeClr val="bg1">
                    <a:lumMod val="50000"/>
                  </a:schemeClr>
                </a:solidFill>
              </a:rPr>
              <a:t>NMS_BEYOND_Fantasy</a:t>
            </a:r>
            <a:r>
              <a:rPr lang="en-US" sz="1000" dirty="0">
                <a:solidFill>
                  <a:schemeClr val="bg1">
                    <a:lumMod val="50000"/>
                  </a:schemeClr>
                </a:solidFill>
              </a:rPr>
              <a:t>)</a:t>
            </a:r>
          </a:p>
          <a:p>
            <a:pPr marL="285750" indent="-285750">
              <a:buFontTx/>
              <a:buChar char="-"/>
            </a:pPr>
            <a:endParaRPr lang="en-US" dirty="0" smtClean="0">
              <a:solidFill>
                <a:srgbClr val="F1F1F1"/>
              </a:solidFill>
              <a:latin typeface="Roboto"/>
            </a:endParaRPr>
          </a:p>
          <a:p>
            <a:endParaRPr lang="en-US" dirty="0">
              <a:solidFill>
                <a:schemeClr val="bg1"/>
              </a:solidFill>
              <a:latin typeface="Roboto"/>
            </a:endParaRPr>
          </a:p>
        </p:txBody>
      </p:sp>
    </p:spTree>
    <p:extLst>
      <p:ext uri="{BB962C8B-B14F-4D97-AF65-F5344CB8AC3E}">
        <p14:creationId xmlns:p14="http://schemas.microsoft.com/office/powerpoint/2010/main" val="715030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581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572880" y="619595"/>
            <a:ext cx="10811069" cy="523220"/>
          </a:xfrm>
          <a:prstGeom prst="rect">
            <a:avLst/>
          </a:prstGeom>
        </p:spPr>
        <p:txBody>
          <a:bodyPr wrap="square">
            <a:spAutoFit/>
          </a:bodyPr>
          <a:lstStyle/>
          <a:p>
            <a:pPr algn="ctr"/>
            <a:r>
              <a:rPr lang="en-US" sz="2800" dirty="0" smtClean="0">
                <a:solidFill>
                  <a:srgbClr val="FFC000"/>
                </a:solidFill>
              </a:rPr>
              <a:t>Vanilla game fixes</a:t>
            </a:r>
            <a:endParaRPr lang="en-US" sz="2800" dirty="0">
              <a:solidFill>
                <a:srgbClr val="FFC000"/>
              </a:solidFill>
            </a:endParaRPr>
          </a:p>
        </p:txBody>
      </p:sp>
      <p:sp>
        <p:nvSpPr>
          <p:cNvPr id="3" name="Rectangle 2"/>
          <p:cNvSpPr/>
          <p:nvPr/>
        </p:nvSpPr>
        <p:spPr>
          <a:xfrm>
            <a:off x="1082532" y="1292422"/>
            <a:ext cx="10457936" cy="2062103"/>
          </a:xfrm>
          <a:prstGeom prst="rect">
            <a:avLst/>
          </a:prstGeom>
        </p:spPr>
        <p:txBody>
          <a:bodyPr wrap="square">
            <a:spAutoFit/>
          </a:bodyPr>
          <a:lstStyle/>
          <a:p>
            <a:pPr marL="285750" indent="-285750">
              <a:buFontTx/>
              <a:buChar char="-"/>
            </a:pPr>
            <a:r>
              <a:rPr lang="en-US" dirty="0" smtClean="0">
                <a:solidFill>
                  <a:srgbClr val="F1F1F1"/>
                </a:solidFill>
                <a:latin typeface="Roboto"/>
              </a:rPr>
              <a:t>Birds no longer go through ground </a:t>
            </a:r>
            <a:r>
              <a:rPr lang="en-US" sz="1000" dirty="0">
                <a:solidFill>
                  <a:schemeClr val="bg1">
                    <a:lumMod val="50000"/>
                  </a:schemeClr>
                </a:solidFill>
              </a:rPr>
              <a:t>(FANTASTIC_BEASTS,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rgbClr val="F1F1F1"/>
              </a:solidFill>
              <a:latin typeface="Roboto"/>
            </a:endParaRPr>
          </a:p>
          <a:p>
            <a:pPr marL="285750" indent="-285750">
              <a:buFontTx/>
              <a:buChar char="-"/>
            </a:pPr>
            <a:r>
              <a:rPr lang="en-US" dirty="0" smtClean="0">
                <a:solidFill>
                  <a:schemeClr val="bg1"/>
                </a:solidFill>
              </a:rPr>
              <a:t>No </a:t>
            </a:r>
            <a:r>
              <a:rPr lang="en-US" dirty="0">
                <a:solidFill>
                  <a:schemeClr val="bg1"/>
                </a:solidFill>
              </a:rPr>
              <a:t>More visual glitches with clouds inside orbital freighters </a:t>
            </a:r>
            <a:r>
              <a:rPr lang="en-US" sz="1000" dirty="0">
                <a:solidFill>
                  <a:schemeClr val="bg1">
                    <a:lumMod val="50000"/>
                  </a:schemeClr>
                </a:solidFill>
                <a:latin typeface="+mj-lt"/>
              </a:rPr>
              <a:t>( __</a:t>
            </a:r>
            <a:r>
              <a:rPr lang="en-US" sz="1000" dirty="0" err="1">
                <a:solidFill>
                  <a:schemeClr val="bg1">
                    <a:lumMod val="50000"/>
                  </a:schemeClr>
                </a:solidFill>
                <a:latin typeface="+mj-lt"/>
              </a:rPr>
              <a:t>CloudsFix</a:t>
            </a:r>
            <a:r>
              <a:rPr lang="en-US" sz="1000" dirty="0">
                <a:solidFill>
                  <a:schemeClr val="bg1">
                    <a:lumMod val="50000"/>
                  </a:schemeClr>
                </a:solidFill>
                <a:latin typeface="+mj-lt"/>
              </a:rPr>
              <a:t> , __</a:t>
            </a:r>
            <a:r>
              <a:rPr lang="en-US" sz="1000" dirty="0" err="1">
                <a:solidFill>
                  <a:schemeClr val="bg1">
                    <a:lumMod val="50000"/>
                  </a:schemeClr>
                </a:solidFill>
                <a:latin typeface="+mj-lt"/>
              </a:rPr>
              <a:t>NMS_BEYOND_Fantasy</a:t>
            </a:r>
            <a:r>
              <a:rPr lang="en-US" sz="1000" dirty="0" smtClean="0">
                <a:solidFill>
                  <a:schemeClr val="bg1">
                    <a:lumMod val="50000"/>
                  </a:schemeClr>
                </a:solidFill>
                <a:latin typeface="+mj-lt"/>
              </a:rPr>
              <a:t>)</a:t>
            </a:r>
            <a:r>
              <a:rPr lang="en-US" sz="1000" dirty="0" smtClean="0">
                <a:solidFill>
                  <a:srgbClr val="F1F1F1"/>
                </a:solidFill>
                <a:latin typeface="+mj-lt"/>
              </a:rPr>
              <a:t> </a:t>
            </a:r>
          </a:p>
          <a:p>
            <a:pPr marL="285750" indent="-285750">
              <a:buFontTx/>
              <a:buChar char="-"/>
            </a:pPr>
            <a:r>
              <a:rPr lang="en-US" dirty="0" smtClean="0">
                <a:solidFill>
                  <a:srgbClr val="F1F1F1"/>
                </a:solidFill>
                <a:latin typeface="+mj-lt"/>
              </a:rPr>
              <a:t>No more buzzing sounds on Monitor desks and on large computer desks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a:solidFill>
                  <a:schemeClr val="bg1">
                    <a:lumMod val="50000"/>
                  </a:schemeClr>
                </a:solidFill>
              </a:rPr>
              <a:t>)</a:t>
            </a:r>
            <a:endParaRPr lang="fr-FR" sz="1000" dirty="0"/>
          </a:p>
          <a:p>
            <a:pPr marL="285750" indent="-285750">
              <a:buFontTx/>
              <a:buChar char="-"/>
            </a:pPr>
            <a:r>
              <a:rPr lang="en-US" dirty="0" smtClean="0">
                <a:solidFill>
                  <a:schemeClr val="bg1"/>
                </a:solidFill>
              </a:rPr>
              <a:t>Lighting Tables, Aquarium, terrarium, plant pots can now be placed on every surfaces </a:t>
            </a:r>
            <a:r>
              <a:rPr lang="en-US" sz="1000" dirty="0" smtClean="0">
                <a:solidFill>
                  <a:schemeClr val="bg1">
                    <a:lumMod val="50000"/>
                  </a:schemeClr>
                </a:solidFill>
              </a:rPr>
              <a:t>(_ ADVANCED_BASEBUILDING,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en-US" dirty="0" smtClean="0">
                <a:solidFill>
                  <a:schemeClr val="bg1"/>
                </a:solidFill>
              </a:rPr>
              <a:t>Removes invisible wall around Ceiling ring </a:t>
            </a:r>
            <a:r>
              <a:rPr lang="en-US">
                <a:solidFill>
                  <a:schemeClr val="bg1"/>
                </a:solidFill>
              </a:rPr>
              <a:t>lamps </a:t>
            </a:r>
            <a:r>
              <a:rPr lang="en-US" sz="1000">
                <a:solidFill>
                  <a:schemeClr val="bg1">
                    <a:lumMod val="50000"/>
                  </a:schemeClr>
                </a:solidFill>
              </a:rPr>
              <a:t>(_ADVANCED_BASEBUILDING,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a:solidFill>
                  <a:schemeClr val="bg1">
                    <a:lumMod val="50000"/>
                  </a:schemeClr>
                </a:solidFill>
              </a:rPr>
              <a:t>)</a:t>
            </a:r>
          </a:p>
          <a:p>
            <a:endParaRPr lang="en-US" sz="1000" dirty="0">
              <a:solidFill>
                <a:schemeClr val="bg1">
                  <a:lumMod val="50000"/>
                </a:schemeClr>
              </a:solidFill>
            </a:endParaRPr>
          </a:p>
          <a:p>
            <a:pPr marL="285750" indent="-285750">
              <a:buFontTx/>
              <a:buChar char="-"/>
            </a:pPr>
            <a:endParaRPr lang="fr-FR" dirty="0">
              <a:latin typeface="+mj-lt"/>
            </a:endParaRPr>
          </a:p>
        </p:txBody>
      </p:sp>
      <p:sp>
        <p:nvSpPr>
          <p:cNvPr id="4" name="Rectangle 3"/>
          <p:cNvSpPr/>
          <p:nvPr/>
        </p:nvSpPr>
        <p:spPr>
          <a:xfrm>
            <a:off x="399937" y="3384200"/>
            <a:ext cx="10811069" cy="523220"/>
          </a:xfrm>
          <a:prstGeom prst="rect">
            <a:avLst/>
          </a:prstGeom>
        </p:spPr>
        <p:txBody>
          <a:bodyPr wrap="square">
            <a:spAutoFit/>
          </a:bodyPr>
          <a:lstStyle/>
          <a:p>
            <a:pPr algn="ctr"/>
            <a:r>
              <a:rPr lang="en-US" sz="2800" dirty="0" smtClean="0">
                <a:solidFill>
                  <a:srgbClr val="FFC000"/>
                </a:solidFill>
              </a:rPr>
              <a:t>Cheats</a:t>
            </a:r>
            <a:endParaRPr lang="en-US" sz="2800" dirty="0">
              <a:solidFill>
                <a:srgbClr val="FFC000"/>
              </a:solidFill>
            </a:endParaRPr>
          </a:p>
        </p:txBody>
      </p:sp>
      <p:sp>
        <p:nvSpPr>
          <p:cNvPr id="5" name="Rectangle 4"/>
          <p:cNvSpPr/>
          <p:nvPr/>
        </p:nvSpPr>
        <p:spPr>
          <a:xfrm>
            <a:off x="1319653" y="4116018"/>
            <a:ext cx="10357481" cy="1384995"/>
          </a:xfrm>
          <a:prstGeom prst="rect">
            <a:avLst/>
          </a:prstGeom>
        </p:spPr>
        <p:txBody>
          <a:bodyPr wrap="square">
            <a:spAutoFit/>
          </a:bodyPr>
          <a:lstStyle/>
          <a:p>
            <a:pPr marL="285750" indent="-285750">
              <a:buFontTx/>
              <a:buChar char="-"/>
            </a:pPr>
            <a:r>
              <a:rPr lang="fr-FR" dirty="0" smtClean="0">
                <a:solidFill>
                  <a:schemeClr val="bg1"/>
                </a:solidFill>
              </a:rPr>
              <a:t>Mine </a:t>
            </a:r>
            <a:r>
              <a:rPr lang="fr-FR" dirty="0" err="1">
                <a:solidFill>
                  <a:schemeClr val="bg1"/>
                </a:solidFill>
              </a:rPr>
              <a:t>trees</a:t>
            </a:r>
            <a:r>
              <a:rPr lang="fr-FR" dirty="0">
                <a:solidFill>
                  <a:schemeClr val="bg1"/>
                </a:solidFill>
              </a:rPr>
              <a:t>, rocks and plants </a:t>
            </a:r>
            <a:r>
              <a:rPr lang="fr-FR" dirty="0" smtClean="0">
                <a:solidFill>
                  <a:schemeClr val="bg1"/>
                </a:solidFill>
              </a:rPr>
              <a:t>x10 </a:t>
            </a:r>
            <a:r>
              <a:rPr lang="fr-FR" dirty="0" err="1">
                <a:solidFill>
                  <a:schemeClr val="bg1"/>
                </a:solidFill>
              </a:rPr>
              <a:t>faster</a:t>
            </a:r>
            <a:r>
              <a:rPr lang="fr-FR" dirty="0" smtClean="0">
                <a:solidFill>
                  <a:schemeClr val="bg1"/>
                </a:solidFill>
              </a:rPr>
              <a:t>. </a:t>
            </a:r>
            <a:r>
              <a:rPr lang="fr-FR" sz="1000" dirty="0">
                <a:solidFill>
                  <a:schemeClr val="bg1">
                    <a:lumMod val="50000"/>
                  </a:schemeClr>
                </a:solidFill>
              </a:rPr>
              <a:t>(</a:t>
            </a:r>
            <a:r>
              <a:rPr lang="en-US" sz="1000" dirty="0">
                <a:solidFill>
                  <a:schemeClr val="bg1">
                    <a:lumMod val="50000"/>
                  </a:schemeClr>
                </a:solidFill>
              </a:rPr>
              <a:t>_</a:t>
            </a:r>
            <a:r>
              <a:rPr lang="en-US" sz="1000" dirty="0" smtClean="0">
                <a:solidFill>
                  <a:schemeClr val="bg1">
                    <a:lumMod val="50000"/>
                  </a:schemeClr>
                </a:solidFill>
              </a:rPr>
              <a:t>MINING_SPEEDx10 )</a:t>
            </a:r>
            <a:endParaRPr lang="fr-FR" dirty="0" smtClean="0">
              <a:solidFill>
                <a:schemeClr val="bg1"/>
              </a:solidFill>
            </a:endParaRPr>
          </a:p>
          <a:p>
            <a:pPr marL="285750" indent="-285750">
              <a:buFontTx/>
              <a:buChar char="-"/>
            </a:pPr>
            <a:r>
              <a:rPr lang="fr-FR" dirty="0" smtClean="0">
                <a:solidFill>
                  <a:schemeClr val="bg1"/>
                </a:solidFill>
              </a:rPr>
              <a:t>No </a:t>
            </a:r>
            <a:r>
              <a:rPr lang="fr-FR" dirty="0" err="1" smtClean="0">
                <a:solidFill>
                  <a:schemeClr val="bg1"/>
                </a:solidFill>
              </a:rPr>
              <a:t>meteo</a:t>
            </a:r>
            <a:r>
              <a:rPr lang="fr-FR" dirty="0" smtClean="0">
                <a:solidFill>
                  <a:schemeClr val="bg1"/>
                </a:solidFill>
              </a:rPr>
              <a:t> </a:t>
            </a:r>
            <a:r>
              <a:rPr lang="fr-FR" dirty="0" err="1" smtClean="0">
                <a:solidFill>
                  <a:schemeClr val="bg1"/>
                </a:solidFill>
              </a:rPr>
              <a:t>effects</a:t>
            </a:r>
            <a:r>
              <a:rPr lang="fr-FR" dirty="0">
                <a:solidFill>
                  <a:schemeClr val="bg1"/>
                </a:solidFill>
              </a:rPr>
              <a:t> </a:t>
            </a:r>
            <a:r>
              <a:rPr lang="fr-FR" sz="1000" dirty="0">
                <a:solidFill>
                  <a:schemeClr val="bg1">
                    <a:lumMod val="50000"/>
                  </a:schemeClr>
                </a:solidFill>
              </a:rPr>
              <a:t>(_</a:t>
            </a:r>
            <a:r>
              <a:rPr lang="fr-FR" sz="1000" dirty="0" err="1" smtClean="0">
                <a:solidFill>
                  <a:schemeClr val="bg1">
                    <a:lumMod val="50000"/>
                  </a:schemeClr>
                </a:solidFill>
              </a:rPr>
              <a:t>Cheat_No_storms</a:t>
            </a:r>
            <a:r>
              <a:rPr lang="fr-FR" sz="1000" dirty="0" smtClean="0">
                <a:solidFill>
                  <a:schemeClr val="bg1">
                    <a:lumMod val="50000"/>
                  </a:schemeClr>
                </a:solidFill>
              </a:rPr>
              <a:t>)</a:t>
            </a:r>
          </a:p>
          <a:p>
            <a:r>
              <a:rPr lang="fr-FR" dirty="0" smtClean="0">
                <a:solidFill>
                  <a:schemeClr val="bg1"/>
                </a:solidFill>
              </a:rPr>
              <a:t>-   1 </a:t>
            </a:r>
            <a:r>
              <a:rPr lang="fr-FR" dirty="0">
                <a:solidFill>
                  <a:schemeClr val="bg1"/>
                </a:solidFill>
              </a:rPr>
              <a:t>Warp </a:t>
            </a:r>
            <a:r>
              <a:rPr lang="fr-FR" dirty="0" err="1">
                <a:solidFill>
                  <a:schemeClr val="bg1"/>
                </a:solidFill>
              </a:rPr>
              <a:t>cell</a:t>
            </a:r>
            <a:r>
              <a:rPr lang="fr-FR" dirty="0">
                <a:solidFill>
                  <a:schemeClr val="bg1"/>
                </a:solidFill>
              </a:rPr>
              <a:t> </a:t>
            </a:r>
            <a:r>
              <a:rPr lang="fr-FR" dirty="0" err="1">
                <a:solidFill>
                  <a:schemeClr val="bg1"/>
                </a:solidFill>
              </a:rPr>
              <a:t>can</a:t>
            </a:r>
            <a:r>
              <a:rPr lang="fr-FR" dirty="0">
                <a:solidFill>
                  <a:schemeClr val="bg1"/>
                </a:solidFill>
              </a:rPr>
              <a:t> </a:t>
            </a:r>
            <a:r>
              <a:rPr lang="fr-FR" dirty="0" err="1">
                <a:solidFill>
                  <a:schemeClr val="bg1"/>
                </a:solidFill>
              </a:rPr>
              <a:t>be</a:t>
            </a:r>
            <a:r>
              <a:rPr lang="fr-FR" dirty="0">
                <a:solidFill>
                  <a:schemeClr val="bg1"/>
                </a:solidFill>
              </a:rPr>
              <a:t> </a:t>
            </a:r>
            <a:r>
              <a:rPr lang="fr-FR" dirty="0" err="1">
                <a:solidFill>
                  <a:schemeClr val="bg1"/>
                </a:solidFill>
              </a:rPr>
              <a:t>used</a:t>
            </a:r>
            <a:r>
              <a:rPr lang="fr-FR" dirty="0">
                <a:solidFill>
                  <a:schemeClr val="bg1"/>
                </a:solidFill>
              </a:rPr>
              <a:t> 20 times. </a:t>
            </a:r>
            <a:r>
              <a:rPr lang="fr-FR" sz="1000" dirty="0" smtClean="0">
                <a:solidFill>
                  <a:schemeClr val="bg1">
                    <a:lumMod val="50000"/>
                  </a:schemeClr>
                </a:solidFill>
              </a:rPr>
              <a:t>(</a:t>
            </a:r>
            <a:r>
              <a:rPr lang="en-US" sz="1000" dirty="0">
                <a:solidFill>
                  <a:schemeClr val="bg1">
                    <a:lumMod val="50000"/>
                  </a:schemeClr>
                </a:solidFill>
              </a:rPr>
              <a:t>_SPACE_EXPLORER_GAMEPLAY_1of100launch_20warps_version)</a:t>
            </a:r>
            <a:endParaRPr lang="fr-FR" sz="1000" dirty="0">
              <a:solidFill>
                <a:schemeClr val="bg1"/>
              </a:solidFill>
            </a:endParaRPr>
          </a:p>
          <a:p>
            <a:r>
              <a:rPr lang="fr-FR" dirty="0" smtClean="0">
                <a:solidFill>
                  <a:schemeClr val="bg1"/>
                </a:solidFill>
              </a:rPr>
              <a:t>-   </a:t>
            </a:r>
            <a:r>
              <a:rPr lang="fr-FR" dirty="0" err="1" smtClean="0">
                <a:solidFill>
                  <a:schemeClr val="bg1"/>
                </a:solidFill>
              </a:rPr>
              <a:t>Launching</a:t>
            </a:r>
            <a:r>
              <a:rPr lang="fr-FR" dirty="0" smtClean="0">
                <a:solidFill>
                  <a:schemeClr val="bg1"/>
                </a:solidFill>
              </a:rPr>
              <a:t> </a:t>
            </a:r>
            <a:r>
              <a:rPr lang="fr-FR" dirty="0" err="1">
                <a:solidFill>
                  <a:schemeClr val="bg1"/>
                </a:solidFill>
              </a:rPr>
              <a:t>thrusters</a:t>
            </a:r>
            <a:r>
              <a:rPr lang="fr-FR" dirty="0">
                <a:solidFill>
                  <a:schemeClr val="bg1"/>
                </a:solidFill>
              </a:rPr>
              <a:t> </a:t>
            </a:r>
            <a:r>
              <a:rPr lang="fr-FR" dirty="0" err="1">
                <a:solidFill>
                  <a:schemeClr val="bg1"/>
                </a:solidFill>
              </a:rPr>
              <a:t>cost</a:t>
            </a:r>
            <a:r>
              <a:rPr lang="fr-FR" dirty="0">
                <a:solidFill>
                  <a:schemeClr val="bg1"/>
                </a:solidFill>
              </a:rPr>
              <a:t> 1% of the tank – </a:t>
            </a:r>
            <a:r>
              <a:rPr lang="fr-FR" dirty="0" err="1">
                <a:solidFill>
                  <a:schemeClr val="bg1"/>
                </a:solidFill>
              </a:rPr>
              <a:t>instead</a:t>
            </a:r>
            <a:r>
              <a:rPr lang="fr-FR" dirty="0">
                <a:solidFill>
                  <a:schemeClr val="bg1"/>
                </a:solidFill>
              </a:rPr>
              <a:t> of 50% on </a:t>
            </a:r>
            <a:r>
              <a:rPr lang="fr-FR" dirty="0" err="1">
                <a:solidFill>
                  <a:schemeClr val="bg1"/>
                </a:solidFill>
              </a:rPr>
              <a:t>vanilla</a:t>
            </a:r>
            <a:r>
              <a:rPr lang="fr-FR" dirty="0">
                <a:solidFill>
                  <a:schemeClr val="bg1"/>
                </a:solidFill>
              </a:rPr>
              <a:t>.</a:t>
            </a:r>
            <a:r>
              <a:rPr lang="fr-FR" dirty="0">
                <a:solidFill>
                  <a:schemeClr val="bg1">
                    <a:lumMod val="50000"/>
                  </a:schemeClr>
                </a:solidFill>
              </a:rPr>
              <a:t> </a:t>
            </a:r>
            <a:r>
              <a:rPr lang="fr-FR" sz="1000" dirty="0" smtClean="0">
                <a:solidFill>
                  <a:schemeClr val="bg1">
                    <a:lumMod val="50000"/>
                  </a:schemeClr>
                </a:solidFill>
              </a:rPr>
              <a:t>(</a:t>
            </a:r>
            <a:r>
              <a:rPr lang="en-US" sz="800" dirty="0" smtClean="0">
                <a:solidFill>
                  <a:schemeClr val="bg1">
                    <a:lumMod val="50000"/>
                  </a:schemeClr>
                </a:solidFill>
              </a:rPr>
              <a:t>_</a:t>
            </a:r>
            <a:r>
              <a:rPr lang="en-US" sz="800" dirty="0">
                <a:solidFill>
                  <a:schemeClr val="bg1">
                    <a:lumMod val="50000"/>
                  </a:schemeClr>
                </a:solidFill>
              </a:rPr>
              <a:t>SPACE_EXPLORER_GAMEPLAY_1of100launch_20warps_version)</a:t>
            </a:r>
            <a:endParaRPr lang="fr-FR" sz="800" dirty="0">
              <a:solidFill>
                <a:schemeClr val="bg1"/>
              </a:solidFill>
            </a:endParaRPr>
          </a:p>
          <a:p>
            <a:pPr marL="285750" indent="-285750">
              <a:buFontTx/>
              <a:buChar char="-"/>
            </a:pPr>
            <a:endParaRPr lang="fr-FR" sz="1000" dirty="0">
              <a:solidFill>
                <a:schemeClr val="bg1">
                  <a:lumMod val="50000"/>
                </a:schemeClr>
              </a:solidFill>
            </a:endParaRPr>
          </a:p>
        </p:txBody>
      </p:sp>
    </p:spTree>
    <p:extLst>
      <p:ext uri="{BB962C8B-B14F-4D97-AF65-F5344CB8AC3E}">
        <p14:creationId xmlns:p14="http://schemas.microsoft.com/office/powerpoint/2010/main" val="4033135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6" name="Rectangle 5"/>
          <p:cNvSpPr/>
          <p:nvPr/>
        </p:nvSpPr>
        <p:spPr>
          <a:xfrm>
            <a:off x="679181" y="827050"/>
            <a:ext cx="10811069" cy="523220"/>
          </a:xfrm>
          <a:prstGeom prst="rect">
            <a:avLst/>
          </a:prstGeom>
        </p:spPr>
        <p:txBody>
          <a:bodyPr wrap="square">
            <a:spAutoFit/>
          </a:bodyPr>
          <a:lstStyle/>
          <a:p>
            <a:pPr algn="ctr"/>
            <a:r>
              <a:rPr lang="en-US" sz="2800" dirty="0" smtClean="0">
                <a:solidFill>
                  <a:srgbClr val="FFC000"/>
                </a:solidFill>
              </a:rPr>
              <a:t>Alternate Versions</a:t>
            </a:r>
            <a:endParaRPr lang="en-US" sz="2800" dirty="0">
              <a:solidFill>
                <a:srgbClr val="FFC000"/>
              </a:solidFill>
            </a:endParaRPr>
          </a:p>
        </p:txBody>
      </p:sp>
      <p:sp>
        <p:nvSpPr>
          <p:cNvPr id="7" name="Rectangle 6"/>
          <p:cNvSpPr/>
          <p:nvPr/>
        </p:nvSpPr>
        <p:spPr>
          <a:xfrm>
            <a:off x="1215578" y="1694675"/>
            <a:ext cx="10274672" cy="2862322"/>
          </a:xfrm>
          <a:prstGeom prst="rect">
            <a:avLst/>
          </a:prstGeom>
        </p:spPr>
        <p:txBody>
          <a:bodyPr wrap="none">
            <a:spAutoFit/>
          </a:bodyPr>
          <a:lstStyle/>
          <a:p>
            <a:pPr marL="285750" indent="-285750">
              <a:buFontTx/>
              <a:buChar char="-"/>
            </a:pPr>
            <a:r>
              <a:rPr lang="fr-FR" dirty="0" smtClean="0">
                <a:solidFill>
                  <a:schemeClr val="bg1"/>
                </a:solidFill>
              </a:rPr>
              <a:t>Menus </a:t>
            </a:r>
            <a:r>
              <a:rPr lang="fr-FR" dirty="0" err="1" smtClean="0">
                <a:solidFill>
                  <a:schemeClr val="bg1"/>
                </a:solidFill>
              </a:rPr>
              <a:t>redesign</a:t>
            </a:r>
            <a:r>
              <a:rPr lang="fr-FR" dirty="0" smtClean="0">
                <a:solidFill>
                  <a:schemeClr val="bg1"/>
                </a:solidFill>
              </a:rPr>
              <a:t> </a:t>
            </a:r>
            <a:r>
              <a:rPr lang="fr-FR" dirty="0" err="1" smtClean="0">
                <a:solidFill>
                  <a:schemeClr val="bg1"/>
                </a:solidFill>
              </a:rPr>
              <a:t>with</a:t>
            </a:r>
            <a:r>
              <a:rPr lang="fr-FR" dirty="0" smtClean="0">
                <a:solidFill>
                  <a:schemeClr val="bg1"/>
                </a:solidFill>
              </a:rPr>
              <a:t> « BEYOND » </a:t>
            </a:r>
            <a:r>
              <a:rPr lang="fr-FR" dirty="0" err="1" smtClean="0">
                <a:solidFill>
                  <a:schemeClr val="bg1"/>
                </a:solidFill>
              </a:rPr>
              <a:t>theme</a:t>
            </a:r>
            <a:r>
              <a:rPr lang="fr-FR" dirty="0">
                <a:solidFill>
                  <a:schemeClr val="bg1"/>
                </a:solidFill>
              </a:rPr>
              <a:t> </a:t>
            </a:r>
            <a:r>
              <a:rPr lang="fr-FR" sz="1000" dirty="0">
                <a:solidFill>
                  <a:schemeClr val="bg1">
                    <a:lumMod val="50000"/>
                  </a:schemeClr>
                </a:solidFill>
              </a:rPr>
              <a:t>(__</a:t>
            </a:r>
            <a:r>
              <a:rPr lang="fr-FR" sz="1000" dirty="0" smtClean="0">
                <a:solidFill>
                  <a:schemeClr val="bg1">
                    <a:lumMod val="50000"/>
                  </a:schemeClr>
                </a:solidFill>
              </a:rPr>
              <a:t>BEYOND_MENU_IMPROVEMENTS )</a:t>
            </a:r>
          </a:p>
          <a:p>
            <a:pPr marL="285750" indent="-285750">
              <a:buFontTx/>
              <a:buChar char="-"/>
            </a:pPr>
            <a:r>
              <a:rPr lang="fr-FR" dirty="0" err="1" smtClean="0">
                <a:solidFill>
                  <a:schemeClr val="bg1"/>
                </a:solidFill>
              </a:rPr>
              <a:t>Recolor</a:t>
            </a:r>
            <a:r>
              <a:rPr lang="fr-FR" dirty="0" smtClean="0">
                <a:solidFill>
                  <a:schemeClr val="bg1"/>
                </a:solidFill>
              </a:rPr>
              <a:t> of the world </a:t>
            </a:r>
            <a:r>
              <a:rPr lang="fr-FR" dirty="0" err="1" smtClean="0">
                <a:solidFill>
                  <a:schemeClr val="bg1"/>
                </a:solidFill>
              </a:rPr>
              <a:t>generation</a:t>
            </a:r>
            <a:r>
              <a:rPr lang="fr-FR" dirty="0" smtClean="0">
                <a:solidFill>
                  <a:schemeClr val="bg1"/>
                </a:solidFill>
              </a:rPr>
              <a:t> </a:t>
            </a:r>
            <a:r>
              <a:rPr lang="fr-FR" dirty="0" err="1" smtClean="0">
                <a:solidFill>
                  <a:schemeClr val="bg1"/>
                </a:solidFill>
              </a:rPr>
              <a:t>with</a:t>
            </a:r>
            <a:r>
              <a:rPr lang="fr-FR" dirty="0" smtClean="0">
                <a:solidFill>
                  <a:schemeClr val="bg1"/>
                </a:solidFill>
              </a:rPr>
              <a:t>  Alien Worlds 3 </a:t>
            </a:r>
            <a:r>
              <a:rPr lang="fr-FR" dirty="0" err="1" smtClean="0">
                <a:solidFill>
                  <a:schemeClr val="bg1"/>
                </a:solidFill>
              </a:rPr>
              <a:t>colors</a:t>
            </a:r>
            <a:r>
              <a:rPr lang="fr-FR" dirty="0" smtClean="0">
                <a:solidFill>
                  <a:schemeClr val="bg1"/>
                </a:solidFill>
              </a:rPr>
              <a:t> (</a:t>
            </a:r>
            <a:r>
              <a:rPr lang="fr-FR" dirty="0" err="1" smtClean="0">
                <a:solidFill>
                  <a:schemeClr val="bg1"/>
                </a:solidFill>
              </a:rPr>
              <a:t>previous</a:t>
            </a:r>
            <a:r>
              <a:rPr lang="fr-FR" dirty="0" smtClean="0">
                <a:solidFill>
                  <a:schemeClr val="bg1"/>
                </a:solidFill>
              </a:rPr>
              <a:t> biome mod</a:t>
            </a:r>
            <a:r>
              <a:rPr lang="fr-FR" dirty="0">
                <a:solidFill>
                  <a:schemeClr val="bg1"/>
                </a:solidFill>
              </a:rPr>
              <a:t>) </a:t>
            </a:r>
            <a:r>
              <a:rPr lang="fr-FR" sz="1000" dirty="0">
                <a:solidFill>
                  <a:schemeClr val="bg1">
                    <a:lumMod val="50000"/>
                  </a:schemeClr>
                </a:solidFill>
              </a:rPr>
              <a:t>(_</a:t>
            </a:r>
            <a:r>
              <a:rPr lang="fr-FR" sz="1000" dirty="0" smtClean="0">
                <a:solidFill>
                  <a:schemeClr val="bg1">
                    <a:lumMod val="50000"/>
                  </a:schemeClr>
                </a:solidFill>
              </a:rPr>
              <a:t>COLORS-GEN_AW3)</a:t>
            </a:r>
          </a:p>
          <a:p>
            <a:pPr marL="285750" indent="-285750">
              <a:buFontTx/>
              <a:buChar char="-"/>
            </a:pPr>
            <a:r>
              <a:rPr lang="fr-FR" dirty="0" err="1">
                <a:solidFill>
                  <a:schemeClr val="bg1"/>
                </a:solidFill>
              </a:rPr>
              <a:t>Recolor</a:t>
            </a:r>
            <a:r>
              <a:rPr lang="fr-FR" dirty="0">
                <a:solidFill>
                  <a:schemeClr val="bg1"/>
                </a:solidFill>
              </a:rPr>
              <a:t> of the world </a:t>
            </a:r>
            <a:r>
              <a:rPr lang="fr-FR" dirty="0" err="1">
                <a:solidFill>
                  <a:schemeClr val="bg1"/>
                </a:solidFill>
              </a:rPr>
              <a:t>generation</a:t>
            </a:r>
            <a:r>
              <a:rPr lang="fr-FR" dirty="0">
                <a:solidFill>
                  <a:schemeClr val="bg1"/>
                </a:solidFill>
              </a:rPr>
              <a:t> </a:t>
            </a:r>
            <a:r>
              <a:rPr lang="fr-FR" dirty="0" err="1">
                <a:solidFill>
                  <a:schemeClr val="bg1"/>
                </a:solidFill>
              </a:rPr>
              <a:t>with</a:t>
            </a:r>
            <a:r>
              <a:rPr lang="fr-FR" dirty="0">
                <a:solidFill>
                  <a:schemeClr val="bg1"/>
                </a:solidFill>
              </a:rPr>
              <a:t>  Alien Worlds </a:t>
            </a:r>
            <a:r>
              <a:rPr lang="fr-FR" dirty="0" smtClean="0">
                <a:solidFill>
                  <a:schemeClr val="bg1"/>
                </a:solidFill>
              </a:rPr>
              <a:t>4 </a:t>
            </a:r>
            <a:r>
              <a:rPr lang="fr-FR" dirty="0" err="1">
                <a:solidFill>
                  <a:schemeClr val="bg1"/>
                </a:solidFill>
              </a:rPr>
              <a:t>colors</a:t>
            </a:r>
            <a:r>
              <a:rPr lang="fr-FR" dirty="0">
                <a:solidFill>
                  <a:schemeClr val="bg1"/>
                </a:solidFill>
              </a:rPr>
              <a:t> </a:t>
            </a:r>
            <a:r>
              <a:rPr lang="fr-FR" dirty="0" smtClean="0">
                <a:solidFill>
                  <a:schemeClr val="bg1"/>
                </a:solidFill>
              </a:rPr>
              <a:t>(</a:t>
            </a:r>
            <a:r>
              <a:rPr lang="fr-FR" dirty="0" err="1" smtClean="0">
                <a:solidFill>
                  <a:schemeClr val="bg1"/>
                </a:solidFill>
              </a:rPr>
              <a:t>previous</a:t>
            </a:r>
            <a:r>
              <a:rPr lang="fr-FR" dirty="0" smtClean="0">
                <a:solidFill>
                  <a:schemeClr val="bg1"/>
                </a:solidFill>
              </a:rPr>
              <a:t> </a:t>
            </a:r>
            <a:r>
              <a:rPr lang="fr-FR" dirty="0">
                <a:solidFill>
                  <a:schemeClr val="bg1"/>
                </a:solidFill>
              </a:rPr>
              <a:t>biome </a:t>
            </a:r>
            <a:r>
              <a:rPr lang="fr-FR" dirty="0" smtClean="0">
                <a:solidFill>
                  <a:schemeClr val="bg1"/>
                </a:solidFill>
              </a:rPr>
              <a:t>mod</a:t>
            </a:r>
            <a:r>
              <a:rPr lang="fr-FR" dirty="0">
                <a:solidFill>
                  <a:schemeClr val="bg1"/>
                </a:solidFill>
              </a:rPr>
              <a:t>) </a:t>
            </a:r>
            <a:r>
              <a:rPr lang="fr-FR" sz="1000" dirty="0">
                <a:solidFill>
                  <a:schemeClr val="bg1">
                    <a:lumMod val="50000"/>
                  </a:schemeClr>
                </a:solidFill>
              </a:rPr>
              <a:t>(_</a:t>
            </a:r>
            <a:r>
              <a:rPr lang="fr-FR" sz="1000" dirty="0" smtClean="0">
                <a:solidFill>
                  <a:schemeClr val="bg1">
                    <a:lumMod val="50000"/>
                  </a:schemeClr>
                </a:solidFill>
              </a:rPr>
              <a:t>COLORS-GEN_AW4)</a:t>
            </a:r>
            <a:endParaRPr lang="fr-FR" sz="1000" dirty="0">
              <a:solidFill>
                <a:schemeClr val="bg1">
                  <a:lumMod val="50000"/>
                </a:schemeClr>
              </a:solidFill>
            </a:endParaRPr>
          </a:p>
          <a:p>
            <a:pPr lvl="0"/>
            <a:r>
              <a:rPr lang="fr-FR" dirty="0" smtClean="0">
                <a:solidFill>
                  <a:schemeClr val="bg1"/>
                </a:solidFill>
              </a:rPr>
              <a:t>-    No </a:t>
            </a:r>
            <a:r>
              <a:rPr lang="fr-FR" dirty="0" err="1" smtClean="0">
                <a:solidFill>
                  <a:schemeClr val="bg1"/>
                </a:solidFill>
              </a:rPr>
              <a:t>Bubbles</a:t>
            </a:r>
            <a:r>
              <a:rPr lang="fr-FR" dirty="0" smtClean="0">
                <a:solidFill>
                  <a:schemeClr val="bg1"/>
                </a:solidFill>
              </a:rPr>
              <a:t> Version of </a:t>
            </a:r>
            <a:r>
              <a:rPr lang="fr-FR" dirty="0" err="1" smtClean="0">
                <a:solidFill>
                  <a:schemeClr val="bg1"/>
                </a:solidFill>
              </a:rPr>
              <a:t>Fantasy</a:t>
            </a:r>
            <a:r>
              <a:rPr lang="fr-FR" dirty="0" smtClean="0">
                <a:solidFill>
                  <a:schemeClr val="bg1"/>
                </a:solidFill>
              </a:rPr>
              <a:t> Worlds world </a:t>
            </a:r>
            <a:r>
              <a:rPr lang="fr-FR" dirty="0" err="1" smtClean="0">
                <a:solidFill>
                  <a:schemeClr val="bg1"/>
                </a:solidFill>
              </a:rPr>
              <a:t>generation</a:t>
            </a:r>
            <a:r>
              <a:rPr lang="fr-FR" dirty="0" smtClean="0">
                <a:solidFill>
                  <a:schemeClr val="bg1"/>
                </a:solidFill>
              </a:rPr>
              <a:t>  </a:t>
            </a:r>
            <a:r>
              <a:rPr lang="fr-FR" sz="1000" dirty="0" smtClean="0">
                <a:solidFill>
                  <a:schemeClr val="bg1">
                    <a:lumMod val="50000"/>
                  </a:schemeClr>
                </a:solidFill>
              </a:rPr>
              <a:t>(</a:t>
            </a:r>
            <a:r>
              <a:rPr lang="fr-FR" sz="1000" dirty="0" err="1" smtClean="0">
                <a:solidFill>
                  <a:prstClr val="white">
                    <a:lumMod val="50000"/>
                  </a:prstClr>
                </a:solidFill>
              </a:rPr>
              <a:t>GEN_FANTASY_WORLDS_No_Bubbles_version</a:t>
            </a:r>
            <a:r>
              <a:rPr lang="fr-FR" sz="1000" dirty="0">
                <a:solidFill>
                  <a:prstClr val="white">
                    <a:lumMod val="50000"/>
                  </a:prstClr>
                </a:solidFill>
              </a:rPr>
              <a:t>)</a:t>
            </a:r>
          </a:p>
          <a:p>
            <a:pPr marL="285750" indent="-285750">
              <a:buFontTx/>
              <a:buChar char="-"/>
            </a:pPr>
            <a:r>
              <a:rPr lang="fr-FR" dirty="0" smtClean="0">
                <a:solidFill>
                  <a:schemeClr val="bg1"/>
                </a:solidFill>
              </a:rPr>
              <a:t>A version of </a:t>
            </a:r>
            <a:r>
              <a:rPr lang="fr-FR" dirty="0" err="1" smtClean="0">
                <a:solidFill>
                  <a:schemeClr val="bg1"/>
                </a:solidFill>
              </a:rPr>
              <a:t>Fantasy</a:t>
            </a:r>
            <a:r>
              <a:rPr lang="fr-FR" dirty="0" smtClean="0">
                <a:solidFill>
                  <a:schemeClr val="bg1"/>
                </a:solidFill>
              </a:rPr>
              <a:t> </a:t>
            </a:r>
            <a:r>
              <a:rPr lang="fr-FR" dirty="0" err="1" smtClean="0">
                <a:solidFill>
                  <a:schemeClr val="bg1"/>
                </a:solidFill>
              </a:rPr>
              <a:t>worlds</a:t>
            </a:r>
            <a:r>
              <a:rPr lang="fr-FR" dirty="0" smtClean="0">
                <a:solidFill>
                  <a:schemeClr val="bg1"/>
                </a:solidFill>
              </a:rPr>
              <a:t> </a:t>
            </a:r>
            <a:r>
              <a:rPr lang="fr-FR" dirty="0" err="1" smtClean="0">
                <a:solidFill>
                  <a:schemeClr val="bg1"/>
                </a:solidFill>
              </a:rPr>
              <a:t>generation</a:t>
            </a:r>
            <a:r>
              <a:rPr lang="fr-FR" dirty="0" smtClean="0">
                <a:solidFill>
                  <a:schemeClr val="bg1"/>
                </a:solidFill>
              </a:rPr>
              <a:t> </a:t>
            </a:r>
            <a:r>
              <a:rPr lang="fr-FR" dirty="0" err="1" smtClean="0">
                <a:solidFill>
                  <a:schemeClr val="bg1"/>
                </a:solidFill>
              </a:rPr>
              <a:t>that</a:t>
            </a:r>
            <a:r>
              <a:rPr lang="fr-FR" dirty="0" smtClean="0">
                <a:solidFill>
                  <a:schemeClr val="bg1"/>
                </a:solidFill>
              </a:rPr>
              <a:t> match </a:t>
            </a:r>
            <a:r>
              <a:rPr lang="fr-FR" dirty="0" err="1" smtClean="0">
                <a:solidFill>
                  <a:schemeClr val="bg1"/>
                </a:solidFill>
              </a:rPr>
              <a:t>vanilla</a:t>
            </a:r>
            <a:r>
              <a:rPr lang="fr-FR" dirty="0" smtClean="0">
                <a:solidFill>
                  <a:schemeClr val="bg1"/>
                </a:solidFill>
              </a:rPr>
              <a:t> biomes type </a:t>
            </a:r>
          </a:p>
          <a:p>
            <a:r>
              <a:rPr lang="fr-FR" dirty="0" smtClean="0">
                <a:solidFill>
                  <a:schemeClr val="bg1"/>
                </a:solidFill>
              </a:rPr>
              <a:t>     ( but </a:t>
            </a:r>
            <a:r>
              <a:rPr lang="fr-FR" dirty="0" err="1" smtClean="0">
                <a:solidFill>
                  <a:schemeClr val="bg1"/>
                </a:solidFill>
              </a:rPr>
              <a:t>with</a:t>
            </a:r>
            <a:r>
              <a:rPr lang="fr-FR" dirty="0" smtClean="0">
                <a:solidFill>
                  <a:schemeClr val="bg1"/>
                </a:solidFill>
              </a:rPr>
              <a:t> </a:t>
            </a:r>
            <a:r>
              <a:rPr lang="fr-FR" dirty="0" err="1" smtClean="0">
                <a:solidFill>
                  <a:schemeClr val="bg1"/>
                </a:solidFill>
              </a:rPr>
              <a:t>less</a:t>
            </a:r>
            <a:r>
              <a:rPr lang="fr-FR" dirty="0" smtClean="0">
                <a:solidFill>
                  <a:schemeClr val="bg1"/>
                </a:solidFill>
              </a:rPr>
              <a:t> variations </a:t>
            </a:r>
            <a:r>
              <a:rPr lang="fr-FR" dirty="0" err="1" smtClean="0">
                <a:solidFill>
                  <a:schemeClr val="bg1"/>
                </a:solidFill>
              </a:rPr>
              <a:t>than</a:t>
            </a:r>
            <a:r>
              <a:rPr lang="fr-FR" dirty="0" smtClean="0">
                <a:solidFill>
                  <a:schemeClr val="bg1"/>
                </a:solidFill>
              </a:rPr>
              <a:t> on the default version of the </a:t>
            </a:r>
            <a:r>
              <a:rPr lang="fr-FR" dirty="0">
                <a:solidFill>
                  <a:schemeClr val="bg1"/>
                </a:solidFill>
              </a:rPr>
              <a:t>mod ) </a:t>
            </a:r>
            <a:r>
              <a:rPr lang="fr-FR" sz="1000" dirty="0" smtClean="0">
                <a:solidFill>
                  <a:schemeClr val="bg1">
                    <a:lumMod val="50000"/>
                  </a:schemeClr>
                </a:solidFill>
              </a:rPr>
              <a:t>(_GEN_FANTASY_WORLDS_VANILLA-MATCH)</a:t>
            </a:r>
          </a:p>
          <a:p>
            <a:pPr marL="285750" indent="-285750">
              <a:buFontTx/>
              <a:buChar char="-"/>
            </a:pPr>
            <a:r>
              <a:rPr lang="fr-FR" dirty="0" smtClean="0">
                <a:solidFill>
                  <a:schemeClr val="bg1"/>
                </a:solidFill>
              </a:rPr>
              <a:t>A version of the world </a:t>
            </a:r>
            <a:r>
              <a:rPr lang="fr-FR" dirty="0" err="1" smtClean="0">
                <a:solidFill>
                  <a:schemeClr val="bg1"/>
                </a:solidFill>
              </a:rPr>
              <a:t>Generation</a:t>
            </a:r>
            <a:r>
              <a:rPr lang="fr-FR" dirty="0" smtClean="0">
                <a:solidFill>
                  <a:schemeClr val="bg1"/>
                </a:solidFill>
              </a:rPr>
              <a:t> </a:t>
            </a:r>
            <a:r>
              <a:rPr lang="fr-FR" dirty="0" err="1" smtClean="0">
                <a:solidFill>
                  <a:schemeClr val="bg1"/>
                </a:solidFill>
              </a:rPr>
              <a:t>without</a:t>
            </a:r>
            <a:r>
              <a:rPr lang="fr-FR" dirty="0" smtClean="0">
                <a:solidFill>
                  <a:schemeClr val="bg1"/>
                </a:solidFill>
              </a:rPr>
              <a:t> </a:t>
            </a:r>
            <a:r>
              <a:rPr lang="fr-FR" dirty="0" err="1" smtClean="0">
                <a:solidFill>
                  <a:schemeClr val="bg1"/>
                </a:solidFill>
              </a:rPr>
              <a:t>exotics</a:t>
            </a:r>
            <a:r>
              <a:rPr lang="fr-FR" dirty="0" smtClean="0">
                <a:solidFill>
                  <a:schemeClr val="bg1"/>
                </a:solidFill>
              </a:rPr>
              <a:t> </a:t>
            </a:r>
            <a:r>
              <a:rPr lang="fr-FR" dirty="0" err="1" smtClean="0">
                <a:solidFill>
                  <a:schemeClr val="bg1"/>
                </a:solidFill>
              </a:rPr>
              <a:t>creatures</a:t>
            </a:r>
            <a:r>
              <a:rPr lang="fr-FR" dirty="0" smtClean="0">
                <a:solidFill>
                  <a:schemeClr val="bg1"/>
                </a:solidFill>
              </a:rPr>
              <a:t> on </a:t>
            </a:r>
            <a:r>
              <a:rPr lang="fr-FR" dirty="0" err="1" smtClean="0">
                <a:solidFill>
                  <a:schemeClr val="bg1"/>
                </a:solidFill>
              </a:rPr>
              <a:t>common</a:t>
            </a:r>
            <a:r>
              <a:rPr lang="fr-FR" dirty="0" smtClean="0">
                <a:solidFill>
                  <a:schemeClr val="bg1"/>
                </a:solidFill>
              </a:rPr>
              <a:t> </a:t>
            </a:r>
            <a:r>
              <a:rPr lang="fr-FR" dirty="0" err="1" smtClean="0">
                <a:solidFill>
                  <a:schemeClr val="bg1"/>
                </a:solidFill>
              </a:rPr>
              <a:t>planets</a:t>
            </a:r>
            <a:r>
              <a:rPr lang="fr-FR" dirty="0">
                <a:solidFill>
                  <a:schemeClr val="bg1"/>
                </a:solidFill>
              </a:rPr>
              <a:t> </a:t>
            </a:r>
            <a:r>
              <a:rPr lang="fr-FR" sz="1000" dirty="0">
                <a:solidFill>
                  <a:schemeClr val="bg1">
                    <a:lumMod val="50000"/>
                  </a:schemeClr>
                </a:solidFill>
              </a:rPr>
              <a:t>(_</a:t>
            </a:r>
            <a:r>
              <a:rPr lang="fr-FR" sz="1000" dirty="0" err="1" smtClean="0">
                <a:solidFill>
                  <a:schemeClr val="bg1">
                    <a:lumMod val="50000"/>
                  </a:schemeClr>
                </a:solidFill>
              </a:rPr>
              <a:t>NoexoticCreatures_for_Fantasy_Worlds</a:t>
            </a:r>
            <a:r>
              <a:rPr lang="fr-FR" sz="1000" dirty="0" smtClean="0">
                <a:solidFill>
                  <a:schemeClr val="bg1">
                    <a:lumMod val="50000"/>
                  </a:schemeClr>
                </a:solidFill>
              </a:rPr>
              <a:t>)</a:t>
            </a:r>
          </a:p>
          <a:p>
            <a:pPr marL="285750" lvl="0" indent="-285750">
              <a:buFontTx/>
              <a:buChar char="-"/>
            </a:pPr>
            <a:r>
              <a:rPr lang="fr-FR" dirty="0" smtClean="0">
                <a:solidFill>
                  <a:schemeClr val="bg1"/>
                </a:solidFill>
              </a:rPr>
              <a:t>A </a:t>
            </a:r>
            <a:r>
              <a:rPr lang="fr-FR" dirty="0" err="1" smtClean="0">
                <a:solidFill>
                  <a:schemeClr val="bg1"/>
                </a:solidFill>
              </a:rPr>
              <a:t>Nomad</a:t>
            </a:r>
            <a:r>
              <a:rPr lang="fr-FR" dirty="0" smtClean="0">
                <a:solidFill>
                  <a:schemeClr val="bg1"/>
                </a:solidFill>
              </a:rPr>
              <a:t> </a:t>
            </a:r>
            <a:r>
              <a:rPr lang="fr-FR" dirty="0" err="1" smtClean="0">
                <a:solidFill>
                  <a:schemeClr val="bg1"/>
                </a:solidFill>
              </a:rPr>
              <a:t>floating</a:t>
            </a:r>
            <a:r>
              <a:rPr lang="fr-FR" dirty="0" smtClean="0">
                <a:solidFill>
                  <a:schemeClr val="bg1"/>
                </a:solidFill>
              </a:rPr>
              <a:t> version of the « </a:t>
            </a:r>
            <a:r>
              <a:rPr lang="fr-FR" dirty="0" err="1" smtClean="0">
                <a:solidFill>
                  <a:schemeClr val="bg1"/>
                </a:solidFill>
              </a:rPr>
              <a:t>badass</a:t>
            </a:r>
            <a:r>
              <a:rPr lang="fr-FR" dirty="0" smtClean="0">
                <a:solidFill>
                  <a:schemeClr val="bg1"/>
                </a:solidFill>
              </a:rPr>
              <a:t> </a:t>
            </a:r>
            <a:r>
              <a:rPr lang="fr-FR" dirty="0" err="1" smtClean="0">
                <a:solidFill>
                  <a:schemeClr val="bg1"/>
                </a:solidFill>
              </a:rPr>
              <a:t>handlings</a:t>
            </a:r>
            <a:r>
              <a:rPr lang="fr-FR" dirty="0" smtClean="0">
                <a:solidFill>
                  <a:schemeClr val="bg1"/>
                </a:solidFill>
              </a:rPr>
              <a:t> » mod </a:t>
            </a:r>
            <a:r>
              <a:rPr lang="fr-FR" sz="1000" dirty="0" smtClean="0">
                <a:solidFill>
                  <a:prstClr val="white">
                    <a:lumMod val="50000"/>
                  </a:prstClr>
                </a:solidFill>
              </a:rPr>
              <a:t>(_</a:t>
            </a:r>
            <a:r>
              <a:rPr lang="fr-FR" sz="1000" dirty="0" err="1">
                <a:solidFill>
                  <a:prstClr val="white">
                    <a:lumMod val="50000"/>
                  </a:prstClr>
                </a:solidFill>
              </a:rPr>
              <a:t>Badass_Handlings_FLOAT_version</a:t>
            </a:r>
            <a:r>
              <a:rPr lang="fr-FR" sz="1000" dirty="0" smtClean="0">
                <a:solidFill>
                  <a:prstClr val="white">
                    <a:lumMod val="50000"/>
                  </a:prstClr>
                </a:solidFill>
              </a:rPr>
              <a:t>)</a:t>
            </a:r>
          </a:p>
          <a:p>
            <a:pPr marL="285750" lvl="0" indent="-285750">
              <a:buFontTx/>
              <a:buChar char="-"/>
            </a:pPr>
            <a:r>
              <a:rPr lang="fr-FR" dirty="0" smtClean="0">
                <a:solidFill>
                  <a:schemeClr val="bg1"/>
                </a:solidFill>
              </a:rPr>
              <a:t>A Clean </a:t>
            </a:r>
            <a:r>
              <a:rPr lang="fr-FR" dirty="0" err="1" smtClean="0">
                <a:solidFill>
                  <a:schemeClr val="bg1"/>
                </a:solidFill>
              </a:rPr>
              <a:t>Visor</a:t>
            </a:r>
            <a:r>
              <a:rPr lang="fr-FR" dirty="0" smtClean="0">
                <a:solidFill>
                  <a:schemeClr val="bg1"/>
                </a:solidFill>
              </a:rPr>
              <a:t> </a:t>
            </a:r>
            <a:r>
              <a:rPr lang="fr-FR" dirty="0" err="1" smtClean="0">
                <a:solidFill>
                  <a:schemeClr val="bg1"/>
                </a:solidFill>
              </a:rPr>
              <a:t>Filter</a:t>
            </a:r>
            <a:r>
              <a:rPr lang="fr-FR" dirty="0">
                <a:solidFill>
                  <a:schemeClr val="bg1"/>
                </a:solidFill>
              </a:rPr>
              <a:t> </a:t>
            </a:r>
            <a:r>
              <a:rPr lang="fr-FR" sz="1000" dirty="0">
                <a:solidFill>
                  <a:prstClr val="white">
                    <a:lumMod val="50000"/>
                  </a:prstClr>
                </a:solidFill>
              </a:rPr>
              <a:t>(__</a:t>
            </a:r>
            <a:r>
              <a:rPr lang="fr-FR" sz="1000" dirty="0" err="1" smtClean="0">
                <a:solidFill>
                  <a:prstClr val="white">
                    <a:lumMod val="50000"/>
                  </a:prstClr>
                </a:solidFill>
              </a:rPr>
              <a:t>Redmas</a:t>
            </a:r>
            <a:r>
              <a:rPr lang="fr-FR" sz="1000" dirty="0" smtClean="0">
                <a:solidFill>
                  <a:prstClr val="white">
                    <a:lumMod val="50000"/>
                  </a:prstClr>
                </a:solidFill>
              </a:rPr>
              <a:t>-CLEANGLASS-VISOR-FILTER)</a:t>
            </a:r>
            <a:endParaRPr lang="fr-FR" sz="1000" dirty="0">
              <a:solidFill>
                <a:prstClr val="white">
                  <a:lumMod val="50000"/>
                </a:prstClr>
              </a:solidFill>
            </a:endParaRPr>
          </a:p>
          <a:p>
            <a:pPr marL="285750" indent="-285750">
              <a:buFontTx/>
              <a:buChar char="-"/>
            </a:pPr>
            <a:endParaRPr lang="fr-FR" dirty="0" smtClean="0">
              <a:solidFill>
                <a:schemeClr val="bg1"/>
              </a:solidFill>
            </a:endParaRPr>
          </a:p>
        </p:txBody>
      </p:sp>
    </p:spTree>
    <p:extLst>
      <p:ext uri="{BB962C8B-B14F-4D97-AF65-F5344CB8AC3E}">
        <p14:creationId xmlns:p14="http://schemas.microsoft.com/office/powerpoint/2010/main" val="4046747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45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8" name="Rectangle 7"/>
          <p:cNvSpPr/>
          <p:nvPr/>
        </p:nvSpPr>
        <p:spPr>
          <a:xfrm>
            <a:off x="469756" y="250070"/>
            <a:ext cx="10621347" cy="707886"/>
          </a:xfrm>
          <a:prstGeom prst="rect">
            <a:avLst/>
          </a:prstGeom>
        </p:spPr>
        <p:txBody>
          <a:bodyPr wrap="square">
            <a:spAutoFit/>
          </a:bodyPr>
          <a:lstStyle/>
          <a:p>
            <a:pPr algn="ctr"/>
            <a:r>
              <a:rPr lang="en-US" sz="4000" b="1" dirty="0" smtClean="0">
                <a:solidFill>
                  <a:schemeClr val="bg1"/>
                </a:solidFill>
                <a:latin typeface="geosanslight-nmsregular"/>
              </a:rPr>
              <a:t>Installation</a:t>
            </a:r>
          </a:p>
        </p:txBody>
      </p:sp>
      <p:sp>
        <p:nvSpPr>
          <p:cNvPr id="2" name="Rectangle 1"/>
          <p:cNvSpPr/>
          <p:nvPr/>
        </p:nvSpPr>
        <p:spPr>
          <a:xfrm>
            <a:off x="333832" y="1259241"/>
            <a:ext cx="11537244" cy="5940088"/>
          </a:xfrm>
          <a:prstGeom prst="rect">
            <a:avLst/>
          </a:prstGeom>
        </p:spPr>
        <p:txBody>
          <a:bodyPr wrap="square">
            <a:spAutoFit/>
          </a:bodyPr>
          <a:lstStyle/>
          <a:p>
            <a:pPr algn="just"/>
            <a:r>
              <a:rPr lang="en-US" b="1" dirty="0">
                <a:solidFill>
                  <a:schemeClr val="bg1"/>
                </a:solidFill>
              </a:rPr>
              <a:t/>
            </a:r>
            <a:br>
              <a:rPr lang="en-US" b="1" dirty="0">
                <a:solidFill>
                  <a:schemeClr val="bg1"/>
                </a:solidFill>
              </a:rPr>
            </a:br>
            <a:r>
              <a:rPr lang="en-US" dirty="0">
                <a:solidFill>
                  <a:schemeClr val="bg1"/>
                </a:solidFill>
              </a:rPr>
              <a:t>-  </a:t>
            </a:r>
            <a:r>
              <a:rPr lang="en-US" dirty="0" smtClean="0">
                <a:solidFill>
                  <a:schemeClr val="bg1"/>
                </a:solidFill>
              </a:rPr>
              <a:t>  Place the content of the archive’s “MODS” folder at this location  </a:t>
            </a:r>
            <a:r>
              <a:rPr lang="en-US" dirty="0">
                <a:solidFill>
                  <a:schemeClr val="bg1"/>
                </a:solidFill>
              </a:rPr>
              <a:t>\No Man's Sky\GAMEDATA\PCBANKS\MODS\</a:t>
            </a:r>
          </a:p>
          <a:p>
            <a:pPr algn="ctr"/>
            <a:r>
              <a:rPr lang="en-US" b="1" dirty="0">
                <a:solidFill>
                  <a:schemeClr val="bg1"/>
                </a:solidFill>
              </a:rPr>
              <a:t>	</a:t>
            </a:r>
            <a:endParaRPr lang="en-US" b="1" dirty="0" smtClean="0">
              <a:solidFill>
                <a:schemeClr val="bg1"/>
              </a:solidFill>
            </a:endParaRPr>
          </a:p>
          <a:p>
            <a:pPr marL="285750" indent="-285750" algn="just">
              <a:buFontTx/>
              <a:buChar char="-"/>
            </a:pPr>
            <a:r>
              <a:rPr lang="en-US" dirty="0" smtClean="0">
                <a:solidFill>
                  <a:schemeClr val="bg1"/>
                </a:solidFill>
              </a:rPr>
              <a:t>If your game has not been </a:t>
            </a:r>
            <a:r>
              <a:rPr lang="en-US" dirty="0" err="1" smtClean="0">
                <a:solidFill>
                  <a:schemeClr val="bg1"/>
                </a:solidFill>
              </a:rPr>
              <a:t>modded</a:t>
            </a:r>
            <a:r>
              <a:rPr lang="en-US" dirty="0" smtClean="0">
                <a:solidFill>
                  <a:schemeClr val="bg1"/>
                </a:solidFill>
              </a:rPr>
              <a:t> yet:</a:t>
            </a:r>
          </a:p>
          <a:p>
            <a:pPr lvl="1" algn="just"/>
            <a:r>
              <a:rPr lang="en-US" dirty="0" smtClean="0">
                <a:solidFill>
                  <a:schemeClr val="bg1"/>
                </a:solidFill>
              </a:rPr>
              <a:t>you will need to create the “MODS” folder and Delete or rename the “DISABLEMODS.TXT” at this location  \No Man's Sky\GAMEDATA\PCBANKS\</a:t>
            </a:r>
          </a:p>
          <a:p>
            <a:pPr algn="just"/>
            <a:r>
              <a:rPr lang="en-US" sz="2400" dirty="0" smtClean="0">
                <a:solidFill>
                  <a:schemeClr val="bg1"/>
                </a:solidFill>
              </a:rPr>
              <a:t/>
            </a:r>
            <a:br>
              <a:rPr lang="en-US" sz="2400" dirty="0" smtClean="0">
                <a:solidFill>
                  <a:schemeClr val="bg1"/>
                </a:solidFill>
              </a:rPr>
            </a:br>
            <a:r>
              <a:rPr lang="fr-FR" dirty="0" smtClean="0">
                <a:solidFill>
                  <a:schemeClr val="bg1"/>
                </a:solidFill>
              </a:rPr>
              <a:t>-  for </a:t>
            </a:r>
            <a:r>
              <a:rPr lang="fr-FR" dirty="0" err="1" smtClean="0">
                <a:solidFill>
                  <a:schemeClr val="bg1"/>
                </a:solidFill>
              </a:rPr>
              <a:t>advanced</a:t>
            </a:r>
            <a:r>
              <a:rPr lang="fr-FR" dirty="0" smtClean="0">
                <a:solidFill>
                  <a:schemeClr val="bg1"/>
                </a:solidFill>
              </a:rPr>
              <a:t> customisations , </a:t>
            </a:r>
            <a:r>
              <a:rPr lang="fr-FR" dirty="0" err="1" smtClean="0">
                <a:solidFill>
                  <a:schemeClr val="bg1"/>
                </a:solidFill>
              </a:rPr>
              <a:t>you</a:t>
            </a:r>
            <a:r>
              <a:rPr lang="fr-FR" dirty="0" smtClean="0">
                <a:solidFill>
                  <a:schemeClr val="bg1"/>
                </a:solidFill>
              </a:rPr>
              <a:t> </a:t>
            </a:r>
            <a:r>
              <a:rPr lang="fr-FR" dirty="0" err="1" smtClean="0">
                <a:solidFill>
                  <a:schemeClr val="bg1"/>
                </a:solidFill>
              </a:rPr>
              <a:t>can</a:t>
            </a:r>
            <a:r>
              <a:rPr lang="fr-FR" dirty="0" smtClean="0">
                <a:solidFill>
                  <a:schemeClr val="bg1"/>
                </a:solidFill>
              </a:rPr>
              <a:t> use the </a:t>
            </a:r>
            <a:r>
              <a:rPr lang="fr-FR" dirty="0" err="1" smtClean="0">
                <a:solidFill>
                  <a:schemeClr val="bg1"/>
                </a:solidFill>
              </a:rPr>
              <a:t>mods</a:t>
            </a:r>
            <a:r>
              <a:rPr lang="fr-FR" dirty="0" smtClean="0">
                <a:solidFill>
                  <a:schemeClr val="bg1"/>
                </a:solidFill>
              </a:rPr>
              <a:t> in the </a:t>
            </a:r>
            <a:r>
              <a:rPr lang="fr-FR" dirty="0" err="1" smtClean="0">
                <a:solidFill>
                  <a:schemeClr val="bg1"/>
                </a:solidFill>
              </a:rPr>
              <a:t>folder</a:t>
            </a:r>
            <a:r>
              <a:rPr lang="fr-FR" dirty="0" smtClean="0">
                <a:solidFill>
                  <a:schemeClr val="bg1"/>
                </a:solidFill>
              </a:rPr>
              <a:t> </a:t>
            </a:r>
            <a:r>
              <a:rPr lang="fr-FR" dirty="0" err="1" smtClean="0">
                <a:solidFill>
                  <a:schemeClr val="bg1"/>
                </a:solidFill>
              </a:rPr>
              <a:t>called</a:t>
            </a:r>
            <a:r>
              <a:rPr lang="fr-FR" dirty="0" smtClean="0">
                <a:solidFill>
                  <a:schemeClr val="bg1"/>
                </a:solidFill>
              </a:rPr>
              <a:t> « </a:t>
            </a:r>
            <a:r>
              <a:rPr lang="fr-FR" dirty="0" err="1" smtClean="0">
                <a:solidFill>
                  <a:schemeClr val="bg1"/>
                </a:solidFill>
              </a:rPr>
              <a:t>modular</a:t>
            </a:r>
            <a:r>
              <a:rPr lang="fr-FR" dirty="0" smtClean="0">
                <a:solidFill>
                  <a:schemeClr val="bg1"/>
                </a:solidFill>
              </a:rPr>
              <a:t> split of the main </a:t>
            </a:r>
            <a:r>
              <a:rPr lang="fr-FR" dirty="0" err="1" smtClean="0">
                <a:solidFill>
                  <a:schemeClr val="bg1"/>
                </a:solidFill>
              </a:rPr>
              <a:t>pak</a:t>
            </a:r>
            <a:r>
              <a:rPr lang="fr-FR" dirty="0" smtClean="0">
                <a:solidFill>
                  <a:schemeClr val="bg1"/>
                </a:solidFill>
              </a:rPr>
              <a:t> » </a:t>
            </a:r>
            <a:r>
              <a:rPr lang="fr-FR" dirty="0" err="1" smtClean="0">
                <a:solidFill>
                  <a:schemeClr val="bg1"/>
                </a:solidFill>
              </a:rPr>
              <a:t>instead</a:t>
            </a:r>
            <a:r>
              <a:rPr lang="fr-FR" dirty="0" smtClean="0">
                <a:solidFill>
                  <a:schemeClr val="bg1"/>
                </a:solidFill>
              </a:rPr>
              <a:t> of </a:t>
            </a:r>
            <a:r>
              <a:rPr lang="fr-FR" dirty="0" err="1" smtClean="0">
                <a:solidFill>
                  <a:schemeClr val="bg1"/>
                </a:solidFill>
              </a:rPr>
              <a:t>using</a:t>
            </a:r>
            <a:r>
              <a:rPr lang="fr-FR" dirty="0" smtClean="0">
                <a:solidFill>
                  <a:schemeClr val="bg1"/>
                </a:solidFill>
              </a:rPr>
              <a:t> the all in one version  </a:t>
            </a:r>
            <a:r>
              <a:rPr lang="fr-FR" dirty="0" err="1" smtClean="0">
                <a:solidFill>
                  <a:schemeClr val="bg1"/>
                </a:solidFill>
              </a:rPr>
              <a:t>named</a:t>
            </a:r>
            <a:r>
              <a:rPr lang="fr-FR" dirty="0" smtClean="0">
                <a:solidFill>
                  <a:schemeClr val="bg1"/>
                </a:solidFill>
              </a:rPr>
              <a:t> </a:t>
            </a:r>
            <a:r>
              <a:rPr lang="en-US" dirty="0" smtClean="0">
                <a:solidFill>
                  <a:schemeClr val="bg1"/>
                </a:solidFill>
              </a:rPr>
              <a:t>__</a:t>
            </a:r>
            <a:r>
              <a:rPr lang="en-US" dirty="0" err="1" smtClean="0">
                <a:solidFill>
                  <a:schemeClr val="bg1"/>
                </a:solidFill>
              </a:rPr>
              <a:t>NMS_BEYOND_Fantasy.pak</a:t>
            </a:r>
            <a:endParaRPr lang="en-US" dirty="0" smtClean="0">
              <a:solidFill>
                <a:schemeClr val="bg1"/>
              </a:solidFill>
            </a:endParaRPr>
          </a:p>
          <a:p>
            <a:pPr algn="just"/>
            <a:endParaRPr lang="en-US" dirty="0">
              <a:solidFill>
                <a:schemeClr val="bg1"/>
              </a:solidFill>
            </a:endParaRPr>
          </a:p>
          <a:p>
            <a:pPr marL="285750" indent="-285750" algn="just">
              <a:buFontTx/>
              <a:buChar char="-"/>
            </a:pPr>
            <a:r>
              <a:rPr lang="en-US" dirty="0" smtClean="0">
                <a:solidFill>
                  <a:schemeClr val="bg1"/>
                </a:solidFill>
              </a:rPr>
              <a:t>In order to use </a:t>
            </a:r>
            <a:r>
              <a:rPr lang="en-US" dirty="0" err="1" smtClean="0">
                <a:solidFill>
                  <a:schemeClr val="bg1"/>
                </a:solidFill>
              </a:rPr>
              <a:t>anothers</a:t>
            </a:r>
            <a:r>
              <a:rPr lang="en-US" dirty="0" smtClean="0">
                <a:solidFill>
                  <a:schemeClr val="bg1"/>
                </a:solidFill>
              </a:rPr>
              <a:t> mods from other </a:t>
            </a:r>
            <a:r>
              <a:rPr lang="en-US" dirty="0" err="1" smtClean="0">
                <a:solidFill>
                  <a:schemeClr val="bg1"/>
                </a:solidFill>
              </a:rPr>
              <a:t>modders</a:t>
            </a:r>
            <a:r>
              <a:rPr lang="en-US" dirty="0" smtClean="0">
                <a:solidFill>
                  <a:schemeClr val="bg1"/>
                </a:solidFill>
              </a:rPr>
              <a:t> , you must force those mods to be </a:t>
            </a:r>
            <a:r>
              <a:rPr lang="en-US" dirty="0" err="1" smtClean="0">
                <a:solidFill>
                  <a:schemeClr val="bg1"/>
                </a:solidFill>
              </a:rPr>
              <a:t>readen</a:t>
            </a:r>
            <a:r>
              <a:rPr lang="en-US" dirty="0" smtClean="0">
                <a:solidFill>
                  <a:schemeClr val="bg1"/>
                </a:solidFill>
              </a:rPr>
              <a:t> by adding underscores at the beginning of the mod filename ( the more underscores, the higher priority ) </a:t>
            </a:r>
          </a:p>
          <a:p>
            <a:pPr algn="just"/>
            <a:endParaRPr lang="en-US" dirty="0">
              <a:solidFill>
                <a:schemeClr val="bg1"/>
              </a:solidFill>
            </a:endParaRPr>
          </a:p>
          <a:p>
            <a:pPr marL="285750" indent="-285750" algn="just">
              <a:buFontTx/>
              <a:buChar char="-"/>
            </a:pPr>
            <a:r>
              <a:rPr lang="en-US" dirty="0" smtClean="0">
                <a:solidFill>
                  <a:schemeClr val="bg1"/>
                </a:solidFill>
              </a:rPr>
              <a:t>The “LOCAL” prefix tells when the mod effects are visible for the mod owner only.</a:t>
            </a:r>
          </a:p>
          <a:p>
            <a:pPr marL="285750" indent="-285750" algn="just">
              <a:buFontTx/>
              <a:buChar char="-"/>
            </a:pPr>
            <a:endParaRPr lang="en-US" dirty="0" smtClean="0">
              <a:solidFill>
                <a:schemeClr val="bg1"/>
              </a:solidFill>
            </a:endParaRPr>
          </a:p>
          <a:p>
            <a:pPr marL="285750" indent="-285750" algn="just">
              <a:buFontTx/>
              <a:buChar char="-"/>
            </a:pPr>
            <a:r>
              <a:rPr lang="en-US" dirty="0" smtClean="0">
                <a:solidFill>
                  <a:schemeClr val="bg1"/>
                </a:solidFill>
              </a:rPr>
              <a:t>The “ONLINE” prefix tells when the mod effects are visible by other players not using the mod.</a:t>
            </a:r>
          </a:p>
          <a:p>
            <a:pPr marL="285750" indent="-285750" algn="just">
              <a:buFontTx/>
              <a:buChar char="-"/>
            </a:pPr>
            <a:endParaRPr lang="en-US" dirty="0">
              <a:solidFill>
                <a:schemeClr val="bg1"/>
              </a:solidFill>
            </a:endParaRPr>
          </a:p>
          <a:p>
            <a:pPr marL="285750" indent="-285750" algn="just">
              <a:buFontTx/>
              <a:buChar char="-"/>
            </a:pPr>
            <a:endParaRPr lang="en-US" dirty="0" smtClean="0">
              <a:solidFill>
                <a:schemeClr val="bg1"/>
              </a:solidFill>
            </a:endParaRPr>
          </a:p>
          <a:p>
            <a:pPr algn="ctr"/>
            <a:r>
              <a:rPr lang="en-US" sz="1600" dirty="0" smtClean="0">
                <a:solidFill>
                  <a:schemeClr val="bg1">
                    <a:lumMod val="50000"/>
                  </a:schemeClr>
                </a:solidFill>
                <a:latin typeface="Arial Narrow" panose="020B0606020202030204" pitchFamily="34" charset="0"/>
              </a:rPr>
              <a:t>NB: Require latest </a:t>
            </a:r>
            <a:r>
              <a:rPr lang="en-US" sz="1600" dirty="0">
                <a:solidFill>
                  <a:schemeClr val="bg1">
                    <a:lumMod val="50000"/>
                  </a:schemeClr>
                </a:solidFill>
                <a:latin typeface="Arial Narrow" panose="020B0606020202030204" pitchFamily="34" charset="0"/>
              </a:rPr>
              <a:t>version of NMS  / The </a:t>
            </a:r>
            <a:r>
              <a:rPr lang="en-US" sz="1600" dirty="0" smtClean="0">
                <a:solidFill>
                  <a:schemeClr val="bg1">
                    <a:lumMod val="50000"/>
                  </a:schemeClr>
                </a:solidFill>
                <a:latin typeface="Arial Narrow" panose="020B0606020202030204" pitchFamily="34" charset="0"/>
              </a:rPr>
              <a:t>mods </a:t>
            </a:r>
            <a:r>
              <a:rPr lang="en-US" sz="1600" dirty="0">
                <a:solidFill>
                  <a:schemeClr val="bg1">
                    <a:lumMod val="50000"/>
                  </a:schemeClr>
                </a:solidFill>
                <a:latin typeface="Arial Narrow" panose="020B0606020202030204" pitchFamily="34" charset="0"/>
              </a:rPr>
              <a:t>need to be updated after every vanilla updates</a:t>
            </a:r>
            <a:r>
              <a:rPr lang="en-US" sz="1600" dirty="0" smtClean="0">
                <a:solidFill>
                  <a:schemeClr val="bg1">
                    <a:lumMod val="50000"/>
                  </a:schemeClr>
                </a:solidFill>
                <a:latin typeface="Arial Narrow" panose="020B0606020202030204" pitchFamily="34" charset="0"/>
              </a:rPr>
              <a:t>.</a:t>
            </a:r>
          </a:p>
          <a:p>
            <a:pPr algn="ctr"/>
            <a:r>
              <a:rPr lang="en-US" sz="1600" dirty="0" smtClean="0">
                <a:solidFill>
                  <a:schemeClr val="bg1">
                    <a:lumMod val="50000"/>
                  </a:schemeClr>
                </a:solidFill>
                <a:latin typeface="Arial Narrow" panose="020B0606020202030204" pitchFamily="34" charset="0"/>
              </a:rPr>
              <a:t>Only the Mods placed at the “Mods” folder root will </a:t>
            </a:r>
            <a:r>
              <a:rPr lang="en-US" sz="1600" smtClean="0">
                <a:solidFill>
                  <a:schemeClr val="bg1">
                    <a:lumMod val="50000"/>
                  </a:schemeClr>
                </a:solidFill>
                <a:latin typeface="Arial Narrow" panose="020B0606020202030204" pitchFamily="34" charset="0"/>
              </a:rPr>
              <a:t>be active</a:t>
            </a:r>
            <a:endParaRPr lang="en-US" sz="1600" dirty="0">
              <a:solidFill>
                <a:schemeClr val="bg1">
                  <a:lumMod val="50000"/>
                </a:schemeClr>
              </a:solidFill>
              <a:latin typeface="Arial Narrow" panose="020B0606020202030204" pitchFamily="34" charset="0"/>
            </a:endParaRPr>
          </a:p>
          <a:p>
            <a:pPr marL="285750" indent="-285750" algn="just">
              <a:buFontTx/>
              <a:buChar char="-"/>
            </a:pPr>
            <a:endParaRPr lang="en-US" dirty="0">
              <a:solidFill>
                <a:schemeClr val="bg1"/>
              </a:solidFill>
            </a:endParaRPr>
          </a:p>
        </p:txBody>
      </p:sp>
    </p:spTree>
    <p:extLst>
      <p:ext uri="{BB962C8B-B14F-4D97-AF65-F5344CB8AC3E}">
        <p14:creationId xmlns:p14="http://schemas.microsoft.com/office/powerpoint/2010/main" val="4026225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40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8" name="Rectangle 7"/>
          <p:cNvSpPr/>
          <p:nvPr/>
        </p:nvSpPr>
        <p:spPr>
          <a:xfrm>
            <a:off x="469756" y="250070"/>
            <a:ext cx="10621347" cy="707886"/>
          </a:xfrm>
          <a:prstGeom prst="rect">
            <a:avLst/>
          </a:prstGeom>
        </p:spPr>
        <p:txBody>
          <a:bodyPr wrap="square">
            <a:spAutoFit/>
          </a:bodyPr>
          <a:lstStyle/>
          <a:p>
            <a:pPr algn="ctr"/>
            <a:r>
              <a:rPr lang="en-US" sz="4000" b="1" dirty="0" smtClean="0">
                <a:solidFill>
                  <a:schemeClr val="bg1"/>
                </a:solidFill>
                <a:latin typeface="geosanslight-nmsregular"/>
              </a:rPr>
              <a:t>Credits</a:t>
            </a:r>
          </a:p>
        </p:txBody>
      </p:sp>
      <p:sp>
        <p:nvSpPr>
          <p:cNvPr id="2" name="Rectangle 1"/>
          <p:cNvSpPr/>
          <p:nvPr/>
        </p:nvSpPr>
        <p:spPr>
          <a:xfrm>
            <a:off x="309118" y="1687608"/>
            <a:ext cx="11537244" cy="2400657"/>
          </a:xfrm>
          <a:prstGeom prst="rect">
            <a:avLst/>
          </a:prstGeom>
        </p:spPr>
        <p:txBody>
          <a:bodyPr wrap="square">
            <a:spAutoFit/>
          </a:bodyPr>
          <a:lstStyle/>
          <a:p>
            <a:pPr algn="ctr"/>
            <a:r>
              <a:rPr lang="en-US" b="1" dirty="0">
                <a:solidFill>
                  <a:schemeClr val="bg1"/>
                </a:solidFill>
              </a:rPr>
              <a:t/>
            </a:r>
            <a:br>
              <a:rPr lang="en-US" b="1" dirty="0">
                <a:solidFill>
                  <a:schemeClr val="bg1"/>
                </a:solidFill>
              </a:rPr>
            </a:br>
            <a:r>
              <a:rPr lang="en-US" sz="2400" b="1" dirty="0" smtClean="0">
                <a:solidFill>
                  <a:schemeClr val="bg1"/>
                </a:solidFill>
              </a:rPr>
              <a:t> </a:t>
            </a:r>
            <a:r>
              <a:rPr lang="en-US" sz="2400" dirty="0">
                <a:solidFill>
                  <a:schemeClr val="bg1"/>
                </a:solidFill>
              </a:rPr>
              <a:t>Concept Arts by </a:t>
            </a:r>
            <a:r>
              <a:rPr lang="en-US" sz="2400" b="1" dirty="0">
                <a:solidFill>
                  <a:schemeClr val="bg1"/>
                </a:solidFill>
              </a:rPr>
              <a:t>Beau Lamb </a:t>
            </a:r>
            <a:r>
              <a:rPr lang="en-US" sz="2400" dirty="0">
                <a:solidFill>
                  <a:schemeClr val="bg1"/>
                </a:solidFill>
                <a:hlinkClick r:id="rId2"/>
              </a:rPr>
              <a:t>https://</a:t>
            </a:r>
            <a:r>
              <a:rPr lang="en-US" sz="2400" dirty="0" smtClean="0">
                <a:solidFill>
                  <a:schemeClr val="bg1"/>
                </a:solidFill>
                <a:hlinkClick r:id="rId2"/>
              </a:rPr>
              <a:t>www.artstation.com/beaulamb</a:t>
            </a:r>
            <a:endParaRPr lang="en-US" sz="2400" dirty="0" smtClean="0">
              <a:solidFill>
                <a:schemeClr val="bg1"/>
              </a:solidFill>
            </a:endParaRPr>
          </a:p>
          <a:p>
            <a:pPr algn="ctr"/>
            <a:r>
              <a:rPr lang="en-US" sz="2400" dirty="0">
                <a:solidFill>
                  <a:schemeClr val="bg1"/>
                </a:solidFill>
              </a:rPr>
              <a:t/>
            </a:r>
            <a:br>
              <a:rPr lang="en-US" sz="2400" dirty="0">
                <a:solidFill>
                  <a:schemeClr val="bg1"/>
                </a:solidFill>
              </a:rPr>
            </a:br>
            <a:r>
              <a:rPr lang="en-US" sz="2400" dirty="0" smtClean="0">
                <a:solidFill>
                  <a:schemeClr val="bg1"/>
                </a:solidFill>
              </a:rPr>
              <a:t> </a:t>
            </a:r>
            <a:r>
              <a:rPr lang="en-US" sz="2400" b="1" dirty="0" err="1">
                <a:solidFill>
                  <a:schemeClr val="bg1"/>
                </a:solidFill>
              </a:rPr>
              <a:t>Mbincompiler</a:t>
            </a:r>
            <a:r>
              <a:rPr lang="en-US" sz="2400" dirty="0">
                <a:solidFill>
                  <a:schemeClr val="bg1"/>
                </a:solidFill>
              </a:rPr>
              <a:t> &amp; </a:t>
            </a:r>
            <a:r>
              <a:rPr lang="en-US" sz="2400" b="1" dirty="0" err="1">
                <a:solidFill>
                  <a:schemeClr val="bg1"/>
                </a:solidFill>
              </a:rPr>
              <a:t>PSArcTool</a:t>
            </a:r>
            <a:r>
              <a:rPr lang="en-US" sz="2400" dirty="0">
                <a:solidFill>
                  <a:schemeClr val="bg1"/>
                </a:solidFill>
              </a:rPr>
              <a:t> by </a:t>
            </a:r>
            <a:r>
              <a:rPr lang="en-US" sz="2400" b="1" dirty="0">
                <a:solidFill>
                  <a:schemeClr val="bg1"/>
                </a:solidFill>
              </a:rPr>
              <a:t>Monkeyman192</a:t>
            </a:r>
            <a:r>
              <a:rPr lang="en-US" sz="2400" dirty="0">
                <a:solidFill>
                  <a:schemeClr val="bg1"/>
                </a:solidFill>
              </a:rPr>
              <a:t> https://github.com/monkeyman192</a:t>
            </a:r>
            <a:br>
              <a:rPr lang="en-US" sz="2400" dirty="0">
                <a:solidFill>
                  <a:schemeClr val="bg1"/>
                </a:solidFill>
              </a:rPr>
            </a:br>
            <a:endParaRPr lang="en-US" sz="2400" dirty="0" smtClean="0">
              <a:solidFill>
                <a:schemeClr val="bg1"/>
              </a:solidFill>
            </a:endParaRPr>
          </a:p>
          <a:p>
            <a:pPr algn="ctr"/>
            <a:endParaRPr lang="fr-FR" b="1" dirty="0" smtClean="0">
              <a:solidFill>
                <a:schemeClr val="bg1"/>
              </a:solidFill>
            </a:endParaRPr>
          </a:p>
          <a:p>
            <a:pPr algn="ctr"/>
            <a:endParaRPr lang="fr-FR" dirty="0"/>
          </a:p>
        </p:txBody>
      </p:sp>
    </p:spTree>
    <p:extLst>
      <p:ext uri="{BB962C8B-B14F-4D97-AF65-F5344CB8AC3E}">
        <p14:creationId xmlns:p14="http://schemas.microsoft.com/office/powerpoint/2010/main" val="3777782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64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8" name="Rectangle 7"/>
          <p:cNvSpPr/>
          <p:nvPr/>
        </p:nvSpPr>
        <p:spPr>
          <a:xfrm>
            <a:off x="469756" y="250070"/>
            <a:ext cx="10621347" cy="707886"/>
          </a:xfrm>
          <a:prstGeom prst="rect">
            <a:avLst/>
          </a:prstGeom>
        </p:spPr>
        <p:txBody>
          <a:bodyPr wrap="square">
            <a:spAutoFit/>
          </a:bodyPr>
          <a:lstStyle/>
          <a:p>
            <a:pPr algn="ctr"/>
            <a:r>
              <a:rPr lang="en-US" sz="4000" b="1" dirty="0" smtClean="0">
                <a:solidFill>
                  <a:schemeClr val="bg1"/>
                </a:solidFill>
                <a:latin typeface="geosanslight-nmsregular"/>
              </a:rPr>
              <a:t>Features</a:t>
            </a:r>
          </a:p>
        </p:txBody>
      </p:sp>
      <p:sp>
        <p:nvSpPr>
          <p:cNvPr id="9" name="Rectangle 8"/>
          <p:cNvSpPr/>
          <p:nvPr/>
        </p:nvSpPr>
        <p:spPr>
          <a:xfrm>
            <a:off x="374894" y="1114659"/>
            <a:ext cx="10811069" cy="523220"/>
          </a:xfrm>
          <a:prstGeom prst="rect">
            <a:avLst/>
          </a:prstGeom>
        </p:spPr>
        <p:txBody>
          <a:bodyPr wrap="square">
            <a:spAutoFit/>
          </a:bodyPr>
          <a:lstStyle/>
          <a:p>
            <a:pPr algn="ctr"/>
            <a:r>
              <a:rPr lang="en-US" sz="2800" dirty="0" smtClean="0">
                <a:solidFill>
                  <a:srgbClr val="FFC000"/>
                </a:solidFill>
              </a:rPr>
              <a:t>Visuals</a:t>
            </a:r>
            <a:endParaRPr lang="en-US" sz="2800" dirty="0">
              <a:solidFill>
                <a:srgbClr val="FFC000"/>
              </a:solidFill>
            </a:endParaRPr>
          </a:p>
        </p:txBody>
      </p:sp>
      <p:sp>
        <p:nvSpPr>
          <p:cNvPr id="2" name="Rectangle 1"/>
          <p:cNvSpPr/>
          <p:nvPr/>
        </p:nvSpPr>
        <p:spPr>
          <a:xfrm>
            <a:off x="654756" y="1910029"/>
            <a:ext cx="11537244" cy="4431983"/>
          </a:xfrm>
          <a:prstGeom prst="rect">
            <a:avLst/>
          </a:prstGeom>
        </p:spPr>
        <p:txBody>
          <a:bodyPr wrap="square">
            <a:spAutoFit/>
          </a:bodyPr>
          <a:lstStyle/>
          <a:p>
            <a:r>
              <a:rPr lang="en-US" dirty="0" smtClean="0">
                <a:solidFill>
                  <a:schemeClr val="bg1"/>
                </a:solidFill>
              </a:rPr>
              <a:t>-    Improved </a:t>
            </a:r>
            <a:r>
              <a:rPr lang="en-US" dirty="0">
                <a:solidFill>
                  <a:schemeClr val="bg1"/>
                </a:solidFill>
              </a:rPr>
              <a:t>c</a:t>
            </a:r>
            <a:r>
              <a:rPr lang="en-US" dirty="0" smtClean="0">
                <a:solidFill>
                  <a:schemeClr val="bg1"/>
                </a:solidFill>
              </a:rPr>
              <a:t>louds animations </a:t>
            </a:r>
            <a:r>
              <a:rPr lang="en-US" sz="1000" dirty="0" smtClean="0">
                <a:solidFill>
                  <a:schemeClr val="bg1">
                    <a:lumMod val="50000"/>
                  </a:schemeClr>
                </a:solidFill>
              </a:rPr>
              <a:t>( __</a:t>
            </a:r>
            <a:r>
              <a:rPr lang="en-US" sz="1000" dirty="0" err="1" smtClean="0">
                <a:solidFill>
                  <a:schemeClr val="bg1">
                    <a:lumMod val="50000"/>
                  </a:schemeClr>
                </a:solidFill>
              </a:rPr>
              <a:t>CloudsFix</a:t>
            </a:r>
            <a:r>
              <a:rPr lang="en-US" sz="1000" dirty="0" smtClean="0">
                <a:solidFill>
                  <a:schemeClr val="bg1">
                    <a:lumMod val="50000"/>
                  </a:schemeClr>
                </a:solidFill>
              </a:rPr>
              <a:t> ,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pPr marL="171450" indent="-171450">
              <a:buFontTx/>
              <a:buChar char="-"/>
            </a:pPr>
            <a:r>
              <a:rPr lang="en-US" dirty="0" smtClean="0">
                <a:solidFill>
                  <a:schemeClr val="bg1"/>
                </a:solidFill>
              </a:rPr>
              <a:t>  More natural looking clouds</a:t>
            </a:r>
            <a:r>
              <a:rPr lang="en-US" sz="1000" dirty="0" smtClean="0">
                <a:solidFill>
                  <a:schemeClr val="bg1"/>
                </a:solidFill>
              </a:rPr>
              <a:t> </a:t>
            </a:r>
            <a:r>
              <a:rPr lang="en-US" sz="1000" dirty="0" smtClean="0">
                <a:solidFill>
                  <a:schemeClr val="bg1">
                    <a:lumMod val="50000"/>
                  </a:schemeClr>
                </a:solidFill>
              </a:rPr>
              <a:t>( __</a:t>
            </a:r>
            <a:r>
              <a:rPr lang="en-US" sz="1000" dirty="0" err="1" smtClean="0">
                <a:solidFill>
                  <a:schemeClr val="bg1">
                    <a:lumMod val="50000"/>
                  </a:schemeClr>
                </a:solidFill>
              </a:rPr>
              <a:t>CloudsFix</a:t>
            </a:r>
            <a:r>
              <a:rPr lang="en-US" sz="1000" dirty="0" smtClean="0">
                <a:solidFill>
                  <a:schemeClr val="bg1">
                    <a:lumMod val="50000"/>
                  </a:schemeClr>
                </a:solidFill>
              </a:rPr>
              <a:t> , __</a:t>
            </a:r>
            <a:r>
              <a:rPr lang="en-US" sz="1000" dirty="0" err="1" smtClean="0">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Metal looking Spaceships </a:t>
            </a:r>
            <a:r>
              <a:rPr lang="en-US" sz="1000" dirty="0" smtClean="0">
                <a:solidFill>
                  <a:schemeClr val="bg1">
                    <a:lumMod val="50000"/>
                  </a:schemeClr>
                </a:solidFill>
              </a:rPr>
              <a:t>(_METAL_SPACESHIPS )</a:t>
            </a:r>
          </a:p>
          <a:p>
            <a:pPr marL="285750" indent="-285750">
              <a:buFontTx/>
              <a:buChar char="-"/>
            </a:pPr>
            <a:r>
              <a:rPr lang="en-US" dirty="0" smtClean="0">
                <a:solidFill>
                  <a:schemeClr val="bg1"/>
                </a:solidFill>
              </a:rPr>
              <a:t>Custom Filters while playing </a:t>
            </a:r>
            <a:r>
              <a:rPr lang="en-US" sz="1000" dirty="0" smtClean="0">
                <a:solidFill>
                  <a:schemeClr val="bg1">
                    <a:lumMod val="50000"/>
                  </a:schemeClr>
                </a:solidFill>
              </a:rPr>
              <a:t>( _REDMAS-FILTER_ ,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a:solidFill>
                  <a:schemeClr val="bg1">
                    <a:lumMod val="50000"/>
                  </a:schemeClr>
                </a:solidFill>
              </a:rPr>
              <a:t>)</a:t>
            </a:r>
            <a:endParaRPr lang="en-US" dirty="0">
              <a:solidFill>
                <a:schemeClr val="bg1"/>
              </a:solidFill>
            </a:endParaRPr>
          </a:p>
          <a:p>
            <a:pPr marL="285750" indent="-285750">
              <a:buFontTx/>
              <a:buChar char="-"/>
            </a:pPr>
            <a:r>
              <a:rPr lang="en-US" dirty="0">
                <a:solidFill>
                  <a:schemeClr val="bg1"/>
                </a:solidFill>
              </a:rPr>
              <a:t>no more </a:t>
            </a:r>
            <a:r>
              <a:rPr lang="en-US" dirty="0" smtClean="0">
                <a:solidFill>
                  <a:schemeClr val="bg1"/>
                </a:solidFill>
              </a:rPr>
              <a:t>blue filter on Analysis Visor </a:t>
            </a:r>
            <a:r>
              <a:rPr lang="en-US" sz="1000" dirty="0">
                <a:solidFill>
                  <a:schemeClr val="bg1">
                    <a:lumMod val="50000"/>
                  </a:schemeClr>
                </a:solidFill>
              </a:rPr>
              <a:t>( _REDMAS-FILTER_ , __</a:t>
            </a:r>
            <a:r>
              <a:rPr lang="en-US" sz="1000" dirty="0" err="1">
                <a:solidFill>
                  <a:schemeClr val="bg1">
                    <a:lumMod val="50000"/>
                  </a:schemeClr>
                </a:solidFill>
              </a:rPr>
              <a:t>NMS_BEYOND_Fantasy</a:t>
            </a:r>
            <a:r>
              <a:rPr lang="en-US" sz="1000" dirty="0">
                <a:solidFill>
                  <a:schemeClr val="bg1">
                    <a:lumMod val="50000"/>
                  </a:schemeClr>
                </a:solidFill>
              </a:rPr>
              <a:t>)</a:t>
            </a:r>
            <a:endParaRPr lang="en-US" sz="1000" dirty="0">
              <a:solidFill>
                <a:schemeClr val="bg1"/>
              </a:solidFill>
            </a:endParaRPr>
          </a:p>
          <a:p>
            <a:pPr marL="285750" indent="-285750">
              <a:buFontTx/>
              <a:buChar char="-"/>
            </a:pPr>
            <a:r>
              <a:rPr lang="en-US" dirty="0" smtClean="0">
                <a:solidFill>
                  <a:schemeClr val="bg1"/>
                </a:solidFill>
                <a:latin typeface="+mj-lt"/>
              </a:rPr>
              <a:t>NEW Warping effects for stations portals and systems’ warps </a:t>
            </a:r>
            <a:r>
              <a:rPr lang="en-US" sz="1000" dirty="0" smtClean="0">
                <a:solidFill>
                  <a:schemeClr val="bg1">
                    <a:lumMod val="50000"/>
                  </a:schemeClr>
                </a:solidFill>
                <a:latin typeface="+mj-lt"/>
              </a:rPr>
              <a:t>(_</a:t>
            </a:r>
            <a:r>
              <a:rPr lang="en-US" sz="1000" dirty="0" err="1" smtClean="0">
                <a:solidFill>
                  <a:schemeClr val="bg1">
                    <a:lumMod val="50000"/>
                  </a:schemeClr>
                </a:solidFill>
                <a:latin typeface="+mj-lt"/>
              </a:rPr>
              <a:t>Sliders_PORTALS_EFFECT</a:t>
            </a:r>
            <a:r>
              <a:rPr lang="en-US" sz="1000" dirty="0" smtClean="0">
                <a:solidFill>
                  <a:schemeClr val="bg1">
                    <a:lumMod val="50000"/>
                  </a:schemeClr>
                </a:solidFill>
                <a:latin typeface="+mj-lt"/>
              </a:rPr>
              <a:t>, PEGASUS_WARP , </a:t>
            </a:r>
            <a:r>
              <a:rPr lang="en-US" sz="1000" dirty="0" smtClean="0">
                <a:solidFill>
                  <a:schemeClr val="bg1">
                    <a:lumMod val="50000"/>
                  </a:schemeClr>
                </a:solidFill>
              </a:rPr>
              <a:t>__</a:t>
            </a:r>
            <a:r>
              <a:rPr lang="en-US" sz="1000" dirty="0" err="1" smtClean="0">
                <a:solidFill>
                  <a:schemeClr val="bg1">
                    <a:lumMod val="50000"/>
                  </a:schemeClr>
                </a:solidFill>
              </a:rPr>
              <a:t>NMS_BEYOND_Fantasy</a:t>
            </a:r>
            <a:r>
              <a:rPr lang="en-US" sz="1000" dirty="0" smtClean="0">
                <a:solidFill>
                  <a:schemeClr val="bg1">
                    <a:lumMod val="50000"/>
                  </a:schemeClr>
                </a:solidFill>
                <a:latin typeface="+mj-lt"/>
              </a:rPr>
              <a:t> )</a:t>
            </a:r>
          </a:p>
          <a:p>
            <a:pPr marL="285750" indent="-285750">
              <a:buFontTx/>
              <a:buChar char="-"/>
            </a:pPr>
            <a:r>
              <a:rPr lang="en-US" dirty="0" smtClean="0">
                <a:solidFill>
                  <a:schemeClr val="bg1"/>
                </a:solidFill>
              </a:rPr>
              <a:t>The </a:t>
            </a:r>
            <a:r>
              <a:rPr lang="en-US" dirty="0">
                <a:solidFill>
                  <a:schemeClr val="bg1"/>
                </a:solidFill>
              </a:rPr>
              <a:t>fog </a:t>
            </a:r>
            <a:r>
              <a:rPr lang="en-US" dirty="0" smtClean="0">
                <a:solidFill>
                  <a:schemeClr val="bg1"/>
                </a:solidFill>
              </a:rPr>
              <a:t>has been </a:t>
            </a:r>
            <a:r>
              <a:rPr lang="en-US" dirty="0">
                <a:solidFill>
                  <a:schemeClr val="bg1"/>
                </a:solidFill>
              </a:rPr>
              <a:t>improved to create </a:t>
            </a:r>
            <a:r>
              <a:rPr lang="en-US" dirty="0" smtClean="0">
                <a:solidFill>
                  <a:schemeClr val="bg1"/>
                </a:solidFill>
              </a:rPr>
              <a:t>a nicer </a:t>
            </a:r>
            <a:r>
              <a:rPr lang="en-US" dirty="0">
                <a:solidFill>
                  <a:schemeClr val="bg1"/>
                </a:solidFill>
              </a:rPr>
              <a:t>field of view on distance </a:t>
            </a:r>
            <a:r>
              <a:rPr lang="en-US" sz="800" dirty="0">
                <a:solidFill>
                  <a:schemeClr val="bg1">
                    <a:lumMod val="50000"/>
                  </a:schemeClr>
                </a:solidFill>
              </a:rPr>
              <a:t>(___FANTASY_WORLDS , __</a:t>
            </a:r>
            <a:r>
              <a:rPr lang="en-US" sz="800" dirty="0" err="1">
                <a:solidFill>
                  <a:schemeClr val="bg1">
                    <a:lumMod val="50000"/>
                  </a:schemeClr>
                </a:solidFill>
              </a:rPr>
              <a:t>NMS_BEYOND_Fantasy</a:t>
            </a:r>
            <a:r>
              <a:rPr lang="en-US" sz="800" dirty="0" smtClean="0">
                <a:solidFill>
                  <a:schemeClr val="bg1">
                    <a:lumMod val="50000"/>
                  </a:schemeClr>
                </a:solidFill>
              </a:rPr>
              <a:t>)</a:t>
            </a:r>
          </a:p>
          <a:p>
            <a:r>
              <a:rPr lang="en-US" dirty="0" smtClean="0">
                <a:solidFill>
                  <a:schemeClr val="bg1"/>
                </a:solidFill>
              </a:rPr>
              <a:t>- </a:t>
            </a:r>
            <a:r>
              <a:rPr lang="en-US" sz="1000" dirty="0" smtClean="0">
                <a:solidFill>
                  <a:schemeClr val="bg1"/>
                </a:solidFill>
              </a:rPr>
              <a:t>       </a:t>
            </a:r>
            <a:r>
              <a:rPr lang="en-US" dirty="0" smtClean="0">
                <a:solidFill>
                  <a:schemeClr val="bg1"/>
                </a:solidFill>
              </a:rPr>
              <a:t>Rainbows can now be seen more easily ( bigger and closer ) </a:t>
            </a:r>
            <a:r>
              <a:rPr lang="en-US" sz="800" dirty="0" smtClean="0">
                <a:solidFill>
                  <a:schemeClr val="bg1">
                    <a:lumMod val="50000"/>
                  </a:schemeClr>
                </a:solidFill>
              </a:rPr>
              <a:t>(___</a:t>
            </a:r>
            <a:r>
              <a:rPr lang="en-US" sz="800" dirty="0">
                <a:solidFill>
                  <a:schemeClr val="bg1">
                    <a:lumMod val="50000"/>
                  </a:schemeClr>
                </a:solidFill>
              </a:rPr>
              <a:t>FANTASY_WORLDS , __</a:t>
            </a:r>
            <a:r>
              <a:rPr lang="en-US" sz="800" dirty="0" err="1">
                <a:solidFill>
                  <a:schemeClr val="bg1">
                    <a:lumMod val="50000"/>
                  </a:schemeClr>
                </a:solidFill>
              </a:rPr>
              <a:t>NMS_BEYOND_Fantasy</a:t>
            </a:r>
            <a:r>
              <a:rPr lang="en-US" sz="800" dirty="0">
                <a:solidFill>
                  <a:schemeClr val="bg1">
                    <a:lumMod val="50000"/>
                  </a:schemeClr>
                </a:solidFill>
              </a:rPr>
              <a:t>)</a:t>
            </a:r>
            <a:endParaRPr lang="en-US" sz="1000" dirty="0" smtClean="0">
              <a:solidFill>
                <a:schemeClr val="bg1">
                  <a:lumMod val="50000"/>
                </a:schemeClr>
              </a:solidFill>
              <a:latin typeface="+mj-lt"/>
            </a:endParaRPr>
          </a:p>
          <a:p>
            <a:pPr marL="285750" indent="-285750">
              <a:buFontTx/>
              <a:buChar char="-"/>
            </a:pPr>
            <a:r>
              <a:rPr lang="en-US" dirty="0" smtClean="0">
                <a:solidFill>
                  <a:schemeClr val="bg1"/>
                </a:solidFill>
              </a:rPr>
              <a:t>Water colors  are variations </a:t>
            </a:r>
            <a:r>
              <a:rPr lang="en-US" dirty="0">
                <a:solidFill>
                  <a:schemeClr val="bg1"/>
                </a:solidFill>
              </a:rPr>
              <a:t>of </a:t>
            </a:r>
            <a:r>
              <a:rPr lang="en-US" dirty="0" smtClean="0">
                <a:solidFill>
                  <a:schemeClr val="bg1"/>
                </a:solidFill>
              </a:rPr>
              <a:t>Blue only </a:t>
            </a:r>
            <a:r>
              <a:rPr lang="en-US" sz="1000" dirty="0" smtClean="0">
                <a:solidFill>
                  <a:schemeClr val="bg1">
                    <a:lumMod val="50000"/>
                  </a:schemeClr>
                </a:solidFill>
              </a:rPr>
              <a:t>( _COLORS-GEN</a:t>
            </a:r>
            <a:r>
              <a:rPr lang="en-US" sz="1000" dirty="0">
                <a:solidFill>
                  <a:schemeClr val="bg1">
                    <a:lumMod val="50000"/>
                  </a:schemeClr>
                </a:solidFill>
              </a:rPr>
              <a:t>_,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en-US" dirty="0" smtClean="0">
                <a:solidFill>
                  <a:schemeClr val="bg1"/>
                </a:solidFill>
              </a:rPr>
              <a:t>Suns </a:t>
            </a:r>
            <a:r>
              <a:rPr lang="en-US" dirty="0">
                <a:solidFill>
                  <a:schemeClr val="bg1"/>
                </a:solidFill>
              </a:rPr>
              <a:t>colors are improved </a:t>
            </a:r>
            <a:r>
              <a:rPr lang="en-US" sz="1000" dirty="0">
                <a:solidFill>
                  <a:schemeClr val="bg1">
                    <a:lumMod val="50000"/>
                  </a:schemeClr>
                </a:solidFill>
              </a:rPr>
              <a:t>(___FANTASY_WORLDS ,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171450" indent="-171450">
              <a:buFontTx/>
              <a:buChar char="-"/>
            </a:pPr>
            <a:r>
              <a:rPr lang="en-US" sz="1600" dirty="0">
                <a:solidFill>
                  <a:schemeClr val="bg1"/>
                </a:solidFill>
              </a:rPr>
              <a:t> </a:t>
            </a:r>
            <a:r>
              <a:rPr lang="en-US" sz="1600" dirty="0" smtClean="0">
                <a:solidFill>
                  <a:schemeClr val="bg1"/>
                </a:solidFill>
              </a:rPr>
              <a:t> Higher </a:t>
            </a:r>
            <a:r>
              <a:rPr lang="en-US" sz="1600" dirty="0">
                <a:solidFill>
                  <a:schemeClr val="bg1"/>
                </a:solidFill>
              </a:rPr>
              <a:t>range and optimized grass </a:t>
            </a:r>
            <a:r>
              <a:rPr lang="en-US" sz="1000" dirty="0">
                <a:solidFill>
                  <a:schemeClr val="bg1">
                    <a:lumMod val="50000"/>
                  </a:schemeClr>
                </a:solidFill>
              </a:rPr>
              <a:t>(___FANTASY_WORLDS ,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171450" indent="-171450">
              <a:buFontTx/>
              <a:buChar char="-"/>
            </a:pPr>
            <a:r>
              <a:rPr lang="en-US" dirty="0" smtClean="0">
                <a:solidFill>
                  <a:schemeClr val="bg1"/>
                </a:solidFill>
              </a:rPr>
              <a:t>  </a:t>
            </a:r>
            <a:r>
              <a:rPr lang="en-US" sz="1600" dirty="0" smtClean="0">
                <a:solidFill>
                  <a:schemeClr val="bg1"/>
                </a:solidFill>
              </a:rPr>
              <a:t>Concept Art </a:t>
            </a:r>
            <a:r>
              <a:rPr lang="en-US" sz="1600" dirty="0">
                <a:solidFill>
                  <a:schemeClr val="bg1"/>
                </a:solidFill>
              </a:rPr>
              <a:t>Spaceships Trails </a:t>
            </a:r>
            <a:r>
              <a:rPr lang="en-US" sz="1000" dirty="0">
                <a:solidFill>
                  <a:schemeClr val="bg1">
                    <a:lumMod val="50000"/>
                  </a:schemeClr>
                </a:solidFill>
              </a:rPr>
              <a:t>(__</a:t>
            </a:r>
            <a:r>
              <a:rPr lang="en-US" sz="1000" dirty="0" smtClean="0">
                <a:solidFill>
                  <a:schemeClr val="bg1">
                    <a:lumMod val="50000"/>
                  </a:schemeClr>
                </a:solidFill>
              </a:rPr>
              <a:t>ORANGE_TRAILS )</a:t>
            </a:r>
          </a:p>
          <a:p>
            <a:pPr marL="171450" indent="-171450">
              <a:buFontTx/>
              <a:buChar char="-"/>
            </a:pPr>
            <a:r>
              <a:rPr lang="en-US" sz="1600" dirty="0">
                <a:solidFill>
                  <a:schemeClr val="bg1"/>
                </a:solidFill>
              </a:rPr>
              <a:t> </a:t>
            </a:r>
            <a:r>
              <a:rPr lang="en-US" sz="1600" dirty="0" smtClean="0">
                <a:solidFill>
                  <a:schemeClr val="bg1"/>
                </a:solidFill>
              </a:rPr>
              <a:t> Concept </a:t>
            </a:r>
            <a:r>
              <a:rPr lang="en-US" sz="1600" dirty="0">
                <a:solidFill>
                  <a:schemeClr val="bg1"/>
                </a:solidFill>
              </a:rPr>
              <a:t>Art </a:t>
            </a:r>
            <a:r>
              <a:rPr lang="en-US" sz="1600" dirty="0" smtClean="0">
                <a:solidFill>
                  <a:schemeClr val="bg1"/>
                </a:solidFill>
              </a:rPr>
              <a:t>Blue Space Colors </a:t>
            </a:r>
            <a:r>
              <a:rPr lang="en-US" sz="1000" dirty="0" smtClean="0">
                <a:solidFill>
                  <a:schemeClr val="bg1">
                    <a:lumMod val="50000"/>
                  </a:schemeClr>
                </a:solidFill>
              </a:rPr>
              <a:t> (_BLUE_SPACE )</a:t>
            </a:r>
            <a:endParaRPr lang="en-US" sz="1000" dirty="0" smtClean="0">
              <a:solidFill>
                <a:schemeClr val="bg1">
                  <a:lumMod val="50000"/>
                </a:schemeClr>
              </a:solidFill>
            </a:endParaRPr>
          </a:p>
          <a:p>
            <a:pPr marL="171450" indent="-171450">
              <a:buFontTx/>
              <a:buChar char="-"/>
            </a:pPr>
            <a:r>
              <a:rPr lang="en-US" sz="1600" dirty="0" smtClean="0">
                <a:solidFill>
                  <a:schemeClr val="bg1"/>
                </a:solidFill>
              </a:rPr>
              <a:t>  </a:t>
            </a:r>
            <a:r>
              <a:rPr lang="en-US" sz="1600" dirty="0" err="1" smtClean="0">
                <a:solidFill>
                  <a:schemeClr val="bg1"/>
                </a:solidFill>
              </a:rPr>
              <a:t>Colorfulll</a:t>
            </a:r>
            <a:r>
              <a:rPr lang="en-US" sz="1600" dirty="0" smtClean="0">
                <a:solidFill>
                  <a:schemeClr val="bg1"/>
                </a:solidFill>
              </a:rPr>
              <a:t> Planets Lights </a:t>
            </a:r>
            <a:r>
              <a:rPr lang="en-US" sz="1000" dirty="0">
                <a:solidFill>
                  <a:schemeClr val="bg1">
                    <a:lumMod val="50000"/>
                  </a:schemeClr>
                </a:solidFill>
              </a:rPr>
              <a:t>FANTASY_WORLDS ,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171450" indent="-171450">
              <a:buFontTx/>
              <a:buChar char="-"/>
            </a:pPr>
            <a:r>
              <a:rPr lang="en-US" sz="1600" dirty="0">
                <a:solidFill>
                  <a:schemeClr val="bg1"/>
                </a:solidFill>
              </a:rPr>
              <a:t> </a:t>
            </a:r>
            <a:r>
              <a:rPr lang="en-US" sz="1600" dirty="0" smtClean="0">
                <a:solidFill>
                  <a:schemeClr val="bg1"/>
                </a:solidFill>
              </a:rPr>
              <a:t> Darker Nights </a:t>
            </a:r>
            <a:r>
              <a:rPr lang="en-US" sz="1000" dirty="0">
                <a:solidFill>
                  <a:schemeClr val="bg1">
                    <a:lumMod val="50000"/>
                  </a:schemeClr>
                </a:solidFill>
              </a:rPr>
              <a:t>FANTASY_WORLDS , __</a:t>
            </a:r>
            <a:r>
              <a:rPr lang="en-US" sz="1000" dirty="0" err="1">
                <a:solidFill>
                  <a:schemeClr val="bg1">
                    <a:lumMod val="50000"/>
                  </a:schemeClr>
                </a:solidFill>
              </a:rPr>
              <a:t>NMS_BEYOND_Fantasy</a:t>
            </a:r>
            <a:r>
              <a:rPr lang="en-US" sz="1000" dirty="0" smtClean="0">
                <a:solidFill>
                  <a:schemeClr val="bg1">
                    <a:lumMod val="50000"/>
                  </a:schemeClr>
                </a:solidFill>
              </a:rPr>
              <a:t>)</a:t>
            </a:r>
            <a:r>
              <a:rPr lang="en-US" sz="1600" dirty="0">
                <a:solidFill>
                  <a:schemeClr val="bg1"/>
                </a:solidFill>
              </a:rPr>
              <a:t/>
            </a:r>
            <a:br>
              <a:rPr lang="en-US" sz="1600" dirty="0">
                <a:solidFill>
                  <a:schemeClr val="bg1"/>
                </a:solidFill>
              </a:rPr>
            </a:br>
            <a:endParaRPr lang="fr-FR" sz="1000" dirty="0" smtClean="0">
              <a:solidFill>
                <a:schemeClr val="bg1"/>
              </a:solidFill>
            </a:endParaRPr>
          </a:p>
          <a:p>
            <a:endParaRPr lang="fr-FR" sz="1000" dirty="0"/>
          </a:p>
        </p:txBody>
      </p:sp>
    </p:spTree>
    <p:extLst>
      <p:ext uri="{BB962C8B-B14F-4D97-AF65-F5344CB8AC3E}">
        <p14:creationId xmlns:p14="http://schemas.microsoft.com/office/powerpoint/2010/main" val="1431582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729399" y="556723"/>
            <a:ext cx="10811069" cy="523220"/>
          </a:xfrm>
          <a:prstGeom prst="rect">
            <a:avLst/>
          </a:prstGeom>
        </p:spPr>
        <p:txBody>
          <a:bodyPr wrap="square">
            <a:spAutoFit/>
          </a:bodyPr>
          <a:lstStyle/>
          <a:p>
            <a:pPr algn="ctr"/>
            <a:r>
              <a:rPr lang="en-US" sz="2800" dirty="0" smtClean="0">
                <a:solidFill>
                  <a:srgbClr val="FFC000"/>
                </a:solidFill>
              </a:rPr>
              <a:t>Gameplay</a:t>
            </a:r>
            <a:endParaRPr lang="en-US" sz="2800" dirty="0">
              <a:solidFill>
                <a:srgbClr val="FFC000"/>
              </a:solidFill>
            </a:endParaRPr>
          </a:p>
        </p:txBody>
      </p:sp>
      <p:sp>
        <p:nvSpPr>
          <p:cNvPr id="5" name="Rectangle 4"/>
          <p:cNvSpPr/>
          <p:nvPr/>
        </p:nvSpPr>
        <p:spPr>
          <a:xfrm>
            <a:off x="729399" y="1173175"/>
            <a:ext cx="10574948" cy="6924973"/>
          </a:xfrm>
          <a:prstGeom prst="rect">
            <a:avLst/>
          </a:prstGeom>
        </p:spPr>
        <p:txBody>
          <a:bodyPr wrap="square">
            <a:spAutoFit/>
          </a:bodyPr>
          <a:lstStyle/>
          <a:p>
            <a:r>
              <a:rPr lang="fr-FR" b="1" dirty="0" smtClean="0">
                <a:solidFill>
                  <a:schemeClr val="bg1"/>
                </a:solidFill>
              </a:rPr>
              <a:t>. </a:t>
            </a:r>
            <a:r>
              <a:rPr lang="fr-FR" b="1" dirty="0" err="1" smtClean="0">
                <a:solidFill>
                  <a:schemeClr val="bg1"/>
                </a:solidFill>
              </a:rPr>
              <a:t>Gameplay</a:t>
            </a:r>
            <a:r>
              <a:rPr lang="fr-FR" b="1" dirty="0" smtClean="0">
                <a:solidFill>
                  <a:schemeClr val="bg1"/>
                </a:solidFill>
              </a:rPr>
              <a:t> </a:t>
            </a:r>
            <a:r>
              <a:rPr lang="fr-FR" b="1" dirty="0" err="1" smtClean="0">
                <a:solidFill>
                  <a:schemeClr val="bg1"/>
                </a:solidFill>
              </a:rPr>
              <a:t>Polish</a:t>
            </a:r>
            <a:endParaRPr lang="fr-FR" b="1" dirty="0" smtClean="0">
              <a:solidFill>
                <a:schemeClr val="bg1"/>
              </a:solidFill>
            </a:endParaRPr>
          </a:p>
          <a:p>
            <a:endParaRPr lang="fr-FR" b="1" dirty="0">
              <a:solidFill>
                <a:schemeClr val="bg1"/>
              </a:solidFill>
            </a:endParaRPr>
          </a:p>
          <a:p>
            <a:r>
              <a:rPr lang="fr-FR" dirty="0" smtClean="0">
                <a:solidFill>
                  <a:schemeClr val="bg1"/>
                </a:solidFill>
              </a:rPr>
              <a:t> 	</a:t>
            </a:r>
            <a:r>
              <a:rPr lang="en-US" dirty="0" smtClean="0">
                <a:solidFill>
                  <a:schemeClr val="bg1"/>
                </a:solidFill>
              </a:rPr>
              <a:t>- </a:t>
            </a:r>
            <a:r>
              <a:rPr lang="en-US" dirty="0">
                <a:solidFill>
                  <a:schemeClr val="bg1"/>
                </a:solidFill>
              </a:rPr>
              <a:t>Shoulder cam inside </a:t>
            </a:r>
            <a:r>
              <a:rPr lang="en-US" dirty="0" smtClean="0">
                <a:solidFill>
                  <a:schemeClr val="bg1"/>
                </a:solidFill>
              </a:rPr>
              <a:t>interiors. </a:t>
            </a:r>
            <a:r>
              <a:rPr lang="en-US" sz="1050" dirty="0">
                <a:solidFill>
                  <a:schemeClr val="bg1">
                    <a:lumMod val="50000"/>
                  </a:schemeClr>
                </a:solidFill>
              </a:rPr>
              <a:t>(</a:t>
            </a:r>
            <a:r>
              <a:rPr lang="en-US" sz="1050" dirty="0" smtClean="0">
                <a:solidFill>
                  <a:schemeClr val="bg1">
                    <a:lumMod val="50000"/>
                  </a:schemeClr>
                </a:solidFill>
              </a:rPr>
              <a:t>_CAM_OVERHAUL , </a:t>
            </a:r>
            <a:r>
              <a:rPr lang="en-US" sz="1050" dirty="0">
                <a:solidFill>
                  <a:schemeClr val="bg1">
                    <a:lumMod val="50000"/>
                  </a:schemeClr>
                </a:solidFill>
              </a:rPr>
              <a:t>__</a:t>
            </a:r>
            <a:r>
              <a:rPr lang="en-US" sz="1050" dirty="0" err="1">
                <a:solidFill>
                  <a:schemeClr val="bg1">
                    <a:lumMod val="50000"/>
                  </a:schemeClr>
                </a:solidFill>
              </a:rPr>
              <a:t>NMS_BEYOND_Fantasy</a:t>
            </a:r>
            <a:r>
              <a:rPr lang="en-US" sz="1050" dirty="0">
                <a:solidFill>
                  <a:schemeClr val="bg1">
                    <a:lumMod val="50000"/>
                  </a:schemeClr>
                </a:solidFill>
              </a:rPr>
              <a:t>)</a:t>
            </a:r>
            <a:endParaRPr lang="en-US" sz="1050" dirty="0" smtClean="0">
              <a:solidFill>
                <a:schemeClr val="bg1"/>
              </a:solidFill>
            </a:endParaRPr>
          </a:p>
          <a:p>
            <a:r>
              <a:rPr lang="en-US" dirty="0" smtClean="0">
                <a:solidFill>
                  <a:schemeClr val="bg1"/>
                </a:solidFill>
              </a:rPr>
              <a:t>	- </a:t>
            </a:r>
            <a:r>
              <a:rPr lang="en-US" dirty="0">
                <a:solidFill>
                  <a:schemeClr val="bg1"/>
                </a:solidFill>
              </a:rPr>
              <a:t>A more far view on spaceships and using the </a:t>
            </a:r>
            <a:r>
              <a:rPr lang="en-US" dirty="0" smtClean="0">
                <a:solidFill>
                  <a:schemeClr val="bg1"/>
                </a:solidFill>
              </a:rPr>
              <a:t>jetpack. </a:t>
            </a:r>
            <a:r>
              <a:rPr lang="en-US" sz="1000" dirty="0">
                <a:solidFill>
                  <a:schemeClr val="bg1">
                    <a:lumMod val="50000"/>
                  </a:schemeClr>
                </a:solidFill>
              </a:rPr>
              <a:t>(_CAM_OVERHAUL , __</a:t>
            </a:r>
            <a:r>
              <a:rPr lang="en-US" sz="1000" dirty="0" err="1">
                <a:solidFill>
                  <a:schemeClr val="bg1">
                    <a:lumMod val="50000"/>
                  </a:schemeClr>
                </a:solidFill>
              </a:rPr>
              <a:t>NMS_BEYOND_Fantasy</a:t>
            </a:r>
            <a:r>
              <a:rPr lang="en-US" sz="1000" dirty="0" smtClean="0">
                <a:solidFill>
                  <a:schemeClr val="bg1">
                    <a:lumMod val="50000"/>
                  </a:schemeClr>
                </a:solidFill>
              </a:rPr>
              <a:t>)</a:t>
            </a:r>
            <a:r>
              <a:rPr lang="en-US" dirty="0">
                <a:solidFill>
                  <a:schemeClr val="bg1"/>
                </a:solidFill>
              </a:rPr>
              <a:t/>
            </a:r>
            <a:br>
              <a:rPr lang="en-US" dirty="0">
                <a:solidFill>
                  <a:schemeClr val="bg1"/>
                </a:solidFill>
              </a:rPr>
            </a:br>
            <a:r>
              <a:rPr lang="en-US" dirty="0" smtClean="0">
                <a:solidFill>
                  <a:schemeClr val="bg1"/>
                </a:solidFill>
              </a:rPr>
              <a:t>	- </a:t>
            </a:r>
            <a:r>
              <a:rPr lang="en-US" dirty="0">
                <a:solidFill>
                  <a:schemeClr val="bg1"/>
                </a:solidFill>
              </a:rPr>
              <a:t>Using alt key + mouse axes allows free look around the </a:t>
            </a:r>
            <a:r>
              <a:rPr lang="en-US" dirty="0" smtClean="0">
                <a:solidFill>
                  <a:schemeClr val="bg1"/>
                </a:solidFill>
              </a:rPr>
              <a:t>spaceship. </a:t>
            </a:r>
            <a:r>
              <a:rPr lang="en-US" sz="1000" dirty="0">
                <a:solidFill>
                  <a:schemeClr val="bg1">
                    <a:lumMod val="50000"/>
                  </a:schemeClr>
                </a:solidFill>
              </a:rPr>
              <a:t>(_CAM_OVERHAUL ,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a:solidFill>
                  <a:schemeClr val="bg1"/>
                </a:solidFill>
              </a:rPr>
              <a:t>( </a:t>
            </a:r>
            <a:r>
              <a:rPr lang="en-US" dirty="0" smtClean="0">
                <a:solidFill>
                  <a:schemeClr val="bg1"/>
                </a:solidFill>
              </a:rPr>
              <a:t>right stick by </a:t>
            </a:r>
            <a:r>
              <a:rPr lang="en-US" dirty="0">
                <a:solidFill>
                  <a:schemeClr val="bg1"/>
                </a:solidFill>
              </a:rPr>
              <a:t>using </a:t>
            </a:r>
            <a:r>
              <a:rPr lang="en-US" dirty="0" smtClean="0">
                <a:solidFill>
                  <a:schemeClr val="bg1"/>
                </a:solidFill>
              </a:rPr>
              <a:t>a gamepad controller)</a:t>
            </a:r>
          </a:p>
          <a:p>
            <a:r>
              <a:rPr lang="en-US" dirty="0">
                <a:solidFill>
                  <a:schemeClr val="bg1"/>
                </a:solidFill>
              </a:rPr>
              <a:t>	</a:t>
            </a:r>
            <a:r>
              <a:rPr lang="en-US" dirty="0" smtClean="0">
                <a:solidFill>
                  <a:schemeClr val="bg1"/>
                </a:solidFill>
              </a:rPr>
              <a:t>- Polished player’s 3D model turning animations. </a:t>
            </a:r>
            <a:r>
              <a:rPr lang="en-US" sz="1000" dirty="0">
                <a:solidFill>
                  <a:schemeClr val="bg1">
                    <a:lumMod val="50000"/>
                  </a:schemeClr>
                </a:solidFill>
              </a:rPr>
              <a:t>(__IMPROVED_CHAR_MOVEMENTS,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 Player can walk if you use the walk version. ( this is not a </a:t>
            </a:r>
            <a:r>
              <a:rPr lang="en-US" dirty="0" err="1" smtClean="0">
                <a:solidFill>
                  <a:schemeClr val="bg1"/>
                </a:solidFill>
              </a:rPr>
              <a:t>toogle</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sz="1000" dirty="0">
                <a:solidFill>
                  <a:schemeClr val="bg1">
                    <a:lumMod val="50000"/>
                  </a:schemeClr>
                </a:solidFill>
              </a:rPr>
              <a:t>(__</a:t>
            </a:r>
            <a:r>
              <a:rPr lang="en-US" sz="1000" dirty="0" smtClean="0">
                <a:solidFill>
                  <a:schemeClr val="bg1">
                    <a:lumMod val="50000"/>
                  </a:schemeClr>
                </a:solidFill>
              </a:rPr>
              <a:t>IMPROVED_CHAR_MOVEMENTS_WALK,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 Improved Deaths ragdoll effect. </a:t>
            </a:r>
            <a:r>
              <a:rPr lang="en-US" sz="1000" dirty="0">
                <a:solidFill>
                  <a:schemeClr val="bg1">
                    <a:lumMod val="50000"/>
                  </a:schemeClr>
                </a:solidFill>
              </a:rPr>
              <a:t>(__</a:t>
            </a:r>
            <a:r>
              <a:rPr lang="en-US" sz="1000" dirty="0" smtClean="0">
                <a:solidFill>
                  <a:schemeClr val="bg1">
                    <a:lumMod val="50000"/>
                  </a:schemeClr>
                </a:solidFill>
              </a:rPr>
              <a:t>IMPROVED_CHAR_MOVEMENTS,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 Start the game in first person view. </a:t>
            </a:r>
            <a:r>
              <a:rPr lang="en-US" sz="1000" dirty="0">
                <a:solidFill>
                  <a:schemeClr val="bg1">
                    <a:lumMod val="50000"/>
                  </a:schemeClr>
                </a:solidFill>
              </a:rPr>
              <a:t>(_</a:t>
            </a:r>
            <a:r>
              <a:rPr lang="en-US" sz="1000" dirty="0" err="1">
                <a:solidFill>
                  <a:schemeClr val="bg1">
                    <a:lumMod val="50000"/>
                  </a:schemeClr>
                </a:solidFill>
              </a:rPr>
              <a:t>Improved_game_start</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 Player’s shadow enabled on first person view. </a:t>
            </a:r>
            <a:r>
              <a:rPr lang="en-US" sz="1000" dirty="0">
                <a:solidFill>
                  <a:schemeClr val="bg1">
                    <a:lumMod val="50000"/>
                  </a:schemeClr>
                </a:solidFill>
              </a:rPr>
              <a:t>(_</a:t>
            </a:r>
            <a:r>
              <a:rPr lang="en-US" sz="1000" dirty="0" err="1">
                <a:solidFill>
                  <a:schemeClr val="bg1">
                    <a:lumMod val="50000"/>
                  </a:schemeClr>
                </a:solidFill>
              </a:rPr>
              <a:t>Improved_game_start</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 Start the game with a </a:t>
            </a:r>
            <a:r>
              <a:rPr lang="en-US" dirty="0">
                <a:solidFill>
                  <a:schemeClr val="bg1"/>
                </a:solidFill>
              </a:rPr>
              <a:t>random </a:t>
            </a:r>
            <a:r>
              <a:rPr lang="en-US" dirty="0" smtClean="0">
                <a:solidFill>
                  <a:schemeClr val="bg1"/>
                </a:solidFill>
              </a:rPr>
              <a:t>spaceship.</a:t>
            </a:r>
            <a:r>
              <a:rPr lang="en-US" dirty="0">
                <a:solidFill>
                  <a:schemeClr val="bg1">
                    <a:lumMod val="50000"/>
                  </a:schemeClr>
                </a:solidFill>
              </a:rPr>
              <a:t> </a:t>
            </a:r>
            <a:r>
              <a:rPr lang="en-US" sz="1000" dirty="0">
                <a:solidFill>
                  <a:schemeClr val="bg1">
                    <a:lumMod val="50000"/>
                  </a:schemeClr>
                </a:solidFill>
              </a:rPr>
              <a:t>(_</a:t>
            </a:r>
            <a:r>
              <a:rPr lang="en-US" sz="1000" dirty="0" err="1">
                <a:solidFill>
                  <a:schemeClr val="bg1">
                    <a:lumMod val="50000"/>
                  </a:schemeClr>
                </a:solidFill>
              </a:rPr>
              <a:t>Improved_game_start</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 Start the game with a random multi-tool.</a:t>
            </a:r>
            <a:r>
              <a:rPr lang="en-US" dirty="0">
                <a:solidFill>
                  <a:schemeClr val="bg1">
                    <a:lumMod val="50000"/>
                  </a:schemeClr>
                </a:solidFill>
              </a:rPr>
              <a:t> </a:t>
            </a:r>
            <a:r>
              <a:rPr lang="en-US" sz="1000" dirty="0">
                <a:solidFill>
                  <a:schemeClr val="bg1">
                    <a:lumMod val="50000"/>
                  </a:schemeClr>
                </a:solidFill>
              </a:rPr>
              <a:t>(_</a:t>
            </a:r>
            <a:r>
              <a:rPr lang="en-US" sz="1000" dirty="0" err="1">
                <a:solidFill>
                  <a:schemeClr val="bg1">
                    <a:lumMod val="50000"/>
                  </a:schemeClr>
                </a:solidFill>
              </a:rPr>
              <a:t>Improved_game_start</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en-US" dirty="0" smtClean="0">
              <a:solidFill>
                <a:schemeClr val="bg1"/>
              </a:solidFill>
            </a:endParaRPr>
          </a:p>
          <a:p>
            <a:r>
              <a:rPr lang="en-US" dirty="0" smtClean="0">
                <a:solidFill>
                  <a:schemeClr val="bg1"/>
                </a:solidFill>
              </a:rPr>
              <a:t>	- </a:t>
            </a:r>
            <a:r>
              <a:rPr lang="en-US" dirty="0">
                <a:solidFill>
                  <a:schemeClr val="bg1"/>
                </a:solidFill>
              </a:rPr>
              <a:t>Start the game </a:t>
            </a:r>
            <a:r>
              <a:rPr lang="en-US" dirty="0" smtClean="0">
                <a:solidFill>
                  <a:schemeClr val="bg1"/>
                </a:solidFill>
              </a:rPr>
              <a:t>with better multi-tool inventory slots.</a:t>
            </a:r>
            <a:r>
              <a:rPr lang="en-US" dirty="0">
                <a:solidFill>
                  <a:schemeClr val="bg1">
                    <a:lumMod val="50000"/>
                  </a:schemeClr>
                </a:solidFill>
              </a:rPr>
              <a:t> </a:t>
            </a:r>
            <a:r>
              <a:rPr lang="en-US" sz="1000" dirty="0">
                <a:solidFill>
                  <a:schemeClr val="bg1">
                    <a:lumMod val="50000"/>
                  </a:schemeClr>
                </a:solidFill>
              </a:rPr>
              <a:t>(_</a:t>
            </a:r>
            <a:r>
              <a:rPr lang="en-US" sz="1000" dirty="0" err="1">
                <a:solidFill>
                  <a:schemeClr val="bg1">
                    <a:lumMod val="50000"/>
                  </a:schemeClr>
                </a:solidFill>
              </a:rPr>
              <a:t>Improved_game_start</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p>
          <a:p>
            <a:r>
              <a:rPr lang="en-US" sz="1000" dirty="0" smtClean="0">
                <a:solidFill>
                  <a:schemeClr val="bg1">
                    <a:lumMod val="50000"/>
                  </a:schemeClr>
                </a:solidFill>
              </a:rPr>
              <a:t>	</a:t>
            </a:r>
            <a:r>
              <a:rPr lang="en-US" dirty="0" smtClean="0">
                <a:solidFill>
                  <a:schemeClr val="bg1"/>
                </a:solidFill>
              </a:rPr>
              <a:t>- Larger </a:t>
            </a:r>
            <a:r>
              <a:rPr lang="en-US" dirty="0">
                <a:solidFill>
                  <a:schemeClr val="bg1"/>
                </a:solidFill>
              </a:rPr>
              <a:t>FOV </a:t>
            </a:r>
            <a:r>
              <a:rPr lang="en-US" sz="1000" dirty="0">
                <a:solidFill>
                  <a:schemeClr val="bg1">
                    <a:lumMod val="50000"/>
                  </a:schemeClr>
                </a:solidFill>
              </a:rPr>
              <a:t>(_CAM_OVERHAUL , __</a:t>
            </a:r>
            <a:r>
              <a:rPr lang="en-US" sz="1000" dirty="0" err="1">
                <a:solidFill>
                  <a:schemeClr val="bg1">
                    <a:lumMod val="50000"/>
                  </a:schemeClr>
                </a:solidFill>
              </a:rPr>
              <a:t>NMS_BEYOND_Fantasy</a:t>
            </a:r>
            <a:r>
              <a:rPr lang="en-US" sz="1000" dirty="0" smtClean="0">
                <a:solidFill>
                  <a:schemeClr val="bg1">
                    <a:lumMod val="50000"/>
                  </a:schemeClr>
                </a:solidFill>
              </a:rPr>
              <a:t>)</a:t>
            </a:r>
          </a:p>
          <a:p>
            <a:r>
              <a:rPr lang="en-US" sz="1000" dirty="0">
                <a:solidFill>
                  <a:schemeClr val="bg1">
                    <a:lumMod val="50000"/>
                  </a:schemeClr>
                </a:solidFill>
              </a:rPr>
              <a:t>	</a:t>
            </a:r>
            <a:r>
              <a:rPr lang="en-US" dirty="0" smtClean="0">
                <a:solidFill>
                  <a:schemeClr val="bg1">
                    <a:lumMod val="50000"/>
                  </a:schemeClr>
                </a:solidFill>
              </a:rPr>
              <a:t>- </a:t>
            </a:r>
            <a:r>
              <a:rPr lang="en-US" dirty="0" smtClean="0">
                <a:solidFill>
                  <a:schemeClr val="bg1"/>
                </a:solidFill>
              </a:rPr>
              <a:t>More efficient lightings in player’s base  </a:t>
            </a:r>
            <a:r>
              <a:rPr lang="en-US" sz="1000" dirty="0" smtClean="0">
                <a:solidFill>
                  <a:schemeClr val="bg1">
                    <a:lumMod val="50000"/>
                  </a:schemeClr>
                </a:solidFill>
              </a:rPr>
              <a:t>(_</a:t>
            </a:r>
            <a:r>
              <a:rPr lang="en-US" sz="1000" dirty="0">
                <a:solidFill>
                  <a:schemeClr val="bg1">
                    <a:lumMod val="50000"/>
                  </a:schemeClr>
                </a:solidFill>
              </a:rPr>
              <a:t> MORE_BASE_INTERACTIONS</a:t>
            </a:r>
            <a:r>
              <a:rPr lang="en-US" sz="1000" dirty="0" smtClean="0">
                <a:solidFill>
                  <a:schemeClr val="bg1">
                    <a:lumMod val="50000"/>
                  </a:schemeClr>
                </a:solidFill>
              </a:rPr>
              <a:t>,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smtClean="0">
                <a:solidFill>
                  <a:schemeClr val="bg1">
                    <a:lumMod val="50000"/>
                  </a:schemeClr>
                </a:solidFill>
              </a:rPr>
              <a:t>)</a:t>
            </a:r>
          </a:p>
          <a:p>
            <a:r>
              <a:rPr lang="en-US" sz="1000" dirty="0">
                <a:solidFill>
                  <a:schemeClr val="bg1">
                    <a:lumMod val="50000"/>
                  </a:schemeClr>
                </a:solidFill>
              </a:rPr>
              <a:t>	</a:t>
            </a:r>
            <a:r>
              <a:rPr lang="en-US" dirty="0" smtClean="0">
                <a:solidFill>
                  <a:schemeClr val="bg1"/>
                </a:solidFill>
              </a:rPr>
              <a:t>- More Buildable Decorations on </a:t>
            </a:r>
            <a:r>
              <a:rPr lang="en-US" dirty="0" err="1" smtClean="0">
                <a:solidFill>
                  <a:schemeClr val="bg1"/>
                </a:solidFill>
              </a:rPr>
              <a:t>Freigters</a:t>
            </a:r>
            <a:r>
              <a:rPr lang="en-US" dirty="0" smtClean="0">
                <a:solidFill>
                  <a:schemeClr val="bg1"/>
                </a:solidFill>
              </a:rPr>
              <a:t> and on planets  </a:t>
            </a:r>
            <a:r>
              <a:rPr lang="en-US" sz="1000" dirty="0" smtClean="0">
                <a:solidFill>
                  <a:schemeClr val="bg1">
                    <a:lumMod val="50000"/>
                  </a:schemeClr>
                </a:solidFill>
              </a:rPr>
              <a:t>( _ADVANCED_BASEBUILDING ,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a:solidFill>
                  <a:schemeClr val="bg1">
                    <a:lumMod val="50000"/>
                  </a:schemeClr>
                </a:solidFill>
              </a:rPr>
              <a:t>)</a:t>
            </a:r>
          </a:p>
          <a:p>
            <a:endParaRPr lang="en-US" sz="1000" dirty="0">
              <a:solidFill>
                <a:schemeClr val="bg1">
                  <a:lumMod val="50000"/>
                </a:schemeClr>
              </a:solidFill>
            </a:endParaRPr>
          </a:p>
          <a:p>
            <a:endParaRPr lang="en-US" sz="1000" dirty="0">
              <a:solidFill>
                <a:schemeClr val="bg1"/>
              </a:solidFill>
            </a:endParaRPr>
          </a:p>
          <a:p>
            <a:endParaRPr lang="en-US" sz="1000" dirty="0">
              <a:solidFill>
                <a:schemeClr val="bg1"/>
              </a:solidFill>
            </a:endParaRPr>
          </a:p>
          <a:p>
            <a:endParaRPr lang="en-US" dirty="0" smtClean="0">
              <a:solidFill>
                <a:schemeClr val="bg1"/>
              </a:solidFill>
            </a:endParaRPr>
          </a:p>
          <a:p>
            <a:r>
              <a:rPr lang="en-US" dirty="0" smtClean="0">
                <a:solidFill>
                  <a:schemeClr val="bg1"/>
                </a:solidFill>
              </a:rPr>
              <a:t>	</a:t>
            </a:r>
            <a:endParaRPr lang="en-US" dirty="0">
              <a:solidFill>
                <a:schemeClr val="bg1"/>
              </a:solidFill>
            </a:endParaRPr>
          </a:p>
          <a:p>
            <a:endParaRPr lang="en-US" dirty="0" smtClean="0">
              <a:solidFill>
                <a:schemeClr val="bg1"/>
              </a:solidFill>
            </a:endParaRPr>
          </a:p>
          <a:p>
            <a:r>
              <a:rPr lang="en-US" dirty="0" smtClean="0">
                <a:solidFill>
                  <a:schemeClr val="bg1"/>
                </a:solidFill>
              </a:rPr>
              <a:t>	</a:t>
            </a:r>
            <a:r>
              <a:rPr lang="en-US" dirty="0">
                <a:solidFill>
                  <a:schemeClr val="bg1"/>
                </a:solidFill>
              </a:rPr>
              <a:t/>
            </a:r>
            <a:br>
              <a:rPr lang="en-US" dirty="0">
                <a:solidFill>
                  <a:schemeClr val="bg1"/>
                </a:solidFill>
              </a:rPr>
            </a:br>
            <a:endParaRPr lang="fr-FR" dirty="0">
              <a:solidFill>
                <a:schemeClr val="bg1"/>
              </a:solidFill>
            </a:endParaRPr>
          </a:p>
        </p:txBody>
      </p:sp>
    </p:spTree>
    <p:extLst>
      <p:ext uri="{BB962C8B-B14F-4D97-AF65-F5344CB8AC3E}">
        <p14:creationId xmlns:p14="http://schemas.microsoft.com/office/powerpoint/2010/main" val="381654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3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712621" y="481223"/>
            <a:ext cx="10811069" cy="523220"/>
          </a:xfrm>
          <a:prstGeom prst="rect">
            <a:avLst/>
          </a:prstGeom>
        </p:spPr>
        <p:txBody>
          <a:bodyPr wrap="square">
            <a:spAutoFit/>
          </a:bodyPr>
          <a:lstStyle/>
          <a:p>
            <a:pPr algn="ctr"/>
            <a:r>
              <a:rPr lang="en-US" sz="2800" dirty="0" smtClean="0">
                <a:solidFill>
                  <a:srgbClr val="FFC000"/>
                </a:solidFill>
              </a:rPr>
              <a:t>Gameplay</a:t>
            </a:r>
            <a:endParaRPr lang="en-US" sz="2800" dirty="0">
              <a:solidFill>
                <a:srgbClr val="FFC000"/>
              </a:solidFill>
            </a:endParaRPr>
          </a:p>
        </p:txBody>
      </p:sp>
      <p:sp>
        <p:nvSpPr>
          <p:cNvPr id="2" name="Rectangle 1"/>
          <p:cNvSpPr/>
          <p:nvPr/>
        </p:nvSpPr>
        <p:spPr>
          <a:xfrm>
            <a:off x="346459" y="1410453"/>
            <a:ext cx="11182420" cy="5078313"/>
          </a:xfrm>
          <a:prstGeom prst="rect">
            <a:avLst/>
          </a:prstGeom>
        </p:spPr>
        <p:txBody>
          <a:bodyPr wrap="none">
            <a:spAutoFit/>
          </a:bodyPr>
          <a:lstStyle/>
          <a:p>
            <a:r>
              <a:rPr lang="fr-FR" b="1" dirty="0" smtClean="0">
                <a:solidFill>
                  <a:schemeClr val="bg1"/>
                </a:solidFill>
              </a:rPr>
              <a:t>. </a:t>
            </a:r>
            <a:r>
              <a:rPr lang="fr-FR" b="1" dirty="0" err="1" smtClean="0">
                <a:solidFill>
                  <a:schemeClr val="bg1"/>
                </a:solidFill>
              </a:rPr>
              <a:t>Gameplay</a:t>
            </a:r>
            <a:r>
              <a:rPr lang="fr-FR" b="1" dirty="0" smtClean="0">
                <a:solidFill>
                  <a:schemeClr val="bg1"/>
                </a:solidFill>
              </a:rPr>
              <a:t> Balance</a:t>
            </a:r>
          </a:p>
          <a:p>
            <a:endParaRPr lang="fr-FR" b="1" dirty="0" smtClean="0">
              <a:solidFill>
                <a:schemeClr val="bg1"/>
              </a:solidFill>
            </a:endParaRPr>
          </a:p>
          <a:p>
            <a:r>
              <a:rPr lang="fr-FR" dirty="0">
                <a:solidFill>
                  <a:schemeClr val="bg1"/>
                </a:solidFill>
              </a:rPr>
              <a:t>	</a:t>
            </a:r>
            <a:r>
              <a:rPr lang="fr-FR" dirty="0" smtClean="0">
                <a:solidFill>
                  <a:schemeClr val="bg1"/>
                </a:solidFill>
              </a:rPr>
              <a:t>- Player </a:t>
            </a:r>
            <a:r>
              <a:rPr lang="fr-FR" dirty="0" err="1" smtClean="0">
                <a:solidFill>
                  <a:schemeClr val="bg1"/>
                </a:solidFill>
              </a:rPr>
              <a:t>swims</a:t>
            </a:r>
            <a:r>
              <a:rPr lang="fr-FR" dirty="0" smtClean="0">
                <a:solidFill>
                  <a:schemeClr val="bg1"/>
                </a:solidFill>
              </a:rPr>
              <a:t> </a:t>
            </a:r>
            <a:r>
              <a:rPr lang="fr-FR" dirty="0" err="1" smtClean="0">
                <a:solidFill>
                  <a:schemeClr val="bg1"/>
                </a:solidFill>
              </a:rPr>
              <a:t>faster</a:t>
            </a:r>
            <a:r>
              <a:rPr lang="fr-FR" dirty="0" smtClean="0">
                <a:solidFill>
                  <a:schemeClr val="bg1"/>
                </a:solidFill>
              </a:rPr>
              <a:t>. </a:t>
            </a:r>
            <a:r>
              <a:rPr lang="en-US" sz="1000" dirty="0">
                <a:solidFill>
                  <a:schemeClr val="bg1">
                    <a:lumMod val="50000"/>
                  </a:schemeClr>
                </a:solidFill>
              </a:rPr>
              <a:t>(__IMPROVED_CHAR_MOVEMENTS,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Improved</a:t>
            </a:r>
            <a:r>
              <a:rPr lang="fr-FR" dirty="0" smtClean="0">
                <a:solidFill>
                  <a:schemeClr val="bg1"/>
                </a:solidFill>
              </a:rPr>
              <a:t> </a:t>
            </a:r>
            <a:r>
              <a:rPr lang="fr-FR" dirty="0" err="1" smtClean="0">
                <a:solidFill>
                  <a:schemeClr val="bg1"/>
                </a:solidFill>
              </a:rPr>
              <a:t>underwater</a:t>
            </a:r>
            <a:r>
              <a:rPr lang="fr-FR" dirty="0" smtClean="0">
                <a:solidFill>
                  <a:schemeClr val="bg1"/>
                </a:solidFill>
              </a:rPr>
              <a:t> </a:t>
            </a:r>
            <a:r>
              <a:rPr lang="fr-FR" dirty="0" err="1" smtClean="0">
                <a:solidFill>
                  <a:schemeClr val="bg1"/>
                </a:solidFill>
              </a:rPr>
              <a:t>jetpack</a:t>
            </a:r>
            <a:r>
              <a:rPr lang="fr-FR" dirty="0" smtClean="0">
                <a:solidFill>
                  <a:schemeClr val="bg1"/>
                </a:solidFill>
              </a:rPr>
              <a:t> </a:t>
            </a:r>
            <a:r>
              <a:rPr lang="fr-FR" dirty="0" err="1" smtClean="0">
                <a:solidFill>
                  <a:schemeClr val="bg1"/>
                </a:solidFill>
              </a:rPr>
              <a:t>effeciency</a:t>
            </a:r>
            <a:r>
              <a:rPr lang="fr-FR" dirty="0" smtClean="0">
                <a:solidFill>
                  <a:schemeClr val="bg1"/>
                </a:solidFill>
              </a:rPr>
              <a:t>. </a:t>
            </a:r>
            <a:r>
              <a:rPr lang="en-US" sz="1000" dirty="0">
                <a:solidFill>
                  <a:schemeClr val="bg1">
                    <a:lumMod val="50000"/>
                  </a:schemeClr>
                </a:solidFill>
              </a:rPr>
              <a:t>(__IMPROVED_CHAR_MOVEMENTS,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Improved</a:t>
            </a:r>
            <a:r>
              <a:rPr lang="fr-FR" dirty="0" smtClean="0">
                <a:solidFill>
                  <a:schemeClr val="bg1"/>
                </a:solidFill>
              </a:rPr>
              <a:t> </a:t>
            </a:r>
            <a:r>
              <a:rPr lang="fr-FR" dirty="0" err="1" smtClean="0">
                <a:solidFill>
                  <a:schemeClr val="bg1"/>
                </a:solidFill>
              </a:rPr>
              <a:t>jetpack</a:t>
            </a:r>
            <a:r>
              <a:rPr lang="fr-FR" dirty="0" smtClean="0">
                <a:solidFill>
                  <a:schemeClr val="bg1"/>
                </a:solidFill>
              </a:rPr>
              <a:t> flight </a:t>
            </a:r>
            <a:r>
              <a:rPr lang="fr-FR" dirty="0" err="1" smtClean="0">
                <a:solidFill>
                  <a:schemeClr val="bg1"/>
                </a:solidFill>
              </a:rPr>
              <a:t>controls</a:t>
            </a:r>
            <a:r>
              <a:rPr lang="fr-FR" dirty="0">
                <a:solidFill>
                  <a:schemeClr val="bg1"/>
                </a:solidFill>
              </a:rPr>
              <a:t>.</a:t>
            </a:r>
            <a:r>
              <a:rPr lang="fr-FR" dirty="0" smtClean="0">
                <a:solidFill>
                  <a:schemeClr val="bg1"/>
                </a:solidFill>
              </a:rPr>
              <a:t> ( </a:t>
            </a:r>
            <a:r>
              <a:rPr lang="fr-FR" dirty="0" err="1" smtClean="0">
                <a:solidFill>
                  <a:schemeClr val="bg1"/>
                </a:solidFill>
              </a:rPr>
              <a:t>can</a:t>
            </a:r>
            <a:r>
              <a:rPr lang="fr-FR" dirty="0" smtClean="0">
                <a:solidFill>
                  <a:schemeClr val="bg1"/>
                </a:solidFill>
              </a:rPr>
              <a:t> </a:t>
            </a:r>
            <a:r>
              <a:rPr lang="fr-FR" dirty="0" err="1" smtClean="0">
                <a:solidFill>
                  <a:schemeClr val="bg1"/>
                </a:solidFill>
              </a:rPr>
              <a:t>now</a:t>
            </a:r>
            <a:r>
              <a:rPr lang="fr-FR" dirty="0" smtClean="0">
                <a:solidFill>
                  <a:schemeClr val="bg1"/>
                </a:solidFill>
              </a:rPr>
              <a:t> go more far </a:t>
            </a:r>
            <a:r>
              <a:rPr lang="fr-FR" dirty="0" err="1" smtClean="0">
                <a:solidFill>
                  <a:schemeClr val="bg1"/>
                </a:solidFill>
              </a:rPr>
              <a:t>forward</a:t>
            </a:r>
            <a:r>
              <a:rPr lang="fr-FR" dirty="0" smtClean="0">
                <a:solidFill>
                  <a:schemeClr val="bg1"/>
                </a:solidFill>
              </a:rPr>
              <a:t> ) </a:t>
            </a:r>
            <a:r>
              <a:rPr lang="en-US" sz="1000" dirty="0">
                <a:solidFill>
                  <a:schemeClr val="bg1">
                    <a:lumMod val="50000"/>
                  </a:schemeClr>
                </a:solidFill>
              </a:rPr>
              <a:t>(__IMPROVED_CHAR_MOVEMENTS, __</a:t>
            </a:r>
            <a:r>
              <a:rPr lang="en-US" sz="1000" dirty="0" err="1">
                <a:solidFill>
                  <a:schemeClr val="bg1">
                    <a:lumMod val="50000"/>
                  </a:schemeClr>
                </a:solidFill>
              </a:rPr>
              <a:t>NMS_BEYOND_Fantasy</a:t>
            </a:r>
            <a:r>
              <a:rPr lang="en-US" sz="1000" dirty="0">
                <a:solidFill>
                  <a:schemeClr val="bg1">
                    <a:lumMod val="50000"/>
                  </a:schemeClr>
                </a:solidFill>
              </a:rPr>
              <a:t>)</a:t>
            </a:r>
            <a:endParaRPr lang="en-US" sz="1000" dirty="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Jetpack</a:t>
            </a:r>
            <a:r>
              <a:rPr lang="fr-FR" dirty="0" smtClean="0">
                <a:solidFill>
                  <a:schemeClr val="bg1"/>
                </a:solidFill>
              </a:rPr>
              <a:t> have an emergency back up </a:t>
            </a:r>
            <a:r>
              <a:rPr lang="fr-FR" dirty="0" err="1" smtClean="0">
                <a:solidFill>
                  <a:schemeClr val="bg1"/>
                </a:solidFill>
              </a:rPr>
              <a:t>when</a:t>
            </a:r>
            <a:r>
              <a:rPr lang="fr-FR" dirty="0" smtClean="0">
                <a:solidFill>
                  <a:schemeClr val="bg1"/>
                </a:solidFill>
              </a:rPr>
              <a:t> tanks are </a:t>
            </a:r>
            <a:r>
              <a:rPr lang="fr-FR" dirty="0" err="1" smtClean="0">
                <a:solidFill>
                  <a:schemeClr val="bg1"/>
                </a:solidFill>
              </a:rPr>
              <a:t>empty</a:t>
            </a:r>
            <a:r>
              <a:rPr lang="fr-FR" dirty="0" smtClean="0">
                <a:solidFill>
                  <a:schemeClr val="bg1"/>
                </a:solidFill>
              </a:rPr>
              <a:t>. </a:t>
            </a:r>
            <a:r>
              <a:rPr lang="en-US" sz="1000" dirty="0">
                <a:solidFill>
                  <a:schemeClr val="bg1">
                    <a:lumMod val="50000"/>
                  </a:schemeClr>
                </a:solidFill>
              </a:rPr>
              <a:t>(__IMPROVED_CHAR_MOVEMENTS,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sz="1000" dirty="0" smtClean="0">
              <a:solidFill>
                <a:schemeClr val="bg1"/>
              </a:solidFill>
            </a:endParaRPr>
          </a:p>
          <a:p>
            <a:r>
              <a:rPr lang="fr-FR" dirty="0" smtClean="0">
                <a:solidFill>
                  <a:schemeClr val="bg1"/>
                </a:solidFill>
              </a:rPr>
              <a:t>	- Base </a:t>
            </a:r>
            <a:r>
              <a:rPr lang="fr-FR" dirty="0" err="1" smtClean="0">
                <a:solidFill>
                  <a:schemeClr val="bg1"/>
                </a:solidFill>
              </a:rPr>
              <a:t>jetpack</a:t>
            </a:r>
            <a:r>
              <a:rPr lang="fr-FR" dirty="0" smtClean="0">
                <a:solidFill>
                  <a:schemeClr val="bg1"/>
                </a:solidFill>
              </a:rPr>
              <a:t> tank </a:t>
            </a:r>
            <a:r>
              <a:rPr lang="fr-FR" dirty="0" err="1" smtClean="0">
                <a:solidFill>
                  <a:schemeClr val="bg1"/>
                </a:solidFill>
              </a:rPr>
              <a:t>is</a:t>
            </a:r>
            <a:r>
              <a:rPr lang="fr-FR" dirty="0" smtClean="0">
                <a:solidFill>
                  <a:schemeClr val="bg1"/>
                </a:solidFill>
              </a:rPr>
              <a:t> more efficient. </a:t>
            </a:r>
            <a:r>
              <a:rPr lang="fr-FR" sz="1000" dirty="0" smtClean="0">
                <a:solidFill>
                  <a:schemeClr val="bg1">
                    <a:lumMod val="50000"/>
                  </a:schemeClr>
                </a:solidFill>
              </a:rPr>
              <a:t>(</a:t>
            </a:r>
            <a:r>
              <a:rPr lang="en-US" sz="1000" dirty="0" smtClean="0">
                <a:solidFill>
                  <a:schemeClr val="bg1">
                    <a:lumMod val="50000"/>
                  </a:schemeClr>
                </a:solidFill>
              </a:rPr>
              <a:t>___ONLINE_SPACE_EXPLORER_GAMEPLAY,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smtClean="0">
                <a:solidFill>
                  <a:schemeClr val="bg1"/>
                </a:solidFill>
              </a:rPr>
              <a:t>	- Rocket boots are more efficient. </a:t>
            </a:r>
            <a:r>
              <a:rPr lang="en-US" sz="1000" dirty="0">
                <a:solidFill>
                  <a:schemeClr val="bg1">
                    <a:lumMod val="50000"/>
                  </a:schemeClr>
                </a:solidFill>
              </a:rPr>
              <a:t>(__IMPROVED_CHAR_MOVEMENTS,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almost</a:t>
            </a:r>
            <a:r>
              <a:rPr lang="fr-FR" dirty="0" smtClean="0">
                <a:solidFill>
                  <a:schemeClr val="bg1"/>
                </a:solidFill>
              </a:rPr>
              <a:t> </a:t>
            </a:r>
            <a:r>
              <a:rPr lang="fr-FR" dirty="0" err="1" smtClean="0">
                <a:solidFill>
                  <a:schemeClr val="bg1"/>
                </a:solidFill>
              </a:rPr>
              <a:t>infinite</a:t>
            </a:r>
            <a:r>
              <a:rPr lang="fr-FR" dirty="0" smtClean="0">
                <a:solidFill>
                  <a:schemeClr val="bg1"/>
                </a:solidFill>
              </a:rPr>
              <a:t> </a:t>
            </a:r>
            <a:r>
              <a:rPr lang="fr-FR" dirty="0" err="1" smtClean="0">
                <a:solidFill>
                  <a:schemeClr val="bg1"/>
                </a:solidFill>
              </a:rPr>
              <a:t>jetpack</a:t>
            </a:r>
            <a:r>
              <a:rPr lang="fr-FR" dirty="0" smtClean="0">
                <a:solidFill>
                  <a:schemeClr val="bg1"/>
                </a:solidFill>
              </a:rPr>
              <a:t> </a:t>
            </a:r>
            <a:r>
              <a:rPr lang="fr-FR" dirty="0" err="1" smtClean="0">
                <a:solidFill>
                  <a:schemeClr val="bg1"/>
                </a:solidFill>
              </a:rPr>
              <a:t>can</a:t>
            </a:r>
            <a:r>
              <a:rPr lang="fr-FR" dirty="0" smtClean="0">
                <a:solidFill>
                  <a:schemeClr val="bg1"/>
                </a:solidFill>
              </a:rPr>
              <a:t> </a:t>
            </a:r>
            <a:r>
              <a:rPr lang="fr-FR" dirty="0" err="1" smtClean="0">
                <a:solidFill>
                  <a:schemeClr val="bg1"/>
                </a:solidFill>
              </a:rPr>
              <a:t>be</a:t>
            </a:r>
            <a:r>
              <a:rPr lang="fr-FR" dirty="0" smtClean="0">
                <a:solidFill>
                  <a:schemeClr val="bg1"/>
                </a:solidFill>
              </a:rPr>
              <a:t> </a:t>
            </a:r>
            <a:r>
              <a:rPr lang="fr-FR" dirty="0" err="1" smtClean="0">
                <a:solidFill>
                  <a:schemeClr val="bg1"/>
                </a:solidFill>
              </a:rPr>
              <a:t>purchased</a:t>
            </a:r>
            <a:r>
              <a:rPr lang="fr-FR" dirty="0" smtClean="0">
                <a:solidFill>
                  <a:schemeClr val="bg1"/>
                </a:solidFill>
              </a:rPr>
              <a:t> as an </a:t>
            </a:r>
            <a:r>
              <a:rPr lang="fr-FR" dirty="0" err="1" smtClean="0">
                <a:solidFill>
                  <a:schemeClr val="bg1"/>
                </a:solidFill>
              </a:rPr>
              <a:t>jetpack</a:t>
            </a:r>
            <a:r>
              <a:rPr lang="fr-FR" dirty="0" smtClean="0">
                <a:solidFill>
                  <a:schemeClr val="bg1"/>
                </a:solidFill>
              </a:rPr>
              <a:t> upgrade. </a:t>
            </a:r>
            <a:r>
              <a:rPr lang="fr-FR" sz="1000" dirty="0" smtClean="0">
                <a:solidFill>
                  <a:schemeClr val="bg1">
                    <a:lumMod val="50000"/>
                  </a:schemeClr>
                </a:solidFill>
              </a:rPr>
              <a:t>(</a:t>
            </a:r>
            <a:r>
              <a:rPr lang="en-US" sz="1000" dirty="0" smtClean="0">
                <a:solidFill>
                  <a:schemeClr val="bg1">
                    <a:lumMod val="50000"/>
                  </a:schemeClr>
                </a:solidFill>
              </a:rPr>
              <a:t>_SPACE_EXPLORER_GAMEPLAY</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Launching</a:t>
            </a:r>
            <a:r>
              <a:rPr lang="fr-FR" dirty="0" smtClean="0">
                <a:solidFill>
                  <a:schemeClr val="bg1"/>
                </a:solidFill>
              </a:rPr>
              <a:t> </a:t>
            </a:r>
            <a:r>
              <a:rPr lang="fr-FR" dirty="0" err="1" smtClean="0">
                <a:solidFill>
                  <a:schemeClr val="bg1"/>
                </a:solidFill>
              </a:rPr>
              <a:t>thrusters</a:t>
            </a:r>
            <a:r>
              <a:rPr lang="fr-FR" dirty="0" smtClean="0">
                <a:solidFill>
                  <a:schemeClr val="bg1"/>
                </a:solidFill>
              </a:rPr>
              <a:t> </a:t>
            </a:r>
            <a:r>
              <a:rPr lang="fr-FR" dirty="0" err="1" smtClean="0">
                <a:solidFill>
                  <a:schemeClr val="bg1"/>
                </a:solidFill>
              </a:rPr>
              <a:t>cost</a:t>
            </a:r>
            <a:r>
              <a:rPr lang="fr-FR" dirty="0" smtClean="0">
                <a:solidFill>
                  <a:schemeClr val="bg1"/>
                </a:solidFill>
              </a:rPr>
              <a:t> 5% of the tank – </a:t>
            </a:r>
            <a:r>
              <a:rPr lang="fr-FR" dirty="0" err="1" smtClean="0">
                <a:solidFill>
                  <a:schemeClr val="bg1"/>
                </a:solidFill>
              </a:rPr>
              <a:t>instead</a:t>
            </a:r>
            <a:r>
              <a:rPr lang="fr-FR" dirty="0" smtClean="0">
                <a:solidFill>
                  <a:schemeClr val="bg1"/>
                </a:solidFill>
              </a:rPr>
              <a:t> of 50% on </a:t>
            </a:r>
            <a:r>
              <a:rPr lang="fr-FR" dirty="0" err="1" smtClean="0">
                <a:solidFill>
                  <a:schemeClr val="bg1"/>
                </a:solidFill>
              </a:rPr>
              <a:t>vanilla</a:t>
            </a:r>
            <a:r>
              <a:rPr lang="fr-FR" dirty="0" smtClean="0">
                <a:solidFill>
                  <a:schemeClr val="bg1"/>
                </a:solidFill>
              </a:rPr>
              <a:t>.</a:t>
            </a:r>
            <a:r>
              <a:rPr lang="fr-FR" dirty="0">
                <a:solidFill>
                  <a:schemeClr val="bg1">
                    <a:lumMod val="50000"/>
                  </a:schemeClr>
                </a:solidFill>
              </a:rPr>
              <a:t> </a:t>
            </a:r>
            <a:r>
              <a:rPr lang="fr-FR" sz="1000" dirty="0" smtClean="0">
                <a:solidFill>
                  <a:schemeClr val="bg1">
                    <a:lumMod val="50000"/>
                  </a:schemeClr>
                </a:solidFill>
              </a:rPr>
              <a:t>(</a:t>
            </a:r>
            <a:r>
              <a:rPr lang="en-US" sz="1000" dirty="0" smtClean="0">
                <a:solidFill>
                  <a:schemeClr val="bg1">
                    <a:lumMod val="50000"/>
                  </a:schemeClr>
                </a:solidFill>
              </a:rPr>
              <a:t>_SPACE_EXPLORER_GAMEPLAY</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a:solidFill>
                  <a:schemeClr val="bg1"/>
                </a:solidFill>
              </a:rPr>
              <a:t>1</a:t>
            </a:r>
            <a:r>
              <a:rPr lang="fr-FR" dirty="0" smtClean="0">
                <a:solidFill>
                  <a:schemeClr val="bg1"/>
                </a:solidFill>
              </a:rPr>
              <a:t> Warp </a:t>
            </a:r>
            <a:r>
              <a:rPr lang="fr-FR" dirty="0" err="1" smtClean="0">
                <a:solidFill>
                  <a:schemeClr val="bg1"/>
                </a:solidFill>
              </a:rPr>
              <a:t>cell</a:t>
            </a:r>
            <a:r>
              <a:rPr lang="fr-FR" dirty="0" smtClean="0">
                <a:solidFill>
                  <a:schemeClr val="bg1"/>
                </a:solidFill>
              </a:rPr>
              <a:t> </a:t>
            </a:r>
            <a:r>
              <a:rPr lang="fr-FR" dirty="0" err="1" smtClean="0">
                <a:solidFill>
                  <a:schemeClr val="bg1"/>
                </a:solidFill>
              </a:rPr>
              <a:t>can</a:t>
            </a:r>
            <a:r>
              <a:rPr lang="fr-FR" dirty="0" smtClean="0">
                <a:solidFill>
                  <a:schemeClr val="bg1"/>
                </a:solidFill>
              </a:rPr>
              <a:t> </a:t>
            </a:r>
            <a:r>
              <a:rPr lang="fr-FR" dirty="0" err="1" smtClean="0">
                <a:solidFill>
                  <a:schemeClr val="bg1"/>
                </a:solidFill>
              </a:rPr>
              <a:t>be</a:t>
            </a:r>
            <a:r>
              <a:rPr lang="fr-FR" dirty="0" smtClean="0">
                <a:solidFill>
                  <a:schemeClr val="bg1"/>
                </a:solidFill>
              </a:rPr>
              <a:t> </a:t>
            </a:r>
            <a:r>
              <a:rPr lang="fr-FR" dirty="0" err="1" smtClean="0">
                <a:solidFill>
                  <a:schemeClr val="bg1"/>
                </a:solidFill>
              </a:rPr>
              <a:t>used</a:t>
            </a:r>
            <a:r>
              <a:rPr lang="fr-FR" dirty="0" smtClean="0">
                <a:solidFill>
                  <a:schemeClr val="bg1"/>
                </a:solidFill>
              </a:rPr>
              <a:t> 5 times. </a:t>
            </a:r>
            <a:r>
              <a:rPr lang="fr-FR" sz="1000" dirty="0">
                <a:solidFill>
                  <a:schemeClr val="bg1">
                    <a:lumMod val="50000"/>
                  </a:schemeClr>
                </a:solidFill>
              </a:rPr>
              <a:t>(</a:t>
            </a:r>
            <a:r>
              <a:rPr lang="en-US" sz="1000" dirty="0">
                <a:solidFill>
                  <a:schemeClr val="bg1">
                    <a:lumMod val="50000"/>
                  </a:schemeClr>
                </a:solidFill>
              </a:rPr>
              <a:t>___ONLINE_SPACE_EXPLORER_GAMEPLAY,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Higher</a:t>
            </a:r>
            <a:r>
              <a:rPr lang="fr-FR" dirty="0" smtClean="0">
                <a:solidFill>
                  <a:schemeClr val="bg1"/>
                </a:solidFill>
              </a:rPr>
              <a:t> </a:t>
            </a:r>
            <a:r>
              <a:rPr lang="fr-FR" dirty="0" err="1" smtClean="0">
                <a:solidFill>
                  <a:schemeClr val="bg1"/>
                </a:solidFill>
              </a:rPr>
              <a:t>Hyperdrive</a:t>
            </a:r>
            <a:r>
              <a:rPr lang="fr-FR" dirty="0" smtClean="0">
                <a:solidFill>
                  <a:schemeClr val="bg1"/>
                </a:solidFill>
              </a:rPr>
              <a:t> range for basic and </a:t>
            </a:r>
            <a:r>
              <a:rPr lang="fr-FR" dirty="0" err="1" smtClean="0">
                <a:solidFill>
                  <a:schemeClr val="bg1"/>
                </a:solidFill>
              </a:rPr>
              <a:t>upgraded</a:t>
            </a:r>
            <a:r>
              <a:rPr lang="fr-FR" dirty="0" smtClean="0">
                <a:solidFill>
                  <a:schemeClr val="bg1"/>
                </a:solidFill>
              </a:rPr>
              <a:t> </a:t>
            </a:r>
            <a:r>
              <a:rPr lang="fr-FR" dirty="0" err="1" smtClean="0">
                <a:solidFill>
                  <a:schemeClr val="bg1"/>
                </a:solidFill>
              </a:rPr>
              <a:t>spaceships</a:t>
            </a:r>
            <a:r>
              <a:rPr lang="fr-FR" dirty="0" smtClean="0">
                <a:solidFill>
                  <a:schemeClr val="bg1"/>
                </a:solidFill>
              </a:rPr>
              <a:t> </a:t>
            </a:r>
            <a:r>
              <a:rPr lang="fr-FR" dirty="0" err="1" smtClean="0">
                <a:solidFill>
                  <a:schemeClr val="bg1"/>
                </a:solidFill>
              </a:rPr>
              <a:t>hyperdrives</a:t>
            </a:r>
            <a:r>
              <a:rPr lang="fr-FR" dirty="0" smtClean="0">
                <a:solidFill>
                  <a:schemeClr val="bg1"/>
                </a:solidFill>
              </a:rPr>
              <a:t>. </a:t>
            </a:r>
            <a:r>
              <a:rPr lang="fr-FR" sz="1000" dirty="0" smtClean="0">
                <a:solidFill>
                  <a:schemeClr val="bg1">
                    <a:lumMod val="50000"/>
                  </a:schemeClr>
                </a:solidFill>
              </a:rPr>
              <a:t>(</a:t>
            </a:r>
            <a:r>
              <a:rPr lang="en-US" sz="1000" dirty="0" smtClean="0">
                <a:solidFill>
                  <a:schemeClr val="bg1">
                    <a:lumMod val="50000"/>
                  </a:schemeClr>
                </a:solidFill>
              </a:rPr>
              <a:t>_SPACE_EXPLORER_GAMEPLAY</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smtClean="0">
                <a:solidFill>
                  <a:schemeClr val="bg1"/>
                </a:solidFill>
              </a:rPr>
              <a:t>	- </a:t>
            </a:r>
            <a:r>
              <a:rPr lang="fr-FR" dirty="0" err="1" smtClean="0">
                <a:solidFill>
                  <a:schemeClr val="bg1"/>
                </a:solidFill>
              </a:rPr>
              <a:t>Easy</a:t>
            </a:r>
            <a:r>
              <a:rPr lang="fr-FR" dirty="0" smtClean="0">
                <a:solidFill>
                  <a:schemeClr val="bg1"/>
                </a:solidFill>
              </a:rPr>
              <a:t> cross the </a:t>
            </a:r>
            <a:r>
              <a:rPr lang="fr-FR" dirty="0" err="1" smtClean="0">
                <a:solidFill>
                  <a:schemeClr val="bg1"/>
                </a:solidFill>
              </a:rPr>
              <a:t>galaxy</a:t>
            </a:r>
            <a:r>
              <a:rPr lang="fr-FR" dirty="0" smtClean="0">
                <a:solidFill>
                  <a:schemeClr val="bg1"/>
                </a:solidFill>
              </a:rPr>
              <a:t> </a:t>
            </a:r>
            <a:r>
              <a:rPr lang="fr-FR" dirty="0" err="1" smtClean="0">
                <a:solidFill>
                  <a:schemeClr val="bg1"/>
                </a:solidFill>
              </a:rPr>
              <a:t>with</a:t>
            </a:r>
            <a:r>
              <a:rPr lang="fr-FR" dirty="0" smtClean="0">
                <a:solidFill>
                  <a:schemeClr val="bg1"/>
                </a:solidFill>
              </a:rPr>
              <a:t> </a:t>
            </a:r>
            <a:r>
              <a:rPr lang="fr-FR" dirty="0">
                <a:solidFill>
                  <a:schemeClr val="bg1"/>
                </a:solidFill>
              </a:rPr>
              <a:t>basic and </a:t>
            </a:r>
            <a:r>
              <a:rPr lang="fr-FR" dirty="0" err="1">
                <a:solidFill>
                  <a:schemeClr val="bg1"/>
                </a:solidFill>
              </a:rPr>
              <a:t>upgraded</a:t>
            </a:r>
            <a:r>
              <a:rPr lang="fr-FR" dirty="0">
                <a:solidFill>
                  <a:schemeClr val="bg1"/>
                </a:solidFill>
              </a:rPr>
              <a:t> </a:t>
            </a:r>
            <a:r>
              <a:rPr lang="fr-FR" dirty="0" err="1" smtClean="0">
                <a:solidFill>
                  <a:schemeClr val="bg1"/>
                </a:solidFill>
              </a:rPr>
              <a:t>Freighter</a:t>
            </a:r>
            <a:r>
              <a:rPr lang="fr-FR" dirty="0" smtClean="0">
                <a:solidFill>
                  <a:schemeClr val="bg1"/>
                </a:solidFill>
              </a:rPr>
              <a:t> </a:t>
            </a:r>
            <a:r>
              <a:rPr lang="fr-FR" dirty="0" err="1" smtClean="0">
                <a:solidFill>
                  <a:schemeClr val="bg1"/>
                </a:solidFill>
              </a:rPr>
              <a:t>hyperdrives</a:t>
            </a:r>
            <a:r>
              <a:rPr lang="fr-FR" dirty="0" smtClean="0">
                <a:solidFill>
                  <a:schemeClr val="bg1"/>
                </a:solidFill>
              </a:rPr>
              <a:t>. </a:t>
            </a:r>
            <a:r>
              <a:rPr lang="fr-FR" sz="1000" dirty="0" smtClean="0">
                <a:solidFill>
                  <a:schemeClr val="bg1">
                    <a:lumMod val="50000"/>
                  </a:schemeClr>
                </a:solidFill>
              </a:rPr>
              <a:t>(</a:t>
            </a:r>
            <a:r>
              <a:rPr lang="en-US" sz="1000" dirty="0" smtClean="0">
                <a:solidFill>
                  <a:schemeClr val="bg1">
                    <a:lumMod val="50000"/>
                  </a:schemeClr>
                </a:solidFill>
              </a:rPr>
              <a:t>_SPACE_EXPLORER_GAMEPLAY</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Mine </a:t>
            </a:r>
            <a:r>
              <a:rPr lang="fr-FR" dirty="0" err="1" smtClean="0">
                <a:solidFill>
                  <a:schemeClr val="bg1"/>
                </a:solidFill>
              </a:rPr>
              <a:t>trees</a:t>
            </a:r>
            <a:r>
              <a:rPr lang="fr-FR" dirty="0" smtClean="0">
                <a:solidFill>
                  <a:schemeClr val="bg1"/>
                </a:solidFill>
              </a:rPr>
              <a:t>, rocks and plants x5 </a:t>
            </a:r>
            <a:r>
              <a:rPr lang="fr-FR" dirty="0" err="1" smtClean="0">
                <a:solidFill>
                  <a:schemeClr val="bg1"/>
                </a:solidFill>
              </a:rPr>
              <a:t>faster</a:t>
            </a:r>
            <a:r>
              <a:rPr lang="fr-FR" dirty="0" smtClean="0">
                <a:solidFill>
                  <a:schemeClr val="bg1"/>
                </a:solidFill>
              </a:rPr>
              <a:t>. </a:t>
            </a:r>
            <a:r>
              <a:rPr lang="fr-FR" sz="1000" dirty="0" smtClean="0">
                <a:solidFill>
                  <a:schemeClr val="bg1"/>
                </a:solidFill>
              </a:rPr>
              <a:t>(</a:t>
            </a:r>
            <a:r>
              <a:rPr lang="en-US" sz="1000" dirty="0" smtClean="0">
                <a:solidFill>
                  <a:schemeClr val="bg1">
                    <a:lumMod val="50000"/>
                  </a:schemeClr>
                </a:solidFill>
              </a:rPr>
              <a:t>_MINING_SPEEDx5_BY_Redmas</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Spaceships</a:t>
            </a:r>
            <a:r>
              <a:rPr lang="fr-FR" dirty="0" smtClean="0">
                <a:solidFill>
                  <a:schemeClr val="bg1"/>
                </a:solidFill>
              </a:rPr>
              <a:t> ’ pulse </a:t>
            </a:r>
            <a:r>
              <a:rPr lang="fr-FR" dirty="0" err="1" smtClean="0">
                <a:solidFill>
                  <a:schemeClr val="bg1"/>
                </a:solidFill>
              </a:rPr>
              <a:t>engine</a:t>
            </a:r>
            <a:r>
              <a:rPr lang="fr-FR" dirty="0" smtClean="0">
                <a:solidFill>
                  <a:schemeClr val="bg1"/>
                </a:solidFill>
              </a:rPr>
              <a:t> speed x5. </a:t>
            </a:r>
            <a:r>
              <a:rPr lang="fr-FR" sz="1000" dirty="0" smtClean="0">
                <a:solidFill>
                  <a:schemeClr val="bg1">
                    <a:lumMod val="50000"/>
                  </a:schemeClr>
                </a:solidFill>
              </a:rPr>
              <a:t>(</a:t>
            </a:r>
            <a:r>
              <a:rPr lang="en-US" sz="1000" dirty="0" smtClean="0">
                <a:solidFill>
                  <a:schemeClr val="bg1">
                    <a:lumMod val="50000"/>
                  </a:schemeClr>
                </a:solidFill>
              </a:rPr>
              <a:t>_</a:t>
            </a:r>
            <a:r>
              <a:rPr lang="en-US" sz="1000" dirty="0">
                <a:solidFill>
                  <a:schemeClr val="bg1">
                    <a:lumMod val="50000"/>
                  </a:schemeClr>
                </a:solidFill>
              </a:rPr>
              <a:t>FLASH_PULSE_,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solidFill>
                <a:schemeClr val="bg1"/>
              </a:solidFill>
            </a:endParaRPr>
          </a:p>
          <a:p>
            <a:r>
              <a:rPr lang="fr-FR" dirty="0">
                <a:solidFill>
                  <a:schemeClr val="bg1"/>
                </a:solidFill>
              </a:rPr>
              <a:t>	</a:t>
            </a:r>
            <a:r>
              <a:rPr lang="fr-FR" dirty="0" smtClean="0">
                <a:solidFill>
                  <a:schemeClr val="bg1"/>
                </a:solidFill>
              </a:rPr>
              <a:t>- </a:t>
            </a:r>
            <a:r>
              <a:rPr lang="fr-FR" dirty="0" err="1" smtClean="0">
                <a:solidFill>
                  <a:schemeClr val="bg1"/>
                </a:solidFill>
              </a:rPr>
              <a:t>Chests</a:t>
            </a:r>
            <a:r>
              <a:rPr lang="fr-FR" dirty="0" smtClean="0">
                <a:solidFill>
                  <a:schemeClr val="bg1"/>
                </a:solidFill>
              </a:rPr>
              <a:t> have more slots [</a:t>
            </a:r>
            <a:r>
              <a:rPr lang="fr-FR" dirty="0" err="1" smtClean="0">
                <a:solidFill>
                  <a:schemeClr val="bg1"/>
                </a:solidFill>
              </a:rPr>
              <a:t>Requires</a:t>
            </a:r>
            <a:r>
              <a:rPr lang="fr-FR" dirty="0" smtClean="0">
                <a:solidFill>
                  <a:schemeClr val="bg1"/>
                </a:solidFill>
              </a:rPr>
              <a:t> a new game </a:t>
            </a:r>
            <a:r>
              <a:rPr lang="fr-FR" smtClean="0">
                <a:solidFill>
                  <a:schemeClr val="bg1"/>
                </a:solidFill>
              </a:rPr>
              <a:t>start] </a:t>
            </a:r>
            <a:r>
              <a:rPr lang="fr-FR" dirty="0" smtClean="0">
                <a:solidFill>
                  <a:schemeClr val="bg1"/>
                </a:solidFill>
              </a:rPr>
              <a:t>(9 </a:t>
            </a:r>
            <a:r>
              <a:rPr lang="fr-FR" dirty="0" err="1" smtClean="0">
                <a:solidFill>
                  <a:schemeClr val="bg1"/>
                </a:solidFill>
              </a:rPr>
              <a:t>instead</a:t>
            </a:r>
            <a:r>
              <a:rPr lang="fr-FR" dirty="0" smtClean="0">
                <a:solidFill>
                  <a:schemeClr val="bg1"/>
                </a:solidFill>
              </a:rPr>
              <a:t> of 5)  </a:t>
            </a:r>
            <a:r>
              <a:rPr lang="en-US" sz="1000" dirty="0">
                <a:solidFill>
                  <a:schemeClr val="bg1">
                    <a:lumMod val="50000"/>
                  </a:schemeClr>
                </a:solidFill>
              </a:rPr>
              <a:t>(_</a:t>
            </a:r>
            <a:r>
              <a:rPr lang="en-US" sz="1000" dirty="0" err="1">
                <a:solidFill>
                  <a:schemeClr val="bg1">
                    <a:lumMod val="50000"/>
                  </a:schemeClr>
                </a:solidFill>
              </a:rPr>
              <a:t>Improved_game_start</a:t>
            </a:r>
            <a:r>
              <a:rPr lang="en-US" sz="1000" dirty="0">
                <a:solidFill>
                  <a:schemeClr val="bg1">
                    <a:lumMod val="50000"/>
                  </a:schemeClr>
                </a:solidFill>
              </a:rPr>
              <a:t>, __</a:t>
            </a:r>
            <a:r>
              <a:rPr lang="en-US" sz="1000" dirty="0" err="1">
                <a:solidFill>
                  <a:schemeClr val="bg1">
                    <a:lumMod val="50000"/>
                  </a:schemeClr>
                </a:solidFill>
              </a:rPr>
              <a:t>NMS_BEYOND_Fantasy</a:t>
            </a:r>
            <a:r>
              <a:rPr lang="en-US" sz="1000" dirty="0" smtClean="0">
                <a:solidFill>
                  <a:schemeClr val="bg1">
                    <a:lumMod val="50000"/>
                  </a:schemeClr>
                </a:solidFill>
              </a:rPr>
              <a:t>)</a:t>
            </a:r>
          </a:p>
          <a:p>
            <a:r>
              <a:rPr lang="en-US" sz="1000" dirty="0">
                <a:solidFill>
                  <a:schemeClr val="bg1">
                    <a:lumMod val="50000"/>
                  </a:schemeClr>
                </a:solidFill>
              </a:rPr>
              <a:t>	</a:t>
            </a:r>
            <a:r>
              <a:rPr lang="en-US" dirty="0" smtClean="0">
                <a:solidFill>
                  <a:schemeClr val="bg1"/>
                </a:solidFill>
              </a:rPr>
              <a:t>-  Vanilla rare Spaceships are more current. </a:t>
            </a:r>
            <a:r>
              <a:rPr lang="en-US" sz="1000" dirty="0" smtClean="0">
                <a:solidFill>
                  <a:schemeClr val="bg1">
                    <a:lumMod val="50000"/>
                  </a:schemeClr>
                </a:solidFill>
              </a:rPr>
              <a:t>(_</a:t>
            </a:r>
            <a:r>
              <a:rPr lang="en-US" sz="1000" dirty="0" err="1" smtClean="0">
                <a:solidFill>
                  <a:schemeClr val="bg1">
                    <a:lumMod val="50000"/>
                  </a:schemeClr>
                </a:solidFill>
              </a:rPr>
              <a:t>All_Rare_Spaceships</a:t>
            </a:r>
            <a:r>
              <a:rPr lang="en-US" sz="1000" dirty="0" smtClean="0">
                <a:solidFill>
                  <a:schemeClr val="bg1">
                    <a:lumMod val="50000"/>
                  </a:schemeClr>
                </a:solidFill>
              </a:rPr>
              <a:t>_, </a:t>
            </a:r>
            <a:r>
              <a:rPr lang="en-US" sz="1000" dirty="0">
                <a:solidFill>
                  <a:schemeClr val="bg1">
                    <a:lumMod val="50000"/>
                  </a:schemeClr>
                </a:solidFill>
              </a:rPr>
              <a:t>__</a:t>
            </a:r>
            <a:r>
              <a:rPr lang="en-US" sz="1000" dirty="0" err="1">
                <a:solidFill>
                  <a:schemeClr val="bg1">
                    <a:lumMod val="50000"/>
                  </a:schemeClr>
                </a:solidFill>
              </a:rPr>
              <a:t>NMS_BEYOND_Fantasy</a:t>
            </a:r>
            <a:r>
              <a:rPr lang="en-US" sz="1000" dirty="0">
                <a:solidFill>
                  <a:schemeClr val="bg1">
                    <a:lumMod val="50000"/>
                  </a:schemeClr>
                </a:solidFill>
              </a:rPr>
              <a:t>)</a:t>
            </a:r>
            <a:endParaRPr lang="en-US" sz="1000"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840494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07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1319"/>
        </a:solidFill>
        <a:effectLst/>
      </p:bgPr>
    </p:bg>
    <p:spTree>
      <p:nvGrpSpPr>
        <p:cNvPr id="1" name=""/>
        <p:cNvGrpSpPr/>
        <p:nvPr/>
      </p:nvGrpSpPr>
      <p:grpSpPr>
        <a:xfrm>
          <a:off x="0" y="0"/>
          <a:ext cx="0" cy="0"/>
          <a:chOff x="0" y="0"/>
          <a:chExt cx="0" cy="0"/>
        </a:xfrm>
      </p:grpSpPr>
      <p:sp>
        <p:nvSpPr>
          <p:cNvPr id="9" name="Rectangle 8"/>
          <p:cNvSpPr/>
          <p:nvPr/>
        </p:nvSpPr>
        <p:spPr>
          <a:xfrm>
            <a:off x="408123" y="560931"/>
            <a:ext cx="10811069" cy="523220"/>
          </a:xfrm>
          <a:prstGeom prst="rect">
            <a:avLst/>
          </a:prstGeom>
        </p:spPr>
        <p:txBody>
          <a:bodyPr wrap="square">
            <a:spAutoFit/>
          </a:bodyPr>
          <a:lstStyle/>
          <a:p>
            <a:pPr algn="ctr"/>
            <a:r>
              <a:rPr lang="en-US" sz="2800" dirty="0" smtClean="0">
                <a:solidFill>
                  <a:srgbClr val="FFC000"/>
                </a:solidFill>
              </a:rPr>
              <a:t>Gameplay</a:t>
            </a:r>
            <a:endParaRPr lang="en-US" sz="2800" dirty="0">
              <a:solidFill>
                <a:srgbClr val="FFC000"/>
              </a:solidFill>
            </a:endParaRPr>
          </a:p>
        </p:txBody>
      </p:sp>
      <p:sp>
        <p:nvSpPr>
          <p:cNvPr id="4" name="Rectangle 3"/>
          <p:cNvSpPr/>
          <p:nvPr/>
        </p:nvSpPr>
        <p:spPr>
          <a:xfrm>
            <a:off x="408123" y="1185753"/>
            <a:ext cx="2591159" cy="369332"/>
          </a:xfrm>
          <a:prstGeom prst="rect">
            <a:avLst/>
          </a:prstGeom>
        </p:spPr>
        <p:txBody>
          <a:bodyPr wrap="none">
            <a:spAutoFit/>
          </a:bodyPr>
          <a:lstStyle/>
          <a:p>
            <a:r>
              <a:rPr lang="fr-FR" b="1" dirty="0" smtClean="0">
                <a:solidFill>
                  <a:schemeClr val="bg1"/>
                </a:solidFill>
              </a:rPr>
              <a:t>. New </a:t>
            </a:r>
            <a:r>
              <a:rPr lang="fr-FR" b="1" dirty="0" err="1" smtClean="0">
                <a:solidFill>
                  <a:schemeClr val="bg1"/>
                </a:solidFill>
              </a:rPr>
              <a:t>Gameplay</a:t>
            </a:r>
            <a:r>
              <a:rPr lang="fr-FR" b="1" dirty="0" smtClean="0">
                <a:solidFill>
                  <a:schemeClr val="bg1"/>
                </a:solidFill>
              </a:rPr>
              <a:t> </a:t>
            </a:r>
            <a:r>
              <a:rPr lang="fr-FR" b="1" dirty="0" err="1" smtClean="0">
                <a:solidFill>
                  <a:schemeClr val="bg1"/>
                </a:solidFill>
              </a:rPr>
              <a:t>features</a:t>
            </a:r>
            <a:endParaRPr lang="fr-FR" b="1" dirty="0">
              <a:solidFill>
                <a:schemeClr val="bg1"/>
              </a:solidFill>
            </a:endParaRPr>
          </a:p>
        </p:txBody>
      </p:sp>
      <p:sp>
        <p:nvSpPr>
          <p:cNvPr id="2" name="Rectangle 1"/>
          <p:cNvSpPr/>
          <p:nvPr/>
        </p:nvSpPr>
        <p:spPr>
          <a:xfrm>
            <a:off x="1058561" y="1776399"/>
            <a:ext cx="11133439" cy="4555093"/>
          </a:xfrm>
          <a:prstGeom prst="rect">
            <a:avLst/>
          </a:prstGeom>
        </p:spPr>
        <p:txBody>
          <a:bodyPr wrap="square">
            <a:spAutoFit/>
          </a:bodyPr>
          <a:lstStyle/>
          <a:p>
            <a:pPr marL="285750" indent="-285750">
              <a:buFontTx/>
              <a:buChar char="-"/>
            </a:pPr>
            <a:r>
              <a:rPr lang="fr-FR" dirty="0" smtClean="0">
                <a:solidFill>
                  <a:srgbClr val="F1F1F1"/>
                </a:solidFill>
                <a:latin typeface="Roboto"/>
              </a:rPr>
              <a:t>Large </a:t>
            </a:r>
            <a:r>
              <a:rPr lang="fr-FR" dirty="0">
                <a:solidFill>
                  <a:srgbClr val="F1F1F1"/>
                </a:solidFill>
                <a:latin typeface="Roboto"/>
              </a:rPr>
              <a:t>Computer Desks are signal </a:t>
            </a:r>
            <a:r>
              <a:rPr lang="fr-FR" dirty="0" smtClean="0">
                <a:solidFill>
                  <a:srgbClr val="F1F1F1"/>
                </a:solidFill>
                <a:latin typeface="Roboto"/>
              </a:rPr>
              <a:t>scanners. </a:t>
            </a:r>
            <a:r>
              <a:rPr lang="fr-FR" sz="1000" dirty="0" smtClean="0">
                <a:solidFill>
                  <a:schemeClr val="bg1">
                    <a:lumMod val="50000"/>
                  </a:schemeClr>
                </a:solidFill>
                <a:latin typeface="+mj-lt"/>
              </a:rPr>
              <a:t>(</a:t>
            </a:r>
            <a:r>
              <a:rPr lang="en-US" sz="1000" dirty="0" smtClean="0">
                <a:solidFill>
                  <a:schemeClr val="bg1">
                    <a:lumMod val="50000"/>
                  </a:schemeClr>
                </a:solidFill>
                <a:latin typeface="+mj-lt"/>
              </a:rPr>
              <a:t>MORE_BASE_INTERACTIONS</a:t>
            </a:r>
            <a:r>
              <a:rPr lang="en-US" sz="1000" dirty="0">
                <a:solidFill>
                  <a:schemeClr val="bg1">
                    <a:lumMod val="50000"/>
                  </a:schemeClr>
                </a:solidFill>
                <a:latin typeface="+mj-lt"/>
              </a:rPr>
              <a:t>, __</a:t>
            </a:r>
            <a:r>
              <a:rPr lang="en-US" sz="1000" dirty="0" err="1">
                <a:solidFill>
                  <a:schemeClr val="bg1">
                    <a:lumMod val="50000"/>
                  </a:schemeClr>
                </a:solidFill>
                <a:latin typeface="+mj-lt"/>
              </a:rPr>
              <a:t>NMS_BEYOND_Fantasy</a:t>
            </a:r>
            <a:r>
              <a:rPr lang="en-US" sz="1000" dirty="0" smtClean="0">
                <a:solidFill>
                  <a:schemeClr val="bg1">
                    <a:lumMod val="50000"/>
                  </a:schemeClr>
                </a:solidFill>
                <a:latin typeface="+mj-lt"/>
              </a:rPr>
              <a:t>)</a:t>
            </a:r>
            <a:endParaRPr lang="fr-FR" dirty="0" smtClean="0"/>
          </a:p>
          <a:p>
            <a:pPr marL="285750" indent="-285750">
              <a:buFontTx/>
              <a:buChar char="-"/>
            </a:pPr>
            <a:r>
              <a:rPr lang="fr-FR" dirty="0" err="1" smtClean="0">
                <a:solidFill>
                  <a:srgbClr val="F1F1F1"/>
                </a:solidFill>
                <a:latin typeface="Roboto"/>
              </a:rPr>
              <a:t>Shelf</a:t>
            </a:r>
            <a:r>
              <a:rPr lang="fr-FR" dirty="0" smtClean="0">
                <a:solidFill>
                  <a:srgbClr val="F1F1F1"/>
                </a:solidFill>
                <a:latin typeface="Roboto"/>
              </a:rPr>
              <a:t> </a:t>
            </a:r>
            <a:r>
              <a:rPr lang="fr-FR" dirty="0" err="1" smtClean="0">
                <a:solidFill>
                  <a:srgbClr val="F1F1F1"/>
                </a:solidFill>
                <a:latin typeface="Roboto"/>
              </a:rPr>
              <a:t>storage</a:t>
            </a:r>
            <a:r>
              <a:rPr lang="fr-FR" dirty="0" smtClean="0">
                <a:solidFill>
                  <a:srgbClr val="F1F1F1"/>
                </a:solidFill>
                <a:latin typeface="Roboto"/>
              </a:rPr>
              <a:t> , </a:t>
            </a:r>
            <a:r>
              <a:rPr lang="fr-FR" dirty="0" err="1" smtClean="0">
                <a:solidFill>
                  <a:srgbClr val="F1F1F1"/>
                </a:solidFill>
                <a:latin typeface="Roboto"/>
              </a:rPr>
              <a:t>Lockers</a:t>
            </a:r>
            <a:r>
              <a:rPr lang="fr-FR" dirty="0" smtClean="0">
                <a:solidFill>
                  <a:srgbClr val="F1F1F1"/>
                </a:solidFill>
                <a:latin typeface="Roboto"/>
              </a:rPr>
              <a:t>, </a:t>
            </a:r>
            <a:r>
              <a:rPr lang="fr-FR" dirty="0" err="1" smtClean="0">
                <a:solidFill>
                  <a:srgbClr val="F1F1F1"/>
                </a:solidFill>
                <a:latin typeface="Roboto"/>
              </a:rPr>
              <a:t>Worktops</a:t>
            </a:r>
            <a:r>
              <a:rPr lang="fr-FR" dirty="0" smtClean="0">
                <a:solidFill>
                  <a:srgbClr val="F1F1F1"/>
                </a:solidFill>
                <a:latin typeface="Roboto"/>
              </a:rPr>
              <a:t>, &amp; </a:t>
            </a:r>
            <a:r>
              <a:rPr lang="fr-FR" dirty="0" err="1" smtClean="0">
                <a:solidFill>
                  <a:srgbClr val="F1F1F1"/>
                </a:solidFill>
                <a:latin typeface="Roboto"/>
              </a:rPr>
              <a:t>Draws</a:t>
            </a:r>
            <a:r>
              <a:rPr lang="fr-FR" dirty="0" smtClean="0">
                <a:solidFill>
                  <a:srgbClr val="F1F1F1"/>
                </a:solidFill>
                <a:latin typeface="Roboto"/>
              </a:rPr>
              <a:t>,  </a:t>
            </a:r>
            <a:r>
              <a:rPr lang="fr-FR" dirty="0">
                <a:solidFill>
                  <a:srgbClr val="F1F1F1"/>
                </a:solidFill>
                <a:latin typeface="Roboto"/>
              </a:rPr>
              <a:t>opens </a:t>
            </a:r>
            <a:r>
              <a:rPr lang="fr-FR" dirty="0" err="1">
                <a:solidFill>
                  <a:srgbClr val="F1F1F1"/>
                </a:solidFill>
                <a:latin typeface="Roboto"/>
              </a:rPr>
              <a:t>character</a:t>
            </a:r>
            <a:r>
              <a:rPr lang="fr-FR" dirty="0">
                <a:solidFill>
                  <a:srgbClr val="F1F1F1"/>
                </a:solidFill>
                <a:latin typeface="Roboto"/>
              </a:rPr>
              <a:t> </a:t>
            </a:r>
            <a:r>
              <a:rPr lang="fr-FR" dirty="0" err="1" smtClean="0">
                <a:solidFill>
                  <a:srgbClr val="F1F1F1"/>
                </a:solidFill>
                <a:latin typeface="Roboto"/>
              </a:rPr>
              <a:t>customization</a:t>
            </a:r>
            <a:r>
              <a:rPr lang="fr-FR"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pPr marL="285750" indent="-285750">
              <a:buFontTx/>
              <a:buChar char="-"/>
            </a:pPr>
            <a:r>
              <a:rPr lang="fr-FR" dirty="0" err="1" smtClean="0">
                <a:solidFill>
                  <a:srgbClr val="F1F1F1"/>
                </a:solidFill>
                <a:latin typeface="Roboto"/>
              </a:rPr>
              <a:t>Beds</a:t>
            </a:r>
            <a:r>
              <a:rPr lang="fr-FR" dirty="0" smtClean="0">
                <a:solidFill>
                  <a:srgbClr val="F1F1F1"/>
                </a:solidFill>
                <a:latin typeface="Roboto"/>
              </a:rPr>
              <a:t> &amp; </a:t>
            </a:r>
            <a:r>
              <a:rPr lang="fr-FR" dirty="0">
                <a:solidFill>
                  <a:srgbClr val="F1F1F1"/>
                </a:solidFill>
                <a:latin typeface="Roboto"/>
              </a:rPr>
              <a:t>Light </a:t>
            </a:r>
            <a:r>
              <a:rPr lang="fr-FR" dirty="0" smtClean="0">
                <a:solidFill>
                  <a:srgbClr val="F1F1F1"/>
                </a:solidFill>
                <a:latin typeface="Roboto"/>
              </a:rPr>
              <a:t>Tables are </a:t>
            </a:r>
            <a:r>
              <a:rPr lang="fr-FR" dirty="0" err="1">
                <a:solidFill>
                  <a:srgbClr val="F1F1F1"/>
                </a:solidFill>
                <a:latin typeface="Roboto"/>
              </a:rPr>
              <a:t>save</a:t>
            </a:r>
            <a:r>
              <a:rPr lang="fr-FR" dirty="0">
                <a:solidFill>
                  <a:srgbClr val="F1F1F1"/>
                </a:solidFill>
                <a:latin typeface="Roboto"/>
              </a:rPr>
              <a:t> </a:t>
            </a:r>
            <a:r>
              <a:rPr lang="fr-FR" dirty="0" smtClean="0">
                <a:solidFill>
                  <a:srgbClr val="F1F1F1"/>
                </a:solidFill>
                <a:latin typeface="Roboto"/>
              </a:rPr>
              <a:t>points.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pPr marL="285750" indent="-285750">
              <a:buFontTx/>
              <a:buChar char="-"/>
            </a:pPr>
            <a:r>
              <a:rPr lang="fr-FR" dirty="0" err="1" smtClean="0">
                <a:solidFill>
                  <a:srgbClr val="F1F1F1"/>
                </a:solidFill>
                <a:latin typeface="Roboto"/>
              </a:rPr>
              <a:t>Screen</a:t>
            </a:r>
            <a:r>
              <a:rPr lang="fr-FR" dirty="0" smtClean="0">
                <a:solidFill>
                  <a:srgbClr val="F1F1F1"/>
                </a:solidFill>
                <a:latin typeface="Roboto"/>
              </a:rPr>
              <a:t> </a:t>
            </a:r>
            <a:r>
              <a:rPr lang="fr-FR" dirty="0">
                <a:solidFill>
                  <a:srgbClr val="F1F1F1"/>
                </a:solidFill>
                <a:latin typeface="Roboto"/>
              </a:rPr>
              <a:t>monitors open </a:t>
            </a:r>
            <a:r>
              <a:rPr lang="fr-FR" dirty="0" err="1">
                <a:solidFill>
                  <a:srgbClr val="F1F1F1"/>
                </a:solidFill>
                <a:latin typeface="Roboto"/>
              </a:rPr>
              <a:t>NPC's</a:t>
            </a:r>
            <a:r>
              <a:rPr lang="fr-FR" dirty="0">
                <a:solidFill>
                  <a:srgbClr val="F1F1F1"/>
                </a:solidFill>
                <a:latin typeface="Roboto"/>
              </a:rPr>
              <a:t> missions' </a:t>
            </a:r>
            <a:r>
              <a:rPr lang="fr-FR" dirty="0" smtClean="0">
                <a:solidFill>
                  <a:srgbClr val="F1F1F1"/>
                </a:solidFill>
                <a:latin typeface="Roboto"/>
              </a:rPr>
              <a:t>interface.</a:t>
            </a:r>
            <a:r>
              <a:rPr lang="fr-FR" dirty="0">
                <a:solidFill>
                  <a:srgbClr val="F1F1F1"/>
                </a:solidFill>
                <a:latin typeface="Roboto"/>
              </a:rPr>
              <a:t> </a:t>
            </a:r>
            <a:r>
              <a:rPr lang="fr-FR"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pPr marL="285750" indent="-285750">
              <a:buFontTx/>
              <a:buChar char="-"/>
            </a:pPr>
            <a:r>
              <a:rPr lang="fr-FR" dirty="0" err="1" smtClean="0">
                <a:solidFill>
                  <a:srgbClr val="F1F1F1"/>
                </a:solidFill>
                <a:latin typeface="Roboto"/>
              </a:rPr>
              <a:t>Weaponrack</a:t>
            </a:r>
            <a:r>
              <a:rPr lang="fr-FR" dirty="0" smtClean="0">
                <a:solidFill>
                  <a:srgbClr val="F1F1F1"/>
                </a:solidFill>
                <a:latin typeface="Roboto"/>
              </a:rPr>
              <a:t> </a:t>
            </a:r>
            <a:r>
              <a:rPr lang="fr-FR" dirty="0" err="1">
                <a:solidFill>
                  <a:srgbClr val="F1F1F1"/>
                </a:solidFill>
                <a:latin typeface="Roboto"/>
              </a:rPr>
              <a:t>allows</a:t>
            </a:r>
            <a:r>
              <a:rPr lang="fr-FR" dirty="0">
                <a:solidFill>
                  <a:srgbClr val="F1F1F1"/>
                </a:solidFill>
                <a:latin typeface="Roboto"/>
              </a:rPr>
              <a:t> to </a:t>
            </a:r>
            <a:r>
              <a:rPr lang="fr-FR" dirty="0" err="1" smtClean="0">
                <a:solidFill>
                  <a:srgbClr val="F1F1F1"/>
                </a:solidFill>
                <a:latin typeface="Roboto"/>
              </a:rPr>
              <a:t>infinitly</a:t>
            </a:r>
            <a:r>
              <a:rPr lang="fr-FR" dirty="0" smtClean="0">
                <a:solidFill>
                  <a:srgbClr val="F1F1F1"/>
                </a:solidFill>
                <a:latin typeface="Roboto"/>
              </a:rPr>
              <a:t> </a:t>
            </a:r>
            <a:r>
              <a:rPr lang="fr-FR" dirty="0" err="1" smtClean="0">
                <a:solidFill>
                  <a:srgbClr val="F1F1F1"/>
                </a:solidFill>
                <a:latin typeface="Roboto"/>
              </a:rPr>
              <a:t>buy</a:t>
            </a:r>
            <a:r>
              <a:rPr lang="fr-FR" dirty="0" smtClean="0">
                <a:solidFill>
                  <a:srgbClr val="F1F1F1"/>
                </a:solidFill>
                <a:latin typeface="Roboto"/>
              </a:rPr>
              <a:t> new </a:t>
            </a:r>
            <a:r>
              <a:rPr lang="fr-FR" dirty="0" err="1" smtClean="0">
                <a:solidFill>
                  <a:srgbClr val="F1F1F1"/>
                </a:solidFill>
                <a:latin typeface="Roboto"/>
              </a:rPr>
              <a:t>multitools</a:t>
            </a:r>
            <a:r>
              <a:rPr lang="fr-FR" dirty="0" smtClean="0">
                <a:solidFill>
                  <a:srgbClr val="F1F1F1"/>
                </a:solidFill>
                <a:latin typeface="Roboto"/>
              </a:rPr>
              <a:t> (the </a:t>
            </a:r>
            <a:r>
              <a:rPr lang="fr-FR" dirty="0" err="1" smtClean="0">
                <a:solidFill>
                  <a:srgbClr val="F1F1F1"/>
                </a:solidFill>
                <a:latin typeface="Roboto"/>
              </a:rPr>
              <a:t>seed</a:t>
            </a:r>
            <a:r>
              <a:rPr lang="fr-FR" dirty="0" smtClean="0">
                <a:solidFill>
                  <a:srgbClr val="F1F1F1"/>
                </a:solidFill>
                <a:latin typeface="Roboto"/>
              </a:rPr>
              <a:t> </a:t>
            </a:r>
            <a:r>
              <a:rPr lang="fr-FR" dirty="0" err="1" smtClean="0">
                <a:solidFill>
                  <a:srgbClr val="F1F1F1"/>
                </a:solidFill>
                <a:latin typeface="Roboto"/>
              </a:rPr>
              <a:t>depends</a:t>
            </a:r>
            <a:r>
              <a:rPr lang="fr-FR" dirty="0" smtClean="0">
                <a:solidFill>
                  <a:srgbClr val="F1F1F1"/>
                </a:solidFill>
                <a:latin typeface="Roboto"/>
              </a:rPr>
              <a:t> on the </a:t>
            </a:r>
            <a:r>
              <a:rPr lang="fr-FR" dirty="0" err="1">
                <a:solidFill>
                  <a:srgbClr val="F1F1F1"/>
                </a:solidFill>
                <a:latin typeface="Roboto"/>
              </a:rPr>
              <a:t>weaponrack</a:t>
            </a:r>
            <a:r>
              <a:rPr lang="fr-FR" dirty="0">
                <a:solidFill>
                  <a:srgbClr val="F1F1F1"/>
                </a:solidFill>
                <a:latin typeface="Roboto"/>
              </a:rPr>
              <a:t> </a:t>
            </a:r>
            <a:r>
              <a:rPr lang="fr-FR" dirty="0" smtClean="0">
                <a:solidFill>
                  <a:srgbClr val="F1F1F1"/>
                </a:solidFill>
                <a:latin typeface="Roboto"/>
              </a:rPr>
              <a:t>‘s).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sz="1000" dirty="0" smtClean="0">
              <a:solidFill>
                <a:schemeClr val="bg1">
                  <a:lumMod val="50000"/>
                </a:schemeClr>
              </a:solidFill>
            </a:endParaRPr>
          </a:p>
          <a:p>
            <a:pPr marL="285750" indent="-285750">
              <a:buFontTx/>
              <a:buChar char="-"/>
            </a:pPr>
            <a:r>
              <a:rPr lang="fr-FR" dirty="0" smtClean="0">
                <a:solidFill>
                  <a:srgbClr val="F1F1F1"/>
                </a:solidFill>
                <a:latin typeface="Roboto"/>
              </a:rPr>
              <a:t>Wall Cabinet </a:t>
            </a:r>
            <a:r>
              <a:rPr lang="fr-FR" dirty="0" err="1">
                <a:solidFill>
                  <a:srgbClr val="F1F1F1"/>
                </a:solidFill>
                <a:latin typeface="Roboto"/>
              </a:rPr>
              <a:t>generates</a:t>
            </a:r>
            <a:r>
              <a:rPr lang="fr-FR" dirty="0">
                <a:solidFill>
                  <a:srgbClr val="F1F1F1"/>
                </a:solidFill>
                <a:latin typeface="Roboto"/>
              </a:rPr>
              <a:t> </a:t>
            </a:r>
            <a:r>
              <a:rPr lang="fr-FR" dirty="0" err="1" smtClean="0">
                <a:solidFill>
                  <a:srgbClr val="F1F1F1"/>
                </a:solidFill>
                <a:latin typeface="Roboto"/>
              </a:rPr>
              <a:t>Coprite</a:t>
            </a:r>
            <a:r>
              <a:rPr lang="fr-FR"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pPr marL="285750" indent="-285750">
              <a:buFontTx/>
              <a:buChar char="-"/>
            </a:pPr>
            <a:r>
              <a:rPr lang="fr-FR" dirty="0" err="1" smtClean="0">
                <a:solidFill>
                  <a:srgbClr val="F1F1F1"/>
                </a:solidFill>
                <a:latin typeface="Roboto"/>
              </a:rPr>
              <a:t>Octa</a:t>
            </a:r>
            <a:r>
              <a:rPr lang="fr-FR" dirty="0" smtClean="0">
                <a:solidFill>
                  <a:srgbClr val="F1F1F1"/>
                </a:solidFill>
                <a:latin typeface="Roboto"/>
              </a:rPr>
              <a:t> Cabinet </a:t>
            </a:r>
            <a:r>
              <a:rPr lang="fr-FR" dirty="0" err="1" smtClean="0">
                <a:solidFill>
                  <a:srgbClr val="F1F1F1"/>
                </a:solidFill>
                <a:latin typeface="Roboto"/>
              </a:rPr>
              <a:t>generates</a:t>
            </a:r>
            <a:r>
              <a:rPr lang="fr-FR" dirty="0" smtClean="0">
                <a:solidFill>
                  <a:srgbClr val="F1F1F1"/>
                </a:solidFill>
                <a:latin typeface="Roboto"/>
              </a:rPr>
              <a:t> </a:t>
            </a:r>
            <a:r>
              <a:rPr lang="fr-FR" dirty="0" err="1" smtClean="0">
                <a:solidFill>
                  <a:srgbClr val="F1F1F1"/>
                </a:solidFill>
                <a:latin typeface="Roboto"/>
              </a:rPr>
              <a:t>Mordite</a:t>
            </a:r>
            <a:r>
              <a:rPr lang="fr-FR"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pPr marL="285750" indent="-285750">
              <a:buFontTx/>
              <a:buChar char="-"/>
            </a:pPr>
            <a:r>
              <a:rPr lang="fr-FR" dirty="0" smtClean="0">
                <a:solidFill>
                  <a:srgbClr val="F1F1F1"/>
                </a:solidFill>
                <a:latin typeface="Roboto"/>
              </a:rPr>
              <a:t>Plants pot </a:t>
            </a:r>
            <a:r>
              <a:rPr lang="fr-FR" dirty="0" err="1" smtClean="0">
                <a:solidFill>
                  <a:srgbClr val="F1F1F1"/>
                </a:solidFill>
                <a:latin typeface="Roboto"/>
              </a:rPr>
              <a:t>decorations</a:t>
            </a:r>
            <a:r>
              <a:rPr lang="fr-FR" dirty="0" smtClean="0">
                <a:solidFill>
                  <a:srgbClr val="F1F1F1"/>
                </a:solidFill>
                <a:latin typeface="Roboto"/>
              </a:rPr>
              <a:t> </a:t>
            </a:r>
            <a:r>
              <a:rPr lang="fr-FR" dirty="0" err="1">
                <a:solidFill>
                  <a:srgbClr val="F1F1F1"/>
                </a:solidFill>
                <a:latin typeface="Roboto"/>
              </a:rPr>
              <a:t>Generates</a:t>
            </a:r>
            <a:r>
              <a:rPr lang="fr-FR" dirty="0">
                <a:solidFill>
                  <a:srgbClr val="F1F1F1"/>
                </a:solidFill>
                <a:latin typeface="Roboto"/>
              </a:rPr>
              <a:t> </a:t>
            </a:r>
            <a:r>
              <a:rPr lang="fr-FR" dirty="0" smtClean="0">
                <a:solidFill>
                  <a:srgbClr val="F1F1F1"/>
                </a:solidFill>
                <a:latin typeface="Roboto"/>
              </a:rPr>
              <a:t>Sodium, Salt, Carbone, or </a:t>
            </a:r>
            <a:r>
              <a:rPr lang="fr-FR" dirty="0" err="1" smtClean="0">
                <a:solidFill>
                  <a:srgbClr val="F1F1F1"/>
                </a:solidFill>
                <a:latin typeface="Roboto"/>
              </a:rPr>
              <a:t>Oxygen</a:t>
            </a:r>
            <a:r>
              <a:rPr lang="fr-FR" dirty="0" smtClean="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pPr marL="285750" indent="-285750">
              <a:buFontTx/>
              <a:buChar char="-"/>
            </a:pPr>
            <a:r>
              <a:rPr lang="fr-FR" dirty="0" smtClean="0">
                <a:solidFill>
                  <a:srgbClr val="F1F1F1"/>
                </a:solidFill>
                <a:latin typeface="Roboto"/>
              </a:rPr>
              <a:t>Fan </a:t>
            </a:r>
            <a:r>
              <a:rPr lang="fr-FR" dirty="0">
                <a:solidFill>
                  <a:srgbClr val="F1F1F1"/>
                </a:solidFill>
                <a:latin typeface="Roboto"/>
              </a:rPr>
              <a:t>Ventilation </a:t>
            </a:r>
            <a:r>
              <a:rPr lang="fr-FR" dirty="0" err="1">
                <a:solidFill>
                  <a:srgbClr val="F1F1F1"/>
                </a:solidFill>
                <a:latin typeface="Roboto"/>
              </a:rPr>
              <a:t>generates</a:t>
            </a:r>
            <a:r>
              <a:rPr lang="fr-FR" dirty="0">
                <a:solidFill>
                  <a:srgbClr val="F1F1F1"/>
                </a:solidFill>
                <a:latin typeface="Roboto"/>
              </a:rPr>
              <a:t> </a:t>
            </a:r>
            <a:r>
              <a:rPr lang="fr-FR" dirty="0" err="1" smtClean="0">
                <a:solidFill>
                  <a:srgbClr val="F1F1F1"/>
                </a:solidFill>
                <a:latin typeface="Roboto"/>
              </a:rPr>
              <a:t>oxygene</a:t>
            </a:r>
            <a:r>
              <a:rPr lang="fr-FR" dirty="0" smtClean="0">
                <a:solidFill>
                  <a:srgbClr val="F1F1F1"/>
                </a:solidFill>
                <a:latin typeface="Roboto"/>
              </a:rPr>
              <a:t> </a:t>
            </a:r>
            <a:r>
              <a:rPr lang="fr-FR" dirty="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pPr marL="285750" indent="-285750">
              <a:buFontTx/>
              <a:buChar char="-"/>
            </a:pPr>
            <a:r>
              <a:rPr lang="fr-FR" dirty="0" smtClean="0">
                <a:solidFill>
                  <a:srgbClr val="F1F1F1"/>
                </a:solidFill>
                <a:latin typeface="Roboto"/>
              </a:rPr>
              <a:t>Roof Monitors &amp; </a:t>
            </a:r>
            <a:r>
              <a:rPr lang="fr-FR" dirty="0" err="1">
                <a:solidFill>
                  <a:srgbClr val="F1F1F1"/>
                </a:solidFill>
                <a:latin typeface="Roboto"/>
              </a:rPr>
              <a:t>Robotic</a:t>
            </a:r>
            <a:r>
              <a:rPr lang="fr-FR" dirty="0">
                <a:solidFill>
                  <a:srgbClr val="F1F1F1"/>
                </a:solidFill>
                <a:latin typeface="Roboto"/>
              </a:rPr>
              <a:t> Arm</a:t>
            </a:r>
            <a:r>
              <a:rPr lang="fr-FR" dirty="0" smtClean="0">
                <a:solidFill>
                  <a:srgbClr val="F1F1F1"/>
                </a:solidFill>
                <a:latin typeface="Roboto"/>
              </a:rPr>
              <a:t> </a:t>
            </a:r>
            <a:r>
              <a:rPr lang="fr-FR" dirty="0" err="1" smtClean="0">
                <a:solidFill>
                  <a:srgbClr val="F1F1F1"/>
                </a:solidFill>
                <a:latin typeface="Roboto"/>
              </a:rPr>
              <a:t>infinitly</a:t>
            </a:r>
            <a:r>
              <a:rPr lang="fr-FR" dirty="0" smtClean="0">
                <a:solidFill>
                  <a:srgbClr val="F1F1F1"/>
                </a:solidFill>
                <a:latin typeface="Roboto"/>
              </a:rPr>
              <a:t> open </a:t>
            </a:r>
            <a:r>
              <a:rPr lang="fr-FR" dirty="0">
                <a:solidFill>
                  <a:srgbClr val="F1F1F1"/>
                </a:solidFill>
                <a:latin typeface="Roboto"/>
              </a:rPr>
              <a:t>upgrade suit </a:t>
            </a:r>
            <a:r>
              <a:rPr lang="fr-FR" dirty="0" smtClean="0">
                <a:solidFill>
                  <a:srgbClr val="F1F1F1"/>
                </a:solidFill>
                <a:latin typeface="Roboto"/>
              </a:rPr>
              <a:t>interface. (</a:t>
            </a:r>
            <a:r>
              <a:rPr lang="fr-FR" dirty="0" err="1" smtClean="0">
                <a:solidFill>
                  <a:srgbClr val="F1F1F1"/>
                </a:solidFill>
                <a:latin typeface="Roboto"/>
              </a:rPr>
              <a:t>same</a:t>
            </a:r>
            <a:r>
              <a:rPr lang="fr-FR" dirty="0" smtClean="0">
                <a:solidFill>
                  <a:srgbClr val="F1F1F1"/>
                </a:solidFill>
                <a:latin typeface="Roboto"/>
              </a:rPr>
              <a:t> </a:t>
            </a:r>
            <a:r>
              <a:rPr lang="fr-FR" dirty="0" err="1" smtClean="0">
                <a:solidFill>
                  <a:srgbClr val="F1F1F1"/>
                </a:solidFill>
                <a:latin typeface="Roboto"/>
              </a:rPr>
              <a:t>costs</a:t>
            </a:r>
            <a:r>
              <a:rPr lang="fr-FR" dirty="0" smtClean="0">
                <a:solidFill>
                  <a:srgbClr val="F1F1F1"/>
                </a:solidFill>
                <a:latin typeface="Roboto"/>
              </a:rPr>
              <a:t> </a:t>
            </a:r>
            <a:r>
              <a:rPr lang="fr-FR" dirty="0" err="1" smtClean="0">
                <a:solidFill>
                  <a:srgbClr val="F1F1F1"/>
                </a:solidFill>
                <a:latin typeface="Roboto"/>
              </a:rPr>
              <a:t>that</a:t>
            </a:r>
            <a:r>
              <a:rPr lang="fr-FR" dirty="0" smtClean="0">
                <a:solidFill>
                  <a:srgbClr val="F1F1F1"/>
                </a:solidFill>
                <a:latin typeface="Roboto"/>
              </a:rPr>
              <a:t> on </a:t>
            </a:r>
            <a:r>
              <a:rPr lang="fr-FR" dirty="0" err="1" smtClean="0">
                <a:solidFill>
                  <a:srgbClr val="F1F1F1"/>
                </a:solidFill>
                <a:latin typeface="Roboto"/>
              </a:rPr>
              <a:t>space</a:t>
            </a:r>
            <a:r>
              <a:rPr lang="fr-FR" dirty="0" smtClean="0">
                <a:solidFill>
                  <a:srgbClr val="F1F1F1"/>
                </a:solidFill>
                <a:latin typeface="Roboto"/>
              </a:rPr>
              <a:t> stations) </a:t>
            </a:r>
            <a:r>
              <a:rPr lang="fr-FR" dirty="0">
                <a:solidFill>
                  <a:srgbClr val="F1F1F1"/>
                </a:solidFill>
                <a:latin typeface="Roboto"/>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endParaRPr lang="fr-FR" dirty="0" smtClean="0"/>
          </a:p>
          <a:p>
            <a:r>
              <a:rPr lang="fr-FR" dirty="0" smtClean="0">
                <a:solidFill>
                  <a:srgbClr val="F1F1F1"/>
                </a:solidFill>
                <a:latin typeface="Roboto"/>
              </a:rPr>
              <a:t>-   </a:t>
            </a:r>
            <a:r>
              <a:rPr lang="fr-FR" dirty="0" err="1" smtClean="0">
                <a:solidFill>
                  <a:srgbClr val="F1F1F1"/>
                </a:solidFill>
                <a:latin typeface="Roboto"/>
              </a:rPr>
              <a:t>Collect</a:t>
            </a:r>
            <a:r>
              <a:rPr lang="fr-FR" dirty="0" smtClean="0">
                <a:solidFill>
                  <a:srgbClr val="F1F1F1"/>
                </a:solidFill>
                <a:latin typeface="Roboto"/>
              </a:rPr>
              <a:t> All ferrite substances in Large Flat Crates.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smtClean="0">
                <a:solidFill>
                  <a:schemeClr val="bg1">
                    <a:lumMod val="50000"/>
                  </a:schemeClr>
                </a:solidFill>
              </a:rPr>
              <a:t>)</a:t>
            </a:r>
          </a:p>
          <a:p>
            <a:pPr marL="285750" indent="-285750">
              <a:buFontTx/>
              <a:buChar char="-"/>
            </a:pPr>
            <a:r>
              <a:rPr lang="fr-FR" dirty="0" err="1" smtClean="0">
                <a:solidFill>
                  <a:srgbClr val="F1F1F1"/>
                </a:solidFill>
                <a:latin typeface="Roboto"/>
              </a:rPr>
              <a:t>Collect</a:t>
            </a:r>
            <a:r>
              <a:rPr lang="fr-FR" dirty="0" smtClean="0">
                <a:solidFill>
                  <a:srgbClr val="F1F1F1"/>
                </a:solidFill>
                <a:latin typeface="Roboto"/>
              </a:rPr>
              <a:t> </a:t>
            </a:r>
            <a:r>
              <a:rPr lang="fr-FR" dirty="0" err="1" smtClean="0">
                <a:solidFill>
                  <a:srgbClr val="F1F1F1"/>
                </a:solidFill>
                <a:latin typeface="Roboto"/>
              </a:rPr>
              <a:t>Silver</a:t>
            </a:r>
            <a:r>
              <a:rPr lang="fr-FR" dirty="0" smtClean="0">
                <a:solidFill>
                  <a:srgbClr val="F1F1F1"/>
                </a:solidFill>
                <a:latin typeface="Roboto"/>
              </a:rPr>
              <a:t>, </a:t>
            </a:r>
            <a:r>
              <a:rPr lang="fr-FR" dirty="0" err="1" smtClean="0">
                <a:solidFill>
                  <a:srgbClr val="F1F1F1"/>
                </a:solidFill>
                <a:latin typeface="Roboto"/>
              </a:rPr>
              <a:t>Copper,Platine&amp;more</a:t>
            </a:r>
            <a:r>
              <a:rPr lang="fr-FR" dirty="0" smtClean="0">
                <a:solidFill>
                  <a:srgbClr val="F1F1F1"/>
                </a:solidFill>
                <a:latin typeface="Roboto"/>
              </a:rPr>
              <a:t> in </a:t>
            </a:r>
            <a:r>
              <a:rPr lang="fr-FR" dirty="0" err="1" smtClean="0">
                <a:solidFill>
                  <a:srgbClr val="F1F1F1"/>
                </a:solidFill>
                <a:latin typeface="Roboto"/>
              </a:rPr>
              <a:t>Cubic</a:t>
            </a:r>
            <a:r>
              <a:rPr lang="fr-FR" dirty="0" smtClean="0">
                <a:solidFill>
                  <a:srgbClr val="F1F1F1"/>
                </a:solidFill>
                <a:latin typeface="Roboto"/>
              </a:rPr>
              <a:t> Crates.  </a:t>
            </a:r>
            <a:r>
              <a:rPr lang="fr-FR" sz="1000" dirty="0" smtClean="0">
                <a:solidFill>
                  <a:schemeClr val="bg1">
                    <a:lumMod val="50000"/>
                  </a:schemeClr>
                </a:solidFill>
              </a:rPr>
              <a:t>(</a:t>
            </a:r>
            <a:r>
              <a:rPr lang="en-US" sz="1000" dirty="0" smtClean="0">
                <a:solidFill>
                  <a:schemeClr val="bg1">
                    <a:lumMod val="50000"/>
                  </a:schemeClr>
                </a:solidFill>
              </a:rPr>
              <a:t>MORE_BASE_INTERACTIONS, __</a:t>
            </a:r>
            <a:r>
              <a:rPr lang="en-US" sz="1000" dirty="0" err="1" smtClean="0">
                <a:solidFill>
                  <a:schemeClr val="bg1">
                    <a:lumMod val="50000"/>
                  </a:schemeClr>
                </a:solidFill>
              </a:rPr>
              <a:t>NMS_BEYOND_Fantasy</a:t>
            </a:r>
            <a:r>
              <a:rPr lang="en-US" sz="1000" dirty="0" smtClean="0">
                <a:solidFill>
                  <a:schemeClr val="bg1">
                    <a:lumMod val="50000"/>
                  </a:schemeClr>
                </a:solidFill>
              </a:rPr>
              <a:t>)</a:t>
            </a:r>
          </a:p>
          <a:p>
            <a:pPr marL="171450" indent="-171450">
              <a:buFontTx/>
              <a:buChar char="-"/>
            </a:pPr>
            <a:r>
              <a:rPr lang="fr-FR" dirty="0" smtClean="0">
                <a:solidFill>
                  <a:srgbClr val="F1F1F1"/>
                </a:solidFill>
                <a:latin typeface="Roboto"/>
              </a:rPr>
              <a:t>  </a:t>
            </a:r>
            <a:r>
              <a:rPr lang="fr-FR" dirty="0" err="1">
                <a:solidFill>
                  <a:srgbClr val="F1F1F1"/>
                </a:solidFill>
                <a:latin typeface="Roboto"/>
              </a:rPr>
              <a:t>Collect</a:t>
            </a:r>
            <a:r>
              <a:rPr lang="fr-FR" dirty="0">
                <a:solidFill>
                  <a:srgbClr val="F1F1F1"/>
                </a:solidFill>
                <a:latin typeface="Roboto"/>
              </a:rPr>
              <a:t> </a:t>
            </a:r>
            <a:r>
              <a:rPr lang="fr-FR" dirty="0" err="1" smtClean="0">
                <a:solidFill>
                  <a:srgbClr val="F1F1F1"/>
                </a:solidFill>
                <a:latin typeface="Roboto"/>
              </a:rPr>
              <a:t>Chromatic</a:t>
            </a:r>
            <a:r>
              <a:rPr lang="fr-FR" dirty="0" smtClean="0">
                <a:solidFill>
                  <a:srgbClr val="F1F1F1"/>
                </a:solidFill>
                <a:latin typeface="Roboto"/>
              </a:rPr>
              <a:t> </a:t>
            </a:r>
            <a:r>
              <a:rPr lang="fr-FR" dirty="0" err="1" smtClean="0">
                <a:solidFill>
                  <a:srgbClr val="F1F1F1"/>
                </a:solidFill>
                <a:latin typeface="Roboto"/>
              </a:rPr>
              <a:t>Metal</a:t>
            </a:r>
            <a:r>
              <a:rPr lang="fr-FR" dirty="0" smtClean="0">
                <a:solidFill>
                  <a:srgbClr val="F1F1F1"/>
                </a:solidFill>
                <a:latin typeface="Roboto"/>
              </a:rPr>
              <a:t>, </a:t>
            </a:r>
            <a:r>
              <a:rPr lang="fr-FR" dirty="0" err="1" smtClean="0">
                <a:solidFill>
                  <a:srgbClr val="F1F1F1"/>
                </a:solidFill>
                <a:latin typeface="Roboto"/>
              </a:rPr>
              <a:t>Ionised</a:t>
            </a:r>
            <a:r>
              <a:rPr lang="fr-FR" dirty="0" smtClean="0">
                <a:solidFill>
                  <a:srgbClr val="F1F1F1"/>
                </a:solidFill>
                <a:latin typeface="Roboto"/>
              </a:rPr>
              <a:t> </a:t>
            </a:r>
            <a:r>
              <a:rPr lang="fr-FR" dirty="0" err="1" smtClean="0">
                <a:solidFill>
                  <a:srgbClr val="F1F1F1"/>
                </a:solidFill>
                <a:latin typeface="Roboto"/>
              </a:rPr>
              <a:t>Cobalt,Nanites</a:t>
            </a:r>
            <a:r>
              <a:rPr lang="fr-FR" dirty="0" smtClean="0">
                <a:solidFill>
                  <a:srgbClr val="F1F1F1"/>
                </a:solidFill>
                <a:latin typeface="Roboto"/>
              </a:rPr>
              <a:t> and more </a:t>
            </a:r>
            <a:r>
              <a:rPr lang="fr-FR" dirty="0">
                <a:solidFill>
                  <a:srgbClr val="F1F1F1"/>
                </a:solidFill>
                <a:latin typeface="Roboto"/>
              </a:rPr>
              <a:t>in </a:t>
            </a:r>
            <a:r>
              <a:rPr lang="fr-FR" dirty="0" err="1" smtClean="0">
                <a:solidFill>
                  <a:srgbClr val="F1F1F1"/>
                </a:solidFill>
                <a:latin typeface="Roboto"/>
              </a:rPr>
              <a:t>Freighters</a:t>
            </a:r>
            <a:r>
              <a:rPr lang="fr-FR" dirty="0" smtClean="0">
                <a:solidFill>
                  <a:srgbClr val="F1F1F1"/>
                </a:solidFill>
                <a:latin typeface="Roboto"/>
              </a:rPr>
              <a:t> Hangars </a:t>
            </a:r>
            <a:r>
              <a:rPr lang="fr-FR" dirty="0">
                <a:solidFill>
                  <a:srgbClr val="F1F1F1"/>
                </a:solidFill>
                <a:latin typeface="Roboto"/>
              </a:rPr>
              <a:t>Crates</a:t>
            </a:r>
            <a:r>
              <a:rPr lang="fr-FR" sz="1000" dirty="0">
                <a:solidFill>
                  <a:srgbClr val="F1F1F1"/>
                </a:solidFill>
                <a:latin typeface="Roboto"/>
              </a:rPr>
              <a:t>.  </a:t>
            </a:r>
            <a:r>
              <a:rPr lang="fr-FR" sz="800" dirty="0">
                <a:solidFill>
                  <a:schemeClr val="bg1">
                    <a:lumMod val="50000"/>
                  </a:schemeClr>
                </a:solidFill>
              </a:rPr>
              <a:t>(</a:t>
            </a:r>
            <a:r>
              <a:rPr lang="en-US" sz="800" dirty="0">
                <a:solidFill>
                  <a:schemeClr val="bg1">
                    <a:lumMod val="50000"/>
                  </a:schemeClr>
                </a:solidFill>
              </a:rPr>
              <a:t>MORE_BASE_INTERACTIONS, __</a:t>
            </a:r>
            <a:r>
              <a:rPr lang="en-US" sz="800" dirty="0" err="1">
                <a:solidFill>
                  <a:schemeClr val="bg1">
                    <a:lumMod val="50000"/>
                  </a:schemeClr>
                </a:solidFill>
              </a:rPr>
              <a:t>NMS_BEYOND_Fantasy</a:t>
            </a:r>
            <a:r>
              <a:rPr lang="en-US" sz="800" dirty="0">
                <a:solidFill>
                  <a:schemeClr val="bg1">
                    <a:lumMod val="50000"/>
                  </a:schemeClr>
                </a:solidFill>
              </a:rPr>
              <a:t>)</a:t>
            </a:r>
            <a:r>
              <a:rPr lang="fr-FR" sz="1000" dirty="0" smtClean="0"/>
              <a:t/>
            </a:r>
            <a:br>
              <a:rPr lang="fr-FR" sz="1000" dirty="0" smtClean="0"/>
            </a:br>
            <a:r>
              <a:rPr lang="fr-FR" dirty="0" smtClean="0">
                <a:solidFill>
                  <a:schemeClr val="bg1"/>
                </a:solidFill>
              </a:rPr>
              <a:t>- </a:t>
            </a:r>
            <a:r>
              <a:rPr lang="fr-FR" dirty="0" err="1" smtClean="0">
                <a:solidFill>
                  <a:schemeClr val="bg1"/>
                </a:solidFill>
              </a:rPr>
              <a:t>Collect</a:t>
            </a:r>
            <a:r>
              <a:rPr lang="fr-FR" dirty="0" smtClean="0">
                <a:solidFill>
                  <a:schemeClr val="bg1"/>
                </a:solidFill>
              </a:rPr>
              <a:t> </a:t>
            </a:r>
            <a:r>
              <a:rPr lang="fr-FR" dirty="0" err="1" smtClean="0">
                <a:solidFill>
                  <a:schemeClr val="bg1"/>
                </a:solidFill>
              </a:rPr>
              <a:t>Chore</a:t>
            </a:r>
            <a:r>
              <a:rPr lang="fr-FR" dirty="0" smtClean="0">
                <a:solidFill>
                  <a:schemeClr val="bg1"/>
                </a:solidFill>
              </a:rPr>
              <a:t> on </a:t>
            </a:r>
            <a:r>
              <a:rPr lang="fr-FR" dirty="0" err="1" smtClean="0">
                <a:solidFill>
                  <a:schemeClr val="bg1"/>
                </a:solidFill>
              </a:rPr>
              <a:t>sea</a:t>
            </a:r>
            <a:r>
              <a:rPr lang="fr-FR" dirty="0" smtClean="0">
                <a:solidFill>
                  <a:schemeClr val="bg1"/>
                </a:solidFill>
              </a:rPr>
              <a:t> plants </a:t>
            </a:r>
            <a:r>
              <a:rPr lang="fr-FR" dirty="0" err="1" smtClean="0">
                <a:solidFill>
                  <a:schemeClr val="bg1"/>
                </a:solidFill>
              </a:rPr>
              <a:t>Decorations</a:t>
            </a:r>
            <a:r>
              <a:rPr lang="fr-FR" dirty="0" smtClean="0">
                <a:solidFill>
                  <a:schemeClr val="bg1"/>
                </a:solidFill>
              </a:rPr>
              <a:t> </a:t>
            </a:r>
            <a:r>
              <a:rPr lang="fr-FR" sz="1000" dirty="0">
                <a:solidFill>
                  <a:schemeClr val="bg1">
                    <a:lumMod val="50000"/>
                  </a:schemeClr>
                </a:solidFill>
              </a:rPr>
              <a:t>(</a:t>
            </a:r>
            <a:r>
              <a:rPr lang="en-US" sz="1000" dirty="0">
                <a:solidFill>
                  <a:schemeClr val="bg1">
                    <a:lumMod val="50000"/>
                  </a:schemeClr>
                </a:solidFill>
              </a:rPr>
              <a:t>MORE_BASE_INTERACTIONS, __</a:t>
            </a:r>
            <a:r>
              <a:rPr lang="en-US" sz="1000" dirty="0" err="1">
                <a:solidFill>
                  <a:schemeClr val="bg1">
                    <a:lumMod val="50000"/>
                  </a:schemeClr>
                </a:solidFill>
              </a:rPr>
              <a:t>NMS_BEYOND_Fantasy</a:t>
            </a:r>
            <a:r>
              <a:rPr lang="en-US" sz="1000" dirty="0">
                <a:solidFill>
                  <a:schemeClr val="bg1">
                    <a:lumMod val="50000"/>
                  </a:schemeClr>
                </a:solidFill>
              </a:rPr>
              <a:t>)</a:t>
            </a:r>
            <a:endParaRPr lang="fr-FR" sz="1000" dirty="0" smtClean="0">
              <a:solidFill>
                <a:schemeClr val="bg1"/>
              </a:solidFill>
              <a:latin typeface="Roboto"/>
            </a:endParaRPr>
          </a:p>
        </p:txBody>
      </p:sp>
    </p:spTree>
    <p:extLst>
      <p:ext uri="{BB962C8B-B14F-4D97-AF65-F5344CB8AC3E}">
        <p14:creationId xmlns:p14="http://schemas.microsoft.com/office/powerpoint/2010/main" val="2016696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1396</Words>
  <Application>Microsoft Office PowerPoint</Application>
  <PresentationFormat>Grand écran</PresentationFormat>
  <Paragraphs>238</Paragraphs>
  <Slides>28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Microsoft YaHei UI Light</vt:lpstr>
      <vt:lpstr>Arial</vt:lpstr>
      <vt:lpstr>Arial Narrow</vt:lpstr>
      <vt:lpstr>Calibri</vt:lpstr>
      <vt:lpstr>Calibri Light</vt:lpstr>
      <vt:lpstr>geosanslight-nmsregular</vt:lpstr>
      <vt:lpstr>Roboto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 _ o</dc:creator>
  <cp:lastModifiedBy>O _ o</cp:lastModifiedBy>
  <cp:revision>190</cp:revision>
  <dcterms:created xsi:type="dcterms:W3CDTF">2019-08-21T15:01:00Z</dcterms:created>
  <dcterms:modified xsi:type="dcterms:W3CDTF">2019-10-21T14:06:24Z</dcterms:modified>
</cp:coreProperties>
</file>