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1"/>
  </p:notesMasterIdLst>
  <p:sldIdLst>
    <p:sldId id="316" r:id="rId5"/>
    <p:sldId id="313" r:id="rId6"/>
    <p:sldId id="330" r:id="rId7"/>
    <p:sldId id="314" r:id="rId8"/>
    <p:sldId id="315" r:id="rId9"/>
    <p:sldId id="310" r:id="rId10"/>
    <p:sldId id="311" r:id="rId11"/>
    <p:sldId id="312" r:id="rId12"/>
    <p:sldId id="263" r:id="rId13"/>
    <p:sldId id="332" r:id="rId14"/>
    <p:sldId id="295" r:id="rId15"/>
    <p:sldId id="299" r:id="rId16"/>
    <p:sldId id="300" r:id="rId17"/>
    <p:sldId id="325" r:id="rId18"/>
    <p:sldId id="301" r:id="rId19"/>
    <p:sldId id="297" r:id="rId20"/>
    <p:sldId id="272" r:id="rId21"/>
    <p:sldId id="273" r:id="rId22"/>
    <p:sldId id="278" r:id="rId23"/>
    <p:sldId id="279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21" r:id="rId32"/>
    <p:sldId id="318" r:id="rId33"/>
    <p:sldId id="317" r:id="rId34"/>
    <p:sldId id="323" r:id="rId35"/>
    <p:sldId id="322" r:id="rId36"/>
    <p:sldId id="324" r:id="rId37"/>
    <p:sldId id="327" r:id="rId38"/>
    <p:sldId id="326" r:id="rId39"/>
    <p:sldId id="32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찬식" initials="박" lastIdx="2" clrIdx="0">
    <p:extLst>
      <p:ext uri="{19B8F6BF-5375-455C-9EA6-DF929625EA0E}">
        <p15:presenceInfo xmlns:p15="http://schemas.microsoft.com/office/powerpoint/2012/main" userId="박찬식" providerId="None"/>
      </p:ext>
    </p:extLst>
  </p:cmAuthor>
  <p:cmAuthor id="2" name="이두희" initials="이" lastIdx="10" clrIdx="1">
    <p:extLst>
      <p:ext uri="{19B8F6BF-5375-455C-9EA6-DF929625EA0E}">
        <p15:presenceInfo xmlns:p15="http://schemas.microsoft.com/office/powerpoint/2012/main" userId="S::hello.keanu@konkuk.ac.kr::72c63db2-7fde-4350-a37c-109ef65730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23:08:07.566" idx="1">
    <p:pos x="7526" y="60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76F9F-BA04-4056-B7F3-FBDD0B07F302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391DE74-6CC8-4F56-B429-D30A63C3E9DC}">
      <dgm:prSet phldrT="[텍스트]"/>
      <dgm:spPr/>
      <dgm:t>
        <a:bodyPr/>
        <a:lstStyle/>
        <a:p>
          <a:pPr latinLnBrk="1"/>
          <a:r>
            <a:rPr lang="en-US" altLang="ko-KR" dirty="0"/>
            <a:t>Step 1</a:t>
          </a:r>
          <a:endParaRPr lang="ko-KR" altLang="en-US" dirty="0"/>
        </a:p>
      </dgm:t>
    </dgm:pt>
    <dgm:pt modelId="{4E478E5D-1D32-4A01-A85E-69FBA73D0EBC}" type="parTrans" cxnId="{D8288BEC-5926-438A-B6CB-BE5AD6804B7E}">
      <dgm:prSet/>
      <dgm:spPr/>
      <dgm:t>
        <a:bodyPr/>
        <a:lstStyle/>
        <a:p>
          <a:pPr latinLnBrk="1"/>
          <a:endParaRPr lang="ko-KR" altLang="en-US"/>
        </a:p>
      </dgm:t>
    </dgm:pt>
    <dgm:pt modelId="{AA21C3DB-1242-420C-8183-84CFA5923EF1}" type="sibTrans" cxnId="{D8288BEC-5926-438A-B6CB-BE5AD6804B7E}">
      <dgm:prSet/>
      <dgm:spPr/>
      <dgm:t>
        <a:bodyPr/>
        <a:lstStyle/>
        <a:p>
          <a:pPr latinLnBrk="1"/>
          <a:endParaRPr lang="ko-KR" altLang="en-US"/>
        </a:p>
      </dgm:t>
    </dgm:pt>
    <dgm:pt modelId="{DAAB6D74-2ACE-474A-B4AD-C915139AF123}">
      <dgm:prSet phldrT="[텍스트]"/>
      <dgm:spPr/>
      <dgm:t>
        <a:bodyPr/>
        <a:lstStyle/>
        <a:p>
          <a:pPr latinLnBrk="1"/>
          <a:r>
            <a:rPr lang="en-US" altLang="ko-KR" dirty="0"/>
            <a:t>Step 2</a:t>
          </a:r>
          <a:endParaRPr lang="ko-KR" altLang="en-US" dirty="0"/>
        </a:p>
      </dgm:t>
    </dgm:pt>
    <dgm:pt modelId="{43729C95-5DD7-4315-B3F8-4DE677316726}" type="parTrans" cxnId="{4ABED034-D830-49C0-8C30-D815C91DAA71}">
      <dgm:prSet/>
      <dgm:spPr/>
      <dgm:t>
        <a:bodyPr/>
        <a:lstStyle/>
        <a:p>
          <a:pPr latinLnBrk="1"/>
          <a:endParaRPr lang="ko-KR" altLang="en-US"/>
        </a:p>
      </dgm:t>
    </dgm:pt>
    <dgm:pt modelId="{2879D5DA-B112-4EFF-8F64-860151301D2D}" type="sibTrans" cxnId="{4ABED034-D830-49C0-8C30-D815C91DAA71}">
      <dgm:prSet/>
      <dgm:spPr/>
      <dgm:t>
        <a:bodyPr/>
        <a:lstStyle/>
        <a:p>
          <a:pPr latinLnBrk="1"/>
          <a:endParaRPr lang="ko-KR" altLang="en-US"/>
        </a:p>
      </dgm:t>
    </dgm:pt>
    <dgm:pt modelId="{5B5B16EB-86B6-499E-8B55-BECF887E213F}">
      <dgm:prSet phldrT="[텍스트]"/>
      <dgm:spPr/>
      <dgm:t>
        <a:bodyPr/>
        <a:lstStyle/>
        <a:p>
          <a:pPr latinLnBrk="1"/>
          <a:r>
            <a:rPr lang="ko-KR" altLang="en-US" dirty="0"/>
            <a:t>타겟 시간 전</a:t>
          </a:r>
          <a:r>
            <a:rPr lang="en-US" altLang="ko-KR" dirty="0"/>
            <a:t>, </a:t>
          </a:r>
          <a:r>
            <a:rPr lang="ko-KR" altLang="en-US" dirty="0"/>
            <a:t>후 시간의 기상 데이터 활용</a:t>
          </a:r>
        </a:p>
      </dgm:t>
    </dgm:pt>
    <dgm:pt modelId="{FCEB34F1-CEE6-4D5E-8892-97F2B5DB0641}" type="parTrans" cxnId="{3955CDFC-E906-45D8-88AA-7B962816C367}">
      <dgm:prSet/>
      <dgm:spPr/>
      <dgm:t>
        <a:bodyPr/>
        <a:lstStyle/>
        <a:p>
          <a:pPr latinLnBrk="1"/>
          <a:endParaRPr lang="ko-KR" altLang="en-US"/>
        </a:p>
      </dgm:t>
    </dgm:pt>
    <dgm:pt modelId="{640B2680-CD18-4D97-B461-9642BA24BDF1}" type="sibTrans" cxnId="{3955CDFC-E906-45D8-88AA-7B962816C367}">
      <dgm:prSet/>
      <dgm:spPr/>
      <dgm:t>
        <a:bodyPr/>
        <a:lstStyle/>
        <a:p>
          <a:pPr latinLnBrk="1"/>
          <a:endParaRPr lang="ko-KR" altLang="en-US"/>
        </a:p>
      </dgm:t>
    </dgm:pt>
    <dgm:pt modelId="{1B01A263-E8E5-4FAD-84EA-57A5376230D4}">
      <dgm:prSet phldrT="[텍스트]"/>
      <dgm:spPr/>
      <dgm:t>
        <a:bodyPr/>
        <a:lstStyle/>
        <a:p>
          <a:pPr latinLnBrk="1"/>
          <a:r>
            <a:rPr lang="en-US" altLang="ko-KR" dirty="0"/>
            <a:t>Neural Network Weights</a:t>
          </a:r>
          <a:r>
            <a:rPr lang="ko-KR" altLang="en-US" dirty="0"/>
            <a:t>를 이용한 핵심 데이터 선별</a:t>
          </a:r>
        </a:p>
      </dgm:t>
    </dgm:pt>
    <dgm:pt modelId="{C598A374-C4D7-4D45-A454-3B0AB184F4F7}" type="sibTrans" cxnId="{BE3651F2-CEBE-4C3A-964A-EDC1EDD62624}">
      <dgm:prSet/>
      <dgm:spPr/>
      <dgm:t>
        <a:bodyPr/>
        <a:lstStyle/>
        <a:p>
          <a:pPr latinLnBrk="1"/>
          <a:endParaRPr lang="ko-KR" altLang="en-US"/>
        </a:p>
      </dgm:t>
    </dgm:pt>
    <dgm:pt modelId="{F8708DA4-BD81-4777-AE1B-DB06C630E4BF}" type="parTrans" cxnId="{BE3651F2-CEBE-4C3A-964A-EDC1EDD62624}">
      <dgm:prSet/>
      <dgm:spPr/>
      <dgm:t>
        <a:bodyPr/>
        <a:lstStyle/>
        <a:p>
          <a:pPr latinLnBrk="1"/>
          <a:endParaRPr lang="ko-KR" altLang="en-US"/>
        </a:p>
      </dgm:t>
    </dgm:pt>
    <dgm:pt modelId="{1B8091B3-A241-4325-BA05-2EF68F4B270F}" type="pres">
      <dgm:prSet presAssocID="{32676F9F-BA04-4056-B7F3-FBDD0B07F302}" presName="linearFlow" presStyleCnt="0">
        <dgm:presLayoutVars>
          <dgm:dir/>
          <dgm:animLvl val="lvl"/>
          <dgm:resizeHandles val="exact"/>
        </dgm:presLayoutVars>
      </dgm:prSet>
      <dgm:spPr/>
    </dgm:pt>
    <dgm:pt modelId="{33889EB3-FA16-40BB-A6E3-D8B0A75B1047}" type="pres">
      <dgm:prSet presAssocID="{F391DE74-6CC8-4F56-B429-D30A63C3E9DC}" presName="composite" presStyleCnt="0"/>
      <dgm:spPr/>
    </dgm:pt>
    <dgm:pt modelId="{0A5E4D55-582A-47E7-A0ED-B4AE7FC6D72F}" type="pres">
      <dgm:prSet presAssocID="{F391DE74-6CC8-4F56-B429-D30A63C3E9DC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63A6249-A39B-43DA-B388-B0474B7AE632}" type="pres">
      <dgm:prSet presAssocID="{F391DE74-6CC8-4F56-B429-D30A63C3E9DC}" presName="descendantText" presStyleLbl="alignAcc1" presStyleIdx="0" presStyleCnt="2" custLinFactNeighborX="4885" custLinFactNeighborY="-26098">
        <dgm:presLayoutVars>
          <dgm:bulletEnabled val="1"/>
        </dgm:presLayoutVars>
      </dgm:prSet>
      <dgm:spPr/>
    </dgm:pt>
    <dgm:pt modelId="{8398562E-39E2-4DFC-ADF1-9026B01DE009}" type="pres">
      <dgm:prSet presAssocID="{AA21C3DB-1242-420C-8183-84CFA5923EF1}" presName="sp" presStyleCnt="0"/>
      <dgm:spPr/>
    </dgm:pt>
    <dgm:pt modelId="{2097E8A0-7742-49F5-927A-50EECD67E5E1}" type="pres">
      <dgm:prSet presAssocID="{DAAB6D74-2ACE-474A-B4AD-C915139AF123}" presName="composite" presStyleCnt="0"/>
      <dgm:spPr/>
    </dgm:pt>
    <dgm:pt modelId="{8755060E-7B43-41D3-9043-7FC220E93B55}" type="pres">
      <dgm:prSet presAssocID="{DAAB6D74-2ACE-474A-B4AD-C915139AF12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ADD6D45-1B8B-4BC1-872F-20D2C78A6C25}" type="pres">
      <dgm:prSet presAssocID="{DAAB6D74-2ACE-474A-B4AD-C915139AF12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AAEED1A-39FB-4A50-9BF0-C198C52A57C3}" type="presOf" srcId="{32676F9F-BA04-4056-B7F3-FBDD0B07F302}" destId="{1B8091B3-A241-4325-BA05-2EF68F4B270F}" srcOrd="0" destOrd="0" presId="urn:microsoft.com/office/officeart/2005/8/layout/chevron2"/>
    <dgm:cxn modelId="{0AE6132E-89D3-4A23-9327-06FA1481F225}" type="presOf" srcId="{1B01A263-E8E5-4FAD-84EA-57A5376230D4}" destId="{063A6249-A39B-43DA-B388-B0474B7AE632}" srcOrd="0" destOrd="0" presId="urn:microsoft.com/office/officeart/2005/8/layout/chevron2"/>
    <dgm:cxn modelId="{4ABED034-D830-49C0-8C30-D815C91DAA71}" srcId="{32676F9F-BA04-4056-B7F3-FBDD0B07F302}" destId="{DAAB6D74-2ACE-474A-B4AD-C915139AF123}" srcOrd="1" destOrd="0" parTransId="{43729C95-5DD7-4315-B3F8-4DE677316726}" sibTransId="{2879D5DA-B112-4EFF-8F64-860151301D2D}"/>
    <dgm:cxn modelId="{AC558645-8A19-43EE-AA47-FDAC739DCC5E}" type="presOf" srcId="{DAAB6D74-2ACE-474A-B4AD-C915139AF123}" destId="{8755060E-7B43-41D3-9043-7FC220E93B55}" srcOrd="0" destOrd="0" presId="urn:microsoft.com/office/officeart/2005/8/layout/chevron2"/>
    <dgm:cxn modelId="{24884F9E-9330-4F52-B6A8-5F137CAA5BC9}" type="presOf" srcId="{5B5B16EB-86B6-499E-8B55-BECF887E213F}" destId="{3ADD6D45-1B8B-4BC1-872F-20D2C78A6C25}" srcOrd="0" destOrd="0" presId="urn:microsoft.com/office/officeart/2005/8/layout/chevron2"/>
    <dgm:cxn modelId="{F85C4AE7-8A09-4BC2-93DE-FA5DE0DCD8DF}" type="presOf" srcId="{F391DE74-6CC8-4F56-B429-D30A63C3E9DC}" destId="{0A5E4D55-582A-47E7-A0ED-B4AE7FC6D72F}" srcOrd="0" destOrd="0" presId="urn:microsoft.com/office/officeart/2005/8/layout/chevron2"/>
    <dgm:cxn modelId="{D8288BEC-5926-438A-B6CB-BE5AD6804B7E}" srcId="{32676F9F-BA04-4056-B7F3-FBDD0B07F302}" destId="{F391DE74-6CC8-4F56-B429-D30A63C3E9DC}" srcOrd="0" destOrd="0" parTransId="{4E478E5D-1D32-4A01-A85E-69FBA73D0EBC}" sibTransId="{AA21C3DB-1242-420C-8183-84CFA5923EF1}"/>
    <dgm:cxn modelId="{BE3651F2-CEBE-4C3A-964A-EDC1EDD62624}" srcId="{F391DE74-6CC8-4F56-B429-D30A63C3E9DC}" destId="{1B01A263-E8E5-4FAD-84EA-57A5376230D4}" srcOrd="0" destOrd="0" parTransId="{F8708DA4-BD81-4777-AE1B-DB06C630E4BF}" sibTransId="{C598A374-C4D7-4D45-A454-3B0AB184F4F7}"/>
    <dgm:cxn modelId="{3955CDFC-E906-45D8-88AA-7B962816C367}" srcId="{DAAB6D74-2ACE-474A-B4AD-C915139AF123}" destId="{5B5B16EB-86B6-499E-8B55-BECF887E213F}" srcOrd="0" destOrd="0" parTransId="{FCEB34F1-CEE6-4D5E-8892-97F2B5DB0641}" sibTransId="{640B2680-CD18-4D97-B461-9642BA24BDF1}"/>
    <dgm:cxn modelId="{9B1A1E5F-454A-4422-B8AE-6AE7A0FE43B0}" type="presParOf" srcId="{1B8091B3-A241-4325-BA05-2EF68F4B270F}" destId="{33889EB3-FA16-40BB-A6E3-D8B0A75B1047}" srcOrd="0" destOrd="0" presId="urn:microsoft.com/office/officeart/2005/8/layout/chevron2"/>
    <dgm:cxn modelId="{A71E14B9-7E06-422F-ABE8-23DCAB186462}" type="presParOf" srcId="{33889EB3-FA16-40BB-A6E3-D8B0A75B1047}" destId="{0A5E4D55-582A-47E7-A0ED-B4AE7FC6D72F}" srcOrd="0" destOrd="0" presId="urn:microsoft.com/office/officeart/2005/8/layout/chevron2"/>
    <dgm:cxn modelId="{8FC92EB9-95D5-49CA-B80F-2F5742E91CAE}" type="presParOf" srcId="{33889EB3-FA16-40BB-A6E3-D8B0A75B1047}" destId="{063A6249-A39B-43DA-B388-B0474B7AE632}" srcOrd="1" destOrd="0" presId="urn:microsoft.com/office/officeart/2005/8/layout/chevron2"/>
    <dgm:cxn modelId="{9C56246C-7BCB-445F-8371-D5E295796DD8}" type="presParOf" srcId="{1B8091B3-A241-4325-BA05-2EF68F4B270F}" destId="{8398562E-39E2-4DFC-ADF1-9026B01DE009}" srcOrd="1" destOrd="0" presId="urn:microsoft.com/office/officeart/2005/8/layout/chevron2"/>
    <dgm:cxn modelId="{91530A3A-FAC6-4CC4-B8B1-818A749912EF}" type="presParOf" srcId="{1B8091B3-A241-4325-BA05-2EF68F4B270F}" destId="{2097E8A0-7742-49F5-927A-50EECD67E5E1}" srcOrd="2" destOrd="0" presId="urn:microsoft.com/office/officeart/2005/8/layout/chevron2"/>
    <dgm:cxn modelId="{DF14C1D5-B137-4C57-A32E-09C1DE299CF5}" type="presParOf" srcId="{2097E8A0-7742-49F5-927A-50EECD67E5E1}" destId="{8755060E-7B43-41D3-9043-7FC220E93B55}" srcOrd="0" destOrd="0" presId="urn:microsoft.com/office/officeart/2005/8/layout/chevron2"/>
    <dgm:cxn modelId="{B8E948D9-C8F3-48BC-A48D-85D46F57AA8B}" type="presParOf" srcId="{2097E8A0-7742-49F5-927A-50EECD67E5E1}" destId="{3ADD6D45-1B8B-4BC1-872F-20D2C78A6C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E4D55-582A-47E7-A0ED-B4AE7FC6D72F}">
      <dsp:nvSpPr>
        <dsp:cNvPr id="0" name=""/>
        <dsp:cNvSpPr/>
      </dsp:nvSpPr>
      <dsp:spPr>
        <a:xfrm rot="5400000">
          <a:off x="-244780" y="246594"/>
          <a:ext cx="1631870" cy="11423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Step 1</a:t>
          </a:r>
          <a:endParaRPr lang="ko-KR" altLang="en-US" sz="2200" kern="1200" dirty="0"/>
        </a:p>
      </dsp:txBody>
      <dsp:txXfrm rot="-5400000">
        <a:off x="1" y="572969"/>
        <a:ext cx="1142309" cy="489561"/>
      </dsp:txXfrm>
    </dsp:sp>
    <dsp:sp modelId="{063A6249-A39B-43DA-B388-B0474B7AE632}">
      <dsp:nvSpPr>
        <dsp:cNvPr id="0" name=""/>
        <dsp:cNvSpPr/>
      </dsp:nvSpPr>
      <dsp:spPr>
        <a:xfrm rot="5400000">
          <a:off x="3282905" y="-2140596"/>
          <a:ext cx="1060715" cy="5341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Neural Network Weights</a:t>
          </a:r>
          <a:r>
            <a:rPr lang="ko-KR" altLang="en-US" sz="2300" kern="1200" dirty="0"/>
            <a:t>를 이용한 핵심 데이터 선별</a:t>
          </a:r>
        </a:p>
      </dsp:txBody>
      <dsp:txXfrm rot="-5400000">
        <a:off x="1142309" y="51780"/>
        <a:ext cx="5290128" cy="957155"/>
      </dsp:txXfrm>
    </dsp:sp>
    <dsp:sp modelId="{8755060E-7B43-41D3-9043-7FC220E93B55}">
      <dsp:nvSpPr>
        <dsp:cNvPr id="0" name=""/>
        <dsp:cNvSpPr/>
      </dsp:nvSpPr>
      <dsp:spPr>
        <a:xfrm rot="5400000">
          <a:off x="-244780" y="1584468"/>
          <a:ext cx="1631870" cy="1142309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Step 2</a:t>
          </a:r>
          <a:endParaRPr lang="ko-KR" altLang="en-US" sz="2200" kern="1200" dirty="0"/>
        </a:p>
      </dsp:txBody>
      <dsp:txXfrm rot="-5400000">
        <a:off x="1" y="1910843"/>
        <a:ext cx="1142309" cy="489561"/>
      </dsp:txXfrm>
    </dsp:sp>
    <dsp:sp modelId="{3ADD6D45-1B8B-4BC1-872F-20D2C78A6C25}">
      <dsp:nvSpPr>
        <dsp:cNvPr id="0" name=""/>
        <dsp:cNvSpPr/>
      </dsp:nvSpPr>
      <dsp:spPr>
        <a:xfrm rot="5400000">
          <a:off x="3282905" y="-800908"/>
          <a:ext cx="1060715" cy="5341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300" kern="1200" dirty="0"/>
            <a:t>타겟 시간 전</a:t>
          </a:r>
          <a:r>
            <a:rPr lang="en-US" altLang="ko-KR" sz="2300" kern="1200" dirty="0"/>
            <a:t>, </a:t>
          </a:r>
          <a:r>
            <a:rPr lang="ko-KR" altLang="en-US" sz="2300" kern="1200" dirty="0"/>
            <a:t>후 시간의 기상 데이터 활용</a:t>
          </a:r>
        </a:p>
      </dsp:txBody>
      <dsp:txXfrm rot="-5400000">
        <a:off x="1142309" y="1391468"/>
        <a:ext cx="5290128" cy="95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3F04-FA50-442C-9CDC-4D5C4AFCA617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A258-5CFC-465F-BF4C-3EC2386C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4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A258-5CFC-465F-BF4C-3EC2386C3D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8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30B5D-27D1-4714-92DD-9F49EEB180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11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기상 데이터와 공장 데이터 간의 상관관계를 선형식으로 표현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기상 데이터와 공장 데이터 간의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Weights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도출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30B5D-27D1-4714-92DD-9F49EEB180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7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High-Correlated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 기상 데이터를 판별하기 위한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기준은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Cross-Validation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이용하여 산정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년의 데이터를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정하여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모델을 트레이닝하고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도출함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A258-5CFC-465F-BF4C-3EC2386C3D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정확도가 낮은 최초 모델 제작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오차가 큰 측정값에는 높은 가중치를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오차가 작은 측정값에는 낮은 가중치를 적용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다수의 단일 트리를 결합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부정확한 트리 모델을 개선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A258-5CFC-465F-BF4C-3EC2386C3D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예를 들어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시의 공장 데이터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공장 내부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외부 온도와 습도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코일 온도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예측한다면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시의 기상 데이터를 모델 트레이닝에 사용하는 것 뿐만 아니라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분까지의 후 기상데이터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 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59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분 까지의 전 기상데이터를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 data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A258-5CFC-465F-BF4C-3EC2386C3D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4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665A4-D9B4-41FF-9A09-291D6ACF7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F8121-21F1-4333-83AA-791BC316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75A3D-BBC4-4D3D-BB07-C0898811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C832E-0837-45C3-9108-494CC231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E7D97-9096-4926-BC8B-0C4CD204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2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222F-0A83-49E2-B190-11DE9962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15FA9-A55C-4AB7-9141-93D7CE28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C0A19-A9BB-46E6-A6AF-90D2DC5F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BA5DF-47CD-4FDB-B075-B549EC38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7079A6-E49A-4EF2-80BE-F4A5E5468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566D75-7F35-44DD-A38F-5A423511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63027-2AD8-4B4A-9555-58CFE737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9F938E-4FA9-40E0-A3A5-7944791F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5D5D-DE21-414F-A700-8C3340FF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90DD7-F1A4-4C4A-8B3D-EAC164D8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AC11C-4032-4C5D-8B35-0E6D8B21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E8388-7705-41BF-8EE4-9343392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5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A17D78-5EF2-46DA-84B1-5340D57D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7D71C-0A0C-4743-9A18-A842D109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DD1B7-931E-4E98-9205-8F7DE081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3C67-0494-4719-B651-D5045D8A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D6D84-E1D7-4F28-A943-1A6E27A9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AAC78B-1DDF-4292-9642-897A006F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34104-75C2-440F-91DC-C15492E0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EFC78-75B0-4983-9734-99FEFE4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EE612-4768-49CA-BC16-842B996D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6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4E3D-34BC-40DC-B3ED-3BF7EFE9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9E66E-2DDD-4FAD-B1C3-CF4075F6E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8E47A-78BF-4D75-9F91-39C527D2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8CC45-60E9-4B33-B79E-4216579C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200C8-CCDE-4FE7-A5F1-BD9E6D97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C8367-BDD5-4C56-AA9A-C7B5A691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1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69091-90FD-4BFC-8FDB-FC64C8E9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30251-6FA9-40B5-A99B-8EA920CA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C2A40-7DD2-42EB-959E-4F00D08A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AC531-78DF-48F5-98D1-1D80A20C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E1504-973C-4A91-96A8-E202881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1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866AAB-51B1-4BB8-AFA9-EDF744ED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E1067-E4DC-4A45-A1C5-03BD81B4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BE2E3-0241-478E-A160-6950F4A4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6A83A-EA77-441A-A87D-86B3DAA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4A106-CF22-433C-B3DB-2E9D557D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7F3F-BC33-4956-A0BC-829EBDF5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0CF88-D520-422D-8882-756C9767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40DC4-0A2D-4669-80CB-D8E420E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973CA-C241-4E97-9EE0-723AF75F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059A3-B3BF-4468-87B1-027CEA17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FE40-089C-4C33-8B07-7264FED9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EE11B-4ABE-4F6B-9442-5E87D9B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2CB4E-D245-41E4-9937-DCBF9341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4ED0-07FB-42DE-8FF0-BCFE759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9CACD-C790-4D4E-BCAA-7F14E8A7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720757" y="5859200"/>
            <a:ext cx="11209661" cy="9988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5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 preserve="1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;p2"/>
          <p:cNvSpPr/>
          <p:nvPr userDrawn="1"/>
        </p:nvSpPr>
        <p:spPr>
          <a:xfrm>
            <a:off x="-14700" y="-2341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122;p15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8092" y="1328276"/>
            <a:ext cx="5184576" cy="2025973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sp>
        <p:nvSpPr>
          <p:cNvPr id="10" name="Google Shape;16;p3"/>
          <p:cNvSpPr/>
          <p:nvPr userDrawn="1"/>
        </p:nvSpPr>
        <p:spPr>
          <a:xfrm flipH="1" flipV="1">
            <a:off x="-1356065" y="332656"/>
            <a:ext cx="6240693" cy="6552728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1110487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946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32;p5"/>
          <p:cNvSpPr/>
          <p:nvPr userDrawn="1"/>
        </p:nvSpPr>
        <p:spPr>
          <a:xfrm flipH="1">
            <a:off x="-1123436" y="-315416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33;p5"/>
          <p:cNvSpPr/>
          <p:nvPr userDrawn="1"/>
        </p:nvSpPr>
        <p:spPr>
          <a:xfrm flipH="1">
            <a:off x="463216" y="-304701"/>
            <a:ext cx="938777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34;p5"/>
          <p:cNvSpPr/>
          <p:nvPr userDrawn="1"/>
        </p:nvSpPr>
        <p:spPr>
          <a:xfrm flipH="1">
            <a:off x="875211" y="-36575"/>
            <a:ext cx="10501375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35;p5"/>
          <p:cNvSpPr/>
          <p:nvPr userDrawn="1"/>
        </p:nvSpPr>
        <p:spPr>
          <a:xfrm flipH="1">
            <a:off x="10507359" y="-3657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-32275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-72824" y="242542"/>
            <a:ext cx="1023795" cy="325984"/>
          </a:xfrm>
          <a:prstGeom prst="rect">
            <a:avLst/>
          </a:prstGeom>
        </p:spPr>
        <p:txBody>
          <a:bodyPr vert="horz" lIns="35958" tIns="0" rIns="35958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FE74B33-C876-4398-9ECA-B3EAAEB0F916}" type="slidenum">
              <a:rPr lang="ko-KR" altLang="en-US" sz="1400" spc="-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‹#›</a:t>
            </a:fld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36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0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32;p5"/>
          <p:cNvSpPr/>
          <p:nvPr userDrawn="1"/>
        </p:nvSpPr>
        <p:spPr>
          <a:xfrm flipH="1">
            <a:off x="-1123436" y="-315416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33;p5"/>
          <p:cNvSpPr/>
          <p:nvPr userDrawn="1"/>
        </p:nvSpPr>
        <p:spPr>
          <a:xfrm flipH="1">
            <a:off x="239349" y="-313754"/>
            <a:ext cx="1162643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-72824" y="242542"/>
            <a:ext cx="1023795" cy="325984"/>
          </a:xfrm>
          <a:prstGeom prst="rect">
            <a:avLst/>
          </a:prstGeom>
        </p:spPr>
        <p:txBody>
          <a:bodyPr vert="horz" lIns="35958" tIns="0" rIns="35958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FE74B33-C876-4398-9ECA-B3EAAEB0F916}" type="slidenum">
              <a:rPr lang="ko-KR" altLang="en-US" sz="1400" spc="-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‹#›</a:t>
            </a:fld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36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33;p5">
            <a:extLst>
              <a:ext uri="{FF2B5EF4-FFF2-40B4-BE49-F238E27FC236}">
                <a16:creationId xmlns:a16="http://schemas.microsoft.com/office/drawing/2014/main" id="{7866EC2E-B73F-4B54-9375-9BC831EDE39E}"/>
              </a:ext>
            </a:extLst>
          </p:cNvPr>
          <p:cNvSpPr/>
          <p:nvPr userDrawn="1"/>
        </p:nvSpPr>
        <p:spPr>
          <a:xfrm flipH="1">
            <a:off x="626274" y="-315416"/>
            <a:ext cx="12937325" cy="998800"/>
          </a:xfrm>
          <a:prstGeom prst="parallelogram">
            <a:avLst>
              <a:gd name="adj" fmla="val 7500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37;p5">
            <a:extLst>
              <a:ext uri="{FF2B5EF4-FFF2-40B4-BE49-F238E27FC236}">
                <a16:creationId xmlns:a16="http://schemas.microsoft.com/office/drawing/2014/main" id="{A75C81DC-E692-4356-91AA-769F71398B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418" y="-93866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24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6" name="Google Shape;32;p5"/>
          <p:cNvSpPr/>
          <p:nvPr userDrawn="1"/>
        </p:nvSpPr>
        <p:spPr>
          <a:xfrm flipH="1">
            <a:off x="-1123436" y="-315416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33;p5"/>
          <p:cNvSpPr/>
          <p:nvPr userDrawn="1"/>
        </p:nvSpPr>
        <p:spPr>
          <a:xfrm flipH="1">
            <a:off x="463216" y="-304701"/>
            <a:ext cx="938777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34;p5"/>
          <p:cNvSpPr/>
          <p:nvPr userDrawn="1"/>
        </p:nvSpPr>
        <p:spPr>
          <a:xfrm flipH="1">
            <a:off x="875211" y="-36575"/>
            <a:ext cx="10501375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35;p5"/>
          <p:cNvSpPr/>
          <p:nvPr userDrawn="1"/>
        </p:nvSpPr>
        <p:spPr>
          <a:xfrm flipH="1">
            <a:off x="10507359" y="-3657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0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-32275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-72824" y="242542"/>
            <a:ext cx="1023795" cy="325984"/>
          </a:xfrm>
          <a:prstGeom prst="rect">
            <a:avLst/>
          </a:prstGeom>
        </p:spPr>
        <p:txBody>
          <a:bodyPr vert="horz" lIns="35958" tIns="0" rIns="35958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FE74B33-C876-4398-9ECA-B3EAAEB0F916}" type="slidenum">
              <a:rPr lang="ko-KR" altLang="en-US" sz="1400" spc="-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‹#›</a:t>
            </a:fld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36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6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EB2B-F8A6-40D9-89F7-3B392CBC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F5D43-8C6C-4D55-B106-DCC742E7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37CCF-FF7A-4766-9B59-639711AA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366E4-8010-4899-90E8-89882A76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25A01-E85D-4C70-8402-B89D558D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D0646-1B63-467B-9208-0915C0EB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F3FA8B-DB84-432D-A0A3-6ADB15B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391C6-EA88-4793-A699-343AAB83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90829-9A5B-4D90-9914-BCD7AF500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32B2-DB06-475F-917A-D6308D5C85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F842-5165-4017-93F5-8ED72DDEB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D8CA-4FEA-4129-AB0D-530B0D168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370B-EE79-4F21-B30F-06BF108D8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356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ixabay.com/en/cloud-partly-cloudy-sun-rain-278610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freestockphotos.biz/stockphoto/15356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BD873-609F-43EF-A55A-C85754E5D0F2}"/>
              </a:ext>
            </a:extLst>
          </p:cNvPr>
          <p:cNvSpPr/>
          <p:nvPr/>
        </p:nvSpPr>
        <p:spPr>
          <a:xfrm>
            <a:off x="9172281" y="707010"/>
            <a:ext cx="3019720" cy="4629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5E0017-18F0-42F8-B9B7-3246EBF76D3D}"/>
              </a:ext>
            </a:extLst>
          </p:cNvPr>
          <p:cNvSpPr/>
          <p:nvPr/>
        </p:nvSpPr>
        <p:spPr>
          <a:xfrm>
            <a:off x="0" y="707010"/>
            <a:ext cx="9106292" cy="4629062"/>
          </a:xfrm>
          <a:prstGeom prst="rect">
            <a:avLst/>
          </a:prstGeom>
          <a:solidFill>
            <a:srgbClr val="F9A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3EF2A1-DD0A-4E96-B16C-4984577B3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44" y="1715699"/>
            <a:ext cx="7315200" cy="3255264"/>
          </a:xfrm>
        </p:spPr>
        <p:txBody>
          <a:bodyPr>
            <a:normAutofit/>
          </a:bodyPr>
          <a:lstStyle/>
          <a:p>
            <a:r>
              <a:rPr lang="en-US" altLang="ko-KR" dirty="0"/>
              <a:t>Predict </a:t>
            </a:r>
            <a:br>
              <a:rPr lang="en-US" altLang="ko-KR" dirty="0"/>
            </a:br>
            <a:r>
              <a:rPr lang="en-US" altLang="ko-KR" dirty="0"/>
              <a:t>Steel</a:t>
            </a:r>
            <a:br>
              <a:rPr lang="en-US" altLang="ko-KR" dirty="0"/>
            </a:br>
            <a:r>
              <a:rPr lang="en-US" altLang="ko-KR" dirty="0"/>
              <a:t>Condensation!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1491E8A-699B-4ADE-9E70-822897E96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37" y="4421672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With </a:t>
            </a:r>
            <a:r>
              <a:rPr lang="en-US" altLang="ko-KR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ko-KR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Stage Predictor</a:t>
            </a:r>
            <a:endParaRPr lang="ko-KR" alt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5202B-ED23-4413-90EC-D9A6D44BB95F}"/>
              </a:ext>
            </a:extLst>
          </p:cNvPr>
          <p:cNvSpPr txBox="1"/>
          <p:nvPr/>
        </p:nvSpPr>
        <p:spPr>
          <a:xfrm>
            <a:off x="9281985" y="1581964"/>
            <a:ext cx="2734322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Team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결로를 막아라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팀장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박찬식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조원</a:t>
            </a:r>
            <a:r>
              <a:rPr lang="en-US" altLang="ko-KR" sz="2000" b="1" dirty="0"/>
              <a:t>1: </a:t>
            </a:r>
            <a:r>
              <a:rPr lang="ko-KR" altLang="en-US" sz="2000" b="1" dirty="0"/>
              <a:t>김수연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조원</a:t>
            </a:r>
            <a:r>
              <a:rPr lang="en-US" altLang="ko-KR" sz="2000" b="1" dirty="0"/>
              <a:t>2: </a:t>
            </a:r>
            <a:r>
              <a:rPr lang="ko-KR" altLang="en-US" sz="2000" b="1" dirty="0"/>
              <a:t>최원석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9E4D9E-D5EE-4565-AE65-0928BAB2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864"/>
            <a:ext cx="29146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Steps of Stage 1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DBCD916-6841-4443-9C17-07040464E449}"/>
              </a:ext>
            </a:extLst>
          </p:cNvPr>
          <p:cNvSpPr/>
          <p:nvPr/>
        </p:nvSpPr>
        <p:spPr>
          <a:xfrm>
            <a:off x="9262987" y="4862998"/>
            <a:ext cx="1062318" cy="5358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3ED701B8-B2EF-4947-B365-E6D64BEC2B83}"/>
              </a:ext>
            </a:extLst>
          </p:cNvPr>
          <p:cNvSpPr/>
          <p:nvPr/>
        </p:nvSpPr>
        <p:spPr>
          <a:xfrm>
            <a:off x="5496027" y="5579740"/>
            <a:ext cx="6484218" cy="589148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공장 데이터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별 예측 모델 형성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C7E126-93BC-4734-8520-A3BB6133B7FF}"/>
              </a:ext>
            </a:extLst>
          </p:cNvPr>
          <p:cNvSpPr/>
          <p:nvPr/>
        </p:nvSpPr>
        <p:spPr>
          <a:xfrm>
            <a:off x="211755" y="2303001"/>
            <a:ext cx="1010098" cy="508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75444F-F1A4-4D32-9A17-7D348DDAA5F2}"/>
              </a:ext>
            </a:extLst>
          </p:cNvPr>
          <p:cNvSpPr/>
          <p:nvPr/>
        </p:nvSpPr>
        <p:spPr>
          <a:xfrm>
            <a:off x="1482101" y="1627576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CBD9C1-0DE7-42D0-97F9-1BAC64F28258}"/>
              </a:ext>
            </a:extLst>
          </p:cNvPr>
          <p:cNvSpPr/>
          <p:nvPr/>
        </p:nvSpPr>
        <p:spPr>
          <a:xfrm>
            <a:off x="1482101" y="2303000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149FFC-E9F5-4E47-8807-72BFA10CA6F2}"/>
              </a:ext>
            </a:extLst>
          </p:cNvPr>
          <p:cNvSpPr/>
          <p:nvPr/>
        </p:nvSpPr>
        <p:spPr>
          <a:xfrm>
            <a:off x="1482101" y="2978424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3EFB7A0-BDE2-4865-BAD8-E649444E826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221853" y="1881590"/>
            <a:ext cx="260248" cy="675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6AA12CE-A8C9-4346-8484-170E2C18704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221853" y="2557015"/>
            <a:ext cx="260248" cy="67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DF37CE6-EE43-4A5B-A0D2-69508801D2D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21853" y="2557014"/>
            <a:ext cx="260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017B8FA-C848-4F33-ACC6-5365C991FBC9}"/>
              </a:ext>
            </a:extLst>
          </p:cNvPr>
          <p:cNvSpPr/>
          <p:nvPr/>
        </p:nvSpPr>
        <p:spPr>
          <a:xfrm>
            <a:off x="211755" y="4329273"/>
            <a:ext cx="1010098" cy="508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C54EA37-E731-40EC-B9E3-F60B8A738C61}"/>
              </a:ext>
            </a:extLst>
          </p:cNvPr>
          <p:cNvSpPr/>
          <p:nvPr/>
        </p:nvSpPr>
        <p:spPr>
          <a:xfrm>
            <a:off x="1482101" y="3653848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85AD97E-D8F4-42AC-8FD2-EA227AA3BF93}"/>
              </a:ext>
            </a:extLst>
          </p:cNvPr>
          <p:cNvSpPr/>
          <p:nvPr/>
        </p:nvSpPr>
        <p:spPr>
          <a:xfrm>
            <a:off x="1482101" y="4329272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DDCD09A-66B4-4AE5-9031-B7FDC0EE776E}"/>
              </a:ext>
            </a:extLst>
          </p:cNvPr>
          <p:cNvSpPr/>
          <p:nvPr/>
        </p:nvSpPr>
        <p:spPr>
          <a:xfrm>
            <a:off x="1482101" y="5004696"/>
            <a:ext cx="1158942" cy="508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Location 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D9A9088-DBD4-4C52-A06F-6A056BA6BA2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221853" y="3907862"/>
            <a:ext cx="260248" cy="675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4842675-AE6F-4937-844E-0BB0BB58B03A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221853" y="4583287"/>
            <a:ext cx="260248" cy="67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324554-72D7-45A1-8C53-38F81CE6B4D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1221853" y="4583286"/>
            <a:ext cx="260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237F26-9219-4A5C-9010-1A38C446EDA2}"/>
              </a:ext>
            </a:extLst>
          </p:cNvPr>
          <p:cNvSpPr/>
          <p:nvPr/>
        </p:nvSpPr>
        <p:spPr>
          <a:xfrm>
            <a:off x="2984803" y="3940590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온도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9A78A0E-4604-416D-A73B-67DD19A49644}"/>
              </a:ext>
            </a:extLst>
          </p:cNvPr>
          <p:cNvSpPr/>
          <p:nvPr/>
        </p:nvSpPr>
        <p:spPr>
          <a:xfrm>
            <a:off x="2984803" y="4221964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습도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E610382-629E-4289-9BC9-CAD2E754C9A3}"/>
              </a:ext>
            </a:extLst>
          </p:cNvPr>
          <p:cNvSpPr/>
          <p:nvPr/>
        </p:nvSpPr>
        <p:spPr>
          <a:xfrm>
            <a:off x="2984803" y="4503339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코일 온도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40CFA-5336-4844-9DB0-28590D6BD618}"/>
              </a:ext>
            </a:extLst>
          </p:cNvPr>
          <p:cNvSpPr/>
          <p:nvPr/>
        </p:nvSpPr>
        <p:spPr>
          <a:xfrm>
            <a:off x="2984803" y="4784713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온도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F53F9A-1BCC-4A89-9AA0-AC0F56AA1AF6}"/>
              </a:ext>
            </a:extLst>
          </p:cNvPr>
          <p:cNvSpPr/>
          <p:nvPr/>
        </p:nvSpPr>
        <p:spPr>
          <a:xfrm>
            <a:off x="2984803" y="5066089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습도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13888A1-672F-4C4C-B695-B73C5D5A3DA2}"/>
              </a:ext>
            </a:extLst>
          </p:cNvPr>
          <p:cNvCxnSpPr>
            <a:cxnSpLocks/>
          </p:cNvCxnSpPr>
          <p:nvPr/>
        </p:nvCxnSpPr>
        <p:spPr>
          <a:xfrm flipV="1">
            <a:off x="2641043" y="2085921"/>
            <a:ext cx="343760" cy="441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377F90-E368-4C80-BC70-A5588768FF5D}"/>
              </a:ext>
            </a:extLst>
          </p:cNvPr>
          <p:cNvCxnSpPr>
            <a:cxnSpLocks/>
          </p:cNvCxnSpPr>
          <p:nvPr/>
        </p:nvCxnSpPr>
        <p:spPr>
          <a:xfrm>
            <a:off x="2641043" y="2527853"/>
            <a:ext cx="343760" cy="683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54C1381-4A8E-4F5A-BA70-EF7C6A710004}"/>
              </a:ext>
            </a:extLst>
          </p:cNvPr>
          <p:cNvCxnSpPr>
            <a:cxnSpLocks/>
          </p:cNvCxnSpPr>
          <p:nvPr/>
        </p:nvCxnSpPr>
        <p:spPr>
          <a:xfrm flipV="1">
            <a:off x="2641043" y="2367295"/>
            <a:ext cx="343760" cy="160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4EBF50A-6D54-4217-A91D-41275E971764}"/>
              </a:ext>
            </a:extLst>
          </p:cNvPr>
          <p:cNvCxnSpPr>
            <a:cxnSpLocks/>
          </p:cNvCxnSpPr>
          <p:nvPr/>
        </p:nvCxnSpPr>
        <p:spPr>
          <a:xfrm>
            <a:off x="2641043" y="2527853"/>
            <a:ext cx="343760" cy="120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905AA20-E37F-4554-AD78-1BA73B9E2D2D}"/>
              </a:ext>
            </a:extLst>
          </p:cNvPr>
          <p:cNvCxnSpPr>
            <a:cxnSpLocks/>
          </p:cNvCxnSpPr>
          <p:nvPr/>
        </p:nvCxnSpPr>
        <p:spPr>
          <a:xfrm>
            <a:off x="2641043" y="2527853"/>
            <a:ext cx="343760" cy="402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C46754B-0F64-41EF-9B79-60F6EE205A6A}"/>
              </a:ext>
            </a:extLst>
          </p:cNvPr>
          <p:cNvCxnSpPr/>
          <p:nvPr/>
        </p:nvCxnSpPr>
        <p:spPr>
          <a:xfrm flipV="1">
            <a:off x="2641043" y="4060962"/>
            <a:ext cx="343760" cy="441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51AF27D-A4A1-46CC-AF06-980DE1B89ED9}"/>
              </a:ext>
            </a:extLst>
          </p:cNvPr>
          <p:cNvCxnSpPr/>
          <p:nvPr/>
        </p:nvCxnSpPr>
        <p:spPr>
          <a:xfrm>
            <a:off x="2641043" y="4502895"/>
            <a:ext cx="343760" cy="683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F604C68-2522-4316-B6DE-4A40A6C1E7E2}"/>
              </a:ext>
            </a:extLst>
          </p:cNvPr>
          <p:cNvCxnSpPr/>
          <p:nvPr/>
        </p:nvCxnSpPr>
        <p:spPr>
          <a:xfrm flipV="1">
            <a:off x="2641043" y="4342337"/>
            <a:ext cx="343760" cy="160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EFA505C-8A2F-4507-B51D-01D447EE100A}"/>
              </a:ext>
            </a:extLst>
          </p:cNvPr>
          <p:cNvCxnSpPr/>
          <p:nvPr/>
        </p:nvCxnSpPr>
        <p:spPr>
          <a:xfrm>
            <a:off x="2641043" y="4502895"/>
            <a:ext cx="343760" cy="120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AB3E4A0-C563-4122-A726-08D120B193AA}"/>
              </a:ext>
            </a:extLst>
          </p:cNvPr>
          <p:cNvCxnSpPr/>
          <p:nvPr/>
        </p:nvCxnSpPr>
        <p:spPr>
          <a:xfrm>
            <a:off x="2641043" y="4502895"/>
            <a:ext cx="343760" cy="402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97" name="다이어그램 96">
            <a:extLst>
              <a:ext uri="{FF2B5EF4-FFF2-40B4-BE49-F238E27FC236}">
                <a16:creationId xmlns:a16="http://schemas.microsoft.com/office/drawing/2014/main" id="{F0B92352-A8FC-469F-AFB6-5FA728F13D08}"/>
              </a:ext>
            </a:extLst>
          </p:cNvPr>
          <p:cNvGraphicFramePr/>
          <p:nvPr/>
        </p:nvGraphicFramePr>
        <p:xfrm>
          <a:off x="5496027" y="2310640"/>
          <a:ext cx="6484218" cy="297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80F4B3F5-DDD3-4FAB-A59E-3D8FD254C1CE}"/>
              </a:ext>
            </a:extLst>
          </p:cNvPr>
          <p:cNvSpPr/>
          <p:nvPr/>
        </p:nvSpPr>
        <p:spPr>
          <a:xfrm>
            <a:off x="5496027" y="1598103"/>
            <a:ext cx="2811439" cy="5730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Steps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925022-A787-4F5B-9BFB-5F93D317AD0A}"/>
              </a:ext>
            </a:extLst>
          </p:cNvPr>
          <p:cNvSpPr/>
          <p:nvPr/>
        </p:nvSpPr>
        <p:spPr>
          <a:xfrm>
            <a:off x="2984803" y="1965088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온도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24ECB3-FA53-400A-85A2-3494A3131717}"/>
              </a:ext>
            </a:extLst>
          </p:cNvPr>
          <p:cNvSpPr/>
          <p:nvPr/>
        </p:nvSpPr>
        <p:spPr>
          <a:xfrm>
            <a:off x="2984803" y="2246462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습도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FF6C3AD-D7D6-49BF-B4BA-5E11158A5A7C}"/>
              </a:ext>
            </a:extLst>
          </p:cNvPr>
          <p:cNvSpPr/>
          <p:nvPr/>
        </p:nvSpPr>
        <p:spPr>
          <a:xfrm>
            <a:off x="2984803" y="2527836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코일 온도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E4BFB1-613F-4727-9488-F87EB6E26246}"/>
              </a:ext>
            </a:extLst>
          </p:cNvPr>
          <p:cNvSpPr/>
          <p:nvPr/>
        </p:nvSpPr>
        <p:spPr>
          <a:xfrm>
            <a:off x="2984803" y="2809210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온도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53B17F-8070-46E9-B884-80E7C44BD3D9}"/>
              </a:ext>
            </a:extLst>
          </p:cNvPr>
          <p:cNvSpPr/>
          <p:nvPr/>
        </p:nvSpPr>
        <p:spPr>
          <a:xfrm>
            <a:off x="2984803" y="3090586"/>
            <a:ext cx="1391122" cy="240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습도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29FFA-AABC-4B33-8723-89C2AFC737E4}"/>
              </a:ext>
            </a:extLst>
          </p:cNvPr>
          <p:cNvSpPr txBox="1"/>
          <p:nvPr/>
        </p:nvSpPr>
        <p:spPr>
          <a:xfrm>
            <a:off x="468489" y="5618501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[Plant</a:t>
            </a:r>
            <a:r>
              <a:rPr lang="ko-KR" altLang="en-US" dirty="0"/>
              <a:t> 별</a:t>
            </a:r>
            <a:r>
              <a:rPr lang="en-US" altLang="ko-KR" dirty="0"/>
              <a:t>, Location </a:t>
            </a:r>
            <a:r>
              <a:rPr lang="ko-KR" altLang="en-US" dirty="0"/>
              <a:t>별 주어진 공장 데이터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E7C5-805D-417A-9365-E3C4559B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2" y="40218"/>
            <a:ext cx="12348200" cy="998800"/>
          </a:xfrm>
        </p:spPr>
        <p:txBody>
          <a:bodyPr/>
          <a:lstStyle/>
          <a:p>
            <a:r>
              <a:rPr lang="en-US" altLang="ko-KR" sz="4000" dirty="0">
                <a:solidFill>
                  <a:schemeClr val="bg1"/>
                </a:solidFill>
              </a:rPr>
              <a:t>Neural Network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Weights</a:t>
            </a:r>
            <a:r>
              <a:rPr lang="ko-KR" altLang="en-US" sz="4000" dirty="0">
                <a:solidFill>
                  <a:schemeClr val="bg1"/>
                </a:solidFill>
              </a:rPr>
              <a:t>를 이용한 핵심 데이터 선별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5F5D244-10CC-4823-A45C-944862D939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625" b="9005"/>
          <a:stretch/>
        </p:blipFill>
        <p:spPr>
          <a:xfrm>
            <a:off x="8217928" y="1132524"/>
            <a:ext cx="2073966" cy="282205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74ECCA-9DC7-4D41-A00B-FB84E32D3D1B}"/>
              </a:ext>
            </a:extLst>
          </p:cNvPr>
          <p:cNvSpPr/>
          <p:nvPr/>
        </p:nvSpPr>
        <p:spPr>
          <a:xfrm>
            <a:off x="7215328" y="2808910"/>
            <a:ext cx="821537" cy="2891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BC9FF05-67AD-4F04-820F-05E58295F7A1}"/>
              </a:ext>
            </a:extLst>
          </p:cNvPr>
          <p:cNvSpPr/>
          <p:nvPr/>
        </p:nvSpPr>
        <p:spPr>
          <a:xfrm rot="10800000">
            <a:off x="3764219" y="2808909"/>
            <a:ext cx="858226" cy="2891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9C6513-1D99-4639-87CA-D3C3695D4E92}"/>
              </a:ext>
            </a:extLst>
          </p:cNvPr>
          <p:cNvSpPr txBox="1"/>
          <p:nvPr/>
        </p:nvSpPr>
        <p:spPr>
          <a:xfrm>
            <a:off x="552656" y="4563194"/>
            <a:ext cx="1158322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기상데이터 중 공장 데이터와 높은 상관관계를 가진 요소가 있는가 하면 낮은 상관관계를 가진 요소도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낮은 상관관계를 가진 기상데이터를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이용하는 것은 예측 정확도 개선에 도움되지 않음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예를 들어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내부의 습도를 예측할 때 풍향과 풍속과 같은 기상 데이터는 도움이 되지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데이터 예측에 도움이 </a:t>
            </a:r>
            <a:r>
              <a:rPr lang="ko-KR" altLang="en-US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F0502020204030204"/>
                <a:ea typeface="맑은 고딕" panose="020B0503020000020004" pitchFamily="50" charset="-127"/>
              </a:rPr>
              <a:t>높은 상관관계를 가진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기상 데이터를 선별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 필요가 있음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D95DC55E-C62D-4CC6-9994-23C62CAB2E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3053" r="42871" b="11390"/>
          <a:stretch/>
        </p:blipFill>
        <p:spPr>
          <a:xfrm>
            <a:off x="4832471" y="1014451"/>
            <a:ext cx="2241550" cy="2822053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2D0CA1F7-D1A6-4CD4-8E61-F26EEE1E2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5924" b="10839"/>
          <a:stretch/>
        </p:blipFill>
        <p:spPr>
          <a:xfrm>
            <a:off x="1807142" y="1132524"/>
            <a:ext cx="2134479" cy="2703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5E1FE-54D4-4A36-93A6-2C375616F3D3}"/>
              </a:ext>
            </a:extLst>
          </p:cNvPr>
          <p:cNvSpPr txBox="1"/>
          <p:nvPr/>
        </p:nvSpPr>
        <p:spPr>
          <a:xfrm>
            <a:off x="996683" y="2163867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기상 </a:t>
            </a:r>
            <a:endParaRPr lang="en-US" altLang="ko-KR" sz="1400" dirty="0"/>
          </a:p>
          <a:p>
            <a:r>
              <a:rPr lang="ko-KR" altLang="en-US" sz="1400" dirty="0"/>
              <a:t>데이터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04AA70-0791-43C2-9E2E-40FECADDA411}"/>
                  </a:ext>
                </a:extLst>
              </p:cNvPr>
              <p:cNvSpPr txBox="1"/>
              <p:nvPr/>
            </p:nvSpPr>
            <p:spPr>
              <a:xfrm>
                <a:off x="2564736" y="3787436"/>
                <a:ext cx="13202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공장 데이터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04AA70-0791-43C2-9E2E-40FECADDA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36" y="3787436"/>
                <a:ext cx="1320233" cy="307777"/>
              </a:xfrm>
              <a:prstGeom prst="rect">
                <a:avLst/>
              </a:prstGeom>
              <a:blipFill>
                <a:blip r:embed="rId5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D6CD243-50D1-4667-BBC9-D3A99C273635}"/>
              </a:ext>
            </a:extLst>
          </p:cNvPr>
          <p:cNvSpPr txBox="1"/>
          <p:nvPr/>
        </p:nvSpPr>
        <p:spPr>
          <a:xfrm>
            <a:off x="4172013" y="2117384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기상 </a:t>
            </a:r>
            <a:endParaRPr lang="en-US" altLang="ko-KR" sz="1400" dirty="0"/>
          </a:p>
          <a:p>
            <a:r>
              <a:rPr lang="ko-KR" altLang="en-US" sz="1400" dirty="0"/>
              <a:t>데이터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831DD0-F43B-49B2-AC8D-D2AF6B7B8BA5}"/>
                  </a:ext>
                </a:extLst>
              </p:cNvPr>
              <p:cNvSpPr txBox="1"/>
              <p:nvPr/>
            </p:nvSpPr>
            <p:spPr>
              <a:xfrm>
                <a:off x="5834531" y="3787435"/>
                <a:ext cx="13202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공장 데이터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831DD0-F43B-49B2-AC8D-D2AF6B7B8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31" y="3787435"/>
                <a:ext cx="1320233" cy="307777"/>
              </a:xfrm>
              <a:prstGeom prst="rect">
                <a:avLst/>
              </a:prstGeom>
              <a:blipFill>
                <a:blip r:embed="rId6"/>
                <a:stretch>
                  <a:fillRect l="-1382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6C9A115-BD1A-41F1-8A71-B95BF38CC7C0}"/>
              </a:ext>
            </a:extLst>
          </p:cNvPr>
          <p:cNvSpPr txBox="1"/>
          <p:nvPr/>
        </p:nvSpPr>
        <p:spPr>
          <a:xfrm>
            <a:off x="7544447" y="2100877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기상 </a:t>
            </a:r>
            <a:endParaRPr lang="en-US" altLang="ko-KR" sz="1400" dirty="0"/>
          </a:p>
          <a:p>
            <a:r>
              <a:rPr lang="ko-KR" altLang="en-US" sz="1400" dirty="0"/>
              <a:t>데이터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CAD824-BC86-4F86-83E8-EBAB0DDCEBBE}"/>
                  </a:ext>
                </a:extLst>
              </p:cNvPr>
              <p:cNvSpPr txBox="1"/>
              <p:nvPr/>
            </p:nvSpPr>
            <p:spPr>
              <a:xfrm>
                <a:off x="9239993" y="3822023"/>
                <a:ext cx="13202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공장 데이터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CAD824-BC86-4F86-83E8-EBAB0DDC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993" y="3822023"/>
                <a:ext cx="1320233" cy="307777"/>
              </a:xfrm>
              <a:prstGeom prst="rect">
                <a:avLst/>
              </a:prstGeom>
              <a:blipFill>
                <a:blip r:embed="rId7"/>
                <a:stretch>
                  <a:fillRect l="-13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EE77AC48-FDC9-4FF2-AE08-33F50FFD9E80}"/>
              </a:ext>
            </a:extLst>
          </p:cNvPr>
          <p:cNvSpPr/>
          <p:nvPr/>
        </p:nvSpPr>
        <p:spPr>
          <a:xfrm>
            <a:off x="1459209" y="1625327"/>
            <a:ext cx="2509128" cy="2509128"/>
          </a:xfrm>
          <a:prstGeom prst="donut">
            <a:avLst>
              <a:gd name="adj" fmla="val 2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3D141970-5D00-4E78-BC5F-7C5C47FC5B3B}"/>
              </a:ext>
            </a:extLst>
          </p:cNvPr>
          <p:cNvSpPr/>
          <p:nvPr/>
        </p:nvSpPr>
        <p:spPr>
          <a:xfrm>
            <a:off x="8027956" y="1620672"/>
            <a:ext cx="2509128" cy="2509128"/>
          </a:xfrm>
          <a:prstGeom prst="donut">
            <a:avLst>
              <a:gd name="adj" fmla="val 25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D913D74D-9B7F-4A1A-B100-035CC8B88DD9}"/>
              </a:ext>
            </a:extLst>
          </p:cNvPr>
          <p:cNvSpPr/>
          <p:nvPr/>
        </p:nvSpPr>
        <p:spPr>
          <a:xfrm>
            <a:off x="4155482" y="1092818"/>
            <a:ext cx="3564835" cy="3564835"/>
          </a:xfrm>
          <a:prstGeom prst="mathMultiply">
            <a:avLst>
              <a:gd name="adj1" fmla="val 1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00" y="-234101"/>
            <a:ext cx="8966000" cy="998800"/>
          </a:xfrm>
        </p:spPr>
        <p:txBody>
          <a:bodyPr>
            <a:normAutofit/>
          </a:bodyPr>
          <a:lstStyle/>
          <a:p>
            <a:r>
              <a:rPr lang="en-US" altLang="ko-KR" dirty="0"/>
              <a:t>A Scheme of Neural Network (NN)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590FA-B493-46D0-8EA3-ED8274FCE8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89090" y="1931245"/>
            <a:ext cx="6180154" cy="47164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Weights between inputs and outputs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기상 데이터와 공장 데이터 사이의 </a:t>
            </a:r>
            <a:r>
              <a:rPr lang="en-US" altLang="ko-KR" sz="2000" dirty="0"/>
              <a:t>Weights</a:t>
            </a:r>
            <a:r>
              <a:rPr lang="ko-KR" altLang="en-US" sz="2000" dirty="0"/>
              <a:t>를 구할 수 있음</a:t>
            </a:r>
            <a:r>
              <a:rPr lang="en-US" altLang="ko-KR" sz="2000" dirty="0"/>
              <a:t>.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Multi Input Multi Output System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다수의 </a:t>
            </a: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data(</a:t>
            </a:r>
            <a:r>
              <a:rPr lang="ko-KR" altLang="en-US" sz="2000" dirty="0"/>
              <a:t>기상 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와 다수의 </a:t>
            </a:r>
            <a:r>
              <a:rPr lang="en-US" altLang="ko-KR" sz="2000" dirty="0"/>
              <a:t>Output data(</a:t>
            </a:r>
            <a:r>
              <a:rPr lang="ko-KR" altLang="en-US" sz="2000" dirty="0"/>
              <a:t>공장 데이터</a:t>
            </a:r>
            <a:r>
              <a:rPr lang="en-US" altLang="ko-KR" sz="2000" dirty="0"/>
              <a:t>) </a:t>
            </a:r>
            <a:r>
              <a:rPr lang="ko-KR" altLang="en-US" sz="2000" dirty="0"/>
              <a:t>사이의 상관관계를 정의할 수 있음</a:t>
            </a:r>
            <a:r>
              <a:rPr lang="en-US" altLang="ko-KR" sz="2000" dirty="0"/>
              <a:t>.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2D7FA94-AF31-4008-AF38-5CA9604D280C}"/>
              </a:ext>
            </a:extLst>
          </p:cNvPr>
          <p:cNvGrpSpPr/>
          <p:nvPr/>
        </p:nvGrpSpPr>
        <p:grpSpPr>
          <a:xfrm>
            <a:off x="458357" y="1468046"/>
            <a:ext cx="5437958" cy="4351338"/>
            <a:chOff x="2134871" y="1469866"/>
            <a:chExt cx="7110915" cy="569000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60B0D0F-0CAB-4109-80BD-C7837C36449D}"/>
                </a:ext>
              </a:extLst>
            </p:cNvPr>
            <p:cNvSpPr/>
            <p:nvPr/>
          </p:nvSpPr>
          <p:spPr>
            <a:xfrm>
              <a:off x="3887897" y="232761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A107EAE-157F-443E-9555-538C9002AF37}"/>
                </a:ext>
              </a:extLst>
            </p:cNvPr>
            <p:cNvSpPr/>
            <p:nvPr/>
          </p:nvSpPr>
          <p:spPr>
            <a:xfrm>
              <a:off x="3887897" y="321508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65ED26-F20C-4F19-BB54-8BA8ADF40AAF}"/>
                </a:ext>
              </a:extLst>
            </p:cNvPr>
            <p:cNvSpPr/>
            <p:nvPr/>
          </p:nvSpPr>
          <p:spPr>
            <a:xfrm>
              <a:off x="3899178" y="4134046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1AF33A8-6D6C-4CFD-9155-85DE9F431B54}"/>
                </a:ext>
              </a:extLst>
            </p:cNvPr>
            <p:cNvSpPr/>
            <p:nvPr/>
          </p:nvSpPr>
          <p:spPr>
            <a:xfrm>
              <a:off x="3887897" y="4983867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C9FDC74-F019-417F-A3B3-3265361662EE}"/>
                </a:ext>
              </a:extLst>
            </p:cNvPr>
            <p:cNvSpPr/>
            <p:nvPr/>
          </p:nvSpPr>
          <p:spPr>
            <a:xfrm>
              <a:off x="3887897" y="5888317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76986B-CE93-46CC-BDB2-EF4C1C7F6113}"/>
                </a:ext>
              </a:extLst>
            </p:cNvPr>
            <p:cNvSpPr/>
            <p:nvPr/>
          </p:nvSpPr>
          <p:spPr>
            <a:xfrm>
              <a:off x="5351612" y="321508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884328-1802-4BB1-BED9-B622A58BC87E}"/>
                </a:ext>
              </a:extLst>
            </p:cNvPr>
            <p:cNvSpPr/>
            <p:nvPr/>
          </p:nvSpPr>
          <p:spPr>
            <a:xfrm>
              <a:off x="5351612" y="4108481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15C9E77-572C-433D-BF11-7BD10C3EDCB0}"/>
                </a:ext>
              </a:extLst>
            </p:cNvPr>
            <p:cNvSpPr/>
            <p:nvPr/>
          </p:nvSpPr>
          <p:spPr>
            <a:xfrm>
              <a:off x="5351612" y="4996939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76C5E39-F24A-40D5-B8B7-389FD6F3E875}"/>
                </a:ext>
              </a:extLst>
            </p:cNvPr>
            <p:cNvSpPr/>
            <p:nvPr/>
          </p:nvSpPr>
          <p:spPr>
            <a:xfrm>
              <a:off x="5351612" y="5878708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0C0382-7C95-4D53-AB69-B464D82294A2}"/>
                </a:ext>
              </a:extLst>
            </p:cNvPr>
            <p:cNvSpPr/>
            <p:nvPr/>
          </p:nvSpPr>
          <p:spPr>
            <a:xfrm>
              <a:off x="6734515" y="232761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6F3D4A-9B0B-49FE-930A-F96131FB8E1D}"/>
                </a:ext>
              </a:extLst>
            </p:cNvPr>
            <p:cNvSpPr/>
            <p:nvPr/>
          </p:nvSpPr>
          <p:spPr>
            <a:xfrm>
              <a:off x="6734515" y="321508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C740B64-0290-42FF-AA8E-BF8986022785}"/>
                </a:ext>
              </a:extLst>
            </p:cNvPr>
            <p:cNvSpPr/>
            <p:nvPr/>
          </p:nvSpPr>
          <p:spPr>
            <a:xfrm>
              <a:off x="6734515" y="4108481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47051-32A4-4A6D-9BC0-11D31F10BE1E}"/>
                </a:ext>
              </a:extLst>
            </p:cNvPr>
            <p:cNvSpPr/>
            <p:nvPr/>
          </p:nvSpPr>
          <p:spPr>
            <a:xfrm>
              <a:off x="6734515" y="4973884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C3B11E4-508B-4218-AA33-2E28BC34A789}"/>
                </a:ext>
              </a:extLst>
            </p:cNvPr>
            <p:cNvSpPr/>
            <p:nvPr/>
          </p:nvSpPr>
          <p:spPr>
            <a:xfrm>
              <a:off x="6734514" y="5878707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CC3662C-84B9-4072-8CC6-1BF44F94BB90}"/>
                </a:ext>
              </a:extLst>
            </p:cNvPr>
            <p:cNvSpPr/>
            <p:nvPr/>
          </p:nvSpPr>
          <p:spPr>
            <a:xfrm>
              <a:off x="5351612" y="1469866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29F3727-D2E5-49A8-986B-9D52D54DED63}"/>
                </a:ext>
              </a:extLst>
            </p:cNvPr>
            <p:cNvSpPr/>
            <p:nvPr/>
          </p:nvSpPr>
          <p:spPr>
            <a:xfrm>
              <a:off x="5351612" y="2327610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94AD0A-329E-47DC-8B46-478449773A50}"/>
                </a:ext>
              </a:extLst>
            </p:cNvPr>
            <p:cNvSpPr/>
            <p:nvPr/>
          </p:nvSpPr>
          <p:spPr>
            <a:xfrm>
              <a:off x="5351612" y="6760476"/>
              <a:ext cx="435311" cy="3993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DC66F76-2BDD-411C-AC8F-8EE7AAB5C066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181545" y="2527306"/>
              <a:ext cx="706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0D8BCD8-CFC2-4B24-BA34-7575D0EEC280}"/>
                </a:ext>
              </a:extLst>
            </p:cNvPr>
            <p:cNvCxnSpPr>
              <a:cxnSpLocks/>
            </p:cNvCxnSpPr>
            <p:nvPr/>
          </p:nvCxnSpPr>
          <p:spPr>
            <a:xfrm>
              <a:off x="3181545" y="3414776"/>
              <a:ext cx="706352" cy="10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245E85F-0117-48EC-8707-62DCA741A37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181545" y="4315339"/>
              <a:ext cx="717633" cy="18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91142E7-204E-405C-95AC-7B3BB4D0945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181545" y="5173580"/>
              <a:ext cx="706351" cy="9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58A271D-A1D9-4073-8C06-471712C43CB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181545" y="6078403"/>
              <a:ext cx="706352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BD1E442-42BB-4843-B456-D341001BB7D5}"/>
                </a:ext>
              </a:extLst>
            </p:cNvPr>
            <p:cNvGrpSpPr/>
            <p:nvPr/>
          </p:nvGrpSpPr>
          <p:grpSpPr>
            <a:xfrm>
              <a:off x="4323208" y="1669563"/>
              <a:ext cx="1028404" cy="5290610"/>
              <a:chOff x="3935393" y="-30204"/>
              <a:chExt cx="1722718" cy="9659508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3FB33AAC-383A-4CDF-AFD3-613D6FFAAC8C}"/>
                  </a:ext>
                </a:extLst>
              </p:cNvPr>
              <p:cNvCxnSpPr>
                <a:cxnSpLocks/>
                <a:stCxn id="4" idx="6"/>
                <a:endCxn id="20" idx="2"/>
              </p:cNvCxnSpPr>
              <p:nvPr/>
            </p:nvCxnSpPr>
            <p:spPr>
              <a:xfrm flipV="1">
                <a:off x="3935393" y="-30204"/>
                <a:ext cx="1722718" cy="156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ECC03E7C-6E76-4BED-A57E-EA8CB32EEA6F}"/>
                  </a:ext>
                </a:extLst>
              </p:cNvPr>
              <p:cNvCxnSpPr>
                <a:cxnSpLocks/>
                <a:stCxn id="4" idx="6"/>
                <a:endCxn id="21" idx="2"/>
              </p:cNvCxnSpPr>
              <p:nvPr/>
            </p:nvCxnSpPr>
            <p:spPr>
              <a:xfrm>
                <a:off x="3935393" y="1535851"/>
                <a:ext cx="1722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2CCF0DF8-D294-496F-97FF-1A3C4BF0AA9E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>
                <a:off x="3935393" y="1535851"/>
                <a:ext cx="1722718" cy="16203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08EDAF0-34A8-4327-A887-C7D16AE41EB9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3935393" y="1535851"/>
                <a:ext cx="1722718" cy="3251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C859EAD-9DCD-484C-8E2A-E8D4F00DB786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3935393" y="1535851"/>
                <a:ext cx="1722718" cy="4873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C4CB125F-3DFE-4B15-9338-C4A7A637AE0A}"/>
                  </a:ext>
                </a:extLst>
              </p:cNvPr>
              <p:cNvCxnSpPr>
                <a:cxnSpLocks/>
                <a:stCxn id="4" idx="6"/>
                <a:endCxn id="13" idx="2"/>
              </p:cNvCxnSpPr>
              <p:nvPr/>
            </p:nvCxnSpPr>
            <p:spPr>
              <a:xfrm>
                <a:off x="3935393" y="1535851"/>
                <a:ext cx="1722718" cy="6483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0C892654-0DD7-4741-B653-3265A2204D32}"/>
                  </a:ext>
                </a:extLst>
              </p:cNvPr>
              <p:cNvCxnSpPr>
                <a:cxnSpLocks/>
                <a:stCxn id="4" idx="6"/>
                <a:endCxn id="22" idx="2"/>
              </p:cNvCxnSpPr>
              <p:nvPr/>
            </p:nvCxnSpPr>
            <p:spPr>
              <a:xfrm>
                <a:off x="3935393" y="1535851"/>
                <a:ext cx="1722718" cy="8093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436F738E-7D75-4719-AEA2-305A03F57BD1}"/>
                  </a:ext>
                </a:extLst>
              </p:cNvPr>
              <p:cNvCxnSpPr>
                <a:cxnSpLocks/>
                <a:stCxn id="5" idx="6"/>
                <a:endCxn id="20" idx="2"/>
              </p:cNvCxnSpPr>
              <p:nvPr/>
            </p:nvCxnSpPr>
            <p:spPr>
              <a:xfrm flipV="1">
                <a:off x="3935393" y="-30204"/>
                <a:ext cx="1722718" cy="3186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8A45126-7B8D-4294-A548-21FEAFD4230F}"/>
                  </a:ext>
                </a:extLst>
              </p:cNvPr>
              <p:cNvCxnSpPr>
                <a:cxnSpLocks/>
                <a:stCxn id="5" idx="6"/>
                <a:endCxn id="21" idx="2"/>
              </p:cNvCxnSpPr>
              <p:nvPr/>
            </p:nvCxnSpPr>
            <p:spPr>
              <a:xfrm flipV="1">
                <a:off x="3935393" y="1535851"/>
                <a:ext cx="1722718" cy="16203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A802C833-FBAC-41F4-ABCC-6AF33F677C63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>
                <a:off x="3935393" y="3156178"/>
                <a:ext cx="17227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C6B8018-4C39-4C2C-A5B1-0BF12DFB60B7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>
                <a:off x="3935393" y="3156178"/>
                <a:ext cx="1722718" cy="1631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4B5AF7D-3301-4AAE-961C-CC41896C4B6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>
                <a:off x="3935393" y="3156178"/>
                <a:ext cx="1722718" cy="3253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C5DEFCB1-BED9-4D7F-91EE-62B932E5F8DC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>
                <a:off x="3954290" y="4834012"/>
                <a:ext cx="1703821" cy="1575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ECA4929-F623-428D-9605-947F5EDF740C}"/>
                  </a:ext>
                </a:extLst>
              </p:cNvPr>
              <p:cNvCxnSpPr>
                <a:cxnSpLocks/>
                <a:stCxn id="5" idx="6"/>
                <a:endCxn id="22" idx="2"/>
              </p:cNvCxnSpPr>
              <p:nvPr/>
            </p:nvCxnSpPr>
            <p:spPr>
              <a:xfrm>
                <a:off x="3935393" y="3156178"/>
                <a:ext cx="1722718" cy="6473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80BB0F63-0F19-4966-8879-EDC590D399AF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>
                <a:off x="3935393" y="3156178"/>
                <a:ext cx="1722718" cy="486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483E11D7-0488-4CC2-B88A-7FABE01C8803}"/>
                  </a:ext>
                </a:extLst>
              </p:cNvPr>
              <p:cNvCxnSpPr>
                <a:cxnSpLocks/>
                <a:stCxn id="6" idx="6"/>
                <a:endCxn id="20" idx="2"/>
              </p:cNvCxnSpPr>
              <p:nvPr/>
            </p:nvCxnSpPr>
            <p:spPr>
              <a:xfrm flipV="1">
                <a:off x="3954290" y="-30204"/>
                <a:ext cx="1703821" cy="4864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F503672B-05E9-4BB9-B942-63FBAF7109CC}"/>
                  </a:ext>
                </a:extLst>
              </p:cNvPr>
              <p:cNvCxnSpPr>
                <a:cxnSpLocks/>
                <a:stCxn id="6" idx="6"/>
                <a:endCxn id="21" idx="2"/>
              </p:cNvCxnSpPr>
              <p:nvPr/>
            </p:nvCxnSpPr>
            <p:spPr>
              <a:xfrm flipV="1">
                <a:off x="3954290" y="1535851"/>
                <a:ext cx="1703821" cy="329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E9695A0-CF6B-4B6B-A01E-6DFBD4200D9B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3954290" y="3156178"/>
                <a:ext cx="1703821" cy="1677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725CFD60-4949-486D-8A03-ABDAB802909A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3954290" y="4787336"/>
                <a:ext cx="1703821" cy="46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2D43392E-B67F-491A-948F-3D2CBBC1FD50}"/>
                  </a:ext>
                </a:extLst>
              </p:cNvPr>
              <p:cNvCxnSpPr>
                <a:cxnSpLocks/>
                <a:stCxn id="6" idx="6"/>
                <a:endCxn id="13" idx="2"/>
              </p:cNvCxnSpPr>
              <p:nvPr/>
            </p:nvCxnSpPr>
            <p:spPr>
              <a:xfrm>
                <a:off x="3954290" y="4834012"/>
                <a:ext cx="1703821" cy="3185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116F4091-A902-4698-9A4D-8954390E11C2}"/>
                  </a:ext>
                </a:extLst>
              </p:cNvPr>
              <p:cNvCxnSpPr>
                <a:cxnSpLocks/>
                <a:stCxn id="6" idx="6"/>
                <a:endCxn id="22" idx="2"/>
              </p:cNvCxnSpPr>
              <p:nvPr/>
            </p:nvCxnSpPr>
            <p:spPr>
              <a:xfrm>
                <a:off x="3954290" y="4834012"/>
                <a:ext cx="1703821" cy="4795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38EE95-9C0F-4E09-A3B8-A618AE341E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4299" y="6112440"/>
              <a:ext cx="1028404" cy="88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8DAFD9D-36F3-4AF4-B0B1-8F241292B041}"/>
                </a:ext>
              </a:extLst>
            </p:cNvPr>
            <p:cNvCxnSpPr/>
            <p:nvPr/>
          </p:nvCxnSpPr>
          <p:spPr>
            <a:xfrm flipV="1">
              <a:off x="4314299" y="6112440"/>
              <a:ext cx="1028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C2E1F6D-6A7B-4FA9-A37E-36E8299B6BA8}"/>
                </a:ext>
              </a:extLst>
            </p:cNvPr>
            <p:cNvCxnSpPr/>
            <p:nvPr/>
          </p:nvCxnSpPr>
          <p:spPr>
            <a:xfrm flipV="1">
              <a:off x="4314299" y="5219039"/>
              <a:ext cx="1028404" cy="8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8011EC-85B7-424A-BD25-2508353DA779}"/>
                </a:ext>
              </a:extLst>
            </p:cNvPr>
            <p:cNvCxnSpPr/>
            <p:nvPr/>
          </p:nvCxnSpPr>
          <p:spPr>
            <a:xfrm flipV="1">
              <a:off x="4314299" y="4330581"/>
              <a:ext cx="1028404" cy="178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7C1421C-3B31-4D26-92C0-74AF07164BC1}"/>
                </a:ext>
              </a:extLst>
            </p:cNvPr>
            <p:cNvCxnSpPr/>
            <p:nvPr/>
          </p:nvCxnSpPr>
          <p:spPr>
            <a:xfrm flipV="1">
              <a:off x="4325580" y="4330581"/>
              <a:ext cx="1017123" cy="862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4E92D15-3DC9-42A2-9D50-7527EE1D623F}"/>
                </a:ext>
              </a:extLst>
            </p:cNvPr>
            <p:cNvCxnSpPr/>
            <p:nvPr/>
          </p:nvCxnSpPr>
          <p:spPr>
            <a:xfrm flipV="1">
              <a:off x="4314299" y="2567044"/>
              <a:ext cx="1028404" cy="354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9747F21-3D01-41FA-9A7B-377FF736042A}"/>
                </a:ext>
              </a:extLst>
            </p:cNvPr>
            <p:cNvCxnSpPr/>
            <p:nvPr/>
          </p:nvCxnSpPr>
          <p:spPr>
            <a:xfrm flipV="1">
              <a:off x="4314299" y="3448813"/>
              <a:ext cx="1028404" cy="266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808E587-22F9-4123-9147-4AFB22978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580" y="5193474"/>
              <a:ext cx="1017123" cy="180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3B16DD9-CB73-4103-8B16-CDC4ACC45011}"/>
                </a:ext>
              </a:extLst>
            </p:cNvPr>
            <p:cNvCxnSpPr/>
            <p:nvPr/>
          </p:nvCxnSpPr>
          <p:spPr>
            <a:xfrm>
              <a:off x="4325580" y="5193474"/>
              <a:ext cx="1017123" cy="91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9ADE722-EAD3-4AC6-BDBB-D1AD94ABE088}"/>
                </a:ext>
              </a:extLst>
            </p:cNvPr>
            <p:cNvCxnSpPr>
              <a:cxnSpLocks/>
            </p:cNvCxnSpPr>
            <p:nvPr/>
          </p:nvCxnSpPr>
          <p:spPr>
            <a:xfrm>
              <a:off x="4325580" y="5193474"/>
              <a:ext cx="1017123" cy="25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78DD323-21AC-4BCF-BFD6-BC3F26B7ED12}"/>
                </a:ext>
              </a:extLst>
            </p:cNvPr>
            <p:cNvCxnSpPr/>
            <p:nvPr/>
          </p:nvCxnSpPr>
          <p:spPr>
            <a:xfrm flipV="1">
              <a:off x="4325580" y="3448813"/>
              <a:ext cx="1017123" cy="1744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9551E12-1EBC-4746-871F-53251BC19163}"/>
                </a:ext>
              </a:extLst>
            </p:cNvPr>
            <p:cNvCxnSpPr/>
            <p:nvPr/>
          </p:nvCxnSpPr>
          <p:spPr>
            <a:xfrm flipV="1">
              <a:off x="4325580" y="2567044"/>
              <a:ext cx="1017123" cy="262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F3CACE5-1E9D-4E14-857C-5863248E092C}"/>
                </a:ext>
              </a:extLst>
            </p:cNvPr>
            <p:cNvCxnSpPr/>
            <p:nvPr/>
          </p:nvCxnSpPr>
          <p:spPr>
            <a:xfrm flipV="1">
              <a:off x="4325580" y="1685277"/>
              <a:ext cx="1017123" cy="3508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D382587-6401-447E-B790-5A5FFBCB12F7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786923" y="1669563"/>
              <a:ext cx="947592" cy="85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660EC17-E361-431E-B4D7-9085BA35E234}"/>
                </a:ext>
              </a:extLst>
            </p:cNvPr>
            <p:cNvCxnSpPr>
              <a:cxnSpLocks/>
              <a:stCxn id="20" idx="6"/>
              <a:endCxn id="15" idx="2"/>
            </p:cNvCxnSpPr>
            <p:nvPr/>
          </p:nvCxnSpPr>
          <p:spPr>
            <a:xfrm>
              <a:off x="5786923" y="1669563"/>
              <a:ext cx="947592" cy="174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6DEF9FB-03A4-4ACD-B6F0-2A56F60D2867}"/>
                </a:ext>
              </a:extLst>
            </p:cNvPr>
            <p:cNvCxnSpPr>
              <a:cxnSpLocks/>
              <a:stCxn id="20" idx="6"/>
              <a:endCxn id="16" idx="2"/>
            </p:cNvCxnSpPr>
            <p:nvPr/>
          </p:nvCxnSpPr>
          <p:spPr>
            <a:xfrm>
              <a:off x="5786923" y="1669563"/>
              <a:ext cx="947592" cy="263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9C4DCD-B6E8-400F-8DEF-97613888779D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>
              <a:off x="5786923" y="1669563"/>
              <a:ext cx="947592" cy="350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3D2C32B-B427-4201-ADCF-BE596E48BF6A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5786923" y="1669563"/>
              <a:ext cx="947592" cy="4408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A1106761-A59F-47F8-863A-123037E279F8}"/>
                </a:ext>
              </a:extLst>
            </p:cNvPr>
            <p:cNvCxnSpPr>
              <a:cxnSpLocks/>
              <a:stCxn id="21" idx="6"/>
              <a:endCxn id="14" idx="2"/>
            </p:cNvCxnSpPr>
            <p:nvPr/>
          </p:nvCxnSpPr>
          <p:spPr>
            <a:xfrm>
              <a:off x="5786923" y="2527307"/>
              <a:ext cx="94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0D82458-EA08-44A6-9928-5CE408CD748E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5786923" y="2527307"/>
              <a:ext cx="947592" cy="88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76846F8-56EC-4F67-8188-CDCE51823BC8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5786923" y="2527307"/>
              <a:ext cx="947592" cy="1780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4BCD10C-7CE6-4A8D-9445-524B276A0B37}"/>
                </a:ext>
              </a:extLst>
            </p:cNvPr>
            <p:cNvCxnSpPr>
              <a:cxnSpLocks/>
              <a:stCxn id="21" idx="6"/>
              <a:endCxn id="17" idx="2"/>
            </p:cNvCxnSpPr>
            <p:nvPr/>
          </p:nvCxnSpPr>
          <p:spPr>
            <a:xfrm>
              <a:off x="5786923" y="2527307"/>
              <a:ext cx="947592" cy="264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42012C7-5019-4249-AB00-1135D73D78DA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>
              <a:off x="5786923" y="2527307"/>
              <a:ext cx="947592" cy="355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CFE6C38-6A1D-40B8-A619-EA495A8FD44A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5786923" y="2527307"/>
              <a:ext cx="947592" cy="88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242DBEF-4B73-43F7-A947-D571321C81E9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5786923" y="3414777"/>
              <a:ext cx="94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C3151163-5348-499F-91C9-F0F2DF926EB9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5786923" y="3414777"/>
              <a:ext cx="947592" cy="8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FC42D48-CB28-4276-98BD-8EAE51C1BCD5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5786923" y="3414777"/>
              <a:ext cx="947592" cy="1758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57129AA1-777E-477F-9133-9B4467A059E4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5786923" y="3414777"/>
              <a:ext cx="947592" cy="266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7BC8353-2CB2-4E32-829E-8EA0DE070C1C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5786923" y="2527307"/>
              <a:ext cx="947592" cy="1780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843F12D-A645-4DA4-97EB-E0A412015D40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5786923" y="3414777"/>
              <a:ext cx="947592" cy="8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8EB9DD3-8C14-4DC5-927B-41EC33F41F2C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5786923" y="4308178"/>
              <a:ext cx="94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7E93808-2CD3-43A2-BAE3-80D48909198D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786923" y="4308178"/>
              <a:ext cx="947592" cy="865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8FE7504-DC42-473C-B62D-22FFC9ECE6C7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>
              <a:off x="5786923" y="4308178"/>
              <a:ext cx="947592" cy="1770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AEDEF39-5544-4AAF-BA96-485557CFE281}"/>
                </a:ext>
              </a:extLst>
            </p:cNvPr>
            <p:cNvCxnSpPr/>
            <p:nvPr/>
          </p:nvCxnSpPr>
          <p:spPr>
            <a:xfrm flipV="1">
              <a:off x="5795832" y="6085597"/>
              <a:ext cx="947592" cy="88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81400A45-4C01-4953-98B3-DA00C765A6CE}"/>
                </a:ext>
              </a:extLst>
            </p:cNvPr>
            <p:cNvCxnSpPr/>
            <p:nvPr/>
          </p:nvCxnSpPr>
          <p:spPr>
            <a:xfrm flipV="1">
              <a:off x="5795832" y="5192196"/>
              <a:ext cx="947592" cy="1780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D8DAF37A-95DA-4E22-8594-1C5C4834DB09}"/>
                </a:ext>
              </a:extLst>
            </p:cNvPr>
            <p:cNvCxnSpPr/>
            <p:nvPr/>
          </p:nvCxnSpPr>
          <p:spPr>
            <a:xfrm flipV="1">
              <a:off x="5795832" y="4326793"/>
              <a:ext cx="947592" cy="264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6D0895F2-65D2-4448-A422-10005BF0E645}"/>
                </a:ext>
              </a:extLst>
            </p:cNvPr>
            <p:cNvCxnSpPr/>
            <p:nvPr/>
          </p:nvCxnSpPr>
          <p:spPr>
            <a:xfrm flipV="1">
              <a:off x="5795832" y="3421970"/>
              <a:ext cx="947592" cy="355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1D81A95A-BCA0-4FE1-9F06-8FBB2875C0FA}"/>
                </a:ext>
              </a:extLst>
            </p:cNvPr>
            <p:cNvCxnSpPr/>
            <p:nvPr/>
          </p:nvCxnSpPr>
          <p:spPr>
            <a:xfrm flipV="1">
              <a:off x="5795832" y="2555771"/>
              <a:ext cx="958873" cy="441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DA8D3605-ADBF-4394-817D-F477BD9AFB9E}"/>
                </a:ext>
              </a:extLst>
            </p:cNvPr>
            <p:cNvCxnSpPr/>
            <p:nvPr/>
          </p:nvCxnSpPr>
          <p:spPr>
            <a:xfrm flipV="1">
              <a:off x="5795832" y="6085597"/>
              <a:ext cx="94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4E6C53C3-0E8C-4229-A7F9-CC7016BC80B5}"/>
                </a:ext>
              </a:extLst>
            </p:cNvPr>
            <p:cNvCxnSpPr/>
            <p:nvPr/>
          </p:nvCxnSpPr>
          <p:spPr>
            <a:xfrm flipV="1">
              <a:off x="5795832" y="5192196"/>
              <a:ext cx="947592" cy="8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A68DA0FA-FD42-496C-967F-3B958B92B617}"/>
                </a:ext>
              </a:extLst>
            </p:cNvPr>
            <p:cNvCxnSpPr/>
            <p:nvPr/>
          </p:nvCxnSpPr>
          <p:spPr>
            <a:xfrm flipV="1">
              <a:off x="5795832" y="4326793"/>
              <a:ext cx="947592" cy="1758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13A51DE-6D52-431A-8083-861AC311096D}"/>
                </a:ext>
              </a:extLst>
            </p:cNvPr>
            <p:cNvCxnSpPr/>
            <p:nvPr/>
          </p:nvCxnSpPr>
          <p:spPr>
            <a:xfrm flipV="1">
              <a:off x="5795832" y="3421970"/>
              <a:ext cx="947592" cy="266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E52B13C-654B-41E7-AA92-F98BBEE6B225}"/>
                </a:ext>
              </a:extLst>
            </p:cNvPr>
            <p:cNvCxnSpPr/>
            <p:nvPr/>
          </p:nvCxnSpPr>
          <p:spPr>
            <a:xfrm flipV="1">
              <a:off x="5795832" y="2555771"/>
              <a:ext cx="958873" cy="3529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1A99FF75-2F24-4934-9BA3-57BD5380C6C0}"/>
                </a:ext>
              </a:extLst>
            </p:cNvPr>
            <p:cNvCxnSpPr/>
            <p:nvPr/>
          </p:nvCxnSpPr>
          <p:spPr>
            <a:xfrm>
              <a:off x="5795832" y="5192196"/>
              <a:ext cx="947592" cy="89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BF06FAF-3D17-4436-B15E-BD6DBF2C2B40}"/>
                </a:ext>
              </a:extLst>
            </p:cNvPr>
            <p:cNvCxnSpPr/>
            <p:nvPr/>
          </p:nvCxnSpPr>
          <p:spPr>
            <a:xfrm flipV="1">
              <a:off x="5795832" y="5192196"/>
              <a:ext cx="94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4580E7C3-3509-43AE-BE4B-F11E193B4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5832" y="4326793"/>
              <a:ext cx="947592" cy="865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7F013815-9373-4F79-B650-2DCA7E0F6A3F}"/>
                </a:ext>
              </a:extLst>
            </p:cNvPr>
            <p:cNvCxnSpPr/>
            <p:nvPr/>
          </p:nvCxnSpPr>
          <p:spPr>
            <a:xfrm flipV="1">
              <a:off x="5795832" y="3421970"/>
              <a:ext cx="947592" cy="1770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89BBDCD-484B-4770-A84F-D375FC52A0EA}"/>
                </a:ext>
              </a:extLst>
            </p:cNvPr>
            <p:cNvCxnSpPr/>
            <p:nvPr/>
          </p:nvCxnSpPr>
          <p:spPr>
            <a:xfrm flipV="1">
              <a:off x="5795832" y="2555771"/>
              <a:ext cx="958873" cy="2636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8C5962B5-0D37-4EE9-B6C1-1D9567283D70}"/>
                </a:ext>
              </a:extLst>
            </p:cNvPr>
            <p:cNvCxnSpPr>
              <a:cxnSpLocks/>
            </p:cNvCxnSpPr>
            <p:nvPr/>
          </p:nvCxnSpPr>
          <p:spPr>
            <a:xfrm>
              <a:off x="7157920" y="2532659"/>
              <a:ext cx="706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487655C-1A3E-4089-BFBF-6DFBB5D1DD02}"/>
                </a:ext>
              </a:extLst>
            </p:cNvPr>
            <p:cNvCxnSpPr>
              <a:cxnSpLocks/>
            </p:cNvCxnSpPr>
            <p:nvPr/>
          </p:nvCxnSpPr>
          <p:spPr>
            <a:xfrm>
              <a:off x="7157920" y="3420128"/>
              <a:ext cx="706352" cy="10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59A85521-B5A5-4D25-A88B-2C30DD5EA5AD}"/>
                </a:ext>
              </a:extLst>
            </p:cNvPr>
            <p:cNvCxnSpPr>
              <a:cxnSpLocks/>
            </p:cNvCxnSpPr>
            <p:nvPr/>
          </p:nvCxnSpPr>
          <p:spPr>
            <a:xfrm>
              <a:off x="7157920" y="4320691"/>
              <a:ext cx="717633" cy="18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DDAC26F-9AD6-4548-8AC4-EF5C65A137DD}"/>
                </a:ext>
              </a:extLst>
            </p:cNvPr>
            <p:cNvCxnSpPr/>
            <p:nvPr/>
          </p:nvCxnSpPr>
          <p:spPr>
            <a:xfrm>
              <a:off x="7157920" y="5178932"/>
              <a:ext cx="706351" cy="9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A61404F-0765-4CC9-BF36-171C4C9E24C9}"/>
                </a:ext>
              </a:extLst>
            </p:cNvPr>
            <p:cNvCxnSpPr/>
            <p:nvPr/>
          </p:nvCxnSpPr>
          <p:spPr>
            <a:xfrm>
              <a:off x="7157920" y="6083755"/>
              <a:ext cx="706352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C2106C-7658-438C-8044-436DB0445015}"/>
                </a:ext>
              </a:extLst>
            </p:cNvPr>
            <p:cNvSpPr/>
            <p:nvPr/>
          </p:nvSpPr>
          <p:spPr>
            <a:xfrm>
              <a:off x="7864270" y="2327610"/>
              <a:ext cx="1370232" cy="3993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공장 온도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ED2CFCF-C600-4EEE-85C0-5FF4A686DF54}"/>
                </a:ext>
              </a:extLst>
            </p:cNvPr>
            <p:cNvSpPr/>
            <p:nvPr/>
          </p:nvSpPr>
          <p:spPr>
            <a:xfrm>
              <a:off x="7875553" y="3242846"/>
              <a:ext cx="1370233" cy="3993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공장 습도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(In)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F8F1E56-20BA-4A63-8E46-DB62B4A3987F}"/>
                </a:ext>
              </a:extLst>
            </p:cNvPr>
            <p:cNvSpPr/>
            <p:nvPr/>
          </p:nvSpPr>
          <p:spPr>
            <a:xfrm>
              <a:off x="7864272" y="4171531"/>
              <a:ext cx="1370231" cy="3993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코일 온도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CF54E5A-3100-41EF-BC82-866B439F1C01}"/>
                </a:ext>
              </a:extLst>
            </p:cNvPr>
            <p:cNvSpPr/>
            <p:nvPr/>
          </p:nvSpPr>
          <p:spPr>
            <a:xfrm>
              <a:off x="7864270" y="5002080"/>
              <a:ext cx="1370230" cy="3993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공장 기온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E4F1865E-B38A-42AE-8435-85365CE36DCE}"/>
                </a:ext>
              </a:extLst>
            </p:cNvPr>
            <p:cNvSpPr/>
            <p:nvPr/>
          </p:nvSpPr>
          <p:spPr>
            <a:xfrm>
              <a:off x="7875551" y="5882935"/>
              <a:ext cx="1370232" cy="3993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공장 습도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(Out)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98E7004-8225-476B-9548-A601C551C5DF}"/>
                </a:ext>
              </a:extLst>
            </p:cNvPr>
            <p:cNvSpPr/>
            <p:nvPr/>
          </p:nvSpPr>
          <p:spPr>
            <a:xfrm>
              <a:off x="2134871" y="2295476"/>
              <a:ext cx="1039848" cy="3993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기온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1A42D3E-38CA-469F-B2A9-F61F2C87842D}"/>
                </a:ext>
              </a:extLst>
            </p:cNvPr>
            <p:cNvSpPr/>
            <p:nvPr/>
          </p:nvSpPr>
          <p:spPr>
            <a:xfrm>
              <a:off x="2146152" y="3210712"/>
              <a:ext cx="1039848" cy="3993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습도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18CFD5F-E1C5-4CD1-A590-0F01135B5D90}"/>
                </a:ext>
              </a:extLst>
            </p:cNvPr>
            <p:cNvSpPr/>
            <p:nvPr/>
          </p:nvSpPr>
          <p:spPr>
            <a:xfrm>
              <a:off x="2134871" y="4139398"/>
              <a:ext cx="1039848" cy="3993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풍향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F477AF4-9062-41DF-8C41-88912A623707}"/>
                </a:ext>
              </a:extLst>
            </p:cNvPr>
            <p:cNvSpPr/>
            <p:nvPr/>
          </p:nvSpPr>
          <p:spPr>
            <a:xfrm>
              <a:off x="2134871" y="4969947"/>
              <a:ext cx="1039848" cy="3993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기압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DBEF17D-BD9B-43E9-AE96-4C6A8B7FA8B8}"/>
                </a:ext>
              </a:extLst>
            </p:cNvPr>
            <p:cNvSpPr/>
            <p:nvPr/>
          </p:nvSpPr>
          <p:spPr>
            <a:xfrm>
              <a:off x="2146152" y="5850800"/>
              <a:ext cx="1039848" cy="3993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일사량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06C74B-A325-4CD8-A563-6F6A08F21EE4}"/>
              </a:ext>
            </a:extLst>
          </p:cNvPr>
          <p:cNvSpPr txBox="1"/>
          <p:nvPr/>
        </p:nvSpPr>
        <p:spPr>
          <a:xfrm>
            <a:off x="1600703" y="1592692"/>
            <a:ext cx="112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Weights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74DBD24-AE2E-41EF-BBF6-30F15EE31C5C}"/>
              </a:ext>
            </a:extLst>
          </p:cNvPr>
          <p:cNvSpPr txBox="1"/>
          <p:nvPr/>
        </p:nvSpPr>
        <p:spPr>
          <a:xfrm>
            <a:off x="3414103" y="1596365"/>
            <a:ext cx="112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Weights 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D1C9F-989E-4F17-AFB5-452829D70E30}"/>
              </a:ext>
            </a:extLst>
          </p:cNvPr>
          <p:cNvSpPr txBox="1"/>
          <p:nvPr/>
        </p:nvSpPr>
        <p:spPr>
          <a:xfrm>
            <a:off x="1262191" y="5821610"/>
            <a:ext cx="370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[Structure of the Neural Network]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B17D65-EA97-4C0C-9688-1267E7B23794}"/>
              </a:ext>
            </a:extLst>
          </p:cNvPr>
          <p:cNvSpPr txBox="1"/>
          <p:nvPr/>
        </p:nvSpPr>
        <p:spPr>
          <a:xfrm>
            <a:off x="1098304" y="813233"/>
            <a:ext cx="974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Neural Network Weights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핵심 데이터를 선별함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821D3C-C197-4494-B0B0-A2B3B34D7970}"/>
              </a:ext>
            </a:extLst>
          </p:cNvPr>
          <p:cNvSpPr/>
          <p:nvPr/>
        </p:nvSpPr>
        <p:spPr>
          <a:xfrm>
            <a:off x="261432" y="1931246"/>
            <a:ext cx="1123513" cy="3582709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F2B68D2-7CC4-4D7C-AEFC-A946B7C2E183}"/>
              </a:ext>
            </a:extLst>
          </p:cNvPr>
          <p:cNvSpPr/>
          <p:nvPr/>
        </p:nvSpPr>
        <p:spPr>
          <a:xfrm>
            <a:off x="4715957" y="1931245"/>
            <a:ext cx="1249267" cy="3582709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5D362-07D5-4D75-B6E1-7B5488BBEA3E}"/>
              </a:ext>
            </a:extLst>
          </p:cNvPr>
          <p:cNvSpPr/>
          <p:nvPr/>
        </p:nvSpPr>
        <p:spPr>
          <a:xfrm>
            <a:off x="1600703" y="1534953"/>
            <a:ext cx="2991388" cy="40131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3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11" y="-200460"/>
            <a:ext cx="11588736" cy="998800"/>
          </a:xfrm>
        </p:spPr>
        <p:txBody>
          <a:bodyPr/>
          <a:lstStyle/>
          <a:p>
            <a:r>
              <a:rPr lang="en-US" altLang="ko-KR" dirty="0"/>
              <a:t>Back Propagation method in NN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F4944BD-FEC5-4FB2-8DAD-814CA879E836}"/>
              </a:ext>
            </a:extLst>
          </p:cNvPr>
          <p:cNvSpPr/>
          <p:nvPr/>
        </p:nvSpPr>
        <p:spPr>
          <a:xfrm>
            <a:off x="1547249" y="3156414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A46F3F-B164-455B-BEC3-085DA253F244}"/>
              </a:ext>
            </a:extLst>
          </p:cNvPr>
          <p:cNvSpPr/>
          <p:nvPr/>
        </p:nvSpPr>
        <p:spPr>
          <a:xfrm>
            <a:off x="1547249" y="4377643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E5FB53E-49FC-4597-9E1D-86E52519D88E}"/>
              </a:ext>
            </a:extLst>
          </p:cNvPr>
          <p:cNvSpPr/>
          <p:nvPr/>
        </p:nvSpPr>
        <p:spPr>
          <a:xfrm>
            <a:off x="2766457" y="3156414"/>
            <a:ext cx="657984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C27FD68-2FDE-49DC-A899-A2031DDFF812}"/>
              </a:ext>
            </a:extLst>
          </p:cNvPr>
          <p:cNvSpPr/>
          <p:nvPr/>
        </p:nvSpPr>
        <p:spPr>
          <a:xfrm>
            <a:off x="2807581" y="4377643"/>
            <a:ext cx="657984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4A3787-F0A6-4B6B-A84C-3976FE48735F}"/>
              </a:ext>
            </a:extLst>
          </p:cNvPr>
          <p:cNvSpPr/>
          <p:nvPr/>
        </p:nvSpPr>
        <p:spPr>
          <a:xfrm>
            <a:off x="4119019" y="3156414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5209FFB-654E-4829-A2EE-4EB4564447A6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2122985" y="3437143"/>
            <a:ext cx="643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7A61779-02E0-401F-8EBD-CC5DE5F21215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 flipV="1">
            <a:off x="2122985" y="3437143"/>
            <a:ext cx="643472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4C112F-2410-40C6-9BDF-04D8ED40D984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2122985" y="3437143"/>
            <a:ext cx="684596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F86E6E7-DE10-4F42-9CBF-20F5A26861EA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2122985" y="4658372"/>
            <a:ext cx="68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E651698-0189-4CFD-96B5-FC32C6AE71A7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3465565" y="3437143"/>
            <a:ext cx="653454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7BE2469-E757-4149-BEB4-EB72020BB1C5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3424441" y="3437143"/>
            <a:ext cx="694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D0B0044-3AB7-4E3C-9452-40C092E52489}"/>
              </a:ext>
            </a:extLst>
          </p:cNvPr>
          <p:cNvSpPr txBox="1"/>
          <p:nvPr/>
        </p:nvSpPr>
        <p:spPr>
          <a:xfrm>
            <a:off x="2312837" y="31258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16D5B5-5D61-4E34-9661-D2AC6C9126C4}"/>
              </a:ext>
            </a:extLst>
          </p:cNvPr>
          <p:cNvSpPr txBox="1"/>
          <p:nvPr/>
        </p:nvSpPr>
        <p:spPr>
          <a:xfrm>
            <a:off x="2505398" y="3785507"/>
            <a:ext cx="2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529C5D-1D50-4B23-8075-16950A9F4C89}"/>
              </a:ext>
            </a:extLst>
          </p:cNvPr>
          <p:cNvSpPr txBox="1"/>
          <p:nvPr/>
        </p:nvSpPr>
        <p:spPr>
          <a:xfrm>
            <a:off x="2146257" y="374481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FE004F-BA2D-4145-91C8-3100377CDD09}"/>
              </a:ext>
            </a:extLst>
          </p:cNvPr>
          <p:cNvSpPr txBox="1"/>
          <p:nvPr/>
        </p:nvSpPr>
        <p:spPr>
          <a:xfrm>
            <a:off x="2277863" y="46320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0A6734-8F98-43A4-8A7B-278ECB11A045}"/>
              </a:ext>
            </a:extLst>
          </p:cNvPr>
          <p:cNvSpPr txBox="1"/>
          <p:nvPr/>
        </p:nvSpPr>
        <p:spPr>
          <a:xfrm>
            <a:off x="3647439" y="3125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203FD1-095C-4283-8AB9-0A8B2592699F}"/>
              </a:ext>
            </a:extLst>
          </p:cNvPr>
          <p:cNvSpPr txBox="1"/>
          <p:nvPr/>
        </p:nvSpPr>
        <p:spPr>
          <a:xfrm>
            <a:off x="3867106" y="376118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6BF4238-20FC-4164-8C87-13341944ECAD}"/>
              </a:ext>
            </a:extLst>
          </p:cNvPr>
          <p:cNvSpPr/>
          <p:nvPr/>
        </p:nvSpPr>
        <p:spPr>
          <a:xfrm>
            <a:off x="4160143" y="4377643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DC545D0-03C2-4A31-A033-32347B0628A0}"/>
              </a:ext>
            </a:extLst>
          </p:cNvPr>
          <p:cNvCxnSpPr>
            <a:stCxn id="42" idx="6"/>
            <a:endCxn id="82" idx="2"/>
          </p:cNvCxnSpPr>
          <p:nvPr/>
        </p:nvCxnSpPr>
        <p:spPr>
          <a:xfrm>
            <a:off x="3424441" y="3437143"/>
            <a:ext cx="735702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004191-2957-4201-9070-41CAC39CB9D0}"/>
              </a:ext>
            </a:extLst>
          </p:cNvPr>
          <p:cNvCxnSpPr>
            <a:stCxn id="43" idx="6"/>
            <a:endCxn id="82" idx="2"/>
          </p:cNvCxnSpPr>
          <p:nvPr/>
        </p:nvCxnSpPr>
        <p:spPr>
          <a:xfrm>
            <a:off x="3465565" y="4658372"/>
            <a:ext cx="694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58E354A-B270-4B37-8F52-D3DC081DBCC0}"/>
              </a:ext>
            </a:extLst>
          </p:cNvPr>
          <p:cNvSpPr txBox="1"/>
          <p:nvPr/>
        </p:nvSpPr>
        <p:spPr>
          <a:xfrm>
            <a:off x="3446699" y="37123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26F6A-1E56-4E41-8E58-6036804E1F19}"/>
              </a:ext>
            </a:extLst>
          </p:cNvPr>
          <p:cNvSpPr txBox="1"/>
          <p:nvPr/>
        </p:nvSpPr>
        <p:spPr>
          <a:xfrm>
            <a:off x="3643962" y="46664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6939C20-D01B-4049-A4B8-34A3BBCBAF1C}"/>
                  </a:ext>
                </a:extLst>
              </p:cNvPr>
              <p:cNvSpPr/>
              <p:nvPr/>
            </p:nvSpPr>
            <p:spPr>
              <a:xfrm>
                <a:off x="263973" y="3181807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서산 기온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6939C20-D01B-4049-A4B8-34A3BBCBA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3" y="3181807"/>
                <a:ext cx="1034955" cy="505193"/>
              </a:xfrm>
              <a:prstGeom prst="rect">
                <a:avLst/>
              </a:prstGeom>
              <a:blipFill>
                <a:blip r:embed="rId3"/>
                <a:stretch>
                  <a:fillRect t="-3571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52962BD-6DF2-4429-8512-11B2C0D7A1CD}"/>
                  </a:ext>
                </a:extLst>
              </p:cNvPr>
              <p:cNvSpPr/>
              <p:nvPr/>
            </p:nvSpPr>
            <p:spPr>
              <a:xfrm>
                <a:off x="263973" y="4403036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서산 습도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52962BD-6DF2-4429-8512-11B2C0D7A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3" y="4403036"/>
                <a:ext cx="1034955" cy="505193"/>
              </a:xfrm>
              <a:prstGeom prst="rect">
                <a:avLst/>
              </a:prstGeom>
              <a:blipFill>
                <a:blip r:embed="rId4"/>
                <a:stretch>
                  <a:fillRect t="-357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F3790E9-0A5C-4932-8E5B-72B153AB74B6}"/>
                  </a:ext>
                </a:extLst>
              </p:cNvPr>
              <p:cNvSpPr/>
              <p:nvPr/>
            </p:nvSpPr>
            <p:spPr>
              <a:xfrm>
                <a:off x="5022347" y="3184546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기온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F3790E9-0A5C-4932-8E5B-72B153AB7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47" y="3184546"/>
                <a:ext cx="1034955" cy="505193"/>
              </a:xfrm>
              <a:prstGeom prst="rect">
                <a:avLst/>
              </a:prstGeom>
              <a:blipFill>
                <a:blip r:embed="rId5"/>
                <a:stretch>
                  <a:fillRect t="-238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CDFABA-1A5C-4787-B6B1-7A1D4D678ABD}"/>
                  </a:ext>
                </a:extLst>
              </p:cNvPr>
              <p:cNvSpPr/>
              <p:nvPr/>
            </p:nvSpPr>
            <p:spPr>
              <a:xfrm>
                <a:off x="5022346" y="4403036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습도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CDFABA-1A5C-4787-B6B1-7A1D4D678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46" y="4403036"/>
                <a:ext cx="1034955" cy="505193"/>
              </a:xfrm>
              <a:prstGeom prst="rect">
                <a:avLst/>
              </a:prstGeom>
              <a:blipFill>
                <a:blip r:embed="rId6"/>
                <a:stretch>
                  <a:fillRect t="-357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AF8A2E3-FCA7-452A-A233-F30804674DF6}"/>
              </a:ext>
            </a:extLst>
          </p:cNvPr>
          <p:cNvCxnSpPr>
            <a:stCxn id="91" idx="3"/>
            <a:endCxn id="38" idx="2"/>
          </p:cNvCxnSpPr>
          <p:nvPr/>
        </p:nvCxnSpPr>
        <p:spPr>
          <a:xfrm>
            <a:off x="1298928" y="3434404"/>
            <a:ext cx="248321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705FAB3-15A2-4AD6-A1D3-C205C2E410FD}"/>
              </a:ext>
            </a:extLst>
          </p:cNvPr>
          <p:cNvCxnSpPr>
            <a:stCxn id="93" idx="3"/>
            <a:endCxn id="40" idx="2"/>
          </p:cNvCxnSpPr>
          <p:nvPr/>
        </p:nvCxnSpPr>
        <p:spPr>
          <a:xfrm>
            <a:off x="1298928" y="4655633"/>
            <a:ext cx="248321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92E3A8-733B-4160-A0E3-5B9810B8414C}"/>
              </a:ext>
            </a:extLst>
          </p:cNvPr>
          <p:cNvCxnSpPr>
            <a:stCxn id="45" idx="6"/>
            <a:endCxn id="94" idx="1"/>
          </p:cNvCxnSpPr>
          <p:nvPr/>
        </p:nvCxnSpPr>
        <p:spPr>
          <a:xfrm>
            <a:off x="4694755" y="3437143"/>
            <a:ext cx="32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E8FADA6-C9C5-4F8D-BAD0-BB527EF72258}"/>
              </a:ext>
            </a:extLst>
          </p:cNvPr>
          <p:cNvCxnSpPr>
            <a:stCxn id="82" idx="6"/>
            <a:endCxn id="95" idx="1"/>
          </p:cNvCxnSpPr>
          <p:nvPr/>
        </p:nvCxnSpPr>
        <p:spPr>
          <a:xfrm flipV="1">
            <a:off x="4735879" y="4655633"/>
            <a:ext cx="286467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F5DE9C5-A9CB-4675-B596-A754362D0086}"/>
              </a:ext>
            </a:extLst>
          </p:cNvPr>
          <p:cNvSpPr txBox="1"/>
          <p:nvPr/>
        </p:nvSpPr>
        <p:spPr>
          <a:xfrm>
            <a:off x="0" y="3286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617820-AECD-45D4-A958-C4FD4A455A54}"/>
                  </a:ext>
                </a:extLst>
              </p:cNvPr>
              <p:cNvSpPr txBox="1"/>
              <p:nvPr/>
            </p:nvSpPr>
            <p:spPr>
              <a:xfrm>
                <a:off x="1662547" y="2252714"/>
                <a:ext cx="4950621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임의의 </a:t>
                </a:r>
                <a:r>
                  <a:rPr lang="en-US" altLang="ko-KR" dirty="0"/>
                  <a:t>Weight 1 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Weight 2</a:t>
                </a:r>
                <a:r>
                  <a:rPr lang="ko-KR" altLang="en-US" dirty="0"/>
                  <a:t>와 실제 서산의 기온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습도를 이용해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/>
                  <a:t>장의 기온과 습도 산정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617820-AECD-45D4-A958-C4FD4A455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7" y="2252714"/>
                <a:ext cx="4950621" cy="870559"/>
              </a:xfrm>
              <a:prstGeom prst="rect">
                <a:avLst/>
              </a:prstGeom>
              <a:blipFill>
                <a:blip r:embed="rId7"/>
                <a:stretch>
                  <a:fillRect l="-1108"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E4B11C3-2B67-4AA4-82C9-E663C9394EA4}"/>
                  </a:ext>
                </a:extLst>
              </p:cNvPr>
              <p:cNvSpPr/>
              <p:nvPr/>
            </p:nvSpPr>
            <p:spPr>
              <a:xfrm>
                <a:off x="6509473" y="3178810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기온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E4B11C3-2B67-4AA4-82C9-E663C9394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73" y="3178810"/>
                <a:ext cx="1034955" cy="505193"/>
              </a:xfrm>
              <a:prstGeom prst="rect">
                <a:avLst/>
              </a:prstGeom>
              <a:blipFill>
                <a:blip r:embed="rId8"/>
                <a:stretch>
                  <a:fillRect t="-238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404B5AD-7B68-4AEE-8722-FA6B8F91F1DB}"/>
                  </a:ext>
                </a:extLst>
              </p:cNvPr>
              <p:cNvSpPr/>
              <p:nvPr/>
            </p:nvSpPr>
            <p:spPr>
              <a:xfrm>
                <a:off x="6509472" y="4408123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습도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404B5AD-7B68-4AEE-8722-FA6B8F91F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72" y="4408123"/>
                <a:ext cx="1034955" cy="505193"/>
              </a:xfrm>
              <a:prstGeom prst="rect">
                <a:avLst/>
              </a:prstGeom>
              <a:blipFill>
                <a:blip r:embed="rId9"/>
                <a:stretch>
                  <a:fillRect t="-357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6F7376-07AF-46DB-9907-2589F669AC7B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 flipV="1">
            <a:off x="6057302" y="3431407"/>
            <a:ext cx="452171" cy="5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6612F4-7073-4118-B7D9-A10558211374}"/>
              </a:ext>
            </a:extLst>
          </p:cNvPr>
          <p:cNvCxnSpPr>
            <a:stCxn id="95" idx="3"/>
            <a:endCxn id="103" idx="1"/>
          </p:cNvCxnSpPr>
          <p:nvPr/>
        </p:nvCxnSpPr>
        <p:spPr>
          <a:xfrm>
            <a:off x="6057301" y="4655633"/>
            <a:ext cx="452171" cy="5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FC43C1-13F5-4752-8D3E-3C70551558CA}"/>
              </a:ext>
            </a:extLst>
          </p:cNvPr>
          <p:cNvSpPr txBox="1"/>
          <p:nvPr/>
        </p:nvSpPr>
        <p:spPr>
          <a:xfrm>
            <a:off x="7978184" y="2334414"/>
            <a:ext cx="1784463" cy="86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산정한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공장 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CB8271-5234-46EC-BD02-043741E32C15}"/>
              </a:ext>
            </a:extLst>
          </p:cNvPr>
          <p:cNvSpPr txBox="1"/>
          <p:nvPr/>
        </p:nvSpPr>
        <p:spPr>
          <a:xfrm>
            <a:off x="10397512" y="2361476"/>
            <a:ext cx="1784463" cy="86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실제의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공장 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AB5965A-F610-4164-8A70-9BE34FAAD136}"/>
              </a:ext>
            </a:extLst>
          </p:cNvPr>
          <p:cNvSpPr/>
          <p:nvPr/>
        </p:nvSpPr>
        <p:spPr>
          <a:xfrm>
            <a:off x="7115981" y="3839683"/>
            <a:ext cx="698887" cy="455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E20AADCD-C2CF-42B5-91CD-AA856ECF712A}"/>
              </a:ext>
            </a:extLst>
          </p:cNvPr>
          <p:cNvSpPr/>
          <p:nvPr/>
        </p:nvSpPr>
        <p:spPr>
          <a:xfrm>
            <a:off x="9781836" y="2648568"/>
            <a:ext cx="615676" cy="4179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E4643-BE3A-4B38-8627-06AF58ACED49}"/>
              </a:ext>
            </a:extLst>
          </p:cNvPr>
          <p:cNvSpPr txBox="1"/>
          <p:nvPr/>
        </p:nvSpPr>
        <p:spPr>
          <a:xfrm>
            <a:off x="8106692" y="3600841"/>
            <a:ext cx="39989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산정값과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사이의 </a:t>
            </a:r>
            <a:r>
              <a:rPr lang="en-US" altLang="ko-KR" dirty="0"/>
              <a:t>ERROR </a:t>
            </a:r>
            <a:r>
              <a:rPr lang="ko-KR" altLang="en-US" dirty="0"/>
              <a:t>존재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C603D-68A1-4FFA-9753-85E684AF7375}"/>
              </a:ext>
            </a:extLst>
          </p:cNvPr>
          <p:cNvSpPr txBox="1"/>
          <p:nvPr/>
        </p:nvSpPr>
        <p:spPr>
          <a:xfrm>
            <a:off x="8030326" y="4493399"/>
            <a:ext cx="41516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ERROR</a:t>
            </a:r>
            <a:r>
              <a:rPr lang="ko-KR" altLang="en-US" dirty="0">
                <a:solidFill>
                  <a:srgbClr val="FF0000"/>
                </a:solidFill>
              </a:rPr>
              <a:t>을 최소화 시키는 </a:t>
            </a:r>
            <a:r>
              <a:rPr lang="en-US" altLang="ko-KR" dirty="0">
                <a:solidFill>
                  <a:srgbClr val="FF0000"/>
                </a:solidFill>
              </a:rPr>
              <a:t>Weights </a:t>
            </a:r>
            <a:r>
              <a:rPr lang="ko-KR" altLang="en-US" dirty="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214FCBD3-C883-43A1-8F27-CEA8682861BC}"/>
              </a:ext>
            </a:extLst>
          </p:cNvPr>
          <p:cNvSpPr/>
          <p:nvPr/>
        </p:nvSpPr>
        <p:spPr>
          <a:xfrm>
            <a:off x="9878114" y="4945977"/>
            <a:ext cx="42311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E3F1EE-299A-4398-88A3-A2DA77259101}"/>
              </a:ext>
            </a:extLst>
          </p:cNvPr>
          <p:cNvSpPr txBox="1"/>
          <p:nvPr/>
        </p:nvSpPr>
        <p:spPr>
          <a:xfrm>
            <a:off x="9089209" y="5408992"/>
            <a:ext cx="2040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Weights </a:t>
            </a:r>
            <a:r>
              <a:rPr lang="ko-KR" altLang="en-US" dirty="0"/>
              <a:t>업데이트</a:t>
            </a:r>
          </a:p>
        </p:txBody>
      </p:sp>
      <p:sp>
        <p:nvSpPr>
          <p:cNvPr id="107" name="화살표: 아래쪽 106">
            <a:extLst>
              <a:ext uri="{FF2B5EF4-FFF2-40B4-BE49-F238E27FC236}">
                <a16:creationId xmlns:a16="http://schemas.microsoft.com/office/drawing/2014/main" id="{6AC0C78D-0042-4127-8F87-0EEA0B107325}"/>
              </a:ext>
            </a:extLst>
          </p:cNvPr>
          <p:cNvSpPr/>
          <p:nvPr/>
        </p:nvSpPr>
        <p:spPr>
          <a:xfrm>
            <a:off x="9878114" y="4081814"/>
            <a:ext cx="42311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아래쪽 107">
            <a:extLst>
              <a:ext uri="{FF2B5EF4-FFF2-40B4-BE49-F238E27FC236}">
                <a16:creationId xmlns:a16="http://schemas.microsoft.com/office/drawing/2014/main" id="{DCE1D1B6-4AE3-4AE1-9BE7-858C1F303D26}"/>
              </a:ext>
            </a:extLst>
          </p:cNvPr>
          <p:cNvSpPr/>
          <p:nvPr/>
        </p:nvSpPr>
        <p:spPr>
          <a:xfrm>
            <a:off x="9878114" y="3156822"/>
            <a:ext cx="42311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A00B34-75A8-4917-9188-60AF7296D74B}"/>
              </a:ext>
            </a:extLst>
          </p:cNvPr>
          <p:cNvSpPr txBox="1"/>
          <p:nvPr/>
        </p:nvSpPr>
        <p:spPr>
          <a:xfrm>
            <a:off x="690197" y="667352"/>
            <a:ext cx="11655355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latinLnBrk="1"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Back Propagation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은 </a:t>
            </a:r>
            <a:r>
              <a:rPr lang="ko-KR" altLang="en-US" sz="2800" dirty="0" err="1">
                <a:solidFill>
                  <a:schemeClr val="accent2">
                    <a:lumMod val="75000"/>
                  </a:schemeClr>
                </a:solidFill>
              </a:rPr>
              <a:t>산정값과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800" dirty="0" err="1">
                <a:solidFill>
                  <a:schemeClr val="accent2">
                    <a:lumMod val="75000"/>
                  </a:schemeClr>
                </a:solidFill>
              </a:rPr>
              <a:t>실제값의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 차이를 최소화 시켜 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ctr" defTabSz="914400" latinLnBrk="1">
              <a:lnSpc>
                <a:spcPct val="150000"/>
              </a:lnSpc>
              <a:defRPr/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correlation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이 높은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데이터의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weights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를 높게 산정함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507A33C8-3195-426D-8798-167BA49AAC7B}"/>
                  </a:ext>
                </a:extLst>
              </p:cNvPr>
              <p:cNvSpPr/>
              <p:nvPr/>
            </p:nvSpPr>
            <p:spPr>
              <a:xfrm>
                <a:off x="986796" y="5116925"/>
                <a:ext cx="4231992" cy="1700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1=</m:t>
                    </m:r>
                    <m:d>
                      <m:d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𝑒𝑎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𝑓𝑐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1+</m:t>
                    </m:r>
                    <m:d>
                      <m:d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𝑒𝑏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𝑓𝑑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indent="-285750" defTabSz="914400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𝑔𝑎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h𝑐</m:t>
                        </m:r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𝑔𝑏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h𝑑</m:t>
                        </m:r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7429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507A33C8-3195-426D-8798-167BA49AA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96" y="5116925"/>
                <a:ext cx="4231992" cy="1700787"/>
              </a:xfrm>
              <a:prstGeom prst="rect">
                <a:avLst/>
              </a:prstGeom>
              <a:blipFill>
                <a:blip r:embed="rId10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6F33DA2-5F0A-4A22-8B7B-A62D54E70798}"/>
              </a:ext>
            </a:extLst>
          </p:cNvPr>
          <p:cNvSpPr/>
          <p:nvPr/>
        </p:nvSpPr>
        <p:spPr>
          <a:xfrm>
            <a:off x="1880152" y="5147797"/>
            <a:ext cx="1048977" cy="97137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A7F6E9-4E57-415E-AB56-4CCE45DF55FB}"/>
              </a:ext>
            </a:extLst>
          </p:cNvPr>
          <p:cNvSpPr/>
          <p:nvPr/>
        </p:nvSpPr>
        <p:spPr>
          <a:xfrm>
            <a:off x="3594530" y="5130643"/>
            <a:ext cx="1048977" cy="97137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D4C01DB3-B2B1-40C9-A99A-862855CF0D46}"/>
              </a:ext>
            </a:extLst>
          </p:cNvPr>
          <p:cNvSpPr/>
          <p:nvPr/>
        </p:nvSpPr>
        <p:spPr>
          <a:xfrm>
            <a:off x="5920773" y="5315310"/>
            <a:ext cx="2040943" cy="948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66"/>
              <a:gd name="adj6" fmla="val -451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사이의 가중치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F0C7B3E-DDE1-4B45-8024-B20F903C3B8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961716" y="5573446"/>
            <a:ext cx="1127493" cy="215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95BD0BE-ECFA-4A99-B1B7-11C00A776DE0}"/>
              </a:ext>
            </a:extLst>
          </p:cNvPr>
          <p:cNvSpPr/>
          <p:nvPr/>
        </p:nvSpPr>
        <p:spPr>
          <a:xfrm>
            <a:off x="7115980" y="2565852"/>
            <a:ext cx="698887" cy="455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BCBC0-154B-462F-9AD0-4271A531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36" y="-208945"/>
            <a:ext cx="10820364" cy="998800"/>
          </a:xfrm>
        </p:spPr>
        <p:txBody>
          <a:bodyPr/>
          <a:lstStyle/>
          <a:p>
            <a:r>
              <a:rPr lang="en-US" altLang="ko-KR" dirty="0"/>
              <a:t>Weights between input and output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DBDD9-FFF9-47AF-8691-80181FD4C535}"/>
                  </a:ext>
                </a:extLst>
              </p:cNvPr>
              <p:cNvSpPr txBox="1"/>
              <p:nvPr/>
            </p:nvSpPr>
            <p:spPr>
              <a:xfrm>
                <a:off x="7245413" y="1881188"/>
                <a:ext cx="4210333" cy="13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,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𝑖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=1,…,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𝐼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기상 데이터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𝑗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=1,…5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공장 데이터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이 때 기상 데이터는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정규화함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DBDD9-FFF9-47AF-8691-80181FD4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881188"/>
                <a:ext cx="4210333" cy="1318759"/>
              </a:xfrm>
              <a:prstGeom prst="rect">
                <a:avLst/>
              </a:prstGeom>
              <a:blipFill>
                <a:blip r:embed="rId2"/>
                <a:stretch>
                  <a:fillRect l="-1014" b="-6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F27879F-E5E2-46F7-BD69-AF570E87F27E}"/>
              </a:ext>
            </a:extLst>
          </p:cNvPr>
          <p:cNvSpPr txBox="1"/>
          <p:nvPr/>
        </p:nvSpPr>
        <p:spPr>
          <a:xfrm>
            <a:off x="6518799" y="4083200"/>
            <a:ext cx="35125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 데이터와 공장 데이터 간의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Weights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67FA32-74A8-4155-97F8-846D30340D09}"/>
              </a:ext>
            </a:extLst>
          </p:cNvPr>
          <p:cNvSpPr txBox="1"/>
          <p:nvPr/>
        </p:nvSpPr>
        <p:spPr>
          <a:xfrm>
            <a:off x="2127282" y="833593"/>
            <a:ext cx="7959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기상데이터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공장 데이터 사이의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Weights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를 구함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13DC4A-3C50-4236-9BF4-DCAA6A8E2C93}"/>
              </a:ext>
            </a:extLst>
          </p:cNvPr>
          <p:cNvSpPr/>
          <p:nvPr/>
        </p:nvSpPr>
        <p:spPr>
          <a:xfrm>
            <a:off x="2565369" y="1767499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7F8CE09-D8C7-41DC-813D-46342315B21C}"/>
              </a:ext>
            </a:extLst>
          </p:cNvPr>
          <p:cNvSpPr/>
          <p:nvPr/>
        </p:nvSpPr>
        <p:spPr>
          <a:xfrm>
            <a:off x="2565369" y="2988728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E14AADF-10FD-44A4-AB24-87051CEFC136}"/>
              </a:ext>
            </a:extLst>
          </p:cNvPr>
          <p:cNvSpPr/>
          <p:nvPr/>
        </p:nvSpPr>
        <p:spPr>
          <a:xfrm>
            <a:off x="3784577" y="1767499"/>
            <a:ext cx="657984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5878466-FBE1-4DC8-B90D-744DA55E81A9}"/>
              </a:ext>
            </a:extLst>
          </p:cNvPr>
          <p:cNvSpPr/>
          <p:nvPr/>
        </p:nvSpPr>
        <p:spPr>
          <a:xfrm>
            <a:off x="3825701" y="2988728"/>
            <a:ext cx="657984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7F1095-4703-4EE8-83BF-54C05F45F83C}"/>
              </a:ext>
            </a:extLst>
          </p:cNvPr>
          <p:cNvSpPr/>
          <p:nvPr/>
        </p:nvSpPr>
        <p:spPr>
          <a:xfrm>
            <a:off x="5137139" y="1767499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C92A48-C9E0-4EED-9ADF-0F58AC70B15C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3141105" y="2048228"/>
            <a:ext cx="643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171408E-349E-4120-81D7-54E0D6A2BBF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3141105" y="2048228"/>
            <a:ext cx="643472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18FE23F-0CE5-4CC1-B074-8EFB8BD55048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3141105" y="2048228"/>
            <a:ext cx="684596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D20F90-43D3-4130-9089-B2E0F4EBF435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3141105" y="3269457"/>
            <a:ext cx="68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CF8D1FE-307D-4DBE-8208-71835F618983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4483685" y="2048228"/>
            <a:ext cx="653454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4EFD7D0-0057-4C3D-B0F1-97166B7BD9BE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>
            <a:off x="4442561" y="2048228"/>
            <a:ext cx="694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D48AA0E-0101-437A-8CE0-B4EFBB30BC87}"/>
              </a:ext>
            </a:extLst>
          </p:cNvPr>
          <p:cNvSpPr txBox="1"/>
          <p:nvPr/>
        </p:nvSpPr>
        <p:spPr>
          <a:xfrm>
            <a:off x="3330957" y="17369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84146B-D355-4264-84BF-B8D169FD0C1D}"/>
              </a:ext>
            </a:extLst>
          </p:cNvPr>
          <p:cNvSpPr txBox="1"/>
          <p:nvPr/>
        </p:nvSpPr>
        <p:spPr>
          <a:xfrm>
            <a:off x="3523518" y="2396592"/>
            <a:ext cx="2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A33A38-808C-4103-9D40-1A1203B1900F}"/>
              </a:ext>
            </a:extLst>
          </p:cNvPr>
          <p:cNvSpPr txBox="1"/>
          <p:nvPr/>
        </p:nvSpPr>
        <p:spPr>
          <a:xfrm>
            <a:off x="3164377" y="23559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797500-A231-4218-A425-A379848E5A0A}"/>
              </a:ext>
            </a:extLst>
          </p:cNvPr>
          <p:cNvSpPr txBox="1"/>
          <p:nvPr/>
        </p:nvSpPr>
        <p:spPr>
          <a:xfrm>
            <a:off x="3295983" y="32431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935DB2-6A71-4DD4-8948-CE631E4C2E12}"/>
              </a:ext>
            </a:extLst>
          </p:cNvPr>
          <p:cNvSpPr txBox="1"/>
          <p:nvPr/>
        </p:nvSpPr>
        <p:spPr>
          <a:xfrm>
            <a:off x="4665559" y="17369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559B09-EA56-4434-B752-A8A97FFB657E}"/>
              </a:ext>
            </a:extLst>
          </p:cNvPr>
          <p:cNvSpPr txBox="1"/>
          <p:nvPr/>
        </p:nvSpPr>
        <p:spPr>
          <a:xfrm>
            <a:off x="4885226" y="237227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315CC17-8F22-45C7-BAFE-C595E984E2DB}"/>
              </a:ext>
            </a:extLst>
          </p:cNvPr>
          <p:cNvSpPr/>
          <p:nvPr/>
        </p:nvSpPr>
        <p:spPr>
          <a:xfrm>
            <a:off x="5178263" y="2988728"/>
            <a:ext cx="575736" cy="5614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4C0D70-EE98-4DCF-B101-51CEC377773C}"/>
              </a:ext>
            </a:extLst>
          </p:cNvPr>
          <p:cNvCxnSpPr>
            <a:stCxn id="53" idx="6"/>
            <a:endCxn id="68" idx="2"/>
          </p:cNvCxnSpPr>
          <p:nvPr/>
        </p:nvCxnSpPr>
        <p:spPr>
          <a:xfrm>
            <a:off x="4442561" y="2048228"/>
            <a:ext cx="735702" cy="122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3676F6C-570A-49D6-B27D-59E0A75B4FAC}"/>
              </a:ext>
            </a:extLst>
          </p:cNvPr>
          <p:cNvCxnSpPr>
            <a:stCxn id="54" idx="6"/>
            <a:endCxn id="68" idx="2"/>
          </p:cNvCxnSpPr>
          <p:nvPr/>
        </p:nvCxnSpPr>
        <p:spPr>
          <a:xfrm>
            <a:off x="4483685" y="3269457"/>
            <a:ext cx="694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ACCD6B-2ADE-465B-A4CB-85DC9A8B6281}"/>
              </a:ext>
            </a:extLst>
          </p:cNvPr>
          <p:cNvSpPr txBox="1"/>
          <p:nvPr/>
        </p:nvSpPr>
        <p:spPr>
          <a:xfrm>
            <a:off x="4464819" y="23234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4D1A21-F0A4-4C9A-8229-DCF54669498E}"/>
              </a:ext>
            </a:extLst>
          </p:cNvPr>
          <p:cNvSpPr txBox="1"/>
          <p:nvPr/>
        </p:nvSpPr>
        <p:spPr>
          <a:xfrm>
            <a:off x="4662082" y="32775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FD59C27-BBB9-4A52-AE69-8063DAE1B73F}"/>
                  </a:ext>
                </a:extLst>
              </p:cNvPr>
              <p:cNvSpPr/>
              <p:nvPr/>
            </p:nvSpPr>
            <p:spPr>
              <a:xfrm>
                <a:off x="6040467" y="1795631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기온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FD59C27-BBB9-4A52-AE69-8063DAE1B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467" y="1795631"/>
                <a:ext cx="1034955" cy="505193"/>
              </a:xfrm>
              <a:prstGeom prst="rect">
                <a:avLst/>
              </a:prstGeom>
              <a:blipFill>
                <a:blip r:embed="rId3"/>
                <a:stretch>
                  <a:fillRect t="-361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57B1883-BC84-4DB4-BF5A-DF02BBD84F71}"/>
                  </a:ext>
                </a:extLst>
              </p:cNvPr>
              <p:cNvSpPr/>
              <p:nvPr/>
            </p:nvSpPr>
            <p:spPr>
              <a:xfrm>
                <a:off x="6040466" y="3014121"/>
                <a:ext cx="1034955" cy="50519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공장 습도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57B1883-BC84-4DB4-BF5A-DF02BBD84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466" y="3014121"/>
                <a:ext cx="1034955" cy="505193"/>
              </a:xfrm>
              <a:prstGeom prst="rect">
                <a:avLst/>
              </a:prstGeom>
              <a:blipFill>
                <a:blip r:embed="rId4"/>
                <a:stretch>
                  <a:fillRect t="-2381" b="-13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E00F1D7-E6A7-479D-B287-CDFB35FCAD43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2317048" y="2045489"/>
            <a:ext cx="248321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31608AF-BC39-42B9-8FA4-FD0331C1FCFC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317048" y="3266718"/>
            <a:ext cx="248321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BCC708F-02E8-4497-9252-BF1ABA8A65CD}"/>
              </a:ext>
            </a:extLst>
          </p:cNvPr>
          <p:cNvCxnSpPr>
            <a:stCxn id="55" idx="6"/>
            <a:endCxn id="75" idx="1"/>
          </p:cNvCxnSpPr>
          <p:nvPr/>
        </p:nvCxnSpPr>
        <p:spPr>
          <a:xfrm>
            <a:off x="5712875" y="2048228"/>
            <a:ext cx="32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F531E2-2BB1-41FE-9DCD-2B97A7E7FB2C}"/>
              </a:ext>
            </a:extLst>
          </p:cNvPr>
          <p:cNvCxnSpPr>
            <a:stCxn id="68" idx="6"/>
            <a:endCxn id="76" idx="1"/>
          </p:cNvCxnSpPr>
          <p:nvPr/>
        </p:nvCxnSpPr>
        <p:spPr>
          <a:xfrm flipV="1">
            <a:off x="5753999" y="3266718"/>
            <a:ext cx="286467" cy="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E2762FC-FA9D-4597-A86A-CE6993732ECE}"/>
              </a:ext>
            </a:extLst>
          </p:cNvPr>
          <p:cNvSpPr txBox="1"/>
          <p:nvPr/>
        </p:nvSpPr>
        <p:spPr>
          <a:xfrm>
            <a:off x="1073654" y="1862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2" name="표 4">
            <a:extLst>
              <a:ext uri="{FF2B5EF4-FFF2-40B4-BE49-F238E27FC236}">
                <a16:creationId xmlns:a16="http://schemas.microsoft.com/office/drawing/2014/main" id="{30D0EA93-A38F-47DE-80B2-F93892E41EFA}"/>
              </a:ext>
            </a:extLst>
          </p:cNvPr>
          <p:cNvGraphicFramePr>
            <a:graphicFrameLocks noGrp="1"/>
          </p:cNvGraphicFramePr>
          <p:nvPr/>
        </p:nvGraphicFramePr>
        <p:xfrm>
          <a:off x="1967578" y="1707444"/>
          <a:ext cx="10196245" cy="31401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6396">
                  <a:extLst>
                    <a:ext uri="{9D8B030D-6E8A-4147-A177-3AD203B41FA5}">
                      <a16:colId xmlns:a16="http://schemas.microsoft.com/office/drawing/2014/main" val="229762374"/>
                    </a:ext>
                  </a:extLst>
                </a:gridCol>
                <a:gridCol w="1425437">
                  <a:extLst>
                    <a:ext uri="{9D8B030D-6E8A-4147-A177-3AD203B41FA5}">
                      <a16:colId xmlns:a16="http://schemas.microsoft.com/office/drawing/2014/main" val="4089515966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2947166525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2333935161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2662074119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1427954781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2120317441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317627703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4020245037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1339732561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149490189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475584984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239213336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4168971261"/>
                    </a:ext>
                  </a:extLst>
                </a:gridCol>
                <a:gridCol w="635724">
                  <a:extLst>
                    <a:ext uri="{9D8B030D-6E8A-4147-A177-3AD203B41FA5}">
                      <a16:colId xmlns:a16="http://schemas.microsoft.com/office/drawing/2014/main" val="3077968468"/>
                    </a:ext>
                  </a:extLst>
                </a:gridCol>
              </a:tblGrid>
              <a:tr h="448594">
                <a:tc rowSpan="2" gridSpan="2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시간 데이터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기상 데이터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7908196"/>
                  </a:ext>
                </a:extLst>
              </a:tr>
              <a:tr h="448594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시간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습도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이슬점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풍향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풍속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일사량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일조량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0944814"/>
                  </a:ext>
                </a:extLst>
              </a:tr>
              <a:tr h="4485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공장</a:t>
                      </a:r>
                      <a:endParaRPr lang="en-US" altLang="ko-KR" sz="14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공장 온도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5517141"/>
                  </a:ext>
                </a:extLst>
              </a:tr>
              <a:tr h="4485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공장 습도 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내부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1.97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186021"/>
                  </a:ext>
                </a:extLst>
              </a:tr>
              <a:tr h="44859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코일 온도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7237225"/>
                  </a:ext>
                </a:extLst>
              </a:tr>
              <a:tr h="44859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공장 기온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333621"/>
                  </a:ext>
                </a:extLst>
              </a:tr>
              <a:tr h="4485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공장 습도 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외부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6290792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D1050672-3AEA-4D84-B8D8-71F783C19EDF}"/>
              </a:ext>
            </a:extLst>
          </p:cNvPr>
          <p:cNvSpPr txBox="1"/>
          <p:nvPr/>
        </p:nvSpPr>
        <p:spPr>
          <a:xfrm>
            <a:off x="182032" y="1984126"/>
            <a:ext cx="122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Response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variables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설명선: 선 84">
            <a:extLst>
              <a:ext uri="{FF2B5EF4-FFF2-40B4-BE49-F238E27FC236}">
                <a16:creationId xmlns:a16="http://schemas.microsoft.com/office/drawing/2014/main" id="{245CE4B9-A406-467D-A9C6-94C23D329D67}"/>
              </a:ext>
            </a:extLst>
          </p:cNvPr>
          <p:cNvSpPr/>
          <p:nvPr/>
        </p:nvSpPr>
        <p:spPr>
          <a:xfrm>
            <a:off x="8145584" y="1421359"/>
            <a:ext cx="2506639" cy="286085"/>
          </a:xfrm>
          <a:prstGeom prst="borderCallout1">
            <a:avLst>
              <a:gd name="adj1" fmla="val 50713"/>
              <a:gd name="adj2" fmla="val 2513"/>
              <a:gd name="adj3" fmla="val 447258"/>
              <a:gd name="adj4" fmla="val -60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High-Correlated</a:t>
            </a:r>
            <a:endParaRPr lang="ko-KR" altLang="en-US" dirty="0"/>
          </a:p>
        </p:txBody>
      </p:sp>
      <p:sp>
        <p:nvSpPr>
          <p:cNvPr id="86" name="설명선: 선 85">
            <a:extLst>
              <a:ext uri="{FF2B5EF4-FFF2-40B4-BE49-F238E27FC236}">
                <a16:creationId xmlns:a16="http://schemas.microsoft.com/office/drawing/2014/main" id="{264EFC06-3EAC-4C1F-9B98-BF0F8A4F9B72}"/>
              </a:ext>
            </a:extLst>
          </p:cNvPr>
          <p:cNvSpPr/>
          <p:nvPr/>
        </p:nvSpPr>
        <p:spPr>
          <a:xfrm>
            <a:off x="9188615" y="1763117"/>
            <a:ext cx="2412861" cy="286085"/>
          </a:xfrm>
          <a:prstGeom prst="borderCallout1">
            <a:avLst>
              <a:gd name="adj1" fmla="val 43610"/>
              <a:gd name="adj2" fmla="val -636"/>
              <a:gd name="adj3" fmla="val 330834"/>
              <a:gd name="adj4" fmla="val -153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Low-Correlated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6FE6BA-335C-47C9-9816-A32D8604135B}"/>
              </a:ext>
            </a:extLst>
          </p:cNvPr>
          <p:cNvSpPr/>
          <p:nvPr/>
        </p:nvSpPr>
        <p:spPr>
          <a:xfrm>
            <a:off x="159758" y="2548571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4513463-05B0-4803-8302-D6C383F0C8F7}"/>
              </a:ext>
            </a:extLst>
          </p:cNvPr>
          <p:cNvSpPr/>
          <p:nvPr/>
        </p:nvSpPr>
        <p:spPr>
          <a:xfrm>
            <a:off x="159759" y="1483015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D6BC93-1E12-4609-8D2C-0C89F7FA0B14}"/>
              </a:ext>
            </a:extLst>
          </p:cNvPr>
          <p:cNvSpPr/>
          <p:nvPr/>
        </p:nvSpPr>
        <p:spPr>
          <a:xfrm>
            <a:off x="159758" y="3633147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406E60-FD2C-4A4A-907F-98972AAAC683}"/>
              </a:ext>
            </a:extLst>
          </p:cNvPr>
          <p:cNvSpPr/>
          <p:nvPr/>
        </p:nvSpPr>
        <p:spPr>
          <a:xfrm>
            <a:off x="159758" y="4706094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33A4B-7C39-47F9-B838-48380556CBDD}"/>
              </a:ext>
            </a:extLst>
          </p:cNvPr>
          <p:cNvSpPr txBox="1"/>
          <p:nvPr/>
        </p:nvSpPr>
        <p:spPr>
          <a:xfrm>
            <a:off x="465500" y="1095203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[Step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7FA0252-590E-4695-8B6C-F5EC0BB295D0}"/>
              </a:ext>
            </a:extLst>
          </p:cNvPr>
          <p:cNvSpPr/>
          <p:nvPr/>
        </p:nvSpPr>
        <p:spPr>
          <a:xfrm>
            <a:off x="671180" y="2304797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26C408F2-C6A1-47BC-B09B-2781C0C5DC56}"/>
              </a:ext>
            </a:extLst>
          </p:cNvPr>
          <p:cNvSpPr/>
          <p:nvPr/>
        </p:nvSpPr>
        <p:spPr>
          <a:xfrm>
            <a:off x="674743" y="3381483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아래쪽 90">
            <a:extLst>
              <a:ext uri="{FF2B5EF4-FFF2-40B4-BE49-F238E27FC236}">
                <a16:creationId xmlns:a16="http://schemas.microsoft.com/office/drawing/2014/main" id="{BF77C685-6D2D-4713-80CC-8B875B1DFEC4}"/>
              </a:ext>
            </a:extLst>
          </p:cNvPr>
          <p:cNvSpPr/>
          <p:nvPr/>
        </p:nvSpPr>
        <p:spPr>
          <a:xfrm>
            <a:off x="671180" y="447601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234F2-CFEA-4182-AB68-D8CACC75ABD1}"/>
              </a:ext>
            </a:extLst>
          </p:cNvPr>
          <p:cNvSpPr txBox="1"/>
          <p:nvPr/>
        </p:nvSpPr>
        <p:spPr>
          <a:xfrm>
            <a:off x="2643492" y="4953679"/>
            <a:ext cx="895798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/>
              <a:t>back propagation</a:t>
            </a:r>
            <a:r>
              <a:rPr lang="ko-KR" altLang="en-US" dirty="0"/>
              <a:t>을 이용하여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산정값</a:t>
            </a:r>
            <a:r>
              <a:rPr lang="ko-KR" altLang="en-US" dirty="0"/>
              <a:t> 사이의 오차를 최소화 함으로써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correlation</a:t>
            </a:r>
            <a:r>
              <a:rPr lang="ko-KR" altLang="en-US" dirty="0"/>
              <a:t>이 높은 </a:t>
            </a:r>
            <a:r>
              <a:rPr lang="en-US" altLang="ko-KR" dirty="0"/>
              <a:t>x</a:t>
            </a:r>
            <a:r>
              <a:rPr lang="ko-KR" altLang="en-US" dirty="0"/>
              <a:t>데이터의 가중치를 높게 산정함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가중치를 가진 </a:t>
            </a:r>
            <a:r>
              <a:rPr lang="en-US" altLang="ko-KR" dirty="0"/>
              <a:t>x</a:t>
            </a:r>
            <a:r>
              <a:rPr lang="ko-KR" altLang="en-US" dirty="0"/>
              <a:t>데이터만 선별하여 활용한다면 정확도가 높아질 것임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21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7" y="-117767"/>
            <a:ext cx="12194537" cy="998800"/>
          </a:xfrm>
        </p:spPr>
        <p:txBody>
          <a:bodyPr/>
          <a:lstStyle/>
          <a:p>
            <a:r>
              <a:rPr lang="en-US" altLang="ko-KR" dirty="0"/>
              <a:t>Estimating Thresholds using Cross Validation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C9B63-638D-4B4F-B577-53174898E38F}"/>
              </a:ext>
            </a:extLst>
          </p:cNvPr>
          <p:cNvSpPr txBox="1"/>
          <p:nvPr/>
        </p:nvSpPr>
        <p:spPr>
          <a:xfrm>
            <a:off x="359190" y="6123900"/>
            <a:ext cx="11502752" cy="69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defTabSz="9144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2018</a:t>
            </a:r>
            <a:r>
              <a:rPr lang="ko-KR" altLang="en-US" sz="1400" dirty="0">
                <a:solidFill>
                  <a:prstClr val="black"/>
                </a:solidFill>
              </a:rPr>
              <a:t>년의 데이터를 </a:t>
            </a:r>
            <a:r>
              <a:rPr lang="en-US" altLang="ko-KR" sz="1400" dirty="0">
                <a:solidFill>
                  <a:prstClr val="black"/>
                </a:solidFill>
              </a:rPr>
              <a:t>Test set</a:t>
            </a:r>
            <a:r>
              <a:rPr lang="ko-KR" altLang="en-US" sz="1400" dirty="0">
                <a:solidFill>
                  <a:prstClr val="black"/>
                </a:solidFill>
              </a:rPr>
              <a:t>으로 정하여 </a:t>
            </a:r>
            <a:r>
              <a:rPr lang="en-US" altLang="ko-KR" sz="1400" dirty="0">
                <a:solidFill>
                  <a:prstClr val="black"/>
                </a:solidFill>
              </a:rPr>
              <a:t>Train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set</a:t>
            </a:r>
            <a:r>
              <a:rPr lang="ko-KR" altLang="en-US" sz="1400" dirty="0">
                <a:solidFill>
                  <a:prstClr val="black"/>
                </a:solidFill>
              </a:rPr>
              <a:t>으로 모델을 트레이닝하고 </a:t>
            </a:r>
            <a:r>
              <a:rPr lang="en-US" altLang="ko-KR" sz="1400" dirty="0">
                <a:solidFill>
                  <a:prstClr val="black"/>
                </a:solidFill>
              </a:rPr>
              <a:t>RMSE</a:t>
            </a:r>
            <a:r>
              <a:rPr lang="ko-KR" altLang="en-US" sz="1400" dirty="0">
                <a:solidFill>
                  <a:prstClr val="black"/>
                </a:solidFill>
              </a:rPr>
              <a:t>를 도출함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이상의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Correlation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가진 기상 데이터만 선택하여 모델을 형성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5DD0496-43A8-4816-A2CA-F7E5B41DC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5174" r="8386" b="7325"/>
          <a:stretch/>
        </p:blipFill>
        <p:spPr>
          <a:xfrm>
            <a:off x="1968543" y="826186"/>
            <a:ext cx="8361729" cy="5338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7894BE-72D0-40AA-ADE0-49389D6E9399}"/>
                  </a:ext>
                </a:extLst>
              </p:cNvPr>
              <p:cNvSpPr txBox="1"/>
              <p:nvPr/>
            </p:nvSpPr>
            <p:spPr>
              <a:xfrm>
                <a:off x="7069596" y="6123900"/>
                <a:ext cx="5940472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𝑅𝑀𝑆𝐸</m:t>
                      </m:r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ko-KR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ko-K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0" lang="en-US" altLang="ko-KR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ko-KR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ko-KR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ko-KR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𝑃𝑟𝑒𝑑𝑖𝑐𝑡𝑒𝑑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𝐴𝑐𝑡𝑢𝑎𝑙</m:t>
                                      </m:r>
                                      <m:r>
                                        <a:rPr kumimoji="0" lang="en-US" altLang="ko-KR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n-US" altLang="ko-KR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altLang="ko-K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kumimoji="0" lang="en-US" altLang="ko-KR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ko-KR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ko-KR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데</m:t>
                      </m:r>
                      <m:r>
                        <m:rPr>
                          <m:nor/>
                        </m:rP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m:t>이터 개수</m:t>
                      </m:r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7894BE-72D0-40AA-ADE0-49389D6E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596" y="6123900"/>
                <a:ext cx="5940472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1DB108-EC4E-46EC-9FE3-8CF9C39D37F1}"/>
              </a:ext>
            </a:extLst>
          </p:cNvPr>
          <p:cNvSpPr txBox="1"/>
          <p:nvPr/>
        </p:nvSpPr>
        <p:spPr>
          <a:xfrm>
            <a:off x="10330272" y="1194201"/>
            <a:ext cx="178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온도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0.46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88868-F5CC-411E-B5B5-8775F20EF95A}"/>
              </a:ext>
            </a:extLst>
          </p:cNvPr>
          <p:cNvSpPr txBox="1"/>
          <p:nvPr/>
        </p:nvSpPr>
        <p:spPr>
          <a:xfrm>
            <a:off x="10330272" y="2261001"/>
            <a:ext cx="186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내부 습도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0.11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61387F-DA23-4F25-9AAC-A192CA766BAC}"/>
              </a:ext>
            </a:extLst>
          </p:cNvPr>
          <p:cNvSpPr txBox="1"/>
          <p:nvPr/>
        </p:nvSpPr>
        <p:spPr>
          <a:xfrm>
            <a:off x="10330272" y="3352823"/>
            <a:ext cx="186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코일 온도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0.14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F8B39-6A0E-4A9C-85A8-BA42395BD3EF}"/>
              </a:ext>
            </a:extLst>
          </p:cNvPr>
          <p:cNvSpPr txBox="1"/>
          <p:nvPr/>
        </p:nvSpPr>
        <p:spPr>
          <a:xfrm>
            <a:off x="10330272" y="4401747"/>
            <a:ext cx="186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온도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0.26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F612DD-337D-4005-9BA2-6B8ABFFB2092}"/>
              </a:ext>
            </a:extLst>
          </p:cNvPr>
          <p:cNvSpPr txBox="1"/>
          <p:nvPr/>
        </p:nvSpPr>
        <p:spPr>
          <a:xfrm>
            <a:off x="10330272" y="5417733"/>
            <a:ext cx="17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공장 외부 습도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0.3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660893-7A5B-4963-A444-411DC94CFF9D}"/>
              </a:ext>
            </a:extLst>
          </p:cNvPr>
          <p:cNvGrpSpPr/>
          <p:nvPr/>
        </p:nvGrpSpPr>
        <p:grpSpPr>
          <a:xfrm>
            <a:off x="9490933" y="993666"/>
            <a:ext cx="218346" cy="865440"/>
            <a:chOff x="7751928" y="904934"/>
            <a:chExt cx="218346" cy="86544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233EBDF-E6FD-46B7-B3C1-A047C9D328AD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63" y="904934"/>
              <a:ext cx="0" cy="5390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F649CA5-8648-4289-ADF3-2ECC7D813C64}"/>
                </a:ext>
              </a:extLst>
            </p:cNvPr>
            <p:cNvSpPr/>
            <p:nvPr/>
          </p:nvSpPr>
          <p:spPr>
            <a:xfrm>
              <a:off x="7751928" y="1412544"/>
              <a:ext cx="218346" cy="3578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68A85F-9589-4B66-A872-FBFAE33704BA}"/>
              </a:ext>
            </a:extLst>
          </p:cNvPr>
          <p:cNvGrpSpPr/>
          <p:nvPr/>
        </p:nvGrpSpPr>
        <p:grpSpPr>
          <a:xfrm>
            <a:off x="3999984" y="2074114"/>
            <a:ext cx="218346" cy="865440"/>
            <a:chOff x="7751928" y="904934"/>
            <a:chExt cx="218346" cy="86544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FB31BB9-74B7-4D18-B672-472CFAE43887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63" y="904934"/>
              <a:ext cx="0" cy="539089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CD1DB09-000A-4549-8A9E-E02AA3948199}"/>
                </a:ext>
              </a:extLst>
            </p:cNvPr>
            <p:cNvSpPr/>
            <p:nvPr/>
          </p:nvSpPr>
          <p:spPr>
            <a:xfrm>
              <a:off x="7751928" y="1412544"/>
              <a:ext cx="218346" cy="35783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B450629-F77B-4226-9848-E22F2746B543}"/>
              </a:ext>
            </a:extLst>
          </p:cNvPr>
          <p:cNvGrpSpPr/>
          <p:nvPr/>
        </p:nvGrpSpPr>
        <p:grpSpPr>
          <a:xfrm>
            <a:off x="4473106" y="3132928"/>
            <a:ext cx="218346" cy="865440"/>
            <a:chOff x="7751928" y="904934"/>
            <a:chExt cx="218346" cy="86544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CDFB75E-6A14-4616-9DCA-0AEC3C28CA3E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63" y="904934"/>
              <a:ext cx="0" cy="5390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B0DD855-BCA8-402F-8182-AB317460902A}"/>
                </a:ext>
              </a:extLst>
            </p:cNvPr>
            <p:cNvSpPr/>
            <p:nvPr/>
          </p:nvSpPr>
          <p:spPr>
            <a:xfrm>
              <a:off x="7751928" y="1412544"/>
              <a:ext cx="218346" cy="3578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76B9F47-8CC1-48DA-A5A2-72B808DED4AA}"/>
              </a:ext>
            </a:extLst>
          </p:cNvPr>
          <p:cNvGrpSpPr/>
          <p:nvPr/>
        </p:nvGrpSpPr>
        <p:grpSpPr>
          <a:xfrm>
            <a:off x="6358772" y="4192904"/>
            <a:ext cx="218346" cy="865440"/>
            <a:chOff x="7751928" y="904934"/>
            <a:chExt cx="218346" cy="86544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9BF701A-C7D5-44B3-8FE9-BB35F785D2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63" y="904934"/>
              <a:ext cx="0" cy="539089"/>
            </a:xfrm>
            <a:prstGeom prst="line">
              <a:avLst/>
            </a:prstGeom>
            <a:ln w="127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92BE14D-D520-42C5-A2A5-AD87EB4B91BC}"/>
                </a:ext>
              </a:extLst>
            </p:cNvPr>
            <p:cNvSpPr/>
            <p:nvPr/>
          </p:nvSpPr>
          <p:spPr>
            <a:xfrm>
              <a:off x="7751928" y="1412544"/>
              <a:ext cx="218346" cy="357830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0732F14-EE04-4EEA-AC17-E17F5F27F209}"/>
              </a:ext>
            </a:extLst>
          </p:cNvPr>
          <p:cNvGrpSpPr/>
          <p:nvPr/>
        </p:nvGrpSpPr>
        <p:grpSpPr>
          <a:xfrm>
            <a:off x="6988844" y="5239232"/>
            <a:ext cx="218346" cy="865440"/>
            <a:chOff x="7751928" y="904934"/>
            <a:chExt cx="218346" cy="86544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9EBE5C-0A00-466C-9D70-520FB6C94BA9}"/>
                </a:ext>
              </a:extLst>
            </p:cNvPr>
            <p:cNvCxnSpPr>
              <a:cxnSpLocks/>
            </p:cNvCxnSpPr>
            <p:nvPr/>
          </p:nvCxnSpPr>
          <p:spPr>
            <a:xfrm>
              <a:off x="7847463" y="904934"/>
              <a:ext cx="0" cy="539089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55A9E5-C7B5-4AD8-A488-6D53D3E65765}"/>
                </a:ext>
              </a:extLst>
            </p:cNvPr>
            <p:cNvSpPr/>
            <p:nvPr/>
          </p:nvSpPr>
          <p:spPr>
            <a:xfrm>
              <a:off x="7751928" y="1412544"/>
              <a:ext cx="218346" cy="35783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3C0D4-0C37-49AD-9BAE-5ED893D914A9}"/>
              </a:ext>
            </a:extLst>
          </p:cNvPr>
          <p:cNvSpPr/>
          <p:nvPr/>
        </p:nvSpPr>
        <p:spPr>
          <a:xfrm>
            <a:off x="159758" y="2548571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16FF8B-BEA1-421F-A3F5-55007A62E6B9}"/>
              </a:ext>
            </a:extLst>
          </p:cNvPr>
          <p:cNvSpPr/>
          <p:nvPr/>
        </p:nvSpPr>
        <p:spPr>
          <a:xfrm>
            <a:off x="159759" y="1483015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3A007B-0D52-4FE6-9D2E-BF05365EFEF9}"/>
              </a:ext>
            </a:extLst>
          </p:cNvPr>
          <p:cNvSpPr/>
          <p:nvPr/>
        </p:nvSpPr>
        <p:spPr>
          <a:xfrm>
            <a:off x="159758" y="3633147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8A8D29-92F4-42BC-886E-462A8AB70C5C}"/>
              </a:ext>
            </a:extLst>
          </p:cNvPr>
          <p:cNvSpPr/>
          <p:nvPr/>
        </p:nvSpPr>
        <p:spPr>
          <a:xfrm>
            <a:off x="159758" y="4706094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EB4E6-20A6-42FA-BCBA-6D4F29E7042C}"/>
              </a:ext>
            </a:extLst>
          </p:cNvPr>
          <p:cNvSpPr txBox="1"/>
          <p:nvPr/>
        </p:nvSpPr>
        <p:spPr>
          <a:xfrm>
            <a:off x="465500" y="1095203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[Step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F0B4CAF4-6574-4652-9EAF-65039E93E13A}"/>
              </a:ext>
            </a:extLst>
          </p:cNvPr>
          <p:cNvSpPr/>
          <p:nvPr/>
        </p:nvSpPr>
        <p:spPr>
          <a:xfrm>
            <a:off x="671180" y="2304797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CB5A408E-8424-4410-BE47-70E1A83C1DC3}"/>
              </a:ext>
            </a:extLst>
          </p:cNvPr>
          <p:cNvSpPr/>
          <p:nvPr/>
        </p:nvSpPr>
        <p:spPr>
          <a:xfrm>
            <a:off x="674743" y="3381483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EA7ACDF6-D462-496F-A5EF-69A3707D7930}"/>
              </a:ext>
            </a:extLst>
          </p:cNvPr>
          <p:cNvSpPr/>
          <p:nvPr/>
        </p:nvSpPr>
        <p:spPr>
          <a:xfrm>
            <a:off x="671180" y="447601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6272-78CA-4CAF-84B3-76CF9838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Boosting Machine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282F6D-EF14-4D9B-BF11-34564EC79868}"/>
              </a:ext>
            </a:extLst>
          </p:cNvPr>
          <p:cNvSpPr/>
          <p:nvPr/>
        </p:nvSpPr>
        <p:spPr>
          <a:xfrm>
            <a:off x="7068004" y="4651637"/>
            <a:ext cx="603583" cy="36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C17AD-FCF5-4E6A-9472-46FE99B9058D}"/>
              </a:ext>
            </a:extLst>
          </p:cNvPr>
          <p:cNvSpPr txBox="1"/>
          <p:nvPr/>
        </p:nvSpPr>
        <p:spPr>
          <a:xfrm>
            <a:off x="9061333" y="3002847"/>
            <a:ext cx="2949324" cy="18913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단일 트리 모델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다수의 트리가 결합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되었을 때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 정확도가 높음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D6C6A-4B2D-4C6C-9843-A3FAC03C3F8C}"/>
              </a:ext>
            </a:extLst>
          </p:cNvPr>
          <p:cNvSpPr txBox="1"/>
          <p:nvPr/>
        </p:nvSpPr>
        <p:spPr>
          <a:xfrm>
            <a:off x="6784966" y="3447665"/>
            <a:ext cx="566076" cy="4710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302-5F9B-485F-A786-CC96DB5C6CDB}"/>
              </a:ext>
            </a:extLst>
          </p:cNvPr>
          <p:cNvSpPr txBox="1"/>
          <p:nvPr/>
        </p:nvSpPr>
        <p:spPr>
          <a:xfrm>
            <a:off x="9117304" y="2857650"/>
            <a:ext cx="14670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GBM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장점</a:t>
            </a:r>
          </a:p>
        </p:txBody>
      </p:sp>
      <p:pic>
        <p:nvPicPr>
          <p:cNvPr id="5124" name="Picture 4" descr="Building safety monitoring based on extreme gradient boosting in ...">
            <a:extLst>
              <a:ext uri="{FF2B5EF4-FFF2-40B4-BE49-F238E27FC236}">
                <a16:creationId xmlns:a16="http://schemas.microsoft.com/office/drawing/2014/main" id="{399502C5-FD42-4865-A931-9459482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97" y="2306265"/>
            <a:ext cx="5963942" cy="38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FA508D-C81D-479B-8057-CB048C429BB8}"/>
              </a:ext>
            </a:extLst>
          </p:cNvPr>
          <p:cNvSpPr txBox="1"/>
          <p:nvPr/>
        </p:nvSpPr>
        <p:spPr>
          <a:xfrm>
            <a:off x="2090418" y="885651"/>
            <a:ext cx="8972328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ED7D31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NN</a:t>
            </a:r>
            <a:r>
              <a:rPr lang="ko-KR" altLang="en-US" sz="2400" dirty="0">
                <a:solidFill>
                  <a:srgbClr val="ED7D31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solidFill>
                  <a:srgbClr val="ED7D31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weights</a:t>
            </a:r>
            <a:r>
              <a:rPr lang="ko-KR" altLang="en-US" sz="2400" dirty="0">
                <a:solidFill>
                  <a:srgbClr val="ED7D31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이용하여 선별한 기상 데이터 만을 이용하여</a:t>
            </a:r>
            <a:endParaRPr lang="en-US" altLang="ko-KR" sz="2400" dirty="0">
              <a:solidFill>
                <a:srgbClr val="ED7D31">
                  <a:lumMod val="75000"/>
                </a:srgb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Boosting Machine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공장 데이터 별 예측 모델 제작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CCBD53-06C5-4D3B-9AAA-68CC326FD830}"/>
              </a:ext>
            </a:extLst>
          </p:cNvPr>
          <p:cNvSpPr/>
          <p:nvPr/>
        </p:nvSpPr>
        <p:spPr>
          <a:xfrm>
            <a:off x="159758" y="2548571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C78FD-4295-4309-9D84-7CB789FA344F}"/>
              </a:ext>
            </a:extLst>
          </p:cNvPr>
          <p:cNvSpPr/>
          <p:nvPr/>
        </p:nvSpPr>
        <p:spPr>
          <a:xfrm>
            <a:off x="159759" y="1483015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D8499A-58C0-4CE9-8D0A-25580F0F18EF}"/>
              </a:ext>
            </a:extLst>
          </p:cNvPr>
          <p:cNvSpPr/>
          <p:nvPr/>
        </p:nvSpPr>
        <p:spPr>
          <a:xfrm>
            <a:off x="159758" y="3633147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9E1C1-61F0-468E-A72C-85A42F9604BE}"/>
              </a:ext>
            </a:extLst>
          </p:cNvPr>
          <p:cNvSpPr/>
          <p:nvPr/>
        </p:nvSpPr>
        <p:spPr>
          <a:xfrm>
            <a:off x="159758" y="4706094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62B38-2ADD-4F48-A773-6E6CDBA82D51}"/>
              </a:ext>
            </a:extLst>
          </p:cNvPr>
          <p:cNvSpPr txBox="1"/>
          <p:nvPr/>
        </p:nvSpPr>
        <p:spPr>
          <a:xfrm>
            <a:off x="465500" y="1095203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[Step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C2EA6BD-A589-4C9C-BE91-3EE53B9178B3}"/>
              </a:ext>
            </a:extLst>
          </p:cNvPr>
          <p:cNvSpPr/>
          <p:nvPr/>
        </p:nvSpPr>
        <p:spPr>
          <a:xfrm>
            <a:off x="671180" y="2304797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0F07A30-384D-4F31-B396-04C47E4FCD85}"/>
              </a:ext>
            </a:extLst>
          </p:cNvPr>
          <p:cNvSpPr/>
          <p:nvPr/>
        </p:nvSpPr>
        <p:spPr>
          <a:xfrm>
            <a:off x="674743" y="3381483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67C5409-410C-4F74-869F-72025BECB23B}"/>
              </a:ext>
            </a:extLst>
          </p:cNvPr>
          <p:cNvSpPr/>
          <p:nvPr/>
        </p:nvSpPr>
        <p:spPr>
          <a:xfrm>
            <a:off x="671180" y="447601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0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 values and Test Result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4A7BC9-EA5B-46FC-AAB2-3A3BECDA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20" y="5305411"/>
            <a:ext cx="9289585" cy="1181202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B00150-00FA-4468-8246-47A36F000876}"/>
              </a:ext>
            </a:extLst>
          </p:cNvPr>
          <p:cNvGraphicFramePr>
            <a:graphicFrameLocks noGrp="1"/>
          </p:cNvGraphicFramePr>
          <p:nvPr/>
        </p:nvGraphicFramePr>
        <p:xfrm>
          <a:off x="2259378" y="2220766"/>
          <a:ext cx="960257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429">
                  <a:extLst>
                    <a:ext uri="{9D8B030D-6E8A-4147-A177-3AD203B41FA5}">
                      <a16:colId xmlns:a16="http://schemas.microsoft.com/office/drawing/2014/main" val="3044561000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1998191357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3084353428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3261550052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2095710736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3219885839"/>
                    </a:ext>
                  </a:extLst>
                </a:gridCol>
              </a:tblGrid>
              <a:tr h="2854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공장내부온도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공장내부습도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공장코일온도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공장외부온도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공장외부습도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54100"/>
                  </a:ext>
                </a:extLst>
              </a:tr>
              <a:tr h="35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Threshold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141397"/>
                  </a:ext>
                </a:extLst>
              </a:tr>
              <a:tr h="285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0.015854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1.342911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0.087726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0.015825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0.500858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4580005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E67EE86-A847-4205-9344-435201FEADFE}"/>
              </a:ext>
            </a:extLst>
          </p:cNvPr>
          <p:cNvSpPr/>
          <p:nvPr/>
        </p:nvSpPr>
        <p:spPr>
          <a:xfrm>
            <a:off x="6438163" y="3553095"/>
            <a:ext cx="959893" cy="511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68D5A6-9D7D-4F01-9441-B3212BD9BDFB}"/>
              </a:ext>
            </a:extLst>
          </p:cNvPr>
          <p:cNvSpPr/>
          <p:nvPr/>
        </p:nvSpPr>
        <p:spPr>
          <a:xfrm>
            <a:off x="3857600" y="4109687"/>
            <a:ext cx="6121021" cy="59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Forecasting algorithm: GBM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BC26569-A9ED-4407-9C80-ECB6D87AD7A1}"/>
              </a:ext>
            </a:extLst>
          </p:cNvPr>
          <p:cNvSpPr/>
          <p:nvPr/>
        </p:nvSpPr>
        <p:spPr>
          <a:xfrm>
            <a:off x="6438165" y="4920366"/>
            <a:ext cx="959893" cy="490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3FD956-4B4A-4D0F-AB34-40B534A203BB}"/>
              </a:ext>
            </a:extLst>
          </p:cNvPr>
          <p:cNvSpPr/>
          <p:nvPr/>
        </p:nvSpPr>
        <p:spPr>
          <a:xfrm>
            <a:off x="159758" y="2548571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227752-0ACC-4D0A-9161-A6E5CB7D653B}"/>
              </a:ext>
            </a:extLst>
          </p:cNvPr>
          <p:cNvSpPr/>
          <p:nvPr/>
        </p:nvSpPr>
        <p:spPr>
          <a:xfrm>
            <a:off x="159759" y="1483015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13A59D-84EF-48D4-865A-F46542706526}"/>
              </a:ext>
            </a:extLst>
          </p:cNvPr>
          <p:cNvSpPr/>
          <p:nvPr/>
        </p:nvSpPr>
        <p:spPr>
          <a:xfrm>
            <a:off x="159758" y="3633147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7EFC2-166D-4A27-894D-4441A5B36973}"/>
              </a:ext>
            </a:extLst>
          </p:cNvPr>
          <p:cNvSpPr/>
          <p:nvPr/>
        </p:nvSpPr>
        <p:spPr>
          <a:xfrm>
            <a:off x="159758" y="4706094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379888A-C797-4F5B-B08C-983298B1213B}"/>
              </a:ext>
            </a:extLst>
          </p:cNvPr>
          <p:cNvSpPr/>
          <p:nvPr/>
        </p:nvSpPr>
        <p:spPr>
          <a:xfrm>
            <a:off x="671180" y="2304797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EA7E950-5927-4CB8-84DF-6F4C2D15EC14}"/>
              </a:ext>
            </a:extLst>
          </p:cNvPr>
          <p:cNvSpPr/>
          <p:nvPr/>
        </p:nvSpPr>
        <p:spPr>
          <a:xfrm>
            <a:off x="674743" y="3381483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EA800CA-71D5-4C22-9A21-194CFD953D93}"/>
              </a:ext>
            </a:extLst>
          </p:cNvPr>
          <p:cNvSpPr/>
          <p:nvPr/>
        </p:nvSpPr>
        <p:spPr>
          <a:xfrm>
            <a:off x="671180" y="447601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59D3382-AEAC-45B1-A902-3772604B5828}"/>
              </a:ext>
            </a:extLst>
          </p:cNvPr>
          <p:cNvSpPr/>
          <p:nvPr/>
        </p:nvSpPr>
        <p:spPr>
          <a:xfrm>
            <a:off x="4000154" y="986214"/>
            <a:ext cx="6121021" cy="59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Neural Network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이용한 가중치 도출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CCD028B-578B-481A-BB88-482ECCCA765B}"/>
              </a:ext>
            </a:extLst>
          </p:cNvPr>
          <p:cNvSpPr/>
          <p:nvPr/>
        </p:nvSpPr>
        <p:spPr>
          <a:xfrm>
            <a:off x="6439287" y="1576480"/>
            <a:ext cx="959893" cy="526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7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0" y="0"/>
            <a:ext cx="10718800" cy="9988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Step 2: </a:t>
            </a:r>
            <a:r>
              <a:rPr lang="ko-KR" altLang="en-US" dirty="0">
                <a:solidFill>
                  <a:schemeClr val="bg1"/>
                </a:solidFill>
              </a:rPr>
              <a:t>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후 시간의 기상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C4BCD-165D-4FB8-B846-1CD441C7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55" y="1333520"/>
            <a:ext cx="6529926" cy="4886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ACF31-710B-4E9F-AC18-EC68DE2FC1F9}"/>
              </a:ext>
            </a:extLst>
          </p:cNvPr>
          <p:cNvSpPr txBox="1"/>
          <p:nvPr/>
        </p:nvSpPr>
        <p:spPr>
          <a:xfrm>
            <a:off x="7590865" y="1887674"/>
            <a:ext cx="429633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기상데이터는 지구의 자전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공기의 흐름과 같은 연속적인 요소에 영향을 받음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시점의 온도나 습도는 그 시점 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후의 값에 연속적임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우리는 이러한 특성을 반영하기 위하여 해당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후의 기상데이터를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추가하여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 정확도를 개선함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04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418" y="-93866"/>
            <a:ext cx="9428292" cy="998800"/>
          </a:xfrm>
        </p:spPr>
        <p:txBody>
          <a:bodyPr/>
          <a:lstStyle/>
          <a:p>
            <a:r>
              <a:rPr lang="en-US" altLang="ko-KR" dirty="0"/>
              <a:t>RMSE values Matrix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Simulations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EB0ADFF-86B2-420B-A328-37390C805B15}"/>
              </a:ext>
            </a:extLst>
          </p:cNvPr>
          <p:cNvGraphicFramePr>
            <a:graphicFrameLocks noGrp="1"/>
          </p:cNvGraphicFramePr>
          <p:nvPr/>
        </p:nvGraphicFramePr>
        <p:xfrm>
          <a:off x="1912847" y="1126977"/>
          <a:ext cx="10154850" cy="200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2475">
                  <a:extLst>
                    <a:ext uri="{9D8B030D-6E8A-4147-A177-3AD203B41FA5}">
                      <a16:colId xmlns:a16="http://schemas.microsoft.com/office/drawing/2014/main" val="4241494012"/>
                    </a:ext>
                  </a:extLst>
                </a:gridCol>
                <a:gridCol w="1692475">
                  <a:extLst>
                    <a:ext uri="{9D8B030D-6E8A-4147-A177-3AD203B41FA5}">
                      <a16:colId xmlns:a16="http://schemas.microsoft.com/office/drawing/2014/main" val="1154160975"/>
                    </a:ext>
                  </a:extLst>
                </a:gridCol>
                <a:gridCol w="1692475">
                  <a:extLst>
                    <a:ext uri="{9D8B030D-6E8A-4147-A177-3AD203B41FA5}">
                      <a16:colId xmlns:a16="http://schemas.microsoft.com/office/drawing/2014/main" val="4028066346"/>
                    </a:ext>
                  </a:extLst>
                </a:gridCol>
                <a:gridCol w="1692475">
                  <a:extLst>
                    <a:ext uri="{9D8B030D-6E8A-4147-A177-3AD203B41FA5}">
                      <a16:colId xmlns:a16="http://schemas.microsoft.com/office/drawing/2014/main" val="3948512790"/>
                    </a:ext>
                  </a:extLst>
                </a:gridCol>
                <a:gridCol w="1692475">
                  <a:extLst>
                    <a:ext uri="{9D8B030D-6E8A-4147-A177-3AD203B41FA5}">
                      <a16:colId xmlns:a16="http://schemas.microsoft.com/office/drawing/2014/main" val="1125007000"/>
                    </a:ext>
                  </a:extLst>
                </a:gridCol>
                <a:gridCol w="1692475">
                  <a:extLst>
                    <a:ext uri="{9D8B030D-6E8A-4147-A177-3AD203B41FA5}">
                      <a16:colId xmlns:a16="http://schemas.microsoft.com/office/drawing/2014/main" val="295102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 온도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 습도</a:t>
                      </a:r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코일 온도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 기온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 습도</a:t>
                      </a:r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</a:t>
                      </a:r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71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 전</a:t>
                      </a: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후 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0.135301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1.337426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0.150913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0.10947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1.262197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12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전</a:t>
                      </a: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후 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0.093682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1.371771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0.105716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1.027524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1.288869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335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분 전</a:t>
                      </a: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후 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0.084213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1.492446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0.185206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0.127449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1.097927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20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 전</a:t>
                      </a: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후 추가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0.465929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1.210319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0.182042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0.197044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2.14429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78257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F46CE5-5030-40D9-9272-F14004CE3AD6}"/>
                  </a:ext>
                </a:extLst>
              </p:cNvPr>
              <p:cNvSpPr txBox="1"/>
              <p:nvPr/>
            </p:nvSpPr>
            <p:spPr>
              <a:xfrm>
                <a:off x="6992584" y="5809231"/>
                <a:ext cx="546014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𝑅𝑀𝑆𝐸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ko-KR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𝑃𝑟𝑒𝑑𝑖𝑐𝑡𝑒𝑑</m:t>
                                    </m:r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𝐴𝑐𝑡𝑢𝑎𝑙</m:t>
                                    </m:r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데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이터 개수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F46CE5-5030-40D9-9272-F14004CE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4" y="5809231"/>
                <a:ext cx="5460149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A3AC786-ADBF-4B2E-881E-86E0DFE6C263}"/>
              </a:ext>
            </a:extLst>
          </p:cNvPr>
          <p:cNvSpPr txBox="1"/>
          <p:nvPr/>
        </p:nvSpPr>
        <p:spPr>
          <a:xfrm>
            <a:off x="2162677" y="3429000"/>
            <a:ext cx="94692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위의 표는 추가적으로 사용하는 기상 데이터의 개수마다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대하여 모델을 트레이닝한 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예측값을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도출하였을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나타냄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 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후의 기상 데이터를 추가적으로 활용할 때 가장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낮았음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그러므로 우리는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 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후의 기상 데이터를 활용함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때 앞서 설명한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Neural Network Weights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High-Correlated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예측 변수를 선별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4C2FB4-ED9F-4485-8F94-7486E0964E5C}"/>
              </a:ext>
            </a:extLst>
          </p:cNvPr>
          <p:cNvSpPr/>
          <p:nvPr/>
        </p:nvSpPr>
        <p:spPr>
          <a:xfrm>
            <a:off x="124300" y="2932884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D7C8AE-3B00-4B6D-AD79-96A3142AAD78}"/>
              </a:ext>
            </a:extLst>
          </p:cNvPr>
          <p:cNvSpPr/>
          <p:nvPr/>
        </p:nvSpPr>
        <p:spPr>
          <a:xfrm>
            <a:off x="124301" y="1867328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0F57C-3889-4C61-9F7B-EAD81C8EC75F}"/>
              </a:ext>
            </a:extLst>
          </p:cNvPr>
          <p:cNvSpPr/>
          <p:nvPr/>
        </p:nvSpPr>
        <p:spPr>
          <a:xfrm>
            <a:off x="124300" y="4017460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B4CBF-936F-4751-8D90-CF2427A17909}"/>
              </a:ext>
            </a:extLst>
          </p:cNvPr>
          <p:cNvSpPr/>
          <p:nvPr/>
        </p:nvSpPr>
        <p:spPr>
          <a:xfrm>
            <a:off x="124300" y="5090407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367E6A8-A8CD-4067-8106-113F12D9CAA1}"/>
              </a:ext>
            </a:extLst>
          </p:cNvPr>
          <p:cNvSpPr/>
          <p:nvPr/>
        </p:nvSpPr>
        <p:spPr>
          <a:xfrm>
            <a:off x="635722" y="2689110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7FFD611-3C43-48AB-BFCC-2865B0E1F785}"/>
              </a:ext>
            </a:extLst>
          </p:cNvPr>
          <p:cNvSpPr/>
          <p:nvPr/>
        </p:nvSpPr>
        <p:spPr>
          <a:xfrm>
            <a:off x="639285" y="376579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E312CF5-3D09-420F-B170-026EFE7C9BA7}"/>
              </a:ext>
            </a:extLst>
          </p:cNvPr>
          <p:cNvSpPr/>
          <p:nvPr/>
        </p:nvSpPr>
        <p:spPr>
          <a:xfrm>
            <a:off x="635722" y="4860329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33A0F-B68C-40FB-A96C-0F912CF63649}"/>
              </a:ext>
            </a:extLst>
          </p:cNvPr>
          <p:cNvSpPr/>
          <p:nvPr/>
        </p:nvSpPr>
        <p:spPr>
          <a:xfrm>
            <a:off x="124300" y="808620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r>
              <a:rPr lang="ko-KR" altLang="en-US" sz="1600" dirty="0"/>
              <a:t>분 전</a:t>
            </a:r>
            <a:r>
              <a:rPr lang="en-US" altLang="ko-KR" sz="1600" dirty="0"/>
              <a:t>, </a:t>
            </a:r>
            <a:r>
              <a:rPr lang="ko-KR" altLang="en-US" sz="1600" dirty="0"/>
              <a:t>후의 기상 데이터 추가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FA54E1-265C-493A-A3E9-7F8448781A93}"/>
              </a:ext>
            </a:extLst>
          </p:cNvPr>
          <p:cNvSpPr/>
          <p:nvPr/>
        </p:nvSpPr>
        <p:spPr>
          <a:xfrm>
            <a:off x="635721" y="1630402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5B05943-D302-4854-A6AB-78256694FA1B}"/>
              </a:ext>
            </a:extLst>
          </p:cNvPr>
          <p:cNvSpPr/>
          <p:nvPr/>
        </p:nvSpPr>
        <p:spPr>
          <a:xfrm>
            <a:off x="0" y="707010"/>
            <a:ext cx="3337089" cy="4081806"/>
          </a:xfrm>
          <a:prstGeom prst="rect">
            <a:avLst/>
          </a:prstGeom>
          <a:solidFill>
            <a:srgbClr val="F9A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094DD2-0ADC-41D9-8EAA-7564F6453CEB}"/>
              </a:ext>
            </a:extLst>
          </p:cNvPr>
          <p:cNvSpPr txBox="1">
            <a:spLocks/>
          </p:cNvSpPr>
          <p:nvPr/>
        </p:nvSpPr>
        <p:spPr>
          <a:xfrm>
            <a:off x="3869268" y="681228"/>
            <a:ext cx="7315200" cy="51206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및 과제 해석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latin typeface="맑은 고딕" panose="020F0502020204030204"/>
                <a:ea typeface="맑은 고딕" panose="020B0503020000020004" pitchFamily="50" charset="-127"/>
              </a:rPr>
              <a:t>공장 데이터</a:t>
            </a:r>
            <a:endParaRPr lang="en-US" altLang="ko-KR" sz="20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결로의 발생 분석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 해석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Prediction Model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2Stage Model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Preprocessing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Stage1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Stage2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lvl="0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Model </a:t>
            </a:r>
            <a:r>
              <a:rPr lang="ko-KR" altLang="en-US" sz="2800" b="1" dirty="0">
                <a:solidFill>
                  <a:schemeClr val="bg1"/>
                </a:solidFill>
              </a:rPr>
              <a:t>활용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Simple Predictor</a:t>
            </a: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Detail Predictor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0F54C4-F864-4ED3-A903-5A06CF550C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Category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C4ADF33C-EFE4-407E-9AB1-F8E86360A6C5}"/>
              </a:ext>
            </a:extLst>
          </p:cNvPr>
          <p:cNvSpPr/>
          <p:nvPr/>
        </p:nvSpPr>
        <p:spPr>
          <a:xfrm>
            <a:off x="7908053" y="810328"/>
            <a:ext cx="663191" cy="26125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0BC6-F1D3-4170-B7C6-DF8818AD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29638C-37A6-428F-83FE-7192A7217E5E}"/>
              </a:ext>
            </a:extLst>
          </p:cNvPr>
          <p:cNvGraphicFramePr>
            <a:graphicFrameLocks noGrp="1"/>
          </p:cNvGraphicFramePr>
          <p:nvPr/>
        </p:nvGraphicFramePr>
        <p:xfrm>
          <a:off x="2263340" y="1173794"/>
          <a:ext cx="9329382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4897">
                  <a:extLst>
                    <a:ext uri="{9D8B030D-6E8A-4147-A177-3AD203B41FA5}">
                      <a16:colId xmlns:a16="http://schemas.microsoft.com/office/drawing/2014/main" val="3044561000"/>
                    </a:ext>
                  </a:extLst>
                </a:gridCol>
                <a:gridCol w="1554897">
                  <a:extLst>
                    <a:ext uri="{9D8B030D-6E8A-4147-A177-3AD203B41FA5}">
                      <a16:colId xmlns:a16="http://schemas.microsoft.com/office/drawing/2014/main" val="1998191357"/>
                    </a:ext>
                  </a:extLst>
                </a:gridCol>
                <a:gridCol w="1554897">
                  <a:extLst>
                    <a:ext uri="{9D8B030D-6E8A-4147-A177-3AD203B41FA5}">
                      <a16:colId xmlns:a16="http://schemas.microsoft.com/office/drawing/2014/main" val="3084353428"/>
                    </a:ext>
                  </a:extLst>
                </a:gridCol>
                <a:gridCol w="1554897">
                  <a:extLst>
                    <a:ext uri="{9D8B030D-6E8A-4147-A177-3AD203B41FA5}">
                      <a16:colId xmlns:a16="http://schemas.microsoft.com/office/drawing/2014/main" val="3261550052"/>
                    </a:ext>
                  </a:extLst>
                </a:gridCol>
                <a:gridCol w="1554897">
                  <a:extLst>
                    <a:ext uri="{9D8B030D-6E8A-4147-A177-3AD203B41FA5}">
                      <a16:colId xmlns:a16="http://schemas.microsoft.com/office/drawing/2014/main" val="2095710736"/>
                    </a:ext>
                  </a:extLst>
                </a:gridCol>
                <a:gridCol w="1554897">
                  <a:extLst>
                    <a:ext uri="{9D8B030D-6E8A-4147-A177-3AD203B41FA5}">
                      <a16:colId xmlns:a16="http://schemas.microsoft.com/office/drawing/2014/main" val="321988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공장내부온도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공장내부습도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공장코일온도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공장외부온도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공장외부습도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5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Threshold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1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선택된 변수의개수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458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2603859-848B-479E-A276-58F2B9DF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85" y="4803038"/>
            <a:ext cx="7930025" cy="140995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44A9DF0-D4F2-40E2-8DB4-9463407205EE}"/>
              </a:ext>
            </a:extLst>
          </p:cNvPr>
          <p:cNvSpPr/>
          <p:nvPr/>
        </p:nvSpPr>
        <p:spPr>
          <a:xfrm>
            <a:off x="6672693" y="2616476"/>
            <a:ext cx="959893" cy="71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77A419-8644-4B6D-ADDF-F0653EE96027}"/>
              </a:ext>
            </a:extLst>
          </p:cNvPr>
          <p:cNvSpPr/>
          <p:nvPr/>
        </p:nvSpPr>
        <p:spPr>
          <a:xfrm>
            <a:off x="4153088" y="3489060"/>
            <a:ext cx="6121021" cy="59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Forecasting algorithm: GBM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604E24C-C010-4FAE-BAE3-3BE9ACAEBD5D}"/>
              </a:ext>
            </a:extLst>
          </p:cNvPr>
          <p:cNvSpPr/>
          <p:nvPr/>
        </p:nvSpPr>
        <p:spPr>
          <a:xfrm>
            <a:off x="6672693" y="4248941"/>
            <a:ext cx="959893" cy="71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3A42D1-7F58-4CFF-96F3-EA0ADA33F273}"/>
              </a:ext>
            </a:extLst>
          </p:cNvPr>
          <p:cNvSpPr/>
          <p:nvPr/>
        </p:nvSpPr>
        <p:spPr>
          <a:xfrm>
            <a:off x="124300" y="2932884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82E0FF-D3CF-4B53-AD96-75479022EC24}"/>
              </a:ext>
            </a:extLst>
          </p:cNvPr>
          <p:cNvSpPr/>
          <p:nvPr/>
        </p:nvSpPr>
        <p:spPr>
          <a:xfrm>
            <a:off x="124301" y="1867328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AC53EC-71EF-46F6-89FB-0B063E9A2F68}"/>
              </a:ext>
            </a:extLst>
          </p:cNvPr>
          <p:cNvSpPr/>
          <p:nvPr/>
        </p:nvSpPr>
        <p:spPr>
          <a:xfrm>
            <a:off x="124300" y="4017460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B7A104-02F6-451B-AF80-A603D795EAA4}"/>
              </a:ext>
            </a:extLst>
          </p:cNvPr>
          <p:cNvSpPr/>
          <p:nvPr/>
        </p:nvSpPr>
        <p:spPr>
          <a:xfrm>
            <a:off x="124300" y="5090407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09A2DE-1F3A-48FB-AC78-B8CA0C6CBCAD}"/>
              </a:ext>
            </a:extLst>
          </p:cNvPr>
          <p:cNvSpPr/>
          <p:nvPr/>
        </p:nvSpPr>
        <p:spPr>
          <a:xfrm>
            <a:off x="635722" y="2689110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EBCEE99-C6DE-4956-802A-69AABDE1FDDC}"/>
              </a:ext>
            </a:extLst>
          </p:cNvPr>
          <p:cNvSpPr/>
          <p:nvPr/>
        </p:nvSpPr>
        <p:spPr>
          <a:xfrm>
            <a:off x="639285" y="3765796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1673645-E51F-439A-B807-CC683607796C}"/>
              </a:ext>
            </a:extLst>
          </p:cNvPr>
          <p:cNvSpPr/>
          <p:nvPr/>
        </p:nvSpPr>
        <p:spPr>
          <a:xfrm>
            <a:off x="635722" y="4860329"/>
            <a:ext cx="651802" cy="23007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DF7DA-A7A5-415D-9A8C-18390ADCBC9E}"/>
              </a:ext>
            </a:extLst>
          </p:cNvPr>
          <p:cNvSpPr/>
          <p:nvPr/>
        </p:nvSpPr>
        <p:spPr>
          <a:xfrm>
            <a:off x="124300" y="808620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r>
              <a:rPr lang="ko-KR" altLang="en-US" sz="1600" dirty="0"/>
              <a:t>분 전</a:t>
            </a:r>
            <a:r>
              <a:rPr lang="en-US" altLang="ko-KR" sz="1600" dirty="0"/>
              <a:t>, </a:t>
            </a:r>
            <a:r>
              <a:rPr lang="ko-KR" altLang="en-US" sz="1600" dirty="0"/>
              <a:t>후의 기상 데이터 추가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DC8E60B-FFF1-480F-8205-97EAA67ED34B}"/>
              </a:ext>
            </a:extLst>
          </p:cNvPr>
          <p:cNvSpPr/>
          <p:nvPr/>
        </p:nvSpPr>
        <p:spPr>
          <a:xfrm>
            <a:off x="635721" y="1630402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B3284-4C79-47FA-A993-8B65D818A7FA}"/>
              </a:ext>
            </a:extLst>
          </p:cNvPr>
          <p:cNvSpPr txBox="1"/>
          <p:nvPr/>
        </p:nvSpPr>
        <p:spPr>
          <a:xfrm>
            <a:off x="1038196" y="2247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63DF8-549D-48BA-99A1-BA908668E26E}"/>
              </a:ext>
            </a:extLst>
          </p:cNvPr>
          <p:cNvSpPr txBox="1"/>
          <p:nvPr/>
        </p:nvSpPr>
        <p:spPr>
          <a:xfrm>
            <a:off x="146574" y="2368439"/>
            <a:ext cx="122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Response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variables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F83A71-FBAF-4EDF-88B4-591BB9689617}"/>
              </a:ext>
            </a:extLst>
          </p:cNvPr>
          <p:cNvSpPr/>
          <p:nvPr/>
        </p:nvSpPr>
        <p:spPr>
          <a:xfrm>
            <a:off x="124300" y="2932884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79D736-76A9-43C8-B5FF-CD4381D35776}"/>
              </a:ext>
            </a:extLst>
          </p:cNvPr>
          <p:cNvSpPr/>
          <p:nvPr/>
        </p:nvSpPr>
        <p:spPr>
          <a:xfrm>
            <a:off x="124301" y="1867328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A46E2-8F87-4B02-A1DF-D1D232871821}"/>
              </a:ext>
            </a:extLst>
          </p:cNvPr>
          <p:cNvSpPr/>
          <p:nvPr/>
        </p:nvSpPr>
        <p:spPr>
          <a:xfrm>
            <a:off x="124300" y="4017460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81AF4-393C-4A9C-8696-6E6FA1A4A2DE}"/>
              </a:ext>
            </a:extLst>
          </p:cNvPr>
          <p:cNvSpPr/>
          <p:nvPr/>
        </p:nvSpPr>
        <p:spPr>
          <a:xfrm>
            <a:off x="124300" y="5090407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C355030-0AE1-4A58-8722-4793347F8851}"/>
              </a:ext>
            </a:extLst>
          </p:cNvPr>
          <p:cNvSpPr/>
          <p:nvPr/>
        </p:nvSpPr>
        <p:spPr>
          <a:xfrm>
            <a:off x="635722" y="2689110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36A9D7A4-48DB-4820-9E86-45DAC083B91C}"/>
              </a:ext>
            </a:extLst>
          </p:cNvPr>
          <p:cNvSpPr/>
          <p:nvPr/>
        </p:nvSpPr>
        <p:spPr>
          <a:xfrm>
            <a:off x="639285" y="3765796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F627A2F-2C59-4603-B08C-7D6EAF082C01}"/>
              </a:ext>
            </a:extLst>
          </p:cNvPr>
          <p:cNvSpPr/>
          <p:nvPr/>
        </p:nvSpPr>
        <p:spPr>
          <a:xfrm>
            <a:off x="635722" y="4860329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84C9F7-181D-4214-BD5D-999F01D1CCBD}"/>
              </a:ext>
            </a:extLst>
          </p:cNvPr>
          <p:cNvSpPr/>
          <p:nvPr/>
        </p:nvSpPr>
        <p:spPr>
          <a:xfrm>
            <a:off x="125503" y="2931579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BE3D3D-A034-4C67-925E-85D840EC4BA7}"/>
              </a:ext>
            </a:extLst>
          </p:cNvPr>
          <p:cNvSpPr/>
          <p:nvPr/>
        </p:nvSpPr>
        <p:spPr>
          <a:xfrm>
            <a:off x="125504" y="1866023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1751E4-B6E0-40C3-90C9-AA90A527E930}"/>
              </a:ext>
            </a:extLst>
          </p:cNvPr>
          <p:cNvSpPr/>
          <p:nvPr/>
        </p:nvSpPr>
        <p:spPr>
          <a:xfrm>
            <a:off x="125503" y="4016155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6FF881-1738-4EA6-9141-37E8320AC9B8}"/>
              </a:ext>
            </a:extLst>
          </p:cNvPr>
          <p:cNvSpPr/>
          <p:nvPr/>
        </p:nvSpPr>
        <p:spPr>
          <a:xfrm>
            <a:off x="125503" y="5089102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034C0D91-FA55-4198-A311-19D3F5BC826C}"/>
              </a:ext>
            </a:extLst>
          </p:cNvPr>
          <p:cNvSpPr/>
          <p:nvPr/>
        </p:nvSpPr>
        <p:spPr>
          <a:xfrm>
            <a:off x="636925" y="2687805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CF8639F1-769C-4458-8AF7-78303E48D291}"/>
              </a:ext>
            </a:extLst>
          </p:cNvPr>
          <p:cNvSpPr/>
          <p:nvPr/>
        </p:nvSpPr>
        <p:spPr>
          <a:xfrm>
            <a:off x="640488" y="3764491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8621F7B-096A-44AC-A6E7-B0E0B170A1C4}"/>
              </a:ext>
            </a:extLst>
          </p:cNvPr>
          <p:cNvSpPr/>
          <p:nvPr/>
        </p:nvSpPr>
        <p:spPr>
          <a:xfrm>
            <a:off x="636925" y="4859024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8409C0-53FB-4CDA-8579-144E6A8E7C1B}"/>
              </a:ext>
            </a:extLst>
          </p:cNvPr>
          <p:cNvSpPr/>
          <p:nvPr/>
        </p:nvSpPr>
        <p:spPr>
          <a:xfrm>
            <a:off x="125503" y="2932662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Threshold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기상 데이터 선별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DEA6C6-08B2-406C-B97E-918D9E2AD4D1}"/>
              </a:ext>
            </a:extLst>
          </p:cNvPr>
          <p:cNvSpPr/>
          <p:nvPr/>
        </p:nvSpPr>
        <p:spPr>
          <a:xfrm>
            <a:off x="125504" y="1867106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NN</a:t>
            </a:r>
            <a:r>
              <a:rPr lang="ko-KR" altLang="en-US" sz="1600" dirty="0"/>
              <a:t>을 이용한</a:t>
            </a:r>
            <a:endParaRPr lang="en-US" altLang="ko-KR" sz="1600" dirty="0"/>
          </a:p>
          <a:p>
            <a:pPr algn="ctr"/>
            <a:r>
              <a:rPr lang="en-US" altLang="ko-KR" sz="1600" dirty="0"/>
              <a:t>Weights Matrix </a:t>
            </a:r>
          </a:p>
          <a:p>
            <a:pPr algn="ctr"/>
            <a:r>
              <a:rPr lang="ko-KR" altLang="en-US" sz="1600" dirty="0"/>
              <a:t>도출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33574-AD40-4173-B832-5B9D8BB8A574}"/>
              </a:ext>
            </a:extLst>
          </p:cNvPr>
          <p:cNvSpPr/>
          <p:nvPr/>
        </p:nvSpPr>
        <p:spPr>
          <a:xfrm>
            <a:off x="125503" y="4017238"/>
            <a:ext cx="1602141" cy="92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선별된 기상데이터로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예측 모델 형성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3DF7EE-298A-4E00-A1E9-4B99EE55FF8A}"/>
              </a:ext>
            </a:extLst>
          </p:cNvPr>
          <p:cNvSpPr/>
          <p:nvPr/>
        </p:nvSpPr>
        <p:spPr>
          <a:xfrm>
            <a:off x="125503" y="5090185"/>
            <a:ext cx="1602141" cy="927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6E6049DB-B494-484D-9EC5-41C5135CFD66}"/>
              </a:ext>
            </a:extLst>
          </p:cNvPr>
          <p:cNvSpPr/>
          <p:nvPr/>
        </p:nvSpPr>
        <p:spPr>
          <a:xfrm>
            <a:off x="636925" y="2688888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AA8D5ED-CFA4-402E-A7BF-9B34F5385C83}"/>
              </a:ext>
            </a:extLst>
          </p:cNvPr>
          <p:cNvSpPr/>
          <p:nvPr/>
        </p:nvSpPr>
        <p:spPr>
          <a:xfrm>
            <a:off x="640488" y="3765574"/>
            <a:ext cx="651802" cy="23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35DA31D-EF9F-4926-8B81-F94070D9F17B}"/>
              </a:ext>
            </a:extLst>
          </p:cNvPr>
          <p:cNvSpPr/>
          <p:nvPr/>
        </p:nvSpPr>
        <p:spPr>
          <a:xfrm>
            <a:off x="636925" y="4860107"/>
            <a:ext cx="651802" cy="2300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5260D6-E4F8-440C-8C9E-EBDC3CA10FEA}"/>
              </a:ext>
            </a:extLst>
          </p:cNvPr>
          <p:cNvSpPr/>
          <p:nvPr/>
        </p:nvSpPr>
        <p:spPr>
          <a:xfrm>
            <a:off x="123097" y="5089102"/>
            <a:ext cx="1602141" cy="9271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공장 데이터 예측</a:t>
            </a: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C0ABE56-91F2-4F63-B10A-2A563AAE2B69}"/>
              </a:ext>
            </a:extLst>
          </p:cNvPr>
          <p:cNvSpPr/>
          <p:nvPr/>
        </p:nvSpPr>
        <p:spPr>
          <a:xfrm>
            <a:off x="634519" y="4859024"/>
            <a:ext cx="651802" cy="23007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F7A0-6A6E-40D5-8FC8-9C9E07257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300" y="3127133"/>
            <a:ext cx="8107980" cy="1546400"/>
          </a:xfrm>
        </p:spPr>
        <p:txBody>
          <a:bodyPr/>
          <a:lstStyle/>
          <a:p>
            <a:r>
              <a:rPr lang="en-US" altLang="ko-KR" b="1" dirty="0"/>
              <a:t>Stage 2: </a:t>
            </a:r>
            <a:r>
              <a:rPr lang="ko-KR" altLang="en-US" b="1" dirty="0"/>
              <a:t>결로 예측</a:t>
            </a:r>
          </a:p>
        </p:txBody>
      </p:sp>
    </p:spTree>
    <p:extLst>
      <p:ext uri="{BB962C8B-B14F-4D97-AF65-F5344CB8AC3E}">
        <p14:creationId xmlns:p14="http://schemas.microsoft.com/office/powerpoint/2010/main" val="357491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Analysis Train Data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09770B4-9E14-4EEE-8422-E0A3F6D1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22679"/>
              </p:ext>
            </p:extLst>
          </p:nvPr>
        </p:nvGraphicFramePr>
        <p:xfrm>
          <a:off x="919637" y="1898017"/>
          <a:ext cx="29642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207">
                  <a:extLst>
                    <a:ext uri="{9D8B030D-6E8A-4147-A177-3AD203B41FA5}">
                      <a16:colId xmlns:a16="http://schemas.microsoft.com/office/drawing/2014/main" val="3695046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2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2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 내부 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 외부 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9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철강 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0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 내부 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공장 외부 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결로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63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DF3732F-A64A-4C65-B17B-1969E293C77B}"/>
              </a:ext>
            </a:extLst>
          </p:cNvPr>
          <p:cNvSpPr/>
          <p:nvPr/>
        </p:nvSpPr>
        <p:spPr>
          <a:xfrm>
            <a:off x="919637" y="4506012"/>
            <a:ext cx="2964207" cy="35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5204EA-FCDE-4B45-A3C1-71ADB0C6C36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68685" y="4108975"/>
            <a:ext cx="833329" cy="39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C0D2105-3ABB-48E1-B08B-7A22CF78BD06}"/>
              </a:ext>
            </a:extLst>
          </p:cNvPr>
          <p:cNvSpPr/>
          <p:nvPr/>
        </p:nvSpPr>
        <p:spPr>
          <a:xfrm>
            <a:off x="4802014" y="3783750"/>
            <a:ext cx="2469822" cy="650449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Imbalanced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C4077F-3A2F-48E9-B55B-CB9F5D4DD158}"/>
              </a:ext>
            </a:extLst>
          </p:cNvPr>
          <p:cNvCxnSpPr/>
          <p:nvPr/>
        </p:nvCxnSpPr>
        <p:spPr>
          <a:xfrm>
            <a:off x="669303" y="2411044"/>
            <a:ext cx="0" cy="189700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440C6BF-F446-46ED-9372-4CB15EC59D41}"/>
              </a:ext>
            </a:extLst>
          </p:cNvPr>
          <p:cNvCxnSpPr>
            <a:cxnSpLocks/>
          </p:cNvCxnSpPr>
          <p:nvPr/>
        </p:nvCxnSpPr>
        <p:spPr>
          <a:xfrm>
            <a:off x="669303" y="4506012"/>
            <a:ext cx="0" cy="45248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2BE649-2E14-4FE7-B368-E3C97D98A1B7}"/>
              </a:ext>
            </a:extLst>
          </p:cNvPr>
          <p:cNvSpPr txBox="1"/>
          <p:nvPr/>
        </p:nvSpPr>
        <p:spPr>
          <a:xfrm>
            <a:off x="240908" y="3174880"/>
            <a:ext cx="5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7E54F0-AAD2-4DA3-B071-DB56C85E6EB0}"/>
              </a:ext>
            </a:extLst>
          </p:cNvPr>
          <p:cNvSpPr txBox="1"/>
          <p:nvPr/>
        </p:nvSpPr>
        <p:spPr>
          <a:xfrm>
            <a:off x="240908" y="4547589"/>
            <a:ext cx="5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31BF51-80DD-4F47-94A2-BADF6432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02" y="1871986"/>
            <a:ext cx="4173980" cy="1991036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81C8052-C93F-4953-B418-8CDA13FCA371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7271836" y="2867504"/>
            <a:ext cx="664066" cy="1241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91A5CAE-F1C4-42CD-BBEB-0FB00BA8B533}"/>
              </a:ext>
            </a:extLst>
          </p:cNvPr>
          <p:cNvSpPr txBox="1"/>
          <p:nvPr/>
        </p:nvSpPr>
        <p:spPr>
          <a:xfrm>
            <a:off x="8715336" y="4078497"/>
            <a:ext cx="41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Plot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 err="1"/>
              <a:t>Consendation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4D989D-1574-4879-B7C0-D076280C0191}"/>
              </a:ext>
            </a:extLst>
          </p:cNvPr>
          <p:cNvSpPr txBox="1"/>
          <p:nvPr/>
        </p:nvSpPr>
        <p:spPr>
          <a:xfrm>
            <a:off x="971485" y="5047567"/>
            <a:ext cx="10145210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분석해본 결과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Train Data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결로가 발생한 여부가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몰려 있는 결과를 얻을 수 있었습니다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99.5%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0,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0.5%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이기 때문에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일반적으로 학습을 하게 되면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편향되어지게 학습이 되므로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1500" u="sng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Data Resampling</a:t>
            </a:r>
            <a:r>
              <a:rPr lang="ko-KR" altLang="en-US" sz="1500" u="sng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이 필수적인 것을 확인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하였습니다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997B1-6C56-42D0-8415-0316C1554698}"/>
              </a:ext>
            </a:extLst>
          </p:cNvPr>
          <p:cNvSpPr/>
          <p:nvPr/>
        </p:nvSpPr>
        <p:spPr>
          <a:xfrm>
            <a:off x="919637" y="2252507"/>
            <a:ext cx="2964207" cy="3587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03621B-1BB0-4C4E-BFA3-C7203DC353CB}"/>
              </a:ext>
            </a:extLst>
          </p:cNvPr>
          <p:cNvCxnSpPr>
            <a:cxnSpLocks/>
          </p:cNvCxnSpPr>
          <p:nvPr/>
        </p:nvCxnSpPr>
        <p:spPr>
          <a:xfrm flipV="1">
            <a:off x="3968685" y="1898017"/>
            <a:ext cx="593888" cy="40707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C91867-4157-4369-8785-558B45F2626B}"/>
              </a:ext>
            </a:extLst>
          </p:cNvPr>
          <p:cNvSpPr txBox="1"/>
          <p:nvPr/>
        </p:nvSpPr>
        <p:spPr>
          <a:xfrm>
            <a:off x="4641967" y="1495010"/>
            <a:ext cx="3214540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Resampling</a:t>
            </a:r>
            <a:r>
              <a:rPr lang="ko-KR" altLang="en-US" b="1" dirty="0"/>
              <a:t>과정에서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카테고리성 데이터는 성능을 낮추는 경향이 있으므로 사용하지 않는다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4E750-AB09-44AD-889C-CF1EEE55D677}"/>
              </a:ext>
            </a:extLst>
          </p:cNvPr>
          <p:cNvSpPr/>
          <p:nvPr/>
        </p:nvSpPr>
        <p:spPr>
          <a:xfrm>
            <a:off x="8035047" y="1770434"/>
            <a:ext cx="4074835" cy="2188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F86462-66FA-4694-9AE5-D00E71A4B798}"/>
              </a:ext>
            </a:extLst>
          </p:cNvPr>
          <p:cNvCxnSpPr>
            <a:cxnSpLocks/>
          </p:cNvCxnSpPr>
          <p:nvPr/>
        </p:nvCxnSpPr>
        <p:spPr>
          <a:xfrm>
            <a:off x="961534" y="2290713"/>
            <a:ext cx="2922310" cy="3205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B03091-A7FC-4F78-A56F-EB8D6AECEACC}"/>
              </a:ext>
            </a:extLst>
          </p:cNvPr>
          <p:cNvCxnSpPr>
            <a:cxnSpLocks/>
          </p:cNvCxnSpPr>
          <p:nvPr/>
        </p:nvCxnSpPr>
        <p:spPr>
          <a:xfrm flipV="1">
            <a:off x="961534" y="2252508"/>
            <a:ext cx="2922310" cy="3587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A1320B-D29F-4FF0-BAC8-F980057D4481}"/>
              </a:ext>
            </a:extLst>
          </p:cNvPr>
          <p:cNvSpPr/>
          <p:nvPr/>
        </p:nvSpPr>
        <p:spPr>
          <a:xfrm>
            <a:off x="10087583" y="3429000"/>
            <a:ext cx="191634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07FBF9-2472-4F48-BAA9-87B61A94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Stage 2:Model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066D81-2BF4-4F69-9DD3-019728359148}"/>
              </a:ext>
            </a:extLst>
          </p:cNvPr>
          <p:cNvSpPr/>
          <p:nvPr/>
        </p:nvSpPr>
        <p:spPr>
          <a:xfrm>
            <a:off x="1285881" y="1771669"/>
            <a:ext cx="1137920" cy="2194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E6259-A2DB-4CE2-AABA-C1A3410ED3DF}"/>
              </a:ext>
            </a:extLst>
          </p:cNvPr>
          <p:cNvSpPr/>
          <p:nvPr/>
        </p:nvSpPr>
        <p:spPr>
          <a:xfrm>
            <a:off x="1285881" y="4265949"/>
            <a:ext cx="1137920" cy="299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713F02D-4A36-4B58-945C-30A3AB07497F}"/>
              </a:ext>
            </a:extLst>
          </p:cNvPr>
          <p:cNvSpPr/>
          <p:nvPr/>
        </p:nvSpPr>
        <p:spPr>
          <a:xfrm rot="18896017">
            <a:off x="2450247" y="2457617"/>
            <a:ext cx="812584" cy="2995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ADC4CD1-4273-48F5-B56F-405F2F207A38}"/>
              </a:ext>
            </a:extLst>
          </p:cNvPr>
          <p:cNvSpPr/>
          <p:nvPr/>
        </p:nvSpPr>
        <p:spPr>
          <a:xfrm>
            <a:off x="3586480" y="1313842"/>
            <a:ext cx="1981200" cy="81280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주성분 분석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7053C55D-E330-471D-8D0A-23CD31E1BF80}"/>
              </a:ext>
            </a:extLst>
          </p:cNvPr>
          <p:cNvSpPr/>
          <p:nvPr/>
        </p:nvSpPr>
        <p:spPr>
          <a:xfrm>
            <a:off x="3586480" y="3164840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Classifier including inner balancing samplers</a:t>
            </a:r>
          </a:p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BE6029D-903F-425E-AC50-8B65A1513D28}"/>
              </a:ext>
            </a:extLst>
          </p:cNvPr>
          <p:cNvSpPr/>
          <p:nvPr/>
        </p:nvSpPr>
        <p:spPr>
          <a:xfrm>
            <a:off x="5688411" y="3819570"/>
            <a:ext cx="1089498" cy="2084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392F5337-A93F-4E56-802A-37057A42E739}"/>
              </a:ext>
            </a:extLst>
          </p:cNvPr>
          <p:cNvSpPr/>
          <p:nvPr/>
        </p:nvSpPr>
        <p:spPr>
          <a:xfrm>
            <a:off x="6898640" y="1313842"/>
            <a:ext cx="1981200" cy="81280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SMOTE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18B10D76-1348-4AD5-8E10-FC5067D82D31}"/>
              </a:ext>
            </a:extLst>
          </p:cNvPr>
          <p:cNvSpPr/>
          <p:nvPr/>
        </p:nvSpPr>
        <p:spPr>
          <a:xfrm>
            <a:off x="9916160" y="1313842"/>
            <a:ext cx="1981200" cy="81280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Logistic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254C0809-6146-41A9-ADE6-9D8230EFE3E9}"/>
              </a:ext>
            </a:extLst>
          </p:cNvPr>
          <p:cNvSpPr/>
          <p:nvPr/>
        </p:nvSpPr>
        <p:spPr>
          <a:xfrm>
            <a:off x="6898640" y="3164840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Using CV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Obscure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C82C8-51C5-4FE3-BEDE-230119D534B5}"/>
              </a:ext>
            </a:extLst>
          </p:cNvPr>
          <p:cNvSpPr txBox="1"/>
          <p:nvPr/>
        </p:nvSpPr>
        <p:spPr>
          <a:xfrm flipH="1">
            <a:off x="833119" y="1365396"/>
            <a:ext cx="364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Imbalanced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D0FFA-1F33-40A9-969E-8B38BC2F9365}"/>
              </a:ext>
            </a:extLst>
          </p:cNvPr>
          <p:cNvSpPr txBox="1"/>
          <p:nvPr/>
        </p:nvSpPr>
        <p:spPr>
          <a:xfrm>
            <a:off x="9814884" y="3503076"/>
            <a:ext cx="24617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 </a:t>
            </a:r>
            <a:r>
              <a:rPr lang="en-US" altLang="ko-KR" b="1" dirty="0"/>
              <a:t>Combine the </a:t>
            </a:r>
          </a:p>
          <a:p>
            <a:pPr algn="ctr"/>
            <a:r>
              <a:rPr lang="en-US" altLang="ko-KR" b="1" dirty="0"/>
              <a:t>Results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BE969-0413-404B-B18C-8B7F497467D0}"/>
              </a:ext>
            </a:extLst>
          </p:cNvPr>
          <p:cNvSpPr txBox="1"/>
          <p:nvPr/>
        </p:nvSpPr>
        <p:spPr>
          <a:xfrm>
            <a:off x="1023395" y="4921857"/>
            <a:ext cx="10145210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Resampling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적용시켜본 결과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성능이 좋았던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Imbalanced Data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“(1)</a:t>
            </a:r>
            <a:r>
              <a:rPr lang="en-US" altLang="ko-KR" sz="15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PCA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(2)S</a:t>
            </a:r>
            <a:r>
              <a:rPr lang="en-US" altLang="ko-KR" sz="15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MOTE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(3)Logistic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적용</a:t>
            </a:r>
            <a:r>
              <a:rPr lang="en-US" altLang="ko-KR" sz="15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1500" dirty="0">
                <a:latin typeface="맑은 고딕" panose="020F0502020204030204"/>
                <a:ea typeface="맑은 고딕" panose="020B0503020000020004" pitchFamily="50" charset="-127"/>
              </a:rPr>
              <a:t>을 한</a:t>
            </a:r>
            <a:r>
              <a:rPr lang="ko-KR" altLang="en-US" sz="15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첫번째 결과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defTabSz="914400" latinLnBrk="1">
              <a:lnSpc>
                <a:spcPct val="150000"/>
              </a:lnSpc>
            </a:pPr>
            <a:r>
              <a:rPr lang="en-US" altLang="ko-KR" sz="1500" dirty="0"/>
              <a:t>    “Exploratory </a:t>
            </a:r>
            <a:r>
              <a:rPr lang="en-US" altLang="ko-KR" sz="1500" dirty="0" err="1"/>
              <a:t>Undersampling</a:t>
            </a:r>
            <a:r>
              <a:rPr lang="en-US" altLang="ko-KR" sz="1500" dirty="0"/>
              <a:t> for Class-Imbalance Learning,” in IEEE Transactions on Systems</a:t>
            </a:r>
            <a:r>
              <a:rPr lang="ko-KR" altLang="en-US" sz="1500" dirty="0"/>
              <a:t>에서 소개 된 </a:t>
            </a:r>
            <a:endParaRPr lang="en-US" altLang="ko-KR" sz="1500" dirty="0"/>
          </a:p>
          <a:p>
            <a:pPr lvl="0" defTabSz="914400" latinLnBrk="1">
              <a:lnSpc>
                <a:spcPct val="150000"/>
              </a:lnSpc>
            </a:pPr>
            <a:r>
              <a:rPr lang="en-US" altLang="ko-KR" sz="1500" dirty="0"/>
              <a:t>     </a:t>
            </a:r>
            <a:r>
              <a:rPr lang="en-US" altLang="ko-KR" sz="1500" b="1" dirty="0" err="1">
                <a:solidFill>
                  <a:srgbClr val="0070C0"/>
                </a:solidFill>
              </a:rPr>
              <a:t>EasyEnsemble</a:t>
            </a:r>
            <a:r>
              <a:rPr lang="en-US" altLang="ko-KR" sz="1500" b="1" dirty="0">
                <a:solidFill>
                  <a:srgbClr val="0070C0"/>
                </a:solidFill>
              </a:rPr>
              <a:t> Classifier</a:t>
            </a:r>
            <a:r>
              <a:rPr lang="ko-KR" altLang="en-US" sz="1500" dirty="0"/>
              <a:t>을 통해 얻은 </a:t>
            </a:r>
            <a:r>
              <a:rPr lang="ko-KR" altLang="en-US" sz="1500" b="1" dirty="0">
                <a:solidFill>
                  <a:srgbClr val="0070C0"/>
                </a:solidFill>
              </a:rPr>
              <a:t>두번째 결과를 </a:t>
            </a:r>
            <a:r>
              <a:rPr lang="en-US" altLang="ko-KR" sz="1500" dirty="0"/>
              <a:t>Combine</a:t>
            </a:r>
            <a:r>
              <a:rPr lang="ko-KR" altLang="en-US" sz="1500" dirty="0"/>
              <a:t>시켜서 </a:t>
            </a:r>
            <a:r>
              <a:rPr lang="ko-KR" altLang="en-US" sz="1500" b="1" dirty="0">
                <a:solidFill>
                  <a:srgbClr val="00B050"/>
                </a:solidFill>
              </a:rPr>
              <a:t>결과</a:t>
            </a:r>
            <a:r>
              <a:rPr lang="ko-KR" altLang="en-US" sz="1500" dirty="0"/>
              <a:t>를 얻습니다</a:t>
            </a:r>
            <a:r>
              <a:rPr lang="en-US" altLang="ko-KR" sz="1500" dirty="0"/>
              <a:t>.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3787F01-A776-4B1F-BFC7-1A22A5C1EBCD}"/>
              </a:ext>
            </a:extLst>
          </p:cNvPr>
          <p:cNvSpPr/>
          <p:nvPr/>
        </p:nvSpPr>
        <p:spPr>
          <a:xfrm>
            <a:off x="8947393" y="3819570"/>
            <a:ext cx="1089498" cy="2084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C507EC0-E884-413D-8E0B-E5FE90E6113B}"/>
              </a:ext>
            </a:extLst>
          </p:cNvPr>
          <p:cNvSpPr/>
          <p:nvPr/>
        </p:nvSpPr>
        <p:spPr>
          <a:xfrm>
            <a:off x="5688411" y="1747869"/>
            <a:ext cx="1089498" cy="2084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51D404A-4C00-4C9F-8551-E9204B5D8A43}"/>
              </a:ext>
            </a:extLst>
          </p:cNvPr>
          <p:cNvSpPr/>
          <p:nvPr/>
        </p:nvSpPr>
        <p:spPr>
          <a:xfrm>
            <a:off x="8947393" y="1726420"/>
            <a:ext cx="968767" cy="2084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775A5C1-8589-4989-B1E1-B6E9BC2A7D0E}"/>
              </a:ext>
            </a:extLst>
          </p:cNvPr>
          <p:cNvSpPr/>
          <p:nvPr/>
        </p:nvSpPr>
        <p:spPr>
          <a:xfrm>
            <a:off x="10827488" y="2247089"/>
            <a:ext cx="199741" cy="104212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6C1DD4B-B39A-4012-AF71-A4AD50284D0F}"/>
              </a:ext>
            </a:extLst>
          </p:cNvPr>
          <p:cNvSpPr/>
          <p:nvPr/>
        </p:nvSpPr>
        <p:spPr>
          <a:xfrm rot="2399973">
            <a:off x="2499280" y="3095068"/>
            <a:ext cx="812584" cy="2995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5B3817-7683-40E5-9898-9FFBDF4FEB86}"/>
              </a:ext>
            </a:extLst>
          </p:cNvPr>
          <p:cNvCxnSpPr/>
          <p:nvPr/>
        </p:nvCxnSpPr>
        <p:spPr>
          <a:xfrm>
            <a:off x="1110944" y="1747869"/>
            <a:ext cx="0" cy="2194560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2FDC87-9931-4DA5-BB3D-82FB62B419F4}"/>
              </a:ext>
            </a:extLst>
          </p:cNvPr>
          <p:cNvCxnSpPr>
            <a:cxnSpLocks/>
          </p:cNvCxnSpPr>
          <p:nvPr/>
        </p:nvCxnSpPr>
        <p:spPr>
          <a:xfrm>
            <a:off x="1110944" y="4237976"/>
            <a:ext cx="0" cy="360339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6D6DD1-E765-474C-850C-BEC6800DAB6A}"/>
              </a:ext>
            </a:extLst>
          </p:cNvPr>
          <p:cNvSpPr txBox="1"/>
          <p:nvPr/>
        </p:nvSpPr>
        <p:spPr>
          <a:xfrm>
            <a:off x="215999" y="2722755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MAJOR”</a:t>
            </a:r>
            <a:endParaRPr lang="ko-KR" altLang="en-US" sz="13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E745D-FF2A-47D2-B4F7-0580836D3245}"/>
              </a:ext>
            </a:extLst>
          </p:cNvPr>
          <p:cNvSpPr txBox="1"/>
          <p:nvPr/>
        </p:nvSpPr>
        <p:spPr>
          <a:xfrm>
            <a:off x="207670" y="4305927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MINOR”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8692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96F9-E17C-4F62-9310-AC1D0E03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Logistic Regression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5876FF-BD69-429C-96D6-1B4652131436}"/>
              </a:ext>
            </a:extLst>
          </p:cNvPr>
          <p:cNvSpPr/>
          <p:nvPr/>
        </p:nvSpPr>
        <p:spPr>
          <a:xfrm>
            <a:off x="166854" y="5358828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 </a:t>
            </a:r>
            <a:r>
              <a:rPr lang="ko-KR" altLang="en-US" u="sng" dirty="0">
                <a:solidFill>
                  <a:schemeClr val="accent1"/>
                </a:solidFill>
              </a:rPr>
              <a:t>https://smote</a:t>
            </a:r>
            <a:r>
              <a:rPr lang="en-US" altLang="ko-KR" u="sng" dirty="0">
                <a:solidFill>
                  <a:schemeClr val="accent1"/>
                </a:solidFill>
              </a:rPr>
              <a:t>-</a:t>
            </a:r>
            <a:r>
              <a:rPr lang="ko-KR" altLang="en-US" u="sng" dirty="0" err="1">
                <a:solidFill>
                  <a:schemeClr val="accent1"/>
                </a:solidFill>
              </a:rPr>
              <a:t>variants.readthedocs.io</a:t>
            </a:r>
            <a:r>
              <a:rPr lang="ko-KR" altLang="en-US" u="sng" dirty="0">
                <a:solidFill>
                  <a:schemeClr val="accent1"/>
                </a:solidFill>
              </a:rPr>
              <a:t>/en/latest/ranking.html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701826-95F7-4136-8BB1-979754DB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48" y="2123637"/>
            <a:ext cx="2866116" cy="2551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BAC27-004F-4C6C-8D7A-458E54D48E76}"/>
              </a:ext>
            </a:extLst>
          </p:cNvPr>
          <p:cNvSpPr txBox="1"/>
          <p:nvPr/>
        </p:nvSpPr>
        <p:spPr>
          <a:xfrm flipH="1">
            <a:off x="1803297" y="1463076"/>
            <a:ext cx="386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Choose Best </a:t>
            </a:r>
            <a:r>
              <a:rPr lang="en-US" altLang="ko-KR" b="1" dirty="0">
                <a:solidFill>
                  <a:srgbClr val="FF0000"/>
                </a:solidFill>
              </a:rPr>
              <a:t>“SMOTE” </a:t>
            </a:r>
            <a:r>
              <a:rPr lang="en-US" altLang="ko-KR" b="1" dirty="0"/>
              <a:t>Algorithm</a:t>
            </a:r>
          </a:p>
          <a:p>
            <a:r>
              <a:rPr lang="en-US" altLang="ko-KR" b="1" dirty="0"/>
              <a:t>Best in Ours : SMOTEEN 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DF5F14-766F-40A3-826A-D554D233F2F3}"/>
              </a:ext>
            </a:extLst>
          </p:cNvPr>
          <p:cNvSpPr/>
          <p:nvPr/>
        </p:nvSpPr>
        <p:spPr>
          <a:xfrm>
            <a:off x="1595740" y="3147708"/>
            <a:ext cx="415117" cy="5029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9FC21074-483E-438E-812D-23D52A5F4C07}"/>
              </a:ext>
            </a:extLst>
          </p:cNvPr>
          <p:cNvSpPr/>
          <p:nvPr/>
        </p:nvSpPr>
        <p:spPr>
          <a:xfrm>
            <a:off x="5871658" y="3071112"/>
            <a:ext cx="1702211" cy="72604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Logistic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4E7FC62-12D7-4736-9DB1-AEF747ED938C}"/>
              </a:ext>
            </a:extLst>
          </p:cNvPr>
          <p:cNvSpPr/>
          <p:nvPr/>
        </p:nvSpPr>
        <p:spPr>
          <a:xfrm>
            <a:off x="7808371" y="3159492"/>
            <a:ext cx="472440" cy="5029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7A57CB-D1BF-4460-BAAA-45990C80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138" y="3047933"/>
            <a:ext cx="3429376" cy="72603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C3A1A97-7CC4-4D6C-AAEC-C811D3FC7E2D}"/>
              </a:ext>
            </a:extLst>
          </p:cNvPr>
          <p:cNvSpPr/>
          <p:nvPr/>
        </p:nvSpPr>
        <p:spPr>
          <a:xfrm>
            <a:off x="5254161" y="3159492"/>
            <a:ext cx="415117" cy="5029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D409636F-6629-4C1E-A15A-3E5634995569}"/>
              </a:ext>
            </a:extLst>
          </p:cNvPr>
          <p:cNvSpPr/>
          <p:nvPr/>
        </p:nvSpPr>
        <p:spPr>
          <a:xfrm>
            <a:off x="57118" y="2929600"/>
            <a:ext cx="1393360" cy="99880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주성분 분석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732939-691B-4B05-B519-D4AF88175C2F}"/>
              </a:ext>
            </a:extLst>
          </p:cNvPr>
          <p:cNvSpPr/>
          <p:nvPr/>
        </p:nvSpPr>
        <p:spPr>
          <a:xfrm>
            <a:off x="3327663" y="4920683"/>
            <a:ext cx="90000" cy="90000"/>
          </a:xfrm>
          <a:prstGeom prst="ellipse">
            <a:avLst/>
          </a:prstGeom>
          <a:solidFill>
            <a:schemeClr val="tx1">
              <a:alpha val="9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F53F1B-638F-4339-B952-F2ACC5C81801}"/>
              </a:ext>
            </a:extLst>
          </p:cNvPr>
          <p:cNvSpPr/>
          <p:nvPr/>
        </p:nvSpPr>
        <p:spPr>
          <a:xfrm>
            <a:off x="3329864" y="5073083"/>
            <a:ext cx="90000" cy="90000"/>
          </a:xfrm>
          <a:prstGeom prst="ellipse">
            <a:avLst/>
          </a:prstGeom>
          <a:solidFill>
            <a:schemeClr val="tx1">
              <a:alpha val="9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84E021-CDBD-4284-ACDE-4C178CCF5578}"/>
              </a:ext>
            </a:extLst>
          </p:cNvPr>
          <p:cNvSpPr/>
          <p:nvPr/>
        </p:nvSpPr>
        <p:spPr>
          <a:xfrm>
            <a:off x="3327736" y="5223808"/>
            <a:ext cx="90000" cy="90000"/>
          </a:xfrm>
          <a:prstGeom prst="ellipse">
            <a:avLst/>
          </a:prstGeom>
          <a:solidFill>
            <a:schemeClr val="tx1">
              <a:alpha val="9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F5506-E200-4B0D-A99D-F02C6D409B70}"/>
              </a:ext>
            </a:extLst>
          </p:cNvPr>
          <p:cNvSpPr txBox="1"/>
          <p:nvPr/>
        </p:nvSpPr>
        <p:spPr>
          <a:xfrm>
            <a:off x="9260849" y="2529490"/>
            <a:ext cx="235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High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in AUC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2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8C13F8-F549-4409-B89A-AFB6E0037514}"/>
              </a:ext>
            </a:extLst>
          </p:cNvPr>
          <p:cNvSpPr/>
          <p:nvPr/>
        </p:nvSpPr>
        <p:spPr>
          <a:xfrm>
            <a:off x="6636470" y="4266936"/>
            <a:ext cx="5081043" cy="2194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E9747-4960-4757-893A-F6B7D9F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Classifier including inner balancing samplers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E10B-3CE0-4198-96BC-8E4B856CDE14}"/>
              </a:ext>
            </a:extLst>
          </p:cNvPr>
          <p:cNvSpPr txBox="1"/>
          <p:nvPr/>
        </p:nvSpPr>
        <p:spPr>
          <a:xfrm flipH="1">
            <a:off x="111040" y="1249433"/>
            <a:ext cx="36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Simple Prediction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6AB5E-C0CA-4F6F-B775-657A7921441D}"/>
              </a:ext>
            </a:extLst>
          </p:cNvPr>
          <p:cNvSpPr txBox="1"/>
          <p:nvPr/>
        </p:nvSpPr>
        <p:spPr>
          <a:xfrm flipH="1">
            <a:off x="451400" y="2168036"/>
            <a:ext cx="364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Imbalanced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12E2374-52A3-4C3B-9FF8-A2E11DE2728D}"/>
              </a:ext>
            </a:extLst>
          </p:cNvPr>
          <p:cNvSpPr/>
          <p:nvPr/>
        </p:nvSpPr>
        <p:spPr>
          <a:xfrm>
            <a:off x="2377440" y="3296920"/>
            <a:ext cx="64008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2B0412D-6021-463B-A6E9-F314111D3081}"/>
              </a:ext>
            </a:extLst>
          </p:cNvPr>
          <p:cNvSpPr/>
          <p:nvPr/>
        </p:nvSpPr>
        <p:spPr>
          <a:xfrm>
            <a:off x="5636160" y="3296920"/>
            <a:ext cx="64008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F9E5B7-0697-4763-BFCB-1DD986F4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35" y="3090935"/>
            <a:ext cx="5617566" cy="9988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46C711-E8BD-4B94-819A-3EFD9DBFBCDB}"/>
              </a:ext>
            </a:extLst>
          </p:cNvPr>
          <p:cNvSpPr/>
          <p:nvPr/>
        </p:nvSpPr>
        <p:spPr>
          <a:xfrm>
            <a:off x="1116975" y="2537368"/>
            <a:ext cx="1137920" cy="2194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E13510-763C-46AF-BCAD-EE3ACB02F3B5}"/>
              </a:ext>
            </a:extLst>
          </p:cNvPr>
          <p:cNvSpPr/>
          <p:nvPr/>
        </p:nvSpPr>
        <p:spPr>
          <a:xfrm>
            <a:off x="1116975" y="5031648"/>
            <a:ext cx="1137920" cy="299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9D81BD-406C-4178-9A08-A2025E1B255D}"/>
              </a:ext>
            </a:extLst>
          </p:cNvPr>
          <p:cNvCxnSpPr/>
          <p:nvPr/>
        </p:nvCxnSpPr>
        <p:spPr>
          <a:xfrm>
            <a:off x="942038" y="2513568"/>
            <a:ext cx="0" cy="2194560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32FB0D-2D10-4CD0-86A4-CA4985F9BE1D}"/>
              </a:ext>
            </a:extLst>
          </p:cNvPr>
          <p:cNvCxnSpPr>
            <a:cxnSpLocks/>
          </p:cNvCxnSpPr>
          <p:nvPr/>
        </p:nvCxnSpPr>
        <p:spPr>
          <a:xfrm>
            <a:off x="942038" y="5003675"/>
            <a:ext cx="0" cy="360339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5EB01D-4410-4F00-BFC6-8F328AA0CC78}"/>
              </a:ext>
            </a:extLst>
          </p:cNvPr>
          <p:cNvSpPr txBox="1"/>
          <p:nvPr/>
        </p:nvSpPr>
        <p:spPr>
          <a:xfrm>
            <a:off x="47093" y="3488454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MAJOR”</a:t>
            </a:r>
            <a:endParaRPr lang="ko-KR" altLang="en-US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3D4AE-121D-41E1-9518-10E370690E5E}"/>
              </a:ext>
            </a:extLst>
          </p:cNvPr>
          <p:cNvSpPr txBox="1"/>
          <p:nvPr/>
        </p:nvSpPr>
        <p:spPr>
          <a:xfrm>
            <a:off x="38764" y="5071626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MINOR”</a:t>
            </a:r>
            <a:endParaRPr lang="ko-KR" altLang="en-US" sz="1300" b="1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73676E42-A28D-4977-ADBD-7818E0C7A9E2}"/>
              </a:ext>
            </a:extLst>
          </p:cNvPr>
          <p:cNvSpPr/>
          <p:nvPr/>
        </p:nvSpPr>
        <p:spPr>
          <a:xfrm>
            <a:off x="3336240" y="2890257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Classifier including inner balancing samplers</a:t>
            </a:r>
          </a:p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38079-DE78-44E2-B538-33CA1DBA10CB}"/>
              </a:ext>
            </a:extLst>
          </p:cNvPr>
          <p:cNvSpPr txBox="1"/>
          <p:nvPr/>
        </p:nvSpPr>
        <p:spPr>
          <a:xfrm>
            <a:off x="8346449" y="2690202"/>
            <a:ext cx="2356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High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in CSI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B0C48-0B6D-495E-8309-382E8BB30D58}"/>
              </a:ext>
            </a:extLst>
          </p:cNvPr>
          <p:cNvSpPr txBox="1"/>
          <p:nvPr/>
        </p:nvSpPr>
        <p:spPr>
          <a:xfrm>
            <a:off x="6636470" y="4664548"/>
            <a:ext cx="443059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CSI Value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56%</a:t>
            </a:r>
            <a:r>
              <a:rPr lang="ko-KR" altLang="en-US" sz="1400" b="1" dirty="0"/>
              <a:t>라는 결과를 얻음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이를 통해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로 판단한 결과보다</a:t>
            </a:r>
            <a:r>
              <a:rPr lang="en-US" altLang="ko-KR" sz="1400" b="1" dirty="0"/>
              <a:t>, 1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 판단한 결과가 많을 것으로 예측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로 판단하는 허용 범위를 늘리는 것이 효과적일 것으로 분석됨</a:t>
            </a:r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126E7-7A6F-43FE-88EE-C093F29840A6}"/>
              </a:ext>
            </a:extLst>
          </p:cNvPr>
          <p:cNvSpPr txBox="1"/>
          <p:nvPr/>
        </p:nvSpPr>
        <p:spPr>
          <a:xfrm>
            <a:off x="6636469" y="4266936"/>
            <a:ext cx="170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/>
              <a:t>Dicussion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368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5758A71C-5DBA-4280-AA5E-571313F6A53A}"/>
              </a:ext>
            </a:extLst>
          </p:cNvPr>
          <p:cNvSpPr/>
          <p:nvPr/>
        </p:nvSpPr>
        <p:spPr>
          <a:xfrm>
            <a:off x="5995620" y="1971699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Classifier including inner balancing samplers</a:t>
            </a:r>
          </a:p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BB1D42E-7C62-45E2-AED1-6FA06218631D}"/>
              </a:ext>
            </a:extLst>
          </p:cNvPr>
          <p:cNvSpPr txBox="1">
            <a:spLocks/>
          </p:cNvSpPr>
          <p:nvPr/>
        </p:nvSpPr>
        <p:spPr>
          <a:xfrm>
            <a:off x="1473200" y="-276115"/>
            <a:ext cx="8966000" cy="998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altLang="ko-KR" sz="3200" b="1" dirty="0"/>
              <a:t>Classifier including inner balancing samplers</a:t>
            </a:r>
            <a:endParaRPr lang="ko-KR" altLang="en-US" sz="32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F7C9D0-DAE0-4F40-A216-428C0913DC2F}"/>
              </a:ext>
            </a:extLst>
          </p:cNvPr>
          <p:cNvSpPr/>
          <p:nvPr/>
        </p:nvSpPr>
        <p:spPr>
          <a:xfrm>
            <a:off x="2223233" y="2511607"/>
            <a:ext cx="467360" cy="35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B21F22F-07C7-4B54-8BBB-B8F24475A254}"/>
              </a:ext>
            </a:extLst>
          </p:cNvPr>
          <p:cNvSpPr/>
          <p:nvPr/>
        </p:nvSpPr>
        <p:spPr>
          <a:xfrm>
            <a:off x="5072280" y="2484120"/>
            <a:ext cx="640080" cy="377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DE43938-3D8A-4174-AC9C-CE569EFEC712}"/>
              </a:ext>
            </a:extLst>
          </p:cNvPr>
          <p:cNvSpPr/>
          <p:nvPr/>
        </p:nvSpPr>
        <p:spPr>
          <a:xfrm>
            <a:off x="8310880" y="2438400"/>
            <a:ext cx="64008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ACFD8-0830-448A-8A1A-68A0A3CD028F}"/>
              </a:ext>
            </a:extLst>
          </p:cNvPr>
          <p:cNvSpPr txBox="1"/>
          <p:nvPr/>
        </p:nvSpPr>
        <p:spPr>
          <a:xfrm flipH="1">
            <a:off x="-30481" y="1365396"/>
            <a:ext cx="364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Imbalanced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DD776E-069B-4C8D-BDB6-EEFB980D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448" y="2454204"/>
            <a:ext cx="2799503" cy="43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0E02E8-B400-4BBC-94E2-911F095FE237}"/>
              </a:ext>
            </a:extLst>
          </p:cNvPr>
          <p:cNvSpPr txBox="1"/>
          <p:nvPr/>
        </p:nvSpPr>
        <p:spPr>
          <a:xfrm flipH="1">
            <a:off x="314959" y="903731"/>
            <a:ext cx="36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Advanced Idea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C32F6-F6A7-484C-B608-552351700BD5}"/>
              </a:ext>
            </a:extLst>
          </p:cNvPr>
          <p:cNvSpPr txBox="1"/>
          <p:nvPr/>
        </p:nvSpPr>
        <p:spPr>
          <a:xfrm flipH="1">
            <a:off x="735174" y="4784611"/>
            <a:ext cx="36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Obscure Data?</a:t>
            </a:r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79AAF1-825B-4649-A74B-292A529298B5}"/>
              </a:ext>
            </a:extLst>
          </p:cNvPr>
          <p:cNvSpPr/>
          <p:nvPr/>
        </p:nvSpPr>
        <p:spPr>
          <a:xfrm>
            <a:off x="5956200" y="1734728"/>
            <a:ext cx="2060040" cy="2044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5E59E0-A3E8-49F5-AB34-80211DCF46A0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3616960" y="3480067"/>
            <a:ext cx="2640926" cy="1152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590D804C-41D6-4703-AF27-5FBF9B59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87" y="4693305"/>
            <a:ext cx="2867025" cy="169545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870ED8F-A252-4196-AB8A-9FC2867A5143}"/>
              </a:ext>
            </a:extLst>
          </p:cNvPr>
          <p:cNvSpPr/>
          <p:nvPr/>
        </p:nvSpPr>
        <p:spPr>
          <a:xfrm>
            <a:off x="5402480" y="5787376"/>
            <a:ext cx="774800" cy="7495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DB6FE-1848-45E9-B0AA-96D2DA56734E}"/>
              </a:ext>
            </a:extLst>
          </p:cNvPr>
          <p:cNvSpPr txBox="1"/>
          <p:nvPr/>
        </p:nvSpPr>
        <p:spPr>
          <a:xfrm flipH="1">
            <a:off x="7859983" y="3499239"/>
            <a:ext cx="364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Discussion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42E05-2AAD-498D-9836-78C475BA542A}"/>
              </a:ext>
            </a:extLst>
          </p:cNvPr>
          <p:cNvSpPr txBox="1"/>
          <p:nvPr/>
        </p:nvSpPr>
        <p:spPr>
          <a:xfrm>
            <a:off x="7686463" y="3868572"/>
            <a:ext cx="430784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Model</a:t>
            </a:r>
            <a:r>
              <a:rPr lang="ko-KR" altLang="en-US" sz="1600" b="1" dirty="0"/>
              <a:t>이 확률적 특성을 이용하여</a:t>
            </a:r>
            <a:r>
              <a:rPr lang="en-US" altLang="ko-KR" sz="16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Cross Validation(</a:t>
            </a:r>
            <a:r>
              <a:rPr lang="ko-KR" altLang="en-US" sz="1600" b="1" dirty="0"/>
              <a:t>교차검증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통해</a:t>
            </a:r>
            <a:r>
              <a:rPr lang="en-US" altLang="ko-KR" sz="16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[0.35&lt; </a:t>
            </a:r>
            <a:r>
              <a:rPr lang="en-US" altLang="ko-KR" sz="1600" b="1" dirty="0" err="1">
                <a:solidFill>
                  <a:srgbClr val="FF0000"/>
                </a:solidFill>
              </a:rPr>
              <a:t>Predict_Probabiltiy</a:t>
            </a:r>
            <a:r>
              <a:rPr lang="en-US" altLang="ko-KR" sz="1600" b="1" dirty="0">
                <a:solidFill>
                  <a:srgbClr val="FF0000"/>
                </a:solidFill>
              </a:rPr>
              <a:t> &lt; 0.5]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의 데이터들을 학습에서 제외시켰다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위와 같은 방법으로</a:t>
            </a:r>
            <a:r>
              <a:rPr lang="en-US" altLang="ko-KR" sz="1600" b="1" dirty="0"/>
              <a:t>, 1</a:t>
            </a:r>
            <a:r>
              <a:rPr lang="ko-KR" altLang="en-US" sz="1600" b="1" dirty="0"/>
              <a:t>에 대한 판단의 범주를 더 늘릴 수 있었다</a:t>
            </a:r>
            <a:r>
              <a:rPr lang="en-US" altLang="ko-KR" sz="16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BEE850-47A3-46CE-A551-CE6B375D15CF}"/>
              </a:ext>
            </a:extLst>
          </p:cNvPr>
          <p:cNvSpPr txBox="1"/>
          <p:nvPr/>
        </p:nvSpPr>
        <p:spPr>
          <a:xfrm flipH="1">
            <a:off x="2875280" y="5509965"/>
            <a:ext cx="364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 of CV -&gt;</a:t>
            </a:r>
            <a:endParaRPr lang="ko-KR" altLang="en-US" b="1" dirty="0"/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E5412382-1D73-4970-802C-B17DA4448215}"/>
              </a:ext>
            </a:extLst>
          </p:cNvPr>
          <p:cNvSpPr/>
          <p:nvPr/>
        </p:nvSpPr>
        <p:spPr>
          <a:xfrm>
            <a:off x="2762124" y="1998417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Classifier including inner balancing samplers</a:t>
            </a:r>
          </a:p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3731F1-2C88-4468-A95F-E03E95E0474F}"/>
              </a:ext>
            </a:extLst>
          </p:cNvPr>
          <p:cNvSpPr/>
          <p:nvPr/>
        </p:nvSpPr>
        <p:spPr>
          <a:xfrm>
            <a:off x="1013783" y="1747053"/>
            <a:ext cx="1137920" cy="2194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76EB78-BF56-4062-80F1-B4821EECA893}"/>
              </a:ext>
            </a:extLst>
          </p:cNvPr>
          <p:cNvSpPr/>
          <p:nvPr/>
        </p:nvSpPr>
        <p:spPr>
          <a:xfrm>
            <a:off x="1013783" y="4241333"/>
            <a:ext cx="1137920" cy="299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DB2FA9-047C-47B2-A49E-4B177D70CE6C}"/>
              </a:ext>
            </a:extLst>
          </p:cNvPr>
          <p:cNvCxnSpPr/>
          <p:nvPr/>
        </p:nvCxnSpPr>
        <p:spPr>
          <a:xfrm>
            <a:off x="838846" y="1723253"/>
            <a:ext cx="0" cy="2194560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CF52FA-A016-481E-94DD-2550BBF7E3F8}"/>
              </a:ext>
            </a:extLst>
          </p:cNvPr>
          <p:cNvCxnSpPr>
            <a:cxnSpLocks/>
          </p:cNvCxnSpPr>
          <p:nvPr/>
        </p:nvCxnSpPr>
        <p:spPr>
          <a:xfrm>
            <a:off x="838846" y="4213360"/>
            <a:ext cx="0" cy="360339"/>
          </a:xfrm>
          <a:prstGeom prst="straightConnector1">
            <a:avLst/>
          </a:prstGeom>
          <a:ln w="25400">
            <a:solidFill>
              <a:schemeClr val="tx1">
                <a:alpha val="9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CA5982-A834-418E-A99C-4D0C4B04139E}"/>
              </a:ext>
            </a:extLst>
          </p:cNvPr>
          <p:cNvSpPr txBox="1"/>
          <p:nvPr/>
        </p:nvSpPr>
        <p:spPr>
          <a:xfrm>
            <a:off x="-56099" y="2698139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MAJOR”</a:t>
            </a:r>
            <a:endParaRPr lang="ko-KR" altLang="en-US" sz="13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BE7D96-99BF-432E-87D1-D5A4B7D402CE}"/>
              </a:ext>
            </a:extLst>
          </p:cNvPr>
          <p:cNvSpPr txBox="1"/>
          <p:nvPr/>
        </p:nvSpPr>
        <p:spPr>
          <a:xfrm>
            <a:off x="-64428" y="4281311"/>
            <a:ext cx="8949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“</a:t>
            </a:r>
            <a:r>
              <a:rPr lang="en-US" altLang="ko-KR" sz="1300" b="1" dirty="0"/>
              <a:t>MINOR”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7028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9747-4960-4757-893A-F6B7D9F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Combine Results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D605C-FA10-49DD-A880-C32B7EA398A5}"/>
              </a:ext>
            </a:extLst>
          </p:cNvPr>
          <p:cNvSpPr txBox="1"/>
          <p:nvPr/>
        </p:nvSpPr>
        <p:spPr>
          <a:xfrm flipH="1">
            <a:off x="111040" y="1249433"/>
            <a:ext cx="36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Combining Result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476E4957-138D-427D-9BDB-8623B587CE16}"/>
              </a:ext>
            </a:extLst>
          </p:cNvPr>
          <p:cNvSpPr/>
          <p:nvPr/>
        </p:nvSpPr>
        <p:spPr>
          <a:xfrm>
            <a:off x="1574800" y="3914341"/>
            <a:ext cx="1981200" cy="1376679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Easy Classifier including inner balancing samplers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CEF1723F-01A8-4881-8A1B-DB5A9DC24C45}"/>
              </a:ext>
            </a:extLst>
          </p:cNvPr>
          <p:cNvSpPr/>
          <p:nvPr/>
        </p:nvSpPr>
        <p:spPr>
          <a:xfrm>
            <a:off x="1574800" y="2370759"/>
            <a:ext cx="1981200" cy="81280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Regression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5AFE6D8-6A57-46D1-ABCD-818859304385}"/>
              </a:ext>
            </a:extLst>
          </p:cNvPr>
          <p:cNvSpPr/>
          <p:nvPr/>
        </p:nvSpPr>
        <p:spPr>
          <a:xfrm rot="2171968">
            <a:off x="4170306" y="2932098"/>
            <a:ext cx="640080" cy="5029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0464F3-BE2B-4ED5-AB90-7018AC624A54}"/>
              </a:ext>
            </a:extLst>
          </p:cNvPr>
          <p:cNvSpPr/>
          <p:nvPr/>
        </p:nvSpPr>
        <p:spPr>
          <a:xfrm>
            <a:off x="111040" y="2370759"/>
            <a:ext cx="1463760" cy="81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Low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&amp;High AUC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8D9166-5B8B-4B2E-A920-0D15B2C3E490}"/>
              </a:ext>
            </a:extLst>
          </p:cNvPr>
          <p:cNvSpPr/>
          <p:nvPr/>
        </p:nvSpPr>
        <p:spPr>
          <a:xfrm>
            <a:off x="111040" y="3914341"/>
            <a:ext cx="1463760" cy="1376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High CSI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&amp;Low AUC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45CEF83-EB7C-4F9F-BB47-06456F964A9E}"/>
              </a:ext>
            </a:extLst>
          </p:cNvPr>
          <p:cNvSpPr/>
          <p:nvPr/>
        </p:nvSpPr>
        <p:spPr>
          <a:xfrm rot="19602851">
            <a:off x="4170308" y="4141137"/>
            <a:ext cx="64008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63466-2E48-494B-B6FF-EF5D1642A3BC}"/>
              </a:ext>
            </a:extLst>
          </p:cNvPr>
          <p:cNvSpPr txBox="1"/>
          <p:nvPr/>
        </p:nvSpPr>
        <p:spPr>
          <a:xfrm>
            <a:off x="4393452" y="3183558"/>
            <a:ext cx="249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Combining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C91EECB-A192-4CEA-B817-61056C1284FD}"/>
              </a:ext>
            </a:extLst>
          </p:cNvPr>
          <p:cNvSpPr/>
          <p:nvPr/>
        </p:nvSpPr>
        <p:spPr>
          <a:xfrm>
            <a:off x="6568440" y="3379798"/>
            <a:ext cx="640080" cy="50292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6693B-A9F5-4593-A5D3-1EB8CD87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40" y="3411421"/>
            <a:ext cx="3260309" cy="5029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FDF5C2B-5142-41C7-8D77-9582759A01C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2920" y="2130459"/>
            <a:ext cx="630280" cy="240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5E5F5C-8408-49D9-B2F3-8B23F3870C14}"/>
              </a:ext>
            </a:extLst>
          </p:cNvPr>
          <p:cNvSpPr txBox="1"/>
          <p:nvPr/>
        </p:nvSpPr>
        <p:spPr>
          <a:xfrm>
            <a:off x="7976531" y="1440664"/>
            <a:ext cx="43078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Previous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606C9A-B8FA-462F-8E63-8871C2743AE0}"/>
              </a:ext>
            </a:extLst>
          </p:cNvPr>
          <p:cNvSpPr txBox="1"/>
          <p:nvPr/>
        </p:nvSpPr>
        <p:spPr>
          <a:xfrm>
            <a:off x="1604560" y="5608567"/>
            <a:ext cx="4664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특성상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근처에 몰리는 경우가 많고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대해서 더 많은 예측을 한 것을 의미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7081EC-9C55-4DF0-846C-EA13BF7FAB0D}"/>
              </a:ext>
            </a:extLst>
          </p:cNvPr>
          <p:cNvCxnSpPr>
            <a:cxnSpLocks/>
          </p:cNvCxnSpPr>
          <p:nvPr/>
        </p:nvCxnSpPr>
        <p:spPr>
          <a:xfrm>
            <a:off x="830397" y="5305994"/>
            <a:ext cx="642803" cy="459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62F65C50-7FF6-4CE5-A667-EB42C287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40" y="1921701"/>
            <a:ext cx="3260598" cy="5029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DDC324-5BE5-4677-B851-92F56915F548}"/>
              </a:ext>
            </a:extLst>
          </p:cNvPr>
          <p:cNvSpPr txBox="1"/>
          <p:nvPr/>
        </p:nvSpPr>
        <p:spPr>
          <a:xfrm>
            <a:off x="1940560" y="1910677"/>
            <a:ext cx="43078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적은량을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예측하지만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정확도를 의미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7E7A5613-5480-4B96-88F3-82D69995B960}"/>
              </a:ext>
            </a:extLst>
          </p:cNvPr>
          <p:cNvSpPr/>
          <p:nvPr/>
        </p:nvSpPr>
        <p:spPr>
          <a:xfrm>
            <a:off x="7877908" y="2501216"/>
            <a:ext cx="402512" cy="81280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10FE7-A214-42FD-9B3F-A9A3905DA869}"/>
              </a:ext>
            </a:extLst>
          </p:cNvPr>
          <p:cNvSpPr txBox="1"/>
          <p:nvPr/>
        </p:nvSpPr>
        <p:spPr>
          <a:xfrm>
            <a:off x="8458420" y="2750656"/>
            <a:ext cx="21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Higher CSI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829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A3CE5-3BEF-4E5B-B3C5-5E19FC4B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Combine Results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BAA26-6906-4F3A-A9F0-6FE099E8A3F0}"/>
              </a:ext>
            </a:extLst>
          </p:cNvPr>
          <p:cNvSpPr txBox="1"/>
          <p:nvPr/>
        </p:nvSpPr>
        <p:spPr>
          <a:xfrm>
            <a:off x="714589" y="1183653"/>
            <a:ext cx="11256966" cy="189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Easy Classifier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방식으로 예측하지 못한 부분을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예측도를 가진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방식과의 합집합을 구함으로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높은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CSI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확보 할 수 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합치는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방식입니다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Easy Classifier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결합하는 방식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Easy Classifier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결합하는 방식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49412-A8A0-4163-9B0A-2852DB297668}"/>
              </a:ext>
            </a:extLst>
          </p:cNvPr>
          <p:cNvSpPr txBox="1"/>
          <p:nvPr/>
        </p:nvSpPr>
        <p:spPr>
          <a:xfrm>
            <a:off x="637200" y="3995316"/>
            <a:ext cx="1125696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저희는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방식을 취하였습니다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이유는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경우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Percentage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Plot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시켜보면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양단에 몰려 있기 때문에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정확하게 예측하였을 경우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AUC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높을 수 밖이 없습니다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Easy Classifier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비교적 높은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CSI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가졌다는 것은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대해서 오인 예측도 적고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이라고 예측한 량이 높다는 것을 의미하기 때문에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Easy Classifier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결과를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결과에 결합하는 방식은 효과가 높을 것으로 판단하였습니다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56BF-E8A0-4A5A-8F58-794CC22768B9}"/>
              </a:ext>
            </a:extLst>
          </p:cNvPr>
          <p:cNvSpPr txBox="1"/>
          <p:nvPr/>
        </p:nvSpPr>
        <p:spPr>
          <a:xfrm flipH="1">
            <a:off x="714588" y="3533651"/>
            <a:ext cx="567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Logistic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기반 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Combine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EFAB5-5583-4FEA-85F5-16F1513F2416}"/>
              </a:ext>
            </a:extLst>
          </p:cNvPr>
          <p:cNvSpPr txBox="1"/>
          <p:nvPr/>
        </p:nvSpPr>
        <p:spPr>
          <a:xfrm>
            <a:off x="3975204" y="5421984"/>
            <a:ext cx="897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Total Percentage(n) = if(Easy Percentage(n) &gt; 0.5 || Logistic Percentage(n) &gt; 0.5)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	if(Easy Percentage(n) &gt; Logistic Percentage(n)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		Easy Percentage(n)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else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	Logistic Percentage(n)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FBCAA1-A1AF-4EEE-85D9-55F839A94285}"/>
              </a:ext>
            </a:extLst>
          </p:cNvPr>
          <p:cNvCxnSpPr>
            <a:cxnSpLocks/>
          </p:cNvCxnSpPr>
          <p:nvPr/>
        </p:nvCxnSpPr>
        <p:spPr>
          <a:xfrm>
            <a:off x="2403165" y="5421984"/>
            <a:ext cx="1254435" cy="25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1850E-460F-4C50-B616-481E77D9B89B}"/>
              </a:ext>
            </a:extLst>
          </p:cNvPr>
          <p:cNvSpPr/>
          <p:nvPr/>
        </p:nvSpPr>
        <p:spPr>
          <a:xfrm>
            <a:off x="3975204" y="5338697"/>
            <a:ext cx="6848856" cy="1098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D62200-8A3C-4F4D-9B46-FD9000A0D1C1}"/>
              </a:ext>
            </a:extLst>
          </p:cNvPr>
          <p:cNvSpPr/>
          <p:nvPr/>
        </p:nvSpPr>
        <p:spPr>
          <a:xfrm>
            <a:off x="1910909" y="4604240"/>
            <a:ext cx="9418320" cy="178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E9747-4960-4757-893A-F6B7D9F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최종 결과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D605C-FA10-49DD-A880-C32B7EA398A5}"/>
              </a:ext>
            </a:extLst>
          </p:cNvPr>
          <p:cNvSpPr txBox="1"/>
          <p:nvPr/>
        </p:nvSpPr>
        <p:spPr>
          <a:xfrm flipH="1">
            <a:off x="111040" y="1249433"/>
            <a:ext cx="36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4C517-2DD2-4C3D-B897-041E257A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2437920"/>
            <a:ext cx="914400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FFA84A-D75F-415B-96EF-3D99115D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18" y="5202080"/>
            <a:ext cx="9144000" cy="1131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E2526-5CF6-42D4-B976-5083AD9F4BEB}"/>
              </a:ext>
            </a:extLst>
          </p:cNvPr>
          <p:cNvSpPr txBox="1"/>
          <p:nvPr/>
        </p:nvSpPr>
        <p:spPr>
          <a:xfrm>
            <a:off x="585216" y="2048256"/>
            <a:ext cx="54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Easy Classifier + Logistic Regression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EEA72-8E6F-476F-B31C-C440CA2C03A2}"/>
              </a:ext>
            </a:extLst>
          </p:cNvPr>
          <p:cNvSpPr txBox="1"/>
          <p:nvPr/>
        </p:nvSpPr>
        <p:spPr>
          <a:xfrm>
            <a:off x="2112077" y="4728184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Easy Classifier + Logistic Regression + KNN + </a:t>
            </a:r>
            <a:r>
              <a:rPr lang="en-US" altLang="ko-KR" b="1" dirty="0" err="1"/>
              <a:t>XGBoost</a:t>
            </a:r>
            <a:endParaRPr lang="ko-KR" altLang="en-US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80A53AB-ED63-4224-99BB-28FCAD7015E3}"/>
              </a:ext>
            </a:extLst>
          </p:cNvPr>
          <p:cNvSpPr/>
          <p:nvPr/>
        </p:nvSpPr>
        <p:spPr>
          <a:xfrm>
            <a:off x="1655064" y="3584448"/>
            <a:ext cx="329184" cy="7549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BB119-34E6-4EC5-A733-A2B79C793A3C}"/>
              </a:ext>
            </a:extLst>
          </p:cNvPr>
          <p:cNvSpPr txBox="1"/>
          <p:nvPr/>
        </p:nvSpPr>
        <p:spPr>
          <a:xfrm>
            <a:off x="2147316" y="3837704"/>
            <a:ext cx="100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같은 논리를 통하여</a:t>
            </a:r>
            <a:r>
              <a:rPr lang="en-US" altLang="ko-KR" b="1" dirty="0"/>
              <a:t>, </a:t>
            </a:r>
            <a:r>
              <a:rPr lang="ko-KR" altLang="en-US" b="1" dirty="0"/>
              <a:t>추가적으로 </a:t>
            </a:r>
            <a:r>
              <a:rPr lang="en-US" altLang="ko-KR" b="1" dirty="0"/>
              <a:t>2</a:t>
            </a:r>
            <a:r>
              <a:rPr lang="ko-KR" altLang="en-US" b="1" dirty="0"/>
              <a:t>가지 알고리즘을 더 결합하여 최종 결과를 얻었습니다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3CAA0-450D-4FFD-B87A-34F8C8E51047}"/>
              </a:ext>
            </a:extLst>
          </p:cNvPr>
          <p:cNvSpPr txBox="1"/>
          <p:nvPr/>
        </p:nvSpPr>
        <p:spPr>
          <a:xfrm>
            <a:off x="585215" y="4339420"/>
            <a:ext cx="13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over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679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CB79-0297-4F93-85B3-0ECF3757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공장 데이터</a:t>
            </a:r>
          </a:p>
        </p:txBody>
      </p:sp>
      <p:pic>
        <p:nvPicPr>
          <p:cNvPr id="3" name="그림 2" descr="방이(가) 표시된 사진&#10;&#10;자동 생성된 설명">
            <a:extLst>
              <a:ext uri="{FF2B5EF4-FFF2-40B4-BE49-F238E27FC236}">
                <a16:creationId xmlns:a16="http://schemas.microsoft.com/office/drawing/2014/main" id="{EBCBE04A-78EE-4540-A6F3-8D28D164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58" y="2417654"/>
            <a:ext cx="7507253" cy="2552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432E6-77A9-4968-974E-30549FA8FDD9}"/>
              </a:ext>
            </a:extLst>
          </p:cNvPr>
          <p:cNvSpPr txBox="1"/>
          <p:nvPr/>
        </p:nvSpPr>
        <p:spPr>
          <a:xfrm>
            <a:off x="2639157" y="1044925"/>
            <a:ext cx="57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공장내 ∙ 외부의 온도</a:t>
            </a:r>
            <a:r>
              <a:rPr lang="en-US" altLang="ko-KR" b="1" dirty="0"/>
              <a:t>, </a:t>
            </a:r>
            <a:r>
              <a:rPr lang="ko-KR" altLang="en-US" b="1" dirty="0"/>
              <a:t>습도 및 결로 제공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CA2AB78-54BC-4DE4-B5C8-6E7747CE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72" y="5363999"/>
            <a:ext cx="8221222" cy="6096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9FB925-5F4F-4799-936B-33CC59120958}"/>
              </a:ext>
            </a:extLst>
          </p:cNvPr>
          <p:cNvSpPr/>
          <p:nvPr/>
        </p:nvSpPr>
        <p:spPr>
          <a:xfrm>
            <a:off x="3698475" y="1880200"/>
            <a:ext cx="114731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17CD0-1539-4F5E-88AC-7815B427309A}"/>
              </a:ext>
            </a:extLst>
          </p:cNvPr>
          <p:cNvSpPr/>
          <p:nvPr/>
        </p:nvSpPr>
        <p:spPr>
          <a:xfrm>
            <a:off x="5955762" y="1878946"/>
            <a:ext cx="87404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온도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C3989-9028-468D-A59B-E7794371D120}"/>
              </a:ext>
            </a:extLst>
          </p:cNvPr>
          <p:cNvSpPr/>
          <p:nvPr/>
        </p:nvSpPr>
        <p:spPr>
          <a:xfrm>
            <a:off x="7321571" y="1878946"/>
            <a:ext cx="87404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습도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45756-172B-46FB-B7EB-D2248ABFB1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72132" y="2249532"/>
            <a:ext cx="176842" cy="36933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006DBC-E293-4E43-A971-3DAF1D5B9EBA}"/>
              </a:ext>
            </a:extLst>
          </p:cNvPr>
          <p:cNvCxnSpPr>
            <a:cxnSpLocks/>
          </p:cNvCxnSpPr>
          <p:nvPr/>
        </p:nvCxnSpPr>
        <p:spPr>
          <a:xfrm>
            <a:off x="6393584" y="2249532"/>
            <a:ext cx="378416" cy="36933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0C9D8E-629D-4BF4-8534-004957AEADEE}"/>
              </a:ext>
            </a:extLst>
          </p:cNvPr>
          <p:cNvCxnSpPr>
            <a:cxnSpLocks/>
          </p:cNvCxnSpPr>
          <p:nvPr/>
        </p:nvCxnSpPr>
        <p:spPr>
          <a:xfrm flipH="1">
            <a:off x="7432177" y="2251790"/>
            <a:ext cx="342899" cy="367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08B71F-2D83-4954-AF8B-E191E8A30AC8}"/>
              </a:ext>
            </a:extLst>
          </p:cNvPr>
          <p:cNvSpPr/>
          <p:nvPr/>
        </p:nvSpPr>
        <p:spPr>
          <a:xfrm>
            <a:off x="9237556" y="1880137"/>
            <a:ext cx="115471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결로여부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845849-0744-4CC7-9F6C-3CD14FF3C2DF}"/>
              </a:ext>
            </a:extLst>
          </p:cNvPr>
          <p:cNvCxnSpPr>
            <a:cxnSpLocks/>
          </p:cNvCxnSpPr>
          <p:nvPr/>
        </p:nvCxnSpPr>
        <p:spPr>
          <a:xfrm>
            <a:off x="9814912" y="2251790"/>
            <a:ext cx="0" cy="3670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7E74A84-6432-4858-AB79-1577BF5A513B}"/>
              </a:ext>
            </a:extLst>
          </p:cNvPr>
          <p:cNvSpPr/>
          <p:nvPr/>
        </p:nvSpPr>
        <p:spPr>
          <a:xfrm>
            <a:off x="305422" y="1039074"/>
            <a:ext cx="2189711" cy="225214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표지판, 그리기, 시계, 거리이(가) 표시된 사진&#10;&#10;자동 생성된 설명">
            <a:extLst>
              <a:ext uri="{FF2B5EF4-FFF2-40B4-BE49-F238E27FC236}">
                <a16:creationId xmlns:a16="http://schemas.microsoft.com/office/drawing/2014/main" id="{D5601520-E216-4981-9958-27D582C0E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3731" y="1242054"/>
            <a:ext cx="1568471" cy="15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5B05943-D302-4854-A6AB-78256694FA1B}"/>
              </a:ext>
            </a:extLst>
          </p:cNvPr>
          <p:cNvSpPr/>
          <p:nvPr/>
        </p:nvSpPr>
        <p:spPr>
          <a:xfrm>
            <a:off x="0" y="707010"/>
            <a:ext cx="3337089" cy="4081806"/>
          </a:xfrm>
          <a:prstGeom prst="rect">
            <a:avLst/>
          </a:prstGeom>
          <a:solidFill>
            <a:srgbClr val="F9A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094DD2-0ADC-41D9-8EAA-7564F6453CEB}"/>
              </a:ext>
            </a:extLst>
          </p:cNvPr>
          <p:cNvSpPr txBox="1">
            <a:spLocks/>
          </p:cNvSpPr>
          <p:nvPr/>
        </p:nvSpPr>
        <p:spPr>
          <a:xfrm>
            <a:off x="3849389" y="426786"/>
            <a:ext cx="7315200" cy="51206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및 과제 해석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공장 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결로의 발생 분석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 해석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Prediction Model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2Stage Model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Preprocessing 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Stage1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Stage2</a:t>
            </a:r>
          </a:p>
          <a:p>
            <a:pPr marL="96012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 Predictor</a:t>
            </a: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맑은 고딕" panose="020F0502020204030204"/>
                <a:ea typeface="맑은 고딕" panose="020B0503020000020004" pitchFamily="50" charset="-127"/>
              </a:rPr>
              <a:t>Detail Predictor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0F54C4-F864-4ED3-A903-5A06CF550C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Category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en-US" altLang="ko-K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4800"/>
              <a:buFontTx/>
              <a:buNone/>
              <a:tabLst/>
              <a:defRPr/>
            </a:pP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52165F1-40FC-4FAE-8A5E-D17A6830B167}"/>
              </a:ext>
            </a:extLst>
          </p:cNvPr>
          <p:cNvSpPr/>
          <p:nvPr/>
        </p:nvSpPr>
        <p:spPr>
          <a:xfrm>
            <a:off x="6507276" y="4196716"/>
            <a:ext cx="663191" cy="26125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5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7A42C-E56D-4E6E-A7CE-B970C97C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Predictor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00FB-6618-4976-8561-6E2715EB2CFC}"/>
              </a:ext>
            </a:extLst>
          </p:cNvPr>
          <p:cNvSpPr txBox="1"/>
          <p:nvPr/>
        </p:nvSpPr>
        <p:spPr>
          <a:xfrm>
            <a:off x="576879" y="1132991"/>
            <a:ext cx="10758641" cy="305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목적</a:t>
            </a:r>
            <a:r>
              <a:rPr lang="en-US" altLang="ko-KR" sz="1600" b="1" dirty="0">
                <a:solidFill>
                  <a:srgbClr val="FF0000"/>
                </a:solidFill>
              </a:rPr>
              <a:t>:</a:t>
            </a:r>
            <a:r>
              <a:rPr lang="ko-KR" altLang="en-US" sz="1600" b="1" dirty="0">
                <a:solidFill>
                  <a:srgbClr val="FF0000"/>
                </a:solidFill>
              </a:rPr>
              <a:t> 하루나 이틀 후의 공장의 결로를 알아내는 것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예측대회의 알고리즘과의 차이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예측대회의 알고리즘의 경우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결론적으로 과거의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에 대해서 예측을 하는 것이다</a:t>
            </a:r>
            <a:r>
              <a:rPr lang="en-US" altLang="ko-KR" sz="12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과거의 관측 기상 데이터를 활용하여 예측하였다</a:t>
            </a:r>
            <a:r>
              <a:rPr lang="en-US" altLang="ko-KR" sz="12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실제로 미래를 예측하기 위해서는 기상청에서 제공하는 단기 예보 데이터를 활용하여 예측해야 한다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Simple Predictor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단기 예보 데이터를 활용하고 저희의 예측 모델을 활용한 방안을 제안한다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기존 모델과의 차이점은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예보 시간별로 다르게 만들게 되므로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모델을 시간마다 만들어 주어야 한다는 차이가 있다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0" name="그림 19" descr="지도이(가) 표시된 사진&#10;&#10;자동 생성된 설명">
            <a:extLst>
              <a:ext uri="{FF2B5EF4-FFF2-40B4-BE49-F238E27FC236}">
                <a16:creationId xmlns:a16="http://schemas.microsoft.com/office/drawing/2014/main" id="{3297C99E-147E-42DC-A3F9-21F0FE235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t="3810" r="15751" b="5631"/>
          <a:stretch/>
        </p:blipFill>
        <p:spPr>
          <a:xfrm>
            <a:off x="1403730" y="4356897"/>
            <a:ext cx="2441806" cy="1969851"/>
          </a:xfrm>
          <a:prstGeom prst="rect">
            <a:avLst/>
          </a:prstGeom>
        </p:spPr>
      </p:pic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80B5E8F-CF59-4D0C-AA14-1700AD422886}"/>
              </a:ext>
            </a:extLst>
          </p:cNvPr>
          <p:cNvSpPr/>
          <p:nvPr/>
        </p:nvSpPr>
        <p:spPr>
          <a:xfrm>
            <a:off x="3033425" y="5295616"/>
            <a:ext cx="1322962" cy="1031132"/>
          </a:xfrm>
          <a:prstGeom prst="parallelogram">
            <a:avLst>
              <a:gd name="adj" fmla="val 871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94AB3-579E-4B70-951C-244B86F43DB0}"/>
              </a:ext>
            </a:extLst>
          </p:cNvPr>
          <p:cNvSpPr txBox="1"/>
          <p:nvPr/>
        </p:nvSpPr>
        <p:spPr>
          <a:xfrm>
            <a:off x="274870" y="4284699"/>
            <a:ext cx="22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예보 데이터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70D333-DA82-4280-94FD-99A54A0A5A14}"/>
              </a:ext>
            </a:extLst>
          </p:cNvPr>
          <p:cNvSpPr/>
          <p:nvPr/>
        </p:nvSpPr>
        <p:spPr>
          <a:xfrm>
            <a:off x="4194928" y="5109328"/>
            <a:ext cx="697583" cy="4053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92DE6-9BFE-445E-B35A-D19D867BB22C}"/>
              </a:ext>
            </a:extLst>
          </p:cNvPr>
          <p:cNvSpPr txBox="1"/>
          <p:nvPr/>
        </p:nvSpPr>
        <p:spPr>
          <a:xfrm>
            <a:off x="6783956" y="4427950"/>
            <a:ext cx="3409506" cy="567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4</a:t>
            </a:r>
            <a:r>
              <a:rPr lang="ko-KR" altLang="en-US" sz="1100" b="1" dirty="0"/>
              <a:t>시간 후 와 </a:t>
            </a:r>
            <a:r>
              <a:rPr lang="en-US" altLang="ko-KR" sz="1100" b="1" dirty="0"/>
              <a:t>7</a:t>
            </a:r>
            <a:r>
              <a:rPr lang="ko-KR" altLang="en-US" sz="1100" b="1" dirty="0"/>
              <a:t>시간 후의 </a:t>
            </a:r>
            <a:r>
              <a:rPr lang="ko-KR" altLang="en-US" sz="1100" b="1" dirty="0" err="1"/>
              <a:t>예측값은</a:t>
            </a:r>
            <a:endParaRPr lang="en-US" altLang="ko-KR" sz="1100" b="1" dirty="0"/>
          </a:p>
          <a:p>
            <a:pPr algn="ctr">
              <a:lnSpc>
                <a:spcPct val="150000"/>
              </a:lnSpc>
            </a:pPr>
            <a:r>
              <a:rPr lang="en-US" altLang="ko-KR" sz="1100" b="1" dirty="0"/>
              <a:t>Gap</a:t>
            </a:r>
            <a:r>
              <a:rPr lang="ko-KR" altLang="en-US" sz="1100" b="1" dirty="0"/>
              <a:t>이 다르므로 정확도가 다름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D47B1A3-17D2-45A5-8799-12ED9EFACC04}"/>
              </a:ext>
            </a:extLst>
          </p:cNvPr>
          <p:cNvSpPr/>
          <p:nvPr/>
        </p:nvSpPr>
        <p:spPr>
          <a:xfrm rot="5400000">
            <a:off x="8302878" y="5190855"/>
            <a:ext cx="345177" cy="2763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636DA-62CD-4F21-AEE7-0EDF421CA167}"/>
              </a:ext>
            </a:extLst>
          </p:cNvPr>
          <p:cNvSpPr txBox="1"/>
          <p:nvPr/>
        </p:nvSpPr>
        <p:spPr>
          <a:xfrm>
            <a:off x="6757473" y="5599590"/>
            <a:ext cx="3435989" cy="8213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100" b="1" dirty="0"/>
              <a:t>같은 정확도를 가진 </a:t>
            </a:r>
            <a:endParaRPr lang="en-US" altLang="ko-KR" sz="1100" b="1" dirty="0"/>
          </a:p>
          <a:p>
            <a:pPr algn="ctr" fontAlgn="base">
              <a:lnSpc>
                <a:spcPct val="150000"/>
              </a:lnSpc>
            </a:pPr>
            <a:r>
              <a:rPr lang="ko-KR" altLang="en-US" sz="1100" b="1" dirty="0"/>
              <a:t>기상 데이터를 활용하기 위해 </a:t>
            </a:r>
            <a:endParaRPr lang="en-US" altLang="ko-KR" sz="1100" b="1" dirty="0"/>
          </a:p>
          <a:p>
            <a:pPr algn="ctr" fontAlgn="base">
              <a:lnSpc>
                <a:spcPct val="150000"/>
              </a:lnSpc>
            </a:pPr>
            <a:r>
              <a:rPr lang="en-US" altLang="ko-KR" sz="1100" b="1" dirty="0">
                <a:highlight>
                  <a:srgbClr val="FFFF00"/>
                </a:highlight>
              </a:rPr>
              <a:t>Gap </a:t>
            </a:r>
            <a:r>
              <a:rPr lang="ko-KR" altLang="en-US" sz="1100" b="1" dirty="0">
                <a:highlight>
                  <a:srgbClr val="FFFF00"/>
                </a:highlight>
              </a:rPr>
              <a:t>에 따라 시간별 개별 모델 제작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8A176-6E64-46F9-93E2-1EB879F1C909}"/>
              </a:ext>
            </a:extLst>
          </p:cNvPr>
          <p:cNvSpPr txBox="1"/>
          <p:nvPr/>
        </p:nvSpPr>
        <p:spPr>
          <a:xfrm>
            <a:off x="5744782" y="4427950"/>
            <a:ext cx="70243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Issue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43CDE-E5B2-4AB6-9146-DD1C701F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Predictor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63CD2-0022-4085-ACE9-1429C3A1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5" y="1558583"/>
            <a:ext cx="2870829" cy="298421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7562673-66BF-4DA8-95C4-261F1F3B1C6C}"/>
              </a:ext>
            </a:extLst>
          </p:cNvPr>
          <p:cNvSpPr/>
          <p:nvPr/>
        </p:nvSpPr>
        <p:spPr>
          <a:xfrm>
            <a:off x="2484120" y="2179320"/>
            <a:ext cx="411480" cy="4038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A37074-414D-435C-B333-B7644D5419BD}"/>
              </a:ext>
            </a:extLst>
          </p:cNvPr>
          <p:cNvSpPr/>
          <p:nvPr/>
        </p:nvSpPr>
        <p:spPr>
          <a:xfrm>
            <a:off x="2157566" y="2514600"/>
            <a:ext cx="381000" cy="3505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DD223D-0B31-4A42-9EF5-547F53D2A7A2}"/>
              </a:ext>
            </a:extLst>
          </p:cNvPr>
          <p:cNvSpPr/>
          <p:nvPr/>
        </p:nvSpPr>
        <p:spPr>
          <a:xfrm>
            <a:off x="642620" y="3909060"/>
            <a:ext cx="411480" cy="4038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C625FDF-60A4-4DE7-83ED-6D30710B1325}"/>
              </a:ext>
            </a:extLst>
          </p:cNvPr>
          <p:cNvCxnSpPr/>
          <p:nvPr/>
        </p:nvCxnSpPr>
        <p:spPr>
          <a:xfrm flipH="1">
            <a:off x="848360" y="2438400"/>
            <a:ext cx="1841500" cy="1672590"/>
          </a:xfrm>
          <a:prstGeom prst="line">
            <a:avLst/>
          </a:prstGeom>
          <a:ln w="28575">
            <a:solidFill>
              <a:srgbClr val="F9A5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E7B4A6-46DB-4C05-80FA-60373B30C95B}"/>
              </a:ext>
            </a:extLst>
          </p:cNvPr>
          <p:cNvCxnSpPr>
            <a:cxnSpLocks/>
          </p:cNvCxnSpPr>
          <p:nvPr/>
        </p:nvCxnSpPr>
        <p:spPr>
          <a:xfrm flipH="1">
            <a:off x="2348066" y="2438400"/>
            <a:ext cx="341794" cy="2514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6D39E9B-2964-42B8-83DB-C0C15EE1C052}"/>
              </a:ext>
            </a:extLst>
          </p:cNvPr>
          <p:cNvSpPr/>
          <p:nvPr/>
        </p:nvSpPr>
        <p:spPr>
          <a:xfrm>
            <a:off x="425612" y="5045319"/>
            <a:ext cx="235113" cy="2286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4FE978-14D7-4006-ADEF-0A57B392AB48}"/>
              </a:ext>
            </a:extLst>
          </p:cNvPr>
          <p:cNvSpPr/>
          <p:nvPr/>
        </p:nvSpPr>
        <p:spPr>
          <a:xfrm>
            <a:off x="425613" y="4710625"/>
            <a:ext cx="235113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BE24E9-9A74-4F68-9C11-D40CC198BE99}"/>
              </a:ext>
            </a:extLst>
          </p:cNvPr>
          <p:cNvSpPr/>
          <p:nvPr/>
        </p:nvSpPr>
        <p:spPr>
          <a:xfrm>
            <a:off x="425612" y="5380013"/>
            <a:ext cx="235113" cy="2286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48D6E-43A6-446F-8591-118D3FA893C7}"/>
              </a:ext>
            </a:extLst>
          </p:cNvPr>
          <p:cNvSpPr txBox="1"/>
          <p:nvPr/>
        </p:nvSpPr>
        <p:spPr>
          <a:xfrm>
            <a:off x="731519" y="4677615"/>
            <a:ext cx="125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공장위치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5C9B4-04A5-4DF8-9130-014107F6CE12}"/>
              </a:ext>
            </a:extLst>
          </p:cNvPr>
          <p:cNvSpPr txBox="1"/>
          <p:nvPr/>
        </p:nvSpPr>
        <p:spPr>
          <a:xfrm>
            <a:off x="731519" y="5012309"/>
            <a:ext cx="125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단기예보 위치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B0658-46F5-443D-BE6C-BDC4E69E2947}"/>
              </a:ext>
            </a:extLst>
          </p:cNvPr>
          <p:cNvSpPr txBox="1"/>
          <p:nvPr/>
        </p:nvSpPr>
        <p:spPr>
          <a:xfrm>
            <a:off x="731518" y="5342221"/>
            <a:ext cx="125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기상관측소 위치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23DA39-22AC-4C25-AA03-C4300AFDCFA5}"/>
              </a:ext>
            </a:extLst>
          </p:cNvPr>
          <p:cNvSpPr/>
          <p:nvPr/>
        </p:nvSpPr>
        <p:spPr>
          <a:xfrm>
            <a:off x="0" y="966525"/>
            <a:ext cx="6210300" cy="559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06CAFE-F72E-409E-B13B-59E3401D7337}"/>
              </a:ext>
            </a:extLst>
          </p:cNvPr>
          <p:cNvSpPr/>
          <p:nvPr/>
        </p:nvSpPr>
        <p:spPr>
          <a:xfrm>
            <a:off x="6210300" y="961064"/>
            <a:ext cx="5981700" cy="559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376C1-1B19-4BE3-AC97-1CB481D05EC5}"/>
              </a:ext>
            </a:extLst>
          </p:cNvPr>
          <p:cNvSpPr txBox="1"/>
          <p:nvPr/>
        </p:nvSpPr>
        <p:spPr>
          <a:xfrm>
            <a:off x="425611" y="1063482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기상데이터 위치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849D1-0F28-410E-8B6F-7A72625A274F}"/>
              </a:ext>
            </a:extLst>
          </p:cNvPr>
          <p:cNvSpPr txBox="1"/>
          <p:nvPr/>
        </p:nvSpPr>
        <p:spPr>
          <a:xfrm>
            <a:off x="3562350" y="1558583"/>
            <a:ext cx="2466975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실제 공장의 경우 당진에 위치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관측 데이터의 경우는 가장 가까운 관측소가 서산시이기 때문에 실제 공장과 거리적 차이가 크다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단기예보의 경우 동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읍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면 단위로 예보 데이터가 존재</a:t>
            </a:r>
            <a:r>
              <a:rPr lang="en-US" altLang="ko-KR" sz="1200" b="1" dirty="0"/>
              <a:t>,  </a:t>
            </a:r>
            <a:r>
              <a:rPr lang="ko-KR" altLang="en-US" sz="1200" b="1" dirty="0"/>
              <a:t>가까운 장소의 데이터 활용 가능</a:t>
            </a:r>
            <a:r>
              <a:rPr lang="en-US" altLang="ko-KR" sz="12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Ex) </a:t>
            </a:r>
            <a:r>
              <a:rPr lang="ko-KR" altLang="en-US" sz="1200" b="1" dirty="0"/>
              <a:t>고대면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송산면 송악읍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8C8E-03D8-4D13-B892-EBBF9EA7F8EA}"/>
              </a:ext>
            </a:extLst>
          </p:cNvPr>
          <p:cNvSpPr txBox="1"/>
          <p:nvPr/>
        </p:nvSpPr>
        <p:spPr>
          <a:xfrm>
            <a:off x="6580168" y="1063482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단기 예보 데이터의 예보 간격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91F7115-C716-4806-8B52-D143DFE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59" y="1558583"/>
            <a:ext cx="3230019" cy="301303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FDDE30-F039-4F7F-A729-99ACB7E1ABFA}"/>
              </a:ext>
            </a:extLst>
          </p:cNvPr>
          <p:cNvSpPr/>
          <p:nvPr/>
        </p:nvSpPr>
        <p:spPr>
          <a:xfrm>
            <a:off x="7191375" y="1704975"/>
            <a:ext cx="441325" cy="2837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26A7EA-FB62-4367-BB21-BFF5B435D19E}"/>
              </a:ext>
            </a:extLst>
          </p:cNvPr>
          <p:cNvSpPr txBox="1"/>
          <p:nvPr/>
        </p:nvSpPr>
        <p:spPr>
          <a:xfrm>
            <a:off x="9843935" y="1529771"/>
            <a:ext cx="2214970" cy="356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예보 간격</a:t>
            </a:r>
            <a:r>
              <a:rPr lang="en-US" altLang="ko-KR" sz="1600" b="1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단기 예보 데이터의 경우</a:t>
            </a:r>
            <a:r>
              <a:rPr lang="en-US" altLang="ko-KR" sz="1200" b="1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</a:t>
            </a:r>
            <a:r>
              <a:rPr lang="ko-KR" altLang="en-US" sz="1200" b="1" dirty="0"/>
              <a:t>시간 마다 예보를 하므로 결과적으로 같은 시간에 대해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작게는 </a:t>
            </a:r>
            <a:r>
              <a:rPr lang="en-US" altLang="ko-KR" sz="1200" b="1" dirty="0"/>
              <a:t>4</a:t>
            </a:r>
            <a:r>
              <a:rPr lang="ko-KR" altLang="en-US" sz="1200" b="1" dirty="0" err="1"/>
              <a:t>시간전</a:t>
            </a:r>
            <a:r>
              <a:rPr lang="ko-KR" altLang="en-US" sz="1200" b="1" dirty="0"/>
              <a:t> 예보부터 </a:t>
            </a:r>
            <a:r>
              <a:rPr lang="en-US" altLang="ko-KR" sz="1200" b="1" dirty="0"/>
              <a:t>61</a:t>
            </a:r>
            <a:r>
              <a:rPr lang="ko-KR" altLang="en-US" sz="1200" b="1" dirty="0" err="1"/>
              <a:t>시간전</a:t>
            </a:r>
            <a:r>
              <a:rPr lang="ko-KR" altLang="en-US" sz="1200" b="1" dirty="0"/>
              <a:t> 예보가 존재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결론</a:t>
            </a:r>
            <a:r>
              <a:rPr lang="en-US" altLang="ko-KR" sz="1600" b="1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예보 시간에 따라 예측 정확도가 다르므로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시간 별로 다르게 모델링이 필요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859394-DDDA-4A22-A40E-37E517924CF3}"/>
              </a:ext>
            </a:extLst>
          </p:cNvPr>
          <p:cNvSpPr/>
          <p:nvPr/>
        </p:nvSpPr>
        <p:spPr>
          <a:xfrm>
            <a:off x="2602230" y="2686691"/>
            <a:ext cx="381000" cy="3505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A21CA9-55F6-4C89-99D7-21721FBB69A2}"/>
              </a:ext>
            </a:extLst>
          </p:cNvPr>
          <p:cNvSpPr/>
          <p:nvPr/>
        </p:nvSpPr>
        <p:spPr>
          <a:xfrm>
            <a:off x="1495605" y="2611881"/>
            <a:ext cx="381000" cy="3505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08500A-6F32-43CB-A2E9-0A618444F0F8}"/>
              </a:ext>
            </a:extLst>
          </p:cNvPr>
          <p:cNvCxnSpPr>
            <a:cxnSpLocks/>
          </p:cNvCxnSpPr>
          <p:nvPr/>
        </p:nvCxnSpPr>
        <p:spPr>
          <a:xfrm flipH="1">
            <a:off x="1745987" y="2431167"/>
            <a:ext cx="922119" cy="33489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B49C06-7AC8-4A75-B914-5F6647A86392}"/>
              </a:ext>
            </a:extLst>
          </p:cNvPr>
          <p:cNvCxnSpPr>
            <a:cxnSpLocks/>
          </p:cNvCxnSpPr>
          <p:nvPr/>
        </p:nvCxnSpPr>
        <p:spPr>
          <a:xfrm>
            <a:off x="2738312" y="2438400"/>
            <a:ext cx="54418" cy="3849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D02AC-FC21-4B64-8EF4-B8136503AAF3}"/>
              </a:ext>
            </a:extLst>
          </p:cNvPr>
          <p:cNvSpPr txBox="1"/>
          <p:nvPr/>
        </p:nvSpPr>
        <p:spPr>
          <a:xfrm>
            <a:off x="6635913" y="4633378"/>
            <a:ext cx="1256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단기예보</a:t>
            </a:r>
            <a:r>
              <a:rPr lang="en-US" altLang="ko-KR" sz="1200" b="1" dirty="0"/>
              <a:t>.csv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349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12D41B-4301-4622-A4DF-C7E9F4AC1CB6}"/>
              </a:ext>
            </a:extLst>
          </p:cNvPr>
          <p:cNvSpPr/>
          <p:nvPr/>
        </p:nvSpPr>
        <p:spPr>
          <a:xfrm>
            <a:off x="519113" y="1807863"/>
            <a:ext cx="5410200" cy="771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71D406-2CBE-48A8-9BD8-938EA900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Simple Predictor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A705A3-1674-4A65-B09E-EB892F9060F9}"/>
              </a:ext>
            </a:extLst>
          </p:cNvPr>
          <p:cNvSpPr/>
          <p:nvPr/>
        </p:nvSpPr>
        <p:spPr>
          <a:xfrm>
            <a:off x="430340" y="1784775"/>
            <a:ext cx="5410200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Simple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Predictor</a:t>
            </a:r>
            <a:r>
              <a:rPr lang="ko-KR" altLang="en-US" b="1" dirty="0">
                <a:solidFill>
                  <a:schemeClr val="tx1"/>
                </a:solidFill>
              </a:rPr>
              <a:t> 구축 과정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0B36D18-8736-40C2-A109-112AAC1B34C2}"/>
              </a:ext>
            </a:extLst>
          </p:cNvPr>
          <p:cNvSpPr/>
          <p:nvPr/>
        </p:nvSpPr>
        <p:spPr>
          <a:xfrm>
            <a:off x="2838450" y="2618971"/>
            <a:ext cx="619125" cy="447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2DC83F3-194F-4FD4-A008-7F1B87412439}"/>
              </a:ext>
            </a:extLst>
          </p:cNvPr>
          <p:cNvSpPr/>
          <p:nvPr/>
        </p:nvSpPr>
        <p:spPr>
          <a:xfrm>
            <a:off x="2419349" y="3612851"/>
            <a:ext cx="619125" cy="4476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65E3A2-722C-4023-A2B7-B8F945927007}"/>
              </a:ext>
            </a:extLst>
          </p:cNvPr>
          <p:cNvSpPr/>
          <p:nvPr/>
        </p:nvSpPr>
        <p:spPr>
          <a:xfrm>
            <a:off x="819149" y="3111917"/>
            <a:ext cx="5276851" cy="447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</a:rPr>
              <a:t>기상 데이터 정확도 마다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B92875-4C94-4A79-BE52-F2D257958FE1}"/>
              </a:ext>
            </a:extLst>
          </p:cNvPr>
          <p:cNvSpPr/>
          <p:nvPr/>
        </p:nvSpPr>
        <p:spPr>
          <a:xfrm>
            <a:off x="266128" y="4127900"/>
            <a:ext cx="5276851" cy="447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</a:rPr>
              <a:t>정확도에 따른 시간 별로 </a:t>
            </a:r>
            <a:r>
              <a:rPr lang="en-US" altLang="ko-KR" sz="1600" b="1" dirty="0">
                <a:solidFill>
                  <a:schemeClr val="tx1"/>
                </a:solidFill>
              </a:rPr>
              <a:t>2 Stage Model </a:t>
            </a:r>
            <a:r>
              <a:rPr lang="ko-KR" altLang="en-US" sz="1600" b="1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233FA3-E2D3-408B-8782-DBE6DEAD7917}"/>
              </a:ext>
            </a:extLst>
          </p:cNvPr>
          <p:cNvSpPr/>
          <p:nvPr/>
        </p:nvSpPr>
        <p:spPr>
          <a:xfrm>
            <a:off x="0" y="966525"/>
            <a:ext cx="6210300" cy="559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03E69-DBD3-45C7-8031-831C295A9E3F}"/>
              </a:ext>
            </a:extLst>
          </p:cNvPr>
          <p:cNvSpPr/>
          <p:nvPr/>
        </p:nvSpPr>
        <p:spPr>
          <a:xfrm>
            <a:off x="6210300" y="970208"/>
            <a:ext cx="5981700" cy="559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01BF7-3A42-44D8-8297-F8BF46659551}"/>
              </a:ext>
            </a:extLst>
          </p:cNvPr>
          <p:cNvSpPr txBox="1"/>
          <p:nvPr/>
        </p:nvSpPr>
        <p:spPr>
          <a:xfrm>
            <a:off x="425611" y="1063482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Simple</a:t>
            </a:r>
            <a:r>
              <a:rPr lang="ko-KR" altLang="en-US" b="1" dirty="0"/>
              <a:t> </a:t>
            </a:r>
            <a:r>
              <a:rPr lang="en-US" altLang="ko-KR" b="1" dirty="0"/>
              <a:t>Predictor</a:t>
            </a:r>
            <a:r>
              <a:rPr lang="ko-KR" altLang="en-US" b="1" dirty="0"/>
              <a:t> 구축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C77CB-E824-4256-A53F-A54EEEBC48E4}"/>
              </a:ext>
            </a:extLst>
          </p:cNvPr>
          <p:cNvSpPr txBox="1"/>
          <p:nvPr/>
        </p:nvSpPr>
        <p:spPr>
          <a:xfrm>
            <a:off x="6491287" y="1063482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문제점 및 극복 방안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55CB89-0074-4A02-8471-36D0B92D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60" y="1835851"/>
            <a:ext cx="5109590" cy="111118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DD4A1-435D-4C95-BABE-8256E64710E0}"/>
              </a:ext>
            </a:extLst>
          </p:cNvPr>
          <p:cNvSpPr/>
          <p:nvPr/>
        </p:nvSpPr>
        <p:spPr>
          <a:xfrm>
            <a:off x="7991856" y="2021707"/>
            <a:ext cx="423481" cy="925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81B5B-121A-474A-9400-82ABFF1386FC}"/>
              </a:ext>
            </a:extLst>
          </p:cNvPr>
          <p:cNvSpPr txBox="1"/>
          <p:nvPr/>
        </p:nvSpPr>
        <p:spPr>
          <a:xfrm>
            <a:off x="9055204" y="4609604"/>
            <a:ext cx="237559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선형 </a:t>
            </a:r>
            <a:r>
              <a:rPr lang="ko-KR" altLang="en-US" sz="1200" b="1" dirty="0" err="1"/>
              <a:t>보간법을</a:t>
            </a:r>
            <a:r>
              <a:rPr lang="ko-KR" altLang="en-US" sz="1200" b="1" dirty="0"/>
              <a:t> 사용하기엔</a:t>
            </a:r>
            <a:r>
              <a:rPr lang="en-US" altLang="ko-KR" sz="1200" b="1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습도의 변동성이 크기 때문에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보간법을</a:t>
            </a:r>
            <a:r>
              <a:rPr lang="ko-KR" altLang="en-US" sz="1200" b="1" dirty="0"/>
              <a:t> 적용하면 성능이 나오지 않을 것이다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936FF2-E771-47C5-995A-CE713576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27" y="4681802"/>
            <a:ext cx="557893" cy="704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C79CA7-FF81-4B62-9AD0-B1FB7EC2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27" y="5575828"/>
            <a:ext cx="638746" cy="8005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8FC32-7073-4FF1-96C6-7D4F9F916353}"/>
              </a:ext>
            </a:extLst>
          </p:cNvPr>
          <p:cNvSpPr txBox="1"/>
          <p:nvPr/>
        </p:nvSpPr>
        <p:spPr>
          <a:xfrm>
            <a:off x="7472394" y="5371699"/>
            <a:ext cx="9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변동성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A48DD2-4650-48EF-B80F-42310D538B23}"/>
              </a:ext>
            </a:extLst>
          </p:cNvPr>
          <p:cNvCxnSpPr>
            <a:cxnSpLocks/>
          </p:cNvCxnSpPr>
          <p:nvPr/>
        </p:nvCxnSpPr>
        <p:spPr>
          <a:xfrm>
            <a:off x="7916549" y="4751583"/>
            <a:ext cx="0" cy="634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2C2674-E0D6-4A91-968F-704467F83727}"/>
              </a:ext>
            </a:extLst>
          </p:cNvPr>
          <p:cNvCxnSpPr>
            <a:cxnSpLocks/>
          </p:cNvCxnSpPr>
          <p:nvPr/>
        </p:nvCxnSpPr>
        <p:spPr>
          <a:xfrm flipH="1" flipV="1">
            <a:off x="7904936" y="5711214"/>
            <a:ext cx="11613" cy="5959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86C22F-CBB8-43FD-B8B9-5E39777E7F49}"/>
              </a:ext>
            </a:extLst>
          </p:cNvPr>
          <p:cNvSpPr txBox="1"/>
          <p:nvPr/>
        </p:nvSpPr>
        <p:spPr>
          <a:xfrm>
            <a:off x="8030850" y="4681802"/>
            <a:ext cx="9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4AC6A-6763-43A2-BCCA-8C0ABFF94787}"/>
              </a:ext>
            </a:extLst>
          </p:cNvPr>
          <p:cNvSpPr txBox="1"/>
          <p:nvPr/>
        </p:nvSpPr>
        <p:spPr>
          <a:xfrm>
            <a:off x="8053196" y="5711424"/>
            <a:ext cx="9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High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B0DC1-D8C2-4BAE-82B4-22E177CD9DE6}"/>
              </a:ext>
            </a:extLst>
          </p:cNvPr>
          <p:cNvSpPr txBox="1"/>
          <p:nvPr/>
        </p:nvSpPr>
        <p:spPr>
          <a:xfrm>
            <a:off x="6678400" y="3101658"/>
            <a:ext cx="517885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기상 데이터의 간격이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시간 간격이므로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저희 </a:t>
            </a:r>
            <a:r>
              <a:rPr lang="en-US" altLang="ko-KR" sz="1200" b="1" dirty="0"/>
              <a:t>Model</a:t>
            </a:r>
            <a:r>
              <a:rPr lang="ko-KR" altLang="en-US" sz="1200" b="1" dirty="0"/>
              <a:t>은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시간 단위로 결로 예측이 가능하다</a:t>
            </a:r>
            <a:r>
              <a:rPr lang="en-US" altLang="ko-KR" sz="12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더 자세한 시간의 예측을 위한 방법은 아래와 같다</a:t>
            </a:r>
            <a:r>
              <a:rPr lang="en-US" altLang="ko-KR" sz="1200" b="1" dirty="0"/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/>
              <a:t>선형 </a:t>
            </a:r>
            <a:r>
              <a:rPr lang="ko-KR" altLang="en-US" sz="1200" b="1" dirty="0" err="1"/>
              <a:t>보간법을</a:t>
            </a:r>
            <a:r>
              <a:rPr lang="ko-KR" altLang="en-US" sz="1200" b="1" dirty="0"/>
              <a:t> 사용한다</a:t>
            </a:r>
            <a:r>
              <a:rPr lang="en-US" altLang="ko-KR" sz="1200" b="1" dirty="0"/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/>
              <a:t>패턴 인식을 이용한다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8B8FF-7CC7-49F6-89F5-B808406D3DD9}"/>
              </a:ext>
            </a:extLst>
          </p:cNvPr>
          <p:cNvSpPr txBox="1"/>
          <p:nvPr/>
        </p:nvSpPr>
        <p:spPr>
          <a:xfrm>
            <a:off x="425611" y="5051134"/>
            <a:ext cx="5010162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 Stage Model</a:t>
            </a:r>
            <a:r>
              <a:rPr lang="ko-KR" altLang="en-US" sz="1400" b="1" dirty="0"/>
              <a:t>을 단지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시간별로 병렬로 </a:t>
            </a:r>
            <a:r>
              <a:rPr lang="ko-KR" altLang="en-US" sz="1400" b="1" dirty="0" err="1"/>
              <a:t>사용함으로서</a:t>
            </a:r>
            <a:r>
              <a:rPr lang="en-US" altLang="ko-KR" sz="1400" b="1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사용이 가능하다는 장점이 존재</a:t>
            </a:r>
          </a:p>
        </p:txBody>
      </p:sp>
    </p:spTree>
    <p:extLst>
      <p:ext uri="{BB962C8B-B14F-4D97-AF65-F5344CB8AC3E}">
        <p14:creationId xmlns:p14="http://schemas.microsoft.com/office/powerpoint/2010/main" val="130319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9ED3-4561-434E-958C-12B99C27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Predictor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34457-DE20-4714-B426-9B22661C2D35}"/>
              </a:ext>
            </a:extLst>
          </p:cNvPr>
          <p:cNvSpPr/>
          <p:nvPr/>
        </p:nvSpPr>
        <p:spPr>
          <a:xfrm>
            <a:off x="9076427" y="1772396"/>
            <a:ext cx="705678" cy="6388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1C5385-720A-4403-B5DD-FF8D2FD10512}"/>
              </a:ext>
            </a:extLst>
          </p:cNvPr>
          <p:cNvSpPr/>
          <p:nvPr/>
        </p:nvSpPr>
        <p:spPr>
          <a:xfrm>
            <a:off x="9076427" y="2787833"/>
            <a:ext cx="705678" cy="6388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5B2F02-5C41-4C88-A59A-89EC4132DCCF}"/>
              </a:ext>
            </a:extLst>
          </p:cNvPr>
          <p:cNvSpPr/>
          <p:nvPr/>
        </p:nvSpPr>
        <p:spPr>
          <a:xfrm>
            <a:off x="1846923" y="41409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605487-3DDB-467C-9168-A8FCF0288F45}"/>
              </a:ext>
            </a:extLst>
          </p:cNvPr>
          <p:cNvSpPr/>
          <p:nvPr/>
        </p:nvSpPr>
        <p:spPr>
          <a:xfrm>
            <a:off x="1846923" y="432372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3D2EA8-5E94-4EDD-81E7-304087D116BE}"/>
              </a:ext>
            </a:extLst>
          </p:cNvPr>
          <p:cNvSpPr/>
          <p:nvPr/>
        </p:nvSpPr>
        <p:spPr>
          <a:xfrm>
            <a:off x="1846923" y="452952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B54C6B-BFC2-4506-A572-787857800886}"/>
              </a:ext>
            </a:extLst>
          </p:cNvPr>
          <p:cNvSpPr/>
          <p:nvPr/>
        </p:nvSpPr>
        <p:spPr>
          <a:xfrm>
            <a:off x="1841843" y="469964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57AA3-D42D-4196-A4EF-B19B6D6C781C}"/>
              </a:ext>
            </a:extLst>
          </p:cNvPr>
          <p:cNvSpPr/>
          <p:nvPr/>
        </p:nvSpPr>
        <p:spPr>
          <a:xfrm>
            <a:off x="9105002" y="4794433"/>
            <a:ext cx="705678" cy="6388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5F5B45-5E5B-49C9-9F4A-FFD98EA2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49" y="1638902"/>
            <a:ext cx="1304925" cy="962498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BCFB35B-D68D-4382-91BC-8E0251A22EF6}"/>
              </a:ext>
            </a:extLst>
          </p:cNvPr>
          <p:cNvSpPr/>
          <p:nvPr/>
        </p:nvSpPr>
        <p:spPr>
          <a:xfrm>
            <a:off x="9338692" y="2512655"/>
            <a:ext cx="181148" cy="26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4143A5C-BBC8-47FC-B76C-5A781923F953}"/>
              </a:ext>
            </a:extLst>
          </p:cNvPr>
          <p:cNvSpPr/>
          <p:nvPr/>
        </p:nvSpPr>
        <p:spPr>
          <a:xfrm>
            <a:off x="9344288" y="3491937"/>
            <a:ext cx="181148" cy="26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A5B880A-3C40-4A9B-875E-F768D2C0254A}"/>
              </a:ext>
            </a:extLst>
          </p:cNvPr>
          <p:cNvSpPr/>
          <p:nvPr/>
        </p:nvSpPr>
        <p:spPr>
          <a:xfrm>
            <a:off x="9367267" y="4537811"/>
            <a:ext cx="181148" cy="26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6A240-C844-467E-A4CA-F753B82E90C1}"/>
              </a:ext>
            </a:extLst>
          </p:cNvPr>
          <p:cNvSpPr txBox="1"/>
          <p:nvPr/>
        </p:nvSpPr>
        <p:spPr>
          <a:xfrm>
            <a:off x="3988345" y="1525422"/>
            <a:ext cx="4229100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모델의 </a:t>
            </a:r>
            <a:r>
              <a:rPr lang="en-US" altLang="ko-KR" b="1" dirty="0"/>
              <a:t>2</a:t>
            </a:r>
            <a:r>
              <a:rPr lang="ko-KR" altLang="en-US" b="1" dirty="0"/>
              <a:t>가지 목적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/>
              <a:t>24</a:t>
            </a:r>
            <a:r>
              <a:rPr lang="ko-KR" altLang="en-US" sz="1400" b="1" dirty="0"/>
              <a:t>시간 동안의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시간당 결로 예측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/>
              <a:t>실시간성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Predictor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개의 독립으로 만들어 예측할 경우 </a:t>
            </a:r>
            <a:r>
              <a:rPr lang="en-US" altLang="ko-KR" sz="1400" b="1" dirty="0"/>
              <a:t>24</a:t>
            </a:r>
            <a:r>
              <a:rPr lang="ko-KR" altLang="en-US" sz="1400" b="1" dirty="0"/>
              <a:t>시간마다 </a:t>
            </a:r>
            <a:r>
              <a:rPr lang="en-US" altLang="ko-KR" sz="1400" b="1" dirty="0"/>
              <a:t>update</a:t>
            </a:r>
            <a:r>
              <a:rPr lang="ko-KR" altLang="en-US" sz="1400" b="1" dirty="0"/>
              <a:t>시킬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Detail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단기 예보는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시간 마다 최신화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하루동안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개의 예보 시작시간이 존재하므로 실시간적으로 예보를 위해선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Predictor</a:t>
            </a:r>
            <a:r>
              <a:rPr lang="ko-KR" altLang="en-US" sz="1400" b="1" dirty="0"/>
              <a:t>가 필요하다</a:t>
            </a:r>
            <a:r>
              <a:rPr lang="en-US" altLang="ko-KR" sz="1400" b="1" dirty="0"/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B86E49-4735-4A5C-BFA8-71940EAAD8AD}"/>
              </a:ext>
            </a:extLst>
          </p:cNvPr>
          <p:cNvSpPr/>
          <p:nvPr/>
        </p:nvSpPr>
        <p:spPr>
          <a:xfrm>
            <a:off x="1019175" y="1876425"/>
            <a:ext cx="1676400" cy="552851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Predictor1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70E62C-AF91-466E-988D-D17A90B1C133}"/>
              </a:ext>
            </a:extLst>
          </p:cNvPr>
          <p:cNvSpPr/>
          <p:nvPr/>
        </p:nvSpPr>
        <p:spPr>
          <a:xfrm>
            <a:off x="1019175" y="2661014"/>
            <a:ext cx="1676400" cy="552851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Predictor2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3587AD-5F2A-4D4E-B3FE-EBB18CCDB10F}"/>
              </a:ext>
            </a:extLst>
          </p:cNvPr>
          <p:cNvSpPr/>
          <p:nvPr/>
        </p:nvSpPr>
        <p:spPr>
          <a:xfrm>
            <a:off x="1019175" y="3444713"/>
            <a:ext cx="1676400" cy="552851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Predictor3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E990D85-4D7C-435D-86B2-078BB9198704}"/>
              </a:ext>
            </a:extLst>
          </p:cNvPr>
          <p:cNvSpPr/>
          <p:nvPr/>
        </p:nvSpPr>
        <p:spPr>
          <a:xfrm>
            <a:off x="1019175" y="5019474"/>
            <a:ext cx="1676400" cy="552851"/>
          </a:xfrm>
          <a:prstGeom prst="round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Predictor8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5A1A10FA-4C57-4DA2-B306-7202788E16DA}"/>
              </a:ext>
            </a:extLst>
          </p:cNvPr>
          <p:cNvSpPr/>
          <p:nvPr/>
        </p:nvSpPr>
        <p:spPr>
          <a:xfrm>
            <a:off x="297105" y="2127851"/>
            <a:ext cx="604907" cy="314305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DE184B56-A523-4218-BB39-51309A7650D9}"/>
              </a:ext>
            </a:extLst>
          </p:cNvPr>
          <p:cNvSpPr/>
          <p:nvPr/>
        </p:nvSpPr>
        <p:spPr>
          <a:xfrm rot="16200000">
            <a:off x="1465580" y="3364364"/>
            <a:ext cx="3163846" cy="552851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10E4F035-8F9B-47E2-A483-772163CDD9D0}"/>
              </a:ext>
            </a:extLst>
          </p:cNvPr>
          <p:cNvSpPr/>
          <p:nvPr/>
        </p:nvSpPr>
        <p:spPr>
          <a:xfrm rot="16200000">
            <a:off x="10227673" y="3345886"/>
            <a:ext cx="3163846" cy="552851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E340DB17-C785-42B7-9CDF-97361B673FC1}"/>
              </a:ext>
            </a:extLst>
          </p:cNvPr>
          <p:cNvSpPr/>
          <p:nvPr/>
        </p:nvSpPr>
        <p:spPr>
          <a:xfrm>
            <a:off x="8329525" y="2120151"/>
            <a:ext cx="604907" cy="314305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51FD0-E6CC-44EA-9E78-BB2DFA17113E}"/>
              </a:ext>
            </a:extLst>
          </p:cNvPr>
          <p:cNvSpPr txBox="1"/>
          <p:nvPr/>
        </p:nvSpPr>
        <p:spPr>
          <a:xfrm>
            <a:off x="1182615" y="1334572"/>
            <a:ext cx="175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Model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5EC968-84F1-450B-99F7-9F8379F8E246}"/>
              </a:ext>
            </a:extLst>
          </p:cNvPr>
          <p:cNvSpPr txBox="1"/>
          <p:nvPr/>
        </p:nvSpPr>
        <p:spPr>
          <a:xfrm>
            <a:off x="9558756" y="1256232"/>
            <a:ext cx="208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기상청 단기예보</a:t>
            </a:r>
            <a:endParaRPr lang="ko-KR" altLang="en-US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0443661-53EA-45C9-9E02-BD6AC6168DAC}"/>
              </a:ext>
            </a:extLst>
          </p:cNvPr>
          <p:cNvSpPr/>
          <p:nvPr/>
        </p:nvSpPr>
        <p:spPr>
          <a:xfrm rot="16200000">
            <a:off x="9943208" y="1947388"/>
            <a:ext cx="170743" cy="26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B50251-9B1B-446F-8B2D-0D11F2A4AFBC}"/>
              </a:ext>
            </a:extLst>
          </p:cNvPr>
          <p:cNvSpPr/>
          <p:nvPr/>
        </p:nvSpPr>
        <p:spPr>
          <a:xfrm>
            <a:off x="9400248" y="404565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FC90B0-F7AA-4819-AFDC-381D8CFA2744}"/>
              </a:ext>
            </a:extLst>
          </p:cNvPr>
          <p:cNvSpPr/>
          <p:nvPr/>
        </p:nvSpPr>
        <p:spPr>
          <a:xfrm>
            <a:off x="9400248" y="422847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8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C5D0CCDC-EA2D-49E4-8A26-C497E4CE67ED}"/>
              </a:ext>
            </a:extLst>
          </p:cNvPr>
          <p:cNvSpPr/>
          <p:nvPr/>
        </p:nvSpPr>
        <p:spPr>
          <a:xfrm>
            <a:off x="8392884" y="1068125"/>
            <a:ext cx="3418116" cy="5281875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F0158A36-3930-4933-BB7C-57A450B09025}"/>
              </a:ext>
            </a:extLst>
          </p:cNvPr>
          <p:cNvSpPr/>
          <p:nvPr/>
        </p:nvSpPr>
        <p:spPr>
          <a:xfrm>
            <a:off x="4376812" y="2688343"/>
            <a:ext cx="2904954" cy="1611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60A7EF-8965-450E-B56A-59D61282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Detail Predictor</a:t>
            </a:r>
            <a:endParaRPr lang="ko-KR" altLang="en-US" b="1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AA88E47-C690-49C2-983D-A1EF35F1FBFF}"/>
              </a:ext>
            </a:extLst>
          </p:cNvPr>
          <p:cNvSpPr/>
          <p:nvPr/>
        </p:nvSpPr>
        <p:spPr>
          <a:xfrm>
            <a:off x="626165" y="1672906"/>
            <a:ext cx="705678" cy="638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FF6A28-FD29-4BD7-8D06-7F3497FE6D2F}"/>
              </a:ext>
            </a:extLst>
          </p:cNvPr>
          <p:cNvSpPr/>
          <p:nvPr/>
        </p:nvSpPr>
        <p:spPr>
          <a:xfrm>
            <a:off x="1341718" y="1672906"/>
            <a:ext cx="705678" cy="331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기온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D6D7EDF-1E91-428C-97ED-43AA83C0D0D1}"/>
              </a:ext>
            </a:extLst>
          </p:cNvPr>
          <p:cNvSpPr/>
          <p:nvPr/>
        </p:nvSpPr>
        <p:spPr>
          <a:xfrm>
            <a:off x="1342000" y="1995372"/>
            <a:ext cx="705678" cy="316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습도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5D3EE09-AEFC-4301-8826-339DAD8606D6}"/>
              </a:ext>
            </a:extLst>
          </p:cNvPr>
          <p:cNvCxnSpPr>
            <a:stCxn id="121" idx="3"/>
          </p:cNvCxnSpPr>
          <p:nvPr/>
        </p:nvCxnSpPr>
        <p:spPr>
          <a:xfrm>
            <a:off x="2047396" y="1838893"/>
            <a:ext cx="429104" cy="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F7AF2B1-F185-4A91-BDD9-73C7355E5604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2047678" y="2153587"/>
            <a:ext cx="428822" cy="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F5D1553-3EFD-4593-BD2F-1A6A4A407580}"/>
              </a:ext>
            </a:extLst>
          </p:cNvPr>
          <p:cNvSpPr/>
          <p:nvPr/>
        </p:nvSpPr>
        <p:spPr>
          <a:xfrm>
            <a:off x="2501074" y="1720427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9A56828-2AA5-4FBA-9FEA-5AE09947191E}"/>
              </a:ext>
            </a:extLst>
          </p:cNvPr>
          <p:cNvSpPr/>
          <p:nvPr/>
        </p:nvSpPr>
        <p:spPr>
          <a:xfrm>
            <a:off x="2501285" y="2056890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E394415-6F53-4A66-A69B-F7A2D79D2507}"/>
              </a:ext>
            </a:extLst>
          </p:cNvPr>
          <p:cNvSpPr/>
          <p:nvPr/>
        </p:nvSpPr>
        <p:spPr>
          <a:xfrm>
            <a:off x="626165" y="2688343"/>
            <a:ext cx="705678" cy="638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ABE42D1-F0F3-4E3B-B683-E81017D2BDFE}"/>
              </a:ext>
            </a:extLst>
          </p:cNvPr>
          <p:cNvSpPr/>
          <p:nvPr/>
        </p:nvSpPr>
        <p:spPr>
          <a:xfrm>
            <a:off x="1341718" y="2688343"/>
            <a:ext cx="705678" cy="331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기온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D12698-89D0-4995-A749-10ABE1B23D69}"/>
              </a:ext>
            </a:extLst>
          </p:cNvPr>
          <p:cNvSpPr/>
          <p:nvPr/>
        </p:nvSpPr>
        <p:spPr>
          <a:xfrm>
            <a:off x="1342000" y="3010809"/>
            <a:ext cx="705678" cy="316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습도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792D91B-44D1-4385-AEA7-BE8BA6689AA1}"/>
              </a:ext>
            </a:extLst>
          </p:cNvPr>
          <p:cNvCxnSpPr>
            <a:stCxn id="132" idx="3"/>
          </p:cNvCxnSpPr>
          <p:nvPr/>
        </p:nvCxnSpPr>
        <p:spPr>
          <a:xfrm>
            <a:off x="2047396" y="2854330"/>
            <a:ext cx="429104" cy="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D97FD4E-B727-4DEA-8410-E15579106F76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2047678" y="3169024"/>
            <a:ext cx="428822" cy="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877FE0DA-8C4F-46FB-973C-11F5E9AE0DA7}"/>
              </a:ext>
            </a:extLst>
          </p:cNvPr>
          <p:cNvSpPr/>
          <p:nvPr/>
        </p:nvSpPr>
        <p:spPr>
          <a:xfrm>
            <a:off x="2501074" y="273586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5DD7287-89D2-493E-9817-7C01450119F9}"/>
              </a:ext>
            </a:extLst>
          </p:cNvPr>
          <p:cNvSpPr/>
          <p:nvPr/>
        </p:nvSpPr>
        <p:spPr>
          <a:xfrm>
            <a:off x="2501285" y="3072327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4084B0E-9272-48FE-A91F-DAB4D4954937}"/>
              </a:ext>
            </a:extLst>
          </p:cNvPr>
          <p:cNvSpPr/>
          <p:nvPr/>
        </p:nvSpPr>
        <p:spPr>
          <a:xfrm>
            <a:off x="1323048" y="363861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070341D-4F80-4D45-83AD-2C80059C83A6}"/>
              </a:ext>
            </a:extLst>
          </p:cNvPr>
          <p:cNvSpPr/>
          <p:nvPr/>
        </p:nvSpPr>
        <p:spPr>
          <a:xfrm>
            <a:off x="1323048" y="38214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7CA44E5-D416-4E0B-97B2-217125DE2A6D}"/>
              </a:ext>
            </a:extLst>
          </p:cNvPr>
          <p:cNvSpPr/>
          <p:nvPr/>
        </p:nvSpPr>
        <p:spPr>
          <a:xfrm>
            <a:off x="1323048" y="402723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13720A2-9FC9-42BF-8E80-C8457E4C5C76}"/>
              </a:ext>
            </a:extLst>
          </p:cNvPr>
          <p:cNvSpPr/>
          <p:nvPr/>
        </p:nvSpPr>
        <p:spPr>
          <a:xfrm>
            <a:off x="1323048" y="421006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28128AB-D433-4144-90DA-96DA8D6F19A8}"/>
              </a:ext>
            </a:extLst>
          </p:cNvPr>
          <p:cNvSpPr/>
          <p:nvPr/>
        </p:nvSpPr>
        <p:spPr>
          <a:xfrm>
            <a:off x="626165" y="4694943"/>
            <a:ext cx="705678" cy="638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DABFEC1-45E4-4516-B574-D5862AC8F9E6}"/>
              </a:ext>
            </a:extLst>
          </p:cNvPr>
          <p:cNvSpPr/>
          <p:nvPr/>
        </p:nvSpPr>
        <p:spPr>
          <a:xfrm>
            <a:off x="1341718" y="4694943"/>
            <a:ext cx="705678" cy="3319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기온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0E0840-7C69-460A-8B74-BE14A8FBB80C}"/>
              </a:ext>
            </a:extLst>
          </p:cNvPr>
          <p:cNvSpPr/>
          <p:nvPr/>
        </p:nvSpPr>
        <p:spPr>
          <a:xfrm>
            <a:off x="1342000" y="5017409"/>
            <a:ext cx="705678" cy="316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습도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7941167-2898-4C92-9C9A-337DCEE92F1F}"/>
              </a:ext>
            </a:extLst>
          </p:cNvPr>
          <p:cNvCxnSpPr>
            <a:stCxn id="143" idx="3"/>
          </p:cNvCxnSpPr>
          <p:nvPr/>
        </p:nvCxnSpPr>
        <p:spPr>
          <a:xfrm>
            <a:off x="2047396" y="4860930"/>
            <a:ext cx="429104" cy="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9EF29F6-7A14-437E-85FD-4BB18CAEC809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2047678" y="5175624"/>
            <a:ext cx="428822" cy="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EB6C23B7-A976-49D1-84FD-991D25A8204C}"/>
              </a:ext>
            </a:extLst>
          </p:cNvPr>
          <p:cNvSpPr/>
          <p:nvPr/>
        </p:nvSpPr>
        <p:spPr>
          <a:xfrm>
            <a:off x="2501074" y="474246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59B1B19-03AD-4DB8-9A7F-9A0840F61A34}"/>
              </a:ext>
            </a:extLst>
          </p:cNvPr>
          <p:cNvSpPr/>
          <p:nvPr/>
        </p:nvSpPr>
        <p:spPr>
          <a:xfrm>
            <a:off x="2501285" y="5078927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676FEAD-71ED-4ED0-A813-430431BBC77E}"/>
              </a:ext>
            </a:extLst>
          </p:cNvPr>
          <p:cNvSpPr/>
          <p:nvPr/>
        </p:nvSpPr>
        <p:spPr>
          <a:xfrm>
            <a:off x="3224580" y="149775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FC91FD0-7EB0-430C-8621-015349E5A0D1}"/>
              </a:ext>
            </a:extLst>
          </p:cNvPr>
          <p:cNvSpPr/>
          <p:nvPr/>
        </p:nvSpPr>
        <p:spPr>
          <a:xfrm>
            <a:off x="3224791" y="1859617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8405AE4-6A84-4670-AA84-758D255B7D6E}"/>
              </a:ext>
            </a:extLst>
          </p:cNvPr>
          <p:cNvSpPr/>
          <p:nvPr/>
        </p:nvSpPr>
        <p:spPr>
          <a:xfrm>
            <a:off x="3224580" y="219083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D1EF936-CFF1-433E-8DC9-9A8ECC3237C1}"/>
              </a:ext>
            </a:extLst>
          </p:cNvPr>
          <p:cNvSpPr/>
          <p:nvPr/>
        </p:nvSpPr>
        <p:spPr>
          <a:xfrm>
            <a:off x="3228789" y="2578086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22DF5DC-D29C-4263-A9F1-94837431D7BC}"/>
              </a:ext>
            </a:extLst>
          </p:cNvPr>
          <p:cNvSpPr/>
          <p:nvPr/>
        </p:nvSpPr>
        <p:spPr>
          <a:xfrm>
            <a:off x="3229000" y="2939949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ACE6D2B-934E-49F2-A9E0-64ABDF39BC9A}"/>
              </a:ext>
            </a:extLst>
          </p:cNvPr>
          <p:cNvSpPr/>
          <p:nvPr/>
        </p:nvSpPr>
        <p:spPr>
          <a:xfrm>
            <a:off x="3228789" y="3271166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CC03292-5992-4CDF-8723-1773084AAE04}"/>
              </a:ext>
            </a:extLst>
          </p:cNvPr>
          <p:cNvSpPr/>
          <p:nvPr/>
        </p:nvSpPr>
        <p:spPr>
          <a:xfrm>
            <a:off x="3224580" y="4606423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4375E3B-AD84-487A-BCFE-3286E14C9D66}"/>
              </a:ext>
            </a:extLst>
          </p:cNvPr>
          <p:cNvSpPr/>
          <p:nvPr/>
        </p:nvSpPr>
        <p:spPr>
          <a:xfrm>
            <a:off x="3224791" y="4968286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6C23147-6F5C-473B-804D-D15653AD720F}"/>
              </a:ext>
            </a:extLst>
          </p:cNvPr>
          <p:cNvSpPr/>
          <p:nvPr/>
        </p:nvSpPr>
        <p:spPr>
          <a:xfrm>
            <a:off x="3224580" y="5299503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CA31D85-92E6-4DB0-B5F6-CE76E415747C}"/>
              </a:ext>
            </a:extLst>
          </p:cNvPr>
          <p:cNvCxnSpPr>
            <a:cxnSpLocks/>
            <a:stCxn id="129" idx="6"/>
            <a:endCxn id="149" idx="2"/>
          </p:cNvCxnSpPr>
          <p:nvPr/>
        </p:nvCxnSpPr>
        <p:spPr>
          <a:xfrm flipV="1">
            <a:off x="2753074" y="1623754"/>
            <a:ext cx="471506" cy="22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9713EFD-E811-4693-BD04-5B1ED40CDFCD}"/>
              </a:ext>
            </a:extLst>
          </p:cNvPr>
          <p:cNvCxnSpPr>
            <a:cxnSpLocks/>
            <a:stCxn id="129" idx="6"/>
            <a:endCxn id="150" idx="2"/>
          </p:cNvCxnSpPr>
          <p:nvPr/>
        </p:nvCxnSpPr>
        <p:spPr>
          <a:xfrm>
            <a:off x="2753074" y="1846427"/>
            <a:ext cx="471717" cy="13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0FE90865-6A99-49F0-A8BC-9F692098A6AE}"/>
              </a:ext>
            </a:extLst>
          </p:cNvPr>
          <p:cNvCxnSpPr>
            <a:cxnSpLocks/>
            <a:stCxn id="129" idx="6"/>
            <a:endCxn id="151" idx="2"/>
          </p:cNvCxnSpPr>
          <p:nvPr/>
        </p:nvCxnSpPr>
        <p:spPr>
          <a:xfrm>
            <a:off x="2753074" y="1846427"/>
            <a:ext cx="471506" cy="470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86D6E4-B18D-4FB1-B7F5-0C28BEE42570}"/>
              </a:ext>
            </a:extLst>
          </p:cNvPr>
          <p:cNvCxnSpPr>
            <a:cxnSpLocks/>
            <a:stCxn id="129" idx="6"/>
            <a:endCxn id="152" idx="2"/>
          </p:cNvCxnSpPr>
          <p:nvPr/>
        </p:nvCxnSpPr>
        <p:spPr>
          <a:xfrm>
            <a:off x="2753074" y="1846427"/>
            <a:ext cx="475715" cy="85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DBE62E6-D022-42F3-98AB-6D9E0B402E97}"/>
              </a:ext>
            </a:extLst>
          </p:cNvPr>
          <p:cNvCxnSpPr>
            <a:cxnSpLocks/>
            <a:stCxn id="129" idx="6"/>
            <a:endCxn id="153" idx="2"/>
          </p:cNvCxnSpPr>
          <p:nvPr/>
        </p:nvCxnSpPr>
        <p:spPr>
          <a:xfrm>
            <a:off x="2753074" y="1846427"/>
            <a:ext cx="475926" cy="121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8BE6F15-1857-4805-9E8F-CE15280A5FC9}"/>
              </a:ext>
            </a:extLst>
          </p:cNvPr>
          <p:cNvCxnSpPr>
            <a:cxnSpLocks/>
            <a:stCxn id="129" idx="6"/>
            <a:endCxn id="154" idx="2"/>
          </p:cNvCxnSpPr>
          <p:nvPr/>
        </p:nvCxnSpPr>
        <p:spPr>
          <a:xfrm>
            <a:off x="2753074" y="1846427"/>
            <a:ext cx="475715" cy="1550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BF3B341-7336-4A5A-873A-5DBEEDA4C29F}"/>
              </a:ext>
            </a:extLst>
          </p:cNvPr>
          <p:cNvCxnSpPr>
            <a:cxnSpLocks/>
            <a:stCxn id="129" idx="6"/>
            <a:endCxn id="155" idx="2"/>
          </p:cNvCxnSpPr>
          <p:nvPr/>
        </p:nvCxnSpPr>
        <p:spPr>
          <a:xfrm>
            <a:off x="2753074" y="1846427"/>
            <a:ext cx="471506" cy="288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C6EED41-054F-4D67-8151-2433C465649F}"/>
              </a:ext>
            </a:extLst>
          </p:cNvPr>
          <p:cNvCxnSpPr>
            <a:cxnSpLocks/>
            <a:stCxn id="129" idx="6"/>
            <a:endCxn id="156" idx="2"/>
          </p:cNvCxnSpPr>
          <p:nvPr/>
        </p:nvCxnSpPr>
        <p:spPr>
          <a:xfrm>
            <a:off x="2753074" y="1846427"/>
            <a:ext cx="471717" cy="3247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D7BA080D-37CD-4200-A808-061D053C73D7}"/>
              </a:ext>
            </a:extLst>
          </p:cNvPr>
          <p:cNvCxnSpPr>
            <a:cxnSpLocks/>
            <a:stCxn id="129" idx="6"/>
            <a:endCxn id="157" idx="2"/>
          </p:cNvCxnSpPr>
          <p:nvPr/>
        </p:nvCxnSpPr>
        <p:spPr>
          <a:xfrm>
            <a:off x="2753074" y="1846427"/>
            <a:ext cx="471506" cy="3579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38A08C4-A5DC-43E4-876D-301AF23664F3}"/>
              </a:ext>
            </a:extLst>
          </p:cNvPr>
          <p:cNvCxnSpPr>
            <a:cxnSpLocks/>
            <a:stCxn id="130" idx="6"/>
            <a:endCxn id="149" idx="2"/>
          </p:cNvCxnSpPr>
          <p:nvPr/>
        </p:nvCxnSpPr>
        <p:spPr>
          <a:xfrm flipV="1">
            <a:off x="2753285" y="1623754"/>
            <a:ext cx="471295" cy="559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6FD876A2-73EA-4AB0-9D71-6EBB0A7841E0}"/>
              </a:ext>
            </a:extLst>
          </p:cNvPr>
          <p:cNvCxnSpPr>
            <a:cxnSpLocks/>
            <a:stCxn id="130" idx="6"/>
            <a:endCxn id="150" idx="2"/>
          </p:cNvCxnSpPr>
          <p:nvPr/>
        </p:nvCxnSpPr>
        <p:spPr>
          <a:xfrm flipV="1">
            <a:off x="2753285" y="1985617"/>
            <a:ext cx="471506" cy="19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CCE109DB-F839-4886-9D89-C3CFE07D68F6}"/>
              </a:ext>
            </a:extLst>
          </p:cNvPr>
          <p:cNvCxnSpPr>
            <a:cxnSpLocks/>
            <a:stCxn id="130" idx="6"/>
            <a:endCxn id="151" idx="2"/>
          </p:cNvCxnSpPr>
          <p:nvPr/>
        </p:nvCxnSpPr>
        <p:spPr>
          <a:xfrm>
            <a:off x="2753285" y="2182890"/>
            <a:ext cx="471295" cy="13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8D4D4C7E-92F0-4152-B0DC-B1AF171B57E1}"/>
              </a:ext>
            </a:extLst>
          </p:cNvPr>
          <p:cNvCxnSpPr>
            <a:cxnSpLocks/>
            <a:stCxn id="130" idx="6"/>
            <a:endCxn id="152" idx="2"/>
          </p:cNvCxnSpPr>
          <p:nvPr/>
        </p:nvCxnSpPr>
        <p:spPr>
          <a:xfrm>
            <a:off x="2753285" y="2182890"/>
            <a:ext cx="475504" cy="52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F2125050-E6A9-44B6-BB81-286CF6D9049F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>
            <a:off x="2753285" y="2182890"/>
            <a:ext cx="475715" cy="883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0B59369C-2C1C-49AC-A5AC-7D461C0C62D9}"/>
              </a:ext>
            </a:extLst>
          </p:cNvPr>
          <p:cNvCxnSpPr>
            <a:cxnSpLocks/>
            <a:stCxn id="130" idx="6"/>
            <a:endCxn id="154" idx="1"/>
          </p:cNvCxnSpPr>
          <p:nvPr/>
        </p:nvCxnSpPr>
        <p:spPr>
          <a:xfrm>
            <a:off x="2753285" y="2182890"/>
            <a:ext cx="512409" cy="1125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8555E6A-7784-4D0E-B9BF-4E6CDA8998EF}"/>
              </a:ext>
            </a:extLst>
          </p:cNvPr>
          <p:cNvCxnSpPr>
            <a:cxnSpLocks/>
            <a:stCxn id="130" idx="6"/>
            <a:endCxn id="155" idx="2"/>
          </p:cNvCxnSpPr>
          <p:nvPr/>
        </p:nvCxnSpPr>
        <p:spPr>
          <a:xfrm>
            <a:off x="2753285" y="2182890"/>
            <a:ext cx="471295" cy="254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85F885F-C960-4152-81F7-B71601214FED}"/>
              </a:ext>
            </a:extLst>
          </p:cNvPr>
          <p:cNvCxnSpPr>
            <a:cxnSpLocks/>
            <a:stCxn id="130" idx="6"/>
            <a:endCxn id="156" idx="2"/>
          </p:cNvCxnSpPr>
          <p:nvPr/>
        </p:nvCxnSpPr>
        <p:spPr>
          <a:xfrm>
            <a:off x="2753285" y="2182890"/>
            <a:ext cx="471506" cy="291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C238BB6-9EEB-49FF-9064-C7D36665D0D6}"/>
              </a:ext>
            </a:extLst>
          </p:cNvPr>
          <p:cNvCxnSpPr>
            <a:cxnSpLocks/>
            <a:stCxn id="130" idx="6"/>
            <a:endCxn id="157" idx="2"/>
          </p:cNvCxnSpPr>
          <p:nvPr/>
        </p:nvCxnSpPr>
        <p:spPr>
          <a:xfrm>
            <a:off x="2753285" y="2182890"/>
            <a:ext cx="471295" cy="324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60210598-D183-4C21-950C-8090B167DE75}"/>
              </a:ext>
            </a:extLst>
          </p:cNvPr>
          <p:cNvCxnSpPr>
            <a:cxnSpLocks/>
            <a:stCxn id="136" idx="6"/>
            <a:endCxn id="149" idx="2"/>
          </p:cNvCxnSpPr>
          <p:nvPr/>
        </p:nvCxnSpPr>
        <p:spPr>
          <a:xfrm flipV="1">
            <a:off x="2753074" y="1623754"/>
            <a:ext cx="471506" cy="1238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5B9E3989-AEF1-4034-8B29-BF0C1E4D895F}"/>
              </a:ext>
            </a:extLst>
          </p:cNvPr>
          <p:cNvCxnSpPr>
            <a:cxnSpLocks/>
            <a:stCxn id="136" idx="6"/>
            <a:endCxn id="150" idx="2"/>
          </p:cNvCxnSpPr>
          <p:nvPr/>
        </p:nvCxnSpPr>
        <p:spPr>
          <a:xfrm flipV="1">
            <a:off x="2753074" y="1985617"/>
            <a:ext cx="471717" cy="87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1994FC26-1116-46A0-B941-7A86B5D68E1D}"/>
              </a:ext>
            </a:extLst>
          </p:cNvPr>
          <p:cNvCxnSpPr>
            <a:cxnSpLocks/>
            <a:stCxn id="136" idx="6"/>
            <a:endCxn id="151" idx="2"/>
          </p:cNvCxnSpPr>
          <p:nvPr/>
        </p:nvCxnSpPr>
        <p:spPr>
          <a:xfrm flipV="1">
            <a:off x="2753074" y="2316834"/>
            <a:ext cx="471506" cy="54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663E994-4DAF-4A55-8770-4171782999FD}"/>
              </a:ext>
            </a:extLst>
          </p:cNvPr>
          <p:cNvCxnSpPr>
            <a:cxnSpLocks/>
            <a:stCxn id="136" idx="6"/>
            <a:endCxn id="152" idx="2"/>
          </p:cNvCxnSpPr>
          <p:nvPr/>
        </p:nvCxnSpPr>
        <p:spPr>
          <a:xfrm flipV="1">
            <a:off x="2753074" y="2704086"/>
            <a:ext cx="475715" cy="157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A747C543-DB4C-42EE-8367-DF46679F7C64}"/>
              </a:ext>
            </a:extLst>
          </p:cNvPr>
          <p:cNvCxnSpPr>
            <a:cxnSpLocks/>
            <a:stCxn id="136" idx="6"/>
            <a:endCxn id="153" idx="2"/>
          </p:cNvCxnSpPr>
          <p:nvPr/>
        </p:nvCxnSpPr>
        <p:spPr>
          <a:xfrm>
            <a:off x="2753074" y="2861864"/>
            <a:ext cx="475926" cy="20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3929A486-4B85-4631-B206-C64E7CC5ACBB}"/>
              </a:ext>
            </a:extLst>
          </p:cNvPr>
          <p:cNvCxnSpPr>
            <a:cxnSpLocks/>
            <a:stCxn id="136" idx="6"/>
            <a:endCxn id="154" idx="2"/>
          </p:cNvCxnSpPr>
          <p:nvPr/>
        </p:nvCxnSpPr>
        <p:spPr>
          <a:xfrm>
            <a:off x="2753074" y="2861864"/>
            <a:ext cx="475715" cy="53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ADB7476F-2846-44F5-BE6D-8853042FDA28}"/>
              </a:ext>
            </a:extLst>
          </p:cNvPr>
          <p:cNvCxnSpPr>
            <a:cxnSpLocks/>
            <a:stCxn id="136" idx="6"/>
            <a:endCxn id="155" idx="2"/>
          </p:cNvCxnSpPr>
          <p:nvPr/>
        </p:nvCxnSpPr>
        <p:spPr>
          <a:xfrm>
            <a:off x="2753074" y="2861864"/>
            <a:ext cx="471506" cy="187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E528D8AE-12DB-4D48-A202-5450EC80B596}"/>
              </a:ext>
            </a:extLst>
          </p:cNvPr>
          <p:cNvCxnSpPr>
            <a:cxnSpLocks/>
            <a:stCxn id="136" idx="6"/>
            <a:endCxn id="156" idx="2"/>
          </p:cNvCxnSpPr>
          <p:nvPr/>
        </p:nvCxnSpPr>
        <p:spPr>
          <a:xfrm>
            <a:off x="2753074" y="2861864"/>
            <a:ext cx="471717" cy="223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D2AAC08-8F1B-421D-8D0D-9E488B67B839}"/>
              </a:ext>
            </a:extLst>
          </p:cNvPr>
          <p:cNvCxnSpPr>
            <a:cxnSpLocks/>
            <a:stCxn id="136" idx="6"/>
            <a:endCxn id="157" idx="1"/>
          </p:cNvCxnSpPr>
          <p:nvPr/>
        </p:nvCxnSpPr>
        <p:spPr>
          <a:xfrm>
            <a:off x="2753074" y="2861864"/>
            <a:ext cx="508411" cy="247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1703907E-9D2A-4DA7-B306-46E80B61AB39}"/>
              </a:ext>
            </a:extLst>
          </p:cNvPr>
          <p:cNvCxnSpPr>
            <a:cxnSpLocks/>
            <a:stCxn id="137" idx="5"/>
            <a:endCxn id="149" idx="2"/>
          </p:cNvCxnSpPr>
          <p:nvPr/>
        </p:nvCxnSpPr>
        <p:spPr>
          <a:xfrm flipV="1">
            <a:off x="2716380" y="1623754"/>
            <a:ext cx="508200" cy="166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A1ED7B0D-144C-480F-A63A-C57A8C14827D}"/>
              </a:ext>
            </a:extLst>
          </p:cNvPr>
          <p:cNvCxnSpPr>
            <a:cxnSpLocks/>
            <a:stCxn id="137" idx="6"/>
            <a:endCxn id="150" idx="2"/>
          </p:cNvCxnSpPr>
          <p:nvPr/>
        </p:nvCxnSpPr>
        <p:spPr>
          <a:xfrm flipV="1">
            <a:off x="2753285" y="1985617"/>
            <a:ext cx="471506" cy="121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5B01323F-6390-4BA5-A4CF-CA21A2B37F42}"/>
              </a:ext>
            </a:extLst>
          </p:cNvPr>
          <p:cNvCxnSpPr>
            <a:cxnSpLocks/>
            <a:stCxn id="137" idx="6"/>
            <a:endCxn id="151" idx="2"/>
          </p:cNvCxnSpPr>
          <p:nvPr/>
        </p:nvCxnSpPr>
        <p:spPr>
          <a:xfrm flipV="1">
            <a:off x="2753285" y="2316834"/>
            <a:ext cx="471295" cy="88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F3B9B7D2-28FA-4DCE-A015-6E28C93DEC71}"/>
              </a:ext>
            </a:extLst>
          </p:cNvPr>
          <p:cNvCxnSpPr>
            <a:cxnSpLocks/>
            <a:stCxn id="137" idx="6"/>
            <a:endCxn id="152" idx="2"/>
          </p:cNvCxnSpPr>
          <p:nvPr/>
        </p:nvCxnSpPr>
        <p:spPr>
          <a:xfrm flipV="1">
            <a:off x="2753285" y="2704086"/>
            <a:ext cx="475504" cy="4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5A30F8B4-63D0-4A20-B10C-40212E3E24B8}"/>
              </a:ext>
            </a:extLst>
          </p:cNvPr>
          <p:cNvCxnSpPr>
            <a:cxnSpLocks/>
            <a:stCxn id="137" idx="6"/>
            <a:endCxn id="153" idx="2"/>
          </p:cNvCxnSpPr>
          <p:nvPr/>
        </p:nvCxnSpPr>
        <p:spPr>
          <a:xfrm flipV="1">
            <a:off x="2753285" y="3065949"/>
            <a:ext cx="475715" cy="132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D9E14E84-B5FE-4FB7-B204-799BFB581442}"/>
              </a:ext>
            </a:extLst>
          </p:cNvPr>
          <p:cNvCxnSpPr>
            <a:cxnSpLocks/>
            <a:stCxn id="137" idx="6"/>
            <a:endCxn id="154" idx="2"/>
          </p:cNvCxnSpPr>
          <p:nvPr/>
        </p:nvCxnSpPr>
        <p:spPr>
          <a:xfrm>
            <a:off x="2753285" y="3198327"/>
            <a:ext cx="475504" cy="19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6EA25F67-4F71-4155-A0D8-0B37A2320949}"/>
              </a:ext>
            </a:extLst>
          </p:cNvPr>
          <p:cNvCxnSpPr>
            <a:cxnSpLocks/>
            <a:stCxn id="137" idx="6"/>
            <a:endCxn id="155" idx="2"/>
          </p:cNvCxnSpPr>
          <p:nvPr/>
        </p:nvCxnSpPr>
        <p:spPr>
          <a:xfrm>
            <a:off x="2753285" y="3198327"/>
            <a:ext cx="471295" cy="153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7514CDDE-B219-4EA2-B0F5-A9BDA320ED8E}"/>
              </a:ext>
            </a:extLst>
          </p:cNvPr>
          <p:cNvCxnSpPr>
            <a:cxnSpLocks/>
            <a:stCxn id="137" idx="6"/>
            <a:endCxn id="156" idx="2"/>
          </p:cNvCxnSpPr>
          <p:nvPr/>
        </p:nvCxnSpPr>
        <p:spPr>
          <a:xfrm>
            <a:off x="2753285" y="3198327"/>
            <a:ext cx="471506" cy="1895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7278F80F-CA5A-4FA9-A81F-BCF04B55BCCA}"/>
              </a:ext>
            </a:extLst>
          </p:cNvPr>
          <p:cNvCxnSpPr>
            <a:cxnSpLocks/>
            <a:stCxn id="137" idx="6"/>
            <a:endCxn id="157" idx="2"/>
          </p:cNvCxnSpPr>
          <p:nvPr/>
        </p:nvCxnSpPr>
        <p:spPr>
          <a:xfrm>
            <a:off x="2753285" y="3198327"/>
            <a:ext cx="471295" cy="222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CD7F0C-0B9B-46F5-9ABD-15F3BF1D5393}"/>
              </a:ext>
            </a:extLst>
          </p:cNvPr>
          <p:cNvCxnSpPr>
            <a:cxnSpLocks/>
            <a:stCxn id="147" idx="6"/>
            <a:endCxn id="155" idx="2"/>
          </p:cNvCxnSpPr>
          <p:nvPr/>
        </p:nvCxnSpPr>
        <p:spPr>
          <a:xfrm flipV="1">
            <a:off x="2753074" y="4732423"/>
            <a:ext cx="471506" cy="13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0290358-18F2-4131-B992-D0B6FDA40357}"/>
              </a:ext>
            </a:extLst>
          </p:cNvPr>
          <p:cNvCxnSpPr>
            <a:cxnSpLocks/>
            <a:stCxn id="147" idx="6"/>
            <a:endCxn id="156" idx="2"/>
          </p:cNvCxnSpPr>
          <p:nvPr/>
        </p:nvCxnSpPr>
        <p:spPr>
          <a:xfrm>
            <a:off x="2753074" y="4868464"/>
            <a:ext cx="471717" cy="225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B86A37B6-A9A5-47EF-ACE7-6DA1FE65665D}"/>
              </a:ext>
            </a:extLst>
          </p:cNvPr>
          <p:cNvCxnSpPr>
            <a:cxnSpLocks/>
            <a:stCxn id="147" idx="6"/>
            <a:endCxn id="157" idx="2"/>
          </p:cNvCxnSpPr>
          <p:nvPr/>
        </p:nvCxnSpPr>
        <p:spPr>
          <a:xfrm>
            <a:off x="2753074" y="4868464"/>
            <a:ext cx="471506" cy="557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548AE84A-2526-4CC9-9B2C-6DB2DD9FE4E2}"/>
              </a:ext>
            </a:extLst>
          </p:cNvPr>
          <p:cNvCxnSpPr>
            <a:cxnSpLocks/>
            <a:stCxn id="148" idx="6"/>
            <a:endCxn id="155" idx="2"/>
          </p:cNvCxnSpPr>
          <p:nvPr/>
        </p:nvCxnSpPr>
        <p:spPr>
          <a:xfrm flipV="1">
            <a:off x="2753285" y="4732423"/>
            <a:ext cx="471295" cy="472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7106A78F-6598-4F30-8E20-1B6A5778B4BB}"/>
              </a:ext>
            </a:extLst>
          </p:cNvPr>
          <p:cNvCxnSpPr>
            <a:cxnSpLocks/>
            <a:stCxn id="148" idx="6"/>
            <a:endCxn id="156" idx="2"/>
          </p:cNvCxnSpPr>
          <p:nvPr/>
        </p:nvCxnSpPr>
        <p:spPr>
          <a:xfrm flipV="1">
            <a:off x="2753285" y="5094286"/>
            <a:ext cx="471506" cy="11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5DD9EE9-F670-4674-B32F-E3648FDEA8D7}"/>
              </a:ext>
            </a:extLst>
          </p:cNvPr>
          <p:cNvCxnSpPr>
            <a:cxnSpLocks/>
            <a:stCxn id="148" idx="6"/>
            <a:endCxn id="157" idx="2"/>
          </p:cNvCxnSpPr>
          <p:nvPr/>
        </p:nvCxnSpPr>
        <p:spPr>
          <a:xfrm>
            <a:off x="2753285" y="5204927"/>
            <a:ext cx="471295" cy="22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A1C3E4E6-A9FB-42E2-A5A6-D590595EC3D6}"/>
              </a:ext>
            </a:extLst>
          </p:cNvPr>
          <p:cNvCxnSpPr>
            <a:cxnSpLocks/>
            <a:stCxn id="147" idx="6"/>
            <a:endCxn id="154" idx="2"/>
          </p:cNvCxnSpPr>
          <p:nvPr/>
        </p:nvCxnSpPr>
        <p:spPr>
          <a:xfrm flipV="1">
            <a:off x="2753074" y="3397166"/>
            <a:ext cx="475715" cy="147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1244E86F-D475-4611-B7FE-678FDC395257}"/>
              </a:ext>
            </a:extLst>
          </p:cNvPr>
          <p:cNvCxnSpPr>
            <a:cxnSpLocks/>
            <a:stCxn id="147" idx="6"/>
            <a:endCxn id="153" idx="2"/>
          </p:cNvCxnSpPr>
          <p:nvPr/>
        </p:nvCxnSpPr>
        <p:spPr>
          <a:xfrm flipV="1">
            <a:off x="2753074" y="3065949"/>
            <a:ext cx="475926" cy="180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83233154-9D86-4574-A26B-2F0BDD7D6C98}"/>
              </a:ext>
            </a:extLst>
          </p:cNvPr>
          <p:cNvCxnSpPr>
            <a:cxnSpLocks/>
            <a:stCxn id="147" idx="6"/>
            <a:endCxn id="152" idx="2"/>
          </p:cNvCxnSpPr>
          <p:nvPr/>
        </p:nvCxnSpPr>
        <p:spPr>
          <a:xfrm flipV="1">
            <a:off x="2753074" y="2704086"/>
            <a:ext cx="475715" cy="2164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CD5AC88-64D0-4915-BCE4-2458798F1418}"/>
              </a:ext>
            </a:extLst>
          </p:cNvPr>
          <p:cNvCxnSpPr>
            <a:cxnSpLocks/>
            <a:stCxn id="147" idx="6"/>
            <a:endCxn id="151" idx="2"/>
          </p:cNvCxnSpPr>
          <p:nvPr/>
        </p:nvCxnSpPr>
        <p:spPr>
          <a:xfrm flipV="1">
            <a:off x="2753074" y="2316834"/>
            <a:ext cx="471506" cy="255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638724B9-E212-4E65-98DD-A42C518FB9BE}"/>
              </a:ext>
            </a:extLst>
          </p:cNvPr>
          <p:cNvCxnSpPr>
            <a:cxnSpLocks/>
            <a:stCxn id="147" idx="6"/>
            <a:endCxn id="150" idx="2"/>
          </p:cNvCxnSpPr>
          <p:nvPr/>
        </p:nvCxnSpPr>
        <p:spPr>
          <a:xfrm flipV="1">
            <a:off x="2753074" y="1985617"/>
            <a:ext cx="471717" cy="288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C0BD0EFF-FC99-4ACA-9B29-2F21CEDCBC5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2753074" y="1623754"/>
            <a:ext cx="471506" cy="324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3691C856-9A25-4B0B-B467-602717AFE521}"/>
              </a:ext>
            </a:extLst>
          </p:cNvPr>
          <p:cNvCxnSpPr>
            <a:cxnSpLocks/>
            <a:stCxn id="148" idx="6"/>
            <a:endCxn id="154" idx="2"/>
          </p:cNvCxnSpPr>
          <p:nvPr/>
        </p:nvCxnSpPr>
        <p:spPr>
          <a:xfrm flipV="1">
            <a:off x="2753285" y="3397166"/>
            <a:ext cx="475504" cy="1807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57BF0AF0-D272-47A1-B21E-7D677D5092F5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2753285" y="3065949"/>
            <a:ext cx="475715" cy="213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E93C45EA-04AF-4813-893E-54764880A9A2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 flipV="1">
            <a:off x="2753285" y="2704086"/>
            <a:ext cx="475504" cy="25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F4BBA457-971E-4134-ADB2-3C21AED1D628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2753285" y="2316834"/>
            <a:ext cx="471295" cy="288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A469C65-08EC-4441-BE1F-7D6355308D9E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2753285" y="1985617"/>
            <a:ext cx="471506" cy="321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E4474E10-EEB4-467B-8E0A-9C59F5FAD176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2753285" y="1623754"/>
            <a:ext cx="471295" cy="358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타원 322">
            <a:extLst>
              <a:ext uri="{FF2B5EF4-FFF2-40B4-BE49-F238E27FC236}">
                <a16:creationId xmlns:a16="http://schemas.microsoft.com/office/drawing/2014/main" id="{F5F5D8D7-2CA7-46C1-9EF2-D124BB72A263}"/>
              </a:ext>
            </a:extLst>
          </p:cNvPr>
          <p:cNvSpPr/>
          <p:nvPr/>
        </p:nvSpPr>
        <p:spPr>
          <a:xfrm>
            <a:off x="4558633" y="3404600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CF7520F8-02BA-4439-BCCA-1B38867B06D3}"/>
              </a:ext>
            </a:extLst>
          </p:cNvPr>
          <p:cNvSpPr/>
          <p:nvPr/>
        </p:nvSpPr>
        <p:spPr>
          <a:xfrm>
            <a:off x="3774148" y="348145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07F5BD7E-DDF4-4F3A-B2CA-5E1501273D16}"/>
              </a:ext>
            </a:extLst>
          </p:cNvPr>
          <p:cNvSpPr/>
          <p:nvPr/>
        </p:nvSpPr>
        <p:spPr>
          <a:xfrm>
            <a:off x="3959112" y="348189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413CFC88-78D2-477D-8D15-9656BCD7901C}"/>
              </a:ext>
            </a:extLst>
          </p:cNvPr>
          <p:cNvSpPr/>
          <p:nvPr/>
        </p:nvSpPr>
        <p:spPr>
          <a:xfrm>
            <a:off x="4139908" y="348192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98E3613F-779D-4318-B4E6-D155F253E3B1}"/>
              </a:ext>
            </a:extLst>
          </p:cNvPr>
          <p:cNvSpPr/>
          <p:nvPr/>
        </p:nvSpPr>
        <p:spPr>
          <a:xfrm>
            <a:off x="5126956" y="3354452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F1088EB-40C6-4432-B70C-6C3EBEA6253D}"/>
              </a:ext>
            </a:extLst>
          </p:cNvPr>
          <p:cNvCxnSpPr>
            <a:cxnSpLocks/>
            <a:stCxn id="323" idx="6"/>
            <a:endCxn id="341" idx="1"/>
          </p:cNvCxnSpPr>
          <p:nvPr/>
        </p:nvCxnSpPr>
        <p:spPr>
          <a:xfrm>
            <a:off x="4810633" y="3530600"/>
            <a:ext cx="316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>
            <a:extLst>
              <a:ext uri="{FF2B5EF4-FFF2-40B4-BE49-F238E27FC236}">
                <a16:creationId xmlns:a16="http://schemas.microsoft.com/office/drawing/2014/main" id="{C185007A-D907-4E54-8BDD-803B428782B8}"/>
              </a:ext>
            </a:extLst>
          </p:cNvPr>
          <p:cNvSpPr/>
          <p:nvPr/>
        </p:nvSpPr>
        <p:spPr>
          <a:xfrm>
            <a:off x="8728131" y="137275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3C62C758-DE2A-41C5-AA5E-ED456327D69A}"/>
              </a:ext>
            </a:extLst>
          </p:cNvPr>
          <p:cNvSpPr/>
          <p:nvPr/>
        </p:nvSpPr>
        <p:spPr>
          <a:xfrm>
            <a:off x="8728131" y="1776965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484B65-156A-4B92-88AC-E278BB83C27B}"/>
              </a:ext>
            </a:extLst>
          </p:cNvPr>
          <p:cNvSpPr/>
          <p:nvPr/>
        </p:nvSpPr>
        <p:spPr>
          <a:xfrm>
            <a:off x="8728131" y="2160949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74F192DA-370F-4A24-942D-A4B29683B26E}"/>
              </a:ext>
            </a:extLst>
          </p:cNvPr>
          <p:cNvSpPr/>
          <p:nvPr/>
        </p:nvSpPr>
        <p:spPr>
          <a:xfrm>
            <a:off x="8807810" y="292987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9A7BE707-FA56-44B1-9397-991B57C4E61E}"/>
              </a:ext>
            </a:extLst>
          </p:cNvPr>
          <p:cNvSpPr/>
          <p:nvPr/>
        </p:nvSpPr>
        <p:spPr>
          <a:xfrm>
            <a:off x="8807810" y="31127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82F14ADB-AD08-43EA-A565-6B39E5C41C59}"/>
              </a:ext>
            </a:extLst>
          </p:cNvPr>
          <p:cNvSpPr/>
          <p:nvPr/>
        </p:nvSpPr>
        <p:spPr>
          <a:xfrm>
            <a:off x="8807810" y="331849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2604383C-8CDF-48D2-871B-95A965053893}"/>
              </a:ext>
            </a:extLst>
          </p:cNvPr>
          <p:cNvSpPr/>
          <p:nvPr/>
        </p:nvSpPr>
        <p:spPr>
          <a:xfrm>
            <a:off x="8807810" y="350132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F32C7512-20B8-489B-B527-8E9B50717FFA}"/>
              </a:ext>
            </a:extLst>
          </p:cNvPr>
          <p:cNvSpPr/>
          <p:nvPr/>
        </p:nvSpPr>
        <p:spPr>
          <a:xfrm>
            <a:off x="8728131" y="4843218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3DAC0208-D478-4DEC-A2AE-88DE4ABD2BA3}"/>
              </a:ext>
            </a:extLst>
          </p:cNvPr>
          <p:cNvSpPr/>
          <p:nvPr/>
        </p:nvSpPr>
        <p:spPr>
          <a:xfrm>
            <a:off x="8728131" y="5247429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4DAC3D80-DC6D-42DD-9461-108CAFA31F15}"/>
              </a:ext>
            </a:extLst>
          </p:cNvPr>
          <p:cNvSpPr/>
          <p:nvPr/>
        </p:nvSpPr>
        <p:spPr>
          <a:xfrm>
            <a:off x="8728131" y="5631413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D93B5F59-B4AB-4750-94AA-4699128630DA}"/>
              </a:ext>
            </a:extLst>
          </p:cNvPr>
          <p:cNvSpPr/>
          <p:nvPr/>
        </p:nvSpPr>
        <p:spPr>
          <a:xfrm>
            <a:off x="8807810" y="368171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5183F8B3-34E4-4B49-A6F1-9377BBE3F394}"/>
              </a:ext>
            </a:extLst>
          </p:cNvPr>
          <p:cNvSpPr/>
          <p:nvPr/>
        </p:nvSpPr>
        <p:spPr>
          <a:xfrm>
            <a:off x="8807810" y="386454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F9BB25C8-9E4E-4A14-B8D7-AC8782B0422F}"/>
              </a:ext>
            </a:extLst>
          </p:cNvPr>
          <p:cNvSpPr/>
          <p:nvPr/>
        </p:nvSpPr>
        <p:spPr>
          <a:xfrm>
            <a:off x="8807810" y="407033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F75709D3-96E8-4D92-955D-F26CD21DABD8}"/>
              </a:ext>
            </a:extLst>
          </p:cNvPr>
          <p:cNvSpPr/>
          <p:nvPr/>
        </p:nvSpPr>
        <p:spPr>
          <a:xfrm>
            <a:off x="8807810" y="425316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BC771C4-00EF-413F-BCAC-14D05F6CBE1E}"/>
              </a:ext>
            </a:extLst>
          </p:cNvPr>
          <p:cNvSpPr/>
          <p:nvPr/>
        </p:nvSpPr>
        <p:spPr>
          <a:xfrm>
            <a:off x="9681862" y="1259759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3CBF9AAD-5B65-4B80-A837-F8D4B3D58003}"/>
              </a:ext>
            </a:extLst>
          </p:cNvPr>
          <p:cNvSpPr/>
          <p:nvPr/>
        </p:nvSpPr>
        <p:spPr>
          <a:xfrm>
            <a:off x="9681862" y="1706017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B97309BD-A43C-41B9-B223-81E2E9E88B51}"/>
              </a:ext>
            </a:extLst>
          </p:cNvPr>
          <p:cNvSpPr/>
          <p:nvPr/>
        </p:nvSpPr>
        <p:spPr>
          <a:xfrm>
            <a:off x="9681862" y="2174275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F605C0E6-6052-4E21-9E91-099A799761F0}"/>
              </a:ext>
            </a:extLst>
          </p:cNvPr>
          <p:cNvSpPr/>
          <p:nvPr/>
        </p:nvSpPr>
        <p:spPr>
          <a:xfrm>
            <a:off x="9681862" y="4727881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21H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ED81D64E-9F13-4255-B4E5-CBEA20747C56}"/>
              </a:ext>
            </a:extLst>
          </p:cNvPr>
          <p:cNvSpPr/>
          <p:nvPr/>
        </p:nvSpPr>
        <p:spPr>
          <a:xfrm>
            <a:off x="9681862" y="5208038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22H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788E2EE5-417C-4644-9652-2DC90549A090}"/>
              </a:ext>
            </a:extLst>
          </p:cNvPr>
          <p:cNvSpPr/>
          <p:nvPr/>
        </p:nvSpPr>
        <p:spPr>
          <a:xfrm>
            <a:off x="9681862" y="5706613"/>
            <a:ext cx="1879600" cy="35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23H 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85" name="직선 화살표 연결선 384">
            <a:extLst>
              <a:ext uri="{FF2B5EF4-FFF2-40B4-BE49-F238E27FC236}">
                <a16:creationId xmlns:a16="http://schemas.microsoft.com/office/drawing/2014/main" id="{5E9A219F-43BC-46D4-8545-0ADDDF3F76F3}"/>
              </a:ext>
            </a:extLst>
          </p:cNvPr>
          <p:cNvCxnSpPr>
            <a:cxnSpLocks/>
            <a:stCxn id="365" idx="6"/>
            <a:endCxn id="379" idx="1"/>
          </p:cNvCxnSpPr>
          <p:nvPr/>
        </p:nvCxnSpPr>
        <p:spPr>
          <a:xfrm flipV="1">
            <a:off x="8980131" y="1435907"/>
            <a:ext cx="701731" cy="6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C34EE14D-62D0-47F5-906E-47327FF7D6FF}"/>
              </a:ext>
            </a:extLst>
          </p:cNvPr>
          <p:cNvCxnSpPr>
            <a:cxnSpLocks/>
            <a:stCxn id="366" idx="6"/>
            <a:endCxn id="380" idx="1"/>
          </p:cNvCxnSpPr>
          <p:nvPr/>
        </p:nvCxnSpPr>
        <p:spPr>
          <a:xfrm flipV="1">
            <a:off x="8980131" y="1882165"/>
            <a:ext cx="701731" cy="2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4D0B1D28-8B65-434C-8FCA-3B7DFC7F7897}"/>
              </a:ext>
            </a:extLst>
          </p:cNvPr>
          <p:cNvCxnSpPr>
            <a:cxnSpLocks/>
            <a:stCxn id="367" idx="6"/>
            <a:endCxn id="381" idx="1"/>
          </p:cNvCxnSpPr>
          <p:nvPr/>
        </p:nvCxnSpPr>
        <p:spPr>
          <a:xfrm>
            <a:off x="8980131" y="2286949"/>
            <a:ext cx="701731" cy="6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2CA7AAFA-4DF7-4836-9F1E-8C1F4821863C}"/>
              </a:ext>
            </a:extLst>
          </p:cNvPr>
          <p:cNvCxnSpPr>
            <a:cxnSpLocks/>
            <a:stCxn id="372" idx="6"/>
            <a:endCxn id="382" idx="1"/>
          </p:cNvCxnSpPr>
          <p:nvPr/>
        </p:nvCxnSpPr>
        <p:spPr>
          <a:xfrm flipV="1">
            <a:off x="8980131" y="4904029"/>
            <a:ext cx="701731" cy="6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A62742C3-61FB-433C-B8FE-20E40DF205E3}"/>
              </a:ext>
            </a:extLst>
          </p:cNvPr>
          <p:cNvCxnSpPr>
            <a:cxnSpLocks/>
            <a:stCxn id="373" idx="6"/>
            <a:endCxn id="383" idx="1"/>
          </p:cNvCxnSpPr>
          <p:nvPr/>
        </p:nvCxnSpPr>
        <p:spPr>
          <a:xfrm>
            <a:off x="8980131" y="5373429"/>
            <a:ext cx="701731" cy="1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CE43ADE0-F906-49BB-BCDE-C1EFE1C851C2}"/>
              </a:ext>
            </a:extLst>
          </p:cNvPr>
          <p:cNvCxnSpPr>
            <a:cxnSpLocks/>
            <a:stCxn id="374" idx="6"/>
            <a:endCxn id="384" idx="1"/>
          </p:cNvCxnSpPr>
          <p:nvPr/>
        </p:nvCxnSpPr>
        <p:spPr>
          <a:xfrm>
            <a:off x="8980131" y="5757413"/>
            <a:ext cx="701731" cy="125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70257FE5-958A-4A81-925C-7726DEE09624}"/>
              </a:ext>
            </a:extLst>
          </p:cNvPr>
          <p:cNvSpPr txBox="1"/>
          <p:nvPr/>
        </p:nvSpPr>
        <p:spPr>
          <a:xfrm>
            <a:off x="7322879" y="3241454"/>
            <a:ext cx="105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OR</a:t>
            </a:r>
            <a:endParaRPr lang="ko-KR" altLang="en-US" sz="2800" b="1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DC6B42C0-98D3-48D9-AF0A-BD22373F9507}"/>
              </a:ext>
            </a:extLst>
          </p:cNvPr>
          <p:cNvSpPr txBox="1"/>
          <p:nvPr/>
        </p:nvSpPr>
        <p:spPr>
          <a:xfrm>
            <a:off x="3990310" y="2582574"/>
            <a:ext cx="56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1)</a:t>
            </a:r>
            <a:endParaRPr lang="ko-KR" altLang="en-US" sz="2400" b="1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5F9CC1-A002-4710-9D2B-47EC106F3E37}"/>
              </a:ext>
            </a:extLst>
          </p:cNvPr>
          <p:cNvSpPr txBox="1"/>
          <p:nvPr/>
        </p:nvSpPr>
        <p:spPr>
          <a:xfrm>
            <a:off x="7990154" y="996749"/>
            <a:ext cx="56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2)</a:t>
            </a:r>
            <a:endParaRPr lang="ko-KR" altLang="en-US" sz="2400" b="1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760ECA2-2005-438E-BB63-28F96140B53E}"/>
              </a:ext>
            </a:extLst>
          </p:cNvPr>
          <p:cNvSpPr txBox="1"/>
          <p:nvPr/>
        </p:nvSpPr>
        <p:spPr>
          <a:xfrm>
            <a:off x="211065" y="1059351"/>
            <a:ext cx="53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Example of Single Predictor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84554-7248-4481-A5B9-EE60B19D3718}"/>
              </a:ext>
            </a:extLst>
          </p:cNvPr>
          <p:cNvSpPr txBox="1"/>
          <p:nvPr/>
        </p:nvSpPr>
        <p:spPr>
          <a:xfrm>
            <a:off x="3819148" y="4843218"/>
            <a:ext cx="441079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Train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시간 단위로 학습시키는 것이 아닌</a:t>
            </a:r>
            <a:r>
              <a:rPr lang="en-US" altLang="ko-KR" sz="1200" b="1" dirty="0"/>
              <a:t>, 24</a:t>
            </a:r>
            <a:r>
              <a:rPr lang="ko-KR" altLang="en-US" sz="1200" b="1" dirty="0"/>
              <a:t>시간 단위로 학습시켜</a:t>
            </a:r>
            <a:r>
              <a:rPr lang="en-US" altLang="ko-KR" sz="1200" b="1" dirty="0"/>
              <a:t>, 1</a:t>
            </a:r>
            <a:r>
              <a:rPr lang="ko-KR" altLang="en-US" sz="1200" b="1" dirty="0"/>
              <a:t>시간 간격의 공장 데이터를 학습 시킨다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가지 선택사항을 제시한다</a:t>
            </a:r>
            <a:r>
              <a:rPr lang="en-US" altLang="ko-KR" sz="12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/>
              <a:t>시간별로 따로 학습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b="1" dirty="0"/>
              <a:t>24</a:t>
            </a:r>
            <a:r>
              <a:rPr lang="ko-KR" altLang="en-US" sz="1200" b="1" dirty="0"/>
              <a:t>시간을 한번에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A7E3C-A1C0-4D42-8743-2F8E3A28C083}"/>
              </a:ext>
            </a:extLst>
          </p:cNvPr>
          <p:cNvSpPr txBox="1"/>
          <p:nvPr/>
        </p:nvSpPr>
        <p:spPr>
          <a:xfrm>
            <a:off x="3774148" y="4449452"/>
            <a:ext cx="13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Discussion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881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92C9-21C4-474B-9912-A7B29AC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5FAE0-C7D0-4035-A7BB-C593F3AC5A18}"/>
              </a:ext>
            </a:extLst>
          </p:cNvPr>
          <p:cNvSpPr txBox="1"/>
          <p:nvPr/>
        </p:nvSpPr>
        <p:spPr>
          <a:xfrm>
            <a:off x="1473200" y="1695450"/>
            <a:ext cx="9534526" cy="406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/>
              <a:t>저희 </a:t>
            </a:r>
            <a:r>
              <a:rPr lang="en-US" altLang="ko-KR" sz="6000" b="1" dirty="0"/>
              <a:t>＂</a:t>
            </a:r>
            <a:r>
              <a:rPr lang="ko-KR" altLang="en-US" sz="6000" b="1" dirty="0">
                <a:solidFill>
                  <a:srgbClr val="00B0F0"/>
                </a:solidFill>
              </a:rPr>
              <a:t>결로를 막아라</a:t>
            </a:r>
            <a:r>
              <a:rPr lang="en-US" altLang="ko-KR" sz="6000" b="1" dirty="0"/>
              <a:t>”</a:t>
            </a:r>
            <a:r>
              <a:rPr lang="ko-KR" altLang="en-US" sz="6000" b="1" dirty="0"/>
              <a:t>팀의 발표를 </a:t>
            </a:r>
            <a:r>
              <a:rPr lang="ko-KR" altLang="en-US" sz="6000" b="1" dirty="0" err="1"/>
              <a:t>들어주셔서</a:t>
            </a:r>
            <a:r>
              <a:rPr lang="en-US" altLang="ko-KR" sz="60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6000" b="1" dirty="0"/>
              <a:t>감사합니다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7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결로의 발생분석</a:t>
            </a:r>
            <a:endParaRPr lang="ko-KR" altLang="en-US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6B55E2F2-ECC6-4406-8546-6A9B9E97DC0C}"/>
              </a:ext>
            </a:extLst>
          </p:cNvPr>
          <p:cNvSpPr txBox="1">
            <a:spLocks/>
          </p:cNvSpPr>
          <p:nvPr/>
        </p:nvSpPr>
        <p:spPr>
          <a:xfrm>
            <a:off x="473783" y="1285924"/>
            <a:ext cx="11149466" cy="178988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4300" b="1" dirty="0"/>
              <a:t>What</a:t>
            </a:r>
            <a:r>
              <a:rPr lang="ko-KR" altLang="en-US" sz="4300" b="1" dirty="0"/>
              <a:t> </a:t>
            </a:r>
            <a:r>
              <a:rPr lang="en-US" altLang="ko-KR" sz="4300" b="1" dirty="0"/>
              <a:t>is</a:t>
            </a:r>
            <a:r>
              <a:rPr lang="ko-KR" altLang="en-US" sz="4300" b="1" dirty="0"/>
              <a:t> </a:t>
            </a:r>
            <a:r>
              <a:rPr lang="en-US" altLang="ko-KR" sz="4300" b="1" dirty="0"/>
              <a:t>Condensation(</a:t>
            </a:r>
            <a:r>
              <a:rPr lang="ko-KR" altLang="en-US" sz="4300" b="1" dirty="0"/>
              <a:t>결로</a:t>
            </a:r>
            <a:r>
              <a:rPr lang="en-US" altLang="ko-KR" sz="4300" b="1" dirty="0"/>
              <a:t>)?</a:t>
            </a:r>
            <a:endParaRPr lang="en-US" altLang="ko-KR" sz="2200" b="1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대기의 온도가 이슬점 이하로 떨어져 철강재 표면에 물방울이 맺히는 현상을 이야기 합니다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특정 범위의 온도와 습도에서 결로라 발생할 것으로 예측이 되며</a:t>
            </a:r>
            <a:r>
              <a:rPr lang="en-US" altLang="ko-KR" dirty="0"/>
              <a:t>, </a:t>
            </a:r>
            <a:r>
              <a:rPr lang="ko-KR" altLang="en-US" dirty="0"/>
              <a:t>이의 결과를 학습데이터를 통해 </a:t>
            </a:r>
            <a:r>
              <a:rPr lang="en-US" altLang="ko-KR" dirty="0"/>
              <a:t>plot </a:t>
            </a:r>
            <a:r>
              <a:rPr lang="ko-KR" altLang="en-US" dirty="0"/>
              <a:t>시켜본 결과 아래와 같았습니다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C31A9FC-4CA2-4296-AAB8-A3FD5F61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" y="3186776"/>
            <a:ext cx="2190076" cy="11843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F652C55-D0AF-4671-A797-BCF7ED80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17" y="4727636"/>
            <a:ext cx="2456213" cy="13202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5F07F99-AC60-499B-A07B-15799F634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480" y="3186776"/>
            <a:ext cx="2338225" cy="122146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145B74-7F5F-4DF1-9A18-79E77BEC3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934" y="3198813"/>
            <a:ext cx="2394736" cy="136006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56E25EB-6977-4D96-8812-08D8D44A2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923" y="4707089"/>
            <a:ext cx="2456213" cy="14546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73719F-4FC8-41C8-A727-737D4C40BEFF}"/>
              </a:ext>
            </a:extLst>
          </p:cNvPr>
          <p:cNvSpPr txBox="1"/>
          <p:nvPr/>
        </p:nvSpPr>
        <p:spPr>
          <a:xfrm>
            <a:off x="1938947" y="6089987"/>
            <a:ext cx="180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공장내부습도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5AD0C-2549-4433-9FD9-1D95A70F39AE}"/>
              </a:ext>
            </a:extLst>
          </p:cNvPr>
          <p:cNvSpPr txBox="1"/>
          <p:nvPr/>
        </p:nvSpPr>
        <p:spPr>
          <a:xfrm>
            <a:off x="3603504" y="4410186"/>
            <a:ext cx="180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코일의 온도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09CBF1-CD25-49C1-891A-D60BDDFA9919}"/>
              </a:ext>
            </a:extLst>
          </p:cNvPr>
          <p:cNvSpPr txBox="1"/>
          <p:nvPr/>
        </p:nvSpPr>
        <p:spPr>
          <a:xfrm>
            <a:off x="6271052" y="4408237"/>
            <a:ext cx="180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공장외부온도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1AFB10-AD57-4AAB-AE58-B64AA62172EE}"/>
              </a:ext>
            </a:extLst>
          </p:cNvPr>
          <p:cNvSpPr txBox="1"/>
          <p:nvPr/>
        </p:nvSpPr>
        <p:spPr>
          <a:xfrm>
            <a:off x="1185690" y="4413066"/>
            <a:ext cx="180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공장내부온도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D23D1-A13B-4D63-BE5F-AFA0E784E9C5}"/>
              </a:ext>
            </a:extLst>
          </p:cNvPr>
          <p:cNvSpPr txBox="1"/>
          <p:nvPr/>
        </p:nvSpPr>
        <p:spPr>
          <a:xfrm>
            <a:off x="5484638" y="6095295"/>
            <a:ext cx="180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공장외부습도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74CBA2-31AE-4E01-8C91-0E4E17AD6AFE}"/>
              </a:ext>
            </a:extLst>
          </p:cNvPr>
          <p:cNvSpPr/>
          <p:nvPr/>
        </p:nvSpPr>
        <p:spPr>
          <a:xfrm>
            <a:off x="7702173" y="5059405"/>
            <a:ext cx="4272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특정 온도 영역과</a:t>
            </a:r>
            <a:r>
              <a:rPr lang="en-US" altLang="ko-KR" b="1" dirty="0"/>
              <a:t>, </a:t>
            </a:r>
            <a:r>
              <a:rPr lang="ko-KR" altLang="en-US" b="1" dirty="0"/>
              <a:t>특정 습도 이상에서 결로가 발생하는 것을 확인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853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 해석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CAACE-690A-4D5A-992F-20F0DD49F808}"/>
              </a:ext>
            </a:extLst>
          </p:cNvPr>
          <p:cNvSpPr txBox="1">
            <a:spLocks/>
          </p:cNvSpPr>
          <p:nvPr/>
        </p:nvSpPr>
        <p:spPr>
          <a:xfrm>
            <a:off x="681173" y="1118632"/>
            <a:ext cx="11234307" cy="18613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600" b="1" dirty="0"/>
              <a:t>Purpose of Homework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500" b="1" dirty="0"/>
              <a:t>주어진 </a:t>
            </a:r>
            <a:r>
              <a:rPr lang="en-US" altLang="ko-KR" sz="1500" b="1" dirty="0"/>
              <a:t>Test Data</a:t>
            </a:r>
            <a:r>
              <a:rPr lang="ko-KR" altLang="en-US" sz="1500" b="1" dirty="0"/>
              <a:t>의 시간으로 부터</a:t>
            </a:r>
            <a:r>
              <a:rPr lang="en-US" altLang="ko-KR" sz="1500" b="1" dirty="0"/>
              <a:t>, 24H 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48H </a:t>
            </a:r>
            <a:r>
              <a:rPr lang="ko-KR" altLang="en-US" sz="1500" b="1" dirty="0"/>
              <a:t>후의 결로를 예측하는 것이 목적입니다</a:t>
            </a:r>
            <a:r>
              <a:rPr lang="en-US" altLang="ko-KR" sz="1500" b="1" dirty="0"/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500" b="1" dirty="0"/>
              <a:t>이전 슬라이드에서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습도와 온도의 특정 영역에서 결로가 발생한다는 것을 확인하였기 때문에</a:t>
            </a:r>
            <a:r>
              <a:rPr lang="en-US" altLang="ko-KR" sz="1500" b="1" dirty="0"/>
              <a:t>, 24H</a:t>
            </a:r>
            <a:r>
              <a:rPr lang="ko-KR" altLang="en-US" sz="1500" b="1" dirty="0"/>
              <a:t>와 </a:t>
            </a:r>
            <a:r>
              <a:rPr lang="en-US" altLang="ko-KR" sz="1500" b="1" dirty="0"/>
              <a:t>48H</a:t>
            </a:r>
            <a:r>
              <a:rPr lang="ko-KR" altLang="en-US" sz="1500" b="1" dirty="0"/>
              <a:t>의 습도와 온도를 예측을 먼저 해야 한다</a:t>
            </a:r>
            <a:r>
              <a:rPr lang="en-US" altLang="ko-KR" sz="1500" b="1" dirty="0"/>
              <a:t>.</a:t>
            </a:r>
            <a:br>
              <a:rPr lang="ko-KR" altLang="en-US" sz="1500" b="1" dirty="0"/>
            </a:br>
            <a:endParaRPr lang="ko-KR" altLang="en-US" sz="1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C91C3-DC0F-4B63-A5EE-F64754D8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26" y="4484040"/>
            <a:ext cx="3678008" cy="5864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13D897-6ABB-4DE4-BAE3-2E0AA5C1DA36}"/>
              </a:ext>
            </a:extLst>
          </p:cNvPr>
          <p:cNvSpPr/>
          <p:nvPr/>
        </p:nvSpPr>
        <p:spPr>
          <a:xfrm>
            <a:off x="2215799" y="3175577"/>
            <a:ext cx="3549144" cy="1861337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65700E38-740F-4208-A117-02D87CCA1D58}"/>
              </a:ext>
            </a:extLst>
          </p:cNvPr>
          <p:cNvSpPr/>
          <p:nvPr/>
        </p:nvSpPr>
        <p:spPr>
          <a:xfrm rot="10980001">
            <a:off x="3161701" y="4791017"/>
            <a:ext cx="1526191" cy="55895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05CAE5-DC6D-4B69-8051-1E80CED7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93" y="3331099"/>
            <a:ext cx="13049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3EF39-D873-41F4-B488-8E5EE6EA72D6}"/>
              </a:ext>
            </a:extLst>
          </p:cNvPr>
          <p:cNvSpPr txBox="1"/>
          <p:nvPr/>
        </p:nvSpPr>
        <p:spPr>
          <a:xfrm>
            <a:off x="2683342" y="5375479"/>
            <a:ext cx="2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Predict Plant Data using  Weather Data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B6951-0D7D-4C51-B094-DB8D4B8147D7}"/>
              </a:ext>
            </a:extLst>
          </p:cNvPr>
          <p:cNvSpPr txBox="1"/>
          <p:nvPr/>
        </p:nvSpPr>
        <p:spPr>
          <a:xfrm>
            <a:off x="6022393" y="4161016"/>
            <a:ext cx="354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할 만한 기상데이터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D8905-8F22-4B06-B463-C1BE9B162FAC}"/>
              </a:ext>
            </a:extLst>
          </p:cNvPr>
          <p:cNvSpPr txBox="1"/>
          <p:nvPr/>
        </p:nvSpPr>
        <p:spPr>
          <a:xfrm>
            <a:off x="6093044" y="5116519"/>
            <a:ext cx="3549144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기상데이터 목록 중 습도와 온도를 예측할 때 유의미할 것 같은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위와 같이 정리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8E31D3-73C1-4E4D-9789-FD23EB637F73}"/>
              </a:ext>
            </a:extLst>
          </p:cNvPr>
          <p:cNvSpPr/>
          <p:nvPr/>
        </p:nvSpPr>
        <p:spPr>
          <a:xfrm>
            <a:off x="6022393" y="3175577"/>
            <a:ext cx="3742201" cy="2846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EC52F7-FD6B-4C8D-BB40-BD8B787CE002}"/>
              </a:ext>
            </a:extLst>
          </p:cNvPr>
          <p:cNvSpPr/>
          <p:nvPr/>
        </p:nvSpPr>
        <p:spPr>
          <a:xfrm>
            <a:off x="2464471" y="3391124"/>
            <a:ext cx="1409945" cy="130795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표지판, 그리기, 시계, 거리이(가) 표시된 사진&#10;&#10;자동 생성된 설명">
            <a:extLst>
              <a:ext uri="{FF2B5EF4-FFF2-40B4-BE49-F238E27FC236}">
                <a16:creationId xmlns:a16="http://schemas.microsoft.com/office/drawing/2014/main" id="{5941E17A-250F-46BA-8018-C1F09F8CF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22635" y="3368025"/>
            <a:ext cx="1116015" cy="111601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EBD544A-63F0-484F-8D3A-2C20058325BE}"/>
              </a:ext>
            </a:extLst>
          </p:cNvPr>
          <p:cNvSpPr/>
          <p:nvPr/>
        </p:nvSpPr>
        <p:spPr>
          <a:xfrm>
            <a:off x="4281252" y="3296967"/>
            <a:ext cx="1419987" cy="141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84AAB38B-6F93-488A-BC78-C79227E20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24261" y="3475822"/>
            <a:ext cx="1031366" cy="10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5B05943-D302-4854-A6AB-78256694FA1B}"/>
              </a:ext>
            </a:extLst>
          </p:cNvPr>
          <p:cNvSpPr/>
          <p:nvPr/>
        </p:nvSpPr>
        <p:spPr>
          <a:xfrm>
            <a:off x="0" y="707010"/>
            <a:ext cx="3337089" cy="4081806"/>
          </a:xfrm>
          <a:prstGeom prst="rect">
            <a:avLst/>
          </a:prstGeom>
          <a:solidFill>
            <a:srgbClr val="F9A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094DD2-0ADC-41D9-8EAA-7564F6453CEB}"/>
              </a:ext>
            </a:extLst>
          </p:cNvPr>
          <p:cNvSpPr txBox="1">
            <a:spLocks/>
          </p:cNvSpPr>
          <p:nvPr/>
        </p:nvSpPr>
        <p:spPr>
          <a:xfrm>
            <a:off x="3849390" y="536138"/>
            <a:ext cx="7315200" cy="51206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데이터 및 과제 해석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공장 데이터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결로의 발생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과제 해석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Prediction Model</a:t>
            </a: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2Stage Model</a:t>
            </a: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Preprocessing</a:t>
            </a: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Stage1</a:t>
            </a: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Stage2</a:t>
            </a:r>
          </a:p>
          <a:p>
            <a:pPr marL="96012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Model </a:t>
            </a:r>
            <a:r>
              <a:rPr lang="ko-KR" altLang="en-US" sz="2800" b="1" dirty="0">
                <a:solidFill>
                  <a:schemeClr val="bg1"/>
                </a:solidFill>
              </a:rPr>
              <a:t>활용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Simple Predictor</a:t>
            </a:r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Detail Predictor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C0F54C4-F864-4ED3-A903-5A06CF550C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lang="en-US" altLang="ko-KR" b="1" dirty="0"/>
          </a:p>
          <a:p>
            <a:r>
              <a:rPr lang="en-US" altLang="ko-KR" b="1" dirty="0"/>
              <a:t>Category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F500D006-DDA6-4F2C-920F-F91758C37A85}"/>
              </a:ext>
            </a:extLst>
          </p:cNvPr>
          <p:cNvSpPr/>
          <p:nvPr/>
        </p:nvSpPr>
        <p:spPr>
          <a:xfrm>
            <a:off x="7676941" y="2371410"/>
            <a:ext cx="663191" cy="26125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E96343-7E6D-4A92-9074-2AD283A4E8A0}"/>
              </a:ext>
            </a:extLst>
          </p:cNvPr>
          <p:cNvSpPr/>
          <p:nvPr/>
        </p:nvSpPr>
        <p:spPr>
          <a:xfrm>
            <a:off x="2907201" y="2606843"/>
            <a:ext cx="5546849" cy="843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2Stage Model</a:t>
            </a:r>
            <a:endParaRPr lang="ko-KR" altLang="en-US" b="1" dirty="0"/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F6DFDE71-2510-4A92-A040-49987963FF94}"/>
              </a:ext>
            </a:extLst>
          </p:cNvPr>
          <p:cNvSpPr txBox="1">
            <a:spLocks/>
          </p:cNvSpPr>
          <p:nvPr/>
        </p:nvSpPr>
        <p:spPr>
          <a:xfrm>
            <a:off x="437287" y="1381634"/>
            <a:ext cx="6987135" cy="122146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500" b="1" dirty="0"/>
              <a:t>Two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Stage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Predictor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32E1A4-44CB-4222-8053-73454A5B2B32}"/>
              </a:ext>
            </a:extLst>
          </p:cNvPr>
          <p:cNvGrpSpPr/>
          <p:nvPr/>
        </p:nvGrpSpPr>
        <p:grpSpPr>
          <a:xfrm>
            <a:off x="1609788" y="2718204"/>
            <a:ext cx="6282491" cy="2629428"/>
            <a:chOff x="711560" y="2022471"/>
            <a:chExt cx="7583907" cy="328403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89DA4F7-6AF6-4370-84D8-63DCA904EE69}"/>
                </a:ext>
              </a:extLst>
            </p:cNvPr>
            <p:cNvSpPr/>
            <p:nvPr/>
          </p:nvSpPr>
          <p:spPr>
            <a:xfrm>
              <a:off x="2698197" y="2022471"/>
              <a:ext cx="2426289" cy="8077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D077A8-66B5-418C-94C4-9E66ABA4A8FC}"/>
                </a:ext>
              </a:extLst>
            </p:cNvPr>
            <p:cNvSpPr txBox="1"/>
            <p:nvPr/>
          </p:nvSpPr>
          <p:spPr>
            <a:xfrm>
              <a:off x="711560" y="3823688"/>
              <a:ext cx="211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 Data</a:t>
              </a:r>
              <a:endParaRPr lang="ko-KR" altLang="en-US" b="1" dirty="0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0C9777B4-48DE-4F93-B432-A27EF8856BC3}"/>
                </a:ext>
              </a:extLst>
            </p:cNvPr>
            <p:cNvSpPr/>
            <p:nvPr/>
          </p:nvSpPr>
          <p:spPr>
            <a:xfrm>
              <a:off x="2337830" y="3903345"/>
              <a:ext cx="443341" cy="34382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937CD1D-BE48-4C98-BD1A-1B94B6C57ACE}"/>
                </a:ext>
              </a:extLst>
            </p:cNvPr>
            <p:cNvSpPr txBox="1"/>
            <p:nvPr/>
          </p:nvSpPr>
          <p:spPr>
            <a:xfrm>
              <a:off x="3029161" y="2188140"/>
              <a:ext cx="2115402" cy="42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Weather Data</a:t>
              </a:r>
              <a:endParaRPr lang="ko-KR" altLang="en-US" sz="1600" b="1" dirty="0"/>
            </a:p>
          </p:txBody>
        </p:sp>
        <p:sp>
          <p:nvSpPr>
            <p:cNvPr id="107" name="화살표: 오른쪽 106">
              <a:extLst>
                <a:ext uri="{FF2B5EF4-FFF2-40B4-BE49-F238E27FC236}">
                  <a16:creationId xmlns:a16="http://schemas.microsoft.com/office/drawing/2014/main" id="{30186DE2-2A53-4C22-B084-BA8A149677AE}"/>
                </a:ext>
              </a:extLst>
            </p:cNvPr>
            <p:cNvSpPr/>
            <p:nvPr/>
          </p:nvSpPr>
          <p:spPr>
            <a:xfrm>
              <a:off x="4905118" y="3447771"/>
              <a:ext cx="478890" cy="2396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화살표: 오른쪽 107">
              <a:extLst>
                <a:ext uri="{FF2B5EF4-FFF2-40B4-BE49-F238E27FC236}">
                  <a16:creationId xmlns:a16="http://schemas.microsoft.com/office/drawing/2014/main" id="{3F23F950-44A2-437D-BF17-FE7AA3C242B4}"/>
                </a:ext>
              </a:extLst>
            </p:cNvPr>
            <p:cNvSpPr/>
            <p:nvPr/>
          </p:nvSpPr>
          <p:spPr>
            <a:xfrm>
              <a:off x="4905118" y="4519614"/>
              <a:ext cx="478890" cy="2396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8A9A650-5FED-43E2-9A3D-2F7D8BA7D172}"/>
                </a:ext>
              </a:extLst>
            </p:cNvPr>
            <p:cNvSpPr/>
            <p:nvPr/>
          </p:nvSpPr>
          <p:spPr>
            <a:xfrm>
              <a:off x="5784084" y="3267303"/>
              <a:ext cx="1798346" cy="16530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DF17C4C-BF66-490F-8FED-7839BDD48D16}"/>
                </a:ext>
              </a:extLst>
            </p:cNvPr>
            <p:cNvSpPr txBox="1"/>
            <p:nvPr/>
          </p:nvSpPr>
          <p:spPr>
            <a:xfrm>
              <a:off x="5802626" y="3446732"/>
              <a:ext cx="2492841" cy="88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 </a:t>
              </a:r>
            </a:p>
            <a:p>
              <a:r>
                <a:rPr lang="en-US" altLang="ko-KR" sz="2000" b="1" dirty="0"/>
                <a:t>Predictors</a:t>
              </a:r>
            </a:p>
          </p:txBody>
        </p:sp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BC900AD2-E54E-4C0F-91A4-31B82D08C284}"/>
                </a:ext>
              </a:extLst>
            </p:cNvPr>
            <p:cNvSpPr/>
            <p:nvPr/>
          </p:nvSpPr>
          <p:spPr>
            <a:xfrm rot="1892423">
              <a:off x="7863508" y="3449054"/>
              <a:ext cx="189132" cy="2396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화살표: 오른쪽 111">
              <a:extLst>
                <a:ext uri="{FF2B5EF4-FFF2-40B4-BE49-F238E27FC236}">
                  <a16:creationId xmlns:a16="http://schemas.microsoft.com/office/drawing/2014/main" id="{61BB775E-8AAC-46F5-A132-A6A91FFB23E3}"/>
                </a:ext>
              </a:extLst>
            </p:cNvPr>
            <p:cNvSpPr/>
            <p:nvPr/>
          </p:nvSpPr>
          <p:spPr>
            <a:xfrm rot="19517476">
              <a:off x="7863508" y="4520897"/>
              <a:ext cx="189132" cy="2396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543BF9A-CD73-4662-9DE9-A37E15FE06EC}"/>
                </a:ext>
              </a:extLst>
            </p:cNvPr>
            <p:cNvSpPr/>
            <p:nvPr/>
          </p:nvSpPr>
          <p:spPr>
            <a:xfrm>
              <a:off x="5439049" y="2981204"/>
              <a:ext cx="162331" cy="232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6B340C2-8CF9-405B-975A-EB37E0ED6EBF}"/>
                </a:ext>
              </a:extLst>
            </p:cNvPr>
            <p:cNvSpPr/>
            <p:nvPr/>
          </p:nvSpPr>
          <p:spPr>
            <a:xfrm>
              <a:off x="7644273" y="2981204"/>
              <a:ext cx="162331" cy="232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06B13B9D-ED7A-4073-A9EE-DFCD2D6C4C09}"/>
              </a:ext>
            </a:extLst>
          </p:cNvPr>
          <p:cNvSpPr txBox="1"/>
          <p:nvPr/>
        </p:nvSpPr>
        <p:spPr>
          <a:xfrm>
            <a:off x="7943509" y="417714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endParaRPr lang="ko-KR" altLang="en-US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067165-A026-4AF3-917F-CCCA957F5BBD}"/>
              </a:ext>
            </a:extLst>
          </p:cNvPr>
          <p:cNvSpPr/>
          <p:nvPr/>
        </p:nvSpPr>
        <p:spPr>
          <a:xfrm>
            <a:off x="3741502" y="5347632"/>
            <a:ext cx="1039153" cy="26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1653C95-476C-450C-A46B-2853EEEFCEA0}"/>
              </a:ext>
            </a:extLst>
          </p:cNvPr>
          <p:cNvSpPr/>
          <p:nvPr/>
        </p:nvSpPr>
        <p:spPr>
          <a:xfrm>
            <a:off x="6131063" y="5347632"/>
            <a:ext cx="1039153" cy="26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E701BCE-9D83-4A7C-82FF-B23605EE88FE}"/>
              </a:ext>
            </a:extLst>
          </p:cNvPr>
          <p:cNvSpPr/>
          <p:nvPr/>
        </p:nvSpPr>
        <p:spPr>
          <a:xfrm>
            <a:off x="5727442" y="2718204"/>
            <a:ext cx="2264611" cy="6157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Plant Data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E9A485-CB99-4714-8798-ADA1C6BF3EE8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6859748" y="3333946"/>
            <a:ext cx="0" cy="38757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682F4FA-52AF-4467-91CF-47BD46594E72}"/>
              </a:ext>
            </a:extLst>
          </p:cNvPr>
          <p:cNvSpPr txBox="1"/>
          <p:nvPr/>
        </p:nvSpPr>
        <p:spPr>
          <a:xfrm>
            <a:off x="2743205" y="2253815"/>
            <a:ext cx="17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 Data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9C000C-5419-4A3A-B8EF-B94EA5DC7D7E}"/>
              </a:ext>
            </a:extLst>
          </p:cNvPr>
          <p:cNvSpPr/>
          <p:nvPr/>
        </p:nvSpPr>
        <p:spPr>
          <a:xfrm>
            <a:off x="3489421" y="3714904"/>
            <a:ext cx="1489746" cy="13235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2F4235-BCA8-4FEB-94F7-7F18F985C96E}"/>
              </a:ext>
            </a:extLst>
          </p:cNvPr>
          <p:cNvSpPr txBox="1"/>
          <p:nvPr/>
        </p:nvSpPr>
        <p:spPr>
          <a:xfrm>
            <a:off x="3513534" y="3852996"/>
            <a:ext cx="206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Predictors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E1F3A8-13B0-4665-9BE6-81CF224179F6}"/>
              </a:ext>
            </a:extLst>
          </p:cNvPr>
          <p:cNvCxnSpPr>
            <a:cxnSpLocks/>
          </p:cNvCxnSpPr>
          <p:nvPr/>
        </p:nvCxnSpPr>
        <p:spPr>
          <a:xfrm>
            <a:off x="4260479" y="3364948"/>
            <a:ext cx="0" cy="38757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1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39BC-B4A9-41D3-BE6A-577ED16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Preprocessing</a:t>
            </a:r>
            <a:endParaRPr lang="ko-KR" altLang="en-US" b="1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C89E5565-3B18-4481-B3D8-D28F6C7DE7A1}"/>
              </a:ext>
            </a:extLst>
          </p:cNvPr>
          <p:cNvSpPr txBox="1">
            <a:spLocks/>
          </p:cNvSpPr>
          <p:nvPr/>
        </p:nvSpPr>
        <p:spPr>
          <a:xfrm>
            <a:off x="551778" y="1505619"/>
            <a:ext cx="7469478" cy="31474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endParaRPr lang="en-US" altLang="ko-KR" b="1" dirty="0"/>
          </a:p>
          <a:p>
            <a:endParaRPr lang="en-US" altLang="ko-KR" sz="24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b="1" dirty="0"/>
              <a:t>공장 데이터의 결측 데이터 제거</a:t>
            </a: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공장 데이터를 공장 및 위치별로 구분</a:t>
            </a: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1800" b="1" dirty="0"/>
              <a:t>공장 데이터의 맞는 기상데이터를 분리</a:t>
            </a: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1800" b="1" dirty="0"/>
              <a:t>검증 데이터의 맞는 기상데이터를 분리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1804F20-D573-45EE-B067-ACEB98DE9F59}"/>
              </a:ext>
            </a:extLst>
          </p:cNvPr>
          <p:cNvSpPr/>
          <p:nvPr/>
        </p:nvSpPr>
        <p:spPr>
          <a:xfrm>
            <a:off x="75909" y="3522044"/>
            <a:ext cx="5364192" cy="1177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E75B8-FCA9-460A-8A10-63770CABE9A6}"/>
              </a:ext>
            </a:extLst>
          </p:cNvPr>
          <p:cNvSpPr txBox="1"/>
          <p:nvPr/>
        </p:nvSpPr>
        <p:spPr>
          <a:xfrm>
            <a:off x="4444679" y="3315998"/>
            <a:ext cx="243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 발생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044E-16DD-4832-80E2-30D669EC3A20}"/>
              </a:ext>
            </a:extLst>
          </p:cNvPr>
          <p:cNvSpPr txBox="1"/>
          <p:nvPr/>
        </p:nvSpPr>
        <p:spPr>
          <a:xfrm>
            <a:off x="6096000" y="2820598"/>
            <a:ext cx="611671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관측 기상데이터에도 </a:t>
            </a:r>
            <a:r>
              <a:rPr lang="ko-KR" altLang="en-US" b="1" dirty="0" err="1"/>
              <a:t>결측값이</a:t>
            </a:r>
            <a:r>
              <a:rPr lang="ko-KR" altLang="en-US" b="1" dirty="0"/>
              <a:t> 존재한다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공장 데이터의 시간에 맞는 데이터가 존재하지않을 수 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학습시킬 공장 데이터의 경우는 같은 시간이 존재하는 기상데이터만을 사용 하였습니다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검증 데이터의 경우는 선별하여 사용할 수 없으므로</a:t>
            </a:r>
            <a:r>
              <a:rPr lang="en-US" altLang="ko-KR" b="1" dirty="0"/>
              <a:t>, </a:t>
            </a:r>
            <a:r>
              <a:rPr lang="ko-KR" altLang="en-US" b="1" dirty="0"/>
              <a:t>선형 </a:t>
            </a:r>
            <a:r>
              <a:rPr lang="ko-KR" altLang="en-US" b="1" dirty="0" err="1"/>
              <a:t>보간법을</a:t>
            </a:r>
            <a:r>
              <a:rPr lang="ko-KR" altLang="en-US" b="1" dirty="0"/>
              <a:t> 이용하였습니다</a:t>
            </a:r>
            <a:r>
              <a:rPr lang="en-US" altLang="ko-KR" b="1" dirty="0"/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3C91AE-4F9C-4906-BD3B-247DE18C0F5C}"/>
              </a:ext>
            </a:extLst>
          </p:cNvPr>
          <p:cNvSpPr/>
          <p:nvPr/>
        </p:nvSpPr>
        <p:spPr>
          <a:xfrm>
            <a:off x="5458016" y="4015356"/>
            <a:ext cx="637984" cy="3693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5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F7A0-6A6E-40D5-8FC8-9C9E07257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300" y="3127133"/>
            <a:ext cx="8107980" cy="1546400"/>
          </a:xfrm>
        </p:spPr>
        <p:txBody>
          <a:bodyPr/>
          <a:lstStyle/>
          <a:p>
            <a:r>
              <a:rPr lang="en-US" altLang="ko-KR" b="1" dirty="0"/>
              <a:t>Stage 1: </a:t>
            </a:r>
            <a:r>
              <a:rPr lang="ko-KR" altLang="en-US" b="1" dirty="0"/>
              <a:t>공장 데이터 예측</a:t>
            </a:r>
          </a:p>
        </p:txBody>
      </p:sp>
    </p:spTree>
    <p:extLst>
      <p:ext uri="{BB962C8B-B14F-4D97-AF65-F5344CB8AC3E}">
        <p14:creationId xmlns:p14="http://schemas.microsoft.com/office/powerpoint/2010/main" val="12960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D71270B73BA0041B06DDD367DD8BC68" ma:contentTypeVersion="2" ma:contentTypeDescription="새 문서를 만듭니다." ma:contentTypeScope="" ma:versionID="62be7bff8ae9af9ee11c7797223dda31">
  <xsd:schema xmlns:xsd="http://www.w3.org/2001/XMLSchema" xmlns:xs="http://www.w3.org/2001/XMLSchema" xmlns:p="http://schemas.microsoft.com/office/2006/metadata/properties" xmlns:ns2="a45a1baa-ec4a-45af-b5bd-0eef53123705" targetNamespace="http://schemas.microsoft.com/office/2006/metadata/properties" ma:root="true" ma:fieldsID="d6099a5ad88bbbecbf6372163390ae13" ns2:_="">
    <xsd:import namespace="a45a1baa-ec4a-45af-b5bd-0eef531237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a1baa-ec4a-45af-b5bd-0eef53123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3B979-F901-498C-8C9B-7C2BFBEB99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5806C2-13C3-4B23-9E5E-27930B164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5a1baa-ec4a-45af-b5bd-0eef531237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F4A4D-59A2-4E53-8DD9-A052510008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2819</Words>
  <Application>Microsoft Office PowerPoint</Application>
  <PresentationFormat>와이드스크린</PresentationFormat>
  <Paragraphs>738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Wingdings</vt:lpstr>
      <vt:lpstr>Office 테마</vt:lpstr>
      <vt:lpstr>Predict  Steel Condensation! </vt:lpstr>
      <vt:lpstr>PowerPoint 프레젠테이션</vt:lpstr>
      <vt:lpstr>공장 데이터</vt:lpstr>
      <vt:lpstr>결로의 발생분석</vt:lpstr>
      <vt:lpstr>과제 해석</vt:lpstr>
      <vt:lpstr>PowerPoint 프레젠테이션</vt:lpstr>
      <vt:lpstr>2Stage Model</vt:lpstr>
      <vt:lpstr>Preprocessing</vt:lpstr>
      <vt:lpstr>Stage 1: 공장 데이터 예측</vt:lpstr>
      <vt:lpstr>2 Steps of Stage 1</vt:lpstr>
      <vt:lpstr>Neural Network Weights를 이용한 핵심 데이터 선별</vt:lpstr>
      <vt:lpstr>A Scheme of Neural Network (NN) </vt:lpstr>
      <vt:lpstr>Back Propagation method in NN</vt:lpstr>
      <vt:lpstr>Weights between input and output data</vt:lpstr>
      <vt:lpstr>Estimating Thresholds using Cross Validation</vt:lpstr>
      <vt:lpstr>Gradient Boosting Machine</vt:lpstr>
      <vt:lpstr>RMSE values and Test Result</vt:lpstr>
      <vt:lpstr>Step 2: 전, 후 시간의 기상 데이터 활용</vt:lpstr>
      <vt:lpstr>RMSE values Matrix of Simulations </vt:lpstr>
      <vt:lpstr>결과</vt:lpstr>
      <vt:lpstr>Stage 2: 결로 예측</vt:lpstr>
      <vt:lpstr>Analysis Train Data</vt:lpstr>
      <vt:lpstr>Stage 2:Model</vt:lpstr>
      <vt:lpstr>Logistic Regression</vt:lpstr>
      <vt:lpstr>Classifier including inner balancing samplers</vt:lpstr>
      <vt:lpstr>PowerPoint 프레젠테이션</vt:lpstr>
      <vt:lpstr>Combine Results</vt:lpstr>
      <vt:lpstr>Combine Results</vt:lpstr>
      <vt:lpstr>최종 결과</vt:lpstr>
      <vt:lpstr>PowerPoint 프레젠테이션</vt:lpstr>
      <vt:lpstr>Simple Predictor</vt:lpstr>
      <vt:lpstr>Simple Predictor</vt:lpstr>
      <vt:lpstr>Simple Predictor</vt:lpstr>
      <vt:lpstr>Detail Predictor</vt:lpstr>
      <vt:lpstr>Detail Predictor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 Steel Condensation!</dc:title>
  <dc:creator>박찬식</dc:creator>
  <cp:lastModifiedBy>박찬식</cp:lastModifiedBy>
  <cp:revision>76</cp:revision>
  <dcterms:created xsi:type="dcterms:W3CDTF">2020-06-27T09:03:07Z</dcterms:created>
  <dcterms:modified xsi:type="dcterms:W3CDTF">2020-07-17T04:42:56Z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0x010100ED71270B73BA0041B06DDD367DD8BC68</vt:lpwstr>
  </property>
</Properties>
</file>