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3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Теория графо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4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Теория графов</a:t>
            </a:r>
          </a:p>
        </p:txBody>
      </p:sp>
      <p:sp>
        <p:nvSpPr>
          <p:cNvPr id="120" name="Алгоритмы нахождения кратчайшего пути"/>
          <p:cNvSpPr txBox="1"/>
          <p:nvPr>
            <p:ph type="subTitle" sz="quarter" idx="1"/>
          </p:nvPr>
        </p:nvSpPr>
        <p:spPr>
          <a:xfrm>
            <a:off x="4833937" y="7072312"/>
            <a:ext cx="14716126" cy="1607345"/>
          </a:xfrm>
          <a:prstGeom prst="rect">
            <a:avLst/>
          </a:prstGeom>
        </p:spPr>
        <p:txBody>
          <a:bodyPr/>
          <a:lstStyle/>
          <a:p>
            <a:pPr/>
            <a:r>
              <a:t>Алгоритмы нахождения кратчайшего пути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Повторяя то же самое действие до момента отсутствия непосещениях вершин получим длину путей от начальной вершины до всех остальных вершин в графе"/>
          <p:cNvSpPr txBox="1"/>
          <p:nvPr>
            <p:ph type="title"/>
          </p:nvPr>
        </p:nvSpPr>
        <p:spPr>
          <a:xfrm>
            <a:off x="4833937" y="9438754"/>
            <a:ext cx="14716126" cy="3408266"/>
          </a:xfrm>
          <a:prstGeom prst="rect">
            <a:avLst/>
          </a:prstGeom>
        </p:spPr>
        <p:txBody>
          <a:bodyPr/>
          <a:lstStyle>
            <a:lvl1pPr defTabSz="386119">
              <a:defRPr sz="5264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Повторяя то же самое действие до момента отсутствия непосещениях вершин получим длину путей от начальной вершины до всех остальных вершин в графе</a:t>
            </a:r>
          </a:p>
        </p:txBody>
      </p:sp>
      <p:pic>
        <p:nvPicPr>
          <p:cNvPr id="15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7037" y="777637"/>
            <a:ext cx="8249926" cy="8249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Гра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Граф</a:t>
            </a:r>
          </a:p>
        </p:txBody>
      </p:sp>
      <p:sp>
        <p:nvSpPr>
          <p:cNvPr id="123" name="абстрактный математический объект, представляющий собой множество вершин графа и набор рёбер, то есть соединений между парами вершин"/>
          <p:cNvSpPr txBox="1"/>
          <p:nvPr>
            <p:ph type="body" sz="quarter" idx="1"/>
          </p:nvPr>
        </p:nvSpPr>
        <p:spPr>
          <a:xfrm>
            <a:off x="1482544" y="4840869"/>
            <a:ext cx="12754591" cy="4421310"/>
          </a:xfrm>
          <a:prstGeom prst="rect">
            <a:avLst/>
          </a:prstGeom>
        </p:spPr>
        <p:txBody>
          <a:bodyPr/>
          <a:lstStyle>
            <a:lvl1pPr marL="625642" indent="-625642">
              <a:defRPr sz="5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абстрактный математический объект, представляющий собой множество вершин графа и набор рёбер, то есть соединений между парами вершин</a:t>
            </a:r>
          </a:p>
        </p:txBody>
      </p:sp>
      <p:pic>
        <p:nvPicPr>
          <p:cNvPr id="12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3564" y="5127473"/>
            <a:ext cx="7620001" cy="384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Виды граф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Виды графов</a:t>
            </a:r>
          </a:p>
        </p:txBody>
      </p:sp>
      <p:sp>
        <p:nvSpPr>
          <p:cNvPr id="127" name="неориентированный граф…"/>
          <p:cNvSpPr txBox="1"/>
          <p:nvPr>
            <p:ph type="body" idx="1"/>
          </p:nvPr>
        </p:nvSpPr>
        <p:spPr>
          <a:xfrm>
            <a:off x="1097548" y="3505081"/>
            <a:ext cx="15609095" cy="8840391"/>
          </a:xfrm>
          <a:prstGeom prst="rect">
            <a:avLst/>
          </a:prstGeom>
        </p:spPr>
        <p:txBody>
          <a:bodyPr/>
          <a:lstStyle/>
          <a:p>
            <a:pPr/>
            <a:r>
              <a:t>неориентированный граф</a:t>
            </a:r>
          </a:p>
          <a:p>
            <a:pPr/>
            <a:r>
              <a:t>ориентированный граф</a:t>
            </a:r>
          </a:p>
          <a:p>
            <a:pPr marL="0" indent="0">
              <a:buSzTx/>
              <a:buNone/>
            </a:pPr>
          </a:p>
          <a:p>
            <a:pPr/>
            <a:r>
              <a:t>взвешенный граф</a:t>
            </a:r>
          </a:p>
          <a:p>
            <a:pPr/>
            <a:r>
              <a:t>невзвешенный граф</a:t>
            </a:r>
          </a:p>
        </p:txBody>
      </p:sp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49381" b="14909"/>
          <a:stretch>
            <a:fillRect/>
          </a:stretch>
        </p:blipFill>
        <p:spPr>
          <a:xfrm>
            <a:off x="12085346" y="3949303"/>
            <a:ext cx="4965322" cy="3582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50845" t="0" r="0" b="14728"/>
          <a:stretch>
            <a:fillRect/>
          </a:stretch>
        </p:blipFill>
        <p:spPr>
          <a:xfrm>
            <a:off x="13210214" y="9256349"/>
            <a:ext cx="4965355" cy="3696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08902" y="4968634"/>
            <a:ext cx="4639382" cy="4639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Области примен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5100">
              <a:defRPr b="1" sz="10976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Области применения</a:t>
            </a:r>
          </a:p>
        </p:txBody>
      </p:sp>
      <p:pic>
        <p:nvPicPr>
          <p:cNvPr id="13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55724" y="3131874"/>
            <a:ext cx="9243819" cy="6788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726" y="8330189"/>
            <a:ext cx="11691246" cy="4773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rcRect l="2255" t="10941" r="2255" b="10941"/>
          <a:stretch>
            <a:fillRect/>
          </a:stretch>
        </p:blipFill>
        <p:spPr>
          <a:xfrm>
            <a:off x="2943278" y="3237063"/>
            <a:ext cx="6079836" cy="461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883345" y="7582072"/>
            <a:ext cx="6079729" cy="5716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TheMap.png" descr="TheMap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333" t="0" r="8333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Алгоритм Дейкстры"/>
          <p:cNvSpPr txBox="1"/>
          <p:nvPr>
            <p:ph type="title"/>
          </p:nvPr>
        </p:nvSpPr>
        <p:spPr>
          <a:xfrm>
            <a:off x="1641510" y="543853"/>
            <a:ext cx="21100980" cy="2982517"/>
          </a:xfrm>
          <a:prstGeom prst="rect">
            <a:avLst/>
          </a:prstGeom>
        </p:spPr>
        <p:txBody>
          <a:bodyPr/>
          <a:lstStyle>
            <a:lvl1pPr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Алгоритм Дейкстры</a:t>
            </a:r>
          </a:p>
        </p:txBody>
      </p:sp>
      <p:sp>
        <p:nvSpPr>
          <p:cNvPr id="141" name="алгоритм на графах, изобретенный нидерландским учёным Эдсгером Дейкстрой в 1959 году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алгоритм на графах, изобретенный нидерландским учёным Эдсгером Дейкстрой в 1959 году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находит кратчайшие пути от одной из вершин графа до всех остальных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работает только для графов без ребер отрицательного веса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исвоить 1-й вершине метку равную 0, потому как эта вершина — источник. Остальным вершинам присвоить метки равные бесконечности."/>
          <p:cNvSpPr txBox="1"/>
          <p:nvPr>
            <p:ph type="title"/>
          </p:nvPr>
        </p:nvSpPr>
        <p:spPr>
          <a:xfrm>
            <a:off x="4833937" y="9889949"/>
            <a:ext cx="14716126" cy="2358033"/>
          </a:xfrm>
          <a:prstGeom prst="rect">
            <a:avLst/>
          </a:prstGeom>
        </p:spPr>
        <p:txBody>
          <a:bodyPr/>
          <a:lstStyle>
            <a:lvl1pPr defTabSz="345043">
              <a:defRPr sz="4703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Присвоить 1-й вершине метку равную 0, потому как эта вершина — источник. Остальным вершинам присвоить метки равные бесконечности.</a:t>
            </a:r>
          </a:p>
        </p:txBody>
      </p:sp>
      <p:pic>
        <p:nvPicPr>
          <p:cNvPr id="14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53" y="779278"/>
            <a:ext cx="8254893" cy="8254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Далее выбрать такую вершину W, которая имеет минимальную метку (сейчас это вершина 1) и рассмотреть все вершины в которые из вершины W есть путь, не содержащий вершин посредников."/>
          <p:cNvSpPr txBox="1"/>
          <p:nvPr>
            <p:ph type="title"/>
          </p:nvPr>
        </p:nvSpPr>
        <p:spPr>
          <a:xfrm>
            <a:off x="4833937" y="9447609"/>
            <a:ext cx="14716126" cy="3125108"/>
          </a:xfrm>
          <a:prstGeom prst="rect">
            <a:avLst/>
          </a:prstGeom>
        </p:spPr>
        <p:txBody>
          <a:bodyPr/>
          <a:lstStyle>
            <a:lvl1pPr defTabSz="353258">
              <a:defRPr sz="4816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Далее выбрать такую вершину W, которая имеет минимальную метку (сейчас это вершина 1) и рассмотреть все вершины в которые из вершины W есть путь, не содержащий вершин посредников.</a:t>
            </a:r>
          </a:p>
        </p:txBody>
      </p:sp>
      <p:pic>
        <p:nvPicPr>
          <p:cNvPr id="14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0774" y="777637"/>
            <a:ext cx="8262453" cy="8262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После того как рассмотрены все вершины, в которые есть прямой путь из W, вершину W пометить как посещённую, и выбрать из ещё не посещенных такую, которая имеет минимальное значение метки, она и будет следующей вершиной W."/>
          <p:cNvSpPr txBox="1"/>
          <p:nvPr>
            <p:ph type="title"/>
          </p:nvPr>
        </p:nvSpPr>
        <p:spPr>
          <a:xfrm>
            <a:off x="4833937" y="9447609"/>
            <a:ext cx="14716126" cy="3657730"/>
          </a:xfrm>
          <a:prstGeom prst="rect">
            <a:avLst/>
          </a:prstGeom>
        </p:spPr>
        <p:txBody>
          <a:bodyPr/>
          <a:lstStyle>
            <a:lvl1pPr defTabSz="336827">
              <a:defRPr sz="4592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После того как рассмотрены все вершины, в которые есть прямой путь из W, вершину W пометить как посещённую, и выбрать из ещё не посещенных такую, которая имеет минимальное значение метки, она и будет следующей вершиной W.</a:t>
            </a:r>
          </a:p>
        </p:txBody>
      </p:sp>
      <p:pic>
        <p:nvPicPr>
          <p:cNvPr id="15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5796" y="779278"/>
            <a:ext cx="8252408" cy="8252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