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49"/>
  </p:handoutMasterIdLst>
  <p:sldIdLst>
    <p:sldId id="256" r:id="rId2"/>
    <p:sldId id="272" r:id="rId3"/>
    <p:sldId id="286" r:id="rId4"/>
    <p:sldId id="315" r:id="rId5"/>
    <p:sldId id="287" r:id="rId6"/>
    <p:sldId id="303" r:id="rId7"/>
    <p:sldId id="364" r:id="rId8"/>
    <p:sldId id="352" r:id="rId9"/>
    <p:sldId id="304" r:id="rId10"/>
    <p:sldId id="306" r:id="rId11"/>
    <p:sldId id="307" r:id="rId12"/>
    <p:sldId id="309" r:id="rId13"/>
    <p:sldId id="350" r:id="rId14"/>
    <p:sldId id="319" r:id="rId15"/>
    <p:sldId id="353" r:id="rId16"/>
    <p:sldId id="363" r:id="rId17"/>
    <p:sldId id="360" r:id="rId18"/>
    <p:sldId id="331" r:id="rId19"/>
    <p:sldId id="332" r:id="rId20"/>
    <p:sldId id="362" r:id="rId21"/>
    <p:sldId id="324" r:id="rId22"/>
    <p:sldId id="330" r:id="rId23"/>
    <p:sldId id="325" r:id="rId24"/>
    <p:sldId id="326" r:id="rId25"/>
    <p:sldId id="335" r:id="rId26"/>
    <p:sldId id="327" r:id="rId27"/>
    <p:sldId id="328" r:id="rId28"/>
    <p:sldId id="349" r:id="rId29"/>
    <p:sldId id="351" r:id="rId30"/>
    <p:sldId id="288" r:id="rId31"/>
    <p:sldId id="346" r:id="rId32"/>
    <p:sldId id="347" r:id="rId33"/>
    <p:sldId id="348" r:id="rId34"/>
    <p:sldId id="311" r:id="rId35"/>
    <p:sldId id="365" r:id="rId36"/>
    <p:sldId id="314" r:id="rId37"/>
    <p:sldId id="275" r:id="rId38"/>
    <p:sldId id="269" r:id="rId39"/>
    <p:sldId id="290" r:id="rId40"/>
    <p:sldId id="338" r:id="rId41"/>
    <p:sldId id="342" r:id="rId42"/>
    <p:sldId id="344" r:id="rId43"/>
    <p:sldId id="345" r:id="rId44"/>
    <p:sldId id="277" r:id="rId45"/>
    <p:sldId id="276" r:id="rId46"/>
    <p:sldId id="278" r:id="rId47"/>
    <p:sldId id="279"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5" d="100"/>
          <a:sy n="75" d="100"/>
        </p:scale>
        <p:origin x="-360"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657434-5001-4196-9FD7-C3A8A92CFF7C}" type="datetimeFigureOut">
              <a:rPr lang="en-US" smtClean="0"/>
              <a:pPr/>
              <a:t>11/9/2015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B450CB-AC08-423B-9B71-BBF67312AF2A}"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01C001-018D-4ED4-BBE6-5DBCBEA219EC}" type="datetimeFigureOut">
              <a:rPr lang="en-PH" smtClean="0"/>
              <a:pPr/>
              <a:t>11/9/2015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E2EFBC3-0422-4114-AE02-C4F60F84E772}" type="slidenum">
              <a:rPr lang="en-PH" smtClean="0"/>
              <a:pPr/>
              <a:t>‹#›</a:t>
            </a:fld>
            <a:endParaRPr lang="en-PH"/>
          </a:p>
        </p:txBody>
      </p:sp>
      <p:pic>
        <p:nvPicPr>
          <p:cNvPr id="7" name="Picture 2" descr="CHED LOGO"/>
          <p:cNvPicPr>
            <a:picLocks noChangeAspect="1" noChangeArrowheads="1"/>
          </p:cNvPicPr>
          <p:nvPr userDrawn="1"/>
        </p:nvPicPr>
        <p:blipFill>
          <a:blip r:embed="rId2" cstate="print"/>
          <a:srcRect/>
          <a:stretch>
            <a:fillRect/>
          </a:stretch>
        </p:blipFill>
        <p:spPr bwMode="auto">
          <a:xfrm>
            <a:off x="8115630" y="5834097"/>
            <a:ext cx="1028370" cy="1023903"/>
          </a:xfrm>
          <a:prstGeom prst="rect">
            <a:avLst/>
          </a:prstGeom>
          <a:noFill/>
          <a:ln w="9525">
            <a:noFill/>
            <a:miter lim="800000"/>
            <a:headEnd/>
            <a:tailEnd/>
          </a:ln>
        </p:spPr>
      </p:pic>
      <p:sp>
        <p:nvSpPr>
          <p:cNvPr id="8" name="TextBox 7"/>
          <p:cNvSpPr txBox="1"/>
          <p:nvPr userDrawn="1"/>
        </p:nvSpPr>
        <p:spPr>
          <a:xfrm>
            <a:off x="586854" y="6243851"/>
            <a:ext cx="7451677" cy="369332"/>
          </a:xfrm>
          <a:prstGeom prst="rect">
            <a:avLst/>
          </a:prstGeom>
          <a:solidFill>
            <a:schemeClr val="accent5">
              <a:lumMod val="75000"/>
            </a:schemeClr>
          </a:solidFill>
        </p:spPr>
        <p:txBody>
          <a:bodyPr wrap="square" rtlCol="0">
            <a:spAutoFit/>
          </a:bodyPr>
          <a:lstStyle/>
          <a:p>
            <a:endParaRPr lang="en-US" dirty="0"/>
          </a:p>
        </p:txBody>
      </p:sp>
    </p:spTree>
    <p:extLst>
      <p:ext uri="{BB962C8B-B14F-4D97-AF65-F5344CB8AC3E}">
        <p14:creationId xmlns="" xmlns:p14="http://schemas.microsoft.com/office/powerpoint/2010/main" val="2615747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01C001-018D-4ED4-BBE6-5DBCBEA219EC}" type="datetimeFigureOut">
              <a:rPr lang="en-PH" smtClean="0"/>
              <a:pPr/>
              <a:t>11/9/2015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E2EFBC3-0422-4114-AE02-C4F60F84E772}" type="slidenum">
              <a:rPr lang="en-PH" smtClean="0"/>
              <a:pPr/>
              <a:t>‹#›</a:t>
            </a:fld>
            <a:endParaRPr lang="en-PH"/>
          </a:p>
        </p:txBody>
      </p:sp>
    </p:spTree>
    <p:extLst>
      <p:ext uri="{BB962C8B-B14F-4D97-AF65-F5344CB8AC3E}">
        <p14:creationId xmlns="" xmlns:p14="http://schemas.microsoft.com/office/powerpoint/2010/main" val="8390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01C001-018D-4ED4-BBE6-5DBCBEA219EC}" type="datetimeFigureOut">
              <a:rPr lang="en-PH" smtClean="0"/>
              <a:pPr/>
              <a:t>11/9/2015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E2EFBC3-0422-4114-AE02-C4F60F84E772}" type="slidenum">
              <a:rPr lang="en-PH" smtClean="0"/>
              <a:pPr/>
              <a:t>‹#›</a:t>
            </a:fld>
            <a:endParaRPr lang="en-PH"/>
          </a:p>
        </p:txBody>
      </p:sp>
    </p:spTree>
    <p:extLst>
      <p:ext uri="{BB962C8B-B14F-4D97-AF65-F5344CB8AC3E}">
        <p14:creationId xmlns="" xmlns:p14="http://schemas.microsoft.com/office/powerpoint/2010/main" val="1622862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01C001-018D-4ED4-BBE6-5DBCBEA219EC}" type="datetimeFigureOut">
              <a:rPr lang="en-PH" smtClean="0"/>
              <a:pPr/>
              <a:t>11/9/2015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E2EFBC3-0422-4114-AE02-C4F60F84E772}" type="slidenum">
              <a:rPr lang="en-PH" smtClean="0"/>
              <a:pPr/>
              <a:t>‹#›</a:t>
            </a:fld>
            <a:endParaRPr lang="en-PH"/>
          </a:p>
        </p:txBody>
      </p:sp>
      <p:pic>
        <p:nvPicPr>
          <p:cNvPr id="7" name="Picture 2" descr="CHED LOGO"/>
          <p:cNvPicPr>
            <a:picLocks noChangeAspect="1" noChangeArrowheads="1"/>
          </p:cNvPicPr>
          <p:nvPr userDrawn="1"/>
        </p:nvPicPr>
        <p:blipFill>
          <a:blip r:embed="rId2" cstate="print"/>
          <a:srcRect/>
          <a:stretch>
            <a:fillRect/>
          </a:stretch>
        </p:blipFill>
        <p:spPr bwMode="auto">
          <a:xfrm>
            <a:off x="8115630" y="5834097"/>
            <a:ext cx="1028370" cy="1023903"/>
          </a:xfrm>
          <a:prstGeom prst="rect">
            <a:avLst/>
          </a:prstGeom>
          <a:noFill/>
          <a:ln w="9525">
            <a:noFill/>
            <a:miter lim="800000"/>
            <a:headEnd/>
            <a:tailEnd/>
          </a:ln>
        </p:spPr>
      </p:pic>
      <p:sp>
        <p:nvSpPr>
          <p:cNvPr id="8" name="TextBox 7"/>
          <p:cNvSpPr txBox="1"/>
          <p:nvPr userDrawn="1"/>
        </p:nvSpPr>
        <p:spPr>
          <a:xfrm>
            <a:off x="586854" y="6243851"/>
            <a:ext cx="7451677" cy="369332"/>
          </a:xfrm>
          <a:prstGeom prst="rect">
            <a:avLst/>
          </a:prstGeom>
          <a:solidFill>
            <a:schemeClr val="accent5">
              <a:lumMod val="75000"/>
            </a:schemeClr>
          </a:solidFill>
        </p:spPr>
        <p:txBody>
          <a:bodyPr wrap="square" rtlCol="0">
            <a:spAutoFit/>
          </a:bodyPr>
          <a:lstStyle/>
          <a:p>
            <a:endParaRPr lang="en-US" dirty="0"/>
          </a:p>
        </p:txBody>
      </p:sp>
    </p:spTree>
    <p:extLst>
      <p:ext uri="{BB962C8B-B14F-4D97-AF65-F5344CB8AC3E}">
        <p14:creationId xmlns="" xmlns:p14="http://schemas.microsoft.com/office/powerpoint/2010/main" val="666353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01C001-018D-4ED4-BBE6-5DBCBEA219EC}" type="datetimeFigureOut">
              <a:rPr lang="en-PH" smtClean="0"/>
              <a:pPr/>
              <a:t>11/9/2015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E2EFBC3-0422-4114-AE02-C4F60F84E772}" type="slidenum">
              <a:rPr lang="en-PH" smtClean="0"/>
              <a:pPr/>
              <a:t>‹#›</a:t>
            </a:fld>
            <a:endParaRPr lang="en-PH"/>
          </a:p>
        </p:txBody>
      </p:sp>
    </p:spTree>
    <p:extLst>
      <p:ext uri="{BB962C8B-B14F-4D97-AF65-F5344CB8AC3E}">
        <p14:creationId xmlns="" xmlns:p14="http://schemas.microsoft.com/office/powerpoint/2010/main" val="4178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01C001-018D-4ED4-BBE6-5DBCBEA219EC}" type="datetimeFigureOut">
              <a:rPr lang="en-PH" smtClean="0"/>
              <a:pPr/>
              <a:t>11/9/2015</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E2EFBC3-0422-4114-AE02-C4F60F84E772}" type="slidenum">
              <a:rPr lang="en-PH" smtClean="0"/>
              <a:pPr/>
              <a:t>‹#›</a:t>
            </a:fld>
            <a:endParaRPr lang="en-PH"/>
          </a:p>
        </p:txBody>
      </p:sp>
    </p:spTree>
    <p:extLst>
      <p:ext uri="{BB962C8B-B14F-4D97-AF65-F5344CB8AC3E}">
        <p14:creationId xmlns="" xmlns:p14="http://schemas.microsoft.com/office/powerpoint/2010/main" val="3684471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01C001-018D-4ED4-BBE6-5DBCBEA219EC}" type="datetimeFigureOut">
              <a:rPr lang="en-PH" smtClean="0"/>
              <a:pPr/>
              <a:t>11/9/2015</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6E2EFBC3-0422-4114-AE02-C4F60F84E772}" type="slidenum">
              <a:rPr lang="en-PH" smtClean="0"/>
              <a:pPr/>
              <a:t>‹#›</a:t>
            </a:fld>
            <a:endParaRPr lang="en-PH"/>
          </a:p>
        </p:txBody>
      </p:sp>
    </p:spTree>
    <p:extLst>
      <p:ext uri="{BB962C8B-B14F-4D97-AF65-F5344CB8AC3E}">
        <p14:creationId xmlns="" xmlns:p14="http://schemas.microsoft.com/office/powerpoint/2010/main" val="1397609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01C001-018D-4ED4-BBE6-5DBCBEA219EC}" type="datetimeFigureOut">
              <a:rPr lang="en-PH" smtClean="0"/>
              <a:pPr/>
              <a:t>11/9/2015</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6E2EFBC3-0422-4114-AE02-C4F60F84E772}" type="slidenum">
              <a:rPr lang="en-PH" smtClean="0"/>
              <a:pPr/>
              <a:t>‹#›</a:t>
            </a:fld>
            <a:endParaRPr lang="en-PH"/>
          </a:p>
        </p:txBody>
      </p:sp>
    </p:spTree>
    <p:extLst>
      <p:ext uri="{BB962C8B-B14F-4D97-AF65-F5344CB8AC3E}">
        <p14:creationId xmlns="" xmlns:p14="http://schemas.microsoft.com/office/powerpoint/2010/main" val="2646316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01C001-018D-4ED4-BBE6-5DBCBEA219EC}" type="datetimeFigureOut">
              <a:rPr lang="en-PH" smtClean="0"/>
              <a:pPr/>
              <a:t>11/9/2015</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6E2EFBC3-0422-4114-AE02-C4F60F84E772}" type="slidenum">
              <a:rPr lang="en-PH" smtClean="0"/>
              <a:pPr/>
              <a:t>‹#›</a:t>
            </a:fld>
            <a:endParaRPr lang="en-PH"/>
          </a:p>
        </p:txBody>
      </p:sp>
    </p:spTree>
    <p:extLst>
      <p:ext uri="{BB962C8B-B14F-4D97-AF65-F5344CB8AC3E}">
        <p14:creationId xmlns="" xmlns:p14="http://schemas.microsoft.com/office/powerpoint/2010/main" val="1493635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01C001-018D-4ED4-BBE6-5DBCBEA219EC}" type="datetimeFigureOut">
              <a:rPr lang="en-PH" smtClean="0"/>
              <a:pPr/>
              <a:t>11/9/2015</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E2EFBC3-0422-4114-AE02-C4F60F84E772}" type="slidenum">
              <a:rPr lang="en-PH" smtClean="0"/>
              <a:pPr/>
              <a:t>‹#›</a:t>
            </a:fld>
            <a:endParaRPr lang="en-PH"/>
          </a:p>
        </p:txBody>
      </p:sp>
    </p:spTree>
    <p:extLst>
      <p:ext uri="{BB962C8B-B14F-4D97-AF65-F5344CB8AC3E}">
        <p14:creationId xmlns="" xmlns:p14="http://schemas.microsoft.com/office/powerpoint/2010/main" val="3881144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01C001-018D-4ED4-BBE6-5DBCBEA219EC}" type="datetimeFigureOut">
              <a:rPr lang="en-PH" smtClean="0"/>
              <a:pPr/>
              <a:t>11/9/2015</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E2EFBC3-0422-4114-AE02-C4F60F84E772}" type="slidenum">
              <a:rPr lang="en-PH" smtClean="0"/>
              <a:pPr/>
              <a:t>‹#›</a:t>
            </a:fld>
            <a:endParaRPr lang="en-PH"/>
          </a:p>
        </p:txBody>
      </p:sp>
    </p:spTree>
    <p:extLst>
      <p:ext uri="{BB962C8B-B14F-4D97-AF65-F5344CB8AC3E}">
        <p14:creationId xmlns="" xmlns:p14="http://schemas.microsoft.com/office/powerpoint/2010/main" val="2738862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1C001-018D-4ED4-BBE6-5DBCBEA219EC}" type="datetimeFigureOut">
              <a:rPr lang="en-PH" smtClean="0"/>
              <a:pPr/>
              <a:t>11/9/2015</a:t>
            </a:fld>
            <a:endParaRPr lang="en-PH"/>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EFBC3-0422-4114-AE02-C4F60F84E772}" type="slidenum">
              <a:rPr lang="en-PH" smtClean="0"/>
              <a:pPr/>
              <a:t>‹#›</a:t>
            </a:fld>
            <a:endParaRPr lang="en-PH"/>
          </a:p>
        </p:txBody>
      </p:sp>
    </p:spTree>
    <p:extLst>
      <p:ext uri="{BB962C8B-B14F-4D97-AF65-F5344CB8AC3E}">
        <p14:creationId xmlns="" xmlns:p14="http://schemas.microsoft.com/office/powerpoint/2010/main" val="36989754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chedcaraga.co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chedcaraga.com/" TargetMode="External"/><Relationship Id="rId2" Type="http://schemas.openxmlformats.org/officeDocument/2006/relationships/hyperlink" Target="http://www.ched.gov.ph/"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www.ched.gov.ph/index.php/issuances/other-issuance/quality-assurance/"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mailto:chedcaraga@gmail.com"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PH" b="1" dirty="0" smtClean="0">
                <a:solidFill>
                  <a:schemeClr val="accent6">
                    <a:lumMod val="75000"/>
                  </a:schemeClr>
                </a:solidFill>
                <a:effectLst>
                  <a:outerShdw blurRad="38100" dist="38100" dir="2700000" algn="tl">
                    <a:srgbClr val="000000">
                      <a:alpha val="43137"/>
                    </a:srgbClr>
                  </a:outerShdw>
                </a:effectLst>
              </a:rPr>
              <a:t>CHED UPDATES, ISSUES AND CONCERNS</a:t>
            </a:r>
            <a:endParaRPr lang="en-PH" b="1" dirty="0">
              <a:solidFill>
                <a:schemeClr val="accent6">
                  <a:lumMod val="75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129145" y="4613420"/>
            <a:ext cx="6858000" cy="1655762"/>
          </a:xfrm>
        </p:spPr>
        <p:txBody>
          <a:bodyPr/>
          <a:lstStyle/>
          <a:p>
            <a:endParaRPr lang="en-PH" dirty="0" smtClean="0"/>
          </a:p>
          <a:p>
            <a:r>
              <a:rPr lang="en-PH" sz="2800" dirty="0" smtClean="0"/>
              <a:t>November 7, 2015</a:t>
            </a:r>
            <a:endParaRPr lang="en-PH" sz="2800" dirty="0"/>
          </a:p>
        </p:txBody>
      </p:sp>
    </p:spTree>
    <p:extLst>
      <p:ext uri="{BB962C8B-B14F-4D97-AF65-F5344CB8AC3E}">
        <p14:creationId xmlns="" xmlns:p14="http://schemas.microsoft.com/office/powerpoint/2010/main" val="922930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32510"/>
            <a:ext cx="7886700" cy="5844454"/>
          </a:xfrm>
        </p:spPr>
        <p:txBody>
          <a:bodyPr/>
          <a:lstStyle/>
          <a:p>
            <a:pPr>
              <a:buNone/>
            </a:pPr>
            <a:r>
              <a:rPr lang="en-US" sz="3600" b="1" smtClean="0">
                <a:solidFill>
                  <a:schemeClr val="accent2">
                    <a:lumMod val="75000"/>
                  </a:schemeClr>
                </a:solidFill>
              </a:rPr>
              <a:t>Expanded Tertiary Education Equivalency and Accreditation Program (ETEEAP)</a:t>
            </a:r>
          </a:p>
          <a:p>
            <a:pPr lvl="0"/>
            <a:r>
              <a:rPr lang="en-US" smtClean="0"/>
              <a:t>Skills and competencies acquired outside of the formal education system are evaluated and accredited towards earning a degree. </a:t>
            </a:r>
          </a:p>
          <a:p>
            <a:r>
              <a:rPr lang="en-PH" smtClean="0"/>
              <a:t>Deputized higher education institutions that shall award the appropriate college degree</a:t>
            </a:r>
          </a:p>
          <a:p>
            <a:r>
              <a:rPr lang="en-PH" smtClean="0"/>
              <a:t>Saint Joseph Institute of Technology (SJIT), the Only Deputized HEI in Caraga Region</a:t>
            </a:r>
          </a:p>
          <a:p>
            <a:r>
              <a:rPr lang="en-PH" smtClean="0"/>
              <a:t>Apply for Deputation, visit </a:t>
            </a:r>
            <a:r>
              <a:rPr lang="en-PH" b="1" smtClean="0">
                <a:solidFill>
                  <a:srgbClr val="002060"/>
                </a:solidFill>
              </a:rPr>
              <a:t>bit.ly/chedeteeap</a:t>
            </a:r>
          </a:p>
          <a:p>
            <a:pPr lvl="0"/>
            <a:endParaRPr lang="en-US"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706582"/>
            <a:ext cx="7886700" cy="5470381"/>
          </a:xfrm>
        </p:spPr>
        <p:txBody>
          <a:bodyPr/>
          <a:lstStyle/>
          <a:p>
            <a:pPr>
              <a:buNone/>
            </a:pPr>
            <a:r>
              <a:rPr lang="en-US" sz="4400" b="1" dirty="0" err="1" smtClean="0">
                <a:solidFill>
                  <a:schemeClr val="accent2">
                    <a:lumMod val="75000"/>
                  </a:schemeClr>
                </a:solidFill>
              </a:rPr>
              <a:t>Ladderized</a:t>
            </a:r>
            <a:r>
              <a:rPr lang="en-US" sz="4400" b="1" dirty="0" smtClean="0">
                <a:solidFill>
                  <a:schemeClr val="accent2">
                    <a:lumMod val="75000"/>
                  </a:schemeClr>
                </a:solidFill>
              </a:rPr>
              <a:t> Education Program (LEP)</a:t>
            </a:r>
          </a:p>
          <a:p>
            <a:pPr lvl="0"/>
            <a:r>
              <a:rPr lang="en-US" sz="3600" dirty="0" smtClean="0"/>
              <a:t>Allows recognition of units earned in technical vocational programs in TESDA.</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54182"/>
            <a:ext cx="7886700" cy="5622781"/>
          </a:xfrm>
        </p:spPr>
        <p:txBody>
          <a:bodyPr>
            <a:normAutofit/>
          </a:bodyPr>
          <a:lstStyle/>
          <a:p>
            <a:pPr>
              <a:buNone/>
            </a:pPr>
            <a:r>
              <a:rPr lang="en-US" sz="3600" b="1" dirty="0" smtClean="0">
                <a:solidFill>
                  <a:schemeClr val="accent2">
                    <a:lumMod val="75000"/>
                  </a:schemeClr>
                </a:solidFill>
              </a:rPr>
              <a:t>Gender and Development (GAD) Program</a:t>
            </a:r>
          </a:p>
          <a:p>
            <a:pPr lvl="0"/>
            <a:r>
              <a:rPr lang="en-US" dirty="0" smtClean="0"/>
              <a:t>CHED has actively and purposefully partnered with the Philippine Commission on Women (PCW) to maximize CHED's role in promoting the cause of gender equality and women empowerment. </a:t>
            </a:r>
          </a:p>
          <a:p>
            <a:pPr lvl="0"/>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796" y="496547"/>
            <a:ext cx="7886700" cy="5498592"/>
          </a:xfrm>
        </p:spPr>
        <p:txBody>
          <a:bodyPr>
            <a:normAutofit lnSpcReduction="10000"/>
          </a:bodyPr>
          <a:lstStyle/>
          <a:p>
            <a:pPr lvl="0"/>
            <a:r>
              <a:rPr lang="en-PH" sz="3600" dirty="0" smtClean="0"/>
              <a:t>GAD </a:t>
            </a:r>
            <a:r>
              <a:rPr lang="en-PH" sz="3600" dirty="0"/>
              <a:t>Budget provision mandated all government agencies and instrumentalities including local government units (LGUs) to allocate a minimum of five percent (5%) of their total appropriations for GAD programs and project. </a:t>
            </a:r>
            <a:endParaRPr lang="en-PH" sz="3600" dirty="0" smtClean="0"/>
          </a:p>
          <a:p>
            <a:r>
              <a:rPr lang="en-PH" sz="3600" dirty="0"/>
              <a:t>Gender Mainstreaming and Monitoring System (GMMS</a:t>
            </a:r>
            <a:r>
              <a:rPr lang="en-PH" sz="3600" dirty="0" smtClean="0"/>
              <a:t>)</a:t>
            </a:r>
          </a:p>
          <a:p>
            <a:r>
              <a:rPr lang="en-PH" sz="3600" dirty="0" smtClean="0"/>
              <a:t>CMO 01, S. 2015 - Mainstreaming of Gender and Development</a:t>
            </a:r>
            <a:endParaRPr lang="en-PH" dirty="0"/>
          </a:p>
        </p:txBody>
      </p:sp>
    </p:spTree>
    <p:extLst>
      <p:ext uri="{BB962C8B-B14F-4D97-AF65-F5344CB8AC3E}">
        <p14:creationId xmlns="" xmlns:p14="http://schemas.microsoft.com/office/powerpoint/2010/main" val="3309274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940" y="537152"/>
            <a:ext cx="7886700" cy="4351338"/>
          </a:xfrm>
        </p:spPr>
        <p:txBody>
          <a:bodyPr/>
          <a:lstStyle/>
          <a:p>
            <a:pPr>
              <a:buNone/>
            </a:pPr>
            <a:r>
              <a:rPr lang="en-US" sz="4000" b="1" dirty="0" smtClean="0">
                <a:solidFill>
                  <a:srgbClr val="002060"/>
                </a:solidFill>
              </a:rPr>
              <a:t>Quality Assurance Programs</a:t>
            </a:r>
          </a:p>
          <a:p>
            <a:pPr lvl="0"/>
            <a:r>
              <a:rPr lang="en-US" dirty="0" smtClean="0"/>
              <a:t>Setting and enforcement of Policies, Standards and Guidelines (PSGs) for academic programs, monitoring of compliance and phase out/closure of non compliant programs, Institutional Sustainability Assessment, and accreditation.</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795" y="620279"/>
            <a:ext cx="7886700" cy="4351338"/>
          </a:xfrm>
        </p:spPr>
        <p:txBody>
          <a:bodyPr/>
          <a:lstStyle/>
          <a:p>
            <a:pPr>
              <a:buNone/>
            </a:pPr>
            <a:r>
              <a:rPr lang="en-US" sz="4000" b="1" dirty="0" smtClean="0">
                <a:solidFill>
                  <a:srgbClr val="002060"/>
                </a:solidFill>
                <a:effectLst>
                  <a:outerShdw blurRad="38100" dist="38100" dir="2700000" algn="tl">
                    <a:srgbClr val="000000">
                      <a:alpha val="43137"/>
                    </a:srgbClr>
                  </a:outerShdw>
                </a:effectLst>
              </a:rPr>
              <a:t>Typology of HEIs </a:t>
            </a:r>
          </a:p>
          <a:p>
            <a:pPr lvl="0"/>
            <a:r>
              <a:rPr lang="en-US" dirty="0" smtClean="0"/>
              <a:t>A system of classifying HEIs based on their mandates and functions </a:t>
            </a:r>
            <a:r>
              <a:rPr lang="en-US" dirty="0" err="1" smtClean="0"/>
              <a:t>vis</a:t>
            </a:r>
            <a:r>
              <a:rPr lang="en-US" dirty="0" smtClean="0"/>
              <a:t>-a-</a:t>
            </a:r>
            <a:r>
              <a:rPr lang="en-US" dirty="0" err="1" smtClean="0"/>
              <a:t>vis</a:t>
            </a:r>
            <a:r>
              <a:rPr lang="en-US" dirty="0" smtClean="0"/>
              <a:t> national development goals. This typology will be harmonized with quality assurance criteria to allow HEIs to focus and excel within their respective classifications and be recognized for such excellence.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922" y="0"/>
            <a:ext cx="7886700" cy="1325563"/>
          </a:xfrm>
        </p:spPr>
        <p:txBody>
          <a:bodyPr/>
          <a:lstStyle/>
          <a:p>
            <a:pPr lvl="0"/>
            <a:r>
              <a:rPr lang="en-PH" dirty="0" smtClean="0"/>
              <a:t>Curriculum Revisions</a:t>
            </a:r>
            <a:endParaRPr lang="en-PH" dirty="0"/>
          </a:p>
        </p:txBody>
      </p:sp>
      <p:sp>
        <p:nvSpPr>
          <p:cNvPr id="3" name="Content Placeholder 2"/>
          <p:cNvSpPr>
            <a:spLocks noGrp="1"/>
          </p:cNvSpPr>
          <p:nvPr>
            <p:ph idx="1"/>
          </p:nvPr>
        </p:nvSpPr>
        <p:spPr>
          <a:xfrm>
            <a:off x="316992" y="963168"/>
            <a:ext cx="8607552" cy="5791199"/>
          </a:xfrm>
        </p:spPr>
        <p:txBody>
          <a:bodyPr>
            <a:normAutofit/>
          </a:bodyPr>
          <a:lstStyle/>
          <a:p>
            <a:r>
              <a:rPr lang="en-PH" dirty="0" smtClean="0"/>
              <a:t>OBE – aligned curriculum should contain the following:</a:t>
            </a:r>
          </a:p>
          <a:p>
            <a:pPr lvl="1"/>
            <a:r>
              <a:rPr lang="en-PH" dirty="0" smtClean="0"/>
              <a:t>Program Outcomes</a:t>
            </a:r>
          </a:p>
          <a:p>
            <a:pPr lvl="1"/>
            <a:r>
              <a:rPr lang="en-PH" dirty="0" smtClean="0"/>
              <a:t>Curriculum Map</a:t>
            </a:r>
          </a:p>
          <a:p>
            <a:pPr lvl="1"/>
            <a:r>
              <a:rPr lang="en-PH" dirty="0" smtClean="0"/>
              <a:t>Program of Study</a:t>
            </a:r>
          </a:p>
          <a:p>
            <a:pPr lvl="1"/>
            <a:r>
              <a:rPr lang="en-PH" dirty="0" smtClean="0"/>
              <a:t>Summary of Courses</a:t>
            </a:r>
          </a:p>
          <a:p>
            <a:pPr lvl="1"/>
            <a:r>
              <a:rPr lang="en-PH" dirty="0" smtClean="0"/>
              <a:t>Course Specifications</a:t>
            </a:r>
          </a:p>
          <a:p>
            <a:pPr lvl="1"/>
            <a:r>
              <a:rPr lang="en-PH" dirty="0" smtClean="0"/>
              <a:t>Complete set of OBE-aligned syllabi</a:t>
            </a:r>
          </a:p>
          <a:p>
            <a:r>
              <a:rPr lang="en-PH" dirty="0" smtClean="0"/>
              <a:t>Submit one month before school opening, except for new  OBE-aligned curriculum to be submitted  June 2015</a:t>
            </a:r>
          </a:p>
          <a:p>
            <a:r>
              <a:rPr lang="en-PH" dirty="0" smtClean="0"/>
              <a:t>Submit to CHEDRO for CONTENT NOTATION</a:t>
            </a:r>
          </a:p>
          <a:p>
            <a:pPr lvl="2"/>
            <a:endParaRPr lang="en-PH" dirty="0" smtClean="0"/>
          </a:p>
          <a:p>
            <a:pPr lvl="1"/>
            <a:endParaRPr lang="en-PH" dirty="0"/>
          </a:p>
        </p:txBody>
      </p:sp>
    </p:spTree>
    <p:extLst>
      <p:ext uri="{BB962C8B-B14F-4D97-AF65-F5344CB8AC3E}">
        <p14:creationId xmlns="" xmlns:p14="http://schemas.microsoft.com/office/powerpoint/2010/main" val="3500348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213" y="365126"/>
            <a:ext cx="8176137" cy="1325563"/>
          </a:xfrm>
        </p:spPr>
        <p:txBody>
          <a:bodyPr>
            <a:normAutofit/>
          </a:bodyPr>
          <a:lstStyle/>
          <a:p>
            <a:pPr lvl="0"/>
            <a:r>
              <a:rPr lang="en-PH" sz="3600" dirty="0"/>
              <a:t>Deadlines for Initial Permits</a:t>
            </a:r>
            <a:r>
              <a:rPr lang="en-PH" sz="3600" dirty="0" smtClean="0"/>
              <a:t>/ Renewal </a:t>
            </a:r>
            <a:r>
              <a:rPr lang="en-PH" sz="3600" dirty="0"/>
              <a:t>Permits</a:t>
            </a:r>
            <a:r>
              <a:rPr lang="en-PH" sz="3600" dirty="0" smtClean="0"/>
              <a:t>/ Recognition/ Additional </a:t>
            </a:r>
            <a:r>
              <a:rPr lang="en-PH" sz="3600" dirty="0"/>
              <a:t>Majors</a:t>
            </a:r>
          </a:p>
        </p:txBody>
      </p:sp>
      <p:sp>
        <p:nvSpPr>
          <p:cNvPr id="3" name="Content Placeholder 2"/>
          <p:cNvSpPr>
            <a:spLocks noGrp="1"/>
          </p:cNvSpPr>
          <p:nvPr>
            <p:ph idx="1"/>
          </p:nvPr>
        </p:nvSpPr>
        <p:spPr>
          <a:xfrm>
            <a:off x="486697" y="1825625"/>
            <a:ext cx="8028653" cy="4351338"/>
          </a:xfrm>
        </p:spPr>
        <p:txBody>
          <a:bodyPr>
            <a:normAutofit lnSpcReduction="10000"/>
          </a:bodyPr>
          <a:lstStyle/>
          <a:p>
            <a:r>
              <a:rPr lang="en-PH" b="1" dirty="0" smtClean="0"/>
              <a:t>Initial Permits – June 30 </a:t>
            </a:r>
            <a:r>
              <a:rPr lang="en-PH" dirty="0" smtClean="0"/>
              <a:t>of the year preceding the intended academic year of operation</a:t>
            </a:r>
          </a:p>
          <a:p>
            <a:pPr lvl="1"/>
            <a:r>
              <a:rPr lang="en-PH" dirty="0" smtClean="0"/>
              <a:t>Use GPR Checklist of documents, with payment P8,000 </a:t>
            </a:r>
          </a:p>
          <a:p>
            <a:pPr lvl="1"/>
            <a:r>
              <a:rPr lang="en-PH" dirty="0" smtClean="0"/>
              <a:t>Letter of Intent is not accepted as application</a:t>
            </a:r>
          </a:p>
          <a:p>
            <a:r>
              <a:rPr lang="en-PH" b="1" dirty="0" smtClean="0"/>
              <a:t>Renewal Permits – June 30</a:t>
            </a:r>
          </a:p>
          <a:p>
            <a:r>
              <a:rPr lang="en-PH" b="1" dirty="0" smtClean="0"/>
              <a:t>Recognition – 1</a:t>
            </a:r>
            <a:r>
              <a:rPr lang="en-PH" b="1" baseline="30000" dirty="0" smtClean="0"/>
              <a:t>st</a:t>
            </a:r>
            <a:r>
              <a:rPr lang="en-PH" b="1" dirty="0" smtClean="0"/>
              <a:t> working day of November </a:t>
            </a:r>
            <a:r>
              <a:rPr lang="en-PH" dirty="0" smtClean="0"/>
              <a:t>of the school year prior to that for which recognition is sought</a:t>
            </a:r>
          </a:p>
          <a:p>
            <a:r>
              <a:rPr lang="en-PH" dirty="0" smtClean="0"/>
              <a:t>Additional Majors </a:t>
            </a:r>
          </a:p>
          <a:p>
            <a:pPr lvl="1"/>
            <a:r>
              <a:rPr lang="en-PH" dirty="0" smtClean="0"/>
              <a:t>Undergraduate -  June 30</a:t>
            </a:r>
          </a:p>
          <a:p>
            <a:pPr lvl="1"/>
            <a:r>
              <a:rPr lang="en-PH" dirty="0" smtClean="0"/>
              <a:t>Graduate -  June 30</a:t>
            </a:r>
          </a:p>
          <a:p>
            <a:endParaRPr lang="en-PH" dirty="0"/>
          </a:p>
        </p:txBody>
      </p:sp>
    </p:spTree>
    <p:extLst>
      <p:ext uri="{BB962C8B-B14F-4D97-AF65-F5344CB8AC3E}">
        <p14:creationId xmlns="" xmlns:p14="http://schemas.microsoft.com/office/powerpoint/2010/main" val="2663872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0" y="-57202"/>
            <a:ext cx="9144000" cy="1325563"/>
          </a:xfrm>
        </p:spPr>
        <p:txBody>
          <a:bodyPr>
            <a:normAutofit/>
          </a:bodyPr>
          <a:lstStyle/>
          <a:p>
            <a:r>
              <a:rPr lang="en-PH" sz="3200" b="1" dirty="0" smtClean="0"/>
              <a:t>CHED New Rate of Fees, Charges and Assessments</a:t>
            </a:r>
            <a:endParaRPr lang="en-PH" sz="3200" b="1"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64360" y="1122045"/>
            <a:ext cx="8664004" cy="5485231"/>
          </a:xfrm>
        </p:spPr>
      </p:pic>
    </p:spTree>
    <p:extLst>
      <p:ext uri="{BB962C8B-B14F-4D97-AF65-F5344CB8AC3E}">
        <p14:creationId xmlns="" xmlns:p14="http://schemas.microsoft.com/office/powerpoint/2010/main" val="4050729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32735" y="1085337"/>
            <a:ext cx="8804788" cy="5698939"/>
          </a:xfrm>
        </p:spPr>
      </p:pic>
      <p:sp>
        <p:nvSpPr>
          <p:cNvPr id="5" name="Title 1"/>
          <p:cNvSpPr>
            <a:spLocks noGrp="1"/>
          </p:cNvSpPr>
          <p:nvPr>
            <p:ph type="title"/>
          </p:nvPr>
        </p:nvSpPr>
        <p:spPr>
          <a:xfrm>
            <a:off x="132735" y="128485"/>
            <a:ext cx="9144000" cy="1325562"/>
          </a:xfrm>
        </p:spPr>
        <p:txBody>
          <a:bodyPr>
            <a:normAutofit/>
          </a:bodyPr>
          <a:lstStyle/>
          <a:p>
            <a:r>
              <a:rPr lang="en-PH" sz="3200" b="1" dirty="0" smtClean="0"/>
              <a:t>CHED New Rate of Fees, Charges and Assessments</a:t>
            </a:r>
            <a:endParaRPr lang="en-PH" sz="3200" b="1" dirty="0"/>
          </a:p>
        </p:txBody>
      </p:sp>
    </p:spTree>
    <p:extLst>
      <p:ext uri="{BB962C8B-B14F-4D97-AF65-F5344CB8AC3E}">
        <p14:creationId xmlns="" xmlns:p14="http://schemas.microsoft.com/office/powerpoint/2010/main" val="1289448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4000" dirty="0" smtClean="0"/>
              <a:t>CHED’s Programs, Projects and Updates, Issues and Concerns</a:t>
            </a:r>
          </a:p>
          <a:p>
            <a:r>
              <a:rPr lang="en-US" sz="4000" dirty="0" smtClean="0"/>
              <a:t>Starting the school year right…some reminders</a:t>
            </a:r>
          </a:p>
        </p:txBody>
      </p:sp>
      <p:sp>
        <p:nvSpPr>
          <p:cNvPr id="5" name="Rectangle 4"/>
          <p:cNvSpPr/>
          <p:nvPr/>
        </p:nvSpPr>
        <p:spPr>
          <a:xfrm>
            <a:off x="751656" y="418099"/>
            <a:ext cx="2720617" cy="923330"/>
          </a:xfrm>
          <a:prstGeom prst="rect">
            <a:avLst/>
          </a:prstGeom>
          <a:noFill/>
        </p:spPr>
        <p:txBody>
          <a:bodyPr wrap="non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OUTLINE</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865632"/>
          </a:xfrm>
        </p:spPr>
        <p:txBody>
          <a:bodyPr>
            <a:normAutofit/>
          </a:bodyPr>
          <a:lstStyle/>
          <a:p>
            <a:r>
              <a:rPr lang="en-PH" b="1" dirty="0" smtClean="0"/>
              <a:t>Extension Programs/Classes</a:t>
            </a:r>
            <a:endParaRPr lang="en-PH" b="1" dirty="0"/>
          </a:p>
        </p:txBody>
      </p:sp>
      <p:sp>
        <p:nvSpPr>
          <p:cNvPr id="3" name="Content Placeholder 2"/>
          <p:cNvSpPr>
            <a:spLocks noGrp="1"/>
          </p:cNvSpPr>
          <p:nvPr>
            <p:ph idx="1"/>
          </p:nvPr>
        </p:nvSpPr>
        <p:spPr>
          <a:xfrm>
            <a:off x="628650" y="1233055"/>
            <a:ext cx="8210550" cy="5496928"/>
          </a:xfrm>
        </p:spPr>
        <p:txBody>
          <a:bodyPr>
            <a:normAutofit/>
          </a:bodyPr>
          <a:lstStyle/>
          <a:p>
            <a:r>
              <a:rPr lang="en-PH" sz="4000" dirty="0" smtClean="0"/>
              <a:t>CMO No. 27 Series of 2009 – Guidelines Implementing Sec. 24 of the Manual of Regulations for Private Higher Education of 2008 Re: Establishment of Extension Classes/Academic Programs</a:t>
            </a:r>
          </a:p>
          <a:p>
            <a:pPr lvl="1"/>
            <a:r>
              <a:rPr lang="en-PH" sz="3600" dirty="0" smtClean="0"/>
              <a:t>Application is filed with the CHEDRO</a:t>
            </a:r>
          </a:p>
          <a:p>
            <a:pPr lvl="1"/>
            <a:r>
              <a:rPr lang="en-PH" sz="3600" dirty="0" smtClean="0"/>
              <a:t>Authority is issued by the Office of the CHED Chairperson</a:t>
            </a:r>
            <a:endParaRPr lang="en-PH" sz="3600" dirty="0"/>
          </a:p>
        </p:txBody>
      </p:sp>
    </p:spTree>
    <p:extLst>
      <p:ext uri="{BB962C8B-B14F-4D97-AF65-F5344CB8AC3E}">
        <p14:creationId xmlns="" xmlns:p14="http://schemas.microsoft.com/office/powerpoint/2010/main" val="3793133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647989"/>
            <a:ext cx="7886700" cy="5309466"/>
          </a:xfrm>
        </p:spPr>
        <p:txBody>
          <a:bodyPr>
            <a:normAutofit fontScale="77500" lnSpcReduction="20000"/>
          </a:bodyPr>
          <a:lstStyle/>
          <a:p>
            <a:pPr>
              <a:buNone/>
            </a:pPr>
            <a:r>
              <a:rPr lang="en-US" sz="6300" b="1" dirty="0" smtClean="0">
                <a:solidFill>
                  <a:srgbClr val="002060"/>
                </a:solidFill>
              </a:rPr>
              <a:t>Program Accreditation</a:t>
            </a:r>
          </a:p>
          <a:p>
            <a:pPr>
              <a:buNone/>
            </a:pPr>
            <a:endParaRPr lang="en-US" sz="3400" b="1" dirty="0" smtClean="0">
              <a:solidFill>
                <a:srgbClr val="002060"/>
              </a:solidFill>
            </a:endParaRPr>
          </a:p>
          <a:p>
            <a:pPr lvl="0"/>
            <a:r>
              <a:rPr lang="en-US" sz="4000" dirty="0" smtClean="0"/>
              <a:t>HEIs with programs that attain standards above the minimum are encouraged and assisted to have their programs evaluated by private </a:t>
            </a:r>
            <a:r>
              <a:rPr lang="en-US" sz="4000" dirty="0" err="1" smtClean="0"/>
              <a:t>accreditors</a:t>
            </a:r>
            <a:r>
              <a:rPr lang="en-US" sz="4000" dirty="0" smtClean="0"/>
              <a:t> or a recognized body, leading to the issuance of a certificate of accredited status. </a:t>
            </a:r>
          </a:p>
          <a:p>
            <a:r>
              <a:rPr lang="en-PH" sz="4000" dirty="0" smtClean="0"/>
              <a:t>There are eight (8) HEIs which programs are accredited to these agencies.  In summary, the Region has only three (3) Accredited Level III Programs, 53 Level II Re-Accredited Programs, 21 Level I Accredited Programs, and 27 on Candidate Status, totalling to </a:t>
            </a:r>
            <a:r>
              <a:rPr lang="en-PH" sz="4000" b="1" u="sng" dirty="0" smtClean="0">
                <a:solidFill>
                  <a:srgbClr val="C00000"/>
                </a:solidFill>
              </a:rPr>
              <a:t>104 programs</a:t>
            </a:r>
            <a:r>
              <a:rPr lang="en-PH" sz="4000" dirty="0" smtClean="0"/>
              <a:t>.</a:t>
            </a:r>
            <a:endParaRPr lang="en-US" sz="4000" dirty="0" smtClean="0"/>
          </a:p>
          <a:p>
            <a:endParaRPr lang="en-US" sz="3600" dirty="0" smtClean="0"/>
          </a:p>
          <a:p>
            <a:pPr lvl="0"/>
            <a:endParaRPr lang="en-US" sz="3600"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575" y="1"/>
            <a:ext cx="7886700" cy="1072896"/>
          </a:xfrm>
        </p:spPr>
        <p:txBody>
          <a:bodyPr/>
          <a:lstStyle/>
          <a:p>
            <a:r>
              <a:rPr lang="en-PH" b="1" dirty="0" smtClean="0"/>
              <a:t>Accreditation Assistance</a:t>
            </a:r>
            <a:endParaRPr lang="en-PH" b="1" dirty="0"/>
          </a:p>
        </p:txBody>
      </p:sp>
      <p:pic>
        <p:nvPicPr>
          <p:cNvPr id="5" name="Picture 4"/>
          <p:cNvPicPr>
            <a:picLocks noChangeAspect="1"/>
          </p:cNvPicPr>
          <p:nvPr/>
        </p:nvPicPr>
        <p:blipFill rotWithShape="1">
          <a:blip r:embed="rId2" cstate="print">
            <a:extLst>
              <a:ext uri="{28A0092B-C50C-407E-A947-70E740481C1C}">
                <a14:useLocalDpi xmlns="" xmlns:a14="http://schemas.microsoft.com/office/drawing/2010/main" val="0"/>
              </a:ext>
            </a:extLst>
          </a:blip>
          <a:srcRect l="11190" t="60560" r="7679"/>
          <a:stretch/>
        </p:blipFill>
        <p:spPr>
          <a:xfrm>
            <a:off x="0" y="890015"/>
            <a:ext cx="9144000" cy="6113517"/>
          </a:xfrm>
          <a:prstGeom prst="rect">
            <a:avLst/>
          </a:prstGeom>
        </p:spPr>
      </p:pic>
      <p:sp>
        <p:nvSpPr>
          <p:cNvPr id="4" name="TextBox 3"/>
          <p:cNvSpPr txBox="1"/>
          <p:nvPr/>
        </p:nvSpPr>
        <p:spPr>
          <a:xfrm>
            <a:off x="526473" y="5167745"/>
            <a:ext cx="8035636" cy="984885"/>
          </a:xfrm>
          <a:prstGeom prst="rect">
            <a:avLst/>
          </a:prstGeom>
          <a:noFill/>
        </p:spPr>
        <p:txBody>
          <a:bodyPr wrap="square" rtlCol="0">
            <a:spAutoFit/>
          </a:bodyPr>
          <a:lstStyle/>
          <a:p>
            <a:pPr marL="742950" lvl="1" indent="-285750">
              <a:buFont typeface="Arial" panose="020B0604020202020204" pitchFamily="34" charset="0"/>
              <a:buChar char="•"/>
            </a:pPr>
            <a:r>
              <a:rPr lang="en-PH" sz="2000" dirty="0" smtClean="0"/>
              <a:t>Preliminary Survey for Accreditation (PSAA)</a:t>
            </a:r>
          </a:p>
          <a:p>
            <a:pPr marL="742950" lvl="1" indent="-285750">
              <a:buFont typeface="Arial" panose="020B0604020202020204" pitchFamily="34" charset="0"/>
              <a:buChar char="•"/>
            </a:pPr>
            <a:r>
              <a:rPr lang="en-PH" sz="2000" dirty="0" smtClean="0"/>
              <a:t>Institutional Development Assistance for Accreditation (IDAA)</a:t>
            </a:r>
          </a:p>
          <a:p>
            <a:endParaRPr lang="en-US" dirty="0"/>
          </a:p>
        </p:txBody>
      </p:sp>
    </p:spTree>
    <p:extLst>
      <p:ext uri="{BB962C8B-B14F-4D97-AF65-F5344CB8AC3E}">
        <p14:creationId xmlns="" xmlns:p14="http://schemas.microsoft.com/office/powerpoint/2010/main" val="1044798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6359" y="495589"/>
            <a:ext cx="7886700" cy="4351338"/>
          </a:xfrm>
        </p:spPr>
        <p:txBody>
          <a:bodyPr>
            <a:normAutofit lnSpcReduction="10000"/>
          </a:bodyPr>
          <a:lstStyle/>
          <a:p>
            <a:pPr>
              <a:buNone/>
            </a:pPr>
            <a:r>
              <a:rPr lang="en-US" sz="4000" b="1" dirty="0" smtClean="0">
                <a:solidFill>
                  <a:srgbClr val="002060"/>
                </a:solidFill>
              </a:rPr>
              <a:t>Institutional monitoring and evaluation</a:t>
            </a:r>
          </a:p>
          <a:p>
            <a:pPr lvl="0" algn="just"/>
            <a:r>
              <a:rPr lang="en-US" dirty="0" smtClean="0"/>
              <a:t>HEIs are monitored through Institutional Sustainability Assessment. This is a mechanism for monitoring and evaluating the outcomes of the programs, processes and services of HEIs in the key area of quality of teaching and learning as supported by the governance and management, student services, relations with the community, and management of resources.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81734"/>
            <a:ext cx="7886700" cy="4351338"/>
          </a:xfrm>
        </p:spPr>
        <p:txBody>
          <a:bodyPr>
            <a:normAutofit lnSpcReduction="10000"/>
          </a:bodyPr>
          <a:lstStyle/>
          <a:p>
            <a:pPr>
              <a:buNone/>
            </a:pPr>
            <a:r>
              <a:rPr lang="en-US" sz="5200" b="1" dirty="0" smtClean="0">
                <a:solidFill>
                  <a:srgbClr val="002060"/>
                </a:solidFill>
              </a:rPr>
              <a:t>Institutional Capacity Building</a:t>
            </a:r>
          </a:p>
          <a:p>
            <a:pPr lvl="1"/>
            <a:r>
              <a:rPr lang="en-US" sz="4000" dirty="0" smtClean="0"/>
              <a:t>Centers of Excellence (COEs)/Centers of Development (CODs) </a:t>
            </a:r>
          </a:p>
          <a:p>
            <a:pPr lvl="1"/>
            <a:r>
              <a:rPr lang="en-US" sz="4000" dirty="0" smtClean="0"/>
              <a:t>Faculty Development Program (FDP)</a:t>
            </a:r>
          </a:p>
          <a:p>
            <a:pPr lvl="1"/>
            <a:endParaRPr lang="en-US" sz="4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PH" dirty="0" smtClean="0"/>
              <a:t>COE / COD</a:t>
            </a:r>
            <a:endParaRPr lang="en-PH" dirty="0"/>
          </a:p>
        </p:txBody>
      </p:sp>
      <p:sp>
        <p:nvSpPr>
          <p:cNvPr id="3" name="Content Placeholder 2"/>
          <p:cNvSpPr>
            <a:spLocks noGrp="1"/>
          </p:cNvSpPr>
          <p:nvPr>
            <p:ph idx="1"/>
          </p:nvPr>
        </p:nvSpPr>
        <p:spPr>
          <a:xfrm>
            <a:off x="628650" y="1170432"/>
            <a:ext cx="7886700" cy="5486400"/>
          </a:xfrm>
        </p:spPr>
        <p:txBody>
          <a:bodyPr>
            <a:normAutofit fontScale="92500" lnSpcReduction="10000"/>
          </a:bodyPr>
          <a:lstStyle/>
          <a:p>
            <a:r>
              <a:rPr lang="en-PH" dirty="0" smtClean="0"/>
              <a:t>Current COEs / CODs are Extended until    December 31, 2015</a:t>
            </a:r>
          </a:p>
          <a:p>
            <a:r>
              <a:rPr lang="en-PH" dirty="0" smtClean="0"/>
              <a:t>Applications for Renewal – April 30, 2015</a:t>
            </a:r>
          </a:p>
          <a:p>
            <a:pPr marL="0" indent="0">
              <a:buNone/>
            </a:pPr>
            <a:r>
              <a:rPr lang="en-PH" dirty="0"/>
              <a:t>	</a:t>
            </a:r>
            <a:r>
              <a:rPr lang="en-PH" dirty="0" smtClean="0"/>
              <a:t>CSU – COD for BS Math</a:t>
            </a:r>
          </a:p>
          <a:p>
            <a:pPr marL="0" indent="0">
              <a:buNone/>
            </a:pPr>
            <a:r>
              <a:rPr lang="en-PH" dirty="0"/>
              <a:t>	</a:t>
            </a:r>
            <a:r>
              <a:rPr lang="en-PH" dirty="0" smtClean="0"/>
              <a:t>FSUU – COE for Teacher Education</a:t>
            </a:r>
          </a:p>
          <a:p>
            <a:r>
              <a:rPr lang="en-PH" dirty="0" smtClean="0"/>
              <a:t>New Applications – May 15, 2015</a:t>
            </a:r>
          </a:p>
          <a:p>
            <a:pPr lvl="1"/>
            <a:r>
              <a:rPr lang="en-PH" sz="2800" dirty="0" smtClean="0"/>
              <a:t>CSU – Teacher Ed, BS Biology, ITE</a:t>
            </a:r>
          </a:p>
          <a:p>
            <a:pPr lvl="1"/>
            <a:r>
              <a:rPr lang="en-PH" sz="2800" dirty="0" smtClean="0"/>
              <a:t>PNU – Teacher Education</a:t>
            </a:r>
          </a:p>
          <a:p>
            <a:pPr lvl="1"/>
            <a:r>
              <a:rPr lang="en-PH" sz="2800" dirty="0" smtClean="0"/>
              <a:t>SDSSU – Teacher Education</a:t>
            </a:r>
          </a:p>
          <a:p>
            <a:pPr lvl="1"/>
            <a:r>
              <a:rPr lang="en-PH" sz="2800" dirty="0" smtClean="0"/>
              <a:t>SPUS – BS Criminology, BSBA</a:t>
            </a:r>
          </a:p>
          <a:p>
            <a:pPr lvl="1"/>
            <a:r>
              <a:rPr lang="en-PH" sz="2800" dirty="0" smtClean="0"/>
              <a:t>PNU – Teacher Education</a:t>
            </a:r>
          </a:p>
          <a:p>
            <a:r>
              <a:rPr lang="en-PH" sz="3200" dirty="0" smtClean="0"/>
              <a:t>For guidance, please refer to New CMO on COE/COE</a:t>
            </a:r>
          </a:p>
          <a:p>
            <a:pPr marL="457200" lvl="1" indent="0">
              <a:buNone/>
            </a:pPr>
            <a:endParaRPr lang="en-PH" sz="2800" dirty="0"/>
          </a:p>
        </p:txBody>
      </p:sp>
    </p:spTree>
    <p:extLst>
      <p:ext uri="{BB962C8B-B14F-4D97-AF65-F5344CB8AC3E}">
        <p14:creationId xmlns="" xmlns:p14="http://schemas.microsoft.com/office/powerpoint/2010/main" val="638723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504" y="744970"/>
            <a:ext cx="7886700" cy="5157066"/>
          </a:xfrm>
        </p:spPr>
        <p:txBody>
          <a:bodyPr>
            <a:normAutofit/>
          </a:bodyPr>
          <a:lstStyle/>
          <a:p>
            <a:pPr>
              <a:buNone/>
            </a:pPr>
            <a:r>
              <a:rPr lang="en-US" sz="4400" b="1" dirty="0" smtClean="0">
                <a:solidFill>
                  <a:srgbClr val="002060"/>
                </a:solidFill>
              </a:rPr>
              <a:t>HEI Management Development Program</a:t>
            </a:r>
          </a:p>
          <a:p>
            <a:pPr>
              <a:buNone/>
            </a:pPr>
            <a:endParaRPr lang="en-US" sz="4400" b="1" dirty="0" smtClean="0">
              <a:solidFill>
                <a:srgbClr val="002060"/>
              </a:solidFill>
            </a:endParaRPr>
          </a:p>
          <a:p>
            <a:pPr lvl="0"/>
            <a:r>
              <a:rPr lang="en-US" sz="4000" dirty="0" smtClean="0"/>
              <a:t>Create awareness of the relationship between the quality of senior/middle-level management and the quality of HEIs performance. </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795" y="606425"/>
            <a:ext cx="7886700" cy="5406448"/>
          </a:xfrm>
        </p:spPr>
        <p:txBody>
          <a:bodyPr>
            <a:normAutofit lnSpcReduction="10000"/>
          </a:bodyPr>
          <a:lstStyle/>
          <a:p>
            <a:pPr>
              <a:buNone/>
            </a:pPr>
            <a:r>
              <a:rPr lang="en-US" sz="4000" b="1" dirty="0" smtClean="0">
                <a:solidFill>
                  <a:srgbClr val="002060"/>
                </a:solidFill>
              </a:rPr>
              <a:t>Internationalization of Philippine Higher Education</a:t>
            </a:r>
          </a:p>
          <a:p>
            <a:pPr lvl="0" algn="just"/>
            <a:r>
              <a:rPr lang="en-US" sz="3200" dirty="0" smtClean="0"/>
              <a:t>CHED, in coordination with the Department of Foreign Affairs (DFA) strengthens international cooperation by joining international and regional bodies/ networks, negotiating and facilitating bilateral/multilateral agreements on academic cooperation and linkages of local HEIs with their counterparts in other countries as well as with international organizations.</a:t>
            </a:r>
          </a:p>
          <a:p>
            <a:pPr>
              <a:buNone/>
            </a:pPr>
            <a:endParaRPr lang="en-US"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98764"/>
            <a:ext cx="7886700" cy="5678199"/>
          </a:xfrm>
        </p:spPr>
        <p:txBody>
          <a:bodyPr>
            <a:normAutofit/>
          </a:bodyPr>
          <a:lstStyle/>
          <a:p>
            <a:r>
              <a:rPr lang="en-US" sz="3200" dirty="0" smtClean="0"/>
              <a:t>CMO 19 Series of 2015 “Operational Guidelines for the Implementation of the ASEAN International Mobility of Students (AIMS) Program”</a:t>
            </a:r>
          </a:p>
          <a:p>
            <a:r>
              <a:rPr lang="en-US" sz="3200" dirty="0" smtClean="0"/>
              <a:t>CMO 11, series of 2014, “Guidelines for Participation of Selected Higher Education Institutions (HEIs) in the ASEAN  International Mobility for Students (AIMS) Program”</a:t>
            </a:r>
            <a:endParaRPr lang="en-US" sz="3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Practicum / OJT - Abroad</a:t>
            </a:r>
            <a:endParaRPr lang="en-PH" b="1" dirty="0">
              <a:latin typeface="+mn-lt"/>
            </a:endParaRPr>
          </a:p>
        </p:txBody>
      </p:sp>
      <p:sp>
        <p:nvSpPr>
          <p:cNvPr id="3" name="Content Placeholder 2"/>
          <p:cNvSpPr>
            <a:spLocks noGrp="1"/>
          </p:cNvSpPr>
          <p:nvPr>
            <p:ph idx="1"/>
          </p:nvPr>
        </p:nvSpPr>
        <p:spPr/>
        <p:txBody>
          <a:bodyPr>
            <a:normAutofit/>
          </a:bodyPr>
          <a:lstStyle/>
          <a:p>
            <a:pPr algn="just"/>
            <a:r>
              <a:rPr lang="en-US" sz="3600" dirty="0"/>
              <a:t>CMO No. 22, s. </a:t>
            </a:r>
            <a:r>
              <a:rPr lang="en-US" sz="3600" dirty="0" smtClean="0"/>
              <a:t>2013</a:t>
            </a:r>
            <a:r>
              <a:rPr lang="en-PH" sz="3600" dirty="0"/>
              <a:t> </a:t>
            </a:r>
            <a:r>
              <a:rPr lang="en-PH" sz="3600" dirty="0" smtClean="0"/>
              <a:t>- </a:t>
            </a:r>
            <a:r>
              <a:rPr lang="en-US" sz="3600" dirty="0" smtClean="0"/>
              <a:t>Revised </a:t>
            </a:r>
            <a:r>
              <a:rPr lang="en-US" sz="3600" dirty="0"/>
              <a:t>Policies, Standards and Guidelines (PSGs) on Student Internship Abroad Program (SIAP)</a:t>
            </a:r>
            <a:endParaRPr lang="en-PH" sz="3600" dirty="0"/>
          </a:p>
          <a:p>
            <a:pPr algn="just"/>
            <a:r>
              <a:rPr lang="en-US" sz="3600" dirty="0" smtClean="0"/>
              <a:t>Participating HEIs must have  Accreditation Level II, deregulated, </a:t>
            </a:r>
            <a:r>
              <a:rPr lang="en-US" sz="3600" dirty="0" err="1" smtClean="0"/>
              <a:t>CoE</a:t>
            </a:r>
            <a:r>
              <a:rPr lang="en-US" sz="3600" dirty="0" smtClean="0"/>
              <a:t>/COD or with ISA Classification A and B</a:t>
            </a:r>
          </a:p>
          <a:p>
            <a:endParaRPr lang="en-PH" dirty="0" smtClean="0"/>
          </a:p>
          <a:p>
            <a:endParaRPr lang="en-PH" dirty="0"/>
          </a:p>
        </p:txBody>
      </p:sp>
    </p:spTree>
    <p:extLst>
      <p:ext uri="{BB962C8B-B14F-4D97-AF65-F5344CB8AC3E}">
        <p14:creationId xmlns="" xmlns:p14="http://schemas.microsoft.com/office/powerpoint/2010/main" val="677855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939635"/>
            <a:ext cx="7886700" cy="4237327"/>
          </a:xfrm>
        </p:spPr>
        <p:txBody>
          <a:bodyPr/>
          <a:lstStyle/>
          <a:p>
            <a:pPr>
              <a:buNone/>
            </a:pPr>
            <a:r>
              <a:rPr lang="en-US" dirty="0" smtClean="0"/>
              <a:t>The Commission on Higher Education is mandated under R.A.7722 to:</a:t>
            </a:r>
          </a:p>
          <a:p>
            <a:r>
              <a:rPr lang="en-US" dirty="0" smtClean="0"/>
              <a:t>promote quality education; </a:t>
            </a:r>
          </a:p>
          <a:p>
            <a:r>
              <a:rPr lang="en-US" dirty="0" smtClean="0"/>
              <a:t>broaden access to higher education; </a:t>
            </a:r>
          </a:p>
          <a:p>
            <a:r>
              <a:rPr lang="en-US" dirty="0" smtClean="0"/>
              <a:t>protect academic freedom for continuing intellectual growth; and ensure advancement of learning and research.</a:t>
            </a:r>
          </a:p>
          <a:p>
            <a:endParaRPr lang="en-US" dirty="0"/>
          </a:p>
        </p:txBody>
      </p:sp>
      <p:sp>
        <p:nvSpPr>
          <p:cNvPr id="4" name="Rectangle 3"/>
          <p:cNvSpPr/>
          <p:nvPr/>
        </p:nvSpPr>
        <p:spPr>
          <a:xfrm>
            <a:off x="710093" y="445808"/>
            <a:ext cx="3134384"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MANDATE</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8528" y="459662"/>
            <a:ext cx="5081905" cy="1107996"/>
          </a:xfrm>
          <a:prstGeom prst="rect">
            <a:avLst/>
          </a:prstGeom>
          <a:noFill/>
        </p:spPr>
        <p:txBody>
          <a:bodyPr wrap="none" lIns="91440" tIns="45720" rIns="91440" bIns="45720">
            <a:spAutoFit/>
          </a:bodyPr>
          <a:lstStyle/>
          <a:p>
            <a:pPr algn="ctr"/>
            <a:r>
              <a:rPr lang="en-US" sz="6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Implications…</a:t>
            </a:r>
            <a:endParaRPr lang="en-US" sz="6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 name="Rectangle 4"/>
          <p:cNvSpPr/>
          <p:nvPr/>
        </p:nvSpPr>
        <p:spPr>
          <a:xfrm>
            <a:off x="928688" y="1981497"/>
            <a:ext cx="7100887" cy="3785652"/>
          </a:xfrm>
          <a:prstGeom prst="rect">
            <a:avLst/>
          </a:prstGeom>
          <a:noFill/>
        </p:spPr>
        <p:txBody>
          <a:bodyPr wrap="square" lIns="91440" tIns="45720" rIns="91440" bIns="45720">
            <a:spAutoFit/>
          </a:bodyPr>
          <a:lstStyle/>
          <a:p>
            <a:pPr algn="ctr"/>
            <a:r>
              <a:rPr lang="en-US" sz="80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Quality and Quality Assurance</a:t>
            </a:r>
            <a:endParaRPr lang="en-US" sz="80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p:txBody>
          <a:bodyPr/>
          <a:lstStyle/>
          <a:p>
            <a:pPr marL="457200" indent="-457200" eaLnBrk="1" hangingPunct="1">
              <a:buFont typeface="Arial" charset="0"/>
              <a:buChar char="•"/>
            </a:pPr>
            <a:r>
              <a:rPr lang="en-US" sz="3600" dirty="0">
                <a:latin typeface="Arial" charset="0"/>
                <a:ea typeface="MS PGothic" charset="0"/>
              </a:rPr>
              <a:t>About 1800 HEIs of varying </a:t>
            </a:r>
            <a:r>
              <a:rPr lang="en-US" sz="3600" dirty="0" smtClean="0">
                <a:latin typeface="Arial" charset="0"/>
                <a:ea typeface="MS PGothic" charset="0"/>
              </a:rPr>
              <a:t>quality</a:t>
            </a:r>
            <a:endParaRPr lang="en-US" sz="3600" dirty="0">
              <a:latin typeface="Arial" charset="0"/>
              <a:ea typeface="MS PGothic" charset="0"/>
              <a:sym typeface="Wingdings" charset="0"/>
            </a:endParaRPr>
          </a:p>
          <a:p>
            <a:pPr marL="457200" indent="-457200" eaLnBrk="1" hangingPunct="1">
              <a:buFont typeface="Arial" charset="0"/>
              <a:buChar char="•"/>
            </a:pPr>
            <a:r>
              <a:rPr lang="en-US" sz="3600" dirty="0" smtClean="0">
                <a:latin typeface="Arial" charset="0"/>
                <a:ea typeface="MS PGothic" charset="0"/>
                <a:sym typeface="Wingdings" charset="0"/>
              </a:rPr>
              <a:t>Develop perspective of HEI:</a:t>
            </a:r>
          </a:p>
          <a:p>
            <a:pPr marL="1257300" lvl="2" indent="-457200" eaLnBrk="1" hangingPunct="1"/>
            <a:r>
              <a:rPr lang="en-US" sz="3600" dirty="0" smtClean="0">
                <a:latin typeface="Arial" charset="0"/>
                <a:ea typeface="MS PGothic" charset="0"/>
                <a:sym typeface="Wingdings" charset="0"/>
              </a:rPr>
              <a:t>Keep </a:t>
            </a:r>
            <a:r>
              <a:rPr lang="en-US" sz="3600" dirty="0">
                <a:latin typeface="Arial" charset="0"/>
                <a:ea typeface="MS PGothic" charset="0"/>
                <a:sym typeface="Wingdings" charset="0"/>
              </a:rPr>
              <a:t>the end in mind</a:t>
            </a:r>
          </a:p>
          <a:p>
            <a:pPr marL="1257300" lvl="2" indent="-457200" eaLnBrk="1" hangingPunct="1"/>
            <a:r>
              <a:rPr lang="en-US" sz="3600" dirty="0">
                <a:latin typeface="Arial" charset="0"/>
                <a:ea typeface="MS PGothic" charset="0"/>
                <a:sym typeface="Wingdings" charset="0"/>
              </a:rPr>
              <a:t>Develop internal QA systems</a:t>
            </a:r>
          </a:p>
          <a:p>
            <a:pPr marL="457200" indent="-457200" eaLnBrk="1" hangingPunct="1">
              <a:buFont typeface="Arial" charset="0"/>
              <a:buChar char="•"/>
            </a:pPr>
            <a:endParaRPr lang="en-US" sz="3600" dirty="0">
              <a:latin typeface="Arial" charset="0"/>
              <a:ea typeface="MS PGothic" charset="0"/>
            </a:endParaRPr>
          </a:p>
        </p:txBody>
      </p:sp>
      <p:sp>
        <p:nvSpPr>
          <p:cNvPr id="7172"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ahoma" charset="0"/>
                <a:ea typeface="MS PGothic" charset="0"/>
                <a:cs typeface="MS PGothic" charset="0"/>
              </a:defRPr>
            </a:lvl1pPr>
            <a:lvl2pPr marL="742950" indent="-285750">
              <a:defRPr>
                <a:solidFill>
                  <a:schemeClr val="tx1"/>
                </a:solidFill>
                <a:latin typeface="Tahoma" charset="0"/>
                <a:ea typeface="MS PGothic" charset="0"/>
                <a:cs typeface="MS PGothic" charset="0"/>
              </a:defRPr>
            </a:lvl2pPr>
            <a:lvl3pPr marL="1143000" indent="-228600">
              <a:defRPr>
                <a:solidFill>
                  <a:schemeClr val="tx1"/>
                </a:solidFill>
                <a:latin typeface="Tahoma" charset="0"/>
                <a:ea typeface="MS PGothic" charset="0"/>
                <a:cs typeface="MS PGothic" charset="0"/>
              </a:defRPr>
            </a:lvl3pPr>
            <a:lvl4pPr marL="1600200" indent="-228600">
              <a:defRPr>
                <a:solidFill>
                  <a:schemeClr val="tx1"/>
                </a:solidFill>
                <a:latin typeface="Tahoma" charset="0"/>
                <a:ea typeface="MS PGothic" charset="0"/>
                <a:cs typeface="MS PGothic" charset="0"/>
              </a:defRPr>
            </a:lvl4pPr>
            <a:lvl5pPr marL="2057400" indent="-228600">
              <a:defRPr>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Tahoma" charset="0"/>
                <a:ea typeface="MS PGothic" charset="0"/>
                <a:cs typeface="MS PGothic" charset="0"/>
              </a:defRPr>
            </a:lvl9pPr>
          </a:lstStyle>
          <a:p>
            <a:fld id="{2709AADD-E573-EF4B-BBD2-A0EB64CB20CB}" type="slidenum">
              <a:rPr lang="en-US">
                <a:solidFill>
                  <a:schemeClr val="tx2"/>
                </a:solidFill>
              </a:rPr>
              <a:pPr/>
              <a:t>31</a:t>
            </a:fld>
            <a:endParaRPr lang="en-US" dirty="0">
              <a:solidFill>
                <a:schemeClr val="tx2"/>
              </a:solidFill>
            </a:endParaRPr>
          </a:p>
        </p:txBody>
      </p:sp>
      <p:sp>
        <p:nvSpPr>
          <p:cNvPr id="5" name="Rectangle 4"/>
          <p:cNvSpPr/>
          <p:nvPr/>
        </p:nvSpPr>
        <p:spPr>
          <a:xfrm>
            <a:off x="498791" y="445808"/>
            <a:ext cx="6345327" cy="923330"/>
          </a:xfrm>
          <a:prstGeom prst="rect">
            <a:avLst/>
          </a:prstGeom>
          <a:noFill/>
        </p:spPr>
        <p:txBody>
          <a:bodyPr wrap="none" lIns="91440" tIns="45720" rIns="91440" bIns="45720">
            <a:spAutoFit/>
          </a:bodyPr>
          <a:lstStyle/>
          <a:p>
            <a:pPr algn="ctr"/>
            <a:r>
              <a:rPr lang="en-US" sz="5400" b="1" cap="none" spc="0" dirty="0" smtClean="0">
                <a:ln w="1905"/>
                <a:solidFill>
                  <a:srgbClr val="C00000"/>
                </a:solidFill>
                <a:effectLst>
                  <a:innerShdw blurRad="69850" dist="43180" dir="5400000">
                    <a:srgbClr val="000000">
                      <a:alpha val="65000"/>
                    </a:srgbClr>
                  </a:innerShdw>
                </a:effectLst>
                <a:ea typeface="+mj-ea"/>
                <a:cs typeface="+mj-cs"/>
              </a:rPr>
              <a:t>Why Quality Reform?</a:t>
            </a:r>
            <a:endParaRPr lang="en-US" sz="5400" b="1" cap="none" spc="0" dirty="0">
              <a:ln w="1905"/>
              <a:solidFill>
                <a:srgbClr val="C00000"/>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xmlns="" val="17017175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71400"/>
            <a:ext cx="8686800" cy="1116013"/>
          </a:xfrm>
        </p:spPr>
        <p:txBody>
          <a:bodyPr/>
          <a:lstStyle/>
          <a:p>
            <a:pPr eaLnBrk="1" fontAlgn="auto" hangingPunct="1">
              <a:spcAft>
                <a:spcPts val="0"/>
              </a:spcAft>
              <a:defRPr/>
            </a:pPr>
            <a:r>
              <a:rPr lang="en-PH" sz="3200" b="1" dirty="0" smtClean="0">
                <a:ea typeface="+mj-ea"/>
                <a:cs typeface="+mj-cs"/>
              </a:rPr>
              <a:t>The Big Picture: NATIONAL IMPERATIVES </a:t>
            </a:r>
            <a:endParaRPr lang="en-PH" sz="3200" b="1" dirty="0">
              <a:ea typeface="+mj-ea"/>
              <a:cs typeface="+mj-cs"/>
            </a:endParaRPr>
          </a:p>
        </p:txBody>
      </p:sp>
      <p:sp>
        <p:nvSpPr>
          <p:cNvPr id="8195" name="Content Placeholder 2"/>
          <p:cNvSpPr>
            <a:spLocks noGrp="1"/>
          </p:cNvSpPr>
          <p:nvPr>
            <p:ph idx="1"/>
          </p:nvPr>
        </p:nvSpPr>
        <p:spPr>
          <a:xfrm>
            <a:off x="457200" y="1124745"/>
            <a:ext cx="8328025" cy="5733256"/>
          </a:xfrm>
        </p:spPr>
        <p:txBody>
          <a:bodyPr/>
          <a:lstStyle/>
          <a:p>
            <a:pPr marL="0" indent="0" eaLnBrk="1" hangingPunct="1">
              <a:lnSpc>
                <a:spcPct val="90000"/>
              </a:lnSpc>
              <a:buNone/>
            </a:pPr>
            <a:r>
              <a:rPr lang="en-PH" sz="2600" b="1" i="1" u="sng" dirty="0" smtClean="0">
                <a:latin typeface="Arial" charset="0"/>
                <a:ea typeface="MS PGothic" charset="0"/>
              </a:rPr>
              <a:t>Improve </a:t>
            </a:r>
            <a:r>
              <a:rPr lang="en-PH" sz="2600" b="1" i="1" u="sng" dirty="0">
                <a:latin typeface="Arial" charset="0"/>
                <a:ea typeface="MS PGothic" charset="0"/>
              </a:rPr>
              <a:t>the country’s competitiveness</a:t>
            </a:r>
          </a:p>
          <a:p>
            <a:pPr marL="352425" indent="-352425" eaLnBrk="1" hangingPunct="1">
              <a:lnSpc>
                <a:spcPct val="90000"/>
              </a:lnSpc>
            </a:pPr>
            <a:r>
              <a:rPr lang="en-PH" sz="2600" dirty="0">
                <a:latin typeface="Arial" charset="0"/>
                <a:ea typeface="MS PGothic" charset="0"/>
              </a:rPr>
              <a:t>Catch up with the economic development of our ASEAN neighbors</a:t>
            </a:r>
          </a:p>
          <a:p>
            <a:pPr marL="352425" indent="-352425" eaLnBrk="1" hangingPunct="1">
              <a:lnSpc>
                <a:spcPct val="90000"/>
              </a:lnSpc>
            </a:pPr>
            <a:r>
              <a:rPr lang="en-PH" sz="2600" dirty="0">
                <a:latin typeface="Arial" charset="0"/>
                <a:ea typeface="MS PGothic" charset="0"/>
              </a:rPr>
              <a:t>Enable Filipinos to compete with other ASEAN  citizens even for  Philippine-based jobs and overseas jobs in light of ASEAN 2015</a:t>
            </a:r>
          </a:p>
          <a:p>
            <a:pPr marL="352425" indent="-352425" eaLnBrk="1" hangingPunct="1">
              <a:lnSpc>
                <a:spcPct val="90000"/>
              </a:lnSpc>
            </a:pPr>
            <a:r>
              <a:rPr lang="en-PH" sz="2600" dirty="0">
                <a:latin typeface="Arial" charset="0"/>
                <a:ea typeface="MS PGothic" charset="0"/>
              </a:rPr>
              <a:t>Develop technological innovations and a large pool of competent workers to move up the value chain</a:t>
            </a:r>
          </a:p>
          <a:p>
            <a:pPr marL="352425" indent="-352425" eaLnBrk="1" hangingPunct="1">
              <a:lnSpc>
                <a:spcPct val="90000"/>
              </a:lnSpc>
            </a:pPr>
            <a:r>
              <a:rPr lang="en-PH" sz="2600" dirty="0">
                <a:latin typeface="Arial" charset="0"/>
                <a:ea typeface="MS PGothic" charset="0"/>
              </a:rPr>
              <a:t>Organize the education sector to make it more responsive to the country’s strategic development thrusts</a:t>
            </a:r>
          </a:p>
          <a:p>
            <a:pPr marL="352425" indent="-352425" eaLnBrk="1" hangingPunct="1">
              <a:lnSpc>
                <a:spcPct val="90000"/>
              </a:lnSpc>
            </a:pPr>
            <a:r>
              <a:rPr lang="en-PH" sz="2600" dirty="0">
                <a:latin typeface="Arial" charset="0"/>
                <a:ea typeface="MS PGothic" charset="0"/>
              </a:rPr>
              <a:t>Ensure the quality of educational institutions</a:t>
            </a:r>
            <a:endParaRPr lang="en-PH" sz="2600" b="1" i="1" u="sng" dirty="0">
              <a:latin typeface="Arial" charset="0"/>
              <a:ea typeface="MS PGothic" charset="0"/>
            </a:endParaRPr>
          </a:p>
          <a:p>
            <a:pPr marL="0" indent="0" eaLnBrk="1" hangingPunct="1">
              <a:lnSpc>
                <a:spcPct val="90000"/>
              </a:lnSpc>
            </a:pPr>
            <a:endParaRPr lang="en-PH" sz="2600" dirty="0">
              <a:latin typeface="Arial" charset="0"/>
              <a:ea typeface="MS PGothic" charset="0"/>
            </a:endParaRPr>
          </a:p>
          <a:p>
            <a:pPr marL="0" indent="0" eaLnBrk="1" hangingPunct="1">
              <a:lnSpc>
                <a:spcPct val="90000"/>
              </a:lnSpc>
            </a:pPr>
            <a:endParaRPr lang="en-PH" sz="2600" dirty="0">
              <a:latin typeface="Arial" charset="0"/>
              <a:ea typeface="MS PGothic" charset="0"/>
            </a:endParaRPr>
          </a:p>
        </p:txBody>
      </p:sp>
    </p:spTree>
    <p:extLst>
      <p:ext uri="{BB962C8B-B14F-4D97-AF65-F5344CB8AC3E}">
        <p14:creationId xmlns:p14="http://schemas.microsoft.com/office/powerpoint/2010/main" xmlns="" val="408206862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1"/>
          </p:nvPr>
        </p:nvSpPr>
        <p:spPr>
          <a:xfrm>
            <a:off x="457200" y="1160748"/>
            <a:ext cx="8328025" cy="5436604"/>
          </a:xfrm>
        </p:spPr>
        <p:txBody>
          <a:bodyPr/>
          <a:lstStyle/>
          <a:p>
            <a:pPr marL="0" indent="0" eaLnBrk="1" hangingPunct="1">
              <a:spcBef>
                <a:spcPts val="2100"/>
              </a:spcBef>
              <a:buNone/>
            </a:pPr>
            <a:r>
              <a:rPr lang="en-PH" b="1" i="1" u="sng" dirty="0">
                <a:latin typeface="Arial" charset="0"/>
                <a:ea typeface="MS PGothic" charset="0"/>
              </a:rPr>
              <a:t>Develop the Regions and Local Communities</a:t>
            </a:r>
          </a:p>
          <a:p>
            <a:pPr marL="352425" indent="-352425" eaLnBrk="1" hangingPunct="1"/>
            <a:r>
              <a:rPr lang="en-PH" dirty="0">
                <a:latin typeface="Arial" charset="0"/>
                <a:ea typeface="MS PGothic" charset="0"/>
              </a:rPr>
              <a:t>Address the context-specific needs of different regions</a:t>
            </a:r>
          </a:p>
          <a:p>
            <a:pPr marL="0" indent="0" eaLnBrk="1" hangingPunct="1">
              <a:buNone/>
            </a:pPr>
            <a:r>
              <a:rPr lang="en-PH" b="1" i="1" u="sng" dirty="0">
                <a:latin typeface="Arial" charset="0"/>
                <a:ea typeface="MS PGothic" charset="0"/>
              </a:rPr>
              <a:t>Move Filipinos out of Poverty</a:t>
            </a:r>
          </a:p>
          <a:p>
            <a:pPr marL="352425" indent="-352425" eaLnBrk="1" hangingPunct="1"/>
            <a:r>
              <a:rPr lang="en-PH" dirty="0">
                <a:latin typeface="Arial" charset="0"/>
                <a:ea typeface="MS PGothic" charset="0"/>
              </a:rPr>
              <a:t>Improve the poor’s access to quality education</a:t>
            </a:r>
            <a:endParaRPr lang="en-PH" b="1" i="1" u="sng" dirty="0">
              <a:latin typeface="Arial" charset="0"/>
              <a:ea typeface="MS PGothic" charset="0"/>
            </a:endParaRPr>
          </a:p>
          <a:p>
            <a:pPr marL="352425" indent="-352425" eaLnBrk="1" hangingPunct="1"/>
            <a:r>
              <a:rPr lang="en-PH" dirty="0">
                <a:latin typeface="Arial" charset="0"/>
                <a:ea typeface="MS PGothic" charset="0"/>
              </a:rPr>
              <a:t>Ensure the employability of graduates—i.e., a good match between the competencies learned in schools and those demanded by employers in the country’s diverse regional and ecological contexts</a:t>
            </a:r>
          </a:p>
          <a:p>
            <a:pPr marL="0" indent="0" eaLnBrk="1" hangingPunct="1"/>
            <a:endParaRPr lang="en-PH" dirty="0">
              <a:latin typeface="Arial" charset="0"/>
              <a:ea typeface="MS PGothic" charset="0"/>
            </a:endParaRPr>
          </a:p>
          <a:p>
            <a:pPr marL="0" indent="0" eaLnBrk="1" hangingPunct="1"/>
            <a:endParaRPr lang="en-PH" dirty="0">
              <a:latin typeface="Arial" charset="0"/>
              <a:ea typeface="MS PGothic" charset="0"/>
            </a:endParaRPr>
          </a:p>
          <a:p>
            <a:pPr marL="0" indent="0" eaLnBrk="1" hangingPunct="1"/>
            <a:endParaRPr lang="en-PH" dirty="0">
              <a:latin typeface="Arial" charset="0"/>
              <a:ea typeface="MS PGothic" charset="0"/>
            </a:endParaRPr>
          </a:p>
        </p:txBody>
      </p:sp>
      <p:sp>
        <p:nvSpPr>
          <p:cNvPr id="4" name="Title 1"/>
          <p:cNvSpPr txBox="1">
            <a:spLocks/>
          </p:cNvSpPr>
          <p:nvPr/>
        </p:nvSpPr>
        <p:spPr>
          <a:xfrm>
            <a:off x="107504" y="-171400"/>
            <a:ext cx="8686800" cy="1116013"/>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PH" sz="3200" b="1" i="0" u="none" strike="noStrike" kern="1200" cap="all" spc="-60" normalizeH="0" baseline="0" noProof="0" dirty="0" smtClean="0">
                <a:ln>
                  <a:noFill/>
                </a:ln>
                <a:solidFill>
                  <a:schemeClr val="tx2"/>
                </a:solidFill>
                <a:effectLst/>
                <a:uLnTx/>
                <a:uFillTx/>
                <a:latin typeface="+mn-lt"/>
                <a:ea typeface="+mj-ea"/>
                <a:cs typeface="+mj-cs"/>
              </a:rPr>
              <a:t>The Big Picture: NATIONAL IMPERATIVES </a:t>
            </a:r>
            <a:endParaRPr kumimoji="0" lang="en-PH" sz="3200" b="1" i="0" u="none" strike="noStrike" kern="1200" cap="all" spc="-60" normalizeH="0" baseline="0" noProof="0" dirty="0">
              <a:ln>
                <a:noFill/>
              </a:ln>
              <a:solidFill>
                <a:schemeClr val="tx2"/>
              </a:solidFill>
              <a:effectLst/>
              <a:uLnTx/>
              <a:uFillTx/>
              <a:latin typeface="+mn-lt"/>
              <a:ea typeface="+mj-ea"/>
              <a:cs typeface="+mj-cs"/>
            </a:endParaRPr>
          </a:p>
        </p:txBody>
      </p:sp>
    </p:spTree>
    <p:extLst>
      <p:ext uri="{BB962C8B-B14F-4D97-AF65-F5344CB8AC3E}">
        <p14:creationId xmlns:p14="http://schemas.microsoft.com/office/powerpoint/2010/main" xmlns="" val="3993799615"/>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476250" y="337416"/>
            <a:ext cx="7886700" cy="1325563"/>
          </a:xfrm>
        </p:spPr>
        <p:txBody>
          <a:bodyPr/>
          <a:lstStyle/>
          <a:p>
            <a:pPr eaLnBrk="1" fontAlgn="auto" hangingPunct="1">
              <a:spcAft>
                <a:spcPts val="0"/>
              </a:spcAft>
              <a:defRPr/>
            </a:pPr>
            <a:r>
              <a:rPr lang="en-US" b="1" dirty="0" smtClean="0">
                <a:ea typeface="+mj-ea"/>
                <a:cs typeface="+mj-cs"/>
              </a:rPr>
              <a:t>Quality in Higher Education</a:t>
            </a:r>
          </a:p>
        </p:txBody>
      </p:sp>
      <p:sp>
        <p:nvSpPr>
          <p:cNvPr id="3075" name="Rectangle 3"/>
          <p:cNvSpPr>
            <a:spLocks noGrp="1" noChangeArrowheads="1"/>
          </p:cNvSpPr>
          <p:nvPr>
            <p:ph idx="1"/>
          </p:nvPr>
        </p:nvSpPr>
        <p:spPr>
          <a:xfrm>
            <a:off x="457200" y="1449388"/>
            <a:ext cx="7499350" cy="4676775"/>
          </a:xfrm>
        </p:spPr>
        <p:txBody>
          <a:bodyPr/>
          <a:lstStyle/>
          <a:p>
            <a:pPr marL="0" indent="0" eaLnBrk="1" hangingPunct="1"/>
            <a:r>
              <a:rPr lang="en-US" altLang="zh-CN" dirty="0">
                <a:latin typeface="Arial" charset="0"/>
                <a:ea typeface="SimHei" charset="0"/>
                <a:cs typeface="SimHei" charset="0"/>
              </a:rPr>
              <a:t>Quality as </a:t>
            </a:r>
            <a:r>
              <a:rPr lang="en-US" altLang="zh-CN" b="1" dirty="0">
                <a:latin typeface="Arial" charset="0"/>
                <a:ea typeface="SimHei" charset="0"/>
                <a:cs typeface="SimHei" charset="0"/>
              </a:rPr>
              <a:t>exceptional </a:t>
            </a:r>
          </a:p>
          <a:p>
            <a:pPr marL="0" indent="0" eaLnBrk="1" hangingPunct="1"/>
            <a:r>
              <a:rPr lang="en-US" altLang="zh-CN" dirty="0">
                <a:latin typeface="Arial" charset="0"/>
                <a:ea typeface="SimHei" charset="0"/>
                <a:cs typeface="SimHei" charset="0"/>
              </a:rPr>
              <a:t>Quality as </a:t>
            </a:r>
            <a:r>
              <a:rPr lang="en-US" altLang="zh-CN" b="1" dirty="0">
                <a:latin typeface="Arial" charset="0"/>
                <a:ea typeface="SimHei" charset="0"/>
                <a:cs typeface="SimHei" charset="0"/>
              </a:rPr>
              <a:t>perfection or consistency</a:t>
            </a:r>
            <a:endParaRPr lang="en-US" altLang="zh-CN" dirty="0">
              <a:latin typeface="Arial" charset="0"/>
              <a:ea typeface="SimHei" charset="0"/>
              <a:cs typeface="SimHei" charset="0"/>
            </a:endParaRPr>
          </a:p>
          <a:p>
            <a:pPr marL="0" indent="0" eaLnBrk="1" hangingPunct="1"/>
            <a:r>
              <a:rPr lang="en-US" altLang="zh-CN" dirty="0">
                <a:latin typeface="Arial" charset="0"/>
                <a:ea typeface="SimHei" charset="0"/>
                <a:cs typeface="SimHei" charset="0"/>
              </a:rPr>
              <a:t>Quality as </a:t>
            </a:r>
            <a:r>
              <a:rPr lang="en-US" altLang="zh-CN" b="1" dirty="0">
                <a:latin typeface="Arial" charset="0"/>
                <a:ea typeface="SimHei" charset="0"/>
                <a:cs typeface="SimHei" charset="0"/>
              </a:rPr>
              <a:t>fitness for purpose</a:t>
            </a:r>
            <a:endParaRPr lang="en-US" altLang="zh-CN" dirty="0">
              <a:latin typeface="Arial" charset="0"/>
              <a:ea typeface="SimHei" charset="0"/>
              <a:cs typeface="SimHei" charset="0"/>
            </a:endParaRPr>
          </a:p>
          <a:p>
            <a:pPr marL="0" indent="0" eaLnBrk="1" hangingPunct="1"/>
            <a:r>
              <a:rPr lang="en-US" altLang="zh-CN" dirty="0">
                <a:latin typeface="Arial" charset="0"/>
                <a:ea typeface="SimHei" charset="0"/>
                <a:cs typeface="SimHei" charset="0"/>
              </a:rPr>
              <a:t>Quality as </a:t>
            </a:r>
            <a:r>
              <a:rPr lang="en-US" altLang="zh-CN" b="1" dirty="0">
                <a:latin typeface="Arial" charset="0"/>
                <a:ea typeface="SimHei" charset="0"/>
                <a:cs typeface="SimHei" charset="0"/>
              </a:rPr>
              <a:t>value for money</a:t>
            </a:r>
            <a:r>
              <a:rPr lang="en-US" altLang="zh-CN" dirty="0">
                <a:latin typeface="Arial" charset="0"/>
                <a:ea typeface="SimHei" charset="0"/>
                <a:cs typeface="SimHei" charset="0"/>
              </a:rPr>
              <a:t> </a:t>
            </a:r>
          </a:p>
          <a:p>
            <a:pPr marL="0" indent="0" eaLnBrk="1" hangingPunct="1"/>
            <a:r>
              <a:rPr lang="en-US" altLang="zh-CN" dirty="0">
                <a:latin typeface="Arial" charset="0"/>
                <a:ea typeface="SimHei" charset="0"/>
                <a:cs typeface="SimHei" charset="0"/>
              </a:rPr>
              <a:t>Quality as </a:t>
            </a:r>
            <a:r>
              <a:rPr lang="en-US" altLang="zh-CN" b="1" dirty="0">
                <a:latin typeface="Arial" charset="0"/>
                <a:ea typeface="SimHei" charset="0"/>
                <a:cs typeface="SimHei" charset="0"/>
              </a:rPr>
              <a:t>transformation </a:t>
            </a:r>
            <a:endParaRPr lang="en-US" altLang="zh-CN" dirty="0">
              <a:latin typeface="Arial" charset="0"/>
              <a:ea typeface="SimHei" charset="0"/>
              <a:cs typeface="SimHei" charset="0"/>
            </a:endParaRPr>
          </a:p>
        </p:txBody>
      </p:sp>
      <p:sp>
        <p:nvSpPr>
          <p:cNvPr id="12292" name="Text Box 4"/>
          <p:cNvSpPr txBox="1">
            <a:spLocks noChangeArrowheads="1"/>
          </p:cNvSpPr>
          <p:nvPr/>
        </p:nvSpPr>
        <p:spPr bwMode="auto">
          <a:xfrm>
            <a:off x="381000" y="6172200"/>
            <a:ext cx="83820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ahoma" charset="0"/>
                <a:ea typeface="MS PGothic" charset="0"/>
                <a:cs typeface="MS PGothic" charset="0"/>
              </a:defRPr>
            </a:lvl1pPr>
            <a:lvl2pPr marL="742950" indent="-285750">
              <a:defRPr>
                <a:solidFill>
                  <a:schemeClr val="tx1"/>
                </a:solidFill>
                <a:latin typeface="Tahoma" charset="0"/>
                <a:ea typeface="MS PGothic" charset="0"/>
                <a:cs typeface="MS PGothic" charset="0"/>
              </a:defRPr>
            </a:lvl2pPr>
            <a:lvl3pPr marL="1143000" indent="-228600">
              <a:defRPr>
                <a:solidFill>
                  <a:schemeClr val="tx1"/>
                </a:solidFill>
                <a:latin typeface="Tahoma" charset="0"/>
                <a:ea typeface="MS PGothic" charset="0"/>
                <a:cs typeface="MS PGothic" charset="0"/>
              </a:defRPr>
            </a:lvl3pPr>
            <a:lvl4pPr marL="1600200" indent="-228600">
              <a:defRPr>
                <a:solidFill>
                  <a:schemeClr val="tx1"/>
                </a:solidFill>
                <a:latin typeface="Tahoma" charset="0"/>
                <a:ea typeface="MS PGothic" charset="0"/>
                <a:cs typeface="MS PGothic" charset="0"/>
              </a:defRPr>
            </a:lvl4pPr>
            <a:lvl5pPr marL="2057400" indent="-228600">
              <a:defRPr>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Tahoma" charset="0"/>
                <a:ea typeface="MS PGothic" charset="0"/>
                <a:cs typeface="MS PGothic" charset="0"/>
              </a:defRPr>
            </a:lvl9pPr>
          </a:lstStyle>
          <a:p>
            <a:pPr>
              <a:spcBef>
                <a:spcPct val="50000"/>
              </a:spcBef>
            </a:pPr>
            <a:r>
              <a:rPr lang="en-GB" altLang="zh-CN" dirty="0">
                <a:latin typeface="Calibri" charset="0"/>
              </a:rPr>
              <a:t>Harvey, L., Green, D. (1993), "Defining quality", </a:t>
            </a:r>
            <a:r>
              <a:rPr lang="en-GB" altLang="zh-CN" i="1" dirty="0">
                <a:latin typeface="Calibri" charset="0"/>
              </a:rPr>
              <a:t>Assessment and Evaluation in Higher Education</a:t>
            </a:r>
            <a:r>
              <a:rPr lang="en-GB" altLang="zh-CN" dirty="0">
                <a:latin typeface="Calibri" charset="0"/>
              </a:rPr>
              <a:t>, Vol. 18 No.1, pp.9-34.</a:t>
            </a:r>
            <a:endParaRPr lang="en-US" dirty="0">
              <a:latin typeface="Calibri" charset="0"/>
            </a:endParaRPr>
          </a:p>
        </p:txBody>
      </p:sp>
      <p:sp>
        <p:nvSpPr>
          <p:cNvPr id="5" name="TextBox 4"/>
          <p:cNvSpPr txBox="1"/>
          <p:nvPr/>
        </p:nvSpPr>
        <p:spPr>
          <a:xfrm>
            <a:off x="554181" y="4184072"/>
            <a:ext cx="8077200" cy="1846659"/>
          </a:xfrm>
          <a:prstGeom prst="rect">
            <a:avLst/>
          </a:prstGeom>
          <a:noFill/>
        </p:spPr>
        <p:txBody>
          <a:bodyPr wrap="square" rtlCol="0">
            <a:spAutoFit/>
          </a:bodyPr>
          <a:lstStyle/>
          <a:p>
            <a:r>
              <a:rPr lang="en-US" altLang="zh-CN" sz="2400" b="1" dirty="0" smtClean="0">
                <a:solidFill>
                  <a:schemeClr val="accent6">
                    <a:lumMod val="50000"/>
                  </a:schemeClr>
                </a:solidFill>
                <a:effectLst>
                  <a:outerShdw blurRad="38100" dist="38100" dir="2700000" algn="tl">
                    <a:srgbClr val="000000">
                      <a:alpha val="43137"/>
                    </a:srgbClr>
                  </a:outerShdw>
                </a:effectLst>
                <a:latin typeface="Arial" charset="0"/>
                <a:ea typeface="SimHei" charset="0"/>
                <a:cs typeface="SimHei" charset="0"/>
              </a:rPr>
              <a:t>There is alignment and consistency with the institution’s VMG, at exceptional levels, demonstrated by the learning outcomes and the development of a shared culture of quality</a:t>
            </a:r>
            <a:endParaRPr lang="en-US" sz="2400" b="1" dirty="0" smtClean="0">
              <a:solidFill>
                <a:schemeClr val="accent6">
                  <a:lumMod val="50000"/>
                </a:schemeClr>
              </a:solidFill>
              <a:effectLst>
                <a:outerShdw blurRad="38100" dist="38100" dir="2700000" algn="tl">
                  <a:srgbClr val="000000">
                    <a:alpha val="43137"/>
                  </a:srgbClr>
                </a:outerShdw>
              </a:effectLst>
              <a:latin typeface="Arial" charset="0"/>
              <a:ea typeface="MS PGothic" charset="0"/>
            </a:endParaRPr>
          </a:p>
          <a:p>
            <a:endParaRPr lang="en-US" dirty="0"/>
          </a:p>
        </p:txBody>
      </p:sp>
    </p:spTree>
    <p:extLst>
      <p:ext uri="{BB962C8B-B14F-4D97-AF65-F5344CB8AC3E}">
        <p14:creationId xmlns:p14="http://schemas.microsoft.com/office/powerpoint/2010/main" xmlns="" val="2004351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14414" y="724198"/>
            <a:ext cx="7258050" cy="5262979"/>
          </a:xfrm>
          <a:prstGeom prst="rect">
            <a:avLst/>
          </a:prstGeom>
          <a:noFill/>
        </p:spPr>
        <p:txBody>
          <a:bodyPr wrap="square" lIns="91440" tIns="45720" rIns="91440" bIns="45720">
            <a:spAutoFit/>
          </a:bodyPr>
          <a:lstStyle/>
          <a:p>
            <a:r>
              <a:rPr lang="en-US" sz="4800" b="1" i="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Quality means doing it right when no one is looking.</a:t>
            </a:r>
          </a:p>
          <a:p>
            <a:r>
              <a:rPr lang="en-US" sz="4800" b="1" i="1" dirty="0" smtClean="0"/>
              <a:t>Quality is not an act, it is a habit. </a:t>
            </a:r>
          </a:p>
          <a:p>
            <a:r>
              <a:rPr lang="en-US" sz="4800" b="1" i="1" dirty="0" smtClean="0">
                <a:solidFill>
                  <a:schemeClr val="accent6"/>
                </a:solidFill>
              </a:rPr>
              <a:t>No compromise over Quality.</a:t>
            </a:r>
            <a:endParaRPr lang="en-US" sz="4800" b="1" cap="none" spc="0" dirty="0">
              <a:ln w="1905"/>
              <a:solidFill>
                <a:schemeClr val="accent6"/>
              </a:solidFill>
              <a:effectLst>
                <a:innerShdw blurRad="69850" dist="43180" dir="5400000">
                  <a:srgbClr val="000000">
                    <a:alpha val="65000"/>
                  </a:srgbClr>
                </a:innerShdw>
              </a:effectLs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fontAlgn="auto" hangingPunct="1">
              <a:spcAft>
                <a:spcPts val="0"/>
              </a:spcAft>
              <a:defRPr/>
            </a:pPr>
            <a:r>
              <a:rPr lang="en-US" dirty="0" smtClean="0">
                <a:ea typeface="+mj-ea"/>
                <a:cs typeface="+mj-cs"/>
              </a:rPr>
              <a:t>Quality Assurance</a:t>
            </a:r>
          </a:p>
        </p:txBody>
      </p:sp>
      <p:sp>
        <p:nvSpPr>
          <p:cNvPr id="14339" name="Rectangle 3"/>
          <p:cNvSpPr>
            <a:spLocks noGrp="1" noChangeArrowheads="1"/>
          </p:cNvSpPr>
          <p:nvPr>
            <p:ph idx="1"/>
          </p:nvPr>
        </p:nvSpPr>
        <p:spPr/>
        <p:txBody>
          <a:bodyPr/>
          <a:lstStyle/>
          <a:p>
            <a:pPr marL="0" indent="0" eaLnBrk="1" hangingPunct="1"/>
            <a:r>
              <a:rPr lang="en-US" altLang="zh-CN" dirty="0">
                <a:latin typeface="Arial" charset="0"/>
                <a:ea typeface="SimHei" charset="0"/>
                <a:cs typeface="SimHei" charset="0"/>
              </a:rPr>
              <a:t>“Quality assurance is not about </a:t>
            </a:r>
            <a:r>
              <a:rPr lang="en-US" altLang="zh-CN" dirty="0" smtClean="0">
                <a:latin typeface="Arial" charset="0"/>
                <a:ea typeface="SimHei" charset="0"/>
                <a:cs typeface="SimHei" charset="0"/>
              </a:rPr>
              <a:t>specifying </a:t>
            </a:r>
            <a:r>
              <a:rPr lang="en-US" altLang="zh-CN" dirty="0">
                <a:latin typeface="Arial" charset="0"/>
                <a:ea typeface="SimHei" charset="0"/>
                <a:cs typeface="SimHei" charset="0"/>
              </a:rPr>
              <a:t>the standards or specifications against which to measure or control quality. Quality assurance is about ensuring that there are mechanisms, procedures and processes in place to ensure that the desired quality, however defined and measured, is delivered.” (Church 1988)</a:t>
            </a:r>
            <a:endParaRPr lang="en-US" dirty="0">
              <a:latin typeface="Arial" charset="0"/>
              <a:ea typeface="MS PGothic" charset="0"/>
            </a:endParaRPr>
          </a:p>
        </p:txBody>
      </p:sp>
      <p:sp>
        <p:nvSpPr>
          <p:cNvPr id="14340" name="Text Box 4"/>
          <p:cNvSpPr txBox="1">
            <a:spLocks noChangeArrowheads="1"/>
          </p:cNvSpPr>
          <p:nvPr/>
        </p:nvSpPr>
        <p:spPr bwMode="auto">
          <a:xfrm>
            <a:off x="381000" y="5591175"/>
            <a:ext cx="83820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Tahoma" charset="0"/>
                <a:ea typeface="MS PGothic" charset="0"/>
                <a:cs typeface="MS PGothic" charset="0"/>
              </a:defRPr>
            </a:lvl1pPr>
            <a:lvl2pPr marL="742950" indent="-285750">
              <a:defRPr>
                <a:solidFill>
                  <a:schemeClr val="tx1"/>
                </a:solidFill>
                <a:latin typeface="Tahoma" charset="0"/>
                <a:ea typeface="MS PGothic" charset="0"/>
                <a:cs typeface="MS PGothic" charset="0"/>
              </a:defRPr>
            </a:lvl2pPr>
            <a:lvl3pPr marL="1143000" indent="-228600">
              <a:defRPr>
                <a:solidFill>
                  <a:schemeClr val="tx1"/>
                </a:solidFill>
                <a:latin typeface="Tahoma" charset="0"/>
                <a:ea typeface="MS PGothic" charset="0"/>
                <a:cs typeface="MS PGothic" charset="0"/>
              </a:defRPr>
            </a:lvl3pPr>
            <a:lvl4pPr marL="1600200" indent="-228600">
              <a:defRPr>
                <a:solidFill>
                  <a:schemeClr val="tx1"/>
                </a:solidFill>
                <a:latin typeface="Tahoma" charset="0"/>
                <a:ea typeface="MS PGothic" charset="0"/>
                <a:cs typeface="MS PGothic" charset="0"/>
              </a:defRPr>
            </a:lvl4pPr>
            <a:lvl5pPr marL="2057400" indent="-228600">
              <a:defRPr>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Tahoma" charset="0"/>
                <a:ea typeface="MS PGothic" charset="0"/>
                <a:cs typeface="MS PGothic" charset="0"/>
              </a:defRPr>
            </a:lvl9pPr>
          </a:lstStyle>
          <a:p>
            <a:pPr>
              <a:spcBef>
                <a:spcPct val="50000"/>
              </a:spcBef>
            </a:pPr>
            <a:r>
              <a:rPr lang="en-GB" altLang="zh-CN" sz="1600" dirty="0">
                <a:latin typeface="Calibri" charset="0"/>
              </a:rPr>
              <a:t>Harvey, L., Green, D. (1993), "Defining quality", </a:t>
            </a:r>
            <a:r>
              <a:rPr lang="en-GB" altLang="zh-CN" sz="1600" i="1" dirty="0">
                <a:latin typeface="Calibri" charset="0"/>
              </a:rPr>
              <a:t>Assessment and Evaluation in Higher Education</a:t>
            </a:r>
            <a:r>
              <a:rPr lang="en-GB" altLang="zh-CN" sz="1600" dirty="0">
                <a:latin typeface="Calibri" charset="0"/>
              </a:rPr>
              <a:t>, Vol. 18 No.1, pp.9-34.</a:t>
            </a:r>
          </a:p>
          <a:p>
            <a:r>
              <a:rPr lang="en-GB" altLang="zh-CN" sz="1600" dirty="0">
                <a:latin typeface="Calibri" charset="0"/>
              </a:rPr>
              <a:t>Church, C. H. (1988), “The qualities of validation”, </a:t>
            </a:r>
            <a:r>
              <a:rPr lang="en-GB" altLang="zh-CN" sz="1600" i="1" dirty="0">
                <a:latin typeface="Calibri" charset="0"/>
              </a:rPr>
              <a:t>Studies in Higher Education</a:t>
            </a:r>
            <a:r>
              <a:rPr lang="en-GB" altLang="zh-CN" sz="1600" dirty="0">
                <a:latin typeface="Calibri" charset="0"/>
              </a:rPr>
              <a:t>, 13, 27-43.</a:t>
            </a:r>
            <a:endParaRPr lang="en-US" sz="1600" dirty="0">
              <a:latin typeface="Calibri" charset="0"/>
            </a:endParaRPr>
          </a:p>
        </p:txBody>
      </p:sp>
    </p:spTree>
    <p:extLst>
      <p:ext uri="{BB962C8B-B14F-4D97-AF65-F5344CB8AC3E}">
        <p14:creationId xmlns:p14="http://schemas.microsoft.com/office/powerpoint/2010/main" xmlns="" val="21032521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9778" y="445807"/>
            <a:ext cx="8260767" cy="1754326"/>
          </a:xfrm>
          <a:prstGeom prst="rect">
            <a:avLst/>
          </a:prstGeom>
          <a:noFill/>
        </p:spPr>
        <p:txBody>
          <a:bodyPr wrap="square" lIns="91440" tIns="45720" rIns="91440" bIns="45720">
            <a:spAutoFit/>
          </a:bodyPr>
          <a:lstStyle/>
          <a:p>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Starting the year right…some reminders</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976" y="0"/>
            <a:ext cx="8168987" cy="1325563"/>
          </a:xfrm>
        </p:spPr>
        <p:txBody>
          <a:bodyPr>
            <a:normAutofit/>
          </a:bodyPr>
          <a:lstStyle/>
          <a:p>
            <a:pPr lvl="0"/>
            <a:r>
              <a:rPr lang="en-PH" sz="4000" b="1" dirty="0"/>
              <a:t>Tuition and Other School Fees</a:t>
            </a:r>
          </a:p>
        </p:txBody>
      </p:sp>
      <p:sp>
        <p:nvSpPr>
          <p:cNvPr id="3" name="Content Placeholder 2"/>
          <p:cNvSpPr>
            <a:spLocks noGrp="1"/>
          </p:cNvSpPr>
          <p:nvPr>
            <p:ph idx="1"/>
          </p:nvPr>
        </p:nvSpPr>
        <p:spPr>
          <a:xfrm>
            <a:off x="292608" y="1042416"/>
            <a:ext cx="8540496" cy="5650991"/>
          </a:xfrm>
        </p:spPr>
        <p:txBody>
          <a:bodyPr>
            <a:normAutofit/>
          </a:bodyPr>
          <a:lstStyle/>
          <a:p>
            <a:r>
              <a:rPr lang="en-US" dirty="0" smtClean="0"/>
              <a:t>CMO No</a:t>
            </a:r>
            <a:r>
              <a:rPr lang="en-US" dirty="0"/>
              <a:t>. 3, Series of 2012, “Enhanced Policies, Guidelines and Procedures Governing </a:t>
            </a:r>
            <a:r>
              <a:rPr lang="en-US" b="1" dirty="0"/>
              <a:t>Increases in Tuition and Other School Fees, Introduction of New School Fees, and for Other Purposes</a:t>
            </a:r>
            <a:r>
              <a:rPr lang="en-US" dirty="0"/>
              <a:t>” </a:t>
            </a:r>
            <a:endParaRPr lang="en-US" dirty="0" smtClean="0"/>
          </a:p>
          <a:p>
            <a:r>
              <a:rPr lang="en-US" dirty="0" smtClean="0"/>
              <a:t>CMO </a:t>
            </a:r>
            <a:r>
              <a:rPr lang="en-US" dirty="0"/>
              <a:t>8, Series of 2012, </a:t>
            </a:r>
            <a:r>
              <a:rPr lang="en-US" dirty="0" smtClean="0"/>
              <a:t>“Amendment </a:t>
            </a:r>
            <a:r>
              <a:rPr lang="en-US" dirty="0"/>
              <a:t>on CMO No. 03, S. </a:t>
            </a:r>
            <a:r>
              <a:rPr lang="en-US" dirty="0" smtClean="0"/>
              <a:t>2012…”</a:t>
            </a:r>
          </a:p>
          <a:p>
            <a:r>
              <a:rPr lang="en-PH" dirty="0" smtClean="0"/>
              <a:t>Notify CHEDRO at least 15 days before consultation</a:t>
            </a:r>
          </a:p>
          <a:p>
            <a:r>
              <a:rPr lang="en-PH" dirty="0" smtClean="0"/>
              <a:t>CHEDRO may attend (RMSTF – CHEDRO is required)</a:t>
            </a:r>
          </a:p>
          <a:p>
            <a:r>
              <a:rPr lang="en-PH" dirty="0" smtClean="0"/>
              <a:t>Submit requirements Not Later Than April 1, 2015</a:t>
            </a:r>
          </a:p>
          <a:p>
            <a:r>
              <a:rPr lang="en-PH" dirty="0" smtClean="0"/>
              <a:t>Regional Inflation Rate – 4.38% for 2015 </a:t>
            </a:r>
            <a:endParaRPr lang="en-PH" dirty="0"/>
          </a:p>
        </p:txBody>
      </p:sp>
    </p:spTree>
    <p:extLst>
      <p:ext uri="{BB962C8B-B14F-4D97-AF65-F5344CB8AC3E}">
        <p14:creationId xmlns="" xmlns:p14="http://schemas.microsoft.com/office/powerpoint/2010/main" val="4198235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pPr lvl="0"/>
            <a:r>
              <a:rPr lang="en-PH" dirty="0"/>
              <a:t>Tuition and Other School Fees</a:t>
            </a:r>
          </a:p>
        </p:txBody>
      </p:sp>
      <p:sp>
        <p:nvSpPr>
          <p:cNvPr id="3" name="Content Placeholder 2"/>
          <p:cNvSpPr>
            <a:spLocks noGrp="1"/>
          </p:cNvSpPr>
          <p:nvPr>
            <p:ph idx="1"/>
          </p:nvPr>
        </p:nvSpPr>
        <p:spPr>
          <a:xfrm>
            <a:off x="292608" y="1385455"/>
            <a:ext cx="8540496" cy="5307952"/>
          </a:xfrm>
        </p:spPr>
        <p:txBody>
          <a:bodyPr>
            <a:normAutofit/>
          </a:bodyPr>
          <a:lstStyle/>
          <a:p>
            <a:r>
              <a:rPr lang="en-PH" sz="3200" dirty="0" smtClean="0"/>
              <a:t>HEIs that increased last AY are required to submit Report on Actual Utilization (form is available)</a:t>
            </a:r>
          </a:p>
          <a:p>
            <a:r>
              <a:rPr lang="en-PH" sz="3200" dirty="0" smtClean="0"/>
              <a:t>HEIs are required to post Rates of Tuition and Other School Fees in strategic locations</a:t>
            </a:r>
          </a:p>
          <a:p>
            <a:r>
              <a:rPr lang="en-PH" sz="3200" dirty="0" smtClean="0"/>
              <a:t>With or without increase, CHED requires HEIs that did not increase to submit a certification together with comparative schedule of TOSF</a:t>
            </a:r>
          </a:p>
        </p:txBody>
      </p:sp>
    </p:spTree>
    <p:extLst>
      <p:ext uri="{BB962C8B-B14F-4D97-AF65-F5344CB8AC3E}">
        <p14:creationId xmlns="" xmlns:p14="http://schemas.microsoft.com/office/powerpoint/2010/main" val="2408004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1282700"/>
            <a:ext cx="7886700" cy="4351338"/>
          </a:xfrm>
        </p:spPr>
        <p:txBody>
          <a:bodyPr>
            <a:normAutofit/>
          </a:bodyPr>
          <a:lstStyle/>
          <a:p>
            <a:pPr>
              <a:buNone/>
            </a:pPr>
            <a:r>
              <a:rPr lang="en-US" dirty="0" smtClean="0"/>
              <a:t>In line with the Administration's five Key Results Areas:</a:t>
            </a:r>
          </a:p>
          <a:p>
            <a:r>
              <a:rPr lang="en-US" dirty="0" smtClean="0"/>
              <a:t>Anti-corruption/ transparent, accountable and participatory governance</a:t>
            </a:r>
          </a:p>
          <a:p>
            <a:r>
              <a:rPr lang="en-US" dirty="0" smtClean="0"/>
              <a:t>Poverty reduction and empowerment of the poor </a:t>
            </a:r>
          </a:p>
          <a:p>
            <a:r>
              <a:rPr lang="en-US" dirty="0" smtClean="0"/>
              <a:t>Rapid, equitable and sustained economic growth</a:t>
            </a:r>
          </a:p>
          <a:p>
            <a:r>
              <a:rPr lang="en-US" dirty="0" smtClean="0"/>
              <a:t>Just, inclusive and lasting peace and the rule of law</a:t>
            </a:r>
          </a:p>
          <a:p>
            <a:r>
              <a:rPr lang="en-US" dirty="0" smtClean="0"/>
              <a:t>Integrity of the environment/climate change mitigation and adaption </a:t>
            </a:r>
          </a:p>
          <a:p>
            <a:endParaRPr lang="en-US" dirty="0"/>
          </a:p>
        </p:txBody>
      </p:sp>
      <p:sp>
        <p:nvSpPr>
          <p:cNvPr id="4" name="Rectangle 3"/>
          <p:cNvSpPr/>
          <p:nvPr/>
        </p:nvSpPr>
        <p:spPr>
          <a:xfrm>
            <a:off x="528685" y="224135"/>
            <a:ext cx="8021876"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PROGRAMS AND PROJECTS</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113" y="914401"/>
            <a:ext cx="7886700" cy="1109472"/>
          </a:xfrm>
        </p:spPr>
        <p:txBody>
          <a:bodyPr>
            <a:normAutofit fontScale="90000"/>
          </a:bodyPr>
          <a:lstStyle/>
          <a:p>
            <a:r>
              <a:rPr lang="en-US" sz="4900" b="1" dirty="0" smtClean="0">
                <a:latin typeface="+mn-lt"/>
              </a:rPr>
              <a:t>Student Affairs Services</a:t>
            </a:r>
            <a:r>
              <a:rPr lang="en-US" b="1" dirty="0" smtClean="0">
                <a:latin typeface="+mn-lt"/>
              </a:rPr>
              <a:t/>
            </a:r>
            <a:br>
              <a:rPr lang="en-US" b="1" dirty="0" smtClean="0">
                <a:latin typeface="+mn-lt"/>
              </a:rPr>
            </a:br>
            <a:r>
              <a:rPr lang="en-US" b="1" dirty="0" smtClean="0">
                <a:latin typeface="+mn-lt"/>
              </a:rPr>
              <a:t/>
            </a:r>
            <a:br>
              <a:rPr lang="en-US" b="1" dirty="0" smtClean="0">
                <a:latin typeface="+mn-lt"/>
              </a:rPr>
            </a:br>
            <a:r>
              <a:rPr lang="en-US" b="1" dirty="0" smtClean="0">
                <a:latin typeface="+mn-lt"/>
              </a:rPr>
              <a:t>Educational </a:t>
            </a:r>
            <a:r>
              <a:rPr lang="en-US" b="1" dirty="0">
                <a:latin typeface="+mn-lt"/>
              </a:rPr>
              <a:t>Tours and Field </a:t>
            </a:r>
            <a:r>
              <a:rPr lang="en-US" b="1" dirty="0" smtClean="0">
                <a:latin typeface="+mn-lt"/>
              </a:rPr>
              <a:t>Trips</a:t>
            </a:r>
            <a:endParaRPr lang="en-PH" b="1" dirty="0">
              <a:latin typeface="+mn-lt"/>
            </a:endParaRPr>
          </a:p>
        </p:txBody>
      </p:sp>
      <p:sp>
        <p:nvSpPr>
          <p:cNvPr id="3" name="Content Placeholder 2"/>
          <p:cNvSpPr>
            <a:spLocks noGrp="1"/>
          </p:cNvSpPr>
          <p:nvPr>
            <p:ph idx="1"/>
          </p:nvPr>
        </p:nvSpPr>
        <p:spPr>
          <a:xfrm>
            <a:off x="628650" y="2521527"/>
            <a:ext cx="8113014" cy="3128963"/>
          </a:xfrm>
        </p:spPr>
        <p:txBody>
          <a:bodyPr/>
          <a:lstStyle/>
          <a:p>
            <a:r>
              <a:rPr lang="en-US" dirty="0"/>
              <a:t>CMO No. 17, s. </a:t>
            </a:r>
            <a:r>
              <a:rPr lang="en-US" dirty="0" smtClean="0"/>
              <a:t>2012</a:t>
            </a:r>
          </a:p>
          <a:p>
            <a:r>
              <a:rPr lang="en-PH" dirty="0" smtClean="0"/>
              <a:t>Submit documents required, per Checklist – Annex A, at least 1 month before school opening</a:t>
            </a:r>
          </a:p>
          <a:p>
            <a:r>
              <a:rPr lang="en-PH" dirty="0" smtClean="0"/>
              <a:t>Violators may be subjected to sanctions per Article IX</a:t>
            </a:r>
          </a:p>
        </p:txBody>
      </p:sp>
    </p:spTree>
    <p:extLst>
      <p:ext uri="{BB962C8B-B14F-4D97-AF65-F5344CB8AC3E}">
        <p14:creationId xmlns="" xmlns:p14="http://schemas.microsoft.com/office/powerpoint/2010/main" val="1801915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268" y="226580"/>
            <a:ext cx="7886700" cy="1325563"/>
          </a:xfrm>
        </p:spPr>
        <p:txBody>
          <a:bodyPr/>
          <a:lstStyle/>
          <a:p>
            <a:r>
              <a:rPr lang="en-PH" b="1" dirty="0" smtClean="0">
                <a:latin typeface="+mn-lt"/>
              </a:rPr>
              <a:t>School Calendar</a:t>
            </a:r>
            <a:endParaRPr lang="en-PH" b="1" dirty="0">
              <a:latin typeface="+mn-lt"/>
            </a:endParaRPr>
          </a:p>
        </p:txBody>
      </p:sp>
      <p:sp>
        <p:nvSpPr>
          <p:cNvPr id="3" name="Content Placeholder 2"/>
          <p:cNvSpPr>
            <a:spLocks noGrp="1"/>
          </p:cNvSpPr>
          <p:nvPr>
            <p:ph idx="1"/>
          </p:nvPr>
        </p:nvSpPr>
        <p:spPr>
          <a:xfrm>
            <a:off x="628650" y="1426464"/>
            <a:ext cx="7886700" cy="5248655"/>
          </a:xfrm>
        </p:spPr>
        <p:txBody>
          <a:bodyPr>
            <a:normAutofit/>
          </a:bodyPr>
          <a:lstStyle/>
          <a:p>
            <a:r>
              <a:rPr lang="en-PH" dirty="0" smtClean="0"/>
              <a:t>Article XVII of the MORPHE -CMO 40 s2008</a:t>
            </a:r>
          </a:p>
          <a:p>
            <a:r>
              <a:rPr lang="en-PH" dirty="0" smtClean="0"/>
              <a:t>Academic Year shall consist of not less than 36 weeks, or 18 weeks a semester</a:t>
            </a:r>
          </a:p>
          <a:p>
            <a:r>
              <a:rPr lang="en-PH" dirty="0" smtClean="0"/>
              <a:t>Shall not be less than 200 days or 100 days each semester, exclusive of all holidays and registration days and class days suspended</a:t>
            </a:r>
          </a:p>
          <a:p>
            <a:r>
              <a:rPr lang="en-PH" dirty="0" smtClean="0"/>
              <a:t>HEIs opting to adopt school term other than the specified shall seek prior approval from the Commission</a:t>
            </a:r>
          </a:p>
          <a:p>
            <a:r>
              <a:rPr lang="en-PH" dirty="0" smtClean="0"/>
              <a:t>Any change in the prescribed school calendar shall require approval of the Commission</a:t>
            </a:r>
          </a:p>
        </p:txBody>
      </p:sp>
    </p:spTree>
    <p:extLst>
      <p:ext uri="{BB962C8B-B14F-4D97-AF65-F5344CB8AC3E}">
        <p14:creationId xmlns="" xmlns:p14="http://schemas.microsoft.com/office/powerpoint/2010/main" val="21637087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PH" b="1" dirty="0" smtClean="0">
                <a:latin typeface="+mn-lt"/>
              </a:rPr>
              <a:t>Request for Indorsement</a:t>
            </a:r>
            <a:endParaRPr lang="en-PH" b="1" dirty="0">
              <a:latin typeface="+mn-lt"/>
            </a:endParaRPr>
          </a:p>
        </p:txBody>
      </p:sp>
      <p:sp>
        <p:nvSpPr>
          <p:cNvPr id="3" name="Content Placeholder 2"/>
          <p:cNvSpPr>
            <a:spLocks noGrp="1"/>
          </p:cNvSpPr>
          <p:nvPr>
            <p:ph idx="1"/>
          </p:nvPr>
        </p:nvSpPr>
        <p:spPr>
          <a:xfrm>
            <a:off x="628650" y="1325564"/>
            <a:ext cx="7886700" cy="4851400"/>
          </a:xfrm>
        </p:spPr>
        <p:txBody>
          <a:bodyPr/>
          <a:lstStyle/>
          <a:p>
            <a:r>
              <a:rPr lang="en-PH" dirty="0" smtClean="0"/>
              <a:t>CHED will endorse an activity based on relevance </a:t>
            </a:r>
          </a:p>
          <a:p>
            <a:r>
              <a:rPr lang="en-PH" dirty="0" smtClean="0"/>
              <a:t>No endorsement will be made for Fund Raising</a:t>
            </a:r>
          </a:p>
          <a:p>
            <a:r>
              <a:rPr lang="en-PH" dirty="0" smtClean="0"/>
              <a:t>Endorsement is “Voluntary Participation” unless it is mandated by law or standard/regulation</a:t>
            </a:r>
          </a:p>
          <a:p>
            <a:r>
              <a:rPr lang="en-PH" dirty="0" smtClean="0"/>
              <a:t>All requesting parties will be responsible for disseminating the information</a:t>
            </a:r>
          </a:p>
          <a:p>
            <a:r>
              <a:rPr lang="en-PH" dirty="0" smtClean="0"/>
              <a:t>CHED will post the indorsement at its regional website, </a:t>
            </a:r>
            <a:r>
              <a:rPr lang="en-PH" dirty="0" smtClean="0">
                <a:hlinkClick r:id="rId2"/>
              </a:rPr>
              <a:t>www.chedcaraga.com</a:t>
            </a:r>
            <a:endParaRPr lang="en-PH" dirty="0" smtClean="0"/>
          </a:p>
        </p:txBody>
      </p:sp>
    </p:spTree>
    <p:extLst>
      <p:ext uri="{BB962C8B-B14F-4D97-AF65-F5344CB8AC3E}">
        <p14:creationId xmlns="" xmlns:p14="http://schemas.microsoft.com/office/powerpoint/2010/main" val="1683439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988186"/>
          </a:xfrm>
        </p:spPr>
        <p:txBody>
          <a:bodyPr>
            <a:noAutofit/>
          </a:bodyPr>
          <a:lstStyle/>
          <a:p>
            <a:r>
              <a:rPr lang="en-PH" sz="4000" b="1" dirty="0" smtClean="0">
                <a:latin typeface="+mn-lt"/>
              </a:rPr>
              <a:t>Facilities and Safety Requirements</a:t>
            </a:r>
            <a:endParaRPr lang="en-PH" sz="4000" b="1" dirty="0">
              <a:latin typeface="+mn-lt"/>
            </a:endParaRPr>
          </a:p>
        </p:txBody>
      </p:sp>
      <p:sp>
        <p:nvSpPr>
          <p:cNvPr id="3" name="Content Placeholder 2"/>
          <p:cNvSpPr>
            <a:spLocks noGrp="1"/>
          </p:cNvSpPr>
          <p:nvPr>
            <p:ph idx="1"/>
          </p:nvPr>
        </p:nvSpPr>
        <p:spPr>
          <a:xfrm>
            <a:off x="628650" y="988186"/>
            <a:ext cx="7886700" cy="5188777"/>
          </a:xfrm>
        </p:spPr>
        <p:txBody>
          <a:bodyPr/>
          <a:lstStyle/>
          <a:p>
            <a:r>
              <a:rPr lang="en-PH" dirty="0" smtClean="0"/>
              <a:t>Section 26 Article VI of MORPHE – “Institutional Sites and Buildings”</a:t>
            </a:r>
          </a:p>
          <a:p>
            <a:r>
              <a:rPr lang="en-PH" dirty="0" smtClean="0"/>
              <a:t>Annual Renewal of FIRE SAFETY INSPECTION CERTIFICATE (FSIC) with BFP</a:t>
            </a:r>
          </a:p>
          <a:p>
            <a:r>
              <a:rPr lang="en-PH" dirty="0" smtClean="0"/>
              <a:t>Certificate of Building Occupancy</a:t>
            </a:r>
          </a:p>
          <a:p>
            <a:r>
              <a:rPr lang="en-PH" dirty="0" smtClean="0"/>
              <a:t>Campus Security</a:t>
            </a:r>
          </a:p>
          <a:p>
            <a:r>
              <a:rPr lang="en-PH" dirty="0" smtClean="0"/>
              <a:t>Traffic </a:t>
            </a:r>
          </a:p>
          <a:p>
            <a:r>
              <a:rPr lang="en-PH" dirty="0" smtClean="0"/>
              <a:t>School Sanitation</a:t>
            </a:r>
          </a:p>
          <a:p>
            <a:r>
              <a:rPr lang="en-PH" dirty="0" smtClean="0"/>
              <a:t>Environmental Hygiene </a:t>
            </a:r>
          </a:p>
          <a:p>
            <a:r>
              <a:rPr lang="en-PH" dirty="0" smtClean="0"/>
              <a:t>Waste Disposal</a:t>
            </a:r>
            <a:endParaRPr lang="en-PH" dirty="0"/>
          </a:p>
        </p:txBody>
      </p:sp>
    </p:spTree>
    <p:extLst>
      <p:ext uri="{BB962C8B-B14F-4D97-AF65-F5344CB8AC3E}">
        <p14:creationId xmlns="" xmlns:p14="http://schemas.microsoft.com/office/powerpoint/2010/main" val="14220363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600" b="1" dirty="0" smtClean="0"/>
              <a:t> CHED Websites</a:t>
            </a:r>
          </a:p>
          <a:p>
            <a:pPr>
              <a:buNone/>
            </a:pPr>
            <a:endParaRPr lang="en-US" sz="3600" b="1" dirty="0" smtClean="0"/>
          </a:p>
          <a:p>
            <a:pPr>
              <a:buNone/>
            </a:pPr>
            <a:r>
              <a:rPr lang="en-US" sz="3600" b="1" dirty="0" smtClean="0">
                <a:hlinkClick r:id="rId2"/>
              </a:rPr>
              <a:t>http://www.ched.gov.ph</a:t>
            </a:r>
            <a:endParaRPr lang="en-US" sz="3600" b="1" dirty="0" smtClean="0"/>
          </a:p>
          <a:p>
            <a:pPr>
              <a:buNone/>
            </a:pPr>
            <a:r>
              <a:rPr lang="en-US" sz="3600" b="1" dirty="0" smtClean="0">
                <a:hlinkClick r:id="rId3"/>
              </a:rPr>
              <a:t>http://www.chedcaraga.com</a:t>
            </a:r>
            <a:endParaRPr lang="en-US" sz="3600" b="1" dirty="0" smtClean="0"/>
          </a:p>
          <a:p>
            <a:pPr>
              <a:buNone/>
            </a:pPr>
            <a:endParaRPr lang="en-US" b="1" dirty="0" smtClean="0">
              <a:solidFill>
                <a:srgbClr val="FF0000"/>
              </a:solidFill>
            </a:endParaRPr>
          </a:p>
          <a:p>
            <a:endParaRPr lang="en-US" dirty="0" smtClean="0">
              <a:solidFill>
                <a:srgbClr val="FF0000"/>
              </a:solidFill>
            </a:endParaRPr>
          </a:p>
          <a:p>
            <a:endParaRPr lang="en-US" dirty="0"/>
          </a:p>
        </p:txBody>
      </p:sp>
      <p:sp>
        <p:nvSpPr>
          <p:cNvPr id="4" name="Rectangle 3"/>
          <p:cNvSpPr/>
          <p:nvPr/>
        </p:nvSpPr>
        <p:spPr>
          <a:xfrm>
            <a:off x="584952" y="431953"/>
            <a:ext cx="6115457"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USEFUL REFERENCES</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748145"/>
            <a:ext cx="7886700" cy="5428818"/>
          </a:xfrm>
        </p:spPr>
        <p:txBody>
          <a:bodyPr/>
          <a:lstStyle/>
          <a:p>
            <a:r>
              <a:rPr lang="en-US" sz="3600" b="1" dirty="0" smtClean="0"/>
              <a:t>Quality Assurance</a:t>
            </a:r>
          </a:p>
          <a:p>
            <a:pPr>
              <a:buNone/>
            </a:pPr>
            <a:r>
              <a:rPr lang="en-US" dirty="0" smtClean="0">
                <a:solidFill>
                  <a:srgbClr val="FF0000"/>
                </a:solidFill>
                <a:hlinkClick r:id="rId2"/>
              </a:rPr>
              <a:t>http://www.ched.gov.ph/index.php/issuances/other-issuance/quality-assurance/</a:t>
            </a:r>
            <a:endParaRPr lang="en-US" dirty="0" smtClean="0">
              <a:solidFill>
                <a:srgbClr val="FF0000"/>
              </a:solidFill>
            </a:endParaRPr>
          </a:p>
          <a:p>
            <a:pPr>
              <a:buNone/>
            </a:pPr>
            <a:endParaRPr lang="en-US" dirty="0" smtClean="0">
              <a:solidFill>
                <a:srgbClr val="FF0000"/>
              </a:solidFill>
            </a:endParaRPr>
          </a:p>
          <a:p>
            <a:r>
              <a:rPr lang="en-US" b="1" dirty="0" smtClean="0"/>
              <a:t>Sample or Suggested Curricula for Undergraduate Programs in Different Disciplines Aligned to Outcomes-based Education</a:t>
            </a:r>
          </a:p>
          <a:p>
            <a:pPr>
              <a:buNone/>
            </a:pPr>
            <a:r>
              <a:rPr lang="en-PH" u="sng" dirty="0" smtClean="0">
                <a:solidFill>
                  <a:srgbClr val="0070C0"/>
                </a:solidFill>
              </a:rPr>
              <a:t>bit.ly/</a:t>
            </a:r>
            <a:r>
              <a:rPr lang="en-PH" u="sng" dirty="0" err="1" smtClean="0">
                <a:solidFill>
                  <a:srgbClr val="0070C0"/>
                </a:solidFill>
              </a:rPr>
              <a:t>obecurricula</a:t>
            </a:r>
            <a:endParaRPr lang="en-PH" u="sng" dirty="0" smtClean="0">
              <a:solidFill>
                <a:srgbClr val="0070C0"/>
              </a:solidFill>
            </a:endParaRPr>
          </a:p>
          <a:p>
            <a:pPr>
              <a:buNone/>
            </a:pPr>
            <a:endParaRPr lang="en-US" b="1" dirty="0" smtClean="0">
              <a:solidFill>
                <a:srgbClr val="FF0000"/>
              </a:solidFill>
            </a:endParaRPr>
          </a:p>
          <a:p>
            <a:endParaRPr lang="en-US" dirty="0" smtClean="0">
              <a:solidFill>
                <a:srgbClr val="FF0000"/>
              </a:solidFill>
            </a:endParaRP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 anytime…</a:t>
            </a:r>
            <a:endParaRPr lang="en-US" dirty="0"/>
          </a:p>
        </p:txBody>
      </p:sp>
      <p:sp>
        <p:nvSpPr>
          <p:cNvPr id="3" name="Content Placeholder 2"/>
          <p:cNvSpPr>
            <a:spLocks noGrp="1"/>
          </p:cNvSpPr>
          <p:nvPr>
            <p:ph idx="1"/>
          </p:nvPr>
        </p:nvSpPr>
        <p:spPr/>
        <p:txBody>
          <a:bodyPr/>
          <a:lstStyle/>
          <a:p>
            <a:pPr algn="ctr">
              <a:buNone/>
            </a:pPr>
            <a:r>
              <a:rPr lang="en-US" dirty="0" smtClean="0"/>
              <a:t>CHED-HEDC, CSU Campus, </a:t>
            </a:r>
            <a:r>
              <a:rPr lang="en-US" dirty="0" err="1" smtClean="0"/>
              <a:t>Ampayon</a:t>
            </a:r>
            <a:r>
              <a:rPr lang="en-US" dirty="0" smtClean="0"/>
              <a:t>, </a:t>
            </a:r>
            <a:r>
              <a:rPr lang="en-US" dirty="0" err="1" smtClean="0"/>
              <a:t>Butuan</a:t>
            </a:r>
            <a:r>
              <a:rPr lang="en-US" dirty="0" smtClean="0"/>
              <a:t> City </a:t>
            </a:r>
          </a:p>
          <a:p>
            <a:pPr algn="ctr">
              <a:buNone/>
            </a:pPr>
            <a:r>
              <a:rPr lang="en-US" dirty="0" smtClean="0"/>
              <a:t>Tel No. (085) 342.5253 / 342.7483 / 342.7765 (</a:t>
            </a:r>
            <a:r>
              <a:rPr lang="en-US" dirty="0" err="1" smtClean="0"/>
              <a:t>telefax</a:t>
            </a:r>
            <a:r>
              <a:rPr lang="en-US" dirty="0" smtClean="0"/>
              <a:t>) </a:t>
            </a:r>
          </a:p>
          <a:p>
            <a:pPr algn="ctr">
              <a:buNone/>
            </a:pPr>
            <a:r>
              <a:rPr lang="en-US" u="sng" dirty="0" smtClean="0">
                <a:hlinkClick r:id="rId2"/>
              </a:rPr>
              <a:t>chedcaraga@gmail.com</a:t>
            </a:r>
            <a:r>
              <a:rPr lang="en-US" dirty="0" smtClean="0"/>
              <a:t> </a:t>
            </a:r>
          </a:p>
          <a:p>
            <a:pPr>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82307" y="4879262"/>
            <a:ext cx="4815422" cy="1200329"/>
          </a:xfrm>
          <a:prstGeom prst="rect">
            <a:avLst/>
          </a:prstGeom>
          <a:noFill/>
        </p:spPr>
        <p:txBody>
          <a:bodyPr wrap="none" lIns="91440" tIns="45720" rIns="91440" bIns="45720">
            <a:spAutoFit/>
          </a:bodyPr>
          <a:lstStyle/>
          <a:p>
            <a:pPr algn="ctr"/>
            <a:r>
              <a:rPr lang="en-US" sz="72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endParaRPr lang="en-US" sz="7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TextBox 2"/>
          <p:cNvSpPr txBox="1"/>
          <p:nvPr/>
        </p:nvSpPr>
        <p:spPr>
          <a:xfrm>
            <a:off x="1011381" y="955964"/>
            <a:ext cx="7162800" cy="954107"/>
          </a:xfrm>
          <a:prstGeom prst="rect">
            <a:avLst/>
          </a:prstGeom>
          <a:noFill/>
        </p:spPr>
        <p:txBody>
          <a:bodyPr wrap="square" rtlCol="0">
            <a:spAutoFit/>
          </a:bodyPr>
          <a:lstStyle/>
          <a:p>
            <a:pPr algn="ctr"/>
            <a:r>
              <a:rPr lang="en-US" sz="2800" b="1" dirty="0" smtClean="0"/>
              <a:t>“Broad partnerships are the key to  solving broad challenges..”</a:t>
            </a:r>
            <a:endParaRPr lang="en-US"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1643062"/>
            <a:ext cx="7886700" cy="3990975"/>
          </a:xfrm>
        </p:spPr>
        <p:txBody>
          <a:bodyPr>
            <a:normAutofit fontScale="92500" lnSpcReduction="20000"/>
          </a:bodyPr>
          <a:lstStyle/>
          <a:p>
            <a:pPr>
              <a:buNone/>
            </a:pPr>
            <a:r>
              <a:rPr lang="en-US" dirty="0" smtClean="0"/>
              <a:t> </a:t>
            </a:r>
          </a:p>
          <a:p>
            <a:pPr>
              <a:buNone/>
            </a:pPr>
            <a:r>
              <a:rPr lang="en-US" sz="3600" b="1" dirty="0" err="1" smtClean="0">
                <a:solidFill>
                  <a:schemeClr val="accent6">
                    <a:lumMod val="50000"/>
                  </a:schemeClr>
                </a:solidFill>
              </a:rPr>
              <a:t>Tibay</a:t>
            </a:r>
            <a:r>
              <a:rPr lang="en-US" sz="3600" b="1" dirty="0" smtClean="0">
                <a:solidFill>
                  <a:schemeClr val="accent6">
                    <a:lumMod val="50000"/>
                  </a:schemeClr>
                </a:solidFill>
              </a:rPr>
              <a:t> </a:t>
            </a:r>
            <a:r>
              <a:rPr lang="en-US" sz="3600" b="1" dirty="0" err="1" smtClean="0">
                <a:solidFill>
                  <a:schemeClr val="accent6">
                    <a:lumMod val="50000"/>
                  </a:schemeClr>
                </a:solidFill>
              </a:rPr>
              <a:t>Edukasyon</a:t>
            </a:r>
            <a:r>
              <a:rPr lang="en-US" sz="3600" b="1" dirty="0" smtClean="0">
                <a:solidFill>
                  <a:schemeClr val="accent6">
                    <a:lumMod val="50000"/>
                  </a:schemeClr>
                </a:solidFill>
              </a:rPr>
              <a:t>: Mediation, Fact-finding and Investigation of Violations of Laws, Rules and Regulations</a:t>
            </a:r>
          </a:p>
          <a:p>
            <a:pPr>
              <a:buNone/>
            </a:pPr>
            <a:endParaRPr lang="en-US" sz="3600" b="1" dirty="0" smtClean="0">
              <a:solidFill>
                <a:schemeClr val="accent6">
                  <a:lumMod val="50000"/>
                </a:schemeClr>
              </a:solidFill>
            </a:endParaRPr>
          </a:p>
          <a:p>
            <a:r>
              <a:rPr lang="en-US" sz="3200" dirty="0" smtClean="0"/>
              <a:t>Under this program, violation of laws, rules and regulations and other complaints are acted upon through mediation, conduct of fact-finding or investigations. </a:t>
            </a:r>
          </a:p>
          <a:p>
            <a:pPr>
              <a:buNone/>
            </a:pPr>
            <a:r>
              <a:rPr lang="en-US" dirty="0" smtClean="0"/>
              <a:t> </a:t>
            </a:r>
          </a:p>
          <a:p>
            <a:endParaRPr lang="en-US" dirty="0"/>
          </a:p>
        </p:txBody>
      </p:sp>
      <p:sp>
        <p:nvSpPr>
          <p:cNvPr id="4" name="Rectangle 3"/>
          <p:cNvSpPr/>
          <p:nvPr/>
        </p:nvSpPr>
        <p:spPr>
          <a:xfrm>
            <a:off x="528685" y="224135"/>
            <a:ext cx="8443865" cy="1077218"/>
          </a:xfrm>
          <a:prstGeom prst="rect">
            <a:avLst/>
          </a:prstGeom>
          <a:noFill/>
        </p:spPr>
        <p:txBody>
          <a:bodyPr wrap="square" lIns="91440" tIns="45720" rIns="91440" bIns="45720">
            <a:spAutoFit/>
          </a:bodyPr>
          <a:lstStyle/>
          <a:p>
            <a:r>
              <a:rPr lang="en-US" sz="32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 support of anti-corruption/transparent, accountable and participatory governance</a:t>
            </a:r>
            <a:endPar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1882776"/>
            <a:ext cx="7886700" cy="4351338"/>
          </a:xfrm>
        </p:spPr>
        <p:txBody>
          <a:bodyPr>
            <a:normAutofit/>
          </a:bodyPr>
          <a:lstStyle/>
          <a:p>
            <a:pPr>
              <a:buNone/>
            </a:pPr>
            <a:r>
              <a:rPr lang="en-US" sz="3600" b="1" dirty="0" smtClean="0">
                <a:solidFill>
                  <a:schemeClr val="accent2">
                    <a:lumMod val="75000"/>
                  </a:schemeClr>
                </a:solidFill>
              </a:rPr>
              <a:t>HEI Research and Development (R&amp;D) Programs</a:t>
            </a:r>
          </a:p>
          <a:p>
            <a:pPr lvl="0"/>
            <a:r>
              <a:rPr lang="en-US" dirty="0" smtClean="0"/>
              <a:t>CHED supports the conduct of RDE aimed at generating, adapting and transferring or applying new knowledge and technologies for improving productivity and livelihood, promoting peace, empowering women, protecting the environment, reducing disaster devastation, and alleviating poverty.</a:t>
            </a:r>
          </a:p>
          <a:p>
            <a:endParaRPr lang="en-US" dirty="0"/>
          </a:p>
        </p:txBody>
      </p:sp>
      <p:sp>
        <p:nvSpPr>
          <p:cNvPr id="4" name="Rectangle 3"/>
          <p:cNvSpPr/>
          <p:nvPr/>
        </p:nvSpPr>
        <p:spPr>
          <a:xfrm>
            <a:off x="479470" y="263101"/>
            <a:ext cx="8293055" cy="1200329"/>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On poverty reduction and empowerment of the poor</a:t>
            </a:r>
            <a:endParaRPr lang="en-US" sz="36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795" y="0"/>
            <a:ext cx="7886700" cy="1052945"/>
          </a:xfrm>
        </p:spPr>
        <p:txBody>
          <a:bodyPr/>
          <a:lstStyle/>
          <a:p>
            <a:r>
              <a:rPr lang="en-US" b="1" dirty="0" smtClean="0"/>
              <a:t>CMOs related to research</a:t>
            </a:r>
            <a:endParaRPr lang="en-US" b="1" dirty="0"/>
          </a:p>
        </p:txBody>
      </p:sp>
      <p:sp>
        <p:nvSpPr>
          <p:cNvPr id="3" name="Content Placeholder 2"/>
          <p:cNvSpPr>
            <a:spLocks noGrp="1"/>
          </p:cNvSpPr>
          <p:nvPr>
            <p:ph idx="1"/>
          </p:nvPr>
        </p:nvSpPr>
        <p:spPr>
          <a:xfrm>
            <a:off x="628650" y="1122218"/>
            <a:ext cx="7886700" cy="5054745"/>
          </a:xfrm>
        </p:spPr>
        <p:txBody>
          <a:bodyPr/>
          <a:lstStyle/>
          <a:p>
            <a:r>
              <a:rPr lang="en-US" dirty="0" smtClean="0"/>
              <a:t>CMO 3, Series of 2015, “Policy Reforms For The Grants-In-Aid Funds Of The Commission On Higher Education (CHED) For Research And Development, And Extension”</a:t>
            </a:r>
          </a:p>
          <a:p>
            <a:r>
              <a:rPr lang="en-US" dirty="0" smtClean="0"/>
              <a:t>CMO 18 Series of 2015 “Guidelines for CHED Research Chair Award”</a:t>
            </a:r>
          </a:p>
          <a:p>
            <a:r>
              <a:rPr lang="en-US" dirty="0" smtClean="0"/>
              <a:t>CMO 23, Series of 2014, “CHED Accredited Research Journals”</a:t>
            </a:r>
          </a:p>
          <a:p>
            <a:pPr marL="228600" lvl="1">
              <a:spcBef>
                <a:spcPts val="1000"/>
              </a:spcBef>
            </a:pPr>
            <a:r>
              <a:rPr lang="en-US" sz="2800" dirty="0" smtClean="0">
                <a:cs typeface="Arial" pitchFamily="34" charset="0"/>
              </a:rPr>
              <a:t>CMO No. 30 Series of 2010: Revised Guidelines for the CHED Best HEI Research Program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4859"/>
            <a:ext cx="7886700" cy="1325563"/>
          </a:xfrm>
        </p:spPr>
        <p:txBody>
          <a:bodyPr>
            <a:normAutofit/>
          </a:bodyPr>
          <a:lstStyle/>
          <a:p>
            <a:r>
              <a:rPr lang="en-US" b="1" dirty="0" smtClean="0">
                <a:latin typeface="+mn-lt"/>
              </a:rPr>
              <a:t>Research and Extension Program</a:t>
            </a:r>
            <a:endParaRPr lang="en-US" b="1" dirty="0">
              <a:latin typeface="+mn-lt"/>
            </a:endParaRPr>
          </a:p>
        </p:txBody>
      </p:sp>
      <p:sp>
        <p:nvSpPr>
          <p:cNvPr id="3" name="Content Placeholder 2"/>
          <p:cNvSpPr>
            <a:spLocks noGrp="1"/>
          </p:cNvSpPr>
          <p:nvPr>
            <p:ph idx="1"/>
          </p:nvPr>
        </p:nvSpPr>
        <p:spPr>
          <a:xfrm>
            <a:off x="430149" y="914400"/>
            <a:ext cx="8283702" cy="5571744"/>
          </a:xfrm>
        </p:spPr>
        <p:txBody>
          <a:bodyPr>
            <a:noAutofit/>
          </a:bodyPr>
          <a:lstStyle/>
          <a:p>
            <a:pPr>
              <a:buNone/>
            </a:pPr>
            <a:r>
              <a:rPr lang="en-US" b="1" dirty="0" smtClean="0">
                <a:latin typeface="Arial" pitchFamily="34" charset="0"/>
                <a:cs typeface="Arial" pitchFamily="34" charset="0"/>
              </a:rPr>
              <a:t>Research </a:t>
            </a:r>
          </a:p>
          <a:p>
            <a:pPr lvl="1"/>
            <a:r>
              <a:rPr lang="en-US" sz="2000" dirty="0" smtClean="0">
                <a:latin typeface="Arial" pitchFamily="34" charset="0"/>
                <a:cs typeface="Arial" pitchFamily="34" charset="0"/>
              </a:rPr>
              <a:t>CHEDRO will monitor institutional research, on top of programs required research</a:t>
            </a:r>
          </a:p>
          <a:p>
            <a:pPr lvl="1"/>
            <a:r>
              <a:rPr lang="en-US" sz="2000" dirty="0" smtClean="0">
                <a:latin typeface="Arial" pitchFamily="34" charset="0"/>
                <a:cs typeface="Arial" pitchFamily="34" charset="0"/>
              </a:rPr>
              <a:t>All HEIs will be required to do tracer studies on:</a:t>
            </a:r>
          </a:p>
          <a:p>
            <a:pPr lvl="2"/>
            <a:r>
              <a:rPr lang="en-US" dirty="0" smtClean="0">
                <a:latin typeface="Arial" pitchFamily="34" charset="0"/>
                <a:cs typeface="Arial" pitchFamily="34" charset="0"/>
              </a:rPr>
              <a:t>Graduates</a:t>
            </a:r>
          </a:p>
          <a:p>
            <a:pPr lvl="2"/>
            <a:r>
              <a:rPr lang="en-US" dirty="0" err="1" smtClean="0">
                <a:latin typeface="Arial" pitchFamily="34" charset="0"/>
                <a:cs typeface="Arial" pitchFamily="34" charset="0"/>
              </a:rPr>
              <a:t>StuFAPs</a:t>
            </a:r>
            <a:r>
              <a:rPr lang="en-US" dirty="0" smtClean="0">
                <a:latin typeface="Arial" pitchFamily="34" charset="0"/>
                <a:cs typeface="Arial" pitchFamily="34" charset="0"/>
              </a:rPr>
              <a:t> grantees </a:t>
            </a:r>
          </a:p>
          <a:p>
            <a:pPr>
              <a:buNone/>
            </a:pPr>
            <a:endParaRPr lang="en-US" b="1" dirty="0" smtClean="0">
              <a:latin typeface="Arial" pitchFamily="34" charset="0"/>
              <a:cs typeface="Arial" pitchFamily="34" charset="0"/>
            </a:endParaRPr>
          </a:p>
          <a:p>
            <a:pPr>
              <a:buNone/>
            </a:pPr>
            <a:r>
              <a:rPr lang="en-US" b="1" dirty="0" smtClean="0">
                <a:latin typeface="Arial" pitchFamily="34" charset="0"/>
                <a:cs typeface="Arial" pitchFamily="34" charset="0"/>
              </a:rPr>
              <a:t>Extension Program</a:t>
            </a:r>
          </a:p>
          <a:p>
            <a:pPr lvl="1"/>
            <a:r>
              <a:rPr lang="en-US" sz="2000" dirty="0" err="1" smtClean="0">
                <a:latin typeface="Arial" pitchFamily="34" charset="0"/>
                <a:cs typeface="Arial" pitchFamily="34" charset="0"/>
              </a:rPr>
              <a:t>Butuan</a:t>
            </a:r>
            <a:r>
              <a:rPr lang="en-US" sz="2000" dirty="0" smtClean="0">
                <a:latin typeface="Arial" pitchFamily="34" charset="0"/>
                <a:cs typeface="Arial" pitchFamily="34" charset="0"/>
              </a:rPr>
              <a:t> City Mayor  gave  full support to the Higher Education Institutions in </a:t>
            </a:r>
            <a:r>
              <a:rPr lang="en-US" sz="2000" dirty="0" err="1" smtClean="0">
                <a:latin typeface="Arial" pitchFamily="34" charset="0"/>
                <a:cs typeface="Arial" pitchFamily="34" charset="0"/>
              </a:rPr>
              <a:t>Butuan</a:t>
            </a:r>
            <a:r>
              <a:rPr lang="en-US" sz="2000" dirty="0" smtClean="0">
                <a:latin typeface="Arial" pitchFamily="34" charset="0"/>
                <a:cs typeface="Arial" pitchFamily="34" charset="0"/>
              </a:rPr>
              <a:t> City for the adoption of the Relocation Sites.</a:t>
            </a:r>
          </a:p>
          <a:p>
            <a:pPr lvl="1"/>
            <a:r>
              <a:rPr lang="en-US" sz="2000" dirty="0" smtClean="0">
                <a:latin typeface="Arial" pitchFamily="34" charset="0"/>
                <a:cs typeface="Arial" pitchFamily="34" charset="0"/>
              </a:rPr>
              <a:t>CHEDRO will monitor extension program of HEIs</a:t>
            </a:r>
          </a:p>
          <a:p>
            <a:pPr lvl="1"/>
            <a:r>
              <a:rPr lang="en-US" sz="2000" dirty="0" smtClean="0">
                <a:latin typeface="Arial" pitchFamily="34" charset="0"/>
                <a:cs typeface="Arial" pitchFamily="34" charset="0"/>
              </a:rPr>
              <a:t>CMO No. 8 s 2010 : Revised Guidelines for the Outstanding HEI Extension Award</a:t>
            </a:r>
          </a:p>
          <a:p>
            <a:endParaRPr lang="en-US" sz="2000" dirty="0">
              <a:latin typeface="Arial" pitchFamily="34" charset="0"/>
              <a:cs typeface="Arial" pitchFamily="34" charset="0"/>
            </a:endParaRPr>
          </a:p>
        </p:txBody>
      </p:sp>
    </p:spTree>
    <p:extLst>
      <p:ext uri="{BB962C8B-B14F-4D97-AF65-F5344CB8AC3E}">
        <p14:creationId xmlns="" xmlns:p14="http://schemas.microsoft.com/office/powerpoint/2010/main" val="4000867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71055"/>
            <a:ext cx="7886700" cy="5705908"/>
          </a:xfrm>
        </p:spPr>
        <p:txBody>
          <a:bodyPr/>
          <a:lstStyle/>
          <a:p>
            <a:pPr>
              <a:buNone/>
            </a:pPr>
            <a:r>
              <a:rPr lang="en-US" sz="4000" b="1" dirty="0" smtClean="0">
                <a:solidFill>
                  <a:schemeClr val="accent2">
                    <a:lumMod val="75000"/>
                  </a:schemeClr>
                </a:solidFill>
              </a:rPr>
              <a:t>Job-Skills Matching Program</a:t>
            </a:r>
          </a:p>
          <a:p>
            <a:pPr lvl="0"/>
            <a:r>
              <a:rPr lang="en-US" dirty="0" smtClean="0"/>
              <a:t>In order to produce highly competent and competitive graduates, HEIs are encouraged to offer programs that are in demand and responsive to the needs of industry, both domestic and international.</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1044</TotalTime>
  <Words>2023</Words>
  <Application>Microsoft Office PowerPoint</Application>
  <PresentationFormat>On-screen Show (4:3)</PresentationFormat>
  <Paragraphs>213</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CHED UPDATES, ISSUES AND CONCERNS</vt:lpstr>
      <vt:lpstr>Slide 2</vt:lpstr>
      <vt:lpstr>Slide 3</vt:lpstr>
      <vt:lpstr>Slide 4</vt:lpstr>
      <vt:lpstr>Slide 5</vt:lpstr>
      <vt:lpstr>Slide 6</vt:lpstr>
      <vt:lpstr>CMOs related to research</vt:lpstr>
      <vt:lpstr>Research and Extension Program</vt:lpstr>
      <vt:lpstr>Slide 9</vt:lpstr>
      <vt:lpstr>Slide 10</vt:lpstr>
      <vt:lpstr>Slide 11</vt:lpstr>
      <vt:lpstr>Slide 12</vt:lpstr>
      <vt:lpstr>Slide 13</vt:lpstr>
      <vt:lpstr>Slide 14</vt:lpstr>
      <vt:lpstr>Slide 15</vt:lpstr>
      <vt:lpstr>Curriculum Revisions</vt:lpstr>
      <vt:lpstr>Deadlines for Initial Permits/ Renewal Permits/ Recognition/ Additional Majors</vt:lpstr>
      <vt:lpstr>CHED New Rate of Fees, Charges and Assessments</vt:lpstr>
      <vt:lpstr>CHED New Rate of Fees, Charges and Assessments</vt:lpstr>
      <vt:lpstr>Extension Programs/Classes</vt:lpstr>
      <vt:lpstr>Slide 21</vt:lpstr>
      <vt:lpstr>Accreditation Assistance</vt:lpstr>
      <vt:lpstr>Slide 23</vt:lpstr>
      <vt:lpstr>Slide 24</vt:lpstr>
      <vt:lpstr>COE / COD</vt:lpstr>
      <vt:lpstr>Slide 26</vt:lpstr>
      <vt:lpstr>Slide 27</vt:lpstr>
      <vt:lpstr>Slide 28</vt:lpstr>
      <vt:lpstr>Practicum / OJT - Abroad</vt:lpstr>
      <vt:lpstr>Slide 30</vt:lpstr>
      <vt:lpstr>Slide 31</vt:lpstr>
      <vt:lpstr>The Big Picture: NATIONAL IMPERATIVES </vt:lpstr>
      <vt:lpstr>Slide 33</vt:lpstr>
      <vt:lpstr>Quality in Higher Education</vt:lpstr>
      <vt:lpstr>Slide 35</vt:lpstr>
      <vt:lpstr>Quality Assurance</vt:lpstr>
      <vt:lpstr>Slide 37</vt:lpstr>
      <vt:lpstr>Tuition and Other School Fees</vt:lpstr>
      <vt:lpstr>Tuition and Other School Fees</vt:lpstr>
      <vt:lpstr>Student Affairs Services  Educational Tours and Field Trips</vt:lpstr>
      <vt:lpstr>School Calendar</vt:lpstr>
      <vt:lpstr>Request for Indorsement</vt:lpstr>
      <vt:lpstr>Facilities and Safety Requirements</vt:lpstr>
      <vt:lpstr>Slide 44</vt:lpstr>
      <vt:lpstr>Slide 45</vt:lpstr>
      <vt:lpstr>Contact us anytime…</vt:lpstr>
      <vt:lpstr>Slide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CHED Updates</dc:title>
  <dc:creator>Ramil Sanchez</dc:creator>
  <cp:lastModifiedBy>chedco</cp:lastModifiedBy>
  <cp:revision>115</cp:revision>
  <dcterms:created xsi:type="dcterms:W3CDTF">2015-06-02T00:28:21Z</dcterms:created>
  <dcterms:modified xsi:type="dcterms:W3CDTF">2015-11-09T07:39:41Z</dcterms:modified>
</cp:coreProperties>
</file>