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4" r:id="rId17"/>
    <p:sldId id="286" r:id="rId18"/>
    <p:sldId id="288" r:id="rId19"/>
    <p:sldId id="29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comb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2" y="1122363"/>
            <a:ext cx="10728101" cy="2387600"/>
          </a:xfrm>
        </p:spPr>
        <p:txBody>
          <a:bodyPr/>
          <a:lstStyle/>
          <a:p>
            <a:r>
              <a:rPr lang="en-PH" dirty="0" smtClean="0"/>
              <a:t>Philippine association for graduate education (PAGE)- </a:t>
            </a:r>
            <a:r>
              <a:rPr lang="en-PH" dirty="0" err="1" smtClean="0"/>
              <a:t>caraga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800" dirty="0" smtClean="0"/>
              <a:t>Presented by:</a:t>
            </a:r>
          </a:p>
          <a:p>
            <a:r>
              <a:rPr lang="en-PH" sz="2800" dirty="0" smtClean="0"/>
              <a:t>Dr. Aldrin A. Darilag, RMT, RN</a:t>
            </a:r>
          </a:p>
          <a:p>
            <a:r>
              <a:rPr lang="en-PH" sz="2800" dirty="0" smtClean="0"/>
              <a:t>President</a:t>
            </a:r>
            <a:endParaRPr lang="en-PH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0" y="3416393"/>
            <a:ext cx="2382591" cy="25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4722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99704"/>
              </p:ext>
            </p:extLst>
          </p:nvPr>
        </p:nvGraphicFramePr>
        <p:xfrm>
          <a:off x="309095" y="1442434"/>
          <a:ext cx="11578105" cy="5191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5769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57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Research Financial Infrastructure</a:t>
                      </a:r>
                    </a:p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Awarded Research</a:t>
                      </a:r>
                      <a:r>
                        <a:rPr lang="en-PH" sz="2000" baseline="0" dirty="0" smtClean="0"/>
                        <a:t> Chairs in the Region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 Research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25 Research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30 Research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Awarded Professorial Chairs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 Professorial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25 Professorial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30 Professorial</a:t>
                      </a:r>
                      <a:r>
                        <a:rPr lang="en-PH" sz="2000" baseline="0" dirty="0" smtClean="0"/>
                        <a:t> Chairs Awarded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  <a:tr h="1257690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Research Funded by GOs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 </a:t>
                      </a:r>
                      <a:r>
                        <a:rPr lang="en-PH" sz="2000" dirty="0" smtClean="0"/>
                        <a:t>Researches funded by</a:t>
                      </a:r>
                      <a:r>
                        <a:rPr lang="en-PH" sz="2000" baseline="0" dirty="0" smtClean="0"/>
                        <a:t> GOs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 </a:t>
                      </a:r>
                      <a:r>
                        <a:rPr lang="en-PH" sz="2000" dirty="0" smtClean="0"/>
                        <a:t>Researches funded by</a:t>
                      </a:r>
                      <a:r>
                        <a:rPr lang="en-PH" sz="2000" baseline="0" dirty="0" smtClean="0"/>
                        <a:t> GOs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</a:t>
                      </a:r>
                      <a:r>
                        <a:rPr lang="en-PH" sz="2000" dirty="0" smtClean="0"/>
                        <a:t>Researches funded by</a:t>
                      </a:r>
                      <a:r>
                        <a:rPr lang="en-PH" sz="2000" baseline="0" dirty="0" smtClean="0"/>
                        <a:t> GOs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7529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3100"/>
              </p:ext>
            </p:extLst>
          </p:nvPr>
        </p:nvGraphicFramePr>
        <p:xfrm>
          <a:off x="309095" y="1442434"/>
          <a:ext cx="11578105" cy="5191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5769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57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Research Financial Infrastructure</a:t>
                      </a:r>
                    </a:p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Research Funded by NGOs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 Researches funded by</a:t>
                      </a:r>
                      <a:r>
                        <a:rPr lang="en-PH" sz="2000" baseline="0" dirty="0" smtClean="0"/>
                        <a:t> NGOs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Researches funded by</a:t>
                      </a:r>
                      <a:r>
                        <a:rPr lang="en-PH" sz="2000" baseline="0" dirty="0" smtClean="0"/>
                        <a:t> NGOs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20 Researches funded by</a:t>
                      </a:r>
                      <a:r>
                        <a:rPr lang="en-PH" sz="2000" baseline="0" dirty="0" smtClean="0"/>
                        <a:t> NGOs</a:t>
                      </a:r>
                      <a:endParaRPr lang="en-PH" sz="2000" dirty="0" smtClean="0"/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Capabilit</a:t>
                      </a:r>
                      <a:r>
                        <a:rPr lang="en-PH" sz="2000" baseline="0" dirty="0" smtClean="0"/>
                        <a:t>y Building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trainings done in research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 trainings done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20 trainings</a:t>
                      </a:r>
                      <a:r>
                        <a:rPr lang="en-PH" sz="2000" baseline="0" dirty="0" smtClean="0"/>
                        <a:t> done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30 trainings</a:t>
                      </a:r>
                      <a:r>
                        <a:rPr lang="en-PH" sz="2000" baseline="0" dirty="0" smtClean="0"/>
                        <a:t> done</a:t>
                      </a:r>
                      <a:endParaRPr lang="en-PH" sz="2000" dirty="0" smtClean="0"/>
                    </a:p>
                  </a:txBody>
                  <a:tcPr/>
                </a:tc>
              </a:tr>
              <a:tr h="125769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Collaboration and Partnership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Number of established local partnership in</a:t>
                      </a:r>
                      <a:r>
                        <a:rPr lang="en-PH" baseline="0" dirty="0" smtClean="0"/>
                        <a:t> research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10 established</a:t>
                      </a:r>
                      <a:r>
                        <a:rPr lang="en-PH" baseline="0" dirty="0" smtClean="0"/>
                        <a:t> local partnerships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15 </a:t>
                      </a:r>
                      <a:r>
                        <a:rPr lang="en-PH" dirty="0" smtClean="0"/>
                        <a:t>established</a:t>
                      </a:r>
                      <a:r>
                        <a:rPr lang="en-PH" baseline="0" dirty="0" smtClean="0"/>
                        <a:t> local partnerships</a:t>
                      </a:r>
                      <a:endParaRPr lang="en-PH" dirty="0" smtClean="0"/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20 </a:t>
                      </a:r>
                      <a:r>
                        <a:rPr lang="en-PH" dirty="0" smtClean="0"/>
                        <a:t>established</a:t>
                      </a:r>
                      <a:r>
                        <a:rPr lang="en-PH" baseline="0" dirty="0" smtClean="0"/>
                        <a:t> local partnerships</a:t>
                      </a:r>
                      <a:endParaRPr lang="en-PH" dirty="0" smtClean="0"/>
                    </a:p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21417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073043"/>
              </p:ext>
            </p:extLst>
          </p:nvPr>
        </p:nvGraphicFramePr>
        <p:xfrm>
          <a:off x="309095" y="1442434"/>
          <a:ext cx="11578105" cy="433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5769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5769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Collaboration and Partnership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Number of established international partnership in</a:t>
                      </a:r>
                      <a:r>
                        <a:rPr lang="en-PH" baseline="0" dirty="0" smtClean="0"/>
                        <a:t> research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 </a:t>
                      </a:r>
                      <a:r>
                        <a:rPr lang="en-PH" dirty="0" smtClean="0"/>
                        <a:t>established</a:t>
                      </a:r>
                      <a:r>
                        <a:rPr lang="en-PH" baseline="0" dirty="0" smtClean="0"/>
                        <a:t> international partnerships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5 </a:t>
                      </a:r>
                      <a:r>
                        <a:rPr lang="en-PH" dirty="0" smtClean="0"/>
                        <a:t>established</a:t>
                      </a:r>
                      <a:r>
                        <a:rPr lang="en-PH" baseline="0" dirty="0" smtClean="0"/>
                        <a:t> international partnerships</a:t>
                      </a:r>
                      <a:endParaRPr lang="en-P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10 </a:t>
                      </a:r>
                      <a:r>
                        <a:rPr lang="en-PH" dirty="0" smtClean="0"/>
                        <a:t>established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baseline="0" dirty="0" err="1" smtClean="0"/>
                        <a:t>intternational</a:t>
                      </a:r>
                      <a:r>
                        <a:rPr lang="en-PH" baseline="0" dirty="0" smtClean="0"/>
                        <a:t> partnerships</a:t>
                      </a:r>
                      <a:endParaRPr lang="en-PH" dirty="0" smtClean="0"/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established industry-academe research</a:t>
                      </a:r>
                      <a:r>
                        <a:rPr lang="en-PH" sz="2000" baseline="0" dirty="0" smtClean="0"/>
                        <a:t> projects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 </a:t>
                      </a:r>
                      <a:r>
                        <a:rPr lang="en-PH" sz="2000" dirty="0" smtClean="0"/>
                        <a:t>established industry-academic research projects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 </a:t>
                      </a:r>
                      <a:r>
                        <a:rPr lang="en-PH" sz="2000" dirty="0" smtClean="0"/>
                        <a:t>established industry-academic research projects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</a:t>
                      </a:r>
                      <a:r>
                        <a:rPr lang="en-PH" sz="2000" dirty="0" smtClean="0"/>
                        <a:t>established industry-academic research projects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07277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35418"/>
              </p:ext>
            </p:extLst>
          </p:nvPr>
        </p:nvGraphicFramePr>
        <p:xfrm>
          <a:off x="309095" y="1442434"/>
          <a:ext cx="11578105" cy="524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5769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5769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Ethics and Trustworthiness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Number of organized peer review groups in the</a:t>
                      </a:r>
                      <a:r>
                        <a:rPr lang="en-PH" baseline="0" dirty="0" smtClean="0"/>
                        <a:t>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 organized peer review</a:t>
                      </a:r>
                      <a:r>
                        <a:rPr lang="en-PH" baseline="0" dirty="0" smtClean="0"/>
                        <a:t> groups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3 organized peer review</a:t>
                      </a:r>
                      <a:r>
                        <a:rPr lang="en-PH" baseline="0" dirty="0" smtClean="0"/>
                        <a:t> groups</a:t>
                      </a:r>
                      <a:endParaRPr lang="en-PH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5 organized peer review</a:t>
                      </a:r>
                      <a:r>
                        <a:rPr lang="en-PH" baseline="0" dirty="0" smtClean="0"/>
                        <a:t> groups</a:t>
                      </a:r>
                      <a:endParaRPr lang="en-PH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 smtClean="0"/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Number of organized ethics board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1 organized</a:t>
                      </a:r>
                      <a:r>
                        <a:rPr lang="en-PH" sz="1800" baseline="0" dirty="0" smtClean="0"/>
                        <a:t> ethics board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2 organized</a:t>
                      </a:r>
                      <a:r>
                        <a:rPr lang="en-PH" sz="1800" baseline="0" dirty="0" smtClean="0"/>
                        <a:t> ethics board</a:t>
                      </a:r>
                      <a:endParaRPr lang="en-PH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3 organized</a:t>
                      </a:r>
                      <a:r>
                        <a:rPr lang="en-PH" sz="1800" baseline="0" dirty="0" smtClean="0"/>
                        <a:t> ethics board</a:t>
                      </a:r>
                      <a:endParaRPr lang="en-PH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Niche</a:t>
                      </a:r>
                      <a:r>
                        <a:rPr lang="en-PH" sz="2000" baseline="0" dirty="0" smtClean="0"/>
                        <a:t> an Identity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Number of identified</a:t>
                      </a:r>
                      <a:r>
                        <a:rPr lang="en-PH" sz="1800" baseline="0" dirty="0" smtClean="0"/>
                        <a:t> research niche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5 identified research niches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10 identified research niches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15 identified research niches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979361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3: </a:t>
            </a:r>
            <a:br>
              <a:rPr lang="en-PH" dirty="0" smtClean="0"/>
            </a:br>
            <a:r>
              <a:rPr lang="en-PH" dirty="0" smtClean="0"/>
              <a:t>Human Resource management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420415"/>
              </p:ext>
            </p:extLst>
          </p:nvPr>
        </p:nvGraphicFramePr>
        <p:xfrm>
          <a:off x="309095" y="1339403"/>
          <a:ext cx="11578105" cy="528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330433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330433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Faculty Qualifications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Number of Research Fellows in the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 </a:t>
                      </a:r>
                      <a:r>
                        <a:rPr lang="en-PH" dirty="0" smtClean="0"/>
                        <a:t>Research</a:t>
                      </a:r>
                      <a:r>
                        <a:rPr lang="en-PH" baseline="0" dirty="0" smtClean="0"/>
                        <a:t> Fellows in the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10 </a:t>
                      </a:r>
                      <a:r>
                        <a:rPr lang="en-PH" dirty="0" smtClean="0"/>
                        <a:t>Research</a:t>
                      </a:r>
                      <a:r>
                        <a:rPr lang="en-PH" baseline="0" dirty="0" smtClean="0"/>
                        <a:t> Fellows in the Region</a:t>
                      </a:r>
                      <a:endParaRPr lang="en-PH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20 Research</a:t>
                      </a:r>
                      <a:r>
                        <a:rPr lang="en-PH" baseline="0" dirty="0" smtClean="0"/>
                        <a:t> Fellows in the Region</a:t>
                      </a:r>
                      <a:endParaRPr lang="en-PH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 smtClean="0"/>
                    </a:p>
                  </a:txBody>
                  <a:tcPr/>
                </a:tc>
              </a:tr>
              <a:tr h="107181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Number</a:t>
                      </a:r>
                      <a:r>
                        <a:rPr lang="en-PH" sz="1800" baseline="0" dirty="0" smtClean="0"/>
                        <a:t> of Teaching Fellows in the Region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15 </a:t>
                      </a:r>
                      <a:r>
                        <a:rPr lang="en-PH" sz="1800" dirty="0" smtClean="0"/>
                        <a:t>Teaching Fellows in the Region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20 </a:t>
                      </a:r>
                      <a:r>
                        <a:rPr lang="en-PH" sz="1800" dirty="0" smtClean="0"/>
                        <a:t>Teaching Fellows in the Region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25 </a:t>
                      </a:r>
                      <a:r>
                        <a:rPr lang="en-PH" sz="1800" dirty="0" smtClean="0"/>
                        <a:t>Teaching Fellows in the Region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</a:tr>
              <a:tr h="1547660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Number of Faculty</a:t>
                      </a:r>
                      <a:r>
                        <a:rPr lang="en-PH" sz="1800" baseline="0" dirty="0" smtClean="0"/>
                        <a:t> Members who are included in the CHED National Faculty Registry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20 Faculty</a:t>
                      </a:r>
                      <a:r>
                        <a:rPr lang="en-PH" sz="1800" baseline="0" dirty="0" smtClean="0"/>
                        <a:t> Members included in the CHED National Faculty Registry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25 Faculty</a:t>
                      </a:r>
                      <a:r>
                        <a:rPr lang="en-PH" sz="1800" baseline="0" dirty="0" smtClean="0"/>
                        <a:t> Members included in the CHED National Faculty Registry</a:t>
                      </a:r>
                      <a:endParaRPr lang="en-PH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/>
                        <a:t>30 Faculty</a:t>
                      </a:r>
                      <a:r>
                        <a:rPr lang="en-PH" sz="1800" baseline="0" dirty="0" smtClean="0"/>
                        <a:t> Members included in the CHED National Faculty Registry</a:t>
                      </a:r>
                      <a:endParaRPr lang="en-PH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26103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3: </a:t>
            </a:r>
            <a:br>
              <a:rPr lang="en-PH" dirty="0" smtClean="0"/>
            </a:br>
            <a:r>
              <a:rPr lang="en-PH" dirty="0" smtClean="0"/>
              <a:t>Human Resource management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34064"/>
              </p:ext>
            </p:extLst>
          </p:nvPr>
        </p:nvGraphicFramePr>
        <p:xfrm>
          <a:off x="302227" y="1468192"/>
          <a:ext cx="11578105" cy="501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88197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155759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Faculty Qualifications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Adjunct Faculty in the Region (local)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30 </a:t>
                      </a:r>
                      <a:r>
                        <a:rPr lang="en-PH" sz="2000" dirty="0" smtClean="0"/>
                        <a:t>Adjunct Faculty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40 </a:t>
                      </a:r>
                      <a:r>
                        <a:rPr lang="en-PH" sz="2000" dirty="0" smtClean="0"/>
                        <a:t>Adjunct Faculty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50 </a:t>
                      </a:r>
                      <a:r>
                        <a:rPr lang="en-PH" sz="2000" dirty="0" smtClean="0"/>
                        <a:t>Adjunct Faculty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  <a:tr h="107181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Adjunct Faculty in the Region</a:t>
                      </a:r>
                      <a:r>
                        <a:rPr lang="en-PH" sz="2000" baseline="0" dirty="0" smtClean="0"/>
                        <a:t> (international)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 </a:t>
                      </a:r>
                      <a:r>
                        <a:rPr lang="en-PH" sz="2000" dirty="0" smtClean="0"/>
                        <a:t>Adjunct</a:t>
                      </a:r>
                      <a:r>
                        <a:rPr lang="en-PH" sz="2000" baseline="0" dirty="0" smtClean="0"/>
                        <a:t> Faculty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 </a:t>
                      </a:r>
                      <a:r>
                        <a:rPr lang="en-PH" sz="2000" dirty="0" smtClean="0"/>
                        <a:t>Adjunct 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</a:t>
                      </a:r>
                      <a:r>
                        <a:rPr lang="en-PH" sz="2000" dirty="0" smtClean="0"/>
                        <a:t>Adjunct Faculty</a:t>
                      </a:r>
                    </a:p>
                  </a:txBody>
                  <a:tcPr/>
                </a:tc>
              </a:tr>
              <a:tr h="1360917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Faculty Development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trainings</a:t>
                      </a:r>
                      <a:r>
                        <a:rPr lang="en-PH" sz="2000" baseline="0" dirty="0" smtClean="0"/>
                        <a:t> organized (other than research)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</a:t>
                      </a:r>
                      <a:r>
                        <a:rPr lang="en-PH" sz="2000" baseline="0" dirty="0" smtClean="0"/>
                        <a:t> trainings organized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30 trainings organized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40 trainings organized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2926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4: </a:t>
            </a:r>
            <a:br>
              <a:rPr lang="en-PH" dirty="0" smtClean="0"/>
            </a:br>
            <a:r>
              <a:rPr lang="en-PH" dirty="0" smtClean="0"/>
              <a:t>community extension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553290"/>
              </p:ext>
            </p:extLst>
          </p:nvPr>
        </p:nvGraphicFramePr>
        <p:xfrm>
          <a:off x="302227" y="1609861"/>
          <a:ext cx="11578105" cy="441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88197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155759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Extension Classes 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organized extension classes</a:t>
                      </a:r>
                      <a:r>
                        <a:rPr lang="en-PH" sz="2000" baseline="0" dirty="0" smtClean="0"/>
                        <a:t> in the far flung areas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 extension classes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</a:t>
                      </a:r>
                      <a:r>
                        <a:rPr lang="en-PH" sz="2000" dirty="0" smtClean="0"/>
                        <a:t>extension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20 </a:t>
                      </a:r>
                      <a:r>
                        <a:rPr lang="en-PH" sz="2000" dirty="0" smtClean="0"/>
                        <a:t>extension classes</a:t>
                      </a:r>
                    </a:p>
                  </a:txBody>
                  <a:tcPr/>
                </a:tc>
              </a:tr>
              <a:tr h="1071811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Adopted</a:t>
                      </a:r>
                      <a:r>
                        <a:rPr lang="en-PH" sz="2000" baseline="0" dirty="0" smtClean="0"/>
                        <a:t> Community of PAGE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Adopted</a:t>
                      </a:r>
                      <a:r>
                        <a:rPr lang="en-PH" sz="2000" baseline="0" dirty="0" smtClean="0"/>
                        <a:t> Community for Community-based projects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 </a:t>
                      </a:r>
                      <a:r>
                        <a:rPr lang="en-PH" sz="2000" dirty="0" smtClean="0"/>
                        <a:t>established</a:t>
                      </a:r>
                      <a:r>
                        <a:rPr lang="en-PH" sz="2000" baseline="0" dirty="0" smtClean="0"/>
                        <a:t> communities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 </a:t>
                      </a:r>
                      <a:r>
                        <a:rPr lang="en-PH" sz="2000" dirty="0" smtClean="0"/>
                        <a:t>established communities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 </a:t>
                      </a:r>
                      <a:r>
                        <a:rPr lang="en-PH" sz="2000" dirty="0" smtClean="0"/>
                        <a:t>established communities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5155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5: </a:t>
            </a:r>
            <a:br>
              <a:rPr lang="en-PH" dirty="0" smtClean="0"/>
            </a:br>
            <a:r>
              <a:rPr lang="en-PH" dirty="0" smtClean="0"/>
              <a:t>governance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17760"/>
              </p:ext>
            </p:extLst>
          </p:nvPr>
        </p:nvGraphicFramePr>
        <p:xfrm>
          <a:off x="302227" y="1468191"/>
          <a:ext cx="11578105" cy="51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92006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83862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Leadership Profile 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Active Leaders of PAGE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10 active leaders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</a:t>
                      </a:r>
                      <a:r>
                        <a:rPr lang="en-PH" sz="2000" baseline="0" dirty="0" smtClean="0"/>
                        <a:t> lease 15 active leaders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20</a:t>
                      </a:r>
                      <a:r>
                        <a:rPr lang="en-PH" sz="2000" baseline="0" dirty="0" smtClean="0"/>
                        <a:t> active leaders</a:t>
                      </a:r>
                      <a:endParaRPr lang="en-PH" sz="2000" dirty="0" smtClean="0"/>
                    </a:p>
                  </a:txBody>
                  <a:tcPr/>
                </a:tc>
              </a:tr>
              <a:tr h="1009064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Membership Profile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Regular Members of PAGE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200</a:t>
                      </a:r>
                      <a:r>
                        <a:rPr lang="en-PH" sz="2000" baseline="0" dirty="0" smtClean="0"/>
                        <a:t> regular members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300 regular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</a:t>
                      </a:r>
                      <a:r>
                        <a:rPr lang="en-PH" sz="2000" baseline="0" dirty="0" smtClean="0"/>
                        <a:t> least 400 regular members</a:t>
                      </a:r>
                      <a:endParaRPr lang="en-PH" sz="2000" dirty="0" smtClean="0"/>
                    </a:p>
                  </a:txBody>
                  <a:tcPr/>
                </a:tc>
              </a:tr>
              <a:tr h="1075247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</a:t>
                      </a:r>
                      <a:r>
                        <a:rPr lang="en-PH" sz="2000" baseline="0" dirty="0" smtClean="0"/>
                        <a:t> PAGE Institutional Members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</a:t>
                      </a:r>
                      <a:r>
                        <a:rPr lang="en-PH" sz="2000" dirty="0" smtClean="0"/>
                        <a:t>10 </a:t>
                      </a:r>
                      <a:r>
                        <a:rPr lang="en-PH" sz="2000" dirty="0" smtClean="0"/>
                        <a:t>institutional members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</a:t>
                      </a:r>
                      <a:r>
                        <a:rPr lang="en-PH" sz="2000" dirty="0" smtClean="0"/>
                        <a:t>15 </a:t>
                      </a:r>
                      <a:r>
                        <a:rPr lang="en-PH" sz="2000" dirty="0" smtClean="0"/>
                        <a:t>institutional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</a:t>
                      </a:r>
                      <a:r>
                        <a:rPr lang="en-PH" sz="2000" dirty="0" smtClean="0"/>
                        <a:t>20</a:t>
                      </a:r>
                      <a:r>
                        <a:rPr lang="en-PH" sz="2000" baseline="0" dirty="0" smtClean="0"/>
                        <a:t> </a:t>
                      </a:r>
                      <a:r>
                        <a:rPr lang="en-PH" sz="2000" baseline="0" dirty="0" smtClean="0"/>
                        <a:t>institutional members</a:t>
                      </a:r>
                      <a:endParaRPr lang="en-PH" sz="2000" dirty="0" smtClean="0"/>
                    </a:p>
                  </a:txBody>
                  <a:tcPr/>
                </a:tc>
              </a:tr>
              <a:tr h="1075247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Organized</a:t>
                      </a:r>
                      <a:r>
                        <a:rPr lang="en-PH" sz="2000" baseline="0" dirty="0" smtClean="0"/>
                        <a:t> Committees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organize</a:t>
                      </a:r>
                      <a:r>
                        <a:rPr lang="en-PH" sz="2000" baseline="0" dirty="0" smtClean="0"/>
                        <a:t>d PAGE Committees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3</a:t>
                      </a:r>
                      <a:r>
                        <a:rPr lang="en-PH" sz="2000" baseline="0" dirty="0" smtClean="0"/>
                        <a:t> organized committees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 organized committees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5 organized committees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982215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6: </a:t>
            </a:r>
            <a:br>
              <a:rPr lang="en-PH" dirty="0" smtClean="0"/>
            </a:br>
            <a:r>
              <a:rPr lang="en-PH" dirty="0" smtClean="0"/>
              <a:t>internationalization and linkages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1970"/>
              </p:ext>
            </p:extLst>
          </p:nvPr>
        </p:nvGraphicFramePr>
        <p:xfrm>
          <a:off x="302227" y="1468191"/>
          <a:ext cx="11578105" cy="48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92006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83862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for Twinning Program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</a:t>
                      </a:r>
                      <a:r>
                        <a:rPr lang="en-PH" sz="2000" baseline="0" dirty="0" smtClean="0"/>
                        <a:t> </a:t>
                      </a:r>
                      <a:r>
                        <a:rPr lang="en-PH" sz="2000" baseline="0" dirty="0" smtClean="0"/>
                        <a:t>international twinning programs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</a:t>
                      </a:r>
                      <a:r>
                        <a:rPr lang="en-PH" sz="2000" baseline="0" dirty="0" smtClean="0"/>
                        <a:t> </a:t>
                      </a:r>
                      <a:r>
                        <a:rPr lang="en-PH" sz="2000" baseline="0" dirty="0" smtClean="0"/>
                        <a:t>international twinning programs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5</a:t>
                      </a:r>
                      <a:r>
                        <a:rPr lang="en-PH" sz="2000" baseline="0" dirty="0" smtClean="0"/>
                        <a:t> </a:t>
                      </a:r>
                      <a:r>
                        <a:rPr lang="en-PH" sz="2000" baseline="0" dirty="0" smtClean="0"/>
                        <a:t>international twinning programs</a:t>
                      </a: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  <a:tr h="1009064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for Practicum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3 </a:t>
                      </a:r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for practicum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5 </a:t>
                      </a:r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for practicum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7 </a:t>
                      </a:r>
                      <a:r>
                        <a:rPr lang="en-PH" sz="2000" dirty="0" smtClean="0"/>
                        <a:t>international linkages</a:t>
                      </a:r>
                      <a:r>
                        <a:rPr lang="en-PH" sz="2000" baseline="0" dirty="0" smtClean="0"/>
                        <a:t> for practicum</a:t>
                      </a:r>
                      <a:endParaRPr lang="en-PH" sz="2000" dirty="0" smtClean="0"/>
                    </a:p>
                  </a:txBody>
                  <a:tcPr/>
                </a:tc>
              </a:tr>
              <a:tr h="1075247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Blended Learning Curriculum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course package with international components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 course</a:t>
                      </a:r>
                      <a:r>
                        <a:rPr lang="en-PH" sz="2000" baseline="0" dirty="0" smtClean="0"/>
                        <a:t> packages with international components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15 course</a:t>
                      </a:r>
                      <a:r>
                        <a:rPr lang="en-PH" sz="2000" baseline="0" dirty="0" smtClean="0"/>
                        <a:t> packages with international components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20 course</a:t>
                      </a:r>
                      <a:r>
                        <a:rPr lang="en-PH" sz="2000" baseline="0" dirty="0" smtClean="0"/>
                        <a:t> packages with international components</a:t>
                      </a: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28640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7: </a:t>
            </a:r>
            <a:br>
              <a:rPr lang="en-PH" dirty="0" smtClean="0"/>
            </a:br>
            <a:r>
              <a:rPr lang="en-PH" dirty="0" smtClean="0"/>
              <a:t>quality assurance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756655"/>
              </p:ext>
            </p:extLst>
          </p:nvPr>
        </p:nvGraphicFramePr>
        <p:xfrm>
          <a:off x="302227" y="1468191"/>
          <a:ext cx="11578105" cy="503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92006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83862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Regional</a:t>
                      </a:r>
                      <a:r>
                        <a:rPr lang="en-PH" sz="2000" baseline="0" dirty="0" smtClean="0"/>
                        <a:t> Accrediting Body in the Graduate School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smtClean="0"/>
                        <a:t>Number of organized Regional Accrediting Body in the Graduate School </a:t>
                      </a:r>
                      <a:r>
                        <a:rPr lang="en-PH" sz="2000" baseline="0" smtClean="0"/>
                        <a:t> 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smtClean="0"/>
                        <a:t>1 organized Accrediting Body in the Graduate School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smtClean="0"/>
                        <a:t>2</a:t>
                      </a:r>
                      <a:r>
                        <a:rPr lang="en-PH" sz="2000" baseline="0" smtClean="0"/>
                        <a:t> organized </a:t>
                      </a:r>
                      <a:r>
                        <a:rPr lang="en-PH" sz="2000" smtClean="0"/>
                        <a:t>Accrediting Body in the Graduate School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smtClean="0"/>
                        <a:t>3 organized</a:t>
                      </a:r>
                      <a:r>
                        <a:rPr lang="en-PH" sz="2000" baseline="0" smtClean="0"/>
                        <a:t> a</a:t>
                      </a:r>
                      <a:r>
                        <a:rPr lang="en-PH" sz="2000" smtClean="0"/>
                        <a:t>ccrediting Body in the Graduate School</a:t>
                      </a:r>
                      <a:endParaRPr lang="en-PH" sz="2000" dirty="0" smtClean="0"/>
                    </a:p>
                  </a:txBody>
                  <a:tcPr/>
                </a:tc>
              </a:tr>
              <a:tr h="1009064">
                <a:tc>
                  <a:txBody>
                    <a:bodyPr/>
                    <a:lstStyle/>
                    <a:p>
                      <a:r>
                        <a:rPr lang="en-PH" sz="2000" smtClean="0"/>
                        <a:t>Quality</a:t>
                      </a:r>
                      <a:r>
                        <a:rPr lang="en-PH" sz="2000" baseline="0" smtClean="0"/>
                        <a:t> Assurance Manual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smtClean="0"/>
                        <a:t>Number of quality</a:t>
                      </a:r>
                      <a:r>
                        <a:rPr lang="en-PH" sz="2000" baseline="0" smtClean="0"/>
                        <a:t> policy in the Graduate School 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smtClean="0"/>
                        <a:t>Quality manual that reflects</a:t>
                      </a:r>
                      <a:r>
                        <a:rPr lang="en-PH" sz="2000" baseline="0" smtClean="0"/>
                        <a:t> that policies and guidelines for Graduate education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smtClean="0"/>
                        <a:t>Enhanced Quality Manual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7595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628"/>
            <a:ext cx="10353761" cy="1326321"/>
          </a:xfrm>
        </p:spPr>
        <p:txBody>
          <a:bodyPr>
            <a:normAutofit/>
          </a:bodyPr>
          <a:lstStyle/>
          <a:p>
            <a:r>
              <a:rPr lang="en-PH" sz="4000" dirty="0" smtClean="0"/>
              <a:t>7 Directional areas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19707"/>
            <a:ext cx="10353762" cy="5151549"/>
          </a:xfrm>
        </p:spPr>
        <p:txBody>
          <a:bodyPr>
            <a:normAutofit/>
          </a:bodyPr>
          <a:lstStyle/>
          <a:p>
            <a:r>
              <a:rPr lang="en-PH" sz="3200" dirty="0" smtClean="0"/>
              <a:t>Academic Excellence</a:t>
            </a:r>
          </a:p>
          <a:p>
            <a:r>
              <a:rPr lang="en-PH" sz="3200" dirty="0" smtClean="0"/>
              <a:t>Research and Innovations</a:t>
            </a:r>
          </a:p>
          <a:p>
            <a:r>
              <a:rPr lang="en-PH" sz="3200" dirty="0" smtClean="0"/>
              <a:t>Human Resource Management</a:t>
            </a:r>
          </a:p>
          <a:p>
            <a:r>
              <a:rPr lang="en-PH" sz="3200" dirty="0" smtClean="0"/>
              <a:t>Community Extension</a:t>
            </a:r>
          </a:p>
          <a:p>
            <a:r>
              <a:rPr lang="en-PH" sz="3200" dirty="0" smtClean="0"/>
              <a:t>Governance and Management</a:t>
            </a:r>
          </a:p>
          <a:p>
            <a:r>
              <a:rPr lang="en-PH" sz="3200" dirty="0" smtClean="0"/>
              <a:t>Internationalization and Linkages</a:t>
            </a:r>
          </a:p>
          <a:p>
            <a:r>
              <a:rPr lang="en-PH" sz="3200" dirty="0" smtClean="0"/>
              <a:t>Quality Assurance</a:t>
            </a:r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509" y="2197449"/>
            <a:ext cx="3090930" cy="32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9143"/>
      </p:ext>
    </p:extLst>
  </p:cSld>
  <p:clrMapOvr>
    <a:masterClrMapping/>
  </p:clrMapOvr>
  <p:transition spd="slow"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7: </a:t>
            </a:r>
            <a:br>
              <a:rPr lang="en-PH" dirty="0" smtClean="0"/>
            </a:br>
            <a:r>
              <a:rPr lang="en-PH" dirty="0" smtClean="0"/>
              <a:t>quality assurance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367339"/>
              </p:ext>
            </p:extLst>
          </p:nvPr>
        </p:nvGraphicFramePr>
        <p:xfrm>
          <a:off x="302227" y="1468191"/>
          <a:ext cx="11578105" cy="503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192006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83862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Accreditation Profile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Graduate Programs that are accredited</a:t>
                      </a:r>
                      <a:r>
                        <a:rPr lang="en-PH" sz="2000" baseline="0" dirty="0" smtClean="0"/>
                        <a:t> by certified accrediting agencies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20 graduate</a:t>
                      </a:r>
                      <a:r>
                        <a:rPr lang="en-PH" sz="2000" baseline="0" dirty="0" smtClean="0"/>
                        <a:t> programs are accredited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</a:t>
                      </a:r>
                      <a:r>
                        <a:rPr lang="en-PH" sz="2000" baseline="0" dirty="0" smtClean="0"/>
                        <a:t> 30 graduate programs are accredited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40 graduate programs</a:t>
                      </a:r>
                      <a:r>
                        <a:rPr lang="en-PH" sz="2000" baseline="0" dirty="0" smtClean="0"/>
                        <a:t> are accredited</a:t>
                      </a:r>
                      <a:endParaRPr lang="en-PH" sz="2000" dirty="0" smtClean="0"/>
                    </a:p>
                  </a:txBody>
                  <a:tcPr/>
                </a:tc>
              </a:tr>
              <a:tr h="1009064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Pool</a:t>
                      </a:r>
                      <a:r>
                        <a:rPr lang="en-PH" sz="2000" baseline="0" dirty="0" smtClean="0"/>
                        <a:t> of Accreditors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trained</a:t>
                      </a:r>
                      <a:r>
                        <a:rPr lang="en-PH" sz="2000" baseline="0" dirty="0" smtClean="0"/>
                        <a:t> accreditors in the Graduate Education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5</a:t>
                      </a:r>
                      <a:r>
                        <a:rPr lang="en-PH" sz="2000" baseline="0" dirty="0" smtClean="0"/>
                        <a:t> </a:t>
                      </a:r>
                      <a:r>
                        <a:rPr lang="en-PH" sz="2000" dirty="0" smtClean="0"/>
                        <a:t>accreditors</a:t>
                      </a:r>
                      <a:r>
                        <a:rPr lang="en-PH" sz="2000" baseline="0" dirty="0" smtClean="0"/>
                        <a:t> in the region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</a:t>
                      </a:r>
                      <a:r>
                        <a:rPr lang="en-PH" sz="2000" baseline="0" dirty="0" smtClean="0"/>
                        <a:t> least 10 accreditors in the region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At least 15 accreditors</a:t>
                      </a:r>
                      <a:r>
                        <a:rPr lang="en-PH" sz="2000" baseline="0" dirty="0" smtClean="0"/>
                        <a:t> in the region</a:t>
                      </a: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924758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9244" y="3356668"/>
            <a:ext cx="9733512" cy="1745557"/>
          </a:xfrm>
        </p:spPr>
        <p:txBody>
          <a:bodyPr>
            <a:normAutofit/>
          </a:bodyPr>
          <a:lstStyle/>
          <a:p>
            <a:r>
              <a:rPr lang="en-PH" sz="4800" dirty="0" smtClean="0"/>
              <a:t>Thank you!!!</a:t>
            </a:r>
            <a:endParaRPr lang="en-PH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35" y="1107510"/>
            <a:ext cx="3090930" cy="32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46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1: </a:t>
            </a:r>
            <a:br>
              <a:rPr lang="en-PH" dirty="0" smtClean="0"/>
            </a:br>
            <a:r>
              <a:rPr lang="en-PH" dirty="0" smtClean="0"/>
              <a:t>Academic excellence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784592"/>
              </p:ext>
            </p:extLst>
          </p:nvPr>
        </p:nvGraphicFramePr>
        <p:xfrm>
          <a:off x="309095" y="1352283"/>
          <a:ext cx="11578105" cy="52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090424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718286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Enhanced Curriculum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 of enhanced</a:t>
                      </a:r>
                      <a:r>
                        <a:rPr lang="en-PH" sz="2000" baseline="0" dirty="0" smtClean="0"/>
                        <a:t> course offerings that are at par with International Standards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50% of course offerings are enhanced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60%</a:t>
                      </a:r>
                      <a:r>
                        <a:rPr lang="en-PH" sz="2000" baseline="0" dirty="0" smtClean="0"/>
                        <a:t> of course offerings are enhanced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80% of course offerings are enhanced</a:t>
                      </a:r>
                      <a:endParaRPr lang="en-PH" sz="2000" dirty="0"/>
                    </a:p>
                  </a:txBody>
                  <a:tcPr/>
                </a:tc>
              </a:tr>
              <a:tr h="139408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</a:t>
                      </a:r>
                      <a:r>
                        <a:rPr lang="en-PH" sz="2000" baseline="0" dirty="0" smtClean="0"/>
                        <a:t> of instructional modules developed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 instructional modules developed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 instructional modules developed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40 instructional modules developed</a:t>
                      </a:r>
                      <a:endParaRPr lang="en-PH" sz="2000" dirty="0"/>
                    </a:p>
                  </a:txBody>
                  <a:tcPr/>
                </a:tc>
              </a:tr>
              <a:tr h="1090424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 of Research-based course offering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20%</a:t>
                      </a:r>
                      <a:r>
                        <a:rPr lang="en-PH" sz="2000" baseline="0" dirty="0" smtClean="0"/>
                        <a:t> are research-based course offerings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40% are research-based course offerings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50%</a:t>
                      </a:r>
                      <a:r>
                        <a:rPr lang="en-PH" sz="2000" baseline="0" dirty="0" smtClean="0"/>
                        <a:t> are research-based course offerings</a:t>
                      </a:r>
                      <a:endParaRPr lang="en-P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574818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1: </a:t>
            </a:r>
            <a:br>
              <a:rPr lang="en-PH" dirty="0" smtClean="0"/>
            </a:br>
            <a:r>
              <a:rPr lang="en-PH" dirty="0" smtClean="0"/>
              <a:t>Academic excellence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48967"/>
              </p:ext>
            </p:extLst>
          </p:nvPr>
        </p:nvGraphicFramePr>
        <p:xfrm>
          <a:off x="309095" y="1352281"/>
          <a:ext cx="11578105" cy="514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07072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982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Enhanced Curriculum</a:t>
                      </a:r>
                    </a:p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</a:t>
                      </a:r>
                      <a:r>
                        <a:rPr lang="en-PH" sz="2000" baseline="0" dirty="0" smtClean="0"/>
                        <a:t> of OBE-Based Syllabi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80% of Course Syllabi</a:t>
                      </a:r>
                      <a:r>
                        <a:rPr lang="en-PH" sz="2000" baseline="0" dirty="0" smtClean="0"/>
                        <a:t> are OBE-Based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90%</a:t>
                      </a:r>
                      <a:r>
                        <a:rPr lang="en-PH" sz="2000" baseline="0" dirty="0" smtClean="0"/>
                        <a:t> of Course Syllabi are OBE-Based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100%</a:t>
                      </a:r>
                      <a:r>
                        <a:rPr lang="en-PH" sz="2000" baseline="0" dirty="0" smtClean="0"/>
                        <a:t> of Course Syllabi are OBE-Based</a:t>
                      </a:r>
                      <a:endParaRPr lang="en-PH" sz="2000" dirty="0"/>
                    </a:p>
                  </a:txBody>
                  <a:tcPr/>
                </a:tc>
              </a:tr>
              <a:tr h="1320730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International</a:t>
                      </a:r>
                      <a:r>
                        <a:rPr lang="en-PH" sz="2000" baseline="0" dirty="0" smtClean="0"/>
                        <a:t> Academic Correspondence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10 Academic Correspondence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20 Academic Correspondence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At least 40 Academic Correspondence</a:t>
                      </a:r>
                      <a:endParaRPr lang="en-PH" sz="2000" dirty="0"/>
                    </a:p>
                  </a:txBody>
                  <a:tcPr/>
                </a:tc>
              </a:tr>
              <a:tr h="1207072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 of</a:t>
                      </a:r>
                      <a:r>
                        <a:rPr lang="en-PH" sz="2000" baseline="0" dirty="0" smtClean="0"/>
                        <a:t> integrative comprehensive examinations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50% of schools are</a:t>
                      </a:r>
                      <a:r>
                        <a:rPr lang="en-PH" sz="2000" baseline="0" dirty="0" smtClean="0"/>
                        <a:t> providing integrative comprehensive examinations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70% of schools are</a:t>
                      </a:r>
                      <a:r>
                        <a:rPr lang="en-PH" sz="2000" baseline="0" dirty="0" smtClean="0"/>
                        <a:t> providing integrative comprehensive examinations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90% of schools are</a:t>
                      </a:r>
                      <a:r>
                        <a:rPr lang="en-PH" sz="2000" baseline="0" dirty="0" smtClean="0"/>
                        <a:t> providing integrative comprehensive examination</a:t>
                      </a:r>
                      <a:endParaRPr lang="en-P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61103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1: </a:t>
            </a:r>
            <a:br>
              <a:rPr lang="en-PH" dirty="0" smtClean="0"/>
            </a:br>
            <a:r>
              <a:rPr lang="en-PH" dirty="0" smtClean="0"/>
              <a:t>Academic excellence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949637"/>
              </p:ext>
            </p:extLst>
          </p:nvPr>
        </p:nvGraphicFramePr>
        <p:xfrm>
          <a:off x="309095" y="1352281"/>
          <a:ext cx="11578105" cy="526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07072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07072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Improved Graduate School Recruitment</a:t>
                      </a:r>
                      <a:r>
                        <a:rPr lang="en-PH" sz="2000" baseline="0" dirty="0" smtClean="0"/>
                        <a:t> Plan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 of schools with improved recruitment</a:t>
                      </a:r>
                      <a:r>
                        <a:rPr lang="en-PH" sz="2000" baseline="0" dirty="0" smtClean="0"/>
                        <a:t> plan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90</a:t>
                      </a:r>
                      <a:r>
                        <a:rPr lang="en-PH" sz="2000" dirty="0" smtClean="0"/>
                        <a:t>% of schools</a:t>
                      </a:r>
                      <a:r>
                        <a:rPr lang="en-PH" sz="2000" baseline="0" dirty="0" smtClean="0"/>
                        <a:t> are having an improved recruitment plan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100</a:t>
                      </a:r>
                      <a:r>
                        <a:rPr lang="en-PH" sz="2000" dirty="0" smtClean="0"/>
                        <a:t>% of schools</a:t>
                      </a:r>
                      <a:r>
                        <a:rPr lang="en-PH" sz="2000" baseline="0" dirty="0" smtClean="0"/>
                        <a:t> are having an improved recruitment plan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100% of schools</a:t>
                      </a:r>
                      <a:r>
                        <a:rPr lang="en-PH" sz="2000" baseline="0" dirty="0" smtClean="0"/>
                        <a:t> are having an improved recruitment plan</a:t>
                      </a:r>
                      <a:endParaRPr lang="en-PH" sz="2000" dirty="0" smtClean="0"/>
                    </a:p>
                  </a:txBody>
                  <a:tcPr/>
                </a:tc>
              </a:tr>
              <a:tr h="1543212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Quality</a:t>
                      </a:r>
                      <a:r>
                        <a:rPr lang="en-PH" sz="2000" baseline="0" dirty="0" smtClean="0"/>
                        <a:t> of Admitted Graduate Students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%</a:t>
                      </a:r>
                      <a:r>
                        <a:rPr lang="en-PH" sz="2000" baseline="0" dirty="0" smtClean="0"/>
                        <a:t> of Graduate schools that have stringent admission policy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90</a:t>
                      </a:r>
                      <a:r>
                        <a:rPr lang="en-PH" sz="2000" dirty="0" smtClean="0"/>
                        <a:t>% of Graduate schools have stringent admission policy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100</a:t>
                      </a:r>
                      <a:r>
                        <a:rPr lang="en-PH" sz="2000" dirty="0" smtClean="0"/>
                        <a:t>% of Graduate</a:t>
                      </a:r>
                      <a:r>
                        <a:rPr lang="en-PH" sz="2000" baseline="0" dirty="0" smtClean="0"/>
                        <a:t> Schools have stringent admission policy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100</a:t>
                      </a:r>
                      <a:r>
                        <a:rPr lang="en-PH" sz="2000" dirty="0" smtClean="0"/>
                        <a:t>% of Graduate School have stringent admission policy</a:t>
                      </a:r>
                      <a:endParaRPr lang="en-PH" sz="2000" dirty="0"/>
                    </a:p>
                  </a:txBody>
                  <a:tcPr/>
                </a:tc>
              </a:tr>
              <a:tr h="1207072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Identified</a:t>
                      </a:r>
                      <a:r>
                        <a:rPr lang="en-PH" sz="2000" baseline="0" dirty="0" smtClean="0"/>
                        <a:t> Academic Niche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Number of Identified Flagship Programs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10 Identified Flagship Graduate</a:t>
                      </a:r>
                      <a:r>
                        <a:rPr lang="en-PH" baseline="0" dirty="0" smtClean="0"/>
                        <a:t> Programs in the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20 Identified Flagship Graduate</a:t>
                      </a:r>
                      <a:r>
                        <a:rPr lang="en-PH" baseline="0" dirty="0" smtClean="0"/>
                        <a:t> Programs in the Region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40 Identified Flagship Graduate</a:t>
                      </a:r>
                      <a:r>
                        <a:rPr lang="en-PH" baseline="0" dirty="0" smtClean="0"/>
                        <a:t> Programs in the Region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479747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1: </a:t>
            </a:r>
            <a:br>
              <a:rPr lang="en-PH" dirty="0" smtClean="0"/>
            </a:br>
            <a:r>
              <a:rPr lang="en-PH" dirty="0" smtClean="0"/>
              <a:t>Academic excellence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89860"/>
              </p:ext>
            </p:extLst>
          </p:nvPr>
        </p:nvGraphicFramePr>
        <p:xfrm>
          <a:off x="309095" y="1352281"/>
          <a:ext cx="11578105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343873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798523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Improved Mentoring and Academic Supervision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Identified Registered Professors in the Region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 Identified Registered Professors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40 Identified Registered</a:t>
                      </a:r>
                      <a:r>
                        <a:rPr lang="en-PH" sz="2000" baseline="0" dirty="0" smtClean="0"/>
                        <a:t> Professors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80</a:t>
                      </a:r>
                      <a:r>
                        <a:rPr lang="en-PH" sz="2000" baseline="0" dirty="0" smtClean="0"/>
                        <a:t> Identified Registered Professors</a:t>
                      </a:r>
                      <a:endParaRPr lang="en-PH" sz="2000" dirty="0" smtClean="0"/>
                    </a:p>
                  </a:txBody>
                  <a:tcPr/>
                </a:tc>
              </a:tr>
              <a:tr h="1159148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Discipline-Specific Mentors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20</a:t>
                      </a:r>
                      <a:r>
                        <a:rPr lang="en-PH" sz="2000" baseline="0" dirty="0" smtClean="0"/>
                        <a:t> Identified Discipline-Specific Mentors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40</a:t>
                      </a:r>
                      <a:r>
                        <a:rPr lang="en-PH" sz="2000" baseline="0" dirty="0" smtClean="0"/>
                        <a:t> Identified Discipline-Specific Mentors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80</a:t>
                      </a:r>
                      <a:r>
                        <a:rPr lang="en-PH" sz="2000" baseline="0" dirty="0" smtClean="0"/>
                        <a:t> Identified Discipline-Specific Mentors</a:t>
                      </a:r>
                      <a:endParaRPr lang="en-P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1458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718814"/>
              </p:ext>
            </p:extLst>
          </p:nvPr>
        </p:nvGraphicFramePr>
        <p:xfrm>
          <a:off x="309095" y="1352281"/>
          <a:ext cx="11578105" cy="526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07072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07072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Productivity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Disseminated Research in terms of: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baseline="0" dirty="0" smtClean="0"/>
                        <a:t>oral presentation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baseline="0" dirty="0" smtClean="0"/>
                        <a:t>Journal Presentation (local)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baseline="0" dirty="0" smtClean="0"/>
                        <a:t>Journal Presentation (international)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000" dirty="0" smtClean="0"/>
                    </a:p>
                    <a:p>
                      <a:endParaRPr lang="en-PH" sz="2000" dirty="0" smtClean="0"/>
                    </a:p>
                    <a:p>
                      <a:endParaRPr lang="en-PH" sz="2000" dirty="0" smtClean="0"/>
                    </a:p>
                    <a:p>
                      <a:endParaRPr lang="en-PH" sz="200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dirty="0" smtClean="0"/>
                        <a:t>30 oral</a:t>
                      </a:r>
                      <a:r>
                        <a:rPr lang="en-PH" sz="2000" baseline="0" dirty="0" smtClean="0"/>
                        <a:t> presentations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baseline="0" dirty="0" smtClean="0"/>
                        <a:t>20 </a:t>
                      </a:r>
                      <a:r>
                        <a:rPr lang="en-PH" sz="2000" baseline="0" dirty="0" smtClean="0"/>
                        <a:t>journal presentations (local)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PH" sz="2000" baseline="0" dirty="0" smtClean="0"/>
                        <a:t>10 journal presentations (international)</a:t>
                      </a:r>
                    </a:p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dirty="0" smtClean="0"/>
                        <a:t>50</a:t>
                      </a:r>
                      <a:r>
                        <a:rPr lang="en-PH" sz="2000" baseline="0" dirty="0" smtClean="0"/>
                        <a:t> oral presentations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baseline="0" dirty="0" smtClean="0"/>
                        <a:t>30 </a:t>
                      </a:r>
                      <a:r>
                        <a:rPr lang="en-PH" sz="2000" baseline="0" dirty="0" smtClean="0"/>
                        <a:t>journal presentations (local)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baseline="0" dirty="0" smtClean="0"/>
                        <a:t>20 </a:t>
                      </a:r>
                      <a:r>
                        <a:rPr lang="en-PH" sz="2000" baseline="0" dirty="0" smtClean="0"/>
                        <a:t>journal presentations (international)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dirty="0" smtClean="0"/>
                        <a:t>70 oral presentations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dirty="0" smtClean="0"/>
                        <a:t>40 </a:t>
                      </a:r>
                      <a:r>
                        <a:rPr lang="en-PH" sz="2000" dirty="0" smtClean="0"/>
                        <a:t>journal presentations (local)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PH" sz="2000" dirty="0" smtClean="0"/>
                        <a:t>30 </a:t>
                      </a:r>
                      <a:r>
                        <a:rPr lang="en-PH" sz="2000" dirty="0" smtClean="0"/>
                        <a:t>journal</a:t>
                      </a:r>
                      <a:r>
                        <a:rPr lang="en-PH" sz="2000" baseline="0" dirty="0" smtClean="0"/>
                        <a:t> presentations (international)</a:t>
                      </a: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5386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24784"/>
              </p:ext>
            </p:extLst>
          </p:nvPr>
        </p:nvGraphicFramePr>
        <p:xfrm>
          <a:off x="309095" y="1352281"/>
          <a:ext cx="11578105" cy="515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017432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07072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Productivity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/>
                        <a:t>Number</a:t>
                      </a:r>
                      <a:r>
                        <a:rPr lang="en-PH" sz="1800" baseline="0" dirty="0" smtClean="0"/>
                        <a:t> of Research Journals Accredited by </a:t>
                      </a:r>
                      <a:r>
                        <a:rPr lang="en-PH" sz="1800" baseline="0" dirty="0" smtClean="0"/>
                        <a:t>CHED (private HEI)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 accredited research journal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 accredited</a:t>
                      </a:r>
                      <a:r>
                        <a:rPr lang="en-PH" sz="2000" baseline="0" dirty="0" smtClean="0"/>
                        <a:t> research journals</a:t>
                      </a: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 accredited research journals</a:t>
                      </a:r>
                    </a:p>
                  </a:txBody>
                  <a:tcPr/>
                </a:tc>
              </a:tr>
              <a:tr h="1207072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Research Journals Accredited</a:t>
                      </a:r>
                      <a:r>
                        <a:rPr lang="en-PH" sz="2000" baseline="0" dirty="0" smtClean="0"/>
                        <a:t> by ISI and SCOPUS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 accredited</a:t>
                      </a:r>
                      <a:r>
                        <a:rPr lang="en-PH" sz="2000" baseline="0" dirty="0" smtClean="0"/>
                        <a:t> research journal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 accredited research journals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 accredited research journals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  <a:tr h="1207072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PAGE Research Journals that</a:t>
                      </a:r>
                      <a:r>
                        <a:rPr lang="en-PH" sz="2000" baseline="0" dirty="0" smtClean="0"/>
                        <a:t> are accredited by CHED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 accredited</a:t>
                      </a:r>
                      <a:r>
                        <a:rPr lang="en-PH" sz="2000" baseline="0" dirty="0" smtClean="0"/>
                        <a:t> research journal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68295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871"/>
            <a:ext cx="10353761" cy="1326321"/>
          </a:xfrm>
        </p:spPr>
        <p:txBody>
          <a:bodyPr/>
          <a:lstStyle/>
          <a:p>
            <a:r>
              <a:rPr lang="en-PH" dirty="0" smtClean="0"/>
              <a:t>Directional Area 2: </a:t>
            </a:r>
            <a:br>
              <a:rPr lang="en-PH" dirty="0" smtClean="0"/>
            </a:br>
            <a:r>
              <a:rPr lang="en-PH" dirty="0" smtClean="0"/>
              <a:t>research and publications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024640"/>
              </p:ext>
            </p:extLst>
          </p:nvPr>
        </p:nvGraphicFramePr>
        <p:xfrm>
          <a:off x="309095" y="1442434"/>
          <a:ext cx="11578105" cy="513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1"/>
                <a:gridCol w="2315621"/>
                <a:gridCol w="2315621"/>
                <a:gridCol w="2315621"/>
                <a:gridCol w="2315621"/>
              </a:tblGrid>
              <a:tr h="125769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KRA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KPI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2016-2017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2017-2018</a:t>
                      </a:r>
                      <a:endParaRPr lang="en-PH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2018-2019</a:t>
                      </a:r>
                      <a:endParaRPr lang="en-PH" sz="2800" dirty="0"/>
                    </a:p>
                  </a:txBody>
                  <a:tcPr anchor="ctr"/>
                </a:tc>
              </a:tr>
              <a:tr h="125769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Productivity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Patents and Copyrights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2 creative outputs patented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 creative outputs patented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4 creative outputs patented</a:t>
                      </a:r>
                    </a:p>
                  </a:txBody>
                  <a:tcPr/>
                </a:tc>
              </a:tr>
              <a:tr h="1365601">
                <a:tc>
                  <a:txBody>
                    <a:bodyPr/>
                    <a:lstStyle/>
                    <a:p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REPUBLICA Awardees in the Region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1 REPUBLICA Awardee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2 REPUBLICA Awardees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3 REPUBLICA Awardees</a:t>
                      </a:r>
                    </a:p>
                  </a:txBody>
                  <a:tcPr/>
                </a:tc>
              </a:tr>
              <a:tr h="1257690"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Research Financial Infrastructure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Number of funded</a:t>
                      </a:r>
                      <a:r>
                        <a:rPr lang="en-PH" sz="2000" baseline="0" dirty="0" smtClean="0"/>
                        <a:t> research projects by CHED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000" dirty="0" smtClean="0"/>
                        <a:t>3 </a:t>
                      </a:r>
                      <a:r>
                        <a:rPr lang="en-PH" sz="2000" dirty="0" smtClean="0"/>
                        <a:t>funded research projects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6 </a:t>
                      </a:r>
                      <a:r>
                        <a:rPr lang="en-PH" sz="2000" dirty="0" smtClean="0"/>
                        <a:t>funded research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smtClean="0"/>
                        <a:t>10 </a:t>
                      </a:r>
                      <a:r>
                        <a:rPr lang="en-PH" sz="2000" dirty="0" smtClean="0"/>
                        <a:t>funded research projects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63734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313</TotalTime>
  <Words>1415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Philippine association for graduate education (PAGE)- caraga</vt:lpstr>
      <vt:lpstr>7 Directional areas</vt:lpstr>
      <vt:lpstr>Directional Area 1:  Academic excellence</vt:lpstr>
      <vt:lpstr>Directional Area 1:  Academic excellence</vt:lpstr>
      <vt:lpstr>Directional Area 1:  Academic excellence</vt:lpstr>
      <vt:lpstr>Directional Area 1:  Academic excellence</vt:lpstr>
      <vt:lpstr>Directional Area 2:  research and publications</vt:lpstr>
      <vt:lpstr>Directional Area 2:  research and publications</vt:lpstr>
      <vt:lpstr>Directional Area 2:  research and publications</vt:lpstr>
      <vt:lpstr>Directional Area 2:  research and publications</vt:lpstr>
      <vt:lpstr>Directional Area 2:  research and publications</vt:lpstr>
      <vt:lpstr>Directional Area 2:  research and publications</vt:lpstr>
      <vt:lpstr>Directional Area 2:  research and publications</vt:lpstr>
      <vt:lpstr>Directional Area 3:  Human Resource management</vt:lpstr>
      <vt:lpstr>Directional Area 3:  Human Resource management</vt:lpstr>
      <vt:lpstr>Directional Area 4:  community extension</vt:lpstr>
      <vt:lpstr>Directional Area 5:  governance</vt:lpstr>
      <vt:lpstr>Directional Area 6:  internationalization and linkages</vt:lpstr>
      <vt:lpstr>Directional Area 7:  quality assurance</vt:lpstr>
      <vt:lpstr>Directional Area 7:  quality assurance</vt:lpstr>
      <vt:lpstr>Thank you!!!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 association for graduate education - caraga</dc:title>
  <dc:creator>Aldrin Darilag</dc:creator>
  <cp:lastModifiedBy>Aldrin Darilag</cp:lastModifiedBy>
  <cp:revision>38</cp:revision>
  <dcterms:created xsi:type="dcterms:W3CDTF">2015-11-08T11:28:15Z</dcterms:created>
  <dcterms:modified xsi:type="dcterms:W3CDTF">2015-11-09T15:56:42Z</dcterms:modified>
</cp:coreProperties>
</file>