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1" r:id="rId9"/>
    <p:sldId id="262" r:id="rId10"/>
    <p:sldId id="269" r:id="rId11"/>
    <p:sldId id="270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A19EC50-B813-4FCE-9F78-2F8D5DE6B856}" styleName="Normal Style 2 - Accent 1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>
              <a:shade val="50000"/>
              <a:satMod val="23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0"/>
    <p:restoredTop sz="97009"/>
  </p:normalViewPr>
  <p:slideViewPr>
    <p:cSldViewPr snapToObjects="1">
      <p:cViewPr varScale="1">
        <p:scale>
          <a:sx n="110" d="100"/>
          <a:sy n="110" d="100"/>
        </p:scale>
        <p:origin x="2034" y="96"/>
      </p:cViewPr>
      <p:guideLst>
        <p:guide orient="horz" pos="2155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12A5997-2183-4CC8-A873-25B13D33E3FD}" type="datetime1">
              <a:rPr lang="ko-KR" altLang="en-US" smtClean="0"/>
              <a:pPr>
                <a:defRPr lang="ko-KR" altLang="en-US"/>
              </a:pPr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63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64E43CE-EFF4-4805-AA7C-FBC1E455E33C}" type="datetime1">
              <a:rPr lang="ko-KR" altLang="en-US" smtClean="0"/>
              <a:pPr lvl="0">
                <a:defRPr lang="ko-KR" altLang="en-US"/>
              </a:pPr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126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64E43CE-EFF4-4805-AA7C-FBC1E455E33C}" type="datetime1">
              <a:rPr lang="ko-KR" altLang="en-US" smtClean="0"/>
              <a:pPr lvl="0">
                <a:defRPr lang="ko-KR" altLang="en-US"/>
              </a:pPr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39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248650" cy="5072063"/>
          </a:xfrm>
        </p:spPr>
        <p:txBody>
          <a:bodyPr/>
          <a:lstStyle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ED55B3-62F7-4354-A14A-1691D798AF1A}" type="datetime1">
              <a:rPr lang="ko-KR" altLang="en-US"/>
              <a:pPr lvl="0">
                <a:defRPr lang="ko-KR" altLang="en-US"/>
              </a:pPr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70085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64E43CE-EFF4-4805-AA7C-FBC1E455E33C}" type="datetime1">
              <a:rPr lang="ko-KR" altLang="en-US" smtClean="0"/>
              <a:pPr lvl="0">
                <a:defRPr lang="ko-KR" altLang="en-US"/>
              </a:pPr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738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71A0F32-A3F1-4F03-8FE1-CD07C94B88B1}" type="datetime1">
              <a:rPr lang="ko-KR" altLang="en-US" smtClean="0"/>
              <a:pPr>
                <a:defRPr lang="ko-KR" altLang="en-US"/>
              </a:pPr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99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64E43CE-EFF4-4805-AA7C-FBC1E455E33C}" type="datetime1">
              <a:rPr lang="ko-KR" altLang="en-US" smtClean="0"/>
              <a:pPr lvl="0">
                <a:defRPr lang="ko-KR" altLang="en-US"/>
              </a:pPr>
              <a:t>2019-12-12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901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64E43CE-EFF4-4805-AA7C-FBC1E455E33C}" type="datetime1">
              <a:rPr lang="ko-KR" altLang="en-US" smtClean="0"/>
              <a:pPr lvl="0">
                <a:defRPr lang="ko-KR" altLang="en-US"/>
              </a:pPr>
              <a:t>2019-12-12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180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37F9D35-6CD5-4FF1-9A2C-18D0EFA596E7}" type="datetime1">
              <a:rPr lang="ko-KR" altLang="en-US" smtClean="0"/>
              <a:pPr lvl="0">
                <a:defRPr lang="ko-KR" altLang="en-US"/>
              </a:pPr>
              <a:t>2019-12-12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6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E0DE0A8-FC84-4677-88F9-ED505E72BA2E}" type="datetime1">
              <a:rPr lang="ko-KR" altLang="en-US" smtClean="0"/>
              <a:pPr lvl="0">
                <a:defRPr lang="ko-KR" altLang="en-US"/>
              </a:pPr>
              <a:t>2019-12-12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1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 lvl="0">
              <a:defRPr lang="ko-KR" altLang="en-US"/>
            </a:pPr>
            <a:fld id="{464E43CE-EFF4-4805-AA7C-FBC1E455E33C}" type="datetime1">
              <a:rPr lang="ko-KR" altLang="en-US" smtClean="0"/>
              <a:pPr lvl="0">
                <a:defRPr lang="ko-KR" altLang="en-US"/>
              </a:pPr>
              <a:t>2019-12-12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5795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64E43CE-EFF4-4805-AA7C-FBC1E455E33C}" type="datetime1">
              <a:rPr lang="ko-KR" altLang="en-US" smtClean="0"/>
              <a:pPr lvl="0">
                <a:defRPr lang="ko-KR" altLang="en-US"/>
              </a:pPr>
              <a:t>2019-12-12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373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lvl="0">
              <a:defRPr lang="ko-KR" altLang="en-US"/>
            </a:pPr>
            <a:fld id="{464E43CE-EFF4-4805-AA7C-FBC1E455E33C}" type="datetime1">
              <a:rPr lang="ko-KR" altLang="en-US" smtClean="0"/>
              <a:pPr lvl="0">
                <a:defRPr lang="ko-KR" altLang="en-US"/>
              </a:pPr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43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3900" y="643467"/>
            <a:ext cx="4691270" cy="5054008"/>
          </a:xfrm>
        </p:spPr>
        <p:txBody>
          <a:bodyPr anchor="ctr">
            <a:normAutofit/>
          </a:bodyPr>
          <a:lstStyle/>
          <a:p>
            <a:pPr algn="r">
              <a:defRPr lang="ko-KR" altLang="en-US"/>
            </a:pPr>
            <a:r>
              <a:rPr lang="ko-KR" altLang="en-US" b="1"/>
              <a:t>날아가조(8조)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03246" y="643467"/>
            <a:ext cx="2629194" cy="5054008"/>
          </a:xfrm>
        </p:spPr>
        <p:txBody>
          <a:bodyPr anchor="ctr">
            <a:normAutofit/>
          </a:bodyPr>
          <a:lstStyle/>
          <a:p>
            <a:pPr>
              <a:defRPr lang="ko-KR" altLang="en-US"/>
            </a:pPr>
            <a:r>
              <a:rPr lang="ko-KR" altLang="en-US" dirty="0"/>
              <a:t>조장 : 장예찬, </a:t>
            </a:r>
          </a:p>
          <a:p>
            <a:pPr>
              <a:defRPr lang="ko-KR" altLang="en-US"/>
            </a:pPr>
            <a:r>
              <a:rPr lang="ko-KR" altLang="en-US" dirty="0"/>
              <a:t>조원 : 권기훈,</a:t>
            </a: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          </a:t>
            </a:r>
            <a:r>
              <a:rPr lang="ko-KR" altLang="en-US" dirty="0"/>
              <a:t>임혜경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4094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 dirty="0"/>
              <a:t>기능 및 </a:t>
            </a:r>
            <a:r>
              <a:rPr lang="ko-KR" altLang="en-US" dirty="0" err="1"/>
              <a:t>쿼리문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D74BBDE-823E-4B28-9AC9-DF76B8C2D1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7675" y="1925411"/>
            <a:ext cx="8248650" cy="42896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메인화면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SELECT</a:t>
            </a:r>
            <a:r>
              <a:rPr lang="ko-KR" altLang="en-US" dirty="0"/>
              <a:t> </a:t>
            </a:r>
            <a:r>
              <a:rPr lang="en-US" altLang="ko-KR" dirty="0"/>
              <a:t>AIRPORT.LOCATION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ko-KR" altLang="en-US" dirty="0"/>
              <a:t> </a:t>
            </a:r>
            <a:r>
              <a:rPr lang="en-US" altLang="ko-KR" dirty="0"/>
              <a:t>AIRPORT</a:t>
            </a:r>
          </a:p>
          <a:p>
            <a:pPr marL="475488" lvl="2" indent="0">
              <a:buNone/>
            </a:pPr>
            <a:r>
              <a:rPr lang="ko-KR" altLang="en-US" sz="1200" dirty="0"/>
              <a:t>출발지와 도착지 공항 목록을 사용자에게 보여주기 위한 </a:t>
            </a:r>
            <a:r>
              <a:rPr lang="ko-KR" altLang="en-US" sz="1200" dirty="0" err="1"/>
              <a:t>쿼리문</a:t>
            </a:r>
            <a:endParaRPr lang="en-US" altLang="ko-KR" sz="1200" dirty="0"/>
          </a:p>
          <a:p>
            <a:pPr marL="475488" lvl="2" indent="0">
              <a:buNone/>
            </a:pPr>
            <a:r>
              <a:rPr lang="ko-KR" altLang="en-US" sz="1200" dirty="0"/>
              <a:t>사용자가 화면의 필드들을 </a:t>
            </a:r>
            <a:r>
              <a:rPr lang="ko-KR" altLang="en-US" sz="1200" dirty="0" err="1"/>
              <a:t>채워넣고</a:t>
            </a:r>
            <a:r>
              <a:rPr lang="ko-KR" altLang="en-US" sz="1200" dirty="0"/>
              <a:t> 검색을 누르면 모든 값들은 세션에 저장되고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메인화면으로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리다이렉트</a:t>
            </a:r>
            <a:r>
              <a:rPr lang="ko-KR" altLang="en-US" sz="1200" dirty="0"/>
              <a:t> 됨</a:t>
            </a:r>
            <a:r>
              <a:rPr lang="en-US" altLang="ko-KR" sz="1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항공기 선택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SELECT</a:t>
            </a:r>
            <a:r>
              <a:rPr lang="ko-KR" altLang="en-US" sz="1600" dirty="0"/>
              <a:t> 출발지 도착지 제외 모든 속성 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/>
              <a:t>FLIGHT_SCHESDULE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ko-KR" altLang="en-US" sz="1600" dirty="0"/>
              <a:t>  </a:t>
            </a:r>
            <a:r>
              <a:rPr lang="en-US" altLang="ko-KR" sz="1600" dirty="0"/>
              <a:t>	(FLIGHT_SCHESDULE.DEPART_TIME</a:t>
            </a:r>
            <a:r>
              <a:rPr lang="ko-KR" altLang="en-US" sz="1600" dirty="0"/>
              <a:t> </a:t>
            </a:r>
            <a:r>
              <a:rPr lang="en-US" altLang="ko-KR" sz="1600" dirty="0"/>
              <a:t>BETWEEN</a:t>
            </a:r>
            <a:r>
              <a:rPr lang="ko-KR" altLang="en-US" sz="1600" dirty="0"/>
              <a:t> 시간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작은값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AND</a:t>
            </a:r>
            <a:r>
              <a:rPr lang="ko-KR" altLang="en-US" sz="1600" dirty="0"/>
              <a:t> 시간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큰값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AND</a:t>
            </a:r>
            <a:r>
              <a:rPr lang="ko-KR" altLang="en-US" sz="1600" dirty="0"/>
              <a:t>  </a:t>
            </a:r>
            <a:r>
              <a:rPr lang="en-US" altLang="ko-KR" sz="1600" dirty="0"/>
              <a:t>	FLIGHT_SCHESDULE.DEPART_AIRPORT=</a:t>
            </a:r>
            <a:r>
              <a:rPr lang="ko-KR" altLang="en-US" sz="1600" dirty="0"/>
              <a:t>출발지 공항</a:t>
            </a:r>
            <a:r>
              <a:rPr lang="en-US" altLang="ko-KR" sz="1600" dirty="0"/>
              <a:t> AND</a:t>
            </a:r>
            <a:r>
              <a:rPr lang="ko-KR" altLang="en-US" sz="1600" dirty="0"/>
              <a:t> </a:t>
            </a:r>
            <a:r>
              <a:rPr lang="en-US" altLang="ko-KR" sz="1600" dirty="0"/>
              <a:t>	FLIGHT_SCHESDULE.ARRIVE_AIRPORT=</a:t>
            </a:r>
            <a:r>
              <a:rPr lang="ko-KR" altLang="en-US" sz="1600" dirty="0"/>
              <a:t>도착지 공항</a:t>
            </a:r>
            <a:r>
              <a:rPr lang="en-US" altLang="ko-KR" sz="1600" dirty="0"/>
              <a:t>)  ORDER BY 	FLIGHT_SCHEDULE.DEPART_TIME ASC</a:t>
            </a:r>
          </a:p>
          <a:p>
            <a:pPr marL="475488" lvl="2" indent="0">
              <a:buNone/>
            </a:pPr>
            <a:r>
              <a:rPr lang="ko-KR" altLang="en-US" dirty="0"/>
              <a:t>네이버 항공권 검색 기능을 사용하여 </a:t>
            </a:r>
            <a:r>
              <a:rPr lang="en-US" altLang="ko-KR" dirty="0"/>
              <a:t>iframe</a:t>
            </a:r>
            <a:r>
              <a:rPr lang="ko-KR" altLang="en-US" dirty="0"/>
              <a:t>으로 좌측에 가격비교를 할 수 있도록 표시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좌석 선택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SELECT</a:t>
            </a:r>
            <a:r>
              <a:rPr lang="ko-KR" altLang="en-US" dirty="0"/>
              <a:t> </a:t>
            </a:r>
            <a:r>
              <a:rPr lang="en-US" altLang="ko-KR" dirty="0"/>
              <a:t>SEAT.ID, SEAT.SEAT_COL, SEAT.SEAT_NUM, 	SEAT.RESERVATIED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ko-KR" altLang="en-US" dirty="0"/>
              <a:t> </a:t>
            </a:r>
            <a:r>
              <a:rPr lang="en-US" altLang="ko-KR" dirty="0"/>
              <a:t>SEAT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WHERE </a:t>
            </a:r>
            <a:r>
              <a:rPr lang="en-US" altLang="ko-KR" dirty="0"/>
              <a:t>(SEAT.ID_FLIGHT = </a:t>
            </a:r>
            <a:r>
              <a:rPr lang="ko-KR" altLang="en-US" dirty="0"/>
              <a:t>비행기</a:t>
            </a:r>
            <a:r>
              <a:rPr lang="en-US" altLang="ko-KR" dirty="0"/>
              <a:t>ID 	AND SEAT.SEAT_GRADE = </a:t>
            </a:r>
            <a:r>
              <a:rPr lang="ko-KR" altLang="en-US" dirty="0"/>
              <a:t>좌석등급</a:t>
            </a:r>
            <a:r>
              <a:rPr lang="en-US" altLang="ko-KR" dirty="0"/>
              <a:t>) ORDER BY SEAT.ID ASC</a:t>
            </a:r>
          </a:p>
          <a:p>
            <a:pPr marL="384048" lvl="2" indent="0" fontAlgn="base" latinLnBrk="0">
              <a:buNone/>
            </a:pPr>
            <a:r>
              <a:rPr lang="ko-KR" altLang="en-US" sz="1200" dirty="0"/>
              <a:t>얻어낸 것을 </a:t>
            </a:r>
            <a:r>
              <a:rPr lang="en-US" altLang="ko-KR" sz="1200" dirty="0"/>
              <a:t>html</a:t>
            </a:r>
            <a:r>
              <a:rPr lang="ko-KR" altLang="en-US" sz="1200" dirty="0"/>
              <a:t>의  </a:t>
            </a:r>
            <a:r>
              <a:rPr lang="en-US" altLang="ko-KR" sz="1200" dirty="0"/>
              <a:t>table</a:t>
            </a:r>
            <a:r>
              <a:rPr lang="ko-KR" altLang="en-US" sz="1200" dirty="0"/>
              <a:t>태그를 이용해 커스텀 위젯으로 화면에 표시</a:t>
            </a:r>
            <a:r>
              <a:rPr lang="en-US" altLang="ko-KR" sz="1200" dirty="0"/>
              <a:t>.</a:t>
            </a:r>
          </a:p>
          <a:p>
            <a:pPr marL="292608" lvl="1" indent="0"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564714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 dirty="0"/>
              <a:t>기능 및 </a:t>
            </a:r>
            <a:r>
              <a:rPr lang="ko-KR" altLang="en-US" dirty="0" err="1"/>
              <a:t>쿼리문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D74BBDE-823E-4B28-9AC9-DF76B8C2D1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7675" y="1925411"/>
            <a:ext cx="8248650" cy="4289652"/>
          </a:xfrm>
        </p:spPr>
        <p:txBody>
          <a:bodyPr>
            <a:normAutofit/>
          </a:bodyPr>
          <a:lstStyle/>
          <a:p>
            <a:pPr marL="457200" indent="-457200" fontAlgn="base" latinLnBrk="0">
              <a:buFont typeface="+mj-lt"/>
              <a:buAutoNum type="arabicPeriod"/>
            </a:pPr>
            <a:r>
              <a:rPr lang="ko-KR" altLang="en-US" dirty="0"/>
              <a:t>결제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INSERT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4"/>
                </a:solidFill>
              </a:rPr>
              <a:t>INTO</a:t>
            </a:r>
            <a:r>
              <a:rPr lang="en-US" altLang="ko-KR" dirty="0"/>
              <a:t> ORDER (ID_SEAT, ID_USER, IS_ADULT, PRICE)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VALUES</a:t>
            </a:r>
            <a:r>
              <a:rPr lang="en-US" altLang="ko-KR" dirty="0"/>
              <a:t> 		(SEAT</a:t>
            </a:r>
            <a:r>
              <a:rPr lang="ko-KR" altLang="en-US" dirty="0"/>
              <a:t>의</a:t>
            </a:r>
            <a:r>
              <a:rPr lang="en-US" altLang="ko-KR" dirty="0"/>
              <a:t>ID, AUTH_USER</a:t>
            </a:r>
            <a:r>
              <a:rPr lang="ko-KR" altLang="en-US" dirty="0"/>
              <a:t>의 </a:t>
            </a:r>
            <a:r>
              <a:rPr lang="en-US" altLang="ko-KR" dirty="0"/>
              <a:t>ID, 0, 1, 2 </a:t>
            </a:r>
            <a:r>
              <a:rPr lang="ko-KR" altLang="en-US" dirty="0"/>
              <a:t>중 하나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)</a:t>
            </a:r>
          </a:p>
          <a:p>
            <a:pPr marL="475488" lvl="2" indent="0">
              <a:buNone/>
            </a:pPr>
            <a:r>
              <a:rPr lang="ko-KR" altLang="en-US" dirty="0"/>
              <a:t>가격결정 </a:t>
            </a:r>
            <a:r>
              <a:rPr lang="en-US" altLang="ko-KR" dirty="0" err="1"/>
              <a:t>sql</a:t>
            </a:r>
            <a:r>
              <a:rPr lang="en-US" altLang="ko-KR" dirty="0"/>
              <a:t>: SELECT FLIGHT_SCHEDULE. </a:t>
            </a:r>
            <a:r>
              <a:rPr lang="ko-KR" altLang="en-US" dirty="0"/>
              <a:t>등급 </a:t>
            </a:r>
            <a:r>
              <a:rPr lang="en-US" altLang="ko-KR" dirty="0"/>
              <a:t>FROM FLIGHT_SCHEDULE WHERE FLIGHT_SCHEDULE.ID=</a:t>
            </a:r>
            <a:r>
              <a:rPr lang="ko-KR" altLang="en-US" dirty="0"/>
              <a:t>항공기</a:t>
            </a:r>
            <a:r>
              <a:rPr lang="en-US" altLang="ko-KR" dirty="0"/>
              <a:t>ID</a:t>
            </a:r>
          </a:p>
          <a:p>
            <a:pPr marL="475488" lvl="2" indent="0">
              <a:buNone/>
            </a:pPr>
            <a:r>
              <a:rPr lang="en-US" altLang="ko-KR" dirty="0"/>
              <a:t>UPDATE</a:t>
            </a:r>
            <a:r>
              <a:rPr lang="ko-KR" altLang="en-US" dirty="0"/>
              <a:t>로 </a:t>
            </a:r>
            <a:r>
              <a:rPr lang="en-US" altLang="ko-KR" dirty="0"/>
              <a:t>SEAT</a:t>
            </a:r>
            <a:r>
              <a:rPr lang="ko-KR" altLang="en-US" dirty="0"/>
              <a:t>테이블의 레코드의 </a:t>
            </a:r>
            <a:r>
              <a:rPr lang="en-US" altLang="ko-KR" dirty="0" err="1"/>
              <a:t>reservatied</a:t>
            </a:r>
            <a:r>
              <a:rPr lang="en-US" altLang="ko-KR" dirty="0"/>
              <a:t> </a:t>
            </a:r>
            <a:r>
              <a:rPr lang="ko-KR" altLang="en-US" dirty="0"/>
              <a:t>속성을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</a:p>
          <a:p>
            <a:pPr marL="475488" lvl="2" indent="0">
              <a:buNone/>
            </a:pPr>
            <a:r>
              <a:rPr lang="ko-KR" altLang="en-US" sz="1200"/>
              <a:t>결제 완료 시 </a:t>
            </a:r>
            <a:r>
              <a:rPr lang="ko-KR" altLang="en-US" sz="1200" dirty="0"/>
              <a:t>세션에 저장된 값들은 사라짐</a:t>
            </a:r>
            <a:r>
              <a:rPr lang="en-US" altLang="ko-KR" sz="1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예약 보기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SELECT</a:t>
            </a:r>
            <a:r>
              <a:rPr lang="en-US" altLang="ko-KR" dirty="0"/>
              <a:t> </a:t>
            </a:r>
            <a:r>
              <a:rPr lang="ko-KR" altLang="en-US" dirty="0"/>
              <a:t>보여줄 값들 속성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altLang="ko-KR" dirty="0"/>
              <a:t> ORDER INNER JOIN SEAT ON (ORDER.ID_SEAT = SEAT.ID) INNER JOIN FLIGHT_SCHEDULE ON (SEAT.ID_FLIGHT = FLIGHT_SCHEDULE.ID)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ko-KR" dirty="0"/>
              <a:t> ORDER.ID_USER = AUTH_USER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</a:p>
          <a:p>
            <a:pPr marL="475488" lvl="2" indent="0">
              <a:buNone/>
            </a:pPr>
            <a:r>
              <a:rPr lang="ko-KR" altLang="en-US" dirty="0"/>
              <a:t>얻어낸 값들을 </a:t>
            </a:r>
            <a:r>
              <a:rPr lang="en-US" altLang="ko-KR" dirty="0"/>
              <a:t>html</a:t>
            </a:r>
            <a:r>
              <a:rPr lang="ko-KR" altLang="en-US" dirty="0"/>
              <a:t>의  </a:t>
            </a:r>
            <a:r>
              <a:rPr lang="en-US" altLang="ko-KR" dirty="0"/>
              <a:t>table</a:t>
            </a:r>
            <a:r>
              <a:rPr lang="ko-KR" altLang="en-US" dirty="0"/>
              <a:t>태그를 사용한 커스텀 위젯을 사용해 </a:t>
            </a:r>
            <a:r>
              <a:rPr lang="en-US" altLang="ko-KR" dirty="0"/>
              <a:t>table</a:t>
            </a:r>
            <a:r>
              <a:rPr lang="ko-KR" altLang="en-US" dirty="0"/>
              <a:t>로 화면에 표시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b="1" dirty="0"/>
          </a:p>
          <a:p>
            <a:pPr marL="292608" lvl="1" indent="0"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258444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CC78D-37B0-40AA-9543-82EF4CDEF3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132820"/>
            <a:ext cx="8248650" cy="4082243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83D603-6014-4536-B6C5-0510722D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10" y="2780910"/>
            <a:ext cx="7543800" cy="1450757"/>
          </a:xfrm>
        </p:spPr>
        <p:txBody>
          <a:bodyPr/>
          <a:lstStyle/>
          <a:p>
            <a:r>
              <a:rPr lang="ko-KR" altLang="en-US" sz="8800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4831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8"/>
          <p:cNvSpPr>
            <a:spLocks noGrp="1"/>
          </p:cNvSpPr>
          <p:nvPr>
            <p:ph sz="quarter" idx="13"/>
          </p:nvPr>
        </p:nvSpPr>
        <p:spPr>
          <a:xfrm>
            <a:off x="457200" y="1988800"/>
            <a:ext cx="8248650" cy="42262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 sz="3000" dirty="0"/>
              <a:t>개발 목적</a:t>
            </a:r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 sz="3000" dirty="0"/>
              <a:t>담당 역할</a:t>
            </a:r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 sz="3000" dirty="0"/>
              <a:t>개발 환경</a:t>
            </a:r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 sz="3000" dirty="0"/>
              <a:t>스키마 설계</a:t>
            </a:r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 sz="3000" dirty="0"/>
              <a:t>기능 및 </a:t>
            </a:r>
            <a:r>
              <a:rPr lang="ko-KR" altLang="en-US" sz="3000" dirty="0" err="1"/>
              <a:t>쿼리문</a:t>
            </a:r>
            <a:r>
              <a:rPr lang="en-US" altLang="ko-KR" sz="3000" dirty="0"/>
              <a:t>(</a:t>
            </a:r>
            <a:r>
              <a:rPr lang="ko-KR" altLang="en-US" sz="3000" dirty="0"/>
              <a:t>시연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490" y="286604"/>
            <a:ext cx="7543800" cy="1042328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/>
              <a:t>개발목적</a:t>
            </a:r>
          </a:p>
        </p:txBody>
      </p:sp>
      <p:sp>
        <p:nvSpPr>
          <p:cNvPr id="3" name="내용 개체 틀 8"/>
          <p:cNvSpPr>
            <a:spLocks noGrp="1"/>
          </p:cNvSpPr>
          <p:nvPr>
            <p:ph sz="quarter" idx="13"/>
          </p:nvPr>
        </p:nvSpPr>
        <p:spPr>
          <a:xfrm>
            <a:off x="470535" y="1821497"/>
            <a:ext cx="8248650" cy="5072063"/>
          </a:xfrm>
        </p:spPr>
        <p:txBody>
          <a:bodyPr/>
          <a:lstStyle/>
          <a:p>
            <a:pPr>
              <a:spcAft>
                <a:spcPct val="8000"/>
              </a:spcAft>
              <a:buNone/>
              <a:defRPr lang="ko-KR" altLang="en-US"/>
            </a:pPr>
            <a:r>
              <a:rPr lang="ko-KR" altLang="en-US" dirty="0"/>
              <a:t>- 기존 항공사들의 예약 시스템은 가격 위주로 이루어졌다.</a:t>
            </a:r>
          </a:p>
          <a:p>
            <a:pPr>
              <a:spcBef>
                <a:spcPct val="50000"/>
              </a:spcBef>
              <a:spcAft>
                <a:spcPct val="8000"/>
              </a:spcAft>
              <a:buNone/>
              <a:defRPr lang="ko-KR" altLang="en-US"/>
            </a:pPr>
            <a:r>
              <a:rPr lang="ko-KR" altLang="en-US" dirty="0"/>
              <a:t>- 가격이 저렴하고 예약 편의성이 좋은 가상 항공 사이트 제작</a:t>
            </a:r>
          </a:p>
          <a:p>
            <a:pPr>
              <a:spcBef>
                <a:spcPct val="50000"/>
              </a:spcBef>
              <a:spcAft>
                <a:spcPct val="8000"/>
              </a:spcAft>
              <a:buNone/>
              <a:defRPr lang="ko-KR" altLang="en-US"/>
            </a:pPr>
            <a:r>
              <a:rPr lang="ko-KR" altLang="en-US" dirty="0"/>
              <a:t>- 데이터 베이스 제작과 활용하는 방법을 학습하기 위해 개발</a:t>
            </a:r>
          </a:p>
          <a:p>
            <a:pPr>
              <a:spcBef>
                <a:spcPct val="50000"/>
              </a:spcBef>
              <a:spcAft>
                <a:spcPct val="8000"/>
              </a:spcAft>
              <a:buNone/>
              <a:defRPr lang="ko-KR" altLang="en-US"/>
            </a:pPr>
            <a:endParaRPr lang="ko-KR" altLang="en-US" dirty="0"/>
          </a:p>
          <a:p>
            <a:pPr>
              <a:spcBef>
                <a:spcPct val="50000"/>
              </a:spcBef>
              <a:buNone/>
              <a:defRPr lang="ko-KR" altLang="en-US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6843" y="3429000"/>
            <a:ext cx="3247085" cy="2619934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4375975" y="3429000"/>
            <a:ext cx="3220361" cy="237627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담당 역할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06940"/>
              </p:ext>
            </p:extLst>
          </p:nvPr>
        </p:nvGraphicFramePr>
        <p:xfrm>
          <a:off x="899540" y="2204847"/>
          <a:ext cx="7344918" cy="2457450"/>
        </p:xfrm>
        <a:graphic>
          <a:graphicData uri="http://schemas.openxmlformats.org/drawingml/2006/table">
            <a:tbl>
              <a:tblPr firstRow="1" bandRow="1">
                <a:tableStyleId>{0A19EC50-B813-4FCE-9F78-2F8D5DE6B856}</a:tableStyleId>
              </a:tblPr>
              <a:tblGrid>
                <a:gridCol w="3671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3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79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/>
                        <a:t>권기훈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 연동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자료조사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장예찬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 err="1"/>
                        <a:t>쿼리문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자료조사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dirty="0"/>
                        <a:t>Git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임혜경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/>
                        <a:t>페이지 구성 및 디자인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개발 환경</a:t>
            </a:r>
          </a:p>
        </p:txBody>
      </p:sp>
      <p:sp>
        <p:nvSpPr>
          <p:cNvPr id="3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endParaRPr lang="en-US" altLang="ko-KR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140540"/>
              </p:ext>
            </p:extLst>
          </p:nvPr>
        </p:nvGraphicFramePr>
        <p:xfrm>
          <a:off x="1054989" y="1942830"/>
          <a:ext cx="7034021" cy="297233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518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467"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/>
                        <a:t>환경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버전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46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/>
                        <a:t>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Windows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46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/>
                        <a:t>Django 1.11, BOOTSTRAP4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46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/>
                        <a:t>HTML5, PYTHON, CSS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46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Data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/>
                        <a:t>Oracle 11g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" y="188550"/>
            <a:ext cx="7543800" cy="1450757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 dirty="0"/>
              <a:t>개념적 스키마 설계</a:t>
            </a:r>
          </a:p>
        </p:txBody>
      </p:sp>
      <p:sp>
        <p:nvSpPr>
          <p:cNvPr id="3" name="내용 개체 틀 8"/>
          <p:cNvSpPr>
            <a:spLocks noGrp="1"/>
          </p:cNvSpPr>
          <p:nvPr>
            <p:ph sz="quarter" idx="13"/>
          </p:nvPr>
        </p:nvSpPr>
        <p:spPr>
          <a:xfrm>
            <a:off x="883781" y="5337212"/>
            <a:ext cx="7324623" cy="805724"/>
          </a:xfrm>
        </p:spPr>
        <p:txBody>
          <a:bodyPr>
            <a:normAutofit fontScale="55000" lnSpcReduction="20000"/>
          </a:bodyPr>
          <a:lstStyle/>
          <a:p>
            <a:pPr>
              <a:defRPr lang="ko-KR" altLang="en-US"/>
            </a:pPr>
            <a:r>
              <a:rPr lang="ko-KR" altLang="en-US" dirty="0"/>
              <a:t>개체</a:t>
            </a:r>
            <a:r>
              <a:rPr lang="en-US" altLang="ko-KR" dirty="0"/>
              <a:t>: </a:t>
            </a:r>
            <a:r>
              <a:rPr lang="ko-KR" altLang="en-US" dirty="0"/>
              <a:t>공항</a:t>
            </a:r>
            <a:r>
              <a:rPr lang="en-US" altLang="ko-KR" dirty="0"/>
              <a:t>, </a:t>
            </a:r>
            <a:r>
              <a:rPr lang="ko-KR" altLang="en-US" dirty="0"/>
              <a:t>항공기</a:t>
            </a:r>
            <a:r>
              <a:rPr lang="en-US" altLang="ko-KR" dirty="0"/>
              <a:t>, </a:t>
            </a:r>
            <a:r>
              <a:rPr lang="ko-KR" altLang="en-US" dirty="0"/>
              <a:t>고객</a:t>
            </a: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관계</a:t>
            </a:r>
            <a:r>
              <a:rPr lang="en-US" altLang="ko-KR" dirty="0"/>
              <a:t>: </a:t>
            </a:r>
            <a:r>
              <a:rPr lang="ko-KR" altLang="en-US" dirty="0"/>
              <a:t>다대다 난다 관계</a:t>
            </a:r>
            <a:r>
              <a:rPr lang="en-US" altLang="ko-KR" dirty="0"/>
              <a:t>, </a:t>
            </a:r>
            <a:r>
              <a:rPr lang="ko-KR" altLang="en-US" dirty="0"/>
              <a:t>다대다 예약한다 관계</a:t>
            </a: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특징</a:t>
            </a:r>
            <a:r>
              <a:rPr lang="en-US" altLang="ko-KR" dirty="0"/>
              <a:t>: </a:t>
            </a:r>
            <a:r>
              <a:rPr lang="ko-KR" altLang="en-US" dirty="0"/>
              <a:t>난다 관계의 좌석은 다중 값 속성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E26A89A-C4C8-49B4-8ACA-6C4888FCC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105692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6618680" descr="EMB00003d7c0cb3">
            <a:extLst>
              <a:ext uri="{FF2B5EF4-FFF2-40B4-BE49-F238E27FC236}">
                <a16:creationId xmlns:a16="http://schemas.microsoft.com/office/drawing/2014/main" id="{90857B40-75E1-41FE-ADBB-A08B53018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58754"/>
            <a:ext cx="6905156" cy="317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1E039-3979-4146-98A4-8ECBD7A1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논리적 스키마 설계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C97EE74-5F0E-4437-9862-62E4CB11E08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57852400"/>
              </p:ext>
            </p:extLst>
          </p:nvPr>
        </p:nvGraphicFramePr>
        <p:xfrm>
          <a:off x="4247964" y="1848934"/>
          <a:ext cx="4643515" cy="4707681"/>
        </p:xfrm>
        <a:graphic>
          <a:graphicData uri="http://schemas.openxmlformats.org/drawingml/2006/table">
            <a:tbl>
              <a:tblPr/>
              <a:tblGrid>
                <a:gridCol w="684134">
                  <a:extLst>
                    <a:ext uri="{9D8B030D-6E8A-4147-A177-3AD203B41FA5}">
                      <a16:colId xmlns:a16="http://schemas.microsoft.com/office/drawing/2014/main" val="2547984520"/>
                    </a:ext>
                  </a:extLst>
                </a:gridCol>
                <a:gridCol w="1277419">
                  <a:extLst>
                    <a:ext uri="{9D8B030D-6E8A-4147-A177-3AD203B41FA5}">
                      <a16:colId xmlns:a16="http://schemas.microsoft.com/office/drawing/2014/main" val="3201374940"/>
                    </a:ext>
                  </a:extLst>
                </a:gridCol>
                <a:gridCol w="1340981">
                  <a:extLst>
                    <a:ext uri="{9D8B030D-6E8A-4147-A177-3AD203B41FA5}">
                      <a16:colId xmlns:a16="http://schemas.microsoft.com/office/drawing/2014/main" val="2728963124"/>
                    </a:ext>
                  </a:extLst>
                </a:gridCol>
                <a:gridCol w="1340981">
                  <a:extLst>
                    <a:ext uri="{9D8B030D-6E8A-4147-A177-3AD203B41FA5}">
                      <a16:colId xmlns:a16="http://schemas.microsoft.com/office/drawing/2014/main" val="3902069143"/>
                    </a:ext>
                  </a:extLst>
                </a:gridCol>
              </a:tblGrid>
              <a:tr h="58019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E5E5E5"/>
                          </a:solidFill>
                          <a:effectLst/>
                          <a:ea typeface="돋움" panose="020B0600000101010101" pitchFamily="50" charset="-127"/>
                        </a:rPr>
                        <a:t>테이블</a:t>
                      </a:r>
                      <a:endParaRPr lang="ko-KR" altLang="en-US" sz="800" kern="0" spc="0" dirty="0">
                        <a:solidFill>
                          <a:srgbClr val="E5E5E5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50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E5E5E5"/>
                          </a:solidFill>
                          <a:effectLst/>
                          <a:ea typeface="돋움" panose="020B0600000101010101" pitchFamily="50" charset="-127"/>
                        </a:rPr>
                        <a:t>컬럼</a:t>
                      </a:r>
                      <a:endParaRPr lang="ko-KR" altLang="en-US" sz="800" kern="0" spc="0">
                        <a:solidFill>
                          <a:srgbClr val="E5E5E5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50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E5E5E5"/>
                          </a:solidFill>
                          <a:effectLst/>
                          <a:ea typeface="돋움" panose="020B0600000101010101" pitchFamily="50" charset="-127"/>
                        </a:rPr>
                        <a:t>데이터타입</a:t>
                      </a:r>
                      <a:endParaRPr lang="ko-KR" altLang="en-US" sz="800" kern="0" spc="0" dirty="0">
                        <a:solidFill>
                          <a:srgbClr val="E5E5E5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50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E5E5E5"/>
                          </a:solidFill>
                          <a:effectLst/>
                          <a:ea typeface="돋움" panose="020B0600000101010101" pitchFamily="50" charset="-127"/>
                        </a:rPr>
                        <a:t>속성</a:t>
                      </a:r>
                      <a:endParaRPr lang="ko-KR" altLang="en-US" sz="800" kern="0" spc="0" dirty="0">
                        <a:solidFill>
                          <a:srgbClr val="E5E5E5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50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156965"/>
                  </a:ext>
                </a:extLst>
              </a:tr>
              <a:tr h="166031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USER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4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ID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NUMBER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PRIMARY, NOT NULL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794821"/>
                  </a:ext>
                </a:extLst>
              </a:tr>
              <a:tr h="166031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PASSWORD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NVARCHAR(128)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NOT NULL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33819"/>
                  </a:ext>
                </a:extLst>
              </a:tr>
              <a:tr h="166031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USERNAME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NVARCHAR(45)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NOT NULL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29894"/>
                  </a:ext>
                </a:extLst>
              </a:tr>
              <a:tr h="166031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FIRST_NAME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NVARCHAR(30)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419010"/>
                  </a:ext>
                </a:extLst>
              </a:tr>
              <a:tr h="166031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LAST_NAME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NVARCHAR(30)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601882"/>
                  </a:ext>
                </a:extLst>
              </a:tr>
              <a:tr h="166031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EMAIL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NVARCHAR(254)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NOT NULL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187690"/>
                  </a:ext>
                </a:extLst>
              </a:tr>
              <a:tr h="302065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ORDER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4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ID_SEAT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NUMBER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PRIMARY, FOREIGN, NOT NULL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311272"/>
                  </a:ext>
                </a:extLst>
              </a:tr>
              <a:tr h="166031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ID_USER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NUMBER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FOREIGN, NOT NULL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27413"/>
                  </a:ext>
                </a:extLst>
              </a:tr>
              <a:tr h="166031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IS_ADULT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NUMBER(!)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NOT NULL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798892"/>
                  </a:ext>
                </a:extLst>
              </a:tr>
              <a:tr h="166031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PRICE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NUMBER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NOT NULL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629541"/>
                  </a:ext>
                </a:extLst>
              </a:tr>
              <a:tr h="302065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AIRCRAFT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4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ID_TYPE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VARCHAR2(20)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PRIMARY, NOT NULL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483225"/>
                  </a:ext>
                </a:extLst>
              </a:tr>
              <a:tr h="166031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AIRPORT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4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LOCATION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VARCHAR2(20)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PRIMARY, NOT NULL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488956"/>
                  </a:ext>
                </a:extLst>
              </a:tr>
              <a:tr h="302065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FLIGHT_SCHEDULE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4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ID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NUMBER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PRIMARY, NOT NULL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423513"/>
                  </a:ext>
                </a:extLst>
              </a:tr>
              <a:tr h="166031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ID_AIRCRAFT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VARCHAR2(20)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FOREIGN, NOT NULL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592266"/>
                  </a:ext>
                </a:extLst>
              </a:tr>
              <a:tr h="166031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DEPART_AIRPORT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VARCHAR2(20)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FOREIGN, NOT NULL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453995"/>
                  </a:ext>
                </a:extLst>
              </a:tr>
              <a:tr h="166031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ARRIVE_AIRPORT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VARCHAR2(20)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FOREIGN, NOT NULL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599105"/>
                  </a:ext>
                </a:extLst>
              </a:tr>
              <a:tr h="166031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DEPART_TIME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VARCHAR2(20)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NOT NULL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94581"/>
                  </a:ext>
                </a:extLst>
              </a:tr>
              <a:tr h="166031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ARRIVE_TIME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DATE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NOT NULL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818251"/>
                  </a:ext>
                </a:extLst>
              </a:tr>
              <a:tr h="166031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ECONOMY_PRICE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DATE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NOT NULL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671945"/>
                  </a:ext>
                </a:extLst>
              </a:tr>
              <a:tr h="166031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SEAT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4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ID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NUMBER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PRIMARY, NOT NULL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32126"/>
                  </a:ext>
                </a:extLst>
              </a:tr>
              <a:tr h="166031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ID_FLIGHT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NUMBER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FOREIGN, NOT NULL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95035"/>
                  </a:ext>
                </a:extLst>
              </a:tr>
              <a:tr h="166031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SEAT_COL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CHAR(1)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NOT NULL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368725"/>
                  </a:ext>
                </a:extLst>
              </a:tr>
              <a:tr h="166031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SEAT_NUM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NUMBER(2)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NOT NULL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69584"/>
                  </a:ext>
                </a:extLst>
              </a:tr>
              <a:tr h="166031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SEAT_GRADE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NUMBER(1)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NOT NULL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377585"/>
                  </a:ext>
                </a:extLst>
              </a:tr>
              <a:tr h="166031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RESERVATIED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CHAR(1)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NOT NULL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19" marR="48619" marT="13442" marB="1344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87050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08CDA9BA-F1DD-4FB8-8967-62F22595A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9C3B1-F03C-4A53-873C-D1A50384613E}"/>
              </a:ext>
            </a:extLst>
          </p:cNvPr>
          <p:cNvSpPr txBox="1"/>
          <p:nvPr/>
        </p:nvSpPr>
        <p:spPr>
          <a:xfrm>
            <a:off x="503548" y="2096852"/>
            <a:ext cx="3744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릴레이션 스키마 변환규칙을 따름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개체들을 릴레이션으로 변환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다대다 관계인 </a:t>
            </a:r>
            <a:r>
              <a:rPr lang="ko-KR" altLang="en-US" dirty="0" err="1"/>
              <a:t>난다와</a:t>
            </a:r>
            <a:r>
              <a:rPr lang="en-US" altLang="ko-KR" dirty="0"/>
              <a:t>, </a:t>
            </a:r>
            <a:r>
              <a:rPr lang="ko-KR" altLang="en-US" dirty="0"/>
              <a:t>예약한다 관계는 릴레이션</a:t>
            </a:r>
            <a:r>
              <a:rPr lang="en-US" altLang="ko-KR" dirty="0"/>
              <a:t>(</a:t>
            </a:r>
            <a:r>
              <a:rPr lang="ko-KR" altLang="en-US" dirty="0"/>
              <a:t>테이블</a:t>
            </a:r>
            <a:r>
              <a:rPr lang="en-US" altLang="ko-KR" dirty="0"/>
              <a:t>)</a:t>
            </a:r>
            <a:r>
              <a:rPr lang="ko-KR" altLang="en-US" dirty="0"/>
              <a:t>으로 변환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난다 관계의 다중 값 속성인 좌석 속성은 </a:t>
            </a:r>
            <a:r>
              <a:rPr lang="ko-KR" altLang="en-US"/>
              <a:t>릴레이션으로 변환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54178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EE597-1C1A-4766-BC47-0DDA446F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Django 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B42D8-3EE4-4C53-92EA-10716D973C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988840"/>
            <a:ext cx="8248650" cy="4226223"/>
          </a:xfrm>
        </p:spPr>
        <p:txBody>
          <a:bodyPr>
            <a:norm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en-US" altLang="ko-KR" dirty="0" err="1"/>
              <a:t>User.objects.filter</a:t>
            </a:r>
            <a:r>
              <a:rPr lang="en-US" altLang="ko-KR" dirty="0"/>
              <a:t>(Q(username=</a:t>
            </a:r>
            <a:r>
              <a:rPr lang="en-US" altLang="ko-KR" dirty="0" err="1"/>
              <a:t>email_or_username</a:t>
            </a:r>
            <a:r>
              <a:rPr lang="en-US" altLang="ko-KR" dirty="0"/>
              <a:t>) | 	Q(email__</a:t>
            </a:r>
            <a:r>
              <a:rPr lang="en-US" altLang="ko-KR" dirty="0" err="1"/>
              <a:t>iexact</a:t>
            </a:r>
            <a:r>
              <a:rPr lang="en-US" altLang="ko-KR" dirty="0"/>
              <a:t>=</a:t>
            </a:r>
            <a:r>
              <a:rPr lang="en-US" altLang="ko-KR" dirty="0" err="1"/>
              <a:t>email_or_username</a:t>
            </a:r>
            <a:r>
              <a:rPr lang="en-US" altLang="ko-KR" dirty="0"/>
              <a:t>)).first()</a:t>
            </a:r>
          </a:p>
          <a:p>
            <a:r>
              <a:rPr lang="ko-KR" altLang="en-US" dirty="0"/>
              <a:t>내부적으로 </a:t>
            </a:r>
            <a:r>
              <a:rPr lang="en-US" altLang="ko-KR" dirty="0" err="1"/>
              <a:t>sql</a:t>
            </a:r>
            <a:r>
              <a:rPr lang="ko-KR" altLang="en-US" dirty="0"/>
              <a:t>을 호출 </a:t>
            </a:r>
            <a:r>
              <a:rPr lang="en-US" altLang="ko-KR" dirty="0"/>
              <a:t>=&gt;</a:t>
            </a:r>
          </a:p>
          <a:p>
            <a:pPr fontAlgn="base" latinLnBrk="0"/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SELECT</a:t>
            </a:r>
            <a:r>
              <a:rPr lang="en-US" altLang="ko-KR" sz="1600" dirty="0"/>
              <a:t> AUTH_USER.ID, AUTH_USER.PASSWORD, AUTH_USER.LAST_LOGIN, </a:t>
            </a:r>
          </a:p>
          <a:p>
            <a:pPr fontAlgn="base" latinLnBrk="0"/>
            <a:r>
              <a:rPr lang="en-US" altLang="ko-KR" sz="1600" dirty="0"/>
              <a:t>AUTH_USER.IS_SUPERUSER, AUTH_USER.USERNAME, </a:t>
            </a:r>
          </a:p>
          <a:p>
            <a:pPr fontAlgn="base" latinLnBrk="0"/>
            <a:r>
              <a:rPr lang="en-US" altLang="ko-KR" sz="1600" dirty="0"/>
              <a:t>AUTH_USER.FIRST_NAME, AUTH_USER.LAST_NAME, AUTH_USER.EMAIL, </a:t>
            </a:r>
          </a:p>
          <a:p>
            <a:pPr fontAlgn="base" latinLnBrk="0"/>
            <a:r>
              <a:rPr lang="en-US" altLang="ko-KR" sz="1600" dirty="0"/>
              <a:t>AUTH_USER.IS_STAFF, AUTH_USER.IS_ACTIVE, AUTH_USER.DATE_JOINED </a:t>
            </a:r>
          </a:p>
          <a:p>
            <a:pPr fontAlgn="base" latinLnBrk="0"/>
            <a:r>
              <a:rPr lang="en-US" altLang="ko-KR" sz="1600" dirty="0"/>
              <a:t>FROM AUTH_USER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ko-KR" sz="1600" dirty="0"/>
              <a:t> (AUTH_USER.USERNAME = </a:t>
            </a:r>
            <a:r>
              <a:rPr lang="ko-KR" altLang="en-US" sz="1600" dirty="0"/>
              <a:t>계정명이나 </a:t>
            </a:r>
            <a:r>
              <a:rPr lang="ko-KR" altLang="en-US" sz="1600" dirty="0" err="1"/>
              <a:t>이메일명</a:t>
            </a:r>
            <a:r>
              <a:rPr lang="ko-KR" altLang="en-US" sz="1600" dirty="0"/>
              <a:t> </a:t>
            </a:r>
            <a:r>
              <a:rPr lang="en-US" altLang="ko-KR" sz="1600" dirty="0"/>
              <a:t>OR </a:t>
            </a:r>
          </a:p>
          <a:p>
            <a:pPr fontAlgn="base" latinLnBrk="0"/>
            <a:r>
              <a:rPr lang="en-US" altLang="ko-KR" sz="1600" dirty="0"/>
              <a:t>UPPER(AUTH_USER.EMAIL) = UPPER(</a:t>
            </a:r>
            <a:r>
              <a:rPr lang="ko-KR" altLang="en-US" sz="1600" dirty="0"/>
              <a:t>계정명이나 </a:t>
            </a:r>
            <a:r>
              <a:rPr lang="ko-KR" altLang="en-US" sz="1600" dirty="0" err="1"/>
              <a:t>이메일명</a:t>
            </a:r>
            <a:r>
              <a:rPr lang="en-US" altLang="ko-KR" sz="1600" dirty="0"/>
              <a:t>))</a:t>
            </a:r>
            <a:endParaRPr lang="ko-KR" altLang="en-US" sz="1600" dirty="0"/>
          </a:p>
          <a:p>
            <a:r>
              <a:rPr lang="ko-KR" altLang="en-US" sz="1600" dirty="0"/>
              <a:t>변환되는 </a:t>
            </a:r>
            <a:r>
              <a:rPr lang="en-US" altLang="ko-KR" sz="1600" dirty="0"/>
              <a:t>SQL</a:t>
            </a:r>
            <a:r>
              <a:rPr lang="ko-KR" altLang="en-US" sz="1600" dirty="0"/>
              <a:t>에서 긴 속성 리스트들은 요약해서 발표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082251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 dirty="0"/>
              <a:t>기능 및 </a:t>
            </a:r>
            <a:r>
              <a:rPr lang="ko-KR" altLang="en-US" dirty="0" err="1"/>
              <a:t>쿼리문</a:t>
            </a:r>
            <a:r>
              <a:rPr lang="en-US" altLang="ko-KR" dirty="0"/>
              <a:t>(</a:t>
            </a:r>
            <a:r>
              <a:rPr lang="ko-KR" altLang="en-US" dirty="0"/>
              <a:t>시연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51344B-BCCD-4AA7-AB9D-E373A42883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8704" y="1963598"/>
            <a:ext cx="8248650" cy="426924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로그인 </a:t>
            </a:r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SELECT</a:t>
            </a:r>
            <a:r>
              <a:rPr lang="ko-KR" altLang="en-US" dirty="0"/>
              <a:t> *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ko-KR" altLang="en-US" dirty="0"/>
              <a:t> </a:t>
            </a:r>
            <a:r>
              <a:rPr lang="en-US" altLang="ko-KR" dirty="0"/>
              <a:t>AUTH_USER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ko-KR" altLang="en-US" dirty="0"/>
              <a:t> </a:t>
            </a:r>
            <a:r>
              <a:rPr lang="en-US" altLang="ko-KR" dirty="0"/>
              <a:t>(AUTH_USER.USERNAME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dirty="0" err="1"/>
              <a:t>아이디입력값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UPPER</a:t>
            </a:r>
            <a:r>
              <a:rPr lang="ko-KR" altLang="en-US" dirty="0"/>
              <a:t> </a:t>
            </a:r>
            <a:r>
              <a:rPr lang="en-US" altLang="ko-KR" dirty="0"/>
              <a:t>(AUTH_USER.EMAIL)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아이디입력값</a:t>
            </a:r>
            <a:r>
              <a:rPr lang="en-US" altLang="ko-KR" dirty="0"/>
              <a:t>))</a:t>
            </a:r>
          </a:p>
          <a:p>
            <a:pPr marL="475488" lvl="2" indent="0">
              <a:buNone/>
            </a:pPr>
            <a:r>
              <a:rPr lang="ko-KR" altLang="en-US" sz="1200" dirty="0"/>
              <a:t>로그인 유지는 세션을 사용함</a:t>
            </a:r>
            <a:r>
              <a:rPr lang="en-US" altLang="ko-KR" sz="1200" dirty="0"/>
              <a:t>.</a:t>
            </a:r>
            <a:r>
              <a:rPr lang="ko-KR" altLang="en-US" sz="1200" dirty="0"/>
              <a:t>  사용자의 입력 후 요청을 보내면 </a:t>
            </a:r>
            <a:r>
              <a:rPr lang="en-US" altLang="ko-KR" sz="1200" dirty="0" err="1"/>
              <a:t>csrf</a:t>
            </a:r>
            <a:r>
              <a:rPr lang="ko-KR" altLang="en-US" sz="1200" dirty="0"/>
              <a:t> 토큰을 통해 </a:t>
            </a:r>
            <a:r>
              <a:rPr lang="ko-KR" altLang="en-US" sz="1200" dirty="0" err="1"/>
              <a:t>입력값이</a:t>
            </a:r>
            <a:r>
              <a:rPr lang="ko-KR" altLang="en-US" sz="1200" dirty="0"/>
              <a:t> 검증됨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475488" lvl="2" indent="0">
              <a:buNone/>
            </a:pPr>
            <a:r>
              <a:rPr lang="ko-KR" altLang="en-US" sz="1200" dirty="0"/>
              <a:t>로그아웃시 로그인 세션 만료</a:t>
            </a:r>
            <a:r>
              <a:rPr lang="en-US" altLang="ko-KR" sz="1200" dirty="0"/>
              <a:t>.</a:t>
            </a:r>
            <a:r>
              <a:rPr lang="ko-KR" altLang="en-US" sz="1200" dirty="0"/>
              <a:t>  비밀번호는 </a:t>
            </a:r>
            <a:r>
              <a:rPr lang="en-US" altLang="ko-KR" sz="1200" dirty="0"/>
              <a:t>SHA</a:t>
            </a:r>
            <a:r>
              <a:rPr lang="ko-KR" altLang="en-US" sz="1200" dirty="0"/>
              <a:t> </a:t>
            </a:r>
            <a:r>
              <a:rPr lang="en-US" altLang="ko-KR" sz="1200" dirty="0"/>
              <a:t>256</a:t>
            </a:r>
            <a:r>
              <a:rPr lang="ko-KR" altLang="en-US" sz="1200" dirty="0"/>
              <a:t> 해시를 통해 변환되어 </a:t>
            </a:r>
            <a:r>
              <a:rPr lang="en-US" altLang="ko-KR" sz="1200" dirty="0" err="1"/>
              <a:t>django</a:t>
            </a:r>
            <a:r>
              <a:rPr lang="ko-KR" altLang="en-US" sz="1200" dirty="0"/>
              <a:t> 인증체계를 통해 </a:t>
            </a:r>
            <a:r>
              <a:rPr lang="ko-KR" altLang="en-US" sz="1200" dirty="0" err="1"/>
              <a:t>로그인됨</a:t>
            </a:r>
            <a:r>
              <a:rPr lang="en-US" altLang="ko-KR" sz="1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회원가입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INSERT</a:t>
            </a:r>
            <a:r>
              <a:rPr lang="ko-KR" altLang="en-US" sz="1800" dirty="0"/>
              <a:t> </a:t>
            </a:r>
            <a:r>
              <a:rPr lang="en-US" altLang="ko-KR" dirty="0">
                <a:solidFill>
                  <a:schemeClr val="accent4"/>
                </a:solidFill>
              </a:rPr>
              <a:t>INTO</a:t>
            </a:r>
            <a:r>
              <a:rPr lang="en-US" altLang="ko-KR" dirty="0"/>
              <a:t> </a:t>
            </a:r>
            <a:r>
              <a:rPr lang="en-US" altLang="ko-KR" sz="1800" dirty="0"/>
              <a:t>AUTH_USER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회원 속성값들</a:t>
            </a:r>
            <a:r>
              <a:rPr lang="en-US" altLang="ko-KR" sz="1800" dirty="0"/>
              <a:t>)</a:t>
            </a:r>
            <a:r>
              <a:rPr lang="ko-KR" altLang="en-US" sz="1800" dirty="0"/>
              <a:t> 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VALUES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사용자 입력 값들</a:t>
            </a:r>
            <a:r>
              <a:rPr lang="en-US" altLang="ko-KR" sz="1800" dirty="0"/>
              <a:t>)</a:t>
            </a:r>
            <a:endParaRPr lang="en-US" altLang="ko-KR" dirty="0"/>
          </a:p>
          <a:p>
            <a:pPr marL="475488" lvl="2" indent="0">
              <a:buNone/>
            </a:pPr>
            <a:r>
              <a:rPr lang="ko-KR" altLang="en-US" sz="1200" dirty="0"/>
              <a:t>이메일 검증 </a:t>
            </a:r>
            <a:r>
              <a:rPr lang="en-US" altLang="ko-KR" sz="1200" dirty="0"/>
              <a:t>SQL:</a:t>
            </a:r>
            <a:r>
              <a:rPr lang="ko-KR" altLang="en-US" sz="1200" dirty="0"/>
              <a:t> </a:t>
            </a:r>
            <a:r>
              <a:rPr lang="en-US" altLang="ko-KR" sz="1200" dirty="0"/>
              <a:t>SELECT</a:t>
            </a:r>
            <a:r>
              <a:rPr lang="ko-KR" altLang="en-US" sz="1200" dirty="0"/>
              <a:t> * </a:t>
            </a:r>
            <a:r>
              <a:rPr lang="en-US" altLang="ko-KR" sz="1200" dirty="0"/>
              <a:t>FROM</a:t>
            </a:r>
            <a:r>
              <a:rPr lang="ko-KR" altLang="en-US" sz="1200" dirty="0"/>
              <a:t> </a:t>
            </a:r>
            <a:r>
              <a:rPr lang="en-US" altLang="ko-KR" sz="1200" dirty="0"/>
              <a:t>AUTH_USER</a:t>
            </a:r>
            <a:r>
              <a:rPr lang="ko-KR" altLang="en-US" sz="1200" dirty="0"/>
              <a:t> </a:t>
            </a:r>
            <a:r>
              <a:rPr lang="en-US" altLang="ko-KR" sz="1200" dirty="0"/>
              <a:t>WHERE</a:t>
            </a:r>
            <a:r>
              <a:rPr lang="ko-KR" altLang="en-US" sz="1200" dirty="0"/>
              <a:t> </a:t>
            </a:r>
            <a:r>
              <a:rPr lang="en-US" altLang="ko-KR" sz="1200" dirty="0"/>
              <a:t>UPPER(AUTH_USER.EMAIL)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UPPER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입력된이메일명</a:t>
            </a:r>
            <a:r>
              <a:rPr lang="en-US" altLang="ko-KR" sz="1200" dirty="0"/>
              <a:t>)</a:t>
            </a:r>
          </a:p>
          <a:p>
            <a:pPr marL="475488" lvl="2" indent="0">
              <a:buNone/>
            </a:pPr>
            <a:r>
              <a:rPr lang="ko-KR" altLang="en-US" sz="1200" dirty="0"/>
              <a:t>나머지  검증은 </a:t>
            </a:r>
            <a:r>
              <a:rPr lang="en-US" altLang="ko-KR" sz="1200" dirty="0" err="1"/>
              <a:t>django</a:t>
            </a:r>
            <a:r>
              <a:rPr lang="ko-KR" altLang="en-US" sz="1200" dirty="0"/>
              <a:t> 인증체계에서</a:t>
            </a:r>
            <a:r>
              <a:rPr lang="en-US" altLang="ko-KR" sz="1200" dirty="0"/>
              <a:t> </a:t>
            </a:r>
            <a:r>
              <a:rPr lang="ko-KR" altLang="en-US" sz="1200" dirty="0"/>
              <a:t>자동으로 검증됨</a:t>
            </a:r>
            <a:r>
              <a:rPr lang="en-US" altLang="ko-KR" sz="1200" dirty="0"/>
              <a:t>.</a:t>
            </a:r>
          </a:p>
          <a:p>
            <a:pPr marL="475488" lvl="2" indent="0">
              <a:buNone/>
            </a:pPr>
            <a:endParaRPr lang="en-US" altLang="ko-KR" sz="12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정보수정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UPDATE</a:t>
            </a:r>
            <a:r>
              <a:rPr lang="ko-KR" altLang="en-US" dirty="0"/>
              <a:t> </a:t>
            </a:r>
            <a:r>
              <a:rPr lang="en-US" altLang="ko-KR" dirty="0"/>
              <a:t>AUTH_USER</a:t>
            </a:r>
            <a:r>
              <a:rPr lang="ko-KR" altLang="en-US" dirty="0"/>
              <a:t> 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SET</a:t>
            </a:r>
            <a:r>
              <a:rPr lang="ko-KR" altLang="en-US" dirty="0"/>
              <a:t>  </a:t>
            </a:r>
            <a:r>
              <a:rPr lang="ko-KR" altLang="en-US" dirty="0" err="1"/>
              <a:t>회원속성값들</a:t>
            </a:r>
            <a:r>
              <a:rPr lang="en-US" altLang="ko-KR" dirty="0"/>
              <a:t>=</a:t>
            </a:r>
            <a:r>
              <a:rPr lang="ko-KR" altLang="en-US" dirty="0"/>
              <a:t>기본값 또는 입력된 </a:t>
            </a:r>
            <a:r>
              <a:rPr lang="ko-KR" altLang="en-US" dirty="0" err="1"/>
              <a:t>변경값들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ko-KR" altLang="en-US" dirty="0"/>
              <a:t> </a:t>
            </a:r>
            <a:r>
              <a:rPr lang="en-US" altLang="ko-KR" dirty="0"/>
              <a:t>AUTH_USER.ID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접속된계정의</a:t>
            </a:r>
            <a:r>
              <a:rPr lang="en-US" altLang="ko-KR" dirty="0"/>
              <a:t>ID</a:t>
            </a:r>
          </a:p>
          <a:p>
            <a:pPr marL="475488" lvl="2" indent="0">
              <a:buNone/>
            </a:pPr>
            <a:r>
              <a:rPr lang="ko-KR" altLang="en-US" dirty="0"/>
              <a:t>회원가입 때 존재하는 이메일 유효성 검사 </a:t>
            </a:r>
            <a:r>
              <a:rPr lang="en-US" altLang="ko-KR" dirty="0"/>
              <a:t>SQL</a:t>
            </a:r>
            <a:r>
              <a:rPr lang="ko-KR" altLang="en-US" dirty="0"/>
              <a:t>이 이  존재함</a:t>
            </a:r>
            <a:r>
              <a:rPr lang="en-US" altLang="ko-KR" dirty="0"/>
              <a:t>.</a:t>
            </a:r>
          </a:p>
          <a:p>
            <a:pPr marL="475488" lvl="2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1012</Words>
  <Application>Microsoft Office PowerPoint</Application>
  <PresentationFormat>화면 슬라이드 쇼(4:3)</PresentationFormat>
  <Paragraphs>171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돋움</vt:lpstr>
      <vt:lpstr>Calibri</vt:lpstr>
      <vt:lpstr>Calibri Light</vt:lpstr>
      <vt:lpstr>추억</vt:lpstr>
      <vt:lpstr>날아가조(8조)</vt:lpstr>
      <vt:lpstr>목차</vt:lpstr>
      <vt:lpstr>개발목적</vt:lpstr>
      <vt:lpstr>담당 역할</vt:lpstr>
      <vt:lpstr>개발 환경</vt:lpstr>
      <vt:lpstr>개념적 스키마 설계</vt:lpstr>
      <vt:lpstr>논리적 스키마 설계</vt:lpstr>
      <vt:lpstr>Django ORM</vt:lpstr>
      <vt:lpstr>기능 및 쿼리문(시연)</vt:lpstr>
      <vt:lpstr>기능 및 쿼리문</vt:lpstr>
      <vt:lpstr>기능 및 쿼리문</vt:lpstr>
      <vt:lpstr>감사합니다!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날아가조(8조)</dc:title>
  <dc:creator>장예찬</dc:creator>
  <cp:lastModifiedBy>장예찬</cp:lastModifiedBy>
  <cp:revision>23</cp:revision>
  <dcterms:created xsi:type="dcterms:W3CDTF">2019-12-11T00:59:10Z</dcterms:created>
  <dcterms:modified xsi:type="dcterms:W3CDTF">2019-12-12T04:30:56Z</dcterms:modified>
</cp:coreProperties>
</file>