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4" r:id="rId3"/>
    <p:sldId id="305" r:id="rId4"/>
    <p:sldId id="306" r:id="rId5"/>
    <p:sldId id="257" r:id="rId6"/>
    <p:sldId id="259" r:id="rId7"/>
    <p:sldId id="260" r:id="rId8"/>
    <p:sldId id="263" r:id="rId9"/>
    <p:sldId id="308" r:id="rId10"/>
    <p:sldId id="262" r:id="rId11"/>
    <p:sldId id="261" r:id="rId12"/>
    <p:sldId id="258" r:id="rId13"/>
    <p:sldId id="264" r:id="rId14"/>
    <p:sldId id="265" r:id="rId15"/>
    <p:sldId id="266" r:id="rId16"/>
    <p:sldId id="272" r:id="rId17"/>
    <p:sldId id="268" r:id="rId18"/>
    <p:sldId id="269" r:id="rId19"/>
    <p:sldId id="270" r:id="rId20"/>
    <p:sldId id="267" r:id="rId21"/>
    <p:sldId id="271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7" r:id="rId50"/>
    <p:sldId id="301" r:id="rId51"/>
    <p:sldId id="302" r:id="rId52"/>
    <p:sldId id="303" r:id="rId53"/>
  </p:sldIdLst>
  <p:sldSz cx="9144000" cy="6858000" type="screen4x3"/>
  <p:notesSz cx="7010400" cy="9236075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6" autoAdjust="0"/>
  </p:normalViewPr>
  <p:slideViewPr>
    <p:cSldViewPr snapToGrid="0">
      <p:cViewPr varScale="1">
        <p:scale>
          <a:sx n="95" d="100"/>
          <a:sy n="95" d="100"/>
        </p:scale>
        <p:origin x="-825" y="-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CEB60-A36A-4252-A6B2-59C65FC59DA9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1844D-61C1-4354-9E1B-30B1B87389EB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546"/>
            <a:ext cx="5608320" cy="36370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DEE23E-7782-4302-9648-B621D3CB67A7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20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3204A1-F84C-4ABD-BD25-722000B7C53E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01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BINAC had a 512 WORD (31 bits per word) main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4D0F44-5DC8-4895-B397-F69D24D006FF}" type="datetime1">
              <a:rPr lang="en-US" smtClean="0"/>
              <a:pPr/>
              <a:t>6/16/2017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0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EA5BBE-A9A2-47B3-8265-A03BD47C154C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942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one of several valid algorithms</a:t>
            </a:r>
          </a:p>
          <a:p>
            <a:r>
              <a:rPr lang="en-US" dirty="0" smtClean="0"/>
              <a:t>As you will learn later, some algorithms are more efficient (and better) than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F38E630-8DF2-4635-A94A-52C4FAAED24C}" type="datetime1">
              <a:rPr lang="en-US" smtClean="0"/>
              <a:pPr/>
              <a:t>6/16/2017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15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B41017-01BB-4C68-8A31-6DBCEAA7590F}" type="datetime1">
              <a:rPr lang="en-US" smtClean="0"/>
              <a:pPr/>
              <a:t>6/16/2017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70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599FD-6D1C-C547-BA86-165FB48A40E2}" type="slidenum">
              <a:rPr lang="en-US">
                <a:cs typeface="Arial" charset="0"/>
              </a:rPr>
              <a:pPr eaLnBrk="1" hangingPunct="1"/>
              <a:t>30</a:t>
            </a:fld>
            <a:endParaRPr lang="en-US" dirty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4D90DD-A10A-466C-B4F6-E235C8AA0DDD}" type="datetime1">
              <a:rPr lang="en-US" smtClean="0"/>
              <a:pPr/>
              <a:t>6/16/2017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49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A1844D-61C1-4354-9E1B-30B1B87389EB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20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17B-C163-4552-BDBA-541EE49891CF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D7E9-26F9-48AC-B49F-814ACF1E296E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D5D4-196D-429C-BBD7-C166EF71A917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87912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0D010B-58A1-4122-AB4D-BA0CA4BC6A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3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4D9D51-8949-429C-954D-0AA7CC142678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977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460913-FB47-4FEE-ADB5-13DA5B208A8B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374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0E2-EF49-4766-8CE7-84533B14FCA7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30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8ED4-8D5B-4E2E-A285-4C3FE17AD0A4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63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9C0A-0744-485C-88EE-14B684D4126A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13222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EB3442B-E1F5-4F8E-A763-ED38EF9E3648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669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1DD-0541-4269-B8A3-F492202F977A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253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E110B8-A221-4E4B-B1C9-D66CAB891EDE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3118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One: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Introduction to Hardware, Software, and Algorithm development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to envision primary memory is a table of cells all the same size, one byte, and each containing a unique address beginning with 0. </a:t>
            </a:r>
            <a:endParaRPr lang="en-US" dirty="0" smtClean="0"/>
          </a:p>
          <a:p>
            <a:pPr lvl="1"/>
            <a:r>
              <a:rPr lang="en-US" dirty="0" smtClean="0"/>
              <a:t>The “typical” computer </a:t>
            </a:r>
            <a:r>
              <a:rPr lang="en-US" dirty="0"/>
              <a:t>has a </a:t>
            </a:r>
            <a:r>
              <a:rPr lang="en-US" dirty="0" smtClean="0"/>
              <a:t>main </a:t>
            </a:r>
            <a:r>
              <a:rPr lang="en-US" dirty="0"/>
              <a:t>memory </a:t>
            </a:r>
            <a:r>
              <a:rPr lang="en-US" dirty="0" smtClean="0"/>
              <a:t>ranging </a:t>
            </a:r>
            <a:r>
              <a:rPr lang="en-US" dirty="0"/>
              <a:t>from </a:t>
            </a:r>
            <a:r>
              <a:rPr lang="en-US" dirty="0" smtClean="0"/>
              <a:t>4 gigabytes (GB), </a:t>
            </a:r>
            <a:r>
              <a:rPr lang="en-US" dirty="0"/>
              <a:t>to 32 GB. </a:t>
            </a:r>
          </a:p>
          <a:p>
            <a:r>
              <a:rPr lang="en-US" dirty="0"/>
              <a:t>How big is a </a:t>
            </a:r>
            <a:r>
              <a:rPr lang="en-US" dirty="0" smtClean="0"/>
              <a:t>gigabyte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A byte is 8 bits. </a:t>
            </a:r>
          </a:p>
          <a:p>
            <a:pPr lvl="1"/>
            <a:r>
              <a:rPr lang="en-US" dirty="0"/>
              <a:t>A kilobyte, KB, is </a:t>
            </a:r>
            <a:r>
              <a:rPr lang="en-US" dirty="0" smtClean="0"/>
              <a:t>1024 bytes, or “about 1 thousand bytes.”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megabyte, MB, is 1,048,576 bytes, or “about 1 million bytes.”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gigabyte</a:t>
            </a:r>
            <a:r>
              <a:rPr lang="en-US" dirty="0"/>
              <a:t>, GB, is 1,073,741,824 bytes or “about 1 billion bytes</a:t>
            </a:r>
            <a:r>
              <a:rPr lang="en-US" dirty="0" smtClean="0"/>
              <a:t>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53FC-C4A1-437B-9E76-1D3724A2E292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60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Program</a:t>
            </a:r>
            <a:endParaRPr lang="en-US" dirty="0"/>
          </a:p>
        </p:txBody>
      </p:sp>
      <p:sp>
        <p:nvSpPr>
          <p:cNvPr id="1638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instructions and data (such as text, numbers, audio, or video) are stored in digital format </a:t>
            </a:r>
          </a:p>
          <a:p>
            <a:r>
              <a:rPr lang="en-US" dirty="0" smtClean="0"/>
              <a:t>When a program is started, it is brought into memory, where the CPU can read it. </a:t>
            </a:r>
          </a:p>
          <a:p>
            <a:r>
              <a:rPr lang="en-US" dirty="0" smtClean="0"/>
              <a:t>The CPU runs the program one instruction at a time.  </a:t>
            </a:r>
          </a:p>
          <a:p>
            <a:pPr lvl="1"/>
            <a:r>
              <a:rPr lang="en-US" dirty="0" smtClean="0"/>
              <a:t>The program may react to user input.</a:t>
            </a:r>
          </a:p>
          <a:p>
            <a:r>
              <a:rPr lang="en-US" dirty="0" smtClean="0"/>
              <a:t>The instructions and user input guide the program execution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CPU reads data (including user input), modifies it, and writes it back to memory, the screen, or secondary storage.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0AFF-5B5A-4B20-AD71-9A178400562D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34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typically realized as an application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Word is an example of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Computer Games are software</a:t>
            </a:r>
            <a:endParaRPr lang="en-US" dirty="0"/>
          </a:p>
          <a:p>
            <a:pPr lvl="1"/>
            <a:r>
              <a:rPr lang="en-US" dirty="0" smtClean="0"/>
              <a:t>Operating systems and device drivers are also software 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is a sequence of instructions and </a:t>
            </a:r>
            <a:r>
              <a:rPr lang="en-US" dirty="0" smtClean="0"/>
              <a:t>decisions implemented </a:t>
            </a:r>
            <a:r>
              <a:rPr lang="en-US" dirty="0"/>
              <a:t>in some language and translated to a form that can be executed or run on the computer. </a:t>
            </a:r>
            <a:endParaRPr lang="en-US" dirty="0" smtClean="0"/>
          </a:p>
          <a:p>
            <a:r>
              <a:rPr lang="en-US" dirty="0" smtClean="0"/>
              <a:t>Computers execute very basic instructions in rapid succession</a:t>
            </a:r>
          </a:p>
          <a:p>
            <a:pPr lvl="1"/>
            <a:r>
              <a:rPr lang="en-US" dirty="0" smtClean="0"/>
              <a:t>The basic instructions can be grouped together to perform complex tasks</a:t>
            </a:r>
          </a:p>
          <a:p>
            <a:r>
              <a:rPr lang="en-US" dirty="0" smtClean="0"/>
              <a:t>Programming is the act of designing and implementing computer programs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67F-F1A9-475B-B9C9-8C942CCE3D02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4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40C-4F67-467D-B90D-EDD7BE661E1B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16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Algorithms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a computer to perform </a:t>
            </a:r>
            <a:r>
              <a:rPr lang="en-US" dirty="0" smtClean="0"/>
              <a:t>a </a:t>
            </a:r>
            <a:r>
              <a:rPr lang="en-US" dirty="0"/>
              <a:t>task, you </a:t>
            </a:r>
            <a:r>
              <a:rPr lang="en-US" dirty="0" smtClean="0"/>
              <a:t>start </a:t>
            </a:r>
            <a:r>
              <a:rPr lang="en-US" dirty="0"/>
              <a:t>by writing an algorithm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 smtClean="0"/>
              <a:t>Algorithm</a:t>
            </a:r>
            <a:r>
              <a:rPr lang="en-US" dirty="0" smtClean="0"/>
              <a:t> is: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sequence (the order mattering) of actions to take to accomplish the given </a:t>
            </a:r>
            <a:r>
              <a:rPr lang="en-US" dirty="0" smtClean="0"/>
              <a:t>task </a:t>
            </a:r>
          </a:p>
          <a:p>
            <a:pPr lvl="1"/>
            <a:r>
              <a:rPr lang="en-US" dirty="0"/>
              <a:t>An algorithm is like a recipe; it is a set of instructions written in a sequence that achieves a </a:t>
            </a:r>
            <a:r>
              <a:rPr lang="en-US" dirty="0" smtClean="0"/>
              <a:t>goal </a:t>
            </a:r>
            <a:endParaRPr lang="en-US" dirty="0"/>
          </a:p>
          <a:p>
            <a:r>
              <a:rPr lang="en-US" dirty="0" smtClean="0"/>
              <a:t>For complex problems software developers write </a:t>
            </a:r>
            <a:r>
              <a:rPr lang="en-US" dirty="0"/>
              <a:t>an algorithm before </a:t>
            </a:r>
            <a:r>
              <a:rPr lang="en-US" dirty="0" smtClean="0"/>
              <a:t>they </a:t>
            </a:r>
            <a:r>
              <a:rPr lang="en-US" dirty="0"/>
              <a:t>attempt to write a computer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For this class we will ALWAYS write an algorithm for each project</a:t>
            </a:r>
          </a:p>
          <a:p>
            <a:r>
              <a:rPr lang="en-US" dirty="0" smtClean="0"/>
              <a:t>Developing algorithms is a fundamental problem solving skill</a:t>
            </a:r>
          </a:p>
          <a:p>
            <a:pPr lvl="1"/>
            <a:r>
              <a:rPr lang="en-US" dirty="0" smtClean="0"/>
              <a:t>It has uses in many fields outside of Computer Science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34CA-D6A7-49C0-98CF-F9B087FD966E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Formal Definition</a:t>
            </a:r>
            <a:endParaRPr lang="en-US" dirty="0"/>
          </a:p>
        </p:txBody>
      </p:sp>
      <p:sp>
        <p:nvSpPr>
          <p:cNvPr id="368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i="1" dirty="0" smtClean="0"/>
              <a:t>algorithm</a:t>
            </a:r>
            <a:r>
              <a:rPr lang="en-US" dirty="0" smtClean="0"/>
              <a:t> describes a sequence of steps that is: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Unambiguous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 smtClean="0"/>
              <a:t>No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altLang="ja-JP" dirty="0" smtClean="0"/>
              <a:t>assumptions” are required to execute the algorithm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 smtClean="0"/>
              <a:t>The algorithm uses precise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Executable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/>
              <a:t>The algorithm </a:t>
            </a:r>
            <a:r>
              <a:rPr lang="en-US" dirty="0" smtClean="0"/>
              <a:t>can be carried out in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Terminating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US" dirty="0"/>
              <a:t>The algorithm </a:t>
            </a:r>
            <a:r>
              <a:rPr lang="en-US" dirty="0" smtClean="0"/>
              <a:t>will eventually come to an end, or halt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DDDB-F9A7-4D98-9910-5B171B1EF099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Solving: Algorithm Design</a:t>
            </a:r>
            <a:endParaRPr lang="en-US" dirty="0"/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simply plans</a:t>
            </a:r>
          </a:p>
          <a:p>
            <a:pPr lvl="1"/>
            <a:r>
              <a:rPr lang="en-US" dirty="0" smtClean="0"/>
              <a:t>Detailed plans that describe the steps to solve a specific problem</a:t>
            </a:r>
          </a:p>
          <a:p>
            <a:r>
              <a:rPr lang="en-US" dirty="0" smtClean="0"/>
              <a:t>You already know quite a few</a:t>
            </a:r>
          </a:p>
          <a:p>
            <a:pPr lvl="1"/>
            <a:r>
              <a:rPr lang="en-US" dirty="0" smtClean="0"/>
              <a:t>Calculate the area of a circle</a:t>
            </a:r>
          </a:p>
          <a:p>
            <a:pPr lvl="1"/>
            <a:r>
              <a:rPr lang="en-US" dirty="0" smtClean="0"/>
              <a:t>Find the length of the hypotenuse of a triangle</a:t>
            </a:r>
          </a:p>
          <a:p>
            <a:r>
              <a:rPr lang="en-US" dirty="0" smtClean="0"/>
              <a:t>Some problems are more complex and require more steps</a:t>
            </a:r>
          </a:p>
          <a:p>
            <a:pPr lvl="1"/>
            <a:r>
              <a:rPr lang="en-US" dirty="0" smtClean="0"/>
              <a:t>Calculate PI to 100 decimal places</a:t>
            </a:r>
          </a:p>
          <a:p>
            <a:pPr lvl="1"/>
            <a:r>
              <a:rPr lang="en-US" dirty="0" smtClean="0"/>
              <a:t>Calculate the trajectory of a missile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3505-4130-464A-A459-17B347017D7C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93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B7D-0193-4EF9-AC92-496F3ECEDD11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/>
              <a:t>algorithm to get yourself a drink of orange </a:t>
            </a:r>
            <a:r>
              <a:rPr lang="en-US" dirty="0" smtClean="0"/>
              <a:t>juice </a:t>
            </a:r>
          </a:p>
          <a:p>
            <a:pPr lvl="1"/>
            <a:r>
              <a:rPr lang="en-US" dirty="0" smtClean="0"/>
              <a:t>For simplicity, </a:t>
            </a:r>
            <a:r>
              <a:rPr lang="en-US" dirty="0"/>
              <a:t>t</a:t>
            </a:r>
            <a:r>
              <a:rPr lang="en-US" dirty="0" smtClean="0"/>
              <a:t>he following are true:</a:t>
            </a:r>
          </a:p>
          <a:p>
            <a:pPr lvl="2"/>
            <a:r>
              <a:rPr lang="en-US" dirty="0"/>
              <a:t>You have </a:t>
            </a:r>
            <a:r>
              <a:rPr lang="en-US" dirty="0" smtClean="0"/>
              <a:t>a clean glass in the cabinet </a:t>
            </a:r>
            <a:endParaRPr lang="en-US" dirty="0"/>
          </a:p>
          <a:p>
            <a:pPr lvl="2"/>
            <a:r>
              <a:rPr lang="en-US" dirty="0" smtClean="0"/>
              <a:t>You have </a:t>
            </a:r>
            <a:r>
              <a:rPr lang="en-US" dirty="0"/>
              <a:t>orange juice in your </a:t>
            </a:r>
            <a:r>
              <a:rPr lang="en-US" dirty="0" smtClean="0"/>
              <a:t>refrigerator</a:t>
            </a:r>
          </a:p>
          <a:p>
            <a:r>
              <a:rPr lang="en-US" dirty="0" smtClean="0"/>
              <a:t>So one valid algorithm is: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get a glass from your </a:t>
            </a:r>
            <a:r>
              <a:rPr lang="en-US" dirty="0" smtClean="0"/>
              <a:t>cabinet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go to the refrigerator and get the orange juice container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open the orange juice container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pour the orange juice from the container into the glass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put the orange juice container back in the refrigerator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drink your juice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r>
              <a:rPr lang="en-US" smtClean="0"/>
              <a:t>: Selecting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tempelGaramond-Roman" charset="0"/>
              </a:rPr>
              <a:t>Problem Statement:</a:t>
            </a:r>
          </a:p>
          <a:p>
            <a:r>
              <a:rPr lang="en-US" dirty="0" smtClean="0">
                <a:latin typeface="StempelGaramond-Roman" charset="0"/>
              </a:rPr>
              <a:t>You </a:t>
            </a:r>
            <a:r>
              <a:rPr lang="en-US" dirty="0">
                <a:latin typeface="StempelGaramond-Roman" charset="0"/>
              </a:rPr>
              <a:t>have the choice of buying two cars.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One </a:t>
            </a:r>
            <a:r>
              <a:rPr lang="en-US" dirty="0">
                <a:latin typeface="StempelGaramond-Roman" charset="0"/>
              </a:rPr>
              <a:t>is more fuel efficient than the other, but also more expensive.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You </a:t>
            </a:r>
            <a:r>
              <a:rPr lang="en-US" dirty="0">
                <a:latin typeface="StempelGaramond-Roman" charset="0"/>
              </a:rPr>
              <a:t>know the price and fuel efficiency (in miles per gallon, mpg) of both cars.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You </a:t>
            </a:r>
            <a:r>
              <a:rPr lang="en-US" dirty="0">
                <a:latin typeface="StempelGaramond-Roman" charset="0"/>
              </a:rPr>
              <a:t>plan to keep the car for ten years.  </a:t>
            </a:r>
            <a:endParaRPr lang="en-US" dirty="0" smtClean="0">
              <a:latin typeface="StempelGaramond-Roman" charset="0"/>
            </a:endParaRPr>
          </a:p>
          <a:p>
            <a:r>
              <a:rPr lang="en-US" dirty="0" smtClean="0">
                <a:latin typeface="StempelGaramond-Roman" charset="0"/>
              </a:rPr>
              <a:t>Which </a:t>
            </a:r>
            <a:r>
              <a:rPr lang="en-US" dirty="0">
                <a:latin typeface="StempelGaramond-Roman" charset="0"/>
              </a:rPr>
              <a:t>car is the better deal?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8CE-1BBC-4C1A-A3A7-F72D2C8105CD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7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725767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the Algorithm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2960" y="1284514"/>
            <a:ext cx="7940040" cy="496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Determine the inputs and outputs</a:t>
            </a:r>
          </a:p>
          <a:p>
            <a:pPr marL="0" indent="0">
              <a:buNone/>
            </a:pPr>
            <a:r>
              <a:rPr lang="en-US" dirty="0" smtClean="0"/>
              <a:t>From the problem statement we know:</a:t>
            </a:r>
          </a:p>
          <a:p>
            <a:pPr lvl="1"/>
            <a:r>
              <a:rPr lang="en-US" dirty="0" smtClean="0"/>
              <a:t>Car 1: Purchase price, Fuel Efficiency</a:t>
            </a:r>
          </a:p>
          <a:p>
            <a:pPr lvl="1"/>
            <a:r>
              <a:rPr lang="en-US" dirty="0"/>
              <a:t>Car </a:t>
            </a:r>
            <a:r>
              <a:rPr lang="en-US" dirty="0" smtClean="0"/>
              <a:t>2: </a:t>
            </a:r>
            <a:r>
              <a:rPr lang="en-US" dirty="0"/>
              <a:t>Purchase price, Fuel </a:t>
            </a:r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Price per gallon = $4.00</a:t>
            </a:r>
          </a:p>
          <a:p>
            <a:pPr lvl="1"/>
            <a:r>
              <a:rPr lang="en-US" dirty="0" smtClean="0"/>
              <a:t>Annual miles driven= 15,000</a:t>
            </a:r>
          </a:p>
          <a:p>
            <a:pPr lvl="1"/>
            <a:r>
              <a:rPr lang="en-US" dirty="0" smtClean="0"/>
              <a:t>Length of time = 10 years</a:t>
            </a:r>
          </a:p>
          <a:p>
            <a:pPr marL="0" indent="0">
              <a:buNone/>
            </a:pPr>
            <a:r>
              <a:rPr lang="en-US" dirty="0" smtClean="0"/>
              <a:t>For each car we need to calculate:</a:t>
            </a:r>
          </a:p>
          <a:p>
            <a:pPr lvl="1"/>
            <a:r>
              <a:rPr lang="en-US" dirty="0" smtClean="0"/>
              <a:t>Annual fuel consumed for each car</a:t>
            </a:r>
          </a:p>
          <a:p>
            <a:pPr lvl="1"/>
            <a:r>
              <a:rPr lang="en-US" dirty="0" smtClean="0"/>
              <a:t>Annual fuel cost for each car</a:t>
            </a:r>
          </a:p>
          <a:p>
            <a:pPr lvl="1"/>
            <a:r>
              <a:rPr lang="en-US" dirty="0" smtClean="0"/>
              <a:t>Operating cost for each car</a:t>
            </a:r>
          </a:p>
          <a:p>
            <a:pPr lvl="1"/>
            <a:r>
              <a:rPr lang="en-US" dirty="0" smtClean="0"/>
              <a:t>Total cost of each Car</a:t>
            </a:r>
          </a:p>
          <a:p>
            <a:r>
              <a:rPr lang="en-US" dirty="0" smtClean="0"/>
              <a:t>Then we select the car with the lowest total cost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4F2B-6733-48F3-AECD-D47702D6BF82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94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chapter you will earn:</a:t>
            </a:r>
          </a:p>
          <a:p>
            <a:pPr lvl="1"/>
            <a:r>
              <a:rPr lang="en-US" dirty="0" smtClean="0"/>
              <a:t>About computer hardware, software and programming</a:t>
            </a:r>
          </a:p>
          <a:p>
            <a:pPr lvl="1"/>
            <a:r>
              <a:rPr lang="en-US" dirty="0" smtClean="0"/>
              <a:t>How to write and execute your first Python program</a:t>
            </a:r>
          </a:p>
          <a:p>
            <a:pPr lvl="1"/>
            <a:r>
              <a:rPr lang="en-US" dirty="0" smtClean="0"/>
              <a:t>How to diagnose and fix programming errors</a:t>
            </a:r>
          </a:p>
          <a:p>
            <a:pPr lvl="1"/>
            <a:r>
              <a:rPr lang="en-US" dirty="0" smtClean="0"/>
              <a:t>How to use pseudocode to describe an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8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72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Translating the Algorithm to pseudocode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2960" y="1284514"/>
            <a:ext cx="7940040" cy="4963886"/>
          </a:xfrm>
        </p:spPr>
        <p:txBody>
          <a:bodyPr>
            <a:normAutofit/>
          </a:bodyPr>
          <a:lstStyle/>
          <a:p>
            <a:r>
              <a:rPr lang="en-US" dirty="0" smtClean="0"/>
              <a:t>Break down the problem into smaller tasks</a:t>
            </a:r>
          </a:p>
          <a:p>
            <a:pPr lvl="1"/>
            <a:r>
              <a:rPr lang="ja-JP" altLang="en-US" dirty="0" smtClean="0"/>
              <a:t>‘</a:t>
            </a:r>
            <a:r>
              <a:rPr lang="en-US" altLang="ja-JP" dirty="0" smtClean="0"/>
              <a:t>Calculate total cost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for each car</a:t>
            </a:r>
          </a:p>
          <a:p>
            <a:pPr lvl="1"/>
            <a:r>
              <a:rPr lang="en-US" altLang="ja-JP" dirty="0" smtClean="0"/>
              <a:t>To calculate the total cost for each year we need to calculate the operating cost</a:t>
            </a:r>
          </a:p>
          <a:p>
            <a:pPr lvl="1"/>
            <a:r>
              <a:rPr lang="en-US" altLang="ja-JP" dirty="0" smtClean="0"/>
              <a:t>The operating cost depends on the annual fuel cost</a:t>
            </a:r>
          </a:p>
          <a:p>
            <a:pPr lvl="1"/>
            <a:r>
              <a:rPr lang="en-US" altLang="ja-JP" dirty="0" smtClean="0"/>
              <a:t>The annual fuel cost is the price per gallon * the annual fuel consumed</a:t>
            </a:r>
          </a:p>
          <a:p>
            <a:pPr lvl="1"/>
            <a:r>
              <a:rPr lang="en-US" altLang="ja-JP" dirty="0" smtClean="0"/>
              <a:t>The annual fuel consumed is the annual miles drive / fuel efficiency</a:t>
            </a:r>
          </a:p>
          <a:p>
            <a:r>
              <a:rPr lang="en-US" dirty="0" smtClean="0"/>
              <a:t>Describe each subtask as pseudocode</a:t>
            </a:r>
          </a:p>
          <a:p>
            <a:pPr lvl="1"/>
            <a:r>
              <a:rPr lang="en-US" dirty="0" smtClean="0"/>
              <a:t>    total cost = purchase price + operating cost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774D-197A-413C-ACE1-ABB096A88EA7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56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Car, compute the total cost</a:t>
            </a:r>
          </a:p>
          <a:p>
            <a:pPr marL="228600" lvl="1" indent="0">
              <a:buNone/>
            </a:pPr>
            <a:r>
              <a:rPr lang="en-US" dirty="0" smtClean="0"/>
              <a:t>Annual fuel consumed  = annual miles driven / fuel efficiency</a:t>
            </a:r>
          </a:p>
          <a:p>
            <a:pPr marL="228600" lvl="1" indent="0">
              <a:buNone/>
            </a:pPr>
            <a:r>
              <a:rPr lang="en-US" dirty="0" smtClean="0"/>
              <a:t>Annual fuel cost = price per gallon * annual fuel consumed</a:t>
            </a:r>
          </a:p>
          <a:p>
            <a:pPr marL="228600" lvl="1" indent="0">
              <a:buNone/>
            </a:pPr>
            <a:r>
              <a:rPr lang="en-US" dirty="0" smtClean="0"/>
              <a:t>Operating cost = Length of time * annual fuel cost</a:t>
            </a:r>
          </a:p>
          <a:p>
            <a:pPr marL="228600" lvl="1" indent="0">
              <a:buNone/>
            </a:pPr>
            <a:r>
              <a:rPr lang="en-US" dirty="0" smtClean="0"/>
              <a:t>Total cost = purchase price + operating cost</a:t>
            </a:r>
          </a:p>
          <a:p>
            <a:pPr marL="0" indent="0">
              <a:buNone/>
            </a:pPr>
            <a:r>
              <a:rPr lang="en-US" dirty="0" smtClean="0"/>
              <a:t>If total cost1 &lt; total cost2</a:t>
            </a:r>
          </a:p>
          <a:p>
            <a:pPr marL="228600" lvl="1" indent="0">
              <a:buNone/>
            </a:pPr>
            <a:r>
              <a:rPr lang="en-US" dirty="0" smtClean="0"/>
              <a:t>Chose Car1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228600" lvl="1" indent="0">
              <a:buNone/>
            </a:pPr>
            <a:r>
              <a:rPr lang="en-US" dirty="0" smtClean="0"/>
              <a:t>Choose Car2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AB1-F2E2-4711-9A77-4AA05B2AEFD2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41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 Account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dirty="0" smtClean="0"/>
              <a:t>You put $10,000 into a bank account that earns 5 percent interest per year. How many years does it take for the account balance to be double the original? </a:t>
            </a:r>
          </a:p>
          <a:p>
            <a:r>
              <a:rPr lang="en-US" dirty="0" smtClean="0"/>
              <a:t>How would you solve it?</a:t>
            </a:r>
          </a:p>
          <a:p>
            <a:pPr lvl="1"/>
            <a:r>
              <a:rPr lang="en-US" dirty="0" smtClean="0"/>
              <a:t>Manual method</a:t>
            </a:r>
          </a:p>
          <a:p>
            <a:pPr lvl="2"/>
            <a:r>
              <a:rPr lang="en-US" dirty="0" smtClean="0"/>
              <a:t>Make a table</a:t>
            </a:r>
          </a:p>
          <a:p>
            <a:pPr lvl="2"/>
            <a:r>
              <a:rPr lang="en-US" dirty="0" smtClean="0"/>
              <a:t>Add lines until done</a:t>
            </a:r>
          </a:p>
          <a:p>
            <a:pPr lvl="1"/>
            <a:r>
              <a:rPr lang="en-US" dirty="0" smtClean="0"/>
              <a:t>Use a spreadsheet!</a:t>
            </a:r>
          </a:p>
          <a:p>
            <a:pPr lvl="2"/>
            <a:r>
              <a:rPr lang="en-US" dirty="0" smtClean="0"/>
              <a:t>Write a formula</a:t>
            </a:r>
          </a:p>
          <a:p>
            <a:pPr lvl="3"/>
            <a:r>
              <a:rPr lang="en-US" dirty="0" smtClean="0"/>
              <a:t>Per line, based on line above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3608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2E1E-6221-4C9E-A191-CF0232A5D6B5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3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algorithm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You put $10,000 into a bank account that earns 5 percent interest per year. How many years does it take for the account balance to be double the original? </a:t>
            </a:r>
          </a:p>
          <a:p>
            <a:r>
              <a:rPr lang="en-US" smtClean="0"/>
              <a:t>Break it into steps</a:t>
            </a:r>
          </a:p>
          <a:p>
            <a:pPr lvl="1"/>
            <a:r>
              <a:rPr lang="en-US" smtClean="0"/>
              <a:t>Start with a year value of 0 and a balance of $10,000</a:t>
            </a:r>
          </a:p>
          <a:p>
            <a:pPr lvl="1"/>
            <a:r>
              <a:rPr lang="en-US" smtClean="0"/>
              <a:t>Repeat the following while the balance is less than $20,000</a:t>
            </a:r>
          </a:p>
          <a:p>
            <a:pPr lvl="2"/>
            <a:r>
              <a:rPr lang="en-US" smtClean="0"/>
              <a:t>Add 1 to the year value</a:t>
            </a:r>
          </a:p>
          <a:p>
            <a:pPr lvl="2"/>
            <a:r>
              <a:rPr lang="en-US" smtClean="0"/>
              <a:t>Multiply the balance by 1.05</a:t>
            </a:r>
          </a:p>
          <a:p>
            <a:pPr lvl="3"/>
            <a:r>
              <a:rPr lang="en-US" smtClean="0"/>
              <a:t>(5% increase)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Report the final year value as the answer</a:t>
            </a:r>
            <a:endParaRPr lang="en-US" dirty="0" smtClean="0"/>
          </a:p>
        </p:txBody>
      </p:sp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277"/>
          <a:stretch>
            <a:fillRect/>
          </a:stretch>
        </p:blipFill>
        <p:spPr bwMode="auto">
          <a:xfrm>
            <a:off x="6324600" y="1905000"/>
            <a:ext cx="2438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5146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1633-C081-46AE-809D-BF832C5D0888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72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to pseudocode</a:t>
            </a:r>
            <a:endParaRPr lang="en-US" dirty="0"/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</a:p>
          <a:p>
            <a:pPr lvl="1"/>
            <a:r>
              <a:rPr lang="en-US" dirty="0" smtClean="0"/>
              <a:t>Half-way between natural language and a programming language</a:t>
            </a:r>
          </a:p>
          <a:p>
            <a:r>
              <a:rPr lang="en-US" dirty="0" smtClean="0"/>
              <a:t>Modified Steps</a:t>
            </a:r>
          </a:p>
          <a:p>
            <a:pPr lvl="1"/>
            <a:r>
              <a:rPr lang="en-US" dirty="0" smtClean="0"/>
              <a:t>Set the year value of 0</a:t>
            </a:r>
          </a:p>
          <a:p>
            <a:pPr lvl="1"/>
            <a:r>
              <a:rPr lang="en-US" dirty="0" smtClean="0"/>
              <a:t>Set the balance to $10,000</a:t>
            </a:r>
          </a:p>
          <a:p>
            <a:pPr lvl="1"/>
            <a:r>
              <a:rPr lang="en-US" dirty="0" smtClean="0"/>
              <a:t>While the balance is less than $20,000</a:t>
            </a:r>
          </a:p>
          <a:p>
            <a:pPr lvl="2"/>
            <a:r>
              <a:rPr lang="en-US" dirty="0" smtClean="0"/>
              <a:t>Add 1 to the year value</a:t>
            </a:r>
          </a:p>
          <a:p>
            <a:pPr lvl="2"/>
            <a:r>
              <a:rPr lang="en-US" dirty="0" smtClean="0"/>
              <a:t>Multiply the balance by 1.05</a:t>
            </a:r>
          </a:p>
          <a:p>
            <a:pPr lvl="1"/>
            <a:r>
              <a:rPr lang="en-US" dirty="0" smtClean="0"/>
              <a:t>Report the final year value as the answer</a:t>
            </a:r>
          </a:p>
          <a:p>
            <a:r>
              <a:rPr lang="en-US" dirty="0" smtClean="0"/>
              <a:t>The pseudocode is easily translated into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AD8-2BF3-4512-9716-866F0B403D18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96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Language</a:t>
            </a:r>
            <a:endParaRPr lang="en-US" dirty="0"/>
          </a:p>
        </p:txBody>
      </p:sp>
      <p:sp>
        <p:nvSpPr>
          <p:cNvPr id="1741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1990</a:t>
            </a:r>
            <a:r>
              <a:rPr lang="ja-JP" altLang="en-US" dirty="0" smtClean="0"/>
              <a:t>’</a:t>
            </a:r>
            <a:r>
              <a:rPr lang="en-US" dirty="0" smtClean="0"/>
              <a:t>s, Guido van Rossum designed what would become the Python programming language </a:t>
            </a:r>
          </a:p>
          <a:p>
            <a:r>
              <a:rPr lang="en-US" dirty="0" smtClean="0"/>
              <a:t>Van Rossum was dissatisfied with the languages available</a:t>
            </a:r>
          </a:p>
          <a:p>
            <a:pPr lvl="1"/>
            <a:r>
              <a:rPr lang="en-US" dirty="0" smtClean="0"/>
              <a:t>They were optimized to write large programs that executed quickly</a:t>
            </a:r>
          </a:p>
          <a:p>
            <a:r>
              <a:rPr lang="en-US" dirty="0" smtClean="0"/>
              <a:t>He needed a language that could not only be used to create programs quickly but also make them easy to modify</a:t>
            </a:r>
          </a:p>
          <a:p>
            <a:pPr lvl="1"/>
            <a:r>
              <a:rPr lang="en-US" dirty="0" smtClean="0"/>
              <a:t>It was designed to have a much simpler and cleaner syntax than other popular languages such as Java, C and C++  (making it easier to learn)</a:t>
            </a:r>
          </a:p>
          <a:p>
            <a:pPr lvl="1"/>
            <a:r>
              <a:rPr lang="en-US" dirty="0" smtClean="0"/>
              <a:t>Python is interpreted, making it easier to develop and test short programs</a:t>
            </a:r>
          </a:p>
          <a:p>
            <a:r>
              <a:rPr lang="en-US" dirty="0" smtClean="0"/>
              <a:t>Python programs are executed by the Python interpreter</a:t>
            </a:r>
          </a:p>
          <a:p>
            <a:pPr lvl="1"/>
            <a:r>
              <a:rPr lang="en-US" dirty="0" smtClean="0"/>
              <a:t>The interpreter reads your program and executes it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1862-CAD8-4130-AD8C-5637E495E046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99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Environments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of creating a computer program</a:t>
            </a:r>
          </a:p>
          <a:p>
            <a:pPr lvl="1"/>
            <a:r>
              <a:rPr lang="en-US" dirty="0" smtClean="0"/>
              <a:t>Using an Integrated Development Environment (IDE)</a:t>
            </a:r>
          </a:p>
          <a:p>
            <a:pPr lvl="1"/>
            <a:r>
              <a:rPr lang="en-US" dirty="0" smtClean="0"/>
              <a:t>Using a text editor </a:t>
            </a:r>
          </a:p>
          <a:p>
            <a:r>
              <a:rPr lang="en-US" dirty="0" smtClean="0"/>
              <a:t>You should use the method you are most comfortable with.</a:t>
            </a:r>
          </a:p>
          <a:p>
            <a:pPr lvl="1"/>
            <a:r>
              <a:rPr lang="en-US" dirty="0" smtClean="0"/>
              <a:t>I’ll use the Wing IDE for all my in-class examples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FCA9-A866-418A-B852-6D5C1142AD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97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components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 code editor can help programming by:</a:t>
            </a:r>
          </a:p>
          <a:p>
            <a:pPr lvl="1"/>
            <a:r>
              <a:rPr lang="en-US" dirty="0" smtClean="0"/>
              <a:t>Listing line numbers of code</a:t>
            </a:r>
          </a:p>
          <a:p>
            <a:pPr lvl="1"/>
            <a:r>
              <a:rPr lang="en-US" dirty="0" smtClean="0"/>
              <a:t>Color lines of code (comments, text…)</a:t>
            </a:r>
          </a:p>
          <a:p>
            <a:pPr lvl="1"/>
            <a:r>
              <a:rPr lang="en-US" dirty="0" smtClean="0"/>
              <a:t>Auto-indent source code </a:t>
            </a:r>
          </a:p>
          <a:p>
            <a:r>
              <a:rPr lang="en-US" dirty="0" smtClean="0"/>
              <a:t>Output window</a:t>
            </a:r>
          </a:p>
          <a:p>
            <a:r>
              <a:rPr lang="en-US" dirty="0" smtClean="0"/>
              <a:t>Debugger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D873-EA2E-426C-A88E-D68050A3247A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10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 descr="U:\PC\publisher\2013 wiley slides\Ch 1-4\Chapter  1\Media\Illustrations\py_01_05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304926"/>
            <a:ext cx="6358486" cy="48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Wing IDE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23440" y="4919345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781800" y="3017838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B2F1-F2FB-4AD0-8333-F2A1947EFB70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94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65562" y="1255006"/>
            <a:ext cx="7543801" cy="421394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program in Python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1510" name="Picture 7" descr="U:\PC\publisher\2013 wiley slides\Ch 1-4\Chapter  1\Media\Illustrations\py_01_05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86" t="23457" r="66319" b="67314"/>
          <a:stretch>
            <a:fillRect/>
          </a:stretch>
        </p:blipFill>
        <p:spPr bwMode="auto">
          <a:xfrm>
            <a:off x="853281" y="1676400"/>
            <a:ext cx="5989638" cy="13541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680-D8C0-4F37-B83C-5BF0F62B656A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144858"/>
            <a:ext cx="7543801" cy="1569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We will examine this program in the next section</a:t>
            </a:r>
          </a:p>
          <a:p>
            <a:pPr marL="742950" lvl="1" indent="-285750"/>
            <a:r>
              <a:rPr lang="en-US" dirty="0"/>
              <a:t>Typing the program into your IDE would be good practice!</a:t>
            </a:r>
          </a:p>
          <a:p>
            <a:pPr marL="742950" lvl="1" indent="-285750"/>
            <a:r>
              <a:rPr lang="en-US" dirty="0"/>
              <a:t>Be careful of spelling e.g., </a:t>
            </a:r>
            <a:r>
              <a:rPr lang="ja-JP" altLang="en-US" dirty="0"/>
              <a:t>‘</a:t>
            </a:r>
            <a:r>
              <a:rPr lang="en-US" dirty="0"/>
              <a:t>print</a:t>
            </a:r>
            <a:r>
              <a:rPr lang="ja-JP" altLang="en-US" dirty="0"/>
              <a:t>’</a:t>
            </a:r>
            <a:r>
              <a:rPr lang="en-US" dirty="0"/>
              <a:t> vs. </a:t>
            </a:r>
            <a:r>
              <a:rPr lang="ja-JP" altLang="en-US" dirty="0"/>
              <a:t>‘</a:t>
            </a:r>
            <a:r>
              <a:rPr lang="en-US" dirty="0" err="1"/>
              <a:t>primt</a:t>
            </a:r>
            <a:r>
              <a:rPr lang="ja-JP" altLang="en-US" dirty="0"/>
              <a:t>’</a:t>
            </a:r>
            <a:endParaRPr lang="en-US" dirty="0"/>
          </a:p>
          <a:p>
            <a:pPr marL="742950" lvl="1" indent="-285750"/>
            <a:r>
              <a:rPr lang="en-US" dirty="0" err="1"/>
              <a:t>PyTHon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</a:t>
            </a:r>
            <a:r>
              <a:rPr lang="en-US" dirty="0" err="1"/>
              <a:t>CaSe</a:t>
            </a:r>
            <a:r>
              <a:rPr lang="en-US" dirty="0"/>
              <a:t> </a:t>
            </a:r>
            <a:r>
              <a:rPr lang="en-US" dirty="0" err="1"/>
              <a:t>SeNsItiVe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22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Algorithm:</a:t>
            </a:r>
          </a:p>
          <a:p>
            <a:r>
              <a:rPr lang="en-US" dirty="0" smtClean="0"/>
              <a:t>An </a:t>
            </a:r>
            <a:r>
              <a:rPr lang="en-US" b="1" i="1" dirty="0" smtClean="0"/>
              <a:t>algorithm</a:t>
            </a:r>
            <a:r>
              <a:rPr lang="en-US" dirty="0" smtClean="0"/>
              <a:t> is a step by step description of how to solve a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27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0" descr="U:\PC\publisher\2013 wiley slides\Ch 1-4\Chapter  1\Media\Illustrations\py_01_04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9" y="3654779"/>
            <a:ext cx="49387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 programming</a:t>
            </a:r>
            <a:endParaRPr lang="en-US" dirty="0"/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a simple text editor to write your source code</a:t>
            </a:r>
          </a:p>
          <a:p>
            <a:r>
              <a:rPr lang="en-US" dirty="0" smtClean="0"/>
              <a:t>Once saved as Hello.py, you can use a console window to:</a:t>
            </a:r>
          </a:p>
          <a:p>
            <a:pPr lvl="1"/>
            <a:r>
              <a:rPr lang="en-US" dirty="0" smtClean="0"/>
              <a:t>Compile the program</a:t>
            </a:r>
          </a:p>
          <a:p>
            <a:pPr lvl="1"/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416026" y="3727775"/>
            <a:ext cx="29718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Compile/execute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26630" y="3986839"/>
            <a:ext cx="1422400" cy="72072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65C3-8366-4F5F-9628-FC6CEA737F45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0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your work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source code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is stored in .py files</a:t>
            </a:r>
          </a:p>
          <a:p>
            <a:r>
              <a:rPr lang="en-US" dirty="0"/>
              <a:t>Create </a:t>
            </a:r>
            <a:r>
              <a:rPr lang="en-US" dirty="0" smtClean="0"/>
              <a:t>a </a:t>
            </a:r>
            <a:r>
              <a:rPr lang="en-US" dirty="0"/>
              <a:t>folder </a:t>
            </a:r>
            <a:r>
              <a:rPr lang="en-US" dirty="0" smtClean="0"/>
              <a:t>for this course</a:t>
            </a:r>
            <a:endParaRPr lang="en-US" dirty="0"/>
          </a:p>
          <a:p>
            <a:r>
              <a:rPr lang="en-US" dirty="0" smtClean="0"/>
              <a:t>Create one folder per program inside the course folder</a:t>
            </a:r>
          </a:p>
          <a:p>
            <a:pPr lvl="1"/>
            <a:r>
              <a:rPr lang="en-US" dirty="0" smtClean="0"/>
              <a:t>A program can consist of several .py files</a:t>
            </a:r>
          </a:p>
          <a:p>
            <a:r>
              <a:rPr lang="en-US" dirty="0" smtClean="0"/>
              <a:t>Be sure you know where your IDE stores your files</a:t>
            </a:r>
          </a:p>
          <a:p>
            <a:pPr lvl="1"/>
            <a:r>
              <a:rPr lang="en-US" dirty="0" smtClean="0"/>
              <a:t>You need to be able to find you files</a:t>
            </a:r>
          </a:p>
          <a:p>
            <a:r>
              <a:rPr lang="en-US" dirty="0" smtClean="0"/>
              <a:t>Backup your files:</a:t>
            </a:r>
          </a:p>
          <a:p>
            <a:pPr lvl="1"/>
            <a:r>
              <a:rPr lang="en-US" dirty="0" smtClean="0"/>
              <a:t>To a USB flash drive</a:t>
            </a:r>
          </a:p>
          <a:p>
            <a:pPr lvl="1"/>
            <a:r>
              <a:rPr lang="en-US" dirty="0" smtClean="0"/>
              <a:t>To a network drive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DD7B-F690-457D-BD2C-6BBA715A194D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3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interactive mode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other languages you can write/save a complete Python program in a file and let the interpreter execute the instructions all at once.</a:t>
            </a:r>
          </a:p>
          <a:p>
            <a:r>
              <a:rPr lang="en-US" dirty="0" smtClean="0"/>
              <a:t>Alternatively you can run instructions one at a time using interactive mode.</a:t>
            </a:r>
          </a:p>
          <a:p>
            <a:pPr lvl="1"/>
            <a:r>
              <a:rPr lang="en-US" dirty="0" smtClean="0"/>
              <a:t>It allows quick </a:t>
            </a:r>
            <a:r>
              <a:rPr lang="ja-JP" altLang="en-US" smtClean="0"/>
              <a:t>‘</a:t>
            </a:r>
            <a:r>
              <a:rPr lang="en-US" dirty="0" smtClean="0"/>
              <a:t>test programs</a:t>
            </a:r>
            <a:r>
              <a:rPr lang="ja-JP" altLang="en-US" smtClean="0"/>
              <a:t>’</a:t>
            </a:r>
            <a:r>
              <a:rPr lang="en-US" dirty="0" smtClean="0"/>
              <a:t> to be written.</a:t>
            </a:r>
          </a:p>
          <a:p>
            <a:pPr lvl="1"/>
            <a:r>
              <a:rPr lang="en-US" dirty="0" smtClean="0"/>
              <a:t>Interactive mode allows you to write python statements directly in the console window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5F5-31DD-48EB-8544-DE00FB46D2DE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32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 a Running Program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reads your program and generates byte code instructions (simple instructions for the Python Virtual machine)</a:t>
            </a:r>
          </a:p>
          <a:p>
            <a:pPr lvl="1"/>
            <a:r>
              <a:rPr lang="en-US" dirty="0" smtClean="0"/>
              <a:t>The Python Virtual machine is a program that is similar to the CPU of your computer</a:t>
            </a:r>
          </a:p>
          <a:p>
            <a:pPr lvl="1"/>
            <a:r>
              <a:rPr lang="en-US" dirty="0" smtClean="0"/>
              <a:t>Any necessary libraries (e.g. for drawing graphics) are automatically located and included by the virtual machine</a:t>
            </a:r>
            <a:endParaRPr lang="en-US" dirty="0"/>
          </a:p>
        </p:txBody>
      </p:sp>
      <p:pic>
        <p:nvPicPr>
          <p:cNvPr id="25606" name="Picture 7" descr="U:\PC\publisher\2013 wiley slides\Ch 1-4\Chapter  1\Media\Illustrations\py_01_07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17585"/>
            <a:ext cx="617220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EF8B-3F31-4108-8C46-B022713E0FBC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24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Wing IDE on you lab computer</a:t>
            </a:r>
          </a:p>
          <a:p>
            <a:r>
              <a:rPr lang="en-US" dirty="0" smtClean="0"/>
              <a:t>We are going to start simple, and as we learn more about Python, we’ll use additional features in 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38C3-356E-4D4B-B11E-0FA51F526598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9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Wing IDE</a:t>
            </a:r>
            <a:endParaRPr lang="en-US" dirty="0"/>
          </a:p>
        </p:txBody>
      </p:sp>
      <p:pic>
        <p:nvPicPr>
          <p:cNvPr id="6" name="Content Placeholder 5" descr="Python Window.tif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648" r="-102" b="-7648"/>
          <a:stretch/>
        </p:blipFill>
        <p:spPr>
          <a:xfrm>
            <a:off x="822959" y="1255006"/>
            <a:ext cx="7588518" cy="46140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1E-CF4C-4E1A-8709-A16DE8117888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80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Wing Tool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spirit of keeping things simple we will start with the four icons in the top left corner </a:t>
            </a:r>
          </a:p>
          <a:p>
            <a:pPr lvl="1"/>
            <a:r>
              <a:rPr lang="en-US" dirty="0" smtClean="0"/>
              <a:t>If you don’t see the tool bar press “Shift” and “F2”</a:t>
            </a:r>
          </a:p>
          <a:p>
            <a:r>
              <a:rPr lang="en-US" dirty="0" smtClean="0"/>
              <a:t>Create a new file</a:t>
            </a:r>
          </a:p>
          <a:p>
            <a:r>
              <a:rPr lang="en-US" dirty="0" smtClean="0"/>
              <a:t>Open a file from disk</a:t>
            </a:r>
          </a:p>
          <a:p>
            <a:r>
              <a:rPr lang="en-US" dirty="0" smtClean="0"/>
              <a:t>Save the active file</a:t>
            </a:r>
          </a:p>
          <a:p>
            <a:r>
              <a:rPr lang="en-US" dirty="0" smtClean="0"/>
              <a:t>Save all unsaved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FC58-6B07-483F-88D7-24CAF4DA5A6D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8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38497"/>
          </a:xfrm>
        </p:spPr>
        <p:txBody>
          <a:bodyPr/>
          <a:lstStyle/>
          <a:p>
            <a:r>
              <a:rPr lang="en-US" dirty="0" smtClean="0"/>
              <a:t>Click on the icon to create a new file</a:t>
            </a:r>
          </a:p>
          <a:p>
            <a:r>
              <a:rPr lang="en-US" dirty="0" smtClean="0"/>
              <a:t>The File Editor window will open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C70-83D6-4DE0-8D5D-E45B6CCE9309}" type="datetime1">
              <a:rPr lang="en-US" smtClean="0"/>
              <a:pPr/>
              <a:t>6/16/2017</a:t>
            </a:fld>
            <a:endParaRPr lang="en-US" dirty="0"/>
          </a:p>
        </p:txBody>
      </p:sp>
      <p:pic>
        <p:nvPicPr>
          <p:cNvPr id="6" name="Picture 5" descr="File Editor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4" y="2189324"/>
            <a:ext cx="8246755" cy="36581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42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following into the Editor: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 My first Python program</a:t>
            </a:r>
          </a:p>
          <a:p>
            <a:pPr marL="228600" lvl="1" indent="0">
              <a:buNone/>
            </a:pPr>
            <a:r>
              <a:rPr lang="en-US" dirty="0">
                <a:latin typeface="Lucida Console"/>
                <a:cs typeface="Lucida Console"/>
              </a:rPr>
              <a:t>p</a:t>
            </a:r>
            <a:r>
              <a:rPr lang="en-US" dirty="0" smtClean="0">
                <a:latin typeface="Lucida Console"/>
                <a:cs typeface="Lucida Console"/>
              </a:rPr>
              <a:t>rint(“Hello World!”)</a:t>
            </a:r>
          </a:p>
          <a:p>
            <a:r>
              <a:rPr lang="en-US" dirty="0" smtClean="0"/>
              <a:t>Save your file as “hello.py”</a:t>
            </a:r>
            <a:endParaRPr lang="en-US" dirty="0"/>
          </a:p>
          <a:p>
            <a:r>
              <a:rPr lang="en-US" dirty="0" smtClean="0"/>
              <a:t>This is “Step Two  Write a simple program” from page 7 in your text.</a:t>
            </a:r>
          </a:p>
          <a:p>
            <a:r>
              <a:rPr lang="en-US" dirty="0" smtClean="0"/>
              <a:t>Remember – Python is </a:t>
            </a:r>
            <a:r>
              <a:rPr lang="en-US" b="1" dirty="0" smtClean="0"/>
              <a:t>case sensitive</a:t>
            </a:r>
          </a:p>
          <a:p>
            <a:pPr lvl="1"/>
            <a:r>
              <a:rPr lang="en-US" dirty="0" smtClean="0"/>
              <a:t>You have to enter the upper and lower case letters exactly as this appear above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ACD-D6AF-45F4-B8DD-AEE826786397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24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to Run</a:t>
            </a:r>
            <a:endParaRPr lang="en-US" dirty="0"/>
          </a:p>
        </p:txBody>
      </p:sp>
      <p:pic>
        <p:nvPicPr>
          <p:cNvPr id="6" name="Content Placeholder 5" descr="Hello World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990" b="-79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9E6-CB8A-4885-A772-F462BC3043FA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86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tells a computer the sequence of steps needed to complete a specific task</a:t>
            </a:r>
          </a:p>
          <a:p>
            <a:pPr lvl="1"/>
            <a:r>
              <a:rPr lang="en-US" dirty="0" smtClean="0"/>
              <a:t>The program consists of a very large number of primitive (simple) instructions</a:t>
            </a:r>
          </a:p>
          <a:p>
            <a:r>
              <a:rPr lang="en-US" dirty="0" smtClean="0"/>
              <a:t>Computers can carry out a wide range of tasks because they can execute different programs </a:t>
            </a:r>
            <a:endParaRPr lang="en-US" dirty="0"/>
          </a:p>
          <a:p>
            <a:pPr lvl="1"/>
            <a:r>
              <a:rPr lang="en-US" dirty="0" smtClean="0"/>
              <a:t>Each program is designed to direct the computer to work on a specific task</a:t>
            </a:r>
          </a:p>
          <a:p>
            <a:pPr marL="0" indent="0">
              <a:buNone/>
            </a:pPr>
            <a:r>
              <a:rPr lang="en-US" b="1" i="1" dirty="0" smtClean="0"/>
              <a:t>Programming:</a:t>
            </a:r>
          </a:p>
          <a:p>
            <a:r>
              <a:rPr lang="en-US" dirty="0" smtClean="0"/>
              <a:t>The act of designing, implementing, and testing computer programs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7438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0382"/>
          </a:xfrm>
        </p:spPr>
        <p:txBody>
          <a:bodyPr/>
          <a:lstStyle/>
          <a:p>
            <a:r>
              <a:rPr lang="en-US" dirty="0" smtClean="0"/>
              <a:t>Click the Green Arrow in the Tool 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DD12-6947-4113-983D-911CB29D7D9D}" type="datetime1">
              <a:rPr lang="en-US" smtClean="0"/>
              <a:pPr/>
              <a:t>6/16/2017</a:t>
            </a:fld>
            <a:endParaRPr lang="en-US" dirty="0"/>
          </a:p>
        </p:txBody>
      </p:sp>
      <p:pic>
        <p:nvPicPr>
          <p:cNvPr id="6" name="Picture 5" descr="Hello World - Run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2" y="1637696"/>
            <a:ext cx="8539728" cy="45035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42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Your First Program</a:t>
            </a:r>
            <a:endParaRPr lang="en-US" dirty="0"/>
          </a:p>
        </p:txBody>
      </p:sp>
      <p:sp>
        <p:nvSpPr>
          <p:cNvPr id="2969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Python program contains one or more lines of instructions (statements) that will be translated and executed by the interpreter</a:t>
            </a:r>
          </a:p>
          <a:p>
            <a:pPr marL="2286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My first Python program</a:t>
            </a:r>
          </a:p>
          <a:p>
            <a:pPr marL="228600" lvl="1" indent="0">
              <a:buNone/>
            </a:pPr>
            <a:r>
              <a:rPr lang="en-US" dirty="0">
                <a:latin typeface="Lucida Console"/>
                <a:cs typeface="Lucida Console"/>
              </a:rPr>
              <a:t>Print(“Hello World!”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/>
              <a:t>The first line is a comment (a statement that provides descriptive information about the program to programmers).</a:t>
            </a:r>
          </a:p>
          <a:p>
            <a:r>
              <a:rPr lang="en-US" sz="2400" dirty="0" smtClean="0"/>
              <a:t>The second line contains a statement that prints a line of text onscreen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Hello, World!</a:t>
            </a:r>
            <a:r>
              <a:rPr lang="ja-JP" altLang="en-US" sz="2400" dirty="0" smtClean="0"/>
              <a:t>”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8559-61BE-48C7-BD00-A935C52412D1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77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Python Syntax: </a:t>
            </a:r>
            <a:r>
              <a:rPr lang="en-US" i="1" dirty="0" smtClean="0"/>
              <a:t>Print</a:t>
            </a:r>
            <a:endParaRPr lang="en-US" i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512361"/>
          </a:xfrm>
        </p:spPr>
        <p:txBody>
          <a:bodyPr/>
          <a:lstStyle/>
          <a:p>
            <a:r>
              <a:rPr lang="en-US" dirty="0" smtClean="0"/>
              <a:t>Using the Python </a:t>
            </a:r>
            <a:r>
              <a:rPr lang="ja-JP" altLang="en-US" dirty="0" smtClean="0"/>
              <a:t>‘</a:t>
            </a:r>
            <a:r>
              <a:rPr lang="en-US" dirty="0" smtClean="0"/>
              <a:t>print()</a:t>
            </a:r>
            <a:r>
              <a:rPr lang="ja-JP" altLang="en-US" dirty="0" smtClean="0"/>
              <a:t>’</a:t>
            </a:r>
            <a:r>
              <a:rPr lang="en-US" dirty="0" smtClean="0"/>
              <a:t> function.</a:t>
            </a:r>
          </a:p>
          <a:p>
            <a:pPr lvl="1"/>
            <a:r>
              <a:rPr lang="en-US" dirty="0" smtClean="0"/>
              <a:t>A function is a collection of programming instructions that carry out a particular task (in this case to print a value onscreen).</a:t>
            </a:r>
          </a:p>
          <a:p>
            <a:pPr lvl="1"/>
            <a:r>
              <a:rPr lang="en-US" dirty="0" smtClean="0"/>
              <a:t>It</a:t>
            </a:r>
            <a:r>
              <a:rPr lang="ja-JP" altLang="en-US" dirty="0" smtClean="0"/>
              <a:t>’</a:t>
            </a:r>
            <a:r>
              <a:rPr lang="en-US" dirty="0" smtClean="0"/>
              <a:t>s code that somebody else wrote for you!</a:t>
            </a:r>
            <a:endParaRPr lang="en-US" dirty="0"/>
          </a:p>
        </p:txBody>
      </p:sp>
      <p:pic>
        <p:nvPicPr>
          <p:cNvPr id="27654" name="Picture 7" descr="U:\PC\publisher\2013 wiley slides\Ch 1-4\Chapter  1\Media\Illustrations\py_syn_01_01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4" y="2985922"/>
            <a:ext cx="6624638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4EA2-85DF-47CA-A282-A7ED305EF02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99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Python Functions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use, or call, a function in Python you need to specify:</a:t>
            </a:r>
          </a:p>
          <a:p>
            <a:pPr lvl="1"/>
            <a:r>
              <a:rPr lang="en-US" dirty="0" smtClean="0"/>
              <a:t>The name of the function that you want to use (in the previous example the name was print)</a:t>
            </a:r>
          </a:p>
          <a:p>
            <a:pPr lvl="1"/>
            <a:r>
              <a:rPr lang="en-US" dirty="0" smtClean="0"/>
              <a:t>Any values (arguments) needed by the function to carry out its task (in this case, </a:t>
            </a:r>
            <a:r>
              <a:rPr lang="ja-JP" altLang="en-US" dirty="0" smtClean="0"/>
              <a:t>“</a:t>
            </a:r>
            <a:r>
              <a:rPr lang="en-US" dirty="0" smtClean="0"/>
              <a:t>Hello World!</a:t>
            </a:r>
            <a:r>
              <a:rPr lang="ja-JP" altLang="en-US" dirty="0" smtClean="0"/>
              <a:t>”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Arguments are enclosed in parentheses and multiple arguments are separated with commas.</a:t>
            </a:r>
          </a:p>
          <a:p>
            <a:pPr lvl="1"/>
            <a:r>
              <a:rPr lang="en-US" dirty="0" smtClean="0"/>
              <a:t>A sequence of characters enclosed in quotations marks are called a string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E7D-92AB-4733-A335-FAE9DE5DE956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8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Printing numerical values</a:t>
            </a:r>
          </a:p>
          <a:p>
            <a:pPr lvl="1"/>
            <a:r>
              <a:rPr lang="en-US" dirty="0" smtClean="0"/>
              <a:t>print(3 + 4) </a:t>
            </a:r>
          </a:p>
          <a:p>
            <a:pPr lvl="1"/>
            <a:r>
              <a:rPr lang="en-US" dirty="0" smtClean="0"/>
              <a:t>Evaluates the expression 3 + 4 and displays 7</a:t>
            </a:r>
          </a:p>
          <a:p>
            <a:r>
              <a:rPr lang="en-US" dirty="0" smtClean="0"/>
              <a:t>Passing multiple values to the function</a:t>
            </a:r>
          </a:p>
          <a:p>
            <a:pPr lvl="1"/>
            <a:r>
              <a:rPr lang="en-US" dirty="0" smtClean="0"/>
              <a:t>print(“the answer is”, 6 * 7)</a:t>
            </a:r>
          </a:p>
          <a:p>
            <a:pPr lvl="1"/>
            <a:r>
              <a:rPr lang="en-US" dirty="0" smtClean="0"/>
              <a:t>Displays The answer is 42</a:t>
            </a:r>
          </a:p>
          <a:p>
            <a:pPr lvl="1"/>
            <a:r>
              <a:rPr lang="en-US" dirty="0" smtClean="0"/>
              <a:t>Each value passed to the function is displayed, one after another, with a blank space after each value</a:t>
            </a:r>
          </a:p>
          <a:p>
            <a:r>
              <a:rPr lang="en-US" dirty="0" smtClean="0"/>
              <a:t>By default the print function starts a new line after its arguments are printed</a:t>
            </a:r>
          </a:p>
          <a:p>
            <a:pPr lvl="1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print(“World!”)</a:t>
            </a:r>
          </a:p>
          <a:p>
            <a:pPr lvl="1"/>
            <a:r>
              <a:rPr lang="en-US" dirty="0" smtClean="0"/>
              <a:t>Prints two lines of text</a:t>
            </a:r>
          </a:p>
          <a:p>
            <a:pPr lvl="1"/>
            <a:r>
              <a:rPr lang="en-US" dirty="0" smtClean="0"/>
              <a:t>Hello</a:t>
            </a:r>
          </a:p>
          <a:p>
            <a:pPr lvl="1"/>
            <a:r>
              <a:rPr lang="en-US" dirty="0" smtClean="0"/>
              <a:t>World!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48C4-19AE-495C-A5EC-02B37B8CB5A4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03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Second Program </a:t>
            </a:r>
            <a:r>
              <a:rPr lang="en-US" sz="2700" dirty="0" smtClean="0"/>
              <a:t>(Page 12, printtest.py)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1" y="1255006"/>
            <a:ext cx="8251372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Sample Program that demonstrates the print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Prints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print(3 + 4)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 Hello World! on two lines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print(“Hello”)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print(“World!”)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 multiple values with a single print function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print(“My favorite number are”, 3 + 4, “and” 3 + 10)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 Print Hello World! on two lines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print(“Goodbye”)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print(“Hope to see you again”)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7639-CCAF-4731-A7B9-26DCBD9BFD16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2969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two Categories of Errors:</a:t>
            </a:r>
          </a:p>
          <a:p>
            <a:pPr lvl="1"/>
            <a:r>
              <a:rPr lang="en-US" sz="2000" dirty="0" smtClean="0"/>
              <a:t>Compile-time Errors </a:t>
            </a:r>
          </a:p>
          <a:p>
            <a:pPr lvl="2"/>
            <a:r>
              <a:rPr lang="en-US" sz="1600" dirty="0" smtClean="0"/>
              <a:t>aka Syntax Errors</a:t>
            </a:r>
          </a:p>
          <a:p>
            <a:pPr lvl="3"/>
            <a:r>
              <a:rPr lang="en-US" sz="1600" dirty="0" smtClean="0"/>
              <a:t>Spelling, capitalization, punctuation</a:t>
            </a:r>
          </a:p>
          <a:p>
            <a:pPr lvl="3"/>
            <a:r>
              <a:rPr lang="en-US" sz="1600" dirty="0" smtClean="0"/>
              <a:t>Ordering of statements, matching of parenthesis, quotes…</a:t>
            </a:r>
          </a:p>
          <a:p>
            <a:pPr lvl="2"/>
            <a:r>
              <a:rPr lang="en-US" sz="1600" dirty="0" smtClean="0"/>
              <a:t>No executable program is created by the compiler</a:t>
            </a:r>
          </a:p>
          <a:p>
            <a:pPr lvl="2"/>
            <a:r>
              <a:rPr lang="en-US" sz="1600" dirty="0" smtClean="0"/>
              <a:t>Correct first error listed, then compile again. </a:t>
            </a:r>
          </a:p>
          <a:p>
            <a:pPr lvl="3"/>
            <a:r>
              <a:rPr lang="en-US" sz="1600" dirty="0" smtClean="0"/>
              <a:t>Repeat until all errors are fixed</a:t>
            </a:r>
          </a:p>
          <a:p>
            <a:pPr lvl="1"/>
            <a:r>
              <a:rPr lang="en-US" sz="2000" dirty="0" smtClean="0"/>
              <a:t>Run-time Errors</a:t>
            </a:r>
          </a:p>
          <a:p>
            <a:pPr lvl="2"/>
            <a:r>
              <a:rPr lang="en-US" sz="1600" dirty="0"/>
              <a:t>a</a:t>
            </a:r>
            <a:r>
              <a:rPr lang="en-US" sz="1600" dirty="0" smtClean="0"/>
              <a:t>ka Logic Errors</a:t>
            </a:r>
          </a:p>
          <a:p>
            <a:pPr lvl="2"/>
            <a:r>
              <a:rPr lang="en-US" sz="1600" dirty="0" smtClean="0"/>
              <a:t>The program runs, but produces unintended results</a:t>
            </a:r>
          </a:p>
          <a:p>
            <a:pPr lvl="2"/>
            <a:r>
              <a:rPr lang="en-US" sz="1600" dirty="0" smtClean="0"/>
              <a:t>The program may </a:t>
            </a:r>
            <a:r>
              <a:rPr lang="ja-JP" altLang="en-US" sz="1600" dirty="0" smtClean="0"/>
              <a:t>‘</a:t>
            </a:r>
            <a:r>
              <a:rPr lang="en-US" altLang="ja-JP" sz="1600" dirty="0" smtClean="0"/>
              <a:t>crash</a:t>
            </a:r>
            <a:r>
              <a:rPr lang="ja-JP" altLang="en-US" sz="1600" dirty="0" smtClean="0"/>
              <a:t>’</a:t>
            </a: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C148-3039-477A-A9EE-08265D274158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74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072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error are caught by the compiler</a:t>
            </a:r>
          </a:p>
          <a:p>
            <a:r>
              <a:rPr lang="en-US" dirty="0" smtClean="0"/>
              <a:t>What happens if you</a:t>
            </a:r>
          </a:p>
          <a:p>
            <a:pPr lvl="1"/>
            <a:r>
              <a:rPr lang="en-US" dirty="0" smtClean="0"/>
              <a:t>Miss-capitalize a word:		Print("Hello World!")</a:t>
            </a:r>
          </a:p>
          <a:p>
            <a:pPr lvl="1"/>
            <a:r>
              <a:rPr lang="en-US" dirty="0" smtClean="0"/>
              <a:t>Leave out quotes 		print(Hello World!)</a:t>
            </a:r>
          </a:p>
          <a:p>
            <a:pPr lvl="1"/>
            <a:r>
              <a:rPr lang="en-US" dirty="0" smtClean="0"/>
              <a:t>Mismatch quotes		print("Hello World!')</a:t>
            </a:r>
            <a:endParaRPr lang="en-US" altLang="ja-JP" dirty="0" smtClean="0"/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match brackets		print(</a:t>
            </a:r>
            <a:r>
              <a:rPr lang="en-US" dirty="0" smtClean="0"/>
              <a:t>'Hello'</a:t>
            </a:r>
            <a:endParaRPr lang="en-US" altLang="ja-JP" dirty="0" smtClean="0"/>
          </a:p>
          <a:p>
            <a:r>
              <a:rPr lang="en-US" dirty="0" smtClean="0"/>
              <a:t>Type each example above in the Wing </a:t>
            </a:r>
            <a:r>
              <a:rPr lang="en-US" b="1" dirty="0" smtClean="0"/>
              <a:t>Python Shell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What error messages are generated?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C976-E713-4F74-905C-79E28FEEAE50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0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17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you</a:t>
            </a:r>
          </a:p>
          <a:p>
            <a:pPr lvl="1"/>
            <a:r>
              <a:rPr lang="en-US" dirty="0" smtClean="0"/>
              <a:t>Divide by zero		print(1/0)</a:t>
            </a:r>
          </a:p>
          <a:p>
            <a:pPr lvl="1"/>
            <a:r>
              <a:rPr lang="en-US" dirty="0" smtClean="0"/>
              <a:t>Misspell output	print(</a:t>
            </a:r>
            <a:r>
              <a:rPr lang="en-US" altLang="ja-JP" dirty="0" smtClean="0"/>
              <a:t>"Hello, Word!")</a:t>
            </a:r>
          </a:p>
          <a:p>
            <a:pPr lvl="1"/>
            <a:r>
              <a:rPr lang="en-US" dirty="0" smtClean="0"/>
              <a:t>Forget to output	Remove line 2</a:t>
            </a:r>
          </a:p>
          <a:p>
            <a:r>
              <a:rPr lang="en-US" dirty="0" smtClean="0"/>
              <a:t>Programs will compile and run</a:t>
            </a:r>
          </a:p>
          <a:p>
            <a:pPr lvl="1"/>
            <a:r>
              <a:rPr lang="en-US" dirty="0" smtClean="0"/>
              <a:t>The output may not be as expected</a:t>
            </a:r>
          </a:p>
          <a:p>
            <a:r>
              <a:rPr lang="en-US" dirty="0" smtClean="0"/>
              <a:t>Type each example above in the Wing </a:t>
            </a:r>
            <a:r>
              <a:rPr lang="en-US" b="1" dirty="0" smtClean="0"/>
              <a:t>Python Shell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What error messages are generated?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0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Computer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rapidly execute very simple instructions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is a sequence of instructions and decisions</a:t>
            </a:r>
          </a:p>
          <a:p>
            <a:r>
              <a:rPr lang="en-US" i="1" dirty="0" smtClean="0"/>
              <a:t>Programming</a:t>
            </a:r>
            <a:r>
              <a:rPr lang="en-US" dirty="0" smtClean="0"/>
              <a:t> is the art (and science) of designing, implementing, and testing computer programs</a:t>
            </a:r>
          </a:p>
          <a:p>
            <a:r>
              <a:rPr lang="en-US" dirty="0" smtClean="0"/>
              <a:t>The Central  Processing Unit (CPU) performs program control and data processing</a:t>
            </a:r>
          </a:p>
          <a:p>
            <a:r>
              <a:rPr lang="en-US" dirty="0" smtClean="0"/>
              <a:t>Storage devices include memory and secondary storage (e.g., a USB Flash Drive)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0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building blocks that make up a 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6FC-2D43-4530-821D-B63EAFC94AFE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6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Python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was designed in a way that makes it easier to learn than other programming languages such as Java, C and C++.</a:t>
            </a:r>
          </a:p>
          <a:p>
            <a:r>
              <a:rPr lang="en-US" dirty="0" smtClean="0"/>
              <a:t>The designers goal was to give Python simpler and cleaner syntax.</a:t>
            </a:r>
          </a:p>
          <a:p>
            <a:r>
              <a:rPr lang="en-US" dirty="0" smtClean="0"/>
              <a:t>Set aside some time to become familiar with the programming environment that you will use for your class work.</a:t>
            </a:r>
          </a:p>
          <a:p>
            <a:pPr lvl="1"/>
            <a:r>
              <a:rPr lang="en-US" dirty="0" smtClean="0"/>
              <a:t>It is important to practice with the tool so you can focus on learning Python</a:t>
            </a:r>
          </a:p>
          <a:p>
            <a:r>
              <a:rPr lang="en-US" dirty="0" smtClean="0"/>
              <a:t>An editor is a program for entering and modifying text, such as a Python program.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8D02-06A7-4674-B569-A4330513CF5A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4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Python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case sensitive. </a:t>
            </a:r>
          </a:p>
          <a:p>
            <a:pPr lvl="1"/>
            <a:r>
              <a:rPr lang="en-US" dirty="0" smtClean="0"/>
              <a:t>You must be careful about distinguishing between upper and lowercase letters.</a:t>
            </a:r>
          </a:p>
          <a:p>
            <a:r>
              <a:rPr lang="en-US" dirty="0" smtClean="0"/>
              <a:t>The Python compiler translates source code into byte code instructions that are executed by the Virtual machine.</a:t>
            </a:r>
          </a:p>
          <a:p>
            <a:r>
              <a:rPr lang="en-US" dirty="0" smtClean="0"/>
              <a:t>A function is called by specifying the function’s name and its parameters.</a:t>
            </a:r>
          </a:p>
          <a:p>
            <a:r>
              <a:rPr lang="en-US" dirty="0" smtClean="0"/>
              <a:t>A string is a sequence of characters enclosed in quotation marks.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9FD-FC81-4EA5-87D4-D0270CBE7287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04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Errors and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compile-time error is a violation of the programming language rules that is detected by the compiler.</a:t>
            </a:r>
          </a:p>
          <a:p>
            <a:r>
              <a:rPr lang="en-US" dirty="0" smtClean="0"/>
              <a:t>A run-time error causes a program to take an action that the programmer did not intend.</a:t>
            </a:r>
          </a:p>
          <a:p>
            <a:r>
              <a:rPr lang="en-US" dirty="0" smtClean="0"/>
              <a:t>Pseudo code is an informal description of a sequence of steps for solving a problem.</a:t>
            </a:r>
          </a:p>
          <a:p>
            <a:r>
              <a:rPr lang="en-US" dirty="0" smtClean="0"/>
              <a:t>An algorithm for solving a problem is a sequence of steps that is unambiguous, executable, and terminating.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133-1574-4754-9C71-A6A7B7769493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58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Hardware</a:t>
            </a:r>
            <a:r>
              <a:rPr lang="en-US" dirty="0"/>
              <a:t> consists of </a:t>
            </a:r>
            <a:r>
              <a:rPr lang="en-US" dirty="0" smtClean="0"/>
              <a:t>the physical elements in </a:t>
            </a:r>
            <a:r>
              <a:rPr lang="en-US" dirty="0"/>
              <a:t>a computer system.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very visible examples are the monitor, the mouse</a:t>
            </a:r>
            <a:r>
              <a:rPr lang="en-US" dirty="0" smtClean="0"/>
              <a:t>, external storage, </a:t>
            </a:r>
            <a:r>
              <a:rPr lang="en-US" dirty="0"/>
              <a:t>and the keyboard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central processing unit </a:t>
            </a:r>
            <a:r>
              <a:rPr lang="en-US" dirty="0" smtClean="0"/>
              <a:t>(CPU) performs program control and data processing </a:t>
            </a:r>
          </a:p>
          <a:p>
            <a:r>
              <a:rPr lang="en-US" dirty="0" smtClean="0"/>
              <a:t>Storage devices include memory (RAM) and secondary storage</a:t>
            </a:r>
          </a:p>
          <a:p>
            <a:pPr lvl="1"/>
            <a:r>
              <a:rPr lang="en-US" dirty="0" smtClean="0"/>
              <a:t>Hard disk</a:t>
            </a:r>
          </a:p>
          <a:p>
            <a:pPr lvl="1"/>
            <a:r>
              <a:rPr lang="en-US" dirty="0" smtClean="0"/>
              <a:t>Flash drives</a:t>
            </a:r>
          </a:p>
          <a:p>
            <a:pPr lvl="1"/>
            <a:r>
              <a:rPr lang="en-US" dirty="0" smtClean="0"/>
              <a:t>CD/DVD drives</a:t>
            </a:r>
          </a:p>
          <a:p>
            <a:r>
              <a:rPr lang="en-US" dirty="0" smtClean="0"/>
              <a:t>Input / output devices allow the user to interact with the computer</a:t>
            </a:r>
          </a:p>
          <a:p>
            <a:pPr lvl="1"/>
            <a:r>
              <a:rPr lang="en-US" dirty="0" smtClean="0"/>
              <a:t>Mouse, keyboard, printer, screen…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28E1-262F-40E3-A048-922B4DF0517C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76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31183" cy="725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View of a Computer’s Components</a:t>
            </a:r>
            <a:endParaRPr lang="en-US" dirty="0"/>
          </a:p>
        </p:txBody>
      </p:sp>
      <p:pic>
        <p:nvPicPr>
          <p:cNvPr id="15365" name="Picture 6" descr="U:\PC\publisher\2013 wiley slides\Ch 1-4\Chapter  1\Media\Illustrations\py_01_03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2238"/>
            <a:ext cx="84582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F90F-4E8C-49B7-BDD4-C67CB59D2339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5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CPU </a:t>
            </a:r>
            <a:r>
              <a:rPr lang="en-US" dirty="0"/>
              <a:t>has two components, the </a:t>
            </a:r>
            <a:r>
              <a:rPr lang="en-US" b="1" dirty="0"/>
              <a:t>control unit</a:t>
            </a:r>
            <a:r>
              <a:rPr lang="en-US" dirty="0"/>
              <a:t> and the </a:t>
            </a:r>
            <a:r>
              <a:rPr lang="en-US" b="1" dirty="0"/>
              <a:t>arithmetic logic </a:t>
            </a:r>
            <a:r>
              <a:rPr lang="en-US" b="1" dirty="0" smtClean="0"/>
              <a:t>unit</a:t>
            </a: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b="1" i="1" dirty="0"/>
              <a:t>control unit</a:t>
            </a:r>
            <a:r>
              <a:rPr lang="en-US" i="1" dirty="0"/>
              <a:t> </a:t>
            </a:r>
            <a:r>
              <a:rPr lang="en-US" dirty="0" smtClean="0"/>
              <a:t>directs </a:t>
            </a:r>
            <a:r>
              <a:rPr lang="en-US" dirty="0"/>
              <a:t>operation of the processor. </a:t>
            </a:r>
            <a:endParaRPr lang="en-US" dirty="0" smtClean="0"/>
          </a:p>
          <a:p>
            <a:pPr lvl="1"/>
            <a:r>
              <a:rPr lang="en-US" dirty="0"/>
              <a:t>All computer resources are managed by </a:t>
            </a:r>
            <a:r>
              <a:rPr lang="en-US" dirty="0" smtClean="0"/>
              <a:t>the </a:t>
            </a:r>
            <a:r>
              <a:rPr lang="en-US" b="1" dirty="0" smtClean="0"/>
              <a:t>control unit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controls communication and co-ordination between input/output devices.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reads and interprets instructions and determines the sequence for processing the data.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provides </a:t>
            </a:r>
            <a:r>
              <a:rPr lang="en-US" dirty="0"/>
              <a:t>timing and control </a:t>
            </a:r>
            <a:r>
              <a:rPr lang="en-US" dirty="0" smtClean="0"/>
              <a:t>signals </a:t>
            </a:r>
          </a:p>
          <a:p>
            <a:r>
              <a:rPr lang="en-US" dirty="0" smtClean="0"/>
              <a:t>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b="1" i="1" dirty="0"/>
              <a:t>arithmetic logic unit</a:t>
            </a:r>
            <a:r>
              <a:rPr lang="en-US" i="1" dirty="0" smtClean="0"/>
              <a:t> </a:t>
            </a:r>
            <a:r>
              <a:rPr lang="en-US" dirty="0"/>
              <a:t>contains the circuitry to perform calculations and do comparisons.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workhorse portion of the computer and its job is to do precisely what the control unit tells it to 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CA6-B659-42B5-9240-E738F7432AB8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39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storage:</a:t>
            </a:r>
          </a:p>
          <a:p>
            <a:pPr lvl="1"/>
            <a:r>
              <a:rPr lang="en-US" dirty="0" smtClean="0"/>
              <a:t>Primary Storage</a:t>
            </a:r>
          </a:p>
          <a:p>
            <a:pPr lvl="1"/>
            <a:r>
              <a:rPr lang="en-US" dirty="0" smtClean="0"/>
              <a:t>Secondary Storage</a:t>
            </a:r>
          </a:p>
          <a:p>
            <a:r>
              <a:rPr lang="en-US" dirty="0" smtClean="0"/>
              <a:t>Primary storage is composed of memory chips: electronic circuits that can store data as long as it is provided electric power</a:t>
            </a:r>
          </a:p>
          <a:p>
            <a:r>
              <a:rPr lang="en-US" dirty="0" smtClean="0"/>
              <a:t>Secondary storage provides a slower, less expensive storage that is persistent: the data persists without electric power</a:t>
            </a:r>
          </a:p>
          <a:p>
            <a:r>
              <a:rPr lang="en-US" dirty="0" smtClean="0"/>
              <a:t>Computers store both data and programs</a:t>
            </a:r>
          </a:p>
          <a:p>
            <a:pPr lvl="1"/>
            <a:r>
              <a:rPr lang="en-US" dirty="0" smtClean="0"/>
              <a:t>The data and program are located in secondary storage and loaded into memory when the program is executed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6418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3505e255ea5f7a98ad1ed6b23529cfd91e8f28"/>
</p:tagLst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MC Template.potx" id="{6EBBCB00-F8F2-4A48-A94D-76144CD085FC}" vid="{E36A14DB-A0B7-4314-9A2C-7805A5BEB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3150</Words>
  <Application>Microsoft Office PowerPoint</Application>
  <PresentationFormat>On-screen Show (4:3)</PresentationFormat>
  <Paragraphs>495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Retrospect</vt:lpstr>
      <vt:lpstr>Chapter One: Introduction</vt:lpstr>
      <vt:lpstr>Chapter Goals</vt:lpstr>
      <vt:lpstr>Our First Definition</vt:lpstr>
      <vt:lpstr>Computer Programs</vt:lpstr>
      <vt:lpstr>Hardware and Software</vt:lpstr>
      <vt:lpstr>Hardware</vt:lpstr>
      <vt:lpstr>Simple View of a Computer’s Components</vt:lpstr>
      <vt:lpstr>The CPU</vt:lpstr>
      <vt:lpstr>Storage</vt:lpstr>
      <vt:lpstr>Memory</vt:lpstr>
      <vt:lpstr>Executing a Program</vt:lpstr>
      <vt:lpstr>Software</vt:lpstr>
      <vt:lpstr>Algorithms</vt:lpstr>
      <vt:lpstr>Introduction to Algorithms</vt:lpstr>
      <vt:lpstr>Algorithm: Formal Definition</vt:lpstr>
      <vt:lpstr>Problem Solving: Algorithm Design</vt:lpstr>
      <vt:lpstr>A Simple Example</vt:lpstr>
      <vt:lpstr>Second Example: Selecting a Car</vt:lpstr>
      <vt:lpstr>Developing the Algorithm</vt:lpstr>
      <vt:lpstr>Translating the Algorithm to pseudocode</vt:lpstr>
      <vt:lpstr>The Pseudocode</vt:lpstr>
      <vt:lpstr>Bank Account Example</vt:lpstr>
      <vt:lpstr>Develop the algorithm steps</vt:lpstr>
      <vt:lpstr>Translate to pseudocode</vt:lpstr>
      <vt:lpstr>The Python Language</vt:lpstr>
      <vt:lpstr>Programming Environments</vt:lpstr>
      <vt:lpstr>IDE components</vt:lpstr>
      <vt:lpstr>The Wing IDE</vt:lpstr>
      <vt:lpstr>Your first program</vt:lpstr>
      <vt:lpstr>Text editor programming</vt:lpstr>
      <vt:lpstr>Organize your work</vt:lpstr>
      <vt:lpstr>Python interactive mode</vt:lpstr>
      <vt:lpstr>Source Code to a Running Program</vt:lpstr>
      <vt:lpstr>Let’s Get Started!</vt:lpstr>
      <vt:lpstr>The Wing IDE</vt:lpstr>
      <vt:lpstr>The Wing Tool Bar</vt:lpstr>
      <vt:lpstr>Writing Our First Program</vt:lpstr>
      <vt:lpstr>“Hello World”</vt:lpstr>
      <vt:lpstr>Read to Run</vt:lpstr>
      <vt:lpstr>Running your Program</vt:lpstr>
      <vt:lpstr>Analyzing Your First Program</vt:lpstr>
      <vt:lpstr>Basic Python Syntax: Print</vt:lpstr>
      <vt:lpstr>Syntax for Python Functions</vt:lpstr>
      <vt:lpstr>More Examples of the print Function</vt:lpstr>
      <vt:lpstr>Our Second Program (Page 12, printtest.py)</vt:lpstr>
      <vt:lpstr>Errors</vt:lpstr>
      <vt:lpstr>Syntax Errors</vt:lpstr>
      <vt:lpstr>Logic Errors</vt:lpstr>
      <vt:lpstr>Summary: Computer Basics</vt:lpstr>
      <vt:lpstr>Summary: Python</vt:lpstr>
      <vt:lpstr>Summary: Python</vt:lpstr>
      <vt:lpstr>Summary: Errors and pseudocode</vt:lpstr>
    </vt:vector>
  </TitlesOfParts>
  <Company>Randolph-Macon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McManus, John</dc:creator>
  <cp:lastModifiedBy>Clare</cp:lastModifiedBy>
  <cp:revision>171</cp:revision>
  <cp:lastPrinted>2014-08-31T16:41:42Z</cp:lastPrinted>
  <dcterms:created xsi:type="dcterms:W3CDTF">2014-08-23T16:20:37Z</dcterms:created>
  <dcterms:modified xsi:type="dcterms:W3CDTF">2017-06-16T16:55:46Z</dcterms:modified>
</cp:coreProperties>
</file>