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97"/>
  </p:notesMasterIdLst>
  <p:handoutMasterIdLst>
    <p:handoutMasterId r:id="rId98"/>
  </p:handoutMasterIdLst>
  <p:sldIdLst>
    <p:sldId id="256" r:id="rId2"/>
    <p:sldId id="340" r:id="rId3"/>
    <p:sldId id="258" r:id="rId4"/>
    <p:sldId id="355" r:id="rId5"/>
    <p:sldId id="354" r:id="rId6"/>
    <p:sldId id="261" r:id="rId7"/>
    <p:sldId id="262" r:id="rId8"/>
    <p:sldId id="263" r:id="rId9"/>
    <p:sldId id="264" r:id="rId10"/>
    <p:sldId id="266" r:id="rId11"/>
    <p:sldId id="267" r:id="rId12"/>
    <p:sldId id="273" r:id="rId13"/>
    <p:sldId id="274" r:id="rId14"/>
    <p:sldId id="341" r:id="rId15"/>
    <p:sldId id="342" r:id="rId16"/>
    <p:sldId id="343" r:id="rId17"/>
    <p:sldId id="269" r:id="rId18"/>
    <p:sldId id="271" r:id="rId19"/>
    <p:sldId id="272" r:id="rId20"/>
    <p:sldId id="275" r:id="rId21"/>
    <p:sldId id="276" r:id="rId22"/>
    <p:sldId id="277" r:id="rId23"/>
    <p:sldId id="278" r:id="rId24"/>
    <p:sldId id="344" r:id="rId25"/>
    <p:sldId id="279" r:id="rId26"/>
    <p:sldId id="280" r:id="rId27"/>
    <p:sldId id="353" r:id="rId28"/>
    <p:sldId id="283" r:id="rId29"/>
    <p:sldId id="356" r:id="rId30"/>
    <p:sldId id="284" r:id="rId31"/>
    <p:sldId id="285" r:id="rId32"/>
    <p:sldId id="289" r:id="rId33"/>
    <p:sldId id="286" r:id="rId34"/>
    <p:sldId id="287" r:id="rId35"/>
    <p:sldId id="345" r:id="rId36"/>
    <p:sldId id="288" r:id="rId37"/>
    <p:sldId id="290" r:id="rId38"/>
    <p:sldId id="291" r:id="rId39"/>
    <p:sldId id="292" r:id="rId40"/>
    <p:sldId id="293" r:id="rId41"/>
    <p:sldId id="294" r:id="rId42"/>
    <p:sldId id="346" r:id="rId43"/>
    <p:sldId id="295" r:id="rId44"/>
    <p:sldId id="296" r:id="rId45"/>
    <p:sldId id="297" r:id="rId46"/>
    <p:sldId id="281" r:id="rId47"/>
    <p:sldId id="282" r:id="rId48"/>
    <p:sldId id="347" r:id="rId49"/>
    <p:sldId id="357" r:id="rId50"/>
    <p:sldId id="352" r:id="rId51"/>
    <p:sldId id="298" r:id="rId52"/>
    <p:sldId id="299" r:id="rId53"/>
    <p:sldId id="300" r:id="rId54"/>
    <p:sldId id="301" r:id="rId55"/>
    <p:sldId id="348" r:id="rId56"/>
    <p:sldId id="349" r:id="rId57"/>
    <p:sldId id="302" r:id="rId58"/>
    <p:sldId id="303" r:id="rId59"/>
    <p:sldId id="304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  <p:sldId id="350" r:id="rId69"/>
    <p:sldId id="314" r:id="rId70"/>
    <p:sldId id="315" r:id="rId71"/>
    <p:sldId id="316" r:id="rId72"/>
    <p:sldId id="317" r:id="rId73"/>
    <p:sldId id="318" r:id="rId74"/>
    <p:sldId id="319" r:id="rId75"/>
    <p:sldId id="351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</p:sldIdLst>
  <p:sldSz cx="9144000" cy="6858000" type="screen4x3"/>
  <p:notesSz cx="7010400" cy="9236075"/>
  <p:custDataLst>
    <p:tags r:id="rId9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8708" autoAdjust="0"/>
  </p:normalViewPr>
  <p:slideViewPr>
    <p:cSldViewPr snapToGrid="0">
      <p:cViewPr varScale="1">
        <p:scale>
          <a:sx n="68" d="100"/>
          <a:sy n="68" d="100"/>
        </p:scale>
        <p:origin x="564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5" d="100"/>
        <a:sy n="175" d="100"/>
      </p:scale>
      <p:origin x="0" y="16096"/>
    </p:cViewPr>
  </p:sorterViewPr>
  <p:notesViewPr>
    <p:cSldViewPr snapToGrid="0">
      <p:cViewPr varScale="1">
        <p:scale>
          <a:sx n="80" d="100"/>
          <a:sy n="80" d="100"/>
        </p:scale>
        <p:origin x="29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gs" Target="tags/tag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D402E-9C21-4FAD-B8F5-1A2140952737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B9A89-653A-4358-BA41-7A6FC5DE35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7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C2699-9614-4F82-A6D8-DE6FF9F485FB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54113"/>
            <a:ext cx="41560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546"/>
            <a:ext cx="5608320" cy="36370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379"/>
            <a:ext cx="3037840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379"/>
            <a:ext cx="3037840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61AAF-6548-47B2-B1C0-D2CBD9605F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12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28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902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15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31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9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43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48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587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10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997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47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89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566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461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083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001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0015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8780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869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5095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509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72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411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114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940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39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8865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18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917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289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49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8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5705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764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69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49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35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969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906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787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616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853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59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749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69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154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77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1421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87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3657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284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28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452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41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80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8090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90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145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0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5089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10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94038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156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575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20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06785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312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130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93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47098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0642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14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41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8146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51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2571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6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31959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346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603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72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49158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4672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8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612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28347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61997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8603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34119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1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66614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23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30472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168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14140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8061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894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9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38147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1414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9848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3715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9151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828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8475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1305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8234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6749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43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957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4492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5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8702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64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39610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1354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7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1557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9324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1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</a:defRPr>
            </a:lvl1pPr>
          </a:lstStyle>
          <a:p>
            <a:fld id="{5D01F781-5EE7-4EEE-83A9-8FC7EC79E265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800518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800518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3374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A1E4F4B6-EE81-4687-A2F1-977E4B192862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24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D7DB-DB4F-4220-BA68-B46D563FDA80}" type="datetime1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81" y="6799463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2381" y="6799463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206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</a:defRPr>
            </a:lvl1pPr>
          </a:lstStyle>
          <a:p>
            <a:fld id="{ADF923BB-C7CB-4519-B04B-3EF4E3B3233A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800518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76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B0FDB9A8-BCDD-4471-B360-F669C0F67A9D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90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677886"/>
            <a:ext cx="7543800" cy="16472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738650D3-A29D-4F11-B428-A2A0D8EE0870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801960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801960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9069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4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04257"/>
            <a:ext cx="3703320" cy="446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04258"/>
            <a:ext cx="3703320" cy="446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C2BC08B-FBEB-4D14-886B-4CE873088313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13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420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D045471E-CFE7-4B87-A7FA-452E35EB0FCD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16CB66A6-453C-4756-B0F0-A1E103D6D5A3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69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AC33-D494-40DC-AA02-74ACEE1AA166}" type="datetime1">
              <a:rPr lang="en-US" smtClean="0"/>
              <a:pPr/>
              <a:t>7/5/2017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81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2381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416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 sz="1200"/>
            </a:lvl1pPr>
          </a:lstStyle>
          <a:p>
            <a:fld id="{FE9EE07C-AD4B-44B5-A3B6-611AC90C07F7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5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C1532D08-0C3C-48FF-B789-147C811ABEA0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8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5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55006"/>
            <a:ext cx="7543801" cy="46140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4C11C94-5C27-4679-8195-D2E4D39BDE90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00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1540" y="113368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" y="6800964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-1" y="6800964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280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3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Programming with numbers and strings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example: soda deal</a:t>
            </a:r>
            <a:endParaRPr lang="en-US"/>
          </a:p>
        </p:txBody>
      </p:sp>
      <p:sp>
        <p:nvSpPr>
          <p:cNvPr id="2" name="Content Placeholder 7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087141"/>
          </a:xfrm>
        </p:spPr>
        <p:txBody>
          <a:bodyPr/>
          <a:lstStyle/>
          <a:p>
            <a:r>
              <a:rPr lang="en-US" dirty="0" smtClean="0"/>
              <a:t>Soft drinks are sold in cans and bottles. A store offers a six-pack of 12-ounce cans for the same price as a two-liter bottle. Which should you buy? (12 fluid ounces equal approximately 0.355 liters.)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7DE8-7371-472C-87F6-AC0042C0BC8A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8568" y="2471026"/>
            <a:ext cx="3096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List of variables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Number of cans per </a:t>
            </a:r>
            <a:r>
              <a:rPr lang="en-US" dirty="0" smtClean="0"/>
              <a:t>pack</a:t>
            </a:r>
            <a:endParaRPr lang="en-US" dirty="0"/>
          </a:p>
          <a:p>
            <a:pPr lvl="1"/>
            <a:r>
              <a:rPr lang="en-US" dirty="0"/>
              <a:t>Ounces per </a:t>
            </a:r>
            <a:r>
              <a:rPr lang="en-US" dirty="0" smtClean="0"/>
              <a:t>can</a:t>
            </a:r>
            <a:endParaRPr lang="en-US" dirty="0"/>
          </a:p>
          <a:p>
            <a:pPr lvl="1"/>
            <a:r>
              <a:rPr lang="en-US" dirty="0"/>
              <a:t>Ounces per </a:t>
            </a:r>
            <a:r>
              <a:rPr lang="en-US" dirty="0" smtClean="0"/>
              <a:t>bottle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74124" y="2471026"/>
            <a:ext cx="27512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Type </a:t>
            </a:r>
            <a:r>
              <a:rPr lang="en-US" dirty="0"/>
              <a:t>of Number</a:t>
            </a:r>
          </a:p>
          <a:p>
            <a:pPr lvl="1"/>
            <a:r>
              <a:rPr lang="en-US" dirty="0" smtClean="0"/>
              <a:t>Whole </a:t>
            </a:r>
            <a:r>
              <a:rPr lang="en-US" dirty="0"/>
              <a:t>number</a:t>
            </a:r>
          </a:p>
          <a:p>
            <a:pPr lvl="1"/>
            <a:r>
              <a:rPr lang="en-US" dirty="0" smtClean="0"/>
              <a:t>Whole </a:t>
            </a:r>
            <a:r>
              <a:rPr lang="en-US" dirty="0"/>
              <a:t>number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with fraction</a:t>
            </a:r>
          </a:p>
        </p:txBody>
      </p:sp>
    </p:spTree>
    <p:extLst>
      <p:ext uri="{BB962C8B-B14F-4D97-AF65-F5344CB8AC3E}">
        <p14:creationId xmlns:p14="http://schemas.microsoft.com/office/powerpoint/2010/main" val="330252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057400" y="457200"/>
            <a:ext cx="464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z="1800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228600" y="1254125"/>
            <a:ext cx="8534400" cy="3811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457200" indent="-457200" eaLnBrk="0" hangingPunct="0">
              <a:spcBef>
                <a:spcPts val="200"/>
              </a:spcBef>
              <a:buClr>
                <a:srgbClr val="835E01"/>
              </a:buClr>
              <a:buSzPct val="60000"/>
              <a:buFont typeface="Arial"/>
              <a:buChar char="•"/>
              <a:defRPr/>
            </a:pPr>
            <a:r>
              <a:rPr lang="en-US" sz="2800" dirty="0"/>
              <a:t>There are three different types of data that we will use in this chapter:</a:t>
            </a:r>
          </a:p>
          <a:p>
            <a:pPr marL="800100" lvl="1" indent="-342900" eaLnBrk="0" hangingPunct="0">
              <a:spcBef>
                <a:spcPts val="200"/>
              </a:spcBef>
              <a:buClr>
                <a:srgbClr val="835E01"/>
              </a:buClr>
              <a:buSzPct val="100000"/>
              <a:buFont typeface="+mj-lt"/>
              <a:buAutoNum type="arabicPeriod"/>
              <a:tabLst>
                <a:tab pos="5948363" algn="l"/>
                <a:tab pos="6519863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</a:rPr>
              <a:t>A </a:t>
            </a:r>
            <a:r>
              <a:rPr lang="en-US" dirty="0">
                <a:solidFill>
                  <a:srgbClr val="000000"/>
                </a:solidFill>
              </a:rPr>
              <a:t>whole number (no fractional part</a:t>
            </a:r>
            <a:r>
              <a:rPr lang="en-US" dirty="0" smtClean="0">
                <a:solidFill>
                  <a:srgbClr val="000000"/>
                </a:solidFill>
              </a:rPr>
              <a:t>)          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7   (integer or </a:t>
            </a:r>
            <a:r>
              <a:rPr lang="en-US" dirty="0" err="1" smtClean="0">
                <a:solidFill>
                  <a:srgbClr val="000000"/>
                </a:solidFill>
                <a:latin typeface="Consolas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</a:t>
            </a:r>
            <a:endParaRPr lang="en-US" dirty="0">
              <a:solidFill>
                <a:srgbClr val="000000"/>
              </a:solidFill>
              <a:latin typeface="Consolas" charset="0"/>
            </a:endParaRPr>
          </a:p>
          <a:p>
            <a:pPr marL="800100" lvl="1" indent="-342900" eaLnBrk="0" hangingPunct="0">
              <a:spcBef>
                <a:spcPts val="200"/>
              </a:spcBef>
              <a:buClr>
                <a:srgbClr val="835E01"/>
              </a:buClr>
              <a:buSzPct val="100000"/>
              <a:buFont typeface="+mj-lt"/>
              <a:buAutoNum type="arabicPeriod"/>
              <a:tabLst>
                <a:tab pos="6110288" algn="l"/>
                <a:tab pos="6519863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</a:rPr>
              <a:t>A </a:t>
            </a:r>
            <a:r>
              <a:rPr lang="en-US" dirty="0">
                <a:solidFill>
                  <a:srgbClr val="000000"/>
                </a:solidFill>
              </a:rPr>
              <a:t>number with a fraction part           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8.88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  (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float)</a:t>
            </a:r>
          </a:p>
          <a:p>
            <a:pPr marL="800100" lvl="1" indent="-342900" eaLnBrk="0" hangingPunct="0">
              <a:spcBef>
                <a:spcPts val="200"/>
              </a:spcBef>
              <a:buClr>
                <a:srgbClr val="835E01"/>
              </a:buClr>
              <a:buSzPct val="100000"/>
              <a:buFont typeface="+mj-lt"/>
              <a:buAutoNum type="arabicPeriod"/>
              <a:tabLst>
                <a:tab pos="6519863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</a:rPr>
              <a:t>A </a:t>
            </a:r>
            <a:r>
              <a:rPr lang="en-US" dirty="0">
                <a:solidFill>
                  <a:srgbClr val="000000"/>
                </a:solidFill>
              </a:rPr>
              <a:t>sequence of characters               </a:t>
            </a:r>
            <a:r>
              <a:rPr lang="en-US" dirty="0" smtClean="0">
                <a:solidFill>
                  <a:srgbClr val="000000"/>
                </a:solidFill>
              </a:rPr>
              <a:t>      </a:t>
            </a:r>
            <a:r>
              <a:rPr lang="en-US" dirty="0" smtClean="0">
                <a:solidFill>
                  <a:srgbClr val="0033CC"/>
                </a:solidFill>
                <a:latin typeface="Consolas" charset="0"/>
              </a:rPr>
              <a:t>"Bob”   (</a:t>
            </a:r>
            <a:r>
              <a:rPr lang="en-US" dirty="0">
                <a:solidFill>
                  <a:srgbClr val="0033CC"/>
                </a:solidFill>
                <a:latin typeface="Consolas" charset="0"/>
              </a:rPr>
              <a:t>string)</a:t>
            </a:r>
          </a:p>
          <a:p>
            <a:pPr lvl="1" eaLnBrk="0" hangingPunct="0">
              <a:spcBef>
                <a:spcPts val="200"/>
              </a:spcBef>
              <a:buClr>
                <a:srgbClr val="835E01"/>
              </a:buClr>
              <a:buSzPct val="100000"/>
              <a:buFont typeface="Wingdings" charset="0"/>
              <a:buNone/>
              <a:defRPr/>
            </a:pPr>
            <a:endParaRPr lang="en-US" dirty="0">
              <a:solidFill>
                <a:srgbClr val="0033CC"/>
              </a:solidFill>
              <a:latin typeface="Consolas" charset="0"/>
            </a:endParaRPr>
          </a:p>
          <a:p>
            <a:pPr marL="457200" indent="-457200" eaLnBrk="0" hangingPunct="0">
              <a:spcBef>
                <a:spcPts val="200"/>
              </a:spcBef>
              <a:buClr>
                <a:srgbClr val="835E01"/>
              </a:buClr>
              <a:buSzPct val="60000"/>
              <a:buFont typeface="Arial"/>
              <a:buChar char="•"/>
              <a:defRPr/>
            </a:pPr>
            <a:r>
              <a:rPr lang="en-US" sz="2800" dirty="0" smtClean="0"/>
              <a:t>The data type is associated with the </a:t>
            </a:r>
            <a:r>
              <a:rPr lang="en-US" sz="2800" b="1" dirty="0" smtClean="0"/>
              <a:t>value</a:t>
            </a:r>
            <a:r>
              <a:rPr lang="en-US" sz="2800" dirty="0" smtClean="0"/>
              <a:t>, not the </a:t>
            </a:r>
            <a:r>
              <a:rPr lang="en-US" sz="2800" b="1" dirty="0" smtClean="0"/>
              <a:t>variable</a:t>
            </a:r>
            <a:r>
              <a:rPr lang="en-US" sz="2800" dirty="0" smtClean="0"/>
              <a:t>:</a:t>
            </a:r>
            <a:endParaRPr lang="en-US" sz="2800" dirty="0"/>
          </a:p>
          <a:p>
            <a:pPr eaLnBrk="0" hangingPunct="0">
              <a:spcBef>
                <a:spcPts val="200"/>
              </a:spcBef>
              <a:buClr>
                <a:srgbClr val="835E01"/>
              </a:buClr>
              <a:buSzPct val="60000"/>
              <a:tabLst>
                <a:tab pos="627063" algn="l"/>
              </a:tabLst>
              <a:defRPr/>
            </a:pPr>
            <a:r>
              <a:rPr lang="en-US" sz="2800" dirty="0"/>
              <a:t>      </a:t>
            </a:r>
            <a:r>
              <a:rPr lang="en-US" dirty="0" err="1" smtClean="0">
                <a:latin typeface="Consolas" charset="0"/>
              </a:rPr>
              <a:t>cansPerPack</a:t>
            </a:r>
            <a:r>
              <a:rPr lang="en-US" dirty="0">
                <a:latin typeface="Consolas" charset="0"/>
              </a:rPr>
              <a:t> </a:t>
            </a:r>
            <a:r>
              <a:rPr lang="en-US" dirty="0" smtClean="0">
                <a:latin typeface="Consolas" charset="0"/>
              </a:rPr>
              <a:t>= 6    # </a:t>
            </a:r>
            <a:r>
              <a:rPr lang="en-US" dirty="0" err="1" smtClean="0">
                <a:latin typeface="Consolas" charset="0"/>
              </a:rPr>
              <a:t>int</a:t>
            </a:r>
            <a:endParaRPr lang="en-US" dirty="0">
              <a:latin typeface="Consolas" charset="0"/>
            </a:endParaRPr>
          </a:p>
          <a:p>
            <a:pPr eaLnBrk="0" hangingPunct="0">
              <a:spcBef>
                <a:spcPts val="200"/>
              </a:spcBef>
              <a:buClr>
                <a:srgbClr val="835E01"/>
              </a:buClr>
              <a:buSzPct val="60000"/>
              <a:tabLst>
                <a:tab pos="688975" algn="l"/>
              </a:tabLst>
              <a:defRPr/>
            </a:pPr>
            <a:r>
              <a:rPr lang="en-US" dirty="0">
                <a:latin typeface="Consolas" charset="0"/>
              </a:rPr>
              <a:t> </a:t>
            </a:r>
            <a:r>
              <a:rPr lang="en-US" dirty="0" smtClean="0">
                <a:latin typeface="Consolas" charset="0"/>
              </a:rPr>
              <a:t>   canVolume</a:t>
            </a:r>
            <a:r>
              <a:rPr lang="en-US" dirty="0">
                <a:latin typeface="Consolas" charset="0"/>
              </a:rPr>
              <a:t> </a:t>
            </a:r>
            <a:r>
              <a:rPr lang="en-US" dirty="0" smtClean="0">
                <a:latin typeface="Consolas" charset="0"/>
              </a:rPr>
              <a:t>= 12.0   # float</a:t>
            </a:r>
            <a:endParaRPr lang="en-US" dirty="0">
              <a:latin typeface="Consolas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Why different types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2A94-ABFC-4782-9DF7-A0FECA317428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2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Updating a Variable (assigning a value)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an existing variable is assigned a new value, that value replaces the previous contents of the variable. </a:t>
            </a:r>
          </a:p>
          <a:p>
            <a:r>
              <a:rPr lang="en-US" smtClean="0"/>
              <a:t>For example:</a:t>
            </a:r>
          </a:p>
          <a:p>
            <a:pPr lvl="1"/>
            <a:r>
              <a:rPr lang="en-US" smtClean="0"/>
              <a:t>cansPerPack = 6</a:t>
            </a:r>
          </a:p>
          <a:p>
            <a:pPr lvl="1"/>
            <a:r>
              <a:rPr lang="en-US" smtClean="0"/>
              <a:t>cansPerPack = 8</a:t>
            </a:r>
          </a:p>
          <a:p>
            <a:pPr lvl="1"/>
            <a:endParaRPr lang="en-US"/>
          </a:p>
        </p:txBody>
      </p:sp>
      <p:pic>
        <p:nvPicPr>
          <p:cNvPr id="266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575" y="2262692"/>
            <a:ext cx="766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9616" r="13136" b="11501"/>
          <a:stretch>
            <a:fillRect/>
          </a:stretch>
        </p:blipFill>
        <p:spPr bwMode="auto">
          <a:xfrm>
            <a:off x="3281575" y="2737010"/>
            <a:ext cx="3397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" r="3000"/>
          <a:stretch>
            <a:fillRect/>
          </a:stretch>
        </p:blipFill>
        <p:spPr bwMode="auto">
          <a:xfrm>
            <a:off x="25400" y="4403725"/>
            <a:ext cx="886142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65C9-642D-4412-BA6E-51E5707A23AC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6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 Variable (computed)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2064511"/>
          </a:xfrm>
        </p:spPr>
        <p:txBody>
          <a:bodyPr/>
          <a:lstStyle/>
          <a:p>
            <a:r>
              <a:rPr lang="en-US" dirty="0" smtClean="0"/>
              <a:t>Executing the Assignment: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cansPerPack</a:t>
            </a:r>
            <a:r>
              <a:rPr lang="en-US" dirty="0" smtClean="0"/>
              <a:t> = </a:t>
            </a:r>
            <a:r>
              <a:rPr lang="en-US" dirty="0" err="1" smtClean="0"/>
              <a:t>cansPerPack</a:t>
            </a:r>
            <a:r>
              <a:rPr lang="en-US" dirty="0" smtClean="0"/>
              <a:t> + 2</a:t>
            </a:r>
          </a:p>
          <a:p>
            <a:r>
              <a:rPr lang="en-US" dirty="0" smtClean="0"/>
              <a:t>Step by Step:</a:t>
            </a:r>
          </a:p>
          <a:p>
            <a:r>
              <a:rPr lang="en-US" dirty="0" smtClean="0"/>
              <a:t>Step 1:  Calculate the right hand side of the assignment. Find the value of </a:t>
            </a:r>
            <a:r>
              <a:rPr lang="en-US" dirty="0" err="1" smtClean="0"/>
              <a:t>cansPerPack</a:t>
            </a:r>
            <a:r>
              <a:rPr lang="en-US" dirty="0" smtClean="0"/>
              <a:t>, and add 2 to it.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14552" y="4754563"/>
            <a:ext cx="7795172" cy="88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Arial"/>
              <a:buChar char="•"/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+mn-lt"/>
                <a:ea typeface="ＭＳ Ｐゴシック" pitchFamily="34" charset="-128"/>
                <a:cs typeface="+mn-cs"/>
              </a:rPr>
              <a:t>Step 2:  Store </a:t>
            </a:r>
            <a:r>
              <a:rPr lang="en-US" sz="2000" kern="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+mn-cs"/>
              </a:rPr>
              <a:t>the result in the variable named on the left side of the assignment </a:t>
            </a:r>
            <a:r>
              <a:rPr lang="en-US" sz="2000" kern="0" dirty="0" smtClean="0">
                <a:solidFill>
                  <a:srgbClr val="000000"/>
                </a:solidFill>
                <a:latin typeface="+mn-lt"/>
                <a:ea typeface="ＭＳ Ｐゴシック" pitchFamily="34" charset="-128"/>
                <a:cs typeface="+mn-cs"/>
              </a:rPr>
              <a:t>operator</a:t>
            </a:r>
            <a:endParaRPr lang="en-US" sz="2000" kern="0" dirty="0">
              <a:solidFill>
                <a:srgbClr val="000000"/>
              </a:solidFill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27655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" t="3902" r="3996" b="42979"/>
          <a:stretch>
            <a:fillRect/>
          </a:stretch>
        </p:blipFill>
        <p:spPr bwMode="auto">
          <a:xfrm>
            <a:off x="4534175" y="3066393"/>
            <a:ext cx="383381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" t="62001" r="18619" b="7703"/>
          <a:stretch>
            <a:fillRect/>
          </a:stretch>
        </p:blipFill>
        <p:spPr bwMode="auto">
          <a:xfrm>
            <a:off x="4788170" y="5262563"/>
            <a:ext cx="36782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3828-28FE-4187-B02B-F17BBC790BA5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Warning…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Since the data type is associated with the value and not the variable:</a:t>
            </a:r>
          </a:p>
          <a:p>
            <a:pPr lvl="1"/>
            <a:r>
              <a:rPr lang="en-US" dirty="0" smtClean="0"/>
              <a:t>A variable can be assigned different values at different places in a program</a:t>
            </a:r>
          </a:p>
          <a:p>
            <a:pPr marL="228600" lvl="1" indent="0">
              <a:buNone/>
            </a:pPr>
            <a:r>
              <a:rPr lang="en-US" dirty="0" err="1" smtClean="0"/>
              <a:t>taxRate</a:t>
            </a:r>
            <a:r>
              <a:rPr lang="en-US" dirty="0" smtClean="0"/>
              <a:t> = 5			# an </a:t>
            </a:r>
            <a:r>
              <a:rPr lang="en-US" b="1" dirty="0" smtClean="0"/>
              <a:t>int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 smtClean="0"/>
              <a:t>Then later…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taxRate</a:t>
            </a:r>
            <a:r>
              <a:rPr lang="en-US" dirty="0" smtClean="0">
                <a:latin typeface="Lucida Console" panose="020B0609040504020204" pitchFamily="49" charset="0"/>
              </a:rPr>
              <a:t> = 5.5		# a </a:t>
            </a:r>
            <a:r>
              <a:rPr lang="en-US" b="1" dirty="0" smtClean="0">
                <a:latin typeface="Lucida Console" panose="020B0609040504020204" pitchFamily="49" charset="0"/>
              </a:rPr>
              <a:t>float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 smtClean="0"/>
              <a:t>And then 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taxRate</a:t>
            </a:r>
            <a:r>
              <a:rPr lang="en-US" dirty="0" smtClean="0">
                <a:latin typeface="Lucida Console" panose="020B0609040504020204" pitchFamily="49" charset="0"/>
              </a:rPr>
              <a:t> = “Non- taxable”	# a </a:t>
            </a:r>
            <a:r>
              <a:rPr lang="en-US" b="1" dirty="0" smtClean="0">
                <a:latin typeface="Lucida Console" panose="020B0609040504020204" pitchFamily="49" charset="0"/>
              </a:rPr>
              <a:t>string</a:t>
            </a:r>
          </a:p>
          <a:p>
            <a:pPr marL="228600" lvl="1" indent="0">
              <a:buNone/>
            </a:pPr>
            <a:endParaRPr lang="en-US" b="1" dirty="0" smtClean="0"/>
          </a:p>
          <a:p>
            <a:r>
              <a:rPr lang="en-US" dirty="0" smtClean="0"/>
              <a:t>If you use a variable and it has an unexpected type an error will occur in your program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A4C4-F8DB-45F5-B1E8-959DB95DF680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Program of the Day…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Open Wing (our IDE) and create a new file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type in the following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save the file as </a:t>
            </a:r>
            <a:r>
              <a:rPr lang="en-US" dirty="0" err="1" smtClean="0"/>
              <a:t>typetest.py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Run the program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# </a:t>
            </a:r>
            <a:r>
              <a:rPr lang="en-US" sz="1800" dirty="0">
                <a:latin typeface="Lucida Console" panose="020B0609040504020204" pitchFamily="49" charset="0"/>
              </a:rPr>
              <a:t>Testing different </a:t>
            </a:r>
            <a:r>
              <a:rPr lang="en-US" sz="1800" dirty="0" smtClean="0">
                <a:latin typeface="Lucida Console" panose="020B0609040504020204" pitchFamily="49" charset="0"/>
              </a:rPr>
              <a:t>types in the same variable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taxRate</a:t>
            </a:r>
            <a:r>
              <a:rPr lang="en-US" sz="1800" dirty="0" smtClean="0">
                <a:latin typeface="Lucida Console" panose="020B0609040504020204" pitchFamily="49" charset="0"/>
              </a:rPr>
              <a:t> </a:t>
            </a:r>
            <a:r>
              <a:rPr lang="en-US" sz="1800" dirty="0">
                <a:latin typeface="Lucida Console" panose="020B0609040504020204" pitchFamily="49" charset="0"/>
              </a:rPr>
              <a:t>= 5  # </a:t>
            </a:r>
            <a:r>
              <a:rPr lang="en-US" sz="1800" dirty="0" err="1" smtClean="0">
                <a:latin typeface="Lucida Console" panose="020B0609040504020204" pitchFamily="49" charset="0"/>
              </a:rPr>
              <a:t>int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print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taxRate</a:t>
            </a:r>
            <a:r>
              <a:rPr lang="en-US" sz="18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taxrate</a:t>
            </a:r>
            <a:r>
              <a:rPr lang="en-US" sz="1800" dirty="0" smtClean="0">
                <a:latin typeface="Lucida Console" panose="020B0609040504020204" pitchFamily="49" charset="0"/>
              </a:rPr>
              <a:t> </a:t>
            </a:r>
            <a:r>
              <a:rPr lang="en-US" sz="1800" dirty="0">
                <a:latin typeface="Lucida Console" panose="020B0609040504020204" pitchFamily="49" charset="0"/>
              </a:rPr>
              <a:t>= 5.5  # </a:t>
            </a:r>
            <a:r>
              <a:rPr lang="en-US" sz="1800" dirty="0" smtClean="0">
                <a:latin typeface="Lucida Console" panose="020B0609040504020204" pitchFamily="49" charset="0"/>
              </a:rPr>
              <a:t>float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print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taxRate</a:t>
            </a:r>
            <a:r>
              <a:rPr lang="en-US" sz="18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taxRate</a:t>
            </a:r>
            <a:r>
              <a:rPr lang="en-US" sz="1800" dirty="0" smtClean="0">
                <a:latin typeface="Lucida Console" panose="020B0609040504020204" pitchFamily="49" charset="0"/>
              </a:rPr>
              <a:t> </a:t>
            </a:r>
            <a:r>
              <a:rPr lang="en-US" sz="1800" dirty="0">
                <a:latin typeface="Lucida Console" panose="020B0609040504020204" pitchFamily="49" charset="0"/>
              </a:rPr>
              <a:t>= "Non-taxable" # </a:t>
            </a:r>
            <a:r>
              <a:rPr lang="en-US" sz="1800" dirty="0" smtClean="0">
                <a:latin typeface="Lucida Console" panose="020B0609040504020204" pitchFamily="49" charset="0"/>
              </a:rPr>
              <a:t>string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print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taxRate</a:t>
            </a:r>
            <a:r>
              <a:rPr lang="en-US" sz="18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print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taxRate</a:t>
            </a:r>
            <a:r>
              <a:rPr lang="en-US" sz="1800" dirty="0">
                <a:latin typeface="Lucida Console" panose="020B0609040504020204" pitchFamily="49" charset="0"/>
              </a:rPr>
              <a:t> + 5</a:t>
            </a:r>
            <a:r>
              <a:rPr lang="en-US" sz="18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So…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Once you have initialized a variable with a value of a particular type you should take great care to keep storing values of the same type in the variable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4561-1DC0-4E58-8C0C-5EAD624644C2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Minor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Change line 8 to read:</a:t>
            </a: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print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taxRate</a:t>
            </a:r>
            <a:r>
              <a:rPr lang="en-US" sz="1800" dirty="0">
                <a:latin typeface="Lucida Console" panose="020B0609040504020204" pitchFamily="49" charset="0"/>
              </a:rPr>
              <a:t> + </a:t>
            </a:r>
            <a:r>
              <a:rPr lang="en-US" sz="1800" dirty="0" smtClean="0">
                <a:latin typeface="Lucida Console" panose="020B0609040504020204" pitchFamily="49" charset="0"/>
              </a:rPr>
              <a:t>“??”)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Save your changes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Run the program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What is the result?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When you use the “+” operator with strings the second argument is concatenated to the end of the first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We’ll cover string operations in more detail later in this chapter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329D-8283-4DF4-811E-6ABE320C0BB1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4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1: Number Literals in Python</a:t>
            </a:r>
            <a:endParaRPr lang="en-US"/>
          </a:p>
        </p:txBody>
      </p:sp>
      <p:pic>
        <p:nvPicPr>
          <p:cNvPr id="22534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74" y="1308575"/>
            <a:ext cx="7420772" cy="485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725A-2F06-415A-8928-5E7D49563C62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Naming variables</a:t>
            </a:r>
            <a:endParaRPr lang="en-US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names should describe the purpose of the variable</a:t>
            </a:r>
          </a:p>
          <a:p>
            <a:pPr lvl="1"/>
            <a:r>
              <a:rPr lang="ja-JP" altLang="en-US" sz="2000" dirty="0" smtClean="0"/>
              <a:t>‘</a:t>
            </a:r>
            <a:r>
              <a:rPr lang="en-US" altLang="ja-JP" sz="2000" dirty="0" err="1" smtClean="0"/>
              <a:t>canVolume</a:t>
            </a:r>
            <a:r>
              <a:rPr lang="ja-JP" altLang="en-US" sz="2000" dirty="0" smtClean="0"/>
              <a:t>’</a:t>
            </a:r>
            <a:r>
              <a:rPr lang="en-US" altLang="ja-JP" sz="2000" dirty="0" smtClean="0"/>
              <a:t> is better than </a:t>
            </a:r>
            <a:r>
              <a:rPr lang="ja-JP" altLang="en-US" sz="2000" dirty="0" smtClean="0"/>
              <a:t>‘</a:t>
            </a:r>
            <a:r>
              <a:rPr lang="en-US" altLang="ja-JP" sz="2000" dirty="0" smtClean="0"/>
              <a:t>cv</a:t>
            </a:r>
            <a:r>
              <a:rPr lang="ja-JP" altLang="en-US" sz="2000" dirty="0" smtClean="0"/>
              <a:t>’</a:t>
            </a:r>
            <a:endParaRPr lang="en-US" altLang="ja-JP" sz="2000" dirty="0" smtClean="0"/>
          </a:p>
          <a:p>
            <a:r>
              <a:rPr lang="en-US" dirty="0" smtClean="0"/>
              <a:t>Use These Simple Rules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000" dirty="0" smtClean="0"/>
              <a:t>Variable names must start with a letter or the underscore ( _ ) character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2000" dirty="0" smtClean="0"/>
              <a:t>Continue with letters (upper or lower case), digits or the underscore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000" dirty="0" smtClean="0"/>
              <a:t>You cannot use other symbols (? or %...) and spaces are not permitted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000" dirty="0" smtClean="0"/>
              <a:t>Separate words with </a:t>
            </a:r>
            <a:r>
              <a:rPr lang="ja-JP" altLang="en-US" sz="2000" dirty="0" smtClean="0"/>
              <a:t>‘</a:t>
            </a:r>
            <a:r>
              <a:rPr lang="en-US" altLang="ja-JP" sz="2000" dirty="0" err="1" smtClean="0"/>
              <a:t>camelCase</a:t>
            </a:r>
            <a:r>
              <a:rPr lang="ja-JP" altLang="en-US" sz="2000" dirty="0" smtClean="0"/>
              <a:t>’</a:t>
            </a:r>
            <a:r>
              <a:rPr lang="en-US" altLang="ja-JP" sz="2000" dirty="0" smtClean="0"/>
              <a:t> notation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2000" dirty="0" smtClean="0"/>
              <a:t>Use upper case letters to signify word boundaries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000" dirty="0" smtClean="0"/>
              <a:t>Don</a:t>
            </a:r>
            <a:r>
              <a:rPr lang="ja-JP" altLang="en-US" sz="2000" dirty="0" smtClean="0"/>
              <a:t>’</a:t>
            </a:r>
            <a:r>
              <a:rPr lang="en-US" altLang="ja-JP" sz="2000" dirty="0" smtClean="0"/>
              <a:t>t use ‘reserved’ Python words (see Appendix C, pages A6 and A7)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CE6D-15B0-4175-BBF7-A41208066FA4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8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2: Variable Names in Python</a:t>
            </a:r>
            <a:endParaRPr lang="en-US"/>
          </a:p>
        </p:txBody>
      </p:sp>
      <p:pic>
        <p:nvPicPr>
          <p:cNvPr id="25606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14417"/>
            <a:ext cx="8412163" cy="460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E101-762A-4008-A246-EAB11E2F75D7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Numbers and character strings are important data types in any Python program</a:t>
            </a:r>
            <a:endParaRPr lang="en-US" dirty="0"/>
          </a:p>
          <a:p>
            <a:pPr lvl="1"/>
            <a:r>
              <a:rPr lang="en-US" dirty="0" smtClean="0"/>
              <a:t>These are the fundamental building blocks we use to build more complex data structures</a:t>
            </a:r>
          </a:p>
          <a:p>
            <a:r>
              <a:rPr lang="en-US" dirty="0" smtClean="0"/>
              <a:t>In this chapter, you will learn how to work with numbers and text. 	We will write several simple programs that use them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ECB7-BA90-41E9-9BA3-1D57430A7EB0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0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Programming Tip: </a:t>
            </a:r>
            <a:r>
              <a:rPr lang="en-US" sz="2700" dirty="0" smtClean="0"/>
              <a:t>Use Descriptive Variable Names</a:t>
            </a:r>
            <a:endParaRPr lang="en-US" sz="2700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descriptive variable names</a:t>
            </a:r>
          </a:p>
          <a:p>
            <a:r>
              <a:rPr lang="en-US" dirty="0" smtClean="0"/>
              <a:t>Which variable name is more self descriptive?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canVolume</a:t>
            </a:r>
            <a:r>
              <a:rPr lang="en-US" sz="1800" dirty="0" smtClean="0">
                <a:latin typeface="Lucida Console" panose="020B0609040504020204" pitchFamily="49" charset="0"/>
              </a:rPr>
              <a:t> = 0.35</a:t>
            </a:r>
          </a:p>
          <a:p>
            <a:pPr marL="0" indent="0"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cv = 0.355</a:t>
            </a:r>
          </a:p>
          <a:p>
            <a:r>
              <a:rPr lang="en-US" dirty="0" smtClean="0"/>
              <a:t>This is particularly important when programs are written by more than one person.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60C3-0ADD-4D6D-8F49-A062FB0C5594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6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constants</a:t>
            </a:r>
            <a:endParaRPr lang="en-US" b="1" dirty="0"/>
          </a:p>
        </p:txBody>
      </p:sp>
      <p:sp>
        <p:nvSpPr>
          <p:cNvPr id="18435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Python a </a:t>
            </a:r>
            <a:r>
              <a:rPr lang="en-US" b="1" dirty="0" smtClean="0"/>
              <a:t>constant</a:t>
            </a:r>
            <a:r>
              <a:rPr lang="en-US" dirty="0" smtClean="0"/>
              <a:t> is a variable whose value </a:t>
            </a:r>
            <a:r>
              <a:rPr lang="en-US" b="1" i="1" u="sng" dirty="0" smtClean="0"/>
              <a:t>should not </a:t>
            </a:r>
            <a:r>
              <a:rPr lang="en-US" dirty="0" smtClean="0"/>
              <a:t>be changed after it</a:t>
            </a:r>
            <a:r>
              <a:rPr lang="ja-JP" altLang="en-US" dirty="0" smtClean="0"/>
              <a:t>’</a:t>
            </a:r>
            <a:r>
              <a:rPr lang="en-US" dirty="0" smtClean="0"/>
              <a:t>s assigned an initial value.</a:t>
            </a:r>
          </a:p>
          <a:p>
            <a:pPr lvl="1"/>
            <a:r>
              <a:rPr lang="en-US" dirty="0" smtClean="0"/>
              <a:t>It is a good practice to use all caps when naming constants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BOTTLE_VOLUME = 2.0</a:t>
            </a:r>
          </a:p>
          <a:p>
            <a:r>
              <a:rPr lang="en-US" dirty="0" smtClean="0"/>
              <a:t>It is good style to use named constants to explain numerical values to be used in calculations  </a:t>
            </a:r>
          </a:p>
          <a:p>
            <a:pPr lvl="1"/>
            <a:r>
              <a:rPr lang="en-US" dirty="0" smtClean="0"/>
              <a:t>Which is clearer?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totalVolume</a:t>
            </a:r>
            <a:r>
              <a:rPr lang="en-US" sz="1800" dirty="0" smtClean="0">
                <a:latin typeface="Lucida Console" panose="020B0609040504020204" pitchFamily="49" charset="0"/>
              </a:rPr>
              <a:t> = bottles * 2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totalVolume</a:t>
            </a:r>
            <a:r>
              <a:rPr lang="en-US" sz="1800" dirty="0" smtClean="0">
                <a:latin typeface="Lucida Console" panose="020B0609040504020204" pitchFamily="49" charset="0"/>
              </a:rPr>
              <a:t> = bottles * BOTTLE_VOLUME</a:t>
            </a:r>
          </a:p>
          <a:p>
            <a:r>
              <a:rPr lang="en-US" dirty="0" smtClean="0"/>
              <a:t>A programmer reading the first statement may not understand the significance of the “2”  </a:t>
            </a:r>
          </a:p>
          <a:p>
            <a:r>
              <a:rPr lang="en-US" dirty="0" smtClean="0"/>
              <a:t>Python will let you change the value of a </a:t>
            </a:r>
            <a:r>
              <a:rPr lang="en-US" b="1" dirty="0" smtClean="0"/>
              <a:t>constant</a:t>
            </a:r>
            <a:endParaRPr lang="en-US" dirty="0" smtClean="0"/>
          </a:p>
          <a:p>
            <a:pPr lvl="1"/>
            <a:r>
              <a:rPr lang="en-US" dirty="0" smtClean="0"/>
              <a:t>Just because you can do it, doesn’t mean you should do it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301D-87AD-483E-9A0D-E53CA5CD4232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Constants: Naming &amp;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defRPr/>
            </a:pPr>
            <a:r>
              <a:rPr lang="en-US" dirty="0">
                <a:ea typeface="ＭＳ Ｐゴシック" pitchFamily="34" charset="-128"/>
              </a:rPr>
              <a:t>It is customary to use all UPPER_CASE letters for constants to distinguish them from variables</a:t>
            </a:r>
            <a:r>
              <a:rPr lang="en-US" dirty="0" smtClean="0">
                <a:ea typeface="ＭＳ Ｐゴシック" pitchFamily="34" charset="-128"/>
              </a:rPr>
              <a:t>.</a:t>
            </a:r>
          </a:p>
          <a:p>
            <a:pPr lvl="1">
              <a:defRPr/>
            </a:pPr>
            <a:r>
              <a:rPr lang="en-US" dirty="0" smtClean="0">
                <a:ea typeface="ＭＳ Ｐゴシック" pitchFamily="34" charset="-128"/>
              </a:rPr>
              <a:t>It is a nice visual cue </a:t>
            </a:r>
            <a:endParaRPr lang="en-US" dirty="0">
              <a:ea typeface="ＭＳ Ｐゴシック" pitchFamily="34" charset="-128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 smtClean="0">
                <a:latin typeface="Lucida Console" panose="020B0609040504020204" pitchFamily="49" charset="0"/>
              </a:rPr>
              <a:t>BOTTLE_VOLUME </a:t>
            </a:r>
            <a:r>
              <a:rPr lang="en-US" sz="1800" dirty="0">
                <a:latin typeface="Lucida Console" panose="020B0609040504020204" pitchFamily="49" charset="0"/>
              </a:rPr>
              <a:t>= </a:t>
            </a:r>
            <a:r>
              <a:rPr lang="en-US" sz="1800" dirty="0" smtClean="0">
                <a:latin typeface="Lucida Console" panose="020B0609040504020204" pitchFamily="49" charset="0"/>
              </a:rPr>
              <a:t>2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latin typeface="Lucida Console" panose="020B0609040504020204" pitchFamily="49" charset="0"/>
              </a:rPr>
              <a:t>  # </a:t>
            </a:r>
            <a:r>
              <a:rPr lang="en-US" sz="1800" dirty="0">
                <a:latin typeface="Lucida Console" panose="020B0609040504020204" pitchFamily="49" charset="0"/>
              </a:rPr>
              <a:t>Constant 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  <a:tabLst>
                <a:tab pos="801688" algn="l"/>
                <a:tab pos="4510088" algn="l"/>
              </a:tabLst>
              <a:defRPr/>
            </a:pPr>
            <a:r>
              <a:rPr lang="en-US" sz="1800" dirty="0" smtClean="0">
                <a:latin typeface="Lucida Console" panose="020B0609040504020204" pitchFamily="49" charset="0"/>
              </a:rPr>
              <a:t>MAX_SIZE </a:t>
            </a:r>
            <a:r>
              <a:rPr lang="en-US" sz="1800" dirty="0">
                <a:latin typeface="Lucida Console" panose="020B0609040504020204" pitchFamily="49" charset="0"/>
              </a:rPr>
              <a:t>= </a:t>
            </a:r>
            <a:r>
              <a:rPr lang="en-US" sz="1800" dirty="0" smtClean="0">
                <a:latin typeface="Lucida Console" panose="020B0609040504020204" pitchFamily="49" charset="0"/>
              </a:rPr>
              <a:t>100      # </a:t>
            </a:r>
            <a:r>
              <a:rPr lang="en-US" sz="1800" dirty="0">
                <a:latin typeface="Lucida Console" panose="020B0609040504020204" pitchFamily="49" charset="0"/>
              </a:rPr>
              <a:t>Constant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  <a:tabLst>
                <a:tab pos="801688" algn="l"/>
                <a:tab pos="4510088" algn="l"/>
              </a:tabLst>
              <a:defRPr/>
            </a:pPr>
            <a:r>
              <a:rPr lang="en-US" sz="1800" dirty="0" err="1" smtClean="0">
                <a:latin typeface="Lucida Console" panose="020B0609040504020204" pitchFamily="49" charset="0"/>
              </a:rPr>
              <a:t>taxRate</a:t>
            </a:r>
            <a:r>
              <a:rPr lang="en-US" sz="1800" dirty="0" smtClean="0">
                <a:latin typeface="Lucida Console" panose="020B0609040504020204" pitchFamily="49" charset="0"/>
              </a:rPr>
              <a:t> </a:t>
            </a:r>
            <a:r>
              <a:rPr lang="en-US" sz="1800" dirty="0">
                <a:latin typeface="Lucida Console" panose="020B0609040504020204" pitchFamily="49" charset="0"/>
              </a:rPr>
              <a:t>= </a:t>
            </a:r>
            <a:r>
              <a:rPr lang="en-US" sz="1800" dirty="0" smtClean="0">
                <a:latin typeface="Lucida Console" panose="020B0609040504020204" pitchFamily="49" charset="0"/>
              </a:rPr>
              <a:t>5         # </a:t>
            </a:r>
            <a:r>
              <a:rPr lang="en-US" sz="1800" dirty="0">
                <a:latin typeface="Lucida Console" panose="020B0609040504020204" pitchFamily="49" charset="0"/>
              </a:rPr>
              <a:t>Variable</a:t>
            </a:r>
          </a:p>
          <a:p>
            <a:pPr marL="0" indent="0">
              <a:spcBef>
                <a:spcPts val="200"/>
              </a:spcBef>
              <a:buNone/>
              <a:defRPr/>
            </a:pPr>
            <a:endParaRPr lang="en-US" dirty="0">
              <a:ea typeface="ＭＳ Ｐゴシック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F00F-4880-4588-80E5-FEFF9983B65C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7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Python comments</a:t>
            </a:r>
            <a:endParaRPr lang="en-US"/>
          </a:p>
        </p:txBody>
      </p:sp>
      <p:sp>
        <p:nvSpPr>
          <p:cNvPr id="31747" name="Content Placeholder 9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2371063"/>
          </a:xfrm>
        </p:spPr>
        <p:txBody>
          <a:bodyPr/>
          <a:lstStyle/>
          <a:p>
            <a:r>
              <a:rPr lang="en-US" dirty="0" smtClean="0"/>
              <a:t>Use comments at the beginning of each program, and to clarify details of the code</a:t>
            </a:r>
          </a:p>
          <a:p>
            <a:r>
              <a:rPr lang="en-US" dirty="0" smtClean="0">
                <a:cs typeface="Arial" charset="0"/>
              </a:rPr>
              <a:t>Comments are a courtesy to others and a way to document your thinking</a:t>
            </a:r>
          </a:p>
          <a:p>
            <a:pPr lvl="1"/>
            <a:r>
              <a:rPr lang="en-US" dirty="0">
                <a:cs typeface="Arial" charset="0"/>
              </a:rPr>
              <a:t>C</a:t>
            </a:r>
            <a:r>
              <a:rPr lang="en-US" dirty="0" smtClean="0">
                <a:cs typeface="Arial" charset="0"/>
              </a:rPr>
              <a:t>omments to add explanations for humans </a:t>
            </a:r>
            <a:r>
              <a:rPr lang="en-US" dirty="0">
                <a:cs typeface="Arial" charset="0"/>
              </a:rPr>
              <a:t>who </a:t>
            </a:r>
            <a:r>
              <a:rPr lang="en-US" dirty="0" smtClean="0">
                <a:cs typeface="Arial" charset="0"/>
              </a:rPr>
              <a:t>read your </a:t>
            </a:r>
            <a:r>
              <a:rPr lang="en-US" dirty="0">
                <a:cs typeface="Arial" charset="0"/>
              </a:rPr>
              <a:t>code. </a:t>
            </a:r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The compiler ignores comments</a:t>
            </a:r>
            <a:r>
              <a:rPr lang="en-US" dirty="0">
                <a:cs typeface="Arial" charset="0"/>
              </a:rPr>
              <a:t>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00EE-8E24-475B-B428-47C93A69F41B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Commenting Code: 1</a:t>
            </a:r>
            <a:r>
              <a:rPr lang="en-US" baseline="30000" dirty="0" smtClean="0"/>
              <a:t>st</a:t>
            </a:r>
            <a:r>
              <a:rPr lang="en-US" dirty="0" smtClean="0"/>
              <a:t>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3085" y="1255005"/>
            <a:ext cx="8573632" cy="501904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##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  This program computes the volume (in liters) of a six-pack of soda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  cans and the total volume of a six-pack and a two-liter </a:t>
            </a:r>
            <a:r>
              <a:rPr lang="en-US" sz="1600" dirty="0" smtClean="0">
                <a:latin typeface="Lucida Console" panose="020B0609040504020204" pitchFamily="49" charset="0"/>
              </a:rPr>
              <a:t>bottle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 Liters in a 12-ounce </a:t>
            </a:r>
            <a:r>
              <a:rPr lang="en-US" sz="1600" dirty="0" smtClean="0">
                <a:latin typeface="Lucida Console" panose="020B0609040504020204" pitchFamily="49" charset="0"/>
              </a:rPr>
              <a:t>can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CAN_VOLUME = </a:t>
            </a:r>
            <a:r>
              <a:rPr lang="en-US" sz="1600" dirty="0" smtClean="0">
                <a:latin typeface="Lucida Console" panose="020B0609040504020204" pitchFamily="49" charset="0"/>
              </a:rPr>
              <a:t>0.355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 Liters in a </a:t>
            </a:r>
            <a:r>
              <a:rPr lang="en-US" sz="1600" dirty="0" smtClean="0">
                <a:latin typeface="Lucida Console" panose="020B0609040504020204" pitchFamily="49" charset="0"/>
              </a:rPr>
              <a:t>two</a:t>
            </a:r>
            <a:r>
              <a:rPr lang="en-US" sz="1600" dirty="0">
                <a:latin typeface="Lucida Console" panose="020B0609040504020204" pitchFamily="49" charset="0"/>
              </a:rPr>
              <a:t>-liter bottle</a:t>
            </a:r>
            <a:r>
              <a:rPr lang="en-US" sz="1600" dirty="0" smtClean="0">
                <a:latin typeface="Lucida Console" panose="020B0609040504020204" pitchFamily="49" charset="0"/>
              </a:rPr>
              <a:t>.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BOTTLE_VOLUME =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 Number of cans per pack.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cansPerPack</a:t>
            </a:r>
            <a:r>
              <a:rPr lang="en-US" sz="1600" dirty="0">
                <a:latin typeface="Lucida Console" panose="020B0609040504020204" pitchFamily="49" charset="0"/>
              </a:rPr>
              <a:t> =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 Calculate total volume in the cans.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totalVolume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dirty="0" err="1">
                <a:latin typeface="Lucida Console" panose="020B0609040504020204" pitchFamily="49" charset="0"/>
              </a:rPr>
              <a:t>cansPerPack</a:t>
            </a:r>
            <a:r>
              <a:rPr lang="en-US" sz="1600" dirty="0">
                <a:latin typeface="Lucida Console" panose="020B0609040504020204" pitchFamily="49" charset="0"/>
              </a:rPr>
              <a:t> * CAN_VOLUME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print("A six-pack of 12-ounce cans contains", </a:t>
            </a:r>
            <a:r>
              <a:rPr lang="en-US" sz="1600" dirty="0" err="1">
                <a:latin typeface="Lucida Console" panose="020B0609040504020204" pitchFamily="49" charset="0"/>
              </a:rPr>
              <a:t>totalVolume</a:t>
            </a:r>
            <a:r>
              <a:rPr lang="en-US" sz="1600" dirty="0">
                <a:latin typeface="Lucida Console" panose="020B0609040504020204" pitchFamily="49" charset="0"/>
              </a:rPr>
              <a:t>, "liters.")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 Calculate total volume in the cans and a 2-liter bottle.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totalVolume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dirty="0" err="1">
                <a:latin typeface="Lucida Console" panose="020B0609040504020204" pitchFamily="49" charset="0"/>
              </a:rPr>
              <a:t>totalVolume</a:t>
            </a:r>
            <a:r>
              <a:rPr lang="en-US" sz="1600" dirty="0">
                <a:latin typeface="Lucida Console" panose="020B0609040504020204" pitchFamily="49" charset="0"/>
              </a:rPr>
              <a:t> + BOTTLE_VOLUME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print("A six-pack and a two-liter bottle contain", </a:t>
            </a:r>
            <a:r>
              <a:rPr lang="en-US" sz="1600" dirty="0" err="1">
                <a:latin typeface="Lucida Console" panose="020B0609040504020204" pitchFamily="49" charset="0"/>
              </a:rPr>
              <a:t>totalVolume</a:t>
            </a:r>
            <a:r>
              <a:rPr lang="en-US" sz="1600" dirty="0">
                <a:latin typeface="Lucida Console" panose="020B0609040504020204" pitchFamily="49" charset="0"/>
              </a:rPr>
              <a:t>, "liters.")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FFA7-6F53-49DD-96F8-18C28A66EC9A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1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Commenting Code: 2</a:t>
            </a:r>
            <a:r>
              <a:rPr lang="en-US" baseline="30000" dirty="0" smtClean="0"/>
              <a:t>nd</a:t>
            </a:r>
            <a:r>
              <a:rPr lang="en-US" dirty="0" smtClean="0"/>
              <a:t>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8352" y="1255006"/>
            <a:ext cx="8220547" cy="46140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##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 This program computes the volume (in liters) of a six-pack of soda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 cans and the total volume of a six-pack and a two-liter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bottle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## CONSTANTS ##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CAN_VOLUME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0.355   #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Liters in a 12-ounce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can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BOTTLE_VOLUME 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    #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Liters in a two-liter bottle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Number of cans per pack.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cansPerPack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Calculate total volume in the cans.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totalVolume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cansPerPack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 CAN_VOLUME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print("A six-pack of 12-ounce cans contains",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totalVolume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"liters.")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Calculate total volume in the cans and a 2-liter bottle.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totalVolume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totalVolume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 BOTTLE_VOLUME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print("A six-pack and a two-liter bottle contain",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totalVolume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"liters.")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48CE-BF7D-4926-ADBD-8C13FE8C1B51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9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Variables</a:t>
            </a:r>
            <a:endParaRPr 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define a variable before you use it: (i.e. it must be defined somewhere above the line of code where you first use the variable)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canVolume = 12 * literPerOunce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literPerOunce = 0.0296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The correct order for the statements is: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literPerOunce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0.0296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canVolume = 12 *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literPerOunce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5D87-2135-41EE-9B4F-63A29FA4C80D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 Arithmetic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ECD1-0260-4261-8CA8-198C4B825D18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1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Arithmetic Operations (1)</a:t>
            </a:r>
            <a:endParaRPr lang="en-US" dirty="0"/>
          </a:p>
        </p:txBody>
      </p:sp>
      <p:sp>
        <p:nvSpPr>
          <p:cNvPr id="36866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supports all of the basic arithmetic operations:</a:t>
            </a:r>
          </a:p>
          <a:p>
            <a:pPr lvl="1"/>
            <a:r>
              <a:rPr lang="en-US" dirty="0" smtClean="0"/>
              <a:t>Addition  	“+”</a:t>
            </a:r>
          </a:p>
          <a:p>
            <a:pPr lvl="1"/>
            <a:r>
              <a:rPr lang="en-US" dirty="0" smtClean="0"/>
              <a:t>Subtraction  	“-”</a:t>
            </a:r>
          </a:p>
          <a:p>
            <a:pPr lvl="1"/>
            <a:r>
              <a:rPr lang="en-US" dirty="0" smtClean="0"/>
              <a:t>Multiplication  “*”</a:t>
            </a:r>
          </a:p>
          <a:p>
            <a:pPr lvl="1"/>
            <a:r>
              <a:rPr lang="en-US" dirty="0" smtClean="0"/>
              <a:t>Division              “/”</a:t>
            </a:r>
          </a:p>
          <a:p>
            <a:r>
              <a:rPr lang="en-US" dirty="0" smtClean="0"/>
              <a:t>You write your expressions a bit differently</a:t>
            </a:r>
          </a:p>
          <a:p>
            <a:pPr lvl="1"/>
            <a:endParaRPr lang="en-US" dirty="0"/>
          </a:p>
        </p:txBody>
      </p:sp>
      <p:pic>
        <p:nvPicPr>
          <p:cNvPr id="3687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307" y="3696894"/>
            <a:ext cx="11430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036" y="3751896"/>
            <a:ext cx="1762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CF53-622F-4BF1-8C98-E17FD08080BF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Arithmetic Operations (2)</a:t>
            </a:r>
            <a:endParaRPr lang="en-US" dirty="0"/>
          </a:p>
        </p:txBody>
      </p:sp>
      <p:sp>
        <p:nvSpPr>
          <p:cNvPr id="36866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supports update operators:</a:t>
            </a:r>
          </a:p>
          <a:p>
            <a:pPr lvl="1"/>
            <a:r>
              <a:rPr lang="en-US" dirty="0" smtClean="0"/>
              <a:t>Addition and assign  	  “+=”</a:t>
            </a:r>
          </a:p>
          <a:p>
            <a:pPr lvl="1"/>
            <a:r>
              <a:rPr lang="en-US" dirty="0" smtClean="0"/>
              <a:t>Subtraction and assign 	   “-=”</a:t>
            </a:r>
          </a:p>
          <a:p>
            <a:pPr lvl="1"/>
            <a:r>
              <a:rPr lang="en-US" dirty="0" smtClean="0"/>
              <a:t>Multiplication and assign   “*=”</a:t>
            </a:r>
          </a:p>
          <a:p>
            <a:pPr lvl="1"/>
            <a:r>
              <a:rPr lang="en-US" dirty="0" smtClean="0"/>
              <a:t>Division and assign	    “/=”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CF53-622F-4BF1-8C98-E17FD08080BF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Goals</a:t>
            </a:r>
            <a:endParaRPr lang="en-US" dirty="0"/>
          </a:p>
        </p:txBody>
      </p:sp>
      <p:sp>
        <p:nvSpPr>
          <p:cNvPr id="11267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declare and initialize variables and constants</a:t>
            </a:r>
          </a:p>
          <a:p>
            <a:r>
              <a:rPr lang="en-US" smtClean="0"/>
              <a:t>To understand the properties and limitations of integers and floating-point numbers</a:t>
            </a:r>
          </a:p>
          <a:p>
            <a:r>
              <a:rPr lang="en-US" smtClean="0"/>
              <a:t>To appreciate the importance of comments and good code layout</a:t>
            </a:r>
          </a:p>
          <a:p>
            <a:r>
              <a:rPr lang="en-US" smtClean="0"/>
              <a:t>To write arithmetic expressions and assignment statements</a:t>
            </a:r>
          </a:p>
          <a:p>
            <a:r>
              <a:rPr lang="en-US" smtClean="0"/>
              <a:t>To create programs that read, and process inputs, and display the results</a:t>
            </a:r>
          </a:p>
          <a:p>
            <a:r>
              <a:rPr lang="en-US" smtClean="0"/>
              <a:t>To learn how to use Python strings</a:t>
            </a:r>
          </a:p>
          <a:p>
            <a:r>
              <a:rPr lang="en-US" smtClean="0"/>
              <a:t>To create simple graphics programs using basic shapes and text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E599-35EF-4528-99C8-FE4654D06604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3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</a:t>
            </a:r>
            <a:endParaRPr 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Precedence is similar to Algebra:</a:t>
            </a:r>
          </a:p>
          <a:p>
            <a:pPr lvl="1"/>
            <a:r>
              <a:rPr lang="en-US" sz="2000" dirty="0" smtClean="0"/>
              <a:t>PEMDAS</a:t>
            </a:r>
          </a:p>
          <a:p>
            <a:pPr lvl="2"/>
            <a:r>
              <a:rPr lang="en-US" sz="2000" dirty="0" smtClean="0"/>
              <a:t>Parenthesis, Exponent, Multiply/Divide, Add/Subtract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FADE-FF9E-42A3-9822-8D0275575CD6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7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Mixing numeric types</a:t>
            </a:r>
            <a:endParaRPr lang="en-US"/>
          </a:p>
        </p:txBody>
      </p:sp>
      <p:sp>
        <p:nvSpPr>
          <p:cNvPr id="3891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mix integer and floating-point values in an arithmetic expression, the result is a floating-point value.</a:t>
            </a:r>
          </a:p>
          <a:p>
            <a:r>
              <a:rPr lang="en-US" dirty="0" smtClean="0"/>
              <a:t>      7 + 4.0    # Yields the floating value 11.0</a:t>
            </a:r>
          </a:p>
          <a:p>
            <a:r>
              <a:rPr lang="en-US" dirty="0" smtClean="0"/>
              <a:t>Remember from our earlier example:</a:t>
            </a:r>
          </a:p>
          <a:p>
            <a:pPr lvl="1"/>
            <a:r>
              <a:rPr lang="en-US" dirty="0" smtClean="0"/>
              <a:t>If you mix strings with integer or floating point values the result is an error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4BDC-9757-40FE-A797-D277B9FF44EC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1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</a:t>
            </a:r>
            <a:endParaRPr lang="en-US" dirty="0"/>
          </a:p>
        </p:txBody>
      </p:sp>
      <p:sp>
        <p:nvSpPr>
          <p:cNvPr id="4506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defRPr/>
            </a:pPr>
            <a:r>
              <a:rPr lang="en-US" dirty="0" smtClean="0">
                <a:cs typeface="Arial" pitchFamily="34" charset="0"/>
              </a:rPr>
              <a:t>Double </a:t>
            </a:r>
            <a:r>
              <a:rPr lang="en-US" dirty="0">
                <a:cs typeface="Arial" pitchFamily="34" charset="0"/>
              </a:rPr>
              <a:t>stars ** are used to calculate an exponent</a:t>
            </a:r>
          </a:p>
          <a:p>
            <a:r>
              <a:rPr lang="en-US" dirty="0"/>
              <a:t> Analyzing the expression: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Becomes:</a:t>
            </a:r>
          </a:p>
          <a:p>
            <a:pPr lvl="1"/>
            <a:r>
              <a:rPr lang="pt-BR" dirty="0" smtClean="0"/>
              <a:t>b * ((1 + </a:t>
            </a:r>
            <a:r>
              <a:rPr lang="pt-BR" dirty="0" err="1" smtClean="0"/>
              <a:t>r</a:t>
            </a:r>
            <a:r>
              <a:rPr lang="pt-BR" dirty="0" smtClean="0"/>
              <a:t> / 100) ** </a:t>
            </a:r>
            <a:r>
              <a:rPr lang="pt-BR" dirty="0" err="1" smtClean="0"/>
              <a:t>n</a:t>
            </a:r>
            <a:r>
              <a:rPr lang="pt-BR" dirty="0" smtClean="0"/>
              <a:t>)</a:t>
            </a:r>
            <a:endParaRPr lang="en-US" dirty="0" smtClean="0"/>
          </a:p>
          <a:p>
            <a:pPr lvl="4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30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0"/>
          <a:stretch>
            <a:fillRect/>
          </a:stretch>
        </p:blipFill>
        <p:spPr bwMode="auto">
          <a:xfrm>
            <a:off x="1215237" y="2347284"/>
            <a:ext cx="2054225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9" descr="U:\PC\publisher\2013 wiley slides\Ch 1-4\Chapter  2\Media\Illustrations\py_02_03_300dpi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907" y="1810820"/>
            <a:ext cx="2527577" cy="401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0748-0D8E-4E5A-BDD1-C2E668635966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Floor division</a:t>
            </a:r>
            <a:endParaRPr lang="en-US"/>
          </a:p>
        </p:txBody>
      </p:sp>
      <p:sp>
        <p:nvSpPr>
          <p:cNvPr id="4506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divide two integers with the / operator, you get a floating-point value. For example,</a:t>
            </a:r>
          </a:p>
          <a:p>
            <a:pPr marL="0" indent="0">
              <a:buNone/>
            </a:pPr>
            <a:r>
              <a:rPr lang="en-US" dirty="0" smtClean="0"/>
              <a:t>7 / 4</a:t>
            </a:r>
          </a:p>
          <a:p>
            <a:r>
              <a:rPr lang="en-US" dirty="0"/>
              <a:t>Y</a:t>
            </a:r>
            <a:r>
              <a:rPr lang="en-US" dirty="0" smtClean="0"/>
              <a:t>ields 1.75</a:t>
            </a:r>
          </a:p>
          <a:p>
            <a:r>
              <a:rPr lang="en-US" dirty="0" smtClean="0"/>
              <a:t>We can also perform </a:t>
            </a:r>
            <a:r>
              <a:rPr lang="en-US" b="1" dirty="0" smtClean="0"/>
              <a:t>floor division </a:t>
            </a:r>
            <a:r>
              <a:rPr lang="en-US" dirty="0" smtClean="0"/>
              <a:t>using the // operator. </a:t>
            </a:r>
          </a:p>
          <a:p>
            <a:pPr lvl="1"/>
            <a:r>
              <a:rPr lang="en-US" dirty="0" smtClean="0"/>
              <a:t>The “//” operator computes the quotient and discards the fractional part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7 // 4</a:t>
            </a:r>
          </a:p>
          <a:p>
            <a:r>
              <a:rPr lang="en-US" dirty="0" smtClean="0"/>
              <a:t>Evaluates to 1 because 7 divided by 4 is 1.75 with a fractional part of 0.75, which is discarded.</a:t>
            </a:r>
          </a:p>
          <a:p>
            <a:pPr lvl="1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37B1-22A6-4470-82CD-50251DB184B5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1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Calculating a remainder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interested in the remainder of dividing two integers, use the “%” operator (called modulus):</a:t>
            </a:r>
          </a:p>
          <a:p>
            <a:pPr marL="0" indent="0">
              <a:buNone/>
            </a:pPr>
            <a:r>
              <a:rPr lang="en-US" dirty="0" smtClean="0"/>
              <a:t>remainder = 7 % 4</a:t>
            </a:r>
          </a:p>
          <a:p>
            <a:r>
              <a:rPr lang="en-US" dirty="0" smtClean="0"/>
              <a:t>The value of remainder will be 3</a:t>
            </a:r>
          </a:p>
          <a:p>
            <a:r>
              <a:rPr lang="en-US" dirty="0" smtClean="0"/>
              <a:t>Sometimes called modulo divide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0721-5764-4CC6-9B87-F859F2B4CE7D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3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481" y="1255006"/>
            <a:ext cx="7630160" cy="4614088"/>
          </a:xfrm>
        </p:spPr>
        <p:txBody>
          <a:bodyPr/>
          <a:lstStyle/>
          <a:p>
            <a:r>
              <a:rPr lang="en-US" dirty="0" smtClean="0"/>
              <a:t>Open a new file in the Wing IDE:</a:t>
            </a:r>
          </a:p>
          <a:p>
            <a:r>
              <a:rPr lang="en-US" dirty="0" smtClean="0"/>
              <a:t>Type in the following: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# Convert pennies to dollars and cents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p</a:t>
            </a:r>
            <a:r>
              <a:rPr lang="en-US" sz="1600" dirty="0" smtClean="0">
                <a:latin typeface="Lucida Console" panose="020B0609040504020204" pitchFamily="49" charset="0"/>
              </a:rPr>
              <a:t>ennies = 1729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d</a:t>
            </a:r>
            <a:r>
              <a:rPr lang="en-US" sz="1600" dirty="0" smtClean="0">
                <a:latin typeface="Lucida Console" panose="020B0609040504020204" pitchFamily="49" charset="0"/>
              </a:rPr>
              <a:t>ollars = pennies // 100  # Calculates the number of dollars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cents = pennies % 100     # Calculates the number of pennies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print("I have", dollars, "and", cents, "cents"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 smtClean="0"/>
              <a:t>Save the file</a:t>
            </a:r>
          </a:p>
          <a:p>
            <a:r>
              <a:rPr lang="en-US" dirty="0" smtClean="0"/>
              <a:t>Run the file</a:t>
            </a:r>
          </a:p>
          <a:p>
            <a:r>
              <a:rPr lang="en-US" dirty="0" smtClean="0"/>
              <a:t>What is the result?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A03-4F95-4183-9C9D-AB3BD653DAFE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4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Integer Division and Remainder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Handy to use for making change:</a:t>
            </a:r>
          </a:p>
          <a:p>
            <a:pPr lvl="1"/>
            <a:r>
              <a:rPr lang="en-US" smtClean="0"/>
              <a:t>  pennies = 1729</a:t>
            </a:r>
          </a:p>
          <a:p>
            <a:pPr lvl="1"/>
            <a:r>
              <a:rPr lang="en-US" smtClean="0"/>
              <a:t>  dollars = pennies / 100  # 17</a:t>
            </a:r>
          </a:p>
          <a:p>
            <a:pPr lvl="1"/>
            <a:r>
              <a:rPr lang="en-US" smtClean="0"/>
              <a:t>  cents = pennies % 100    # 29</a:t>
            </a:r>
          </a:p>
          <a:p>
            <a:pPr lvl="1"/>
            <a:endParaRPr lang="en-US" dirty="0"/>
          </a:p>
        </p:txBody>
      </p:sp>
      <p:pic>
        <p:nvPicPr>
          <p:cNvPr id="41990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249648"/>
            <a:ext cx="840105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7EB9-7609-4EBA-859E-55A927F8014C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Calling functions</a:t>
            </a:r>
            <a:endParaRPr lang="en-US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a function is a collection of programming instructions that carry out a particular task.</a:t>
            </a:r>
          </a:p>
          <a:p>
            <a:r>
              <a:rPr lang="en-US" dirty="0" smtClean="0"/>
              <a:t>The print() function can display information, but there are many other functions available in Python.</a:t>
            </a:r>
          </a:p>
          <a:p>
            <a:r>
              <a:rPr lang="en-US" dirty="0" smtClean="0"/>
              <a:t>When calling a function you must provide the correct number of arguments</a:t>
            </a:r>
          </a:p>
          <a:p>
            <a:pPr lvl="1"/>
            <a:r>
              <a:rPr lang="en-US" dirty="0" smtClean="0"/>
              <a:t>The program will generate an error message if you don’t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C073-7424-4E03-A3A9-8A9C2D3D5EE4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1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Calling functions that return a value</a:t>
            </a:r>
            <a:endParaRPr lang="en-US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functions return a value. That is, when the function completes its task, it passes a value back to the point where the function was called.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sz="2000" dirty="0" smtClean="0"/>
              <a:t>The call abs(-173) returns the value 173.</a:t>
            </a:r>
          </a:p>
          <a:p>
            <a:pPr lvl="1"/>
            <a:r>
              <a:rPr lang="en-US" sz="2000" dirty="0" smtClean="0"/>
              <a:t>The value returned by a function can be stored in a variable:</a:t>
            </a:r>
          </a:p>
          <a:p>
            <a:pPr lvl="2"/>
            <a:r>
              <a:rPr lang="en-US" sz="2000" dirty="0" smtClean="0"/>
              <a:t>distance = abs(x)</a:t>
            </a:r>
          </a:p>
          <a:p>
            <a:r>
              <a:rPr lang="en-US" dirty="0" smtClean="0"/>
              <a:t>You can use a function call as an argument to the </a:t>
            </a:r>
            <a:r>
              <a:rPr lang="en-US" b="1" dirty="0" smtClean="0"/>
              <a:t>print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Go to the python shell window in Wing and type: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p</a:t>
            </a:r>
            <a:r>
              <a:rPr lang="en-US" sz="1800" dirty="0" smtClean="0">
                <a:latin typeface="Lucida Console" panose="020B0609040504020204" pitchFamily="49" charset="0"/>
              </a:rPr>
              <a:t>rint(abs(-173))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CBC8-AC13-42C2-9277-150D28A7E3DD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1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 in Mathematical Functions</a:t>
            </a:r>
            <a:endParaRPr lang="en-US" dirty="0"/>
          </a:p>
        </p:txBody>
      </p:sp>
      <p:pic>
        <p:nvPicPr>
          <p:cNvPr id="46085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55503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3582-7DC4-4C97-9FF4-C0DEC9EFB0D1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4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>
              <a:buNone/>
            </a:pPr>
            <a:r>
              <a:rPr lang="en-US" dirty="0" smtClean="0"/>
              <a:t>2.1	Variables</a:t>
            </a:r>
            <a:endParaRPr lang="en-US" dirty="0"/>
          </a:p>
          <a:p>
            <a:pPr marL="461963" indent="-461963">
              <a:buNone/>
            </a:pPr>
            <a:r>
              <a:rPr lang="en-US" dirty="0" smtClean="0"/>
              <a:t>2.2	Arithmetic</a:t>
            </a:r>
            <a:endParaRPr lang="en-US" dirty="0"/>
          </a:p>
          <a:p>
            <a:pPr marL="461963" indent="-461963">
              <a:buNone/>
            </a:pPr>
            <a:r>
              <a:rPr lang="en-US" dirty="0" smtClean="0"/>
              <a:t>2.3	Problem Solving:  First </a:t>
            </a:r>
            <a:r>
              <a:rPr lang="en-US" dirty="0"/>
              <a:t>Do It By </a:t>
            </a:r>
            <a:r>
              <a:rPr lang="en-US" dirty="0" smtClean="0"/>
              <a:t>Hand</a:t>
            </a:r>
          </a:p>
          <a:p>
            <a:pPr marL="461963" indent="-461963">
              <a:buNone/>
            </a:pPr>
            <a:r>
              <a:rPr lang="en-US" dirty="0" smtClean="0"/>
              <a:t>2.4 	Strings</a:t>
            </a:r>
            <a:endParaRPr lang="en-US" dirty="0"/>
          </a:p>
          <a:p>
            <a:pPr marL="461963" indent="-461963">
              <a:buNone/>
            </a:pPr>
            <a:r>
              <a:rPr lang="en-US" dirty="0" smtClean="0"/>
              <a:t>2.5	Input </a:t>
            </a:r>
            <a:r>
              <a:rPr lang="en-US" dirty="0"/>
              <a:t>and Output</a:t>
            </a:r>
          </a:p>
          <a:p>
            <a:pPr marL="461963" indent="-461963">
              <a:buNone/>
            </a:pPr>
            <a:r>
              <a:rPr lang="en-US" dirty="0" smtClean="0"/>
              <a:t>2.6	Graphics: Simple Drawings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3E3F-58EF-410F-93D2-289DB4FC545C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Python libraries (modules)</a:t>
            </a:r>
            <a:endParaRPr lang="en-US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library</a:t>
            </a:r>
            <a:r>
              <a:rPr lang="en-US" dirty="0" smtClean="0"/>
              <a:t> is a collection of code, written and compiled by someone else, that is ready for you to use in your program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standard library </a:t>
            </a:r>
            <a:r>
              <a:rPr lang="en-US" dirty="0" smtClean="0"/>
              <a:t>is a library that is considered part of the language and must be included with any Python system.</a:t>
            </a:r>
          </a:p>
          <a:p>
            <a:r>
              <a:rPr lang="en-US" dirty="0" smtClean="0"/>
              <a:t>Python</a:t>
            </a:r>
            <a:r>
              <a:rPr lang="ja-JP" altLang="en-US" dirty="0" smtClean="0"/>
              <a:t>’</a:t>
            </a:r>
            <a:r>
              <a:rPr lang="en-US" dirty="0" smtClean="0"/>
              <a:t>s standard library is organized into </a:t>
            </a:r>
            <a:r>
              <a:rPr lang="en-US" b="1" dirty="0" smtClean="0"/>
              <a:t>modules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Related functions and data types are grouped into the same module. </a:t>
            </a:r>
          </a:p>
          <a:p>
            <a:pPr lvl="1"/>
            <a:r>
              <a:rPr lang="en-US" dirty="0" smtClean="0"/>
              <a:t>Functions defined in a module must be explicitly loaded into your program before they can be used.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6578-F067-49AB-BB87-AE9E1AE35766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0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functions from the Math Module</a:t>
            </a:r>
            <a:endParaRPr 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to use the </a:t>
            </a:r>
            <a:r>
              <a:rPr lang="en-US" dirty="0" err="1" smtClean="0"/>
              <a:t>sqrt</a:t>
            </a:r>
            <a:r>
              <a:rPr lang="en-US" dirty="0" smtClean="0"/>
              <a:t>() function, which computes the square root of its argument: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# First include this statement at the top of your   </a:t>
            </a:r>
          </a:p>
          <a:p>
            <a:pPr marL="2286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# program file. </a:t>
            </a:r>
          </a:p>
          <a:p>
            <a:pPr marL="2286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from math import </a:t>
            </a:r>
            <a:r>
              <a:rPr lang="en-US" dirty="0" err="1" smtClean="0">
                <a:latin typeface="Lucida Console" panose="020B0609040504020204" pitchFamily="49" charset="0"/>
              </a:rPr>
              <a:t>sqrt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228600" lvl="1" indent="0">
              <a:buNone/>
            </a:pPr>
            <a:endParaRPr lang="en-US" dirty="0" smtClean="0"/>
          </a:p>
          <a:p>
            <a:pPr marL="228600" lvl="1" indent="0">
              <a:buNone/>
            </a:pPr>
            <a:r>
              <a:rPr lang="en-US" dirty="0" smtClean="0"/>
              <a:t># Then you can simply call the function as</a:t>
            </a:r>
          </a:p>
          <a:p>
            <a:pPr marL="2286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y = </a:t>
            </a:r>
            <a:r>
              <a:rPr lang="en-US" dirty="0" err="1" smtClean="0">
                <a:latin typeface="Lucida Console" panose="020B0609040504020204" pitchFamily="49" charset="0"/>
              </a:rPr>
              <a:t>sqrt</a:t>
            </a:r>
            <a:r>
              <a:rPr lang="en-US" dirty="0" smtClean="0">
                <a:latin typeface="Lucida Console" panose="020B0609040504020204" pitchFamily="49" charset="0"/>
              </a:rPr>
              <a:t>(x)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49C2-DDE1-485A-97B7-7B86DA0850C2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6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Built-in </a:t>
            </a:r>
            <a:r>
              <a:rPr lang="en-US" dirty="0" smtClean="0"/>
              <a:t>functions are a small set of functions that are defined as a part of the Python language</a:t>
            </a:r>
          </a:p>
          <a:p>
            <a:pPr lvl="1"/>
            <a:r>
              <a:rPr lang="en-US" dirty="0" smtClean="0"/>
              <a:t>They can be used without importing any modules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91DC-94B9-4051-807C-8FFBEAD4265D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from the Math Module</a:t>
            </a:r>
            <a:endParaRPr lang="en-US" dirty="0"/>
          </a:p>
        </p:txBody>
      </p:sp>
      <p:pic>
        <p:nvPicPr>
          <p:cNvPr id="49155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68" y="1423689"/>
            <a:ext cx="6192114" cy="427732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7347-658C-444B-8D42-0659A18134C6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Floating-point to integer conversion</a:t>
            </a:r>
            <a:endParaRPr lang="en-US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the function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() and float() to convert between integer and floating point values: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balance = total + tax   # balance: float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dollars = </a:t>
            </a:r>
            <a:r>
              <a:rPr 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US" sz="1800" dirty="0" smtClean="0">
                <a:latin typeface="Lucida Console" panose="020B0609040504020204" pitchFamily="49" charset="0"/>
              </a:rPr>
              <a:t> (balance) # dollars: integer</a:t>
            </a:r>
          </a:p>
          <a:p>
            <a:r>
              <a:rPr lang="en-US" dirty="0" smtClean="0"/>
              <a:t>You lose the fractional part of the floating-point value (no rounding occurs)</a:t>
            </a:r>
          </a:p>
          <a:p>
            <a:pPr lvl="2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4FCB-D1ED-4C73-92B4-8F16305C041D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Expressions</a:t>
            </a:r>
            <a:endParaRPr lang="en-US" dirty="0"/>
          </a:p>
        </p:txBody>
      </p:sp>
      <p:pic>
        <p:nvPicPr>
          <p:cNvPr id="51205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447800"/>
            <a:ext cx="8442325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A49C-F0A0-4170-BAAD-C7F149756E52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Roundoff Errors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values are not exact</a:t>
            </a:r>
          </a:p>
          <a:p>
            <a:pPr lvl="1"/>
            <a:r>
              <a:rPr lang="en-US" dirty="0" smtClean="0"/>
              <a:t>This is a limitation of binary values; not all floating point numbers have an exact representation  </a:t>
            </a:r>
          </a:p>
          <a:p>
            <a:r>
              <a:rPr lang="en-US" dirty="0" smtClean="0"/>
              <a:t>Open Wing, open a new file and type in: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price = 4.35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quantity =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total = price * quantity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# Should be 100 * 4.35 = 435.00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print(total) </a:t>
            </a:r>
          </a:p>
          <a:p>
            <a:r>
              <a:rPr lang="en-US" dirty="0" smtClean="0"/>
              <a:t>You can deal with roundoff errors by</a:t>
            </a:r>
          </a:p>
          <a:p>
            <a:pPr lvl="1"/>
            <a:r>
              <a:rPr lang="en-US" dirty="0" smtClean="0"/>
              <a:t>rounding to the nearest integer (see Section </a:t>
            </a:r>
            <a:r>
              <a:rPr lang="en-US" dirty="0" smtClean="0">
                <a:solidFill>
                  <a:srgbClr val="FF0000"/>
                </a:solidFill>
              </a:rPr>
              <a:t>2.2.4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or by displaying a fixed number of digits after the decimal separator (see Section </a:t>
            </a:r>
            <a:r>
              <a:rPr lang="en-US" dirty="0" smtClean="0">
                <a:solidFill>
                  <a:srgbClr val="FF0000"/>
                </a:solidFill>
              </a:rPr>
              <a:t>2.5.3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D99-C4F6-41EE-9364-E9AF416C5FD5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0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Unbalanced Parentheses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expression</a:t>
            </a:r>
          </a:p>
          <a:p>
            <a:pPr marL="228600" lvl="1" indent="0">
              <a:buNone/>
            </a:pPr>
            <a:r>
              <a:rPr lang="fr-FR" dirty="0" smtClean="0">
                <a:latin typeface="Lucida Console" panose="020B0609040504020204" pitchFamily="49" charset="0"/>
              </a:rPr>
              <a:t>((a + b) * </a:t>
            </a:r>
            <a:r>
              <a:rPr lang="fr-FR" dirty="0" err="1" smtClean="0">
                <a:latin typeface="Lucida Console" panose="020B0609040504020204" pitchFamily="49" charset="0"/>
              </a:rPr>
              <a:t>t</a:t>
            </a:r>
            <a:r>
              <a:rPr lang="fr-FR" dirty="0" smtClean="0">
                <a:latin typeface="Lucida Console" panose="020B0609040504020204" pitchFamily="49" charset="0"/>
              </a:rPr>
              <a:t> / 2 * (1 - </a:t>
            </a:r>
            <a:r>
              <a:rPr lang="fr-FR" dirty="0" err="1" smtClean="0">
                <a:latin typeface="Lucida Console" panose="020B0609040504020204" pitchFamily="49" charset="0"/>
              </a:rPr>
              <a:t>t</a:t>
            </a:r>
            <a:r>
              <a:rPr lang="fr-FR" dirty="0" smtClean="0"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US" dirty="0" smtClean="0"/>
              <a:t>What is wrong with the expression?</a:t>
            </a:r>
          </a:p>
          <a:p>
            <a:r>
              <a:rPr lang="en-US" dirty="0" smtClean="0"/>
              <a:t>Now consider this expression.</a:t>
            </a:r>
          </a:p>
          <a:p>
            <a:pPr marL="228600" lvl="1" indent="0">
              <a:buNone/>
            </a:pPr>
            <a:r>
              <a:rPr lang="fr-FR" dirty="0" smtClean="0">
                <a:latin typeface="Lucida Console" panose="020B0609040504020204" pitchFamily="49" charset="0"/>
              </a:rPr>
              <a:t>(a + b) * </a:t>
            </a:r>
            <a:r>
              <a:rPr lang="fr-FR" dirty="0" err="1" smtClean="0">
                <a:latin typeface="Lucida Console" panose="020B0609040504020204" pitchFamily="49" charset="0"/>
              </a:rPr>
              <a:t>t</a:t>
            </a:r>
            <a:r>
              <a:rPr lang="fr-FR" dirty="0" smtClean="0">
                <a:latin typeface="Lucida Console" panose="020B0609040504020204" pitchFamily="49" charset="0"/>
              </a:rPr>
              <a:t>) / (2 * (1 - </a:t>
            </a:r>
            <a:r>
              <a:rPr lang="fr-FR" dirty="0" err="1" smtClean="0">
                <a:latin typeface="Lucida Console" panose="020B0609040504020204" pitchFamily="49" charset="0"/>
              </a:rPr>
              <a:t>t</a:t>
            </a:r>
            <a:r>
              <a:rPr lang="fr-FR" dirty="0" smtClean="0">
                <a:latin typeface="Lucida Console" panose="020B0609040504020204" pitchFamily="49" charset="0"/>
              </a:rPr>
              <a:t>)</a:t>
            </a:r>
            <a:endParaRPr lang="en-US" dirty="0" smtClean="0">
              <a:latin typeface="Lucida Console" panose="020B0609040504020204" pitchFamily="49" charset="0"/>
            </a:endParaRPr>
          </a:p>
          <a:p>
            <a:pPr lvl="1"/>
            <a:r>
              <a:rPr lang="en-US" dirty="0" smtClean="0"/>
              <a:t>This expression has three “(“ and three “)”, but it still is not correct</a:t>
            </a:r>
          </a:p>
          <a:p>
            <a:r>
              <a:rPr lang="en-US" dirty="0" smtClean="0"/>
              <a:t>At any point in an expression the count of “(“ must be greater than or equal to the count of “)”</a:t>
            </a:r>
          </a:p>
          <a:p>
            <a:r>
              <a:rPr lang="en-US" dirty="0" smtClean="0"/>
              <a:t>At the end of the expression the two counts must be the same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D6C8-84D1-46AE-BCCC-98EBE9CE4058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5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Programming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208" y="1255006"/>
            <a:ext cx="8057584" cy="4614088"/>
          </a:xfrm>
        </p:spPr>
        <p:txBody>
          <a:bodyPr>
            <a:normAutofit/>
          </a:bodyPr>
          <a:lstStyle/>
          <a:p>
            <a:r>
              <a:rPr lang="en-US" dirty="0" smtClean="0"/>
              <a:t>Use Spaces in expressions</a:t>
            </a:r>
          </a:p>
          <a:p>
            <a:pPr marL="0" indent="0">
              <a:buNone/>
            </a:pPr>
            <a:r>
              <a:rPr lang="en-US" sz="1600" dirty="0" err="1" smtClean="0">
                <a:latin typeface="Lucida Console" panose="020B0609040504020204" pitchFamily="49" charset="0"/>
              </a:rPr>
              <a:t>totalCans</a:t>
            </a:r>
            <a:r>
              <a:rPr lang="en-US" sz="1600" dirty="0" smtClean="0">
                <a:latin typeface="Lucida Console" panose="020B0609040504020204" pitchFamily="49" charset="0"/>
              </a:rPr>
              <a:t> = </a:t>
            </a:r>
            <a:r>
              <a:rPr lang="en-US" sz="1600" dirty="0" err="1" smtClean="0">
                <a:latin typeface="Lucida Console" panose="020B0609040504020204" pitchFamily="49" charset="0"/>
              </a:rPr>
              <a:t>fullCans</a:t>
            </a:r>
            <a:r>
              <a:rPr lang="en-US" sz="1600" dirty="0" smtClean="0">
                <a:latin typeface="Lucida Console" panose="020B0609040504020204" pitchFamily="49" charset="0"/>
              </a:rPr>
              <a:t> + </a:t>
            </a:r>
            <a:r>
              <a:rPr lang="en-US" sz="1600" dirty="0" err="1" smtClean="0">
                <a:latin typeface="Lucida Console" panose="020B0609040504020204" pitchFamily="49" charset="0"/>
              </a:rPr>
              <a:t>emptyCans</a:t>
            </a:r>
            <a:endParaRPr lang="en-US" sz="1600" dirty="0" smtClean="0">
              <a:latin typeface="Lucida Console" panose="020B0609040504020204" pitchFamily="49" charset="0"/>
            </a:endParaRPr>
          </a:p>
          <a:p>
            <a:r>
              <a:rPr lang="en-US" dirty="0" smtClean="0"/>
              <a:t>Is easier to read than</a:t>
            </a:r>
          </a:p>
          <a:p>
            <a:pPr marL="0" indent="0">
              <a:buNone/>
            </a:pPr>
            <a:r>
              <a:rPr lang="en-US" sz="1600" dirty="0" err="1" smtClean="0">
                <a:latin typeface="Lucida Console" panose="020B0609040504020204" pitchFamily="49" charset="0"/>
              </a:rPr>
              <a:t>totalCans</a:t>
            </a:r>
            <a:r>
              <a:rPr lang="en-US" sz="1600" dirty="0" smtClean="0">
                <a:latin typeface="Lucida Console" panose="020B0609040504020204" pitchFamily="49" charset="0"/>
              </a:rPr>
              <a:t>=</a:t>
            </a:r>
            <a:r>
              <a:rPr lang="en-US" sz="1600" dirty="0" err="1" smtClean="0">
                <a:latin typeface="Lucida Console" panose="020B0609040504020204" pitchFamily="49" charset="0"/>
              </a:rPr>
              <a:t>fullCans+emptyCans</a:t>
            </a:r>
            <a:endParaRPr lang="en-US" sz="1600" dirty="0" smtClean="0">
              <a:latin typeface="Lucida Console" panose="020B0609040504020204" pitchFamily="49" charset="0"/>
            </a:endParaRPr>
          </a:p>
          <a:p>
            <a:r>
              <a:rPr lang="en-US" dirty="0" smtClean="0"/>
              <a:t>Other ways to import modules: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From math import, </a:t>
            </a:r>
            <a:r>
              <a:rPr lang="en-US" sz="1600" dirty="0" err="1" smtClean="0">
                <a:latin typeface="Lucida Console" panose="020B0609040504020204" pitchFamily="49" charset="0"/>
              </a:rPr>
              <a:t>sqrt</a:t>
            </a:r>
            <a:r>
              <a:rPr lang="en-US" sz="1600" dirty="0" smtClean="0">
                <a:latin typeface="Lucida Console" panose="020B0609040504020204" pitchFamily="49" charset="0"/>
              </a:rPr>
              <a:t>, sin, </a:t>
            </a:r>
            <a:r>
              <a:rPr lang="en-US" sz="1600" dirty="0" err="1" smtClean="0">
                <a:latin typeface="Lucida Console" panose="020B0609040504020204" pitchFamily="49" charset="0"/>
              </a:rPr>
              <a:t>cos</a:t>
            </a:r>
            <a:r>
              <a:rPr lang="en-US" sz="1600" dirty="0" smtClean="0">
                <a:latin typeface="Lucida Console" panose="020B0609040504020204" pitchFamily="49" charset="0"/>
              </a:rPr>
              <a:t>  # imports the functions listed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From math import *  # imports all functions from the module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Import math # </a:t>
            </a:r>
            <a:r>
              <a:rPr lang="en-US" sz="1600" dirty="0">
                <a:latin typeface="Lucida Console" panose="020B0609040504020204" pitchFamily="49" charset="0"/>
              </a:rPr>
              <a:t>imports all functions from the </a:t>
            </a:r>
            <a:r>
              <a:rPr lang="en-US" sz="1600" dirty="0" smtClean="0">
                <a:latin typeface="Lucida Console" panose="020B0609040504020204" pitchFamily="49" charset="0"/>
              </a:rPr>
              <a:t>module</a:t>
            </a:r>
          </a:p>
          <a:p>
            <a:r>
              <a:rPr lang="en-US" dirty="0" smtClean="0"/>
              <a:t>If you use the last style you have to add the module name and a “.” before each function call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y = </a:t>
            </a:r>
            <a:r>
              <a:rPr lang="en-US" sz="1600" dirty="0" err="1" smtClean="0">
                <a:latin typeface="Lucida Console" panose="020B0609040504020204" pitchFamily="49" charset="0"/>
              </a:rPr>
              <a:t>math.sqrt</a:t>
            </a:r>
            <a:r>
              <a:rPr lang="en-US" sz="1600" dirty="0" smtClean="0">
                <a:latin typeface="Lucida Console" panose="020B0609040504020204" pitchFamily="49" charset="0"/>
              </a:rPr>
              <a:t>(x)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FC81-59CA-44E3-AD0D-C9567ABA7AAF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8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20" y="1270246"/>
            <a:ext cx="7508240" cy="4614088"/>
          </a:xfrm>
        </p:spPr>
        <p:txBody>
          <a:bodyPr>
            <a:normAutofit/>
          </a:bodyPr>
          <a:lstStyle/>
          <a:p>
            <a:r>
              <a:rPr lang="en-US" dirty="0" smtClean="0"/>
              <a:t>In addition to integers and floats, Python also supports complex numbers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     &gt;&gt;&gt;  x = 2 + 3j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     &gt;&gt;&gt;  print(x)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     (2+3j)     # rectangular format, real + imaginary parts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     &gt;&gt;&gt;  print(</a:t>
            </a:r>
            <a:r>
              <a:rPr lang="en-US" sz="1600" dirty="0" err="1" smtClean="0">
                <a:latin typeface="Lucida Console" panose="020B0609040504020204" pitchFamily="49" charset="0"/>
              </a:rPr>
              <a:t>x.real</a:t>
            </a:r>
            <a:r>
              <a:rPr lang="en-US" sz="1600" dirty="0" smtClean="0">
                <a:latin typeface="Lucida Console" panose="020B0609040504020204" pitchFamily="49" charset="0"/>
              </a:rPr>
              <a:t>, </a:t>
            </a:r>
            <a:r>
              <a:rPr lang="en-US" sz="1600" dirty="0" err="1" smtClean="0">
                <a:latin typeface="Lucida Console" panose="020B0609040504020204" pitchFamily="49" charset="0"/>
              </a:rPr>
              <a:t>x.imag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     2.0  3.0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     &gt;&gt;&gt;  print(polar(x))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     (3.605551275463989, 0.982793723247329)  # polar format,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		 		         # magnitude and angle </a:t>
            </a:r>
          </a:p>
          <a:p>
            <a:r>
              <a:rPr lang="en-US" dirty="0" smtClean="0"/>
              <a:t>There is a </a:t>
            </a:r>
            <a:r>
              <a:rPr lang="en-US" dirty="0" err="1" smtClean="0"/>
              <a:t>cmath</a:t>
            </a:r>
            <a:r>
              <a:rPr lang="en-US" dirty="0" smtClean="0"/>
              <a:t> (for complex math) module, similar to the math module, that </a:t>
            </a:r>
            <a:r>
              <a:rPr lang="en-US" smtClean="0"/>
              <a:t>has math </a:t>
            </a:r>
            <a:r>
              <a:rPr lang="en-US" dirty="0" smtClean="0"/>
              <a:t>functions for complex numbers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FC81-59CA-44E3-AD0D-C9567ABA7AAF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8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 Variables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B039-D0DE-44BF-BB29-8E772EAF0F8D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2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 Problem Solving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 the algorithm first, then write the Python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F0AD-B53A-47EF-8C0A-129D81411FE8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86" y="4446189"/>
            <a:ext cx="49339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2.3 Problem Solving:  First by Hand</a:t>
            </a:r>
            <a:endParaRPr lang="en-US"/>
          </a:p>
        </p:txBody>
      </p:sp>
      <p:sp>
        <p:nvSpPr>
          <p:cNvPr id="52228" name="Content Placeholder 2"/>
          <p:cNvSpPr>
            <a:spLocks noGrp="1"/>
          </p:cNvSpPr>
          <p:nvPr>
            <p:ph idx="1"/>
          </p:nvPr>
        </p:nvSpPr>
        <p:spPr>
          <a:xfrm>
            <a:off x="822959" y="1255005"/>
            <a:ext cx="7543801" cy="3362261"/>
          </a:xfrm>
        </p:spPr>
        <p:txBody>
          <a:bodyPr>
            <a:noAutofit/>
          </a:bodyPr>
          <a:lstStyle/>
          <a:p>
            <a:r>
              <a:rPr lang="en-US" dirty="0" smtClean="0"/>
              <a:t>A very important step for developing an algorithm is to first carry out the computations by hand. </a:t>
            </a:r>
          </a:p>
          <a:p>
            <a:pPr lvl="1"/>
            <a:r>
              <a:rPr lang="en-US" sz="2000" dirty="0" smtClean="0"/>
              <a:t>If you can’t compute a solution by hand, how do you write the program?</a:t>
            </a:r>
          </a:p>
          <a:p>
            <a:r>
              <a:rPr lang="en-US" dirty="0" smtClean="0"/>
              <a:t>Example Problem:  </a:t>
            </a:r>
          </a:p>
          <a:p>
            <a:pPr lvl="1"/>
            <a:r>
              <a:rPr lang="en-US" sz="2000" dirty="0" smtClean="0"/>
              <a:t>A row of black and white tiles needs to be placed along a wall. For aesthetic reasons, the architect has specified that the first and last tile shall be black.</a:t>
            </a:r>
          </a:p>
          <a:p>
            <a:pPr lvl="1"/>
            <a:r>
              <a:rPr lang="en-US" sz="2000" dirty="0" smtClean="0"/>
              <a:t>Your task is to compute the number of tiles needed and the gap at each end, given the space available and the width of each tile.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22B-002C-445F-834F-1AA28A9FBD83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2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066" y="1231926"/>
            <a:ext cx="4551363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 with example values</a:t>
            </a:r>
            <a:endParaRPr lang="en-US"/>
          </a:p>
        </p:txBody>
      </p:sp>
      <p:sp>
        <p:nvSpPr>
          <p:cNvPr id="5325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Givens</a:t>
            </a:r>
          </a:p>
          <a:p>
            <a:r>
              <a:rPr lang="en-US" dirty="0" smtClean="0"/>
              <a:t>Total width: 100 inches</a:t>
            </a:r>
          </a:p>
          <a:p>
            <a:r>
              <a:rPr lang="en-US" dirty="0" smtClean="0"/>
              <a:t>Tile width: 5 inches</a:t>
            </a:r>
          </a:p>
          <a:p>
            <a:r>
              <a:rPr lang="en-US" dirty="0" smtClean="0"/>
              <a:t>Test your values</a:t>
            </a:r>
          </a:p>
          <a:p>
            <a:pPr lvl="1"/>
            <a:r>
              <a:rPr lang="en-US" dirty="0" smtClean="0"/>
              <a:t>Let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see… 100/5 = 20, perfect!  20 tiles. No gap.</a:t>
            </a:r>
          </a:p>
          <a:p>
            <a:pPr lvl="1"/>
            <a:r>
              <a:rPr lang="en-US" dirty="0" smtClean="0"/>
              <a:t>But wait… BW…BW 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…first and last tile shall be black.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r>
              <a:rPr lang="en-US" dirty="0" smtClean="0"/>
              <a:t>Look more carefully at the problem….</a:t>
            </a:r>
          </a:p>
          <a:p>
            <a:pPr lvl="1"/>
            <a:r>
              <a:rPr lang="en-US" dirty="0" smtClean="0"/>
              <a:t>Start with one black, then some number of WB pairs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Observation:  each pair is 2x width of 1 tile</a:t>
            </a:r>
          </a:p>
          <a:p>
            <a:pPr lvl="2"/>
            <a:r>
              <a:rPr lang="en-US" dirty="0" smtClean="0"/>
              <a:t>In our example, 2 x 5 = 10 inches</a:t>
            </a:r>
            <a:endParaRPr lang="en-US" dirty="0"/>
          </a:p>
        </p:txBody>
      </p:sp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32" y="4147092"/>
            <a:ext cx="45624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14874-4873-4FF3-BB75-7114F6873535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Keep applying your solution</a:t>
            </a:r>
            <a:endParaRPr lang="en-US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Total width: 100 inches</a:t>
            </a:r>
          </a:p>
          <a:p>
            <a:pPr lvl="1"/>
            <a:r>
              <a:rPr lang="en-US" dirty="0" smtClean="0"/>
              <a:t>Tile width: 5 inches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Calculate total width of all tiles</a:t>
            </a:r>
          </a:p>
          <a:p>
            <a:pPr lvl="1"/>
            <a:r>
              <a:rPr lang="en-US" dirty="0" smtClean="0"/>
              <a:t>One black tile: 5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1"/>
            <a:r>
              <a:rPr lang="en-US" dirty="0" smtClean="0"/>
              <a:t>9 pairs of BWs: 90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1"/>
            <a:r>
              <a:rPr lang="en-US" dirty="0" smtClean="0"/>
              <a:t>Total tile width: 95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r>
              <a:rPr lang="en-US" dirty="0" smtClean="0"/>
              <a:t>Calculate gaps (one on each end)</a:t>
            </a:r>
          </a:p>
          <a:p>
            <a:pPr lvl="1"/>
            <a:r>
              <a:rPr lang="en-US" dirty="0" smtClean="0"/>
              <a:t>100 – 95 = 5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total gap</a:t>
            </a:r>
          </a:p>
          <a:p>
            <a:pPr lvl="1"/>
            <a:r>
              <a:rPr lang="en-US" dirty="0" smtClean="0"/>
              <a:t>5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gap / 2 = 2.5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at each end</a:t>
            </a:r>
            <a:endParaRPr lang="en-US" dirty="0"/>
          </a:p>
        </p:txBody>
      </p:sp>
      <p:pic>
        <p:nvPicPr>
          <p:cNvPr id="5427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758" y="1586775"/>
            <a:ext cx="4551363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174-D044-4926-8ACC-C470A021E2DB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3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Now devise an algorithm</a:t>
            </a:r>
            <a:endParaRPr lang="en-US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your example to see how you calculated values</a:t>
            </a:r>
          </a:p>
          <a:p>
            <a:r>
              <a:rPr lang="en-US" dirty="0" smtClean="0"/>
              <a:t>How many pairs?</a:t>
            </a:r>
          </a:p>
          <a:p>
            <a:pPr lvl="1"/>
            <a:r>
              <a:rPr lang="en-US" dirty="0" smtClean="0"/>
              <a:t>Note:  must be a whole number</a:t>
            </a:r>
          </a:p>
          <a:p>
            <a:pPr lvl="1"/>
            <a:r>
              <a:rPr lang="en-US" dirty="0" smtClean="0"/>
              <a:t>Integer part of:  (total width – tile width) / 2 x tile width</a:t>
            </a:r>
          </a:p>
          <a:p>
            <a:r>
              <a:rPr lang="en-US" dirty="0" smtClean="0"/>
              <a:t>How many tiles?</a:t>
            </a:r>
          </a:p>
          <a:p>
            <a:pPr lvl="1"/>
            <a:r>
              <a:rPr lang="en-US" dirty="0" smtClean="0"/>
              <a:t>1 + 2 x the number of pairs</a:t>
            </a:r>
          </a:p>
          <a:p>
            <a:r>
              <a:rPr lang="en-US" dirty="0" smtClean="0"/>
              <a:t>Gap at each end</a:t>
            </a:r>
          </a:p>
          <a:p>
            <a:pPr lvl="1"/>
            <a:r>
              <a:rPr lang="en-US" dirty="0" smtClean="0"/>
              <a:t>(total width – number of tiles x tile width) / 2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3845-EF0E-4103-820C-780F20909CC0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3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number of pairs of tiles</a:t>
            </a:r>
          </a:p>
          <a:p>
            <a:pPr lvl="1"/>
            <a:r>
              <a:rPr lang="en-US" dirty="0" smtClean="0"/>
              <a:t>Number of pairs = integer part of (total width – tile width) / (2 * tile width)</a:t>
            </a:r>
          </a:p>
          <a:p>
            <a:r>
              <a:rPr lang="en-US" dirty="0" smtClean="0"/>
              <a:t>Calculate the number of tiles</a:t>
            </a:r>
          </a:p>
          <a:p>
            <a:pPr lvl="1"/>
            <a:r>
              <a:rPr lang="en-US" dirty="0" smtClean="0"/>
              <a:t>Number of tiles = 1 + (2 * number of pairs)</a:t>
            </a:r>
          </a:p>
          <a:p>
            <a:r>
              <a:rPr lang="en-US" dirty="0" smtClean="0"/>
              <a:t>Calculate the gap</a:t>
            </a:r>
          </a:p>
          <a:p>
            <a:pPr lvl="1"/>
            <a:r>
              <a:rPr lang="en-US" dirty="0" smtClean="0"/>
              <a:t>Gap at each end = (total width – number of tiles * tile width / 2</a:t>
            </a:r>
          </a:p>
          <a:p>
            <a:r>
              <a:rPr lang="en-US" dirty="0" smtClean="0"/>
              <a:t>Print the number of pairs of tiles</a:t>
            </a:r>
          </a:p>
          <a:p>
            <a:r>
              <a:rPr lang="en-US" dirty="0" smtClean="0"/>
              <a:t>Print the total number of tiles in the row</a:t>
            </a:r>
          </a:p>
          <a:p>
            <a:r>
              <a:rPr lang="en-US" dirty="0" smtClean="0"/>
              <a:t>Print the gap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E216-5BA1-4241-9211-FF607A5751F1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7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Strings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090E-D82B-4629-BF0D-C9CC19E8DC13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632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some simple definitions:</a:t>
            </a:r>
          </a:p>
          <a:p>
            <a:pPr lvl="1"/>
            <a:r>
              <a:rPr lang="en-US" dirty="0" smtClean="0"/>
              <a:t>Text consists of </a:t>
            </a:r>
            <a:r>
              <a:rPr lang="en-US" b="1" dirty="0" smtClean="0"/>
              <a:t>characters</a:t>
            </a:r>
          </a:p>
          <a:p>
            <a:pPr lvl="1"/>
            <a:r>
              <a:rPr lang="en-US" b="1" dirty="0" smtClean="0"/>
              <a:t>Characters </a:t>
            </a:r>
            <a:r>
              <a:rPr lang="en-US" dirty="0" smtClean="0"/>
              <a:t>are letters, numbers, punctuation marks, spaces, ….</a:t>
            </a:r>
            <a:endParaRPr lang="en-US" b="1" dirty="0" smtClean="0"/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string</a:t>
            </a:r>
            <a:r>
              <a:rPr lang="en-US" dirty="0" smtClean="0"/>
              <a:t> is a sequence of </a:t>
            </a:r>
            <a:r>
              <a:rPr lang="en-US" b="1" dirty="0" smtClean="0"/>
              <a:t>characters</a:t>
            </a:r>
          </a:p>
          <a:p>
            <a:r>
              <a:rPr lang="en-US" dirty="0" smtClean="0"/>
              <a:t>In Python, string literals are specified by enclosing a sequence of </a:t>
            </a:r>
            <a:r>
              <a:rPr lang="en-US" b="1" dirty="0" smtClean="0"/>
              <a:t>characters</a:t>
            </a:r>
            <a:r>
              <a:rPr lang="en-US" dirty="0" smtClean="0"/>
              <a:t> within a matching pair of either single or double quotes.</a:t>
            </a:r>
          </a:p>
          <a:p>
            <a:pPr marL="0" indent="0">
              <a:buNone/>
            </a:pPr>
            <a:r>
              <a:rPr lang="en-US" dirty="0" smtClean="0"/>
              <a:t>  print("This is a string.", 'So is this.')</a:t>
            </a:r>
          </a:p>
          <a:p>
            <a:r>
              <a:rPr lang="en-US" dirty="0" smtClean="0"/>
              <a:t>By allowing both types of delimiters, Python makes it easy to include an apostrophe or quotation mark within a string.</a:t>
            </a:r>
          </a:p>
          <a:p>
            <a:pPr lvl="1"/>
            <a:r>
              <a:rPr lang="en-US" dirty="0" smtClean="0"/>
              <a:t>  message = 'He said "Hello"‘</a:t>
            </a:r>
          </a:p>
          <a:p>
            <a:pPr lvl="1"/>
            <a:r>
              <a:rPr lang="en-US" dirty="0" smtClean="0"/>
              <a:t>Remember to use matching pairs of quotes, single with single, double with double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BF82-51A3-4CFF-AD09-00ADC0AFC61B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7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Length</a:t>
            </a:r>
            <a:endParaRPr lang="en-US" dirty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of characters in a string is called the length of the string. (For example, the length of "Harry" is 5).</a:t>
            </a:r>
          </a:p>
          <a:p>
            <a:r>
              <a:rPr lang="en-US" dirty="0" smtClean="0"/>
              <a:t>You can compute the length of a string using Python</a:t>
            </a:r>
            <a:r>
              <a:rPr lang="ja-JP" altLang="en-US" dirty="0" smtClean="0"/>
              <a:t>’</a:t>
            </a:r>
            <a:r>
              <a:rPr lang="en-US" dirty="0" smtClean="0"/>
              <a:t>s </a:t>
            </a:r>
            <a:r>
              <a:rPr lang="en-US" dirty="0" err="1" smtClean="0"/>
              <a:t>len</a:t>
            </a:r>
            <a:r>
              <a:rPr lang="en-US" dirty="0" smtClean="0"/>
              <a:t>() function:</a:t>
            </a:r>
          </a:p>
          <a:p>
            <a:pPr marL="0" indent="0">
              <a:buNone/>
            </a:pPr>
            <a:r>
              <a:rPr lang="en-US" dirty="0" smtClean="0"/>
              <a:t>  length = </a:t>
            </a:r>
            <a:r>
              <a:rPr lang="en-US" dirty="0" err="1" smtClean="0"/>
              <a:t>len</a:t>
            </a:r>
            <a:r>
              <a:rPr lang="en-US" dirty="0" smtClean="0"/>
              <a:t>("World!") # length is 6</a:t>
            </a:r>
          </a:p>
          <a:p>
            <a:r>
              <a:rPr lang="en-US" dirty="0" smtClean="0"/>
              <a:t>A string of length 0 is called the empty string. It contains no characters and is written as "" or ''.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B18B-C52E-4638-9304-860C6788CAAD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 (“+”)</a:t>
            </a:r>
            <a:endParaRPr lang="en-US" dirty="0"/>
          </a:p>
        </p:txBody>
      </p:sp>
      <p:sp>
        <p:nvSpPr>
          <p:cNvPr id="5837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</a:t>
            </a:r>
            <a:r>
              <a:rPr lang="ja-JP" altLang="en-US" dirty="0" smtClean="0"/>
              <a:t>‘</a:t>
            </a:r>
            <a:r>
              <a:rPr lang="en-US" altLang="ja-JP" dirty="0" smtClean="0"/>
              <a:t>add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one String onto the end of another</a:t>
            </a:r>
          </a:p>
          <a:p>
            <a:pPr marL="0" indent="0">
              <a:buNone/>
            </a:pPr>
            <a:r>
              <a:rPr lang="en-US" dirty="0" smtClean="0"/>
              <a:t> firstName = "</a:t>
            </a:r>
            <a:r>
              <a:rPr lang="en-US" altLang="ja-JP" dirty="0" smtClean="0"/>
              <a:t>Harry</a:t>
            </a:r>
            <a:r>
              <a:rPr lang="en-US" dirty="0" smtClean="0"/>
              <a:t>"</a:t>
            </a:r>
            <a:endParaRPr lang="en-US" altLang="ja-JP" dirty="0" smtClean="0"/>
          </a:p>
          <a:p>
            <a:pPr marL="0" indent="0">
              <a:buNone/>
            </a:pPr>
            <a:r>
              <a:rPr lang="en-US" dirty="0" smtClean="0"/>
              <a:t> lastName = "</a:t>
            </a:r>
            <a:r>
              <a:rPr lang="en-US" altLang="ja-JP" dirty="0" smtClean="0"/>
              <a:t>Morgan</a:t>
            </a:r>
            <a:r>
              <a:rPr lang="en-US" dirty="0" smtClean="0"/>
              <a:t>"</a:t>
            </a:r>
            <a:endParaRPr lang="en-US" altLang="ja-JP" dirty="0" smtClean="0"/>
          </a:p>
          <a:p>
            <a:pPr marL="0" indent="0">
              <a:buNone/>
            </a:pPr>
            <a:r>
              <a:rPr lang="en-US" dirty="0" smtClean="0"/>
              <a:t> name  = firstName + lastName  # </a:t>
            </a:r>
            <a:r>
              <a:rPr lang="en-US" dirty="0" err="1" smtClean="0"/>
              <a:t>HarryMorgan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rint(“my name is:”, name)</a:t>
            </a:r>
          </a:p>
          <a:p>
            <a:r>
              <a:rPr lang="en-US" dirty="0" smtClean="0"/>
              <a:t>You wanted a space in between the two names?</a:t>
            </a:r>
          </a:p>
          <a:p>
            <a:pPr marL="0" indent="0">
              <a:buNone/>
            </a:pPr>
            <a:r>
              <a:rPr lang="en-US" dirty="0" smtClean="0"/>
              <a:t> name = firstName + "</a:t>
            </a:r>
            <a:r>
              <a:rPr lang="en-US" altLang="ja-JP" dirty="0" smtClean="0"/>
              <a:t> </a:t>
            </a:r>
            <a:r>
              <a:rPr lang="en-US" dirty="0" smtClean="0"/>
              <a:t>"</a:t>
            </a:r>
            <a:r>
              <a:rPr lang="en-US" altLang="ja-JP" dirty="0" smtClean="0"/>
              <a:t> + lastName  # Harry Morgan</a:t>
            </a:r>
          </a:p>
          <a:p>
            <a:pPr marL="0" indent="0" algn="ctr">
              <a:buNone/>
            </a:pPr>
            <a:r>
              <a:rPr lang="en-US" altLang="ja-JP" dirty="0" smtClean="0"/>
              <a:t>Using “+” to concatenate strings is an example of a concept called operator overloading.  The “+” operator performs different functions of variables of different types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1042-BBF8-44EB-8062-5CFD4EFD4F8F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Variables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variable is a named storage location in a computer program</a:t>
            </a:r>
          </a:p>
          <a:p>
            <a:r>
              <a:rPr lang="en-US" smtClean="0"/>
              <a:t>There are many different types of variables, each type used to store different things</a:t>
            </a:r>
          </a:p>
          <a:p>
            <a:r>
              <a:rPr lang="en-US" smtClean="0"/>
              <a:t>You </a:t>
            </a:r>
            <a:r>
              <a:rPr lang="ja-JP" altLang="en-US" smtClean="0"/>
              <a:t>‘</a:t>
            </a:r>
            <a:r>
              <a:rPr lang="en-US" altLang="ja-JP" smtClean="0"/>
              <a:t>define</a:t>
            </a:r>
            <a:r>
              <a:rPr lang="ja-JP" altLang="en-US" smtClean="0"/>
              <a:t>’</a:t>
            </a:r>
            <a:r>
              <a:rPr lang="en-US" altLang="ja-JP" smtClean="0"/>
              <a:t> a variable by telling the compiler:</a:t>
            </a:r>
          </a:p>
          <a:p>
            <a:pPr lvl="1"/>
            <a:r>
              <a:rPr lang="en-US" smtClean="0"/>
              <a:t>What name you will use to refer to it</a:t>
            </a:r>
          </a:p>
          <a:p>
            <a:pPr lvl="1"/>
            <a:r>
              <a:rPr lang="en-US" smtClean="0"/>
              <a:t>The initial value of the variable</a:t>
            </a:r>
          </a:p>
          <a:p>
            <a:r>
              <a:rPr lang="en-US" smtClean="0"/>
              <a:t>You use an assignment statement to place a value into a variable</a:t>
            </a:r>
          </a:p>
          <a:p>
            <a:pPr lvl="1"/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9B87-11D3-4A96-925A-8B23F8EEDC83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repetition (“*”)</a:t>
            </a:r>
            <a:endParaRPr lang="en-US" dirty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produce a string that is the result of repeating a string multiple times.</a:t>
            </a:r>
          </a:p>
          <a:p>
            <a:r>
              <a:rPr lang="en-US" dirty="0" smtClean="0"/>
              <a:t>Suppose you need to print a dashed line.</a:t>
            </a:r>
          </a:p>
          <a:p>
            <a:r>
              <a:rPr lang="en-US" dirty="0" smtClean="0"/>
              <a:t>Instead of specifying a literal string with 50 dashes, you can use the * operator to create a string that is comprised of the string "-" repeated 50 times.</a:t>
            </a:r>
          </a:p>
          <a:p>
            <a:pPr marL="0" indent="0">
              <a:buNone/>
            </a:pPr>
            <a:r>
              <a:rPr lang="en-US" dirty="0" smtClean="0"/>
              <a:t> dashes = "-" * 50</a:t>
            </a:r>
          </a:p>
          <a:p>
            <a:r>
              <a:rPr lang="en-US" dirty="0" smtClean="0"/>
              <a:t>results in the string</a:t>
            </a:r>
          </a:p>
          <a:p>
            <a:r>
              <a:rPr lang="en-US" dirty="0" smtClean="0"/>
              <a:t>  "-------------------------------------------------“</a:t>
            </a:r>
          </a:p>
          <a:p>
            <a:pPr marL="0" indent="0" algn="ctr">
              <a:buNone/>
            </a:pPr>
            <a:r>
              <a:rPr lang="en-US" dirty="0" smtClean="0"/>
              <a:t>The “*” operator is also overloaded.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F288-6C07-4180-AE3F-862D3FF3ACB7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7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Converting Numbers to Strings</a:t>
            </a:r>
            <a:endParaRPr lang="en-US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the </a:t>
            </a:r>
            <a:r>
              <a:rPr lang="en-US" altLang="ja-JP" dirty="0" err="1" smtClean="0"/>
              <a:t>str</a:t>
            </a:r>
            <a:r>
              <a:rPr lang="en-US" altLang="ja-JP" dirty="0" smtClean="0"/>
              <a:t>() </a:t>
            </a:r>
            <a:r>
              <a:rPr lang="en-US" dirty="0" smtClean="0"/>
              <a:t>function to convert between numbers and strings.</a:t>
            </a:r>
          </a:p>
          <a:p>
            <a:pPr>
              <a:spcAft>
                <a:spcPts val="600"/>
              </a:spcAft>
            </a:pPr>
            <a:r>
              <a:rPr lang="en-US" dirty="0"/>
              <a:t>Open Wing, </a:t>
            </a:r>
            <a:r>
              <a:rPr lang="en-US" dirty="0" smtClean="0"/>
              <a:t>then open </a:t>
            </a:r>
            <a:r>
              <a:rPr lang="en-US" dirty="0"/>
              <a:t>a new file and type </a:t>
            </a:r>
            <a:r>
              <a:rPr lang="en-US" dirty="0" smtClean="0"/>
              <a:t>in: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smtClean="0">
                <a:latin typeface="Lucida Console" panose="020B0609040504020204" pitchFamily="49" charset="0"/>
              </a:rPr>
              <a:t>balance = 888.88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smtClean="0">
                <a:latin typeface="Lucida Console" panose="020B0609040504020204" pitchFamily="49" charset="0"/>
              </a:rPr>
              <a:t>dollars = 888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err="1" smtClean="0">
                <a:latin typeface="Lucida Console" panose="020B0609040504020204" pitchFamily="49" charset="0"/>
              </a:rPr>
              <a:t>balanceAsString</a:t>
            </a:r>
            <a:r>
              <a:rPr lang="en-US" sz="1900" dirty="0" smtClean="0">
                <a:latin typeface="Lucida Console" panose="020B0609040504020204" pitchFamily="49" charset="0"/>
              </a:rPr>
              <a:t> = </a:t>
            </a:r>
            <a:r>
              <a:rPr lang="en-US" altLang="ja-JP" sz="1900" dirty="0" err="1" smtClean="0">
                <a:latin typeface="Lucida Console" panose="020B0609040504020204" pitchFamily="49" charset="0"/>
              </a:rPr>
              <a:t>str</a:t>
            </a:r>
            <a:r>
              <a:rPr lang="en-US" altLang="ja-JP" sz="1900" dirty="0" smtClean="0">
                <a:latin typeface="Lucida Console" panose="020B0609040504020204" pitchFamily="49" charset="0"/>
              </a:rPr>
              <a:t>(</a:t>
            </a:r>
            <a:r>
              <a:rPr lang="en-US" sz="1900" dirty="0" smtClean="0">
                <a:latin typeface="Lucida Console" panose="020B0609040504020204" pitchFamily="49" charset="0"/>
              </a:rPr>
              <a:t>balance</a:t>
            </a:r>
            <a:r>
              <a:rPr lang="en-US" altLang="ja-JP" sz="1900" dirty="0" smtClean="0">
                <a:latin typeface="Lucida Console" panose="020B06090405040202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err="1" smtClean="0">
                <a:latin typeface="Lucida Console" panose="020B0609040504020204" pitchFamily="49" charset="0"/>
              </a:rPr>
              <a:t>dollarsAsString</a:t>
            </a:r>
            <a:r>
              <a:rPr lang="en-US" sz="1900" dirty="0" smtClean="0">
                <a:latin typeface="Lucida Console" panose="020B0609040504020204" pitchFamily="49" charset="0"/>
              </a:rPr>
              <a:t> = </a:t>
            </a:r>
            <a:r>
              <a:rPr lang="en-US" altLang="ja-JP" sz="1900" dirty="0" err="1" smtClean="0">
                <a:latin typeface="Lucida Console" panose="020B0609040504020204" pitchFamily="49" charset="0"/>
              </a:rPr>
              <a:t>str</a:t>
            </a:r>
            <a:r>
              <a:rPr lang="en-US" altLang="ja-JP" sz="1900" dirty="0" smtClean="0">
                <a:latin typeface="Lucida Console" panose="020B0609040504020204" pitchFamily="49" charset="0"/>
              </a:rPr>
              <a:t>(dollars)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Lucida Console" panose="020B0609040504020204" pitchFamily="49" charset="0"/>
              </a:rPr>
              <a:t>p</a:t>
            </a:r>
            <a:r>
              <a:rPr lang="en-US" altLang="ja-JP" sz="1900" dirty="0" smtClean="0">
                <a:latin typeface="Lucida Console" panose="020B0609040504020204" pitchFamily="49" charset="0"/>
              </a:rPr>
              <a:t>rint(</a:t>
            </a:r>
            <a:r>
              <a:rPr lang="en-US" altLang="ja-JP" sz="1900" dirty="0" err="1" smtClean="0">
                <a:latin typeface="Lucida Console" panose="020B0609040504020204" pitchFamily="49" charset="0"/>
              </a:rPr>
              <a:t>balanceAsString</a:t>
            </a:r>
            <a:r>
              <a:rPr lang="en-US" altLang="ja-JP" sz="19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Lucida Console" panose="020B0609040504020204" pitchFamily="49" charset="0"/>
              </a:rPr>
              <a:t>p</a:t>
            </a:r>
            <a:r>
              <a:rPr lang="en-US" altLang="ja-JP" sz="1900" dirty="0" smtClean="0">
                <a:latin typeface="Lucida Console" panose="020B0609040504020204" pitchFamily="49" charset="0"/>
              </a:rPr>
              <a:t>rint(</a:t>
            </a:r>
            <a:r>
              <a:rPr lang="en-US" altLang="ja-JP" sz="1900" dirty="0" err="1" smtClean="0">
                <a:latin typeface="Lucida Console" panose="020B0609040504020204" pitchFamily="49" charset="0"/>
              </a:rPr>
              <a:t>dollarsAsString</a:t>
            </a:r>
            <a:r>
              <a:rPr lang="en-US" altLang="ja-JP" sz="1900" dirty="0" smtClean="0">
                <a:latin typeface="Lucida Console" panose="020B0609040504020204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dirty="0"/>
              <a:t>T</a:t>
            </a:r>
            <a:r>
              <a:rPr lang="en-US" dirty="0" smtClean="0"/>
              <a:t>o turn a string containing a number into a numerical value, we use the </a:t>
            </a:r>
            <a:r>
              <a:rPr lang="en-US" dirty="0" err="1" smtClean="0"/>
              <a:t>int</a:t>
            </a:r>
            <a:r>
              <a:rPr lang="en-US" dirty="0" smtClean="0"/>
              <a:t>() and float() functions: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Lucida Console" panose="020B0609040504020204" pitchFamily="49" charset="0"/>
              </a:rPr>
              <a:t>id = </a:t>
            </a:r>
            <a:r>
              <a:rPr lang="en-US" sz="1900" dirty="0" err="1" smtClean="0">
                <a:latin typeface="Lucida Console" panose="020B0609040504020204" pitchFamily="49" charset="0"/>
              </a:rPr>
              <a:t>int</a:t>
            </a:r>
            <a:r>
              <a:rPr lang="en-US" sz="1900" dirty="0" smtClean="0">
                <a:latin typeface="Lucida Console" panose="020B0609040504020204" pitchFamily="49" charset="0"/>
              </a:rPr>
              <a:t>("1729")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Lucida Console" panose="020B0609040504020204" pitchFamily="49" charset="0"/>
              </a:rPr>
              <a:t>price = float("17.29")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 smtClean="0">
                <a:latin typeface="Lucida Console" panose="020B0609040504020204" pitchFamily="49" charset="0"/>
              </a:rPr>
              <a:t>print(id)</a:t>
            </a:r>
            <a:endParaRPr lang="en-US" altLang="ja-JP" sz="19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 smtClean="0">
                <a:latin typeface="Lucida Console" panose="020B0609040504020204" pitchFamily="49" charset="0"/>
              </a:rPr>
              <a:t>print(price) </a:t>
            </a:r>
            <a:endParaRPr lang="en-US" sz="1900" dirty="0" smtClean="0">
              <a:latin typeface="Lucida Console" panose="020B0609040504020204" pitchFamily="49" charset="0"/>
            </a:endParaRPr>
          </a:p>
          <a:p>
            <a:r>
              <a:rPr lang="en-US" b="1" dirty="0" smtClean="0"/>
              <a:t>This conversion is important when the strings come from user input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F7B7-C19C-40BA-AB08-808FD4138AB5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 and Characters</a:t>
            </a:r>
            <a:endParaRPr lang="en-US"/>
          </a:p>
        </p:txBody>
      </p:sp>
      <p:sp>
        <p:nvSpPr>
          <p:cNvPr id="6246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strings</a:t>
            </a:r>
            <a:r>
              <a:rPr lang="en-US" dirty="0" smtClean="0"/>
              <a:t> are sequences of </a:t>
            </a:r>
            <a:r>
              <a:rPr lang="en-US" b="1" dirty="0" smtClean="0"/>
              <a:t>characters</a:t>
            </a:r>
          </a:p>
          <a:p>
            <a:pPr lvl="1"/>
            <a:r>
              <a:rPr lang="en-US" sz="2000" dirty="0" smtClean="0"/>
              <a:t>Python uses </a:t>
            </a:r>
            <a:r>
              <a:rPr lang="en-US" sz="2000" b="1" dirty="0" smtClean="0"/>
              <a:t>Unicode</a:t>
            </a:r>
            <a:r>
              <a:rPr lang="en-US" sz="2000" dirty="0" smtClean="0"/>
              <a:t> characters</a:t>
            </a:r>
          </a:p>
          <a:p>
            <a:pPr lvl="2"/>
            <a:r>
              <a:rPr lang="en-US" sz="1800" b="1" dirty="0" smtClean="0"/>
              <a:t>Unicode</a:t>
            </a:r>
            <a:r>
              <a:rPr lang="en-US" sz="1800" dirty="0" smtClean="0"/>
              <a:t> defines over 100,000 characters</a:t>
            </a:r>
          </a:p>
          <a:p>
            <a:pPr lvl="2"/>
            <a:r>
              <a:rPr lang="en-US" sz="1800" b="1" dirty="0" smtClean="0"/>
              <a:t>Unicode</a:t>
            </a:r>
            <a:r>
              <a:rPr lang="en-US" sz="1800" dirty="0" smtClean="0"/>
              <a:t> was designed to be able to encode text in essentially all written languages</a:t>
            </a:r>
          </a:p>
          <a:p>
            <a:pPr lvl="1"/>
            <a:r>
              <a:rPr lang="en-US" sz="2000" dirty="0" smtClean="0"/>
              <a:t>Characters are stored as integer values</a:t>
            </a:r>
          </a:p>
          <a:p>
            <a:pPr lvl="2"/>
            <a:r>
              <a:rPr lang="en-US" sz="1800" dirty="0" smtClean="0"/>
              <a:t>See the ASCII subset on Unicode chart in Appendix A</a:t>
            </a:r>
          </a:p>
          <a:p>
            <a:pPr lvl="2"/>
            <a:r>
              <a:rPr lang="en-US" sz="1800" dirty="0" smtClean="0"/>
              <a:t>For example, the letter </a:t>
            </a:r>
            <a:r>
              <a:rPr lang="ja-JP" altLang="en-US" sz="1800" dirty="0" smtClean="0"/>
              <a:t>‘</a:t>
            </a:r>
            <a:r>
              <a:rPr lang="en-US" altLang="ja-JP" sz="1800" dirty="0" smtClean="0"/>
              <a:t>H</a:t>
            </a:r>
            <a:r>
              <a:rPr lang="ja-JP" altLang="en-US" sz="1800" dirty="0" smtClean="0"/>
              <a:t>’</a:t>
            </a:r>
            <a:r>
              <a:rPr lang="en-US" altLang="ja-JP" sz="1800" dirty="0" smtClean="0"/>
              <a:t> has a value of 72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AA2E-4C1F-4361-B967-DAF65D4E1094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Copying a character from a String</a:t>
            </a:r>
            <a:endParaRPr lang="en-US"/>
          </a:p>
        </p:txBody>
      </p:sp>
      <p:sp>
        <p:nvSpPr>
          <p:cNvPr id="36869" name="Content Placeholder 7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259594"/>
          </a:xfrm>
        </p:spPr>
        <p:txBody>
          <a:bodyPr/>
          <a:lstStyle/>
          <a:p>
            <a:r>
              <a:rPr lang="en-US" dirty="0" smtClean="0"/>
              <a:t>Each char inside a String has an index number: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941093"/>
              </p:ext>
            </p:extLst>
          </p:nvPr>
        </p:nvGraphicFramePr>
        <p:xfrm>
          <a:off x="762000" y="1600200"/>
          <a:ext cx="6705600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ircular Arrow 8"/>
          <p:cNvSpPr/>
          <p:nvPr/>
        </p:nvSpPr>
        <p:spPr>
          <a:xfrm rot="5131825">
            <a:off x="4871244" y="3596481"/>
            <a:ext cx="869950" cy="1404938"/>
          </a:xfrm>
          <a:prstGeom prst="circularArrow">
            <a:avLst>
              <a:gd name="adj1" fmla="val 18145"/>
              <a:gd name="adj2" fmla="val 2318749"/>
              <a:gd name="adj3" fmla="val 19686277"/>
              <a:gd name="adj4" fmla="val 16590971"/>
              <a:gd name="adj5" fmla="val 19506"/>
            </a:avLst>
          </a:prstGeom>
          <a:solidFill>
            <a:srgbClr val="FAE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 rot="5400000">
            <a:off x="4637882" y="1305718"/>
            <a:ext cx="1562100" cy="611346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07997"/>
              <a:gd name="adj5" fmla="val 11513"/>
            </a:avLst>
          </a:prstGeom>
          <a:solidFill>
            <a:srgbClr val="FAE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08349"/>
              </p:ext>
            </p:extLst>
          </p:nvPr>
        </p:nvGraphicFramePr>
        <p:xfrm>
          <a:off x="5562600" y="3581400"/>
          <a:ext cx="3048000" cy="741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</a:t>
                      </a:r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0CBF-399A-415E-AE0F-7393CF62DAF0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762000" y="2757235"/>
            <a:ext cx="7543801" cy="23862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first char is index zero (0)</a:t>
            </a:r>
          </a:p>
          <a:p>
            <a:r>
              <a:rPr lang="en-US" dirty="0" smtClean="0"/>
              <a:t>The [] operator returns a char at a given index inside a String: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/>
              <a:t>name = "Harry”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/>
              <a:t>start = name[0]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/>
              <a:t>last = name[4]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692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Operations</a:t>
            </a:r>
            <a:endParaRPr lang="en-US" dirty="0"/>
          </a:p>
        </p:txBody>
      </p:sp>
      <p:pic>
        <p:nvPicPr>
          <p:cNvPr id="64517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347788"/>
            <a:ext cx="874395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13A2-6452-4C02-BABB-5FBD9C166F11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Methods</a:t>
            </a:r>
            <a:endParaRPr lang="en-US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computer programming, an object is a software entity that represents a value with certain behavior.</a:t>
            </a:r>
          </a:p>
          <a:p>
            <a:pPr lvl="1"/>
            <a:r>
              <a:rPr lang="en-US" dirty="0" smtClean="0"/>
              <a:t>The value can be simple, such as a string, or complex, like a graphical window or data file.</a:t>
            </a:r>
          </a:p>
          <a:p>
            <a:r>
              <a:rPr lang="en-US" dirty="0" smtClean="0"/>
              <a:t>The behavior of an object is given through its </a:t>
            </a:r>
            <a:r>
              <a:rPr lang="en-US" b="1" dirty="0" smtClean="0"/>
              <a:t>methods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method is a collection of programming instructions to carry out a specific task – similar to a function</a:t>
            </a:r>
          </a:p>
          <a:p>
            <a:r>
              <a:rPr lang="en-US" dirty="0" smtClean="0"/>
              <a:t>But unlike a </a:t>
            </a:r>
            <a:r>
              <a:rPr lang="en-US" b="1" dirty="0" smtClean="0"/>
              <a:t>function</a:t>
            </a:r>
            <a:r>
              <a:rPr lang="en-US" dirty="0" smtClean="0"/>
              <a:t>, which is a standalone operation, a </a:t>
            </a:r>
            <a:r>
              <a:rPr lang="en-US" b="1" dirty="0" smtClean="0"/>
              <a:t>method</a:t>
            </a:r>
            <a:r>
              <a:rPr lang="en-US" dirty="0" smtClean="0"/>
              <a:t> can only be applied to an object of the type for which it was defined.</a:t>
            </a:r>
          </a:p>
          <a:p>
            <a:pPr lvl="1"/>
            <a:r>
              <a:rPr lang="en-US" dirty="0" smtClean="0"/>
              <a:t>Methods are specific to a type of object</a:t>
            </a:r>
          </a:p>
          <a:p>
            <a:pPr lvl="1"/>
            <a:r>
              <a:rPr lang="en-US" dirty="0" smtClean="0"/>
              <a:t>Functions are general and can accept arguments of different types </a:t>
            </a:r>
          </a:p>
          <a:p>
            <a:r>
              <a:rPr lang="en-US" dirty="0"/>
              <a:t>Y</a:t>
            </a:r>
            <a:r>
              <a:rPr lang="en-US" dirty="0" smtClean="0"/>
              <a:t>ou can apply the upper() method to any string, like this:</a:t>
            </a:r>
          </a:p>
          <a:p>
            <a:pPr lvl="1"/>
            <a:r>
              <a:rPr lang="en-US" dirty="0" smtClean="0"/>
              <a:t>  name = "John Smith"</a:t>
            </a:r>
          </a:p>
          <a:p>
            <a:pPr lvl="1"/>
            <a:r>
              <a:rPr lang="en-US" dirty="0" smtClean="0"/>
              <a:t>  # Sets </a:t>
            </a:r>
            <a:r>
              <a:rPr lang="en-US" dirty="0" err="1" smtClean="0"/>
              <a:t>uppercaseName</a:t>
            </a:r>
            <a:r>
              <a:rPr lang="en-US" dirty="0" smtClean="0"/>
              <a:t> to "JOHN SMITH"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uppercaseName</a:t>
            </a:r>
            <a:r>
              <a:rPr lang="en-US" dirty="0" smtClean="0"/>
              <a:t> = </a:t>
            </a:r>
            <a:r>
              <a:rPr lang="en-US" dirty="0" err="1" smtClean="0"/>
              <a:t>name.upper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35E1-737C-4CEF-86E9-E41AF8A5AAB7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0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String Methods</a:t>
            </a:r>
            <a:endParaRPr lang="en-US" dirty="0"/>
          </a:p>
        </p:txBody>
      </p:sp>
      <p:pic>
        <p:nvPicPr>
          <p:cNvPr id="66565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371600"/>
            <a:ext cx="84423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E925-FF9A-453D-8DC0-FDD4C81E31D4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Escape Sequences</a:t>
            </a:r>
            <a:endParaRPr lang="en-US" dirty="0"/>
          </a:p>
        </p:txBody>
      </p:sp>
      <p:sp>
        <p:nvSpPr>
          <p:cNvPr id="6758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you print a double quote?</a:t>
            </a:r>
          </a:p>
          <a:p>
            <a:pPr lvl="1"/>
            <a:r>
              <a:rPr lang="en-US" dirty="0" smtClean="0"/>
              <a:t>Preface the " with a “\” inside the double quoted String</a:t>
            </a:r>
          </a:p>
          <a:p>
            <a:pPr marL="0" indent="0">
              <a:buNone/>
            </a:pPr>
            <a:r>
              <a:rPr lang="en-US" dirty="0" smtClean="0"/>
              <a:t>print("He said \"Hello\"")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OK, then how do you print a backslash?</a:t>
            </a:r>
          </a:p>
          <a:p>
            <a:pPr lvl="1"/>
            <a:r>
              <a:rPr lang="en-US" dirty="0" smtClean="0"/>
              <a:t>Preface the \ with another \</a:t>
            </a:r>
          </a:p>
          <a:p>
            <a:pPr marL="0" indent="0">
              <a:buNone/>
            </a:pPr>
            <a:r>
              <a:rPr lang="en-US" dirty="0" smtClean="0"/>
              <a:t>print("</a:t>
            </a:r>
            <a:r>
              <a:rPr lang="en-US" altLang="ja-JP" dirty="0" smtClean="0"/>
              <a:t>C:\\Temp\\Secret.txt</a:t>
            </a:r>
            <a:r>
              <a:rPr lang="en-US" dirty="0" smtClean="0"/>
              <a:t>"</a:t>
            </a:r>
            <a:r>
              <a:rPr lang="en-US" altLang="ja-JP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Special characters inside Strings</a:t>
            </a:r>
          </a:p>
          <a:p>
            <a:pPr lvl="1"/>
            <a:r>
              <a:rPr lang="en-US" dirty="0" smtClean="0"/>
              <a:t>Output a newline with a </a:t>
            </a:r>
            <a:r>
              <a:rPr lang="ja-JP" altLang="en-US" dirty="0" smtClean="0"/>
              <a:t>‘</a:t>
            </a:r>
            <a:r>
              <a:rPr lang="en-US" altLang="ja-JP" dirty="0" smtClean="0"/>
              <a:t>\n</a:t>
            </a:r>
            <a:r>
              <a:rPr lang="ja-JP" altLang="en-US" dirty="0" smtClean="0"/>
              <a:t>’</a:t>
            </a:r>
            <a:endParaRPr lang="en-US" altLang="ja-JP" dirty="0" smtClean="0"/>
          </a:p>
          <a:p>
            <a:pPr marL="0" indent="0">
              <a:buNone/>
            </a:pPr>
            <a:r>
              <a:rPr lang="en-US" dirty="0" smtClean="0"/>
              <a:t>print("*\n**\n***\n")</a:t>
            </a:r>
            <a:endParaRPr lang="en-US" dirty="0"/>
          </a:p>
        </p:txBody>
      </p:sp>
      <p:sp>
        <p:nvSpPr>
          <p:cNvPr id="67588" name="TextBox 6"/>
          <p:cNvSpPr txBox="1">
            <a:spLocks noChangeArrowheads="1"/>
          </p:cNvSpPr>
          <p:nvPr/>
        </p:nvSpPr>
        <p:spPr bwMode="auto">
          <a:xfrm>
            <a:off x="5135012" y="4383265"/>
            <a:ext cx="687388" cy="11874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onsolas" charset="0"/>
                <a:cs typeface="Arial" charset="0"/>
              </a:rPr>
              <a:t>*</a:t>
            </a:r>
          </a:p>
          <a:p>
            <a:pPr eaLnBrk="1" hangingPunct="1"/>
            <a:r>
              <a:rPr lang="en-US" dirty="0">
                <a:latin typeface="Consolas" charset="0"/>
                <a:cs typeface="Arial" charset="0"/>
              </a:rPr>
              <a:t>**</a:t>
            </a:r>
          </a:p>
          <a:p>
            <a:pPr eaLnBrk="1" hangingPunct="1"/>
            <a:r>
              <a:rPr lang="en-US" dirty="0">
                <a:latin typeface="Consolas" charset="0"/>
                <a:cs typeface="Arial" charset="0"/>
              </a:rPr>
              <a:t>***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629B-5A6D-46BE-A0A3-75FBDBC7724B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0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  Input and Output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C336-0612-4821-AA46-2127F01681DD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6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</a:t>
            </a:r>
            <a:endParaRPr lang="en-US" dirty="0"/>
          </a:p>
        </p:txBody>
      </p:sp>
      <p:sp>
        <p:nvSpPr>
          <p:cNvPr id="6349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read a String from the console with the input() function:</a:t>
            </a:r>
          </a:p>
          <a:p>
            <a:pPr lvl="1"/>
            <a:r>
              <a:rPr lang="en-US" dirty="0" smtClean="0"/>
              <a:t>  name = input("Please enter your name")</a:t>
            </a:r>
            <a:endParaRPr lang="en-US" altLang="ja-JP" dirty="0" smtClean="0"/>
          </a:p>
          <a:p>
            <a:r>
              <a:rPr lang="en-US" dirty="0" smtClean="0"/>
              <a:t>Converting a String variable to a number can be used if numeric (rather than string input) is needed</a:t>
            </a:r>
          </a:p>
          <a:p>
            <a:pPr lvl="1"/>
            <a:r>
              <a:rPr lang="en-US" dirty="0" smtClean="0"/>
              <a:t>  age = </a:t>
            </a:r>
            <a:r>
              <a:rPr lang="en-US" dirty="0" err="1" smtClean="0"/>
              <a:t>int</a:t>
            </a:r>
            <a:r>
              <a:rPr lang="en-US" dirty="0" smtClean="0"/>
              <a:t>(input("Please enter age: "))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above is equivalent to doing it two steps (getting the input and then converting it to a number):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aString</a:t>
            </a:r>
            <a:r>
              <a:rPr lang="en-US" dirty="0" smtClean="0"/>
              <a:t> = input("Please enter age: ") # String input</a:t>
            </a:r>
          </a:p>
          <a:p>
            <a:pPr lvl="1"/>
            <a:r>
              <a:rPr lang="en-US" dirty="0" smtClean="0"/>
              <a:t>  age =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aString</a:t>
            </a:r>
            <a:r>
              <a:rPr lang="en-US" dirty="0" smtClean="0"/>
              <a:t>)		    # Converted to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46B2-BBB8-4724-80F6-071C38363617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9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Definition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define a variable, you must specify an initial value.</a:t>
            </a:r>
            <a:endParaRPr lang="en-US" dirty="0"/>
          </a:p>
        </p:txBody>
      </p:sp>
      <p:pic>
        <p:nvPicPr>
          <p:cNvPr id="15366" name="Picture 6" descr="U:\PC\publisher\2013 wiley slides\Ch 1-4\Chapter  2\Media\Illustrations\py_syn_02_01_300dpi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" t="17459" r="3076" b="4697"/>
          <a:stretch>
            <a:fillRect/>
          </a:stretch>
        </p:blipFill>
        <p:spPr bwMode="auto">
          <a:xfrm>
            <a:off x="762000" y="2209800"/>
            <a:ext cx="761365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B2D3-923D-4A64-A040-CDC22118BD8A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Formatted output</a:t>
            </a:r>
            <a:endParaRPr lang="en-US"/>
          </a:p>
        </p:txBody>
      </p:sp>
      <p:sp>
        <p:nvSpPr>
          <p:cNvPr id="6963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Outputting floating point values can look strange:</a:t>
            </a:r>
          </a:p>
          <a:p>
            <a:pPr marL="2286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Price per liter:  1.21997</a:t>
            </a:r>
          </a:p>
          <a:p>
            <a:r>
              <a:rPr lang="en-US" dirty="0" smtClean="0"/>
              <a:t>To control the output appearance of numeric variables, use formatted output tools such as:</a:t>
            </a:r>
          </a:p>
          <a:p>
            <a:pPr marL="2286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print("Price per liter %.2f"  %(price))</a:t>
            </a:r>
          </a:p>
          <a:p>
            <a:pPr marL="2286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Price per liter: 1.22</a:t>
            </a:r>
          </a:p>
          <a:p>
            <a:pPr marL="2286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print("Price per liter %10.2f"  %(price))</a:t>
            </a:r>
          </a:p>
          <a:p>
            <a:pPr marL="2286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Price per liter:       1.22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The %10.2f is called a format specifier</a:t>
            </a:r>
          </a:p>
          <a:p>
            <a:pPr lvl="1"/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5707064" y="2957600"/>
            <a:ext cx="685800" cy="3733800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7200078" y="4561385"/>
            <a:ext cx="768532" cy="665037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69638" name="TextBox 9"/>
          <p:cNvSpPr txBox="1">
            <a:spLocks noChangeArrowheads="1"/>
          </p:cNvSpPr>
          <p:nvPr/>
        </p:nvSpPr>
        <p:spPr bwMode="auto">
          <a:xfrm>
            <a:off x="5373689" y="5173798"/>
            <a:ext cx="1352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B050"/>
                </a:solidFill>
                <a:cs typeface="Arial" charset="0"/>
              </a:rPr>
              <a:t>10 spaces</a:t>
            </a:r>
          </a:p>
        </p:txBody>
      </p:sp>
      <p:sp>
        <p:nvSpPr>
          <p:cNvPr id="69639" name="TextBox 10"/>
          <p:cNvSpPr txBox="1">
            <a:spLocks noChangeArrowheads="1"/>
          </p:cNvSpPr>
          <p:nvPr/>
        </p:nvSpPr>
        <p:spPr bwMode="auto">
          <a:xfrm>
            <a:off x="7051694" y="5195437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33CC"/>
                </a:solidFill>
                <a:cs typeface="Arial" charset="0"/>
              </a:rPr>
              <a:t>2 spaces</a:t>
            </a:r>
          </a:p>
        </p:txBody>
      </p:sp>
      <p:pic>
        <p:nvPicPr>
          <p:cNvPr id="69640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895" y="4086154"/>
            <a:ext cx="3821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CC12-5C5B-4FD5-A7C5-4338EEF0C175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0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Syntax: formatting strings</a:t>
            </a:r>
            <a:endParaRPr lang="en-US"/>
          </a:p>
        </p:txBody>
      </p:sp>
      <p:pic>
        <p:nvPicPr>
          <p:cNvPr id="70659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99" y="2228664"/>
            <a:ext cx="7001852" cy="266737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BE5A-6469-4D4B-BB5A-87AF830C3267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Format flag examples</a:t>
            </a:r>
            <a:endParaRPr lang="en-US"/>
          </a:p>
        </p:txBody>
      </p:sp>
      <p:sp>
        <p:nvSpPr>
          <p:cNvPr id="7168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Left Justify a String:</a:t>
            </a:r>
          </a:p>
          <a:p>
            <a:r>
              <a:rPr lang="en-US" smtClean="0"/>
              <a:t>     print("%-10s" %("Total:"))</a:t>
            </a:r>
          </a:p>
          <a:p>
            <a:endParaRPr lang="en-US" smtClean="0"/>
          </a:p>
          <a:p>
            <a:r>
              <a:rPr lang="en-US" smtClean="0"/>
              <a:t>Right justify a number with two decimal places</a:t>
            </a:r>
          </a:p>
          <a:p>
            <a:pPr lvl="1"/>
            <a:r>
              <a:rPr lang="en-US" smtClean="0"/>
              <a:t> print("%10.2f" %(price))</a:t>
            </a:r>
          </a:p>
          <a:p>
            <a:endParaRPr lang="en-US" smtClean="0"/>
          </a:p>
          <a:p>
            <a:r>
              <a:rPr lang="en-US" smtClean="0"/>
              <a:t>And you can print multiple values:</a:t>
            </a:r>
          </a:p>
          <a:p>
            <a:pPr lvl="1"/>
            <a:r>
              <a:rPr lang="en-US" smtClean="0"/>
              <a:t> print("%-10s%10.2f" %("Total: ", price))</a:t>
            </a:r>
            <a:endParaRPr lang="en-US"/>
          </a:p>
        </p:txBody>
      </p:sp>
      <p:pic>
        <p:nvPicPr>
          <p:cNvPr id="71684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67"/>
          <a:stretch>
            <a:fillRect/>
          </a:stretch>
        </p:blipFill>
        <p:spPr bwMode="auto">
          <a:xfrm>
            <a:off x="5791200" y="1524000"/>
            <a:ext cx="30480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1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953000"/>
            <a:ext cx="143827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029200"/>
            <a:ext cx="60198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67"/>
          <a:stretch>
            <a:fillRect/>
          </a:stretch>
        </p:blipFill>
        <p:spPr bwMode="auto">
          <a:xfrm>
            <a:off x="5791200" y="2971800"/>
            <a:ext cx="30480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0" name="Picture 1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4891088"/>
            <a:ext cx="150495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07F1-1145-40C6-BED0-92A3544F738F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Volume2.py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2709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534400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6D6A-CE57-40B4-A80B-BB05712ADB1C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Specifier Examples</a:t>
            </a:r>
            <a:endParaRPr lang="en-US" dirty="0"/>
          </a:p>
        </p:txBody>
      </p:sp>
      <p:pic>
        <p:nvPicPr>
          <p:cNvPr id="73731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61" y="1255713"/>
            <a:ext cx="7206727" cy="4613275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9219-F5CC-4A0F-8C78-578AA121BC48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2.6  Graphics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Drawings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79E0-5334-4B1F-A181-E5DACDE0D646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Simple Graphics</a:t>
            </a:r>
            <a:endParaRPr lang="en-US" dirty="0"/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help you create simple drawings, we have included a graphics module with the book that is a simplified version of Python</a:t>
            </a:r>
            <a:r>
              <a:rPr lang="ja-JP" altLang="en-US" dirty="0" smtClean="0"/>
              <a:t>’</a:t>
            </a:r>
            <a:r>
              <a:rPr lang="en-US" dirty="0" smtClean="0"/>
              <a:t>s more complex library module. </a:t>
            </a:r>
          </a:p>
          <a:p>
            <a:r>
              <a:rPr lang="en-US" dirty="0" smtClean="0"/>
              <a:t>The module code and usage instructions are available with the source code for the book on its companion web site.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BC2F-6B63-4C11-8453-F1EF2EE1D062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7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the graphics module (1)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graphical application using the graphics module, carry out the following at the top of your program:</a:t>
            </a:r>
          </a:p>
          <a:p>
            <a:pPr marL="0" indent="0"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from </a:t>
            </a:r>
            <a:r>
              <a:rPr lang="en-US" sz="1800" dirty="0" err="1" smtClean="0">
                <a:latin typeface="Lucida Console" panose="020B0609040504020204" pitchFamily="49" charset="0"/>
              </a:rPr>
              <a:t>ezgraphics</a:t>
            </a:r>
            <a:r>
              <a:rPr lang="en-US" sz="1800" dirty="0" smtClean="0"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latin typeface="Lucida Console" panose="020B0609040504020204" pitchFamily="49" charset="0"/>
              </a:rPr>
              <a:t>import </a:t>
            </a:r>
            <a:r>
              <a:rPr lang="en-US" sz="1800" dirty="0" err="1" smtClean="0">
                <a:latin typeface="Lucida Console" panose="020B0609040504020204" pitchFamily="49" charset="0"/>
              </a:rPr>
              <a:t>GraphicsWindow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dirty="0" smtClean="0"/>
              <a:t>Create a graphics window (640 x 480 pixels):</a:t>
            </a:r>
          </a:p>
          <a:p>
            <a:pPr marL="0" indent="0"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win = </a:t>
            </a:r>
            <a:r>
              <a:rPr lang="en-US" sz="1800" dirty="0" err="1" smtClean="0">
                <a:latin typeface="Lucida Console" panose="020B0609040504020204" pitchFamily="49" charset="0"/>
              </a:rPr>
              <a:t>GraphicsWindow</a:t>
            </a:r>
            <a:r>
              <a:rPr lang="en-US" sz="1800" dirty="0" smtClean="0">
                <a:latin typeface="Lucida Console" panose="020B0609040504020204" pitchFamily="49" charset="0"/>
              </a:rPr>
              <a:t>(640, 480)</a:t>
            </a:r>
            <a:endParaRPr lang="en-US" dirty="0" smtClean="0"/>
          </a:p>
          <a:p>
            <a:r>
              <a:rPr lang="en-US" dirty="0" smtClean="0"/>
              <a:t>Access the canvas contained in the graphics window:</a:t>
            </a:r>
          </a:p>
          <a:p>
            <a:pPr marL="0" indent="0"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canvas = </a:t>
            </a:r>
            <a:r>
              <a:rPr lang="en-US" sz="1800" dirty="0" err="1" smtClean="0">
                <a:latin typeface="Lucida Console" panose="020B0609040504020204" pitchFamily="49" charset="0"/>
              </a:rPr>
              <a:t>win.canvas</a:t>
            </a:r>
            <a:r>
              <a:rPr lang="en-US" sz="1800" dirty="0" smtClean="0">
                <a:latin typeface="Lucida Console" panose="020B0609040504020204" pitchFamily="49" charset="0"/>
              </a:rPr>
              <a:t>()</a:t>
            </a:r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7256-5704-4B6B-AD61-3D20D4D10E5D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the graphics module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your drawing.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canvas.drawRect</a:t>
            </a:r>
            <a:r>
              <a:rPr lang="en-US" sz="1800" dirty="0" smtClean="0">
                <a:latin typeface="Lucida Console" panose="020B0609040504020204" pitchFamily="49" charset="0"/>
              </a:rPr>
              <a:t>(15, 10, 20, 30)</a:t>
            </a:r>
            <a:endParaRPr lang="en-US" dirty="0" smtClean="0"/>
          </a:p>
          <a:p>
            <a:r>
              <a:rPr lang="en-US" dirty="0" smtClean="0"/>
              <a:t>Have the program wait for the user to close the window (by clicking the close button). </a:t>
            </a:r>
          </a:p>
          <a:p>
            <a:pPr lvl="1"/>
            <a:r>
              <a:rPr lang="en-US" dirty="0" smtClean="0"/>
              <a:t>Without this statement, the program would terminate immediately and the graphics window would disappear, leaving no time for you to see your drawing.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win.wait</a:t>
            </a:r>
            <a:r>
              <a:rPr lang="en-US" sz="18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AEBE-DEBD-4A95-82EE-06CBDD60FECA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graphics window</a:t>
            </a:r>
            <a:endParaRPr lang="en-US"/>
          </a:p>
        </p:txBody>
      </p:sp>
      <p:pic>
        <p:nvPicPr>
          <p:cNvPr id="77827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00" y="1852374"/>
            <a:ext cx="5553850" cy="341995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57E5-099A-4C18-B603-5E31C11BDF40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0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assignment statement</a:t>
            </a:r>
            <a:endParaRPr lang="en-US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altLang="ja-JP" b="1" dirty="0" smtClean="0"/>
              <a:t>assignment statement </a:t>
            </a:r>
            <a:r>
              <a:rPr lang="en-US" altLang="ja-JP" dirty="0" smtClean="0"/>
              <a:t>'=' to place a new value into a variable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cansPerPack</a:t>
            </a:r>
            <a:r>
              <a:rPr lang="en-US" dirty="0" smtClean="0"/>
              <a:t> = 6   # define &amp; initializes the variable </a:t>
            </a:r>
            <a:r>
              <a:rPr lang="en-US" dirty="0" err="1" smtClean="0"/>
              <a:t>cansPerPack</a:t>
            </a:r>
            <a:endParaRPr lang="en-US" dirty="0" smtClean="0"/>
          </a:p>
          <a:p>
            <a:r>
              <a:rPr lang="en-US" dirty="0" smtClean="0"/>
              <a:t>Beware:  The “=“ sign is NOT used for comparison:</a:t>
            </a:r>
          </a:p>
          <a:p>
            <a:pPr lvl="1"/>
            <a:r>
              <a:rPr lang="en-US" dirty="0" smtClean="0"/>
              <a:t>It copies the value on the right side into the variable on the left side</a:t>
            </a:r>
          </a:p>
          <a:p>
            <a:pPr lvl="1"/>
            <a:r>
              <a:rPr lang="en-US" dirty="0" smtClean="0"/>
              <a:t>You will learn about the comparison operator in the next chapter</a:t>
            </a:r>
          </a:p>
          <a:p>
            <a:r>
              <a:rPr lang="en-US" dirty="0" smtClean="0"/>
              <a:t>In an assignment:</a:t>
            </a:r>
          </a:p>
          <a:p>
            <a:pPr lvl="1"/>
            <a:r>
              <a:rPr lang="en-US" dirty="0" smtClean="0"/>
              <a:t>the left side of the </a:t>
            </a:r>
            <a:r>
              <a:rPr lang="en-US" altLang="ja-JP" dirty="0" smtClean="0"/>
              <a:t>'='</a:t>
            </a:r>
            <a:r>
              <a:rPr lang="en-US" dirty="0" smtClean="0"/>
              <a:t> operator has to be a memory location</a:t>
            </a:r>
          </a:p>
          <a:p>
            <a:pPr lvl="1"/>
            <a:r>
              <a:rPr lang="en-US" dirty="0" smtClean="0"/>
              <a:t>the right side is a data value that will be stored in the memory location</a:t>
            </a:r>
          </a:p>
          <a:p>
            <a:r>
              <a:rPr lang="en-US" dirty="0" smtClean="0"/>
              <a:t>Python supports the swapping of 2 data values with an assignment:</a:t>
            </a:r>
          </a:p>
          <a:p>
            <a:pPr>
              <a:spcBef>
                <a:spcPts val="600"/>
              </a:spcBef>
              <a:buNone/>
            </a:pPr>
            <a:r>
              <a:rPr lang="en-US" dirty="0" smtClean="0"/>
              <a:t>		var1, var2 = var2, var1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B958-7451-412D-8BC9-37F746109FE8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complete drawing example</a:t>
            </a:r>
            <a:endParaRPr lang="en-US"/>
          </a:p>
        </p:txBody>
      </p:sp>
      <p:pic>
        <p:nvPicPr>
          <p:cNvPr id="78851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30" y="1828558"/>
            <a:ext cx="7087589" cy="3467584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2307-60DE-4445-BC84-E8C63F209AB3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10: GraphicsWindow Methods</a:t>
            </a:r>
            <a:endParaRPr lang="en-US"/>
          </a:p>
        </p:txBody>
      </p:sp>
      <p:pic>
        <p:nvPicPr>
          <p:cNvPr id="79875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25" y="2209611"/>
            <a:ext cx="6982799" cy="2705478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3891-7741-49D4-8CA2-C39CC21387CD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4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Drawing shapes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shapes have 4 properties: </a:t>
            </a:r>
            <a:r>
              <a:rPr lang="en-US" b="1" dirty="0" smtClean="0"/>
              <a:t>x coordinate</a:t>
            </a:r>
            <a:r>
              <a:rPr lang="en-US" dirty="0" smtClean="0"/>
              <a:t>, </a:t>
            </a:r>
            <a:r>
              <a:rPr lang="en-US" b="1" dirty="0" smtClean="0"/>
              <a:t>y coordinate</a:t>
            </a:r>
            <a:r>
              <a:rPr lang="en-US" dirty="0" smtClean="0"/>
              <a:t>, </a:t>
            </a:r>
            <a:r>
              <a:rPr lang="en-US" b="1" dirty="0" smtClean="0"/>
              <a:t>width</a:t>
            </a:r>
            <a:r>
              <a:rPr lang="en-US" dirty="0" smtClean="0"/>
              <a:t> and </a:t>
            </a:r>
            <a:r>
              <a:rPr lang="en-US" b="1" dirty="0" smtClean="0"/>
              <a:t>height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canvas.drawRect</a:t>
            </a:r>
            <a:r>
              <a:rPr lang="en-US" sz="1800" dirty="0" smtClean="0">
                <a:latin typeface="Lucida Console" panose="020B0609040504020204" pitchFamily="49" charset="0"/>
              </a:rPr>
              <a:t>(15, 10, 20, 30)</a:t>
            </a:r>
          </a:p>
          <a:p>
            <a:r>
              <a:rPr lang="en-US" dirty="0" smtClean="0"/>
              <a:t>This statement draws a rectangle with the upper top left corner at point (x = 15, y = 10) in the window with a height of 20 and a width of 30.</a:t>
            </a:r>
          </a:p>
          <a:p>
            <a:r>
              <a:rPr lang="en-US" dirty="0" smtClean="0"/>
              <a:t>Common shapes that can be drawn include: rectangles, squares, circles and ovals.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D9D-7DA9-49F8-9AE1-3639E09FC996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Drawing lines</a:t>
            </a:r>
            <a:endParaRPr lang="en-US"/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Lines require 4 slightly different properties than drawing shapes:</a:t>
            </a:r>
          </a:p>
          <a:p>
            <a:pPr lvl="1"/>
            <a:r>
              <a:rPr lang="en-US" smtClean="0"/>
              <a:t>Point 1(x coordinate, y coordinate)</a:t>
            </a:r>
          </a:p>
          <a:p>
            <a:pPr lvl="1"/>
            <a:r>
              <a:rPr lang="en-US" smtClean="0"/>
              <a:t>Point 2(x coordinate, y coordinate)</a:t>
            </a:r>
          </a:p>
          <a:p>
            <a:pPr lvl="1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F0C4-C904-4FD6-89D6-6DE709E20D35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3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Table 13: Common Shapes, Lines and Text</a:t>
            </a:r>
            <a:endParaRPr lang="en-US"/>
          </a:p>
        </p:txBody>
      </p:sp>
      <p:pic>
        <p:nvPicPr>
          <p:cNvPr id="82947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320232"/>
            <a:ext cx="7543800" cy="2484237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5B6E-203C-4C48-A706-DDC00280400D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canvas and shapes can be colored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 use the default setting (not changing the fill or outline), shapes are outlined in black and there is no fill color.</a:t>
            </a:r>
          </a:p>
          <a:p>
            <a:r>
              <a:rPr lang="en-US" dirty="0" smtClean="0"/>
              <a:t>The fill color and outline can be set to different colors with the method calls: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setFill</a:t>
            </a:r>
            <a:r>
              <a:rPr lang="en-US" sz="1800" dirty="0" smtClean="0">
                <a:latin typeface="Lucida Console" panose="020B0609040504020204" pitchFamily="49" charset="0"/>
              </a:rPr>
              <a:t>(&lt;color name&gt;)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setFill</a:t>
            </a:r>
            <a:r>
              <a:rPr lang="en-US" sz="1800" dirty="0" smtClean="0">
                <a:latin typeface="Lucida Console" panose="020B0609040504020204" pitchFamily="49" charset="0"/>
              </a:rPr>
              <a:t>(&lt;red level&gt;, &lt;green level&gt;, &lt;blue level&gt;)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setOutline</a:t>
            </a:r>
            <a:r>
              <a:rPr lang="en-US" sz="1800" dirty="0" smtClean="0">
                <a:latin typeface="Lucida Console" panose="020B0609040504020204" pitchFamily="49" charset="0"/>
              </a:rPr>
              <a:t>(&lt;color name&gt;)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setOutline</a:t>
            </a:r>
            <a:r>
              <a:rPr lang="en-US" sz="1800" dirty="0" smtClean="0">
                <a:latin typeface="Lucida Console" panose="020B0609040504020204" pitchFamily="49" charset="0"/>
              </a:rPr>
              <a:t>(&lt;red level&gt;, &lt;green level&gt;, &lt;blue level&gt;)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E0D0-D8F1-48A8-AFDE-79F882FE7D1D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7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setting color</a:t>
            </a:r>
            <a:endParaRPr lang="en-US"/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statements draw a rectangle that is outlined in black and filled with green.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canvas.setOutline</a:t>
            </a:r>
            <a:r>
              <a:rPr lang="en-US" sz="1800" dirty="0" smtClean="0">
                <a:latin typeface="Lucida Console" panose="020B0609040504020204" pitchFamily="49" charset="0"/>
              </a:rPr>
              <a:t>("black")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canvas.setFill</a:t>
            </a:r>
            <a:r>
              <a:rPr lang="en-US" sz="1800" dirty="0" smtClean="0">
                <a:latin typeface="Lucida Console" panose="020B0609040504020204" pitchFamily="49" charset="0"/>
              </a:rPr>
              <a:t>(0, 255, 0)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canvas.drawRect</a:t>
            </a:r>
            <a:r>
              <a:rPr lang="en-US" sz="1800" dirty="0" smtClean="0">
                <a:latin typeface="Lucida Console" panose="020B0609040504020204" pitchFamily="49" charset="0"/>
              </a:rPr>
              <a:t>(10, 20, 100, 50)</a:t>
            </a:r>
            <a:endParaRPr lang="en-US" sz="1800" dirty="0">
              <a:latin typeface="Lucida Console" panose="020B0609040504020204" pitchFamily="49" charset="0"/>
            </a:endParaRPr>
          </a:p>
        </p:txBody>
      </p:sp>
      <p:pic>
        <p:nvPicPr>
          <p:cNvPr id="849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716213"/>
            <a:ext cx="1906588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D003-9849-4855-A707-81BC91E5166E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0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11: Common Color Names</a:t>
            </a:r>
            <a:endParaRPr lang="en-US"/>
          </a:p>
        </p:txBody>
      </p:sp>
      <p:pic>
        <p:nvPicPr>
          <p:cNvPr id="86019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04" y="2247717"/>
            <a:ext cx="6744641" cy="2629267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C12F-521C-4B24-8700-AD6C25BE61B4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Table 12: GraphicsCanvas Color Methods </a:t>
            </a:r>
            <a:endParaRPr lang="en-US"/>
          </a:p>
        </p:txBody>
      </p:sp>
      <p:pic>
        <p:nvPicPr>
          <p:cNvPr id="87043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78" y="2000032"/>
            <a:ext cx="6944694" cy="3124636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0697-0C82-4DF4-9101-EA416A4A3C26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8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variables</a:t>
            </a:r>
            <a:endParaRPr lang="en-US"/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variable is a storage location with a name.</a:t>
            </a:r>
          </a:p>
          <a:p>
            <a:r>
              <a:rPr lang="en-US" smtClean="0"/>
              <a:t>When defining a variable, you must specify an initial value.</a:t>
            </a:r>
          </a:p>
          <a:p>
            <a:r>
              <a:rPr lang="en-US" smtClean="0"/>
              <a:t>By convention, variable names should start with a lower case letter.</a:t>
            </a:r>
          </a:p>
          <a:p>
            <a:r>
              <a:rPr lang="en-US" smtClean="0"/>
              <a:t>An assignment statement stores a new value in a variable, replacing the previously stored value. 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FE8D-D787-4620-90AA-1C06CDE6B4D2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 syntax</a:t>
            </a:r>
            <a:endParaRPr lang="en-US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value on the right of the </a:t>
            </a:r>
            <a:r>
              <a:rPr lang="en-US" altLang="ja-JP" smtClean="0"/>
              <a:t>'=' sign is assigned to the variable on the left</a:t>
            </a:r>
            <a:endParaRPr lang="en-US"/>
          </a:p>
        </p:txBody>
      </p:sp>
      <p:pic>
        <p:nvPicPr>
          <p:cNvPr id="17414" name="Picture 7" descr="U:\PC\publisher\2013 wiley slides\Ch 1-4\Chapter  2\Media\Illustrations\py_syn_02_01_300dpi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94124"/>
            <a:ext cx="754380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B7D8-212C-4760-BA1D-BB06896FE1EF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operators </a:t>
            </a:r>
            <a:endParaRPr lang="en-US"/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assignment operator = does not denote mathematical equality.</a:t>
            </a:r>
          </a:p>
          <a:p>
            <a:r>
              <a:rPr lang="en-US" smtClean="0"/>
              <a:t>Variables whose initial value should not change are typically capitalized by convention. </a:t>
            </a:r>
          </a:p>
          <a:p>
            <a:r>
              <a:rPr lang="en-US" smtClean="0"/>
              <a:t>The / operator performs a division yielding a value that may have a fractional value.</a:t>
            </a:r>
          </a:p>
          <a:p>
            <a:r>
              <a:rPr lang="en-US" smtClean="0"/>
              <a:t>The // operator performs a division, the remainder is discarded.</a:t>
            </a:r>
          </a:p>
          <a:p>
            <a:r>
              <a:rPr lang="en-US" smtClean="0"/>
              <a:t>The % operator computes the remainder of a floor division.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B801-0D33-4E43-ACBC-6F1A5557CC7A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3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python overview</a:t>
            </a:r>
            <a:endParaRPr lang="en-US"/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Python library declares many mathematical functions, such as sqrt() and abs()</a:t>
            </a:r>
          </a:p>
          <a:p>
            <a:r>
              <a:rPr lang="en-US" smtClean="0"/>
              <a:t>You can convert between integers, floats and strings using the respective functions: int(), float(), str()</a:t>
            </a:r>
          </a:p>
          <a:p>
            <a:r>
              <a:rPr lang="en-US" smtClean="0"/>
              <a:t>Python libraries are grouped into modules. Use the import statement to use methods from a module.</a:t>
            </a:r>
          </a:p>
          <a:p>
            <a:r>
              <a:rPr lang="en-US" smtClean="0"/>
              <a:t>Use the input() function to read keyboard input in a console window.</a:t>
            </a:r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16F3-ABD4-4081-9B06-0048F61220CF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6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python overview</a:t>
            </a:r>
            <a:endParaRPr lang="en-US"/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the format specifiers to specify how values should be formatted.</a:t>
            </a:r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58C8-8AD2-41DB-937D-939D3248A62E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Strings</a:t>
            </a:r>
            <a:endParaRPr lang="en-US"/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Strings are sequences of characters.</a:t>
            </a:r>
          </a:p>
          <a:p>
            <a:r>
              <a:rPr lang="en-US" smtClean="0"/>
              <a:t>The len() function yields the number of characters in a String.</a:t>
            </a:r>
          </a:p>
          <a:p>
            <a:r>
              <a:rPr lang="en-US" smtClean="0"/>
              <a:t>Use the + operator to concatenate Strings; that is, to put them together to yield a longer String.</a:t>
            </a:r>
          </a:p>
          <a:p>
            <a:r>
              <a:rPr lang="en-US" smtClean="0"/>
              <a:t>In order to perform a concatenation, the + operator requires both arguments to be strings. Numbers must be converted to strings using the str() function.</a:t>
            </a:r>
          </a:p>
          <a:p>
            <a:r>
              <a:rPr lang="en-US" smtClean="0"/>
              <a:t>String index numbers are counted starting with 0.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E817-D293-4237-A7B9-7240E0EF01EA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2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Strings</a:t>
            </a:r>
            <a:endParaRPr lang="en-US"/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the [ ] operator to extract the elements of a String.</a:t>
            </a:r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845A-AAE2-4D85-9766-E9A965A1A340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graphics</a:t>
            </a:r>
            <a:endParaRPr lang="en-US"/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Graphical shapes (such as squares, rectangles, circles, ovals), or lines and text can be drawn using the graphics module.</a:t>
            </a:r>
          </a:p>
          <a:p>
            <a:r>
              <a:rPr lang="en-US" smtClean="0"/>
              <a:t>The color of graphical objects can be set with the setOutline() and setFill() methods.</a:t>
            </a:r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FDC6-3D89-4975-9929-ED49D77C4F18}" type="datetime1">
              <a:rPr lang="en-US" smtClean="0"/>
              <a:pPr/>
              <a:t>7/5/2017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833731cdbfc8bd34b22e68fb52337bcaf5a46"/>
  <p:tag name="ISPRING_ULTRA_SCORM_COURSE_ID" val="9043D583-7764-43FD-B431-764AA014C3E9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IOT10aKJOKo+gIAALAIAAAUAAAAdW5pdmVyc2FsL3BsYXllci54bWytVU1v2zAMPafA/oOhe6WkXdc2sFt0BYId1qFA1m23QLUZW4u/Jsl1018/yvL3nG4FdkhgU3yPFPlIu9fPSew8gVQiSz2yoHPiQOpngUhDjzx8XR1fkOurd0duHvM9SEcEHilSYQA8Jk4Aypci1wi+5zrySM9AkZk4uRSZFHqP3GfI3UW6JO+OZuiSKo9EWudLxsqypEIhIg1VFheGRFE/S1guQUGqQTKbBnEa7FL/HY2/JEuZ3uegeshcvz1wTdJyPCsxIClPaSZDdjKfL9iPu89rP4KEH4tUaZ76QBys5Kwq5SP3d3dZUMSgjG3m2iTXoLVJorLNXL0Ui4vUUdL3iHXYJKAUD0HROA0Js1g2AXa3MVdRzaMGtIZX7UTNW/ltzPumcas6xzrnvHiMhYrwqA/prJNAlw2jukl13UpBD42CVoaJOBJ+FUJCUL1+ayUyXxAbsFVclSdVpY8H+LTivs7k/hZhqKK6g7RtGrVNoxWo5aBt9HVHQZrbboHrQkJTqpn7JALIvnApuZHFlZYFuGxkrLFsCHaZvXLdpK4hbqST+OwfemP8Rq35qV7rTAX4H435hERtTUQawPNKoI+GBGuqAYttbFTnMTUxu5xU8Zj0dD0w2RzrpuBFHM1lCDiGAdecdXZ2CAqSK3TxCznC9g4OgiMRRjH+9CTD+PQgTcLlbpKhd3AQHGf+bgLamtsysnEdR2JqFeSyiXXi+oXSWSJeKnkO9oxeVjp8beSao5tctAfn8z9GcRCjGcwtmVhd5qm3r5rDezOnWnU+m9xaBmrFeQBd5NarmYUiH/kEsOVFrG/7OTX7sAcd5Tw1HdNc31HvWbkWL+CUIjBfusWpqUkERjMe+XBx2mPAfuJ2GYSvTIcibrO0qQOlrHqz/1VFmy1ft852/VCHXazhk4DSYuxMfUR1hDIr0mDUQ5p3HxEV4067kcCdGLZ4o8UJijTLPfIeH+o7X55ddlc+x084631r7m1gm8sbVnqdcKcgVuu6vYhb7wZ8/A1QSwMEFAACAAgAKUztRopXMSViMAAAEVwAABcAAAB1bml2ZXJzYWwvdW5pdmVyc2FsLnBuZ+18e1hTV9a3HTvamaKM0+kL4ZK0g5VWLRgiQiQktbZQtUq9YOwIpDYC3kiEcIvk0o5TaGsgtYgRuaQdVBQ0KbUSArnUUhMkkOONRhsgQkiOEpOQHEMScvsSsNU67fPN97zv+z3fxT94znMOe6299rr81lo7+5xP3tmQOu+PYX+cNWvWvDVvvbFp1qzfY2fNml34zBz/kwZxwmH/5SnKptTXZ/GUEXf9N0/nrlq/atasNvaz7h2/99//Yf9b71JmzZrfHfh7Sk4+vXPWrO2n1ryxaktplnGIzD6XS9WQszZnvZb12sLGbzZ92oI94z7bUp/66l9XrV/3yQubwqMXpIc1L3jhxeuL3jzzyRv/GP2hZtfv0hfsPvfxkR/mpD+16pVjp1b4Mu64GZodBL3VSDFRcvob6eeEoOOtism+qYS9OWbhFe/XOa7IkM04r4UdO1yqrTyE8E5UcCQ+j3m2X8RZ9SfbiDnX+9rRdv1E7ZLWpOmHg3NvJaZyukE2436TtTzwZJZ9TbtSMQL5PFIffnj6yW1sr945Hzc6P3ATsWYFUOK+PRf3Mv/pwH0H+2uqpKnzdzMDUbTGL93RDt9YmveEqEoLuYL9j/eXlQOonY4DN93ewKSDw0QYFnf/y2DxpWacZ3d3/6uYT0YMab77aRp9ncadQ1VHdVwG7U6A6bVOErxWjsJg/rHa4QHsd6Oxlk+snRmMgaIGjEnr7dQJ+0DFvRsgegy51YMNMC8xtAVxcRAKR7Gsk95fR65aIJ14VrrfcmNzWmYLCZBEI2me88xJIGbueBDNadMifA5ddqz4/iaq63ns1FU2tn3jYq66CG5oJXjGdXlsLE1ftqKduH8Y0DUzzHoJ2yUEukHAMwhkYgUWb14F0FUq8c/7LbV0XzdYjOn5wArhfBCn6UcaWhwdTyNViFmNsHBQsbXTtI0aqaKfHVwUtb9oqNp6ohygMUkV3SKc7JLTaug0vJjPahwoal5G8+vy2/yhWxMw2FbZW4efup/LnMyNJYfD8DJjQeYwQtVP7EvFWg8nxLJFXxdmcOwgOynr90cFqM9oEwcRItF6LCkmvEnZsW/QfgMsxm+dx6XiOKDRsvaKxtmgEYqWri6OUahX8xD2/iJtuzOeXx+h0u1doSGLWpbbL19ZmZW3kpCgycUAYvktrCoDW4eIJvtGEN6ROnY12yf12X0MNchR67HafO2aoO60PY4++w/FtyM0CZDO2RjG9EL0OIncGkHponHZcgVfKwTtSwQIaZrQWFofqlk3oB2zriUlYL1L+XF8eBKvrLyPfRjc5EEHfMjETnJutPd8/NlVIms9LBj8ch/8TcpQ6GIZ+8ccVg8dmuzI5NXNVeR3iSK1RNAYtFDbTq2n3RPhGldjh0MT06gkbXvJyJp5XKdgKXQBFjenCihifQA7V5CJtQd9AHuGQmf027SdogYCZYjp4ftsVo+owQXwv+gr0ubL5D3ZwhggWlWprpIDahW13pIhz8uBiDojjUeVCJmyPtq9DI66r+ldniJPDjYYrBaZbWa6UMi+i9HPtWc0mrkZRwWQZ5mJw883JfEUathaORTJruNvNiXAy0Q4eC4Np7d/caC+dUt3LrzMO6wksuRKOUAsyX0LTqyf2xbJfGrWrA9cYNt8LuzZuMVvZGXHl3+FPLrzvVBZHoU+p4IVRGSFxm0dK4ayqbimPcNwNpqnMMq/PSwPFxwaJLu2Cc1nAGNM8pkRypLu0dKTOTIx9R99y44ZUAvnwQ7JXj7myi0Nk4KreYAO8lg7tLgXjshDBZFs1DCgFnqK4LkMXo2zTS/QXgoh0Ch9fTotWmek7qtEdig5yaS0Ar+9jaUfZftX68mQRHpkr8GE5JhwMli2azDGDCIhD8r3bo/9/RgEe4G2/jQcXEzNUo+gOJVXKT09x+USEyxOdn2Q4coNDcAH1zSWOoTa38c3hXWnzPn0XAb3w92sl4iJlx3LgmtXDyPsasagc1LYT9MYXd1ngDxXIvt6dRgWtJD3Jq2tykdy+uPC9FNBp2DRUAfxsz6dcH1WvFBMSOEZ5R8PMhllGPmgaRH7fDzuh0kK4Ikig1bLNki9OqaOq80s/bw7d063RXycANn8q/QDztnchRGaKCe8Vy0k0cwsOUvEldcSXokUmh24BTnC9bZE/GV6u0Yu3OeyhQnC9QYrgweonR1aCTWGahIuBYqSTgXc2K5o8IRzYX+SLTkXd2psBfTeMYGcLuNrv7as/arnSqLpOWpf/q1JrTJKXvzC5dLzdB2eB3Tk91LCBeJnwURaFZ6mFFxWLTyYm3UGDV/C0dmT2FwBqrwqv7CHXjC0vhyowyp/cG9TA56WERRb6klIhj4FjNlsdXUEVq52YntucuwUZ+gcEJ+aIhkWejqGSstC2eHOLBgBHHfFMjcU0P1LucUgpMLLXC4uFM3JtAddhkKBeGCJ4DLENc8NAHVsyQpazhs9Om36Zli6/qn34a/HLetr6im9cLOUhdyz87OePLm8l8hasDOjZGCiVt5jEw6VMoOSmzF+ZMxMlI+gDuJNKAkDlgT1KoM+9AffkEOwUp5HqRvEChR5BZmMfpcKhpUvSU2j1p9zQg2aqtZyoKcH7Q0CqTvdkQLxkrQDjj6u3Y1GHGTEILpzeXXSBGuxqY5fRuII5EVt9EFLovO4UsN0xptBQ2ayMr1lhOK6qfVg5BgGvMzdWMVOatSWSpyDcgjGRioDq7rNOLC0O1f2MXJlX9yine4etZDhDt3dR3yfp+hZxqurOMraAFsoKyJ+G2oPV+m8zlLtFMZLU/e8FwePFiAAZwBTG7+fqOH3hy5Y4hQJ+F9F+CTZ5d3ItVUG62RHjEy1Iu4vVQrUwir2djrLad8XdJz4jviydl8/1xxwQTnUr/MjiofVoNUWI8D80j9LfZB9nx8xvaGeAqcD3qP2e6JEJbMXNhJ44d36ZThSuVyEK9eKzVKjNuPklKSqFZ40qfzM6dS3yfMKXE7krBm8COJistLed4zSnJ7ASjuSu0FYHC15H8PnB5RZJGCCWh5ECK7TMAPj1f5c/WK3qltvRwS0MhnEDaTwb0dCsYHBH3QjadM5vYLomM7z8+UTf5jO/1UjzwWuiRHd0YHr/kSzI5Dxng3cfBD1b1OVp01XDPv/16bdZtJxCJJS2wA+NovpsT27pvfdz1Av5q4uysmomBkwfojgHr0UzHR0p1IqFnq+qZ+Hjmo53zTD7uhUq3SqNfW5ioVicf2CgVtXZ2Zbt2YTvqi4cFqUbzd9fiO9ITJyWs6vjiwsSs9NnZFh6UtrMp+Q/B9CYkrliyd/vAQBOKal0S4Cr3UN23iHSiRQQ+5LwG6MFKPC5EY2jd+7M+1XH5ws9Ga/Rpu626xos9Tr0OE49saHjFf6Gqn62oJtomDrYJGvVVn1wNfWghq0d5urSCfkXns2VjRx59WG1Q9lu+tunXPJNXYq+z5Gx+jseuhj15yCyD+b6+qWpwB1w2kl2x+dSL8g/6ivYGqdv+K8s9VwQFeDj+Gus0VoO/ubwPWm5i7+yqSV05Hx3isNTCg0MUnQAoaqdicdyLIzDsQ91NJJiJz0zHxwqy2iqTUsmU/BJQsfFQBf+fd8UjqAnOzccz+oIe0XQqdcTAwwxV9IOFCubH5UQ+lN79VvH6CwWki/RaTmoX6LSGioavwSOvOo/AMvhwYkJBZWX0UVYh8Vnh/2e+1gSyPxRN1vEWmP/AaNNu8OreURExHi/ygTpifL1VecWx66h1K65y8sSuuBKsGvsyevBjc/apeWjcuU58bRw7+xuNxG6imRqOlXWUU1xDHGf1Wk0KFC941flQpZUm3Z/KsSyNoNVdyV3F8zZgsP9RsTdbSQfmOiNtWw48yvit1kaPktEYpaZGm/tL96/t+7/aHmu/MfhrKRj0J6/T6Zl/SYMBrMnOHUhN1wXNEvzEaGLzA31a14nGOZPxY1KxYNh1BNzUceF6SxzCQs2PIr4biXLy4OtHI13aNoBUVJUXkeCZghdtwLgW43dq6McgTccx+z4f8DUDxAo2vDNR2ld09yhvUv3v9xLz+TwXNe2JPB5ZUl/ULlFtsgBcgUQQ1mWl1z44Hx0Rp8FrWwFVoMOPOPXLRmmg+oLk3b+HPBUTYUwFSrkbaeF5ZAofJU1EcEgxOIjnrFC8cuxjbdRk8mpsr80aEfvdvMZdwf3q5wuL57NjZDIrZ/mtYNUrc+SuavEbGuW0BWViOervdXh7P0Xw8yRFakVO95URCevbCPLitSX90vieF31PMR7HgeII/UeTD8/Lpv7BhrvhXNMrTrOjHDNO4ReX2FxqhVstGSrU20GGe9zEbERPZzt7P4zXDyo4uuGTkXhkX9oLOyCg7jcSlZfzj+JTmoHMC67umILIP8g1r8xoDPSEUk0QF/L71xmRnsHMSRwfYmDGnMUlCXgZMBFhq0d873JuoYEfS4VzJZQoxqsCSG/3Q/scqKlL1WC8aZUNgcHkKnZRmgRCHJnUhvVJVWCRk0rxNzv/QRD2bzWWTiW/XZrHDc7xovxgpqCZZjL+Zn4MKIWb1GueNYARUezdG1gRuR7Do1e0c+hruRVMdO6LU1+WefYrHLssf66SlatJJrdrv1L67IvhEB7Kad0xsghzANXuISnsCojNmd9F9o4OqrqzPLBe/662ddKKSX0Qu6Xpy9M2adM55IyPIcG/H3i7BZoEvf7ozXTSHjTmVg4Qn9gG4lQMSY0iu/pIjG44ASb+luTDPyGimco/M3w07nGCXSzm9Ms9kGjL9YHvKGMX0ehYrjn6ifK+nZlRg2+31SHX6LPl9GzDOHCGN0U5bi3iLoT2gcx0TNyHW8DbHbQSwEHpZRwgCmumMpYq9otHBJ05kR6PIvXA420nn1XJg+zpQnv+guLdl5W11VBnNbxwHLp5ed8p7NjAyaaDRORShxDJbB73Z252InSwdyGUMrGjdnRXbSvVrKWmoMxO5vHowGXpTmZAx579CLEEOSh2h/37GyyNHn0SOCAT6UeMwgW/LyZoabFvQZLApikDhxbt2k1mNJbBokJ9FyXo48OJoORGWWON7Wpo6BYPJxBKo7e0ybauIYNg8DUK28P0iidYLIAk/pWdYpSJXC5j86Ve+dRPan6bDnWtU7zypuh8AgPT5Lj6U+r+1gwCfj5ucERah0xcSOt53bIBd1kMrqO31MzcIXmZLZg2QGk4/J8ht7z43luGYjpGHMo3Qhy1N4CnqKM5HaKIzhlsV/Mz75pKJ8QvLvk9ww8KXeXT9+dkLAQf3z55x6hkNgOEdTcVNXmz5Z/Tnjb8ryR7omBf3uOkKnY9guse8a/+zEIcUvGrH/dKv3P2PwwfkJXSzTOZqkcSov+aVnrCEbKxOGS6G91fzrPgfC1+ReOfw9iLULD2l8Ho3UcaUCW2jZK53cG2Jm2LuCl3A1nwFobpktfiRxRiEFMGshFMgGBJHbqtCpvoFGgpkdEc8gPvUvUcwhHBzf2418EMKSqQE+9rilcG0zi0v9KDd+DvYNqi3XFj/qRc1oOrvjurGXfZFpOURYKpVsl3rU0sz5HwTfasbazlj3XvLkPCjvtK/4Ml6z2RrEE989q5uwX9HJh1v5Ifa6nyE11q9mnao0cYr57Z0VjUyv07pX5sn+iXqJL2uPLb7Kje9rvcjm9uCeeoc+1CH9uTgQe6cMOlUifIp5ybNSMvFR7BFCkin6J1Ql4z0dLpffgAX3tM3uDlfbg8VtMIZrHLJL/i6l8BUy4O+z9nI4UmvvEnaMc41aARlKWWtJOKxykthXqWa3m9m8zsxss9ZoO0emG/II2s2+phSp1yBlOKNuS90KKe2cQnsQ4b6tKzqszizKfEkFIlsN5U4iCRFrBhDmU1byFyRp8SDhgc/VHcXrxIZMc2cp6LftfwRyddN29853+rLNVKAMnmmtbueAKieyvcAF+itFq9F9IF072WRhzJELW0n4W67SMrFFFk52heX+5Wy5RBn6Mc7nBDgcgF0nINBtAwoFaLXItznlTLecHXNOYaPWi2Xyvh7nBT7dePUkzmhnmO3DtA3NPdKPOj1T+TjYjFZIm1IA1t9hWFTQfOIzkau1RRXAIAMj25yWXEQdQgEYSJ9NHchm9OuctpYCOkvmomZRB+7caVFXshMUlOQLgVh6laAN+JKuR1VLQCax69UjKP69CLoexRVGLCMGVRMT+43yIi3SauhYqkrt/XhlDLcSX1R1uCijkX3YT2geGq/hOgXvgPxIO+fBhkdn9j8iZoO5ONetVI73hIirQGWdMsznUrQDXPVFZNTOGICPrzEQlw+znTWn8UOm/ARfR5lsdM/triqqo+9joZgWxCXe7ruDJj0HewH1xiljaG1bnE7ltCJpemIfB9DnF0owXLJJ4FngqvPrZKWkeJD8wFaGFVlGtKw/T/t8HUyizHb4yxF3WQN+KAZBMazox5m8XwbTT0c4eMSgeu1AjVbeA45QGBdybWsVlrV9aQxrNVkoCseiTumNt0KXQ00Q8Z1IflC/TUA9CS7lP93oYxX8pH2eOvSF1qtx/d3ZWwTicWthSDdY+tK4oxQ/xCtQW7UmguO7kN4d5k7Zt7UXUauJOwvrK4DQdHb+wLe35nHTnR3aYtgq86jGwcJUjAOL7Yd+Ut6QvxAVBypAWhnriwGjjNI41O4PhTxGX7L+QxT/5tvO/MloJM0kHqWUuUQthfBVlFuTxQk1VzumoF7Pjpk47CQREwe9cw9uGkb4vLnDyv3HBMAOR4RvxV1Hm72VZO9wWdhM2jT46E6XZELf1trlHYmM+8kc8Pkvmvbsj2BbrrIZ91/llHSD7nHlucFFdjU2J+XWNx7+Fe5fm/JtYI2rewbOi6plpcd81qmMYUAHfYFOuYQUnczv2vO9qHUEVSm/459LPf9gwoVIrPxldBiHzZSjuneVX8n3uW9Sw3B/xcWw1UFcpygF0lbhT+qBAZpr887lw953dYwHGWLoBGuHtqYhDee5r9tWS4AYMdxUJXJnynCjhs844jfWEmFamNkf9c0WTKs6XUbUnFJLrPlJNFlpenYYJ5dWT5h33NUvDRmQdvk1j48nSe0WUpJjPtc1CPbizg8G/xzmiGxuah/yzySmOzkvVcFiD9ypbaRP3lLIa+d+c8T3nb/EHsPuFuF+lHCt+Xw/xGAm83qXvNq6ym9kKYj2qY/D0PIrHZ6EBHDj8uwjZ72Zyp7Q4/KbVf8UekrdvR30RnnpybsvE+9ow5K13QjvfmfuUdfFB31plzF//ofB/QHwswJL7QcfwG2JWusI9mB2Ui+RbeBRKPcBzA4JPMHP5tOdCamtOEE97qc9KAnTxvemo8evlpnLNNu9Qp37gbMW2nW4P26pPJABTMM9EAP2P5g3+vpc7MSHBTeaQPmQ+Scgbnyb6+zL7d3INji/C5G843XqaA8Y3d95wDaAV6xiG6heJ6jASetjf6LJ8Lm5PsjPyR6IMTekcMY9KPkv25wAUxJh64DjTAzpA0xfuFsdSJJOADWd3IT5kQ/a5jWdLYEfikMI7tEQxc/bDp+fEHvH+d4WzM/t9ZrxR7r9zztbHhnKe1jaLjzTuvJ/TvKjwZ+pOxzKEgnFMt7Kz3IDPifuw4OX7cUSOSSWPFKjlAV+o5PGSFxD5iz3RAWOVvjJiagas5HGBsvoj5TUk71LvlsYKTWViR8WL+Ig7rXunmnFRyizytPu7tg5Pf383Nju5vvLZtRVcZ4zsvlA6Iy+u28pJl5JZs3MPXIv23FEKfUnrrkhseL71y4hvCMIyd3rXO/9SxzJ/ZOpgjuoByxU2jCsdPICX7w72+mAfXKi6T7TC/iEjp5UbIHl3nngqNcm9arYJCF3WhmJ9WISipbznvs6znNdYXmp++05x9zH8afOvTx7Y+M6Rk3VOxK5lV6DU3F9blATNw4C1CxbrSGLZrmUyslqeJTH7b6JOE7+otV9n+IZDN0SgjAi62TTcgmXF7YC3PGNq/FnCfPKAXfSQeolsD0D61MfhO2Mu/39pGZhX+sPsiIkO0EYI0DYEarse5fvdNJFIi7b40/mrTTMXcn0tkGVE1qSLNABjqIs2+4HSuSrJaOog+sY4j3HLi87bskJOiykl1/emHXuP4SkweIj8v5j1SPRB3PKr7AwVByHLVcsSd5MqpaH+bN+RSFBwTUb3P6cYfxJ2UV1I6h+nwwsntX/Qq1Bz6SgBAgcnIvfS2JuwTbpSmtyZP0inIkrV8phq3N7iSx8g77TUhzG/0e1ae+0xT+ILBsqDjRkAGqT/nmO9vkGqDW2goWCXqvOL5BgZytDsRSfM/UWVBzT2pt43KXkL+rXZhaV3cUewUmdFLG9yaT1vXcs1bd4Osb2J5Y1rKTlbKknXEaH4cob42QsxBpuP/9O31fVirhhFqIhDXag/WAaiTnQUe3K3dmg+PbHylXX0BxzpYW+pcbMRlYpm5g1P1lrQyQW9c3O04NHF+SwlqsR64C3ql+MPrg7fot/FXuusJqEvgyeIi+FWp+xAl6SNF+HViIInezKHRT3u4jsO332d3iHBkkSRt2j/OJyjvWxubknWJZP+y2fKt2uBiLrE+pf+vMoPsviC+7jrqodFPiqVKpNH7pOfgcNJyd9WiWvq/gCoxpHgi7dpHC9fRx9d00NrtqZFTYbbBRbrv8ULs3zuTC8zIFmx6jxpcqD/ZhlpwaZGZyn4oh3Sp/fTUryuRp3sz7XYqn3kNYxI7LjFIaN/LTKekytsJZCFCVxn3zj3Yhe7nX3rQhrLloTBdnfy4hnhD0IM8ONkc3XqEfw0YAWdK8dR/+kcBj2pEsTiuOHJVf/tM7/giCGp0z7x+39kwE0jQ2ACfZA2rUFCnupRGV/iFF7+P7+QTtap3Hrda0XPyD2Pvb//yzs/e8hGZ/yJ7USC9lnlIodIb5RQoa7mmlNixn2J7vf2TMkHCi5IQCgJQ97xAsqgcR27lCJ1DUU4s/8y/e/44QD9qmsh42j0dbGpp+NWPsB8fIvn+sGGieWjf0Si1vm/Pn2sclH9bon4qmq3b8YIjvs2Ms08vP3D5iT5O2PIn669q2doa5JgbR/Fd1azV3K1KDbxY/kjtaw1O8mqPvKgYrHOS6jwetGoB0/tj6SA1ryFwZx5TkO2uMC/aEbbINhEaeesH7C+gnrf5v1UI7DfVOOLT7TSTJIPQLf5IpYiWO0TpVH1jj7Ne5+q7V1jOjxl47jOjWeLqqjYbu7NB5TAqJE4sO5K3wT1yatlLbH4j0UyzbeGIGe4zq+13Hr0ujjm3W27a8QdfuCyhMikVHpHMJLRNCR6OdHi1F5aOVOLHQTzRRthtt5xkf2sLIGEv9cDhCTsh3uWJ9OmuHWEbw6HV8VeX/Sy+rv3pEFcyZJoSRO00hpvC50fmBbV31inAiuEGJVunyZTv1igb/PrlWAbBRPkS0kYTj5zs9c+nw5EfDDIzmTZqJwu0T9k/mgup9tX/jrU0fwbwzOP1B2DeO4FPrcZkZ/Niwoivh+Sndg04mDiMK1NAoo72IZvUaQvQAWLn+hLr/Ymz+V7zpCgCzy12C7aVjqm3uxWSYcfC9teLUJZ0oKrqcmCQDi2AqtdTAaeBVByTgqaN1o+7Wld/VLLejgAw3LsyLRrBeROlVQ9e6gD2HzUX+pkp+WXTvHqtHmy986LvA3iwDdK0hAvVcFRB8cm+wMNQdDqvcYZd5SrRXDPUKQewQIcM2tf3WLyYUVwLg1VJX9ct97iTEI/um+Y36Ffbh/MHcJbrgRv70KX1B1uC0MCyre99Ja9ODWoVxGGeNePnWYH2anfv4rHtUATaAVRbDlcgfaRKkJaqRe2jXniogwjwtLAZlzC700Wd5KiK4X8MOw/Cl34ze/4thsiqPvZqIUp3ahVvD8/S9sEaq4yg4RzTAUVBzWPbqMcYTGqnUi7aK/LSfju0HHxilLyxXWCa2TzYwudO/yt4oO++u5wv7S7N3DcDsgb/VWAhiuxV2QeVyuis7+16BR++tp0VSB1wIFVeLF/8w311RpOweZ8BBUUM7+CF0x8eO+ZWgpbszJiourAjnyBp8YyHdlYEl1T1EGsew6NrIlBejZVStX9KCZyXGFemsGjtAILsM2O53Ju8seSc34+Kp/jEA3/cV+AfNXLI6iYd/+leFB3ODrj6bp9MqoHQ7Mim6w+5t/jb3+CeeyJ6yfsH7C+j/FGoZF86SWBG+K06Vs+8U/A9iv+PDpxKM0vvnR5wjXTXnv4X99rpn6QSAaf25+jEbrzNI8AsK8wH66yBFItAXLnjIJaGSwTPTf1EesPMn0mX3Jc6P7H+qqaC1MJvEYyZR3uO6xaIRnwzrcw8MlZzbHBaqJzepHeLw0XY1cOPdk0JNB/8aghjgaY/o8y8hHITGBY0Dr+CJrb9Nenuk813Pvkkvj8x6yi8BkTmCjOFV1dgngWgQQJXSGeBxSgiXch4cRxo/4i5Xi3gln4M2P+dzABp5ugtrwpfluM1cS8SyF26OGvY4/CuZXHy6Q0FMAVVaZ0WrMM9PAJIS4CPc4o+sjKK0m8CPPHTH3xjw69aNdpGoCqL+KjBoNfVPAP9Hn4XWSMrC4YtnNfK5lcpc3MX9gopaNyrq6co7SOQljgPJINketJLCdQkCAAx9b99CkxtE3q7QBv17/PFeYyRijb5d9J/p0uSp3Vz1h3kqe4uZxw7CNVyJGZ+mN+VQS5IYAwnB0NxGbFQNoxzo3YlNM1ezDLjyQPDubFw68RGYH6gyp3nNEXcnmsOPLAVYzNXAYPhcjp/B+aYdALRNUBptq5393tncbes53rA+FmtD5qEaldmeKbHCRVI8VMo6MLEfEEkdpztDXN5vq2Alhq3eSql2VvLA81AYlrpzrqmy7EIZtBRutbe0IssQofHj058YrsOn6nsIqVcGSW61re4P+AQtGkfTGc8jlVR/m8zox9lpmZKUdyn9/OZy5PUUZdFT7/JfE9xrIOCzDFqrV6qwicZHpURiaqbX7/pTIcLtW6iYHmD273KWO4s/qw2drXyaDlgKnmwjBloB4mtLPd60yiNe055vBo+oxqp6oFCCAJYSDGbgE7PCkUMN53BaFjghcb8MCZNPwMl7rnD7k2ir8hlOso0TMkLfHTRtytEGihrhFeuK+WGDJcvlp6sAEGqvsSDP5S1bqWWpfn1EGdkViNzcaQndAaOVqgzsCcrdH3UU/rpFT3bkyEYux/ZXu0dKy7TIpiwH7fdTB226ilXivr0iN+BL4E9qUIH2fIsGwE7yZgJFyTAMsq5Uj2PG44ZfZKJxqEMfRoSvVoMoSARlK+4zHjh8udiWCWQ/TVfNOB6Zd7ZZXFvb91wStOq8CsBBWaIoHdCt9/xq9St+AtXVYybyUYT//MOFsuOwv0puDuPjK45CuHHBtf0zAuvnc6SNZp9FZQ+g5ytaYNADnc+t0Fq9dqmFf5FIfpuWGzwPFsOtTwGTEZ1F1ViOyWO8pERsyOWQD5vGoVXWDFCC5ZPrtL+/KvtWnlfzHhEp739HH7gC6c2kB2BFlgfjHROuCYwl+NDoUOORmNQYO2MGwgOjxpc3nDjC/P92JWQ1eT8PRnYj43tu1BvDFLf/CbnM54J77qZVcmHOj3ncusFJnbFeuo2/Ja0XD/+rfN9oeW1GO40b7Y3OXp+U9GfRk0H/XoDhaQYbvLs7TnCq9fi3t/7a98CckT0iekDwheULyhOQJyROSJyRPSJ6QPCF5QvKE5AnJ/3skBzw2FWJ9+Of3JwtStvy8nWazKmIJ7jupuAPL89+6lqa49dkj7zgJAy/YhGhcw3b4+sjPC/Opi8b2nVayDMv+e79kMSuxvoTmc2mk05/YSvzzf9nLUtHzuBqnsiTGe4ftvTMqYBgEMdiJD4MzRIFTj0nULCqD2kiVDIABtt964sybBhYVEsaccoT7ImJwV1dvHoWb7xtvMx/C+LoGTSQMjeExEKSOwFEa6+XGVowGYx6Hnpr+kIqjFy8paI/9rqtyH9452AJQj6oHBZmmldayAw2A71SA1q1FxHJvCxUQD8tVT30fjc0PHBziMO5yYiRuXazUaMU5q3HC6Zez7kYhnD1qHmgS3b+2jsww4jx306S6Tqf9JUEdv05n3zdoChzN3M4L5xDsdlsLLoqtJRYKXLfn4jpc1OEf3L6e5Crf4ZW29KHGuYHFHQm5kFwlxTW0Bj4HogOTFXktLvgqBhlhfzaEjKENq9LRQNcUjRQ1+xrg7gMyqtYM2LanJdtuqGMUu44rUF9fmv7Ql7dTHFkSRXAFNTqP+76LdX9Xp82VXbKULcD5IBxTt6vBpVMNJgjCVTrgTdn3GQnDjebtZ7wsTBW7raSLxqO63e8qbZAHzulinCyFu1ZWNAWUvx+n+z0cwEBvO0u+iDqDtb9bxI26bLZoaUigsgIYXzMUMgBSWoLehH1h3Vt+YnzFeVbOwMs1eEc/cTPcsJItN+oMWPbH1AtEmVIkjpyLKgDti8m5Z+HSXGJipEDBrbD88XbQJ1ArijmZy2yPSKto9bLqp5BWNEtgJ3EAqpsqaR2B1og2uVfyxycxgW9vNbsLt9tKuE0z0jRdNhfZhNzvJqj/tERdVEUuRtX3awfSRaPQ5cvmy5P2mNk7GEPzr1HLRGEo7VgoHPVClfp7B/TZxnzXeL9Iai8rG+Ae3oxLGVZyr5uKibMaYssGTdaBytXYFFtb7oyFqpmutqkyYEE613e2E7g6Zj7PNmhcy2nD10K/bDHkUN8ccn/atVbWbml53ZRlK0soB4zPHBMItDtY6mAtslVd0j2azkwhuZC8si6TcyjF5ikNaWEnt5ooDy/z/Lrmjskb2W7zAVI64WBA0b1sEZ7rWw/Dknez3hkoOm+cWK64WWOobEzbaisTFDjOwnFBXBWefs8/uOud6UvrlFjjElsnVRvp+wKf2xnr8SG5a23xx9Lt6Bac4yDuZemchB0O0Unk6+mqeU6LrpVUfRXla3/fRk4qEFi149BNjC+cK6S5E8v6fDJwqQCBWwzXajR92dq2cjFTSzEDPXk4WRFZcMAxDVYWkOkFQwI/gF4mEvwqG6CbXp++tJBQB/w69DuR6RDAmDyv0xRVnZ1a2dfiirjF9dzi1hAqDH9bQSN1mYoEG+lYQVHDCKpJ70hYJYg7Vek73fdV5ImOcOfK3FkR0gSnOFSbU37JLdl5DK69H/o6ZAh9BnSN5etXIYlaGtfoSDT4/caKtILWRUD2wITTIPUaQgiuH1VwusB3AufV4mLI6jPYybOdaWAL+HmLomnq5vlxrHqDJ6xvRvkImh9BmH/10f9B2Ux/NWeAXrWUOcea++XU3zIqRqCjcX+tXHV3sRqBgsvYHeQitlxbzS9iHMHIrqB5ipuJPEXrUrkOYg7uYv1TWwyZh0JfoVAZQ+HPQ66sTHgzg4XRh27mQxmTMpW6RYKImnuzlS+ZupPkGbUax5/nBs4pxPIVujJf94w5W8e0Y8IT41OtMexxItDi2hd4B6gE/Ue8QMwbJ84OfBPRmQBvlYIZqVlvfV3DjYtQgWYpVORMAsm+SbLUaH4Pystxdt0tZY1H26zbhDFSEt+whXDIz3tD4zqs3Pm1JQKijnlocKr0cwNkU6ghFdLaIcQwKxrN54t6Ve939Evtux1PmzJsnlDitrfRz7Sq32A8zTBBXB8N/cetiLJ2sSe94IXc0oh+VaVdzq+ZFpRlFVZaIybLhzdMm16Z6c2Tj5sTVUXpRLdC4+QtZvruwaOZnH6b1lyplgoquXsimkbXbyGw/ZIpd8ERUMmE82unGVQX0L3zG/XS5pyn12sNbaphjZOvvcE0X5/4w6Bw3IX0ka+9TCQU1Y20tM/N9TsclCeY/HGY5L2waVqBy73c75x7q30XMUXus9gV/jBGuw5JHYes5oSEw7LQEBgGVMgm0L6GuCid45PvkdtOOfPbZc/i9fjNeskrTE4duSxzQLVz61AzqhdMiOna44hQ4WV0KxU0nyE6huaLtIYu+4WkN737thCqk8vTbivTNWxtej261F4utvheqCz4Sv/VOS/3vF8r7QKuMZ7HZ5zbgijbOpTr0i5wMq9bhbIzOGvWdJhSJhO9S0y7kzor8Tv0xj0OFkDTozgcNnKZsbJEm/4Z1INO+cGosfBap47746dQLwNpvRMwrSGRJPWEyTLncZ3nN9LXT4ZiP0zC03FVVtzSAVu3u0mz2+yLbw14PfCVqkMy9UA3a72p929cRc34vbJFqh7c0quJRH17KXQ59N3nGbhgCsz0flmdJTEdupmQ9dJKr2lF+cWuqcvicWzDESAeeJVLyHqrcGBCmJeUVdWW0M9/oWFoYALmVxd7hCIPnMfxjN7K5Yrds5GKbCGvM3iieMCuPT3FrMgRMtxRvU3jxRunBdnBz6fb9p6cDkVVDep0p2jTjD62eob0p3h73BVU2bKEFMWRVctwtYm+hr0ZjU+RV0iPU4JOOePt64dwYHvzjEY2NdodIoiaFU9TcnP3Ec4u931cxuPyw4O4PmmeSmxa0QI0f74RxdzGZUzdPUTwDBDEjkqNo1LgqCE4aw5JoRKvUpcX9MWVVgkiVb36/mIt8+1NRfQZg93cm0Hw/G0aPYCiMSYGwi1T4z/MsrVcmQ7F+vPBtNuzdRoy6a/9fEeEdnhZudDyej3ydyQf43inhST6XRwTH47TSzyxXM0btvjadPvdExYqi9vS59pNy5O5IM9iCLedo2dqCkMJGnkyTQ+k2OJvER2DjkmBlG6xe4c1XREJ0FzbYqmrS1pGrRtcYT8Df9bxybgrP6IFL17O2OvueI1xjjcDFkFleeQE34zAabnu4NTjcsB93C4QsB/IG0Kgtbld/etPiK/mJdFkjiRwUjrOaLCQGLo7Rb6qsprxvXGtputrtNAxQlstKY5W5fsTmZQULFGHaAcHJmpx4TO2juLfcV8iuC8V3Ds71i5Ms237Nm2Lhg0xhTQvom6tRJUy4KtbPq3D5jivRnKVNlTKdP+kyD7CeTd73TDCdzB9SDJ105/aQVOgEOyVajPwP4YPtYxQ3McOhBHf69UIrdu2axnIrLu1PNfmSvwZCdzvMA3LcaDTfFM9QvFGVATVOafG9i6gJtlhXPvk79eWIP1KfMNm8xfm0dOnathfAd36Ivc5qU0Q4+2XOhNCfE6cL9dUO/3avTt6Xsff5neMu3SLWszyYz5CW6sMoLEr82OlJs/sqwPyxnS7cO38cUt+q4HfiZnJ2pmQA40fan8geuAN/8u+/C96brcnvKY3C4XrvYx4QuOLsRy2lKs3tvbZFX9KjEE03T7Twpf77RIN7HXZetgi0GrZ05+Bw1acG1xEqBaJ6chrpfXuIXrGColEEPlhhfvdHu4n44arSNoGK+LVXuldNPv4Yc2gbwLh7T4pEou9CJ+WSbOwvVdxiyvilYT4ScvWAbtivd8Qh7v3sw694ovdKJGXW8gVLKtna7Jypk5IRmdQtuFVJ8etp6etsX5s7/lznZkz6fqgHyelL/saKYUDqve3DoF3vPcA71n33zLkX49QPhqHaj1DUldJLEEXzz7+7teC1e/G1JGrOepptWqKk0wVe+5oz7WYOXWnJYgKt3SHVrNJ2MJq0ursZb8oezLVbaVbHijQfgnhuYqoYarQX48blvn/uRPhc8gV/O4iGDY6UO1un9N/uvzrm8OmwKuWWcNVEH4eXZRu8xQ858eWpfyzfb4vl/nulPW6qLvdRcwtX0yDSsmXM9iSP3CntkWNR4QHPv9L1dfm9krNEekPyiI3fjDNs8B+cQKNpGHfHrgi356uiU3YSMcNfzQdToMPL4HEG03wTanINjN9OGFA9Z5fPacl1hr+EcLBumW0DS2IIkB6UhDZW3CLFo4bZ0jTVyPI6XTp4PfVDsQZGsvPCRMcKMyifTKizd4Y1YL1BUq9qXu5uO0Mb0K2o94tI7tTnIiEqRKfSSNGf64zGm1OdrhnNNY7ul223MT+Sbs90ssb6WnYDSpnCW6G6d017uTxiC1cV6BMxSilwHCpg/Zn/pbOZ1VU2/XAVyYUh3OT9hV7JzVedYjPSvAqCrZoRR65z4HQrLBatk5jt9UfBaap1OesN52hfs+nwgPmwTNG26eSrmwc03xzFmt+l7R5yP6ytSyDPtzcaZmgEkImDbxLvtsI98FDfjwlvDJXuZZU59rC/r17izevqsu/dox+vXcoGJgdaMk6DSGHzxY3GMd7+DTxoRDLYKlDxGb2kKwfucbx0gNOMl1ippuXVChHSpj2klhytVqPHSAG2rkJx9hH8NQIHL8rM7LI3Q8WhsSOCi0TsBLb2pNd+3tbuXE79RpXH9uhVxnvONN8d3Fi94LbGbn3A/1oaYHpekxRZMIQDz4FMp/z96DBlw7FSkotF4MZE6NnmhsPHMo4amhxTTe7Bthv9LRgJM5xMbh3yfQoU9O+RnOptjKhd8lTP987LGxmRtZ057sfkQ3R5Jd8XDx9mkvqZ+dQmfO5d31ejW/78J9mvkfdI0MfoDjexk1dZccwHN2IoyXTYxNTby0/n+f95tAhX3DM99/zfrftzdTA8zVvbniD9/p7f/8fUEsDBBQAAgAIAClM7UaRdQmITAAAAGsAAAAbAAAAdW5pdmVyc2FsL3VuaXZlcnNhbC5wbmcueG1ss7GvyM1RKEstKs7Mz7NVMtQzULK34+WyKShKLctMLVeoAIoBBSFASaHSVsnECMEtz0wpyQCqMDAxQAhmpGamZ5TYKplbIAT1gWYCAFBLAQIAABQAAgAIAIOT10aKJOKo+gIAALAIAAAUAAAAAAAAAAEAAAAAAAAAAAB1bml2ZXJzYWwvcGxheWVyLnhtbFBLAQIAABQAAgAIAClM7UaKVzElYjAAABFcAAAXAAAAAAAAAAAAAAAAACwDAAB1bml2ZXJzYWwvdW5pdmVyc2FsLnBuZ1BLAQIAABQAAgAIAClM7UaRdQmITAAAAGsAAAAbAAAAAAAAAAEAAAAAAMMzAAB1bml2ZXJzYWwvdW5pdmVyc2FsLnBuZy54bWxQSwUGAAAAAAMAAwDQAAAASDQAAAAA"/>
  <p:tag name="ISPRING_OUTPUT_FOLDER" val="C:\Users\johnmcmanus\Desktop"/>
  <p:tag name="ISPRING_PRESENTATION_TITLE" val="Chapter 02 (v1-3)"/>
</p:tagLst>
</file>

<file path=ppt/theme/theme1.xml><?xml version="1.0" encoding="utf-8"?>
<a:theme xmlns:a="http://schemas.openxmlformats.org/drawingml/2006/main" name="RMC Presentation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00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MC Presentation" id="{F133566A-6107-4ECA-B6E3-BC26A31F9F4B}" vid="{0E2C91F3-DABD-4653-8A6F-0A5A5848A1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1638</TotalTime>
  <Words>5010</Words>
  <Application>Microsoft Office PowerPoint</Application>
  <PresentationFormat>On-screen Show (4:3)</PresentationFormat>
  <Paragraphs>875</Paragraphs>
  <Slides>95</Slides>
  <Notes>95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3" baseType="lpstr">
      <vt:lpstr>ＭＳ Ｐゴシック</vt:lpstr>
      <vt:lpstr>Arial</vt:lpstr>
      <vt:lpstr>Calibri</vt:lpstr>
      <vt:lpstr>Calibri Light</vt:lpstr>
      <vt:lpstr>Consolas</vt:lpstr>
      <vt:lpstr>Lucida Console</vt:lpstr>
      <vt:lpstr>Wingdings</vt:lpstr>
      <vt:lpstr>RMC Presentation</vt:lpstr>
      <vt:lpstr>Chapter Two</vt:lpstr>
      <vt:lpstr>Introduction</vt:lpstr>
      <vt:lpstr>Chapter Goals</vt:lpstr>
      <vt:lpstr>Contents</vt:lpstr>
      <vt:lpstr>2.1  Variables</vt:lpstr>
      <vt:lpstr>Variables</vt:lpstr>
      <vt:lpstr>Variable Definition</vt:lpstr>
      <vt:lpstr>The assignment statement</vt:lpstr>
      <vt:lpstr>Assignment syntax</vt:lpstr>
      <vt:lpstr>An example: soda deal</vt:lpstr>
      <vt:lpstr>Why different types?</vt:lpstr>
      <vt:lpstr>Updating a Variable (assigning a value)</vt:lpstr>
      <vt:lpstr>Updating a Variable (computed)</vt:lpstr>
      <vt:lpstr>A Warning…</vt:lpstr>
      <vt:lpstr>Our First Program of the Day…</vt:lpstr>
      <vt:lpstr>A Minor Change</vt:lpstr>
      <vt:lpstr>Table 1: Number Literals in Python</vt:lpstr>
      <vt:lpstr>Naming variables</vt:lpstr>
      <vt:lpstr>Table 2: Variable Names in Python</vt:lpstr>
      <vt:lpstr>Programming Tip: Use Descriptive Variable Names</vt:lpstr>
      <vt:lpstr>constants</vt:lpstr>
      <vt:lpstr>Constants: Naming &amp; Style</vt:lpstr>
      <vt:lpstr>Python comments</vt:lpstr>
      <vt:lpstr>Commenting Code: 1st Style</vt:lpstr>
      <vt:lpstr>Commenting Code: 2nd Style</vt:lpstr>
      <vt:lpstr>Undefined Variables</vt:lpstr>
      <vt:lpstr>2.2  Arithmetic</vt:lpstr>
      <vt:lpstr>Basic Arithmetic Operations (1)</vt:lpstr>
      <vt:lpstr>Basic Arithmetic Operations (2)</vt:lpstr>
      <vt:lpstr>Precedence</vt:lpstr>
      <vt:lpstr>Mixing numeric types</vt:lpstr>
      <vt:lpstr>Powers</vt:lpstr>
      <vt:lpstr>Floor division</vt:lpstr>
      <vt:lpstr>Calculating a remainder</vt:lpstr>
      <vt:lpstr>A Simple Example:</vt:lpstr>
      <vt:lpstr>Integer Division and Remainder Examples</vt:lpstr>
      <vt:lpstr>Calling functions</vt:lpstr>
      <vt:lpstr>Calling functions that return a value</vt:lpstr>
      <vt:lpstr>Built in Mathematical Functions</vt:lpstr>
      <vt:lpstr>Python libraries (modules)</vt:lpstr>
      <vt:lpstr>Using functions from the Math Module</vt:lpstr>
      <vt:lpstr>Built-in Functions</vt:lpstr>
      <vt:lpstr>Functions from the Math Module</vt:lpstr>
      <vt:lpstr>Floating-point to integer conversion</vt:lpstr>
      <vt:lpstr>Arithmetic Expressions</vt:lpstr>
      <vt:lpstr>Roundoff Errors</vt:lpstr>
      <vt:lpstr>Unbalanced Parentheses</vt:lpstr>
      <vt:lpstr>Additional Programming Tips</vt:lpstr>
      <vt:lpstr>Complex Numbers</vt:lpstr>
      <vt:lpstr>2.3  Problem Solving</vt:lpstr>
      <vt:lpstr>2.3 Problem Solving:  First by Hand</vt:lpstr>
      <vt:lpstr>Start with example values</vt:lpstr>
      <vt:lpstr>Keep applying your solution</vt:lpstr>
      <vt:lpstr>Now devise an algorithm</vt:lpstr>
      <vt:lpstr>The algorithm</vt:lpstr>
      <vt:lpstr>2.4 Strings</vt:lpstr>
      <vt:lpstr>Strings</vt:lpstr>
      <vt:lpstr>String Length</vt:lpstr>
      <vt:lpstr>String Concatenation (“+”)</vt:lpstr>
      <vt:lpstr>String repetition (“*”)</vt:lpstr>
      <vt:lpstr>Converting Numbers to Strings</vt:lpstr>
      <vt:lpstr>Strings and Characters</vt:lpstr>
      <vt:lpstr>Copying a character from a String</vt:lpstr>
      <vt:lpstr>String Operations</vt:lpstr>
      <vt:lpstr>Methods</vt:lpstr>
      <vt:lpstr>Some Useful String Methods</vt:lpstr>
      <vt:lpstr>String Escape Sequences</vt:lpstr>
      <vt:lpstr>2.5  Input and Output</vt:lpstr>
      <vt:lpstr>Input and Output</vt:lpstr>
      <vt:lpstr>Formatted output</vt:lpstr>
      <vt:lpstr>Syntax: formatting strings</vt:lpstr>
      <vt:lpstr>Format flag examples</vt:lpstr>
      <vt:lpstr>Volume2.py</vt:lpstr>
      <vt:lpstr>Format Specifier Examples</vt:lpstr>
      <vt:lpstr>2.6  Graphics</vt:lpstr>
      <vt:lpstr>Drawing Simple Graphics</vt:lpstr>
      <vt:lpstr>Using the graphics module (1)</vt:lpstr>
      <vt:lpstr>Using the graphics module (2)</vt:lpstr>
      <vt:lpstr>A graphics window</vt:lpstr>
      <vt:lpstr>A complete drawing example</vt:lpstr>
      <vt:lpstr>Table 10: GraphicsWindow Methods</vt:lpstr>
      <vt:lpstr>Drawing shapes</vt:lpstr>
      <vt:lpstr>Drawing lines</vt:lpstr>
      <vt:lpstr>Table 13: Common Shapes, Lines and Text</vt:lpstr>
      <vt:lpstr>The canvas and shapes can be colored</vt:lpstr>
      <vt:lpstr>Example of setting color</vt:lpstr>
      <vt:lpstr>Table 11: Common Color Names</vt:lpstr>
      <vt:lpstr>Table 12: GraphicsCanvas Color Methods </vt:lpstr>
      <vt:lpstr>Summary: variables</vt:lpstr>
      <vt:lpstr>Summary: operators </vt:lpstr>
      <vt:lpstr>Summary: python overview</vt:lpstr>
      <vt:lpstr>Summary: python overview</vt:lpstr>
      <vt:lpstr>Summary: Strings</vt:lpstr>
      <vt:lpstr>Summary: Strings</vt:lpstr>
      <vt:lpstr>Summary: graphics</vt:lpstr>
    </vt:vector>
  </TitlesOfParts>
  <Company>Randolph-Macon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02 (v1-3)</dc:title>
  <dc:creator>McManus, John</dc:creator>
  <cp:lastModifiedBy>Clare Nguyen</cp:lastModifiedBy>
  <cp:revision>224</cp:revision>
  <cp:lastPrinted>2015-07-21T11:52:37Z</cp:lastPrinted>
  <dcterms:created xsi:type="dcterms:W3CDTF">2014-08-23T16:20:37Z</dcterms:created>
  <dcterms:modified xsi:type="dcterms:W3CDTF">2017-07-06T04:12:06Z</dcterms:modified>
</cp:coreProperties>
</file>