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3"/>
  </p:notesMasterIdLst>
  <p:handoutMasterIdLst>
    <p:handoutMasterId r:id="rId94"/>
  </p:handoutMasterIdLst>
  <p:sldIdLst>
    <p:sldId id="256" r:id="rId2"/>
    <p:sldId id="314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303" r:id="rId11"/>
    <p:sldId id="301" r:id="rId12"/>
    <p:sldId id="30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16" r:id="rId44"/>
    <p:sldId id="317" r:id="rId45"/>
    <p:sldId id="318" r:id="rId46"/>
    <p:sldId id="319" r:id="rId47"/>
    <p:sldId id="320" r:id="rId48"/>
    <p:sldId id="321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69" r:id="rId83"/>
    <p:sldId id="370" r:id="rId84"/>
    <p:sldId id="359" r:id="rId85"/>
    <p:sldId id="360" r:id="rId86"/>
    <p:sldId id="361" r:id="rId87"/>
    <p:sldId id="362" r:id="rId88"/>
    <p:sldId id="364" r:id="rId89"/>
    <p:sldId id="365" r:id="rId90"/>
    <p:sldId id="366" r:id="rId91"/>
    <p:sldId id="368" r:id="rId92"/>
  </p:sldIdLst>
  <p:sldSz cx="9144000" cy="6858000" type="screen4x3"/>
  <p:notesSz cx="6858000" cy="9296400"/>
  <p:custDataLst>
    <p:tags r:id="rId9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61" autoAdjust="0"/>
  </p:normalViewPr>
  <p:slideViewPr>
    <p:cSldViewPr snapToGrid="0">
      <p:cViewPr varScale="1">
        <p:scale>
          <a:sx n="78" d="100"/>
          <a:sy n="78" d="100"/>
        </p:scale>
        <p:origin x="-99" y="-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8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floor is greater equal to 13 or 14</a:t>
            </a:r>
          </a:p>
          <a:p>
            <a:pPr marL="0" indent="0">
              <a:buNone/>
            </a:pPr>
            <a:r>
              <a:rPr lang="en-US" dirty="0" smtClean="0"/>
              <a:t>	set floor to floor minus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27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034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43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106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3088D1-2CD1-49AD-9242-C73BE438907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68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071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472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0446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694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76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8854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58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336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25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097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33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1287BC-00FD-4038-8BD7-94E5EB7D100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4980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132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012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930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86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768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122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587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274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101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22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29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5365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744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357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17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5222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9740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820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1078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959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0359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985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97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575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0706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416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63054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6988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8764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155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029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091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1233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51910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947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29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456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else statement is not needed in the case, since it just actual</a:t>
            </a:r>
            <a:r>
              <a:rPr lang="en-US" baseline="0" dirty="0" smtClean="0"/>
              <a:t> floor = to the floor.</a:t>
            </a:r>
          </a:p>
          <a:p>
            <a:r>
              <a:rPr lang="en-US" baseline="0" dirty="0" smtClean="0"/>
              <a:t>This is essentially a no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5031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8696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1019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170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88859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7874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5265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74958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38195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4347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181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51914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5641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50956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4458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2744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31459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5016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4642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9399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alphanumeric</a:t>
            </a:r>
          </a:p>
          <a:p>
            <a:r>
              <a:rPr lang="en-US" dirty="0" smtClean="0"/>
              <a:t>Is alphabetic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2640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4ABB1F-5115-4225-BF72-0B16C8ED4D3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94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87717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0971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2254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00580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0826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00580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0826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3398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37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8478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385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5357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189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9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43FA2CB9-F6DB-4D40-9E20-9AE7F02EF99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1" y="3416536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6330A02-1B16-4D47-9AEF-B5F47C5A990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D533-9E99-42DE-9A30-570FF88AF546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8791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2568269-E87D-4508-BC67-7856D3F58D4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E068956A-5E0A-497F-B7AF-0F9C3D7AF52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97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7FE91BD-51D5-4CBB-8458-9FBAFED19D59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374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0074D16-2B3F-4135-9F47-E922E54BD514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0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21F5FD6-D678-4C3E-AA05-A1547532939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63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B7EB-3C03-4F13-A678-3A6BE867E88E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132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319833B3-DF17-4D86-A256-6272CB972B7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669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75C3AD8-C33A-4DAB-BE23-D92D7276053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253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7315EC-6DA9-4DB1-829A-3C75F77AA11B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3118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One: Decisions, Relational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917564"/>
          </a:xfrm>
        </p:spPr>
        <p:txBody>
          <a:bodyPr>
            <a:normAutofit/>
          </a:bodyPr>
          <a:lstStyle/>
          <a:p>
            <a:r>
              <a:rPr lang="en-US" dirty="0" smtClean="0"/>
              <a:t>Revised Problem Statement (1):</a:t>
            </a:r>
          </a:p>
          <a:p>
            <a:pPr lvl="1"/>
            <a:r>
              <a:rPr lang="en-US" sz="2000" dirty="0" smtClean="0"/>
              <a:t>Check the input entered by the user:</a:t>
            </a:r>
          </a:p>
          <a:p>
            <a:pPr lvl="1"/>
            <a:r>
              <a:rPr lang="en-US" sz="2000" dirty="0" smtClean="0"/>
              <a:t>If the input is 13, set the value to 14 and print a message</a:t>
            </a:r>
          </a:p>
          <a:p>
            <a:pPr lvl="1"/>
            <a:r>
              <a:rPr lang="en-US" sz="2000" dirty="0" smtClean="0"/>
              <a:t>Modify the </a:t>
            </a:r>
            <a:r>
              <a:rPr lang="en-US" sz="2000" dirty="0" err="1" smtClean="0"/>
              <a:t>elevatorsim</a:t>
            </a:r>
            <a:r>
              <a:rPr lang="en-US" sz="2000" dirty="0" smtClean="0"/>
              <a:t> program to test the input</a:t>
            </a:r>
          </a:p>
          <a:p>
            <a:pPr marL="0" indent="0" algn="ctr">
              <a:buNone/>
            </a:pPr>
            <a:r>
              <a:rPr lang="en-US" b="1" i="1" dirty="0" smtClean="0"/>
              <a:t>The relational operator for equal is “==“</a:t>
            </a:r>
          </a:p>
          <a:p>
            <a:r>
              <a:rPr lang="en-US" dirty="0"/>
              <a:t>Modified Problem Statement (2)</a:t>
            </a:r>
          </a:p>
          <a:p>
            <a:pPr lvl="1"/>
            <a:r>
              <a:rPr lang="en-US" sz="2000" dirty="0"/>
              <a:t>In some countries the number 14 is considered unlucky.</a:t>
            </a:r>
          </a:p>
          <a:p>
            <a:pPr lvl="1"/>
            <a:r>
              <a:rPr lang="en-US" sz="2000" dirty="0" smtClean="0"/>
              <a:t>What is the revised algorithm?</a:t>
            </a:r>
          </a:p>
          <a:p>
            <a:pPr lvl="1"/>
            <a:r>
              <a:rPr lang="en-US" sz="2000" dirty="0" smtClean="0"/>
              <a:t>Modify </a:t>
            </a:r>
            <a:r>
              <a:rPr lang="en-US" sz="2000" dirty="0"/>
              <a:t>the </a:t>
            </a:r>
            <a:r>
              <a:rPr lang="en-US" sz="2000" dirty="0" err="1"/>
              <a:t>elevatorsim</a:t>
            </a:r>
            <a:r>
              <a:rPr lang="en-US" sz="2000" dirty="0"/>
              <a:t> program to “skip” both the 13</a:t>
            </a:r>
            <a:r>
              <a:rPr lang="en-US" sz="2000" baseline="30000" dirty="0"/>
              <a:t>th</a:t>
            </a:r>
            <a:r>
              <a:rPr lang="en-US" sz="2000" dirty="0"/>
              <a:t> and 14</a:t>
            </a:r>
            <a:r>
              <a:rPr lang="en-US" sz="2000" baseline="30000" dirty="0"/>
              <a:t>th</a:t>
            </a:r>
            <a:r>
              <a:rPr lang="en-US" sz="2000" dirty="0"/>
              <a:t> floor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F14A-C561-4754-8105-18028CD6438E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9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constructs in Python are </a:t>
            </a:r>
            <a:r>
              <a:rPr lang="en-US" b="1" dirty="0" smtClean="0"/>
              <a:t>compound statements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Compound statements </a:t>
            </a:r>
            <a:r>
              <a:rPr lang="en-US" dirty="0" smtClean="0"/>
              <a:t>span multiple lines and consist of a </a:t>
            </a:r>
            <a:r>
              <a:rPr lang="en-US" i="1" dirty="0" smtClean="0"/>
              <a:t>header</a:t>
            </a:r>
            <a:r>
              <a:rPr lang="en-US" dirty="0" smtClean="0"/>
              <a:t> and a statement block</a:t>
            </a:r>
          </a:p>
          <a:p>
            <a:pPr marL="0" indent="0" algn="ctr">
              <a:buNone/>
            </a:pPr>
            <a:r>
              <a:rPr lang="en-US" b="1" dirty="0" smtClean="0"/>
              <a:t>The if statement is an example of a compound statement</a:t>
            </a:r>
          </a:p>
          <a:p>
            <a:r>
              <a:rPr lang="en-US" dirty="0" smtClean="0"/>
              <a:t>Compound statements require a colon “</a:t>
            </a:r>
            <a:r>
              <a:rPr lang="en-US" dirty="0" smtClean="0">
                <a:sym typeface="Wingdings"/>
              </a:rPr>
              <a:t>:” at the end of the header.</a:t>
            </a:r>
          </a:p>
          <a:p>
            <a:r>
              <a:rPr lang="en-US" dirty="0" smtClean="0">
                <a:sym typeface="Wingdings"/>
              </a:rPr>
              <a:t>The statement block is a group of one or more statements, </a:t>
            </a:r>
            <a:r>
              <a:rPr lang="en-US" i="1" u="sng" dirty="0" smtClean="0">
                <a:sym typeface="Wingdings"/>
              </a:rPr>
              <a:t>all indented to the same column</a:t>
            </a:r>
          </a:p>
          <a:p>
            <a:r>
              <a:rPr lang="en-US" dirty="0" smtClean="0">
                <a:sym typeface="Wingdings"/>
              </a:rPr>
              <a:t>The statement block </a:t>
            </a:r>
            <a:r>
              <a:rPr lang="en-US" b="1" i="1" dirty="0" smtClean="0">
                <a:sym typeface="Wingdings"/>
              </a:rPr>
              <a:t>starts on the line after the header </a:t>
            </a:r>
            <a:r>
              <a:rPr lang="en-US" dirty="0" smtClean="0">
                <a:sym typeface="Wingdings"/>
              </a:rPr>
              <a:t>and </a:t>
            </a:r>
            <a:r>
              <a:rPr lang="en-US" b="1" i="1" dirty="0" smtClean="0">
                <a:sym typeface="Wingdings"/>
              </a:rPr>
              <a:t>ends at the first statement indented less than the first statement in the block</a:t>
            </a:r>
          </a:p>
          <a:p>
            <a:pPr marL="228600" lvl="1" indent="0">
              <a:buNone/>
            </a:pPr>
            <a:endParaRPr lang="en-US" sz="2000" b="1" i="1" dirty="0">
              <a:sym typeface="Wingdings"/>
            </a:endParaRPr>
          </a:p>
          <a:p>
            <a:pPr marL="228600" lvl="1" indent="0" algn="ctr">
              <a:buNone/>
            </a:pPr>
            <a:r>
              <a:rPr lang="en-US" sz="2000" b="1" i="1" dirty="0" smtClean="0">
                <a:solidFill>
                  <a:srgbClr val="FF0000"/>
                </a:solidFill>
                <a:sym typeface="Wingdings"/>
              </a:rPr>
              <a:t>If you use Wing; Wing properly indents the statement block.</a:t>
            </a:r>
          </a:p>
          <a:p>
            <a:pPr marL="228600" lvl="1" indent="0" algn="ctr">
              <a:buNone/>
            </a:pPr>
            <a:r>
              <a:rPr lang="en-US" sz="2000" b="1" i="1" dirty="0" smtClean="0">
                <a:solidFill>
                  <a:srgbClr val="FF0000"/>
                </a:solidFill>
                <a:sym typeface="Wingdings"/>
              </a:rPr>
              <a:t>At the end of the block enter a blank line and wing will shift back to the first column in the current block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3B5D-7269-4877-937C-7D26B8C2713F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61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Statement blocks can be nested inside other types of blocks (we will learn about more blocks later)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Statement blocks signal that one or more statements are part of a given compound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case of the if construct the statement block specifies: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instructions that are executed if the condition is true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Or skipped if the condition is 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Statement blocks are visual cues that allow you to follow the login and flow of a program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54C-F357-430E-84CF-6C99CA23B88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1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0" y="1716464"/>
            <a:ext cx="7861471" cy="29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Tips on Indenting Blocks</a:t>
            </a:r>
          </a:p>
        </p:txBody>
      </p:sp>
      <p:sp>
        <p:nvSpPr>
          <p:cNvPr id="19460" name="Content Placeholder 9"/>
          <p:cNvSpPr>
            <a:spLocks noGrp="1"/>
          </p:cNvSpPr>
          <p:nvPr>
            <p:ph idx="1"/>
          </p:nvPr>
        </p:nvSpPr>
        <p:spPr>
          <a:xfrm>
            <a:off x="826915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Let Wing do the indenting for you…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594650" y="4740030"/>
            <a:ext cx="800833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This is referred to as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“block structured”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code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.  Indenting consistently is not only syntactically required in Python, it also makes code much easier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to 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follow.</a:t>
            </a:r>
            <a:endParaRPr lang="en-US" altLang="en-US" sz="2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4904-C521-488A-84EF-C0ADE06D490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74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 Common Error</a:t>
            </a: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Avoid duplication in branches</a:t>
            </a:r>
          </a:p>
          <a:p>
            <a:pPr marL="344488" indent="-344488">
              <a:defRPr/>
            </a:pPr>
            <a:r>
              <a:rPr lang="en-US" dirty="0" smtClean="0">
                <a:ea typeface="ＭＳ Ｐゴシック" pitchFamily="34" charset="-128"/>
              </a:rPr>
              <a:t>If the same code is duplicated in each branch then move it out of the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if</a:t>
            </a:r>
            <a:r>
              <a:rPr lang="en-US" dirty="0" smtClean="0">
                <a:ea typeface="ＭＳ Ｐゴシック" pitchFamily="34" charset="-128"/>
              </a:rPr>
              <a:t> statement.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08759" y="2362200"/>
            <a:ext cx="6172200" cy="3886200"/>
            <a:chOff x="1590675" y="2762250"/>
            <a:chExt cx="5715000" cy="3295650"/>
          </a:xfrm>
        </p:grpSpPr>
        <p:pic>
          <p:nvPicPr>
            <p:cNvPr id="20487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762250"/>
              <a:ext cx="4038600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338" y="4686300"/>
              <a:ext cx="3716337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5400675" y="3390900"/>
              <a:ext cx="1905000" cy="2522538"/>
              <a:chOff x="4114802" y="3505200"/>
              <a:chExt cx="1904998" cy="252244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343402" y="3505200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13240" y="4267172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9638" y="3505200"/>
                <a:ext cx="0" cy="252244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114802" y="6005420"/>
                <a:ext cx="1904998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9CBB-0AE3-46F1-A840-5EF2D7ADA38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0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44050" y="286604"/>
            <a:ext cx="7543800" cy="71583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Conditional Expression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44050" y="1255005"/>
            <a:ext cx="7543801" cy="202075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There is a 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shortcut” way to write an if statement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shortcut notation </a:t>
            </a:r>
            <a:r>
              <a:rPr lang="en-US" altLang="en-US" sz="2000" b="1" i="1" dirty="0" smtClean="0">
                <a:ea typeface="ＭＳ Ｐゴシック" panose="020B0600070205080204" pitchFamily="34" charset="-128"/>
              </a:rPr>
              <a:t>can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be used anywhere that a value is expected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This is Python’s way of implementing the ternary operator in other languages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4929554" y="3145064"/>
            <a:ext cx="1447800" cy="769938"/>
            <a:chOff x="5105400" y="2504967"/>
            <a:chExt cx="1447800" cy="769385"/>
          </a:xfrm>
        </p:grpSpPr>
        <p:sp>
          <p:nvSpPr>
            <p:cNvPr id="8" name="Left Brace 7"/>
            <p:cNvSpPr/>
            <p:nvPr/>
          </p:nvSpPr>
          <p:spPr>
            <a:xfrm rot="5400000">
              <a:off x="5638937" y="2360089"/>
              <a:ext cx="380726" cy="14478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4" name="TextBox 10"/>
            <p:cNvSpPr txBox="1">
              <a:spLocks noChangeArrowheads="1"/>
            </p:cNvSpPr>
            <p:nvPr/>
          </p:nvSpPr>
          <p:spPr bwMode="auto">
            <a:xfrm>
              <a:off x="5194300" y="2504967"/>
              <a:ext cx="1270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Condition</a:t>
              </a:r>
            </a:p>
          </p:txBody>
        </p:sp>
      </p:grp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976365" y="3173378"/>
            <a:ext cx="3429000" cy="736600"/>
            <a:chOff x="1066799" y="2538786"/>
            <a:chExt cx="3428999" cy="735568"/>
          </a:xfrm>
        </p:grpSpPr>
        <p:sp>
          <p:nvSpPr>
            <p:cNvPr id="9" name="Left Brace 8"/>
            <p:cNvSpPr/>
            <p:nvPr/>
          </p:nvSpPr>
          <p:spPr>
            <a:xfrm rot="5400000">
              <a:off x="2596614" y="1375170"/>
              <a:ext cx="369370" cy="3428999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2" name="TextBox 11"/>
            <p:cNvSpPr txBox="1">
              <a:spLocks noChangeArrowheads="1"/>
            </p:cNvSpPr>
            <p:nvPr/>
          </p:nvSpPr>
          <p:spPr bwMode="auto">
            <a:xfrm>
              <a:off x="2002629" y="2538786"/>
              <a:ext cx="15573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True branch</a:t>
              </a:r>
            </a:p>
          </p:txBody>
        </p:sp>
      </p:grpSp>
      <p:grpSp>
        <p:nvGrpSpPr>
          <p:cNvPr id="22535" name="Group 3"/>
          <p:cNvGrpSpPr>
            <a:grpSpLocks/>
          </p:cNvGrpSpPr>
          <p:nvPr/>
        </p:nvGrpSpPr>
        <p:grpSpPr bwMode="auto">
          <a:xfrm>
            <a:off x="6962828" y="3147978"/>
            <a:ext cx="1666875" cy="762000"/>
            <a:chOff x="7086600" y="2286000"/>
            <a:chExt cx="1666875" cy="762000"/>
          </a:xfrm>
        </p:grpSpPr>
        <p:sp>
          <p:nvSpPr>
            <p:cNvPr id="10" name="Left Brace 9"/>
            <p:cNvSpPr/>
            <p:nvPr/>
          </p:nvSpPr>
          <p:spPr>
            <a:xfrm rot="5400000">
              <a:off x="7696200" y="2209800"/>
              <a:ext cx="381000" cy="12954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0" name="TextBox 12"/>
            <p:cNvSpPr txBox="1">
              <a:spLocks noChangeArrowheads="1"/>
            </p:cNvSpPr>
            <p:nvPr/>
          </p:nvSpPr>
          <p:spPr bwMode="auto">
            <a:xfrm>
              <a:off x="7086600" y="2286000"/>
              <a:ext cx="1666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cs typeface="Arial" panose="020B0604020202020204" pitchFamily="34" charset="0"/>
                </a:rPr>
                <a:t>False branch</a:t>
              </a:r>
            </a:p>
          </p:txBody>
        </p:sp>
      </p:grpSp>
      <p:pic>
        <p:nvPicPr>
          <p:cNvPr id="2253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3" y="3916398"/>
            <a:ext cx="79152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17" b="25349"/>
          <a:stretch>
            <a:fillRect/>
          </a:stretch>
        </p:blipFill>
        <p:spPr bwMode="auto">
          <a:xfrm>
            <a:off x="940073" y="4707418"/>
            <a:ext cx="7581900" cy="31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C01C-D2D5-43A3-8701-FDA7CD7B1651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50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2" y="2086822"/>
            <a:ext cx="58499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>
                <a:ea typeface="ＭＳ Ｐゴシック" panose="020B0600070205080204" pitchFamily="34" charset="-128"/>
              </a:rPr>
              <a:t>Relational Operators</a:t>
            </a:r>
          </a:p>
        </p:txBody>
      </p:sp>
      <p:sp>
        <p:nvSpPr>
          <p:cNvPr id="2355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Every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has a condition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Usually compares two values with an operator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04D-F6CA-4920-AB64-BBA3A31572F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0519" y="2382097"/>
            <a:ext cx="2438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&gt;=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13 : </a:t>
            </a:r>
            <a:r>
              <a:rPr lang="en-US" sz="2000" kern="0" dirty="0" smtClean="0">
                <a:latin typeface="Consolas" pitchFamily="49" charset="0"/>
              </a:rPr>
              <a:t>..</a:t>
            </a:r>
            <a:endParaRPr lang="en-US" sz="20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Assignment vs. Equality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2342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Assignment: </a:t>
            </a:r>
            <a:r>
              <a:rPr lang="en-US" i="1" dirty="0" smtClean="0"/>
              <a:t>makes</a:t>
            </a:r>
            <a:r>
              <a:rPr lang="en-US" dirty="0" smtClean="0"/>
              <a:t> something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7231" y="1678428"/>
            <a:ext cx="1905000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floor = 13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8662" y="2717645"/>
            <a:ext cx="3767137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floor ==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C1E1-4F63-4666-87BC-A47375EDCC7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8662" y="2234519"/>
            <a:ext cx="5020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Equality testing: </a:t>
            </a:r>
            <a:r>
              <a:rPr lang="en-US" sz="2000" i="1" dirty="0"/>
              <a:t>checks</a:t>
            </a:r>
            <a:r>
              <a:rPr lang="en-US" sz="2000" dirty="0"/>
              <a:t> if something is true.</a:t>
            </a:r>
          </a:p>
        </p:txBody>
      </p:sp>
    </p:spTree>
    <p:extLst>
      <p:ext uri="{BB962C8B-B14F-4D97-AF65-F5344CB8AC3E}">
        <p14:creationId xmlns="" xmlns:p14="http://schemas.microsoft.com/office/powerpoint/2010/main" val="30002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759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Checking if two strings are equal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7238" y="1752600"/>
            <a:ext cx="6938962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==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7238" y="3505200"/>
            <a:ext cx="6938962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!=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not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239-D4F2-4DBD-A90F-FF40D7E783C9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2879960"/>
            <a:ext cx="7543801" cy="4975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Checking if two strings are not equal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Checking for String Equality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92775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two strings to be equal, they must be of the same length and contain the same sequence of characters:</a:t>
            </a:r>
          </a:p>
        </p:txBody>
      </p:sp>
      <p:pic>
        <p:nvPicPr>
          <p:cNvPr id="26630" name="Picture 2" descr="U:\PC\publisher\2013 wiley slides\Ch 1-4\Chapter  3\Media\Illustrations\py_03_un04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A773-E496-46B3-BF4E-F9307E597D6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334135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implement decisions using the if statement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compare integers, floating-point numbers, and Strings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write statements using the Boolean data type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develop strategies for testing your programs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validate user input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977645" y="4802913"/>
            <a:ext cx="713579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A05C-D47B-4956-8449-957878ACC6E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Checking for String Equality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any character is different, the two strings will not be equal:</a:t>
            </a:r>
          </a:p>
        </p:txBody>
      </p:sp>
      <p:pic>
        <p:nvPicPr>
          <p:cNvPr id="27654" name="Picture 2" descr="U:\PC\publisher\2013 wiley slides\Ch 1-4\Chapter  3\Media\Illustrations\py_03_un05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59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EE9A-563E-45B5-A4C4-96064D5C4F7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7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Relational Operator Examples (1)</a:t>
            </a:r>
          </a:p>
        </p:txBody>
      </p:sp>
      <p:pic>
        <p:nvPicPr>
          <p:cNvPr id="2867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90" r="167"/>
          <a:stretch/>
        </p:blipFill>
        <p:spPr>
          <a:xfrm>
            <a:off x="1088511" y="1246022"/>
            <a:ext cx="6934221" cy="502483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51D5-1FE8-46EB-A571-98F54896FEA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Relational Operator Examples (2)</a:t>
            </a:r>
          </a:p>
        </p:txBody>
      </p:sp>
      <p:grpSp>
        <p:nvGrpSpPr>
          <p:cNvPr id="29701" name="Group 1"/>
          <p:cNvGrpSpPr>
            <a:grpSpLocks/>
          </p:cNvGrpSpPr>
          <p:nvPr/>
        </p:nvGrpSpPr>
        <p:grpSpPr bwMode="auto">
          <a:xfrm>
            <a:off x="219075" y="1371600"/>
            <a:ext cx="8574088" cy="2243138"/>
            <a:chOff x="218512" y="1371600"/>
            <a:chExt cx="8573978" cy="2243824"/>
          </a:xfrm>
        </p:grpSpPr>
        <p:pic>
          <p:nvPicPr>
            <p:cNvPr id="29702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1861"/>
            <a:stretch>
              <a:fillRect/>
            </a:stretch>
          </p:blipFill>
          <p:spPr bwMode="auto">
            <a:xfrm>
              <a:off x="218512" y="1864265"/>
              <a:ext cx="8573978" cy="175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91902"/>
            <a:stretch>
              <a:fillRect/>
            </a:stretch>
          </p:blipFill>
          <p:spPr bwMode="auto">
            <a:xfrm>
              <a:off x="228600" y="1371600"/>
              <a:ext cx="8524540" cy="50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FA26-31A9-42CD-B41E-EDEA1E43197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0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Error (Floating Point)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Floating-point numbers have only a limited precision, and calculations can introduce roundoff errors.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You must take these inevitable roundoffs into account when comparing floating point numbers.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7E07-A4A1-4351-B9AC-6ED20A15B70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9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Error (Floating Point, 2)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00100" y="1255006"/>
            <a:ext cx="7543801" cy="14463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following code multiplies the square root of 2 by itself.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Ideally, we expect to get the answer 2: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2895600"/>
            <a:ext cx="76200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r * r == 2.0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2.0")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not 2.0 but", r * r)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4918631"/>
            <a:ext cx="7315200" cy="7620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Output: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sqrt(2.0) squared is not 2.0 but 2.0000000000000004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7862-D5AC-4A66-B147-17E6571A3768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90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Use of EPSILON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81931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a very small value to compare the difference to determine if floating-point values are ‘</a:t>
            </a:r>
            <a:r>
              <a:rPr lang="en-US" altLang="ja-JP" i="1" dirty="0" smtClean="0">
                <a:ea typeface="ＭＳ Ｐゴシック" panose="020B0600070205080204" pitchFamily="34" charset="-128"/>
              </a:rPr>
              <a:t>close enough’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magnitude of their difference should be less than some threshold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Mathematically, we would write that x and y are close enough if:</a:t>
            </a:r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022" y="3067050"/>
            <a:ext cx="1717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37259" y="3924048"/>
            <a:ext cx="7315200" cy="1336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EPSILON = 1E-14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pt-BR" sz="2000" dirty="0">
                <a:latin typeface="Consolas" pitchFamily="49" charset="0"/>
                <a:cs typeface="Consolas" pitchFamily="49" charset="0"/>
              </a:rPr>
              <a:t>if abs(r * r - 2.0) &lt; EPSILON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approximately 2.0")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11B-B10E-4B54-8A32-16C571865D8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7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Lexicographical Order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 To compare Strings in ‘</a:t>
            </a:r>
            <a:r>
              <a:rPr lang="en-US" altLang="ja-JP" dirty="0" smtClean="0">
                <a:ea typeface="ＭＳ Ｐゴシック" pitchFamily="34" charset="-128"/>
              </a:rPr>
              <a:t>dictionary’ like order:</a:t>
            </a:r>
          </a:p>
          <a:p>
            <a:pPr marL="457200" lvl="1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ea typeface="ＭＳ Ｐゴシック" pitchFamily="34" charset="-128"/>
              </a:rPr>
              <a:t>s</a:t>
            </a:r>
            <a:r>
              <a:rPr lang="en-US" altLang="ja-JP" sz="2000" dirty="0" smtClean="0">
                <a:ea typeface="ＭＳ Ｐゴシック" pitchFamily="34" charset="-128"/>
              </a:rPr>
              <a:t>tring1 &lt; string2</a:t>
            </a:r>
          </a:p>
          <a:p>
            <a:pPr lvl="2">
              <a:spcBef>
                <a:spcPts val="400"/>
              </a:spcBef>
              <a:buFontTx/>
              <a:buNone/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Notes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 All UPPERCASE letters come before lowercase</a:t>
            </a:r>
          </a:p>
          <a:p>
            <a:pPr lvl="1">
              <a:spcBef>
                <a:spcPts val="400"/>
              </a:spcBef>
              <a:defRPr/>
            </a:pPr>
            <a:r>
              <a:rPr lang="en-US" altLang="ja-JP" sz="2000" dirty="0" smtClean="0">
                <a:ea typeface="ＭＳ Ｐゴシック" pitchFamily="34" charset="-128"/>
              </a:rPr>
              <a:t>‘space’ comes before all other printable characters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Digits (0-9) come before all letters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See Appendix A for the </a:t>
            </a:r>
            <a:r>
              <a:rPr lang="en-US" sz="2000" dirty="0" smtClean="0"/>
              <a:t>Basic </a:t>
            </a:r>
            <a:r>
              <a:rPr lang="en-US" sz="2000" dirty="0"/>
              <a:t>Latin (ASCII) Subset of </a:t>
            </a:r>
            <a:r>
              <a:rPr lang="en-US" sz="2000" dirty="0" smtClean="0"/>
              <a:t>Unicode</a:t>
            </a: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30-ADDE-43D9-ABA1-C26B4639817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7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Operator Precedence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comparison operators have lower precedence than arithmetic operators</a:t>
            </a:r>
          </a:p>
          <a:p>
            <a:pPr lvl="1"/>
            <a:r>
              <a:rPr lang="en-US" altLang="en-US" sz="2000" b="1" i="1" dirty="0" smtClean="0">
                <a:ea typeface="ＭＳ Ｐゴシック" panose="020B0600070205080204" pitchFamily="34" charset="-128"/>
              </a:rPr>
              <a:t>Calculations are done before the comparison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Normally your calculations are on the 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‘right side’ of the comparison or assignment operator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23975" y="3581400"/>
            <a:ext cx="4419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actualFloor = floor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333875" y="2819400"/>
            <a:ext cx="381000" cy="137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3732213" y="294322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323975" y="4267200"/>
            <a:ext cx="4267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floor &gt; height + 1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D6B-692A-4AC3-A923-336EB62EC99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1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(1)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822959" y="1264781"/>
            <a:ext cx="7543801" cy="812503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ct val="0"/>
              </a:spcBef>
              <a:buSzPct val="100000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1)	Decide on a branching condition</a:t>
            </a:r>
          </a:p>
        </p:txBody>
      </p:sp>
      <p:pic>
        <p:nvPicPr>
          <p:cNvPr id="3686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636593"/>
            <a:ext cx="40909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321543"/>
            <a:ext cx="4152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05"/>
          <a:stretch>
            <a:fillRect/>
          </a:stretch>
        </p:blipFill>
        <p:spPr bwMode="auto">
          <a:xfrm>
            <a:off x="1700213" y="1910453"/>
            <a:ext cx="2286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0813-C798-4C04-8A05-A5C3FA22877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58" y="2536726"/>
            <a:ext cx="7543801" cy="6668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2)	Write pseudocode for the true branch</a:t>
            </a:r>
            <a:endParaRPr lang="en-US" altLang="en-US" sz="1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2957" y="3802759"/>
            <a:ext cx="7543801" cy="8338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3) 	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AutoNum type="arabicParenR"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19" y="1284714"/>
            <a:ext cx="7543801" cy="23755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SzPct val="100000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4)	Double-check relational operators</a:t>
            </a:r>
          </a:p>
          <a:p>
            <a:pPr marL="914400" lvl="1" indent="-514350">
              <a:spcBef>
                <a:spcPct val="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Test values below, at, and above the comparison (127, 128, 129)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Pct val="10000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SzPct val="100000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5)	</a:t>
            </a:r>
            <a:r>
              <a:rPr lang="en-US" dirty="0" smtClean="0"/>
              <a:t>Remove duplication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22542"/>
            <a:ext cx="39417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311668"/>
            <a:ext cx="38020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992453"/>
            <a:ext cx="383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E4D-D3B6-4EF3-9606-75557AB1C5DB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3769" y="3660250"/>
            <a:ext cx="322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SzPct val="100000"/>
              <a:defRPr/>
            </a:pPr>
            <a:r>
              <a:rPr lang="en-US" sz="2000" dirty="0"/>
              <a:t>6) 	Test both branches</a:t>
            </a:r>
          </a:p>
        </p:txBody>
      </p:sp>
    </p:spTree>
    <p:extLst>
      <p:ext uri="{BB962C8B-B14F-4D97-AF65-F5344CB8AC3E}">
        <p14:creationId xmlns="" xmlns:p14="http://schemas.microsoft.com/office/powerpoint/2010/main" val="18541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Relational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Nested Branches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Multiple Alternatives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Solving: Flowcharts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Solving: Test Cases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Variables and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Analyzing Strings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Application:  Input Validation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30C-5FB2-4FEA-A425-31146C0B981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5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  <a:defRPr/>
            </a:pPr>
            <a:r>
              <a:rPr lang="en-US" dirty="0" smtClean="0"/>
              <a:t>7. 	Write the code in Python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E020-07A4-46B0-A2BD-EDAE89A311F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40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Third Example</a:t>
            </a: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>
          <a:xfrm>
            <a:off x="581026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university bookstore has a Kilobyte Day sale every October 24 (10.24), giving an 8 percent discount on all computer accessory purchases if the price is less than $128, and a 16 percent discount if the price is at least $128.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57251" y="2723850"/>
            <a:ext cx="699135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originalPrice &lt; 128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0.92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 :</a:t>
            </a: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0.84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discountedPrice = discountRate * originalPrice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816A-D2BF-4868-9D51-634AFABA1D4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70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Nested Branches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24887" y="1255006"/>
            <a:ext cx="7841314" cy="485331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nest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inside either branch of 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Simple example:  Ordering drinks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Ask the customer for their drink order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customer orders wine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Ask customer for ID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customer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age is 21 or over</a:t>
            </a:r>
          </a:p>
          <a:p>
            <a:pPr lvl="3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Serve wine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Else</a:t>
            </a:r>
          </a:p>
          <a:p>
            <a:pPr lvl="3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Politely explain the law to the customer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Serve customers a non-alcoholic drink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3A2F-613C-4D74-A2B3-E95D66EB048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16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Flowchart of a Nested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0" y="1404483"/>
            <a:ext cx="4114800" cy="60007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Nested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if-else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inside true branch of 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Three paths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143000" y="120015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19075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628900" y="1809750"/>
            <a:ext cx="0" cy="381000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1935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Check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686050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5755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0995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5295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0515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5285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0055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0" name="TextBox 66"/>
          <p:cNvSpPr txBox="1">
            <a:spLocks noChangeArrowheads="1"/>
          </p:cNvSpPr>
          <p:nvPr/>
        </p:nvSpPr>
        <p:spPr bwMode="auto">
          <a:xfrm>
            <a:off x="3200400" y="219075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2001" name="TextBox 67"/>
          <p:cNvSpPr txBox="1">
            <a:spLocks noChangeArrowheads="1"/>
          </p:cNvSpPr>
          <p:nvPr/>
        </p:nvSpPr>
        <p:spPr bwMode="auto">
          <a:xfrm>
            <a:off x="1828800" y="325755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2002" name="TextBox 68"/>
          <p:cNvSpPr txBox="1">
            <a:spLocks noChangeArrowheads="1"/>
          </p:cNvSpPr>
          <p:nvPr/>
        </p:nvSpPr>
        <p:spPr bwMode="auto">
          <a:xfrm>
            <a:off x="5181600" y="333375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628900" y="3181350"/>
            <a:ext cx="0" cy="838200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5912294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2005" name="TextBox 77"/>
          <p:cNvSpPr txBox="1">
            <a:spLocks noChangeArrowheads="1"/>
          </p:cNvSpPr>
          <p:nvPr/>
        </p:nvSpPr>
        <p:spPr bwMode="auto">
          <a:xfrm>
            <a:off x="4648200" y="417195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31060" y="2914866"/>
            <a:ext cx="1617456" cy="3979224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38150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1955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28107" y="4933950"/>
            <a:ext cx="1586" cy="969716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DC16-A000-460A-B425-F84112489D7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58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Tax Example:  nested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</a:t>
            </a:r>
            <a:endParaRPr lang="en-US" altLang="en-US" dirty="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Content Placeholder 1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615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Four outcomes (branches)</a:t>
            </a:r>
          </a:p>
        </p:txBody>
      </p:sp>
      <p:pic>
        <p:nvPicPr>
          <p:cNvPr id="4301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4675"/>
            <a:ext cx="6083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F2DC-398D-4576-80EB-EB228897C16F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512155" y="2243912"/>
            <a:ext cx="2053245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Single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&lt;= 32000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&gt; 32000</a:t>
            </a:r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Married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 &lt;= 64000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&gt; 64000</a:t>
            </a:r>
          </a:p>
        </p:txBody>
      </p:sp>
    </p:spTree>
    <p:extLst>
      <p:ext uri="{BB962C8B-B14F-4D97-AF65-F5344CB8AC3E}">
        <p14:creationId xmlns="" xmlns:p14="http://schemas.microsoft.com/office/powerpoint/2010/main" val="41922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38160"/>
            <a:ext cx="6447918" cy="4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for the Tax Example</a:t>
            </a:r>
          </a:p>
        </p:txBody>
      </p:sp>
      <p:sp>
        <p:nvSpPr>
          <p:cNvPr id="44036" name="Content Placeholder 6"/>
          <p:cNvSpPr>
            <a:spLocks noGrp="1"/>
          </p:cNvSpPr>
          <p:nvPr>
            <p:ph idx="1"/>
          </p:nvPr>
        </p:nvSpPr>
        <p:spPr>
          <a:xfrm>
            <a:off x="1104900" y="5046680"/>
            <a:ext cx="7134225" cy="606425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Four branches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28AC-353F-413D-97E8-BCCF53A7003F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5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Taxes.py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(1)</a:t>
            </a:r>
          </a:p>
        </p:txBody>
      </p:sp>
      <p:pic>
        <p:nvPicPr>
          <p:cNvPr id="45059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143000"/>
            <a:ext cx="5724525" cy="510321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0E66-F4A5-4E67-9DCC-046084A0190F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1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Taxes.py (2)</a:t>
            </a:r>
          </a:p>
        </p:txBody>
      </p:sp>
      <p:sp>
        <p:nvSpPr>
          <p:cNvPr id="4608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‘</a:t>
            </a:r>
            <a:r>
              <a:rPr lang="en-US" altLang="ja-JP" dirty="0" smtClean="0"/>
              <a:t>True’ branch (Single)</a:t>
            </a:r>
          </a:p>
          <a:p>
            <a:pPr lvl="1"/>
            <a:r>
              <a:rPr lang="en-US" altLang="en-US" sz="2000" dirty="0" smtClean="0"/>
              <a:t>Two branches within this branch</a:t>
            </a:r>
          </a:p>
        </p:txBody>
      </p:sp>
      <p:pic>
        <p:nvPicPr>
          <p:cNvPr id="46086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082" r="34445" b="27158"/>
          <a:stretch>
            <a:fillRect/>
          </a:stretch>
        </p:blipFill>
        <p:spPr bwMode="auto">
          <a:xfrm>
            <a:off x="762000" y="2286000"/>
            <a:ext cx="746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437-5028-4A6B-BD3C-3C20984807A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4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Taxes.py</a:t>
            </a:r>
            <a:r>
              <a:rPr lang="en-US" altLang="en-US" dirty="0" smtClean="0"/>
              <a:t> (3)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‘</a:t>
            </a:r>
            <a:r>
              <a:rPr lang="en-US" altLang="ja-JP" dirty="0" smtClean="0"/>
              <a:t>False’ branch (Married)</a:t>
            </a:r>
            <a:endParaRPr lang="en-US" altLang="en-US" dirty="0" smtClean="0"/>
          </a:p>
        </p:txBody>
      </p:sp>
      <p:pic>
        <p:nvPicPr>
          <p:cNvPr id="47110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09" t="72774" r="34245" b="8588"/>
          <a:stretch>
            <a:fillRect/>
          </a:stretch>
        </p:blipFill>
        <p:spPr bwMode="auto">
          <a:xfrm>
            <a:off x="762000" y="1752600"/>
            <a:ext cx="761523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947C-06C5-4E86-AE17-EAF2E566D6E4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38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Hand-tracing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Hand-tracing helps you understand whether a program works correctly</a:t>
            </a:r>
          </a:p>
          <a:p>
            <a:r>
              <a:rPr lang="en-US" altLang="en-US" dirty="0" smtClean="0"/>
              <a:t>Create a table of key variables</a:t>
            </a:r>
          </a:p>
          <a:p>
            <a:pPr lvl="1"/>
            <a:r>
              <a:rPr lang="en-US" altLang="en-US" sz="2000" dirty="0" smtClean="0"/>
              <a:t>Use pencil and paper to track their values</a:t>
            </a:r>
          </a:p>
          <a:p>
            <a:r>
              <a:rPr lang="en-US" altLang="en-US" dirty="0" smtClean="0"/>
              <a:t>Works with pseudocode or code</a:t>
            </a:r>
          </a:p>
          <a:p>
            <a:pPr lvl="1"/>
            <a:r>
              <a:rPr lang="en-US" altLang="en-US" sz="2000" dirty="0" smtClean="0"/>
              <a:t>Track location with a marker </a:t>
            </a:r>
          </a:p>
          <a:p>
            <a:r>
              <a:rPr lang="en-US" altLang="en-US" dirty="0" smtClean="0"/>
              <a:t>Use example input values that:</a:t>
            </a:r>
          </a:p>
          <a:p>
            <a:pPr lvl="1"/>
            <a:r>
              <a:rPr lang="en-US" altLang="en-US" sz="2000" dirty="0" smtClean="0"/>
              <a:t>You know what the correct outcome should be</a:t>
            </a:r>
          </a:p>
          <a:p>
            <a:pPr lvl="1"/>
            <a:r>
              <a:rPr lang="en-US" altLang="en-US" sz="2000" dirty="0" smtClean="0"/>
              <a:t>Will test each branch of your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2D89-1970-4586-88DC-012260C5A8A1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25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71219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computer program often needs to make decisions based on input, or circumstances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buildings and elevators often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skip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the 13</a:t>
            </a:r>
            <a:r>
              <a:rPr lang="en-US" altLang="ja-JP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floor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14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 is really the 13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So every floor above 12 is really 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floor - 1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’</a:t>
            </a:r>
            <a:endParaRPr lang="en-US" altLang="ja-JP" sz="2000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If floor &gt; 12, Actual floor = floor - 1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two keywords of the if statement are: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3103563" y="4853094"/>
            <a:ext cx="4724400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statement allows a program to carry out different actions depending on the nature of the data to be processed.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F27-E27A-4C5E-B84D-33B2DCE604D4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5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Hand-tracing the Tax Example 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>
          <a:xfrm>
            <a:off x="5604510" y="1319983"/>
            <a:ext cx="2466975" cy="2057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Setup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Table of variables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Initial values</a:t>
            </a:r>
          </a:p>
        </p:txBody>
      </p:sp>
      <p:pic>
        <p:nvPicPr>
          <p:cNvPr id="491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6825"/>
            <a:ext cx="4127488" cy="201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59" t="15858" r="59779" b="72083"/>
          <a:stretch>
            <a:fillRect/>
          </a:stretch>
        </p:blipFill>
        <p:spPr bwMode="auto">
          <a:xfrm>
            <a:off x="1152525" y="3476624"/>
            <a:ext cx="4632700" cy="129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2" t="42702" r="69006" b="48755"/>
          <a:stretch>
            <a:fillRect/>
          </a:stretch>
        </p:blipFill>
        <p:spPr bwMode="auto">
          <a:xfrm>
            <a:off x="1152524" y="5092700"/>
            <a:ext cx="3333751" cy="8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2198-EE99-4649-875A-8CB21E7C4424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51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Hand-tracing the Tax Example (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2)</a:t>
            </a:r>
          </a:p>
        </p:txBody>
      </p:sp>
      <p:sp>
        <p:nvSpPr>
          <p:cNvPr id="50179" name="Content Placeholder 7"/>
          <p:cNvSpPr>
            <a:spLocks noGrp="1"/>
          </p:cNvSpPr>
          <p:nvPr>
            <p:ph idx="1"/>
          </p:nvPr>
        </p:nvSpPr>
        <p:spPr>
          <a:xfrm>
            <a:off x="4951095" y="1553245"/>
            <a:ext cx="2253615" cy="1447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variables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From user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Update table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220788"/>
            <a:ext cx="400050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Content Placeholder 7"/>
          <p:cNvSpPr txBox="1">
            <a:spLocks/>
          </p:cNvSpPr>
          <p:nvPr/>
        </p:nvSpPr>
        <p:spPr bwMode="auto">
          <a:xfrm>
            <a:off x="472122" y="4277643"/>
            <a:ext cx="7147878" cy="52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Because marital status is not </a:t>
            </a:r>
            <a:r>
              <a:rPr lang="en-US" altLang="en-US" sz="2000" dirty="0" smtClean="0">
                <a:latin typeface="+mn-lt"/>
              </a:rPr>
              <a:t>“</a:t>
            </a:r>
            <a:r>
              <a:rPr lang="en-US" altLang="ja-JP" sz="2000" dirty="0" smtClean="0">
                <a:latin typeface="+mn-lt"/>
              </a:rPr>
              <a:t>s” </a:t>
            </a:r>
            <a:r>
              <a:rPr lang="en-US" altLang="ja-JP" sz="2000" dirty="0">
                <a:latin typeface="+mn-lt"/>
              </a:rPr>
              <a:t>we skip to the else on line 25 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50184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128" r="63898" b="42032"/>
          <a:stretch>
            <a:fillRect/>
          </a:stretch>
        </p:blipFill>
        <p:spPr bwMode="auto">
          <a:xfrm>
            <a:off x="472122" y="5000625"/>
            <a:ext cx="4478973" cy="4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0618" r="16138" b="59818"/>
          <a:stretch>
            <a:fillRect/>
          </a:stretch>
        </p:blipFill>
        <p:spPr bwMode="auto">
          <a:xfrm>
            <a:off x="472122" y="3238500"/>
            <a:ext cx="8245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2392" r="74670" b="24005"/>
          <a:stretch>
            <a:fillRect/>
          </a:stretch>
        </p:blipFill>
        <p:spPr bwMode="auto">
          <a:xfrm>
            <a:off x="472122" y="5658768"/>
            <a:ext cx="3128328" cy="39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354-77F8-4B16-981F-62058A5F7011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Hand-tracing the Tax Example (3)</a:t>
            </a:r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Because income is not &lt;= 64000, we move to the else clause on line 28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Update variables on lines 29 and 30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 constants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166481"/>
            <a:ext cx="3638550" cy="179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Content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4" t="75496" r="33408" b="9010"/>
          <a:stretch>
            <a:fillRect/>
          </a:stretch>
        </p:blipFill>
        <p:spPr bwMode="auto">
          <a:xfrm>
            <a:off x="822959" y="2458896"/>
            <a:ext cx="6954838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36E-E98D-47AB-87EE-DFAD3A94E6D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3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Alternatives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1BC9-B5A0-42BA-ABCE-BA03D5D70EE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0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3.4 Multiple Alternatives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if you have more than two branches?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Count the branches for the following earthquake effect example: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8 (or greater)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7 to 7.99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6 to 6.99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4.5 to 5.99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Less than 4.5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437929" y="4132385"/>
            <a:ext cx="4343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When using multiple 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2000" dirty="0">
                <a:cs typeface="Arial" panose="020B0604020202020204" pitchFamily="34" charset="0"/>
              </a:rPr>
              <a:t> statements, test </a:t>
            </a:r>
            <a:r>
              <a:rPr lang="en-US" altLang="en-US" sz="2000" dirty="0" smtClean="0">
                <a:cs typeface="Arial" panose="020B0604020202020204" pitchFamily="34" charset="0"/>
              </a:rPr>
              <a:t>the general </a:t>
            </a:r>
            <a:r>
              <a:rPr lang="en-US" altLang="en-US" sz="2000" dirty="0">
                <a:cs typeface="Arial" panose="020B0604020202020204" pitchFamily="34" charset="0"/>
              </a:rPr>
              <a:t>conditions after </a:t>
            </a:r>
            <a:r>
              <a:rPr lang="en-US" altLang="en-US" sz="2000" dirty="0" smtClean="0">
                <a:cs typeface="Arial" panose="020B0604020202020204" pitchFamily="34" charset="0"/>
              </a:rPr>
              <a:t>the more </a:t>
            </a:r>
            <a:r>
              <a:rPr lang="en-US" altLang="en-US" sz="2000" dirty="0">
                <a:cs typeface="Arial" panose="020B0604020202020204" pitchFamily="34" charset="0"/>
              </a:rPr>
              <a:t>specific conditions.</a:t>
            </a:r>
          </a:p>
        </p:txBody>
      </p:sp>
      <p:pic>
        <p:nvPicPr>
          <p:cNvPr id="1331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79" y="2292248"/>
            <a:ext cx="40386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66-1562-42E1-A15F-4AA5363470E8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11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Multiway Branching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45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66"/>
          <p:cNvSpPr txBox="1">
            <a:spLocks noChangeArrowheads="1"/>
          </p:cNvSpPr>
          <p:nvPr/>
        </p:nvSpPr>
        <p:spPr bwMode="auto">
          <a:xfrm>
            <a:off x="3384549" y="241867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0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7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63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0894-05EC-46C4-8A3D-12EFD970936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81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Else, if…</a:t>
            </a:r>
          </a:p>
          <a:p>
            <a:r>
              <a:rPr lang="en-US" dirty="0" smtClean="0"/>
              <a:t>As soon as one on the test conditions succeeds, the statement block is executed</a:t>
            </a:r>
          </a:p>
          <a:p>
            <a:pPr lvl="1"/>
            <a:r>
              <a:rPr lang="en-US" sz="2000" dirty="0" smtClean="0"/>
              <a:t>No other tests are attempted</a:t>
            </a:r>
          </a:p>
          <a:p>
            <a:r>
              <a:rPr lang="en-US" dirty="0" smtClean="0"/>
              <a:t>If none of the test conditions succeed the final else clause is executed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CCF6-9A96-413E-A9D0-16E84B809CC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3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Multiway Branching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62-DDBD-492F-8EF4-FC7B20F31D1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9588" y="1142700"/>
            <a:ext cx="8124825" cy="33626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richter &gt;= 8.0 :  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Handle the ‘</a:t>
            </a:r>
            <a:r>
              <a:rPr lang="en-US" altLang="ja-JP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special case’ first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print("Most structures fall")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7.0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print("Many buildings destroyed")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6.0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print("Many buildings damaged, some collapse")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4.5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print("Damage to poorly constructed buildings")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lse :</a:t>
            </a:r>
            <a:r>
              <a:rPr lang="en-US" sz="19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so that the</a:t>
            </a:r>
            <a:r>
              <a:rPr lang="en-US" sz="1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ja-JP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general case’ can be handled last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print("No destruction of buildings")</a:t>
            </a:r>
          </a:p>
        </p:txBody>
      </p:sp>
    </p:spTree>
    <p:extLst>
      <p:ext uri="{BB962C8B-B14F-4D97-AF65-F5344CB8AC3E}">
        <p14:creationId xmlns="" xmlns:p14="http://schemas.microsoft.com/office/powerpoint/2010/main" val="6897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What is Wrong With This Code?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6260" y="1476375"/>
            <a:ext cx="8077200" cy="27241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</a:rPr>
              <a:t> richter &gt;= 8.0 : 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print("Most structures fall")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7.0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destroyed")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6.0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damaged, some collapse")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4.5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print("Damage to poorly constructed buildings")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2617-F9BA-4D2C-AEBA-9E822E14F3F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0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Flowcharts to Develop </a:t>
            </a:r>
            <a:r>
              <a:rPr lang="en-US" smtClean="0"/>
              <a:t>and Refine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877C-0DAE-4A6F-85C4-998360C96C1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31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the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One of the two branches is executed once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True (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 	or 	False (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</a:t>
            </a: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1838325"/>
            <a:ext cx="5267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38" r="4355"/>
          <a:stretch>
            <a:fillRect/>
          </a:stretch>
        </p:blipFill>
        <p:spPr bwMode="auto">
          <a:xfrm>
            <a:off x="5897992" y="2116829"/>
            <a:ext cx="2833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4C95-7394-4CD5-A8FA-22E94FCD525B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821908"/>
            <a:ext cx="7762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3.5 Problem Solving: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66169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have seen a few basic flowcharts</a:t>
            </a:r>
          </a:p>
          <a:p>
            <a:pPr>
              <a:defRPr/>
            </a:pPr>
            <a:r>
              <a:rPr lang="en-US" dirty="0" smtClean="0"/>
              <a:t>A flowchart shows the structure of decisions and tasks to solve a problem</a:t>
            </a:r>
          </a:p>
          <a:p>
            <a:pPr>
              <a:defRPr/>
            </a:pPr>
            <a:r>
              <a:rPr lang="en-US" dirty="0" smtClean="0"/>
              <a:t>Basic flowchart elements: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5543550" y="4687260"/>
            <a:ext cx="312420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Each branch of a decision can contain tasks and further 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decisions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87D1-5EDE-4503-B978-FE20B9744BB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141" y="4483601"/>
            <a:ext cx="4572000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them with arrows</a:t>
            </a:r>
          </a:p>
          <a:p>
            <a:pPr marL="685800" lvl="2" indent="-228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never point 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another branch!</a:t>
            </a:r>
          </a:p>
        </p:txBody>
      </p:sp>
    </p:spTree>
    <p:extLst>
      <p:ext uri="{BB962C8B-B14F-4D97-AF65-F5344CB8AC3E}">
        <p14:creationId xmlns="" xmlns:p14="http://schemas.microsoft.com/office/powerpoint/2010/main" val="42654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Flowcharts are an excellent tool </a:t>
            </a:r>
          </a:p>
          <a:p>
            <a:r>
              <a:rPr lang="en-US" dirty="0" smtClean="0"/>
              <a:t>They can help you visualize the flow of your algorithm</a:t>
            </a:r>
          </a:p>
          <a:p>
            <a:r>
              <a:rPr lang="en-US" dirty="0" smtClean="0"/>
              <a:t> Building the flowchart</a:t>
            </a:r>
          </a:p>
          <a:p>
            <a:pPr lvl="1"/>
            <a:r>
              <a:rPr lang="en-US" sz="2000" dirty="0" smtClean="0"/>
              <a:t>Link your tasks and input / output boxes in the sequence they need to be executed</a:t>
            </a:r>
          </a:p>
          <a:p>
            <a:pPr lvl="1"/>
            <a:r>
              <a:rPr lang="en-US" sz="2000" dirty="0" smtClean="0"/>
              <a:t>When you need to make a decision use the diamond (a conditional statement) with two outcomes </a:t>
            </a:r>
          </a:p>
          <a:p>
            <a:pPr lvl="1"/>
            <a:r>
              <a:rPr lang="en-US" sz="2000" dirty="0" smtClean="0"/>
              <a:t>Never point an arrow  inside another branch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2551-857D-474F-939E-3D0A55A8FB8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22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438275"/>
            <a:ext cx="3237288" cy="4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Conditional Flowcharts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95352" y="1183378"/>
            <a:ext cx="1781812" cy="432940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Two Outcomes</a:t>
            </a:r>
          </a:p>
        </p:txBody>
      </p:sp>
      <p:sp>
        <p:nvSpPr>
          <p:cNvPr id="18439" name="Content Placeholder 2"/>
          <p:cNvSpPr txBox="1">
            <a:spLocks/>
          </p:cNvSpPr>
          <p:nvPr/>
        </p:nvSpPr>
        <p:spPr bwMode="auto">
          <a:xfrm>
            <a:off x="5257799" y="1183378"/>
            <a:ext cx="232981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buNone/>
            </a:pPr>
            <a:r>
              <a:rPr lang="en-US" altLang="en-US" sz="2000" dirty="0">
                <a:latin typeface="+mn-lt"/>
              </a:rPr>
              <a:t> Multiple Outcomes</a:t>
            </a: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9" y="1438275"/>
            <a:ext cx="36004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F1CC-EA60-4E19-995F-277DA749F0D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951" y="1979160"/>
            <a:ext cx="597027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Times New Roman" pitchFamily="18" charset="0"/>
              </a:rPr>
              <a:t>Shipping costs are $5 inside </a:t>
            </a:r>
            <a:r>
              <a:rPr lang="en-US" dirty="0" smtClean="0">
                <a:cs typeface="Times New Roman" pitchFamily="18" charset="0"/>
              </a:rPr>
              <a:t>the contiguous the United States (Lower 48 states), and $10 to </a:t>
            </a:r>
            <a:r>
              <a:rPr lang="en-US" dirty="0">
                <a:cs typeface="Times New Roman" pitchFamily="18" charset="0"/>
              </a:rPr>
              <a:t>Hawaii and </a:t>
            </a:r>
            <a:r>
              <a:rPr lang="en-US" dirty="0" smtClean="0">
                <a:cs typeface="Times New Roman" pitchFamily="18" charset="0"/>
              </a:rPr>
              <a:t>Alaska. International shipping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costs </a:t>
            </a:r>
            <a:r>
              <a:rPr lang="en-US" dirty="0">
                <a:cs typeface="Times New Roman" pitchFamily="18" charset="0"/>
              </a:rPr>
              <a:t>are also $10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dirty="0" smtClean="0"/>
              <a:t>Three Branches:</a:t>
            </a:r>
            <a:endParaRPr lang="en-US" dirty="0"/>
          </a:p>
        </p:txBody>
      </p:sp>
      <p:sp>
        <p:nvSpPr>
          <p:cNvPr id="19463" name="TextBox 5"/>
          <p:cNvSpPr txBox="1">
            <a:spLocks noChangeArrowheads="1"/>
          </p:cNvSpPr>
          <p:nvPr/>
        </p:nvSpPr>
        <p:spPr bwMode="auto">
          <a:xfrm>
            <a:off x="2846388" y="5255073"/>
            <a:ext cx="145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International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905189" y="5324200"/>
            <a:ext cx="1495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Hawaii/Alaska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19465" name="TextBox 8"/>
          <p:cNvSpPr txBox="1">
            <a:spLocks noChangeArrowheads="1"/>
          </p:cNvSpPr>
          <p:nvPr/>
        </p:nvSpPr>
        <p:spPr bwMode="auto">
          <a:xfrm>
            <a:off x="7275552" y="5255073"/>
            <a:ext cx="1048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Lower 48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F9E9-56E6-457D-934E-BD44EF4BDFB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8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2597" y="2296195"/>
            <a:ext cx="5724525" cy="4010150"/>
            <a:chOff x="1577975" y="2086645"/>
            <a:chExt cx="5724525" cy="401015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975" y="2086645"/>
              <a:ext cx="5724525" cy="332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1714500" y="5450682"/>
              <a:ext cx="14541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International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Branch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3521075" y="5450682"/>
              <a:ext cx="16351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Hawaii/Alaska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Branch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5951538" y="5450682"/>
              <a:ext cx="113347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Lower 48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Branch</a:t>
              </a:r>
            </a:p>
          </p:txBody>
        </p:sp>
      </p:grp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Don’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t Connect Branches!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Shipping costs are $5 inside the United States, except that to Hawaii and Alaska they are $10. International shipping costs are also $10.</a:t>
            </a:r>
          </a:p>
          <a:p>
            <a:pPr marL="0" indent="0"/>
            <a:r>
              <a:rPr lang="en-US" altLang="en-US" dirty="0" smtClean="0">
                <a:ea typeface="ＭＳ Ｐゴシック" panose="020B0600070205080204" pitchFamily="34" charset="-128"/>
              </a:rPr>
              <a:t> Don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’t do this!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2DE6-9390-4C2A-AAEF-4A76C669C49B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0" y="1814056"/>
            <a:ext cx="5219699" cy="446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26219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Times New Roman" pitchFamily="18" charset="0"/>
              </a:rPr>
              <a:t>Shipping costs are $5 inside </a:t>
            </a:r>
            <a:r>
              <a:rPr lang="en-US" dirty="0" smtClean="0">
                <a:cs typeface="Times New Roman" pitchFamily="18" charset="0"/>
              </a:rPr>
              <a:t>the United </a:t>
            </a:r>
            <a:r>
              <a:rPr lang="en-US" dirty="0">
                <a:cs typeface="Times New Roman" pitchFamily="18" charset="0"/>
              </a:rPr>
              <a:t>States, except that to Hawaii and Alaska they are $10. </a:t>
            </a:r>
            <a:r>
              <a:rPr lang="en-US" dirty="0" smtClean="0">
                <a:cs typeface="Times New Roman" pitchFamily="18" charset="0"/>
              </a:rPr>
              <a:t>International shipping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costs </a:t>
            </a:r>
            <a:r>
              <a:rPr lang="en-US" dirty="0">
                <a:cs typeface="Times New Roman" pitchFamily="18" charset="0"/>
              </a:rPr>
              <a:t>are also $10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2B52-C598-4BEA-ADE2-7D03CBD3CD9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Decision Making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888619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systems are used to help sort and route luggage at airports</a:t>
            </a:r>
          </a:p>
          <a:p>
            <a:r>
              <a:rPr lang="en-US" dirty="0" smtClean="0"/>
              <a:t>The systems:</a:t>
            </a:r>
          </a:p>
          <a:p>
            <a:pPr lvl="1"/>
            <a:r>
              <a:rPr lang="en-US" sz="2000" dirty="0" smtClean="0"/>
              <a:t>Scan the baggage tags</a:t>
            </a:r>
          </a:p>
          <a:p>
            <a:pPr lvl="1"/>
            <a:r>
              <a:rPr lang="en-US" sz="2000" dirty="0" smtClean="0"/>
              <a:t>Sorts the items</a:t>
            </a:r>
          </a:p>
          <a:p>
            <a:pPr lvl="1"/>
            <a:r>
              <a:rPr lang="en-US" sz="2000" dirty="0" smtClean="0"/>
              <a:t>Routes the items to conveyor belts</a:t>
            </a:r>
          </a:p>
          <a:p>
            <a:pPr lvl="1"/>
            <a:r>
              <a:rPr lang="en-US" sz="2000" dirty="0" smtClean="0"/>
              <a:t>Humans then place the bags on trucks</a:t>
            </a:r>
          </a:p>
          <a:p>
            <a:r>
              <a:rPr lang="en-US" dirty="0" smtClean="0"/>
              <a:t>In 1993 Denver built a new airport with a “state of the art”  luggage system that replaced the human operators with robotic carts</a:t>
            </a:r>
          </a:p>
          <a:p>
            <a:pPr lvl="1"/>
            <a:r>
              <a:rPr lang="en-US" sz="2000" dirty="0" smtClean="0"/>
              <a:t>The system failed</a:t>
            </a:r>
          </a:p>
          <a:p>
            <a:pPr lvl="1"/>
            <a:r>
              <a:rPr lang="en-US" sz="2000" dirty="0" smtClean="0"/>
              <a:t>The airport could not open </a:t>
            </a:r>
            <a:r>
              <a:rPr lang="en-US" sz="2000" dirty="0" err="1" smtClean="0"/>
              <a:t>with out</a:t>
            </a:r>
            <a:r>
              <a:rPr lang="en-US" sz="2000" dirty="0" smtClean="0"/>
              <a:t> a luggage system</a:t>
            </a:r>
          </a:p>
          <a:p>
            <a:pPr lvl="1"/>
            <a:r>
              <a:rPr lang="en-US" sz="2000" dirty="0" smtClean="0"/>
              <a:t>The system was replaced (it took over a year)</a:t>
            </a:r>
          </a:p>
          <a:p>
            <a:pPr lvl="1"/>
            <a:r>
              <a:rPr lang="en-US" sz="2000" dirty="0" smtClean="0"/>
              <a:t>The cost was almost $1B…. (yes one billion…  1994 dollars)</a:t>
            </a:r>
          </a:p>
          <a:p>
            <a:pPr lvl="1"/>
            <a:r>
              <a:rPr lang="en-US" sz="2000" dirty="0" smtClean="0"/>
              <a:t>The company that designed the system went bankrupt 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334-85DB-4C75-9FC8-4B2D8D3DED8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62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Cases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B0B-3F26-46A3-B8EC-C15E5244282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4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Solving: Test Cases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Aim for complete coverage of all decision points:</a:t>
            </a:r>
          </a:p>
          <a:p>
            <a:pPr lvl="1"/>
            <a:r>
              <a:rPr lang="en-US" altLang="en-US" sz="2000" dirty="0" smtClean="0"/>
              <a:t>There are two possibilities for the marital status and two tax brackets for each status, yielding four test cases</a:t>
            </a:r>
          </a:p>
          <a:p>
            <a:pPr lvl="1"/>
            <a:r>
              <a:rPr lang="en-US" altLang="en-US" sz="2000" dirty="0" smtClean="0"/>
              <a:t>Test a handful of boundary conditions, such as an income that is at the boundary between two tax brackets, and a zero income</a:t>
            </a:r>
          </a:p>
          <a:p>
            <a:pPr lvl="1"/>
            <a:r>
              <a:rPr lang="en-US" altLang="en-US" sz="2000" dirty="0" smtClean="0"/>
              <a:t>If you are responsible for error checking (which is discussed in Section 3.9), also test an invalid input, such as a negative income</a:t>
            </a:r>
          </a:p>
          <a:p>
            <a:r>
              <a:rPr lang="en-US" altLang="en-US" dirty="0" smtClean="0"/>
              <a:t>Each branch of your code should be covered with a test case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0F4F-B460-460A-9429-880AD76BC5F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7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Choosing Test Cases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93762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Choose input values that: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Test boundary cases and 0 values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Test each branch</a:t>
            </a:r>
          </a:p>
        </p:txBody>
      </p:sp>
      <p:pic>
        <p:nvPicPr>
          <p:cNvPr id="2355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43705"/>
            <a:ext cx="8302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1FD-4995-4461-98CE-38AAF603C1F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77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with only a True Branch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may not need a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False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(</a:t>
            </a:r>
            <a:r>
              <a:rPr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) branch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639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08" r="1927"/>
          <a:stretch>
            <a:fillRect/>
          </a:stretch>
        </p:blipFill>
        <p:spPr bwMode="auto">
          <a:xfrm>
            <a:off x="792480" y="1657050"/>
            <a:ext cx="5210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38" y="3371850"/>
            <a:ext cx="3438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EBB-E298-4F0F-A8E5-694F3BFD91B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5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Schedule…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reasonable estimate of the time it will take you to:</a:t>
            </a:r>
          </a:p>
          <a:p>
            <a:pPr lvl="1"/>
            <a:r>
              <a:rPr lang="en-US" sz="2000" dirty="0" smtClean="0"/>
              <a:t>Design the algorithm</a:t>
            </a:r>
          </a:p>
          <a:p>
            <a:pPr lvl="1"/>
            <a:r>
              <a:rPr lang="en-US" sz="2000" dirty="0" smtClean="0"/>
              <a:t>Develop test cases</a:t>
            </a:r>
          </a:p>
          <a:p>
            <a:pPr lvl="1"/>
            <a:r>
              <a:rPr lang="en-US" sz="2000" dirty="0" smtClean="0"/>
              <a:t>Translate the algorithm to code and enter the code</a:t>
            </a:r>
          </a:p>
          <a:p>
            <a:pPr lvl="1"/>
            <a:r>
              <a:rPr lang="en-US" sz="2000" dirty="0" smtClean="0"/>
              <a:t>Test and debug your program</a:t>
            </a:r>
          </a:p>
          <a:p>
            <a:r>
              <a:rPr lang="en-US" dirty="0" smtClean="0"/>
              <a:t>Leave some extra time for unanticipated problems</a:t>
            </a:r>
          </a:p>
          <a:p>
            <a:pPr marL="0" indent="0" algn="ctr">
              <a:buNone/>
            </a:pPr>
            <a:r>
              <a:rPr lang="en-US" b="1" i="1" dirty="0" smtClean="0"/>
              <a:t>As you gain more experience your estimates will become more accurate.  It is better to have some extra time than to be late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858B-7FF3-412E-994B-E67AA0723898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36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 and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B10-EFE7-4547-9896-D07DAB28D91F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4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dirty="0" smtClean="0"/>
              <a:t>Boolean Variables</a:t>
            </a:r>
          </a:p>
          <a:p>
            <a:pPr lvl="1">
              <a:defRPr/>
            </a:pPr>
            <a:r>
              <a:rPr lang="en-US" sz="2000" dirty="0" smtClean="0"/>
              <a:t>A Boolean variable is often called a flag because it can be either up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 smtClean="0"/>
              <a:t>) or down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boolean</a:t>
            </a:r>
            <a:r>
              <a:rPr lang="en-US" sz="2000" dirty="0" smtClean="0"/>
              <a:t> is a Python data type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failed = True</a:t>
            </a:r>
          </a:p>
          <a:p>
            <a:pPr lvl="1">
              <a:defRPr/>
            </a:pPr>
            <a:r>
              <a:rPr lang="en-US" sz="2000" dirty="0" smtClean="0"/>
              <a:t>Boolean variables can be either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rue</a:t>
            </a:r>
            <a:r>
              <a:rPr lang="en-US" sz="2000" dirty="0" smtClean="0"/>
              <a:t> or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alse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There are two Boolean Operators: 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/>
              <a:t>They are used to combine multiple conditions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FED-F234-487F-96F5-F77BC293C41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Combining two conditions is often used in range checking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Is a value between two other values?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Both sides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must be true for the result to be true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is also possible to write: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88654" y="2793308"/>
            <a:ext cx="4120449" cy="81498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14" y="2730934"/>
            <a:ext cx="3012888" cy="234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C723-2457-4D93-AD4A-40D9A17EF88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5401" y="4277115"/>
            <a:ext cx="4120449" cy="81498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</a:t>
            </a:r>
            <a:r>
              <a:rPr lang="en-US" sz="2000" kern="0" dirty="0" smtClean="0">
                <a:latin typeface="Consolas" pitchFamily="49" charset="0"/>
              </a:rPr>
              <a:t>0 &lt; </a:t>
            </a:r>
            <a:r>
              <a:rPr lang="en-US" sz="2000" kern="0" dirty="0">
                <a:latin typeface="Consolas" pitchFamily="49" charset="0"/>
              </a:rPr>
              <a:t>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</p:txBody>
      </p:sp>
    </p:spTree>
    <p:extLst>
      <p:ext uri="{BB962C8B-B14F-4D97-AF65-F5344CB8AC3E}">
        <p14:creationId xmlns="" xmlns:p14="http://schemas.microsoft.com/office/powerpoint/2010/main" val="4221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if only one of two conditions need to be true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 a compound conditional with an </a:t>
            </a:r>
            <a:r>
              <a:rPr lang="en-US" alt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either condition is true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result is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2066629"/>
            <a:ext cx="4173722" cy="114583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temp &lt;= 0 or temp &gt;= 100 :</a:t>
            </a:r>
          </a:p>
          <a:p>
            <a:pPr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("Not liquid")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3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76" y="2536194"/>
            <a:ext cx="3810000" cy="296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8D02-4598-4E51-894E-968116CA07E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7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you need to invert a boolean variable or comparison, precede it with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you are using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try to use simpler logic: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1952655"/>
            <a:ext cx="4776012" cy="83428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 </a:t>
            </a:r>
            <a:r>
              <a:rPr lang="en-US" sz="2000" dirty="0" smtClean="0">
                <a:latin typeface="Consolas" pitchFamily="49" charset="0"/>
              </a:rPr>
              <a:t>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grade &lt; 60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"Drop?")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3041863"/>
            <a:ext cx="5041605" cy="91416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</a:rPr>
              <a:t>(grade &lt; 60)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"Stay")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22959" y="4546718"/>
            <a:ext cx="4615816" cy="7787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grade &gt;= 60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</a:t>
            </a:r>
            <a:r>
              <a:rPr lang="en-US" altLang="ja-JP" sz="2000" dirty="0">
                <a:latin typeface="Consolas" pitchFamily="49" charset="0"/>
              </a:rPr>
              <a:t>"Stay")</a:t>
            </a:r>
            <a:r>
              <a:rPr lang="en-US" sz="2000" kern="0" dirty="0">
                <a:latin typeface="Consolas" pitchFamily="49" charset="0"/>
              </a:rPr>
              <a:t> </a:t>
            </a:r>
          </a:p>
        </p:txBody>
      </p:sp>
      <p:pic>
        <p:nvPicPr>
          <p:cNvPr id="2765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02" y="2212951"/>
            <a:ext cx="2382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2F9-06DF-46A4-9C73-5FD5636A3C6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8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inequality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slightly different operator is used for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checking for inequality rather than negation.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inequality: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password that the user entered is not equal to the password on file.</a:t>
            </a:r>
          </a:p>
          <a:p>
            <a:pPr lvl="1"/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userPassword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!=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filePassword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0C1F-607C-4898-8F09-CBCA58AAD2C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8" y="828675"/>
            <a:ext cx="491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Flowchart</a:t>
            </a:r>
          </a:p>
        </p:txBody>
      </p:sp>
      <p:sp>
        <p:nvSpPr>
          <p:cNvPr id="2970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473964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is often called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Used to validate that the input is between two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3851675"/>
            <a:ext cx="4120516" cy="78223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956-31E1-4631-997B-EB1ABB66032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9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83" y="1854671"/>
            <a:ext cx="4515927" cy="44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or</a:t>
            </a:r>
            <a:r>
              <a:rPr lang="en-US" altLang="en-US" smtClean="0">
                <a:ea typeface="ＭＳ Ｐゴシック" panose="020B0600070205080204" pitchFamily="34" charset="-128"/>
              </a:rPr>
              <a:t> flowchart</a:t>
            </a:r>
          </a:p>
        </p:txBody>
      </p:sp>
      <p:sp>
        <p:nvSpPr>
          <p:cNvPr id="30727" name="Content Placeholder 2"/>
          <p:cNvSpPr>
            <a:spLocks noGrp="1"/>
          </p:cNvSpPr>
          <p:nvPr>
            <p:ph idx="1"/>
          </p:nvPr>
        </p:nvSpPr>
        <p:spPr>
          <a:xfrm>
            <a:off x="594651" y="1255006"/>
            <a:ext cx="7772110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Another form of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Checks if value is outside a range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94651" y="3290953"/>
            <a:ext cx="4256701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B770-5704-42FA-81D4-EDC9B288AAF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52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Operator Examples</a:t>
            </a:r>
          </a:p>
        </p:txBody>
      </p:sp>
      <p:pic>
        <p:nvPicPr>
          <p:cNvPr id="31749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235" y="1461562"/>
            <a:ext cx="8202001" cy="388945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7E0-5161-4AE9-B800-8C7DF49B82C1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0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3.1: The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mtClean="0">
                <a:ea typeface="ＭＳ Ｐゴシック" panose="020B0600070205080204" pitchFamily="34" charset="-128"/>
              </a:rPr>
              <a:t> Statement</a:t>
            </a: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931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3B0-038E-407B-9811-10A86B1C232B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49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Common Errors with Boolean Conditions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Confusing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 </a:t>
            </a:r>
            <a:r>
              <a:rPr lang="en-US" dirty="0" smtClean="0">
                <a:ea typeface="ＭＳ Ｐゴシック" pitchFamily="34" charset="-128"/>
              </a:rPr>
              <a:t>conditions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It is a surprisingly common error to confuse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000" dirty="0" smtClean="0">
                <a:ea typeface="ＭＳ Ｐゴシック" pitchFamily="34" charset="-128"/>
              </a:rPr>
              <a:t> and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sz="2000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conditions. 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A value lies between 0 and 100 if it is at least 0 </a:t>
            </a:r>
            <a:r>
              <a:rPr lang="en-US" sz="2000" b="1" i="1" dirty="0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sz="2000" dirty="0" smtClean="0">
                <a:ea typeface="ＭＳ Ｐゴシック" pitchFamily="34" charset="-128"/>
              </a:rPr>
              <a:t> at most 100. 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It lies outside that range if it is less than 0 </a:t>
            </a:r>
            <a:r>
              <a:rPr lang="en-US" sz="2000" b="1" i="1" dirty="0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sz="2000" dirty="0" smtClean="0">
                <a:ea typeface="ＭＳ Ｐゴシック" pitchFamily="34" charset="-128"/>
              </a:rPr>
              <a:t> greater than 100. 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There is no golden rule; you just have to think carefully.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6887-67F2-4F67-B150-91891F3C9F6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5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10120" y="2772145"/>
            <a:ext cx="5323760" cy="3415784"/>
            <a:chOff x="1911348" y="2772145"/>
            <a:chExt cx="5323760" cy="3415784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348" y="2772145"/>
              <a:ext cx="4512096" cy="341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6244508" y="4184489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 are evaluated from left to right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the left half of an </a:t>
            </a:r>
            <a:r>
              <a:rPr lang="en-US" altLang="en-US" sz="20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condition is false, why look further?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2062462"/>
            <a:ext cx="4171950" cy="828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3655-6A77-4479-B88E-9CB84D536AC2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07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the left half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true, why look further?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1790031"/>
            <a:ext cx="430557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0601" y="2728913"/>
            <a:ext cx="5562798" cy="3497262"/>
            <a:chOff x="3448050" y="2728913"/>
            <a:chExt cx="5562798" cy="3497262"/>
          </a:xfrm>
        </p:grpSpPr>
        <p:pic>
          <p:nvPicPr>
            <p:cNvPr id="348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948" y="2728913"/>
              <a:ext cx="5295900" cy="349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3448050" y="4842900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35F-92A0-425F-BDBB-CD633891FDA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24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 Morgan’</a:t>
            </a:r>
            <a:r>
              <a:rPr lang="en-US" altLang="ja-JP" smtClean="0">
                <a:ea typeface="ＭＳ Ｐゴシック" panose="020B0600070205080204" pitchFamily="34" charset="-128"/>
              </a:rPr>
              <a:t>s law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tells you how to negate </a:t>
            </a:r>
            <a:r>
              <a:rPr lang="en-US" altLang="ja-JP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conditions: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and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or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 Shipping is higher to AK and HI</a:t>
            </a: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simplify conditions with negations of 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expressions, it’s a good idea to apply 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to move the negations to the innermost level.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3183" y="2920382"/>
            <a:ext cx="3728802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(country != "USA"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"AK"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"HI")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shippingCharge = 20.00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599" y="2910140"/>
            <a:ext cx="3705225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not(country=="USA"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state=="AK"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state=="HI") : shippingCharge = 20.00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588B-A742-4E33-9353-5C1AA70316C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2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B20A-24B8-4316-89B4-AA4C31CDC0CC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7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Analyzing Strings – The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Sometimes it’s necessary to analyze or ask certain questions about a particular string.</a:t>
            </a:r>
          </a:p>
          <a:p>
            <a:pPr lvl="1">
              <a:defRPr/>
            </a:pPr>
            <a:r>
              <a:rPr lang="en-US" sz="2000" dirty="0"/>
              <a:t>Sometimes it is necessary to determine if a string contains a given substring. That </a:t>
            </a:r>
            <a:r>
              <a:rPr lang="en-US" sz="2000" dirty="0" smtClean="0"/>
              <a:t>is, one </a:t>
            </a:r>
            <a:r>
              <a:rPr lang="en-US" sz="2000" dirty="0"/>
              <a:t>string contains an exact match of another string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2000" dirty="0"/>
              <a:t>Given this code segment,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name = "John Wayne"</a:t>
            </a:r>
          </a:p>
          <a:p>
            <a:pPr lvl="1">
              <a:defRPr/>
            </a:pPr>
            <a:r>
              <a:rPr lang="en-US" sz="2000" dirty="0"/>
              <a:t>the expression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"Way"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name</a:t>
            </a:r>
          </a:p>
          <a:p>
            <a:pPr lvl="1">
              <a:defRPr/>
            </a:pPr>
            <a:r>
              <a:rPr lang="en-US" sz="2000" dirty="0"/>
              <a:t>yields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/>
              <a:t> because the substring 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Way</a:t>
            </a:r>
            <a:r>
              <a:rPr lang="en-US" sz="2000" dirty="0"/>
              <a:t>" occurs within the string stored in </a:t>
            </a:r>
            <a:r>
              <a:rPr lang="en-US" sz="2000" dirty="0" smtClean="0"/>
              <a:t>variable name.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The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not in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operator is the inverse on the in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B84-B6FC-491E-99A3-28FB9D26F06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2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Substring: Suffixes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Suppose you are given the name of a file and need to ensure that it has the correct extension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filename.endswith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(".html") :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print("This is an HTML file.")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endswith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string method is applied to the string stored in filename and returns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True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if the string ends with the substring ".html"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otherwise.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D4FC-F5C0-4BC5-A106-6C304FBA73D4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Operations for Testing Substrings</a:t>
            </a:r>
          </a:p>
        </p:txBody>
      </p:sp>
      <p:pic>
        <p:nvPicPr>
          <p:cNvPr id="3891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" y="1588664"/>
            <a:ext cx="8302576" cy="33375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BC61-C1FF-45BB-B80C-54EC24C2A78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Methods: Testing String Characteristics (1)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6" y="1638648"/>
            <a:ext cx="7236245" cy="411422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167-B4B3-4779-99FC-0B508E6FE6B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98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Methods for Testing String Characteristics (2)</a:t>
            </a:r>
          </a:p>
        </p:txBody>
      </p:sp>
      <p:pic>
        <p:nvPicPr>
          <p:cNvPr id="4096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7130"/>
          <a:stretch>
            <a:fillRect/>
          </a:stretch>
        </p:blipFill>
        <p:spPr bwMode="auto">
          <a:xfrm>
            <a:off x="450670" y="2035244"/>
            <a:ext cx="8153038" cy="347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58"/>
          <a:stretch>
            <a:fillRect/>
          </a:stretch>
        </p:blipFill>
        <p:spPr bwMode="auto">
          <a:xfrm>
            <a:off x="450670" y="1243942"/>
            <a:ext cx="8153038" cy="66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163-8C3F-4E14-9C40-082075803E5A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1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Elevatorsim.py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8435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3" y="1295400"/>
            <a:ext cx="8534400" cy="3581400"/>
          </a:xfrm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5159829"/>
            <a:ext cx="489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CBE-916A-4128-82BC-9D4957E8C816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36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Comparing and Analyzing Strings (1)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69198"/>
            <a:ext cx="5867400" cy="512461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95F1-A0DF-4E80-AD28-760F4E3A615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9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Comparing and Analyzing Strings (2)</a:t>
            </a:r>
          </a:p>
        </p:txBody>
      </p:sp>
      <p:pic>
        <p:nvPicPr>
          <p:cNvPr id="4403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797"/>
          <a:stretch>
            <a:fillRect/>
          </a:stretch>
        </p:blipFill>
        <p:spPr bwMode="auto">
          <a:xfrm>
            <a:off x="236538" y="1685925"/>
            <a:ext cx="85312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3330"/>
          <a:stretch>
            <a:fillRect/>
          </a:stretch>
        </p:blipFill>
        <p:spPr bwMode="auto">
          <a:xfrm>
            <a:off x="233363" y="1219200"/>
            <a:ext cx="8534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B05D-1A32-47C2-A606-D3551E9F7357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4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550-4C7B-400D-B85D-A4F944B9396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4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help Function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has built in help at the shell for built-in functions and classes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you don’t remember how the print function or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len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works, at the Python shell type:   help(print)    or    help(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len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Likewise, if you want to quickly check through all the string methods, at the Python shell type:   help(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str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F073-0586-46AC-A9D2-BC7270D65C2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7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550-4C7B-400D-B85D-A4F944B9396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4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Validation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Accepting user input is dangerous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Consider the Elevator program: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Assume that the elevator panel has buttons labeled 1 through 20 (but not 13).</a:t>
            </a:r>
            <a:endParaRPr lang="en-US" altLang="en-US" sz="2000" dirty="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F073-0586-46AC-A9D2-BC7270D65C2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7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991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following are illegal inputs:</a:t>
            </a:r>
          </a:p>
          <a:p>
            <a:pPr lvl="1">
              <a:defRPr/>
            </a:pPr>
            <a:r>
              <a:rPr lang="en-US" sz="2000" dirty="0" smtClean="0"/>
              <a:t>The number 13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154134"/>
            <a:ext cx="7378066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floor == 13 :</a:t>
            </a:r>
          </a:p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print("Error: There is no thirteenth floor.")</a:t>
            </a:r>
            <a:endParaRPr lang="en-US" kern="0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3878264"/>
            <a:ext cx="7378066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floor &lt;= 0 or floor &gt; 20 :</a:t>
            </a:r>
          </a:p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print("Error: The floor must be between 1 and 20.")</a:t>
            </a:r>
            <a:endParaRPr lang="en-US" kern="0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9AFD-DF6B-4D9A-A4FD-0D61D3CB097E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3067466"/>
            <a:ext cx="7543801" cy="1200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000" dirty="0" smtClean="0"/>
              <a:t>Zero or a negative number</a:t>
            </a:r>
          </a:p>
          <a:p>
            <a:pPr lvl="1">
              <a:defRPr/>
            </a:pPr>
            <a:r>
              <a:rPr lang="en-US" sz="2000" dirty="0" smtClean="0"/>
              <a:t>A number larger than 20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4701875"/>
            <a:ext cx="7543801" cy="1232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000" dirty="0" smtClean="0"/>
              <a:t>An input that is not a sequence of digits, such as five:</a:t>
            </a:r>
          </a:p>
          <a:p>
            <a:pPr lvl="2">
              <a:defRPr/>
            </a:pPr>
            <a:r>
              <a:rPr lang="en-US" sz="2000" dirty="0" smtClean="0"/>
              <a:t>Python’s exception mechanism is needed to help verify integer and floating point values (Chapter 7).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3196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Elevatorsim2.py</a:t>
            </a:r>
          </a:p>
        </p:txBody>
      </p:sp>
      <p:pic>
        <p:nvPicPr>
          <p:cNvPr id="4710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64950"/>
            <a:ext cx="7543800" cy="32708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6D20-BB6C-468C-AFEC-3A4DCC1A0CF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48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 Review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B7-B22B-4BC7-BD68-AF192A4B8D3D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68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Summary: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allows a program to carry out different actions depending on the nature of the data to be processed.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Relational operators (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 &lt;= &gt; &gt;= == !=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are used to compare numbers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s.</a:t>
            </a:r>
          </a:p>
          <a:p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 are compared in lexicographic order.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Multiple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statements can be combined to evaluate complex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When using multiple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statements, test general conditions after more specific conditions.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D9-8329-4178-B5EF-9C46115D33B9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72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elevatorsim.py</a:t>
            </a:r>
            <a:endParaRPr lang="en-US" sz="2000" dirty="0" smtClean="0"/>
          </a:p>
          <a:p>
            <a:pPr lvl="1"/>
            <a:r>
              <a:rPr lang="en-US" sz="2000" dirty="0" smtClean="0"/>
              <a:t>This is a slightly modified program </a:t>
            </a:r>
          </a:p>
          <a:p>
            <a:r>
              <a:rPr lang="en-US" dirty="0" smtClean="0"/>
              <a:t>Run the program</a:t>
            </a:r>
          </a:p>
          <a:p>
            <a:pPr lvl="1"/>
            <a:r>
              <a:rPr lang="en-US" sz="2000" dirty="0" smtClean="0"/>
              <a:t>Try a value that is less that 13</a:t>
            </a:r>
          </a:p>
          <a:p>
            <a:pPr lvl="2"/>
            <a:r>
              <a:rPr lang="en-US" sz="2000" dirty="0" smtClean="0"/>
              <a:t>What is the result?</a:t>
            </a:r>
          </a:p>
          <a:p>
            <a:pPr lvl="1"/>
            <a:r>
              <a:rPr lang="en-US" sz="2000" dirty="0" smtClean="0"/>
              <a:t>Run the program again with a value that is greater than 13</a:t>
            </a:r>
          </a:p>
          <a:p>
            <a:pPr lvl="2"/>
            <a:r>
              <a:rPr lang="en-US" sz="2000" dirty="0" smtClean="0"/>
              <a:t>What is the result?</a:t>
            </a:r>
          </a:p>
          <a:p>
            <a:r>
              <a:rPr lang="en-US" dirty="0" smtClean="0"/>
              <a:t>What happens if you enter 13?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9476-BB20-4013-A52D-3C6FC036A2B1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23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Summary: Flowcharts and Testing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a decision statement is contained inside the branch of another decision statement, the statements are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nested.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Nested decisions are required for problems that have two levels of decision making.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Flow charts are made up of elements for tasks, input/output, and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branch of a decision can contain tasks and further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Never point an arrow inside another branch.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branch of your program should be covered by a test case.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is a good idea to design test cases before implementing a program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20EC-1A01-46C5-9F58-D7502863C650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7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Summary: Boolean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type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boolean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has two values, 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Python has two Boolean operators that combine conditions: </a:t>
            </a: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To invert a condition, use the </a:t>
            </a:r>
            <a:r>
              <a:rPr lang="en-US" altLang="en-US" sz="2000" i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operator.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When checking for equality use the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operators are computed lazily: 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As soon as the truth value is determined, no further conditions are evaluated.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De Morgan’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law tells you how to negate </a:t>
            </a:r>
            <a:r>
              <a:rPr lang="en-US" altLang="ja-JP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conditions.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0B5F-C19B-4018-A0B4-D82816E3C325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83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9E8ED16-90A9-4784-A1BB-4549A47A03D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3 (v1-1)"/>
  <p:tag name="ISPRING_RESOURCE_PATHS_HASH_PRESENTER" val="594dd48eca59e33be6fe5fa72c7f147a16dde"/>
</p:tagLst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Template.potx" id="{6EBBCB00-F8F2-4A48-A94D-76144CD085FC}" vid="{E36A14DB-A0B7-4314-9A2C-7805A5BEB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3903</Words>
  <Application>Microsoft Office PowerPoint</Application>
  <PresentationFormat>On-screen Show (4:3)</PresentationFormat>
  <Paragraphs>802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Retrospect</vt:lpstr>
      <vt:lpstr>Chapter Three</vt:lpstr>
      <vt:lpstr>Chapter Goals</vt:lpstr>
      <vt:lpstr>Contents</vt:lpstr>
      <vt:lpstr>The if Statement</vt:lpstr>
      <vt:lpstr>Flowchart of the if Statement</vt:lpstr>
      <vt:lpstr>Flowchart with only a True Branch</vt:lpstr>
      <vt:lpstr>Syntax 3.1: The if Statement</vt:lpstr>
      <vt:lpstr>Elevatorsim.py</vt:lpstr>
      <vt:lpstr>Our First Example</vt:lpstr>
      <vt:lpstr>Our First Example (2)</vt:lpstr>
      <vt:lpstr>Compound Statements</vt:lpstr>
      <vt:lpstr>Compound Statements</vt:lpstr>
      <vt:lpstr>Tips on Indenting Blocks</vt:lpstr>
      <vt:lpstr>A Common Error</vt:lpstr>
      <vt:lpstr>The Conditional Expression</vt:lpstr>
      <vt:lpstr>Relational Operators</vt:lpstr>
      <vt:lpstr>Assignment vs. Equality Testing</vt:lpstr>
      <vt:lpstr>Comparing Strings</vt:lpstr>
      <vt:lpstr>Checking for String Equality (1)</vt:lpstr>
      <vt:lpstr>Checking for String Equality (2)</vt:lpstr>
      <vt:lpstr>Relational Operator Examples (1)</vt:lpstr>
      <vt:lpstr>Relational Operator Examples (2)</vt:lpstr>
      <vt:lpstr>Common Error (Floating Point)</vt:lpstr>
      <vt:lpstr>Common Error (Floating Point, 2) </vt:lpstr>
      <vt:lpstr>The Use of EPSILON</vt:lpstr>
      <vt:lpstr>Lexicographical Order</vt:lpstr>
      <vt:lpstr>Operator Precedence</vt:lpstr>
      <vt:lpstr>Implementing an if Statement (1)</vt:lpstr>
      <vt:lpstr>Implementing an if Statement (2)</vt:lpstr>
      <vt:lpstr>Implementing an if Statement (3)</vt:lpstr>
      <vt:lpstr>A Third Example</vt:lpstr>
      <vt:lpstr>Nested Branches</vt:lpstr>
      <vt:lpstr>Flowchart of a Nested if</vt:lpstr>
      <vt:lpstr>Tax Example:  nested ifs</vt:lpstr>
      <vt:lpstr>Flowchart for the Tax Example</vt:lpstr>
      <vt:lpstr>Taxes.py (1)</vt:lpstr>
      <vt:lpstr>Taxes.py (2)</vt:lpstr>
      <vt:lpstr>Taxes.py (3)</vt:lpstr>
      <vt:lpstr>Hand-tracing</vt:lpstr>
      <vt:lpstr>Hand-tracing the Tax Example </vt:lpstr>
      <vt:lpstr>Hand-tracing the Tax Example (2)</vt:lpstr>
      <vt:lpstr>Hand-tracing the Tax Example (3)</vt:lpstr>
      <vt:lpstr>Multiple Alternatives</vt:lpstr>
      <vt:lpstr>3.4 Multiple Alternatives</vt:lpstr>
      <vt:lpstr>Flowchart of Multiway Branching</vt:lpstr>
      <vt:lpstr>elif Statement</vt:lpstr>
      <vt:lpstr>if, elif Multiway Branching</vt:lpstr>
      <vt:lpstr>What is Wrong With This Code?</vt:lpstr>
      <vt:lpstr>Using Flowcharts to Develop and Refine Algorithms</vt:lpstr>
      <vt:lpstr>3.5 Problem Solving: Flowcharts</vt:lpstr>
      <vt:lpstr>Using Flowcharts</vt:lpstr>
      <vt:lpstr>Conditional Flowcharts</vt:lpstr>
      <vt:lpstr>Shipping Cost flowchart</vt:lpstr>
      <vt:lpstr>Don’t Connect Branches!</vt:lpstr>
      <vt:lpstr>Shipping Cost Flowchart</vt:lpstr>
      <vt:lpstr>Complex Decision Making is Hard</vt:lpstr>
      <vt:lpstr>Building Test Cases</vt:lpstr>
      <vt:lpstr>Problem Solving: Test Cases</vt:lpstr>
      <vt:lpstr>Choosing Test Cases</vt:lpstr>
      <vt:lpstr>Make a Schedule…</vt:lpstr>
      <vt:lpstr>Boolean Variables and Operators</vt:lpstr>
      <vt:lpstr>Boolean Variables</vt:lpstr>
      <vt:lpstr>Combined Conditions:  and</vt:lpstr>
      <vt:lpstr>Combined Conditions:  or</vt:lpstr>
      <vt:lpstr>The not operator:  not</vt:lpstr>
      <vt:lpstr>The not operator: inequality !</vt:lpstr>
      <vt:lpstr>and Flowchart</vt:lpstr>
      <vt:lpstr>or flowchart</vt:lpstr>
      <vt:lpstr>Boolean Operator Examples</vt:lpstr>
      <vt:lpstr>Common Errors with Boolean Conditions</vt:lpstr>
      <vt:lpstr>Short-circuit Evaluation:  and</vt:lpstr>
      <vt:lpstr>Short-circuit evaluation:  or</vt:lpstr>
      <vt:lpstr>De Morgan’s law</vt:lpstr>
      <vt:lpstr>Analyzing Strings</vt:lpstr>
      <vt:lpstr>Analyzing Strings – The in Operator</vt:lpstr>
      <vt:lpstr>Substring: Suffixes</vt:lpstr>
      <vt:lpstr>Operations for Testing Substrings</vt:lpstr>
      <vt:lpstr>Methods: Testing String Characteristics (1)</vt:lpstr>
      <vt:lpstr>Methods for Testing String Characteristics (2)</vt:lpstr>
      <vt:lpstr>Comparing and Analyzing Strings (1)</vt:lpstr>
      <vt:lpstr>Comparing and Analyzing Strings (2)</vt:lpstr>
      <vt:lpstr>Getting help</vt:lpstr>
      <vt:lpstr>Python help Function</vt:lpstr>
      <vt:lpstr>Input Validation</vt:lpstr>
      <vt:lpstr>Input Validation</vt:lpstr>
      <vt:lpstr>Input Validation</vt:lpstr>
      <vt:lpstr>Elevatorsim2.py</vt:lpstr>
      <vt:lpstr>Chapter Three Review</vt:lpstr>
      <vt:lpstr>Summary: if Statement</vt:lpstr>
      <vt:lpstr>Summary: Flowcharts and Testing</vt:lpstr>
      <vt:lpstr>Summary: Boolean</vt:lpstr>
    </vt:vector>
  </TitlesOfParts>
  <Company>Randolph-Macon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 (v1-1)</dc:title>
  <dc:creator>McManus, John</dc:creator>
  <cp:lastModifiedBy>Clare</cp:lastModifiedBy>
  <cp:revision>390</cp:revision>
  <cp:lastPrinted>2014-08-27T17:30:15Z</cp:lastPrinted>
  <dcterms:created xsi:type="dcterms:W3CDTF">2014-08-23T16:20:37Z</dcterms:created>
  <dcterms:modified xsi:type="dcterms:W3CDTF">2017-10-05T05:27:43Z</dcterms:modified>
</cp:coreProperties>
</file>