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96" r:id="rId1"/>
  </p:sldMasterIdLst>
  <p:notesMasterIdLst>
    <p:notesMasterId r:id="rId89"/>
  </p:notesMasterIdLst>
  <p:handoutMasterIdLst>
    <p:handoutMasterId r:id="rId90"/>
  </p:handoutMasterIdLst>
  <p:sldIdLst>
    <p:sldId id="365" r:id="rId2"/>
    <p:sldId id="366" r:id="rId3"/>
    <p:sldId id="367" r:id="rId4"/>
    <p:sldId id="446" r:id="rId5"/>
    <p:sldId id="419" r:id="rId6"/>
    <p:sldId id="420" r:id="rId7"/>
    <p:sldId id="421" r:id="rId8"/>
    <p:sldId id="422" r:id="rId9"/>
    <p:sldId id="440" r:id="rId10"/>
    <p:sldId id="423" r:id="rId11"/>
    <p:sldId id="372" r:id="rId12"/>
    <p:sldId id="426" r:id="rId13"/>
    <p:sldId id="425" r:id="rId14"/>
    <p:sldId id="427" r:id="rId15"/>
    <p:sldId id="447" r:id="rId16"/>
    <p:sldId id="373" r:id="rId17"/>
    <p:sldId id="428" r:id="rId18"/>
    <p:sldId id="429" r:id="rId19"/>
    <p:sldId id="376" r:id="rId20"/>
    <p:sldId id="433" r:id="rId21"/>
    <p:sldId id="509" r:id="rId22"/>
    <p:sldId id="441" r:id="rId23"/>
    <p:sldId id="442" r:id="rId24"/>
    <p:sldId id="430" r:id="rId25"/>
    <p:sldId id="431" r:id="rId26"/>
    <p:sldId id="448" r:id="rId27"/>
    <p:sldId id="381" r:id="rId28"/>
    <p:sldId id="382" r:id="rId29"/>
    <p:sldId id="383" r:id="rId30"/>
    <p:sldId id="434" r:id="rId31"/>
    <p:sldId id="449" r:id="rId32"/>
    <p:sldId id="384" r:id="rId33"/>
    <p:sldId id="385" r:id="rId34"/>
    <p:sldId id="444" r:id="rId35"/>
    <p:sldId id="386" r:id="rId36"/>
    <p:sldId id="435" r:id="rId37"/>
    <p:sldId id="387" r:id="rId38"/>
    <p:sldId id="450" r:id="rId39"/>
    <p:sldId id="388" r:id="rId40"/>
    <p:sldId id="389" r:id="rId41"/>
    <p:sldId id="451" r:id="rId42"/>
    <p:sldId id="417" r:id="rId43"/>
    <p:sldId id="418" r:id="rId44"/>
    <p:sldId id="464" r:id="rId45"/>
    <p:sldId id="465" r:id="rId46"/>
    <p:sldId id="466" r:id="rId47"/>
    <p:sldId id="467" r:id="rId48"/>
    <p:sldId id="468" r:id="rId49"/>
    <p:sldId id="469" r:id="rId50"/>
    <p:sldId id="470" r:id="rId51"/>
    <p:sldId id="471" r:id="rId52"/>
    <p:sldId id="472" r:id="rId53"/>
    <p:sldId id="473" r:id="rId54"/>
    <p:sldId id="474" r:id="rId55"/>
    <p:sldId id="475" r:id="rId56"/>
    <p:sldId id="476" r:id="rId57"/>
    <p:sldId id="477" r:id="rId58"/>
    <p:sldId id="478" r:id="rId59"/>
    <p:sldId id="479" r:id="rId60"/>
    <p:sldId id="480" r:id="rId61"/>
    <p:sldId id="481" r:id="rId62"/>
    <p:sldId id="482" r:id="rId63"/>
    <p:sldId id="483" r:id="rId64"/>
    <p:sldId id="484" r:id="rId65"/>
    <p:sldId id="485" r:id="rId66"/>
    <p:sldId id="486" r:id="rId67"/>
    <p:sldId id="487" r:id="rId68"/>
    <p:sldId id="488" r:id="rId69"/>
    <p:sldId id="502" r:id="rId70"/>
    <p:sldId id="503" r:id="rId71"/>
    <p:sldId id="504" r:id="rId72"/>
    <p:sldId id="508" r:id="rId73"/>
    <p:sldId id="505" r:id="rId74"/>
    <p:sldId id="507" r:id="rId75"/>
    <p:sldId id="498" r:id="rId76"/>
    <p:sldId id="500" r:id="rId77"/>
    <p:sldId id="501" r:id="rId78"/>
    <p:sldId id="499" r:id="rId79"/>
    <p:sldId id="489" r:id="rId80"/>
    <p:sldId id="490" r:id="rId81"/>
    <p:sldId id="491" r:id="rId82"/>
    <p:sldId id="492" r:id="rId83"/>
    <p:sldId id="497" r:id="rId84"/>
    <p:sldId id="413" r:id="rId85"/>
    <p:sldId id="414" r:id="rId86"/>
    <p:sldId id="495" r:id="rId87"/>
    <p:sldId id="496" r:id="rId88"/>
  </p:sldIdLst>
  <p:sldSz cx="9144000" cy="6858000" type="screen4x3"/>
  <p:notesSz cx="6858000" cy="9296400"/>
  <p:custDataLst>
    <p:tags r:id="rId9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835E01"/>
    <a:srgbClr val="FFCC00"/>
    <a:srgbClr val="E7DEC9"/>
    <a:srgbClr val="333333"/>
    <a:srgbClr val="9933FF"/>
    <a:srgbClr val="9966FF"/>
    <a:srgbClr val="385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7"/>
  </p:normalViewPr>
  <p:slideViewPr>
    <p:cSldViewPr>
      <p:cViewPr varScale="1">
        <p:scale>
          <a:sx n="110" d="100"/>
          <a:sy n="110" d="100"/>
        </p:scale>
        <p:origin x="1644" y="102"/>
      </p:cViewPr>
      <p:guideLst>
        <p:guide orient="horz" pos="2160"/>
        <p:guide pos="2880"/>
      </p:guideLst>
    </p:cSldViewPr>
  </p:slideViewPr>
  <p:outlineViewPr>
    <p:cViewPr>
      <p:scale>
        <a:sx n="33" d="100"/>
        <a:sy n="33" d="100"/>
      </p:scale>
      <p:origin x="0" y="836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FD3FD27B-93CD-804F-916B-BDCAEEB2B5D3}" type="datetimeFigureOut">
              <a:rPr lang="en-US" smtClean="0"/>
              <a:pPr/>
              <a:t>7/12/2017</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46B3E49F-A039-AD46-AE22-A9BE7409081C}" type="slidenum">
              <a:rPr lang="en-US" smtClean="0"/>
              <a:pPr/>
              <a:t>‹#›</a:t>
            </a:fld>
            <a:endParaRPr lang="en-US"/>
          </a:p>
        </p:txBody>
      </p:sp>
    </p:spTree>
    <p:extLst>
      <p:ext uri="{BB962C8B-B14F-4D97-AF65-F5344CB8AC3E}">
        <p14:creationId xmlns:p14="http://schemas.microsoft.com/office/powerpoint/2010/main" val="14452015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cs typeface="Arial" pitchFamily="34" charset="0"/>
              </a:defRPr>
            </a:lvl1pPr>
          </a:lstStyle>
          <a:p>
            <a:pPr>
              <a:defRPr/>
            </a:pPr>
            <a:fld id="{B9C83E57-6239-4FA4-8913-B817CE6078D3}" type="datetimeFigureOut">
              <a:rPr lang="en-US"/>
              <a:pPr>
                <a:defRPr/>
              </a:pPr>
              <a:t>7/12/2017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anose="020B0604020202020204" pitchFamily="34" charset="0"/>
              </a:defRPr>
            </a:lvl1pPr>
          </a:lstStyle>
          <a:p>
            <a:fld id="{CB11615B-428F-4377-929E-306E66F5F66C}" type="slidenum">
              <a:rPr lang="en-US" altLang="en-US"/>
              <a:pPr/>
              <a:t>‹#›</a:t>
            </a:fld>
            <a:endParaRPr lang="en-US" altLang="en-US"/>
          </a:p>
        </p:txBody>
      </p:sp>
    </p:spTree>
    <p:extLst>
      <p:ext uri="{BB962C8B-B14F-4D97-AF65-F5344CB8AC3E}">
        <p14:creationId xmlns:p14="http://schemas.microsoft.com/office/powerpoint/2010/main" val="6721788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a:t>
            </a:fld>
            <a:endParaRPr lang="en-US" altLang="en-US"/>
          </a:p>
        </p:txBody>
      </p:sp>
    </p:spTree>
    <p:extLst>
      <p:ext uri="{BB962C8B-B14F-4D97-AF65-F5344CB8AC3E}">
        <p14:creationId xmlns:p14="http://schemas.microsoft.com/office/powerpoint/2010/main" val="3721378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10</a:t>
            </a:fld>
            <a:endParaRPr lang="en-US" altLang="en-US"/>
          </a:p>
        </p:txBody>
      </p:sp>
    </p:spTree>
    <p:extLst>
      <p:ext uri="{BB962C8B-B14F-4D97-AF65-F5344CB8AC3E}">
        <p14:creationId xmlns:p14="http://schemas.microsoft.com/office/powerpoint/2010/main" val="375682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11</a:t>
            </a:fld>
            <a:endParaRPr lang="en-US" altLang="en-US"/>
          </a:p>
        </p:txBody>
      </p:sp>
    </p:spTree>
    <p:extLst>
      <p:ext uri="{BB962C8B-B14F-4D97-AF65-F5344CB8AC3E}">
        <p14:creationId xmlns:p14="http://schemas.microsoft.com/office/powerpoint/2010/main" val="2662936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12</a:t>
            </a:fld>
            <a:endParaRPr lang="en-US" altLang="en-US"/>
          </a:p>
        </p:txBody>
      </p:sp>
    </p:spTree>
    <p:extLst>
      <p:ext uri="{BB962C8B-B14F-4D97-AF65-F5344CB8AC3E}">
        <p14:creationId xmlns:p14="http://schemas.microsoft.com/office/powerpoint/2010/main" val="632649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13</a:t>
            </a:fld>
            <a:endParaRPr lang="en-US" altLang="en-US"/>
          </a:p>
        </p:txBody>
      </p:sp>
    </p:spTree>
    <p:extLst>
      <p:ext uri="{BB962C8B-B14F-4D97-AF65-F5344CB8AC3E}">
        <p14:creationId xmlns:p14="http://schemas.microsoft.com/office/powerpoint/2010/main" val="89493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14</a:t>
            </a:fld>
            <a:endParaRPr lang="en-US" altLang="en-US"/>
          </a:p>
        </p:txBody>
      </p:sp>
    </p:spTree>
    <p:extLst>
      <p:ext uri="{BB962C8B-B14F-4D97-AF65-F5344CB8AC3E}">
        <p14:creationId xmlns:p14="http://schemas.microsoft.com/office/powerpoint/2010/main" val="1717232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15</a:t>
            </a:fld>
            <a:endParaRPr lang="en-US" altLang="en-US"/>
          </a:p>
        </p:txBody>
      </p:sp>
    </p:spTree>
    <p:extLst>
      <p:ext uri="{BB962C8B-B14F-4D97-AF65-F5344CB8AC3E}">
        <p14:creationId xmlns:p14="http://schemas.microsoft.com/office/powerpoint/2010/main" val="2159209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16</a:t>
            </a:fld>
            <a:endParaRPr lang="en-US" altLang="en-US"/>
          </a:p>
        </p:txBody>
      </p:sp>
    </p:spTree>
    <p:extLst>
      <p:ext uri="{BB962C8B-B14F-4D97-AF65-F5344CB8AC3E}">
        <p14:creationId xmlns:p14="http://schemas.microsoft.com/office/powerpoint/2010/main" val="1889335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17</a:t>
            </a:fld>
            <a:endParaRPr lang="en-US" altLang="en-US"/>
          </a:p>
        </p:txBody>
      </p:sp>
    </p:spTree>
    <p:extLst>
      <p:ext uri="{BB962C8B-B14F-4D97-AF65-F5344CB8AC3E}">
        <p14:creationId xmlns:p14="http://schemas.microsoft.com/office/powerpoint/2010/main" val="2340313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18</a:t>
            </a:fld>
            <a:endParaRPr lang="en-US" altLang="en-US"/>
          </a:p>
        </p:txBody>
      </p:sp>
    </p:spTree>
    <p:extLst>
      <p:ext uri="{BB962C8B-B14F-4D97-AF65-F5344CB8AC3E}">
        <p14:creationId xmlns:p14="http://schemas.microsoft.com/office/powerpoint/2010/main" val="1777179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19</a:t>
            </a:fld>
            <a:endParaRPr lang="en-US" altLang="en-US"/>
          </a:p>
        </p:txBody>
      </p:sp>
    </p:spTree>
    <p:extLst>
      <p:ext uri="{BB962C8B-B14F-4D97-AF65-F5344CB8AC3E}">
        <p14:creationId xmlns:p14="http://schemas.microsoft.com/office/powerpoint/2010/main" val="3609848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a:t>
            </a:fld>
            <a:endParaRPr lang="en-US" altLang="en-US"/>
          </a:p>
        </p:txBody>
      </p:sp>
    </p:spTree>
    <p:extLst>
      <p:ext uri="{BB962C8B-B14F-4D97-AF65-F5344CB8AC3E}">
        <p14:creationId xmlns:p14="http://schemas.microsoft.com/office/powerpoint/2010/main" val="1878800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20</a:t>
            </a:fld>
            <a:endParaRPr lang="en-US" altLang="en-US"/>
          </a:p>
        </p:txBody>
      </p:sp>
    </p:spTree>
    <p:extLst>
      <p:ext uri="{BB962C8B-B14F-4D97-AF65-F5344CB8AC3E}">
        <p14:creationId xmlns:p14="http://schemas.microsoft.com/office/powerpoint/2010/main" val="1120585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21</a:t>
            </a:fld>
            <a:endParaRPr lang="en-US" altLang="en-US"/>
          </a:p>
        </p:txBody>
      </p:sp>
    </p:spTree>
    <p:extLst>
      <p:ext uri="{BB962C8B-B14F-4D97-AF65-F5344CB8AC3E}">
        <p14:creationId xmlns:p14="http://schemas.microsoft.com/office/powerpoint/2010/main" val="1120585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22</a:t>
            </a:fld>
            <a:endParaRPr lang="en-US" altLang="en-US"/>
          </a:p>
        </p:txBody>
      </p:sp>
    </p:spTree>
    <p:extLst>
      <p:ext uri="{BB962C8B-B14F-4D97-AF65-F5344CB8AC3E}">
        <p14:creationId xmlns:p14="http://schemas.microsoft.com/office/powerpoint/2010/main" val="1114618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23</a:t>
            </a:fld>
            <a:endParaRPr lang="en-US" altLang="en-US"/>
          </a:p>
        </p:txBody>
      </p:sp>
    </p:spTree>
    <p:extLst>
      <p:ext uri="{BB962C8B-B14F-4D97-AF65-F5344CB8AC3E}">
        <p14:creationId xmlns:p14="http://schemas.microsoft.com/office/powerpoint/2010/main" val="3590423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24</a:t>
            </a:fld>
            <a:endParaRPr lang="en-US" altLang="en-US"/>
          </a:p>
        </p:txBody>
      </p:sp>
    </p:spTree>
    <p:extLst>
      <p:ext uri="{BB962C8B-B14F-4D97-AF65-F5344CB8AC3E}">
        <p14:creationId xmlns:p14="http://schemas.microsoft.com/office/powerpoint/2010/main" val="314499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25</a:t>
            </a:fld>
            <a:endParaRPr lang="en-US" altLang="en-US"/>
          </a:p>
        </p:txBody>
      </p:sp>
    </p:spTree>
    <p:extLst>
      <p:ext uri="{BB962C8B-B14F-4D97-AF65-F5344CB8AC3E}">
        <p14:creationId xmlns:p14="http://schemas.microsoft.com/office/powerpoint/2010/main" val="4103262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26</a:t>
            </a:fld>
            <a:endParaRPr lang="en-US" altLang="en-US"/>
          </a:p>
        </p:txBody>
      </p:sp>
    </p:spTree>
    <p:extLst>
      <p:ext uri="{BB962C8B-B14F-4D97-AF65-F5344CB8AC3E}">
        <p14:creationId xmlns:p14="http://schemas.microsoft.com/office/powerpoint/2010/main" val="425069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27</a:t>
            </a:fld>
            <a:endParaRPr lang="en-US" altLang="en-US"/>
          </a:p>
        </p:txBody>
      </p:sp>
    </p:spTree>
    <p:extLst>
      <p:ext uri="{BB962C8B-B14F-4D97-AF65-F5344CB8AC3E}">
        <p14:creationId xmlns:p14="http://schemas.microsoft.com/office/powerpoint/2010/main" val="3557582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28</a:t>
            </a:fld>
            <a:endParaRPr lang="en-US" altLang="en-US"/>
          </a:p>
        </p:txBody>
      </p:sp>
    </p:spTree>
    <p:extLst>
      <p:ext uri="{BB962C8B-B14F-4D97-AF65-F5344CB8AC3E}">
        <p14:creationId xmlns:p14="http://schemas.microsoft.com/office/powerpoint/2010/main" val="1201609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29</a:t>
            </a:fld>
            <a:endParaRPr lang="en-US" altLang="en-US"/>
          </a:p>
        </p:txBody>
      </p:sp>
    </p:spTree>
    <p:extLst>
      <p:ext uri="{BB962C8B-B14F-4D97-AF65-F5344CB8AC3E}">
        <p14:creationId xmlns:p14="http://schemas.microsoft.com/office/powerpoint/2010/main" val="343063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a:t>
            </a:fld>
            <a:endParaRPr lang="en-US" altLang="en-US"/>
          </a:p>
        </p:txBody>
      </p:sp>
    </p:spTree>
    <p:extLst>
      <p:ext uri="{BB962C8B-B14F-4D97-AF65-F5344CB8AC3E}">
        <p14:creationId xmlns:p14="http://schemas.microsoft.com/office/powerpoint/2010/main" val="2027335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30</a:t>
            </a:fld>
            <a:endParaRPr lang="en-US" altLang="en-US"/>
          </a:p>
        </p:txBody>
      </p:sp>
    </p:spTree>
    <p:extLst>
      <p:ext uri="{BB962C8B-B14F-4D97-AF65-F5344CB8AC3E}">
        <p14:creationId xmlns:p14="http://schemas.microsoft.com/office/powerpoint/2010/main" val="2468343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31</a:t>
            </a:fld>
            <a:endParaRPr lang="en-US" altLang="en-US"/>
          </a:p>
        </p:txBody>
      </p:sp>
    </p:spTree>
    <p:extLst>
      <p:ext uri="{BB962C8B-B14F-4D97-AF65-F5344CB8AC3E}">
        <p14:creationId xmlns:p14="http://schemas.microsoft.com/office/powerpoint/2010/main" val="3221781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32</a:t>
            </a:fld>
            <a:endParaRPr lang="en-US" altLang="en-US"/>
          </a:p>
        </p:txBody>
      </p:sp>
    </p:spTree>
    <p:extLst>
      <p:ext uri="{BB962C8B-B14F-4D97-AF65-F5344CB8AC3E}">
        <p14:creationId xmlns:p14="http://schemas.microsoft.com/office/powerpoint/2010/main" val="1117262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33</a:t>
            </a:fld>
            <a:endParaRPr lang="en-US" altLang="en-US"/>
          </a:p>
        </p:txBody>
      </p:sp>
    </p:spTree>
    <p:extLst>
      <p:ext uri="{BB962C8B-B14F-4D97-AF65-F5344CB8AC3E}">
        <p14:creationId xmlns:p14="http://schemas.microsoft.com/office/powerpoint/2010/main" val="3136327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34</a:t>
            </a:fld>
            <a:endParaRPr lang="en-US" altLang="en-US"/>
          </a:p>
        </p:txBody>
      </p:sp>
    </p:spTree>
    <p:extLst>
      <p:ext uri="{BB962C8B-B14F-4D97-AF65-F5344CB8AC3E}">
        <p14:creationId xmlns:p14="http://schemas.microsoft.com/office/powerpoint/2010/main" val="2774848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35</a:t>
            </a:fld>
            <a:endParaRPr lang="en-US" altLang="en-US"/>
          </a:p>
        </p:txBody>
      </p:sp>
    </p:spTree>
    <p:extLst>
      <p:ext uri="{BB962C8B-B14F-4D97-AF65-F5344CB8AC3E}">
        <p14:creationId xmlns:p14="http://schemas.microsoft.com/office/powerpoint/2010/main" val="29671067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36</a:t>
            </a:fld>
            <a:endParaRPr lang="en-US" altLang="en-US"/>
          </a:p>
        </p:txBody>
      </p:sp>
    </p:spTree>
    <p:extLst>
      <p:ext uri="{BB962C8B-B14F-4D97-AF65-F5344CB8AC3E}">
        <p14:creationId xmlns:p14="http://schemas.microsoft.com/office/powerpoint/2010/main" val="1099029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37</a:t>
            </a:fld>
            <a:endParaRPr lang="en-US" altLang="en-US"/>
          </a:p>
        </p:txBody>
      </p:sp>
    </p:spTree>
    <p:extLst>
      <p:ext uri="{BB962C8B-B14F-4D97-AF65-F5344CB8AC3E}">
        <p14:creationId xmlns:p14="http://schemas.microsoft.com/office/powerpoint/2010/main" val="1131992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38</a:t>
            </a:fld>
            <a:endParaRPr lang="en-US" altLang="en-US"/>
          </a:p>
        </p:txBody>
      </p:sp>
    </p:spTree>
    <p:extLst>
      <p:ext uri="{BB962C8B-B14F-4D97-AF65-F5344CB8AC3E}">
        <p14:creationId xmlns:p14="http://schemas.microsoft.com/office/powerpoint/2010/main" val="10546434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39</a:t>
            </a:fld>
            <a:endParaRPr lang="en-US" altLang="en-US"/>
          </a:p>
        </p:txBody>
      </p:sp>
    </p:spTree>
    <p:extLst>
      <p:ext uri="{BB962C8B-B14F-4D97-AF65-F5344CB8AC3E}">
        <p14:creationId xmlns:p14="http://schemas.microsoft.com/office/powerpoint/2010/main" val="349130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a:t>
            </a:fld>
            <a:endParaRPr lang="en-US" altLang="en-US"/>
          </a:p>
        </p:txBody>
      </p:sp>
    </p:spTree>
    <p:extLst>
      <p:ext uri="{BB962C8B-B14F-4D97-AF65-F5344CB8AC3E}">
        <p14:creationId xmlns:p14="http://schemas.microsoft.com/office/powerpoint/2010/main" val="6594182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40</a:t>
            </a:fld>
            <a:endParaRPr lang="en-US" altLang="en-US"/>
          </a:p>
        </p:txBody>
      </p:sp>
    </p:spTree>
    <p:extLst>
      <p:ext uri="{BB962C8B-B14F-4D97-AF65-F5344CB8AC3E}">
        <p14:creationId xmlns:p14="http://schemas.microsoft.com/office/powerpoint/2010/main" val="4579402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41</a:t>
            </a:fld>
            <a:endParaRPr lang="en-US" altLang="en-US"/>
          </a:p>
        </p:txBody>
      </p:sp>
    </p:spTree>
    <p:extLst>
      <p:ext uri="{BB962C8B-B14F-4D97-AF65-F5344CB8AC3E}">
        <p14:creationId xmlns:p14="http://schemas.microsoft.com/office/powerpoint/2010/main" val="40213641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42</a:t>
            </a:fld>
            <a:endParaRPr lang="en-US" altLang="en-US"/>
          </a:p>
        </p:txBody>
      </p:sp>
    </p:spTree>
    <p:extLst>
      <p:ext uri="{BB962C8B-B14F-4D97-AF65-F5344CB8AC3E}">
        <p14:creationId xmlns:p14="http://schemas.microsoft.com/office/powerpoint/2010/main" val="17325741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43</a:t>
            </a:fld>
            <a:endParaRPr lang="en-US" altLang="en-US"/>
          </a:p>
        </p:txBody>
      </p:sp>
    </p:spTree>
    <p:extLst>
      <p:ext uri="{BB962C8B-B14F-4D97-AF65-F5344CB8AC3E}">
        <p14:creationId xmlns:p14="http://schemas.microsoft.com/office/powerpoint/2010/main" val="10140669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44</a:t>
            </a:fld>
            <a:endParaRPr lang="en-US" altLang="en-US"/>
          </a:p>
        </p:txBody>
      </p:sp>
    </p:spTree>
    <p:extLst>
      <p:ext uri="{BB962C8B-B14F-4D97-AF65-F5344CB8AC3E}">
        <p14:creationId xmlns:p14="http://schemas.microsoft.com/office/powerpoint/2010/main" val="1883329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45</a:t>
            </a:fld>
            <a:endParaRPr lang="en-US" altLang="en-US"/>
          </a:p>
        </p:txBody>
      </p:sp>
    </p:spTree>
    <p:extLst>
      <p:ext uri="{BB962C8B-B14F-4D97-AF65-F5344CB8AC3E}">
        <p14:creationId xmlns:p14="http://schemas.microsoft.com/office/powerpoint/2010/main" val="15730964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46</a:t>
            </a:fld>
            <a:endParaRPr lang="en-US" altLang="en-US"/>
          </a:p>
        </p:txBody>
      </p:sp>
    </p:spTree>
    <p:extLst>
      <p:ext uri="{BB962C8B-B14F-4D97-AF65-F5344CB8AC3E}">
        <p14:creationId xmlns:p14="http://schemas.microsoft.com/office/powerpoint/2010/main" val="18073377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47</a:t>
            </a:fld>
            <a:endParaRPr lang="en-US" altLang="en-US"/>
          </a:p>
        </p:txBody>
      </p:sp>
    </p:spTree>
    <p:extLst>
      <p:ext uri="{BB962C8B-B14F-4D97-AF65-F5344CB8AC3E}">
        <p14:creationId xmlns:p14="http://schemas.microsoft.com/office/powerpoint/2010/main" val="15323213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48</a:t>
            </a:fld>
            <a:endParaRPr lang="en-US" altLang="en-US"/>
          </a:p>
        </p:txBody>
      </p:sp>
    </p:spTree>
    <p:extLst>
      <p:ext uri="{BB962C8B-B14F-4D97-AF65-F5344CB8AC3E}">
        <p14:creationId xmlns:p14="http://schemas.microsoft.com/office/powerpoint/2010/main" val="27902868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49</a:t>
            </a:fld>
            <a:endParaRPr lang="en-US" altLang="en-US"/>
          </a:p>
        </p:txBody>
      </p:sp>
    </p:spTree>
    <p:extLst>
      <p:ext uri="{BB962C8B-B14F-4D97-AF65-F5344CB8AC3E}">
        <p14:creationId xmlns:p14="http://schemas.microsoft.com/office/powerpoint/2010/main" val="4279751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a:t>
            </a:fld>
            <a:endParaRPr lang="en-US" altLang="en-US"/>
          </a:p>
        </p:txBody>
      </p:sp>
    </p:spTree>
    <p:extLst>
      <p:ext uri="{BB962C8B-B14F-4D97-AF65-F5344CB8AC3E}">
        <p14:creationId xmlns:p14="http://schemas.microsoft.com/office/powerpoint/2010/main" val="42450317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50</a:t>
            </a:fld>
            <a:endParaRPr lang="en-US" altLang="en-US"/>
          </a:p>
        </p:txBody>
      </p:sp>
    </p:spTree>
    <p:extLst>
      <p:ext uri="{BB962C8B-B14F-4D97-AF65-F5344CB8AC3E}">
        <p14:creationId xmlns:p14="http://schemas.microsoft.com/office/powerpoint/2010/main" val="10243734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51</a:t>
            </a:fld>
            <a:endParaRPr lang="en-US" altLang="en-US"/>
          </a:p>
        </p:txBody>
      </p:sp>
    </p:spTree>
    <p:extLst>
      <p:ext uri="{BB962C8B-B14F-4D97-AF65-F5344CB8AC3E}">
        <p14:creationId xmlns:p14="http://schemas.microsoft.com/office/powerpoint/2010/main" val="30029781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52</a:t>
            </a:fld>
            <a:endParaRPr lang="en-US" altLang="en-US"/>
          </a:p>
        </p:txBody>
      </p:sp>
    </p:spTree>
    <p:extLst>
      <p:ext uri="{BB962C8B-B14F-4D97-AF65-F5344CB8AC3E}">
        <p14:creationId xmlns:p14="http://schemas.microsoft.com/office/powerpoint/2010/main" val="2584333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53</a:t>
            </a:fld>
            <a:endParaRPr lang="en-US" altLang="en-US"/>
          </a:p>
        </p:txBody>
      </p:sp>
    </p:spTree>
    <p:extLst>
      <p:ext uri="{BB962C8B-B14F-4D97-AF65-F5344CB8AC3E}">
        <p14:creationId xmlns:p14="http://schemas.microsoft.com/office/powerpoint/2010/main" val="11548530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54</a:t>
            </a:fld>
            <a:endParaRPr lang="en-US" altLang="en-US"/>
          </a:p>
        </p:txBody>
      </p:sp>
    </p:spTree>
    <p:extLst>
      <p:ext uri="{BB962C8B-B14F-4D97-AF65-F5344CB8AC3E}">
        <p14:creationId xmlns:p14="http://schemas.microsoft.com/office/powerpoint/2010/main" val="26413070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55</a:t>
            </a:fld>
            <a:endParaRPr lang="en-US" altLang="en-US"/>
          </a:p>
        </p:txBody>
      </p:sp>
    </p:spTree>
    <p:extLst>
      <p:ext uri="{BB962C8B-B14F-4D97-AF65-F5344CB8AC3E}">
        <p14:creationId xmlns:p14="http://schemas.microsoft.com/office/powerpoint/2010/main" val="3882391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56</a:t>
            </a:fld>
            <a:endParaRPr lang="en-US" altLang="en-US"/>
          </a:p>
        </p:txBody>
      </p:sp>
    </p:spTree>
    <p:extLst>
      <p:ext uri="{BB962C8B-B14F-4D97-AF65-F5344CB8AC3E}">
        <p14:creationId xmlns:p14="http://schemas.microsoft.com/office/powerpoint/2010/main" val="10407574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57</a:t>
            </a:fld>
            <a:endParaRPr lang="en-US" altLang="en-US"/>
          </a:p>
        </p:txBody>
      </p:sp>
    </p:spTree>
    <p:extLst>
      <p:ext uri="{BB962C8B-B14F-4D97-AF65-F5344CB8AC3E}">
        <p14:creationId xmlns:p14="http://schemas.microsoft.com/office/powerpoint/2010/main" val="31784124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58</a:t>
            </a:fld>
            <a:endParaRPr lang="en-US" altLang="en-US"/>
          </a:p>
        </p:txBody>
      </p:sp>
    </p:spTree>
    <p:extLst>
      <p:ext uri="{BB962C8B-B14F-4D97-AF65-F5344CB8AC3E}">
        <p14:creationId xmlns:p14="http://schemas.microsoft.com/office/powerpoint/2010/main" val="1210933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59</a:t>
            </a:fld>
            <a:endParaRPr lang="en-US" altLang="en-US"/>
          </a:p>
        </p:txBody>
      </p:sp>
    </p:spTree>
    <p:extLst>
      <p:ext uri="{BB962C8B-B14F-4D97-AF65-F5344CB8AC3E}">
        <p14:creationId xmlns:p14="http://schemas.microsoft.com/office/powerpoint/2010/main" val="384918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a:t>
            </a:fld>
            <a:endParaRPr lang="en-US" altLang="en-US"/>
          </a:p>
        </p:txBody>
      </p:sp>
    </p:spTree>
    <p:extLst>
      <p:ext uri="{BB962C8B-B14F-4D97-AF65-F5344CB8AC3E}">
        <p14:creationId xmlns:p14="http://schemas.microsoft.com/office/powerpoint/2010/main" val="4211043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60</a:t>
            </a:fld>
            <a:endParaRPr lang="en-US" altLang="en-US"/>
          </a:p>
        </p:txBody>
      </p:sp>
    </p:spTree>
    <p:extLst>
      <p:ext uri="{BB962C8B-B14F-4D97-AF65-F5344CB8AC3E}">
        <p14:creationId xmlns:p14="http://schemas.microsoft.com/office/powerpoint/2010/main" val="7127940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61</a:t>
            </a:fld>
            <a:endParaRPr lang="en-US" altLang="en-US"/>
          </a:p>
        </p:txBody>
      </p:sp>
    </p:spTree>
    <p:extLst>
      <p:ext uri="{BB962C8B-B14F-4D97-AF65-F5344CB8AC3E}">
        <p14:creationId xmlns:p14="http://schemas.microsoft.com/office/powerpoint/2010/main" val="19359279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62</a:t>
            </a:fld>
            <a:endParaRPr lang="en-US" altLang="en-US"/>
          </a:p>
        </p:txBody>
      </p:sp>
    </p:spTree>
    <p:extLst>
      <p:ext uri="{BB962C8B-B14F-4D97-AF65-F5344CB8AC3E}">
        <p14:creationId xmlns:p14="http://schemas.microsoft.com/office/powerpoint/2010/main" val="12499462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63</a:t>
            </a:fld>
            <a:endParaRPr lang="en-US" altLang="en-US"/>
          </a:p>
        </p:txBody>
      </p:sp>
    </p:spTree>
    <p:extLst>
      <p:ext uri="{BB962C8B-B14F-4D97-AF65-F5344CB8AC3E}">
        <p14:creationId xmlns:p14="http://schemas.microsoft.com/office/powerpoint/2010/main" val="3767336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64</a:t>
            </a:fld>
            <a:endParaRPr lang="en-US" altLang="en-US"/>
          </a:p>
        </p:txBody>
      </p:sp>
    </p:spTree>
    <p:extLst>
      <p:ext uri="{BB962C8B-B14F-4D97-AF65-F5344CB8AC3E}">
        <p14:creationId xmlns:p14="http://schemas.microsoft.com/office/powerpoint/2010/main" val="3062644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65</a:t>
            </a:fld>
            <a:endParaRPr lang="en-US" altLang="en-US"/>
          </a:p>
        </p:txBody>
      </p:sp>
    </p:spTree>
    <p:extLst>
      <p:ext uri="{BB962C8B-B14F-4D97-AF65-F5344CB8AC3E}">
        <p14:creationId xmlns:p14="http://schemas.microsoft.com/office/powerpoint/2010/main" val="3418435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66</a:t>
            </a:fld>
            <a:endParaRPr lang="en-US" altLang="en-US"/>
          </a:p>
        </p:txBody>
      </p:sp>
    </p:spTree>
    <p:extLst>
      <p:ext uri="{BB962C8B-B14F-4D97-AF65-F5344CB8AC3E}">
        <p14:creationId xmlns:p14="http://schemas.microsoft.com/office/powerpoint/2010/main" val="37547682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67</a:t>
            </a:fld>
            <a:endParaRPr lang="en-US" altLang="en-US"/>
          </a:p>
        </p:txBody>
      </p:sp>
    </p:spTree>
    <p:extLst>
      <p:ext uri="{BB962C8B-B14F-4D97-AF65-F5344CB8AC3E}">
        <p14:creationId xmlns:p14="http://schemas.microsoft.com/office/powerpoint/2010/main" val="15469475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68</a:t>
            </a:fld>
            <a:endParaRPr lang="en-US" altLang="en-US"/>
          </a:p>
        </p:txBody>
      </p:sp>
    </p:spTree>
    <p:extLst>
      <p:ext uri="{BB962C8B-B14F-4D97-AF65-F5344CB8AC3E}">
        <p14:creationId xmlns:p14="http://schemas.microsoft.com/office/powerpoint/2010/main" val="21949268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69</a:t>
            </a:fld>
            <a:endParaRPr lang="en-US" altLang="en-US"/>
          </a:p>
        </p:txBody>
      </p:sp>
    </p:spTree>
    <p:extLst>
      <p:ext uri="{BB962C8B-B14F-4D97-AF65-F5344CB8AC3E}">
        <p14:creationId xmlns:p14="http://schemas.microsoft.com/office/powerpoint/2010/main" val="1915642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a:t>
            </a:fld>
            <a:endParaRPr lang="en-US" altLang="en-US"/>
          </a:p>
        </p:txBody>
      </p:sp>
    </p:spTree>
    <p:extLst>
      <p:ext uri="{BB962C8B-B14F-4D97-AF65-F5344CB8AC3E}">
        <p14:creationId xmlns:p14="http://schemas.microsoft.com/office/powerpoint/2010/main" val="6579637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70</a:t>
            </a:fld>
            <a:endParaRPr lang="en-US" altLang="en-US"/>
          </a:p>
        </p:txBody>
      </p:sp>
    </p:spTree>
    <p:extLst>
      <p:ext uri="{BB962C8B-B14F-4D97-AF65-F5344CB8AC3E}">
        <p14:creationId xmlns:p14="http://schemas.microsoft.com/office/powerpoint/2010/main" val="10558569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71</a:t>
            </a:fld>
            <a:endParaRPr lang="en-US" altLang="en-US"/>
          </a:p>
        </p:txBody>
      </p:sp>
    </p:spTree>
    <p:extLst>
      <p:ext uri="{BB962C8B-B14F-4D97-AF65-F5344CB8AC3E}">
        <p14:creationId xmlns:p14="http://schemas.microsoft.com/office/powerpoint/2010/main" val="10558569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72</a:t>
            </a:fld>
            <a:endParaRPr lang="en-US" altLang="en-US"/>
          </a:p>
        </p:txBody>
      </p:sp>
    </p:spTree>
    <p:extLst>
      <p:ext uri="{BB962C8B-B14F-4D97-AF65-F5344CB8AC3E}">
        <p14:creationId xmlns:p14="http://schemas.microsoft.com/office/powerpoint/2010/main" val="10558569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73</a:t>
            </a:fld>
            <a:endParaRPr lang="en-US" altLang="en-US"/>
          </a:p>
        </p:txBody>
      </p:sp>
    </p:spTree>
    <p:extLst>
      <p:ext uri="{BB962C8B-B14F-4D97-AF65-F5344CB8AC3E}">
        <p14:creationId xmlns:p14="http://schemas.microsoft.com/office/powerpoint/2010/main" val="10558569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74</a:t>
            </a:fld>
            <a:endParaRPr lang="en-US" altLang="en-US"/>
          </a:p>
        </p:txBody>
      </p:sp>
    </p:spTree>
    <p:extLst>
      <p:ext uri="{BB962C8B-B14F-4D97-AF65-F5344CB8AC3E}">
        <p14:creationId xmlns:p14="http://schemas.microsoft.com/office/powerpoint/2010/main" val="10558569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75</a:t>
            </a:fld>
            <a:endParaRPr lang="en-US" altLang="en-US"/>
          </a:p>
        </p:txBody>
      </p:sp>
    </p:spTree>
    <p:extLst>
      <p:ext uri="{BB962C8B-B14F-4D97-AF65-F5344CB8AC3E}">
        <p14:creationId xmlns:p14="http://schemas.microsoft.com/office/powerpoint/2010/main" val="19156425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76</a:t>
            </a:fld>
            <a:endParaRPr lang="en-US" altLang="en-US"/>
          </a:p>
        </p:txBody>
      </p:sp>
    </p:spTree>
    <p:extLst>
      <p:ext uri="{BB962C8B-B14F-4D97-AF65-F5344CB8AC3E}">
        <p14:creationId xmlns:p14="http://schemas.microsoft.com/office/powerpoint/2010/main" val="10558569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77</a:t>
            </a:fld>
            <a:endParaRPr lang="en-US" altLang="en-US"/>
          </a:p>
        </p:txBody>
      </p:sp>
    </p:spTree>
    <p:extLst>
      <p:ext uri="{BB962C8B-B14F-4D97-AF65-F5344CB8AC3E}">
        <p14:creationId xmlns:p14="http://schemas.microsoft.com/office/powerpoint/2010/main" val="32740383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78</a:t>
            </a:fld>
            <a:endParaRPr lang="en-US" altLang="en-US"/>
          </a:p>
        </p:txBody>
      </p:sp>
    </p:spTree>
    <p:extLst>
      <p:ext uri="{BB962C8B-B14F-4D97-AF65-F5344CB8AC3E}">
        <p14:creationId xmlns:p14="http://schemas.microsoft.com/office/powerpoint/2010/main" val="14584657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79</a:t>
            </a:fld>
            <a:endParaRPr lang="en-US" altLang="en-US"/>
          </a:p>
        </p:txBody>
      </p:sp>
    </p:spTree>
    <p:extLst>
      <p:ext uri="{BB962C8B-B14F-4D97-AF65-F5344CB8AC3E}">
        <p14:creationId xmlns:p14="http://schemas.microsoft.com/office/powerpoint/2010/main" val="107522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a:t>
            </a:fld>
            <a:endParaRPr lang="en-US" altLang="en-US"/>
          </a:p>
        </p:txBody>
      </p:sp>
    </p:spTree>
    <p:extLst>
      <p:ext uri="{BB962C8B-B14F-4D97-AF65-F5344CB8AC3E}">
        <p14:creationId xmlns:p14="http://schemas.microsoft.com/office/powerpoint/2010/main" val="234764920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80</a:t>
            </a:fld>
            <a:endParaRPr lang="en-US" altLang="en-US"/>
          </a:p>
        </p:txBody>
      </p:sp>
    </p:spTree>
    <p:extLst>
      <p:ext uri="{BB962C8B-B14F-4D97-AF65-F5344CB8AC3E}">
        <p14:creationId xmlns:p14="http://schemas.microsoft.com/office/powerpoint/2010/main" val="37320968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81</a:t>
            </a:fld>
            <a:endParaRPr lang="en-US" altLang="en-US"/>
          </a:p>
        </p:txBody>
      </p:sp>
    </p:spTree>
    <p:extLst>
      <p:ext uri="{BB962C8B-B14F-4D97-AF65-F5344CB8AC3E}">
        <p14:creationId xmlns:p14="http://schemas.microsoft.com/office/powerpoint/2010/main" val="23112457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82</a:t>
            </a:fld>
            <a:endParaRPr lang="en-US" altLang="en-US"/>
          </a:p>
        </p:txBody>
      </p:sp>
    </p:spTree>
    <p:extLst>
      <p:ext uri="{BB962C8B-B14F-4D97-AF65-F5344CB8AC3E}">
        <p14:creationId xmlns:p14="http://schemas.microsoft.com/office/powerpoint/2010/main" val="19462978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83</a:t>
            </a:fld>
            <a:endParaRPr lang="en-US" altLang="en-US"/>
          </a:p>
        </p:txBody>
      </p:sp>
    </p:spTree>
    <p:extLst>
      <p:ext uri="{BB962C8B-B14F-4D97-AF65-F5344CB8AC3E}">
        <p14:creationId xmlns:p14="http://schemas.microsoft.com/office/powerpoint/2010/main" val="33825591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84</a:t>
            </a:fld>
            <a:endParaRPr lang="en-US" altLang="en-US"/>
          </a:p>
        </p:txBody>
      </p:sp>
    </p:spTree>
    <p:extLst>
      <p:ext uri="{BB962C8B-B14F-4D97-AF65-F5344CB8AC3E}">
        <p14:creationId xmlns:p14="http://schemas.microsoft.com/office/powerpoint/2010/main" val="119085572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85</a:t>
            </a:fld>
            <a:endParaRPr lang="en-US" altLang="en-US"/>
          </a:p>
        </p:txBody>
      </p:sp>
    </p:spTree>
    <p:extLst>
      <p:ext uri="{BB962C8B-B14F-4D97-AF65-F5344CB8AC3E}">
        <p14:creationId xmlns:p14="http://schemas.microsoft.com/office/powerpoint/2010/main" val="14210571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86</a:t>
            </a:fld>
            <a:endParaRPr lang="en-US" altLang="en-US"/>
          </a:p>
        </p:txBody>
      </p:sp>
    </p:spTree>
    <p:extLst>
      <p:ext uri="{BB962C8B-B14F-4D97-AF65-F5344CB8AC3E}">
        <p14:creationId xmlns:p14="http://schemas.microsoft.com/office/powerpoint/2010/main" val="34970728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87</a:t>
            </a:fld>
            <a:endParaRPr lang="en-US" altLang="en-US"/>
          </a:p>
        </p:txBody>
      </p:sp>
    </p:spTree>
    <p:extLst>
      <p:ext uri="{BB962C8B-B14F-4D97-AF65-F5344CB8AC3E}">
        <p14:creationId xmlns:p14="http://schemas.microsoft.com/office/powerpoint/2010/main" val="331841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9</a:t>
            </a:fld>
            <a:endParaRPr lang="en-US" altLang="en-US"/>
          </a:p>
        </p:txBody>
      </p:sp>
    </p:spTree>
    <p:extLst>
      <p:ext uri="{BB962C8B-B14F-4D97-AF65-F5344CB8AC3E}">
        <p14:creationId xmlns:p14="http://schemas.microsoft.com/office/powerpoint/2010/main" val="3776914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sz="1200">
                <a:solidFill>
                  <a:srgbClr val="FFFF00"/>
                </a:solidFill>
              </a:defRPr>
            </a:lvl1pPr>
          </a:lstStyle>
          <a:p>
            <a:fld id="{E190E3F5-66BE-40FC-BF5F-A330B5C47CAA}" type="datetime1">
              <a:rPr lang="en-US" smtClean="0"/>
              <a:pPr/>
              <a:t>7/12/2017</a:t>
            </a:fld>
            <a:endParaRPr lang="en-US" dirty="0"/>
          </a:p>
        </p:txBody>
      </p:sp>
      <p:sp>
        <p:nvSpPr>
          <p:cNvPr id="6" name="Slide Number Placeholder 5"/>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0518"/>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822961" y="3467555"/>
            <a:ext cx="7543800" cy="725767"/>
          </a:xfrm>
        </p:spPr>
        <p:txBody>
          <a:bodyPr/>
          <a:lstStyle/>
          <a:p>
            <a:r>
              <a:rPr lang="en-US" smtClean="0"/>
              <a:t>Click to edit Master title style</a:t>
            </a:r>
            <a:endParaRPr lang="en-US"/>
          </a:p>
        </p:txBody>
      </p:sp>
    </p:spTree>
    <p:extLst>
      <p:ext uri="{BB962C8B-B14F-4D97-AF65-F5344CB8AC3E}">
        <p14:creationId xmlns:p14="http://schemas.microsoft.com/office/powerpoint/2010/main" val="21448462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0F232ACD-29E9-456D-AA7A-CC44F46C4953}" type="datetime1">
              <a:rPr lang="en-US" smtClean="0"/>
              <a:pPr/>
              <a:t>7/12/2017</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lvl1pPr>
              <a:defRPr sz="1200"/>
            </a:lvl1pPr>
          </a:lstStyle>
          <a:p>
            <a:fld id="{58C273EB-8D3C-42F8-B1B5-021781AA8C6B}" type="slidenum">
              <a:rPr lang="en-US" altLang="en-US" smtClean="0"/>
              <a:pPr/>
              <a:t>‹#›</a:t>
            </a:fld>
            <a:endParaRPr lang="en-US" altLang="en-US"/>
          </a:p>
        </p:txBody>
      </p:sp>
    </p:spTree>
    <p:extLst>
      <p:ext uri="{BB962C8B-B14F-4D97-AF65-F5344CB8AC3E}">
        <p14:creationId xmlns:p14="http://schemas.microsoft.com/office/powerpoint/2010/main" val="6105207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507AA0-C330-4DC7-90D7-96FDF02479FD}" type="datetime1">
              <a:rPr lang="en-US" smtClean="0"/>
              <a:pPr/>
              <a:t>7/12/2017</a:t>
            </a:fld>
            <a:endParaRPr lang="en-US"/>
          </a:p>
        </p:txBody>
      </p:sp>
      <p:sp>
        <p:nvSpPr>
          <p:cNvPr id="6" name="Slide Number Placeholder 5"/>
          <p:cNvSpPr>
            <a:spLocks noGrp="1"/>
          </p:cNvSpPr>
          <p:nvPr>
            <p:ph type="sldNum" sz="quarter" idx="12"/>
          </p:nvPr>
        </p:nvSpPr>
        <p:spPr/>
        <p:txBody>
          <a:bodyPr/>
          <a:lstStyle/>
          <a:p>
            <a:fld id="{58C273EB-8D3C-42F8-B1B5-021781AA8C6B}" type="slidenum">
              <a:rPr lang="en-US" altLang="en-US" smtClean="0"/>
              <a:pPr/>
              <a:t>‹#›</a:t>
            </a:fld>
            <a:endParaRPr lang="en-US" altLang="en-US"/>
          </a:p>
        </p:txBody>
      </p:sp>
      <p:sp>
        <p:nvSpPr>
          <p:cNvPr id="9" name="Rectangle 8"/>
          <p:cNvSpPr/>
          <p:nvPr/>
        </p:nvSpPr>
        <p:spPr>
          <a:xfrm>
            <a:off x="2381" y="6799463"/>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38869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solidFill>
                  <a:schemeClr val="accent1"/>
                </a:solidFill>
              </a:defRPr>
            </a:lvl1pPr>
          </a:lstStyle>
          <a:p>
            <a:fld id="{FBA75B63-B5FA-483A-9199-58F340506944}" type="datetime1">
              <a:rPr lang="en-US" smtClean="0"/>
              <a:pPr/>
              <a:t>7/12/2017</a:t>
            </a:fld>
            <a:endParaRPr lang="en-US" dirty="0"/>
          </a:p>
        </p:txBody>
      </p:sp>
      <p:sp>
        <p:nvSpPr>
          <p:cNvPr id="6" name="Slide Number Placeholder 5"/>
          <p:cNvSpPr>
            <a:spLocks noGrp="1"/>
          </p:cNvSpPr>
          <p:nvPr>
            <p:ph type="sldNum" sz="quarter" idx="12"/>
          </p:nvPr>
        </p:nvSpPr>
        <p:spPr/>
        <p:txBody>
          <a:bodyPr/>
          <a:lstStyle>
            <a:lvl1pPr>
              <a:defRPr sz="1200">
                <a:solidFill>
                  <a:schemeClr val="accent1"/>
                </a:solidFill>
              </a:defRPr>
            </a:lvl1pPr>
          </a:lstStyle>
          <a:p>
            <a:r>
              <a:rPr lang="en-US" altLang="en-US" smtClean="0"/>
              <a:t>Page </a:t>
            </a:r>
            <a:fld id="{DB221124-12A5-49F7-9756-2CD25819FC5E}" type="slidenum">
              <a:rPr lang="en-US" altLang="en-US" smtClean="0"/>
              <a:pPr/>
              <a:t>‹#›</a:t>
            </a:fld>
            <a:endParaRPr lang="en-US" altLang="en-US"/>
          </a:p>
        </p:txBody>
      </p:sp>
    </p:spTree>
    <p:extLst>
      <p:ext uri="{BB962C8B-B14F-4D97-AF65-F5344CB8AC3E}">
        <p14:creationId xmlns:p14="http://schemas.microsoft.com/office/powerpoint/2010/main" val="25243395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677886"/>
            <a:ext cx="7543800" cy="1647226"/>
          </a:xfrm>
        </p:spPr>
        <p:txBody>
          <a:bodyPr anchor="b" anchorCtr="0">
            <a:normAutofit/>
          </a:bodyPr>
          <a:lstStyle>
            <a:lvl1pPr>
              <a:lnSpc>
                <a:spcPct val="85000"/>
              </a:lnSpc>
              <a:defRPr sz="54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1200">
                <a:solidFill>
                  <a:schemeClr val="accent1"/>
                </a:solidFill>
              </a:defRPr>
            </a:lvl1pPr>
          </a:lstStyle>
          <a:p>
            <a:fld id="{63B91392-D347-4F7D-BE03-B2FDDABA1007}" type="datetime1">
              <a:rPr lang="en-US" smtClean="0"/>
              <a:pPr/>
              <a:t>7/12/2017</a:t>
            </a:fld>
            <a:endParaRPr lang="en-US" dirty="0"/>
          </a:p>
        </p:txBody>
      </p:sp>
      <p:sp>
        <p:nvSpPr>
          <p:cNvPr id="6" name="Slide Number Placeholder 5"/>
          <p:cNvSpPr>
            <a:spLocks noGrp="1"/>
          </p:cNvSpPr>
          <p:nvPr>
            <p:ph type="sldNum" sz="quarter" idx="12"/>
          </p:nvPr>
        </p:nvSpPr>
        <p:spPr/>
        <p:txBody>
          <a:bodyPr/>
          <a:lstStyle>
            <a:lvl1pPr>
              <a:defRPr sz="1200">
                <a:solidFill>
                  <a:schemeClr val="accent1"/>
                </a:solidFill>
              </a:defRPr>
            </a:lvl1pPr>
          </a:lstStyle>
          <a:p>
            <a:fld id="{58C273EB-8D3C-42F8-B1B5-021781AA8C6B}"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1960"/>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51871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7475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404257"/>
            <a:ext cx="3703320" cy="4464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404258"/>
            <a:ext cx="3703320" cy="4464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z="1200">
                <a:solidFill>
                  <a:schemeClr val="accent1"/>
                </a:solidFill>
              </a:defRPr>
            </a:lvl1pPr>
          </a:lstStyle>
          <a:p>
            <a:fld id="{8ACBDE9B-D31C-4635-B2E1-A5FD4500A3A2}" type="datetime1">
              <a:rPr lang="en-US" smtClean="0"/>
              <a:pPr/>
              <a:t>7/12/2017</a:t>
            </a:fld>
            <a:endParaRPr lang="en-US" dirty="0"/>
          </a:p>
        </p:txBody>
      </p:sp>
      <p:sp>
        <p:nvSpPr>
          <p:cNvPr id="7" name="Slide Number Placeholder 6"/>
          <p:cNvSpPr>
            <a:spLocks noGrp="1"/>
          </p:cNvSpPr>
          <p:nvPr>
            <p:ph type="sldNum" sz="quarter" idx="12"/>
          </p:nvPr>
        </p:nvSpPr>
        <p:spPr/>
        <p:txBody>
          <a:bodyPr/>
          <a:lstStyle>
            <a:lvl1pPr>
              <a:defRPr sz="1200">
                <a:solidFill>
                  <a:schemeClr val="accent1"/>
                </a:solidFill>
              </a:defRPr>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30640261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7420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sz="1200"/>
            </a:lvl1pPr>
          </a:lstStyle>
          <a:p>
            <a:fld id="{6DBAD2A0-313B-471E-B47E-95C1F7BE8C9C}" type="datetime1">
              <a:rPr lang="en-US" smtClean="0"/>
              <a:pPr/>
              <a:t>7/12/2017</a:t>
            </a:fld>
            <a:endParaRPr lang="en-US" dirty="0"/>
          </a:p>
        </p:txBody>
      </p:sp>
      <p:sp>
        <p:nvSpPr>
          <p:cNvPr id="9" name="Slide Number Placeholder 8"/>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11167015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sz="1200"/>
            </a:lvl1pPr>
          </a:lstStyle>
          <a:p>
            <a:fld id="{DEEFD9CF-1131-4426-A211-F144FE1CCB52}" type="datetime1">
              <a:rPr lang="en-US" smtClean="0"/>
              <a:pPr/>
              <a:t>7/12/2017</a:t>
            </a:fld>
            <a:endParaRPr lang="en-US" dirty="0"/>
          </a:p>
        </p:txBody>
      </p:sp>
      <p:sp>
        <p:nvSpPr>
          <p:cNvPr id="5" name="Slide Number Placeholder 4"/>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12376031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3AF628-B38D-4AAC-ACCB-35812DE9D2DD}" type="datetime1">
              <a:rPr lang="en-US" smtClean="0"/>
              <a:pPr/>
              <a:t>7/12/2017</a:t>
            </a:fld>
            <a:endParaRPr lang="en-US"/>
          </a:p>
        </p:txBody>
      </p:sp>
      <p:sp>
        <p:nvSpPr>
          <p:cNvPr id="9" name="Slide Number Placeholder 8"/>
          <p:cNvSpPr>
            <a:spLocks noGrp="1"/>
          </p:cNvSpPr>
          <p:nvPr>
            <p:ph type="sldNum" sz="quarter" idx="12"/>
          </p:nvPr>
        </p:nvSpPr>
        <p:spPr/>
        <p:txBody>
          <a:bodyPr/>
          <a:lstStyle/>
          <a:p>
            <a:fld id="{10AC2DB3-9000-4EC8-B97E-74B7B115971C}" type="slidenum">
              <a:rPr lang="en-US" smtClean="0"/>
              <a:pPr/>
              <a:t>‹#›</a:t>
            </a:fld>
            <a:endParaRPr lang="en-US"/>
          </a:p>
        </p:txBody>
      </p:sp>
      <p:sp>
        <p:nvSpPr>
          <p:cNvPr id="10" name="Rectangle 9"/>
          <p:cNvSpPr/>
          <p:nvPr/>
        </p:nvSpPr>
        <p:spPr>
          <a:xfrm>
            <a:off x="2381" y="679399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16856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sz="1200"/>
            </a:lvl1pPr>
          </a:lstStyle>
          <a:p>
            <a:fld id="{E37618FF-1CC6-48B0-8A0B-9A1CE19D41A2}" type="datetime1">
              <a:rPr lang="en-US" smtClean="0"/>
              <a:pPr/>
              <a:t>7/12/2017</a:t>
            </a:fld>
            <a:endParaRPr lang="en-US" dirty="0"/>
          </a:p>
        </p:txBody>
      </p:sp>
      <p:sp>
        <p:nvSpPr>
          <p:cNvPr id="7" name="Slide Number Placeholder 6"/>
          <p:cNvSpPr>
            <a:spLocks noGrp="1"/>
          </p:cNvSpPr>
          <p:nvPr>
            <p:ph type="sldNum" sz="quarter" idx="12"/>
          </p:nvPr>
        </p:nvSpPr>
        <p:spPr/>
        <p:txBody>
          <a:bodyPr/>
          <a:lstStyle>
            <a:lvl1pPr>
              <a:defRPr sz="1200">
                <a:solidFill>
                  <a:schemeClr val="tx1"/>
                </a:solidFill>
              </a:defRPr>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3899284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z="1200"/>
            </a:lvl1pPr>
          </a:lstStyle>
          <a:p>
            <a:fld id="{A7B3C529-6B44-4B28-8CB9-58C4AF694251}" type="datetime1">
              <a:rPr lang="en-US" smtClean="0"/>
              <a:pPr/>
              <a:t>7/12/2017</a:t>
            </a:fld>
            <a:endParaRPr lang="en-US" dirty="0"/>
          </a:p>
        </p:txBody>
      </p:sp>
      <p:sp>
        <p:nvSpPr>
          <p:cNvPr id="7" name="Slide Number Placeholder 6"/>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3409040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2576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255006"/>
            <a:ext cx="7543801" cy="461408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1200">
                <a:solidFill>
                  <a:schemeClr val="accent1"/>
                </a:solidFill>
              </a:defRPr>
            </a:lvl1pPr>
          </a:lstStyle>
          <a:p>
            <a:fld id="{89018BAA-AD58-43CF-A776-5B3FBB7E0B22}" type="datetime1">
              <a:rPr lang="en-US" smtClean="0"/>
              <a:pPr/>
              <a:t>7/12/2017</a:t>
            </a:fld>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200">
                <a:solidFill>
                  <a:srgbClr val="FFFF00"/>
                </a:solidFill>
              </a:defRPr>
            </a:lvl1pPr>
          </a:lstStyle>
          <a:p>
            <a:fld id="{58C273EB-8D3C-42F8-B1B5-021781AA8C6B}" type="slidenum">
              <a:rPr lang="en-US" altLang="en-US" smtClean="0"/>
              <a:pPr/>
              <a:t>‹#›</a:t>
            </a:fld>
            <a:endParaRPr lang="en-US" altLang="en-US"/>
          </a:p>
        </p:txBody>
      </p:sp>
      <p:cxnSp>
        <p:nvCxnSpPr>
          <p:cNvPr id="10" name="Straight Connector 9"/>
          <p:cNvCxnSpPr/>
          <p:nvPr/>
        </p:nvCxnSpPr>
        <p:spPr>
          <a:xfrm>
            <a:off x="891540" y="113368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 y="6800964"/>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9212754"/>
      </p:ext>
    </p:extLst>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Lst>
  <p:timing>
    <p:tnLst>
      <p:par>
        <p:cTn id="1" dur="indefinite" restart="never" nodeType="tmRoot"/>
      </p:par>
    </p:tnLst>
  </p:timing>
  <p:hf hdr="0" ftr="0"/>
  <p:txStyles>
    <p:titleStyle>
      <a:lvl1pPr algn="l" defTabSz="914400" rtl="0" eaLnBrk="1" latinLnBrk="0" hangingPunct="1">
        <a:lnSpc>
          <a:spcPct val="85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title"/>
          </p:nvPr>
        </p:nvSpPr>
        <p:spPr/>
        <p:txBody>
          <a:bodyPr>
            <a:normAutofit/>
          </a:bodyPr>
          <a:lstStyle/>
          <a:p>
            <a:r>
              <a:rPr lang="en-US" altLang="en-US" sz="4000" dirty="0">
                <a:ea typeface="Arial Unicode MS" panose="020B0604020202020204" pitchFamily="34" charset="-128"/>
                <a:cs typeface="Arial Unicode MS" panose="020B0604020202020204" pitchFamily="34" charset="-128"/>
              </a:rPr>
              <a:t>Chapter Five: </a:t>
            </a:r>
            <a:r>
              <a:rPr lang="en-US" altLang="en-US" sz="4000" dirty="0" smtClean="0">
                <a:ea typeface="Arial Unicode MS" panose="020B0604020202020204" pitchFamily="34" charset="-128"/>
                <a:cs typeface="Arial Unicode MS" panose="020B0604020202020204" pitchFamily="34" charset="-128"/>
              </a:rPr>
              <a:t>Functions</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ea typeface="ＭＳ Ｐゴシック" panose="020B0600070205080204" pitchFamily="34" charset="-128"/>
              </a:rPr>
              <a:t>Function Return Values</a:t>
            </a:r>
          </a:p>
        </p:txBody>
      </p:sp>
      <p:sp>
        <p:nvSpPr>
          <p:cNvPr id="18435" name="Content Placeholder 2"/>
          <p:cNvSpPr>
            <a:spLocks noGrp="1"/>
          </p:cNvSpPr>
          <p:nvPr>
            <p:ph idx="1"/>
          </p:nvPr>
        </p:nvSpPr>
        <p:spPr/>
        <p:txBody>
          <a:bodyPr/>
          <a:lstStyle/>
          <a:p>
            <a:r>
              <a:rPr lang="en-US" altLang="en-US" dirty="0" smtClean="0">
                <a:ea typeface="ＭＳ Ｐゴシック" panose="020B0600070205080204" pitchFamily="34" charset="-128"/>
              </a:rPr>
              <a:t>The “output” that the round function computes is called the </a:t>
            </a:r>
            <a:r>
              <a:rPr lang="en-US" altLang="en-US" b="1" dirty="0" smtClean="0">
                <a:ea typeface="ＭＳ Ｐゴシック" panose="020B0600070205080204" pitchFamily="34" charset="-128"/>
              </a:rPr>
              <a:t>return value</a:t>
            </a: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Functions return only one value</a:t>
            </a:r>
          </a:p>
          <a:p>
            <a:r>
              <a:rPr lang="en-US" altLang="en-US" dirty="0" smtClean="0">
                <a:ea typeface="ＭＳ Ｐゴシック" panose="020B0600070205080204" pitchFamily="34" charset="-128"/>
              </a:rPr>
              <a:t>The return value of a function is returned to the point in your program where the function was called</a:t>
            </a:r>
          </a:p>
          <a:p>
            <a:pPr indent="0">
              <a:buFont typeface="Wingdings" panose="05000000000000000000" pitchFamily="2" charset="2"/>
              <a:buNone/>
            </a:pP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price = round(6.8275, 2)</a:t>
            </a:r>
          </a:p>
          <a:p>
            <a:r>
              <a:rPr lang="en-US" altLang="en-US" dirty="0" smtClean="0">
                <a:ea typeface="ＭＳ Ｐゴシック" panose="020B0600070205080204" pitchFamily="34" charset="-128"/>
              </a:rPr>
              <a:t>When the round function returns its result, the return value is stored in the variable ‘</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price</a:t>
            </a:r>
            <a:r>
              <a:rPr lang="en-US" altLang="en-US" dirty="0" smtClean="0">
                <a:ea typeface="ＭＳ Ｐゴシック" panose="020B0600070205080204" pitchFamily="34" charset="-128"/>
              </a:rPr>
              <a:t>’ statement)</a:t>
            </a:r>
          </a:p>
          <a:p>
            <a:r>
              <a:rPr lang="en-US" altLang="en-US" dirty="0" smtClean="0">
                <a:ea typeface="ＭＳ Ｐゴシック" panose="020B0600070205080204" pitchFamily="34" charset="-128"/>
              </a:rPr>
              <a:t>Do not confuse returning a value with producing program output which is produced when using a </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print()</a:t>
            </a:r>
            <a:r>
              <a:rPr lang="en-US" altLang="en-US" dirty="0" smtClean="0">
                <a:ea typeface="ＭＳ Ｐゴシック" panose="020B0600070205080204" pitchFamily="34" charset="-128"/>
              </a:rPr>
              <a:t> statement</a:t>
            </a:r>
          </a:p>
          <a:p>
            <a:pPr>
              <a:buNone/>
            </a:pP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3B01782F-ED22-4D85-AF2D-A4870102FE65}"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6"/>
          <p:cNvSpPr>
            <a:spLocks noGrp="1"/>
          </p:cNvSpPr>
          <p:nvPr>
            <p:ph type="title"/>
          </p:nvPr>
        </p:nvSpPr>
        <p:spPr/>
        <p:txBody>
          <a:bodyPr/>
          <a:lstStyle/>
          <a:p>
            <a:r>
              <a:rPr lang="en-US" altLang="en-US" smtClean="0"/>
              <a:t>Black Box Analogy</a:t>
            </a:r>
          </a:p>
        </p:txBody>
      </p:sp>
      <p:sp>
        <p:nvSpPr>
          <p:cNvPr id="20484" name="Content Placeholder 7"/>
          <p:cNvSpPr>
            <a:spLocks noGrp="1"/>
          </p:cNvSpPr>
          <p:nvPr>
            <p:ph idx="1"/>
          </p:nvPr>
        </p:nvSpPr>
        <p:spPr/>
        <p:txBody>
          <a:bodyPr>
            <a:normAutofit/>
          </a:bodyPr>
          <a:lstStyle/>
          <a:p>
            <a:r>
              <a:rPr lang="en-US" altLang="en-US" dirty="0" smtClean="0"/>
              <a:t>A thermostat is a ‘</a:t>
            </a:r>
            <a:r>
              <a:rPr lang="en-US" altLang="ja-JP" dirty="0" smtClean="0"/>
              <a:t>black box’</a:t>
            </a:r>
          </a:p>
          <a:p>
            <a:pPr lvl="1"/>
            <a:r>
              <a:rPr lang="en-US" altLang="en-US" sz="2000" dirty="0" smtClean="0"/>
              <a:t>Set a desired temperature</a:t>
            </a:r>
          </a:p>
          <a:p>
            <a:pPr lvl="1"/>
            <a:r>
              <a:rPr lang="en-US" altLang="en-US" sz="2000" dirty="0" smtClean="0"/>
              <a:t>Turns on heater/AC as required</a:t>
            </a:r>
          </a:p>
          <a:p>
            <a:pPr lvl="1"/>
            <a:r>
              <a:rPr lang="en-US" altLang="en-US" sz="2000" dirty="0" smtClean="0"/>
              <a:t>You don</a:t>
            </a:r>
            <a:r>
              <a:rPr lang="ja-JP" altLang="en-US" sz="2000" dirty="0" smtClean="0"/>
              <a:t>’</a:t>
            </a:r>
            <a:r>
              <a:rPr lang="en-US" altLang="ja-JP" sz="2000" dirty="0" smtClean="0"/>
              <a:t>t have to know how it really works!</a:t>
            </a:r>
          </a:p>
          <a:p>
            <a:pPr lvl="2"/>
            <a:r>
              <a:rPr lang="en-US" altLang="en-US" sz="2000" dirty="0" smtClean="0"/>
              <a:t>How does it know the current temp?</a:t>
            </a:r>
          </a:p>
          <a:p>
            <a:pPr lvl="2"/>
            <a:r>
              <a:rPr lang="en-US" altLang="en-US" sz="2000" dirty="0" smtClean="0"/>
              <a:t>What signals/commands does it send to the heater or A/C?</a:t>
            </a:r>
          </a:p>
          <a:p>
            <a:r>
              <a:rPr lang="en-US" altLang="en-US" dirty="0" smtClean="0"/>
              <a:t>Use functions like ‘</a:t>
            </a:r>
            <a:r>
              <a:rPr lang="en-US" altLang="ja-JP" dirty="0" smtClean="0"/>
              <a:t>black boxes’</a:t>
            </a:r>
          </a:p>
          <a:p>
            <a:pPr lvl="1"/>
            <a:r>
              <a:rPr lang="en-US" altLang="en-US" sz="2000" dirty="0" smtClean="0"/>
              <a:t>Pass the function what it needs to do its job</a:t>
            </a:r>
          </a:p>
          <a:p>
            <a:pPr lvl="1"/>
            <a:r>
              <a:rPr lang="en-US" altLang="en-US" sz="2000" dirty="0" smtClean="0"/>
              <a:t>Receive the answer</a:t>
            </a:r>
          </a:p>
        </p:txBody>
      </p:sp>
      <p:sp>
        <p:nvSpPr>
          <p:cNvPr id="2" name="Date Placeholder 1"/>
          <p:cNvSpPr>
            <a:spLocks noGrp="1"/>
          </p:cNvSpPr>
          <p:nvPr>
            <p:ph type="dt" sz="half" idx="10"/>
          </p:nvPr>
        </p:nvSpPr>
        <p:spPr/>
        <p:txBody>
          <a:bodyPr/>
          <a:lstStyle/>
          <a:p>
            <a:fld id="{EB949B6F-8192-4CF2-9698-DB7EC828183C}"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t>The </a:t>
            </a:r>
            <a:r>
              <a:rPr lang="en-US" altLang="en-US" dirty="0" smtClean="0">
                <a:solidFill>
                  <a:srgbClr val="0033CC"/>
                </a:solidFill>
              </a:rPr>
              <a:t>round</a:t>
            </a:r>
            <a:r>
              <a:rPr lang="en-US" altLang="en-US" dirty="0" smtClean="0"/>
              <a:t> Function as a Black Box</a:t>
            </a:r>
          </a:p>
        </p:txBody>
      </p:sp>
      <p:sp>
        <p:nvSpPr>
          <p:cNvPr id="21507" name="Content Placeholder 2"/>
          <p:cNvSpPr>
            <a:spLocks noGrp="1"/>
          </p:cNvSpPr>
          <p:nvPr>
            <p:ph idx="1"/>
          </p:nvPr>
        </p:nvSpPr>
        <p:spPr/>
        <p:txBody>
          <a:bodyPr/>
          <a:lstStyle/>
          <a:p>
            <a:r>
              <a:rPr lang="en-US" altLang="en-US" dirty="0" smtClean="0"/>
              <a:t>You pass the round function its necessary arguments (6.8275 &amp; 2) and it produces its result (6.83)</a:t>
            </a:r>
          </a:p>
        </p:txBody>
      </p:sp>
      <p:sp>
        <p:nvSpPr>
          <p:cNvPr id="2" name="Date Placeholder 1"/>
          <p:cNvSpPr>
            <a:spLocks noGrp="1"/>
          </p:cNvSpPr>
          <p:nvPr>
            <p:ph type="dt" sz="half" idx="10"/>
          </p:nvPr>
        </p:nvSpPr>
        <p:spPr/>
        <p:txBody>
          <a:bodyPr/>
          <a:lstStyle/>
          <a:p>
            <a:fld id="{C90238F6-97AD-426A-AF65-5AEC3487B129}"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12</a:t>
            </a:fld>
            <a:endParaRPr lang="en-US" altLang="en-US"/>
          </a:p>
        </p:txBody>
      </p:sp>
      <p:pic>
        <p:nvPicPr>
          <p:cNvPr id="21510"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250" y="2057400"/>
            <a:ext cx="3289501" cy="35693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The </a:t>
            </a:r>
            <a:r>
              <a:rPr lang="en-US" altLang="en-US" dirty="0" smtClean="0">
                <a:solidFill>
                  <a:srgbClr val="0033CC"/>
                </a:solidFill>
              </a:rPr>
              <a:t>round</a:t>
            </a:r>
            <a:r>
              <a:rPr lang="en-US" altLang="en-US" dirty="0" smtClean="0"/>
              <a:t> Function as a Black Box</a:t>
            </a:r>
          </a:p>
        </p:txBody>
      </p:sp>
      <p:sp>
        <p:nvSpPr>
          <p:cNvPr id="22531" name="Content Placeholder 2"/>
          <p:cNvSpPr>
            <a:spLocks noGrp="1"/>
          </p:cNvSpPr>
          <p:nvPr>
            <p:ph idx="1"/>
          </p:nvPr>
        </p:nvSpPr>
        <p:spPr/>
        <p:txBody>
          <a:bodyPr>
            <a:normAutofit/>
          </a:bodyPr>
          <a:lstStyle/>
          <a:p>
            <a:r>
              <a:rPr lang="en-US" altLang="en-US" dirty="0" smtClean="0"/>
              <a:t>You may wonder how the round function performs its job </a:t>
            </a:r>
          </a:p>
          <a:p>
            <a:r>
              <a:rPr lang="en-US" altLang="en-US" dirty="0" smtClean="0"/>
              <a:t>As a user of the function, you don’t need to know how the function is implemented</a:t>
            </a:r>
          </a:p>
          <a:p>
            <a:r>
              <a:rPr lang="en-US" altLang="en-US" dirty="0" smtClean="0"/>
              <a:t>You just need to know the specification of the function: </a:t>
            </a:r>
          </a:p>
          <a:p>
            <a:pPr lvl="1"/>
            <a:r>
              <a:rPr lang="en-US" altLang="en-US" sz="2000" dirty="0" smtClean="0"/>
              <a:t>If you provide arguments x and n, the function returns x rounded to n decimal digits</a:t>
            </a:r>
          </a:p>
        </p:txBody>
      </p:sp>
      <p:sp>
        <p:nvSpPr>
          <p:cNvPr id="2" name="Date Placeholder 1"/>
          <p:cNvSpPr>
            <a:spLocks noGrp="1"/>
          </p:cNvSpPr>
          <p:nvPr>
            <p:ph type="dt" sz="half" idx="10"/>
          </p:nvPr>
        </p:nvSpPr>
        <p:spPr/>
        <p:txBody>
          <a:bodyPr/>
          <a:lstStyle/>
          <a:p>
            <a:fld id="{74DA784B-420F-4145-ADF6-4DDA85AB13CF}"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US" altLang="en-US" dirty="0" smtClean="0">
                <a:ea typeface="ＭＳ Ｐゴシック" panose="020B0600070205080204" pitchFamily="34" charset="-128"/>
              </a:rPr>
              <a:t>Designing Your Own Functions</a:t>
            </a:r>
          </a:p>
        </p:txBody>
      </p:sp>
      <p:sp>
        <p:nvSpPr>
          <p:cNvPr id="23555" name="Content Placeholder 2"/>
          <p:cNvSpPr>
            <a:spLocks noGrp="1"/>
          </p:cNvSpPr>
          <p:nvPr>
            <p:ph idx="1"/>
          </p:nvPr>
        </p:nvSpPr>
        <p:spPr/>
        <p:txBody>
          <a:bodyPr/>
          <a:lstStyle/>
          <a:p>
            <a:r>
              <a:rPr lang="en-US" altLang="en-US" dirty="0" smtClean="0">
                <a:ea typeface="ＭＳ Ｐゴシック" panose="020B0600070205080204" pitchFamily="34" charset="-128"/>
              </a:rPr>
              <a:t>When you design your own functions, you will want to make them appear as black boxes to other programmers</a:t>
            </a:r>
          </a:p>
          <a:p>
            <a:pPr lvl="1"/>
            <a:r>
              <a:rPr lang="en-US" altLang="en-US" sz="2000" dirty="0" smtClean="0">
                <a:ea typeface="ＭＳ Ｐゴシック" panose="020B0600070205080204" pitchFamily="34" charset="-128"/>
              </a:rPr>
              <a:t>Even if you are the only person working on a program, making each function into a black box pays off: there are fewer details that you need to keep in mind</a:t>
            </a:r>
          </a:p>
          <a:p>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07907085-D831-4428-8BFC-5FC5DAB277A4}"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Implementing and Testing Functions</a:t>
            </a:r>
            <a:endParaRPr lang="en-US" sz="4000" dirty="0"/>
          </a:p>
        </p:txBody>
      </p:sp>
      <p:sp>
        <p:nvSpPr>
          <p:cNvPr id="7" name="Text Placeholder 6"/>
          <p:cNvSpPr>
            <a:spLocks noGrp="1"/>
          </p:cNvSpPr>
          <p:nvPr>
            <p:ph type="body" idx="1"/>
          </p:nvPr>
        </p:nvSpPr>
        <p:spPr/>
        <p:txBody>
          <a:bodyPr/>
          <a:lstStyle/>
          <a:p>
            <a:r>
              <a:rPr lang="en-US" dirty="0" smtClean="0"/>
              <a:t>Section 5.2</a:t>
            </a:r>
            <a:endParaRPr lang="en-US" dirty="0"/>
          </a:p>
        </p:txBody>
      </p:sp>
      <p:sp>
        <p:nvSpPr>
          <p:cNvPr id="4" name="Date Placeholder 3"/>
          <p:cNvSpPr>
            <a:spLocks noGrp="1"/>
          </p:cNvSpPr>
          <p:nvPr>
            <p:ph type="dt" sz="half" idx="10"/>
          </p:nvPr>
        </p:nvSpPr>
        <p:spPr/>
        <p:txBody>
          <a:bodyPr/>
          <a:lstStyle/>
          <a:p>
            <a:fld id="{979D9EE3-1BE1-4ACF-9736-6841D457BC89}"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15</a:t>
            </a:fld>
            <a:endParaRPr lang="en-US" altLang="en-US"/>
          </a:p>
        </p:txBody>
      </p:sp>
    </p:spTree>
    <p:extLst>
      <p:ext uri="{BB962C8B-B14F-4D97-AF65-F5344CB8AC3E}">
        <p14:creationId xmlns:p14="http://schemas.microsoft.com/office/powerpoint/2010/main" val="2775319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altLang="en-US" sz="3200" dirty="0" smtClean="0">
                <a:ea typeface="ＭＳ Ｐゴシック" panose="020B0600070205080204" pitchFamily="34" charset="-128"/>
              </a:rPr>
              <a:t>Implementing and Testing Functions</a:t>
            </a:r>
          </a:p>
        </p:txBody>
      </p:sp>
      <p:sp>
        <p:nvSpPr>
          <p:cNvPr id="18436" name="Content Placeholder 6"/>
          <p:cNvSpPr>
            <a:spLocks noGrp="1"/>
          </p:cNvSpPr>
          <p:nvPr>
            <p:ph idx="1"/>
          </p:nvPr>
        </p:nvSpPr>
        <p:spPr/>
        <p:txBody>
          <a:bodyPr>
            <a:normAutofit/>
          </a:bodyPr>
          <a:lstStyle/>
          <a:p>
            <a:pPr>
              <a:spcBef>
                <a:spcPts val="200"/>
              </a:spcBef>
              <a:defRPr/>
            </a:pPr>
            <a:r>
              <a:rPr lang="en-US" dirty="0" smtClean="0"/>
              <a:t>A function to calculate the volume of a cube</a:t>
            </a:r>
          </a:p>
          <a:p>
            <a:pPr lvl="1">
              <a:spcBef>
                <a:spcPts val="200"/>
              </a:spcBef>
              <a:defRPr/>
            </a:pPr>
            <a:r>
              <a:rPr lang="en-US" sz="2000" dirty="0" smtClean="0"/>
              <a:t>What input does it need to do its job?</a:t>
            </a:r>
          </a:p>
          <a:p>
            <a:pPr lvl="1">
              <a:spcBef>
                <a:spcPts val="200"/>
              </a:spcBef>
              <a:defRPr/>
            </a:pPr>
            <a:r>
              <a:rPr lang="en-US" sz="2000" dirty="0" smtClean="0"/>
              <a:t>What does it return or output with?</a:t>
            </a:r>
          </a:p>
          <a:p>
            <a:pPr>
              <a:spcBef>
                <a:spcPts val="200"/>
              </a:spcBef>
              <a:defRPr/>
            </a:pPr>
            <a:r>
              <a:rPr lang="en-US" dirty="0" smtClean="0"/>
              <a:t>When writing (or defining or implementing) this function</a:t>
            </a:r>
          </a:p>
          <a:p>
            <a:pPr lvl="1">
              <a:spcBef>
                <a:spcPts val="200"/>
              </a:spcBef>
              <a:defRPr/>
            </a:pPr>
            <a:r>
              <a:rPr lang="en-US" sz="2000" dirty="0" smtClean="0"/>
              <a:t>Pick a name for the function (</a:t>
            </a:r>
            <a:r>
              <a:rPr lang="en-US" sz="2000" dirty="0" err="1" smtClean="0">
                <a:solidFill>
                  <a:srgbClr val="0033CC"/>
                </a:solidFill>
              </a:rPr>
              <a:t>cubeVolume</a:t>
            </a:r>
            <a:r>
              <a:rPr lang="en-US" sz="2000" dirty="0" smtClean="0"/>
              <a:t>)</a:t>
            </a:r>
          </a:p>
          <a:p>
            <a:pPr lvl="1">
              <a:spcBef>
                <a:spcPts val="200"/>
              </a:spcBef>
              <a:defRPr/>
            </a:pPr>
            <a:r>
              <a:rPr lang="en-US" sz="2000" dirty="0" smtClean="0"/>
              <a:t>Declare a variable for each incoming argument</a:t>
            </a:r>
          </a:p>
          <a:p>
            <a:pPr marL="457200" lvl="1" indent="0">
              <a:spcBef>
                <a:spcPts val="200"/>
              </a:spcBef>
              <a:buFont typeface="Wingdings" panose="05000000000000000000" pitchFamily="2" charset="2"/>
              <a:buNone/>
              <a:defRPr/>
            </a:pPr>
            <a:r>
              <a:rPr lang="en-US" sz="2000" dirty="0"/>
              <a:t> </a:t>
            </a:r>
            <a:r>
              <a:rPr lang="en-US" sz="2000" dirty="0" smtClean="0"/>
              <a:t> (</a:t>
            </a:r>
            <a:r>
              <a:rPr lang="en-US" sz="2000" dirty="0" err="1" smtClean="0">
                <a:solidFill>
                  <a:srgbClr val="C00000"/>
                </a:solidFill>
              </a:rPr>
              <a:t>sideLength</a:t>
            </a:r>
            <a:r>
              <a:rPr lang="en-US" sz="2000" dirty="0" smtClean="0"/>
              <a:t>) (which is called a parameter)</a:t>
            </a:r>
          </a:p>
          <a:p>
            <a:pPr lvl="1">
              <a:defRPr/>
            </a:pPr>
            <a:r>
              <a:rPr lang="en-US" sz="2000" dirty="0"/>
              <a:t>Put all this information together along with the </a:t>
            </a:r>
            <a:r>
              <a:rPr lang="en-US" sz="2000" dirty="0">
                <a:cs typeface="Consolas" pitchFamily="49" charset="0"/>
              </a:rPr>
              <a:t>def</a:t>
            </a:r>
            <a:r>
              <a:rPr lang="en-US" sz="2000" dirty="0"/>
              <a:t> keyword to form the first line </a:t>
            </a:r>
            <a:r>
              <a:rPr lang="en-US" sz="2000" dirty="0" smtClean="0"/>
              <a:t>of the </a:t>
            </a:r>
            <a:r>
              <a:rPr lang="en-US" sz="2000" dirty="0"/>
              <a:t>function’s definition</a:t>
            </a:r>
            <a:r>
              <a:rPr lang="en-US" sz="2000" dirty="0" smtClean="0"/>
              <a:t>:</a:t>
            </a:r>
          </a:p>
          <a:p>
            <a:pPr lvl="1">
              <a:defRPr/>
            </a:pPr>
            <a:endParaRPr lang="en-US" sz="2000" dirty="0" smtClean="0"/>
          </a:p>
          <a:p>
            <a:pPr lvl="1">
              <a:defRPr/>
            </a:pPr>
            <a:endParaRPr lang="en-US" sz="2000" dirty="0" smtClean="0"/>
          </a:p>
          <a:p>
            <a:pPr lvl="1">
              <a:defRPr/>
            </a:pPr>
            <a:r>
              <a:rPr lang="en-US" sz="2000" dirty="0" smtClean="0"/>
              <a:t>After the function header is the function </a:t>
            </a:r>
            <a:r>
              <a:rPr lang="en-US" sz="2000" b="1" dirty="0" smtClean="0"/>
              <a:t>body</a:t>
            </a:r>
            <a:r>
              <a:rPr lang="en-US" sz="2000" dirty="0" smtClean="0"/>
              <a:t>, which is the block of code that does the work of the function.</a:t>
            </a:r>
          </a:p>
        </p:txBody>
      </p:sp>
      <p:sp>
        <p:nvSpPr>
          <p:cNvPr id="2" name="Date Placeholder 1"/>
          <p:cNvSpPr>
            <a:spLocks noGrp="1"/>
          </p:cNvSpPr>
          <p:nvPr>
            <p:ph type="dt" sz="half" idx="10"/>
          </p:nvPr>
        </p:nvSpPr>
        <p:spPr/>
        <p:txBody>
          <a:bodyPr/>
          <a:lstStyle/>
          <a:p>
            <a:fld id="{91984894-D82E-40E5-8260-DB528E6FBE73}"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16</a:t>
            </a:fld>
            <a:endParaRPr lang="en-US" altLang="en-US"/>
          </a:p>
        </p:txBody>
      </p:sp>
      <p:sp>
        <p:nvSpPr>
          <p:cNvPr id="10" name="Content Placeholder 2"/>
          <p:cNvSpPr txBox="1">
            <a:spLocks/>
          </p:cNvSpPr>
          <p:nvPr/>
        </p:nvSpPr>
        <p:spPr bwMode="auto">
          <a:xfrm>
            <a:off x="990600" y="4343400"/>
            <a:ext cx="4035425" cy="360363"/>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def </a:t>
            </a:r>
            <a:r>
              <a:rPr lang="en-US" sz="2000" kern="0" dirty="0" err="1">
                <a:solidFill>
                  <a:srgbClr val="0033CC"/>
                </a:solidFill>
                <a:latin typeface="Consolas" pitchFamily="49" charset="0"/>
              </a:rPr>
              <a:t>cubeVolume</a:t>
            </a:r>
            <a:r>
              <a:rPr lang="en-US" sz="2000" kern="0" dirty="0">
                <a:latin typeface="Consolas" pitchFamily="49" charset="0"/>
              </a:rPr>
              <a:t>(</a:t>
            </a:r>
            <a:r>
              <a:rPr lang="en-US" sz="2000" kern="0" dirty="0" err="1">
                <a:solidFill>
                  <a:srgbClr val="C00000"/>
                </a:solidFill>
                <a:latin typeface="Consolas" pitchFamily="49" charset="0"/>
              </a:rPr>
              <a:t>sideLength</a:t>
            </a:r>
            <a:r>
              <a:rPr lang="en-US" sz="2000" kern="0" dirty="0">
                <a:latin typeface="Consolas" pitchFamily="49" charset="0"/>
              </a:rPr>
              <a:t>):</a:t>
            </a:r>
            <a:endParaRPr lang="en-US" sz="2000" b="1" kern="0" dirty="0">
              <a:latin typeface="Consolas" pitchFamily="49" charset="0"/>
            </a:endParaRPr>
          </a:p>
        </p:txBody>
      </p:sp>
      <p:sp>
        <p:nvSpPr>
          <p:cNvPr id="24584" name="TextBox 6"/>
          <p:cNvSpPr txBox="1">
            <a:spLocks noChangeArrowheads="1"/>
          </p:cNvSpPr>
          <p:nvPr/>
        </p:nvSpPr>
        <p:spPr bwMode="auto">
          <a:xfrm>
            <a:off x="5105400" y="4191000"/>
            <a:ext cx="3733800" cy="1015663"/>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t>This line is called the </a:t>
            </a:r>
            <a:r>
              <a:rPr lang="en-US" altLang="en-US" sz="2000" b="1" dirty="0"/>
              <a:t>header </a:t>
            </a:r>
            <a:r>
              <a:rPr lang="en-US" altLang="en-US" sz="2000" dirty="0"/>
              <a:t>of the </a:t>
            </a:r>
            <a:r>
              <a:rPr lang="en-US" altLang="en-US" sz="2000" dirty="0" smtClean="0"/>
              <a:t>function</a:t>
            </a:r>
          </a:p>
          <a:p>
            <a:pPr eaLnBrk="1" hangingPunct="1"/>
            <a:endParaRPr lang="en-US" altLang="en-US" sz="20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ea typeface="ＭＳ Ｐゴシック" panose="020B0600070205080204" pitchFamily="34" charset="-128"/>
              </a:rPr>
              <a:t>Testing a Function</a:t>
            </a:r>
          </a:p>
        </p:txBody>
      </p:sp>
      <p:sp>
        <p:nvSpPr>
          <p:cNvPr id="25603" name="Content Placeholder 2"/>
          <p:cNvSpPr>
            <a:spLocks noGrp="1"/>
          </p:cNvSpPr>
          <p:nvPr>
            <p:ph idx="1"/>
          </p:nvPr>
        </p:nvSpPr>
        <p:spPr/>
        <p:txBody>
          <a:bodyPr/>
          <a:lstStyle/>
          <a:p>
            <a:r>
              <a:rPr lang="en-US" altLang="en-US" dirty="0" smtClean="0">
                <a:ea typeface="ＭＳ Ｐゴシック" panose="020B0600070205080204" pitchFamily="34" charset="-128"/>
              </a:rPr>
              <a:t>If you run a program containing just the function definition, then nothing happens</a:t>
            </a:r>
          </a:p>
          <a:p>
            <a:pPr lvl="1"/>
            <a:r>
              <a:rPr lang="en-US" altLang="en-US" sz="2000" dirty="0" smtClean="0">
                <a:ea typeface="ＭＳ Ｐゴシック" panose="020B0600070205080204" pitchFamily="34" charset="-128"/>
              </a:rPr>
              <a:t>After all, nobody is calling the function</a:t>
            </a:r>
          </a:p>
          <a:p>
            <a:r>
              <a:rPr lang="en-US" altLang="en-US" dirty="0" smtClean="0">
                <a:ea typeface="ＭＳ Ｐゴシック" panose="020B0600070205080204" pitchFamily="34" charset="-128"/>
              </a:rPr>
              <a:t>In order to test the function, your program should contain</a:t>
            </a:r>
          </a:p>
          <a:p>
            <a:pPr lvl="1"/>
            <a:r>
              <a:rPr lang="en-US" altLang="en-US" sz="2000" dirty="0" smtClean="0">
                <a:ea typeface="ＭＳ Ｐゴシック" panose="020B0600070205080204" pitchFamily="34" charset="-128"/>
              </a:rPr>
              <a:t>The definition of the function</a:t>
            </a:r>
          </a:p>
          <a:p>
            <a:pPr lvl="1"/>
            <a:r>
              <a:rPr lang="en-US" altLang="en-US" sz="2000" dirty="0" smtClean="0">
                <a:ea typeface="ＭＳ Ｐゴシック" panose="020B0600070205080204" pitchFamily="34" charset="-128"/>
              </a:rPr>
              <a:t>Statements that call the function and print the result</a:t>
            </a:r>
          </a:p>
        </p:txBody>
      </p:sp>
      <p:sp>
        <p:nvSpPr>
          <p:cNvPr id="2" name="Date Placeholder 1"/>
          <p:cNvSpPr>
            <a:spLocks noGrp="1"/>
          </p:cNvSpPr>
          <p:nvPr>
            <p:ph type="dt" sz="half" idx="10"/>
          </p:nvPr>
        </p:nvSpPr>
        <p:spPr/>
        <p:txBody>
          <a:bodyPr/>
          <a:lstStyle/>
          <a:p>
            <a:fld id="{B309D899-322D-4440-B728-AE4965E27BCB}"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a:bodyPr>
          <a:lstStyle/>
          <a:p>
            <a:r>
              <a:rPr lang="en-US" altLang="en-US" dirty="0" smtClean="0">
                <a:ea typeface="ＭＳ Ｐゴシック" panose="020B0600070205080204" pitchFamily="34" charset="-128"/>
              </a:rPr>
              <a:t>Calling/Testing the Cube Function</a:t>
            </a:r>
          </a:p>
        </p:txBody>
      </p:sp>
      <p:sp>
        <p:nvSpPr>
          <p:cNvPr id="6" name="Content Placeholder 2"/>
          <p:cNvSpPr txBox="1">
            <a:spLocks/>
          </p:cNvSpPr>
          <p:nvPr/>
        </p:nvSpPr>
        <p:spPr bwMode="auto">
          <a:xfrm>
            <a:off x="487363" y="1793421"/>
            <a:ext cx="6294437" cy="9525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def </a:t>
            </a:r>
            <a:r>
              <a:rPr lang="en-US" sz="2000" dirty="0" err="1">
                <a:latin typeface="Consolas" pitchFamily="49" charset="0"/>
                <a:cs typeface="Consolas" pitchFamily="49" charset="0"/>
              </a:rPr>
              <a:t>cubeVolume</a:t>
            </a:r>
            <a:r>
              <a:rPr lang="en-US" sz="2000" dirty="0">
                <a:latin typeface="Consolas" pitchFamily="49" charset="0"/>
                <a:cs typeface="Consolas" pitchFamily="49" charset="0"/>
              </a:rPr>
              <a:t>(</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a:t>
            </a:r>
          </a:p>
          <a:p>
            <a:pPr>
              <a:defRPr/>
            </a:pPr>
            <a:r>
              <a:rPr lang="en-US" sz="2000" dirty="0">
                <a:latin typeface="Consolas" pitchFamily="49" charset="0"/>
                <a:cs typeface="Consolas" pitchFamily="49" charset="0"/>
              </a:rPr>
              <a:t>    volume = </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 3</a:t>
            </a:r>
          </a:p>
          <a:p>
            <a:pPr>
              <a:defRPr/>
            </a:pPr>
            <a:r>
              <a:rPr lang="en-US" sz="2000" dirty="0">
                <a:latin typeface="Consolas" pitchFamily="49" charset="0"/>
                <a:cs typeface="Consolas" pitchFamily="49" charset="0"/>
              </a:rPr>
              <a:t>    return volume</a:t>
            </a:r>
          </a:p>
          <a:p>
            <a:pPr marL="342900" indent="-342900" eaLnBrk="0" hangingPunct="0">
              <a:buClr>
                <a:srgbClr val="835E01"/>
              </a:buClr>
              <a:buSzPct val="60000"/>
              <a:buFont typeface="Wingdings" pitchFamily="2" charset="2"/>
              <a:buNone/>
              <a:defRPr/>
            </a:pPr>
            <a:endParaRPr lang="en-US" sz="2000" b="1" kern="0" dirty="0">
              <a:solidFill>
                <a:srgbClr val="333333"/>
              </a:solidFill>
              <a:latin typeface="Consolas" pitchFamily="49" charset="0"/>
            </a:endParaRPr>
          </a:p>
        </p:txBody>
      </p:sp>
      <p:sp>
        <p:nvSpPr>
          <p:cNvPr id="7" name="Content Placeholder 2"/>
          <p:cNvSpPr txBox="1">
            <a:spLocks/>
          </p:cNvSpPr>
          <p:nvPr/>
        </p:nvSpPr>
        <p:spPr bwMode="auto">
          <a:xfrm>
            <a:off x="487363" y="3526970"/>
            <a:ext cx="7922000" cy="1730829"/>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result1 = </a:t>
            </a:r>
            <a:r>
              <a:rPr lang="en-US" sz="2000" dirty="0" err="1">
                <a:latin typeface="Consolas" pitchFamily="49" charset="0"/>
                <a:cs typeface="Consolas" pitchFamily="49" charset="0"/>
              </a:rPr>
              <a:t>cubeVolume</a:t>
            </a:r>
            <a:r>
              <a:rPr lang="en-US" sz="2000" dirty="0">
                <a:latin typeface="Consolas" pitchFamily="49" charset="0"/>
                <a:cs typeface="Consolas" pitchFamily="49" charset="0"/>
              </a:rPr>
              <a:t>(2)</a:t>
            </a:r>
          </a:p>
          <a:p>
            <a:pPr>
              <a:defRPr/>
            </a:pPr>
            <a:r>
              <a:rPr lang="en-US" sz="2000" dirty="0">
                <a:latin typeface="Consolas" pitchFamily="49" charset="0"/>
                <a:cs typeface="Consolas" pitchFamily="49" charset="0"/>
              </a:rPr>
              <a:t>result2 = </a:t>
            </a:r>
            <a:r>
              <a:rPr lang="en-US" sz="2000" dirty="0" err="1">
                <a:latin typeface="Consolas" pitchFamily="49" charset="0"/>
                <a:cs typeface="Consolas" pitchFamily="49" charset="0"/>
              </a:rPr>
              <a:t>cubeVolume</a:t>
            </a:r>
            <a:r>
              <a:rPr lang="en-US" sz="2000" dirty="0">
                <a:latin typeface="Consolas" pitchFamily="49" charset="0"/>
                <a:cs typeface="Consolas" pitchFamily="49" charset="0"/>
              </a:rPr>
              <a:t>(10)</a:t>
            </a:r>
          </a:p>
          <a:p>
            <a:pPr>
              <a:defRPr/>
            </a:pPr>
            <a:r>
              <a:rPr lang="en-US" sz="2000" dirty="0">
                <a:latin typeface="Consolas" pitchFamily="49" charset="0"/>
                <a:cs typeface="Consolas" pitchFamily="49" charset="0"/>
              </a:rPr>
              <a:t>print("A cube with side length 2 has volume", result1)</a:t>
            </a:r>
          </a:p>
          <a:p>
            <a:pPr>
              <a:defRPr/>
            </a:pPr>
            <a:r>
              <a:rPr lang="en-US" sz="2000" dirty="0">
                <a:latin typeface="Consolas" pitchFamily="49" charset="0"/>
                <a:cs typeface="Consolas" pitchFamily="49" charset="0"/>
              </a:rPr>
              <a:t>print("A cube with side length 10 has volume", result2)</a:t>
            </a:r>
          </a:p>
        </p:txBody>
      </p:sp>
      <p:sp>
        <p:nvSpPr>
          <p:cNvPr id="26631" name="TextBox 6"/>
          <p:cNvSpPr txBox="1">
            <a:spLocks noChangeArrowheads="1"/>
          </p:cNvSpPr>
          <p:nvPr/>
        </p:nvSpPr>
        <p:spPr bwMode="auto">
          <a:xfrm>
            <a:off x="487363" y="1371600"/>
            <a:ext cx="7437437" cy="40011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t>Implementing </a:t>
            </a:r>
            <a:r>
              <a:rPr lang="en-US" altLang="en-US" sz="2000" dirty="0" smtClean="0"/>
              <a:t>or defining the </a:t>
            </a:r>
            <a:r>
              <a:rPr lang="en-US" altLang="en-US" sz="2000" dirty="0"/>
              <a:t>function (function definition)</a:t>
            </a:r>
            <a:endParaRPr lang="en-US" altLang="en-US" sz="2000" dirty="0">
              <a:cs typeface="Arial" panose="020B0604020202020204" pitchFamily="34" charset="0"/>
            </a:endParaRPr>
          </a:p>
        </p:txBody>
      </p:sp>
      <p:sp>
        <p:nvSpPr>
          <p:cNvPr id="26632" name="TextBox 6"/>
          <p:cNvSpPr txBox="1">
            <a:spLocks noChangeArrowheads="1"/>
          </p:cNvSpPr>
          <p:nvPr/>
        </p:nvSpPr>
        <p:spPr bwMode="auto">
          <a:xfrm>
            <a:off x="487363" y="3126478"/>
            <a:ext cx="3733800" cy="40005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smtClean="0"/>
              <a:t>Calling / testing </a:t>
            </a:r>
            <a:r>
              <a:rPr lang="en-US" altLang="en-US" sz="2000" dirty="0"/>
              <a:t>the function</a:t>
            </a:r>
            <a:endParaRPr lang="en-US" altLang="en-US" sz="2000" dirty="0">
              <a:cs typeface="Arial" panose="020B0604020202020204" pitchFamily="34" charset="0"/>
            </a:endParaRPr>
          </a:p>
        </p:txBody>
      </p:sp>
      <p:sp>
        <p:nvSpPr>
          <p:cNvPr id="2" name="Date Placeholder 1"/>
          <p:cNvSpPr>
            <a:spLocks noGrp="1"/>
          </p:cNvSpPr>
          <p:nvPr>
            <p:ph type="dt" sz="half" idx="10"/>
          </p:nvPr>
        </p:nvSpPr>
        <p:spPr/>
        <p:txBody>
          <a:bodyPr/>
          <a:lstStyle/>
          <a:p>
            <a:fld id="{D71A3B42-601B-4D70-A2F1-A4A1510C92A1}"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8"/>
          <p:cNvSpPr>
            <a:spLocks noGrp="1"/>
          </p:cNvSpPr>
          <p:nvPr>
            <p:ph type="title"/>
          </p:nvPr>
        </p:nvSpPr>
        <p:spPr/>
        <p:txBody>
          <a:bodyPr>
            <a:normAutofit/>
          </a:bodyPr>
          <a:lstStyle/>
          <a:p>
            <a:r>
              <a:rPr lang="en-US" altLang="en-US" dirty="0" smtClean="0">
                <a:ea typeface="ＭＳ Ｐゴシック" panose="020B0600070205080204" pitchFamily="34" charset="-128"/>
              </a:rPr>
              <a:t>Syntax: Function Definition</a:t>
            </a:r>
          </a:p>
        </p:txBody>
      </p:sp>
      <p:pic>
        <p:nvPicPr>
          <p:cNvPr id="27653"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271588"/>
            <a:ext cx="8534400" cy="431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A171D4B-97A7-4F01-9FFD-56DB2F414D34}"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8"/>
          <p:cNvSpPr>
            <a:spLocks noGrp="1"/>
          </p:cNvSpPr>
          <p:nvPr>
            <p:ph type="title"/>
          </p:nvPr>
        </p:nvSpPr>
        <p:spPr/>
        <p:txBody>
          <a:bodyPr/>
          <a:lstStyle/>
          <a:p>
            <a:r>
              <a:rPr lang="en-US" altLang="en-US" smtClean="0">
                <a:ea typeface="ＭＳ Ｐゴシック" panose="020B0600070205080204" pitchFamily="34" charset="-128"/>
              </a:rPr>
              <a:t>Chapter Goals</a:t>
            </a:r>
          </a:p>
        </p:txBody>
      </p:sp>
      <p:sp>
        <p:nvSpPr>
          <p:cNvPr id="11267" name="Content Placeholder 9"/>
          <p:cNvSpPr>
            <a:spLocks noGrp="1"/>
          </p:cNvSpPr>
          <p:nvPr>
            <p:ph idx="1"/>
          </p:nvPr>
        </p:nvSpPr>
        <p:spPr>
          <a:xfrm>
            <a:off x="822959" y="1255006"/>
            <a:ext cx="7543801" cy="2250194"/>
          </a:xfrm>
        </p:spPr>
        <p:txBody>
          <a:bodyPr/>
          <a:lstStyle/>
          <a:p>
            <a:pPr>
              <a:spcBef>
                <a:spcPts val="200"/>
              </a:spcBef>
            </a:pPr>
            <a:r>
              <a:rPr lang="en-US" altLang="en-US" dirty="0" smtClean="0">
                <a:ea typeface="ＭＳ Ｐゴシック" panose="020B0600070205080204" pitchFamily="34" charset="-128"/>
              </a:rPr>
              <a:t>To be able to implement functions</a:t>
            </a:r>
          </a:p>
          <a:p>
            <a:pPr>
              <a:spcBef>
                <a:spcPts val="200"/>
              </a:spcBef>
            </a:pPr>
            <a:r>
              <a:rPr lang="en-US" altLang="en-US" dirty="0" smtClean="0">
                <a:ea typeface="ＭＳ Ｐゴシック" panose="020B0600070205080204" pitchFamily="34" charset="-128"/>
              </a:rPr>
              <a:t>To become familiar with the concept of parameter passing</a:t>
            </a:r>
          </a:p>
          <a:p>
            <a:pPr>
              <a:spcBef>
                <a:spcPts val="200"/>
              </a:spcBef>
            </a:pPr>
            <a:r>
              <a:rPr lang="en-US" altLang="en-US" dirty="0" smtClean="0">
                <a:ea typeface="ＭＳ Ｐゴシック" panose="020B0600070205080204" pitchFamily="34" charset="-128"/>
              </a:rPr>
              <a:t>To understand default arguments in a function</a:t>
            </a:r>
          </a:p>
          <a:p>
            <a:pPr>
              <a:spcBef>
                <a:spcPts val="200"/>
              </a:spcBef>
            </a:pPr>
            <a:r>
              <a:rPr lang="en-US" altLang="en-US" dirty="0" smtClean="0">
                <a:ea typeface="ＭＳ Ｐゴシック" panose="020B0600070205080204" pitchFamily="34" charset="-128"/>
              </a:rPr>
              <a:t>To develop strategies for decomposing complex tasks into simpler ones</a:t>
            </a:r>
          </a:p>
          <a:p>
            <a:pPr>
              <a:spcBef>
                <a:spcPts val="200"/>
              </a:spcBef>
            </a:pPr>
            <a:r>
              <a:rPr lang="en-US" altLang="en-US" dirty="0" smtClean="0">
                <a:ea typeface="ＭＳ Ｐゴシック" panose="020B0600070205080204" pitchFamily="34" charset="-128"/>
              </a:rPr>
              <a:t>To be able to determine the scope of a variable</a:t>
            </a:r>
          </a:p>
          <a:p>
            <a:pPr>
              <a:spcBef>
                <a:spcPts val="200"/>
              </a:spcBef>
            </a:pPr>
            <a:r>
              <a:rPr lang="en-US" altLang="en-US" dirty="0" smtClean="0">
                <a:ea typeface="ＭＳ Ｐゴシック" panose="020B0600070205080204" pitchFamily="34" charset="-128"/>
              </a:rPr>
              <a:t>To learn how to think recursively</a:t>
            </a:r>
          </a:p>
        </p:txBody>
      </p:sp>
      <p:sp>
        <p:nvSpPr>
          <p:cNvPr id="2" name="Date Placeholder 1"/>
          <p:cNvSpPr>
            <a:spLocks noGrp="1"/>
          </p:cNvSpPr>
          <p:nvPr>
            <p:ph type="dt" sz="half" idx="10"/>
          </p:nvPr>
        </p:nvSpPr>
        <p:spPr/>
        <p:txBody>
          <a:bodyPr/>
          <a:lstStyle/>
          <a:p>
            <a:fld id="{E9BF1E72-206E-4241-888D-22CAE88E68EF}"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286604"/>
            <a:ext cx="7848600" cy="725767"/>
          </a:xfrm>
        </p:spPr>
        <p:txBody>
          <a:bodyPr>
            <a:noAutofit/>
          </a:bodyPr>
          <a:lstStyle/>
          <a:p>
            <a:r>
              <a:rPr lang="en-US" altLang="en-US" dirty="0" smtClean="0">
                <a:ea typeface="ＭＳ Ｐゴシック" panose="020B0600070205080204" pitchFamily="34" charset="-128"/>
              </a:rPr>
              <a:t>Documentation: </a:t>
            </a:r>
            <a:r>
              <a:rPr lang="en-US" altLang="en-US" dirty="0" err="1" smtClean="0">
                <a:ea typeface="ＭＳ Ｐゴシック" panose="020B0600070205080204" pitchFamily="34" charset="-128"/>
              </a:rPr>
              <a:t>docstrings</a:t>
            </a:r>
            <a:r>
              <a:rPr lang="en-US" altLang="en-US" dirty="0" smtClean="0">
                <a:ea typeface="ＭＳ Ｐゴシック" panose="020B0600070205080204" pitchFamily="34" charset="-128"/>
              </a:rPr>
              <a:t> (1)</a:t>
            </a:r>
          </a:p>
        </p:txBody>
      </p:sp>
      <p:sp>
        <p:nvSpPr>
          <p:cNvPr id="28675"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Whenever you write a function, you should </a:t>
            </a:r>
            <a:r>
              <a:rPr lang="en-US" altLang="en-US" i="1" dirty="0" smtClean="0">
                <a:ea typeface="ＭＳ Ｐゴシック" panose="020B0600070205080204" pitchFamily="34" charset="-128"/>
              </a:rPr>
              <a:t>comment </a:t>
            </a:r>
            <a:r>
              <a:rPr lang="en-US" altLang="en-US" dirty="0" smtClean="0">
                <a:ea typeface="ＭＳ Ｐゴシック" panose="020B0600070205080204" pitchFamily="34" charset="-128"/>
              </a:rPr>
              <a:t>its behavior</a:t>
            </a:r>
          </a:p>
          <a:p>
            <a:r>
              <a:rPr lang="en-US" altLang="en-US" dirty="0" smtClean="0">
                <a:ea typeface="ＭＳ Ｐゴシック" panose="020B0600070205080204" pitchFamily="34" charset="-128"/>
              </a:rPr>
              <a:t>Comments for a function follow Python’s </a:t>
            </a:r>
            <a:r>
              <a:rPr lang="en-US" altLang="en-US" dirty="0" err="1" smtClean="0">
                <a:ea typeface="ＭＳ Ｐゴシック" panose="020B0600070205080204" pitchFamily="34" charset="-128"/>
              </a:rPr>
              <a:t>docstring</a:t>
            </a:r>
            <a:r>
              <a:rPr lang="en-US" altLang="en-US" dirty="0" smtClean="0">
                <a:ea typeface="ＭＳ Ｐゴシック" panose="020B0600070205080204" pitchFamily="34" charset="-128"/>
              </a:rPr>
              <a:t> convention:</a:t>
            </a:r>
          </a:p>
          <a:p>
            <a:pPr lvl="1"/>
            <a:r>
              <a:rPr lang="en-US" altLang="en-US" sz="2000" dirty="0" smtClean="0">
                <a:ea typeface="ＭＳ Ｐゴシック" panose="020B0600070205080204" pitchFamily="34" charset="-128"/>
              </a:rPr>
              <a:t>Appear immediately after the function header</a:t>
            </a:r>
          </a:p>
          <a:p>
            <a:pPr lvl="1"/>
            <a:r>
              <a:rPr lang="en-US" altLang="en-US" sz="2000" dirty="0" smtClean="0">
                <a:ea typeface="ＭＳ Ｐゴシック" panose="020B0600070205080204" pitchFamily="34" charset="-128"/>
              </a:rPr>
              <a:t>Start with 3 double quotes</a:t>
            </a:r>
          </a:p>
          <a:p>
            <a:pPr lvl="1"/>
            <a:r>
              <a:rPr lang="en-US" altLang="en-US" sz="2000" dirty="0" smtClean="0">
                <a:ea typeface="ＭＳ Ｐゴシック" panose="020B0600070205080204" pitchFamily="34" charset="-128"/>
              </a:rPr>
              <a:t>On the same line as the 3 double quotes, a short description of what the function does. Use action verbs:  ask the user for input, calculate the total price, print sales receipt, etc.</a:t>
            </a:r>
          </a:p>
          <a:p>
            <a:pPr lvl="1"/>
            <a:r>
              <a:rPr lang="en-US" altLang="en-US" sz="2000" dirty="0" smtClean="0">
                <a:ea typeface="ＭＳ Ｐゴシック" panose="020B0600070205080204" pitchFamily="34" charset="-128"/>
              </a:rPr>
              <a:t>Optional: Description of input arguments, return value</a:t>
            </a:r>
          </a:p>
          <a:p>
            <a:pPr lvl="1"/>
            <a:r>
              <a:rPr lang="en-US" altLang="en-US" sz="2000" dirty="0" smtClean="0">
                <a:ea typeface="ＭＳ Ｐゴシック" panose="020B0600070205080204" pitchFamily="34" charset="-128"/>
              </a:rPr>
              <a:t>End with 3 double quotes on a separate line</a:t>
            </a:r>
          </a:p>
          <a:p>
            <a:r>
              <a:rPr lang="en-US" altLang="en-US" dirty="0" smtClean="0">
                <a:ea typeface="ＭＳ Ｐゴシック" panose="020B0600070205080204" pitchFamily="34" charset="-128"/>
              </a:rPr>
              <a:t>If not using the optional description of input arguments and return value, then the </a:t>
            </a:r>
            <a:r>
              <a:rPr lang="en-US" altLang="en-US" dirty="0" err="1" smtClean="0">
                <a:ea typeface="ＭＳ Ｐゴシック" panose="020B0600070205080204" pitchFamily="34" charset="-128"/>
              </a:rPr>
              <a:t>docstring</a:t>
            </a:r>
            <a:r>
              <a:rPr lang="en-US" altLang="en-US" dirty="0" smtClean="0">
                <a:ea typeface="ＭＳ Ｐゴシック" panose="020B0600070205080204" pitchFamily="34" charset="-128"/>
              </a:rPr>
              <a:t> can be on one line: start double quotes, description of function, end double quotes</a:t>
            </a:r>
          </a:p>
        </p:txBody>
      </p:sp>
      <p:sp>
        <p:nvSpPr>
          <p:cNvPr id="28679" name="TextBox 6"/>
          <p:cNvSpPr txBox="1">
            <a:spLocks noChangeArrowheads="1"/>
          </p:cNvSpPr>
          <p:nvPr/>
        </p:nvSpPr>
        <p:spPr bwMode="auto">
          <a:xfrm>
            <a:off x="618836" y="4876801"/>
            <a:ext cx="7790527" cy="143204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en-US" altLang="en-US" sz="2000" b="1" i="1" dirty="0">
              <a:cs typeface="Arial" panose="020B0604020202020204" pitchFamily="34" charset="0"/>
            </a:endParaRPr>
          </a:p>
        </p:txBody>
      </p:sp>
      <p:sp>
        <p:nvSpPr>
          <p:cNvPr id="2" name="Date Placeholder 1"/>
          <p:cNvSpPr>
            <a:spLocks noGrp="1"/>
          </p:cNvSpPr>
          <p:nvPr>
            <p:ph type="dt" sz="half" idx="10"/>
          </p:nvPr>
        </p:nvSpPr>
        <p:spPr/>
        <p:txBody>
          <a:bodyPr/>
          <a:lstStyle/>
          <a:p>
            <a:fld id="{88A669A1-31C2-4E75-91D1-9CA3D715A17C}"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286604"/>
            <a:ext cx="7848600" cy="725767"/>
          </a:xfrm>
        </p:spPr>
        <p:txBody>
          <a:bodyPr>
            <a:noAutofit/>
          </a:bodyPr>
          <a:lstStyle/>
          <a:p>
            <a:r>
              <a:rPr lang="en-US" altLang="en-US" smtClean="0">
                <a:ea typeface="ＭＳ Ｐゴシック" panose="020B0600070205080204" pitchFamily="34" charset="-128"/>
              </a:rPr>
              <a:t>Documentation: </a:t>
            </a:r>
            <a:r>
              <a:rPr lang="en-US" altLang="en-US" dirty="0" err="1" smtClean="0">
                <a:ea typeface="ＭＳ Ｐゴシック" panose="020B0600070205080204" pitchFamily="34" charset="-128"/>
              </a:rPr>
              <a:t>docstrings</a:t>
            </a:r>
            <a:r>
              <a:rPr lang="en-US" altLang="en-US" dirty="0" smtClean="0">
                <a:ea typeface="ＭＳ Ｐゴシック" panose="020B0600070205080204" pitchFamily="34" charset="-128"/>
              </a:rPr>
              <a:t> (2)</a:t>
            </a:r>
          </a:p>
        </p:txBody>
      </p:sp>
      <p:sp>
        <p:nvSpPr>
          <p:cNvPr id="28675" name="Content Placeholder 2"/>
          <p:cNvSpPr>
            <a:spLocks noGrp="1"/>
          </p:cNvSpPr>
          <p:nvPr>
            <p:ph idx="1"/>
          </p:nvPr>
        </p:nvSpPr>
        <p:spPr>
          <a:xfrm>
            <a:off x="838200" y="1143000"/>
            <a:ext cx="7543801" cy="4614088"/>
          </a:xfrm>
        </p:spPr>
        <p:txBody>
          <a:bodyPr>
            <a:normAutofit/>
          </a:bodyPr>
          <a:lstStyle/>
          <a:p>
            <a:r>
              <a:rPr lang="en-US" altLang="en-US" dirty="0" smtClean="0">
                <a:ea typeface="ＭＳ Ｐゴシック" panose="020B0600070205080204" pitchFamily="34" charset="-128"/>
              </a:rPr>
              <a:t>Example multi-line </a:t>
            </a:r>
            <a:r>
              <a:rPr lang="en-US" altLang="en-US" dirty="0" err="1" smtClean="0">
                <a:ea typeface="ＭＳ Ｐゴシック" panose="020B0600070205080204" pitchFamily="34" charset="-128"/>
              </a:rPr>
              <a:t>docstring</a:t>
            </a:r>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pPr>
              <a:buNone/>
            </a:pP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Example one-line </a:t>
            </a:r>
            <a:r>
              <a:rPr lang="en-US" altLang="en-US" dirty="0" err="1" smtClean="0">
                <a:ea typeface="ＭＳ Ｐゴシック" panose="020B0600070205080204" pitchFamily="34" charset="-128"/>
              </a:rPr>
              <a:t>docstring</a:t>
            </a:r>
            <a:r>
              <a:rPr lang="en-US" altLang="en-US" dirty="0" smtClean="0">
                <a:ea typeface="ＭＳ Ｐゴシック" panose="020B0600070205080204" pitchFamily="34" charset="-128"/>
              </a:rPr>
              <a:t>:</a:t>
            </a:r>
          </a:p>
        </p:txBody>
      </p:sp>
      <p:sp>
        <p:nvSpPr>
          <p:cNvPr id="6" name="Content Placeholder 2"/>
          <p:cNvSpPr txBox="1">
            <a:spLocks/>
          </p:cNvSpPr>
          <p:nvPr/>
        </p:nvSpPr>
        <p:spPr bwMode="auto">
          <a:xfrm>
            <a:off x="1066800" y="1524000"/>
            <a:ext cx="7162800" cy="2438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smtClean="0">
                <a:latin typeface="Courier New" pitchFamily="49" charset="0"/>
                <a:cs typeface="Courier New" pitchFamily="49" charset="0"/>
              </a:rPr>
              <a:t>def </a:t>
            </a:r>
            <a:r>
              <a:rPr lang="en-US" dirty="0" err="1" smtClean="0">
                <a:latin typeface="Courier New" pitchFamily="49" charset="0"/>
                <a:cs typeface="Courier New" pitchFamily="49" charset="0"/>
              </a:rPr>
              <a:t>cubeVolume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sideLength</a:t>
            </a:r>
            <a:r>
              <a:rPr lang="en-US" dirty="0" smtClean="0">
                <a:latin typeface="Courier New" pitchFamily="49" charset="0"/>
                <a:cs typeface="Courier New" pitchFamily="49" charset="0"/>
              </a:rPr>
              <a:t>) :</a:t>
            </a:r>
          </a:p>
          <a:p>
            <a:pPr>
              <a:defRPr/>
            </a:pPr>
            <a:r>
              <a:rPr lang="en-US" dirty="0" smtClean="0">
                <a:latin typeface="Courier New" pitchFamily="49" charset="0"/>
                <a:cs typeface="Courier New" pitchFamily="49" charset="0"/>
              </a:rPr>
              <a:t>   ”””Calculate the volume of a cube.</a:t>
            </a:r>
          </a:p>
          <a:p>
            <a:pPr>
              <a:defRPr/>
            </a:pPr>
            <a:endParaRPr lang="en-US" dirty="0">
              <a:latin typeface="Courier New" pitchFamily="49" charset="0"/>
              <a:cs typeface="Courier New" pitchFamily="49" charset="0"/>
            </a:endParaRPr>
          </a:p>
          <a:p>
            <a:pPr>
              <a:defRPr/>
            </a:pPr>
            <a:r>
              <a:rPr lang="en-US" dirty="0" smtClean="0">
                <a:latin typeface="Courier New" pitchFamily="49" charset="0"/>
                <a:cs typeface="Courier New" pitchFamily="49" charset="0"/>
              </a:rPr>
              <a:t>   Argument: </a:t>
            </a:r>
            <a:r>
              <a:rPr lang="en-US" dirty="0" err="1" smtClean="0">
                <a:latin typeface="Courier New" pitchFamily="49" charset="0"/>
                <a:cs typeface="Courier New" pitchFamily="49" charset="0"/>
              </a:rPr>
              <a:t>sideLenght</a:t>
            </a:r>
            <a:r>
              <a:rPr lang="en-US" dirty="0" smtClean="0">
                <a:latin typeface="Courier New" pitchFamily="49" charset="0"/>
                <a:cs typeface="Courier New" pitchFamily="49" charset="0"/>
              </a:rPr>
              <a:t> - the </a:t>
            </a:r>
            <a:r>
              <a:rPr lang="en-US" dirty="0">
                <a:latin typeface="Courier New" pitchFamily="49" charset="0"/>
                <a:cs typeface="Courier New" pitchFamily="49" charset="0"/>
              </a:rPr>
              <a:t>length of </a:t>
            </a:r>
            <a:r>
              <a:rPr lang="en-US" dirty="0" smtClean="0">
                <a:latin typeface="Courier New" pitchFamily="49" charset="0"/>
                <a:cs typeface="Courier New" pitchFamily="49" charset="0"/>
              </a:rPr>
              <a:t>one side</a:t>
            </a:r>
            <a:endParaRPr lang="en-US" dirty="0">
              <a:latin typeface="Courier New" pitchFamily="49" charset="0"/>
              <a:cs typeface="Courier New" pitchFamily="49" charset="0"/>
            </a:endParaRPr>
          </a:p>
          <a:p>
            <a:pPr>
              <a:defRPr/>
            </a:pPr>
            <a:r>
              <a:rPr lang="en-US" dirty="0" smtClean="0">
                <a:latin typeface="Courier New" pitchFamily="49" charset="0"/>
                <a:cs typeface="Courier New" pitchFamily="49" charset="0"/>
              </a:rPr>
              <a:t>   Return: </a:t>
            </a:r>
            <a:r>
              <a:rPr lang="en-US" dirty="0">
                <a:latin typeface="Courier New" pitchFamily="49" charset="0"/>
                <a:cs typeface="Courier New" pitchFamily="49" charset="0"/>
              </a:rPr>
              <a:t>the volume of the cube</a:t>
            </a:r>
          </a:p>
          <a:p>
            <a:pPr>
              <a:defRPr/>
            </a:pPr>
            <a:r>
              <a:rPr lang="en-US" dirty="0" smtClean="0">
                <a:latin typeface="Courier New" pitchFamily="49" charset="0"/>
                <a:cs typeface="Courier New" pitchFamily="49" charset="0"/>
              </a:rPr>
              <a:t>   ”””</a:t>
            </a:r>
          </a:p>
          <a:p>
            <a:pPr>
              <a:defRPr/>
            </a:pPr>
            <a:r>
              <a:rPr lang="en-US" dirty="0" smtClean="0">
                <a:latin typeface="Courier New" pitchFamily="49" charset="0"/>
                <a:cs typeface="Courier New" pitchFamily="49" charset="0"/>
              </a:rPr>
              <a:t>   volume = side ** 3</a:t>
            </a:r>
          </a:p>
          <a:p>
            <a:pPr>
              <a:defRPr/>
            </a:pPr>
            <a:r>
              <a:rPr lang="en-US" dirty="0" smtClean="0">
                <a:latin typeface="Courier New" pitchFamily="49" charset="0"/>
                <a:cs typeface="Courier New" pitchFamily="49" charset="0"/>
              </a:rPr>
              <a:t>   return </a:t>
            </a:r>
            <a:r>
              <a:rPr lang="en-US" dirty="0">
                <a:latin typeface="Courier New" pitchFamily="49" charset="0"/>
                <a:cs typeface="Courier New" pitchFamily="49" charset="0"/>
              </a:rPr>
              <a:t>volume</a:t>
            </a:r>
            <a:endParaRPr lang="en-US" b="1" kern="0" dirty="0">
              <a:latin typeface="Courier New" pitchFamily="49" charset="0"/>
              <a:cs typeface="Courier New" pitchFamily="49" charset="0"/>
            </a:endParaRPr>
          </a:p>
        </p:txBody>
      </p:sp>
      <p:sp>
        <p:nvSpPr>
          <p:cNvPr id="28679" name="TextBox 6"/>
          <p:cNvSpPr txBox="1">
            <a:spLocks noChangeArrowheads="1"/>
          </p:cNvSpPr>
          <p:nvPr/>
        </p:nvSpPr>
        <p:spPr bwMode="auto">
          <a:xfrm>
            <a:off x="618836" y="4876801"/>
            <a:ext cx="7790527" cy="143204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en-US" altLang="en-US" sz="2000" b="1" i="1" dirty="0">
              <a:cs typeface="Arial" panose="020B0604020202020204" pitchFamily="34" charset="0"/>
            </a:endParaRPr>
          </a:p>
        </p:txBody>
      </p:sp>
      <p:sp>
        <p:nvSpPr>
          <p:cNvPr id="2" name="Date Placeholder 1"/>
          <p:cNvSpPr>
            <a:spLocks noGrp="1"/>
          </p:cNvSpPr>
          <p:nvPr>
            <p:ph type="dt" sz="half" idx="10"/>
          </p:nvPr>
        </p:nvSpPr>
        <p:spPr/>
        <p:txBody>
          <a:bodyPr/>
          <a:lstStyle/>
          <a:p>
            <a:fld id="{88A669A1-31C2-4E75-91D1-9CA3D715A17C}"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21</a:t>
            </a:fld>
            <a:endParaRPr lang="en-US" altLang="en-US"/>
          </a:p>
        </p:txBody>
      </p:sp>
      <p:sp>
        <p:nvSpPr>
          <p:cNvPr id="8" name="Content Placeholder 2"/>
          <p:cNvSpPr txBox="1">
            <a:spLocks/>
          </p:cNvSpPr>
          <p:nvPr/>
        </p:nvSpPr>
        <p:spPr bwMode="auto">
          <a:xfrm>
            <a:off x="1066800" y="4724400"/>
            <a:ext cx="7239000" cy="1371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smtClean="0">
                <a:latin typeface="Courier New" pitchFamily="49" charset="0"/>
                <a:cs typeface="Courier New" pitchFamily="49" charset="0"/>
              </a:rPr>
              <a:t>def </a:t>
            </a:r>
            <a:r>
              <a:rPr lang="en-US" dirty="0" err="1" smtClean="0">
                <a:latin typeface="Courier New" pitchFamily="49" charset="0"/>
                <a:cs typeface="Courier New" pitchFamily="49" charset="0"/>
              </a:rPr>
              <a:t>cubeVolume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sideLength</a:t>
            </a:r>
            <a:r>
              <a:rPr lang="en-US" dirty="0" smtClean="0">
                <a:latin typeface="Courier New" pitchFamily="49" charset="0"/>
                <a:cs typeface="Courier New" pitchFamily="49" charset="0"/>
              </a:rPr>
              <a:t>) :</a:t>
            </a:r>
          </a:p>
          <a:p>
            <a:pPr>
              <a:defRPr/>
            </a:pPr>
            <a:r>
              <a:rPr lang="en-US" dirty="0" smtClean="0">
                <a:latin typeface="Courier New" pitchFamily="49" charset="0"/>
                <a:cs typeface="Courier New" pitchFamily="49" charset="0"/>
              </a:rPr>
              <a:t>   ”””Calculate the volume of a cube.”””</a:t>
            </a:r>
          </a:p>
          <a:p>
            <a:pPr>
              <a:defRPr/>
            </a:pPr>
            <a:r>
              <a:rPr lang="en-US" dirty="0" smtClean="0">
                <a:latin typeface="Courier New" pitchFamily="49" charset="0"/>
                <a:cs typeface="Courier New" pitchFamily="49" charset="0"/>
              </a:rPr>
              <a:t>   volume = side ** 3</a:t>
            </a:r>
          </a:p>
          <a:p>
            <a:pPr>
              <a:defRPr/>
            </a:pPr>
            <a:r>
              <a:rPr lang="en-US" dirty="0" smtClean="0">
                <a:latin typeface="Courier New" pitchFamily="49" charset="0"/>
                <a:cs typeface="Courier New" pitchFamily="49" charset="0"/>
              </a:rPr>
              <a:t>   return </a:t>
            </a:r>
            <a:r>
              <a:rPr lang="en-US" dirty="0">
                <a:latin typeface="Courier New" pitchFamily="49" charset="0"/>
                <a:cs typeface="Courier New" pitchFamily="49" charset="0"/>
              </a:rPr>
              <a:t>volume</a:t>
            </a:r>
            <a:endParaRPr lang="en-US" b="1" kern="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smtClean="0">
                <a:ea typeface="ＭＳ Ｐゴシック" panose="020B0600070205080204" pitchFamily="34" charset="-128"/>
              </a:rPr>
              <a:t>The </a:t>
            </a:r>
            <a:r>
              <a:rPr lang="en-US" altLang="en-US"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main</a:t>
            </a:r>
            <a:r>
              <a:rPr lang="en-US" altLang="en-US" dirty="0" smtClean="0">
                <a:ea typeface="ＭＳ Ｐゴシック" panose="020B0600070205080204" pitchFamily="34" charset="-128"/>
              </a:rPr>
              <a:t> Function</a:t>
            </a:r>
          </a:p>
        </p:txBody>
      </p:sp>
      <p:sp>
        <p:nvSpPr>
          <p:cNvPr id="30723" name="Content Placeholder 2"/>
          <p:cNvSpPr>
            <a:spLocks noGrp="1"/>
          </p:cNvSpPr>
          <p:nvPr>
            <p:ph idx="1"/>
          </p:nvPr>
        </p:nvSpPr>
        <p:spPr/>
        <p:txBody>
          <a:bodyPr/>
          <a:lstStyle/>
          <a:p>
            <a:r>
              <a:rPr lang="en-US" altLang="en-US" dirty="0" smtClean="0">
                <a:ea typeface="ＭＳ Ｐゴシック" panose="020B0600070205080204" pitchFamily="34" charset="-128"/>
              </a:rPr>
              <a:t>When defining and using functions in Python, it is good programming practice to place all statements into functions, and to specify one function as the starting point</a:t>
            </a:r>
          </a:p>
          <a:p>
            <a:r>
              <a:rPr lang="en-US" altLang="en-US" dirty="0" smtClean="0">
                <a:ea typeface="ＭＳ Ｐゴシック" panose="020B0600070205080204" pitchFamily="34" charset="-128"/>
              </a:rPr>
              <a:t>Any legal name can be used for the starting point, but we chose ‘main’ since it is the required function name used by other common languages</a:t>
            </a:r>
          </a:p>
          <a:p>
            <a:r>
              <a:rPr lang="en-US" altLang="en-US" dirty="0" smtClean="0">
                <a:ea typeface="ＭＳ Ｐゴシック" panose="020B0600070205080204" pitchFamily="34" charset="-128"/>
              </a:rPr>
              <a:t>Of course, we must have one statement in the program that calls the main function</a:t>
            </a:r>
          </a:p>
        </p:txBody>
      </p:sp>
      <p:sp>
        <p:nvSpPr>
          <p:cNvPr id="2" name="Date Placeholder 1"/>
          <p:cNvSpPr>
            <a:spLocks noGrp="1"/>
          </p:cNvSpPr>
          <p:nvPr>
            <p:ph type="dt" sz="half" idx="10"/>
          </p:nvPr>
        </p:nvSpPr>
        <p:spPr/>
        <p:txBody>
          <a:bodyPr/>
          <a:lstStyle/>
          <a:p>
            <a:fld id="{7E55FE2F-169E-4B30-8757-8471A7EE44F1}"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ea typeface="ＭＳ Ｐゴシック" panose="020B0600070205080204" pitchFamily="34" charset="-128"/>
              </a:rPr>
              <a:t>Syntax: The </a:t>
            </a:r>
            <a:r>
              <a:rPr lang="en-US" altLang="en-US" dirty="0" smtClean="0">
                <a:solidFill>
                  <a:srgbClr val="0033CC"/>
                </a:solidFill>
                <a:ea typeface="ＭＳ Ｐゴシック" panose="020B0600070205080204" pitchFamily="34" charset="-128"/>
              </a:rPr>
              <a:t>main</a:t>
            </a:r>
            <a:r>
              <a:rPr lang="en-US" altLang="en-US" dirty="0" smtClean="0">
                <a:ea typeface="ＭＳ Ｐゴシック" panose="020B0600070205080204" pitchFamily="34" charset="-128"/>
              </a:rPr>
              <a:t> Function </a:t>
            </a:r>
          </a:p>
        </p:txBody>
      </p:sp>
      <p:pic>
        <p:nvPicPr>
          <p:cNvPr id="31747"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04800" y="1219200"/>
            <a:ext cx="8513763" cy="3429000"/>
          </a:xfrm>
        </p:spPr>
      </p:pic>
      <p:sp>
        <p:nvSpPr>
          <p:cNvPr id="2" name="Date Placeholder 1"/>
          <p:cNvSpPr>
            <a:spLocks noGrp="1"/>
          </p:cNvSpPr>
          <p:nvPr>
            <p:ph type="dt" sz="half" idx="10"/>
          </p:nvPr>
        </p:nvSpPr>
        <p:spPr/>
        <p:txBody>
          <a:bodyPr/>
          <a:lstStyle/>
          <a:p>
            <a:fld id="{391F4EFD-A2A4-4B1A-9CD8-196CE48BA4CA}"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ea typeface="ＭＳ Ｐゴシック" panose="020B0600070205080204" pitchFamily="34" charset="-128"/>
              </a:rPr>
              <a:t>Using Functions: Order (1)</a:t>
            </a:r>
          </a:p>
        </p:txBody>
      </p:sp>
      <p:sp>
        <p:nvSpPr>
          <p:cNvPr id="32771"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It is important that you define any function before you call it </a:t>
            </a:r>
          </a:p>
          <a:p>
            <a:r>
              <a:rPr lang="en-US" altLang="en-US" dirty="0" smtClean="0">
                <a:ea typeface="ＭＳ Ｐゴシック" panose="020B0600070205080204" pitchFamily="34" charset="-128"/>
              </a:rPr>
              <a:t>For example, the following will produce a compile-time error:</a:t>
            </a:r>
          </a:p>
          <a:p>
            <a:pPr indent="0">
              <a:buFont typeface="Wingdings" panose="05000000000000000000" pitchFamily="2" charset="2"/>
              <a:buNone/>
            </a:pP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print(</a:t>
            </a:r>
            <a:r>
              <a:rPr lang="en-US" altLang="en-US" dirty="0" err="1" smtClean="0">
                <a:latin typeface="Consolas" panose="020B0609020204030204" pitchFamily="49" charset="0"/>
                <a:ea typeface="ＭＳ Ｐゴシック" panose="020B0600070205080204" pitchFamily="34" charset="-128"/>
                <a:cs typeface="Consolas" panose="020B0609020204030204" pitchFamily="49" charset="0"/>
              </a:rPr>
              <a:t>cubeVolume</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(10))</a:t>
            </a:r>
          </a:p>
          <a:p>
            <a:pPr indent="0">
              <a:spcBef>
                <a:spcPts val="200"/>
              </a:spcBef>
              <a:buFont typeface="Wingdings" panose="05000000000000000000" pitchFamily="2" charset="2"/>
              <a:buNone/>
            </a:pPr>
            <a:r>
              <a:rPr lang="en-US" altLang="en-US" dirty="0" err="1" smtClean="0">
                <a:latin typeface="Consolas" panose="020B0609020204030204" pitchFamily="49" charset="0"/>
                <a:ea typeface="ＭＳ Ｐゴシック" panose="020B0600070205080204" pitchFamily="34" charset="-128"/>
                <a:cs typeface="Consolas" panose="020B0609020204030204" pitchFamily="49" charset="0"/>
              </a:rPr>
              <a:t>def</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err="1" smtClean="0">
                <a:latin typeface="Consolas" panose="020B0609020204030204" pitchFamily="49" charset="0"/>
                <a:ea typeface="ＭＳ Ｐゴシック" panose="020B0600070205080204" pitchFamily="34" charset="-128"/>
                <a:cs typeface="Consolas" panose="020B0609020204030204" pitchFamily="49" charset="0"/>
              </a:rPr>
              <a:t>cubeVolume</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a:t>
            </a:r>
            <a:r>
              <a:rPr lang="en-US" altLang="en-US" dirty="0" err="1" smtClean="0">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a:t>
            </a:r>
          </a:p>
          <a:p>
            <a:pPr indent="0">
              <a:spcBef>
                <a:spcPts val="200"/>
              </a:spcBef>
              <a:buFont typeface="Wingdings" panose="05000000000000000000" pitchFamily="2" charset="2"/>
              <a:buNone/>
            </a:pP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volume = </a:t>
            </a:r>
            <a:r>
              <a:rPr lang="en-US" altLang="en-US" dirty="0" err="1" smtClean="0">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 3</a:t>
            </a:r>
          </a:p>
          <a:p>
            <a:pPr indent="0">
              <a:spcBef>
                <a:spcPts val="200"/>
              </a:spcBef>
              <a:buFont typeface="Wingdings" panose="05000000000000000000" pitchFamily="2" charset="2"/>
              <a:buNone/>
            </a:pP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return volume</a:t>
            </a:r>
          </a:p>
          <a:p>
            <a:r>
              <a:rPr lang="en-US" altLang="en-US" dirty="0" smtClean="0">
                <a:ea typeface="ＭＳ Ｐゴシック" panose="020B0600070205080204" pitchFamily="34" charset="-128"/>
              </a:rPr>
              <a:t>Python cannot tell that the </a:t>
            </a:r>
            <a:r>
              <a:rPr lang="en-US" altLang="en-US" dirty="0" err="1" smtClean="0">
                <a:ea typeface="ＭＳ Ｐゴシック" panose="020B0600070205080204" pitchFamily="34" charset="-128"/>
                <a:cs typeface="Consolas" panose="020B0609020204030204" pitchFamily="49" charset="0"/>
              </a:rPr>
              <a:t>cubeVolume</a:t>
            </a:r>
            <a:r>
              <a:rPr lang="en-US" altLang="en-US" dirty="0" smtClean="0">
                <a:ea typeface="ＭＳ Ｐゴシック" panose="020B0600070205080204" pitchFamily="34" charset="-128"/>
              </a:rPr>
              <a:t> function will be defined later in the program</a:t>
            </a:r>
          </a:p>
        </p:txBody>
      </p:sp>
      <p:sp>
        <p:nvSpPr>
          <p:cNvPr id="2" name="Date Placeholder 1"/>
          <p:cNvSpPr>
            <a:spLocks noGrp="1"/>
          </p:cNvSpPr>
          <p:nvPr>
            <p:ph type="dt" sz="half" idx="10"/>
          </p:nvPr>
        </p:nvSpPr>
        <p:spPr/>
        <p:txBody>
          <a:bodyPr/>
          <a:lstStyle/>
          <a:p>
            <a:fld id="{C6880850-B4B6-4940-8077-19F120E34504}"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ea typeface="ＭＳ Ｐゴシック" panose="020B0600070205080204" pitchFamily="34" charset="-128"/>
              </a:rPr>
              <a:t>Using Functions: Order (2)</a:t>
            </a:r>
          </a:p>
        </p:txBody>
      </p:sp>
      <p:sp>
        <p:nvSpPr>
          <p:cNvPr id="33795"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However, a function can be called from within another function before the former has been defined </a:t>
            </a:r>
          </a:p>
          <a:p>
            <a:r>
              <a:rPr lang="en-US" altLang="en-US" dirty="0" smtClean="0">
                <a:ea typeface="ＭＳ Ｐゴシック" panose="020B0600070205080204" pitchFamily="34" charset="-128"/>
              </a:rPr>
              <a:t>The following is perfectly legal:</a:t>
            </a:r>
          </a:p>
          <a:p>
            <a:pPr indent="0">
              <a:buFont typeface="Wingdings" panose="05000000000000000000" pitchFamily="2" charset="2"/>
              <a:buNone/>
            </a:pPr>
            <a:r>
              <a:rPr lang="en-US" altLang="en-US" dirty="0" err="1" smtClean="0">
                <a:latin typeface="Consolas" panose="020B0609020204030204" pitchFamily="49" charset="0"/>
                <a:ea typeface="ＭＳ Ｐゴシック" panose="020B0600070205080204" pitchFamily="34" charset="-128"/>
                <a:cs typeface="Consolas" panose="020B0609020204030204" pitchFamily="49" charset="0"/>
              </a:rPr>
              <a:t>def</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main() :</a:t>
            </a:r>
          </a:p>
          <a:p>
            <a:pPr indent="0">
              <a:spcBef>
                <a:spcPts val="200"/>
              </a:spcBef>
              <a:buFont typeface="Wingdings" panose="05000000000000000000" pitchFamily="2" charset="2"/>
              <a:buNone/>
            </a:pP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result = </a:t>
            </a:r>
            <a:r>
              <a:rPr lang="en-US" altLang="en-US" dirty="0" err="1" smtClean="0">
                <a:latin typeface="Consolas" panose="020B0609020204030204" pitchFamily="49" charset="0"/>
                <a:ea typeface="ＭＳ Ｐゴシック" panose="020B0600070205080204" pitchFamily="34" charset="-128"/>
                <a:cs typeface="Consolas" panose="020B0609020204030204" pitchFamily="49" charset="0"/>
              </a:rPr>
              <a:t>cubeVolume</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(2)</a:t>
            </a:r>
          </a:p>
          <a:p>
            <a:pPr indent="0">
              <a:spcBef>
                <a:spcPts val="200"/>
              </a:spcBef>
              <a:buFont typeface="Wingdings" panose="05000000000000000000" pitchFamily="2" charset="2"/>
              <a:buNone/>
            </a:pP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print("A cube with side length 2 has volume", </a:t>
            </a:r>
          </a:p>
          <a:p>
            <a:pPr indent="0">
              <a:spcBef>
                <a:spcPts val="200"/>
              </a:spcBef>
              <a:buFont typeface="Wingdings" panose="05000000000000000000" pitchFamily="2" charset="2"/>
              <a:buNone/>
            </a:pP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result)</a:t>
            </a:r>
          </a:p>
          <a:p>
            <a:pPr indent="0">
              <a:spcBef>
                <a:spcPts val="200"/>
              </a:spcBef>
              <a:buFont typeface="Wingdings" panose="05000000000000000000" pitchFamily="2" charset="2"/>
              <a:buNone/>
            </a:pPr>
            <a:endParaRPr lang="en-US" altLang="en-US" dirty="0" smtClean="0">
              <a:latin typeface="Consolas" panose="020B0609020204030204" pitchFamily="49" charset="0"/>
              <a:ea typeface="ＭＳ Ｐゴシック" panose="020B0600070205080204" pitchFamily="34" charset="-128"/>
              <a:cs typeface="Consolas" panose="020B0609020204030204" pitchFamily="49" charset="0"/>
            </a:endParaRPr>
          </a:p>
          <a:p>
            <a:pPr indent="0">
              <a:spcBef>
                <a:spcPts val="200"/>
              </a:spcBef>
              <a:buFont typeface="Wingdings" panose="05000000000000000000" pitchFamily="2" charset="2"/>
              <a:buNone/>
            </a:pPr>
            <a:r>
              <a:rPr lang="en-US" altLang="en-US" dirty="0" err="1" smtClean="0">
                <a:latin typeface="Consolas" panose="020B0609020204030204" pitchFamily="49" charset="0"/>
                <a:ea typeface="ＭＳ Ｐゴシック" panose="020B0600070205080204" pitchFamily="34" charset="-128"/>
                <a:cs typeface="Consolas" panose="020B0609020204030204" pitchFamily="49" charset="0"/>
              </a:rPr>
              <a:t>def</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err="1" smtClean="0">
                <a:latin typeface="Consolas" panose="020B0609020204030204" pitchFamily="49" charset="0"/>
                <a:ea typeface="ＭＳ Ｐゴシック" panose="020B0600070205080204" pitchFamily="34" charset="-128"/>
                <a:cs typeface="Consolas" panose="020B0609020204030204" pitchFamily="49" charset="0"/>
              </a:rPr>
              <a:t>cubeVolume</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a:t>
            </a:r>
            <a:r>
              <a:rPr lang="en-US" altLang="en-US" dirty="0" err="1" smtClean="0">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a:t>
            </a:r>
          </a:p>
          <a:p>
            <a:pPr indent="0">
              <a:spcBef>
                <a:spcPts val="200"/>
              </a:spcBef>
              <a:buFont typeface="Wingdings" panose="05000000000000000000" pitchFamily="2" charset="2"/>
              <a:buNone/>
            </a:pP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volume = </a:t>
            </a:r>
            <a:r>
              <a:rPr lang="en-US" altLang="en-US" dirty="0" err="1" smtClean="0">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 3</a:t>
            </a:r>
          </a:p>
          <a:p>
            <a:pPr indent="0">
              <a:spcBef>
                <a:spcPts val="200"/>
              </a:spcBef>
              <a:buFont typeface="Wingdings" panose="05000000000000000000" pitchFamily="2" charset="2"/>
              <a:buNone/>
            </a:pP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return volume</a:t>
            </a:r>
          </a:p>
          <a:p>
            <a:pPr indent="0">
              <a:spcBef>
                <a:spcPts val="200"/>
              </a:spcBef>
              <a:buFont typeface="Wingdings" panose="05000000000000000000" pitchFamily="2" charset="2"/>
              <a:buNone/>
            </a:pPr>
            <a:endParaRPr lang="en-US" altLang="en-US" dirty="0" smtClean="0">
              <a:latin typeface="Consolas" panose="020B0609020204030204" pitchFamily="49" charset="0"/>
              <a:ea typeface="ＭＳ Ｐゴシック" panose="020B0600070205080204" pitchFamily="34" charset="-128"/>
              <a:cs typeface="Consolas" panose="020B0609020204030204" pitchFamily="49" charset="0"/>
            </a:endParaRPr>
          </a:p>
          <a:p>
            <a:pPr indent="0">
              <a:spcBef>
                <a:spcPts val="200"/>
              </a:spcBef>
              <a:buFont typeface="Wingdings" panose="05000000000000000000" pitchFamily="2" charset="2"/>
              <a:buNone/>
            </a:pP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main()</a:t>
            </a:r>
          </a:p>
        </p:txBody>
      </p:sp>
      <p:sp>
        <p:nvSpPr>
          <p:cNvPr id="2" name="Date Placeholder 1"/>
          <p:cNvSpPr>
            <a:spLocks noGrp="1"/>
          </p:cNvSpPr>
          <p:nvPr>
            <p:ph type="dt" sz="half" idx="10"/>
          </p:nvPr>
        </p:nvSpPr>
        <p:spPr/>
        <p:txBody>
          <a:bodyPr/>
          <a:lstStyle/>
          <a:p>
            <a:fld id="{E2E8D140-ADBD-42DE-8A85-391DDB1BDF0B}"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Parameter Passing</a:t>
            </a:r>
            <a:endParaRPr lang="en-US" sz="4000" dirty="0"/>
          </a:p>
        </p:txBody>
      </p:sp>
      <p:sp>
        <p:nvSpPr>
          <p:cNvPr id="7" name="Text Placeholder 6"/>
          <p:cNvSpPr>
            <a:spLocks noGrp="1"/>
          </p:cNvSpPr>
          <p:nvPr>
            <p:ph type="body" idx="1"/>
          </p:nvPr>
        </p:nvSpPr>
        <p:spPr/>
        <p:txBody>
          <a:bodyPr/>
          <a:lstStyle/>
          <a:p>
            <a:r>
              <a:rPr lang="en-US" dirty="0" smtClean="0"/>
              <a:t>Section 5.3</a:t>
            </a:r>
            <a:endParaRPr lang="en-US" dirty="0"/>
          </a:p>
        </p:txBody>
      </p:sp>
      <p:sp>
        <p:nvSpPr>
          <p:cNvPr id="4" name="Date Placeholder 3"/>
          <p:cNvSpPr>
            <a:spLocks noGrp="1"/>
          </p:cNvSpPr>
          <p:nvPr>
            <p:ph type="dt" sz="half" idx="10"/>
          </p:nvPr>
        </p:nvSpPr>
        <p:spPr/>
        <p:txBody>
          <a:bodyPr/>
          <a:lstStyle/>
          <a:p>
            <a:fld id="{D02F8732-DEB8-4754-B351-1AF2AC9E66CB}"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26</a:t>
            </a:fld>
            <a:endParaRPr lang="en-US" altLang="en-US"/>
          </a:p>
        </p:txBody>
      </p:sp>
    </p:spTree>
    <p:extLst>
      <p:ext uri="{BB962C8B-B14F-4D97-AF65-F5344CB8AC3E}">
        <p14:creationId xmlns:p14="http://schemas.microsoft.com/office/powerpoint/2010/main" val="972614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altLang="en-US" dirty="0" smtClean="0">
                <a:ea typeface="ＭＳ Ｐゴシック" panose="020B0600070205080204" pitchFamily="34" charset="-128"/>
              </a:rPr>
              <a:t>Parameter Passing</a:t>
            </a:r>
          </a:p>
        </p:txBody>
      </p:sp>
      <p:sp>
        <p:nvSpPr>
          <p:cNvPr id="34819" name="Content Placeholder 9"/>
          <p:cNvSpPr>
            <a:spLocks noGrp="1"/>
          </p:cNvSpPr>
          <p:nvPr>
            <p:ph idx="1"/>
          </p:nvPr>
        </p:nvSpPr>
        <p:spPr/>
        <p:txBody>
          <a:bodyPr>
            <a:normAutofit/>
          </a:bodyPr>
          <a:lstStyle/>
          <a:p>
            <a:pPr>
              <a:spcBef>
                <a:spcPts val="500"/>
              </a:spcBef>
            </a:pPr>
            <a:r>
              <a:rPr lang="en-US" altLang="en-US" dirty="0" smtClean="0">
                <a:solidFill>
                  <a:srgbClr val="00B050"/>
                </a:solidFill>
                <a:ea typeface="ＭＳ Ｐゴシック" panose="020B0600070205080204" pitchFamily="34" charset="-128"/>
              </a:rPr>
              <a:t>Parameter variables </a:t>
            </a:r>
            <a:r>
              <a:rPr lang="en-US" altLang="en-US" dirty="0" smtClean="0">
                <a:ea typeface="ＭＳ Ｐゴシック" panose="020B0600070205080204" pitchFamily="34" charset="-128"/>
              </a:rPr>
              <a:t>receive the </a:t>
            </a:r>
            <a:r>
              <a:rPr lang="en-US" altLang="en-US" dirty="0" smtClean="0">
                <a:solidFill>
                  <a:srgbClr val="0033CC"/>
                </a:solidFill>
                <a:ea typeface="ＭＳ Ｐゴシック" panose="020B0600070205080204" pitchFamily="34" charset="-128"/>
              </a:rPr>
              <a:t>argument values </a:t>
            </a:r>
            <a:r>
              <a:rPr lang="en-US" altLang="en-US" dirty="0" smtClean="0">
                <a:ea typeface="ＭＳ Ｐゴシック" panose="020B0600070205080204" pitchFamily="34" charset="-128"/>
              </a:rPr>
              <a:t>supplied in the function call</a:t>
            </a:r>
          </a:p>
          <a:p>
            <a:pPr>
              <a:spcBef>
                <a:spcPts val="500"/>
              </a:spcBef>
            </a:pPr>
            <a:r>
              <a:rPr lang="en-US" altLang="en-US" dirty="0" smtClean="0">
                <a:ea typeface="ＭＳ Ｐゴシック" panose="020B0600070205080204" pitchFamily="34" charset="-128"/>
              </a:rPr>
              <a:t>The </a:t>
            </a:r>
            <a:r>
              <a:rPr lang="en-US" altLang="en-US" dirty="0" smtClean="0">
                <a:solidFill>
                  <a:srgbClr val="0033CC"/>
                </a:solidFill>
                <a:ea typeface="ＭＳ Ｐゴシック" panose="020B0600070205080204" pitchFamily="34" charset="-128"/>
              </a:rPr>
              <a:t>argument value </a:t>
            </a:r>
            <a:r>
              <a:rPr lang="en-US" altLang="en-US" dirty="0" smtClean="0">
                <a:ea typeface="ＭＳ Ｐゴシック" panose="020B0600070205080204" pitchFamily="34" charset="-128"/>
              </a:rPr>
              <a:t>may be:</a:t>
            </a:r>
          </a:p>
          <a:p>
            <a:pPr lvl="1">
              <a:spcBef>
                <a:spcPts val="500"/>
              </a:spcBef>
            </a:pPr>
            <a:r>
              <a:rPr lang="en-US" altLang="en-US" sz="2000" dirty="0" smtClean="0">
                <a:ea typeface="ＭＳ Ｐゴシック" panose="020B0600070205080204" pitchFamily="34" charset="-128"/>
              </a:rPr>
              <a:t>The content of a variable</a:t>
            </a:r>
          </a:p>
          <a:p>
            <a:pPr lvl="1">
              <a:spcBef>
                <a:spcPts val="500"/>
              </a:spcBef>
            </a:pPr>
            <a:r>
              <a:rPr lang="en-US" altLang="en-US" sz="2000" dirty="0" smtClean="0">
                <a:ea typeface="ＭＳ Ｐゴシック" panose="020B0600070205080204" pitchFamily="34" charset="-128"/>
              </a:rPr>
              <a:t>A ‘</a:t>
            </a:r>
            <a:r>
              <a:rPr lang="en-US" altLang="ja-JP" sz="2000" dirty="0" smtClean="0">
                <a:ea typeface="ＭＳ Ｐゴシック" panose="020B0600070205080204" pitchFamily="34" charset="-128"/>
              </a:rPr>
              <a:t>literal’ value (2)</a:t>
            </a:r>
          </a:p>
          <a:p>
            <a:pPr lvl="1">
              <a:spcBef>
                <a:spcPts val="500"/>
              </a:spcBef>
              <a:buNone/>
            </a:pPr>
            <a:endParaRPr lang="en-US" altLang="ja-JP" sz="2000" dirty="0" smtClean="0">
              <a:ea typeface="ＭＳ Ｐゴシック" panose="020B0600070205080204" pitchFamily="34" charset="-128"/>
            </a:endParaRPr>
          </a:p>
          <a:p>
            <a:pPr>
              <a:spcBef>
                <a:spcPts val="500"/>
              </a:spcBef>
            </a:pPr>
            <a:r>
              <a:rPr lang="en-US" altLang="en-US" dirty="0" smtClean="0">
                <a:ea typeface="ＭＳ Ｐゴシック" panose="020B0600070205080204" pitchFamily="34" charset="-128"/>
              </a:rPr>
              <a:t>The </a:t>
            </a:r>
            <a:r>
              <a:rPr lang="en-US" altLang="en-US" dirty="0" smtClean="0">
                <a:solidFill>
                  <a:srgbClr val="00B050"/>
                </a:solidFill>
                <a:ea typeface="ＭＳ Ｐゴシック" panose="020B0600070205080204" pitchFamily="34" charset="-128"/>
              </a:rPr>
              <a:t>parameter variable </a:t>
            </a:r>
            <a:r>
              <a:rPr lang="en-US" altLang="en-US" dirty="0" smtClean="0">
                <a:ea typeface="ＭＳ Ｐゴシック" panose="020B0600070205080204" pitchFamily="34" charset="-128"/>
              </a:rPr>
              <a:t>is:</a:t>
            </a:r>
          </a:p>
          <a:p>
            <a:pPr lvl="1">
              <a:spcBef>
                <a:spcPts val="500"/>
              </a:spcBef>
            </a:pPr>
            <a:r>
              <a:rPr lang="en-US" altLang="en-US" sz="2000" dirty="0" smtClean="0">
                <a:ea typeface="ＭＳ Ｐゴシック" panose="020B0600070205080204" pitchFamily="34" charset="-128"/>
              </a:rPr>
              <a:t>Declared in the called function </a:t>
            </a:r>
          </a:p>
          <a:p>
            <a:pPr lvl="1">
              <a:spcBef>
                <a:spcPts val="500"/>
              </a:spcBef>
            </a:pPr>
            <a:r>
              <a:rPr lang="en-US" altLang="en-US" sz="2000" dirty="0" smtClean="0">
                <a:ea typeface="ＭＳ Ｐゴシック" panose="020B0600070205080204" pitchFamily="34" charset="-128"/>
              </a:rPr>
              <a:t>Initialized with the value of the </a:t>
            </a:r>
            <a:br>
              <a:rPr lang="en-US" altLang="en-US" sz="2000" dirty="0" smtClean="0">
                <a:ea typeface="ＭＳ Ｐゴシック" panose="020B0600070205080204" pitchFamily="34" charset="-128"/>
              </a:rPr>
            </a:br>
            <a:r>
              <a:rPr lang="en-US" altLang="en-US" sz="2000" dirty="0" smtClean="0">
                <a:solidFill>
                  <a:srgbClr val="0033CC"/>
                </a:solidFill>
                <a:ea typeface="ＭＳ Ｐゴシック" panose="020B0600070205080204" pitchFamily="34" charset="-128"/>
              </a:rPr>
              <a:t>argument value </a:t>
            </a:r>
          </a:p>
          <a:p>
            <a:pPr lvl="1">
              <a:spcBef>
                <a:spcPts val="500"/>
              </a:spcBef>
            </a:pPr>
            <a:r>
              <a:rPr lang="en-US" altLang="en-US" sz="2000" dirty="0" smtClean="0">
                <a:ea typeface="ＭＳ Ｐゴシック" panose="020B0600070205080204" pitchFamily="34" charset="-128"/>
              </a:rPr>
              <a:t>Used as a variable inside the called function</a:t>
            </a:r>
          </a:p>
          <a:p>
            <a:pPr>
              <a:spcBef>
                <a:spcPts val="500"/>
              </a:spcBef>
              <a:buFont typeface="Wingdings" panose="05000000000000000000" pitchFamily="2" charset="2"/>
              <a:buNone/>
            </a:pPr>
            <a:endParaRPr lang="en-US" altLang="en-US" sz="2800" dirty="0" smtClean="0">
              <a:ea typeface="ＭＳ Ｐゴシック" panose="020B0600070205080204" pitchFamily="34" charset="-128"/>
            </a:endParaRPr>
          </a:p>
        </p:txBody>
      </p:sp>
      <p:sp>
        <p:nvSpPr>
          <p:cNvPr id="5" name="Date Placeholder 4"/>
          <p:cNvSpPr>
            <a:spLocks noGrp="1"/>
          </p:cNvSpPr>
          <p:nvPr>
            <p:ph type="dt" sz="half" idx="10"/>
          </p:nvPr>
        </p:nvSpPr>
        <p:spPr/>
        <p:txBody>
          <a:bodyPr/>
          <a:lstStyle/>
          <a:p>
            <a:fld id="{4D0EF812-B693-4EE9-9F24-B02D0E67404A}" type="datetime1">
              <a:rPr lang="en-US" smtClean="0"/>
              <a:pPr/>
              <a:t>7/12/2017</a:t>
            </a:fld>
            <a:endParaRPr lang="en-US" dirty="0"/>
          </a:p>
        </p:txBody>
      </p:sp>
      <p:sp>
        <p:nvSpPr>
          <p:cNvPr id="6" name="Slide Number Placeholder 5"/>
          <p:cNvSpPr>
            <a:spLocks noGrp="1"/>
          </p:cNvSpPr>
          <p:nvPr>
            <p:ph type="sldNum" sz="quarter" idx="12"/>
          </p:nvPr>
        </p:nvSpPr>
        <p:spPr/>
        <p:txBody>
          <a:bodyPr/>
          <a:lstStyle/>
          <a:p>
            <a:r>
              <a:rPr lang="en-US" altLang="en-US" smtClean="0"/>
              <a:t>Page </a:t>
            </a:r>
            <a:fld id="{DB221124-12A5-49F7-9756-2CD25819FC5E}" type="slidenum">
              <a:rPr lang="en-US" altLang="en-US" smtClean="0"/>
              <a:pPr/>
              <a:t>27</a:t>
            </a:fld>
            <a:endParaRPr lang="en-US" altLang="en-US"/>
          </a:p>
        </p:txBody>
      </p:sp>
      <p:sp>
        <p:nvSpPr>
          <p:cNvPr id="34820" name="TextBox 15"/>
          <p:cNvSpPr txBox="1">
            <a:spLocks noChangeArrowheads="1"/>
          </p:cNvSpPr>
          <p:nvPr/>
        </p:nvSpPr>
        <p:spPr bwMode="auto">
          <a:xfrm>
            <a:off x="5638800" y="2819400"/>
            <a:ext cx="20002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dirty="0">
                <a:solidFill>
                  <a:srgbClr val="0033CC"/>
                </a:solidFill>
                <a:cs typeface="Arial" panose="020B0604020202020204" pitchFamily="34" charset="0"/>
              </a:rPr>
              <a:t>Argument value</a:t>
            </a:r>
          </a:p>
        </p:txBody>
      </p:sp>
      <p:sp>
        <p:nvSpPr>
          <p:cNvPr id="34821" name="TextBox 16"/>
          <p:cNvSpPr txBox="1">
            <a:spLocks noChangeArrowheads="1"/>
          </p:cNvSpPr>
          <p:nvPr/>
        </p:nvSpPr>
        <p:spPr bwMode="auto">
          <a:xfrm>
            <a:off x="4724400" y="3581400"/>
            <a:ext cx="2743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dirty="0">
                <a:solidFill>
                  <a:srgbClr val="00B050"/>
                </a:solidFill>
                <a:cs typeface="Arial" panose="020B0604020202020204" pitchFamily="34" charset="0"/>
              </a:rPr>
              <a:t>Parameter variable</a:t>
            </a:r>
          </a:p>
        </p:txBody>
      </p:sp>
      <p:sp>
        <p:nvSpPr>
          <p:cNvPr id="3" name="Down Arrow 2"/>
          <p:cNvSpPr/>
          <p:nvPr/>
        </p:nvSpPr>
        <p:spPr>
          <a:xfrm>
            <a:off x="7543800" y="2682875"/>
            <a:ext cx="592138" cy="898525"/>
          </a:xfrm>
          <a:prstGeom prst="down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out</a:t>
            </a:r>
          </a:p>
        </p:txBody>
      </p:sp>
      <p:sp>
        <p:nvSpPr>
          <p:cNvPr id="10" name="Rounded Rectangle 9"/>
          <p:cNvSpPr/>
          <p:nvPr/>
        </p:nvSpPr>
        <p:spPr>
          <a:xfrm>
            <a:off x="6715125" y="3951288"/>
            <a:ext cx="1962150" cy="690562"/>
          </a:xfrm>
          <a:prstGeom prst="roundRect">
            <a:avLst/>
          </a:prstGeom>
          <a:solidFill>
            <a:srgbClr val="E7DEC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Called function</a:t>
            </a:r>
          </a:p>
        </p:txBody>
      </p:sp>
      <p:sp>
        <p:nvSpPr>
          <p:cNvPr id="2" name="Rounded Rectangle 1"/>
          <p:cNvSpPr/>
          <p:nvPr/>
        </p:nvSpPr>
        <p:spPr>
          <a:xfrm>
            <a:off x="6715125" y="2028825"/>
            <a:ext cx="1962150" cy="690563"/>
          </a:xfrm>
          <a:prstGeom prst="roundRect">
            <a:avLst/>
          </a:prstGeom>
          <a:solidFill>
            <a:srgbClr val="E7DEC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Calling function</a:t>
            </a:r>
          </a:p>
        </p:txBody>
      </p:sp>
      <p:sp>
        <p:nvSpPr>
          <p:cNvPr id="4" name="Rounded Rectangle 3"/>
          <p:cNvSpPr/>
          <p:nvPr/>
        </p:nvSpPr>
        <p:spPr>
          <a:xfrm>
            <a:off x="7532688" y="3616325"/>
            <a:ext cx="603250" cy="423863"/>
          </a:xfrm>
          <a:prstGeom prst="roundRect">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smtClean="0">
                <a:ea typeface="ＭＳ Ｐゴシック" panose="020B0600070205080204" pitchFamily="34" charset="-128"/>
              </a:rPr>
              <a:t>Parameter Passing Steps </a:t>
            </a:r>
          </a:p>
        </p:txBody>
      </p:sp>
      <p:sp>
        <p:nvSpPr>
          <p:cNvPr id="7" name="Content Placeholder 2"/>
          <p:cNvSpPr txBox="1">
            <a:spLocks/>
          </p:cNvSpPr>
          <p:nvPr/>
        </p:nvSpPr>
        <p:spPr bwMode="auto">
          <a:xfrm>
            <a:off x="914400" y="1371600"/>
            <a:ext cx="4953000" cy="8001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result1 = </a:t>
            </a:r>
            <a:r>
              <a:rPr lang="en-US" sz="2000" kern="0" dirty="0" err="1">
                <a:solidFill>
                  <a:srgbClr val="0033CC"/>
                </a:solidFill>
                <a:latin typeface="Consolas" pitchFamily="49" charset="0"/>
              </a:rPr>
              <a:t>cubeVolume</a:t>
            </a:r>
            <a:r>
              <a:rPr lang="en-US" sz="2000" kern="0" dirty="0">
                <a:solidFill>
                  <a:srgbClr val="333333"/>
                </a:solidFill>
                <a:latin typeface="Consolas" pitchFamily="49" charset="0"/>
              </a:rPr>
              <a:t>(2)</a:t>
            </a:r>
          </a:p>
        </p:txBody>
      </p:sp>
      <p:sp>
        <p:nvSpPr>
          <p:cNvPr id="8" name="Content Placeholder 2"/>
          <p:cNvSpPr txBox="1">
            <a:spLocks/>
          </p:cNvSpPr>
          <p:nvPr/>
        </p:nvSpPr>
        <p:spPr bwMode="auto">
          <a:xfrm>
            <a:off x="914400" y="3733800"/>
            <a:ext cx="51816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def </a:t>
            </a:r>
            <a:r>
              <a:rPr lang="en-US" sz="2000" kern="0" dirty="0" err="1">
                <a:latin typeface="Consolas" pitchFamily="49" charset="0"/>
              </a:rPr>
              <a:t>cubeVolume</a:t>
            </a:r>
            <a:r>
              <a:rPr lang="en-US" sz="2000" kern="0" dirty="0">
                <a:latin typeface="Consolas" pitchFamily="49" charset="0"/>
              </a:rPr>
              <a:t>(</a:t>
            </a:r>
            <a:r>
              <a:rPr lang="en-US" sz="2000" kern="0" dirty="0" err="1">
                <a:latin typeface="Consolas" pitchFamily="49" charset="0"/>
              </a:rPr>
              <a:t>sideLength</a:t>
            </a: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C00000"/>
                </a:solidFill>
                <a:latin typeface="Consolas" pitchFamily="49" charset="0"/>
              </a:rPr>
              <a:t> </a:t>
            </a:r>
            <a:r>
              <a:rPr lang="en-US" sz="2000" kern="0" dirty="0">
                <a:latin typeface="Consolas" pitchFamily="49" charset="0"/>
              </a:rPr>
              <a:t>volume = sideLength * 3</a:t>
            </a:r>
          </a:p>
          <a:p>
            <a:pPr marL="342900" indent="-342900" eaLnBrk="0" hangingPunct="0">
              <a:buClr>
                <a:srgbClr val="835E01"/>
              </a:buClr>
              <a:buSzPct val="60000"/>
              <a:buFont typeface="Wingdings" pitchFamily="2" charset="2"/>
              <a:buNone/>
              <a:defRPr/>
            </a:pPr>
            <a:r>
              <a:rPr lang="en-US" sz="2000" kern="0" dirty="0">
                <a:latin typeface="Consolas" pitchFamily="49" charset="0"/>
              </a:rPr>
              <a:t>   return volume</a:t>
            </a:r>
          </a:p>
          <a:p>
            <a:pPr marL="342900" indent="-342900" eaLnBrk="0" hangingPunct="0">
              <a:buClr>
                <a:srgbClr val="835E01"/>
              </a:buClr>
              <a:buSzPct val="60000"/>
              <a:buFont typeface="Wingdings" pitchFamily="2" charset="2"/>
              <a:buNone/>
              <a:defRPr/>
            </a:pPr>
            <a:endParaRPr lang="en-US" sz="2000" b="1" kern="0" dirty="0">
              <a:latin typeface="Consolas" pitchFamily="49" charset="0"/>
            </a:endParaRPr>
          </a:p>
        </p:txBody>
      </p:sp>
      <p:pic>
        <p:nvPicPr>
          <p:cNvPr id="2355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8700" y="1744663"/>
            <a:ext cx="29337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2350" y="3365500"/>
            <a:ext cx="328612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1"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2350" y="3365500"/>
            <a:ext cx="332422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2"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32350" y="3365500"/>
            <a:ext cx="3324225" cy="148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3"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0600" y="1674813"/>
            <a:ext cx="2971800" cy="78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BEBE848-6E8A-4CA0-89C0-A53B77BEB30F}"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56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56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8"/>
          <p:cNvSpPr>
            <a:spLocks noGrp="1"/>
          </p:cNvSpPr>
          <p:nvPr>
            <p:ph type="title"/>
          </p:nvPr>
        </p:nvSpPr>
        <p:spPr/>
        <p:txBody>
          <a:bodyPr/>
          <a:lstStyle/>
          <a:p>
            <a:r>
              <a:rPr lang="en-US" altLang="en-US" sz="3600" dirty="0" smtClean="0">
                <a:ea typeface="ＭＳ Ｐゴシック" panose="020B0600070205080204" pitchFamily="34" charset="-128"/>
              </a:rPr>
              <a:t>Common Error 5.1</a:t>
            </a:r>
          </a:p>
        </p:txBody>
      </p:sp>
      <p:sp>
        <p:nvSpPr>
          <p:cNvPr id="26629" name="Content Placeholder 9"/>
          <p:cNvSpPr>
            <a:spLocks noGrp="1"/>
          </p:cNvSpPr>
          <p:nvPr>
            <p:ph idx="1"/>
          </p:nvPr>
        </p:nvSpPr>
        <p:spPr>
          <a:xfrm>
            <a:off x="825269" y="1198686"/>
            <a:ext cx="7543801" cy="4614088"/>
          </a:xfrm>
        </p:spPr>
        <p:txBody>
          <a:bodyPr>
            <a:normAutofit/>
          </a:bodyPr>
          <a:lstStyle/>
          <a:p>
            <a:pPr>
              <a:defRPr/>
            </a:pPr>
            <a:r>
              <a:rPr lang="pt-BR" dirty="0" smtClean="0"/>
              <a:t>Trying to modify parameter </a:t>
            </a:r>
            <a:r>
              <a:rPr lang="pt-BR" dirty="0"/>
              <a:t>v</a:t>
            </a:r>
            <a:r>
              <a:rPr lang="pt-BR" dirty="0" smtClean="0"/>
              <a:t>ariables</a:t>
            </a:r>
          </a:p>
          <a:p>
            <a:pPr>
              <a:defRPr/>
            </a:pPr>
            <a:r>
              <a:rPr lang="en-US" dirty="0" smtClean="0">
                <a:ea typeface="ＭＳ Ｐゴシック" pitchFamily="34" charset="-128"/>
              </a:rPr>
              <a:t>A copy of the argument values is passed (the </a:t>
            </a:r>
            <a:r>
              <a:rPr lang="en-US" b="1" i="1" dirty="0" smtClean="0">
                <a:ea typeface="ＭＳ Ｐゴシック" pitchFamily="34" charset="-128"/>
              </a:rPr>
              <a:t>Value</a:t>
            </a:r>
            <a:r>
              <a:rPr lang="en-US" dirty="0" smtClean="0">
                <a:ea typeface="ＭＳ Ｐゴシック" pitchFamily="34" charset="-128"/>
              </a:rPr>
              <a:t> is passed)</a:t>
            </a:r>
          </a:p>
          <a:p>
            <a:pPr lvl="1">
              <a:defRPr/>
            </a:pPr>
            <a:r>
              <a:rPr lang="en-US" sz="2000" dirty="0" smtClean="0">
                <a:ea typeface="ＭＳ Ｐゴシック" pitchFamily="34" charset="-128"/>
              </a:rPr>
              <a:t>Called function (</a:t>
            </a:r>
            <a:r>
              <a:rPr lang="en-US" sz="2000" dirty="0" err="1" smtClean="0">
                <a:ea typeface="ＭＳ Ｐゴシック" pitchFamily="34" charset="-128"/>
                <a:cs typeface="Consolas" pitchFamily="49" charset="0"/>
              </a:rPr>
              <a:t>addTax</a:t>
            </a:r>
            <a:r>
              <a:rPr lang="en-US" sz="2000" dirty="0" smtClean="0">
                <a:ea typeface="ＭＳ Ｐゴシック" pitchFamily="34" charset="-128"/>
              </a:rPr>
              <a:t>) can modify local copy (</a:t>
            </a:r>
            <a:r>
              <a:rPr lang="en-US" sz="2000" dirty="0" smtClean="0">
                <a:solidFill>
                  <a:srgbClr val="00B050"/>
                </a:solidFill>
                <a:ea typeface="ＭＳ Ｐゴシック" pitchFamily="34" charset="-128"/>
              </a:rPr>
              <a:t>price</a:t>
            </a:r>
            <a:r>
              <a:rPr lang="en-US" sz="2000" dirty="0" smtClean="0">
                <a:ea typeface="ＭＳ Ｐゴシック" pitchFamily="34" charset="-128"/>
              </a:rPr>
              <a:t>)</a:t>
            </a:r>
          </a:p>
        </p:txBody>
      </p:sp>
      <p:sp>
        <p:nvSpPr>
          <p:cNvPr id="2" name="Date Placeholder 1"/>
          <p:cNvSpPr>
            <a:spLocks noGrp="1"/>
          </p:cNvSpPr>
          <p:nvPr>
            <p:ph type="dt" sz="half" idx="10"/>
          </p:nvPr>
        </p:nvSpPr>
        <p:spPr/>
        <p:txBody>
          <a:bodyPr/>
          <a:lstStyle/>
          <a:p>
            <a:fld id="{AB2CAFBB-2CE1-4686-BD3C-2D112126B0F7}"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29</a:t>
            </a:fld>
            <a:endParaRPr lang="en-US" altLang="en-US"/>
          </a:p>
        </p:txBody>
      </p:sp>
      <p:grpSp>
        <p:nvGrpSpPr>
          <p:cNvPr id="4" name="Group 3"/>
          <p:cNvGrpSpPr/>
          <p:nvPr/>
        </p:nvGrpSpPr>
        <p:grpSpPr>
          <a:xfrm>
            <a:off x="2016125" y="2514600"/>
            <a:ext cx="5111750" cy="3581400"/>
            <a:chOff x="3833813" y="2514600"/>
            <a:chExt cx="5111750" cy="3581400"/>
          </a:xfrm>
        </p:grpSpPr>
        <p:sp>
          <p:nvSpPr>
            <p:cNvPr id="8" name="Content Placeholder 2"/>
            <p:cNvSpPr txBox="1">
              <a:spLocks/>
            </p:cNvSpPr>
            <p:nvPr/>
          </p:nvSpPr>
          <p:spPr bwMode="auto">
            <a:xfrm>
              <a:off x="3833813" y="4167188"/>
              <a:ext cx="4979987" cy="1905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addTax</a:t>
              </a:r>
              <a:r>
                <a:rPr lang="en-US" kern="0" dirty="0">
                  <a:latin typeface="Consolas" pitchFamily="49" charset="0"/>
                </a:rPr>
                <a:t>(</a:t>
              </a:r>
              <a:r>
                <a:rPr lang="en-US" kern="0" dirty="0">
                  <a:solidFill>
                    <a:srgbClr val="00B050"/>
                  </a:solidFill>
                  <a:latin typeface="Consolas" pitchFamily="49" charset="0"/>
                </a:rPr>
                <a:t>price</a:t>
              </a:r>
              <a:r>
                <a:rPr lang="en-US" kern="0" dirty="0">
                  <a:latin typeface="Consolas" pitchFamily="49" charset="0"/>
                </a:rPr>
                <a:t>, </a:t>
              </a:r>
              <a:r>
                <a:rPr lang="en-US" kern="0" dirty="0">
                  <a:solidFill>
                    <a:srgbClr val="333333"/>
                  </a:solidFill>
                  <a:latin typeface="Consolas" pitchFamily="49" charset="0"/>
                </a:rPr>
                <a:t>rate):</a:t>
              </a:r>
            </a:p>
            <a:p>
              <a:pPr marL="342900" indent="-342900" eaLnBrk="0" hangingPunct="0">
                <a:buClr>
                  <a:srgbClr val="835E01"/>
                </a:buClr>
                <a:buSzPct val="60000"/>
                <a:buFont typeface="Wingdings" pitchFamily="2" charset="2"/>
                <a:buNone/>
                <a:defRPr/>
              </a:pPr>
              <a:r>
                <a:rPr lang="en-US" kern="0" dirty="0">
                  <a:solidFill>
                    <a:srgbClr val="C00000"/>
                  </a:solidFill>
                  <a:latin typeface="Consolas" pitchFamily="49" charset="0"/>
                </a:rPr>
                <a:t>   </a:t>
              </a:r>
              <a:r>
                <a:rPr lang="en-US" kern="0" dirty="0">
                  <a:solidFill>
                    <a:srgbClr val="333333"/>
                  </a:solidFill>
                  <a:latin typeface="Consolas" pitchFamily="49" charset="0"/>
                </a:rPr>
                <a:t>tax = </a:t>
              </a:r>
              <a:r>
                <a:rPr lang="en-US" kern="0" dirty="0">
                  <a:solidFill>
                    <a:srgbClr val="00B050"/>
                  </a:solidFill>
                  <a:latin typeface="Consolas" pitchFamily="49" charset="0"/>
                </a:rPr>
                <a:t>price</a:t>
              </a:r>
              <a:r>
                <a:rPr lang="en-US" kern="0" dirty="0">
                  <a:solidFill>
                    <a:srgbClr val="333333"/>
                  </a:solidFill>
                  <a:latin typeface="Consolas" pitchFamily="49" charset="0"/>
                </a:rPr>
                <a:t> * rate / 100</a:t>
              </a:r>
            </a:p>
            <a:p>
              <a:pPr marL="342900" indent="-342900" eaLnBrk="0" hangingPunct="0">
                <a:buClr>
                  <a:srgbClr val="835E01"/>
                </a:buClr>
                <a:buSzPct val="60000"/>
                <a:defRPr/>
              </a:pPr>
              <a:r>
                <a:rPr lang="en-US" kern="0" dirty="0">
                  <a:solidFill>
                    <a:srgbClr val="00B0F0"/>
                  </a:solidFill>
                  <a:latin typeface="Consolas" pitchFamily="49" charset="0"/>
                </a:rPr>
                <a:t>   # No effect outside the function</a:t>
              </a:r>
              <a:endParaRPr lang="en-US" kern="0" dirty="0">
                <a:solidFill>
                  <a:srgbClr val="333333"/>
                </a:solidFill>
                <a:latin typeface="Consolas" pitchFamily="49" charset="0"/>
              </a:endParaRP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solidFill>
                    <a:srgbClr val="00B050"/>
                  </a:solidFill>
                  <a:latin typeface="Consolas" pitchFamily="49" charset="0"/>
                </a:rPr>
                <a:t>price</a:t>
              </a:r>
              <a:r>
                <a:rPr lang="en-US" kern="0" dirty="0">
                  <a:solidFill>
                    <a:srgbClr val="333333"/>
                  </a:solidFill>
                  <a:latin typeface="Consolas" pitchFamily="49" charset="0"/>
                </a:rPr>
                <a:t> = </a:t>
              </a:r>
              <a:r>
                <a:rPr lang="en-US" kern="0" dirty="0">
                  <a:solidFill>
                    <a:srgbClr val="00B050"/>
                  </a:solidFill>
                  <a:latin typeface="Consolas" pitchFamily="49" charset="0"/>
                </a:rPr>
                <a:t>price</a:t>
              </a:r>
              <a:r>
                <a:rPr lang="en-US" kern="0" dirty="0">
                  <a:solidFill>
                    <a:srgbClr val="333333"/>
                  </a:solidFill>
                  <a:latin typeface="Consolas" pitchFamily="49" charset="0"/>
                </a:rPr>
                <a:t> + tax </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latin typeface="Consolas" pitchFamily="49" charset="0"/>
                </a:rPr>
                <a:t>return</a:t>
              </a:r>
              <a:r>
                <a:rPr lang="en-US" kern="0" dirty="0">
                  <a:solidFill>
                    <a:srgbClr val="333333"/>
                  </a:solidFill>
                  <a:latin typeface="Consolas" pitchFamily="49" charset="0"/>
                </a:rPr>
                <a:t> tax;</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9" name="Content Placeholder 2"/>
            <p:cNvSpPr txBox="1">
              <a:spLocks/>
            </p:cNvSpPr>
            <p:nvPr/>
          </p:nvSpPr>
          <p:spPr bwMode="auto">
            <a:xfrm>
              <a:off x="4297363" y="2514600"/>
              <a:ext cx="46482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total = 10</a:t>
              </a:r>
            </a:p>
            <a:p>
              <a:pPr marL="342900" indent="-342900" eaLnBrk="0" hangingPunct="0">
                <a:buClr>
                  <a:srgbClr val="835E01"/>
                </a:buClr>
                <a:buSzPct val="60000"/>
                <a:buFont typeface="Wingdings" pitchFamily="2" charset="2"/>
                <a:buNone/>
                <a:defRPr/>
              </a:pPr>
              <a:r>
                <a:rPr lang="en-US" kern="0" dirty="0" err="1">
                  <a:latin typeface="Consolas" pitchFamily="49" charset="0"/>
                </a:rPr>
                <a:t>addTax</a:t>
              </a:r>
              <a:r>
                <a:rPr lang="en-US" kern="0" dirty="0">
                  <a:latin typeface="Consolas" pitchFamily="49" charset="0"/>
                </a:rPr>
                <a:t>(</a:t>
              </a:r>
              <a:r>
                <a:rPr lang="en-US" kern="0" dirty="0">
                  <a:solidFill>
                    <a:srgbClr val="0033CC"/>
                  </a:solidFill>
                  <a:latin typeface="Consolas" pitchFamily="49" charset="0"/>
                </a:rPr>
                <a:t>total</a:t>
              </a:r>
              <a:r>
                <a:rPr lang="en-US" kern="0" dirty="0">
                  <a:latin typeface="Consolas" pitchFamily="49" charset="0"/>
                </a:rPr>
                <a:t>,       7.5); </a:t>
              </a:r>
            </a:p>
            <a:p>
              <a:pPr marL="342900" indent="-342900" eaLnBrk="0" hangingPunct="0">
                <a:buClr>
                  <a:srgbClr val="835E01"/>
                </a:buClr>
                <a:buSzPct val="60000"/>
                <a:buFont typeface="Wingdings" pitchFamily="2" charset="2"/>
                <a:buNone/>
                <a:defRPr/>
              </a:pPr>
              <a:endParaRPr lang="en-US" b="1" kern="0" dirty="0">
                <a:latin typeface="Consolas" pitchFamily="49" charset="0"/>
              </a:endParaRPr>
            </a:p>
          </p:txBody>
        </p:sp>
        <p:sp>
          <p:nvSpPr>
            <p:cNvPr id="15" name="Rectangle 14"/>
            <p:cNvSpPr/>
            <p:nvPr/>
          </p:nvSpPr>
          <p:spPr>
            <a:xfrm>
              <a:off x="6919913" y="3352800"/>
              <a:ext cx="1295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10.0</a:t>
              </a:r>
            </a:p>
          </p:txBody>
        </p:sp>
        <p:sp>
          <p:nvSpPr>
            <p:cNvPr id="16" name="Rectangle 15"/>
            <p:cNvSpPr/>
            <p:nvPr/>
          </p:nvSpPr>
          <p:spPr>
            <a:xfrm>
              <a:off x="7542213" y="5715000"/>
              <a:ext cx="1295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10.75</a:t>
              </a:r>
            </a:p>
          </p:txBody>
        </p:sp>
        <p:sp>
          <p:nvSpPr>
            <p:cNvPr id="36872" name="TextBox 16"/>
            <p:cNvSpPr txBox="1">
              <a:spLocks noChangeArrowheads="1"/>
            </p:cNvSpPr>
            <p:nvPr/>
          </p:nvSpPr>
          <p:spPr bwMode="auto">
            <a:xfrm>
              <a:off x="6767513" y="3048000"/>
              <a:ext cx="81756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33CC"/>
                  </a:solidFill>
                  <a:latin typeface="Consolas" panose="020B0609020204030204" pitchFamily="49" charset="0"/>
                  <a:cs typeface="Arial" panose="020B0604020202020204" pitchFamily="34" charset="0"/>
                </a:rPr>
                <a:t>total</a:t>
              </a:r>
            </a:p>
          </p:txBody>
        </p:sp>
        <p:sp>
          <p:nvSpPr>
            <p:cNvPr id="36873" name="TextBox 17"/>
            <p:cNvSpPr txBox="1">
              <a:spLocks noChangeArrowheads="1"/>
            </p:cNvSpPr>
            <p:nvPr/>
          </p:nvSpPr>
          <p:spPr bwMode="auto">
            <a:xfrm>
              <a:off x="7421563" y="5410200"/>
              <a:ext cx="81756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B050"/>
                  </a:solidFill>
                  <a:latin typeface="Consolas" panose="020B0609020204030204" pitchFamily="49" charset="0"/>
                  <a:cs typeface="Arial" panose="020B0604020202020204" pitchFamily="34" charset="0"/>
                </a:rPr>
                <a:t>price</a:t>
              </a:r>
            </a:p>
          </p:txBody>
        </p:sp>
        <p:sp>
          <p:nvSpPr>
            <p:cNvPr id="13" name="Down Arrow 12"/>
            <p:cNvSpPr/>
            <p:nvPr/>
          </p:nvSpPr>
          <p:spPr>
            <a:xfrm>
              <a:off x="4983163" y="3148013"/>
              <a:ext cx="1339850" cy="1042987"/>
            </a:xfrm>
            <a:prstGeom prst="down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copy</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ea typeface="ＭＳ Ｐゴシック" panose="020B0600070205080204" pitchFamily="34" charset="-128"/>
              </a:rPr>
              <a:t>Contents</a:t>
            </a:r>
          </a:p>
        </p:txBody>
      </p:sp>
      <p:sp>
        <p:nvSpPr>
          <p:cNvPr id="12291" name="Content Placeholder 2"/>
          <p:cNvSpPr>
            <a:spLocks noGrp="1"/>
          </p:cNvSpPr>
          <p:nvPr>
            <p:ph idx="1"/>
          </p:nvPr>
        </p:nvSpPr>
        <p:spPr/>
        <p:txBody>
          <a:bodyPr/>
          <a:lstStyle/>
          <a:p>
            <a:pPr>
              <a:spcBef>
                <a:spcPts val="300"/>
              </a:spcBef>
            </a:pPr>
            <a:r>
              <a:rPr lang="en-US" altLang="en-US" dirty="0" smtClean="0">
                <a:ea typeface="ＭＳ Ｐゴシック" panose="020B0600070205080204" pitchFamily="34" charset="-128"/>
              </a:rPr>
              <a:t>Functions as Black Boxes</a:t>
            </a:r>
          </a:p>
          <a:p>
            <a:pPr>
              <a:spcBef>
                <a:spcPts val="300"/>
              </a:spcBef>
            </a:pPr>
            <a:r>
              <a:rPr lang="en-US" altLang="en-US" dirty="0" smtClean="0">
                <a:ea typeface="ＭＳ Ｐゴシック" panose="020B0600070205080204" pitchFamily="34" charset="-128"/>
              </a:rPr>
              <a:t>Implementing and Testing Functions</a:t>
            </a:r>
          </a:p>
          <a:p>
            <a:pPr>
              <a:spcBef>
                <a:spcPts val="300"/>
              </a:spcBef>
            </a:pPr>
            <a:r>
              <a:rPr lang="en-US" altLang="en-US" dirty="0" smtClean="0">
                <a:ea typeface="ＭＳ Ｐゴシック" panose="020B0600070205080204" pitchFamily="34" charset="-128"/>
              </a:rPr>
              <a:t>Parameter Passing</a:t>
            </a:r>
          </a:p>
          <a:p>
            <a:pPr>
              <a:spcBef>
                <a:spcPts val="300"/>
              </a:spcBef>
            </a:pPr>
            <a:r>
              <a:rPr lang="en-US" altLang="en-US" dirty="0" smtClean="0">
                <a:ea typeface="ＭＳ Ｐゴシック" panose="020B0600070205080204" pitchFamily="34" charset="-128"/>
              </a:rPr>
              <a:t>Return Values</a:t>
            </a:r>
          </a:p>
          <a:p>
            <a:pPr>
              <a:spcBef>
                <a:spcPts val="300"/>
              </a:spcBef>
            </a:pPr>
            <a:r>
              <a:rPr lang="en-US" altLang="en-US" dirty="0" smtClean="0">
                <a:ea typeface="ＭＳ Ｐゴシック" panose="020B0600070205080204" pitchFamily="34" charset="-128"/>
              </a:rPr>
              <a:t>Functions without Return Values</a:t>
            </a:r>
          </a:p>
          <a:p>
            <a:pPr>
              <a:spcBef>
                <a:spcPts val="300"/>
              </a:spcBef>
            </a:pPr>
            <a:r>
              <a:rPr lang="en-US" altLang="en-US" dirty="0" smtClean="0">
                <a:ea typeface="ＭＳ Ｐゴシック" panose="020B0600070205080204" pitchFamily="34" charset="-128"/>
              </a:rPr>
              <a:t>Reusable Functions</a:t>
            </a:r>
          </a:p>
          <a:p>
            <a:pPr>
              <a:spcBef>
                <a:spcPts val="300"/>
              </a:spcBef>
            </a:pPr>
            <a:r>
              <a:rPr lang="en-US" altLang="en-US" dirty="0">
                <a:ea typeface="ＭＳ Ｐゴシック" panose="020B0600070205080204" pitchFamily="34" charset="-128"/>
              </a:rPr>
              <a:t>Stepwise Refinement</a:t>
            </a:r>
          </a:p>
          <a:p>
            <a:pPr>
              <a:spcBef>
                <a:spcPts val="300"/>
              </a:spcBef>
            </a:pPr>
            <a:r>
              <a:rPr lang="en-US" altLang="en-US" dirty="0">
                <a:ea typeface="ＭＳ Ｐゴシック" panose="020B0600070205080204" pitchFamily="34" charset="-128"/>
              </a:rPr>
              <a:t>Variable </a:t>
            </a:r>
            <a:r>
              <a:rPr lang="en-US" altLang="en-US" dirty="0" smtClean="0">
                <a:ea typeface="ＭＳ Ｐゴシック" panose="020B0600070205080204" pitchFamily="34" charset="-128"/>
              </a:rPr>
              <a:t>Scope</a:t>
            </a:r>
          </a:p>
          <a:p>
            <a:pPr>
              <a:spcBef>
                <a:spcPts val="300"/>
              </a:spcBef>
            </a:pPr>
            <a:r>
              <a:rPr lang="en-US" altLang="en-US" dirty="0" smtClean="0">
                <a:ea typeface="ＭＳ Ｐゴシック" panose="020B0600070205080204" pitchFamily="34" charset="-128"/>
              </a:rPr>
              <a:t>Graphics:  Building an Image Processing Toolkit</a:t>
            </a:r>
            <a:endParaRPr lang="en-US" altLang="en-US" dirty="0">
              <a:ea typeface="ＭＳ Ｐゴシック" panose="020B0600070205080204" pitchFamily="34" charset="-128"/>
            </a:endParaRPr>
          </a:p>
          <a:p>
            <a:pPr>
              <a:spcBef>
                <a:spcPts val="300"/>
              </a:spcBef>
            </a:pPr>
            <a:r>
              <a:rPr lang="en-US" altLang="en-US" dirty="0">
                <a:ea typeface="ＭＳ Ｐゴシック" panose="020B0600070205080204" pitchFamily="34" charset="-128"/>
              </a:rPr>
              <a:t>Recursive </a:t>
            </a:r>
            <a:r>
              <a:rPr lang="en-US" altLang="en-US" dirty="0" smtClean="0">
                <a:ea typeface="ＭＳ Ｐゴシック" panose="020B0600070205080204" pitchFamily="34" charset="-128"/>
              </a:rPr>
              <a:t>Functions</a:t>
            </a:r>
            <a:endParaRPr lang="en-US" altLang="en-US" dirty="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1AAE5BA0-CB02-4BD6-A2A1-01EF066F1F09}"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ea typeface="ＭＳ Ｐゴシック" panose="020B0600070205080204" pitchFamily="34" charset="-128"/>
              </a:rPr>
              <a:t>Programming Tip 5.2</a:t>
            </a:r>
          </a:p>
        </p:txBody>
      </p:sp>
      <p:sp>
        <p:nvSpPr>
          <p:cNvPr id="37891" name="Content Placeholder 2"/>
          <p:cNvSpPr>
            <a:spLocks noGrp="1"/>
          </p:cNvSpPr>
          <p:nvPr>
            <p:ph idx="1"/>
          </p:nvPr>
        </p:nvSpPr>
        <p:spPr>
          <a:xfrm>
            <a:off x="822959" y="1255006"/>
            <a:ext cx="7543801" cy="743203"/>
          </a:xfrm>
        </p:spPr>
        <p:txBody>
          <a:bodyPr/>
          <a:lstStyle/>
          <a:p>
            <a:r>
              <a:rPr lang="pt-BR" altLang="en-US" dirty="0" smtClean="0">
                <a:ea typeface="ＭＳ Ｐゴシック" panose="020B0600070205080204" pitchFamily="34" charset="-128"/>
              </a:rPr>
              <a:t>Do not modify parameter variables</a:t>
            </a:r>
          </a:p>
          <a:p>
            <a:endParaRPr lang="en-US" altLang="en-US" dirty="0" smtClean="0">
              <a:ea typeface="ＭＳ Ｐゴシック" panose="020B0600070205080204" pitchFamily="34" charset="-128"/>
            </a:endParaRPr>
          </a:p>
        </p:txBody>
      </p:sp>
      <p:sp>
        <p:nvSpPr>
          <p:cNvPr id="6" name="Content Placeholder 2"/>
          <p:cNvSpPr txBox="1">
            <a:spLocks/>
          </p:cNvSpPr>
          <p:nvPr/>
        </p:nvSpPr>
        <p:spPr bwMode="auto">
          <a:xfrm>
            <a:off x="685800" y="2438400"/>
            <a:ext cx="8229600" cy="968375"/>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totalCents</a:t>
            </a:r>
            <a:r>
              <a:rPr lang="en-US" dirty="0">
                <a:latin typeface="Consolas" pitchFamily="49" charset="0"/>
                <a:cs typeface="Consolas" pitchFamily="49" charset="0"/>
              </a:rPr>
              <a:t>(dollars, cents) :</a:t>
            </a:r>
          </a:p>
          <a:p>
            <a:pPr>
              <a:defRPr/>
            </a:pPr>
            <a:r>
              <a:rPr lang="en-US" dirty="0">
                <a:latin typeface="Consolas" pitchFamily="49" charset="0"/>
                <a:cs typeface="Consolas" pitchFamily="49" charset="0"/>
              </a:rPr>
              <a:t>    cents = dollars * 100 + cents # Modifies parameter variable.</a:t>
            </a:r>
          </a:p>
          <a:p>
            <a:pPr>
              <a:defRPr/>
            </a:pPr>
            <a:r>
              <a:rPr lang="en-US" dirty="0">
                <a:latin typeface="Consolas" pitchFamily="49" charset="0"/>
                <a:cs typeface="Consolas" pitchFamily="49" charset="0"/>
              </a:rPr>
              <a:t>    return cents</a:t>
            </a:r>
            <a:endParaRPr lang="en-US" b="1" kern="0" dirty="0">
              <a:latin typeface="Consolas" pitchFamily="49" charset="0"/>
              <a:cs typeface="Consolas" pitchFamily="49" charset="0"/>
            </a:endParaRPr>
          </a:p>
        </p:txBody>
      </p:sp>
      <p:sp>
        <p:nvSpPr>
          <p:cNvPr id="7" name="TextBox 6"/>
          <p:cNvSpPr txBox="1">
            <a:spLocks noChangeArrowheads="1"/>
          </p:cNvSpPr>
          <p:nvPr/>
        </p:nvSpPr>
        <p:spPr bwMode="auto">
          <a:xfrm>
            <a:off x="3064079" y="1600200"/>
            <a:ext cx="3473042" cy="76200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dirty="0">
                <a:latin typeface="+mn-lt"/>
              </a:rPr>
              <a:t>Many programmers find this practice </a:t>
            </a:r>
            <a:r>
              <a:rPr lang="en-US" altLang="en-US" sz="2000" dirty="0" smtClean="0">
                <a:latin typeface="+mn-lt"/>
              </a:rPr>
              <a:t>confusing</a:t>
            </a:r>
            <a:endParaRPr lang="en-US" altLang="en-US" sz="2000" dirty="0">
              <a:latin typeface="+mn-lt"/>
              <a:cs typeface="Arial" panose="020B0604020202020204" pitchFamily="34" charset="0"/>
            </a:endParaRPr>
          </a:p>
        </p:txBody>
      </p:sp>
      <p:sp>
        <p:nvSpPr>
          <p:cNvPr id="9" name="Content Placeholder 2"/>
          <p:cNvSpPr txBox="1">
            <a:spLocks/>
          </p:cNvSpPr>
          <p:nvPr/>
        </p:nvSpPr>
        <p:spPr bwMode="auto">
          <a:xfrm>
            <a:off x="2400300" y="4392613"/>
            <a:ext cx="4800600" cy="968375"/>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totalCents</a:t>
            </a:r>
            <a:r>
              <a:rPr lang="en-US" dirty="0">
                <a:latin typeface="Consolas" pitchFamily="49" charset="0"/>
                <a:cs typeface="Consolas" pitchFamily="49" charset="0"/>
              </a:rPr>
              <a:t>(dollars, cents) :</a:t>
            </a:r>
          </a:p>
          <a:p>
            <a:pPr>
              <a:defRPr/>
            </a:pPr>
            <a:r>
              <a:rPr lang="en-US" dirty="0">
                <a:latin typeface="Consolas" pitchFamily="49" charset="0"/>
                <a:cs typeface="Consolas" pitchFamily="49" charset="0"/>
              </a:rPr>
              <a:t>    result = dollars * 100 + cents</a:t>
            </a:r>
          </a:p>
          <a:p>
            <a:pPr>
              <a:defRPr/>
            </a:pPr>
            <a:r>
              <a:rPr lang="en-US" dirty="0">
                <a:latin typeface="Consolas" pitchFamily="49" charset="0"/>
                <a:cs typeface="Consolas" pitchFamily="49" charset="0"/>
              </a:rPr>
              <a:t>    return result</a:t>
            </a:r>
            <a:endParaRPr lang="en-US" b="1" kern="0" dirty="0">
              <a:latin typeface="Consolas" pitchFamily="49" charset="0"/>
              <a:cs typeface="Consolas" pitchFamily="49" charset="0"/>
            </a:endParaRPr>
          </a:p>
        </p:txBody>
      </p:sp>
      <p:sp>
        <p:nvSpPr>
          <p:cNvPr id="10" name="TextBox 9"/>
          <p:cNvSpPr txBox="1">
            <a:spLocks noChangeArrowheads="1"/>
          </p:cNvSpPr>
          <p:nvPr/>
        </p:nvSpPr>
        <p:spPr bwMode="auto">
          <a:xfrm>
            <a:off x="2950828" y="3505200"/>
            <a:ext cx="3699545" cy="73501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dirty="0">
                <a:latin typeface="+mn-lt"/>
              </a:rPr>
              <a:t>To avoid the confusion, simply introduce a separate variable:</a:t>
            </a:r>
            <a:endParaRPr lang="en-US" altLang="en-US" sz="2000" dirty="0">
              <a:latin typeface="+mn-lt"/>
              <a:cs typeface="Arial" panose="020B0604020202020204" pitchFamily="34" charset="0"/>
            </a:endParaRPr>
          </a:p>
        </p:txBody>
      </p:sp>
      <p:sp>
        <p:nvSpPr>
          <p:cNvPr id="2" name="Date Placeholder 1"/>
          <p:cNvSpPr>
            <a:spLocks noGrp="1"/>
          </p:cNvSpPr>
          <p:nvPr>
            <p:ph type="dt" sz="half" idx="10"/>
          </p:nvPr>
        </p:nvSpPr>
        <p:spPr/>
        <p:txBody>
          <a:bodyPr/>
          <a:lstStyle/>
          <a:p>
            <a:fld id="{4ABB51F1-8C6F-4BEE-A418-41D84EA0DEB7}"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Return Values</a:t>
            </a:r>
            <a:endParaRPr lang="en-US" sz="4000" dirty="0"/>
          </a:p>
        </p:txBody>
      </p:sp>
      <p:sp>
        <p:nvSpPr>
          <p:cNvPr id="6" name="Text Placeholder 5"/>
          <p:cNvSpPr>
            <a:spLocks noGrp="1"/>
          </p:cNvSpPr>
          <p:nvPr>
            <p:ph type="body" idx="1"/>
          </p:nvPr>
        </p:nvSpPr>
        <p:spPr/>
        <p:txBody>
          <a:bodyPr/>
          <a:lstStyle/>
          <a:p>
            <a:r>
              <a:rPr lang="en-US" dirty="0" smtClean="0"/>
              <a:t>Section 5.4</a:t>
            </a:r>
            <a:endParaRPr lang="en-US" dirty="0"/>
          </a:p>
        </p:txBody>
      </p:sp>
      <p:sp>
        <p:nvSpPr>
          <p:cNvPr id="4" name="Date Placeholder 3"/>
          <p:cNvSpPr>
            <a:spLocks noGrp="1"/>
          </p:cNvSpPr>
          <p:nvPr>
            <p:ph type="dt" sz="half" idx="10"/>
          </p:nvPr>
        </p:nvSpPr>
        <p:spPr/>
        <p:txBody>
          <a:bodyPr/>
          <a:lstStyle/>
          <a:p>
            <a:fld id="{BF7D1A4D-9BE6-4B8B-B33E-CD2F1CAAF839}"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31</a:t>
            </a:fld>
            <a:endParaRPr lang="en-US" altLang="en-US"/>
          </a:p>
        </p:txBody>
      </p:sp>
    </p:spTree>
    <p:extLst>
      <p:ext uri="{BB962C8B-B14F-4D97-AF65-F5344CB8AC3E}">
        <p14:creationId xmlns:p14="http://schemas.microsoft.com/office/powerpoint/2010/main" val="9052859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en-US" altLang="en-US" dirty="0" smtClean="0">
                <a:solidFill>
                  <a:schemeClr val="tx1"/>
                </a:solidFill>
                <a:ea typeface="ＭＳ Ｐゴシック" panose="020B0600070205080204" pitchFamily="34" charset="-128"/>
              </a:rPr>
              <a:t>Return Values</a:t>
            </a:r>
          </a:p>
        </p:txBody>
      </p:sp>
      <p:sp>
        <p:nvSpPr>
          <p:cNvPr id="38915" name="Content Placeholder 2"/>
          <p:cNvSpPr>
            <a:spLocks noGrp="1"/>
          </p:cNvSpPr>
          <p:nvPr>
            <p:ph idx="1"/>
          </p:nvPr>
        </p:nvSpPr>
        <p:spPr/>
        <p:txBody>
          <a:bodyPr>
            <a:normAutofit/>
          </a:bodyPr>
          <a:lstStyle/>
          <a:p>
            <a:pPr>
              <a:spcBef>
                <a:spcPts val="300"/>
              </a:spcBef>
            </a:pPr>
            <a:r>
              <a:rPr lang="en-US" altLang="en-US" dirty="0" smtClean="0">
                <a:ea typeface="ＭＳ Ｐゴシック" panose="020B0600070205080204" pitchFamily="34" charset="-128"/>
              </a:rPr>
              <a:t>Functions can (optionally) return one value</a:t>
            </a:r>
          </a:p>
          <a:p>
            <a:pPr lvl="1">
              <a:spcBef>
                <a:spcPts val="300"/>
              </a:spcBef>
            </a:pPr>
            <a:r>
              <a:rPr lang="en-US" altLang="en-US" sz="2000" dirty="0" smtClean="0">
                <a:ea typeface="ＭＳ Ｐゴシック" panose="020B0600070205080204" pitchFamily="34" charset="-128"/>
              </a:rPr>
              <a:t>Add a </a:t>
            </a:r>
            <a:r>
              <a:rPr lang="en-US" altLang="en-US" sz="2000" dirty="0" smtClean="0">
                <a:solidFill>
                  <a:srgbClr val="C00000"/>
                </a:solidFill>
                <a:ea typeface="ＭＳ Ｐゴシック" panose="020B0600070205080204" pitchFamily="34" charset="-128"/>
              </a:rPr>
              <a:t>return statement </a:t>
            </a:r>
            <a:r>
              <a:rPr lang="en-US" altLang="en-US" sz="2000" dirty="0" smtClean="0">
                <a:ea typeface="ＭＳ Ｐゴシック" panose="020B0600070205080204" pitchFamily="34" charset="-128"/>
              </a:rPr>
              <a:t>that returns a value</a:t>
            </a:r>
          </a:p>
          <a:p>
            <a:pPr lvl="2">
              <a:spcBef>
                <a:spcPts val="300"/>
              </a:spcBef>
            </a:pPr>
            <a:r>
              <a:rPr lang="en-US" altLang="en-US" sz="2000" dirty="0" smtClean="0">
                <a:ea typeface="ＭＳ Ｐゴシック" panose="020B0600070205080204" pitchFamily="34" charset="-128"/>
              </a:rPr>
              <a:t>A </a:t>
            </a:r>
            <a:r>
              <a:rPr lang="en-US" altLang="en-US" sz="2000" dirty="0" smtClean="0">
                <a:solidFill>
                  <a:srgbClr val="C00000"/>
                </a:solidFill>
                <a:ea typeface="ＭＳ Ｐゴシック" panose="020B0600070205080204" pitchFamily="34" charset="-128"/>
              </a:rPr>
              <a:t>return statement </a:t>
            </a:r>
            <a:r>
              <a:rPr lang="en-US" altLang="en-US" sz="2000" dirty="0" smtClean="0">
                <a:ea typeface="ＭＳ Ｐゴシック" panose="020B0600070205080204" pitchFamily="34" charset="-128"/>
              </a:rPr>
              <a:t>does two things:</a:t>
            </a:r>
          </a:p>
          <a:p>
            <a:pPr marL="1711325" lvl="3" indent="-339725">
              <a:spcBef>
                <a:spcPts val="300"/>
              </a:spcBef>
              <a:buFontTx/>
              <a:buAutoNum type="arabicParenR"/>
            </a:pPr>
            <a:r>
              <a:rPr lang="en-US" altLang="en-US" sz="2000" dirty="0" smtClean="0">
                <a:ea typeface="ＭＳ Ｐゴシック" panose="020B0600070205080204" pitchFamily="34" charset="-128"/>
              </a:rPr>
              <a:t>Immediately terminates the function</a:t>
            </a:r>
          </a:p>
          <a:p>
            <a:pPr marL="1711325" lvl="3" indent="-339725">
              <a:spcBef>
                <a:spcPts val="300"/>
              </a:spcBef>
              <a:buFontTx/>
              <a:buAutoNum type="arabicParenR"/>
            </a:pPr>
            <a:r>
              <a:rPr lang="en-US" altLang="en-US" sz="2000" dirty="0" smtClean="0">
                <a:ea typeface="ＭＳ Ｐゴシック" panose="020B0600070205080204" pitchFamily="34" charset="-128"/>
              </a:rPr>
              <a:t>Passes the return value (if there is one) back to the calling function</a:t>
            </a:r>
          </a:p>
        </p:txBody>
      </p:sp>
      <p:sp>
        <p:nvSpPr>
          <p:cNvPr id="2" name="Date Placeholder 1"/>
          <p:cNvSpPr>
            <a:spLocks noGrp="1"/>
          </p:cNvSpPr>
          <p:nvPr>
            <p:ph type="dt" sz="half" idx="10"/>
          </p:nvPr>
        </p:nvSpPr>
        <p:spPr/>
        <p:txBody>
          <a:bodyPr/>
          <a:lstStyle/>
          <a:p>
            <a:fld id="{4EF24E21-0C39-4401-B477-CAB66EA39241}"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32</a:t>
            </a:fld>
            <a:endParaRPr lang="en-US" altLang="en-US"/>
          </a:p>
        </p:txBody>
      </p:sp>
      <p:sp>
        <p:nvSpPr>
          <p:cNvPr id="10" name="Content Placeholder 2"/>
          <p:cNvSpPr txBox="1">
            <a:spLocks/>
          </p:cNvSpPr>
          <p:nvPr/>
        </p:nvSpPr>
        <p:spPr bwMode="auto">
          <a:xfrm>
            <a:off x="990600" y="3352800"/>
            <a:ext cx="5638800" cy="914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cubeVolume</a:t>
            </a:r>
            <a:r>
              <a:rPr lang="en-US" kern="0" dirty="0">
                <a:latin typeface="Consolas" pitchFamily="49" charset="0"/>
              </a:rPr>
              <a:t> (</a:t>
            </a:r>
            <a:r>
              <a:rPr lang="en-US" kern="0" dirty="0" err="1">
                <a:latin typeface="Consolas" pitchFamily="49" charset="0"/>
              </a:rPr>
              <a:t>sideLength</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volume = </a:t>
            </a:r>
            <a:r>
              <a:rPr lang="en-US" kern="0" dirty="0" err="1">
                <a:latin typeface="Consolas" pitchFamily="49" charset="0"/>
              </a:rPr>
              <a:t>sideLength</a:t>
            </a:r>
            <a:r>
              <a:rPr lang="en-US" kern="0" dirty="0">
                <a:latin typeface="Consolas" pitchFamily="49" charset="0"/>
              </a:rPr>
              <a:t> * 3</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solidFill>
                  <a:srgbClr val="C00000"/>
                </a:solidFill>
                <a:latin typeface="Consolas" pitchFamily="49" charset="0"/>
              </a:rPr>
              <a:t>return</a:t>
            </a:r>
            <a:r>
              <a:rPr lang="en-US" kern="0" dirty="0">
                <a:solidFill>
                  <a:srgbClr val="333333"/>
                </a:solidFill>
                <a:latin typeface="Consolas" pitchFamily="49" charset="0"/>
              </a:rPr>
              <a:t> volume</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11" name="Left Brace 10"/>
          <p:cNvSpPr/>
          <p:nvPr/>
        </p:nvSpPr>
        <p:spPr>
          <a:xfrm rot="16200000">
            <a:off x="2105025" y="3609975"/>
            <a:ext cx="361950" cy="15240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8918" name="TextBox 10"/>
          <p:cNvSpPr txBox="1">
            <a:spLocks noChangeArrowheads="1"/>
          </p:cNvSpPr>
          <p:nvPr/>
        </p:nvSpPr>
        <p:spPr bwMode="auto">
          <a:xfrm>
            <a:off x="1295400" y="4400980"/>
            <a:ext cx="208756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solidFill>
                  <a:srgbClr val="C00000"/>
                </a:solidFill>
                <a:latin typeface="+mn-lt"/>
                <a:cs typeface="Arial" panose="020B0604020202020204" pitchFamily="34" charset="0"/>
              </a:rPr>
              <a:t>return statement</a:t>
            </a:r>
          </a:p>
        </p:txBody>
      </p:sp>
      <p:sp>
        <p:nvSpPr>
          <p:cNvPr id="13" name="Content Placeholder 2"/>
          <p:cNvSpPr txBox="1">
            <a:spLocks/>
          </p:cNvSpPr>
          <p:nvPr/>
        </p:nvSpPr>
        <p:spPr bwMode="auto">
          <a:xfrm>
            <a:off x="1109662" y="5055518"/>
            <a:ext cx="6815137" cy="507082"/>
          </a:xfrm>
          <a:prstGeom prst="rect">
            <a:avLst/>
          </a:prstGeom>
          <a:noFill/>
          <a:ln w="9525">
            <a:noFill/>
            <a:miter lim="800000"/>
            <a:headEnd/>
            <a:tailEnd/>
          </a:ln>
        </p:spPr>
        <p:txBody>
          <a:bodyPr/>
          <a:lstStyle/>
          <a:p>
            <a:pPr marL="57150" eaLnBrk="0" hangingPunct="0">
              <a:spcBef>
                <a:spcPct val="20000"/>
              </a:spcBef>
              <a:buClr>
                <a:srgbClr val="835E01"/>
              </a:buClr>
              <a:buSzPct val="100000"/>
              <a:defRPr/>
            </a:pPr>
            <a:r>
              <a:rPr lang="en-US" sz="2000" b="1" i="1" kern="0" dirty="0">
                <a:latin typeface="+mn-lt"/>
              </a:rPr>
              <a:t>The return value may be a value, a variable or </a:t>
            </a:r>
            <a:r>
              <a:rPr lang="en-US" sz="2000" b="1" i="1" kern="0" dirty="0" smtClean="0">
                <a:latin typeface="+mn-lt"/>
              </a:rPr>
              <a:t>an expression</a:t>
            </a:r>
            <a:endParaRPr lang="en-US" sz="2000" b="1" i="1" kern="0" dirty="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057400"/>
            <a:ext cx="3594100" cy="3876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939" name="Title 1"/>
          <p:cNvSpPr>
            <a:spLocks noGrp="1"/>
          </p:cNvSpPr>
          <p:nvPr>
            <p:ph type="title"/>
          </p:nvPr>
        </p:nvSpPr>
        <p:spPr/>
        <p:txBody>
          <a:bodyPr/>
          <a:lstStyle/>
          <a:p>
            <a:r>
              <a:rPr lang="en-US" altLang="en-US" sz="3600" dirty="0" smtClean="0">
                <a:ea typeface="ＭＳ Ｐゴシック" panose="020B0600070205080204" pitchFamily="34" charset="-128"/>
              </a:rPr>
              <a:t>Multiple </a:t>
            </a:r>
            <a:r>
              <a:rPr lang="en-US" altLang="en-US" sz="3600" dirty="0" smtClean="0">
                <a:latin typeface="Consolas" panose="020B0609020204030204" pitchFamily="49" charset="0"/>
                <a:ea typeface="ＭＳ Ｐゴシック" panose="020B0600070205080204" pitchFamily="34" charset="-128"/>
                <a:cs typeface="Consolas" panose="020B0609020204030204" pitchFamily="49" charset="0"/>
              </a:rPr>
              <a:t>return</a:t>
            </a:r>
            <a:r>
              <a:rPr lang="en-US" altLang="en-US" sz="3600" dirty="0" smtClean="0">
                <a:ea typeface="ＭＳ Ｐゴシック" panose="020B0600070205080204" pitchFamily="34" charset="-128"/>
              </a:rPr>
              <a:t> Statements</a:t>
            </a:r>
          </a:p>
        </p:txBody>
      </p:sp>
      <p:sp>
        <p:nvSpPr>
          <p:cNvPr id="39940"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A function can use multiple </a:t>
            </a:r>
            <a:r>
              <a:rPr lang="en-US" altLang="en-US" dirty="0" smtClean="0">
                <a:solidFill>
                  <a:srgbClr val="C00000"/>
                </a:solidFill>
                <a:latin typeface="Consolas" panose="020B0609020204030204" pitchFamily="49" charset="0"/>
                <a:ea typeface="ＭＳ Ｐゴシック" panose="020B0600070205080204" pitchFamily="34" charset="-128"/>
                <a:cs typeface="Consolas" panose="020B0609020204030204" pitchFamily="49" charset="0"/>
              </a:rPr>
              <a:t>return</a:t>
            </a:r>
            <a:r>
              <a:rPr lang="en-US" altLang="en-US" dirty="0" smtClean="0">
                <a:ea typeface="ＭＳ Ｐゴシック" panose="020B0600070205080204" pitchFamily="34" charset="-128"/>
              </a:rPr>
              <a:t> statements if there is branching</a:t>
            </a:r>
          </a:p>
          <a:p>
            <a:pPr lvl="1"/>
            <a:r>
              <a:rPr lang="en-US" altLang="en-US" sz="2000" dirty="0" smtClean="0">
                <a:ea typeface="ＭＳ Ｐゴシック" panose="020B0600070205080204" pitchFamily="34" charset="-128"/>
              </a:rPr>
              <a:t>But every branch must have a </a:t>
            </a:r>
            <a:r>
              <a:rPr lang="en-US" altLang="en-US" sz="2000" dirty="0" smtClean="0">
                <a:solidFill>
                  <a:srgbClr val="C00000"/>
                </a:solidFill>
                <a:latin typeface="Consolas" panose="020B0609020204030204" pitchFamily="49" charset="0"/>
                <a:ea typeface="ＭＳ Ｐゴシック" panose="020B0600070205080204" pitchFamily="34" charset="-128"/>
                <a:cs typeface="Consolas" panose="020B0609020204030204" pitchFamily="49" charset="0"/>
              </a:rPr>
              <a:t>return</a:t>
            </a:r>
            <a:r>
              <a:rPr lang="en-US" altLang="en-US" sz="2000" dirty="0" smtClean="0">
                <a:ea typeface="ＭＳ Ｐゴシック" panose="020B0600070205080204" pitchFamily="34" charset="-128"/>
              </a:rPr>
              <a:t> statement</a:t>
            </a:r>
          </a:p>
        </p:txBody>
      </p:sp>
      <p:sp>
        <p:nvSpPr>
          <p:cNvPr id="2" name="Date Placeholder 1"/>
          <p:cNvSpPr>
            <a:spLocks noGrp="1"/>
          </p:cNvSpPr>
          <p:nvPr>
            <p:ph type="dt" sz="half" idx="10"/>
          </p:nvPr>
        </p:nvSpPr>
        <p:spPr/>
        <p:txBody>
          <a:bodyPr/>
          <a:lstStyle/>
          <a:p>
            <a:fld id="{84BEAC91-59EE-4D9B-A85E-922CA2BC0877}"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33</a:t>
            </a:fld>
            <a:endParaRPr lang="en-US" altLang="en-US"/>
          </a:p>
        </p:txBody>
      </p:sp>
      <p:sp>
        <p:nvSpPr>
          <p:cNvPr id="9" name="Content Placeholder 2"/>
          <p:cNvSpPr txBox="1">
            <a:spLocks/>
          </p:cNvSpPr>
          <p:nvPr/>
        </p:nvSpPr>
        <p:spPr bwMode="auto">
          <a:xfrm>
            <a:off x="3657600" y="3733800"/>
            <a:ext cx="3581400" cy="1371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cubeVolume</a:t>
            </a:r>
            <a:r>
              <a:rPr lang="en-US" kern="0" dirty="0">
                <a:latin typeface="Consolas" pitchFamily="49" charset="0"/>
              </a:rPr>
              <a:t>(</a:t>
            </a:r>
            <a:r>
              <a:rPr lang="en-US" kern="0" dirty="0" err="1">
                <a:latin typeface="Consolas" pitchFamily="49" charset="0"/>
              </a:rPr>
              <a:t>sideLength</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if (sideLength &lt; 0): </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C00000"/>
                </a:solidFill>
                <a:latin typeface="Consolas" pitchFamily="49" charset="0"/>
              </a:rPr>
              <a:t>return</a:t>
            </a:r>
            <a:r>
              <a:rPr lang="en-US" kern="0" dirty="0">
                <a:latin typeface="Consolas" pitchFamily="49" charset="0"/>
              </a:rPr>
              <a:t> 0 </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C00000"/>
                </a:solidFill>
                <a:latin typeface="Consolas" pitchFamily="49" charset="0"/>
              </a:rPr>
              <a:t>return</a:t>
            </a:r>
            <a:r>
              <a:rPr lang="en-US" kern="0" dirty="0">
                <a:latin typeface="Consolas" pitchFamily="49" charset="0"/>
              </a:rPr>
              <a:t> sideLength * 3</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z="3600" smtClean="0">
                <a:ea typeface="ＭＳ Ｐゴシック" panose="020B0600070205080204" pitchFamily="34" charset="-128"/>
              </a:rPr>
              <a:t>Multiple </a:t>
            </a:r>
            <a:r>
              <a:rPr lang="en-US" altLang="en-US" sz="3600" smtClean="0">
                <a:latin typeface="Consolas" panose="020B0609020204030204" pitchFamily="49" charset="0"/>
                <a:ea typeface="ＭＳ Ｐゴシック" panose="020B0600070205080204" pitchFamily="34" charset="-128"/>
                <a:cs typeface="Consolas" panose="020B0609020204030204" pitchFamily="49" charset="0"/>
              </a:rPr>
              <a:t>return</a:t>
            </a:r>
            <a:r>
              <a:rPr lang="en-US" altLang="en-US" sz="3600" smtClean="0">
                <a:ea typeface="ＭＳ Ｐゴシック" panose="020B0600070205080204" pitchFamily="34" charset="-128"/>
              </a:rPr>
              <a:t> Statements (2)</a:t>
            </a:r>
          </a:p>
        </p:txBody>
      </p:sp>
      <p:sp>
        <p:nvSpPr>
          <p:cNvPr id="40963" name="Content Placeholder 2"/>
          <p:cNvSpPr>
            <a:spLocks noGrp="1"/>
          </p:cNvSpPr>
          <p:nvPr>
            <p:ph idx="1"/>
          </p:nvPr>
        </p:nvSpPr>
        <p:spPr/>
        <p:txBody>
          <a:bodyPr/>
          <a:lstStyle/>
          <a:p>
            <a:r>
              <a:rPr lang="en-US" altLang="en-US" dirty="0" smtClean="0">
                <a:ea typeface="ＭＳ Ｐゴシック" panose="020B0600070205080204" pitchFamily="34" charset="-128"/>
              </a:rPr>
              <a:t>Alternative to multiple returns (e.g., one for each branch):</a:t>
            </a:r>
          </a:p>
          <a:p>
            <a:pPr lvl="1"/>
            <a:r>
              <a:rPr lang="en-US" altLang="en-US" dirty="0" smtClean="0">
                <a:ea typeface="ＭＳ Ｐゴシック" panose="020B0600070205080204" pitchFamily="34" charset="-128"/>
              </a:rPr>
              <a:t>You can avoid multiple returns by storing the function result in a variable that you return in the last statement of the function </a:t>
            </a:r>
          </a:p>
          <a:p>
            <a:pPr lvl="1"/>
            <a:r>
              <a:rPr lang="en-US" altLang="en-US" dirty="0" smtClean="0">
                <a:ea typeface="ＭＳ Ｐゴシック" panose="020B0600070205080204" pitchFamily="34" charset="-128"/>
              </a:rPr>
              <a:t>For example:</a:t>
            </a:r>
          </a:p>
        </p:txBody>
      </p:sp>
      <p:sp>
        <p:nvSpPr>
          <p:cNvPr id="2" name="Date Placeholder 1"/>
          <p:cNvSpPr>
            <a:spLocks noGrp="1"/>
          </p:cNvSpPr>
          <p:nvPr>
            <p:ph type="dt" sz="half" idx="10"/>
          </p:nvPr>
        </p:nvSpPr>
        <p:spPr/>
        <p:txBody>
          <a:bodyPr/>
          <a:lstStyle/>
          <a:p>
            <a:fld id="{5704BF34-90EC-4A56-A5E8-23B64B9F0FB1}"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34</a:t>
            </a:fld>
            <a:endParaRPr lang="en-US" altLang="en-US"/>
          </a:p>
        </p:txBody>
      </p:sp>
      <p:sp>
        <p:nvSpPr>
          <p:cNvPr id="6" name="Content Placeholder 2"/>
          <p:cNvSpPr txBox="1">
            <a:spLocks/>
          </p:cNvSpPr>
          <p:nvPr/>
        </p:nvSpPr>
        <p:spPr bwMode="auto">
          <a:xfrm>
            <a:off x="2322831" y="2723850"/>
            <a:ext cx="4498338" cy="1676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if </a:t>
            </a:r>
            <a:r>
              <a:rPr lang="en-US" dirty="0" err="1">
                <a:latin typeface="Consolas" pitchFamily="49" charset="0"/>
                <a:cs typeface="Consolas" pitchFamily="49" charset="0"/>
              </a:rPr>
              <a:t>sideLength</a:t>
            </a:r>
            <a:r>
              <a:rPr lang="en-US" dirty="0">
                <a:latin typeface="Consolas" pitchFamily="49" charset="0"/>
                <a:cs typeface="Consolas" pitchFamily="49" charset="0"/>
              </a:rPr>
              <a:t> &gt;= 0:</a:t>
            </a:r>
          </a:p>
          <a:p>
            <a:pPr>
              <a:defRPr/>
            </a:pPr>
            <a:r>
              <a:rPr lang="en-US" dirty="0">
                <a:latin typeface="Consolas" pitchFamily="49" charset="0"/>
                <a:cs typeface="Consolas" pitchFamily="49" charset="0"/>
              </a:rPr>
              <a:t>        volume =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else :</a:t>
            </a:r>
          </a:p>
          <a:p>
            <a:pPr>
              <a:defRPr/>
            </a:pPr>
            <a:r>
              <a:rPr lang="en-US" dirty="0">
                <a:latin typeface="Consolas" pitchFamily="49" charset="0"/>
                <a:cs typeface="Consolas" pitchFamily="49" charset="0"/>
              </a:rPr>
              <a:t>        volume = 0</a:t>
            </a:r>
          </a:p>
          <a:p>
            <a:pPr>
              <a:defRPr/>
            </a:pPr>
            <a:r>
              <a:rPr lang="en-US" dirty="0">
                <a:latin typeface="Consolas" pitchFamily="49" charset="0"/>
                <a:cs typeface="Consolas" pitchFamily="49" charset="0"/>
              </a:rPr>
              <a:t>    </a:t>
            </a:r>
            <a:r>
              <a:rPr lang="en-US" dirty="0">
                <a:solidFill>
                  <a:srgbClr val="835E01"/>
                </a:solidFill>
                <a:latin typeface="Consolas" pitchFamily="49" charset="0"/>
                <a:cs typeface="Consolas" pitchFamily="49" charset="0"/>
              </a:rPr>
              <a:t>return</a:t>
            </a:r>
            <a:r>
              <a:rPr lang="en-US" dirty="0">
                <a:latin typeface="Consolas" pitchFamily="49" charset="0"/>
                <a:cs typeface="Consolas" pitchFamily="49" charset="0"/>
              </a:rPr>
              <a:t> volume</a:t>
            </a:r>
            <a:endParaRPr lang="en-US" kern="0" dirty="0">
              <a:solidFill>
                <a:srgbClr val="333333"/>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8"/>
          <p:cNvSpPr>
            <a:spLocks noGrp="1"/>
          </p:cNvSpPr>
          <p:nvPr>
            <p:ph type="title"/>
          </p:nvPr>
        </p:nvSpPr>
        <p:spPr/>
        <p:txBody>
          <a:bodyPr>
            <a:normAutofit/>
          </a:bodyPr>
          <a:lstStyle/>
          <a:p>
            <a:r>
              <a:rPr lang="en-US" altLang="en-US" sz="3600" dirty="0" smtClean="0">
                <a:ea typeface="ＭＳ Ｐゴシック" panose="020B0600070205080204" pitchFamily="34" charset="-128"/>
              </a:rPr>
              <a:t>Make Sure A Return Catches All Cases</a:t>
            </a:r>
          </a:p>
        </p:txBody>
      </p:sp>
      <p:sp>
        <p:nvSpPr>
          <p:cNvPr id="41987" name="Content Placeholder 9"/>
          <p:cNvSpPr>
            <a:spLocks noGrp="1"/>
          </p:cNvSpPr>
          <p:nvPr>
            <p:ph idx="1"/>
          </p:nvPr>
        </p:nvSpPr>
        <p:spPr/>
        <p:txBody>
          <a:bodyPr>
            <a:normAutofit/>
          </a:bodyPr>
          <a:lstStyle/>
          <a:p>
            <a:r>
              <a:rPr lang="en-US" altLang="en-US" dirty="0" smtClean="0">
                <a:ea typeface="ＭＳ Ｐゴシック" panose="020B0600070205080204" pitchFamily="34" charset="-128"/>
              </a:rPr>
              <a:t>Missing </a:t>
            </a:r>
            <a:r>
              <a:rPr lang="en-US" altLang="en-US" dirty="0" smtClean="0">
                <a:ea typeface="ＭＳ Ｐゴシック" panose="020B0600070205080204" pitchFamily="34" charset="-128"/>
                <a:cs typeface="Consolas" panose="020B0609020204030204" pitchFamily="49" charset="0"/>
              </a:rPr>
              <a:t>return</a:t>
            </a:r>
            <a:r>
              <a:rPr lang="en-US" altLang="en-US" dirty="0" smtClean="0">
                <a:ea typeface="ＭＳ Ｐゴシック" panose="020B0600070205080204" pitchFamily="34" charset="-128"/>
              </a:rPr>
              <a:t> statement</a:t>
            </a:r>
          </a:p>
          <a:p>
            <a:pPr lvl="1"/>
            <a:r>
              <a:rPr lang="en-US" altLang="en-US" sz="2000" dirty="0" smtClean="0">
                <a:ea typeface="ＭＳ Ｐゴシック" panose="020B0600070205080204" pitchFamily="34" charset="-128"/>
              </a:rPr>
              <a:t>Make sure all conditions are handled</a:t>
            </a:r>
          </a:p>
          <a:p>
            <a:pPr lvl="1"/>
            <a:r>
              <a:rPr lang="en-US" altLang="en-US" sz="2000" dirty="0" smtClean="0">
                <a:ea typeface="ＭＳ Ｐゴシック" panose="020B0600070205080204" pitchFamily="34" charset="-128"/>
              </a:rPr>
              <a:t>In this case, </a:t>
            </a:r>
            <a:r>
              <a:rPr lang="en-US" altLang="en-US" sz="2000" dirty="0" err="1"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sz="2000" dirty="0" smtClean="0">
                <a:ea typeface="ＭＳ Ｐゴシック" panose="020B0600070205080204" pitchFamily="34" charset="-128"/>
              </a:rPr>
              <a:t> could be equal to 0</a:t>
            </a:r>
          </a:p>
          <a:p>
            <a:pPr lvl="2"/>
            <a:r>
              <a:rPr lang="en-US" altLang="en-US" sz="2000" dirty="0" smtClean="0">
                <a:ea typeface="ＭＳ Ｐゴシック" panose="020B0600070205080204" pitchFamily="34" charset="-128"/>
              </a:rPr>
              <a:t>No </a:t>
            </a:r>
            <a:r>
              <a:rPr lang="en-US" altLang="en-US" sz="2000" dirty="0" smtClean="0">
                <a:ea typeface="ＭＳ Ｐゴシック" panose="020B0600070205080204" pitchFamily="34" charset="-128"/>
                <a:cs typeface="Consolas" panose="020B0609020204030204" pitchFamily="49" charset="0"/>
              </a:rPr>
              <a:t>return</a:t>
            </a:r>
            <a:r>
              <a:rPr lang="en-US" altLang="en-US" sz="2000" dirty="0" smtClean="0">
                <a:ea typeface="ＭＳ Ｐゴシック" panose="020B0600070205080204" pitchFamily="34" charset="-128"/>
              </a:rPr>
              <a:t> statement for this condition</a:t>
            </a:r>
          </a:p>
          <a:p>
            <a:pPr lvl="2"/>
            <a:r>
              <a:rPr lang="en-US" altLang="en-US" sz="2000" dirty="0" smtClean="0">
                <a:ea typeface="ＭＳ Ｐゴシック" panose="020B0600070205080204" pitchFamily="34" charset="-128"/>
              </a:rPr>
              <a:t>The compiler will </a:t>
            </a:r>
            <a:r>
              <a:rPr lang="en-US" altLang="en-US" sz="2000" i="1" dirty="0" smtClean="0">
                <a:ea typeface="ＭＳ Ｐゴシック" panose="020B0600070205080204" pitchFamily="34" charset="-128"/>
              </a:rPr>
              <a:t>not</a:t>
            </a:r>
            <a:r>
              <a:rPr lang="en-US" altLang="en-US" sz="2000" dirty="0" smtClean="0">
                <a:ea typeface="ＭＳ Ｐゴシック" panose="020B0600070205080204" pitchFamily="34" charset="-128"/>
              </a:rPr>
              <a:t> complain if any branch has no </a:t>
            </a:r>
            <a:r>
              <a:rPr lang="en-US" altLang="en-US" sz="2000" dirty="0" smtClean="0">
                <a:ea typeface="ＭＳ Ｐゴシック" panose="020B0600070205080204" pitchFamily="34" charset="-128"/>
                <a:cs typeface="Consolas" panose="020B0609020204030204" pitchFamily="49" charset="0"/>
              </a:rPr>
              <a:t>return</a:t>
            </a:r>
            <a:r>
              <a:rPr lang="en-US" altLang="en-US" sz="2000" dirty="0" smtClean="0">
                <a:ea typeface="ＭＳ Ｐゴシック" panose="020B0600070205080204" pitchFamily="34" charset="-128"/>
              </a:rPr>
              <a:t> statement</a:t>
            </a:r>
          </a:p>
          <a:p>
            <a:pPr lvl="2"/>
            <a:r>
              <a:rPr lang="en-US" altLang="en-US" sz="2000" dirty="0" smtClean="0">
                <a:ea typeface="ＭＳ Ｐゴシック" panose="020B0600070205080204" pitchFamily="34" charset="-128"/>
              </a:rPr>
              <a:t>It may result in a run-time error because Python returns the special value </a:t>
            </a:r>
            <a:r>
              <a:rPr lang="en-US" altLang="en-US" sz="2000" b="1" dirty="0" smtClean="0">
                <a:ea typeface="ＭＳ Ｐゴシック" panose="020B0600070205080204" pitchFamily="34" charset="-128"/>
                <a:cs typeface="Consolas" panose="020B0609020204030204" pitchFamily="49" charset="0"/>
              </a:rPr>
              <a:t>None</a:t>
            </a:r>
            <a:r>
              <a:rPr lang="en-US" altLang="en-US" sz="2000" dirty="0" smtClean="0">
                <a:ea typeface="ＭＳ Ｐゴシック" panose="020B0600070205080204" pitchFamily="34" charset="-128"/>
              </a:rPr>
              <a:t> when you forget to return a value</a:t>
            </a:r>
          </a:p>
        </p:txBody>
      </p:sp>
      <p:sp>
        <p:nvSpPr>
          <p:cNvPr id="2" name="Date Placeholder 1"/>
          <p:cNvSpPr>
            <a:spLocks noGrp="1"/>
          </p:cNvSpPr>
          <p:nvPr>
            <p:ph type="dt" sz="half" idx="10"/>
          </p:nvPr>
        </p:nvSpPr>
        <p:spPr/>
        <p:txBody>
          <a:bodyPr/>
          <a:lstStyle/>
          <a:p>
            <a:fld id="{1389735F-2B66-49E3-AB74-5A584EADA2FB}"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35</a:t>
            </a:fld>
            <a:endParaRPr lang="en-US" altLang="en-US"/>
          </a:p>
        </p:txBody>
      </p:sp>
      <p:sp>
        <p:nvSpPr>
          <p:cNvPr id="9" name="Content Placeholder 2"/>
          <p:cNvSpPr txBox="1">
            <a:spLocks/>
          </p:cNvSpPr>
          <p:nvPr/>
        </p:nvSpPr>
        <p:spPr bwMode="auto">
          <a:xfrm>
            <a:off x="1524000" y="4267200"/>
            <a:ext cx="64770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if </a:t>
            </a:r>
            <a:r>
              <a:rPr lang="en-US" dirty="0" err="1">
                <a:latin typeface="Consolas" pitchFamily="49" charset="0"/>
                <a:cs typeface="Consolas" pitchFamily="49" charset="0"/>
              </a:rPr>
              <a:t>sideLength</a:t>
            </a:r>
            <a:r>
              <a:rPr lang="en-US" dirty="0">
                <a:latin typeface="Consolas" pitchFamily="49" charset="0"/>
                <a:cs typeface="Consolas" pitchFamily="49" charset="0"/>
              </a:rPr>
              <a:t> &gt;= 0 :</a:t>
            </a:r>
          </a:p>
          <a:p>
            <a:pPr>
              <a:defRPr/>
            </a:pPr>
            <a:r>
              <a:rPr lang="en-US" dirty="0">
                <a:latin typeface="Consolas" pitchFamily="49" charset="0"/>
                <a:cs typeface="Consolas" pitchFamily="49" charset="0"/>
              </a:rPr>
              <a:t>        return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 Error—no return value if </a:t>
            </a:r>
            <a:r>
              <a:rPr lang="en-US" dirty="0" err="1">
                <a:latin typeface="Consolas" pitchFamily="49" charset="0"/>
                <a:cs typeface="Consolas" pitchFamily="49" charset="0"/>
              </a:rPr>
              <a:t>sideLength</a:t>
            </a:r>
            <a:r>
              <a:rPr lang="en-US" dirty="0">
                <a:latin typeface="Consolas" pitchFamily="49" charset="0"/>
                <a:cs typeface="Consolas" pitchFamily="49" charset="0"/>
              </a:rPr>
              <a:t> &lt; 0</a:t>
            </a:r>
            <a:endParaRPr lang="en-US" b="1" kern="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z="3200" smtClean="0">
                <a:ea typeface="ＭＳ Ｐゴシック" panose="020B0600070205080204" pitchFamily="34" charset="-128"/>
              </a:rPr>
              <a:t>Make Sure A Return Catches All Cases (2)</a:t>
            </a:r>
          </a:p>
        </p:txBody>
      </p:sp>
      <p:sp>
        <p:nvSpPr>
          <p:cNvPr id="43011" name="Content Placeholder 2"/>
          <p:cNvSpPr>
            <a:spLocks noGrp="1"/>
          </p:cNvSpPr>
          <p:nvPr>
            <p:ph idx="1"/>
          </p:nvPr>
        </p:nvSpPr>
        <p:spPr/>
        <p:txBody>
          <a:bodyPr/>
          <a:lstStyle/>
          <a:p>
            <a:r>
              <a:rPr lang="en-US" altLang="en-US" dirty="0" smtClean="0">
                <a:ea typeface="ＭＳ Ｐゴシック" panose="020B0600070205080204" pitchFamily="34" charset="-128"/>
              </a:rPr>
              <a:t>A correct implementation:</a:t>
            </a:r>
          </a:p>
        </p:txBody>
      </p:sp>
      <p:sp>
        <p:nvSpPr>
          <p:cNvPr id="2" name="Date Placeholder 1"/>
          <p:cNvSpPr>
            <a:spLocks noGrp="1"/>
          </p:cNvSpPr>
          <p:nvPr>
            <p:ph type="dt" sz="half" idx="10"/>
          </p:nvPr>
        </p:nvSpPr>
        <p:spPr/>
        <p:txBody>
          <a:bodyPr/>
          <a:lstStyle/>
          <a:p>
            <a:fld id="{B760C0B4-1131-4C07-A4F8-424C7E78694E}"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36</a:t>
            </a:fld>
            <a:endParaRPr lang="en-US" altLang="en-US"/>
          </a:p>
        </p:txBody>
      </p:sp>
      <p:sp>
        <p:nvSpPr>
          <p:cNvPr id="6" name="Content Placeholder 2"/>
          <p:cNvSpPr txBox="1">
            <a:spLocks/>
          </p:cNvSpPr>
          <p:nvPr/>
        </p:nvSpPr>
        <p:spPr bwMode="auto">
          <a:xfrm>
            <a:off x="1356359" y="1828800"/>
            <a:ext cx="6477000" cy="1524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if </a:t>
            </a:r>
            <a:r>
              <a:rPr lang="en-US" dirty="0" err="1">
                <a:latin typeface="Consolas" pitchFamily="49" charset="0"/>
                <a:cs typeface="Consolas" pitchFamily="49" charset="0"/>
              </a:rPr>
              <a:t>sideLength</a:t>
            </a:r>
            <a:r>
              <a:rPr lang="en-US" dirty="0">
                <a:latin typeface="Consolas" pitchFamily="49" charset="0"/>
                <a:cs typeface="Consolas" pitchFamily="49" charset="0"/>
              </a:rPr>
              <a:t> &gt;= 0</a:t>
            </a:r>
          </a:p>
          <a:p>
            <a:pPr>
              <a:defRPr/>
            </a:pPr>
            <a:r>
              <a:rPr lang="en-US" dirty="0">
                <a:latin typeface="Consolas" pitchFamily="49" charset="0"/>
                <a:cs typeface="Consolas" pitchFamily="49" charset="0"/>
              </a:rPr>
              <a:t>        return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else :</a:t>
            </a:r>
          </a:p>
          <a:p>
            <a:pPr>
              <a:defRPr/>
            </a:pPr>
            <a:r>
              <a:rPr lang="en-US" dirty="0">
                <a:latin typeface="Consolas" pitchFamily="49" charset="0"/>
                <a:cs typeface="Consolas" pitchFamily="49" charset="0"/>
              </a:rPr>
              <a:t>        return 0</a:t>
            </a:r>
            <a:endParaRPr lang="en-US" b="1" kern="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en-US" altLang="en-US" dirty="0" smtClean="0">
                <a:ea typeface="ＭＳ Ｐゴシック" panose="020B0600070205080204" pitchFamily="34" charset="-128"/>
              </a:rPr>
              <a:t>Implementing a Function: Steps</a:t>
            </a:r>
          </a:p>
        </p:txBody>
      </p:sp>
      <p:sp>
        <p:nvSpPr>
          <p:cNvPr id="44035" name="Content Placeholder 7"/>
          <p:cNvSpPr>
            <a:spLocks noGrp="1"/>
          </p:cNvSpPr>
          <p:nvPr>
            <p:ph idx="1"/>
          </p:nvPr>
        </p:nvSpPr>
        <p:spPr/>
        <p:txBody>
          <a:bodyPr>
            <a:normAutofit/>
          </a:bodyPr>
          <a:lstStyle/>
          <a:p>
            <a:pPr marL="571500" indent="-457200">
              <a:spcBef>
                <a:spcPts val="300"/>
              </a:spcBef>
              <a:buSzPct val="100000"/>
              <a:buFont typeface="+mj-lt"/>
              <a:buAutoNum type="arabicPeriod"/>
            </a:pPr>
            <a:r>
              <a:rPr lang="en-US" altLang="en-US" dirty="0" smtClean="0">
                <a:ea typeface="ＭＳ Ｐゴシック" panose="020B0600070205080204" pitchFamily="34" charset="-128"/>
              </a:rPr>
              <a:t>Describe what the function should do</a:t>
            </a:r>
            <a:endParaRPr lang="en-US" altLang="en-US" dirty="0">
              <a:ea typeface="ＭＳ Ｐゴシック" panose="020B0600070205080204" pitchFamily="34" charset="-128"/>
            </a:endParaRPr>
          </a:p>
          <a:p>
            <a:pPr marL="800100" lvl="1" indent="-457200">
              <a:spcBef>
                <a:spcPts val="300"/>
              </a:spcBef>
              <a:buSzPct val="100000"/>
              <a:buNone/>
            </a:pPr>
            <a:r>
              <a:rPr lang="en-US" altLang="en-US" sz="2000" dirty="0" smtClean="0">
                <a:ea typeface="ＭＳ Ｐゴシック" panose="020B0600070205080204" pitchFamily="34" charset="-128"/>
              </a:rPr>
              <a:t>	Provide a simple description of what the functions does, such as</a:t>
            </a:r>
          </a:p>
          <a:p>
            <a:pPr marL="800100" lvl="1" indent="-457200">
              <a:lnSpc>
                <a:spcPct val="50000"/>
              </a:lnSpc>
              <a:spcBef>
                <a:spcPts val="0"/>
              </a:spcBef>
              <a:buSzPct val="100000"/>
              <a:buNone/>
            </a:pPr>
            <a:r>
              <a:rPr lang="en-US" altLang="en-US" sz="2000" dirty="0" smtClean="0">
                <a:ea typeface="ＭＳ Ｐゴシック" panose="020B0600070205080204" pitchFamily="34" charset="-128"/>
              </a:rPr>
              <a:t>	“Compute the volume of a pyramid with a square base”</a:t>
            </a:r>
          </a:p>
          <a:p>
            <a:pPr marL="571500" indent="-457200">
              <a:spcBef>
                <a:spcPts val="300"/>
              </a:spcBef>
              <a:buFont typeface="+mj-lt"/>
              <a:buAutoNum type="arabicPeriod"/>
            </a:pPr>
            <a:r>
              <a:rPr lang="en-US" altLang="en-US" dirty="0" smtClean="0">
                <a:ea typeface="ＭＳ Ｐゴシック" panose="020B0600070205080204" pitchFamily="34" charset="-128"/>
              </a:rPr>
              <a:t>Determine a list of all of the function input</a:t>
            </a:r>
          </a:p>
          <a:p>
            <a:pPr marL="800100" lvl="1" indent="-457200">
              <a:spcBef>
                <a:spcPts val="300"/>
              </a:spcBef>
              <a:buNone/>
            </a:pPr>
            <a:r>
              <a:rPr lang="en-US" altLang="en-US" sz="2000" dirty="0" smtClean="0">
                <a:ea typeface="ＭＳ Ｐゴシック" panose="020B0600070205080204" pitchFamily="34" charset="-128"/>
              </a:rPr>
              <a:t>	Make a list of </a:t>
            </a:r>
            <a:r>
              <a:rPr lang="en-US" altLang="en-US" sz="2000" b="1" i="1" dirty="0" smtClean="0">
                <a:ea typeface="ＭＳ Ｐゴシック" panose="020B0600070205080204" pitchFamily="34" charset="-128"/>
              </a:rPr>
              <a:t>all</a:t>
            </a:r>
            <a:r>
              <a:rPr lang="en-US" altLang="en-US" sz="2000" dirty="0" smtClean="0">
                <a:ea typeface="ＭＳ Ｐゴシック" panose="020B0600070205080204" pitchFamily="34" charset="-128"/>
              </a:rPr>
              <a:t> of the parameters that can vary</a:t>
            </a:r>
          </a:p>
          <a:p>
            <a:pPr marL="571500" indent="-457200">
              <a:spcBef>
                <a:spcPts val="300"/>
              </a:spcBef>
              <a:buFont typeface="+mj-lt"/>
              <a:buAutoNum type="arabicPeriod"/>
            </a:pPr>
            <a:r>
              <a:rPr lang="en-US" altLang="en-US" dirty="0" smtClean="0">
                <a:ea typeface="ＭＳ Ｐゴシック" panose="020B0600070205080204" pitchFamily="34" charset="-128"/>
              </a:rPr>
              <a:t>Determine the types of the parameter variables and the return value</a:t>
            </a:r>
          </a:p>
          <a:p>
            <a:pPr marL="571500" indent="-457200">
              <a:spcBef>
                <a:spcPts val="300"/>
              </a:spcBef>
              <a:buFont typeface="+mj-lt"/>
              <a:buAutoNum type="arabicPeriod"/>
            </a:pPr>
            <a:r>
              <a:rPr lang="en-US" altLang="en-US" dirty="0" smtClean="0">
                <a:ea typeface="ＭＳ Ｐゴシック" panose="020B0600070205080204" pitchFamily="34" charset="-128"/>
              </a:rPr>
              <a:t>Write </a:t>
            </a:r>
            <a:r>
              <a:rPr lang="en-US" altLang="en-US" dirty="0" err="1" smtClean="0">
                <a:ea typeface="ＭＳ Ｐゴシック" panose="020B0600070205080204" pitchFamily="34" charset="-128"/>
              </a:rPr>
              <a:t>pseudocode</a:t>
            </a:r>
            <a:r>
              <a:rPr lang="en-US" altLang="en-US" dirty="0" smtClean="0">
                <a:ea typeface="ＭＳ Ｐゴシック" panose="020B0600070205080204" pitchFamily="34" charset="-128"/>
              </a:rPr>
              <a:t> for obtaining the desired result</a:t>
            </a:r>
          </a:p>
          <a:p>
            <a:pPr marL="800100" lvl="1" indent="-457200">
              <a:spcBef>
                <a:spcPts val="300"/>
              </a:spcBef>
              <a:buNone/>
            </a:pPr>
            <a:r>
              <a:rPr lang="en-US" altLang="en-US" sz="2000" dirty="0" smtClean="0">
                <a:ea typeface="ＭＳ Ｐゴシック" panose="020B0600070205080204" pitchFamily="34" charset="-128"/>
              </a:rPr>
              <a:t>	Express an mathematical formulas, branches and loops in </a:t>
            </a:r>
            <a:r>
              <a:rPr lang="en-US" altLang="en-US" sz="2000" dirty="0" err="1" smtClean="0">
                <a:ea typeface="ＭＳ Ｐゴシック" panose="020B0600070205080204" pitchFamily="34" charset="-128"/>
              </a:rPr>
              <a:t>pseudocode</a:t>
            </a:r>
            <a:endParaRPr lang="en-US" altLang="en-US" sz="2000" dirty="0" smtClean="0">
              <a:ea typeface="ＭＳ Ｐゴシック" panose="020B0600070205080204" pitchFamily="34" charset="-128"/>
            </a:endParaRPr>
          </a:p>
          <a:p>
            <a:pPr marL="571500" indent="-457200">
              <a:spcBef>
                <a:spcPts val="300"/>
              </a:spcBef>
              <a:buFont typeface="+mj-lt"/>
              <a:buAutoNum type="arabicPeriod"/>
            </a:pPr>
            <a:r>
              <a:rPr lang="en-US" altLang="en-US" dirty="0" smtClean="0">
                <a:ea typeface="ＭＳ Ｐゴシック" panose="020B0600070205080204" pitchFamily="34" charset="-128"/>
              </a:rPr>
              <a:t>Implement the function body</a:t>
            </a:r>
          </a:p>
          <a:p>
            <a:pPr marL="571500" indent="-457200">
              <a:spcBef>
                <a:spcPts val="300"/>
              </a:spcBef>
              <a:buFont typeface="+mj-lt"/>
              <a:buAutoNum type="arabicPeriod"/>
            </a:pPr>
            <a:r>
              <a:rPr lang="en-US" altLang="en-US" dirty="0" smtClean="0">
                <a:ea typeface="ＭＳ Ｐゴシック" panose="020B0600070205080204" pitchFamily="34" charset="-128"/>
              </a:rPr>
              <a:t>Test your function</a:t>
            </a:r>
          </a:p>
          <a:p>
            <a:pPr marL="1028700" lvl="1" indent="-514350">
              <a:spcBef>
                <a:spcPts val="300"/>
              </a:spcBef>
              <a:buNone/>
            </a:pPr>
            <a:r>
              <a:rPr lang="en-US" altLang="en-US" sz="2000" dirty="0" smtClean="0">
                <a:ea typeface="ＭＳ Ｐゴシック" panose="020B0600070205080204" pitchFamily="34" charset="-128"/>
              </a:rPr>
              <a:t>     Design test cases and code</a:t>
            </a:r>
          </a:p>
          <a:p>
            <a:pPr marL="571500" indent="-457200">
              <a:spcBef>
                <a:spcPts val="300"/>
              </a:spcBef>
              <a:buNone/>
            </a:pPr>
            <a:endParaRPr lang="en-US" altLang="en-US" dirty="0" smtClean="0">
              <a:ea typeface="ＭＳ Ｐゴシック" panose="020B0600070205080204" pitchFamily="34" charset="-128"/>
            </a:endParaRPr>
          </a:p>
          <a:p>
            <a:pPr marL="571500" indent="-457200">
              <a:spcBef>
                <a:spcPts val="300"/>
              </a:spcBef>
              <a:buFont typeface="+mj-lt"/>
              <a:buAutoNum type="arabicPeriod"/>
            </a:pPr>
            <a:endParaRPr lang="en-US" altLang="en-US" dirty="0" smtClean="0">
              <a:ea typeface="ＭＳ Ｐゴシック" panose="020B0600070205080204" pitchFamily="34" charset="-128"/>
            </a:endParaRPr>
          </a:p>
          <a:p>
            <a:pPr marL="571500" indent="-457200">
              <a:spcBef>
                <a:spcPts val="300"/>
              </a:spcBef>
              <a:buFont typeface="Wingdings" panose="05000000000000000000" pitchFamily="2" charset="2"/>
              <a:buAutoNum type="arabicPeriod"/>
            </a:pP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69CF60E8-5132-4D88-9786-8B69F1293F10}"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37</a:t>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Functions Without Return Values</a:t>
            </a:r>
            <a:endParaRPr lang="en-US" sz="4000" dirty="0"/>
          </a:p>
        </p:txBody>
      </p:sp>
      <p:sp>
        <p:nvSpPr>
          <p:cNvPr id="7" name="Text Placeholder 6"/>
          <p:cNvSpPr>
            <a:spLocks noGrp="1"/>
          </p:cNvSpPr>
          <p:nvPr>
            <p:ph type="body" idx="1"/>
          </p:nvPr>
        </p:nvSpPr>
        <p:spPr/>
        <p:txBody>
          <a:bodyPr/>
          <a:lstStyle/>
          <a:p>
            <a:r>
              <a:rPr lang="en-US" dirty="0" smtClean="0"/>
              <a:t>Section 5.5</a:t>
            </a:r>
            <a:endParaRPr lang="en-US" dirty="0"/>
          </a:p>
        </p:txBody>
      </p:sp>
      <p:sp>
        <p:nvSpPr>
          <p:cNvPr id="4" name="Date Placeholder 3"/>
          <p:cNvSpPr>
            <a:spLocks noGrp="1"/>
          </p:cNvSpPr>
          <p:nvPr>
            <p:ph type="dt" sz="half" idx="10"/>
          </p:nvPr>
        </p:nvSpPr>
        <p:spPr/>
        <p:txBody>
          <a:bodyPr/>
          <a:lstStyle/>
          <a:p>
            <a:fld id="{29372AF3-6E2E-4EAB-B4DD-B35B874776F7}"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38</a:t>
            </a:fld>
            <a:endParaRPr lang="en-US" altLang="en-US"/>
          </a:p>
        </p:txBody>
      </p:sp>
    </p:spTree>
    <p:extLst>
      <p:ext uri="{BB962C8B-B14F-4D97-AF65-F5344CB8AC3E}">
        <p14:creationId xmlns:p14="http://schemas.microsoft.com/office/powerpoint/2010/main" val="13181563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en-US" altLang="en-US" dirty="0" smtClean="0">
                <a:ea typeface="ＭＳ Ｐゴシック" panose="020B0600070205080204" pitchFamily="34" charset="-128"/>
              </a:rPr>
              <a:t>Functions Without Return Values</a:t>
            </a:r>
          </a:p>
        </p:txBody>
      </p:sp>
      <p:sp>
        <p:nvSpPr>
          <p:cNvPr id="45059"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Functions are not required to return a value</a:t>
            </a:r>
          </a:p>
          <a:p>
            <a:pPr lvl="1"/>
            <a:r>
              <a:rPr lang="en-US" altLang="en-US" sz="2000" dirty="0" smtClean="0">
                <a:ea typeface="ＭＳ Ｐゴシック" panose="020B0600070205080204" pitchFamily="34" charset="-128"/>
              </a:rPr>
              <a:t>No </a:t>
            </a:r>
            <a:r>
              <a:rPr lang="en-US" altLang="en-US" sz="2000" dirty="0" smtClean="0">
                <a:ea typeface="ＭＳ Ｐゴシック" panose="020B0600070205080204" pitchFamily="34" charset="-128"/>
                <a:cs typeface="Consolas" panose="020B0609020204030204" pitchFamily="49" charset="0"/>
              </a:rPr>
              <a:t>return</a:t>
            </a:r>
            <a:r>
              <a:rPr lang="en-US" altLang="en-US" sz="2000" dirty="0" smtClean="0">
                <a:ea typeface="ＭＳ Ｐゴシック" panose="020B0600070205080204" pitchFamily="34" charset="-128"/>
              </a:rPr>
              <a:t> statement is required</a:t>
            </a:r>
          </a:p>
          <a:p>
            <a:pPr lvl="1"/>
            <a:r>
              <a:rPr lang="en-US" altLang="en-US" sz="2000" dirty="0" smtClean="0">
                <a:ea typeface="ＭＳ Ｐゴシック" panose="020B0600070205080204" pitchFamily="34" charset="-128"/>
              </a:rPr>
              <a:t>The function can generate output even when it doesn’t have a return value</a:t>
            </a:r>
          </a:p>
        </p:txBody>
      </p:sp>
      <p:sp>
        <p:nvSpPr>
          <p:cNvPr id="2" name="Date Placeholder 1"/>
          <p:cNvSpPr>
            <a:spLocks noGrp="1"/>
          </p:cNvSpPr>
          <p:nvPr>
            <p:ph type="dt" sz="half" idx="10"/>
          </p:nvPr>
        </p:nvSpPr>
        <p:spPr/>
        <p:txBody>
          <a:bodyPr/>
          <a:lstStyle/>
          <a:p>
            <a:fld id="{8BC32292-E682-42E2-8359-8FD8C1A1F2C3}"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39</a:t>
            </a:fld>
            <a:endParaRPr lang="en-US" altLang="en-US"/>
          </a:p>
        </p:txBody>
      </p:sp>
      <p:sp>
        <p:nvSpPr>
          <p:cNvPr id="10" name="Content Placeholder 2"/>
          <p:cNvSpPr txBox="1">
            <a:spLocks/>
          </p:cNvSpPr>
          <p:nvPr/>
        </p:nvSpPr>
        <p:spPr bwMode="auto">
          <a:xfrm>
            <a:off x="4215159" y="3429000"/>
            <a:ext cx="4160837" cy="2209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boxString</a:t>
            </a:r>
            <a:r>
              <a:rPr lang="en-US" dirty="0">
                <a:latin typeface="Consolas" pitchFamily="49" charset="0"/>
                <a:cs typeface="Consolas" pitchFamily="49" charset="0"/>
              </a:rPr>
              <a:t>(contents) :</a:t>
            </a:r>
          </a:p>
          <a:p>
            <a:pPr>
              <a:defRPr/>
            </a:pPr>
            <a:r>
              <a:rPr lang="en-US" dirty="0">
                <a:latin typeface="Consolas" pitchFamily="49" charset="0"/>
                <a:cs typeface="Consolas" pitchFamily="49" charset="0"/>
              </a:rPr>
              <a:t>    n = </a:t>
            </a:r>
            <a:r>
              <a:rPr lang="en-US" dirty="0" err="1">
                <a:latin typeface="Consolas" pitchFamily="49" charset="0"/>
                <a:cs typeface="Consolas" pitchFamily="49" charset="0"/>
              </a:rPr>
              <a:t>len</a:t>
            </a:r>
            <a:r>
              <a:rPr lang="en-US" dirty="0">
                <a:latin typeface="Consolas" pitchFamily="49" charset="0"/>
                <a:cs typeface="Consolas" pitchFamily="49" charset="0"/>
              </a:rPr>
              <a:t>(contents) :</a:t>
            </a:r>
          </a:p>
          <a:p>
            <a:pPr>
              <a:defRPr/>
            </a:pPr>
            <a:r>
              <a:rPr lang="en-US" dirty="0">
                <a:latin typeface="Consolas" pitchFamily="49" charset="0"/>
                <a:cs typeface="Consolas" pitchFamily="49" charset="0"/>
              </a:rPr>
              <a:t>    print("-" * (n + 2))</a:t>
            </a:r>
          </a:p>
          <a:p>
            <a:pPr>
              <a:defRPr/>
            </a:pPr>
            <a:r>
              <a:rPr lang="en-US" dirty="0">
                <a:latin typeface="Consolas" pitchFamily="49" charset="0"/>
                <a:cs typeface="Consolas" pitchFamily="49" charset="0"/>
              </a:rPr>
              <a:t>    print("!" + contents + "!")</a:t>
            </a:r>
          </a:p>
          <a:p>
            <a:pPr>
              <a:defRPr/>
            </a:pPr>
            <a:r>
              <a:rPr lang="en-US" dirty="0">
                <a:latin typeface="Consolas" pitchFamily="49" charset="0"/>
                <a:cs typeface="Consolas" pitchFamily="49" charset="0"/>
              </a:rPr>
              <a:t>    print("-" * (n + 2))</a:t>
            </a:r>
            <a:endParaRPr lang="en-US" kern="0" dirty="0">
              <a:solidFill>
                <a:srgbClr val="333333"/>
              </a:solidFill>
              <a:latin typeface="Consolas" pitchFamily="49" charset="0"/>
              <a:cs typeface="Consolas" pitchFamily="49" charset="0"/>
            </a:endParaRPr>
          </a:p>
        </p:txBody>
      </p:sp>
      <p:pic>
        <p:nvPicPr>
          <p:cNvPr id="4506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4961" y="4191000"/>
            <a:ext cx="13462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Content Placeholder 2"/>
          <p:cNvSpPr txBox="1">
            <a:spLocks/>
          </p:cNvSpPr>
          <p:nvPr/>
        </p:nvSpPr>
        <p:spPr bwMode="auto">
          <a:xfrm>
            <a:off x="1081261" y="2838308"/>
            <a:ext cx="2133600" cy="914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buClr>
                <a:srgbClr val="835E01"/>
              </a:buClr>
              <a:buSzPct val="60000"/>
              <a:buFont typeface="Wingdings" pitchFamily="2" charset="2"/>
              <a:buNone/>
              <a:defRPr/>
            </a:pPr>
            <a:r>
              <a:rPr lang="en-US" sz="1800" dirty="0" smtClean="0">
                <a:latin typeface="Consolas" pitchFamily="49" charset="0"/>
              </a:rPr>
              <a:t>...</a:t>
            </a:r>
          </a:p>
          <a:p>
            <a:pPr>
              <a:buClr>
                <a:srgbClr val="835E01"/>
              </a:buClr>
              <a:buSzPct val="60000"/>
              <a:buFont typeface="Wingdings" pitchFamily="2" charset="2"/>
              <a:buNone/>
              <a:defRPr/>
            </a:pPr>
            <a:r>
              <a:rPr lang="en-US" sz="1800" dirty="0" err="1"/>
              <a:t>boxString</a:t>
            </a:r>
            <a:r>
              <a:rPr lang="en-US" sz="1800" dirty="0"/>
              <a:t>("Hello</a:t>
            </a:r>
            <a:r>
              <a:rPr lang="en-US" sz="1800" dirty="0" smtClean="0"/>
              <a:t>")</a:t>
            </a:r>
          </a:p>
          <a:p>
            <a:pPr>
              <a:buClr>
                <a:srgbClr val="835E01"/>
              </a:buClr>
              <a:buSzPct val="60000"/>
              <a:buFont typeface="Wingdings" pitchFamily="2" charset="2"/>
              <a:buNone/>
              <a:defRPr/>
            </a:pPr>
            <a:r>
              <a:rPr lang="en-US" sz="1800" dirty="0" smtClean="0">
                <a:solidFill>
                  <a:srgbClr val="333333"/>
                </a:solidFill>
                <a:latin typeface="Consolas"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Functions as Black Boxes</a:t>
            </a:r>
            <a:endParaRPr lang="en-US" sz="4000" dirty="0"/>
          </a:p>
        </p:txBody>
      </p:sp>
      <p:sp>
        <p:nvSpPr>
          <p:cNvPr id="7" name="Text Placeholder 6"/>
          <p:cNvSpPr>
            <a:spLocks noGrp="1"/>
          </p:cNvSpPr>
          <p:nvPr>
            <p:ph type="body" idx="1"/>
          </p:nvPr>
        </p:nvSpPr>
        <p:spPr/>
        <p:txBody>
          <a:bodyPr/>
          <a:lstStyle/>
          <a:p>
            <a:r>
              <a:rPr lang="en-US" smtClean="0"/>
              <a:t>Section 5.1</a:t>
            </a:r>
            <a:endParaRPr lang="en-US" dirty="0"/>
          </a:p>
        </p:txBody>
      </p:sp>
      <p:sp>
        <p:nvSpPr>
          <p:cNvPr id="4" name="Date Placeholder 3"/>
          <p:cNvSpPr>
            <a:spLocks noGrp="1"/>
          </p:cNvSpPr>
          <p:nvPr>
            <p:ph type="dt" sz="half" idx="10"/>
          </p:nvPr>
        </p:nvSpPr>
        <p:spPr/>
        <p:txBody>
          <a:bodyPr/>
          <a:lstStyle/>
          <a:p>
            <a:fld id="{D677B97E-C8D1-4993-BE70-A34F64F69B2A}"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4</a:t>
            </a:fld>
            <a:endParaRPr lang="en-US" altLang="en-US"/>
          </a:p>
        </p:txBody>
      </p:sp>
    </p:spTree>
    <p:extLst>
      <p:ext uri="{BB962C8B-B14F-4D97-AF65-F5344CB8AC3E}">
        <p14:creationId xmlns:p14="http://schemas.microsoft.com/office/powerpoint/2010/main" val="696784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altLang="en-US" dirty="0" smtClean="0">
                <a:ea typeface="ＭＳ Ｐゴシック" panose="020B0600070205080204" pitchFamily="34" charset="-128"/>
              </a:rPr>
              <a:t>Using </a:t>
            </a:r>
            <a:r>
              <a:rPr lang="en-US" altLang="en-US" sz="3600" dirty="0" smtClean="0">
                <a:solidFill>
                  <a:srgbClr val="0033CC"/>
                </a:solidFill>
                <a:latin typeface="Consolas" panose="020B0609020204030204" pitchFamily="49" charset="0"/>
                <a:ea typeface="ＭＳ Ｐゴシック" panose="020B0600070205080204" pitchFamily="34" charset="-128"/>
              </a:rPr>
              <a:t>return</a:t>
            </a:r>
            <a:r>
              <a:rPr lang="en-US" altLang="en-US" dirty="0" smtClean="0">
                <a:ea typeface="ＭＳ Ｐゴシック" panose="020B0600070205080204" pitchFamily="34" charset="-128"/>
              </a:rPr>
              <a:t> Without a Value</a:t>
            </a:r>
          </a:p>
        </p:txBody>
      </p:sp>
      <p:sp>
        <p:nvSpPr>
          <p:cNvPr id="46083" name="Content Placeholder 2"/>
          <p:cNvSpPr>
            <a:spLocks noGrp="1"/>
          </p:cNvSpPr>
          <p:nvPr>
            <p:ph idx="1"/>
          </p:nvPr>
        </p:nvSpPr>
        <p:spPr>
          <a:xfrm>
            <a:off x="822959" y="1255006"/>
            <a:ext cx="7543801" cy="878594"/>
          </a:xfrm>
        </p:spPr>
        <p:txBody>
          <a:bodyPr>
            <a:normAutofit lnSpcReduction="10000"/>
          </a:bodyPr>
          <a:lstStyle/>
          <a:p>
            <a:r>
              <a:rPr lang="en-US" altLang="en-US" dirty="0" smtClean="0">
                <a:ea typeface="ＭＳ Ｐゴシック" panose="020B0600070205080204" pitchFamily="34" charset="-128"/>
              </a:rPr>
              <a:t>You can use the return statement without a value</a:t>
            </a:r>
          </a:p>
          <a:p>
            <a:pPr lvl="1"/>
            <a:r>
              <a:rPr lang="en-US" altLang="en-US" sz="2000" dirty="0" smtClean="0">
                <a:ea typeface="ＭＳ Ｐゴシック" panose="020B0600070205080204" pitchFamily="34" charset="-128"/>
              </a:rPr>
              <a:t>The function will terminate immediately if the return statement is reached. The code after the return statement will not be executed.</a:t>
            </a:r>
          </a:p>
        </p:txBody>
      </p:sp>
      <p:sp>
        <p:nvSpPr>
          <p:cNvPr id="2" name="Date Placeholder 1"/>
          <p:cNvSpPr>
            <a:spLocks noGrp="1"/>
          </p:cNvSpPr>
          <p:nvPr>
            <p:ph type="dt" sz="half" idx="10"/>
          </p:nvPr>
        </p:nvSpPr>
        <p:spPr/>
        <p:txBody>
          <a:bodyPr/>
          <a:lstStyle/>
          <a:p>
            <a:fld id="{7CE7C25C-64D2-493A-AFE7-0BCBF17051EE}"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40</a:t>
            </a:fld>
            <a:endParaRPr lang="en-US" altLang="en-US"/>
          </a:p>
        </p:txBody>
      </p:sp>
      <p:sp>
        <p:nvSpPr>
          <p:cNvPr id="10" name="Content Placeholder 2"/>
          <p:cNvSpPr txBox="1">
            <a:spLocks/>
          </p:cNvSpPr>
          <p:nvPr/>
        </p:nvSpPr>
        <p:spPr bwMode="auto">
          <a:xfrm>
            <a:off x="1828800" y="2376235"/>
            <a:ext cx="5486400" cy="2133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boxString</a:t>
            </a:r>
            <a:r>
              <a:rPr lang="en-US" dirty="0">
                <a:latin typeface="Consolas" pitchFamily="49" charset="0"/>
                <a:cs typeface="Consolas" pitchFamily="49" charset="0"/>
              </a:rPr>
              <a:t>(contents) :</a:t>
            </a:r>
          </a:p>
          <a:p>
            <a:pPr>
              <a:defRPr/>
            </a:pPr>
            <a:r>
              <a:rPr lang="en-US" dirty="0">
                <a:latin typeface="Consolas" pitchFamily="49" charset="0"/>
                <a:cs typeface="Consolas" pitchFamily="49" charset="0"/>
              </a:rPr>
              <a:t>    n = </a:t>
            </a:r>
            <a:r>
              <a:rPr lang="en-US" dirty="0" err="1">
                <a:latin typeface="Consolas" pitchFamily="49" charset="0"/>
                <a:cs typeface="Consolas" pitchFamily="49" charset="0"/>
              </a:rPr>
              <a:t>len</a:t>
            </a:r>
            <a:r>
              <a:rPr lang="en-US" dirty="0">
                <a:latin typeface="Consolas" pitchFamily="49" charset="0"/>
                <a:cs typeface="Consolas" pitchFamily="49" charset="0"/>
              </a:rPr>
              <a:t>(contents)</a:t>
            </a:r>
          </a:p>
          <a:p>
            <a:pPr>
              <a:defRPr/>
            </a:pPr>
            <a:r>
              <a:rPr lang="en-US" dirty="0">
                <a:latin typeface="Consolas" pitchFamily="49" charset="0"/>
                <a:cs typeface="Consolas" pitchFamily="49" charset="0"/>
              </a:rPr>
              <a:t>    if n == 0 :</a:t>
            </a:r>
          </a:p>
          <a:p>
            <a:pPr>
              <a:defRPr/>
            </a:pPr>
            <a:r>
              <a:rPr lang="en-US" dirty="0">
                <a:latin typeface="Consolas" pitchFamily="49" charset="0"/>
                <a:cs typeface="Consolas" pitchFamily="49" charset="0"/>
              </a:rPr>
              <a:t>        return # Return immediately</a:t>
            </a:r>
          </a:p>
          <a:p>
            <a:pPr>
              <a:defRPr/>
            </a:pPr>
            <a:r>
              <a:rPr lang="en-US" dirty="0">
                <a:latin typeface="Consolas" pitchFamily="49" charset="0"/>
                <a:cs typeface="Consolas" pitchFamily="49" charset="0"/>
              </a:rPr>
              <a:t>    print("-" * (n + 2))</a:t>
            </a:r>
          </a:p>
          <a:p>
            <a:pPr>
              <a:defRPr/>
            </a:pPr>
            <a:r>
              <a:rPr lang="en-US" dirty="0">
                <a:latin typeface="Consolas" pitchFamily="49" charset="0"/>
                <a:cs typeface="Consolas" pitchFamily="49" charset="0"/>
              </a:rPr>
              <a:t>    print("!" + contents + "!")</a:t>
            </a:r>
          </a:p>
          <a:p>
            <a:pPr>
              <a:defRPr/>
            </a:pPr>
            <a:r>
              <a:rPr lang="en-US" dirty="0">
                <a:latin typeface="Consolas" pitchFamily="49" charset="0"/>
                <a:cs typeface="Consolas" pitchFamily="49" charset="0"/>
              </a:rPr>
              <a:t>    print("-" * (n + 2))</a:t>
            </a:r>
            <a:endParaRPr lang="en-US" kern="0" dirty="0">
              <a:solidFill>
                <a:srgbClr val="333333"/>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Reusable Functions</a:t>
            </a:r>
            <a:endParaRPr lang="en-US" sz="4000" dirty="0"/>
          </a:p>
        </p:txBody>
      </p:sp>
      <p:sp>
        <p:nvSpPr>
          <p:cNvPr id="7" name="Text Placeholder 6"/>
          <p:cNvSpPr>
            <a:spLocks noGrp="1"/>
          </p:cNvSpPr>
          <p:nvPr>
            <p:ph type="body" idx="1"/>
          </p:nvPr>
        </p:nvSpPr>
        <p:spPr/>
        <p:txBody>
          <a:bodyPr/>
          <a:lstStyle/>
          <a:p>
            <a:r>
              <a:rPr lang="en-US" dirty="0" smtClean="0"/>
              <a:t>Section 5.6</a:t>
            </a:r>
            <a:endParaRPr lang="en-US" dirty="0"/>
          </a:p>
        </p:txBody>
      </p:sp>
      <p:sp>
        <p:nvSpPr>
          <p:cNvPr id="4" name="Date Placeholder 3"/>
          <p:cNvSpPr>
            <a:spLocks noGrp="1"/>
          </p:cNvSpPr>
          <p:nvPr>
            <p:ph type="dt" sz="half" idx="10"/>
          </p:nvPr>
        </p:nvSpPr>
        <p:spPr/>
        <p:txBody>
          <a:bodyPr/>
          <a:lstStyle/>
          <a:p>
            <a:fld id="{7C017BF8-B412-42AA-BBC6-A9BA0A13AA7D}"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41</a:t>
            </a:fld>
            <a:endParaRPr lang="en-US" altLang="en-US"/>
          </a:p>
        </p:txBody>
      </p:sp>
    </p:spTree>
    <p:extLst>
      <p:ext uri="{BB962C8B-B14F-4D97-AF65-F5344CB8AC3E}">
        <p14:creationId xmlns:p14="http://schemas.microsoft.com/office/powerpoint/2010/main" val="23642591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Title 1"/>
          <p:cNvSpPr>
            <a:spLocks noGrp="1"/>
          </p:cNvSpPr>
          <p:nvPr>
            <p:ph type="title"/>
          </p:nvPr>
        </p:nvSpPr>
        <p:spPr/>
        <p:txBody>
          <a:bodyPr>
            <a:normAutofit/>
          </a:bodyPr>
          <a:lstStyle/>
          <a:p>
            <a:r>
              <a:rPr lang="en-US" altLang="en-US" dirty="0" smtClean="0">
                <a:ea typeface="ＭＳ Ｐゴシック" panose="020B0600070205080204" pitchFamily="34" charset="-128"/>
              </a:rPr>
              <a:t>Problem Solving:  Reusable Functions</a:t>
            </a:r>
          </a:p>
        </p:txBody>
      </p:sp>
      <p:sp>
        <p:nvSpPr>
          <p:cNvPr id="47106" name="Content Placeholder 2"/>
          <p:cNvSpPr>
            <a:spLocks noGrp="1"/>
          </p:cNvSpPr>
          <p:nvPr>
            <p:ph idx="1"/>
          </p:nvPr>
        </p:nvSpPr>
        <p:spPr/>
        <p:txBody>
          <a:bodyPr>
            <a:normAutofit/>
          </a:bodyPr>
          <a:lstStyle/>
          <a:p>
            <a:pPr>
              <a:spcBef>
                <a:spcPts val="200"/>
              </a:spcBef>
            </a:pPr>
            <a:r>
              <a:rPr lang="en-US" altLang="en-US" b="1" u="sng" dirty="0" smtClean="0">
                <a:ea typeface="ＭＳ Ｐゴシック" panose="020B0600070205080204" pitchFamily="34" charset="-128"/>
              </a:rPr>
              <a:t>Find repetitive code</a:t>
            </a:r>
          </a:p>
          <a:p>
            <a:pPr lvl="1">
              <a:spcBef>
                <a:spcPts val="200"/>
              </a:spcBef>
            </a:pPr>
            <a:r>
              <a:rPr lang="en-US" altLang="en-US" sz="2000" dirty="0" smtClean="0">
                <a:ea typeface="ＭＳ Ｐゴシック" panose="020B0600070205080204" pitchFamily="34" charset="-128"/>
              </a:rPr>
              <a:t>May have different values but same logic </a:t>
            </a:r>
          </a:p>
        </p:txBody>
      </p:sp>
      <p:sp>
        <p:nvSpPr>
          <p:cNvPr id="2" name="Date Placeholder 1"/>
          <p:cNvSpPr>
            <a:spLocks noGrp="1"/>
          </p:cNvSpPr>
          <p:nvPr>
            <p:ph type="dt" sz="half" idx="10"/>
          </p:nvPr>
        </p:nvSpPr>
        <p:spPr/>
        <p:txBody>
          <a:bodyPr/>
          <a:lstStyle/>
          <a:p>
            <a:fld id="{1B81003A-22B6-4328-84D5-3DC8FAA81372}"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42</a:t>
            </a:fld>
            <a:endParaRPr lang="en-US" altLang="en-US"/>
          </a:p>
        </p:txBody>
      </p:sp>
      <p:sp>
        <p:nvSpPr>
          <p:cNvPr id="7" name="Content Placeholder 2"/>
          <p:cNvSpPr txBox="1">
            <a:spLocks/>
          </p:cNvSpPr>
          <p:nvPr/>
        </p:nvSpPr>
        <p:spPr bwMode="auto">
          <a:xfrm>
            <a:off x="990600" y="2133600"/>
            <a:ext cx="7772400" cy="3200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hours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23: "))</a:t>
            </a:r>
          </a:p>
          <a:p>
            <a:pPr>
              <a:defRPr/>
            </a:pPr>
            <a:r>
              <a:rPr lang="en-US" dirty="0">
                <a:latin typeface="Consolas" pitchFamily="49" charset="0"/>
                <a:cs typeface="Consolas" pitchFamily="49" charset="0"/>
              </a:rPr>
              <a:t>while hours &lt; 0 or hours &gt; 23 :</a:t>
            </a:r>
          </a:p>
          <a:p>
            <a:pPr>
              <a:defRPr/>
            </a:pPr>
            <a:r>
              <a:rPr lang="en-US" dirty="0">
                <a:latin typeface="Consolas" pitchFamily="49" charset="0"/>
                <a:cs typeface="Consolas" pitchFamily="49" charset="0"/>
              </a:rPr>
              <a:t>    print("Error: value out of range.")</a:t>
            </a:r>
          </a:p>
          <a:p>
            <a:pPr>
              <a:defRPr/>
            </a:pPr>
            <a:r>
              <a:rPr lang="en-US" dirty="0">
                <a:latin typeface="Consolas" pitchFamily="49" charset="0"/>
                <a:cs typeface="Consolas" pitchFamily="49" charset="0"/>
              </a:rPr>
              <a:t>    hours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23: "))</a:t>
            </a:r>
          </a:p>
          <a:p>
            <a:pPr>
              <a:defRPr/>
            </a:pPr>
            <a:r>
              <a:rPr lang="en-US" dirty="0">
                <a:latin typeface="Consolas" pitchFamily="49" charset="0"/>
                <a:cs typeface="Consolas" pitchFamily="49" charset="0"/>
              </a:rPr>
              <a:t>    </a:t>
            </a:r>
          </a:p>
          <a:p>
            <a:pPr>
              <a:defRPr/>
            </a:pPr>
            <a:endParaRPr lang="en-US" dirty="0">
              <a:latin typeface="Consolas" pitchFamily="49" charset="0"/>
              <a:cs typeface="Consolas" pitchFamily="49" charset="0"/>
            </a:endParaRPr>
          </a:p>
          <a:p>
            <a:pPr>
              <a:defRPr/>
            </a:pPr>
            <a:r>
              <a:rPr lang="en-US" dirty="0">
                <a:latin typeface="Consolas" pitchFamily="49" charset="0"/>
                <a:cs typeface="Consolas" pitchFamily="49" charset="0"/>
              </a:rPr>
              <a:t>minutes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59: "))</a:t>
            </a:r>
          </a:p>
          <a:p>
            <a:pPr>
              <a:defRPr/>
            </a:pPr>
            <a:r>
              <a:rPr lang="en-US" dirty="0">
                <a:latin typeface="Consolas" pitchFamily="49" charset="0"/>
                <a:cs typeface="Consolas" pitchFamily="49" charset="0"/>
              </a:rPr>
              <a:t>while minutes &lt; 0 or minutes &gt; 59 :</a:t>
            </a:r>
          </a:p>
          <a:p>
            <a:pPr>
              <a:defRPr/>
            </a:pPr>
            <a:r>
              <a:rPr lang="en-US" dirty="0">
                <a:latin typeface="Consolas" pitchFamily="49" charset="0"/>
                <a:cs typeface="Consolas" pitchFamily="49" charset="0"/>
              </a:rPr>
              <a:t>    print("Error: value out of range.")</a:t>
            </a:r>
          </a:p>
          <a:p>
            <a:pPr>
              <a:defRPr/>
            </a:pPr>
            <a:r>
              <a:rPr lang="en-US" dirty="0">
                <a:latin typeface="Consolas" pitchFamily="49" charset="0"/>
                <a:cs typeface="Consolas" pitchFamily="49" charset="0"/>
              </a:rPr>
              <a:t>    minutes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59: "))</a:t>
            </a:r>
            <a:endParaRPr lang="en-US" kern="0" dirty="0">
              <a:solidFill>
                <a:srgbClr val="0033CC"/>
              </a:solidFill>
              <a:latin typeface="Consolas" pitchFamily="49" charset="0"/>
              <a:cs typeface="Consolas" pitchFamily="49" charset="0"/>
            </a:endParaRPr>
          </a:p>
        </p:txBody>
      </p:sp>
      <p:sp>
        <p:nvSpPr>
          <p:cNvPr id="8" name="Right Arrow 7"/>
          <p:cNvSpPr/>
          <p:nvPr/>
        </p:nvSpPr>
        <p:spPr>
          <a:xfrm>
            <a:off x="228600" y="2705100"/>
            <a:ext cx="12604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0 - 23</a:t>
            </a:r>
          </a:p>
        </p:txBody>
      </p:sp>
      <p:sp>
        <p:nvSpPr>
          <p:cNvPr id="9" name="Right Arrow 8"/>
          <p:cNvSpPr/>
          <p:nvPr/>
        </p:nvSpPr>
        <p:spPr>
          <a:xfrm>
            <a:off x="228600" y="4343400"/>
            <a:ext cx="13366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0 - 59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a:bodyPr>
          <a:lstStyle/>
          <a:p>
            <a:r>
              <a:rPr lang="en-US" altLang="en-US" dirty="0" smtClean="0">
                <a:ea typeface="ＭＳ Ｐゴシック" panose="020B0600070205080204" pitchFamily="34" charset="-128"/>
              </a:rPr>
              <a:t>Write a ‘</a:t>
            </a:r>
            <a:r>
              <a:rPr lang="en-US" altLang="ja-JP" dirty="0" smtClean="0">
                <a:ea typeface="ＭＳ Ｐゴシック" panose="020B0600070205080204" pitchFamily="34" charset="-128"/>
              </a:rPr>
              <a:t>Parameterized’ Function</a:t>
            </a:r>
            <a:endParaRPr lang="en-US" altLang="en-US" dirty="0" smtClean="0">
              <a:ea typeface="ＭＳ Ｐゴシック" panose="020B0600070205080204" pitchFamily="34" charset="-128"/>
            </a:endParaRPr>
          </a:p>
        </p:txBody>
      </p:sp>
      <p:sp>
        <p:nvSpPr>
          <p:cNvPr id="48131" name="Content Placeholder 2"/>
          <p:cNvSpPr>
            <a:spLocks noGrp="1"/>
          </p:cNvSpPr>
          <p:nvPr>
            <p:ph idx="1"/>
          </p:nvPr>
        </p:nvSpPr>
        <p:spPr>
          <a:xfrm>
            <a:off x="287338" y="1246188"/>
            <a:ext cx="8458200" cy="4267200"/>
          </a:xfrm>
        </p:spPr>
        <p:txBody>
          <a:bodyPr/>
          <a:lstStyle/>
          <a:p>
            <a:pPr>
              <a:buFont typeface="Wingdings" panose="05000000000000000000" pitchFamily="2" charset="2"/>
              <a:buNone/>
            </a:pPr>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7" name="Content Placeholder 2"/>
          <p:cNvSpPr txBox="1">
            <a:spLocks/>
          </p:cNvSpPr>
          <p:nvPr/>
        </p:nvSpPr>
        <p:spPr bwMode="auto">
          <a:xfrm>
            <a:off x="287338" y="1246188"/>
            <a:ext cx="8323262" cy="3783012"/>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sz="1600" dirty="0">
                <a:latin typeface="Consolas" pitchFamily="49" charset="0"/>
                <a:cs typeface="Consolas" pitchFamily="49" charset="0"/>
              </a:rPr>
              <a:t>## Prompts a user to enter a value up to a given maximum until the user provides</a:t>
            </a:r>
          </a:p>
          <a:p>
            <a:pPr>
              <a:defRPr/>
            </a:pPr>
            <a:r>
              <a:rPr lang="en-US" sz="1600" dirty="0">
                <a:latin typeface="Consolas" pitchFamily="49" charset="0"/>
                <a:cs typeface="Consolas" pitchFamily="49" charset="0"/>
              </a:rPr>
              <a:t># a valid input.</a:t>
            </a:r>
          </a:p>
          <a:p>
            <a:pPr>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param</a:t>
            </a:r>
            <a:r>
              <a:rPr lang="en-US" sz="1600" dirty="0">
                <a:latin typeface="Consolas" pitchFamily="49" charset="0"/>
                <a:cs typeface="Consolas" pitchFamily="49" charset="0"/>
              </a:rPr>
              <a:t> high an integer indicating the largest allowable input</a:t>
            </a:r>
          </a:p>
          <a:p>
            <a:pPr>
              <a:defRPr/>
            </a:pPr>
            <a:r>
              <a:rPr lang="en-US" sz="1600" dirty="0">
                <a:latin typeface="Consolas" pitchFamily="49" charset="0"/>
                <a:cs typeface="Consolas" pitchFamily="49" charset="0"/>
              </a:rPr>
              <a:t># @return the integer value provided by the user (between 0 and high, inclusive)</a:t>
            </a:r>
          </a:p>
          <a:p>
            <a:pPr>
              <a:defRPr/>
            </a:pPr>
            <a:r>
              <a:rPr lang="en-US" sz="1600" dirty="0">
                <a:latin typeface="Consolas" pitchFamily="49" charset="0"/>
                <a:cs typeface="Consolas" pitchFamily="49" charset="0"/>
              </a:rPr>
              <a:t>#</a:t>
            </a:r>
          </a:p>
          <a:p>
            <a:pPr>
              <a:defRPr/>
            </a:pPr>
            <a:r>
              <a:rPr lang="en-US" sz="1600" dirty="0">
                <a:latin typeface="Consolas" pitchFamily="49" charset="0"/>
                <a:cs typeface="Consolas" pitchFamily="49" charset="0"/>
              </a:rPr>
              <a:t>def </a:t>
            </a:r>
            <a:r>
              <a:rPr lang="en-US" sz="1600" dirty="0" err="1">
                <a:latin typeface="Consolas" pitchFamily="49" charset="0"/>
                <a:cs typeface="Consolas" pitchFamily="49" charset="0"/>
              </a:rPr>
              <a:t>readIntUpTo</a:t>
            </a:r>
            <a:r>
              <a:rPr lang="en-US" sz="1600" dirty="0">
                <a:latin typeface="Consolas" pitchFamily="49" charset="0"/>
                <a:cs typeface="Consolas" pitchFamily="49" charset="0"/>
              </a:rPr>
              <a:t>(high) :</a:t>
            </a:r>
          </a:p>
          <a:p>
            <a:pPr>
              <a:defRPr/>
            </a:pPr>
            <a:r>
              <a:rPr lang="en-US" sz="1600" dirty="0">
                <a:latin typeface="Consolas" pitchFamily="49" charset="0"/>
                <a:cs typeface="Consolas" pitchFamily="49" charset="0"/>
              </a:rPr>
              <a:t>    value = </a:t>
            </a:r>
            <a:r>
              <a:rPr lang="en-US" sz="1600" dirty="0" err="1">
                <a:latin typeface="Consolas" pitchFamily="49" charset="0"/>
                <a:cs typeface="Consolas" pitchFamily="49" charset="0"/>
              </a:rPr>
              <a:t>int</a:t>
            </a:r>
            <a:r>
              <a:rPr lang="en-US" sz="1600" dirty="0">
                <a:latin typeface="Consolas" pitchFamily="49" charset="0"/>
                <a:cs typeface="Consolas" pitchFamily="49" charset="0"/>
              </a:rPr>
              <a:t>(input("Enter a value between 0 and " + </a:t>
            </a:r>
            <a:r>
              <a:rPr lang="en-US" sz="1600" dirty="0" err="1">
                <a:latin typeface="Consolas" pitchFamily="49" charset="0"/>
                <a:cs typeface="Consolas" pitchFamily="49" charset="0"/>
              </a:rPr>
              <a:t>str</a:t>
            </a:r>
            <a:r>
              <a:rPr lang="en-US" sz="1600" dirty="0">
                <a:latin typeface="Consolas" pitchFamily="49" charset="0"/>
                <a:cs typeface="Consolas" pitchFamily="49" charset="0"/>
              </a:rPr>
              <a:t>(high) + ": "))</a:t>
            </a:r>
          </a:p>
          <a:p>
            <a:pPr>
              <a:defRPr/>
            </a:pPr>
            <a:r>
              <a:rPr lang="en-US" sz="1600" dirty="0">
                <a:latin typeface="Consolas" pitchFamily="49" charset="0"/>
                <a:cs typeface="Consolas" pitchFamily="49" charset="0"/>
              </a:rPr>
              <a:t>    while value &lt; 0 or value &gt; high :</a:t>
            </a:r>
          </a:p>
          <a:p>
            <a:pPr>
              <a:defRPr/>
            </a:pPr>
            <a:r>
              <a:rPr lang="en-US" sz="1600" dirty="0">
                <a:latin typeface="Consolas" pitchFamily="49" charset="0"/>
                <a:cs typeface="Consolas" pitchFamily="49" charset="0"/>
              </a:rPr>
              <a:t>        print("Error: value out of range.")</a:t>
            </a:r>
          </a:p>
          <a:p>
            <a:pPr>
              <a:defRPr/>
            </a:pPr>
            <a:r>
              <a:rPr lang="en-US" sz="1600" dirty="0">
                <a:latin typeface="Consolas" pitchFamily="49" charset="0"/>
                <a:cs typeface="Consolas" pitchFamily="49" charset="0"/>
              </a:rPr>
              <a:t>    value = </a:t>
            </a:r>
            <a:r>
              <a:rPr lang="en-US" sz="1600" dirty="0" err="1">
                <a:latin typeface="Consolas" pitchFamily="49" charset="0"/>
                <a:cs typeface="Consolas" pitchFamily="49" charset="0"/>
              </a:rPr>
              <a:t>int</a:t>
            </a:r>
            <a:r>
              <a:rPr lang="en-US" sz="1600" dirty="0">
                <a:latin typeface="Consolas" pitchFamily="49" charset="0"/>
                <a:cs typeface="Consolas" pitchFamily="49" charset="0"/>
              </a:rPr>
              <a:t>(input("Enter a value between 0 and " + </a:t>
            </a:r>
            <a:r>
              <a:rPr lang="en-US" sz="1600" dirty="0" err="1">
                <a:latin typeface="Consolas" pitchFamily="49" charset="0"/>
                <a:cs typeface="Consolas" pitchFamily="49" charset="0"/>
              </a:rPr>
              <a:t>str</a:t>
            </a:r>
            <a:r>
              <a:rPr lang="en-US" sz="1600" dirty="0">
                <a:latin typeface="Consolas" pitchFamily="49" charset="0"/>
                <a:cs typeface="Consolas" pitchFamily="49" charset="0"/>
              </a:rPr>
              <a:t>(high) + ": "))</a:t>
            </a:r>
          </a:p>
          <a:p>
            <a:pPr>
              <a:defRPr/>
            </a:pPr>
            <a:endParaRPr lang="en-US" sz="1600" dirty="0">
              <a:latin typeface="Consolas" pitchFamily="49" charset="0"/>
              <a:cs typeface="Consolas" pitchFamily="49" charset="0"/>
            </a:endParaRPr>
          </a:p>
          <a:p>
            <a:pPr>
              <a:defRPr/>
            </a:pPr>
            <a:r>
              <a:rPr lang="en-US" sz="1600" dirty="0">
                <a:latin typeface="Consolas" pitchFamily="49" charset="0"/>
                <a:cs typeface="Consolas" pitchFamily="49" charset="0"/>
              </a:rPr>
              <a:t>    return value</a:t>
            </a:r>
            <a:endParaRPr lang="en-US" sz="1600" kern="0"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F957131D-3C62-4ECF-B062-7C4423A351DD}"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43</a:t>
            </a:fld>
            <a:endParaRPr lang="en-U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Stepwise Refinement</a:t>
            </a:r>
            <a:endParaRPr lang="en-US" sz="4000" dirty="0"/>
          </a:p>
        </p:txBody>
      </p:sp>
      <p:sp>
        <p:nvSpPr>
          <p:cNvPr id="7" name="Text Placeholder 6"/>
          <p:cNvSpPr>
            <a:spLocks noGrp="1"/>
          </p:cNvSpPr>
          <p:nvPr>
            <p:ph type="body" idx="1"/>
          </p:nvPr>
        </p:nvSpPr>
        <p:spPr/>
        <p:txBody>
          <a:bodyPr/>
          <a:lstStyle/>
          <a:p>
            <a:r>
              <a:rPr lang="en-US" dirty="0" smtClean="0"/>
              <a:t>Section 5.7</a:t>
            </a:r>
            <a:endParaRPr lang="en-US" dirty="0"/>
          </a:p>
        </p:txBody>
      </p:sp>
      <p:sp>
        <p:nvSpPr>
          <p:cNvPr id="4" name="Date Placeholder 3"/>
          <p:cNvSpPr>
            <a:spLocks noGrp="1"/>
          </p:cNvSpPr>
          <p:nvPr>
            <p:ph type="dt" sz="half" idx="10"/>
          </p:nvPr>
        </p:nvSpPr>
        <p:spPr/>
        <p:txBody>
          <a:bodyPr/>
          <a:lstStyle/>
          <a:p>
            <a:fld id="{3AF4D0BE-78BC-4252-8111-A8B5957F2A94}"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44</a:t>
            </a:fld>
            <a:endParaRPr lang="en-US" altLang="en-US"/>
          </a:p>
        </p:txBody>
      </p:sp>
    </p:spTree>
    <p:extLst>
      <p:ext uri="{BB962C8B-B14F-4D97-AF65-F5344CB8AC3E}">
        <p14:creationId xmlns:p14="http://schemas.microsoft.com/office/powerpoint/2010/main" val="5948221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2667000"/>
            <a:ext cx="4572000" cy="2401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155" name="Title 1"/>
          <p:cNvSpPr>
            <a:spLocks noGrp="1"/>
          </p:cNvSpPr>
          <p:nvPr>
            <p:ph type="title"/>
          </p:nvPr>
        </p:nvSpPr>
        <p:spPr/>
        <p:txBody>
          <a:bodyPr>
            <a:normAutofit/>
          </a:bodyPr>
          <a:lstStyle/>
          <a:p>
            <a:r>
              <a:rPr lang="en-US" altLang="en-US" dirty="0" smtClean="0">
                <a:ea typeface="ＭＳ Ｐゴシック" panose="020B0600070205080204" pitchFamily="34" charset="-128"/>
              </a:rPr>
              <a:t>Stepwise Refinement</a:t>
            </a:r>
          </a:p>
        </p:txBody>
      </p:sp>
      <p:sp>
        <p:nvSpPr>
          <p:cNvPr id="49156" name="Content Placeholder 7"/>
          <p:cNvSpPr>
            <a:spLocks noGrp="1"/>
          </p:cNvSpPr>
          <p:nvPr>
            <p:ph idx="1"/>
          </p:nvPr>
        </p:nvSpPr>
        <p:spPr/>
        <p:txBody>
          <a:bodyPr/>
          <a:lstStyle/>
          <a:p>
            <a:pPr lvl="1"/>
            <a:r>
              <a:rPr lang="en-US" altLang="en-US" dirty="0" smtClean="0">
                <a:ea typeface="ＭＳ Ｐゴシック" panose="020B0600070205080204" pitchFamily="34" charset="-128"/>
              </a:rPr>
              <a:t>To solve a difficult task, break it down into simpler tasks </a:t>
            </a:r>
          </a:p>
          <a:p>
            <a:pPr lvl="1"/>
            <a:r>
              <a:rPr lang="en-US" altLang="en-US" dirty="0" smtClean="0">
                <a:ea typeface="ＭＳ Ｐゴシック" panose="020B0600070205080204" pitchFamily="34" charset="-128"/>
              </a:rPr>
              <a:t>Then keep breaking down the simpler tasks into even simpler ones, until you are left with tasks that you know how to solve</a:t>
            </a:r>
          </a:p>
        </p:txBody>
      </p:sp>
      <p:sp>
        <p:nvSpPr>
          <p:cNvPr id="2" name="Date Placeholder 1"/>
          <p:cNvSpPr>
            <a:spLocks noGrp="1"/>
          </p:cNvSpPr>
          <p:nvPr>
            <p:ph type="dt" sz="half" idx="10"/>
          </p:nvPr>
        </p:nvSpPr>
        <p:spPr/>
        <p:txBody>
          <a:bodyPr/>
          <a:lstStyle/>
          <a:p>
            <a:fld id="{D65192D7-9624-4CA1-A1D6-A84391659C19}"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45</a:t>
            </a:fld>
            <a:endParaRPr lang="en-US" altLang="en-US"/>
          </a:p>
        </p:txBody>
      </p:sp>
    </p:spTree>
    <p:extLst>
      <p:ext uri="{BB962C8B-B14F-4D97-AF65-F5344CB8AC3E}">
        <p14:creationId xmlns:p14="http://schemas.microsoft.com/office/powerpoint/2010/main" val="395485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smtClean="0">
                <a:ea typeface="ＭＳ Ｐゴシック" panose="020B0600070205080204" pitchFamily="34" charset="-128"/>
              </a:rPr>
              <a:t>Get Coffee</a:t>
            </a:r>
          </a:p>
        </p:txBody>
      </p:sp>
      <p:sp>
        <p:nvSpPr>
          <p:cNvPr id="50179" name="Content Placeholder 2"/>
          <p:cNvSpPr>
            <a:spLocks noGrp="1"/>
          </p:cNvSpPr>
          <p:nvPr>
            <p:ph idx="1"/>
          </p:nvPr>
        </p:nvSpPr>
        <p:spPr>
          <a:xfrm>
            <a:off x="252413" y="4343400"/>
            <a:ext cx="8458200" cy="1066800"/>
          </a:xfrm>
        </p:spPr>
        <p:txBody>
          <a:bodyPr>
            <a:normAutofit lnSpcReduction="10000"/>
          </a:bodyPr>
          <a:lstStyle/>
          <a:p>
            <a:r>
              <a:rPr lang="en-US" altLang="en-US" dirty="0" smtClean="0">
                <a:ea typeface="ＭＳ Ｐゴシック" panose="020B0600070205080204" pitchFamily="34" charset="-128"/>
              </a:rPr>
              <a:t>If you must make coffee, there are two ways:</a:t>
            </a:r>
          </a:p>
          <a:p>
            <a:pPr lvl="1"/>
            <a:r>
              <a:rPr lang="en-US" altLang="en-US" sz="2000" dirty="0" smtClean="0">
                <a:ea typeface="ＭＳ Ｐゴシック" panose="020B0600070205080204" pitchFamily="34" charset="-128"/>
              </a:rPr>
              <a:t>Make Instant Coffee</a:t>
            </a:r>
          </a:p>
          <a:p>
            <a:pPr lvl="1"/>
            <a:r>
              <a:rPr lang="en-US" altLang="en-US" sz="2000" dirty="0" smtClean="0">
                <a:ea typeface="ＭＳ Ｐゴシック" panose="020B0600070205080204" pitchFamily="34" charset="-128"/>
              </a:rPr>
              <a:t>Brew Coffee</a:t>
            </a:r>
          </a:p>
          <a:p>
            <a:pPr lvl="1"/>
            <a:endParaRPr lang="en-US" altLang="en-US" sz="2400" dirty="0" smtClean="0">
              <a:ea typeface="ＭＳ Ｐゴシック" panose="020B0600070205080204" pitchFamily="34" charset="-128"/>
            </a:endParaRPr>
          </a:p>
        </p:txBody>
      </p:sp>
      <p:pic>
        <p:nvPicPr>
          <p:cNvPr id="5018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295400"/>
            <a:ext cx="3756025" cy="197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018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1843088"/>
            <a:ext cx="4114800" cy="2347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6173AECF-E73A-4C53-98D5-A54490AE533E}"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46</a:t>
            </a:fld>
            <a:endParaRPr lang="en-US" altLang="en-US"/>
          </a:p>
        </p:txBody>
      </p:sp>
    </p:spTree>
    <p:extLst>
      <p:ext uri="{BB962C8B-B14F-4D97-AF65-F5344CB8AC3E}">
        <p14:creationId xmlns:p14="http://schemas.microsoft.com/office/powerpoint/2010/main" val="14015999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smtClean="0">
                <a:ea typeface="ＭＳ Ｐゴシック" panose="020B0600070205080204" pitchFamily="34" charset="-128"/>
              </a:rPr>
              <a:t>Instant Coffee</a:t>
            </a:r>
          </a:p>
        </p:txBody>
      </p:sp>
      <p:sp>
        <p:nvSpPr>
          <p:cNvPr id="51203" name="Content Placeholder 2"/>
          <p:cNvSpPr>
            <a:spLocks noGrp="1"/>
          </p:cNvSpPr>
          <p:nvPr>
            <p:ph idx="1"/>
          </p:nvPr>
        </p:nvSpPr>
        <p:spPr/>
        <p:txBody>
          <a:bodyPr>
            <a:normAutofit/>
          </a:bodyPr>
          <a:lstStyle/>
          <a:p>
            <a:pPr>
              <a:spcBef>
                <a:spcPts val="200"/>
              </a:spcBef>
            </a:pPr>
            <a:r>
              <a:rPr lang="en-US" altLang="en-US" dirty="0" smtClean="0">
                <a:ea typeface="ＭＳ Ｐゴシック" panose="020B0600070205080204" pitchFamily="34" charset="-128"/>
              </a:rPr>
              <a:t>Two ways to boil water</a:t>
            </a:r>
          </a:p>
          <a:p>
            <a:pPr lvl="1">
              <a:spcBef>
                <a:spcPts val="200"/>
              </a:spcBef>
              <a:buFont typeface="Wingdings" panose="05000000000000000000" pitchFamily="2" charset="2"/>
              <a:buNone/>
            </a:pPr>
            <a:r>
              <a:rPr lang="en-US" altLang="en-US" sz="2000" dirty="0" smtClean="0">
                <a:ea typeface="ＭＳ Ｐゴシック" panose="020B0600070205080204" pitchFamily="34" charset="-128"/>
              </a:rPr>
              <a:t>1) Use Microwave</a:t>
            </a:r>
          </a:p>
          <a:p>
            <a:pPr lvl="1">
              <a:spcBef>
                <a:spcPts val="200"/>
              </a:spcBef>
              <a:buFont typeface="Wingdings" panose="05000000000000000000" pitchFamily="2" charset="2"/>
              <a:buNone/>
            </a:pPr>
            <a:r>
              <a:rPr lang="en-US" altLang="en-US" sz="2000" dirty="0" smtClean="0">
                <a:ea typeface="ＭＳ Ｐゴシック" panose="020B0600070205080204" pitchFamily="34" charset="-128"/>
              </a:rPr>
              <a:t>2) Use Kettle on Stove</a:t>
            </a:r>
          </a:p>
        </p:txBody>
      </p:sp>
      <p:sp>
        <p:nvSpPr>
          <p:cNvPr id="2" name="Date Placeholder 1"/>
          <p:cNvSpPr>
            <a:spLocks noGrp="1"/>
          </p:cNvSpPr>
          <p:nvPr>
            <p:ph type="dt" sz="half" idx="10"/>
          </p:nvPr>
        </p:nvSpPr>
        <p:spPr/>
        <p:txBody>
          <a:bodyPr/>
          <a:lstStyle/>
          <a:p>
            <a:fld id="{75772C39-81B5-4DD5-8A2C-BD2189E7E165}"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47</a:t>
            </a:fld>
            <a:endParaRPr lang="en-US" altLang="en-US"/>
          </a:p>
        </p:txBody>
      </p:sp>
      <p:pic>
        <p:nvPicPr>
          <p:cNvPr id="5120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2306"/>
          <a:stretch>
            <a:fillRect/>
          </a:stretch>
        </p:blipFill>
        <p:spPr bwMode="auto">
          <a:xfrm>
            <a:off x="5229225" y="457200"/>
            <a:ext cx="3228975" cy="1885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2286000"/>
            <a:ext cx="1181100"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0" y="2667000"/>
            <a:ext cx="4000500" cy="370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275717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smtClean="0">
                <a:ea typeface="ＭＳ Ｐゴシック" panose="020B0600070205080204" pitchFamily="34" charset="-128"/>
              </a:rPr>
              <a:t>Brew Coffee</a:t>
            </a:r>
          </a:p>
        </p:txBody>
      </p:sp>
      <p:sp>
        <p:nvSpPr>
          <p:cNvPr id="52227" name="Content Placeholder 2"/>
          <p:cNvSpPr>
            <a:spLocks noGrp="1"/>
          </p:cNvSpPr>
          <p:nvPr>
            <p:ph idx="1"/>
          </p:nvPr>
        </p:nvSpPr>
        <p:spPr/>
        <p:txBody>
          <a:bodyPr/>
          <a:lstStyle/>
          <a:p>
            <a:r>
              <a:rPr lang="en-US" altLang="en-US" dirty="0" smtClean="0">
                <a:ea typeface="ＭＳ Ｐゴシック" panose="020B0600070205080204" pitchFamily="34" charset="-128"/>
              </a:rPr>
              <a:t>Assumes coffee maker</a:t>
            </a:r>
          </a:p>
          <a:p>
            <a:pPr lvl="1"/>
            <a:r>
              <a:rPr lang="en-US" altLang="en-US" sz="2000" dirty="0" smtClean="0">
                <a:ea typeface="ＭＳ Ｐゴシック" panose="020B0600070205080204" pitchFamily="34" charset="-128"/>
              </a:rPr>
              <a:t>Add water</a:t>
            </a:r>
          </a:p>
          <a:p>
            <a:pPr lvl="1"/>
            <a:r>
              <a:rPr lang="en-US" altLang="en-US" sz="2000" dirty="0" smtClean="0">
                <a:ea typeface="ＭＳ Ｐゴシック" panose="020B0600070205080204" pitchFamily="34" charset="-128"/>
              </a:rPr>
              <a:t>Add filter</a:t>
            </a:r>
          </a:p>
          <a:p>
            <a:pPr lvl="1"/>
            <a:r>
              <a:rPr lang="en-US" altLang="en-US" sz="2000" dirty="0" smtClean="0">
                <a:ea typeface="ＭＳ Ｐゴシック" panose="020B0600070205080204" pitchFamily="34" charset="-128"/>
              </a:rPr>
              <a:t>Grind Coffee</a:t>
            </a:r>
          </a:p>
          <a:p>
            <a:pPr lvl="2"/>
            <a:r>
              <a:rPr lang="en-US" altLang="en-US" sz="2000" dirty="0" smtClean="0">
                <a:ea typeface="ＭＳ Ｐゴシック" panose="020B0600070205080204" pitchFamily="34" charset="-128"/>
              </a:rPr>
              <a:t>Add beans to grinder</a:t>
            </a:r>
          </a:p>
          <a:p>
            <a:pPr lvl="2"/>
            <a:r>
              <a:rPr lang="en-US" altLang="en-US" sz="2000" dirty="0" smtClean="0">
                <a:ea typeface="ＭＳ Ｐゴシック" panose="020B0600070205080204" pitchFamily="34" charset="-128"/>
              </a:rPr>
              <a:t>Grind 60 seconds</a:t>
            </a:r>
          </a:p>
          <a:p>
            <a:pPr lvl="1"/>
            <a:r>
              <a:rPr lang="en-US" altLang="en-US" sz="2000" dirty="0" smtClean="0">
                <a:ea typeface="ＭＳ Ｐゴシック" panose="020B0600070205080204" pitchFamily="34" charset="-128"/>
              </a:rPr>
              <a:t>Fill filter with ground coffee</a:t>
            </a:r>
          </a:p>
          <a:p>
            <a:pPr lvl="1"/>
            <a:r>
              <a:rPr lang="en-US" altLang="en-US" sz="2000" dirty="0" smtClean="0">
                <a:ea typeface="ＭＳ Ｐゴシック" panose="020B0600070205080204" pitchFamily="34" charset="-128"/>
              </a:rPr>
              <a:t>Turn coffee maker on</a:t>
            </a:r>
          </a:p>
          <a:p>
            <a:r>
              <a:rPr lang="en-US" altLang="en-US" dirty="0" smtClean="0">
                <a:ea typeface="ＭＳ Ｐゴシック" panose="020B0600070205080204" pitchFamily="34" charset="-128"/>
              </a:rPr>
              <a:t>Steps are easily done</a:t>
            </a:r>
          </a:p>
          <a:p>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BC48FC0E-21C4-47AA-8920-6F5AD7B9DF32}"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48</a:t>
            </a:fld>
            <a:endParaRPr lang="en-US" altLang="en-US"/>
          </a:p>
        </p:txBody>
      </p:sp>
      <p:pic>
        <p:nvPicPr>
          <p:cNvPr id="522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2500" y="390525"/>
            <a:ext cx="1171575" cy="593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2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9300" y="3209925"/>
            <a:ext cx="1485900" cy="180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444507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a:bodyPr>
          <a:lstStyle/>
          <a:p>
            <a:r>
              <a:rPr lang="en-US" altLang="en-US" dirty="0" smtClean="0">
                <a:ea typeface="ＭＳ Ｐゴシック" panose="020B0600070205080204" pitchFamily="34" charset="-128"/>
              </a:rPr>
              <a:t>Stepwise Refinement Example</a:t>
            </a:r>
          </a:p>
        </p:txBody>
      </p:sp>
      <p:sp>
        <p:nvSpPr>
          <p:cNvPr id="53251"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cs typeface="Times New Roman" panose="02020603050405020304" pitchFamily="18" charset="0"/>
              </a:rPr>
              <a:t>When printing a check, it is customary to write the check amount both as a number (</a:t>
            </a:r>
            <a:r>
              <a:rPr lang="ja-JP" altLang="en-US" dirty="0" smtClean="0">
                <a:ea typeface="ＭＳ Ｐゴシック" panose="020B0600070205080204" pitchFamily="34" charset="-128"/>
                <a:cs typeface="Times New Roman" panose="02020603050405020304" pitchFamily="18" charset="0"/>
              </a:rPr>
              <a:t>“</a:t>
            </a:r>
            <a:r>
              <a:rPr lang="en-US" altLang="ja-JP" dirty="0" smtClean="0">
                <a:ea typeface="ＭＳ Ｐゴシック" panose="020B0600070205080204" pitchFamily="34" charset="-128"/>
                <a:cs typeface="Times New Roman" panose="02020603050405020304" pitchFamily="18" charset="0"/>
              </a:rPr>
              <a:t>$274.15</a:t>
            </a:r>
            <a:r>
              <a:rPr lang="ja-JP" altLang="en-US" dirty="0" smtClean="0">
                <a:ea typeface="ＭＳ Ｐゴシック" panose="020B0600070205080204" pitchFamily="34" charset="-128"/>
                <a:cs typeface="Times New Roman" panose="02020603050405020304" pitchFamily="18" charset="0"/>
              </a:rPr>
              <a:t>”</a:t>
            </a:r>
            <a:r>
              <a:rPr lang="en-US" altLang="ja-JP" dirty="0" smtClean="0">
                <a:ea typeface="ＭＳ Ｐゴシック" panose="020B0600070205080204" pitchFamily="34" charset="-128"/>
                <a:cs typeface="Times New Roman" panose="02020603050405020304" pitchFamily="18" charset="0"/>
              </a:rPr>
              <a:t>) and as a text string (</a:t>
            </a:r>
            <a:r>
              <a:rPr lang="ja-JP" altLang="en-US" dirty="0" smtClean="0">
                <a:ea typeface="ＭＳ Ｐゴシック" panose="020B0600070205080204" pitchFamily="34" charset="-128"/>
                <a:cs typeface="Times New Roman" panose="02020603050405020304" pitchFamily="18" charset="0"/>
              </a:rPr>
              <a:t>“</a:t>
            </a:r>
            <a:r>
              <a:rPr lang="en-US" altLang="ja-JP" dirty="0" smtClean="0">
                <a:ea typeface="ＭＳ Ｐゴシック" panose="020B0600070205080204" pitchFamily="34" charset="-128"/>
                <a:cs typeface="Times New Roman" panose="02020603050405020304" pitchFamily="18" charset="0"/>
              </a:rPr>
              <a:t>two hundred seventy four dollars and 15 cents</a:t>
            </a:r>
            <a:r>
              <a:rPr lang="ja-JP" altLang="en-US" dirty="0" smtClean="0">
                <a:ea typeface="ＭＳ Ｐゴシック" panose="020B0600070205080204" pitchFamily="34" charset="-128"/>
                <a:cs typeface="Times New Roman" panose="02020603050405020304" pitchFamily="18" charset="0"/>
              </a:rPr>
              <a:t>”</a:t>
            </a:r>
            <a:r>
              <a:rPr lang="en-US" altLang="ja-JP" dirty="0" smtClean="0">
                <a:ea typeface="ＭＳ Ｐゴシック" panose="020B0600070205080204" pitchFamily="34" charset="-128"/>
                <a:cs typeface="Times New Roman" panose="02020603050405020304" pitchFamily="18" charset="0"/>
              </a:rPr>
              <a:t>) </a:t>
            </a:r>
          </a:p>
          <a:p>
            <a:r>
              <a:rPr lang="en-US" altLang="ja-JP" dirty="0" smtClean="0">
                <a:ea typeface="ＭＳ Ｐゴシック" panose="020B0600070205080204" pitchFamily="34" charset="-128"/>
                <a:cs typeface="Times New Roman" panose="02020603050405020304" pitchFamily="18" charset="0"/>
              </a:rPr>
              <a:t>Write a program to turn a number into a text string</a:t>
            </a:r>
          </a:p>
          <a:p>
            <a:r>
              <a:rPr lang="en-US" altLang="en-US" dirty="0" smtClean="0">
                <a:ea typeface="ＭＳ Ｐゴシック" panose="020B0600070205080204" pitchFamily="34" charset="-128"/>
              </a:rPr>
              <a:t>Wow, sounds difficult!</a:t>
            </a:r>
          </a:p>
          <a:p>
            <a:r>
              <a:rPr lang="en-US" altLang="en-US" dirty="0" smtClean="0">
                <a:ea typeface="ＭＳ Ｐゴシック" panose="020B0600070205080204" pitchFamily="34" charset="-128"/>
              </a:rPr>
              <a:t>Break it down</a:t>
            </a:r>
          </a:p>
          <a:p>
            <a:pPr lvl="1"/>
            <a:r>
              <a:rPr lang="en-US" altLang="en-US" sz="2000" dirty="0" smtClean="0">
                <a:ea typeface="ＭＳ Ｐゴシック" panose="020B0600070205080204" pitchFamily="34" charset="-128"/>
              </a:rPr>
              <a:t>Let’</a:t>
            </a:r>
            <a:r>
              <a:rPr lang="en-US" altLang="ja-JP" sz="2000" dirty="0" smtClean="0">
                <a:ea typeface="ＭＳ Ｐゴシック" panose="020B0600070205080204" pitchFamily="34" charset="-128"/>
              </a:rPr>
              <a:t>s take the dollar part (274) and come up with a plan</a:t>
            </a:r>
          </a:p>
          <a:p>
            <a:pPr lvl="1"/>
            <a:r>
              <a:rPr lang="en-US" altLang="en-US" sz="2000" dirty="0" smtClean="0">
                <a:ea typeface="ＭＳ Ｐゴシック" panose="020B0600070205080204" pitchFamily="34" charset="-128"/>
              </a:rPr>
              <a:t>Take an Integer from 0 – 999</a:t>
            </a:r>
          </a:p>
          <a:p>
            <a:pPr lvl="1"/>
            <a:r>
              <a:rPr lang="en-US" altLang="en-US" sz="2000" dirty="0" smtClean="0">
                <a:ea typeface="ＭＳ Ｐゴシック" panose="020B0600070205080204" pitchFamily="34" charset="-128"/>
              </a:rPr>
              <a:t>Return a String</a:t>
            </a:r>
          </a:p>
          <a:p>
            <a:pPr lvl="1"/>
            <a:r>
              <a:rPr lang="en-US" altLang="en-US" sz="2000" dirty="0" smtClean="0">
                <a:ea typeface="ＭＳ Ｐゴシック" panose="020B0600070205080204" pitchFamily="34" charset="-128"/>
              </a:rPr>
              <a:t>Still pretty hard…</a:t>
            </a:r>
          </a:p>
        </p:txBody>
      </p:sp>
      <p:sp>
        <p:nvSpPr>
          <p:cNvPr id="2" name="Date Placeholder 1"/>
          <p:cNvSpPr>
            <a:spLocks noGrp="1"/>
          </p:cNvSpPr>
          <p:nvPr>
            <p:ph type="dt" sz="half" idx="10"/>
          </p:nvPr>
        </p:nvSpPr>
        <p:spPr/>
        <p:txBody>
          <a:bodyPr/>
          <a:lstStyle/>
          <a:p>
            <a:fld id="{2AE78494-9604-478C-BD81-82E11D279624}"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49</a:t>
            </a:fld>
            <a:endParaRPr lang="en-US" altLang="en-US"/>
          </a:p>
        </p:txBody>
      </p:sp>
    </p:spTree>
    <p:extLst>
      <p:ext uri="{BB962C8B-B14F-4D97-AF65-F5344CB8AC3E}">
        <p14:creationId xmlns:p14="http://schemas.microsoft.com/office/powerpoint/2010/main" val="2004152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smtClean="0">
                <a:ea typeface="ＭＳ Ｐゴシック" panose="020B0600070205080204" pitchFamily="34" charset="-128"/>
              </a:rPr>
              <a:t>Functions as Black Boxes</a:t>
            </a:r>
          </a:p>
        </p:txBody>
      </p:sp>
      <p:sp>
        <p:nvSpPr>
          <p:cNvPr id="13315" name="Content Placeholder 2"/>
          <p:cNvSpPr>
            <a:spLocks noGrp="1"/>
          </p:cNvSpPr>
          <p:nvPr>
            <p:ph idx="1"/>
          </p:nvPr>
        </p:nvSpPr>
        <p:spPr/>
        <p:txBody>
          <a:bodyPr/>
          <a:lstStyle/>
          <a:p>
            <a:r>
              <a:rPr lang="en-US" altLang="en-US" dirty="0" smtClean="0">
                <a:ea typeface="ＭＳ Ｐゴシック" panose="020B0600070205080204" pitchFamily="34" charset="-128"/>
              </a:rPr>
              <a:t>A function</a:t>
            </a:r>
            <a:r>
              <a:rPr lang="en-US" altLang="en-US" b="1" dirty="0" smtClean="0">
                <a:ea typeface="ＭＳ Ｐゴシック" panose="020B0600070205080204" pitchFamily="34" charset="-128"/>
              </a:rPr>
              <a:t> </a:t>
            </a:r>
            <a:r>
              <a:rPr lang="en-US" altLang="en-US" dirty="0" smtClean="0">
                <a:ea typeface="ＭＳ Ｐゴシック" panose="020B0600070205080204" pitchFamily="34" charset="-128"/>
              </a:rPr>
              <a:t>is a sequence of instructions with a name</a:t>
            </a:r>
          </a:p>
          <a:p>
            <a:r>
              <a:rPr lang="en-US" altLang="en-US" dirty="0" smtClean="0">
                <a:ea typeface="ＭＳ Ｐゴシック" panose="020B0600070205080204" pitchFamily="34" charset="-128"/>
              </a:rPr>
              <a:t>For example, the round function, which was introduced in Chapter 2, contains instructions to round a floating-point value to a specified number of decimal places</a:t>
            </a:r>
          </a:p>
        </p:txBody>
      </p:sp>
      <p:sp>
        <p:nvSpPr>
          <p:cNvPr id="2" name="Date Placeholder 1"/>
          <p:cNvSpPr>
            <a:spLocks noGrp="1"/>
          </p:cNvSpPr>
          <p:nvPr>
            <p:ph type="dt" sz="half" idx="10"/>
          </p:nvPr>
        </p:nvSpPr>
        <p:spPr/>
        <p:txBody>
          <a:bodyPr/>
          <a:lstStyle/>
          <a:p>
            <a:fld id="{2A9502C4-B806-41AD-8FCC-B2BD407E63C0}"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5</a:t>
            </a:fld>
            <a:endParaRPr lang="en-US"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Title 1"/>
          <p:cNvSpPr>
            <a:spLocks noGrp="1"/>
          </p:cNvSpPr>
          <p:nvPr>
            <p:ph type="title"/>
          </p:nvPr>
        </p:nvSpPr>
        <p:spPr/>
        <p:txBody>
          <a:bodyPr>
            <a:normAutofit/>
          </a:bodyPr>
          <a:lstStyle/>
          <a:p>
            <a:r>
              <a:rPr lang="en-US" altLang="en-US" dirty="0" smtClean="0">
                <a:ea typeface="ＭＳ Ｐゴシック" panose="020B0600070205080204" pitchFamily="34" charset="-128"/>
              </a:rPr>
              <a:t>Stepwise Refinement Example</a:t>
            </a:r>
          </a:p>
        </p:txBody>
      </p:sp>
      <p:sp>
        <p:nvSpPr>
          <p:cNvPr id="54274" name="Content Placeholder 2"/>
          <p:cNvSpPr>
            <a:spLocks noGrp="1"/>
          </p:cNvSpPr>
          <p:nvPr>
            <p:ph idx="1"/>
          </p:nvPr>
        </p:nvSpPr>
        <p:spPr/>
        <p:txBody>
          <a:bodyPr>
            <a:normAutofit/>
          </a:bodyPr>
          <a:lstStyle/>
          <a:p>
            <a:pPr>
              <a:spcBef>
                <a:spcPts val="200"/>
              </a:spcBef>
            </a:pPr>
            <a:r>
              <a:rPr lang="en-US" altLang="en-US" dirty="0" smtClean="0">
                <a:ea typeface="ＭＳ Ｐゴシック" panose="020B0600070205080204" pitchFamily="34" charset="-128"/>
              </a:rPr>
              <a:t>Take it digit by digit (2, 7, 4) – left to right</a:t>
            </a:r>
          </a:p>
          <a:p>
            <a:pPr>
              <a:spcBef>
                <a:spcPts val="200"/>
              </a:spcBef>
            </a:pPr>
            <a:r>
              <a:rPr lang="en-US" altLang="en-US" dirty="0" smtClean="0">
                <a:ea typeface="ＭＳ Ｐゴシック" panose="020B0600070205080204" pitchFamily="34" charset="-128"/>
              </a:rPr>
              <a:t>Handle the first digit (hundreds)</a:t>
            </a:r>
          </a:p>
          <a:p>
            <a:pPr lvl="1">
              <a:spcBef>
                <a:spcPts val="200"/>
              </a:spcBef>
            </a:pPr>
            <a:r>
              <a:rPr lang="en-US" altLang="en-US" sz="2000" dirty="0" smtClean="0">
                <a:ea typeface="ＭＳ Ｐゴシック" panose="020B0600070205080204" pitchFamily="34" charset="-128"/>
              </a:rPr>
              <a:t>If empty, we</a:t>
            </a:r>
            <a:r>
              <a:rPr lang="en-US" altLang="en-US" sz="2000" dirty="0">
                <a:ea typeface="ＭＳ Ｐゴシック" panose="020B0600070205080204" pitchFamily="34" charset="-128"/>
              </a:rPr>
              <a:t> </a:t>
            </a:r>
            <a:r>
              <a:rPr lang="en-US" altLang="en-US" sz="2000" dirty="0" smtClean="0">
                <a:ea typeface="ＭＳ Ｐゴシック" panose="020B0600070205080204" pitchFamily="34" charset="-128"/>
              </a:rPr>
              <a:t>a</a:t>
            </a:r>
            <a:r>
              <a:rPr lang="en-US" altLang="ja-JP" sz="2000" dirty="0" smtClean="0">
                <a:ea typeface="ＭＳ Ｐゴシック" panose="020B0600070205080204" pitchFamily="34" charset="-128"/>
              </a:rPr>
              <a:t>re done with hundreds</a:t>
            </a:r>
          </a:p>
          <a:p>
            <a:pPr lvl="1">
              <a:spcBef>
                <a:spcPts val="200"/>
              </a:spcBef>
            </a:pPr>
            <a:r>
              <a:rPr lang="en-US" altLang="en-US" sz="2000" dirty="0" smtClean="0">
                <a:ea typeface="ＭＳ Ｐゴシック" panose="020B0600070205080204" pitchFamily="34" charset="-128"/>
              </a:rPr>
              <a:t>Get first digit (Integer from 1 – 9)</a:t>
            </a:r>
          </a:p>
          <a:p>
            <a:pPr lvl="1">
              <a:spcBef>
                <a:spcPts val="200"/>
              </a:spcBef>
            </a:pPr>
            <a:r>
              <a:rPr lang="en-US" altLang="en-US" sz="2000" dirty="0" smtClean="0">
                <a:ea typeface="ＭＳ Ｐゴシック" panose="020B0600070205080204" pitchFamily="34" charset="-128"/>
              </a:rPr>
              <a:t>Get digit name (“</a:t>
            </a:r>
            <a:r>
              <a:rPr lang="en-US" altLang="ja-JP" sz="2000" dirty="0" smtClean="0">
                <a:ea typeface="ＭＳ Ｐゴシック" panose="020B0600070205080204" pitchFamily="34" charset="-128"/>
              </a:rPr>
              <a:t>one”, “two”, “three”…) </a:t>
            </a:r>
          </a:p>
          <a:p>
            <a:pPr lvl="1">
              <a:spcBef>
                <a:spcPts val="200"/>
              </a:spcBef>
            </a:pPr>
            <a:r>
              <a:rPr lang="en-US" altLang="en-US" sz="2000" dirty="0" smtClean="0">
                <a:ea typeface="ＭＳ Ｐゴシック" panose="020B0600070205080204" pitchFamily="34" charset="-128"/>
              </a:rPr>
              <a:t>Add the word “</a:t>
            </a:r>
            <a:r>
              <a:rPr lang="en-US" altLang="ja-JP" sz="2000" dirty="0" smtClean="0">
                <a:ea typeface="ＭＳ Ｐゴシック" panose="020B0600070205080204" pitchFamily="34" charset="-128"/>
              </a:rPr>
              <a:t>hundred”</a:t>
            </a:r>
          </a:p>
          <a:p>
            <a:pPr lvl="1">
              <a:spcBef>
                <a:spcPts val="200"/>
              </a:spcBef>
            </a:pPr>
            <a:r>
              <a:rPr lang="en-US" altLang="en-US" sz="2000" dirty="0" smtClean="0">
                <a:ea typeface="ＭＳ Ｐゴシック" panose="020B0600070205080204" pitchFamily="34" charset="-128"/>
              </a:rPr>
              <a:t>Sounds easy!</a:t>
            </a:r>
          </a:p>
          <a:p>
            <a:pPr>
              <a:spcBef>
                <a:spcPts val="200"/>
              </a:spcBef>
            </a:pPr>
            <a:r>
              <a:rPr lang="en-US" altLang="en-US" dirty="0" smtClean="0">
                <a:ea typeface="ＭＳ Ｐゴシック" panose="020B0600070205080204" pitchFamily="34" charset="-128"/>
              </a:rPr>
              <a:t>Second digit (tens)</a:t>
            </a:r>
          </a:p>
          <a:p>
            <a:pPr lvl="1">
              <a:spcBef>
                <a:spcPts val="200"/>
              </a:spcBef>
            </a:pPr>
            <a:r>
              <a:rPr lang="en-US" altLang="en-US" sz="2000" dirty="0" smtClean="0">
                <a:ea typeface="ＭＳ Ｐゴシック" panose="020B0600070205080204" pitchFamily="34" charset="-128"/>
              </a:rPr>
              <a:t>Get second digit (Integer from 0 – 9)</a:t>
            </a:r>
          </a:p>
          <a:p>
            <a:pPr lvl="1">
              <a:spcBef>
                <a:spcPts val="200"/>
              </a:spcBef>
            </a:pPr>
            <a:r>
              <a:rPr lang="en-US" altLang="en-US" sz="2000" dirty="0" smtClean="0">
                <a:ea typeface="ＭＳ Ｐゴシック" panose="020B0600070205080204" pitchFamily="34" charset="-128"/>
              </a:rPr>
              <a:t>If 0, we are done with tens… handle third digit</a:t>
            </a:r>
          </a:p>
          <a:p>
            <a:pPr lvl="1">
              <a:spcBef>
                <a:spcPts val="200"/>
              </a:spcBef>
            </a:pPr>
            <a:r>
              <a:rPr lang="en-US" altLang="en-US" sz="2000" dirty="0" smtClean="0">
                <a:ea typeface="ＭＳ Ｐゴシック" panose="020B0600070205080204" pitchFamily="34" charset="-128"/>
              </a:rPr>
              <a:t>If 1, … may be eleven, twelve...  Teens… Not easy!</a:t>
            </a:r>
          </a:p>
          <a:p>
            <a:pPr lvl="2">
              <a:spcBef>
                <a:spcPts val="200"/>
              </a:spcBef>
            </a:pPr>
            <a:r>
              <a:rPr lang="en-US" altLang="en-US" sz="2000" dirty="0" smtClean="0">
                <a:ea typeface="ＭＳ Ｐゴシック" panose="020B0600070205080204" pitchFamily="34" charset="-128"/>
              </a:rPr>
              <a:t>Let’</a:t>
            </a:r>
            <a:r>
              <a:rPr lang="en-US" altLang="ja-JP" sz="2000" dirty="0" smtClean="0">
                <a:ea typeface="ＭＳ Ｐゴシック" panose="020B0600070205080204" pitchFamily="34" charset="-128"/>
              </a:rPr>
              <a:t>s look at each possibility left (1x-9x)… </a:t>
            </a:r>
          </a:p>
        </p:txBody>
      </p:sp>
      <p:sp>
        <p:nvSpPr>
          <p:cNvPr id="2" name="Date Placeholder 1"/>
          <p:cNvSpPr>
            <a:spLocks noGrp="1"/>
          </p:cNvSpPr>
          <p:nvPr>
            <p:ph type="dt" sz="half" idx="10"/>
          </p:nvPr>
        </p:nvSpPr>
        <p:spPr/>
        <p:txBody>
          <a:bodyPr/>
          <a:lstStyle/>
          <a:p>
            <a:fld id="{A63C18D2-6352-44E3-9687-A1092AA16B19}"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50</a:t>
            </a:fld>
            <a:endParaRPr lang="en-US" altLang="en-US"/>
          </a:p>
        </p:txBody>
      </p:sp>
    </p:spTree>
    <p:extLst>
      <p:ext uri="{BB962C8B-B14F-4D97-AF65-F5344CB8AC3E}">
        <p14:creationId xmlns:p14="http://schemas.microsoft.com/office/powerpoint/2010/main" val="32686542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rmAutofit/>
          </a:bodyPr>
          <a:lstStyle/>
          <a:p>
            <a:r>
              <a:rPr lang="en-US" altLang="en-US" dirty="0" smtClean="0">
                <a:ea typeface="ＭＳ Ｐゴシック" panose="020B0600070205080204" pitchFamily="34" charset="-128"/>
              </a:rPr>
              <a:t>Stepwise Refinement Example</a:t>
            </a:r>
          </a:p>
        </p:txBody>
      </p:sp>
      <p:sp>
        <p:nvSpPr>
          <p:cNvPr id="55299" name="Content Placeholder 2"/>
          <p:cNvSpPr>
            <a:spLocks noGrp="1"/>
          </p:cNvSpPr>
          <p:nvPr>
            <p:ph idx="1"/>
          </p:nvPr>
        </p:nvSpPr>
        <p:spPr/>
        <p:txBody>
          <a:bodyPr>
            <a:normAutofit/>
          </a:bodyPr>
          <a:lstStyle/>
          <a:p>
            <a:pPr>
              <a:spcBef>
                <a:spcPct val="0"/>
              </a:spcBef>
            </a:pPr>
            <a:r>
              <a:rPr lang="en-US" altLang="en-US" dirty="0" smtClean="0">
                <a:ea typeface="ＭＳ Ｐゴシック" panose="020B0600070205080204" pitchFamily="34" charset="-128"/>
              </a:rPr>
              <a:t>If second digit is a 0</a:t>
            </a:r>
          </a:p>
          <a:p>
            <a:pPr lvl="1">
              <a:spcBef>
                <a:spcPct val="0"/>
              </a:spcBef>
            </a:pPr>
            <a:r>
              <a:rPr lang="en-US" altLang="en-US" sz="2000" dirty="0" smtClean="0">
                <a:ea typeface="ＭＳ Ｐゴシック" panose="020B0600070205080204" pitchFamily="34" charset="-128"/>
              </a:rPr>
              <a:t>Get third digit (Integer from 0 – 9)</a:t>
            </a:r>
          </a:p>
          <a:p>
            <a:pPr lvl="1">
              <a:spcBef>
                <a:spcPct val="0"/>
              </a:spcBef>
            </a:pPr>
            <a:r>
              <a:rPr lang="en-US" altLang="en-US" sz="2000" dirty="0" smtClean="0">
                <a:ea typeface="ＭＳ Ｐゴシック" panose="020B0600070205080204" pitchFamily="34" charset="-128"/>
              </a:rPr>
              <a:t>Get digit name (“”</a:t>
            </a:r>
            <a:r>
              <a:rPr lang="en-US" altLang="ja-JP" sz="2000" dirty="0" smtClean="0">
                <a:ea typeface="ＭＳ Ｐゴシック" panose="020B0600070205080204" pitchFamily="34" charset="-128"/>
              </a:rPr>
              <a:t>, “one”, “two”…) … Same as before?</a:t>
            </a:r>
          </a:p>
          <a:p>
            <a:pPr lvl="1">
              <a:spcBef>
                <a:spcPct val="0"/>
              </a:spcBef>
            </a:pPr>
            <a:r>
              <a:rPr lang="en-US" altLang="en-US" sz="2000" dirty="0" smtClean="0">
                <a:ea typeface="ＭＳ Ｐゴシック" panose="020B0600070205080204" pitchFamily="34" charset="-128"/>
              </a:rPr>
              <a:t>Sounds easy!</a:t>
            </a:r>
          </a:p>
          <a:p>
            <a:pPr>
              <a:spcBef>
                <a:spcPct val="0"/>
              </a:spcBef>
            </a:pPr>
            <a:r>
              <a:rPr lang="en-US" altLang="en-US" dirty="0" smtClean="0">
                <a:ea typeface="ＭＳ Ｐゴシック" panose="020B0600070205080204" pitchFamily="34" charset="-128"/>
              </a:rPr>
              <a:t>If second digit is a 1</a:t>
            </a:r>
          </a:p>
          <a:p>
            <a:pPr lvl="1">
              <a:spcBef>
                <a:spcPct val="0"/>
              </a:spcBef>
            </a:pPr>
            <a:r>
              <a:rPr lang="en-US" altLang="en-US" sz="2000" dirty="0" smtClean="0">
                <a:ea typeface="ＭＳ Ｐゴシック" panose="020B0600070205080204" pitchFamily="34" charset="-128"/>
              </a:rPr>
              <a:t>Get third digit (Integer from 0 – 9)</a:t>
            </a:r>
          </a:p>
          <a:p>
            <a:pPr lvl="1">
              <a:spcBef>
                <a:spcPct val="0"/>
              </a:spcBef>
            </a:pPr>
            <a:r>
              <a:rPr lang="en-US" altLang="en-US" sz="2000" dirty="0" smtClean="0">
                <a:ea typeface="ＭＳ Ｐゴシック" panose="020B0600070205080204" pitchFamily="34" charset="-128"/>
              </a:rPr>
              <a:t>Return a String (</a:t>
            </a:r>
            <a:r>
              <a:rPr lang="en-US" altLang="ja-JP" sz="2000" dirty="0" smtClean="0">
                <a:ea typeface="ＭＳ Ｐゴシック" panose="020B0600070205080204" pitchFamily="34" charset="-128"/>
              </a:rPr>
              <a:t>“ten”, “eleven”, “twelve”…)</a:t>
            </a:r>
          </a:p>
          <a:p>
            <a:pPr>
              <a:spcBef>
                <a:spcPct val="0"/>
              </a:spcBef>
            </a:pPr>
            <a:r>
              <a:rPr lang="en-US" altLang="en-US" dirty="0" smtClean="0">
                <a:ea typeface="ＭＳ Ｐゴシック" panose="020B0600070205080204" pitchFamily="34" charset="-128"/>
              </a:rPr>
              <a:t>If second digit is a 2-9</a:t>
            </a:r>
          </a:p>
          <a:p>
            <a:pPr lvl="1">
              <a:spcBef>
                <a:spcPct val="0"/>
              </a:spcBef>
            </a:pPr>
            <a:r>
              <a:rPr lang="en-US" altLang="en-US" sz="2000" dirty="0" smtClean="0">
                <a:ea typeface="ＭＳ Ｐゴシック" panose="020B0600070205080204" pitchFamily="34" charset="-128"/>
              </a:rPr>
              <a:t>Start with string </a:t>
            </a:r>
            <a:r>
              <a:rPr lang="en-US" altLang="ja-JP" sz="2000" dirty="0" smtClean="0">
                <a:ea typeface="ＭＳ Ｐゴシック" panose="020B0600070205080204" pitchFamily="34" charset="-128"/>
              </a:rPr>
              <a:t>“twenty”, “thirty”, “forty”…</a:t>
            </a:r>
          </a:p>
          <a:p>
            <a:pPr lvl="1">
              <a:spcBef>
                <a:spcPct val="0"/>
              </a:spcBef>
            </a:pPr>
            <a:r>
              <a:rPr lang="en-US" altLang="en-US" sz="2000" dirty="0" smtClean="0">
                <a:ea typeface="ＭＳ Ｐゴシック" panose="020B0600070205080204" pitchFamily="34" charset="-128"/>
              </a:rPr>
              <a:t>Get third digit (Integer from 0 – 9)</a:t>
            </a:r>
          </a:p>
          <a:p>
            <a:pPr lvl="1">
              <a:spcBef>
                <a:spcPct val="0"/>
              </a:spcBef>
            </a:pPr>
            <a:r>
              <a:rPr lang="en-US" altLang="en-US" sz="2000" dirty="0" smtClean="0">
                <a:ea typeface="ＭＳ Ｐゴシック" panose="020B0600070205080204" pitchFamily="34" charset="-128"/>
              </a:rPr>
              <a:t>Get digit name (</a:t>
            </a:r>
            <a:r>
              <a:rPr lang="en-US" altLang="ja-JP" sz="2000" dirty="0" smtClean="0">
                <a:ea typeface="ＭＳ Ｐゴシック" panose="020B0600070205080204" pitchFamily="34" charset="-128"/>
              </a:rPr>
              <a:t>“”, “one”, “two”…)   … Same as before</a:t>
            </a:r>
          </a:p>
          <a:p>
            <a:pPr lvl="1">
              <a:spcBef>
                <a:spcPct val="0"/>
              </a:spcBef>
            </a:pPr>
            <a:r>
              <a:rPr lang="en-US" altLang="en-US" sz="2000" dirty="0" smtClean="0">
                <a:ea typeface="ＭＳ Ｐゴシック" panose="020B0600070205080204" pitchFamily="34" charset="-128"/>
              </a:rPr>
              <a:t>Sounds easy!</a:t>
            </a:r>
          </a:p>
        </p:txBody>
      </p:sp>
      <p:sp>
        <p:nvSpPr>
          <p:cNvPr id="2" name="Date Placeholder 1"/>
          <p:cNvSpPr>
            <a:spLocks noGrp="1"/>
          </p:cNvSpPr>
          <p:nvPr>
            <p:ph type="dt" sz="half" idx="10"/>
          </p:nvPr>
        </p:nvSpPr>
        <p:spPr/>
        <p:txBody>
          <a:bodyPr/>
          <a:lstStyle/>
          <a:p>
            <a:fld id="{69A1493A-3EBE-409B-929B-9C5A0A73031A}"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51</a:t>
            </a:fld>
            <a:endParaRPr lang="en-US" altLang="en-US"/>
          </a:p>
        </p:txBody>
      </p:sp>
    </p:spTree>
    <p:extLst>
      <p:ext uri="{BB962C8B-B14F-4D97-AF65-F5344CB8AC3E}">
        <p14:creationId xmlns:p14="http://schemas.microsoft.com/office/powerpoint/2010/main" val="15270601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dirty="0" smtClean="0">
                <a:ea typeface="ＭＳ Ｐゴシック" panose="020B0600070205080204" pitchFamily="34" charset="-128"/>
              </a:rPr>
              <a:t>Name the Sub-Tasks</a:t>
            </a:r>
          </a:p>
        </p:txBody>
      </p:sp>
      <p:sp>
        <p:nvSpPr>
          <p:cNvPr id="56323" name="Content Placeholder 2"/>
          <p:cNvSpPr>
            <a:spLocks noGrp="1"/>
          </p:cNvSpPr>
          <p:nvPr>
            <p:ph idx="1"/>
          </p:nvPr>
        </p:nvSpPr>
        <p:spPr/>
        <p:txBody>
          <a:bodyPr>
            <a:normAutofit/>
          </a:bodyPr>
          <a:lstStyle/>
          <a:p>
            <a:pPr>
              <a:spcBef>
                <a:spcPts val="200"/>
              </a:spcBef>
            </a:pPr>
            <a:r>
              <a:rPr lang="en-US" altLang="en-US" dirty="0" err="1" smtClean="0">
                <a:ea typeface="ＭＳ Ｐゴシック" panose="020B0600070205080204" pitchFamily="34" charset="-128"/>
                <a:cs typeface="Consolas" panose="020B0609020204030204" pitchFamily="49" charset="0"/>
              </a:rPr>
              <a:t>digitName</a:t>
            </a:r>
            <a:endParaRPr lang="en-US" altLang="en-US" dirty="0" smtClean="0">
              <a:ea typeface="ＭＳ Ｐゴシック" panose="020B0600070205080204" pitchFamily="34" charset="-128"/>
              <a:cs typeface="Consolas" panose="020B0609020204030204" pitchFamily="49" charset="0"/>
            </a:endParaRPr>
          </a:p>
          <a:p>
            <a:pPr lvl="1">
              <a:spcBef>
                <a:spcPts val="200"/>
              </a:spcBef>
            </a:pPr>
            <a:r>
              <a:rPr lang="en-US" altLang="en-US" sz="2000" dirty="0" smtClean="0">
                <a:ea typeface="ＭＳ Ｐゴシック" panose="020B0600070205080204" pitchFamily="34" charset="-128"/>
              </a:rPr>
              <a:t>Takes an Integer from 0 – 9</a:t>
            </a:r>
          </a:p>
          <a:p>
            <a:pPr lvl="1">
              <a:spcBef>
                <a:spcPts val="200"/>
              </a:spcBef>
            </a:pPr>
            <a:r>
              <a:rPr lang="en-US" altLang="en-US" sz="2000" dirty="0" smtClean="0">
                <a:ea typeface="ＭＳ Ｐゴシック" panose="020B0600070205080204" pitchFamily="34" charset="-128"/>
              </a:rPr>
              <a:t>Return a String (</a:t>
            </a:r>
            <a:r>
              <a:rPr lang="en-US" altLang="ja-JP" sz="2000" dirty="0" smtClean="0">
                <a:ea typeface="ＭＳ Ｐゴシック" panose="020B0600070205080204" pitchFamily="34" charset="-128"/>
              </a:rPr>
              <a:t>“”, “one”, “two”…)</a:t>
            </a:r>
          </a:p>
          <a:p>
            <a:pPr>
              <a:spcBef>
                <a:spcPts val="200"/>
              </a:spcBef>
            </a:pPr>
            <a:r>
              <a:rPr lang="en-US" altLang="en-US" dirty="0" err="1" smtClean="0">
                <a:ea typeface="ＭＳ Ｐゴシック" panose="020B0600070205080204" pitchFamily="34" charset="-128"/>
                <a:cs typeface="Consolas" panose="020B0609020204030204" pitchFamily="49" charset="0"/>
              </a:rPr>
              <a:t>tensName</a:t>
            </a:r>
            <a:r>
              <a:rPr lang="en-US" altLang="en-US" dirty="0" smtClean="0">
                <a:ea typeface="ＭＳ Ｐゴシック" panose="020B0600070205080204" pitchFamily="34" charset="-128"/>
              </a:rPr>
              <a:t> (second digit &gt;= 20)</a:t>
            </a:r>
          </a:p>
          <a:p>
            <a:pPr lvl="1">
              <a:spcBef>
                <a:spcPts val="200"/>
              </a:spcBef>
            </a:pPr>
            <a:r>
              <a:rPr lang="en-US" altLang="en-US" sz="2000" dirty="0" smtClean="0">
                <a:ea typeface="ＭＳ Ｐゴシック" panose="020B0600070205080204" pitchFamily="34" charset="-128"/>
              </a:rPr>
              <a:t>Takes an Integer from 0 – 9</a:t>
            </a:r>
          </a:p>
          <a:p>
            <a:pPr lvl="1">
              <a:spcBef>
                <a:spcPts val="200"/>
              </a:spcBef>
            </a:pPr>
            <a:r>
              <a:rPr lang="en-US" altLang="en-US" sz="2000" dirty="0" smtClean="0">
                <a:ea typeface="ＭＳ Ｐゴシック" panose="020B0600070205080204" pitchFamily="34" charset="-128"/>
              </a:rPr>
              <a:t>Return a String (</a:t>
            </a:r>
            <a:r>
              <a:rPr lang="en-US" altLang="ja-JP" sz="2000" dirty="0" smtClean="0">
                <a:ea typeface="ＭＳ Ｐゴシック" panose="020B0600070205080204" pitchFamily="34" charset="-128"/>
              </a:rPr>
              <a:t>“twenty”, “thirty”…) plus</a:t>
            </a:r>
          </a:p>
          <a:p>
            <a:pPr lvl="2">
              <a:spcBef>
                <a:spcPts val="200"/>
              </a:spcBef>
            </a:pPr>
            <a:r>
              <a:rPr lang="en-US" altLang="en-US" sz="2000" dirty="0" err="1" smtClean="0">
                <a:ea typeface="ＭＳ Ｐゴシック" panose="020B0600070205080204" pitchFamily="34" charset="-128"/>
                <a:cs typeface="Consolas" panose="020B0609020204030204" pitchFamily="49" charset="0"/>
              </a:rPr>
              <a:t>digitName</a:t>
            </a:r>
            <a:r>
              <a:rPr lang="en-US" altLang="en-US" sz="2000" dirty="0" smtClean="0">
                <a:ea typeface="ＭＳ Ｐゴシック" panose="020B0600070205080204" pitchFamily="34" charset="-128"/>
                <a:cs typeface="Consolas" panose="020B0609020204030204" pitchFamily="49" charset="0"/>
              </a:rPr>
              <a:t>(third digit) </a:t>
            </a:r>
          </a:p>
          <a:p>
            <a:pPr>
              <a:spcBef>
                <a:spcPts val="200"/>
              </a:spcBef>
            </a:pPr>
            <a:r>
              <a:rPr lang="en-US" altLang="en-US" dirty="0" err="1" smtClean="0">
                <a:ea typeface="ＭＳ Ｐゴシック" panose="020B0600070205080204" pitchFamily="34" charset="-128"/>
                <a:cs typeface="Consolas" panose="020B0609020204030204" pitchFamily="49" charset="0"/>
              </a:rPr>
              <a:t>teenName</a:t>
            </a:r>
            <a:endParaRPr lang="en-US" altLang="en-US" dirty="0" smtClean="0">
              <a:ea typeface="ＭＳ Ｐゴシック" panose="020B0600070205080204" pitchFamily="34" charset="-128"/>
              <a:cs typeface="Consolas" panose="020B0609020204030204" pitchFamily="49" charset="0"/>
            </a:endParaRPr>
          </a:p>
          <a:p>
            <a:pPr lvl="1">
              <a:spcBef>
                <a:spcPts val="200"/>
              </a:spcBef>
            </a:pPr>
            <a:r>
              <a:rPr lang="en-US" altLang="en-US" sz="2000" dirty="0" smtClean="0">
                <a:ea typeface="ＭＳ Ｐゴシック" panose="020B0600070205080204" pitchFamily="34" charset="-128"/>
              </a:rPr>
              <a:t>Takes an Integer from 0 – 9</a:t>
            </a:r>
          </a:p>
          <a:p>
            <a:pPr lvl="1">
              <a:spcBef>
                <a:spcPts val="200"/>
              </a:spcBef>
            </a:pPr>
            <a:r>
              <a:rPr lang="en-US" altLang="en-US" sz="2000" dirty="0" smtClean="0">
                <a:ea typeface="ＭＳ Ｐゴシック" panose="020B0600070205080204" pitchFamily="34" charset="-128"/>
              </a:rPr>
              <a:t>Return a String (</a:t>
            </a:r>
            <a:r>
              <a:rPr lang="en-US" altLang="ja-JP" sz="2000" dirty="0" smtClean="0">
                <a:ea typeface="ＭＳ Ｐゴシック" panose="020B0600070205080204" pitchFamily="34" charset="-128"/>
              </a:rPr>
              <a:t>“ten”, “eleven”…)</a:t>
            </a:r>
          </a:p>
        </p:txBody>
      </p:sp>
      <p:sp>
        <p:nvSpPr>
          <p:cNvPr id="2" name="Date Placeholder 1"/>
          <p:cNvSpPr>
            <a:spLocks noGrp="1"/>
          </p:cNvSpPr>
          <p:nvPr>
            <p:ph type="dt" sz="half" idx="10"/>
          </p:nvPr>
        </p:nvSpPr>
        <p:spPr/>
        <p:txBody>
          <a:bodyPr/>
          <a:lstStyle/>
          <a:p>
            <a:fld id="{6CA33C0A-3CA6-49FB-9415-F7A209656F5A}"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52</a:t>
            </a:fld>
            <a:endParaRPr lang="en-US" altLang="en-US"/>
          </a:p>
        </p:txBody>
      </p:sp>
    </p:spTree>
    <p:extLst>
      <p:ext uri="{BB962C8B-B14F-4D97-AF65-F5344CB8AC3E}">
        <p14:creationId xmlns:p14="http://schemas.microsoft.com/office/powerpoint/2010/main" val="33049063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dirty="0" smtClean="0">
                <a:ea typeface="ＭＳ Ｐゴシック" panose="020B0600070205080204" pitchFamily="34" charset="-128"/>
              </a:rPr>
              <a:t>Write Pseudocode</a:t>
            </a:r>
          </a:p>
        </p:txBody>
      </p:sp>
      <p:sp>
        <p:nvSpPr>
          <p:cNvPr id="4" name="Content Placeholder 3"/>
          <p:cNvSpPr>
            <a:spLocks noGrp="1"/>
          </p:cNvSpPr>
          <p:nvPr>
            <p:ph idx="1"/>
          </p:nvPr>
        </p:nvSpPr>
        <p:spPr/>
        <p:txBody>
          <a:bodyPr/>
          <a:lstStyle/>
          <a:p>
            <a:pPr marL="0" indent="0">
              <a:spcBef>
                <a:spcPts val="300"/>
              </a:spcBef>
              <a:buNone/>
            </a:pPr>
            <a:r>
              <a:rPr lang="en-US" altLang="en-US" dirty="0"/>
              <a:t>part = number (The part that still needs to be converted)</a:t>
            </a:r>
          </a:p>
          <a:p>
            <a:pPr marL="0" indent="0">
              <a:spcBef>
                <a:spcPts val="300"/>
              </a:spcBef>
              <a:buNone/>
            </a:pPr>
            <a:r>
              <a:rPr lang="en-US" altLang="en-US" dirty="0"/>
              <a:t>name = </a:t>
            </a:r>
            <a:r>
              <a:rPr lang="en-US" altLang="en-US" dirty="0" smtClean="0"/>
              <a:t>“” </a:t>
            </a:r>
            <a:r>
              <a:rPr lang="en-US" altLang="en-US" dirty="0"/>
              <a:t>(The name of the number)</a:t>
            </a:r>
          </a:p>
          <a:p>
            <a:pPr marL="0" indent="0">
              <a:spcBef>
                <a:spcPts val="300"/>
              </a:spcBef>
              <a:buNone/>
            </a:pPr>
            <a:r>
              <a:rPr lang="en-US" altLang="en-US" dirty="0"/>
              <a:t>If part &gt;= 100</a:t>
            </a:r>
          </a:p>
          <a:p>
            <a:pPr marL="0" indent="0">
              <a:spcBef>
                <a:spcPts val="300"/>
              </a:spcBef>
              <a:buNone/>
            </a:pPr>
            <a:r>
              <a:rPr lang="en-US" altLang="en-US" dirty="0"/>
              <a:t>  name = </a:t>
            </a:r>
            <a:r>
              <a:rPr lang="en-US" altLang="en-US" dirty="0">
                <a:solidFill>
                  <a:srgbClr val="0033CC"/>
                </a:solidFill>
              </a:rPr>
              <a:t>name of hundreds in part </a:t>
            </a:r>
            <a:r>
              <a:rPr lang="en-US" altLang="en-US" dirty="0"/>
              <a:t>+ " hundred"</a:t>
            </a:r>
          </a:p>
          <a:p>
            <a:pPr marL="0" indent="0">
              <a:spcBef>
                <a:spcPts val="300"/>
              </a:spcBef>
              <a:buNone/>
            </a:pPr>
            <a:r>
              <a:rPr lang="en-US" altLang="en-US" dirty="0"/>
              <a:t>  Remove hundreds from </a:t>
            </a:r>
            <a:r>
              <a:rPr lang="en-US" altLang="en-US" dirty="0" smtClean="0"/>
              <a:t>part</a:t>
            </a:r>
            <a:endParaRPr lang="en-US" altLang="en-US" dirty="0"/>
          </a:p>
          <a:p>
            <a:pPr marL="0" indent="0">
              <a:spcBef>
                <a:spcPts val="300"/>
              </a:spcBef>
              <a:buNone/>
            </a:pPr>
            <a:r>
              <a:rPr lang="en-US" altLang="en-US" dirty="0"/>
              <a:t>If part &gt;= 20</a:t>
            </a:r>
          </a:p>
          <a:p>
            <a:pPr marL="0" indent="0">
              <a:spcBef>
                <a:spcPts val="300"/>
              </a:spcBef>
              <a:buNone/>
            </a:pPr>
            <a:r>
              <a:rPr lang="en-US" altLang="en-US" dirty="0"/>
              <a:t>  Append </a:t>
            </a:r>
            <a:r>
              <a:rPr lang="en-US" altLang="en-US" dirty="0" err="1">
                <a:solidFill>
                  <a:srgbClr val="0033CC"/>
                </a:solidFill>
              </a:rPr>
              <a:t>tensName</a:t>
            </a:r>
            <a:r>
              <a:rPr lang="en-US" altLang="en-US" dirty="0">
                <a:solidFill>
                  <a:srgbClr val="0033CC"/>
                </a:solidFill>
              </a:rPr>
              <a:t>(part)</a:t>
            </a:r>
            <a:r>
              <a:rPr lang="en-US" altLang="en-US" dirty="0"/>
              <a:t> to </a:t>
            </a:r>
            <a:r>
              <a:rPr lang="en-US" altLang="en-US" dirty="0" smtClean="0"/>
              <a:t>name</a:t>
            </a:r>
            <a:endParaRPr lang="en-US" altLang="en-US" dirty="0"/>
          </a:p>
          <a:p>
            <a:pPr marL="0" indent="0">
              <a:spcBef>
                <a:spcPts val="300"/>
              </a:spcBef>
              <a:buNone/>
            </a:pPr>
            <a:r>
              <a:rPr lang="en-US" altLang="en-US" dirty="0"/>
              <a:t>  Remove tens from </a:t>
            </a:r>
            <a:r>
              <a:rPr lang="en-US" altLang="en-US" dirty="0" smtClean="0"/>
              <a:t>part</a:t>
            </a:r>
            <a:endParaRPr lang="en-US" altLang="en-US" dirty="0"/>
          </a:p>
          <a:p>
            <a:pPr marL="0" indent="0">
              <a:spcBef>
                <a:spcPts val="300"/>
              </a:spcBef>
              <a:buNone/>
            </a:pPr>
            <a:r>
              <a:rPr lang="en-US" altLang="en-US" dirty="0"/>
              <a:t>Else if part &gt;= 10</a:t>
            </a:r>
          </a:p>
          <a:p>
            <a:pPr marL="0" indent="0">
              <a:spcBef>
                <a:spcPts val="300"/>
              </a:spcBef>
              <a:buNone/>
            </a:pPr>
            <a:r>
              <a:rPr lang="en-US" altLang="en-US" dirty="0"/>
              <a:t>  Append </a:t>
            </a:r>
            <a:r>
              <a:rPr lang="en-US" altLang="en-US" dirty="0" err="1">
                <a:solidFill>
                  <a:srgbClr val="0033CC"/>
                </a:solidFill>
              </a:rPr>
              <a:t>teenName</a:t>
            </a:r>
            <a:r>
              <a:rPr lang="en-US" altLang="en-US" dirty="0">
                <a:solidFill>
                  <a:srgbClr val="0033CC"/>
                </a:solidFill>
              </a:rPr>
              <a:t>(part)</a:t>
            </a:r>
            <a:r>
              <a:rPr lang="en-US" altLang="en-US" dirty="0"/>
              <a:t> to </a:t>
            </a:r>
            <a:r>
              <a:rPr lang="en-US" altLang="en-US" dirty="0" smtClean="0"/>
              <a:t>name</a:t>
            </a:r>
            <a:endParaRPr lang="en-US" altLang="en-US" dirty="0"/>
          </a:p>
          <a:p>
            <a:pPr marL="0" indent="0">
              <a:spcBef>
                <a:spcPts val="300"/>
              </a:spcBef>
              <a:buNone/>
            </a:pPr>
            <a:r>
              <a:rPr lang="en-US" altLang="en-US" dirty="0"/>
              <a:t>  part = 0</a:t>
            </a:r>
          </a:p>
          <a:p>
            <a:pPr marL="0" indent="0">
              <a:spcBef>
                <a:spcPts val="300"/>
              </a:spcBef>
              <a:buNone/>
            </a:pPr>
            <a:r>
              <a:rPr lang="en-US" altLang="en-US" dirty="0"/>
              <a:t>If (part &gt; 0)</a:t>
            </a:r>
          </a:p>
          <a:p>
            <a:pPr marL="0" indent="0">
              <a:spcBef>
                <a:spcPts val="300"/>
              </a:spcBef>
              <a:buNone/>
            </a:pPr>
            <a:r>
              <a:rPr lang="en-US" altLang="en-US" dirty="0"/>
              <a:t>  Append </a:t>
            </a:r>
            <a:r>
              <a:rPr lang="en-US" altLang="en-US" dirty="0" err="1">
                <a:solidFill>
                  <a:srgbClr val="0033CC"/>
                </a:solidFill>
              </a:rPr>
              <a:t>digitName</a:t>
            </a:r>
            <a:r>
              <a:rPr lang="en-US" altLang="en-US" dirty="0">
                <a:solidFill>
                  <a:srgbClr val="0033CC"/>
                </a:solidFill>
              </a:rPr>
              <a:t>(part)</a:t>
            </a:r>
            <a:r>
              <a:rPr lang="en-US" altLang="en-US" dirty="0"/>
              <a:t> to </a:t>
            </a:r>
            <a:r>
              <a:rPr lang="en-US" altLang="en-US" dirty="0" smtClean="0"/>
              <a:t>name</a:t>
            </a:r>
            <a:endParaRPr lang="en-US" altLang="en-US" dirty="0"/>
          </a:p>
        </p:txBody>
      </p:sp>
      <p:sp>
        <p:nvSpPr>
          <p:cNvPr id="2" name="Date Placeholder 1"/>
          <p:cNvSpPr>
            <a:spLocks noGrp="1"/>
          </p:cNvSpPr>
          <p:nvPr>
            <p:ph type="dt" sz="half" idx="10"/>
          </p:nvPr>
        </p:nvSpPr>
        <p:spPr/>
        <p:txBody>
          <a:bodyPr/>
          <a:lstStyle/>
          <a:p>
            <a:fld id="{496167BE-77C0-4849-9B88-901D6733BABB}"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53</a:t>
            </a:fld>
            <a:endParaRPr lang="en-US" altLang="en-US"/>
          </a:p>
        </p:txBody>
      </p:sp>
      <p:sp>
        <p:nvSpPr>
          <p:cNvPr id="57348" name="TextBox 6"/>
          <p:cNvSpPr txBox="1">
            <a:spLocks noChangeArrowheads="1"/>
          </p:cNvSpPr>
          <p:nvPr/>
        </p:nvSpPr>
        <p:spPr bwMode="auto">
          <a:xfrm>
            <a:off x="4876800" y="3562050"/>
            <a:ext cx="3733800" cy="70802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000" b="1" i="1" dirty="0">
                <a:solidFill>
                  <a:srgbClr val="0033CC"/>
                </a:solidFill>
                <a:latin typeface="+mn-lt"/>
                <a:cs typeface="Arial" panose="020B0604020202020204" pitchFamily="34" charset="0"/>
              </a:rPr>
              <a:t>Identify functions that we can use (or re-use!) to do the </a:t>
            </a:r>
            <a:r>
              <a:rPr lang="en-US" altLang="en-US" sz="2000" b="1" i="1" dirty="0" smtClean="0">
                <a:solidFill>
                  <a:srgbClr val="0033CC"/>
                </a:solidFill>
                <a:latin typeface="+mn-lt"/>
                <a:cs typeface="Arial" panose="020B0604020202020204" pitchFamily="34" charset="0"/>
              </a:rPr>
              <a:t>work</a:t>
            </a:r>
            <a:endParaRPr lang="en-US" altLang="en-US" sz="2000" b="1" i="1" dirty="0">
              <a:solidFill>
                <a:srgbClr val="0033CC"/>
              </a:solidFill>
              <a:latin typeface="+mn-lt"/>
              <a:cs typeface="Arial" panose="020B0604020202020204" pitchFamily="34" charset="0"/>
            </a:endParaRPr>
          </a:p>
        </p:txBody>
      </p:sp>
    </p:spTree>
    <p:extLst>
      <p:ext uri="{BB962C8B-B14F-4D97-AF65-F5344CB8AC3E}">
        <p14:creationId xmlns:p14="http://schemas.microsoft.com/office/powerpoint/2010/main" val="22942875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dirty="0" smtClean="0">
                <a:ea typeface="ＭＳ Ｐゴシック" panose="020B0600070205080204" pitchFamily="34" charset="-128"/>
              </a:rPr>
              <a:t>Plan The Functions</a:t>
            </a:r>
          </a:p>
        </p:txBody>
      </p:sp>
      <p:sp>
        <p:nvSpPr>
          <p:cNvPr id="45059" name="Content Placeholder 2"/>
          <p:cNvSpPr>
            <a:spLocks noGrp="1"/>
          </p:cNvSpPr>
          <p:nvPr>
            <p:ph idx="1"/>
          </p:nvPr>
        </p:nvSpPr>
        <p:spPr>
          <a:solidFill>
            <a:schemeClr val="bg1"/>
          </a:solidFill>
        </p:spPr>
        <p:txBody>
          <a:bodyPr>
            <a:normAutofit/>
          </a:bodyPr>
          <a:lstStyle/>
          <a:p>
            <a:pPr>
              <a:defRPr/>
            </a:pPr>
            <a:r>
              <a:rPr lang="en-US" dirty="0" smtClean="0">
                <a:ea typeface="ＭＳ Ｐゴシック" pitchFamily="34" charset="-128"/>
                <a:cs typeface="Consolas" pitchFamily="49" charset="0"/>
              </a:rPr>
              <a:t>Decide on name, parameter(s) and types and return type</a:t>
            </a:r>
          </a:p>
          <a:p>
            <a:pPr>
              <a:defRPr/>
            </a:pPr>
            <a:r>
              <a:rPr lang="en-US" dirty="0">
                <a:ea typeface="ＭＳ Ｐゴシック" pitchFamily="34" charset="-128"/>
                <a:cs typeface="Consolas" pitchFamily="49" charset="0"/>
              </a:rPr>
              <a:t>d</a:t>
            </a:r>
            <a:r>
              <a:rPr lang="en-US" dirty="0" smtClean="0">
                <a:ea typeface="ＭＳ Ｐゴシック" pitchFamily="34" charset="-128"/>
                <a:cs typeface="Consolas" pitchFamily="49" charset="0"/>
              </a:rPr>
              <a:t>ef </a:t>
            </a:r>
            <a:r>
              <a:rPr lang="en-US" dirty="0" err="1" smtClean="0">
                <a:ea typeface="ＭＳ Ｐゴシック" pitchFamily="34" charset="-128"/>
                <a:cs typeface="Consolas" pitchFamily="49" charset="0"/>
              </a:rPr>
              <a:t>intName</a:t>
            </a:r>
            <a:r>
              <a:rPr lang="en-US" dirty="0" smtClean="0">
                <a:ea typeface="ＭＳ Ｐゴシック" pitchFamily="34" charset="-128"/>
                <a:cs typeface="Consolas" pitchFamily="49" charset="0"/>
              </a:rPr>
              <a:t> (number):</a:t>
            </a:r>
          </a:p>
          <a:p>
            <a:pPr lvl="1">
              <a:defRPr/>
            </a:pPr>
            <a:r>
              <a:rPr lang="en-US" sz="2000" dirty="0"/>
              <a:t>Turns a number into its English </a:t>
            </a:r>
            <a:r>
              <a:rPr lang="en-US" sz="2000" dirty="0" smtClean="0"/>
              <a:t>name</a:t>
            </a:r>
          </a:p>
          <a:p>
            <a:pPr lvl="1">
              <a:defRPr/>
            </a:pPr>
            <a:r>
              <a:rPr lang="en-US" sz="2000" dirty="0" smtClean="0">
                <a:ea typeface="ＭＳ Ｐゴシック" pitchFamily="34" charset="-128"/>
                <a:cs typeface="Consolas" pitchFamily="49" charset="0"/>
              </a:rPr>
              <a:t>Returns a String that is the English description of a number (e.g., “</a:t>
            </a:r>
            <a:r>
              <a:rPr lang="en-US" sz="2000" dirty="0"/>
              <a:t>seven hundred twenty nine</a:t>
            </a:r>
            <a:r>
              <a:rPr lang="en-US" sz="2000" dirty="0" smtClean="0">
                <a:ea typeface="ＭＳ Ｐゴシック" pitchFamily="34" charset="-128"/>
                <a:cs typeface="Consolas" pitchFamily="49" charset="0"/>
              </a:rPr>
              <a:t>”)</a:t>
            </a:r>
          </a:p>
          <a:p>
            <a:pPr>
              <a:defRPr/>
            </a:pPr>
            <a:r>
              <a:rPr lang="en-US" dirty="0" smtClean="0">
                <a:ea typeface="ＭＳ Ｐゴシック" pitchFamily="34" charset="-128"/>
                <a:cs typeface="Consolas" pitchFamily="49" charset="0"/>
              </a:rPr>
              <a:t>def </a:t>
            </a:r>
            <a:r>
              <a:rPr lang="en-US" dirty="0" err="1" smtClean="0">
                <a:ea typeface="ＭＳ Ｐゴシック" pitchFamily="34" charset="-128"/>
                <a:cs typeface="Consolas" pitchFamily="49" charset="0"/>
              </a:rPr>
              <a:t>digitName</a:t>
            </a:r>
            <a:r>
              <a:rPr lang="en-US" dirty="0" smtClean="0">
                <a:ea typeface="ＭＳ Ｐゴシック" pitchFamily="34" charset="-128"/>
                <a:cs typeface="Consolas" pitchFamily="49" charset="0"/>
              </a:rPr>
              <a:t> (digit):</a:t>
            </a:r>
          </a:p>
          <a:p>
            <a:pPr lvl="1">
              <a:defRPr/>
            </a:pPr>
            <a:r>
              <a:rPr lang="en-US" sz="2000" dirty="0" smtClean="0">
                <a:ea typeface="ＭＳ Ｐゴシック" pitchFamily="34" charset="-128"/>
              </a:rPr>
              <a:t>Return a String (</a:t>
            </a:r>
            <a:r>
              <a:rPr lang="en-US" altLang="ja-JP" sz="2000" dirty="0" smtClean="0">
                <a:ea typeface="ＭＳ Ｐゴシック" pitchFamily="34" charset="-128"/>
              </a:rPr>
              <a:t>“”, “one”, “two”…)</a:t>
            </a:r>
          </a:p>
          <a:p>
            <a:pPr>
              <a:defRPr/>
            </a:pPr>
            <a:r>
              <a:rPr lang="en-US" dirty="0" smtClean="0">
                <a:ea typeface="ＭＳ Ｐゴシック" pitchFamily="34" charset="-128"/>
                <a:cs typeface="Consolas" pitchFamily="49" charset="0"/>
              </a:rPr>
              <a:t>def </a:t>
            </a:r>
            <a:r>
              <a:rPr lang="en-US" dirty="0" err="1" smtClean="0">
                <a:ea typeface="ＭＳ Ｐゴシック" pitchFamily="34" charset="-128"/>
                <a:cs typeface="Consolas" pitchFamily="49" charset="0"/>
              </a:rPr>
              <a:t>tensName</a:t>
            </a:r>
            <a:r>
              <a:rPr lang="en-US" dirty="0" smtClean="0">
                <a:ea typeface="ＭＳ Ｐゴシック" pitchFamily="34" charset="-128"/>
                <a:cs typeface="Consolas" pitchFamily="49" charset="0"/>
              </a:rPr>
              <a:t> (number):</a:t>
            </a:r>
          </a:p>
          <a:p>
            <a:pPr lvl="1">
              <a:defRPr/>
            </a:pPr>
            <a:r>
              <a:rPr lang="en-US" sz="2000" dirty="0" smtClean="0">
                <a:ea typeface="ＭＳ Ｐゴシック" pitchFamily="34" charset="-128"/>
              </a:rPr>
              <a:t>Return a String (</a:t>
            </a:r>
            <a:r>
              <a:rPr lang="en-US" altLang="ja-JP" sz="2000" dirty="0" smtClean="0">
                <a:ea typeface="ＭＳ Ｐゴシック" pitchFamily="34" charset="-128"/>
              </a:rPr>
              <a:t>“twenty”, “thirty”…) plus</a:t>
            </a:r>
          </a:p>
          <a:p>
            <a:pPr lvl="2">
              <a:defRPr/>
            </a:pPr>
            <a:r>
              <a:rPr lang="en-US" sz="2000" dirty="0" smtClean="0">
                <a:ea typeface="ＭＳ Ｐゴシック" pitchFamily="34" charset="-128"/>
              </a:rPr>
              <a:t>Return from </a:t>
            </a:r>
            <a:r>
              <a:rPr lang="en-US" sz="2000" dirty="0" err="1" smtClean="0">
                <a:ea typeface="ＭＳ Ｐゴシック" pitchFamily="34" charset="-128"/>
                <a:cs typeface="Consolas" pitchFamily="49" charset="0"/>
              </a:rPr>
              <a:t>digitName</a:t>
            </a:r>
            <a:r>
              <a:rPr lang="en-US" sz="2000" dirty="0" smtClean="0">
                <a:ea typeface="ＭＳ Ｐゴシック" pitchFamily="34" charset="-128"/>
              </a:rPr>
              <a:t>(</a:t>
            </a:r>
            <a:r>
              <a:rPr lang="en-US" sz="2000" dirty="0" err="1" smtClean="0">
                <a:ea typeface="ＭＳ Ｐゴシック" pitchFamily="34" charset="-128"/>
              </a:rPr>
              <a:t>thirdDigit</a:t>
            </a:r>
            <a:r>
              <a:rPr lang="en-US" sz="2000" dirty="0" smtClean="0">
                <a:ea typeface="ＭＳ Ｐゴシック" pitchFamily="34" charset="-128"/>
              </a:rPr>
              <a:t>)</a:t>
            </a:r>
            <a:endParaRPr lang="en-US" sz="2000" dirty="0" smtClean="0">
              <a:ea typeface="ＭＳ Ｐゴシック" pitchFamily="34" charset="-128"/>
              <a:cs typeface="Consolas" pitchFamily="49" charset="0"/>
            </a:endParaRPr>
          </a:p>
          <a:p>
            <a:pPr>
              <a:defRPr/>
            </a:pPr>
            <a:r>
              <a:rPr lang="en-US" dirty="0" smtClean="0">
                <a:ea typeface="ＭＳ Ｐゴシック" pitchFamily="34" charset="-128"/>
                <a:cs typeface="Consolas" pitchFamily="49" charset="0"/>
              </a:rPr>
              <a:t>def </a:t>
            </a:r>
            <a:r>
              <a:rPr lang="en-US" dirty="0" err="1" smtClean="0">
                <a:ea typeface="ＭＳ Ｐゴシック" pitchFamily="34" charset="-128"/>
                <a:cs typeface="Consolas" pitchFamily="49" charset="0"/>
              </a:rPr>
              <a:t>teenName</a:t>
            </a:r>
            <a:r>
              <a:rPr lang="en-US" dirty="0" smtClean="0">
                <a:ea typeface="ＭＳ Ｐゴシック" pitchFamily="34" charset="-128"/>
                <a:cs typeface="Consolas" pitchFamily="49" charset="0"/>
              </a:rPr>
              <a:t> (number):</a:t>
            </a:r>
          </a:p>
          <a:p>
            <a:pPr lvl="1">
              <a:defRPr/>
            </a:pPr>
            <a:r>
              <a:rPr lang="en-US" sz="2000" dirty="0" smtClean="0">
                <a:ea typeface="ＭＳ Ｐゴシック" pitchFamily="34" charset="-128"/>
              </a:rPr>
              <a:t>Return a String (</a:t>
            </a:r>
            <a:r>
              <a:rPr lang="en-US" altLang="ja-JP" sz="2000" dirty="0" smtClean="0">
                <a:ea typeface="ＭＳ Ｐゴシック" pitchFamily="34" charset="-128"/>
              </a:rPr>
              <a:t>“ten”, “eleven”…)</a:t>
            </a:r>
          </a:p>
        </p:txBody>
      </p:sp>
      <p:sp>
        <p:nvSpPr>
          <p:cNvPr id="2" name="Date Placeholder 1"/>
          <p:cNvSpPr>
            <a:spLocks noGrp="1"/>
          </p:cNvSpPr>
          <p:nvPr>
            <p:ph type="dt" sz="half" idx="10"/>
          </p:nvPr>
        </p:nvSpPr>
        <p:spPr/>
        <p:txBody>
          <a:bodyPr/>
          <a:lstStyle/>
          <a:p>
            <a:fld id="{7B5140BC-BB02-46F2-8728-258A371672C4}"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54</a:t>
            </a:fld>
            <a:endParaRPr lang="en-US" altLang="en-US"/>
          </a:p>
        </p:txBody>
      </p:sp>
    </p:spTree>
    <p:extLst>
      <p:ext uri="{BB962C8B-B14F-4D97-AF65-F5344CB8AC3E}">
        <p14:creationId xmlns:p14="http://schemas.microsoft.com/office/powerpoint/2010/main" val="39227523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smtClean="0"/>
              <a:t>Convert to Python:  </a:t>
            </a:r>
            <a:r>
              <a:rPr lang="en-US" altLang="en-US" dirty="0" err="1" smtClean="0"/>
              <a:t>intName</a:t>
            </a:r>
            <a:r>
              <a:rPr lang="en-US" altLang="en-US" dirty="0" smtClean="0"/>
              <a:t> Function</a:t>
            </a:r>
          </a:p>
        </p:txBody>
      </p:sp>
      <p:sp>
        <p:nvSpPr>
          <p:cNvPr id="10" name="Content Placeholder 2"/>
          <p:cNvSpPr>
            <a:spLocks noGrp="1"/>
          </p:cNvSpPr>
          <p:nvPr>
            <p:ph idx="1"/>
          </p:nvPr>
        </p:nvSpPr>
        <p:spPr/>
        <p:txBody>
          <a:bodyPr/>
          <a:lstStyle/>
          <a:p>
            <a:r>
              <a:rPr lang="en-US" dirty="0" smtClean="0"/>
              <a:t>Open the file intname.py in Wing</a:t>
            </a:r>
          </a:p>
          <a:p>
            <a:r>
              <a:rPr lang="en-US" dirty="0" smtClean="0"/>
              <a:t>main calls </a:t>
            </a:r>
            <a:r>
              <a:rPr lang="en-US" dirty="0" err="1" smtClean="0"/>
              <a:t>intName</a:t>
            </a:r>
            <a:endParaRPr lang="en-US" dirty="0" smtClean="0"/>
          </a:p>
          <a:p>
            <a:pPr lvl="1"/>
            <a:r>
              <a:rPr lang="en-US" dirty="0" smtClean="0"/>
              <a:t>Does all the work</a:t>
            </a:r>
          </a:p>
          <a:p>
            <a:pPr lvl="1"/>
            <a:r>
              <a:rPr lang="en-US" dirty="0" smtClean="0"/>
              <a:t>Returns a String</a:t>
            </a:r>
          </a:p>
          <a:p>
            <a:r>
              <a:rPr lang="en-US" dirty="0" smtClean="0"/>
              <a:t>Uses functions:</a:t>
            </a:r>
          </a:p>
          <a:p>
            <a:pPr lvl="1"/>
            <a:r>
              <a:rPr lang="en-US" dirty="0" err="1" smtClean="0"/>
              <a:t>tensName</a:t>
            </a:r>
            <a:endParaRPr lang="en-US" dirty="0" smtClean="0"/>
          </a:p>
          <a:p>
            <a:pPr lvl="1"/>
            <a:r>
              <a:rPr lang="en-US" dirty="0" err="1" smtClean="0"/>
              <a:t>teenName</a:t>
            </a:r>
            <a:endParaRPr lang="en-US" dirty="0" smtClean="0"/>
          </a:p>
          <a:p>
            <a:pPr lvl="1"/>
            <a:r>
              <a:rPr lang="en-US" dirty="0" err="1" smtClean="0"/>
              <a:t>digitName</a:t>
            </a:r>
            <a:endParaRPr lang="en-US" dirty="0" smtClean="0"/>
          </a:p>
          <a:p>
            <a:pPr lvl="1"/>
            <a:endParaRPr lang="en-US" dirty="0" smtClean="0"/>
          </a:p>
        </p:txBody>
      </p:sp>
      <p:sp>
        <p:nvSpPr>
          <p:cNvPr id="59397" name="Slide Number Placeholder 2"/>
          <p:cNvSpPr>
            <a:spLocks noGrp="1"/>
          </p:cNvSpPr>
          <p:nvPr>
            <p:ph type="sldNum" sz="quarter" idx="12"/>
          </p:nvPr>
        </p:nvSpPr>
        <p:spPr>
          <a:xfrm>
            <a:off x="7424738" y="6459538"/>
            <a:ext cx="984250" cy="365125"/>
          </a:xfrm>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mtClean="0"/>
              <a:t>Page </a:t>
            </a:r>
            <a:fld id="{82F37494-4D57-4EFB-9FBC-CD1E2B51B599}" type="slidenum">
              <a:rPr lang="en-US" altLang="en-US" smtClean="0"/>
              <a:pPr/>
              <a:t>55</a:t>
            </a:fld>
            <a:endParaRPr lang="en-US" altLang="en-US"/>
          </a:p>
        </p:txBody>
      </p:sp>
      <p:pic>
        <p:nvPicPr>
          <p:cNvPr id="59400"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3810000"/>
            <a:ext cx="66024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E14AF7E-6A8F-420D-82B1-62131506C7BB}" type="datetime1">
              <a:rPr lang="en-US" smtClean="0"/>
              <a:pPr/>
              <a:t>7/12/2017</a:t>
            </a:fld>
            <a:endParaRPr lang="en-US" dirty="0"/>
          </a:p>
        </p:txBody>
      </p:sp>
    </p:spTree>
    <p:extLst>
      <p:ext uri="{BB962C8B-B14F-4D97-AF65-F5344CB8AC3E}">
        <p14:creationId xmlns:p14="http://schemas.microsoft.com/office/powerpoint/2010/main" val="8570861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a:bodyPr>
          <a:lstStyle/>
          <a:p>
            <a:r>
              <a:rPr lang="en-US" altLang="en-US" dirty="0" err="1" smtClean="0"/>
              <a:t>intName</a:t>
            </a:r>
            <a:endParaRPr lang="en-US" altLang="en-US" dirty="0" smtClean="0"/>
          </a:p>
        </p:txBody>
      </p:sp>
      <p:sp>
        <p:nvSpPr>
          <p:cNvPr id="59397" name="Slide Number Placeholder 2"/>
          <p:cNvSpPr>
            <a:spLocks noGrp="1"/>
          </p:cNvSpPr>
          <p:nvPr>
            <p:ph type="sldNum" sz="quarter" idx="12"/>
          </p:nvPr>
        </p:nvSpPr>
        <p:spPr>
          <a:xfrm>
            <a:off x="7424738" y="6459538"/>
            <a:ext cx="984250" cy="365125"/>
          </a:xfrm>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mtClean="0"/>
              <a:t>Page </a:t>
            </a:r>
            <a:fld id="{82F37494-4D57-4EFB-9FBC-CD1E2B51B599}" type="slidenum">
              <a:rPr lang="en-US" altLang="en-US" smtClean="0"/>
              <a:pPr/>
              <a:t>56</a:t>
            </a:fld>
            <a:endParaRPr lang="en-US" altLang="en-US"/>
          </a:p>
        </p:txBody>
      </p:sp>
      <p:pic>
        <p:nvPicPr>
          <p:cNvPr id="59398" name="Content Placeholder 5"/>
          <p:cNvPicPr>
            <a:picLocks noChangeAspect="1"/>
          </p:cNvPicPr>
          <p:nvPr/>
        </p:nvPicPr>
        <p:blipFill>
          <a:blip r:embed="rId3" cstate="print">
            <a:extLst>
              <a:ext uri="{28A0092B-C50C-407E-A947-70E740481C1C}">
                <a14:useLocalDpi xmlns:a14="http://schemas.microsoft.com/office/drawing/2010/main" val="0"/>
              </a:ext>
            </a:extLst>
          </a:blip>
          <a:srcRect b="63293"/>
          <a:stretch>
            <a:fillRect/>
          </a:stretch>
        </p:blipFill>
        <p:spPr bwMode="auto">
          <a:xfrm>
            <a:off x="762202" y="1271170"/>
            <a:ext cx="6958012"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Content Placeholder 5"/>
          <p:cNvPicPr>
            <a:picLocks noChangeAspect="1"/>
          </p:cNvPicPr>
          <p:nvPr/>
        </p:nvPicPr>
        <p:blipFill>
          <a:blip r:embed="rId3" cstate="print">
            <a:extLst>
              <a:ext uri="{28A0092B-C50C-407E-A947-70E740481C1C}">
                <a14:useLocalDpi xmlns:a14="http://schemas.microsoft.com/office/drawing/2010/main" val="0"/>
              </a:ext>
            </a:extLst>
          </a:blip>
          <a:srcRect t="42082" r="26845"/>
          <a:stretch>
            <a:fillRect/>
          </a:stretch>
        </p:blipFill>
        <p:spPr bwMode="auto">
          <a:xfrm>
            <a:off x="762202" y="3228594"/>
            <a:ext cx="52101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9269D95-22AE-4945-B966-A1154AAEF1C8}" type="datetime1">
              <a:rPr lang="en-US" smtClean="0"/>
              <a:pPr/>
              <a:t>7/12/2017</a:t>
            </a:fld>
            <a:endParaRPr lang="en-US" dirty="0"/>
          </a:p>
        </p:txBody>
      </p:sp>
    </p:spTree>
    <p:extLst>
      <p:ext uri="{BB962C8B-B14F-4D97-AF65-F5344CB8AC3E}">
        <p14:creationId xmlns:p14="http://schemas.microsoft.com/office/powerpoint/2010/main" val="16775130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err="1" smtClean="0"/>
              <a:t>digitName</a:t>
            </a:r>
            <a:endParaRPr lang="en-US" altLang="en-US" dirty="0" smtClean="0"/>
          </a:p>
        </p:txBody>
      </p:sp>
      <p:sp>
        <p:nvSpPr>
          <p:cNvPr id="3" name="Date Placeholder 2"/>
          <p:cNvSpPr>
            <a:spLocks noGrp="1"/>
          </p:cNvSpPr>
          <p:nvPr>
            <p:ph type="dt" sz="half" idx="10"/>
          </p:nvPr>
        </p:nvSpPr>
        <p:spPr/>
        <p:txBody>
          <a:bodyPr/>
          <a:lstStyle/>
          <a:p>
            <a:fld id="{EB8120E1-BF6A-496D-B4D3-523C6198ADF5}" type="datetime1">
              <a:rPr lang="en-US" smtClean="0"/>
              <a:pPr/>
              <a:t>7/12/2017</a:t>
            </a:fld>
            <a:endParaRPr lang="en-US" dirty="0"/>
          </a:p>
        </p:txBody>
      </p:sp>
      <p:sp>
        <p:nvSpPr>
          <p:cNvPr id="4" name="Slide Number Placeholder 3"/>
          <p:cNvSpPr>
            <a:spLocks noGrp="1"/>
          </p:cNvSpPr>
          <p:nvPr>
            <p:ph type="sldNum" sz="quarter" idx="12"/>
          </p:nvPr>
        </p:nvSpPr>
        <p:spPr/>
        <p:txBody>
          <a:bodyPr/>
          <a:lstStyle/>
          <a:p>
            <a:r>
              <a:rPr lang="en-US" altLang="en-US" smtClean="0"/>
              <a:t>Page </a:t>
            </a:r>
            <a:fld id="{DB221124-12A5-49F7-9756-2CD25819FC5E}" type="slidenum">
              <a:rPr lang="en-US" altLang="en-US" smtClean="0"/>
              <a:pPr/>
              <a:t>57</a:t>
            </a:fld>
            <a:endParaRPr lang="en-US" altLang="en-US"/>
          </a:p>
        </p:txBody>
      </p:sp>
      <p:pic>
        <p:nvPicPr>
          <p:cNvPr id="60421"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371600"/>
            <a:ext cx="6452893"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47772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err="1" smtClean="0"/>
              <a:t>teenName</a:t>
            </a:r>
            <a:endParaRPr lang="en-US" altLang="en-US" dirty="0" smtClean="0"/>
          </a:p>
        </p:txBody>
      </p:sp>
      <p:sp>
        <p:nvSpPr>
          <p:cNvPr id="3" name="Date Placeholder 2"/>
          <p:cNvSpPr>
            <a:spLocks noGrp="1"/>
          </p:cNvSpPr>
          <p:nvPr>
            <p:ph type="dt" sz="half" idx="10"/>
          </p:nvPr>
        </p:nvSpPr>
        <p:spPr/>
        <p:txBody>
          <a:bodyPr/>
          <a:lstStyle/>
          <a:p>
            <a:fld id="{AF284DCF-F06A-4F08-8AA8-03E43FFF6D8C}" type="datetime1">
              <a:rPr lang="en-US" smtClean="0"/>
              <a:pPr/>
              <a:t>7/12/2017</a:t>
            </a:fld>
            <a:endParaRPr lang="en-US" dirty="0"/>
          </a:p>
        </p:txBody>
      </p:sp>
      <p:sp>
        <p:nvSpPr>
          <p:cNvPr id="4" name="Slide Number Placeholder 3"/>
          <p:cNvSpPr>
            <a:spLocks noGrp="1"/>
          </p:cNvSpPr>
          <p:nvPr>
            <p:ph type="sldNum" sz="quarter" idx="12"/>
          </p:nvPr>
        </p:nvSpPr>
        <p:spPr/>
        <p:txBody>
          <a:bodyPr/>
          <a:lstStyle/>
          <a:p>
            <a:r>
              <a:rPr lang="en-US" altLang="en-US" smtClean="0"/>
              <a:t>Page </a:t>
            </a:r>
            <a:fld id="{DB221124-12A5-49F7-9756-2CD25819FC5E}" type="slidenum">
              <a:rPr lang="en-US" altLang="en-US" smtClean="0"/>
              <a:pPr/>
              <a:t>58</a:t>
            </a:fld>
            <a:endParaRPr lang="en-US" altLang="en-US"/>
          </a:p>
        </p:txBody>
      </p:sp>
      <p:pic>
        <p:nvPicPr>
          <p:cNvPr id="14"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90599" y="1447800"/>
            <a:ext cx="6970093" cy="4038600"/>
          </a:xfrm>
        </p:spPr>
      </p:pic>
    </p:spTree>
    <p:extLst>
      <p:ext uri="{BB962C8B-B14F-4D97-AF65-F5344CB8AC3E}">
        <p14:creationId xmlns:p14="http://schemas.microsoft.com/office/powerpoint/2010/main" val="155358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err="1" smtClean="0"/>
              <a:t>tensName</a:t>
            </a:r>
            <a:r>
              <a:rPr lang="en-US" altLang="en-US" dirty="0" smtClean="0"/>
              <a:t> </a:t>
            </a:r>
          </a:p>
        </p:txBody>
      </p:sp>
      <p:sp>
        <p:nvSpPr>
          <p:cNvPr id="3" name="Date Placeholder 2"/>
          <p:cNvSpPr>
            <a:spLocks noGrp="1"/>
          </p:cNvSpPr>
          <p:nvPr>
            <p:ph type="dt" sz="half" idx="10"/>
          </p:nvPr>
        </p:nvSpPr>
        <p:spPr/>
        <p:txBody>
          <a:bodyPr/>
          <a:lstStyle/>
          <a:p>
            <a:fld id="{9920D657-0404-47D9-A6EF-EA7FDCF622F1}" type="datetime1">
              <a:rPr lang="en-US" smtClean="0"/>
              <a:pPr/>
              <a:t>7/12/2017</a:t>
            </a:fld>
            <a:endParaRPr lang="en-US" dirty="0"/>
          </a:p>
        </p:txBody>
      </p:sp>
      <p:sp>
        <p:nvSpPr>
          <p:cNvPr id="4" name="Slide Number Placeholder 3"/>
          <p:cNvSpPr>
            <a:spLocks noGrp="1"/>
          </p:cNvSpPr>
          <p:nvPr>
            <p:ph type="sldNum" sz="quarter" idx="12"/>
          </p:nvPr>
        </p:nvSpPr>
        <p:spPr/>
        <p:txBody>
          <a:bodyPr/>
          <a:lstStyle/>
          <a:p>
            <a:r>
              <a:rPr lang="en-US" altLang="en-US" smtClean="0"/>
              <a:t>Page </a:t>
            </a:r>
            <a:fld id="{DB221124-12A5-49F7-9756-2CD25819FC5E}" type="slidenum">
              <a:rPr lang="en-US" altLang="en-US" smtClean="0"/>
              <a:pPr/>
              <a:t>59</a:t>
            </a:fld>
            <a:endParaRPr lang="en-US" alt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933" y="1524000"/>
            <a:ext cx="7065838"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62831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ea typeface="ＭＳ Ｐゴシック" panose="020B0600070205080204" pitchFamily="34" charset="-128"/>
              </a:rPr>
              <a:t>Calling Functions</a:t>
            </a:r>
          </a:p>
        </p:txBody>
      </p:sp>
      <p:sp>
        <p:nvSpPr>
          <p:cNvPr id="14339" name="Content Placeholder 2"/>
          <p:cNvSpPr>
            <a:spLocks noGrp="1"/>
          </p:cNvSpPr>
          <p:nvPr>
            <p:ph idx="1"/>
          </p:nvPr>
        </p:nvSpPr>
        <p:spPr/>
        <p:txBody>
          <a:bodyPr/>
          <a:lstStyle/>
          <a:p>
            <a:pPr indent="-217488"/>
            <a:r>
              <a:rPr lang="en-US" altLang="en-US" dirty="0" smtClean="0">
                <a:ea typeface="ＭＳ Ｐゴシック" panose="020B0600070205080204" pitchFamily="34" charset="-128"/>
              </a:rPr>
              <a:t>You </a:t>
            </a:r>
            <a:r>
              <a:rPr lang="en-US" altLang="en-US" i="1" dirty="0" smtClean="0">
                <a:ea typeface="ＭＳ Ｐゴシック" panose="020B0600070205080204" pitchFamily="34" charset="-128"/>
              </a:rPr>
              <a:t>call </a:t>
            </a:r>
            <a:r>
              <a:rPr lang="en-US" altLang="en-US" dirty="0" smtClean="0">
                <a:ea typeface="ＭＳ Ｐゴシック" panose="020B0600070205080204" pitchFamily="34" charset="-128"/>
              </a:rPr>
              <a:t>a function in order to execute its instructions</a:t>
            </a:r>
          </a:p>
          <a:p>
            <a:pPr marL="0" inden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price = round(6.8275, 2) # Sets result to 6.83</a:t>
            </a:r>
          </a:p>
          <a:p>
            <a:pPr marL="274638" indent="-227013"/>
            <a:r>
              <a:rPr lang="en-US" altLang="en-US" dirty="0" smtClean="0">
                <a:ea typeface="ＭＳ Ｐゴシック" panose="020B0600070205080204" pitchFamily="34" charset="-128"/>
              </a:rPr>
              <a:t>By using the expression round(6.8275, 2), your program </a:t>
            </a:r>
            <a:r>
              <a:rPr lang="en-US" altLang="en-US" i="1" dirty="0" smtClean="0">
                <a:ea typeface="ＭＳ Ｐゴシック" panose="020B0600070205080204" pitchFamily="34" charset="-128"/>
              </a:rPr>
              <a:t>calls </a:t>
            </a:r>
            <a:r>
              <a:rPr lang="en-US" altLang="en-US" dirty="0" smtClean="0">
                <a:ea typeface="ＭＳ Ｐゴシック" panose="020B0600070205080204" pitchFamily="34" charset="-128"/>
              </a:rPr>
              <a:t>the round function, asking it to round 6.8275 to two decimal digits</a:t>
            </a:r>
          </a:p>
          <a:p>
            <a:pPr marL="400050" lvl="2" indent="0">
              <a:buSzPct val="60000"/>
              <a:buFontTx/>
              <a:buNone/>
            </a:pPr>
            <a:endParaRPr lang="en-US" altLang="en-US" dirty="0" smtClean="0">
              <a:latin typeface="Consolas" panose="020B0609020204030204" pitchFamily="49" charset="0"/>
              <a:ea typeface="ＭＳ Ｐゴシック" panose="020B0600070205080204" pitchFamily="34" charset="-128"/>
              <a:cs typeface="Consolas" panose="020B0609020204030204" pitchFamily="49" charset="0"/>
            </a:endParaRPr>
          </a:p>
          <a:p>
            <a:pPr marL="400050" lvl="2" indent="0">
              <a:buSzPct val="60000"/>
              <a:buFontTx/>
              <a:buNone/>
            </a:pPr>
            <a:endParaRPr lang="en-US" altLang="en-US" dirty="0" smtClean="0">
              <a:latin typeface="Consolas" panose="020B0609020204030204" pitchFamily="49" charset="0"/>
              <a:ea typeface="ＭＳ Ｐゴシック" panose="020B0600070205080204" pitchFamily="34" charset="-128"/>
              <a:cs typeface="Consolas" panose="020B0609020204030204" pitchFamily="49" charset="0"/>
            </a:endParaRPr>
          </a:p>
          <a:p>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2E6DFB19-D8A9-4A36-919F-92C13AA49C30}"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6</a:t>
            </a:fld>
            <a:endParaRPr lang="en-US"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a:bodyPr>
          <a:lstStyle/>
          <a:p>
            <a:r>
              <a:rPr lang="en-US" altLang="en-US" dirty="0" smtClean="0">
                <a:ea typeface="ＭＳ Ｐゴシック" panose="020B0600070205080204" pitchFamily="34" charset="-128"/>
              </a:rPr>
              <a:t>Programming Tips</a:t>
            </a:r>
          </a:p>
        </p:txBody>
      </p:sp>
      <p:sp>
        <p:nvSpPr>
          <p:cNvPr id="61443" name="Content Placeholder 7"/>
          <p:cNvSpPr>
            <a:spLocks noGrp="1"/>
          </p:cNvSpPr>
          <p:nvPr>
            <p:ph idx="1"/>
          </p:nvPr>
        </p:nvSpPr>
        <p:spPr>
          <a:xfrm>
            <a:off x="822959" y="1255006"/>
            <a:ext cx="7543801" cy="2631194"/>
          </a:xfrm>
        </p:spPr>
        <p:txBody>
          <a:bodyPr>
            <a:normAutofit/>
          </a:bodyPr>
          <a:lstStyle/>
          <a:p>
            <a:pPr>
              <a:spcBef>
                <a:spcPts val="200"/>
              </a:spcBef>
            </a:pPr>
            <a:r>
              <a:rPr lang="en-US" altLang="en-US" dirty="0" smtClean="0">
                <a:ea typeface="ＭＳ Ｐゴシック" panose="020B0600070205080204" pitchFamily="34" charset="-128"/>
              </a:rPr>
              <a:t>Keep functions short</a:t>
            </a:r>
          </a:p>
          <a:p>
            <a:pPr lvl="1">
              <a:spcBef>
                <a:spcPts val="200"/>
              </a:spcBef>
            </a:pPr>
            <a:r>
              <a:rPr lang="en-US" altLang="en-US" sz="2000" dirty="0" smtClean="0">
                <a:ea typeface="ＭＳ Ｐゴシック" panose="020B0600070205080204" pitchFamily="34" charset="-128"/>
              </a:rPr>
              <a:t>If more than one screen, break into ‘</a:t>
            </a:r>
            <a:r>
              <a:rPr lang="en-US" altLang="ja-JP" sz="2000" dirty="0" smtClean="0">
                <a:ea typeface="ＭＳ Ｐゴシック" panose="020B0600070205080204" pitchFamily="34" charset="-128"/>
              </a:rPr>
              <a:t>sub’ functions</a:t>
            </a:r>
          </a:p>
          <a:p>
            <a:pPr>
              <a:spcBef>
                <a:spcPts val="200"/>
              </a:spcBef>
            </a:pPr>
            <a:r>
              <a:rPr lang="en-US" altLang="en-US" dirty="0" smtClean="0">
                <a:ea typeface="ＭＳ Ｐゴシック" panose="020B0600070205080204" pitchFamily="34" charset="-128"/>
              </a:rPr>
              <a:t>Trace your functions</a:t>
            </a:r>
          </a:p>
          <a:p>
            <a:pPr lvl="1">
              <a:spcBef>
                <a:spcPts val="200"/>
              </a:spcBef>
            </a:pPr>
            <a:r>
              <a:rPr lang="en-US" altLang="en-US" sz="2000" dirty="0" smtClean="0">
                <a:ea typeface="ＭＳ Ｐゴシック" panose="020B0600070205080204" pitchFamily="34" charset="-128"/>
              </a:rPr>
              <a:t>One line for each step</a:t>
            </a:r>
          </a:p>
          <a:p>
            <a:pPr lvl="1">
              <a:spcBef>
                <a:spcPts val="200"/>
              </a:spcBef>
            </a:pPr>
            <a:r>
              <a:rPr lang="en-US" altLang="en-US" sz="2000" dirty="0" smtClean="0">
                <a:ea typeface="ＭＳ Ｐゴシック" panose="020B0600070205080204" pitchFamily="34" charset="-128"/>
              </a:rPr>
              <a:t>Columns for key variables</a:t>
            </a:r>
          </a:p>
          <a:p>
            <a:pPr>
              <a:spcBef>
                <a:spcPts val="200"/>
              </a:spcBef>
            </a:pPr>
            <a:r>
              <a:rPr lang="en-US" altLang="en-US" dirty="0" smtClean="0">
                <a:ea typeface="ＭＳ Ｐゴシック" panose="020B0600070205080204" pitchFamily="34" charset="-128"/>
              </a:rPr>
              <a:t>Use Stubs as you write larger programs</a:t>
            </a:r>
          </a:p>
          <a:p>
            <a:pPr lvl="1">
              <a:spcBef>
                <a:spcPts val="200"/>
              </a:spcBef>
            </a:pPr>
            <a:r>
              <a:rPr lang="en-US" altLang="en-US" sz="2000" dirty="0" smtClean="0">
                <a:ea typeface="ＭＳ Ｐゴシック" panose="020B0600070205080204" pitchFamily="34" charset="-128"/>
              </a:rPr>
              <a:t>Unfinished functions that return a </a:t>
            </a:r>
            <a:r>
              <a:rPr lang="en-US" altLang="ja-JP" sz="2000" dirty="0" smtClean="0">
                <a:ea typeface="ＭＳ Ｐゴシック" panose="020B0600070205080204" pitchFamily="34" charset="-128"/>
              </a:rPr>
              <a:t>‘dummy’ value</a:t>
            </a:r>
            <a:endParaRPr lang="en-US" altLang="en-US" sz="2000"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6CDFE855-0373-4947-84AD-6FA3ABEA221A}"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60</a:t>
            </a:fld>
            <a:endParaRPr lang="en-US" altLang="en-US"/>
          </a:p>
        </p:txBody>
      </p:sp>
      <p:pic>
        <p:nvPicPr>
          <p:cNvPr id="61448" name="Picture 9" descr="U:\PC\publisher\2013 wiley slides\Ch 5-9, FM\Chapter  5\Media\Illustrations\py_05_un14_300dp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3678158"/>
            <a:ext cx="4876800" cy="2543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288265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Variable Scope</a:t>
            </a:r>
            <a:endParaRPr lang="en-US" sz="4000" dirty="0"/>
          </a:p>
        </p:txBody>
      </p:sp>
      <p:sp>
        <p:nvSpPr>
          <p:cNvPr id="7" name="Text Placeholder 6"/>
          <p:cNvSpPr>
            <a:spLocks noGrp="1"/>
          </p:cNvSpPr>
          <p:nvPr>
            <p:ph type="body" idx="1"/>
          </p:nvPr>
        </p:nvSpPr>
        <p:spPr/>
        <p:txBody>
          <a:bodyPr/>
          <a:lstStyle/>
          <a:p>
            <a:r>
              <a:rPr lang="en-US" dirty="0" smtClean="0"/>
              <a:t>Section 5.8</a:t>
            </a:r>
            <a:endParaRPr lang="en-US" dirty="0"/>
          </a:p>
        </p:txBody>
      </p:sp>
      <p:sp>
        <p:nvSpPr>
          <p:cNvPr id="4" name="Date Placeholder 3"/>
          <p:cNvSpPr>
            <a:spLocks noGrp="1"/>
          </p:cNvSpPr>
          <p:nvPr>
            <p:ph type="dt" sz="half" idx="10"/>
          </p:nvPr>
        </p:nvSpPr>
        <p:spPr/>
        <p:txBody>
          <a:bodyPr/>
          <a:lstStyle/>
          <a:p>
            <a:fld id="{3CF9AB17-8C27-4F3B-8C7F-4216B6386762}"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61</a:t>
            </a:fld>
            <a:endParaRPr lang="en-US" altLang="en-US"/>
          </a:p>
        </p:txBody>
      </p:sp>
    </p:spTree>
    <p:extLst>
      <p:ext uri="{BB962C8B-B14F-4D97-AF65-F5344CB8AC3E}">
        <p14:creationId xmlns:p14="http://schemas.microsoft.com/office/powerpoint/2010/main" val="31184575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a:bodyPr>
          <a:lstStyle/>
          <a:p>
            <a:r>
              <a:rPr lang="en-US" altLang="en-US" dirty="0" smtClean="0">
                <a:ea typeface="ＭＳ Ｐゴシック" panose="020B0600070205080204" pitchFamily="34" charset="-128"/>
              </a:rPr>
              <a:t>Variable Scope</a:t>
            </a:r>
          </a:p>
        </p:txBody>
      </p:sp>
      <p:sp>
        <p:nvSpPr>
          <p:cNvPr id="62467" name="Content Placeholder 2"/>
          <p:cNvSpPr>
            <a:spLocks noGrp="1"/>
          </p:cNvSpPr>
          <p:nvPr>
            <p:ph idx="1"/>
          </p:nvPr>
        </p:nvSpPr>
        <p:spPr/>
        <p:txBody>
          <a:bodyPr>
            <a:normAutofit/>
          </a:bodyPr>
          <a:lstStyle/>
          <a:p>
            <a:pPr>
              <a:spcBef>
                <a:spcPts val="200"/>
              </a:spcBef>
            </a:pPr>
            <a:r>
              <a:rPr lang="en-US" altLang="en-US" dirty="0" smtClean="0">
                <a:ea typeface="ＭＳ Ｐゴシック" panose="020B0600070205080204" pitchFamily="34" charset="-128"/>
              </a:rPr>
              <a:t>Variables can be declared:</a:t>
            </a:r>
          </a:p>
          <a:p>
            <a:pPr lvl="1">
              <a:spcBef>
                <a:spcPts val="200"/>
              </a:spcBef>
            </a:pPr>
            <a:r>
              <a:rPr lang="en-US" altLang="en-US" sz="2000" dirty="0" smtClean="0">
                <a:ea typeface="ＭＳ Ｐゴシック" panose="020B0600070205080204" pitchFamily="34" charset="-128"/>
              </a:rPr>
              <a:t>Inside a function</a:t>
            </a:r>
          </a:p>
          <a:p>
            <a:pPr lvl="2">
              <a:spcBef>
                <a:spcPts val="200"/>
              </a:spcBef>
            </a:pPr>
            <a:r>
              <a:rPr lang="en-US" altLang="en-US" sz="2000" dirty="0" smtClean="0">
                <a:ea typeface="ＭＳ Ｐゴシック" panose="020B0600070205080204" pitchFamily="34" charset="-128"/>
              </a:rPr>
              <a:t>Known as ‘</a:t>
            </a:r>
            <a:r>
              <a:rPr lang="en-US" altLang="ja-JP" sz="2000" dirty="0" smtClean="0">
                <a:ea typeface="ＭＳ Ｐゴシック" panose="020B0600070205080204" pitchFamily="34" charset="-128"/>
              </a:rPr>
              <a:t>local variables’</a:t>
            </a:r>
          </a:p>
          <a:p>
            <a:pPr lvl="2">
              <a:spcBef>
                <a:spcPts val="200"/>
              </a:spcBef>
            </a:pPr>
            <a:r>
              <a:rPr lang="en-US" altLang="en-US" sz="2000" dirty="0" smtClean="0">
                <a:ea typeface="ＭＳ Ｐゴシック" panose="020B0600070205080204" pitchFamily="34" charset="-128"/>
              </a:rPr>
              <a:t>Only available inside this function</a:t>
            </a:r>
          </a:p>
          <a:p>
            <a:pPr lvl="2">
              <a:spcBef>
                <a:spcPts val="200"/>
              </a:spcBef>
            </a:pPr>
            <a:r>
              <a:rPr lang="en-US" altLang="en-US" sz="2000" dirty="0" smtClean="0">
                <a:ea typeface="ＭＳ Ｐゴシック" panose="020B0600070205080204" pitchFamily="34" charset="-128"/>
              </a:rPr>
              <a:t>Parameter variables are like local variables </a:t>
            </a:r>
          </a:p>
          <a:p>
            <a:pPr lvl="1">
              <a:spcBef>
                <a:spcPts val="200"/>
              </a:spcBef>
            </a:pPr>
            <a:r>
              <a:rPr lang="en-US" altLang="en-US" sz="2000" dirty="0" smtClean="0">
                <a:ea typeface="ＭＳ Ｐゴシック" panose="020B0600070205080204" pitchFamily="34" charset="-128"/>
              </a:rPr>
              <a:t>Outside of a function</a:t>
            </a:r>
          </a:p>
          <a:p>
            <a:pPr lvl="2">
              <a:spcBef>
                <a:spcPts val="200"/>
              </a:spcBef>
            </a:pPr>
            <a:r>
              <a:rPr lang="en-US" altLang="en-US" sz="2000" dirty="0" smtClean="0">
                <a:ea typeface="ＭＳ Ｐゴシック" panose="020B0600070205080204" pitchFamily="34" charset="-128"/>
              </a:rPr>
              <a:t>Sometimes called ‘</a:t>
            </a:r>
            <a:r>
              <a:rPr lang="en-US" altLang="ja-JP" sz="2000" dirty="0" smtClean="0">
                <a:ea typeface="ＭＳ Ｐゴシック" panose="020B0600070205080204" pitchFamily="34" charset="-128"/>
              </a:rPr>
              <a:t>global scope’</a:t>
            </a:r>
          </a:p>
          <a:p>
            <a:pPr lvl="2">
              <a:spcBef>
                <a:spcPts val="200"/>
              </a:spcBef>
            </a:pPr>
            <a:r>
              <a:rPr lang="en-US" altLang="en-US" sz="2000" dirty="0" smtClean="0">
                <a:ea typeface="ＭＳ Ｐゴシック" panose="020B0600070205080204" pitchFamily="34" charset="-128"/>
              </a:rPr>
              <a:t>Can be used (and changed) by code in any function</a:t>
            </a:r>
          </a:p>
          <a:p>
            <a:pPr>
              <a:spcBef>
                <a:spcPts val="200"/>
              </a:spcBef>
            </a:pPr>
            <a:r>
              <a:rPr lang="en-US" altLang="en-US" dirty="0" smtClean="0">
                <a:ea typeface="ＭＳ Ｐゴシック" panose="020B0600070205080204" pitchFamily="34" charset="-128"/>
              </a:rPr>
              <a:t>How do you choose?</a:t>
            </a:r>
          </a:p>
        </p:txBody>
      </p:sp>
      <p:sp>
        <p:nvSpPr>
          <p:cNvPr id="2" name="Date Placeholder 1"/>
          <p:cNvSpPr>
            <a:spLocks noGrp="1"/>
          </p:cNvSpPr>
          <p:nvPr>
            <p:ph type="dt" sz="half" idx="10"/>
          </p:nvPr>
        </p:nvSpPr>
        <p:spPr/>
        <p:txBody>
          <a:bodyPr/>
          <a:lstStyle/>
          <a:p>
            <a:fld id="{6A9BAB20-ED9B-4957-8F42-51D62C074918}"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62</a:t>
            </a:fld>
            <a:endParaRPr lang="en-US" altLang="en-US"/>
          </a:p>
        </p:txBody>
      </p:sp>
      <p:sp>
        <p:nvSpPr>
          <p:cNvPr id="62469" name="TextBox 6"/>
          <p:cNvSpPr txBox="1">
            <a:spLocks noChangeArrowheads="1"/>
          </p:cNvSpPr>
          <p:nvPr/>
        </p:nvSpPr>
        <p:spPr bwMode="auto">
          <a:xfrm>
            <a:off x="1066800" y="4724400"/>
            <a:ext cx="6553200" cy="707886"/>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000" b="1" i="1" dirty="0">
                <a:latin typeface="+mn-lt"/>
                <a:cs typeface="Arial" panose="020B0604020202020204" pitchFamily="34" charset="0"/>
              </a:rPr>
              <a:t>The scope of a variable is the part of the program </a:t>
            </a:r>
            <a:r>
              <a:rPr lang="en-US" altLang="en-US" sz="2000" b="1" i="1" dirty="0" smtClean="0">
                <a:latin typeface="+mn-lt"/>
                <a:cs typeface="Arial" panose="020B0604020202020204" pitchFamily="34" charset="0"/>
              </a:rPr>
              <a:t>in which</a:t>
            </a:r>
            <a:r>
              <a:rPr lang="en-US" altLang="en-US" sz="2000" b="1" i="1" dirty="0">
                <a:latin typeface="+mn-lt"/>
                <a:cs typeface="Arial" panose="020B0604020202020204" pitchFamily="34" charset="0"/>
              </a:rPr>
              <a:t> </a:t>
            </a:r>
            <a:r>
              <a:rPr lang="en-US" altLang="en-US" sz="2000" b="1" i="1" dirty="0" smtClean="0">
                <a:latin typeface="+mn-lt"/>
                <a:cs typeface="Arial" panose="020B0604020202020204" pitchFamily="34" charset="0"/>
              </a:rPr>
              <a:t>it </a:t>
            </a:r>
            <a:r>
              <a:rPr lang="en-US" altLang="en-US" sz="2000" b="1" i="1" dirty="0">
                <a:latin typeface="+mn-lt"/>
                <a:cs typeface="Arial" panose="020B0604020202020204" pitchFamily="34" charset="0"/>
              </a:rPr>
              <a:t>is </a:t>
            </a:r>
            <a:r>
              <a:rPr lang="en-US" altLang="en-US" sz="2000" b="1" i="1" dirty="0" smtClean="0">
                <a:latin typeface="+mn-lt"/>
                <a:cs typeface="Arial" panose="020B0604020202020204" pitchFamily="34" charset="0"/>
              </a:rPr>
              <a:t>visible</a:t>
            </a:r>
            <a:endParaRPr lang="en-US" altLang="en-US" sz="2000" b="1" i="1" dirty="0">
              <a:latin typeface="+mn-lt"/>
              <a:cs typeface="Arial" panose="020B0604020202020204" pitchFamily="34" charset="0"/>
            </a:endParaRPr>
          </a:p>
        </p:txBody>
      </p:sp>
    </p:spTree>
    <p:extLst>
      <p:ext uri="{BB962C8B-B14F-4D97-AF65-F5344CB8AC3E}">
        <p14:creationId xmlns:p14="http://schemas.microsoft.com/office/powerpoint/2010/main" val="11000174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itle 1"/>
          <p:cNvSpPr>
            <a:spLocks noGrp="1"/>
          </p:cNvSpPr>
          <p:nvPr>
            <p:ph type="title"/>
          </p:nvPr>
        </p:nvSpPr>
        <p:spPr/>
        <p:txBody>
          <a:bodyPr>
            <a:normAutofit/>
          </a:bodyPr>
          <a:lstStyle/>
          <a:p>
            <a:r>
              <a:rPr lang="en-US" altLang="en-US" dirty="0" smtClean="0">
                <a:ea typeface="ＭＳ Ｐゴシック" panose="020B0600070205080204" pitchFamily="34" charset="-128"/>
              </a:rPr>
              <a:t>Examples of Scope</a:t>
            </a:r>
          </a:p>
        </p:txBody>
      </p:sp>
      <p:sp>
        <p:nvSpPr>
          <p:cNvPr id="63490" name="Content Placeholder 2"/>
          <p:cNvSpPr>
            <a:spLocks noGrp="1"/>
          </p:cNvSpPr>
          <p:nvPr>
            <p:ph idx="1"/>
          </p:nvPr>
        </p:nvSpPr>
        <p:spPr>
          <a:xfrm>
            <a:off x="685800" y="1160850"/>
            <a:ext cx="7543801" cy="542826"/>
          </a:xfrm>
        </p:spPr>
        <p:txBody>
          <a:bodyPr/>
          <a:lstStyle/>
          <a:p>
            <a:pPr lvl="1">
              <a:spcBef>
                <a:spcPts val="200"/>
              </a:spcBef>
            </a:pPr>
            <a:r>
              <a:rPr lang="en-US" altLang="en-US" sz="20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sum, </a:t>
            </a:r>
            <a:r>
              <a:rPr lang="en-US" altLang="en-US" sz="2000" dirty="0" smtClean="0">
                <a:solidFill>
                  <a:srgbClr val="00B050"/>
                </a:solidFill>
                <a:latin typeface="Consolas" panose="020B0609020204030204" pitchFamily="49" charset="0"/>
                <a:ea typeface="ＭＳ Ｐゴシック" panose="020B0600070205080204" pitchFamily="34" charset="-128"/>
                <a:cs typeface="Consolas" panose="020B0609020204030204" pitchFamily="49" charset="0"/>
              </a:rPr>
              <a:t>square</a:t>
            </a:r>
            <a:r>
              <a:rPr lang="en-US" altLang="en-US" sz="2000" dirty="0" smtClean="0">
                <a:solidFill>
                  <a:srgbClr val="0033CC"/>
                </a:solidFill>
                <a:ea typeface="ＭＳ Ｐゴシック" panose="020B0600070205080204" pitchFamily="34" charset="-128"/>
              </a:rPr>
              <a:t> </a:t>
            </a:r>
            <a:r>
              <a:rPr lang="en-US" altLang="en-US" sz="2000" dirty="0" smtClean="0">
                <a:solidFill>
                  <a:schemeClr val="tx1"/>
                </a:solidFill>
                <a:ea typeface="ＭＳ Ｐゴシック" panose="020B0600070205080204" pitchFamily="34" charset="-128"/>
              </a:rPr>
              <a:t>&amp;</a:t>
            </a:r>
            <a:r>
              <a:rPr lang="en-US" altLang="en-US" sz="2000" dirty="0" smtClean="0">
                <a:solidFill>
                  <a:srgbClr val="0033CC"/>
                </a:solidFill>
                <a:ea typeface="ＭＳ Ｐゴシック" panose="020B0600070205080204" pitchFamily="34" charset="-128"/>
              </a:rPr>
              <a:t> </a:t>
            </a:r>
            <a:r>
              <a:rPr lang="en-US" altLang="en-US" sz="2000" dirty="0" err="1" smtClean="0">
                <a:solidFill>
                  <a:srgbClr val="FF0000"/>
                </a:solidFill>
                <a:latin typeface="Consolas" panose="020B0609020204030204" pitchFamily="49" charset="0"/>
                <a:ea typeface="ＭＳ Ｐゴシック" panose="020B0600070205080204" pitchFamily="34" charset="-128"/>
                <a:cs typeface="Consolas" panose="020B0609020204030204" pitchFamily="49" charset="0"/>
              </a:rPr>
              <a:t>i</a:t>
            </a:r>
            <a:r>
              <a:rPr lang="en-US" altLang="en-US" sz="2000" dirty="0" smtClean="0">
                <a:ea typeface="ＭＳ Ｐゴシック" panose="020B0600070205080204" pitchFamily="34" charset="-128"/>
              </a:rPr>
              <a:t> are local variables in </a:t>
            </a:r>
            <a:r>
              <a:rPr lang="en-US" altLang="en-US" sz="2000" dirty="0" smtClean="0">
                <a:ea typeface="ＭＳ Ｐゴシック" panose="020B0600070205080204" pitchFamily="34" charset="-128"/>
                <a:cs typeface="Consolas" panose="020B0609020204030204" pitchFamily="49" charset="0"/>
              </a:rPr>
              <a:t>main</a:t>
            </a:r>
          </a:p>
          <a:p>
            <a:pPr lvl="1"/>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5B85C7F3-E4F4-4898-9757-98198A7A1438}"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63</a:t>
            </a:fld>
            <a:endParaRPr lang="en-US" altLang="en-US"/>
          </a:p>
        </p:txBody>
      </p:sp>
      <p:grpSp>
        <p:nvGrpSpPr>
          <p:cNvPr id="5" name="Group 4"/>
          <p:cNvGrpSpPr/>
          <p:nvPr/>
        </p:nvGrpSpPr>
        <p:grpSpPr>
          <a:xfrm>
            <a:off x="1204912" y="2057400"/>
            <a:ext cx="6734176" cy="3048000"/>
            <a:chOff x="1495425" y="2057400"/>
            <a:chExt cx="6734176" cy="3048000"/>
          </a:xfrm>
        </p:grpSpPr>
        <p:sp>
          <p:nvSpPr>
            <p:cNvPr id="10" name="Content Placeholder 2"/>
            <p:cNvSpPr txBox="1">
              <a:spLocks/>
            </p:cNvSpPr>
            <p:nvPr/>
          </p:nvSpPr>
          <p:spPr bwMode="auto">
            <a:xfrm>
              <a:off x="1495425" y="2057400"/>
              <a:ext cx="6734176" cy="3048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def</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main() :</a:t>
              </a:r>
            </a:p>
            <a:p>
              <a:pPr>
                <a:defRPr/>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sum </a:t>
              </a:r>
              <a:r>
                <a:rPr lang="en-US" sz="2000" dirty="0">
                  <a:latin typeface="Consolas" pitchFamily="49" charset="0"/>
                  <a:cs typeface="Consolas" pitchFamily="49" charset="0"/>
                </a:rPr>
                <a:t>= 0</a:t>
              </a:r>
            </a:p>
            <a:p>
              <a:pPr>
                <a:defRPr/>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for </a:t>
              </a:r>
              <a:r>
                <a:rPr lang="en-US" sz="2000" dirty="0" err="1">
                  <a:latin typeface="Consolas" pitchFamily="49" charset="0"/>
                  <a:cs typeface="Consolas" pitchFamily="49" charset="0"/>
                </a:rPr>
                <a:t>i</a:t>
              </a:r>
              <a:r>
                <a:rPr lang="en-US" sz="2000" dirty="0">
                  <a:latin typeface="Consolas" pitchFamily="49" charset="0"/>
                  <a:cs typeface="Consolas" pitchFamily="49" charset="0"/>
                </a:rPr>
                <a:t> in range(11) :</a:t>
              </a:r>
            </a:p>
            <a:p>
              <a:pPr>
                <a:defRPr/>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square </a:t>
              </a:r>
              <a:r>
                <a:rPr lang="en-US" sz="2000" dirty="0">
                  <a:latin typeface="Consolas" pitchFamily="49" charset="0"/>
                  <a:cs typeface="Consolas" pitchFamily="49" charset="0"/>
                </a:rPr>
                <a:t>= </a:t>
              </a:r>
              <a:r>
                <a:rPr lang="en-US" sz="2000" dirty="0" err="1">
                  <a:latin typeface="Consolas" pitchFamily="49" charset="0"/>
                  <a:cs typeface="Consolas" pitchFamily="49" charset="0"/>
                </a:rPr>
                <a:t>i</a:t>
              </a:r>
              <a:r>
                <a:rPr lang="en-US" sz="2000" dirty="0">
                  <a:latin typeface="Consolas" pitchFamily="49" charset="0"/>
                  <a:cs typeface="Consolas" pitchFamily="49" charset="0"/>
                </a:rPr>
                <a:t> * </a:t>
              </a:r>
              <a:r>
                <a:rPr lang="en-US" sz="2000" dirty="0" err="1">
                  <a:latin typeface="Consolas" pitchFamily="49" charset="0"/>
                  <a:cs typeface="Consolas" pitchFamily="49" charset="0"/>
                </a:rPr>
                <a:t>i</a:t>
              </a:r>
              <a:endParaRPr lang="en-US" sz="2000" dirty="0">
                <a:latin typeface="Consolas" pitchFamily="49" charset="0"/>
                <a:cs typeface="Consolas" pitchFamily="49" charset="0"/>
              </a:endParaRPr>
            </a:p>
            <a:p>
              <a:pPr>
                <a:defRPr/>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sum </a:t>
              </a:r>
              <a:r>
                <a:rPr lang="en-US" sz="2000" dirty="0">
                  <a:latin typeface="Consolas" pitchFamily="49" charset="0"/>
                  <a:cs typeface="Consolas" pitchFamily="49" charset="0"/>
                </a:rPr>
                <a:t>= sum + square</a:t>
              </a:r>
            </a:p>
            <a:p>
              <a:pPr>
                <a:defRPr/>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print(square</a:t>
              </a:r>
              <a:r>
                <a:rPr lang="en-US" sz="2000" dirty="0">
                  <a:latin typeface="Consolas" pitchFamily="49" charset="0"/>
                  <a:cs typeface="Consolas" pitchFamily="49" charset="0"/>
                </a:rPr>
                <a:t>, sum)</a:t>
              </a:r>
              <a:endParaRPr lang="en-US" sz="2000" kern="0" dirty="0">
                <a:latin typeface="Consolas" pitchFamily="49" charset="0"/>
                <a:cs typeface="Consolas" pitchFamily="49" charset="0"/>
              </a:endParaRPr>
            </a:p>
          </p:txBody>
        </p:sp>
        <p:sp>
          <p:nvSpPr>
            <p:cNvPr id="11" name="Left Brace 10"/>
            <p:cNvSpPr/>
            <p:nvPr/>
          </p:nvSpPr>
          <p:spPr>
            <a:xfrm rot="10800000">
              <a:off x="5711825" y="3101975"/>
              <a:ext cx="285750" cy="731837"/>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2" name="Left Brace 11"/>
            <p:cNvSpPr/>
            <p:nvPr/>
          </p:nvSpPr>
          <p:spPr>
            <a:xfrm rot="10800000">
              <a:off x="6100763" y="2782887"/>
              <a:ext cx="381000" cy="1066800"/>
            </a:xfrm>
            <a:prstGeom prst="leftBrace">
              <a:avLst>
                <a:gd name="adj1" fmla="val 8333"/>
                <a:gd name="adj2" fmla="val 6495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3" name="Left Brace 12"/>
            <p:cNvSpPr/>
            <p:nvPr/>
          </p:nvSpPr>
          <p:spPr>
            <a:xfrm rot="10800000">
              <a:off x="6629401" y="2552700"/>
              <a:ext cx="457200" cy="1296987"/>
            </a:xfrm>
            <a:prstGeom prst="leftBrace">
              <a:avLst>
                <a:gd name="adj1" fmla="val 8333"/>
                <a:gd name="adj2" fmla="val 8005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63498" name="TextBox 13"/>
            <p:cNvSpPr txBox="1">
              <a:spLocks noChangeArrowheads="1"/>
            </p:cNvSpPr>
            <p:nvPr/>
          </p:nvSpPr>
          <p:spPr bwMode="auto">
            <a:xfrm>
              <a:off x="7086601" y="2597150"/>
              <a:ext cx="565150" cy="369887"/>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33CC"/>
                  </a:solidFill>
                  <a:latin typeface="Consolas" panose="020B0609020204030204" pitchFamily="49" charset="0"/>
                  <a:cs typeface="Arial" panose="020B0604020202020204" pitchFamily="34" charset="0"/>
                </a:rPr>
                <a:t>sum</a:t>
              </a:r>
              <a:endParaRPr lang="en-US" altLang="en-US" dirty="0">
                <a:cs typeface="Arial" panose="020B0604020202020204" pitchFamily="34" charset="0"/>
              </a:endParaRPr>
            </a:p>
          </p:txBody>
        </p:sp>
        <p:sp>
          <p:nvSpPr>
            <p:cNvPr id="63499" name="TextBox 14"/>
            <p:cNvSpPr txBox="1">
              <a:spLocks noChangeArrowheads="1"/>
            </p:cNvSpPr>
            <p:nvPr/>
          </p:nvSpPr>
          <p:spPr bwMode="auto">
            <a:xfrm>
              <a:off x="6453188" y="2979304"/>
              <a:ext cx="311150" cy="36988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C00000"/>
                  </a:solidFill>
                  <a:latin typeface="Consolas" panose="020B0609020204030204" pitchFamily="49" charset="0"/>
                  <a:cs typeface="Arial" panose="020B0604020202020204" pitchFamily="34" charset="0"/>
                </a:rPr>
                <a:t>i</a:t>
              </a:r>
              <a:endParaRPr lang="en-US" altLang="en-US" dirty="0">
                <a:solidFill>
                  <a:srgbClr val="C00000"/>
                </a:solidFill>
                <a:cs typeface="Arial" panose="020B0604020202020204" pitchFamily="34" charset="0"/>
              </a:endParaRPr>
            </a:p>
          </p:txBody>
        </p:sp>
        <p:sp>
          <p:nvSpPr>
            <p:cNvPr id="63500" name="TextBox 15"/>
            <p:cNvSpPr txBox="1">
              <a:spLocks noChangeArrowheads="1"/>
            </p:cNvSpPr>
            <p:nvPr/>
          </p:nvSpPr>
          <p:spPr bwMode="auto">
            <a:xfrm>
              <a:off x="5283199" y="3817649"/>
              <a:ext cx="1143000" cy="369887"/>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B050"/>
                  </a:solidFill>
                  <a:latin typeface="Consolas" panose="020B0609020204030204" pitchFamily="49" charset="0"/>
                  <a:cs typeface="Arial" panose="020B0604020202020204" pitchFamily="34" charset="0"/>
                </a:rPr>
                <a:t>square</a:t>
              </a:r>
              <a:endParaRPr lang="en-US" altLang="en-US" dirty="0">
                <a:solidFill>
                  <a:srgbClr val="00B050"/>
                </a:solidFill>
                <a:cs typeface="Arial" panose="020B0604020202020204" pitchFamily="34" charset="0"/>
              </a:endParaRPr>
            </a:p>
          </p:txBody>
        </p:sp>
      </p:grpSp>
    </p:spTree>
    <p:extLst>
      <p:ext uri="{BB962C8B-B14F-4D97-AF65-F5344CB8AC3E}">
        <p14:creationId xmlns:p14="http://schemas.microsoft.com/office/powerpoint/2010/main" val="37988878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a:bodyPr>
          <a:lstStyle/>
          <a:p>
            <a:r>
              <a:rPr lang="en-US" altLang="en-US" dirty="0" smtClean="0">
                <a:ea typeface="ＭＳ Ｐゴシック" panose="020B0600070205080204" pitchFamily="34" charset="-128"/>
              </a:rPr>
              <a:t>Local Variables of functions</a:t>
            </a:r>
          </a:p>
        </p:txBody>
      </p:sp>
      <p:sp>
        <p:nvSpPr>
          <p:cNvPr id="64515" name="Content Placeholder 2"/>
          <p:cNvSpPr>
            <a:spLocks noGrp="1"/>
          </p:cNvSpPr>
          <p:nvPr>
            <p:ph idx="1"/>
          </p:nvPr>
        </p:nvSpPr>
        <p:spPr>
          <a:xfrm>
            <a:off x="762000" y="1219200"/>
            <a:ext cx="7543801" cy="4614088"/>
          </a:xfrm>
        </p:spPr>
        <p:txBody>
          <a:bodyPr>
            <a:normAutofit/>
          </a:bodyPr>
          <a:lstStyle/>
          <a:p>
            <a:r>
              <a:rPr lang="en-US" altLang="en-US" dirty="0" smtClean="0">
                <a:ea typeface="ＭＳ Ｐゴシック" panose="020B0600070205080204" pitchFamily="34" charset="-128"/>
              </a:rPr>
              <a:t>Variables declared inside one function are not visible to other functions </a:t>
            </a:r>
          </a:p>
          <a:p>
            <a:pPr lvl="1"/>
            <a:r>
              <a:rPr lang="en-US" altLang="en-US" sz="2000" dirty="0" err="1"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sz="2000" dirty="0" smtClean="0">
                <a:ea typeface="ＭＳ Ｐゴシック" panose="020B0600070205080204" pitchFamily="34" charset="-128"/>
              </a:rPr>
              <a:t> is local to </a:t>
            </a:r>
            <a:r>
              <a:rPr lang="en-US" altLang="en-US" sz="2000" dirty="0" smtClean="0">
                <a:ea typeface="ＭＳ Ｐゴシック" panose="020B0600070205080204" pitchFamily="34" charset="-128"/>
                <a:cs typeface="Consolas" panose="020B0609020204030204" pitchFamily="49" charset="0"/>
              </a:rPr>
              <a:t>main</a:t>
            </a:r>
            <a:r>
              <a:rPr lang="en-US" altLang="en-US" sz="2000" dirty="0" smtClean="0">
                <a:ea typeface="ＭＳ Ｐゴシック" panose="020B0600070205080204" pitchFamily="34" charset="-128"/>
              </a:rPr>
              <a:t> </a:t>
            </a:r>
          </a:p>
          <a:p>
            <a:pPr lvl="1"/>
            <a:r>
              <a:rPr lang="en-US" altLang="en-US" sz="2000" dirty="0" smtClean="0">
                <a:ea typeface="ＭＳ Ｐゴシック" panose="020B0600070205080204" pitchFamily="34" charset="-128"/>
              </a:rPr>
              <a:t>Using it outside </a:t>
            </a:r>
            <a:r>
              <a:rPr lang="en-US" altLang="en-US" sz="2000" dirty="0" smtClean="0">
                <a:ea typeface="ＭＳ Ｐゴシック" panose="020B0600070205080204" pitchFamily="34" charset="-128"/>
                <a:cs typeface="Consolas" panose="020B0609020204030204" pitchFamily="49" charset="0"/>
              </a:rPr>
              <a:t>main</a:t>
            </a:r>
            <a:r>
              <a:rPr lang="en-US" altLang="en-US" sz="2000" dirty="0" smtClean="0">
                <a:ea typeface="ＭＳ Ｐゴシック" panose="020B0600070205080204" pitchFamily="34" charset="-128"/>
              </a:rPr>
              <a:t> will cause a compiler error</a:t>
            </a:r>
          </a:p>
        </p:txBody>
      </p:sp>
      <p:sp>
        <p:nvSpPr>
          <p:cNvPr id="2" name="Date Placeholder 1"/>
          <p:cNvSpPr>
            <a:spLocks noGrp="1"/>
          </p:cNvSpPr>
          <p:nvPr>
            <p:ph type="dt" sz="half" idx="10"/>
          </p:nvPr>
        </p:nvSpPr>
        <p:spPr/>
        <p:txBody>
          <a:bodyPr/>
          <a:lstStyle/>
          <a:p>
            <a:fld id="{F3F052EE-404B-4B2A-8D94-15EA94482706}"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64</a:t>
            </a:fld>
            <a:endParaRPr lang="en-US" altLang="en-US"/>
          </a:p>
        </p:txBody>
      </p:sp>
      <p:sp>
        <p:nvSpPr>
          <p:cNvPr id="8" name="Content Placeholder 2"/>
          <p:cNvSpPr txBox="1">
            <a:spLocks/>
          </p:cNvSpPr>
          <p:nvPr/>
        </p:nvSpPr>
        <p:spPr bwMode="auto">
          <a:xfrm>
            <a:off x="1056236" y="2743200"/>
            <a:ext cx="7031528" cy="2590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main():</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err="1">
                <a:solidFill>
                  <a:srgbClr val="0033CC"/>
                </a:solidFill>
                <a:latin typeface="Consolas" pitchFamily="49" charset="0"/>
              </a:rPr>
              <a:t>sideLength</a:t>
            </a:r>
            <a:r>
              <a:rPr lang="en-US" kern="0" dirty="0">
                <a:latin typeface="Consolas" pitchFamily="49" charset="0"/>
              </a:rPr>
              <a:t> = 10</a:t>
            </a:r>
          </a:p>
          <a:p>
            <a:pPr marL="342900" indent="-342900" eaLnBrk="0" hangingPunct="0">
              <a:buClr>
                <a:srgbClr val="835E01"/>
              </a:buClr>
              <a:buSzPct val="60000"/>
              <a:buFont typeface="Wingdings" pitchFamily="2" charset="2"/>
              <a:buNone/>
              <a:defRPr/>
            </a:pPr>
            <a:r>
              <a:rPr lang="en-US" kern="0" dirty="0">
                <a:latin typeface="Consolas" pitchFamily="49" charset="0"/>
              </a:rPr>
              <a:t>   result = </a:t>
            </a:r>
            <a:r>
              <a:rPr lang="en-US" kern="0" dirty="0" err="1">
                <a:latin typeface="Consolas" pitchFamily="49" charset="0"/>
              </a:rPr>
              <a:t>cubeVolume</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print(result)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cubeVolume</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return </a:t>
            </a:r>
            <a:r>
              <a:rPr lang="en-US" kern="0" dirty="0" err="1">
                <a:solidFill>
                  <a:srgbClr val="0033CC"/>
                </a:solidFill>
                <a:latin typeface="Consolas" pitchFamily="49" charset="0"/>
              </a:rPr>
              <a:t>sideLength</a:t>
            </a:r>
            <a:r>
              <a:rPr lang="en-US" kern="0" dirty="0">
                <a:latin typeface="Consolas" pitchFamily="49" charset="0"/>
              </a:rPr>
              <a:t> * </a:t>
            </a:r>
            <a:r>
              <a:rPr lang="en-US" kern="0" dirty="0" err="1">
                <a:solidFill>
                  <a:srgbClr val="0033CC"/>
                </a:solidFill>
                <a:latin typeface="Consolas" pitchFamily="49" charset="0"/>
              </a:rPr>
              <a:t>sideLength</a:t>
            </a:r>
            <a:r>
              <a:rPr lang="en-US" kern="0" dirty="0">
                <a:latin typeface="Consolas" pitchFamily="49" charset="0"/>
              </a:rPr>
              <a:t> * </a:t>
            </a:r>
            <a:r>
              <a:rPr lang="en-US" kern="0" dirty="0" err="1">
                <a:solidFill>
                  <a:srgbClr val="0033CC"/>
                </a:solidFill>
                <a:latin typeface="Consolas" pitchFamily="49" charset="0"/>
              </a:rPr>
              <a:t>sideLength</a:t>
            </a:r>
            <a:r>
              <a:rPr lang="en-US" kern="0" dirty="0">
                <a:latin typeface="Consolas" pitchFamily="49" charset="0"/>
              </a:rPr>
              <a:t> </a:t>
            </a:r>
            <a:r>
              <a:rPr lang="en-US" kern="0" dirty="0">
                <a:solidFill>
                  <a:srgbClr val="00B0F0"/>
                </a:solidFill>
                <a:latin typeface="Consolas" pitchFamily="49" charset="0"/>
              </a:rPr>
              <a:t># ERROR</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Tree>
    <p:extLst>
      <p:ext uri="{BB962C8B-B14F-4D97-AF65-F5344CB8AC3E}">
        <p14:creationId xmlns:p14="http://schemas.microsoft.com/office/powerpoint/2010/main" val="2131814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normAutofit/>
          </a:bodyPr>
          <a:lstStyle/>
          <a:p>
            <a:r>
              <a:rPr lang="en-US" altLang="en-US" dirty="0" smtClean="0">
                <a:ea typeface="ＭＳ Ｐゴシック" panose="020B0600070205080204" pitchFamily="34" charset="-128"/>
              </a:rPr>
              <a:t>Re-using Names for Local Variables</a:t>
            </a:r>
          </a:p>
        </p:txBody>
      </p:sp>
      <p:sp>
        <p:nvSpPr>
          <p:cNvPr id="65539" name="Content Placeholder 2"/>
          <p:cNvSpPr>
            <a:spLocks noGrp="1"/>
          </p:cNvSpPr>
          <p:nvPr>
            <p:ph idx="1"/>
          </p:nvPr>
        </p:nvSpPr>
        <p:spPr>
          <a:xfrm>
            <a:off x="822959" y="1255006"/>
            <a:ext cx="7543801" cy="1869194"/>
          </a:xfrm>
        </p:spPr>
        <p:txBody>
          <a:bodyPr>
            <a:normAutofit/>
          </a:bodyPr>
          <a:lstStyle/>
          <a:p>
            <a:r>
              <a:rPr lang="en-US" altLang="en-US" dirty="0" smtClean="0">
                <a:ea typeface="ＭＳ Ｐゴシック" panose="020B0600070205080204" pitchFamily="34" charset="-128"/>
              </a:rPr>
              <a:t>Variables declared inside one function are not visible to other functions </a:t>
            </a:r>
          </a:p>
          <a:p>
            <a:pPr lvl="1"/>
            <a:r>
              <a:rPr lang="en-US" altLang="en-US" sz="2000" dirty="0" smtClean="0">
                <a:solidFill>
                  <a:srgbClr val="0033CC"/>
                </a:solidFill>
                <a:ea typeface="ＭＳ Ｐゴシック" panose="020B0600070205080204" pitchFamily="34" charset="-128"/>
              </a:rPr>
              <a:t>result</a:t>
            </a:r>
            <a:r>
              <a:rPr lang="en-US" altLang="en-US" sz="2000" dirty="0" smtClean="0">
                <a:ea typeface="ＭＳ Ｐゴシック" panose="020B0600070205080204" pitchFamily="34" charset="-128"/>
              </a:rPr>
              <a:t> is local to square and </a:t>
            </a:r>
            <a:r>
              <a:rPr lang="en-US" altLang="en-US" sz="2000" dirty="0" smtClean="0">
                <a:solidFill>
                  <a:srgbClr val="00B050"/>
                </a:solidFill>
                <a:ea typeface="ＭＳ Ｐゴシック" panose="020B0600070205080204" pitchFamily="34" charset="-128"/>
              </a:rPr>
              <a:t>result</a:t>
            </a:r>
            <a:r>
              <a:rPr lang="en-US" altLang="en-US" sz="2000" dirty="0" smtClean="0">
                <a:ea typeface="ＭＳ Ｐゴシック" panose="020B0600070205080204" pitchFamily="34" charset="-128"/>
              </a:rPr>
              <a:t> is local to </a:t>
            </a:r>
            <a:r>
              <a:rPr lang="en-US" altLang="en-US" sz="2000" dirty="0" smtClean="0">
                <a:ea typeface="ＭＳ Ｐゴシック" panose="020B0600070205080204" pitchFamily="34" charset="-128"/>
                <a:cs typeface="Consolas" panose="020B0609020204030204" pitchFamily="49" charset="0"/>
              </a:rPr>
              <a:t>main</a:t>
            </a:r>
            <a:r>
              <a:rPr lang="en-US" altLang="en-US" sz="2000" dirty="0" smtClean="0">
                <a:ea typeface="ＭＳ Ｐゴシック" panose="020B0600070205080204" pitchFamily="34" charset="-128"/>
              </a:rPr>
              <a:t> </a:t>
            </a:r>
          </a:p>
          <a:p>
            <a:pPr lvl="1"/>
            <a:r>
              <a:rPr lang="en-US" altLang="en-US" sz="2000" dirty="0" smtClean="0">
                <a:ea typeface="ＭＳ Ｐゴシック" panose="020B0600070205080204" pitchFamily="34" charset="-128"/>
              </a:rPr>
              <a:t>They are two different variables and do not overlap</a:t>
            </a:r>
          </a:p>
          <a:p>
            <a:pPr lvl="1"/>
            <a:r>
              <a:rPr lang="en-US" altLang="en-US" sz="2000" dirty="0" smtClean="0">
                <a:ea typeface="ＭＳ Ｐゴシック" panose="020B0600070205080204" pitchFamily="34" charset="-128"/>
              </a:rPr>
              <a:t>This can be very confusing</a:t>
            </a:r>
          </a:p>
        </p:txBody>
      </p:sp>
      <p:sp>
        <p:nvSpPr>
          <p:cNvPr id="2" name="Date Placeholder 1"/>
          <p:cNvSpPr>
            <a:spLocks noGrp="1"/>
          </p:cNvSpPr>
          <p:nvPr>
            <p:ph type="dt" sz="half" idx="10"/>
          </p:nvPr>
        </p:nvSpPr>
        <p:spPr/>
        <p:txBody>
          <a:bodyPr/>
          <a:lstStyle/>
          <a:p>
            <a:fld id="{F5891B10-3B1B-4EDE-A251-364E613725A2}"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65</a:t>
            </a:fld>
            <a:endParaRPr lang="en-US" altLang="en-US"/>
          </a:p>
        </p:txBody>
      </p:sp>
      <p:grpSp>
        <p:nvGrpSpPr>
          <p:cNvPr id="4" name="Group 3"/>
          <p:cNvGrpSpPr/>
          <p:nvPr/>
        </p:nvGrpSpPr>
        <p:grpSpPr>
          <a:xfrm>
            <a:off x="1485900" y="3352800"/>
            <a:ext cx="6172200" cy="2362200"/>
            <a:chOff x="1143000" y="3352800"/>
            <a:chExt cx="6172200" cy="2362200"/>
          </a:xfrm>
        </p:grpSpPr>
        <p:sp>
          <p:nvSpPr>
            <p:cNvPr id="8" name="Content Placeholder 2"/>
            <p:cNvSpPr txBox="1">
              <a:spLocks/>
            </p:cNvSpPr>
            <p:nvPr/>
          </p:nvSpPr>
          <p:spPr bwMode="auto">
            <a:xfrm>
              <a:off x="1143000" y="3352800"/>
              <a:ext cx="6172200" cy="2362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square(n):</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33CC"/>
                  </a:solidFill>
                  <a:latin typeface="Consolas" pitchFamily="49" charset="0"/>
                </a:rPr>
                <a:t>result</a:t>
              </a:r>
              <a:r>
                <a:rPr lang="en-US" kern="0" dirty="0">
                  <a:latin typeface="Consolas" pitchFamily="49" charset="0"/>
                </a:rPr>
                <a:t> = n * n</a:t>
              </a:r>
            </a:p>
            <a:p>
              <a:pPr marL="342900" indent="-342900" eaLnBrk="0" hangingPunct="0">
                <a:buClr>
                  <a:srgbClr val="835E01"/>
                </a:buClr>
                <a:buSzPct val="60000"/>
                <a:buFont typeface="Wingdings" pitchFamily="2" charset="2"/>
                <a:buNone/>
                <a:defRPr/>
              </a:pPr>
              <a:r>
                <a:rPr lang="en-US" kern="0" dirty="0">
                  <a:latin typeface="Consolas" pitchFamily="49" charset="0"/>
                </a:rPr>
                <a:t>   return result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def main():</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B050"/>
                  </a:solidFill>
                  <a:latin typeface="Consolas" pitchFamily="49" charset="0"/>
                </a:rPr>
                <a:t>result</a:t>
              </a:r>
              <a:r>
                <a:rPr lang="en-US" kern="0" dirty="0">
                  <a:latin typeface="Consolas" pitchFamily="49" charset="0"/>
                </a:rPr>
                <a:t> = square(3) + square(4)</a:t>
              </a:r>
            </a:p>
            <a:p>
              <a:pPr marL="342900" indent="-342900" eaLnBrk="0" hangingPunct="0">
                <a:buClr>
                  <a:srgbClr val="835E01"/>
                </a:buClr>
                <a:buSzPct val="60000"/>
                <a:buFont typeface="Wingdings" pitchFamily="2" charset="2"/>
                <a:buNone/>
                <a:defRPr/>
              </a:pPr>
              <a:r>
                <a:rPr lang="en-US" kern="0" dirty="0">
                  <a:latin typeface="Consolas" pitchFamily="49" charset="0"/>
                </a:rPr>
                <a:t>   print(result)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
          <p:nvSpPr>
            <p:cNvPr id="10" name="Left Brace 9"/>
            <p:cNvSpPr/>
            <p:nvPr/>
          </p:nvSpPr>
          <p:spPr>
            <a:xfrm rot="10800000">
              <a:off x="5522913" y="4648200"/>
              <a:ext cx="285750" cy="60960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1" name="Left Brace 10"/>
            <p:cNvSpPr/>
            <p:nvPr/>
          </p:nvSpPr>
          <p:spPr>
            <a:xfrm rot="10800000">
              <a:off x="4114800" y="3581400"/>
              <a:ext cx="304800" cy="609600"/>
            </a:xfrm>
            <a:prstGeom prst="leftBrace">
              <a:avLst>
                <a:gd name="adj1" fmla="val 8333"/>
                <a:gd name="adj2" fmla="val 5107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65544" name="TextBox 13"/>
            <p:cNvSpPr txBox="1">
              <a:spLocks noChangeArrowheads="1"/>
            </p:cNvSpPr>
            <p:nvPr/>
          </p:nvSpPr>
          <p:spPr bwMode="auto">
            <a:xfrm>
              <a:off x="4483100" y="3686175"/>
              <a:ext cx="1030288" cy="40005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solidFill>
                    <a:srgbClr val="0033CC"/>
                  </a:solidFill>
                  <a:latin typeface="Consolas" panose="020B0609020204030204" pitchFamily="49" charset="0"/>
                  <a:cs typeface="Arial" panose="020B0604020202020204" pitchFamily="34" charset="0"/>
                </a:rPr>
                <a:t>result</a:t>
              </a:r>
              <a:endParaRPr lang="en-US" altLang="en-US" sz="2000" dirty="0">
                <a:cs typeface="Arial" panose="020B0604020202020204" pitchFamily="34" charset="0"/>
              </a:endParaRPr>
            </a:p>
          </p:txBody>
        </p:sp>
        <p:sp>
          <p:nvSpPr>
            <p:cNvPr id="65545" name="TextBox 15"/>
            <p:cNvSpPr txBox="1">
              <a:spLocks noChangeArrowheads="1"/>
            </p:cNvSpPr>
            <p:nvPr/>
          </p:nvSpPr>
          <p:spPr bwMode="auto">
            <a:xfrm>
              <a:off x="5867400" y="4752975"/>
              <a:ext cx="1143000" cy="40005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solidFill>
                    <a:srgbClr val="00B050"/>
                  </a:solidFill>
                  <a:latin typeface="Consolas" panose="020B0609020204030204" pitchFamily="49" charset="0"/>
                  <a:cs typeface="Arial" panose="020B0604020202020204" pitchFamily="34" charset="0"/>
                </a:rPr>
                <a:t>result</a:t>
              </a:r>
              <a:endParaRPr lang="en-US" altLang="en-US" sz="2000">
                <a:solidFill>
                  <a:srgbClr val="00B050"/>
                </a:solidFill>
                <a:cs typeface="Arial" panose="020B0604020202020204" pitchFamily="34" charset="0"/>
              </a:endParaRPr>
            </a:p>
          </p:txBody>
        </p:sp>
      </p:grpSp>
    </p:spTree>
    <p:extLst>
      <p:ext uri="{BB962C8B-B14F-4D97-AF65-F5344CB8AC3E}">
        <p14:creationId xmlns:p14="http://schemas.microsoft.com/office/powerpoint/2010/main" val="31509640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dirty="0" smtClean="0">
                <a:ea typeface="ＭＳ Ｐゴシック" panose="020B0600070205080204" pitchFamily="34" charset="-128"/>
              </a:rPr>
              <a:t>Global Variables</a:t>
            </a:r>
          </a:p>
        </p:txBody>
      </p:sp>
      <p:sp>
        <p:nvSpPr>
          <p:cNvPr id="66563" name="Content Placeholder 2"/>
          <p:cNvSpPr>
            <a:spLocks noGrp="1"/>
          </p:cNvSpPr>
          <p:nvPr>
            <p:ph idx="1"/>
          </p:nvPr>
        </p:nvSpPr>
        <p:spPr/>
        <p:txBody>
          <a:bodyPr/>
          <a:lstStyle/>
          <a:p>
            <a:r>
              <a:rPr lang="en-US" altLang="en-US" dirty="0" smtClean="0">
                <a:ea typeface="ＭＳ Ｐゴシック" panose="020B0600070205080204" pitchFamily="34" charset="-128"/>
              </a:rPr>
              <a:t>They are variables that are defined outside functions</a:t>
            </a:r>
          </a:p>
          <a:p>
            <a:r>
              <a:rPr lang="en-US" altLang="en-US" dirty="0" smtClean="0">
                <a:ea typeface="ＭＳ Ｐゴシック" panose="020B0600070205080204" pitchFamily="34" charset="-128"/>
              </a:rPr>
              <a:t>A global variable is visible to all functions that are defined after it</a:t>
            </a:r>
          </a:p>
          <a:p>
            <a:r>
              <a:rPr lang="en-US" altLang="en-US" dirty="0" smtClean="0">
                <a:ea typeface="ＭＳ Ｐゴシック" panose="020B0600070205080204" pitchFamily="34" charset="-128"/>
              </a:rPr>
              <a:t>However, any function that wishes to use a global variable must include a global declaration</a:t>
            </a:r>
          </a:p>
        </p:txBody>
      </p:sp>
      <p:sp>
        <p:nvSpPr>
          <p:cNvPr id="2" name="Date Placeholder 1"/>
          <p:cNvSpPr>
            <a:spLocks noGrp="1"/>
          </p:cNvSpPr>
          <p:nvPr>
            <p:ph type="dt" sz="half" idx="10"/>
          </p:nvPr>
        </p:nvSpPr>
        <p:spPr/>
        <p:txBody>
          <a:bodyPr/>
          <a:lstStyle/>
          <a:p>
            <a:fld id="{72AB8853-D8AA-48AF-B3CD-006C52288494}"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66</a:t>
            </a:fld>
            <a:endParaRPr lang="en-US" altLang="en-US"/>
          </a:p>
        </p:txBody>
      </p:sp>
    </p:spTree>
    <p:extLst>
      <p:ext uri="{BB962C8B-B14F-4D97-AF65-F5344CB8AC3E}">
        <p14:creationId xmlns:p14="http://schemas.microsoft.com/office/powerpoint/2010/main" val="32757907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normAutofit/>
          </a:bodyPr>
          <a:lstStyle/>
          <a:p>
            <a:r>
              <a:rPr lang="en-US" altLang="en-US" dirty="0" smtClean="0">
                <a:ea typeface="ＭＳ Ｐゴシック" panose="020B0600070205080204" pitchFamily="34" charset="-128"/>
              </a:rPr>
              <a:t>Example Use of a Global Variable</a:t>
            </a:r>
          </a:p>
        </p:txBody>
      </p:sp>
      <p:sp>
        <p:nvSpPr>
          <p:cNvPr id="3" name="Content Placeholder 2"/>
          <p:cNvSpPr>
            <a:spLocks noGrp="1"/>
          </p:cNvSpPr>
          <p:nvPr>
            <p:ph idx="1"/>
          </p:nvPr>
        </p:nvSpPr>
        <p:spPr>
          <a:xfrm>
            <a:off x="822959" y="1255006"/>
            <a:ext cx="7543801" cy="802394"/>
          </a:xfrm>
        </p:spPr>
        <p:txBody>
          <a:bodyPr>
            <a:normAutofit/>
          </a:bodyPr>
          <a:lstStyle/>
          <a:p>
            <a:pPr>
              <a:defRPr/>
            </a:pPr>
            <a:r>
              <a:rPr lang="en-US" dirty="0" smtClean="0">
                <a:cs typeface="Consolas" pitchFamily="49" charset="0"/>
              </a:rPr>
              <a:t>If you omit the global declaration, then the balance variable inside the withdraw function is considered a local variable</a:t>
            </a:r>
          </a:p>
          <a:p>
            <a:pPr>
              <a:defRPr/>
            </a:pPr>
            <a:endParaRPr lang="en-US" sz="2400" dirty="0"/>
          </a:p>
        </p:txBody>
      </p:sp>
      <p:sp>
        <p:nvSpPr>
          <p:cNvPr id="6" name="Content Placeholder 2"/>
          <p:cNvSpPr txBox="1">
            <a:spLocks/>
          </p:cNvSpPr>
          <p:nvPr/>
        </p:nvSpPr>
        <p:spPr bwMode="auto">
          <a:xfrm>
            <a:off x="1638300" y="2290799"/>
            <a:ext cx="5867400" cy="2590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111125" lvl="1">
              <a:defRPr/>
            </a:pPr>
            <a:r>
              <a:rPr lang="es-ES" dirty="0">
                <a:latin typeface="Consolas" pitchFamily="49" charset="0"/>
                <a:cs typeface="Consolas" pitchFamily="49" charset="0"/>
              </a:rPr>
              <a:t>balance = 10000    # A global variable</a:t>
            </a:r>
          </a:p>
          <a:p>
            <a:pPr marL="111125" lvl="1">
              <a:defRPr/>
            </a:pPr>
            <a:r>
              <a:rPr lang="en-US" dirty="0">
                <a:latin typeface="Consolas" pitchFamily="49" charset="0"/>
                <a:cs typeface="Consolas" pitchFamily="49" charset="0"/>
              </a:rPr>
              <a:t>def withdraw(amount) :</a:t>
            </a:r>
          </a:p>
          <a:p>
            <a:pPr marL="111125" lvl="1">
              <a:defRPr/>
            </a:pPr>
            <a:r>
              <a:rPr lang="en-US" dirty="0">
                <a:latin typeface="Consolas" pitchFamily="49" charset="0"/>
                <a:cs typeface="Consolas" pitchFamily="49" charset="0"/>
              </a:rPr>
              <a:t>    # This function intends to access the </a:t>
            </a:r>
          </a:p>
          <a:p>
            <a:pPr marL="111125" lvl="1">
              <a:defRPr/>
            </a:pPr>
            <a:r>
              <a:rPr lang="en-US" dirty="0">
                <a:latin typeface="Consolas" pitchFamily="49" charset="0"/>
                <a:cs typeface="Consolas" pitchFamily="49" charset="0"/>
              </a:rPr>
              <a:t>    # global ‘balance’ variable</a:t>
            </a:r>
          </a:p>
          <a:p>
            <a:pPr marL="111125" lvl="1">
              <a:defRPr/>
            </a:pPr>
            <a:r>
              <a:rPr lang="en-US" dirty="0">
                <a:latin typeface="Consolas" pitchFamily="49" charset="0"/>
                <a:cs typeface="Consolas" pitchFamily="49" charset="0"/>
              </a:rPr>
              <a:t>    global balance </a:t>
            </a:r>
          </a:p>
          <a:p>
            <a:pPr marL="111125" lvl="1">
              <a:defRPr/>
            </a:pPr>
            <a:r>
              <a:rPr lang="en-US" dirty="0">
                <a:latin typeface="Consolas" pitchFamily="49" charset="0"/>
                <a:cs typeface="Consolas" pitchFamily="49" charset="0"/>
              </a:rPr>
              <a:t>    if balance &gt;= amount :</a:t>
            </a:r>
          </a:p>
          <a:p>
            <a:pPr marL="111125" lvl="1">
              <a:defRPr/>
            </a:pPr>
            <a:r>
              <a:rPr lang="en-US" dirty="0">
                <a:latin typeface="Consolas" pitchFamily="49" charset="0"/>
                <a:cs typeface="Consolas" pitchFamily="49" charset="0"/>
              </a:rPr>
              <a:t>        balance = balance - </a:t>
            </a:r>
            <a:r>
              <a:rPr lang="en-US" dirty="0" smtClean="0">
                <a:latin typeface="Consolas" pitchFamily="49" charset="0"/>
                <a:cs typeface="Consolas" pitchFamily="49" charset="0"/>
              </a:rPr>
              <a:t>amount</a:t>
            </a:r>
          </a:p>
        </p:txBody>
      </p:sp>
      <p:sp>
        <p:nvSpPr>
          <p:cNvPr id="2" name="Date Placeholder 1"/>
          <p:cNvSpPr>
            <a:spLocks noGrp="1"/>
          </p:cNvSpPr>
          <p:nvPr>
            <p:ph type="dt" sz="half" idx="10"/>
          </p:nvPr>
        </p:nvSpPr>
        <p:spPr/>
        <p:txBody>
          <a:bodyPr/>
          <a:lstStyle/>
          <a:p>
            <a:fld id="{70B7B56D-32E4-4BDE-9DD1-80C6400B63BA}" type="datetime1">
              <a:rPr lang="en-US" smtClean="0"/>
              <a:pPr/>
              <a:t>7/12/2017</a:t>
            </a:fld>
            <a:endParaRPr lang="en-US" dirty="0"/>
          </a:p>
        </p:txBody>
      </p:sp>
      <p:sp>
        <p:nvSpPr>
          <p:cNvPr id="4" name="Slide Number Placeholder 3"/>
          <p:cNvSpPr>
            <a:spLocks noGrp="1"/>
          </p:cNvSpPr>
          <p:nvPr>
            <p:ph type="sldNum" sz="quarter" idx="12"/>
          </p:nvPr>
        </p:nvSpPr>
        <p:spPr/>
        <p:txBody>
          <a:bodyPr/>
          <a:lstStyle/>
          <a:p>
            <a:r>
              <a:rPr lang="en-US" altLang="en-US" smtClean="0"/>
              <a:t>Page </a:t>
            </a:r>
            <a:fld id="{DB221124-12A5-49F7-9756-2CD25819FC5E}" type="slidenum">
              <a:rPr lang="en-US" altLang="en-US" smtClean="0"/>
              <a:pPr/>
              <a:t>67</a:t>
            </a:fld>
            <a:endParaRPr lang="en-US" altLang="en-US"/>
          </a:p>
        </p:txBody>
      </p:sp>
    </p:spTree>
    <p:extLst>
      <p:ext uri="{BB962C8B-B14F-4D97-AF65-F5344CB8AC3E}">
        <p14:creationId xmlns:p14="http://schemas.microsoft.com/office/powerpoint/2010/main" val="41737728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dirty="0" smtClean="0">
                <a:ea typeface="ＭＳ Ｐゴシック" panose="020B0600070205080204" pitchFamily="34" charset="-128"/>
              </a:rPr>
              <a:t>Programming Tip</a:t>
            </a:r>
          </a:p>
        </p:txBody>
      </p:sp>
      <p:sp>
        <p:nvSpPr>
          <p:cNvPr id="2" name="Date Placeholder 1"/>
          <p:cNvSpPr>
            <a:spLocks noGrp="1"/>
          </p:cNvSpPr>
          <p:nvPr>
            <p:ph type="dt" sz="half" idx="10"/>
          </p:nvPr>
        </p:nvSpPr>
        <p:spPr/>
        <p:txBody>
          <a:bodyPr/>
          <a:lstStyle/>
          <a:p>
            <a:fld id="{CBD318D5-0667-4A96-9373-76F0FFF15907}"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68</a:t>
            </a:fld>
            <a:endParaRPr lang="en-US" altLang="en-US"/>
          </a:p>
        </p:txBody>
      </p:sp>
      <p:sp>
        <p:nvSpPr>
          <p:cNvPr id="4" name="Content Placeholder 3"/>
          <p:cNvSpPr>
            <a:spLocks noGrp="1"/>
          </p:cNvSpPr>
          <p:nvPr>
            <p:ph idx="1"/>
          </p:nvPr>
        </p:nvSpPr>
        <p:spPr/>
        <p:txBody>
          <a:bodyPr/>
          <a:lstStyle/>
          <a:p>
            <a:pPr>
              <a:defRPr/>
            </a:pPr>
            <a:r>
              <a:rPr lang="en-US" kern="0" dirty="0"/>
              <a:t>There are a few cases where global variables are required (such as </a:t>
            </a:r>
            <a:r>
              <a:rPr lang="en-US" kern="0" dirty="0">
                <a:latin typeface="Consolas" pitchFamily="49" charset="0"/>
                <a:cs typeface="Consolas" pitchFamily="49" charset="0"/>
              </a:rPr>
              <a:t>pi</a:t>
            </a:r>
            <a:r>
              <a:rPr lang="en-US" kern="0" dirty="0"/>
              <a:t> defined in the math module), but they are quite </a:t>
            </a:r>
            <a:r>
              <a:rPr lang="en-US" kern="0" dirty="0" smtClean="0"/>
              <a:t>rare</a:t>
            </a:r>
            <a:endParaRPr lang="en-US" kern="0" dirty="0"/>
          </a:p>
          <a:p>
            <a:pPr>
              <a:defRPr/>
            </a:pPr>
            <a:r>
              <a:rPr lang="en-US" kern="0" dirty="0"/>
              <a:t>Programs with global variables are difficult to maintain and extend because you can no longer view each function as a “black box” that simply receives arguments and returns a </a:t>
            </a:r>
            <a:r>
              <a:rPr lang="en-US" kern="0" dirty="0" smtClean="0"/>
              <a:t>result</a:t>
            </a:r>
            <a:endParaRPr lang="en-US" kern="0" dirty="0"/>
          </a:p>
          <a:p>
            <a:pPr>
              <a:defRPr/>
            </a:pPr>
            <a:r>
              <a:rPr lang="en-US" dirty="0"/>
              <a:t>Instead of using global variables, use function parameter variables and return values to transfer information from one part of a program to </a:t>
            </a:r>
            <a:r>
              <a:rPr lang="en-US" dirty="0" smtClean="0"/>
              <a:t>another</a:t>
            </a:r>
            <a:endParaRPr lang="en-US" kern="0" dirty="0"/>
          </a:p>
        </p:txBody>
      </p:sp>
    </p:spTree>
    <p:extLst>
      <p:ext uri="{BB962C8B-B14F-4D97-AF65-F5344CB8AC3E}">
        <p14:creationId xmlns:p14="http://schemas.microsoft.com/office/powerpoint/2010/main" val="29246880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Default and Named Arguments</a:t>
            </a:r>
            <a:endParaRPr lang="en-US" sz="4000" dirty="0"/>
          </a:p>
        </p:txBody>
      </p:sp>
      <p:sp>
        <p:nvSpPr>
          <p:cNvPr id="7" name="Text Placeholder 6"/>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FBA75B63-B5FA-483A-9199-58F340506944}"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69</a:t>
            </a:fld>
            <a:endParaRPr lang="en-US" altLang="en-US"/>
          </a:p>
        </p:txBody>
      </p:sp>
    </p:spTree>
    <p:extLst>
      <p:ext uri="{BB962C8B-B14F-4D97-AF65-F5344CB8AC3E}">
        <p14:creationId xmlns:p14="http://schemas.microsoft.com/office/powerpoint/2010/main" val="1616497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ea typeface="ＭＳ Ｐゴシック" panose="020B0600070205080204" pitchFamily="34" charset="-128"/>
              </a:rPr>
              <a:t>Calling Functions (2)</a:t>
            </a:r>
          </a:p>
        </p:txBody>
      </p:sp>
      <p:sp>
        <p:nvSpPr>
          <p:cNvPr id="15363" name="Content Placeholder 2"/>
          <p:cNvSpPr>
            <a:spLocks noGrp="1"/>
          </p:cNvSpPr>
          <p:nvPr>
            <p:ph idx="1"/>
          </p:nvPr>
        </p:nvSpPr>
        <p:spPr/>
        <p:txBody>
          <a:bodyPr/>
          <a:lstStyle/>
          <a:p>
            <a:r>
              <a:rPr lang="en-US" altLang="en-US" dirty="0" smtClean="0">
                <a:ea typeface="ＭＳ Ｐゴシック" panose="020B0600070205080204" pitchFamily="34" charset="-128"/>
              </a:rPr>
              <a:t>The round function </a:t>
            </a:r>
            <a:r>
              <a:rPr lang="en-US" altLang="en-US" i="1" dirty="0" smtClean="0">
                <a:ea typeface="ＭＳ Ｐゴシック" panose="020B0600070205080204" pitchFamily="34" charset="-128"/>
              </a:rPr>
              <a:t>returns </a:t>
            </a:r>
            <a:r>
              <a:rPr lang="en-US" altLang="en-US" dirty="0" smtClean="0">
                <a:ea typeface="ＭＳ Ｐゴシック" panose="020B0600070205080204" pitchFamily="34" charset="-128"/>
              </a:rPr>
              <a:t>its result back to where the function was called and your program resumes execution</a:t>
            </a:r>
          </a:p>
          <a:p>
            <a:endParaRPr lang="en-US" altLang="en-US" dirty="0" smtClean="0">
              <a:ea typeface="ＭＳ Ｐゴシック" panose="020B0600070205080204" pitchFamily="34" charset="-128"/>
            </a:endParaRPr>
          </a:p>
        </p:txBody>
      </p:sp>
      <p:pic>
        <p:nvPicPr>
          <p:cNvPr id="15366"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3190" y="1905000"/>
            <a:ext cx="3357620" cy="42956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6119EFEE-1EF0-4047-A52F-6EB2277EAD37}"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7</a:t>
            </a:fld>
            <a:endParaRPr lang="en-US"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Default Arguments</a:t>
            </a:r>
            <a:endParaRPr lang="en-US" dirty="0"/>
          </a:p>
        </p:txBody>
      </p:sp>
      <p:sp>
        <p:nvSpPr>
          <p:cNvPr id="7" name="Content Placeholder 6"/>
          <p:cNvSpPr>
            <a:spLocks noGrp="1"/>
          </p:cNvSpPr>
          <p:nvPr>
            <p:ph idx="1"/>
          </p:nvPr>
        </p:nvSpPr>
        <p:spPr/>
        <p:txBody>
          <a:bodyPr>
            <a:normAutofit/>
          </a:bodyPr>
          <a:lstStyle/>
          <a:p>
            <a:r>
              <a:rPr lang="en-US" dirty="0" smtClean="0"/>
              <a:t>Python functions can have optional arguments.</a:t>
            </a:r>
          </a:p>
          <a:p>
            <a:r>
              <a:rPr lang="en-US" dirty="0" smtClean="0"/>
              <a:t>When calling a function with an optional argument, you don’t have to pass in any value for the optional argument.</a:t>
            </a:r>
          </a:p>
          <a:p>
            <a:r>
              <a:rPr lang="en-US" dirty="0" smtClean="0"/>
              <a:t>Example: the documentation of the built-in round() function shows</a:t>
            </a:r>
          </a:p>
          <a:p>
            <a:pPr>
              <a:spcBef>
                <a:spcPts val="600"/>
              </a:spcBef>
              <a:buNone/>
            </a:pPr>
            <a:r>
              <a:rPr lang="en-US" dirty="0" smtClean="0"/>
              <a:t>		</a:t>
            </a:r>
          </a:p>
          <a:p>
            <a:pPr>
              <a:spcBef>
                <a:spcPts val="600"/>
              </a:spcBef>
              <a:buNone/>
            </a:pPr>
            <a:r>
              <a:rPr lang="en-US" dirty="0" smtClean="0"/>
              <a:t>	number is a required argument, </a:t>
            </a:r>
            <a:r>
              <a:rPr lang="en-US" dirty="0" err="1" smtClean="0"/>
              <a:t>ndigits</a:t>
            </a:r>
            <a:r>
              <a:rPr lang="en-US" dirty="0" smtClean="0"/>
              <a:t> is an optional argument. The [ ] shows optional arguments.</a:t>
            </a:r>
          </a:p>
          <a:p>
            <a:pPr>
              <a:spcBef>
                <a:spcPts val="600"/>
              </a:spcBef>
            </a:pPr>
            <a:r>
              <a:rPr lang="en-US" dirty="0" smtClean="0"/>
              <a:t>When calling round() you need at minimum one argument, and you can optionally have a second argument:</a:t>
            </a:r>
          </a:p>
          <a:p>
            <a:pPr>
              <a:buNone/>
            </a:pPr>
            <a:r>
              <a:rPr lang="en-US" dirty="0" smtClean="0"/>
              <a:t>				 Output:	   3.87    	(round to 2 digits)</a:t>
            </a:r>
          </a:p>
          <a:p>
            <a:pPr>
              <a:buNone/>
            </a:pPr>
            <a:r>
              <a:rPr lang="en-US" dirty="0" smtClean="0"/>
              <a:t>					   4          	(no </a:t>
            </a:r>
            <a:r>
              <a:rPr lang="en-US" dirty="0" err="1" smtClean="0"/>
              <a:t>ndigits</a:t>
            </a:r>
            <a:r>
              <a:rPr lang="en-US" dirty="0" smtClean="0"/>
              <a:t> value means</a:t>
            </a:r>
            <a:br>
              <a:rPr lang="en-US" dirty="0" smtClean="0"/>
            </a:br>
            <a:r>
              <a:rPr lang="en-US" dirty="0" smtClean="0"/>
              <a:t>					  round to a whole number)</a:t>
            </a:r>
            <a:endParaRPr lang="en-US" dirty="0"/>
          </a:p>
        </p:txBody>
      </p:sp>
      <p:sp>
        <p:nvSpPr>
          <p:cNvPr id="4" name="Date Placeholder 3"/>
          <p:cNvSpPr>
            <a:spLocks noGrp="1"/>
          </p:cNvSpPr>
          <p:nvPr>
            <p:ph type="dt" sz="half" idx="10"/>
          </p:nvPr>
        </p:nvSpPr>
        <p:spPr/>
        <p:txBody>
          <a:bodyPr/>
          <a:lstStyle/>
          <a:p>
            <a:fld id="{63B91392-D347-4F7D-BE03-B2FDDABA1007}" type="datetime1">
              <a:rPr lang="en-US" smtClean="0"/>
              <a:pPr/>
              <a:t>7/12/2017</a:t>
            </a:fld>
            <a:endParaRPr lang="en-US" dirty="0"/>
          </a:p>
        </p:txBody>
      </p:sp>
      <p:sp>
        <p:nvSpPr>
          <p:cNvPr id="5" name="Slide Number Placeholder 4"/>
          <p:cNvSpPr>
            <a:spLocks noGrp="1"/>
          </p:cNvSpPr>
          <p:nvPr>
            <p:ph type="sldNum" sz="quarter" idx="12"/>
          </p:nvPr>
        </p:nvSpPr>
        <p:spPr/>
        <p:txBody>
          <a:bodyPr/>
          <a:lstStyle/>
          <a:p>
            <a:fld id="{58C273EB-8D3C-42F8-B1B5-021781AA8C6B}" type="slidenum">
              <a:rPr lang="en-US" altLang="en-US" smtClean="0"/>
              <a:pPr/>
              <a:t>70</a:t>
            </a:fld>
            <a:endParaRPr lang="en-US" altLang="en-US"/>
          </a:p>
        </p:txBody>
      </p:sp>
      <p:sp>
        <p:nvSpPr>
          <p:cNvPr id="8" name="Content Placeholder 2"/>
          <p:cNvSpPr txBox="1">
            <a:spLocks/>
          </p:cNvSpPr>
          <p:nvPr/>
        </p:nvSpPr>
        <p:spPr bwMode="auto">
          <a:xfrm>
            <a:off x="2895600" y="2819400"/>
            <a:ext cx="31242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t>    round(number[, </a:t>
            </a:r>
            <a:r>
              <a:rPr lang="en-US" dirty="0" err="1" smtClean="0"/>
              <a:t>ndigits</a:t>
            </a:r>
            <a:r>
              <a:rPr lang="en-US" dirty="0" smtClean="0"/>
              <a:t>])</a:t>
            </a:r>
            <a:endParaRPr lang="en-US" kern="0" dirty="0">
              <a:latin typeface="Consolas" pitchFamily="49" charset="0"/>
            </a:endParaRPr>
          </a:p>
        </p:txBody>
      </p:sp>
      <p:sp>
        <p:nvSpPr>
          <p:cNvPr id="9" name="Content Placeholder 2"/>
          <p:cNvSpPr txBox="1">
            <a:spLocks/>
          </p:cNvSpPr>
          <p:nvPr/>
        </p:nvSpPr>
        <p:spPr bwMode="auto">
          <a:xfrm>
            <a:off x="1066800" y="4572000"/>
            <a:ext cx="23622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t> round(3.87384, 2)</a:t>
            </a:r>
          </a:p>
          <a:p>
            <a:pPr marL="342900" indent="-342900" eaLnBrk="0" hangingPunct="0">
              <a:spcBef>
                <a:spcPts val="1200"/>
              </a:spcBef>
              <a:buClr>
                <a:srgbClr val="835E01"/>
              </a:buClr>
              <a:buSzPct val="60000"/>
              <a:buFont typeface="Wingdings" pitchFamily="2" charset="2"/>
              <a:buNone/>
              <a:defRPr/>
            </a:pPr>
            <a:r>
              <a:rPr lang="en-US" dirty="0" smtClean="0"/>
              <a:t> round(3.87384)</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Tree>
    <p:extLst>
      <p:ext uri="{BB962C8B-B14F-4D97-AF65-F5344CB8AC3E}">
        <p14:creationId xmlns:p14="http://schemas.microsoft.com/office/powerpoint/2010/main" val="9734080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Default Argument Value (1)</a:t>
            </a:r>
            <a:endParaRPr lang="en-US" dirty="0"/>
          </a:p>
        </p:txBody>
      </p:sp>
      <p:sp>
        <p:nvSpPr>
          <p:cNvPr id="7" name="Content Placeholder 6"/>
          <p:cNvSpPr>
            <a:spLocks noGrp="1"/>
          </p:cNvSpPr>
          <p:nvPr>
            <p:ph idx="1"/>
          </p:nvPr>
        </p:nvSpPr>
        <p:spPr>
          <a:xfrm>
            <a:off x="822959" y="1219200"/>
            <a:ext cx="7787641" cy="4876800"/>
          </a:xfrm>
        </p:spPr>
        <p:txBody>
          <a:bodyPr>
            <a:normAutofit/>
          </a:bodyPr>
          <a:lstStyle/>
          <a:p>
            <a:r>
              <a:rPr lang="en-US" dirty="0" smtClean="0"/>
              <a:t>For a function to have optional arguments, in the function definition header the optional arguments must have a default value. </a:t>
            </a:r>
          </a:p>
          <a:p>
            <a:r>
              <a:rPr lang="en-US" dirty="0" smtClean="0"/>
              <a:t>This is why optional arguments are also called default arguments.</a:t>
            </a:r>
          </a:p>
          <a:p>
            <a:r>
              <a:rPr lang="en-US" dirty="0" smtClean="0"/>
              <a:t>If the caller doesn’t pass in a value for the optional argument, then this argument gets the default value. Otherwise, the passed in value has higher precedence.</a:t>
            </a:r>
          </a:p>
          <a:p>
            <a:r>
              <a:rPr lang="en-US" dirty="0" smtClean="0"/>
              <a:t>Example:</a:t>
            </a:r>
          </a:p>
          <a:p>
            <a:endParaRPr lang="en-US" dirty="0" smtClean="0"/>
          </a:p>
          <a:p>
            <a:pPr>
              <a:buNone/>
            </a:pPr>
            <a:endParaRPr lang="en-US" dirty="0" smtClean="0"/>
          </a:p>
          <a:p>
            <a:pPr>
              <a:lnSpc>
                <a:spcPct val="110000"/>
              </a:lnSpc>
              <a:buNone/>
            </a:pPr>
            <a:r>
              <a:rPr lang="en-US" dirty="0" smtClean="0"/>
              <a:t>				 Output:	    Name: Fred, age: 36</a:t>
            </a:r>
            <a:br>
              <a:rPr lang="en-US" dirty="0" smtClean="0"/>
            </a:br>
            <a:r>
              <a:rPr lang="en-US" dirty="0" smtClean="0"/>
              <a:t>				    Name: Wilma, age: 20</a:t>
            </a:r>
            <a:br>
              <a:rPr lang="en-US" dirty="0" smtClean="0"/>
            </a:br>
            <a:r>
              <a:rPr lang="en-US" dirty="0" smtClean="0"/>
              <a:t>	</a:t>
            </a:r>
          </a:p>
        </p:txBody>
      </p:sp>
      <p:sp>
        <p:nvSpPr>
          <p:cNvPr id="4" name="Date Placeholder 3"/>
          <p:cNvSpPr>
            <a:spLocks noGrp="1"/>
          </p:cNvSpPr>
          <p:nvPr>
            <p:ph type="dt" sz="half" idx="10"/>
          </p:nvPr>
        </p:nvSpPr>
        <p:spPr/>
        <p:txBody>
          <a:bodyPr/>
          <a:lstStyle/>
          <a:p>
            <a:fld id="{63B91392-D347-4F7D-BE03-B2FDDABA1007}" type="datetime1">
              <a:rPr lang="en-US" smtClean="0"/>
              <a:pPr/>
              <a:t>7/12/2017</a:t>
            </a:fld>
            <a:endParaRPr lang="en-US" dirty="0"/>
          </a:p>
        </p:txBody>
      </p:sp>
      <p:sp>
        <p:nvSpPr>
          <p:cNvPr id="5" name="Slide Number Placeholder 4"/>
          <p:cNvSpPr>
            <a:spLocks noGrp="1"/>
          </p:cNvSpPr>
          <p:nvPr>
            <p:ph type="sldNum" sz="quarter" idx="12"/>
          </p:nvPr>
        </p:nvSpPr>
        <p:spPr/>
        <p:txBody>
          <a:bodyPr/>
          <a:lstStyle/>
          <a:p>
            <a:fld id="{58C273EB-8D3C-42F8-B1B5-021781AA8C6B}" type="slidenum">
              <a:rPr lang="en-US" altLang="en-US" smtClean="0"/>
              <a:pPr/>
              <a:t>71</a:t>
            </a:fld>
            <a:endParaRPr lang="en-US" altLang="en-US"/>
          </a:p>
        </p:txBody>
      </p:sp>
      <p:sp>
        <p:nvSpPr>
          <p:cNvPr id="8" name="Content Placeholder 2"/>
          <p:cNvSpPr txBox="1">
            <a:spLocks/>
          </p:cNvSpPr>
          <p:nvPr/>
        </p:nvSpPr>
        <p:spPr bwMode="auto">
          <a:xfrm>
            <a:off x="1447800" y="3810000"/>
            <a:ext cx="60960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t> def  </a:t>
            </a:r>
            <a:r>
              <a:rPr lang="en-US" dirty="0" err="1" smtClean="0"/>
              <a:t>printInfo</a:t>
            </a:r>
            <a:r>
              <a:rPr lang="en-US" dirty="0" smtClean="0"/>
              <a:t>(name, age = 20):</a:t>
            </a:r>
          </a:p>
          <a:p>
            <a:pPr marL="342900" indent="-342900" eaLnBrk="0" hangingPunct="0">
              <a:buClr>
                <a:srgbClr val="835E01"/>
              </a:buClr>
              <a:buSzPct val="60000"/>
              <a:buFont typeface="Wingdings" pitchFamily="2" charset="2"/>
              <a:buNone/>
              <a:defRPr/>
            </a:pPr>
            <a:r>
              <a:rPr lang="en-US" dirty="0" smtClean="0"/>
              <a:t>	print(“Name: %s, age: %d” % (name, age))</a:t>
            </a:r>
            <a:endParaRPr lang="en-US" kern="0" dirty="0">
              <a:latin typeface="Consolas" pitchFamily="49" charset="0"/>
            </a:endParaRPr>
          </a:p>
        </p:txBody>
      </p:sp>
      <p:sp>
        <p:nvSpPr>
          <p:cNvPr id="9" name="Content Placeholder 2"/>
          <p:cNvSpPr txBox="1">
            <a:spLocks/>
          </p:cNvSpPr>
          <p:nvPr/>
        </p:nvSpPr>
        <p:spPr bwMode="auto">
          <a:xfrm>
            <a:off x="990600" y="4800600"/>
            <a:ext cx="2362200" cy="838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lnSpc>
                <a:spcPct val="110000"/>
              </a:lnSpc>
              <a:spcBef>
                <a:spcPts val="1200"/>
              </a:spcBef>
              <a:spcAft>
                <a:spcPts val="0"/>
              </a:spcAft>
              <a:buClr>
                <a:srgbClr val="835E01"/>
              </a:buClr>
              <a:buSzPct val="60000"/>
              <a:buFont typeface="Wingdings" pitchFamily="2" charset="2"/>
              <a:buNone/>
              <a:defRPr/>
            </a:pPr>
            <a:r>
              <a:rPr lang="en-US" dirty="0" smtClean="0"/>
              <a:t> </a:t>
            </a:r>
            <a:r>
              <a:rPr lang="en-US" dirty="0" err="1" smtClean="0"/>
              <a:t>printInfo</a:t>
            </a:r>
            <a:r>
              <a:rPr lang="en-US" dirty="0" smtClean="0"/>
              <a:t>(“Fred”, 36)</a:t>
            </a:r>
          </a:p>
          <a:p>
            <a:pPr marL="342900" indent="-342900" eaLnBrk="0" hangingPunct="0">
              <a:lnSpc>
                <a:spcPct val="110000"/>
              </a:lnSpc>
              <a:spcBef>
                <a:spcPts val="600"/>
              </a:spcBef>
              <a:spcAft>
                <a:spcPts val="0"/>
              </a:spcAft>
              <a:buClr>
                <a:srgbClr val="835E01"/>
              </a:buClr>
              <a:buSzPct val="60000"/>
              <a:buFont typeface="Wingdings" pitchFamily="2" charset="2"/>
              <a:buNone/>
              <a:defRPr/>
            </a:pPr>
            <a:r>
              <a:rPr lang="en-US" dirty="0" smtClean="0"/>
              <a:t> </a:t>
            </a:r>
            <a:r>
              <a:rPr lang="en-US" dirty="0" err="1" smtClean="0"/>
              <a:t>printInfo</a:t>
            </a:r>
            <a:r>
              <a:rPr lang="en-US" dirty="0" smtClean="0"/>
              <a:t>(“Wilma”)</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Tree>
    <p:extLst>
      <p:ext uri="{BB962C8B-B14F-4D97-AF65-F5344CB8AC3E}">
        <p14:creationId xmlns:p14="http://schemas.microsoft.com/office/powerpoint/2010/main" val="9734080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Default Argument Value (2)</a:t>
            </a:r>
            <a:endParaRPr lang="en-US" dirty="0"/>
          </a:p>
        </p:txBody>
      </p:sp>
      <p:sp>
        <p:nvSpPr>
          <p:cNvPr id="7" name="Content Placeholder 6"/>
          <p:cNvSpPr>
            <a:spLocks noGrp="1"/>
          </p:cNvSpPr>
          <p:nvPr>
            <p:ph idx="1"/>
          </p:nvPr>
        </p:nvSpPr>
        <p:spPr>
          <a:xfrm>
            <a:off x="822959" y="1219200"/>
            <a:ext cx="7787641" cy="4876800"/>
          </a:xfrm>
        </p:spPr>
        <p:txBody>
          <a:bodyPr>
            <a:normAutofit/>
          </a:bodyPr>
          <a:lstStyle/>
          <a:p>
            <a:r>
              <a:rPr lang="en-US" dirty="0" smtClean="0"/>
              <a:t>In an argument list, if an argument has a default value, then the rest of the arguments following it </a:t>
            </a:r>
            <a:r>
              <a:rPr lang="en-US" smtClean="0"/>
              <a:t>must have default values</a:t>
            </a:r>
            <a:endParaRPr lang="en-US" dirty="0" smtClean="0"/>
          </a:p>
          <a:p>
            <a:r>
              <a:rPr lang="en-US" dirty="0" smtClean="0"/>
              <a:t>Example:</a:t>
            </a:r>
          </a:p>
          <a:p>
            <a:endParaRPr lang="en-US" dirty="0" smtClean="0"/>
          </a:p>
          <a:p>
            <a:pPr>
              <a:buNone/>
            </a:pPr>
            <a:endParaRPr lang="en-US" dirty="0" smtClean="0"/>
          </a:p>
          <a:p>
            <a:pPr>
              <a:lnSpc>
                <a:spcPct val="110000"/>
              </a:lnSpc>
              <a:buNone/>
            </a:pPr>
            <a:r>
              <a:rPr lang="en-US" dirty="0" smtClean="0"/>
              <a:t>				 </a:t>
            </a:r>
            <a:br>
              <a:rPr lang="en-US" dirty="0" smtClean="0"/>
            </a:br>
            <a:r>
              <a:rPr lang="en-US" dirty="0" smtClean="0"/>
              <a:t>	</a:t>
            </a:r>
          </a:p>
        </p:txBody>
      </p:sp>
      <p:sp>
        <p:nvSpPr>
          <p:cNvPr id="4" name="Date Placeholder 3"/>
          <p:cNvSpPr>
            <a:spLocks noGrp="1"/>
          </p:cNvSpPr>
          <p:nvPr>
            <p:ph type="dt" sz="half" idx="10"/>
          </p:nvPr>
        </p:nvSpPr>
        <p:spPr/>
        <p:txBody>
          <a:bodyPr/>
          <a:lstStyle/>
          <a:p>
            <a:fld id="{63B91392-D347-4F7D-BE03-B2FDDABA1007}" type="datetime1">
              <a:rPr lang="en-US" smtClean="0"/>
              <a:pPr/>
              <a:t>7/12/2017</a:t>
            </a:fld>
            <a:endParaRPr lang="en-US" dirty="0"/>
          </a:p>
        </p:txBody>
      </p:sp>
      <p:sp>
        <p:nvSpPr>
          <p:cNvPr id="5" name="Slide Number Placeholder 4"/>
          <p:cNvSpPr>
            <a:spLocks noGrp="1"/>
          </p:cNvSpPr>
          <p:nvPr>
            <p:ph type="sldNum" sz="quarter" idx="12"/>
          </p:nvPr>
        </p:nvSpPr>
        <p:spPr/>
        <p:txBody>
          <a:bodyPr/>
          <a:lstStyle/>
          <a:p>
            <a:fld id="{58C273EB-8D3C-42F8-B1B5-021781AA8C6B}" type="slidenum">
              <a:rPr lang="en-US" altLang="en-US" smtClean="0"/>
              <a:pPr/>
              <a:t>72</a:t>
            </a:fld>
            <a:endParaRPr lang="en-US" altLang="en-US"/>
          </a:p>
        </p:txBody>
      </p:sp>
      <p:sp>
        <p:nvSpPr>
          <p:cNvPr id="8" name="Content Placeholder 2"/>
          <p:cNvSpPr txBox="1">
            <a:spLocks/>
          </p:cNvSpPr>
          <p:nvPr/>
        </p:nvSpPr>
        <p:spPr bwMode="auto">
          <a:xfrm>
            <a:off x="1371600" y="2362200"/>
            <a:ext cx="68580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t> def  </a:t>
            </a:r>
            <a:r>
              <a:rPr lang="en-US" dirty="0" err="1" smtClean="0"/>
              <a:t>printInfo</a:t>
            </a:r>
            <a:r>
              <a:rPr lang="en-US" dirty="0" smtClean="0"/>
              <a:t>(name, age = 20, employed = False):       # OK</a:t>
            </a:r>
          </a:p>
          <a:p>
            <a:pPr marL="342900" indent="-342900" eaLnBrk="0" hangingPunct="0">
              <a:buClr>
                <a:srgbClr val="835E01"/>
              </a:buClr>
              <a:buSzPct val="60000"/>
              <a:buFont typeface="Wingdings" pitchFamily="2" charset="2"/>
              <a:buNone/>
              <a:defRPr/>
            </a:pPr>
            <a:r>
              <a:rPr lang="en-US" dirty="0" smtClean="0"/>
              <a:t>	  # code for body of function		  </a:t>
            </a:r>
            <a:endParaRPr lang="en-US" kern="0" dirty="0">
              <a:latin typeface="Consolas" pitchFamily="49" charset="0"/>
            </a:endParaRPr>
          </a:p>
        </p:txBody>
      </p:sp>
      <p:sp>
        <p:nvSpPr>
          <p:cNvPr id="10" name="Content Placeholder 2"/>
          <p:cNvSpPr txBox="1">
            <a:spLocks/>
          </p:cNvSpPr>
          <p:nvPr/>
        </p:nvSpPr>
        <p:spPr bwMode="auto">
          <a:xfrm>
            <a:off x="1371600" y="3581400"/>
            <a:ext cx="60960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t> def  </a:t>
            </a:r>
            <a:r>
              <a:rPr lang="en-US" dirty="0" err="1" smtClean="0"/>
              <a:t>printInfo</a:t>
            </a:r>
            <a:r>
              <a:rPr lang="en-US" dirty="0" smtClean="0"/>
              <a:t>(name, age = 20, employed):     # Not OK</a:t>
            </a:r>
          </a:p>
          <a:p>
            <a:pPr marL="342900" indent="-342900" eaLnBrk="0" hangingPunct="0">
              <a:buClr>
                <a:srgbClr val="835E01"/>
              </a:buClr>
              <a:buSzPct val="60000"/>
              <a:buFont typeface="Wingdings" pitchFamily="2" charset="2"/>
              <a:buNone/>
              <a:defRPr/>
            </a:pPr>
            <a:r>
              <a:rPr lang="en-US" dirty="0" smtClean="0"/>
              <a:t>	  # code for body of function</a:t>
            </a:r>
            <a:endParaRPr lang="en-US" kern="0" dirty="0">
              <a:latin typeface="Consolas" pitchFamily="49" charset="0"/>
            </a:endParaRPr>
          </a:p>
        </p:txBody>
      </p:sp>
    </p:spTree>
    <p:extLst>
      <p:ext uri="{BB962C8B-B14F-4D97-AF65-F5344CB8AC3E}">
        <p14:creationId xmlns:p14="http://schemas.microsoft.com/office/powerpoint/2010/main" val="9734080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Named Arguments (1)</a:t>
            </a:r>
            <a:endParaRPr lang="en-US" dirty="0"/>
          </a:p>
        </p:txBody>
      </p:sp>
      <p:sp>
        <p:nvSpPr>
          <p:cNvPr id="7" name="Content Placeholder 6"/>
          <p:cNvSpPr>
            <a:spLocks noGrp="1"/>
          </p:cNvSpPr>
          <p:nvPr>
            <p:ph idx="1"/>
          </p:nvPr>
        </p:nvSpPr>
        <p:spPr>
          <a:xfrm>
            <a:off x="838200" y="1219200"/>
            <a:ext cx="7787641" cy="4614088"/>
          </a:xfrm>
        </p:spPr>
        <p:txBody>
          <a:bodyPr>
            <a:normAutofit/>
          </a:bodyPr>
          <a:lstStyle/>
          <a:p>
            <a:r>
              <a:rPr lang="en-US" dirty="0" smtClean="0"/>
              <a:t>When calling a function with multiple arguments, by default you must pass arguments in the required order. </a:t>
            </a:r>
          </a:p>
          <a:p>
            <a:r>
              <a:rPr lang="en-US" dirty="0" smtClean="0"/>
              <a:t>However, if you name the arguments in the function call, then you can pass arguments in any order.</a:t>
            </a:r>
          </a:p>
          <a:p>
            <a:r>
              <a:rPr lang="en-US" dirty="0" smtClean="0"/>
              <a:t>Example:</a:t>
            </a:r>
          </a:p>
          <a:p>
            <a:endParaRPr lang="en-US" dirty="0" smtClean="0"/>
          </a:p>
          <a:p>
            <a:pPr>
              <a:buNone/>
            </a:pPr>
            <a:endParaRPr lang="en-US" dirty="0" smtClean="0"/>
          </a:p>
          <a:p>
            <a:pPr>
              <a:lnSpc>
                <a:spcPct val="110000"/>
              </a:lnSpc>
              <a:spcAft>
                <a:spcPts val="400"/>
              </a:spcAft>
              <a:buNone/>
            </a:pPr>
            <a:r>
              <a:rPr lang="en-US" dirty="0" smtClean="0"/>
              <a:t>	Run:					Output:	</a:t>
            </a:r>
            <a:br>
              <a:rPr lang="en-US" dirty="0" smtClean="0"/>
            </a:br>
            <a:r>
              <a:rPr lang="en-US" dirty="0" smtClean="0"/>
              <a:t>					Name: Fred, age: 36</a:t>
            </a:r>
          </a:p>
          <a:p>
            <a:pPr>
              <a:lnSpc>
                <a:spcPct val="110000"/>
              </a:lnSpc>
              <a:spcBef>
                <a:spcPts val="0"/>
              </a:spcBef>
              <a:spcAft>
                <a:spcPts val="400"/>
              </a:spcAft>
              <a:buNone/>
            </a:pPr>
            <a:r>
              <a:rPr lang="en-US" dirty="0" smtClean="0"/>
              <a:t>						Error!</a:t>
            </a:r>
          </a:p>
          <a:p>
            <a:pPr>
              <a:lnSpc>
                <a:spcPct val="110000"/>
              </a:lnSpc>
              <a:spcBef>
                <a:spcPts val="0"/>
              </a:spcBef>
              <a:spcAft>
                <a:spcPts val="400"/>
              </a:spcAft>
              <a:buNone/>
            </a:pPr>
            <a:r>
              <a:rPr lang="en-US" dirty="0" smtClean="0"/>
              <a:t>						Name: Fred, age: 36</a:t>
            </a:r>
          </a:p>
          <a:p>
            <a:pPr>
              <a:lnSpc>
                <a:spcPct val="110000"/>
              </a:lnSpc>
              <a:buNone/>
            </a:pPr>
            <a:endParaRPr lang="en-US" dirty="0" smtClean="0"/>
          </a:p>
          <a:p>
            <a:pPr>
              <a:lnSpc>
                <a:spcPct val="110000"/>
              </a:lnSpc>
              <a:buNone/>
            </a:pPr>
            <a:endParaRPr lang="en-US" dirty="0" smtClean="0"/>
          </a:p>
        </p:txBody>
      </p:sp>
      <p:sp>
        <p:nvSpPr>
          <p:cNvPr id="4" name="Date Placeholder 3"/>
          <p:cNvSpPr>
            <a:spLocks noGrp="1"/>
          </p:cNvSpPr>
          <p:nvPr>
            <p:ph type="dt" sz="half" idx="10"/>
          </p:nvPr>
        </p:nvSpPr>
        <p:spPr/>
        <p:txBody>
          <a:bodyPr/>
          <a:lstStyle/>
          <a:p>
            <a:fld id="{63B91392-D347-4F7D-BE03-B2FDDABA1007}" type="datetime1">
              <a:rPr lang="en-US" smtClean="0"/>
              <a:pPr/>
              <a:t>7/12/2017</a:t>
            </a:fld>
            <a:endParaRPr lang="en-US" dirty="0"/>
          </a:p>
        </p:txBody>
      </p:sp>
      <p:sp>
        <p:nvSpPr>
          <p:cNvPr id="5" name="Slide Number Placeholder 4"/>
          <p:cNvSpPr>
            <a:spLocks noGrp="1"/>
          </p:cNvSpPr>
          <p:nvPr>
            <p:ph type="sldNum" sz="quarter" idx="12"/>
          </p:nvPr>
        </p:nvSpPr>
        <p:spPr/>
        <p:txBody>
          <a:bodyPr/>
          <a:lstStyle/>
          <a:p>
            <a:fld id="{58C273EB-8D3C-42F8-B1B5-021781AA8C6B}" type="slidenum">
              <a:rPr lang="en-US" altLang="en-US" smtClean="0"/>
              <a:pPr/>
              <a:t>73</a:t>
            </a:fld>
            <a:endParaRPr lang="en-US" altLang="en-US"/>
          </a:p>
        </p:txBody>
      </p:sp>
      <p:sp>
        <p:nvSpPr>
          <p:cNvPr id="9" name="Content Placeholder 2"/>
          <p:cNvSpPr txBox="1">
            <a:spLocks/>
          </p:cNvSpPr>
          <p:nvPr/>
        </p:nvSpPr>
        <p:spPr bwMode="auto">
          <a:xfrm>
            <a:off x="1066800" y="3048000"/>
            <a:ext cx="6248400" cy="838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t> def  </a:t>
            </a:r>
            <a:r>
              <a:rPr lang="en-US" dirty="0" err="1" smtClean="0"/>
              <a:t>printInfo</a:t>
            </a:r>
            <a:r>
              <a:rPr lang="en-US" dirty="0" smtClean="0"/>
              <a:t>(name, age = 20):</a:t>
            </a:r>
          </a:p>
          <a:p>
            <a:pPr marL="342900" indent="-342900" eaLnBrk="0" hangingPunct="0">
              <a:buClr>
                <a:srgbClr val="835E01"/>
              </a:buClr>
              <a:buSzPct val="60000"/>
              <a:buFont typeface="Wingdings" pitchFamily="2" charset="2"/>
              <a:buNone/>
              <a:defRPr/>
            </a:pPr>
            <a:r>
              <a:rPr lang="en-US" dirty="0" smtClean="0"/>
              <a:t>	print(“Name: %s, age: %d, job: %s” % (name, age)</a:t>
            </a:r>
            <a:endParaRPr lang="en-US" kern="0" dirty="0">
              <a:latin typeface="Consolas" pitchFamily="49" charset="0"/>
            </a:endParaRPr>
          </a:p>
        </p:txBody>
      </p:sp>
      <p:sp>
        <p:nvSpPr>
          <p:cNvPr id="11" name="Content Placeholder 2"/>
          <p:cNvSpPr txBox="1">
            <a:spLocks/>
          </p:cNvSpPr>
          <p:nvPr/>
        </p:nvSpPr>
        <p:spPr bwMode="auto">
          <a:xfrm>
            <a:off x="1066800" y="4419600"/>
            <a:ext cx="4114800" cy="1219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lnSpc>
                <a:spcPct val="110000"/>
              </a:lnSpc>
              <a:spcBef>
                <a:spcPts val="1200"/>
              </a:spcBef>
              <a:spcAft>
                <a:spcPts val="0"/>
              </a:spcAft>
              <a:buClr>
                <a:srgbClr val="835E01"/>
              </a:buClr>
              <a:buSzPct val="60000"/>
              <a:buFont typeface="Wingdings" pitchFamily="2" charset="2"/>
              <a:buNone/>
              <a:defRPr/>
            </a:pPr>
            <a:r>
              <a:rPr lang="en-US" dirty="0" smtClean="0"/>
              <a:t> </a:t>
            </a:r>
            <a:r>
              <a:rPr lang="en-US" dirty="0" err="1" smtClean="0"/>
              <a:t>printInfo</a:t>
            </a:r>
            <a:r>
              <a:rPr lang="en-US" dirty="0" smtClean="0"/>
              <a:t>(“Fred”, 36)</a:t>
            </a:r>
          </a:p>
          <a:p>
            <a:pPr marL="342900" indent="-342900" eaLnBrk="0" hangingPunct="0">
              <a:lnSpc>
                <a:spcPct val="110000"/>
              </a:lnSpc>
              <a:spcBef>
                <a:spcPts val="600"/>
              </a:spcBef>
              <a:spcAft>
                <a:spcPts val="0"/>
              </a:spcAft>
              <a:buClr>
                <a:srgbClr val="835E01"/>
              </a:buClr>
              <a:buSzPct val="60000"/>
              <a:buFont typeface="Wingdings" pitchFamily="2" charset="2"/>
              <a:buNone/>
              <a:defRPr/>
            </a:pPr>
            <a:r>
              <a:rPr lang="en-US" dirty="0" smtClean="0"/>
              <a:t> </a:t>
            </a:r>
            <a:r>
              <a:rPr lang="en-US" dirty="0" err="1" smtClean="0"/>
              <a:t>printInfo</a:t>
            </a:r>
            <a:r>
              <a:rPr lang="en-US" dirty="0" smtClean="0"/>
              <a:t>(36, “Fred”)</a:t>
            </a:r>
          </a:p>
          <a:p>
            <a:pPr marL="342900" indent="-342900" eaLnBrk="0" hangingPunct="0">
              <a:lnSpc>
                <a:spcPct val="110000"/>
              </a:lnSpc>
              <a:spcBef>
                <a:spcPts val="600"/>
              </a:spcBef>
              <a:spcAft>
                <a:spcPts val="0"/>
              </a:spcAft>
              <a:buClr>
                <a:srgbClr val="835E01"/>
              </a:buClr>
              <a:buSzPct val="60000"/>
              <a:buFont typeface="Wingdings" pitchFamily="2" charset="2"/>
              <a:buNone/>
              <a:defRPr/>
            </a:pPr>
            <a:r>
              <a:rPr lang="en-US" dirty="0" smtClean="0"/>
              <a:t> </a:t>
            </a:r>
            <a:r>
              <a:rPr lang="en-US" dirty="0" err="1" smtClean="0"/>
              <a:t>printInfo</a:t>
            </a:r>
            <a:r>
              <a:rPr lang="en-US" dirty="0" smtClean="0"/>
              <a:t>(age = 36, name = “Fred”)</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Tree>
    <p:extLst>
      <p:ext uri="{BB962C8B-B14F-4D97-AF65-F5344CB8AC3E}">
        <p14:creationId xmlns:p14="http://schemas.microsoft.com/office/powerpoint/2010/main" val="9734080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Named Arguments (2)</a:t>
            </a:r>
            <a:endParaRPr lang="en-US" dirty="0"/>
          </a:p>
        </p:txBody>
      </p:sp>
      <p:sp>
        <p:nvSpPr>
          <p:cNvPr id="7" name="Content Placeholder 6"/>
          <p:cNvSpPr>
            <a:spLocks noGrp="1"/>
          </p:cNvSpPr>
          <p:nvPr>
            <p:ph idx="1"/>
          </p:nvPr>
        </p:nvSpPr>
        <p:spPr>
          <a:xfrm>
            <a:off x="838200" y="1143000"/>
            <a:ext cx="7787641" cy="4690288"/>
          </a:xfrm>
        </p:spPr>
        <p:txBody>
          <a:bodyPr>
            <a:normAutofit/>
          </a:bodyPr>
          <a:lstStyle/>
          <a:p>
            <a:r>
              <a:rPr lang="en-US" dirty="0" smtClean="0"/>
              <a:t>When calling a function with multiple default arguments and you only want to pass data to some of them, you must name the default arguments to which you want to pass data. Otherwise you must pass all data in the order listed in the argument list.</a:t>
            </a:r>
          </a:p>
          <a:p>
            <a:r>
              <a:rPr lang="en-US" dirty="0" smtClean="0"/>
              <a:t>Example:</a:t>
            </a:r>
          </a:p>
          <a:p>
            <a:endParaRPr lang="en-US" dirty="0" smtClean="0"/>
          </a:p>
          <a:p>
            <a:endParaRPr lang="en-US" dirty="0" smtClean="0"/>
          </a:p>
          <a:p>
            <a:endParaRPr lang="en-US" dirty="0" smtClean="0"/>
          </a:p>
          <a:p>
            <a:endParaRPr lang="en-US" dirty="0" smtClean="0"/>
          </a:p>
          <a:p>
            <a:r>
              <a:rPr lang="en-US" dirty="0" smtClean="0"/>
              <a:t>Run:</a:t>
            </a:r>
          </a:p>
        </p:txBody>
      </p:sp>
      <p:sp>
        <p:nvSpPr>
          <p:cNvPr id="4" name="Date Placeholder 3"/>
          <p:cNvSpPr>
            <a:spLocks noGrp="1"/>
          </p:cNvSpPr>
          <p:nvPr>
            <p:ph type="dt" sz="half" idx="10"/>
          </p:nvPr>
        </p:nvSpPr>
        <p:spPr/>
        <p:txBody>
          <a:bodyPr/>
          <a:lstStyle/>
          <a:p>
            <a:fld id="{63B91392-D347-4F7D-BE03-B2FDDABA1007}" type="datetime1">
              <a:rPr lang="en-US" smtClean="0"/>
              <a:pPr/>
              <a:t>7/12/2017</a:t>
            </a:fld>
            <a:endParaRPr lang="en-US" dirty="0"/>
          </a:p>
        </p:txBody>
      </p:sp>
      <p:sp>
        <p:nvSpPr>
          <p:cNvPr id="5" name="Slide Number Placeholder 4"/>
          <p:cNvSpPr>
            <a:spLocks noGrp="1"/>
          </p:cNvSpPr>
          <p:nvPr>
            <p:ph type="sldNum" sz="quarter" idx="12"/>
          </p:nvPr>
        </p:nvSpPr>
        <p:spPr/>
        <p:txBody>
          <a:bodyPr/>
          <a:lstStyle/>
          <a:p>
            <a:fld id="{58C273EB-8D3C-42F8-B1B5-021781AA8C6B}" type="slidenum">
              <a:rPr lang="en-US" altLang="en-US" smtClean="0"/>
              <a:pPr/>
              <a:t>74</a:t>
            </a:fld>
            <a:endParaRPr lang="en-US" altLang="en-US"/>
          </a:p>
        </p:txBody>
      </p:sp>
      <p:sp>
        <p:nvSpPr>
          <p:cNvPr id="9" name="Content Placeholder 2"/>
          <p:cNvSpPr txBox="1">
            <a:spLocks/>
          </p:cNvSpPr>
          <p:nvPr/>
        </p:nvSpPr>
        <p:spPr bwMode="auto">
          <a:xfrm>
            <a:off x="1066800" y="2819400"/>
            <a:ext cx="69342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spcAft>
                <a:spcPts val="200"/>
              </a:spcAft>
              <a:buClr>
                <a:srgbClr val="835E01"/>
              </a:buClr>
              <a:buSzPct val="60000"/>
              <a:buFont typeface="Wingdings" pitchFamily="2" charset="2"/>
              <a:buNone/>
              <a:defRPr/>
            </a:pPr>
            <a:r>
              <a:rPr lang="en-US" dirty="0" smtClean="0"/>
              <a:t> def  </a:t>
            </a:r>
            <a:r>
              <a:rPr lang="en-US" dirty="0" err="1" smtClean="0"/>
              <a:t>printInfo</a:t>
            </a:r>
            <a:r>
              <a:rPr lang="en-US" dirty="0" smtClean="0"/>
              <a:t>(name, age = 20, location = “Cupertino”, </a:t>
            </a:r>
            <a:br>
              <a:rPr lang="en-US" dirty="0" smtClean="0"/>
            </a:br>
            <a:r>
              <a:rPr lang="en-US" dirty="0" smtClean="0"/>
              <a:t>                 employed = False, occupation = “student”, </a:t>
            </a:r>
          </a:p>
          <a:p>
            <a:pPr marL="342900" indent="-342900" eaLnBrk="0" hangingPunct="0">
              <a:spcAft>
                <a:spcPts val="200"/>
              </a:spcAft>
              <a:buClr>
                <a:srgbClr val="835E01"/>
              </a:buClr>
              <a:buSzPct val="60000"/>
              <a:buFont typeface="Wingdings" pitchFamily="2" charset="2"/>
              <a:buNone/>
              <a:defRPr/>
            </a:pPr>
            <a:r>
              <a:rPr lang="en-US" dirty="0" smtClean="0"/>
              <a:t>		        address = “unknown”, status = “single”, </a:t>
            </a:r>
          </a:p>
          <a:p>
            <a:pPr marL="342900" indent="-342900" eaLnBrk="0" hangingPunct="0">
              <a:spcAft>
                <a:spcPts val="200"/>
              </a:spcAft>
              <a:buClr>
                <a:srgbClr val="835E01"/>
              </a:buClr>
              <a:buSzPct val="60000"/>
              <a:buFont typeface="Wingdings" pitchFamily="2" charset="2"/>
              <a:buNone/>
              <a:defRPr/>
            </a:pPr>
            <a:r>
              <a:rPr lang="en-US" dirty="0" smtClean="0"/>
              <a:t>                      affiliation = None):</a:t>
            </a:r>
          </a:p>
          <a:p>
            <a:pPr marL="342900" indent="-342900" eaLnBrk="0" hangingPunct="0">
              <a:spcAft>
                <a:spcPts val="200"/>
              </a:spcAft>
              <a:buClr>
                <a:srgbClr val="835E01"/>
              </a:buClr>
              <a:buSzPct val="60000"/>
              <a:buFont typeface="Wingdings" pitchFamily="2" charset="2"/>
              <a:buNone/>
              <a:defRPr/>
            </a:pPr>
            <a:r>
              <a:rPr lang="en-US" dirty="0" smtClean="0"/>
              <a:t>	# code to print information here</a:t>
            </a:r>
          </a:p>
          <a:p>
            <a:pPr marL="342900" indent="-342900" eaLnBrk="0" hangingPunct="0">
              <a:buClr>
                <a:srgbClr val="835E01"/>
              </a:buClr>
              <a:buSzPct val="60000"/>
              <a:buFont typeface="Wingdings" pitchFamily="2" charset="2"/>
              <a:buNone/>
              <a:defRPr/>
            </a:pPr>
            <a:r>
              <a:rPr lang="en-US" dirty="0" smtClean="0"/>
              <a:t>	</a:t>
            </a:r>
            <a:endParaRPr lang="en-US" kern="0" dirty="0">
              <a:latin typeface="Consolas" pitchFamily="49" charset="0"/>
            </a:endParaRPr>
          </a:p>
        </p:txBody>
      </p:sp>
      <p:sp>
        <p:nvSpPr>
          <p:cNvPr id="11" name="Content Placeholder 2"/>
          <p:cNvSpPr txBox="1">
            <a:spLocks/>
          </p:cNvSpPr>
          <p:nvPr/>
        </p:nvSpPr>
        <p:spPr bwMode="auto">
          <a:xfrm>
            <a:off x="1066800" y="5029200"/>
            <a:ext cx="6934200" cy="838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lnSpc>
                <a:spcPct val="110000"/>
              </a:lnSpc>
              <a:spcBef>
                <a:spcPts val="1200"/>
              </a:spcBef>
              <a:spcAft>
                <a:spcPts val="0"/>
              </a:spcAft>
              <a:buClr>
                <a:srgbClr val="835E01"/>
              </a:buClr>
              <a:buSzPct val="60000"/>
              <a:buFont typeface="Wingdings" pitchFamily="2" charset="2"/>
              <a:buNone/>
              <a:defRPr/>
            </a:pPr>
            <a:r>
              <a:rPr lang="en-US" dirty="0" smtClean="0"/>
              <a:t> </a:t>
            </a:r>
            <a:r>
              <a:rPr lang="en-US" dirty="0" err="1" smtClean="0"/>
              <a:t>printInfo</a:t>
            </a:r>
            <a:r>
              <a:rPr lang="en-US" dirty="0" smtClean="0"/>
              <a:t>(“Fred”, occupation=“crane operator”, employed = True)</a:t>
            </a:r>
          </a:p>
          <a:p>
            <a:pPr marL="342900" indent="-342900" eaLnBrk="0" hangingPunct="0">
              <a:lnSpc>
                <a:spcPct val="110000"/>
              </a:lnSpc>
              <a:spcBef>
                <a:spcPts val="1200"/>
              </a:spcBef>
              <a:spcAft>
                <a:spcPts val="0"/>
              </a:spcAft>
              <a:buClr>
                <a:srgbClr val="835E01"/>
              </a:buClr>
              <a:buSzPct val="60000"/>
              <a:buFont typeface="Wingdings" pitchFamily="2" charset="2"/>
              <a:buNone/>
              <a:defRPr/>
            </a:pPr>
            <a:r>
              <a:rPr lang="en-US" dirty="0" smtClean="0"/>
              <a:t> </a:t>
            </a:r>
            <a:r>
              <a:rPr lang="en-US" dirty="0" err="1" smtClean="0"/>
              <a:t>printInfo</a:t>
            </a:r>
            <a:r>
              <a:rPr lang="en-US" dirty="0" smtClean="0"/>
              <a:t>(“Fred”, 40, “Bedrock”, status = “married”)</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Tree>
    <p:extLst>
      <p:ext uri="{BB962C8B-B14F-4D97-AF65-F5344CB8AC3E}">
        <p14:creationId xmlns:p14="http://schemas.microsoft.com/office/powerpoint/2010/main" val="9734080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Graphics:  Building an Image Processing Toolkit</a:t>
            </a:r>
            <a:endParaRPr lang="en-US" sz="4000" dirty="0"/>
          </a:p>
        </p:txBody>
      </p:sp>
      <p:sp>
        <p:nvSpPr>
          <p:cNvPr id="7" name="Text Placeholder 6"/>
          <p:cNvSpPr>
            <a:spLocks noGrp="1"/>
          </p:cNvSpPr>
          <p:nvPr>
            <p:ph type="body" idx="1"/>
          </p:nvPr>
        </p:nvSpPr>
        <p:spPr/>
        <p:txBody>
          <a:bodyPr/>
          <a:lstStyle/>
          <a:p>
            <a:r>
              <a:rPr lang="en-US" dirty="0" smtClean="0"/>
              <a:t>Section 5.9</a:t>
            </a:r>
            <a:endParaRPr lang="en-US" dirty="0"/>
          </a:p>
        </p:txBody>
      </p:sp>
      <p:sp>
        <p:nvSpPr>
          <p:cNvPr id="4" name="Date Placeholder 3"/>
          <p:cNvSpPr>
            <a:spLocks noGrp="1"/>
          </p:cNvSpPr>
          <p:nvPr>
            <p:ph type="dt" sz="half" idx="10"/>
          </p:nvPr>
        </p:nvSpPr>
        <p:spPr/>
        <p:txBody>
          <a:bodyPr/>
          <a:lstStyle/>
          <a:p>
            <a:fld id="{FBA75B63-B5FA-483A-9199-58F340506944}"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75</a:t>
            </a:fld>
            <a:endParaRPr lang="en-US" altLang="en-US"/>
          </a:p>
        </p:txBody>
      </p:sp>
    </p:spTree>
    <p:extLst>
      <p:ext uri="{BB962C8B-B14F-4D97-AF65-F5344CB8AC3E}">
        <p14:creationId xmlns:p14="http://schemas.microsoft.com/office/powerpoint/2010/main" val="16164979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Building Your Own Tools</a:t>
            </a:r>
            <a:endParaRPr lang="en-US" dirty="0"/>
          </a:p>
        </p:txBody>
      </p:sp>
      <p:sp>
        <p:nvSpPr>
          <p:cNvPr id="7" name="Content Placeholder 6"/>
          <p:cNvSpPr>
            <a:spLocks noGrp="1"/>
          </p:cNvSpPr>
          <p:nvPr>
            <p:ph idx="1"/>
          </p:nvPr>
        </p:nvSpPr>
        <p:spPr/>
        <p:txBody>
          <a:bodyPr/>
          <a:lstStyle/>
          <a:p>
            <a:r>
              <a:rPr lang="en-US" dirty="0" smtClean="0"/>
              <a:t>As we learned earlier, Python’s standard libraries contain a large collection of function and classes</a:t>
            </a:r>
          </a:p>
          <a:p>
            <a:pPr lvl="1"/>
            <a:r>
              <a:rPr lang="en-US" dirty="0" smtClean="0"/>
              <a:t>You import a module (containing functions and / or classes) into your program if you need it</a:t>
            </a:r>
          </a:p>
          <a:p>
            <a:r>
              <a:rPr lang="en-US" dirty="0" smtClean="0"/>
              <a:t>What do you do when the standard libraries don’t have what you need?</a:t>
            </a:r>
          </a:p>
          <a:p>
            <a:pPr lvl="1"/>
            <a:r>
              <a:rPr lang="en-US" dirty="0" smtClean="0"/>
              <a:t>You create your own collection of tools and organize them into modules or a </a:t>
            </a:r>
            <a:r>
              <a:rPr lang="en-US" i="1" dirty="0" smtClean="0"/>
              <a:t>software toolkit</a:t>
            </a:r>
            <a:endParaRPr lang="en-US" i="1" dirty="0"/>
          </a:p>
        </p:txBody>
      </p:sp>
      <p:sp>
        <p:nvSpPr>
          <p:cNvPr id="4" name="Date Placeholder 3"/>
          <p:cNvSpPr>
            <a:spLocks noGrp="1"/>
          </p:cNvSpPr>
          <p:nvPr>
            <p:ph type="dt" sz="half" idx="10"/>
          </p:nvPr>
        </p:nvSpPr>
        <p:spPr/>
        <p:txBody>
          <a:bodyPr/>
          <a:lstStyle/>
          <a:p>
            <a:fld id="{63B91392-D347-4F7D-BE03-B2FDDABA1007}" type="datetime1">
              <a:rPr lang="en-US" smtClean="0"/>
              <a:pPr/>
              <a:t>7/12/2017</a:t>
            </a:fld>
            <a:endParaRPr lang="en-US" dirty="0"/>
          </a:p>
        </p:txBody>
      </p:sp>
      <p:sp>
        <p:nvSpPr>
          <p:cNvPr id="5" name="Slide Number Placeholder 4"/>
          <p:cNvSpPr>
            <a:spLocks noGrp="1"/>
          </p:cNvSpPr>
          <p:nvPr>
            <p:ph type="sldNum" sz="quarter" idx="12"/>
          </p:nvPr>
        </p:nvSpPr>
        <p:spPr/>
        <p:txBody>
          <a:bodyPr/>
          <a:lstStyle/>
          <a:p>
            <a:fld id="{58C273EB-8D3C-42F8-B1B5-021781AA8C6B}" type="slidenum">
              <a:rPr lang="en-US" altLang="en-US" smtClean="0"/>
              <a:pPr/>
              <a:t>76</a:t>
            </a:fld>
            <a:endParaRPr lang="en-US" altLang="en-US"/>
          </a:p>
        </p:txBody>
      </p:sp>
    </p:spTree>
    <p:extLst>
      <p:ext uri="{BB962C8B-B14F-4D97-AF65-F5344CB8AC3E}">
        <p14:creationId xmlns:p14="http://schemas.microsoft.com/office/powerpoint/2010/main" val="9734080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Your Toolkit</a:t>
            </a:r>
            <a:endParaRPr lang="en-US" dirty="0"/>
          </a:p>
        </p:txBody>
      </p:sp>
      <p:sp>
        <p:nvSpPr>
          <p:cNvPr id="3" name="Content Placeholder 2"/>
          <p:cNvSpPr>
            <a:spLocks noGrp="1"/>
          </p:cNvSpPr>
          <p:nvPr>
            <p:ph idx="1"/>
          </p:nvPr>
        </p:nvSpPr>
        <p:spPr/>
        <p:txBody>
          <a:bodyPr>
            <a:normAutofit/>
          </a:bodyPr>
          <a:lstStyle/>
          <a:p>
            <a:r>
              <a:rPr lang="en-US" dirty="0" smtClean="0"/>
              <a:t>The tools of functions in the toolkit should all be related</a:t>
            </a:r>
          </a:p>
          <a:p>
            <a:pPr lvl="1"/>
            <a:r>
              <a:rPr lang="en-US" sz="2000" dirty="0" smtClean="0"/>
              <a:t>The function names should be easy to remember</a:t>
            </a:r>
          </a:p>
          <a:p>
            <a:pPr lvl="1"/>
            <a:r>
              <a:rPr lang="en-US" sz="2000" dirty="0" smtClean="0"/>
              <a:t>The parameters should be as consistent as possible</a:t>
            </a:r>
          </a:p>
          <a:p>
            <a:r>
              <a:rPr lang="en-US" dirty="0" smtClean="0"/>
              <a:t>Place the functions in a separate file</a:t>
            </a:r>
          </a:p>
          <a:p>
            <a:r>
              <a:rPr lang="en-US" dirty="0" smtClean="0"/>
              <a:t>Import them into your programs as needed</a:t>
            </a:r>
            <a:endParaRPr lang="en-US" dirty="0"/>
          </a:p>
        </p:txBody>
      </p:sp>
      <p:sp>
        <p:nvSpPr>
          <p:cNvPr id="4" name="Date Placeholder 3"/>
          <p:cNvSpPr>
            <a:spLocks noGrp="1"/>
          </p:cNvSpPr>
          <p:nvPr>
            <p:ph type="dt" sz="half" idx="10"/>
          </p:nvPr>
        </p:nvSpPr>
        <p:spPr/>
        <p:txBody>
          <a:bodyPr/>
          <a:lstStyle/>
          <a:p>
            <a:fld id="{FBA75B63-B5FA-483A-9199-58F340506944}"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77</a:t>
            </a:fld>
            <a:endParaRPr lang="en-US" altLang="en-US"/>
          </a:p>
        </p:txBody>
      </p:sp>
    </p:spTree>
    <p:extLst>
      <p:ext uri="{BB962C8B-B14F-4D97-AF65-F5344CB8AC3E}">
        <p14:creationId xmlns:p14="http://schemas.microsoft.com/office/powerpoint/2010/main" val="20697328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Recursive Functions</a:t>
            </a:r>
            <a:endParaRPr lang="en-US" sz="4000" dirty="0"/>
          </a:p>
        </p:txBody>
      </p:sp>
      <p:sp>
        <p:nvSpPr>
          <p:cNvPr id="7" name="Text Placeholder 6"/>
          <p:cNvSpPr>
            <a:spLocks noGrp="1"/>
          </p:cNvSpPr>
          <p:nvPr>
            <p:ph type="body" idx="1"/>
          </p:nvPr>
        </p:nvSpPr>
        <p:spPr/>
        <p:txBody>
          <a:bodyPr/>
          <a:lstStyle/>
          <a:p>
            <a:r>
              <a:rPr lang="en-US" dirty="0" smtClean="0"/>
              <a:t>Section 5.10</a:t>
            </a:r>
            <a:endParaRPr lang="en-US" dirty="0"/>
          </a:p>
        </p:txBody>
      </p:sp>
      <p:sp>
        <p:nvSpPr>
          <p:cNvPr id="4" name="Date Placeholder 3"/>
          <p:cNvSpPr>
            <a:spLocks noGrp="1"/>
          </p:cNvSpPr>
          <p:nvPr>
            <p:ph type="dt" sz="half" idx="10"/>
          </p:nvPr>
        </p:nvSpPr>
        <p:spPr/>
        <p:txBody>
          <a:bodyPr/>
          <a:lstStyle/>
          <a:p>
            <a:fld id="{FBA75B63-B5FA-483A-9199-58F340506944}"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78</a:t>
            </a:fld>
            <a:endParaRPr lang="en-US" altLang="en-US"/>
          </a:p>
        </p:txBody>
      </p:sp>
    </p:spTree>
    <p:extLst>
      <p:ext uri="{BB962C8B-B14F-4D97-AF65-F5344CB8AC3E}">
        <p14:creationId xmlns:p14="http://schemas.microsoft.com/office/powerpoint/2010/main" val="37520175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normAutofit/>
          </a:bodyPr>
          <a:lstStyle/>
          <a:p>
            <a:r>
              <a:rPr lang="en-US" altLang="en-US" dirty="0" smtClean="0">
                <a:ea typeface="ＭＳ Ｐゴシック" panose="020B0600070205080204" pitchFamily="34" charset="-128"/>
              </a:rPr>
              <a:t>Recursive Functions</a:t>
            </a:r>
          </a:p>
        </p:txBody>
      </p:sp>
      <p:sp>
        <p:nvSpPr>
          <p:cNvPr id="69635"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A recursive function is a function that calls itself</a:t>
            </a:r>
          </a:p>
          <a:p>
            <a:r>
              <a:rPr lang="en-US" altLang="en-US" dirty="0" smtClean="0">
                <a:ea typeface="ＭＳ Ｐゴシック" panose="020B0600070205080204" pitchFamily="34" charset="-128"/>
              </a:rPr>
              <a:t>A recursive computation solves a problem by using the solution of the same problem with simpler inputs</a:t>
            </a:r>
          </a:p>
          <a:p>
            <a:r>
              <a:rPr lang="en-US" altLang="en-US" dirty="0" smtClean="0">
                <a:ea typeface="ＭＳ Ｐゴシック" panose="020B0600070205080204" pitchFamily="34" charset="-128"/>
              </a:rPr>
              <a:t>For a recursion to terminate, there must be special cases for the simplest inputs</a:t>
            </a:r>
          </a:p>
        </p:txBody>
      </p:sp>
      <p:sp>
        <p:nvSpPr>
          <p:cNvPr id="2" name="Date Placeholder 1"/>
          <p:cNvSpPr>
            <a:spLocks noGrp="1"/>
          </p:cNvSpPr>
          <p:nvPr>
            <p:ph type="dt" sz="half" idx="10"/>
          </p:nvPr>
        </p:nvSpPr>
        <p:spPr/>
        <p:txBody>
          <a:bodyPr/>
          <a:lstStyle/>
          <a:p>
            <a:fld id="{F87AF64C-B391-439F-AC1A-879504A3037F}"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79</a:t>
            </a:fld>
            <a:endParaRPr lang="en-US" altLang="en-US"/>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ndParaRPr>
          </a:p>
        </p:txBody>
      </p:sp>
    </p:spTree>
    <p:extLst>
      <p:ext uri="{BB962C8B-B14F-4D97-AF65-F5344CB8AC3E}">
        <p14:creationId xmlns:p14="http://schemas.microsoft.com/office/powerpoint/2010/main" val="1149024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smtClean="0">
                <a:ea typeface="ＭＳ Ｐゴシック" panose="020B0600070205080204" pitchFamily="34" charset="-128"/>
              </a:rPr>
              <a:t>Function Arguments</a:t>
            </a:r>
          </a:p>
        </p:txBody>
      </p:sp>
      <p:sp>
        <p:nvSpPr>
          <p:cNvPr id="16387"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When another function calls the round function, it provides “input”, such as the values </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6.8275</a:t>
            </a:r>
            <a:r>
              <a:rPr lang="en-US" altLang="en-US" dirty="0" smtClean="0">
                <a:ea typeface="ＭＳ Ｐゴシック" panose="020B0600070205080204" pitchFamily="34" charset="-128"/>
              </a:rPr>
              <a:t> and </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2</a:t>
            </a:r>
            <a:r>
              <a:rPr lang="en-US" altLang="en-US" dirty="0" smtClean="0">
                <a:ea typeface="ＭＳ Ｐゴシック" panose="020B0600070205080204" pitchFamily="34" charset="-128"/>
              </a:rPr>
              <a:t> in the call:  </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round(6.8275, 2)</a:t>
            </a:r>
            <a:r>
              <a:rPr lang="en-US" altLang="en-US" dirty="0" smtClean="0">
                <a:ea typeface="ＭＳ Ｐゴシック" panose="020B0600070205080204" pitchFamily="34" charset="-128"/>
              </a:rPr>
              <a:t> </a:t>
            </a:r>
          </a:p>
          <a:p>
            <a:r>
              <a:rPr lang="en-US" altLang="en-US" dirty="0" smtClean="0">
                <a:ea typeface="ＭＳ Ｐゴシック" panose="020B0600070205080204" pitchFamily="34" charset="-128"/>
              </a:rPr>
              <a:t>These values are called the arguments of the function call</a:t>
            </a:r>
          </a:p>
          <a:p>
            <a:pPr lvl="1"/>
            <a:r>
              <a:rPr lang="en-US" altLang="en-US" sz="2000" dirty="0" smtClean="0">
                <a:ea typeface="ＭＳ Ｐゴシック" panose="020B0600070205080204" pitchFamily="34" charset="-128"/>
              </a:rPr>
              <a:t>Note that they are not necessarily input provided by a human user </a:t>
            </a:r>
          </a:p>
          <a:p>
            <a:pPr lvl="1"/>
            <a:r>
              <a:rPr lang="en-US" altLang="en-US" sz="2000" dirty="0" smtClean="0">
                <a:ea typeface="ＭＳ Ｐゴシック" panose="020B0600070205080204" pitchFamily="34" charset="-128"/>
              </a:rPr>
              <a:t>They are the values for which we want the function to compute a result</a:t>
            </a:r>
          </a:p>
        </p:txBody>
      </p:sp>
      <p:sp>
        <p:nvSpPr>
          <p:cNvPr id="2" name="Date Placeholder 1"/>
          <p:cNvSpPr>
            <a:spLocks noGrp="1"/>
          </p:cNvSpPr>
          <p:nvPr>
            <p:ph type="dt" sz="half" idx="10"/>
          </p:nvPr>
        </p:nvSpPr>
        <p:spPr/>
        <p:txBody>
          <a:bodyPr/>
          <a:lstStyle/>
          <a:p>
            <a:fld id="{71722756-2D24-4F1E-B8B3-FFCDFA5CA64C}"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8</a:t>
            </a:fld>
            <a:endParaRPr lang="en-US"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dirty="0" smtClean="0">
                <a:ea typeface="ＭＳ Ｐゴシック" panose="020B0600070205080204" pitchFamily="34" charset="-128"/>
              </a:rPr>
              <a:t>Recursive Triangle Example</a:t>
            </a:r>
          </a:p>
        </p:txBody>
      </p:sp>
      <p:sp>
        <p:nvSpPr>
          <p:cNvPr id="70662" name="Content Placeholder 2"/>
          <p:cNvSpPr>
            <a:spLocks noGrp="1"/>
          </p:cNvSpPr>
          <p:nvPr>
            <p:ph idx="1"/>
          </p:nvPr>
        </p:nvSpPr>
        <p:spPr>
          <a:xfrm>
            <a:off x="4181764" y="3393827"/>
            <a:ext cx="4648200" cy="2209800"/>
          </a:xfrm>
          <a:solidFill>
            <a:schemeClr val="bg1"/>
          </a:solidFill>
        </p:spPr>
        <p:txBody>
          <a:bodyPr>
            <a:normAutofit/>
          </a:bodyPr>
          <a:lstStyle/>
          <a:p>
            <a:r>
              <a:rPr lang="en-US" altLang="en-US" dirty="0" smtClean="0">
                <a:ea typeface="ＭＳ Ｐゴシック" panose="020B0600070205080204" pitchFamily="34" charset="-128"/>
              </a:rPr>
              <a:t>The function will call itself (and not output anything) until </a:t>
            </a:r>
            <a:r>
              <a:rPr lang="en-US" altLang="en-US" dirty="0" err="1" smtClean="0">
                <a:ea typeface="ＭＳ Ｐゴシック" panose="020B0600070205080204" pitchFamily="34" charset="-128"/>
              </a:rPr>
              <a:t>sideLength</a:t>
            </a:r>
            <a:r>
              <a:rPr lang="en-US" altLang="en-US" dirty="0" smtClean="0">
                <a:ea typeface="ＭＳ Ｐゴシック" panose="020B0600070205080204" pitchFamily="34" charset="-128"/>
              </a:rPr>
              <a:t> becomes &lt; 1</a:t>
            </a:r>
          </a:p>
          <a:p>
            <a:r>
              <a:rPr lang="en-US" altLang="en-US" dirty="0" smtClean="0">
                <a:ea typeface="ＭＳ Ｐゴシック" panose="020B0600070205080204" pitchFamily="34" charset="-128"/>
              </a:rPr>
              <a:t>It will then use the return statement and each of the previous iterations will print their results</a:t>
            </a:r>
          </a:p>
          <a:p>
            <a:pPr lvl="1"/>
            <a:r>
              <a:rPr lang="en-US" altLang="en-US" sz="2000" dirty="0" smtClean="0">
                <a:ea typeface="ＭＳ Ｐゴシック" panose="020B0600070205080204" pitchFamily="34" charset="-128"/>
              </a:rPr>
              <a:t>1, 2, 3 then 4</a:t>
            </a:r>
          </a:p>
        </p:txBody>
      </p:sp>
      <p:grpSp>
        <p:nvGrpSpPr>
          <p:cNvPr id="4" name="Group 3"/>
          <p:cNvGrpSpPr/>
          <p:nvPr/>
        </p:nvGrpSpPr>
        <p:grpSpPr>
          <a:xfrm>
            <a:off x="980556" y="1406773"/>
            <a:ext cx="7182889" cy="1793627"/>
            <a:chOff x="228600" y="1066800"/>
            <a:chExt cx="7182889" cy="1793627"/>
          </a:xfrm>
        </p:grpSpPr>
        <p:sp>
          <p:nvSpPr>
            <p:cNvPr id="8" name="Content Placeholder 2"/>
            <p:cNvSpPr txBox="1">
              <a:spLocks/>
            </p:cNvSpPr>
            <p:nvPr/>
          </p:nvSpPr>
          <p:spPr bwMode="auto">
            <a:xfrm>
              <a:off x="228600" y="1066800"/>
              <a:ext cx="5257800" cy="1793627"/>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ts val="600"/>
                </a:spcBef>
                <a:defRPr/>
              </a:pPr>
              <a:r>
                <a:rPr lang="en-US" sz="2000" dirty="0">
                  <a:latin typeface="Consolas" pitchFamily="49" charset="0"/>
                  <a:cs typeface="Consolas" pitchFamily="49" charset="0"/>
                </a:rPr>
                <a:t>def </a:t>
              </a:r>
              <a:r>
                <a:rPr lang="en-US" sz="2000" dirty="0" err="1">
                  <a:solidFill>
                    <a:srgbClr val="0033CC"/>
                  </a:solidFill>
                  <a:latin typeface="Consolas" pitchFamily="49" charset="0"/>
                  <a:cs typeface="Consolas" pitchFamily="49" charset="0"/>
                </a:rPr>
                <a:t>printTriangle</a:t>
              </a:r>
              <a:r>
                <a:rPr lang="en-US" sz="2000" dirty="0">
                  <a:latin typeface="Consolas" pitchFamily="49" charset="0"/>
                  <a:cs typeface="Consolas" pitchFamily="49" charset="0"/>
                </a:rPr>
                <a:t>(</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a:t>
              </a:r>
            </a:p>
            <a:p>
              <a:pPr>
                <a:spcBef>
                  <a:spcPts val="600"/>
                </a:spcBef>
                <a:spcAft>
                  <a:spcPts val="600"/>
                </a:spcAft>
                <a:defRPr/>
              </a:pPr>
              <a:r>
                <a:rPr lang="en-US" sz="2000" dirty="0">
                  <a:latin typeface="Consolas" pitchFamily="49" charset="0"/>
                  <a:cs typeface="Consolas" pitchFamily="49" charset="0"/>
                </a:rPr>
                <a:t>    if </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&lt; 1 : return</a:t>
              </a:r>
            </a:p>
            <a:p>
              <a:pPr>
                <a:spcBef>
                  <a:spcPts val="600"/>
                </a:spcBef>
                <a:spcAft>
                  <a:spcPts val="600"/>
                </a:spcAft>
                <a:defRPr/>
              </a:pPr>
              <a:r>
                <a:rPr lang="en-US" sz="2000" dirty="0">
                  <a:latin typeface="Consolas" pitchFamily="49" charset="0"/>
                  <a:cs typeface="Consolas" pitchFamily="49" charset="0"/>
                </a:rPr>
                <a:t>    </a:t>
              </a:r>
              <a:r>
                <a:rPr lang="en-US" sz="2000" dirty="0" err="1">
                  <a:solidFill>
                    <a:srgbClr val="0033CC"/>
                  </a:solidFill>
                  <a:latin typeface="Consolas" pitchFamily="49" charset="0"/>
                  <a:cs typeface="Consolas" pitchFamily="49" charset="0"/>
                </a:rPr>
                <a:t>printTriangle</a:t>
              </a:r>
              <a:r>
                <a:rPr lang="en-US" sz="2000" dirty="0">
                  <a:latin typeface="Consolas" pitchFamily="49" charset="0"/>
                  <a:cs typeface="Consolas" pitchFamily="49" charset="0"/>
                </a:rPr>
                <a:t>(</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- 1)</a:t>
              </a:r>
            </a:p>
            <a:p>
              <a:pPr>
                <a:spcBef>
                  <a:spcPts val="600"/>
                </a:spcBef>
                <a:spcAft>
                  <a:spcPts val="600"/>
                </a:spcAft>
                <a:defRPr/>
              </a:pPr>
              <a:r>
                <a:rPr lang="en-US" sz="2000" dirty="0">
                  <a:latin typeface="Consolas" pitchFamily="49" charset="0"/>
                  <a:cs typeface="Consolas" pitchFamily="49" charset="0"/>
                </a:rPr>
                <a:t>    print("[]" * </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a:t>
              </a:r>
              <a:endParaRPr lang="en-US" sz="2000" kern="0" dirty="0">
                <a:latin typeface="Consolas" pitchFamily="49" charset="0"/>
                <a:cs typeface="Consolas" pitchFamily="49" charset="0"/>
              </a:endParaRPr>
            </a:p>
          </p:txBody>
        </p:sp>
        <p:sp>
          <p:nvSpPr>
            <p:cNvPr id="9" name="Left Arrow 8"/>
            <p:cNvSpPr/>
            <p:nvPr/>
          </p:nvSpPr>
          <p:spPr>
            <a:xfrm>
              <a:off x="4648200" y="1295400"/>
              <a:ext cx="2286000" cy="685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Special Case</a:t>
              </a:r>
            </a:p>
          </p:txBody>
        </p:sp>
        <p:sp>
          <p:nvSpPr>
            <p:cNvPr id="10" name="Left Arrow 9"/>
            <p:cNvSpPr/>
            <p:nvPr/>
          </p:nvSpPr>
          <p:spPr>
            <a:xfrm>
              <a:off x="5125489" y="1831726"/>
              <a:ext cx="2286000" cy="685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Recursive Call</a:t>
              </a:r>
            </a:p>
          </p:txBody>
        </p:sp>
      </p:grpSp>
      <p:pic>
        <p:nvPicPr>
          <p:cNvPr id="70665"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364" y="4038600"/>
            <a:ext cx="3581400" cy="192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DAF4E587-FE62-4BB6-B43A-5F786E9088BA}"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80</a:t>
            </a:fld>
            <a:endParaRPr lang="en-US" altLang="en-US"/>
          </a:p>
        </p:txBody>
      </p:sp>
    </p:spTree>
    <p:extLst>
      <p:ext uri="{BB962C8B-B14F-4D97-AF65-F5344CB8AC3E}">
        <p14:creationId xmlns:p14="http://schemas.microsoft.com/office/powerpoint/2010/main" val="1245919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dirty="0" smtClean="0">
                <a:ea typeface="ＭＳ Ｐゴシック" panose="020B0600070205080204" pitchFamily="34" charset="-128"/>
              </a:rPr>
              <a:t>Recursive Calls and Returns</a:t>
            </a:r>
          </a:p>
        </p:txBody>
      </p:sp>
      <p:sp>
        <p:nvSpPr>
          <p:cNvPr id="2" name="Date Placeholder 1"/>
          <p:cNvSpPr>
            <a:spLocks noGrp="1"/>
          </p:cNvSpPr>
          <p:nvPr>
            <p:ph type="dt" sz="half" idx="10"/>
          </p:nvPr>
        </p:nvSpPr>
        <p:spPr/>
        <p:txBody>
          <a:bodyPr/>
          <a:lstStyle/>
          <a:p>
            <a:fld id="{8E202A08-716D-40F1-B3E7-D57DEE984B7D}"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81</a:t>
            </a:fld>
            <a:endParaRPr lang="en-US" altLang="en-US"/>
          </a:p>
        </p:txBody>
      </p:sp>
      <p:pic>
        <p:nvPicPr>
          <p:cNvPr id="7168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 y="1295400"/>
            <a:ext cx="8763000" cy="446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821877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Second Example</a:t>
            </a:r>
            <a:endParaRPr lang="en-US" dirty="0"/>
          </a:p>
        </p:txBody>
      </p:sp>
      <p:sp>
        <p:nvSpPr>
          <p:cNvPr id="3" name="Content Placeholder 2"/>
          <p:cNvSpPr>
            <a:spLocks noGrp="1"/>
          </p:cNvSpPr>
          <p:nvPr>
            <p:ph idx="1"/>
          </p:nvPr>
        </p:nvSpPr>
        <p:spPr/>
        <p:txBody>
          <a:bodyPr>
            <a:normAutofit/>
          </a:bodyPr>
          <a:lstStyle/>
          <a:p>
            <a:r>
              <a:rPr lang="en-US" dirty="0" smtClean="0"/>
              <a:t>Open the file digits.py</a:t>
            </a:r>
          </a:p>
          <a:p>
            <a:r>
              <a:rPr lang="en-US" dirty="0" smtClean="0"/>
              <a:t>This program computes the sum of the digits in a number (n) </a:t>
            </a:r>
          </a:p>
          <a:p>
            <a:pPr lvl="1"/>
            <a:r>
              <a:rPr lang="en-US" sz="2000" dirty="0" smtClean="0"/>
              <a:t>We solved this last chapter in Section 4.2  </a:t>
            </a:r>
          </a:p>
          <a:p>
            <a:pPr lvl="1"/>
            <a:r>
              <a:rPr lang="en-US" sz="2000" dirty="0" smtClean="0"/>
              <a:t>We will use n = 1729 as our example</a:t>
            </a:r>
          </a:p>
          <a:p>
            <a:r>
              <a:rPr lang="en-US" dirty="0" smtClean="0"/>
              <a:t>Our algorithm was:</a:t>
            </a:r>
          </a:p>
          <a:p>
            <a:pPr lvl="1"/>
            <a:r>
              <a:rPr lang="en-US" sz="2000" dirty="0" smtClean="0"/>
              <a:t>Remove the last digit by computing  n // 10 and add the remainder to our total</a:t>
            </a:r>
          </a:p>
          <a:p>
            <a:pPr lvl="1"/>
            <a:r>
              <a:rPr lang="en-US" sz="2000" dirty="0" smtClean="0"/>
              <a:t>To use recursion we can use the recursive function:</a:t>
            </a:r>
          </a:p>
          <a:p>
            <a:pPr lvl="2"/>
            <a:r>
              <a:rPr lang="en-US" sz="2000" dirty="0" err="1" smtClean="0"/>
              <a:t>digitsum</a:t>
            </a:r>
            <a:r>
              <a:rPr lang="en-US" sz="2000" dirty="0" smtClean="0"/>
              <a:t>(n // 10) + n % 10</a:t>
            </a:r>
          </a:p>
          <a:p>
            <a:pPr lvl="2"/>
            <a:r>
              <a:rPr lang="en-US" sz="2000" dirty="0" smtClean="0"/>
              <a:t>Our special case is n == 0 to terminate the recursion</a:t>
            </a:r>
            <a:endParaRPr lang="en-US" sz="2000" dirty="0"/>
          </a:p>
        </p:txBody>
      </p:sp>
      <p:sp>
        <p:nvSpPr>
          <p:cNvPr id="4" name="Date Placeholder 3"/>
          <p:cNvSpPr>
            <a:spLocks noGrp="1"/>
          </p:cNvSpPr>
          <p:nvPr>
            <p:ph type="dt" sz="half" idx="10"/>
          </p:nvPr>
        </p:nvSpPr>
        <p:spPr/>
        <p:txBody>
          <a:bodyPr/>
          <a:lstStyle/>
          <a:p>
            <a:fld id="{2DB18C8E-6572-4562-8BAA-2ACBC508DF62}"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82</a:t>
            </a:fld>
            <a:endParaRPr lang="en-US" altLang="en-US"/>
          </a:p>
        </p:txBody>
      </p:sp>
    </p:spTree>
    <p:extLst>
      <p:ext uri="{BB962C8B-B14F-4D97-AF65-F5344CB8AC3E}">
        <p14:creationId xmlns:p14="http://schemas.microsoft.com/office/powerpoint/2010/main" val="74494811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Summary</a:t>
            </a:r>
            <a:endParaRPr lang="en-US" sz="4000" dirty="0"/>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FBA75B63-B5FA-483A-9199-58F340506944}" type="datetime1">
              <a:rPr lang="en-US" smtClean="0"/>
              <a:pPr/>
              <a:t>7/12/2017</a:t>
            </a:fld>
            <a:endParaRPr lang="en-US" dirty="0"/>
          </a:p>
        </p:txBody>
      </p:sp>
      <p:sp>
        <p:nvSpPr>
          <p:cNvPr id="5" name="Slide Number Placeholder 4"/>
          <p:cNvSpPr>
            <a:spLocks noGrp="1"/>
          </p:cNvSpPr>
          <p:nvPr>
            <p:ph type="sldNum" sz="quarter" idx="12"/>
          </p:nvPr>
        </p:nvSpPr>
        <p:spPr/>
        <p:txBody>
          <a:bodyPr/>
          <a:lstStyle/>
          <a:p>
            <a:r>
              <a:rPr lang="en-US" altLang="en-US" smtClean="0"/>
              <a:t>Page </a:t>
            </a:r>
            <a:fld id="{DB221124-12A5-49F7-9756-2CD25819FC5E}" type="slidenum">
              <a:rPr lang="en-US" altLang="en-US" smtClean="0"/>
              <a:pPr/>
              <a:t>83</a:t>
            </a:fld>
            <a:endParaRPr lang="en-US" altLang="en-US"/>
          </a:p>
        </p:txBody>
      </p:sp>
    </p:spTree>
    <p:extLst>
      <p:ext uri="{BB962C8B-B14F-4D97-AF65-F5344CB8AC3E}">
        <p14:creationId xmlns:p14="http://schemas.microsoft.com/office/powerpoint/2010/main" val="208107772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dirty="0" smtClean="0">
                <a:ea typeface="ＭＳ Ｐゴシック" panose="020B0600070205080204" pitchFamily="34" charset="-128"/>
              </a:rPr>
              <a:t>Summary:  Functions</a:t>
            </a:r>
          </a:p>
        </p:txBody>
      </p:sp>
      <p:sp>
        <p:nvSpPr>
          <p:cNvPr id="72707" name="Content Placeholder 2"/>
          <p:cNvSpPr>
            <a:spLocks noGrp="1"/>
          </p:cNvSpPr>
          <p:nvPr>
            <p:ph idx="1"/>
          </p:nvPr>
        </p:nvSpPr>
        <p:spPr/>
        <p:txBody>
          <a:bodyPr>
            <a:normAutofit/>
          </a:bodyPr>
          <a:lstStyle/>
          <a:p>
            <a:pPr>
              <a:spcBef>
                <a:spcPts val="400"/>
              </a:spcBef>
            </a:pPr>
            <a:r>
              <a:rPr lang="en-US" altLang="en-US" dirty="0" smtClean="0">
                <a:ea typeface="ＭＳ Ｐゴシック" panose="020B0600070205080204" pitchFamily="34" charset="-128"/>
              </a:rPr>
              <a:t>A function is a named sequence of instructions</a:t>
            </a:r>
          </a:p>
          <a:p>
            <a:pPr>
              <a:spcBef>
                <a:spcPts val="400"/>
              </a:spcBef>
            </a:pPr>
            <a:r>
              <a:rPr lang="en-US" altLang="en-US" dirty="0" smtClean="0">
                <a:ea typeface="ＭＳ Ｐゴシック" panose="020B0600070205080204" pitchFamily="34" charset="-128"/>
              </a:rPr>
              <a:t>Arguments are supplied when a function is called</a:t>
            </a:r>
          </a:p>
          <a:p>
            <a:pPr>
              <a:spcBef>
                <a:spcPts val="400"/>
              </a:spcBef>
            </a:pPr>
            <a:r>
              <a:rPr lang="en-US" altLang="en-US" dirty="0" smtClean="0">
                <a:ea typeface="ＭＳ Ｐゴシック" panose="020B0600070205080204" pitchFamily="34" charset="-128"/>
              </a:rPr>
              <a:t>The return value is the result that the function computes</a:t>
            </a:r>
          </a:p>
          <a:p>
            <a:pPr>
              <a:spcBef>
                <a:spcPts val="400"/>
              </a:spcBef>
            </a:pPr>
            <a:r>
              <a:rPr lang="en-US" altLang="en-US" dirty="0" smtClean="0">
                <a:ea typeface="ＭＳ Ｐゴシック" panose="020B0600070205080204" pitchFamily="34" charset="-128"/>
              </a:rPr>
              <a:t>When declaring a function, you provide a name for the function and a variable for each argument</a:t>
            </a:r>
          </a:p>
          <a:p>
            <a:pPr>
              <a:spcBef>
                <a:spcPts val="400"/>
              </a:spcBef>
            </a:pPr>
            <a:r>
              <a:rPr lang="en-US" altLang="en-US" dirty="0" smtClean="0">
                <a:ea typeface="ＭＳ Ｐゴシック" panose="020B0600070205080204" pitchFamily="34" charset="-128"/>
              </a:rPr>
              <a:t>Function comments explain the purpose of the function, the meaning of the parameters and return value, as well as any special requirements</a:t>
            </a:r>
          </a:p>
          <a:p>
            <a:pPr>
              <a:spcBef>
                <a:spcPts val="400"/>
              </a:spcBef>
            </a:pPr>
            <a:r>
              <a:rPr lang="en-US" altLang="en-US" dirty="0" smtClean="0">
                <a:ea typeface="ＭＳ Ｐゴシック" panose="020B0600070205080204" pitchFamily="34" charset="-128"/>
              </a:rPr>
              <a:t>Parameter variables hold the arguments supplied in the function call</a:t>
            </a:r>
          </a:p>
        </p:txBody>
      </p:sp>
      <p:sp>
        <p:nvSpPr>
          <p:cNvPr id="2" name="Date Placeholder 1"/>
          <p:cNvSpPr>
            <a:spLocks noGrp="1"/>
          </p:cNvSpPr>
          <p:nvPr>
            <p:ph type="dt" sz="half" idx="10"/>
          </p:nvPr>
        </p:nvSpPr>
        <p:spPr/>
        <p:txBody>
          <a:bodyPr/>
          <a:lstStyle/>
          <a:p>
            <a:fld id="{6C85EC42-9606-45D0-B57E-FF8D054CB0F3}"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84</a:t>
            </a:fld>
            <a:endParaRPr lang="en-US"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dirty="0" smtClean="0">
                <a:ea typeface="ＭＳ Ｐゴシック" panose="020B0600070205080204" pitchFamily="34" charset="-128"/>
              </a:rPr>
              <a:t>Summary: Function Returns</a:t>
            </a:r>
          </a:p>
        </p:txBody>
      </p:sp>
      <p:sp>
        <p:nvSpPr>
          <p:cNvPr id="73731"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The </a:t>
            </a:r>
            <a:r>
              <a:rPr lang="en-US" altLang="en-US" dirty="0" smtClean="0">
                <a:solidFill>
                  <a:srgbClr val="C00000"/>
                </a:solidFill>
                <a:ea typeface="ＭＳ Ｐゴシック" panose="020B0600070205080204" pitchFamily="34" charset="-128"/>
                <a:cs typeface="Consolas" panose="020B0609020204030204" pitchFamily="49" charset="0"/>
              </a:rPr>
              <a:t>return</a:t>
            </a:r>
            <a:r>
              <a:rPr lang="en-US" altLang="en-US" dirty="0" smtClean="0">
                <a:ea typeface="ＭＳ Ｐゴシック" panose="020B0600070205080204" pitchFamily="34" charset="-128"/>
              </a:rPr>
              <a:t> statement terminates a function call and yields the function result</a:t>
            </a:r>
          </a:p>
          <a:p>
            <a:pPr lvl="1"/>
            <a:r>
              <a:rPr lang="en-US" altLang="en-US" sz="2000" dirty="0" smtClean="0">
                <a:ea typeface="ＭＳ Ｐゴシック" panose="020B0600070205080204" pitchFamily="34" charset="-128"/>
              </a:rPr>
              <a:t>Complete computations that can be reused into functions</a:t>
            </a:r>
          </a:p>
          <a:p>
            <a:r>
              <a:rPr lang="en-US" altLang="en-US" dirty="0" smtClean="0">
                <a:ea typeface="ＭＳ Ｐゴシック" panose="020B0600070205080204" pitchFamily="34" charset="-128"/>
              </a:rPr>
              <a:t>Use the process of stepwise refinement to decompose complex tasks into simpler ones</a:t>
            </a:r>
          </a:p>
          <a:p>
            <a:pPr lvl="1"/>
            <a:r>
              <a:rPr lang="en-US" altLang="en-US" sz="2000" dirty="0" smtClean="0">
                <a:ea typeface="ＭＳ Ｐゴシック" panose="020B0600070205080204" pitchFamily="34" charset="-128"/>
              </a:rPr>
              <a:t>When you discover that you need a function, write a description of the parameter variables and return values</a:t>
            </a:r>
          </a:p>
          <a:p>
            <a:pPr lvl="1"/>
            <a:r>
              <a:rPr lang="en-US" altLang="en-US" sz="2000" dirty="0" smtClean="0">
                <a:ea typeface="ＭＳ Ｐゴシック" panose="020B0600070205080204" pitchFamily="34" charset="-128"/>
              </a:rPr>
              <a:t>A function may require simpler functions to carry out its work</a:t>
            </a:r>
          </a:p>
        </p:txBody>
      </p:sp>
      <p:sp>
        <p:nvSpPr>
          <p:cNvPr id="2" name="Date Placeholder 1"/>
          <p:cNvSpPr>
            <a:spLocks noGrp="1"/>
          </p:cNvSpPr>
          <p:nvPr>
            <p:ph type="dt" sz="half" idx="10"/>
          </p:nvPr>
        </p:nvSpPr>
        <p:spPr/>
        <p:txBody>
          <a:bodyPr/>
          <a:lstStyle/>
          <a:p>
            <a:fld id="{E503949F-553C-49F5-87F5-06D00E6A6EDD}"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85</a:t>
            </a:fld>
            <a:endParaRPr lang="en-US"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smtClean="0">
                <a:ea typeface="ＭＳ Ｐゴシック" panose="020B0600070205080204" pitchFamily="34" charset="-128"/>
              </a:rPr>
              <a:t>Summary:  Scope</a:t>
            </a:r>
          </a:p>
        </p:txBody>
      </p:sp>
      <p:sp>
        <p:nvSpPr>
          <p:cNvPr id="74755"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The scope of a variable is the part of the program in which the variable is visible</a:t>
            </a:r>
          </a:p>
          <a:p>
            <a:pPr lvl="1"/>
            <a:r>
              <a:rPr lang="en-US" altLang="en-US" sz="2000" dirty="0" smtClean="0">
                <a:ea typeface="ＭＳ Ｐゴシック" panose="020B0600070205080204" pitchFamily="34" charset="-128"/>
              </a:rPr>
              <a:t>Two local or parameter variables can have the same name, provided that their scopes do not overlap</a:t>
            </a:r>
          </a:p>
          <a:p>
            <a:pPr lvl="1"/>
            <a:r>
              <a:rPr lang="en-US" altLang="en-US" sz="2000" dirty="0" smtClean="0">
                <a:ea typeface="ＭＳ Ｐゴシック" panose="020B0600070205080204" pitchFamily="34" charset="-128"/>
              </a:rPr>
              <a:t>You can use the same variable name within different functions since their scope does not overlap</a:t>
            </a:r>
          </a:p>
          <a:p>
            <a:pPr lvl="1"/>
            <a:r>
              <a:rPr lang="en-US" altLang="en-US" sz="2000" dirty="0" smtClean="0">
                <a:ea typeface="ＭＳ Ｐゴシック" panose="020B0600070205080204" pitchFamily="34" charset="-128"/>
              </a:rPr>
              <a:t>Local variables declared inside one function are not visible to code inside other functions</a:t>
            </a:r>
          </a:p>
        </p:txBody>
      </p:sp>
      <p:sp>
        <p:nvSpPr>
          <p:cNvPr id="2" name="Date Placeholder 1"/>
          <p:cNvSpPr>
            <a:spLocks noGrp="1"/>
          </p:cNvSpPr>
          <p:nvPr>
            <p:ph type="dt" sz="half" idx="10"/>
          </p:nvPr>
        </p:nvSpPr>
        <p:spPr/>
        <p:txBody>
          <a:bodyPr/>
          <a:lstStyle/>
          <a:p>
            <a:fld id="{42E6B720-B4B4-4C10-B3D0-42C5F0BF6BE1}"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86</a:t>
            </a:fld>
            <a:endParaRPr lang="en-US" altLang="en-US"/>
          </a:p>
        </p:txBody>
      </p:sp>
    </p:spTree>
    <p:extLst>
      <p:ext uri="{BB962C8B-B14F-4D97-AF65-F5344CB8AC3E}">
        <p14:creationId xmlns:p14="http://schemas.microsoft.com/office/powerpoint/2010/main" val="332715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smtClean="0">
                <a:ea typeface="ＭＳ Ｐゴシック" panose="020B0600070205080204" pitchFamily="34" charset="-128"/>
              </a:rPr>
              <a:t>Summary:  Recursion</a:t>
            </a:r>
          </a:p>
        </p:txBody>
      </p:sp>
      <p:sp>
        <p:nvSpPr>
          <p:cNvPr id="75779"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A recursive computation solves a problem by using the solution of the same problem with simpler inputs</a:t>
            </a:r>
          </a:p>
          <a:p>
            <a:pPr lvl="1"/>
            <a:r>
              <a:rPr lang="en-US" altLang="en-US" sz="2000" dirty="0" smtClean="0">
                <a:ea typeface="ＭＳ Ｐゴシック" panose="020B0600070205080204" pitchFamily="34" charset="-128"/>
              </a:rPr>
              <a:t>For recursion to terminate, there must be special cases for the simplest inputs</a:t>
            </a:r>
          </a:p>
          <a:p>
            <a:pPr lvl="1"/>
            <a:r>
              <a:rPr lang="en-US" altLang="en-US" sz="2000" dirty="0" smtClean="0">
                <a:ea typeface="ＭＳ Ｐゴシック" panose="020B0600070205080204" pitchFamily="34" charset="-128"/>
              </a:rPr>
              <a:t>The key to finding a recursive solution is reducing the input to a simpler input for the same problem</a:t>
            </a:r>
          </a:p>
          <a:p>
            <a:pPr lvl="1"/>
            <a:r>
              <a:rPr lang="en-US" altLang="en-US" sz="2000" dirty="0" smtClean="0">
                <a:ea typeface="ＭＳ Ｐゴシック" panose="020B0600070205080204" pitchFamily="34" charset="-128"/>
              </a:rPr>
              <a:t>When designing a recursive solution, do not worry about multiple nested calls  </a:t>
            </a:r>
          </a:p>
          <a:p>
            <a:pPr lvl="2"/>
            <a:r>
              <a:rPr lang="en-US" altLang="en-US" sz="2000" dirty="0" smtClean="0">
                <a:ea typeface="ＭＳ Ｐゴシック" panose="020B0600070205080204" pitchFamily="34" charset="-128"/>
              </a:rPr>
              <a:t>Simply focus on reducing a problem to a slightly simpler one</a:t>
            </a:r>
          </a:p>
        </p:txBody>
      </p:sp>
      <p:sp>
        <p:nvSpPr>
          <p:cNvPr id="2" name="Date Placeholder 1"/>
          <p:cNvSpPr>
            <a:spLocks noGrp="1"/>
          </p:cNvSpPr>
          <p:nvPr>
            <p:ph type="dt" sz="half" idx="10"/>
          </p:nvPr>
        </p:nvSpPr>
        <p:spPr/>
        <p:txBody>
          <a:bodyPr/>
          <a:lstStyle/>
          <a:p>
            <a:fld id="{964EF2DC-E386-4C89-92B8-E552BEBF0095}"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87</a:t>
            </a:fld>
            <a:endParaRPr lang="en-US" altLang="en-US"/>
          </a:p>
        </p:txBody>
      </p:sp>
    </p:spTree>
    <p:extLst>
      <p:ext uri="{BB962C8B-B14F-4D97-AF65-F5344CB8AC3E}">
        <p14:creationId xmlns:p14="http://schemas.microsoft.com/office/powerpoint/2010/main" val="1005636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ea typeface="ＭＳ Ｐゴシック" panose="020B0600070205080204" pitchFamily="34" charset="-128"/>
              </a:rPr>
              <a:t>Function Arguments</a:t>
            </a:r>
          </a:p>
        </p:txBody>
      </p:sp>
      <p:sp>
        <p:nvSpPr>
          <p:cNvPr id="17411" name="Content Placeholder 2"/>
          <p:cNvSpPr>
            <a:spLocks noGrp="1"/>
          </p:cNvSpPr>
          <p:nvPr>
            <p:ph idx="1"/>
          </p:nvPr>
        </p:nvSpPr>
        <p:spPr/>
        <p:txBody>
          <a:bodyPr/>
          <a:lstStyle/>
          <a:p>
            <a:r>
              <a:rPr lang="en-US" altLang="en-US" dirty="0" smtClean="0">
                <a:ea typeface="ＭＳ Ｐゴシック" panose="020B0600070205080204" pitchFamily="34" charset="-128"/>
              </a:rPr>
              <a:t>Functions can receive multiple arguments or it is also possible to have functions with no arguments</a:t>
            </a:r>
          </a:p>
          <a:p>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D45E729C-0BAE-4681-ADAB-2DFED4146918}" type="datetime1">
              <a:rPr lang="en-US" smtClean="0"/>
              <a:pPr/>
              <a:t>7/12/2017</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DB221124-12A5-49F7-9756-2CD25819FC5E}" type="slidenum">
              <a:rPr lang="en-US" altLang="en-US" smtClean="0"/>
              <a:pPr/>
              <a:t>9</a:t>
            </a:fld>
            <a:endParaRPr lang="en-US"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D363A9E-5E5D-4513-8C7E-4091121C14A2"/>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IOT1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IOT10Z7BdOSwAEAANoDAAAPAAAAAAAAAAEAAAAAAAAAAABub25lL3BsYXllci54bWxQSwUGAAAAAAEAAQA9AAAA7QEAAAAA"/>
  <p:tag name="ISPRING_OUTPUT_FOLDER" val="C:\Users\johnmcmanus\Desktop"/>
  <p:tag name="ISPRING_PRESENTATION_TITLE" val="Chapter 05 (v1-1)"/>
  <p:tag name="ISPRING_RESOURCE_PATHS_HASH_PRESENTER" val="ff40c7237293a41efb790465d324723edda179"/>
</p:tagLst>
</file>

<file path=ppt/theme/theme1.xml><?xml version="1.0" encoding="utf-8"?>
<a:theme xmlns:a="http://schemas.openxmlformats.org/drawingml/2006/main" name="RMC Presentation">
  <a:themeElements>
    <a:clrScheme name="Custom 1">
      <a:dk1>
        <a:srgbClr val="000000"/>
      </a:dk1>
      <a:lt1>
        <a:sysClr val="window" lastClr="FFFFFF"/>
      </a:lt1>
      <a:dk2>
        <a:srgbClr val="637052"/>
      </a:dk2>
      <a:lt2>
        <a:srgbClr val="CCDDEA"/>
      </a:lt2>
      <a:accent1>
        <a:srgbClr val="FFFF00"/>
      </a:accent1>
      <a:accent2>
        <a:srgbClr val="00000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MC Presentation" id="{F133566A-6107-4ECA-B6E3-BC26A31F9F4B}" vid="{0E2C91F3-DABD-4653-8A6F-0A5A5848A1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RMC Presentation</Template>
  <TotalTime>14164</TotalTime>
  <Words>4711</Words>
  <Application>Microsoft Office PowerPoint</Application>
  <PresentationFormat>On-screen Show (4:3)</PresentationFormat>
  <Paragraphs>892</Paragraphs>
  <Slides>87</Slides>
  <Notes>87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87</vt:i4>
      </vt:variant>
    </vt:vector>
  </HeadingPairs>
  <TitlesOfParts>
    <vt:vector size="97" baseType="lpstr">
      <vt:lpstr>Arial Unicode MS</vt:lpstr>
      <vt:lpstr>ＭＳ Ｐゴシック</vt:lpstr>
      <vt:lpstr>Arial</vt:lpstr>
      <vt:lpstr>Calibri</vt:lpstr>
      <vt:lpstr>Calibri Light</vt:lpstr>
      <vt:lpstr>Consolas</vt:lpstr>
      <vt:lpstr>Courier New</vt:lpstr>
      <vt:lpstr>Times New Roman</vt:lpstr>
      <vt:lpstr>Wingdings</vt:lpstr>
      <vt:lpstr>RMC Presentation</vt:lpstr>
      <vt:lpstr>Chapter Five: Functions</vt:lpstr>
      <vt:lpstr>Chapter Goals</vt:lpstr>
      <vt:lpstr>Contents</vt:lpstr>
      <vt:lpstr>Functions as Black Boxes</vt:lpstr>
      <vt:lpstr>Functions as Black Boxes</vt:lpstr>
      <vt:lpstr>Calling Functions</vt:lpstr>
      <vt:lpstr>Calling Functions (2)</vt:lpstr>
      <vt:lpstr>Function Arguments</vt:lpstr>
      <vt:lpstr>Function Arguments</vt:lpstr>
      <vt:lpstr>Function Return Values</vt:lpstr>
      <vt:lpstr>Black Box Analogy</vt:lpstr>
      <vt:lpstr>The round Function as a Black Box</vt:lpstr>
      <vt:lpstr>The round Function as a Black Box</vt:lpstr>
      <vt:lpstr>Designing Your Own Functions</vt:lpstr>
      <vt:lpstr>Implementing and Testing Functions</vt:lpstr>
      <vt:lpstr>Implementing and Testing Functions</vt:lpstr>
      <vt:lpstr>Testing a Function</vt:lpstr>
      <vt:lpstr>Calling/Testing the Cube Function</vt:lpstr>
      <vt:lpstr>Syntax: Function Definition</vt:lpstr>
      <vt:lpstr>Documentation: docstrings (1)</vt:lpstr>
      <vt:lpstr>Documentation: docstrings (2)</vt:lpstr>
      <vt:lpstr>The main Function</vt:lpstr>
      <vt:lpstr>Syntax: The main Function </vt:lpstr>
      <vt:lpstr>Using Functions: Order (1)</vt:lpstr>
      <vt:lpstr>Using Functions: Order (2)</vt:lpstr>
      <vt:lpstr>Parameter Passing</vt:lpstr>
      <vt:lpstr>Parameter Passing</vt:lpstr>
      <vt:lpstr>Parameter Passing Steps </vt:lpstr>
      <vt:lpstr>Common Error 5.1</vt:lpstr>
      <vt:lpstr>Programming Tip 5.2</vt:lpstr>
      <vt:lpstr>Return Values</vt:lpstr>
      <vt:lpstr>Return Values</vt:lpstr>
      <vt:lpstr>Multiple return Statements</vt:lpstr>
      <vt:lpstr>Multiple return Statements (2)</vt:lpstr>
      <vt:lpstr>Make Sure A Return Catches All Cases</vt:lpstr>
      <vt:lpstr>Make Sure A Return Catches All Cases (2)</vt:lpstr>
      <vt:lpstr>Implementing a Function: Steps</vt:lpstr>
      <vt:lpstr>Functions Without Return Values</vt:lpstr>
      <vt:lpstr>Functions Without Return Values</vt:lpstr>
      <vt:lpstr>Using return Without a Value</vt:lpstr>
      <vt:lpstr>Reusable Functions</vt:lpstr>
      <vt:lpstr>Problem Solving:  Reusable Functions</vt:lpstr>
      <vt:lpstr>Write a ‘Parameterized’ Function</vt:lpstr>
      <vt:lpstr>Stepwise Refinement</vt:lpstr>
      <vt:lpstr>Stepwise Refinement</vt:lpstr>
      <vt:lpstr>Get Coffee</vt:lpstr>
      <vt:lpstr>Instant Coffee</vt:lpstr>
      <vt:lpstr>Brew Coffee</vt:lpstr>
      <vt:lpstr>Stepwise Refinement Example</vt:lpstr>
      <vt:lpstr>Stepwise Refinement Example</vt:lpstr>
      <vt:lpstr>Stepwise Refinement Example</vt:lpstr>
      <vt:lpstr>Name the Sub-Tasks</vt:lpstr>
      <vt:lpstr>Write Pseudocode</vt:lpstr>
      <vt:lpstr>Plan The Functions</vt:lpstr>
      <vt:lpstr>Convert to Python:  intName Function</vt:lpstr>
      <vt:lpstr>intName</vt:lpstr>
      <vt:lpstr>digitName</vt:lpstr>
      <vt:lpstr>teenName</vt:lpstr>
      <vt:lpstr>tensName </vt:lpstr>
      <vt:lpstr>Programming Tips</vt:lpstr>
      <vt:lpstr>Variable Scope</vt:lpstr>
      <vt:lpstr>Variable Scope</vt:lpstr>
      <vt:lpstr>Examples of Scope</vt:lpstr>
      <vt:lpstr>Local Variables of functions</vt:lpstr>
      <vt:lpstr>Re-using Names for Local Variables</vt:lpstr>
      <vt:lpstr>Global Variables</vt:lpstr>
      <vt:lpstr>Example Use of a Global Variable</vt:lpstr>
      <vt:lpstr>Programming Tip</vt:lpstr>
      <vt:lpstr>Default and Named Arguments</vt:lpstr>
      <vt:lpstr>Default Arguments</vt:lpstr>
      <vt:lpstr>Default Argument Value (1)</vt:lpstr>
      <vt:lpstr>Default Argument Value (2)</vt:lpstr>
      <vt:lpstr>Named Arguments (1)</vt:lpstr>
      <vt:lpstr>Named Arguments (2)</vt:lpstr>
      <vt:lpstr>Graphics:  Building an Image Processing Toolkit</vt:lpstr>
      <vt:lpstr>Building Your Own Tools</vt:lpstr>
      <vt:lpstr>Creating Your Toolkit</vt:lpstr>
      <vt:lpstr>Recursive Functions</vt:lpstr>
      <vt:lpstr>Recursive Functions</vt:lpstr>
      <vt:lpstr>Recursive Triangle Example</vt:lpstr>
      <vt:lpstr>Recursive Calls and Returns</vt:lpstr>
      <vt:lpstr>A Second Example</vt:lpstr>
      <vt:lpstr>Summary</vt:lpstr>
      <vt:lpstr>Summary:  Functions</vt:lpstr>
      <vt:lpstr>Summary: Function Returns</vt:lpstr>
      <vt:lpstr>Summary:  Scope</vt:lpstr>
      <vt:lpstr>Summary:  Recursion</vt:lpstr>
    </vt:vector>
  </TitlesOfParts>
  <Company>Technetrain.com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05 (v1-1)</dc:title>
  <dc:subject>Java for Everyone</dc:subject>
  <dc:creator>Donald W. Smith</dc:creator>
  <dc:description>Based on bjlo_ch05_8.pdf</dc:description>
  <cp:lastModifiedBy>Clare Nguyen</cp:lastModifiedBy>
  <cp:revision>425</cp:revision>
  <cp:lastPrinted>2014-10-15T16:41:00Z</cp:lastPrinted>
  <dcterms:created xsi:type="dcterms:W3CDTF">2007-02-01T21:32:19Z</dcterms:created>
  <dcterms:modified xsi:type="dcterms:W3CDTF">2017-07-12T17:15:38Z</dcterms:modified>
  <cp:contentStatus>Final Draft</cp:contentStatus>
</cp:coreProperties>
</file>