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28" r:id="rId1"/>
  </p:sldMasterIdLst>
  <p:notesMasterIdLst>
    <p:notesMasterId r:id="rId99"/>
  </p:notesMasterIdLst>
  <p:sldIdLst>
    <p:sldId id="365" r:id="rId2"/>
    <p:sldId id="600" r:id="rId3"/>
    <p:sldId id="545" r:id="rId4"/>
    <p:sldId id="534" r:id="rId5"/>
    <p:sldId id="369" r:id="rId6"/>
    <p:sldId id="455" r:id="rId7"/>
    <p:sldId id="532" r:id="rId8"/>
    <p:sldId id="456" r:id="rId9"/>
    <p:sldId id="465" r:id="rId10"/>
    <p:sldId id="460" r:id="rId11"/>
    <p:sldId id="461" r:id="rId12"/>
    <p:sldId id="463" r:id="rId13"/>
    <p:sldId id="613" r:id="rId14"/>
    <p:sldId id="379" r:id="rId15"/>
    <p:sldId id="380" r:id="rId16"/>
    <p:sldId id="464" r:id="rId17"/>
    <p:sldId id="466" r:id="rId18"/>
    <p:sldId id="535" r:id="rId19"/>
    <p:sldId id="467" r:id="rId20"/>
    <p:sldId id="468" r:id="rId21"/>
    <p:sldId id="469" r:id="rId22"/>
    <p:sldId id="470" r:id="rId23"/>
    <p:sldId id="471" r:id="rId24"/>
    <p:sldId id="602" r:id="rId25"/>
    <p:sldId id="472" r:id="rId26"/>
    <p:sldId id="536" r:id="rId27"/>
    <p:sldId id="473" r:id="rId28"/>
    <p:sldId id="474" r:id="rId29"/>
    <p:sldId id="476" r:id="rId30"/>
    <p:sldId id="475" r:id="rId31"/>
    <p:sldId id="477" r:id="rId32"/>
    <p:sldId id="537" r:id="rId33"/>
    <p:sldId id="538" r:id="rId34"/>
    <p:sldId id="478" r:id="rId35"/>
    <p:sldId id="479" r:id="rId36"/>
    <p:sldId id="480" r:id="rId37"/>
    <p:sldId id="539" r:id="rId38"/>
    <p:sldId id="482" r:id="rId39"/>
    <p:sldId id="483" r:id="rId40"/>
    <p:sldId id="484" r:id="rId41"/>
    <p:sldId id="485" r:id="rId42"/>
    <p:sldId id="486" r:id="rId43"/>
    <p:sldId id="487" r:id="rId44"/>
    <p:sldId id="488" r:id="rId45"/>
    <p:sldId id="489" r:id="rId46"/>
    <p:sldId id="490" r:id="rId47"/>
    <p:sldId id="495" r:id="rId48"/>
    <p:sldId id="496" r:id="rId49"/>
    <p:sldId id="497" r:id="rId50"/>
    <p:sldId id="491" r:id="rId51"/>
    <p:sldId id="438" r:id="rId52"/>
    <p:sldId id="546" r:id="rId53"/>
    <p:sldId id="547" r:id="rId54"/>
    <p:sldId id="548" r:id="rId55"/>
    <p:sldId id="549" r:id="rId56"/>
    <p:sldId id="550" r:id="rId57"/>
    <p:sldId id="551" r:id="rId58"/>
    <p:sldId id="552" r:id="rId59"/>
    <p:sldId id="553" r:id="rId60"/>
    <p:sldId id="555" r:id="rId61"/>
    <p:sldId id="607" r:id="rId62"/>
    <p:sldId id="603" r:id="rId63"/>
    <p:sldId id="605" r:id="rId64"/>
    <p:sldId id="604" r:id="rId65"/>
    <p:sldId id="557" r:id="rId66"/>
    <p:sldId id="606" r:id="rId67"/>
    <p:sldId id="558" r:id="rId68"/>
    <p:sldId id="559" r:id="rId69"/>
    <p:sldId id="560" r:id="rId70"/>
    <p:sldId id="561" r:id="rId71"/>
    <p:sldId id="562" r:id="rId72"/>
    <p:sldId id="563" r:id="rId73"/>
    <p:sldId id="564" r:id="rId74"/>
    <p:sldId id="565" r:id="rId75"/>
    <p:sldId id="566" r:id="rId76"/>
    <p:sldId id="567" r:id="rId77"/>
    <p:sldId id="568" r:id="rId78"/>
    <p:sldId id="583" r:id="rId79"/>
    <p:sldId id="584" r:id="rId80"/>
    <p:sldId id="585" r:id="rId81"/>
    <p:sldId id="586" r:id="rId82"/>
    <p:sldId id="587" r:id="rId83"/>
    <p:sldId id="588" r:id="rId84"/>
    <p:sldId id="589" r:id="rId85"/>
    <p:sldId id="590" r:id="rId86"/>
    <p:sldId id="591" r:id="rId87"/>
    <p:sldId id="592" r:id="rId88"/>
    <p:sldId id="608" r:id="rId89"/>
    <p:sldId id="609" r:id="rId90"/>
    <p:sldId id="610" r:id="rId91"/>
    <p:sldId id="611" r:id="rId92"/>
    <p:sldId id="612" r:id="rId93"/>
    <p:sldId id="601" r:id="rId94"/>
    <p:sldId id="436" r:id="rId95"/>
    <p:sldId id="437" r:id="rId96"/>
    <p:sldId id="597" r:id="rId97"/>
    <p:sldId id="598" r:id="rId98"/>
  </p:sldIdLst>
  <p:sldSz cx="9144000" cy="6858000" type="screen4x3"/>
  <p:notesSz cx="6858000" cy="9144000"/>
  <p:custDataLst>
    <p:tags r:id="rId100"/>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CC"/>
    <a:srgbClr val="2D4EA7"/>
    <a:srgbClr val="333333"/>
    <a:srgbClr val="FFCC00"/>
    <a:srgbClr val="9933FF"/>
    <a:srgbClr val="9966FF"/>
    <a:srgbClr val="3853A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975" y="-45"/>
      </p:cViewPr>
      <p:guideLst>
        <p:guide orient="horz" pos="2160"/>
        <p:guide pos="2880"/>
      </p:guideLst>
    </p:cSldViewPr>
  </p:slideViewPr>
  <p:outlineViewPr>
    <p:cViewPr>
      <p:scale>
        <a:sx n="33" d="100"/>
        <a:sy n="33" d="100"/>
      </p:scale>
      <p:origin x="0" y="8364"/>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cs typeface="Arial" pitchFamily="34" charset="0"/>
              </a:defRPr>
            </a:lvl1pPr>
          </a:lstStyle>
          <a:p>
            <a:pPr>
              <a:defRPr/>
            </a:pPr>
            <a:fld id="{3C077A2B-9D8E-40F8-93E2-B46B44DADD76}" type="datetimeFigureOut">
              <a:rPr lang="en-US"/>
              <a:pPr>
                <a:defRPr/>
              </a:pPr>
              <a:t>7/16/2017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dirty="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Arial" panose="020B0604020202020204" pitchFamily="34" charset="0"/>
              </a:defRPr>
            </a:lvl1pPr>
          </a:lstStyle>
          <a:p>
            <a:fld id="{46FB74AC-3CE8-4D6F-A296-9F19DA03658C}" type="slidenum">
              <a:rPr lang="en-US" altLang="en-US"/>
              <a:pPr/>
              <a:t>‹#›</a:t>
            </a:fld>
            <a:endParaRPr lang="en-US" altLang="en-US"/>
          </a:p>
        </p:txBody>
      </p:sp>
    </p:spTree>
    <p:extLst>
      <p:ext uri="{BB962C8B-B14F-4D97-AF65-F5344CB8AC3E}">
        <p14:creationId xmlns:p14="http://schemas.microsoft.com/office/powerpoint/2010/main" xmlns="" val="354041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1</a:t>
            </a:fld>
            <a:endParaRPr lang="en-US" altLang="en-US"/>
          </a:p>
        </p:txBody>
      </p:sp>
    </p:spTree>
    <p:extLst>
      <p:ext uri="{BB962C8B-B14F-4D97-AF65-F5344CB8AC3E}">
        <p14:creationId xmlns:p14="http://schemas.microsoft.com/office/powerpoint/2010/main" xmlns="" val="2719243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10</a:t>
            </a:fld>
            <a:endParaRPr lang="en-US" altLang="en-US"/>
          </a:p>
        </p:txBody>
      </p:sp>
    </p:spTree>
    <p:extLst>
      <p:ext uri="{BB962C8B-B14F-4D97-AF65-F5344CB8AC3E}">
        <p14:creationId xmlns:p14="http://schemas.microsoft.com/office/powerpoint/2010/main" xmlns="" val="2841010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11</a:t>
            </a:fld>
            <a:endParaRPr lang="en-US" altLang="en-US"/>
          </a:p>
        </p:txBody>
      </p:sp>
    </p:spTree>
    <p:extLst>
      <p:ext uri="{BB962C8B-B14F-4D97-AF65-F5344CB8AC3E}">
        <p14:creationId xmlns:p14="http://schemas.microsoft.com/office/powerpoint/2010/main" xmlns="" val="3982970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12</a:t>
            </a:fld>
            <a:endParaRPr lang="en-US" altLang="en-US"/>
          </a:p>
        </p:txBody>
      </p:sp>
    </p:spTree>
    <p:extLst>
      <p:ext uri="{BB962C8B-B14F-4D97-AF65-F5344CB8AC3E}">
        <p14:creationId xmlns:p14="http://schemas.microsoft.com/office/powerpoint/2010/main" xmlns="" val="614634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13</a:t>
            </a:fld>
            <a:endParaRPr lang="en-US" altLang="en-US"/>
          </a:p>
        </p:txBody>
      </p:sp>
    </p:spTree>
    <p:extLst>
      <p:ext uri="{BB962C8B-B14F-4D97-AF65-F5344CB8AC3E}">
        <p14:creationId xmlns:p14="http://schemas.microsoft.com/office/powerpoint/2010/main" xmlns="" val="614634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14</a:t>
            </a:fld>
            <a:endParaRPr lang="en-US" altLang="en-US"/>
          </a:p>
        </p:txBody>
      </p:sp>
    </p:spTree>
    <p:extLst>
      <p:ext uri="{BB962C8B-B14F-4D97-AF65-F5344CB8AC3E}">
        <p14:creationId xmlns:p14="http://schemas.microsoft.com/office/powerpoint/2010/main" xmlns="" val="2322759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15</a:t>
            </a:fld>
            <a:endParaRPr lang="en-US" altLang="en-US"/>
          </a:p>
        </p:txBody>
      </p:sp>
    </p:spTree>
    <p:extLst>
      <p:ext uri="{BB962C8B-B14F-4D97-AF65-F5344CB8AC3E}">
        <p14:creationId xmlns:p14="http://schemas.microsoft.com/office/powerpoint/2010/main" xmlns="" val="1864126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16</a:t>
            </a:fld>
            <a:endParaRPr lang="en-US" altLang="en-US"/>
          </a:p>
        </p:txBody>
      </p:sp>
    </p:spTree>
    <p:extLst>
      <p:ext uri="{BB962C8B-B14F-4D97-AF65-F5344CB8AC3E}">
        <p14:creationId xmlns:p14="http://schemas.microsoft.com/office/powerpoint/2010/main" xmlns="" val="2720233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17</a:t>
            </a:fld>
            <a:endParaRPr lang="en-US" altLang="en-US"/>
          </a:p>
        </p:txBody>
      </p:sp>
    </p:spTree>
    <p:extLst>
      <p:ext uri="{BB962C8B-B14F-4D97-AF65-F5344CB8AC3E}">
        <p14:creationId xmlns:p14="http://schemas.microsoft.com/office/powerpoint/2010/main" xmlns="" val="4231854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18</a:t>
            </a:fld>
            <a:endParaRPr lang="en-US" altLang="en-US"/>
          </a:p>
        </p:txBody>
      </p:sp>
    </p:spTree>
    <p:extLst>
      <p:ext uri="{BB962C8B-B14F-4D97-AF65-F5344CB8AC3E}">
        <p14:creationId xmlns:p14="http://schemas.microsoft.com/office/powerpoint/2010/main" xmlns="" val="4181044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19</a:t>
            </a:fld>
            <a:endParaRPr lang="en-US" altLang="en-US"/>
          </a:p>
        </p:txBody>
      </p:sp>
    </p:spTree>
    <p:extLst>
      <p:ext uri="{BB962C8B-B14F-4D97-AF65-F5344CB8AC3E}">
        <p14:creationId xmlns:p14="http://schemas.microsoft.com/office/powerpoint/2010/main" xmlns="" val="4107339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2</a:t>
            </a:fld>
            <a:endParaRPr lang="en-US" altLang="en-US"/>
          </a:p>
        </p:txBody>
      </p:sp>
    </p:spTree>
    <p:extLst>
      <p:ext uri="{BB962C8B-B14F-4D97-AF65-F5344CB8AC3E}">
        <p14:creationId xmlns:p14="http://schemas.microsoft.com/office/powerpoint/2010/main" xmlns="" val="3144375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20</a:t>
            </a:fld>
            <a:endParaRPr lang="en-US" altLang="en-US"/>
          </a:p>
        </p:txBody>
      </p:sp>
    </p:spTree>
    <p:extLst>
      <p:ext uri="{BB962C8B-B14F-4D97-AF65-F5344CB8AC3E}">
        <p14:creationId xmlns:p14="http://schemas.microsoft.com/office/powerpoint/2010/main" xmlns="" val="3335921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21</a:t>
            </a:fld>
            <a:endParaRPr lang="en-US" altLang="en-US"/>
          </a:p>
        </p:txBody>
      </p:sp>
    </p:spTree>
    <p:extLst>
      <p:ext uri="{BB962C8B-B14F-4D97-AF65-F5344CB8AC3E}">
        <p14:creationId xmlns:p14="http://schemas.microsoft.com/office/powerpoint/2010/main" xmlns="" val="4203419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22</a:t>
            </a:fld>
            <a:endParaRPr lang="en-US" altLang="en-US"/>
          </a:p>
        </p:txBody>
      </p:sp>
    </p:spTree>
    <p:extLst>
      <p:ext uri="{BB962C8B-B14F-4D97-AF65-F5344CB8AC3E}">
        <p14:creationId xmlns:p14="http://schemas.microsoft.com/office/powerpoint/2010/main" xmlns="" val="2090659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23</a:t>
            </a:fld>
            <a:endParaRPr lang="en-US" altLang="en-US"/>
          </a:p>
        </p:txBody>
      </p:sp>
    </p:spTree>
    <p:extLst>
      <p:ext uri="{BB962C8B-B14F-4D97-AF65-F5344CB8AC3E}">
        <p14:creationId xmlns:p14="http://schemas.microsoft.com/office/powerpoint/2010/main" xmlns="" val="2286749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24</a:t>
            </a:fld>
            <a:endParaRPr lang="en-US" altLang="en-US"/>
          </a:p>
        </p:txBody>
      </p:sp>
    </p:spTree>
    <p:extLst>
      <p:ext uri="{BB962C8B-B14F-4D97-AF65-F5344CB8AC3E}">
        <p14:creationId xmlns:p14="http://schemas.microsoft.com/office/powerpoint/2010/main" xmlns="" val="2286749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25</a:t>
            </a:fld>
            <a:endParaRPr lang="en-US" altLang="en-US"/>
          </a:p>
        </p:txBody>
      </p:sp>
    </p:spTree>
    <p:extLst>
      <p:ext uri="{BB962C8B-B14F-4D97-AF65-F5344CB8AC3E}">
        <p14:creationId xmlns:p14="http://schemas.microsoft.com/office/powerpoint/2010/main" xmlns="" val="3150585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26</a:t>
            </a:fld>
            <a:endParaRPr lang="en-US" altLang="en-US"/>
          </a:p>
        </p:txBody>
      </p:sp>
    </p:spTree>
    <p:extLst>
      <p:ext uri="{BB962C8B-B14F-4D97-AF65-F5344CB8AC3E}">
        <p14:creationId xmlns:p14="http://schemas.microsoft.com/office/powerpoint/2010/main" xmlns="" val="3284647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27</a:t>
            </a:fld>
            <a:endParaRPr lang="en-US" altLang="en-US"/>
          </a:p>
        </p:txBody>
      </p:sp>
    </p:spTree>
    <p:extLst>
      <p:ext uri="{BB962C8B-B14F-4D97-AF65-F5344CB8AC3E}">
        <p14:creationId xmlns:p14="http://schemas.microsoft.com/office/powerpoint/2010/main" xmlns="" val="3341492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28</a:t>
            </a:fld>
            <a:endParaRPr lang="en-US" altLang="en-US"/>
          </a:p>
        </p:txBody>
      </p:sp>
    </p:spTree>
    <p:extLst>
      <p:ext uri="{BB962C8B-B14F-4D97-AF65-F5344CB8AC3E}">
        <p14:creationId xmlns:p14="http://schemas.microsoft.com/office/powerpoint/2010/main" xmlns="" val="1443238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29</a:t>
            </a:fld>
            <a:endParaRPr lang="en-US" altLang="en-US"/>
          </a:p>
        </p:txBody>
      </p:sp>
    </p:spTree>
    <p:extLst>
      <p:ext uri="{BB962C8B-B14F-4D97-AF65-F5344CB8AC3E}">
        <p14:creationId xmlns:p14="http://schemas.microsoft.com/office/powerpoint/2010/main" xmlns="" val="3366485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3</a:t>
            </a:fld>
            <a:endParaRPr lang="en-US" altLang="en-US"/>
          </a:p>
        </p:txBody>
      </p:sp>
    </p:spTree>
    <p:extLst>
      <p:ext uri="{BB962C8B-B14F-4D97-AF65-F5344CB8AC3E}">
        <p14:creationId xmlns:p14="http://schemas.microsoft.com/office/powerpoint/2010/main" xmlns="" val="12071437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30</a:t>
            </a:fld>
            <a:endParaRPr lang="en-US" altLang="en-US"/>
          </a:p>
        </p:txBody>
      </p:sp>
    </p:spTree>
    <p:extLst>
      <p:ext uri="{BB962C8B-B14F-4D97-AF65-F5344CB8AC3E}">
        <p14:creationId xmlns:p14="http://schemas.microsoft.com/office/powerpoint/2010/main" xmlns="" val="36993159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31</a:t>
            </a:fld>
            <a:endParaRPr lang="en-US" altLang="en-US"/>
          </a:p>
        </p:txBody>
      </p:sp>
    </p:spTree>
    <p:extLst>
      <p:ext uri="{BB962C8B-B14F-4D97-AF65-F5344CB8AC3E}">
        <p14:creationId xmlns:p14="http://schemas.microsoft.com/office/powerpoint/2010/main" xmlns="" val="1557373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32</a:t>
            </a:fld>
            <a:endParaRPr lang="en-US" altLang="en-US"/>
          </a:p>
        </p:txBody>
      </p:sp>
    </p:spTree>
    <p:extLst>
      <p:ext uri="{BB962C8B-B14F-4D97-AF65-F5344CB8AC3E}">
        <p14:creationId xmlns:p14="http://schemas.microsoft.com/office/powerpoint/2010/main" xmlns="" val="22442743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33</a:t>
            </a:fld>
            <a:endParaRPr lang="en-US" altLang="en-US"/>
          </a:p>
        </p:txBody>
      </p:sp>
    </p:spTree>
    <p:extLst>
      <p:ext uri="{BB962C8B-B14F-4D97-AF65-F5344CB8AC3E}">
        <p14:creationId xmlns:p14="http://schemas.microsoft.com/office/powerpoint/2010/main" xmlns="" val="259746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34</a:t>
            </a:fld>
            <a:endParaRPr lang="en-US" altLang="en-US"/>
          </a:p>
        </p:txBody>
      </p:sp>
    </p:spTree>
    <p:extLst>
      <p:ext uri="{BB962C8B-B14F-4D97-AF65-F5344CB8AC3E}">
        <p14:creationId xmlns:p14="http://schemas.microsoft.com/office/powerpoint/2010/main" xmlns="" val="37053741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35</a:t>
            </a:fld>
            <a:endParaRPr lang="en-US" altLang="en-US"/>
          </a:p>
        </p:txBody>
      </p:sp>
    </p:spTree>
    <p:extLst>
      <p:ext uri="{BB962C8B-B14F-4D97-AF65-F5344CB8AC3E}">
        <p14:creationId xmlns:p14="http://schemas.microsoft.com/office/powerpoint/2010/main" xmlns="" val="13463754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36</a:t>
            </a:fld>
            <a:endParaRPr lang="en-US" altLang="en-US"/>
          </a:p>
        </p:txBody>
      </p:sp>
    </p:spTree>
    <p:extLst>
      <p:ext uri="{BB962C8B-B14F-4D97-AF65-F5344CB8AC3E}">
        <p14:creationId xmlns:p14="http://schemas.microsoft.com/office/powerpoint/2010/main" xmlns="" val="26709054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37</a:t>
            </a:fld>
            <a:endParaRPr lang="en-US" altLang="en-US"/>
          </a:p>
        </p:txBody>
      </p:sp>
    </p:spTree>
    <p:extLst>
      <p:ext uri="{BB962C8B-B14F-4D97-AF65-F5344CB8AC3E}">
        <p14:creationId xmlns:p14="http://schemas.microsoft.com/office/powerpoint/2010/main" xmlns="" val="6621811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38</a:t>
            </a:fld>
            <a:endParaRPr lang="en-US" altLang="en-US"/>
          </a:p>
        </p:txBody>
      </p:sp>
    </p:spTree>
    <p:extLst>
      <p:ext uri="{BB962C8B-B14F-4D97-AF65-F5344CB8AC3E}">
        <p14:creationId xmlns:p14="http://schemas.microsoft.com/office/powerpoint/2010/main" xmlns="" val="27678232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39</a:t>
            </a:fld>
            <a:endParaRPr lang="en-US" altLang="en-US"/>
          </a:p>
        </p:txBody>
      </p:sp>
    </p:spTree>
    <p:extLst>
      <p:ext uri="{BB962C8B-B14F-4D97-AF65-F5344CB8AC3E}">
        <p14:creationId xmlns:p14="http://schemas.microsoft.com/office/powerpoint/2010/main" xmlns="" val="3157986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4</a:t>
            </a:fld>
            <a:endParaRPr lang="en-US" altLang="en-US"/>
          </a:p>
        </p:txBody>
      </p:sp>
    </p:spTree>
    <p:extLst>
      <p:ext uri="{BB962C8B-B14F-4D97-AF65-F5344CB8AC3E}">
        <p14:creationId xmlns:p14="http://schemas.microsoft.com/office/powerpoint/2010/main" xmlns="" val="33780001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40</a:t>
            </a:fld>
            <a:endParaRPr lang="en-US" altLang="en-US"/>
          </a:p>
        </p:txBody>
      </p:sp>
    </p:spTree>
    <p:extLst>
      <p:ext uri="{BB962C8B-B14F-4D97-AF65-F5344CB8AC3E}">
        <p14:creationId xmlns:p14="http://schemas.microsoft.com/office/powerpoint/2010/main" xmlns="" val="10459274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41</a:t>
            </a:fld>
            <a:endParaRPr lang="en-US" altLang="en-US"/>
          </a:p>
        </p:txBody>
      </p:sp>
    </p:spTree>
    <p:extLst>
      <p:ext uri="{BB962C8B-B14F-4D97-AF65-F5344CB8AC3E}">
        <p14:creationId xmlns:p14="http://schemas.microsoft.com/office/powerpoint/2010/main" xmlns="" val="23350962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42</a:t>
            </a:fld>
            <a:endParaRPr lang="en-US" altLang="en-US"/>
          </a:p>
        </p:txBody>
      </p:sp>
    </p:spTree>
    <p:extLst>
      <p:ext uri="{BB962C8B-B14F-4D97-AF65-F5344CB8AC3E}">
        <p14:creationId xmlns:p14="http://schemas.microsoft.com/office/powerpoint/2010/main" xmlns="" val="558560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43</a:t>
            </a:fld>
            <a:endParaRPr lang="en-US" altLang="en-US"/>
          </a:p>
        </p:txBody>
      </p:sp>
    </p:spTree>
    <p:extLst>
      <p:ext uri="{BB962C8B-B14F-4D97-AF65-F5344CB8AC3E}">
        <p14:creationId xmlns:p14="http://schemas.microsoft.com/office/powerpoint/2010/main" xmlns="" val="33294783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44</a:t>
            </a:fld>
            <a:endParaRPr lang="en-US" altLang="en-US"/>
          </a:p>
        </p:txBody>
      </p:sp>
    </p:spTree>
    <p:extLst>
      <p:ext uri="{BB962C8B-B14F-4D97-AF65-F5344CB8AC3E}">
        <p14:creationId xmlns:p14="http://schemas.microsoft.com/office/powerpoint/2010/main" xmlns="" val="42104178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45</a:t>
            </a:fld>
            <a:endParaRPr lang="en-US" altLang="en-US"/>
          </a:p>
        </p:txBody>
      </p:sp>
    </p:spTree>
    <p:extLst>
      <p:ext uri="{BB962C8B-B14F-4D97-AF65-F5344CB8AC3E}">
        <p14:creationId xmlns:p14="http://schemas.microsoft.com/office/powerpoint/2010/main" xmlns="" val="27663490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46</a:t>
            </a:fld>
            <a:endParaRPr lang="en-US" altLang="en-US"/>
          </a:p>
        </p:txBody>
      </p:sp>
    </p:spTree>
    <p:extLst>
      <p:ext uri="{BB962C8B-B14F-4D97-AF65-F5344CB8AC3E}">
        <p14:creationId xmlns:p14="http://schemas.microsoft.com/office/powerpoint/2010/main" xmlns="" val="24474191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47</a:t>
            </a:fld>
            <a:endParaRPr lang="en-US" altLang="en-US"/>
          </a:p>
        </p:txBody>
      </p:sp>
    </p:spTree>
    <p:extLst>
      <p:ext uri="{BB962C8B-B14F-4D97-AF65-F5344CB8AC3E}">
        <p14:creationId xmlns:p14="http://schemas.microsoft.com/office/powerpoint/2010/main" xmlns="" val="30800191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48</a:t>
            </a:fld>
            <a:endParaRPr lang="en-US" altLang="en-US"/>
          </a:p>
        </p:txBody>
      </p:sp>
    </p:spTree>
    <p:extLst>
      <p:ext uri="{BB962C8B-B14F-4D97-AF65-F5344CB8AC3E}">
        <p14:creationId xmlns:p14="http://schemas.microsoft.com/office/powerpoint/2010/main" xmlns="" val="23195200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49</a:t>
            </a:fld>
            <a:endParaRPr lang="en-US" altLang="en-US"/>
          </a:p>
        </p:txBody>
      </p:sp>
    </p:spTree>
    <p:extLst>
      <p:ext uri="{BB962C8B-B14F-4D97-AF65-F5344CB8AC3E}">
        <p14:creationId xmlns:p14="http://schemas.microsoft.com/office/powerpoint/2010/main" xmlns="" val="2668010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5</a:t>
            </a:fld>
            <a:endParaRPr lang="en-US" altLang="en-US"/>
          </a:p>
        </p:txBody>
      </p:sp>
    </p:spTree>
    <p:extLst>
      <p:ext uri="{BB962C8B-B14F-4D97-AF65-F5344CB8AC3E}">
        <p14:creationId xmlns:p14="http://schemas.microsoft.com/office/powerpoint/2010/main" xmlns="" val="41128813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50</a:t>
            </a:fld>
            <a:endParaRPr lang="en-US" altLang="en-US"/>
          </a:p>
        </p:txBody>
      </p:sp>
    </p:spTree>
    <p:extLst>
      <p:ext uri="{BB962C8B-B14F-4D97-AF65-F5344CB8AC3E}">
        <p14:creationId xmlns:p14="http://schemas.microsoft.com/office/powerpoint/2010/main" xmlns="" val="26270490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51</a:t>
            </a:fld>
            <a:endParaRPr lang="en-US" altLang="en-US"/>
          </a:p>
        </p:txBody>
      </p:sp>
    </p:spTree>
    <p:extLst>
      <p:ext uri="{BB962C8B-B14F-4D97-AF65-F5344CB8AC3E}">
        <p14:creationId xmlns:p14="http://schemas.microsoft.com/office/powerpoint/2010/main" xmlns="" val="12351844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52</a:t>
            </a:fld>
            <a:endParaRPr lang="en-US" altLang="en-US"/>
          </a:p>
        </p:txBody>
      </p:sp>
    </p:spTree>
    <p:extLst>
      <p:ext uri="{BB962C8B-B14F-4D97-AF65-F5344CB8AC3E}">
        <p14:creationId xmlns:p14="http://schemas.microsoft.com/office/powerpoint/2010/main" xmlns="" val="38694888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53</a:t>
            </a:fld>
            <a:endParaRPr lang="en-US" altLang="en-US"/>
          </a:p>
        </p:txBody>
      </p:sp>
    </p:spTree>
    <p:extLst>
      <p:ext uri="{BB962C8B-B14F-4D97-AF65-F5344CB8AC3E}">
        <p14:creationId xmlns:p14="http://schemas.microsoft.com/office/powerpoint/2010/main" xmlns="" val="2985245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54</a:t>
            </a:fld>
            <a:endParaRPr lang="en-US" altLang="en-US"/>
          </a:p>
        </p:txBody>
      </p:sp>
    </p:spTree>
    <p:extLst>
      <p:ext uri="{BB962C8B-B14F-4D97-AF65-F5344CB8AC3E}">
        <p14:creationId xmlns:p14="http://schemas.microsoft.com/office/powerpoint/2010/main" xmlns="" val="40411516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55</a:t>
            </a:fld>
            <a:endParaRPr lang="en-US" altLang="en-US"/>
          </a:p>
        </p:txBody>
      </p:sp>
    </p:spTree>
    <p:extLst>
      <p:ext uri="{BB962C8B-B14F-4D97-AF65-F5344CB8AC3E}">
        <p14:creationId xmlns:p14="http://schemas.microsoft.com/office/powerpoint/2010/main" xmlns="" val="4946687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56</a:t>
            </a:fld>
            <a:endParaRPr lang="en-US" altLang="en-US"/>
          </a:p>
        </p:txBody>
      </p:sp>
    </p:spTree>
    <p:extLst>
      <p:ext uri="{BB962C8B-B14F-4D97-AF65-F5344CB8AC3E}">
        <p14:creationId xmlns:p14="http://schemas.microsoft.com/office/powerpoint/2010/main" xmlns="" val="7325906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57</a:t>
            </a:fld>
            <a:endParaRPr lang="en-US" altLang="en-US"/>
          </a:p>
        </p:txBody>
      </p:sp>
    </p:spTree>
    <p:extLst>
      <p:ext uri="{BB962C8B-B14F-4D97-AF65-F5344CB8AC3E}">
        <p14:creationId xmlns:p14="http://schemas.microsoft.com/office/powerpoint/2010/main" xmlns="" val="17047214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58</a:t>
            </a:fld>
            <a:endParaRPr lang="en-US" altLang="en-US"/>
          </a:p>
        </p:txBody>
      </p:sp>
    </p:spTree>
    <p:extLst>
      <p:ext uri="{BB962C8B-B14F-4D97-AF65-F5344CB8AC3E}">
        <p14:creationId xmlns:p14="http://schemas.microsoft.com/office/powerpoint/2010/main" xmlns="" val="14754880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59</a:t>
            </a:fld>
            <a:endParaRPr lang="en-US" altLang="en-US"/>
          </a:p>
        </p:txBody>
      </p:sp>
    </p:spTree>
    <p:extLst>
      <p:ext uri="{BB962C8B-B14F-4D97-AF65-F5344CB8AC3E}">
        <p14:creationId xmlns:p14="http://schemas.microsoft.com/office/powerpoint/2010/main" xmlns="" val="2578906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6</a:t>
            </a:fld>
            <a:endParaRPr lang="en-US" altLang="en-US"/>
          </a:p>
        </p:txBody>
      </p:sp>
    </p:spTree>
    <p:extLst>
      <p:ext uri="{BB962C8B-B14F-4D97-AF65-F5344CB8AC3E}">
        <p14:creationId xmlns:p14="http://schemas.microsoft.com/office/powerpoint/2010/main" xmlns="" val="16222337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60</a:t>
            </a:fld>
            <a:endParaRPr lang="en-US" altLang="en-US"/>
          </a:p>
        </p:txBody>
      </p:sp>
    </p:spTree>
    <p:extLst>
      <p:ext uri="{BB962C8B-B14F-4D97-AF65-F5344CB8AC3E}">
        <p14:creationId xmlns:p14="http://schemas.microsoft.com/office/powerpoint/2010/main" xmlns="" val="38968413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61</a:t>
            </a:fld>
            <a:endParaRPr lang="en-US" altLang="en-US"/>
          </a:p>
        </p:txBody>
      </p:sp>
    </p:spTree>
    <p:extLst>
      <p:ext uri="{BB962C8B-B14F-4D97-AF65-F5344CB8AC3E}">
        <p14:creationId xmlns:p14="http://schemas.microsoft.com/office/powerpoint/2010/main" xmlns="" val="33253428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62</a:t>
            </a:fld>
            <a:endParaRPr lang="en-US" altLang="en-US"/>
          </a:p>
        </p:txBody>
      </p:sp>
    </p:spTree>
    <p:extLst>
      <p:ext uri="{BB962C8B-B14F-4D97-AF65-F5344CB8AC3E}">
        <p14:creationId xmlns:p14="http://schemas.microsoft.com/office/powerpoint/2010/main" xmlns="" val="16921383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63</a:t>
            </a:fld>
            <a:endParaRPr lang="en-US" altLang="en-US"/>
          </a:p>
        </p:txBody>
      </p:sp>
    </p:spTree>
    <p:extLst>
      <p:ext uri="{BB962C8B-B14F-4D97-AF65-F5344CB8AC3E}">
        <p14:creationId xmlns:p14="http://schemas.microsoft.com/office/powerpoint/2010/main" xmlns="" val="16921383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64</a:t>
            </a:fld>
            <a:endParaRPr lang="en-US" altLang="en-US"/>
          </a:p>
        </p:txBody>
      </p:sp>
    </p:spTree>
    <p:extLst>
      <p:ext uri="{BB962C8B-B14F-4D97-AF65-F5344CB8AC3E}">
        <p14:creationId xmlns:p14="http://schemas.microsoft.com/office/powerpoint/2010/main" xmlns="" val="16921383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65</a:t>
            </a:fld>
            <a:endParaRPr lang="en-US" altLang="en-US"/>
          </a:p>
        </p:txBody>
      </p:sp>
    </p:spTree>
    <p:extLst>
      <p:ext uri="{BB962C8B-B14F-4D97-AF65-F5344CB8AC3E}">
        <p14:creationId xmlns:p14="http://schemas.microsoft.com/office/powerpoint/2010/main" xmlns="" val="196958093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66</a:t>
            </a:fld>
            <a:endParaRPr lang="en-US" altLang="en-US"/>
          </a:p>
        </p:txBody>
      </p:sp>
    </p:spTree>
    <p:extLst>
      <p:ext uri="{BB962C8B-B14F-4D97-AF65-F5344CB8AC3E}">
        <p14:creationId xmlns:p14="http://schemas.microsoft.com/office/powerpoint/2010/main" xmlns="" val="12351844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67</a:t>
            </a:fld>
            <a:endParaRPr lang="en-US" altLang="en-US"/>
          </a:p>
        </p:txBody>
      </p:sp>
    </p:spTree>
    <p:extLst>
      <p:ext uri="{BB962C8B-B14F-4D97-AF65-F5344CB8AC3E}">
        <p14:creationId xmlns:p14="http://schemas.microsoft.com/office/powerpoint/2010/main" xmlns="" val="13319674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68</a:t>
            </a:fld>
            <a:endParaRPr lang="en-US" altLang="en-US"/>
          </a:p>
        </p:txBody>
      </p:sp>
    </p:spTree>
    <p:extLst>
      <p:ext uri="{BB962C8B-B14F-4D97-AF65-F5344CB8AC3E}">
        <p14:creationId xmlns:p14="http://schemas.microsoft.com/office/powerpoint/2010/main" xmlns="" val="19462629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69</a:t>
            </a:fld>
            <a:endParaRPr lang="en-US" altLang="en-US"/>
          </a:p>
        </p:txBody>
      </p:sp>
    </p:spTree>
    <p:extLst>
      <p:ext uri="{BB962C8B-B14F-4D97-AF65-F5344CB8AC3E}">
        <p14:creationId xmlns:p14="http://schemas.microsoft.com/office/powerpoint/2010/main" xmlns="" val="223947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7</a:t>
            </a:fld>
            <a:endParaRPr lang="en-US" altLang="en-US"/>
          </a:p>
        </p:txBody>
      </p:sp>
    </p:spTree>
    <p:extLst>
      <p:ext uri="{BB962C8B-B14F-4D97-AF65-F5344CB8AC3E}">
        <p14:creationId xmlns:p14="http://schemas.microsoft.com/office/powerpoint/2010/main" xmlns="" val="25271958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70</a:t>
            </a:fld>
            <a:endParaRPr lang="en-US" altLang="en-US"/>
          </a:p>
        </p:txBody>
      </p:sp>
    </p:spTree>
    <p:extLst>
      <p:ext uri="{BB962C8B-B14F-4D97-AF65-F5344CB8AC3E}">
        <p14:creationId xmlns:p14="http://schemas.microsoft.com/office/powerpoint/2010/main" xmlns="" val="36681412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71</a:t>
            </a:fld>
            <a:endParaRPr lang="en-US" altLang="en-US"/>
          </a:p>
        </p:txBody>
      </p:sp>
    </p:spTree>
    <p:extLst>
      <p:ext uri="{BB962C8B-B14F-4D97-AF65-F5344CB8AC3E}">
        <p14:creationId xmlns:p14="http://schemas.microsoft.com/office/powerpoint/2010/main" xmlns="" val="2626312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72</a:t>
            </a:fld>
            <a:endParaRPr lang="en-US" altLang="en-US"/>
          </a:p>
        </p:txBody>
      </p:sp>
    </p:spTree>
    <p:extLst>
      <p:ext uri="{BB962C8B-B14F-4D97-AF65-F5344CB8AC3E}">
        <p14:creationId xmlns:p14="http://schemas.microsoft.com/office/powerpoint/2010/main" xmlns="" val="15943070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73</a:t>
            </a:fld>
            <a:endParaRPr lang="en-US" altLang="en-US"/>
          </a:p>
        </p:txBody>
      </p:sp>
    </p:spTree>
    <p:extLst>
      <p:ext uri="{BB962C8B-B14F-4D97-AF65-F5344CB8AC3E}">
        <p14:creationId xmlns:p14="http://schemas.microsoft.com/office/powerpoint/2010/main" xmlns="" val="80861854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74</a:t>
            </a:fld>
            <a:endParaRPr lang="en-US" altLang="en-US"/>
          </a:p>
        </p:txBody>
      </p:sp>
    </p:spTree>
    <p:extLst>
      <p:ext uri="{BB962C8B-B14F-4D97-AF65-F5344CB8AC3E}">
        <p14:creationId xmlns:p14="http://schemas.microsoft.com/office/powerpoint/2010/main" xmlns="" val="1184687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75</a:t>
            </a:fld>
            <a:endParaRPr lang="en-US" altLang="en-US"/>
          </a:p>
        </p:txBody>
      </p:sp>
    </p:spTree>
    <p:extLst>
      <p:ext uri="{BB962C8B-B14F-4D97-AF65-F5344CB8AC3E}">
        <p14:creationId xmlns:p14="http://schemas.microsoft.com/office/powerpoint/2010/main" xmlns="" val="39169479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76</a:t>
            </a:fld>
            <a:endParaRPr lang="en-US" altLang="en-US"/>
          </a:p>
        </p:txBody>
      </p:sp>
    </p:spTree>
    <p:extLst>
      <p:ext uri="{BB962C8B-B14F-4D97-AF65-F5344CB8AC3E}">
        <p14:creationId xmlns:p14="http://schemas.microsoft.com/office/powerpoint/2010/main" xmlns="" val="105446342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77</a:t>
            </a:fld>
            <a:endParaRPr lang="en-US" altLang="en-US"/>
          </a:p>
        </p:txBody>
      </p:sp>
    </p:spTree>
    <p:extLst>
      <p:ext uri="{BB962C8B-B14F-4D97-AF65-F5344CB8AC3E}">
        <p14:creationId xmlns:p14="http://schemas.microsoft.com/office/powerpoint/2010/main" xmlns="" val="230168961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78</a:t>
            </a:fld>
            <a:endParaRPr lang="en-US" altLang="en-US"/>
          </a:p>
        </p:txBody>
      </p:sp>
    </p:spTree>
    <p:extLst>
      <p:ext uri="{BB962C8B-B14F-4D97-AF65-F5344CB8AC3E}">
        <p14:creationId xmlns:p14="http://schemas.microsoft.com/office/powerpoint/2010/main" xmlns="" val="33253428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79</a:t>
            </a:fld>
            <a:endParaRPr lang="en-US" altLang="en-US"/>
          </a:p>
        </p:txBody>
      </p:sp>
    </p:spTree>
    <p:extLst>
      <p:ext uri="{BB962C8B-B14F-4D97-AF65-F5344CB8AC3E}">
        <p14:creationId xmlns:p14="http://schemas.microsoft.com/office/powerpoint/2010/main" xmlns="" val="4211648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8</a:t>
            </a:fld>
            <a:endParaRPr lang="en-US" altLang="en-US"/>
          </a:p>
        </p:txBody>
      </p:sp>
    </p:spTree>
    <p:extLst>
      <p:ext uri="{BB962C8B-B14F-4D97-AF65-F5344CB8AC3E}">
        <p14:creationId xmlns:p14="http://schemas.microsoft.com/office/powerpoint/2010/main" xmlns="" val="254394205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80</a:t>
            </a:fld>
            <a:endParaRPr lang="en-US" altLang="en-US"/>
          </a:p>
        </p:txBody>
      </p:sp>
    </p:spTree>
    <p:extLst>
      <p:ext uri="{BB962C8B-B14F-4D97-AF65-F5344CB8AC3E}">
        <p14:creationId xmlns:p14="http://schemas.microsoft.com/office/powerpoint/2010/main" xmlns="" val="164353391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81</a:t>
            </a:fld>
            <a:endParaRPr lang="en-US" altLang="en-US"/>
          </a:p>
        </p:txBody>
      </p:sp>
    </p:spTree>
    <p:extLst>
      <p:ext uri="{BB962C8B-B14F-4D97-AF65-F5344CB8AC3E}">
        <p14:creationId xmlns:p14="http://schemas.microsoft.com/office/powerpoint/2010/main" xmlns="" val="229112182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82</a:t>
            </a:fld>
            <a:endParaRPr lang="en-US" altLang="en-US"/>
          </a:p>
        </p:txBody>
      </p:sp>
    </p:spTree>
    <p:extLst>
      <p:ext uri="{BB962C8B-B14F-4D97-AF65-F5344CB8AC3E}">
        <p14:creationId xmlns:p14="http://schemas.microsoft.com/office/powerpoint/2010/main" xmlns="" val="301589157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83</a:t>
            </a:fld>
            <a:endParaRPr lang="en-US" altLang="en-US"/>
          </a:p>
        </p:txBody>
      </p:sp>
    </p:spTree>
    <p:extLst>
      <p:ext uri="{BB962C8B-B14F-4D97-AF65-F5344CB8AC3E}">
        <p14:creationId xmlns:p14="http://schemas.microsoft.com/office/powerpoint/2010/main" xmlns="" val="75579012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84</a:t>
            </a:fld>
            <a:endParaRPr lang="en-US" altLang="en-US"/>
          </a:p>
        </p:txBody>
      </p:sp>
    </p:spTree>
    <p:extLst>
      <p:ext uri="{BB962C8B-B14F-4D97-AF65-F5344CB8AC3E}">
        <p14:creationId xmlns:p14="http://schemas.microsoft.com/office/powerpoint/2010/main" xmlns="" val="16899900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85</a:t>
            </a:fld>
            <a:endParaRPr lang="en-US" altLang="en-US"/>
          </a:p>
        </p:txBody>
      </p:sp>
    </p:spTree>
    <p:extLst>
      <p:ext uri="{BB962C8B-B14F-4D97-AF65-F5344CB8AC3E}">
        <p14:creationId xmlns:p14="http://schemas.microsoft.com/office/powerpoint/2010/main" xmlns="" val="363948364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86</a:t>
            </a:fld>
            <a:endParaRPr lang="en-US" altLang="en-US"/>
          </a:p>
        </p:txBody>
      </p:sp>
    </p:spTree>
    <p:extLst>
      <p:ext uri="{BB962C8B-B14F-4D97-AF65-F5344CB8AC3E}">
        <p14:creationId xmlns:p14="http://schemas.microsoft.com/office/powerpoint/2010/main" xmlns="" val="405019250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87</a:t>
            </a:fld>
            <a:endParaRPr lang="en-US" altLang="en-US"/>
          </a:p>
        </p:txBody>
      </p:sp>
    </p:spTree>
    <p:extLst>
      <p:ext uri="{BB962C8B-B14F-4D97-AF65-F5344CB8AC3E}">
        <p14:creationId xmlns:p14="http://schemas.microsoft.com/office/powerpoint/2010/main" xmlns="" val="135806139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88</a:t>
            </a:fld>
            <a:endParaRPr lang="en-US" altLang="en-US"/>
          </a:p>
        </p:txBody>
      </p:sp>
    </p:spTree>
    <p:extLst>
      <p:ext uri="{BB962C8B-B14F-4D97-AF65-F5344CB8AC3E}">
        <p14:creationId xmlns:p14="http://schemas.microsoft.com/office/powerpoint/2010/main" xmlns="" val="35263016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89</a:t>
            </a:fld>
            <a:endParaRPr lang="en-US" altLang="en-US"/>
          </a:p>
        </p:txBody>
      </p:sp>
    </p:spTree>
    <p:extLst>
      <p:ext uri="{BB962C8B-B14F-4D97-AF65-F5344CB8AC3E}">
        <p14:creationId xmlns:p14="http://schemas.microsoft.com/office/powerpoint/2010/main" xmlns="" val="1975815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9</a:t>
            </a:fld>
            <a:endParaRPr lang="en-US" altLang="en-US"/>
          </a:p>
        </p:txBody>
      </p:sp>
    </p:spTree>
    <p:extLst>
      <p:ext uri="{BB962C8B-B14F-4D97-AF65-F5344CB8AC3E}">
        <p14:creationId xmlns:p14="http://schemas.microsoft.com/office/powerpoint/2010/main" xmlns="" val="269794369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90</a:t>
            </a:fld>
            <a:endParaRPr lang="en-US" altLang="en-US"/>
          </a:p>
        </p:txBody>
      </p:sp>
    </p:spTree>
    <p:extLst>
      <p:ext uri="{BB962C8B-B14F-4D97-AF65-F5344CB8AC3E}">
        <p14:creationId xmlns:p14="http://schemas.microsoft.com/office/powerpoint/2010/main" xmlns="" val="197581550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91</a:t>
            </a:fld>
            <a:endParaRPr lang="en-US" altLang="en-US"/>
          </a:p>
        </p:txBody>
      </p:sp>
    </p:spTree>
    <p:extLst>
      <p:ext uri="{BB962C8B-B14F-4D97-AF65-F5344CB8AC3E}">
        <p14:creationId xmlns:p14="http://schemas.microsoft.com/office/powerpoint/2010/main" xmlns="" val="197581550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92</a:t>
            </a:fld>
            <a:endParaRPr lang="en-US" altLang="en-US"/>
          </a:p>
        </p:txBody>
      </p:sp>
    </p:spTree>
    <p:extLst>
      <p:ext uri="{BB962C8B-B14F-4D97-AF65-F5344CB8AC3E}">
        <p14:creationId xmlns:p14="http://schemas.microsoft.com/office/powerpoint/2010/main" xmlns="" val="197581550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93</a:t>
            </a:fld>
            <a:endParaRPr lang="en-US" altLang="en-US"/>
          </a:p>
        </p:txBody>
      </p:sp>
    </p:spTree>
    <p:extLst>
      <p:ext uri="{BB962C8B-B14F-4D97-AF65-F5344CB8AC3E}">
        <p14:creationId xmlns:p14="http://schemas.microsoft.com/office/powerpoint/2010/main" xmlns="" val="35263016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94</a:t>
            </a:fld>
            <a:endParaRPr lang="en-US" altLang="en-US"/>
          </a:p>
        </p:txBody>
      </p:sp>
    </p:spTree>
    <p:extLst>
      <p:ext uri="{BB962C8B-B14F-4D97-AF65-F5344CB8AC3E}">
        <p14:creationId xmlns:p14="http://schemas.microsoft.com/office/powerpoint/2010/main" xmlns="" val="197581550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95</a:t>
            </a:fld>
            <a:endParaRPr lang="en-US" altLang="en-US"/>
          </a:p>
        </p:txBody>
      </p:sp>
    </p:spTree>
    <p:extLst>
      <p:ext uri="{BB962C8B-B14F-4D97-AF65-F5344CB8AC3E}">
        <p14:creationId xmlns:p14="http://schemas.microsoft.com/office/powerpoint/2010/main" xmlns="" val="394035159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96</a:t>
            </a:fld>
            <a:endParaRPr lang="en-US" altLang="en-US"/>
          </a:p>
        </p:txBody>
      </p:sp>
    </p:spTree>
    <p:extLst>
      <p:ext uri="{BB962C8B-B14F-4D97-AF65-F5344CB8AC3E}">
        <p14:creationId xmlns:p14="http://schemas.microsoft.com/office/powerpoint/2010/main" xmlns="" val="388417444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97</a:t>
            </a:fld>
            <a:endParaRPr lang="en-US" altLang="en-US"/>
          </a:p>
        </p:txBody>
      </p:sp>
    </p:spTree>
    <p:extLst>
      <p:ext uri="{BB962C8B-B14F-4D97-AF65-F5344CB8AC3E}">
        <p14:creationId xmlns:p14="http://schemas.microsoft.com/office/powerpoint/2010/main" xmlns="" val="231263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831619"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sz="1200">
                <a:solidFill>
                  <a:srgbClr val="FFFF00"/>
                </a:solidFill>
              </a:defRPr>
            </a:lvl1pPr>
          </a:lstStyle>
          <a:p>
            <a:fld id="{6A3A4251-AB75-44EA-A551-D7E528DD3E8C}" type="datetime1">
              <a:rPr lang="en-US" smtClean="0"/>
              <a:pPr/>
              <a:t>7/16/2017</a:t>
            </a:fld>
            <a:endParaRPr lang="en-US" dirty="0"/>
          </a:p>
        </p:txBody>
      </p:sp>
      <p:sp>
        <p:nvSpPr>
          <p:cNvPr id="6" name="Slide Number Placeholder 5"/>
          <p:cNvSpPr>
            <a:spLocks noGrp="1"/>
          </p:cNvSpPr>
          <p:nvPr>
            <p:ph type="sldNum" sz="quarter" idx="12"/>
          </p:nvPr>
        </p:nvSpPr>
        <p:spPr/>
        <p:txBody>
          <a:bodyPr/>
          <a:lstStyle>
            <a:lvl1pPr>
              <a:defRPr sz="1200"/>
            </a:lvl1pPr>
          </a:lstStyle>
          <a:p>
            <a:fld id="{10AC2DB3-9000-4EC8-B97E-74B7B115971C}"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800518"/>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831619" y="3455848"/>
            <a:ext cx="7543800" cy="725767"/>
          </a:xfrm>
        </p:spPr>
        <p:txBody>
          <a:bodyPr/>
          <a:lstStyle/>
          <a:p>
            <a:r>
              <a:rPr lang="en-US" smtClean="0"/>
              <a:t>Click to edit Master title style</a:t>
            </a:r>
            <a:endParaRPr lang="en-US"/>
          </a:p>
        </p:txBody>
      </p:sp>
    </p:spTree>
    <p:extLst>
      <p:ext uri="{BB962C8B-B14F-4D97-AF65-F5344CB8AC3E}">
        <p14:creationId xmlns:p14="http://schemas.microsoft.com/office/powerpoint/2010/main" xmlns="" val="9120606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lvl1pPr>
          </a:lstStyle>
          <a:p>
            <a:fld id="{1B4DE1BD-7361-41F8-B1B2-F860311FC2C3}" type="datetime1">
              <a:rPr lang="en-US" smtClean="0"/>
              <a:pPr/>
              <a:t>7/16/2017</a:t>
            </a:fld>
            <a:endParaRPr lang="en-US" dirty="0"/>
          </a:p>
        </p:txBody>
      </p:sp>
      <p:sp>
        <p:nvSpPr>
          <p:cNvPr id="5" name="Footer Placeholder 4"/>
          <p:cNvSpPr>
            <a:spLocks noGrp="1"/>
          </p:cNvSpPr>
          <p:nvPr>
            <p:ph type="ftr" sz="quarter" idx="11"/>
          </p:nvPr>
        </p:nvSpPr>
        <p:spPr>
          <a:xfrm>
            <a:off x="2764639" y="6459786"/>
            <a:ext cx="3617103"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p:txBody>
          <a:bodyPr/>
          <a:lstStyle>
            <a:lvl1pPr>
              <a:defRPr sz="1200"/>
            </a:lvl1pPr>
          </a:lstStyle>
          <a:p>
            <a:fld id="{1775060B-F66E-423E-BE92-6DF48D9E5C87}" type="slidenum">
              <a:rPr lang="en-US" altLang="en-US" smtClean="0"/>
              <a:pPr/>
              <a:t>‹#›</a:t>
            </a:fld>
            <a:endParaRPr lang="en-US" altLang="en-US"/>
          </a:p>
        </p:txBody>
      </p:sp>
    </p:spTree>
    <p:extLst>
      <p:ext uri="{BB962C8B-B14F-4D97-AF65-F5344CB8AC3E}">
        <p14:creationId xmlns:p14="http://schemas.microsoft.com/office/powerpoint/2010/main" xmlns="" val="21181723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739322-E810-40EF-8A9E-3B719CE1896A}" type="datetime1">
              <a:rPr lang="en-US" smtClean="0"/>
              <a:pPr/>
              <a:t>7/16/2017</a:t>
            </a:fld>
            <a:endParaRPr lang="en-US"/>
          </a:p>
        </p:txBody>
      </p:sp>
      <p:sp>
        <p:nvSpPr>
          <p:cNvPr id="6" name="Slide Number Placeholder 5"/>
          <p:cNvSpPr>
            <a:spLocks noGrp="1"/>
          </p:cNvSpPr>
          <p:nvPr>
            <p:ph type="sldNum" sz="quarter" idx="12"/>
          </p:nvPr>
        </p:nvSpPr>
        <p:spPr/>
        <p:txBody>
          <a:bodyPr/>
          <a:lstStyle/>
          <a:p>
            <a:fld id="{1775060B-F66E-423E-BE92-6DF48D9E5C87}" type="slidenum">
              <a:rPr lang="en-US" altLang="en-US" smtClean="0"/>
              <a:pPr/>
              <a:t>‹#›</a:t>
            </a:fld>
            <a:endParaRPr lang="en-US" altLang="en-US"/>
          </a:p>
        </p:txBody>
      </p:sp>
      <p:sp>
        <p:nvSpPr>
          <p:cNvPr id="9" name="Rectangle 8"/>
          <p:cNvSpPr/>
          <p:nvPr/>
        </p:nvSpPr>
        <p:spPr>
          <a:xfrm>
            <a:off x="2381" y="6799463"/>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9469316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solidFill>
                  <a:schemeClr val="accent1"/>
                </a:solidFill>
              </a:defRPr>
            </a:lvl1pPr>
          </a:lstStyle>
          <a:p>
            <a:fld id="{DD6CCED7-1CDB-4CDF-8D2E-EEE88CC5B6AE}" type="datetime1">
              <a:rPr lang="en-US" smtClean="0"/>
              <a:pPr/>
              <a:t>7/16/2017</a:t>
            </a:fld>
            <a:endParaRPr lang="en-US" dirty="0"/>
          </a:p>
        </p:txBody>
      </p:sp>
      <p:sp>
        <p:nvSpPr>
          <p:cNvPr id="6" name="Slide Number Placeholder 5"/>
          <p:cNvSpPr>
            <a:spLocks noGrp="1"/>
          </p:cNvSpPr>
          <p:nvPr>
            <p:ph type="sldNum" sz="quarter" idx="12"/>
          </p:nvPr>
        </p:nvSpPr>
        <p:spPr/>
        <p:txBody>
          <a:bodyPr/>
          <a:lstStyle>
            <a:lvl1pPr>
              <a:defRPr sz="1200">
                <a:solidFill>
                  <a:schemeClr val="accent1"/>
                </a:solidFill>
              </a:defRPr>
            </a:lvl1pPr>
          </a:lstStyle>
          <a:p>
            <a:r>
              <a:rPr lang="en-US" altLang="en-US" smtClean="0"/>
              <a:t>Page </a:t>
            </a:r>
            <a:fld id="{2D440456-871D-4460-9198-DA705D47E4FB}" type="slidenum">
              <a:rPr lang="en-US" altLang="en-US" smtClean="0"/>
              <a:pPr/>
              <a:t>‹#›</a:t>
            </a:fld>
            <a:endParaRPr lang="en-US" altLang="en-US"/>
          </a:p>
        </p:txBody>
      </p:sp>
    </p:spTree>
    <p:extLst>
      <p:ext uri="{BB962C8B-B14F-4D97-AF65-F5344CB8AC3E}">
        <p14:creationId xmlns:p14="http://schemas.microsoft.com/office/powerpoint/2010/main" xmlns="" val="42338427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2677886"/>
            <a:ext cx="7543800" cy="1647226"/>
          </a:xfrm>
        </p:spPr>
        <p:txBody>
          <a:bodyPr anchor="b" anchorCtr="0">
            <a:normAutofit/>
          </a:bodyPr>
          <a:lstStyle>
            <a:lvl1pPr>
              <a:lnSpc>
                <a:spcPct val="85000"/>
              </a:lnSpc>
              <a:defRPr sz="54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z="1200">
                <a:solidFill>
                  <a:schemeClr val="accent1"/>
                </a:solidFill>
              </a:defRPr>
            </a:lvl1pPr>
          </a:lstStyle>
          <a:p>
            <a:fld id="{4A990F3C-3DA5-4814-ABFA-9A2D53817977}" type="datetime1">
              <a:rPr lang="en-US" smtClean="0"/>
              <a:pPr/>
              <a:t>7/16/2017</a:t>
            </a:fld>
            <a:endParaRPr lang="en-US" dirty="0"/>
          </a:p>
        </p:txBody>
      </p:sp>
      <p:sp>
        <p:nvSpPr>
          <p:cNvPr id="6" name="Slide Number Placeholder 5"/>
          <p:cNvSpPr>
            <a:spLocks noGrp="1"/>
          </p:cNvSpPr>
          <p:nvPr>
            <p:ph type="sldNum" sz="quarter" idx="12"/>
          </p:nvPr>
        </p:nvSpPr>
        <p:spPr/>
        <p:txBody>
          <a:bodyPr/>
          <a:lstStyle>
            <a:lvl1pPr>
              <a:defRPr sz="1200">
                <a:solidFill>
                  <a:schemeClr val="accent1"/>
                </a:solidFill>
              </a:defRPr>
            </a:lvl1pPr>
          </a:lstStyle>
          <a:p>
            <a:fld id="{1775060B-F66E-423E-BE92-6DF48D9E5C87}"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801960"/>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9811776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774753"/>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404257"/>
            <a:ext cx="3703320" cy="4464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404258"/>
            <a:ext cx="3703320" cy="4464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sz="1200">
                <a:solidFill>
                  <a:schemeClr val="accent1"/>
                </a:solidFill>
              </a:defRPr>
            </a:lvl1pPr>
          </a:lstStyle>
          <a:p>
            <a:fld id="{350198B5-2D95-4FB0-ABAA-CE81D554E283}" type="datetime1">
              <a:rPr lang="en-US" smtClean="0"/>
              <a:pPr/>
              <a:t>7/16/2017</a:t>
            </a:fld>
            <a:endParaRPr lang="en-US" dirty="0"/>
          </a:p>
        </p:txBody>
      </p:sp>
      <p:sp>
        <p:nvSpPr>
          <p:cNvPr id="7" name="Slide Number Placeholder 6"/>
          <p:cNvSpPr>
            <a:spLocks noGrp="1"/>
          </p:cNvSpPr>
          <p:nvPr>
            <p:ph type="sldNum" sz="quarter" idx="12"/>
          </p:nvPr>
        </p:nvSpPr>
        <p:spPr/>
        <p:txBody>
          <a:bodyPr/>
          <a:lstStyle>
            <a:lvl1pPr>
              <a:defRPr sz="1200">
                <a:solidFill>
                  <a:schemeClr val="accent1"/>
                </a:solidFill>
              </a:defRPr>
            </a:lvl1pPr>
          </a:lstStyle>
          <a:p>
            <a:fld id="{10AC2DB3-9000-4EC8-B97E-74B7B115971C}" type="slidenum">
              <a:rPr lang="en-US" smtClean="0"/>
              <a:pPr/>
              <a:t>‹#›</a:t>
            </a:fld>
            <a:endParaRPr lang="en-US" dirty="0"/>
          </a:p>
        </p:txBody>
      </p:sp>
    </p:spTree>
    <p:extLst>
      <p:ext uri="{BB962C8B-B14F-4D97-AF65-F5344CB8AC3E}">
        <p14:creationId xmlns:p14="http://schemas.microsoft.com/office/powerpoint/2010/main" xmlns="" val="15780641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5"/>
            <a:ext cx="7543800" cy="7420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79764"/>
            <a:ext cx="3703320" cy="120257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79764"/>
            <a:ext cx="3703320" cy="120257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sz="1200"/>
            </a:lvl1pPr>
          </a:lstStyle>
          <a:p>
            <a:fld id="{37C74311-0857-4E01-9595-D49332933CA5}" type="datetime1">
              <a:rPr lang="en-US" smtClean="0"/>
              <a:pPr/>
              <a:t>7/16/2017</a:t>
            </a:fld>
            <a:endParaRPr lang="en-US" dirty="0"/>
          </a:p>
        </p:txBody>
      </p:sp>
      <p:sp>
        <p:nvSpPr>
          <p:cNvPr id="9" name="Slide Number Placeholder 8"/>
          <p:cNvSpPr>
            <a:spLocks noGrp="1"/>
          </p:cNvSpPr>
          <p:nvPr>
            <p:ph type="sldNum" sz="quarter" idx="12"/>
          </p:nvPr>
        </p:nvSpPr>
        <p:spPr/>
        <p:txBody>
          <a:bodyPr/>
          <a:lstStyle>
            <a:lvl1pPr>
              <a:defRPr sz="1200"/>
            </a:lvl1pPr>
          </a:lstStyle>
          <a:p>
            <a:fld id="{10AC2DB3-9000-4EC8-B97E-74B7B115971C}" type="slidenum">
              <a:rPr lang="en-US" smtClean="0"/>
              <a:pPr/>
              <a:t>‹#›</a:t>
            </a:fld>
            <a:endParaRPr lang="en-US" dirty="0"/>
          </a:p>
        </p:txBody>
      </p:sp>
    </p:spTree>
    <p:extLst>
      <p:ext uri="{BB962C8B-B14F-4D97-AF65-F5344CB8AC3E}">
        <p14:creationId xmlns:p14="http://schemas.microsoft.com/office/powerpoint/2010/main" xmlns="" val="28733969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sz="1200"/>
            </a:lvl1pPr>
          </a:lstStyle>
          <a:p>
            <a:fld id="{F058F8A7-0B5F-42D8-92BE-64A2801C03A8}" type="datetime1">
              <a:rPr lang="en-US" smtClean="0"/>
              <a:pPr/>
              <a:t>7/16/2017</a:t>
            </a:fld>
            <a:endParaRPr lang="en-US" dirty="0"/>
          </a:p>
        </p:txBody>
      </p:sp>
      <p:sp>
        <p:nvSpPr>
          <p:cNvPr id="5" name="Slide Number Placeholder 4"/>
          <p:cNvSpPr>
            <a:spLocks noGrp="1"/>
          </p:cNvSpPr>
          <p:nvPr>
            <p:ph type="sldNum" sz="quarter" idx="12"/>
          </p:nvPr>
        </p:nvSpPr>
        <p:spPr/>
        <p:txBody>
          <a:bodyPr/>
          <a:lstStyle>
            <a:lvl1pPr>
              <a:defRPr sz="1200"/>
            </a:lvl1pPr>
          </a:lstStyle>
          <a:p>
            <a:fld id="{10AC2DB3-9000-4EC8-B97E-74B7B115971C}" type="slidenum">
              <a:rPr lang="en-US" smtClean="0"/>
              <a:pPr/>
              <a:t>‹#›</a:t>
            </a:fld>
            <a:endParaRPr lang="en-US" dirty="0"/>
          </a:p>
        </p:txBody>
      </p:sp>
    </p:spTree>
    <p:extLst>
      <p:ext uri="{BB962C8B-B14F-4D97-AF65-F5344CB8AC3E}">
        <p14:creationId xmlns:p14="http://schemas.microsoft.com/office/powerpoint/2010/main" xmlns="" val="1649881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F2BE66-0CAD-4B50-972C-840EBFB95223}" type="datetime1">
              <a:rPr lang="en-US" smtClean="0"/>
              <a:pPr/>
              <a:t>7/16/2017</a:t>
            </a:fld>
            <a:endParaRPr lang="en-US"/>
          </a:p>
        </p:txBody>
      </p:sp>
      <p:sp>
        <p:nvSpPr>
          <p:cNvPr id="9" name="Slide Number Placeholder 8"/>
          <p:cNvSpPr>
            <a:spLocks noGrp="1"/>
          </p:cNvSpPr>
          <p:nvPr>
            <p:ph type="sldNum" sz="quarter" idx="12"/>
          </p:nvPr>
        </p:nvSpPr>
        <p:spPr/>
        <p:txBody>
          <a:bodyPr/>
          <a:lstStyle/>
          <a:p>
            <a:fld id="{10AC2DB3-9000-4EC8-B97E-74B7B115971C}" type="slidenum">
              <a:rPr lang="en-US" smtClean="0"/>
              <a:pPr/>
              <a:t>‹#›</a:t>
            </a:fld>
            <a:endParaRPr lang="en-US"/>
          </a:p>
        </p:txBody>
      </p:sp>
      <p:sp>
        <p:nvSpPr>
          <p:cNvPr id="10" name="Rectangle 9"/>
          <p:cNvSpPr/>
          <p:nvPr/>
        </p:nvSpPr>
        <p:spPr>
          <a:xfrm>
            <a:off x="2381" y="6793992"/>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36498173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sz="1200"/>
            </a:lvl1pPr>
          </a:lstStyle>
          <a:p>
            <a:fld id="{C89D9EA8-44CA-4F12-9628-ECB3418F971B}" type="datetime1">
              <a:rPr lang="en-US" smtClean="0"/>
              <a:pPr/>
              <a:t>7/16/2017</a:t>
            </a:fld>
            <a:endParaRPr lang="en-US" dirty="0"/>
          </a:p>
        </p:txBody>
      </p:sp>
      <p:sp>
        <p:nvSpPr>
          <p:cNvPr id="7" name="Slide Number Placeholder 6"/>
          <p:cNvSpPr>
            <a:spLocks noGrp="1"/>
          </p:cNvSpPr>
          <p:nvPr>
            <p:ph type="sldNum" sz="quarter" idx="12"/>
          </p:nvPr>
        </p:nvSpPr>
        <p:spPr/>
        <p:txBody>
          <a:bodyPr/>
          <a:lstStyle>
            <a:lvl1pPr>
              <a:defRPr sz="1200">
                <a:solidFill>
                  <a:schemeClr val="tx1"/>
                </a:solidFill>
              </a:defRPr>
            </a:lvl1pPr>
          </a:lstStyle>
          <a:p>
            <a:fld id="{10AC2DB3-9000-4EC8-B97E-74B7B115971C}" type="slidenum">
              <a:rPr lang="en-US" smtClean="0"/>
              <a:pPr/>
              <a:t>‹#›</a:t>
            </a:fld>
            <a:endParaRPr lang="en-US" dirty="0"/>
          </a:p>
        </p:txBody>
      </p:sp>
    </p:spTree>
    <p:extLst>
      <p:ext uri="{BB962C8B-B14F-4D97-AF65-F5344CB8AC3E}">
        <p14:creationId xmlns:p14="http://schemas.microsoft.com/office/powerpoint/2010/main" xmlns="" val="25996134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z="1200"/>
            </a:lvl1pPr>
          </a:lstStyle>
          <a:p>
            <a:fld id="{446E4811-FDC5-4472-8C79-EB03149E0D1B}" type="datetime1">
              <a:rPr lang="en-US" smtClean="0"/>
              <a:pPr/>
              <a:t>7/16/2017</a:t>
            </a:fld>
            <a:endParaRPr lang="en-US" dirty="0"/>
          </a:p>
        </p:txBody>
      </p:sp>
      <p:sp>
        <p:nvSpPr>
          <p:cNvPr id="7" name="Slide Number Placeholder 6"/>
          <p:cNvSpPr>
            <a:spLocks noGrp="1"/>
          </p:cNvSpPr>
          <p:nvPr>
            <p:ph type="sldNum" sz="quarter" idx="12"/>
          </p:nvPr>
        </p:nvSpPr>
        <p:spPr/>
        <p:txBody>
          <a:bodyPr/>
          <a:lstStyle>
            <a:lvl1pPr>
              <a:defRPr sz="1200"/>
            </a:lvl1pPr>
          </a:lstStyle>
          <a:p>
            <a:fld id="{10AC2DB3-9000-4EC8-B97E-74B7B115971C}" type="slidenum">
              <a:rPr lang="en-US" smtClean="0"/>
              <a:pPr/>
              <a:t>‹#›</a:t>
            </a:fld>
            <a:endParaRPr lang="en-US" dirty="0"/>
          </a:p>
        </p:txBody>
      </p:sp>
    </p:spTree>
    <p:extLst>
      <p:ext uri="{BB962C8B-B14F-4D97-AF65-F5344CB8AC3E}">
        <p14:creationId xmlns:p14="http://schemas.microsoft.com/office/powerpoint/2010/main" xmlns="" val="4872832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72576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255006"/>
            <a:ext cx="7543801" cy="4614088"/>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1200">
                <a:solidFill>
                  <a:schemeClr val="accent1"/>
                </a:solidFill>
              </a:defRPr>
            </a:lvl1pPr>
          </a:lstStyle>
          <a:p>
            <a:fld id="{31865410-D177-46AD-99A7-57A8FC0E8E31}" type="datetime1">
              <a:rPr lang="en-US" smtClean="0"/>
              <a:pPr/>
              <a:t>7/16/2017</a:t>
            </a:fld>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200">
                <a:solidFill>
                  <a:srgbClr val="FFFF00"/>
                </a:solidFill>
              </a:defRPr>
            </a:lvl1pPr>
          </a:lstStyle>
          <a:p>
            <a:fld id="{1775060B-F66E-423E-BE92-6DF48D9E5C87}" type="slidenum">
              <a:rPr lang="en-US" altLang="en-US" smtClean="0"/>
              <a:pPr/>
              <a:t>‹#›</a:t>
            </a:fld>
            <a:endParaRPr lang="en-US" altLang="en-US"/>
          </a:p>
        </p:txBody>
      </p:sp>
      <p:cxnSp>
        <p:nvCxnSpPr>
          <p:cNvPr id="10" name="Straight Connector 9"/>
          <p:cNvCxnSpPr/>
          <p:nvPr/>
        </p:nvCxnSpPr>
        <p:spPr>
          <a:xfrm>
            <a:off x="891540" y="1133688"/>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 y="6800964"/>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897043108"/>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iming>
    <p:tnLst>
      <p:par>
        <p:cTn id="1" dur="indefinite" restart="never" nodeType="tmRoot"/>
      </p:par>
    </p:tnLst>
  </p:timing>
  <p:hf hdr="0" ftr="0"/>
  <p:txStyles>
    <p:titleStyle>
      <a:lvl1pPr algn="l" defTabSz="914400" rtl="0" eaLnBrk="1" latinLnBrk="0" hangingPunct="1">
        <a:lnSpc>
          <a:spcPct val="85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Chapter 6: Lists</a:t>
            </a:r>
            <a:endParaRPr lang="en-US" dirty="0"/>
          </a:p>
        </p:txBody>
      </p:sp>
      <p:sp>
        <p:nvSpPr>
          <p:cNvPr id="4" name="Subtitle 3"/>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Determining List Length</a:t>
            </a:r>
          </a:p>
        </p:txBody>
      </p:sp>
      <p:sp>
        <p:nvSpPr>
          <p:cNvPr id="21507" name="Content Placeholder 2"/>
          <p:cNvSpPr>
            <a:spLocks noGrp="1"/>
          </p:cNvSpPr>
          <p:nvPr>
            <p:ph idx="1"/>
          </p:nvPr>
        </p:nvSpPr>
        <p:spPr/>
        <p:txBody>
          <a:bodyPr/>
          <a:lstStyle/>
          <a:p>
            <a:r>
              <a:rPr lang="en-US" altLang="en-US" dirty="0" smtClean="0"/>
              <a:t>You can use the </a:t>
            </a:r>
            <a:r>
              <a:rPr lang="en-US" altLang="en-US" dirty="0" err="1" smtClean="0"/>
              <a:t>len</a:t>
            </a:r>
            <a:r>
              <a:rPr lang="en-US" altLang="en-US" dirty="0" smtClean="0"/>
              <a:t>() function to obtain the length of the list; that is, the number of elements:</a:t>
            </a:r>
          </a:p>
        </p:txBody>
      </p:sp>
      <p:sp>
        <p:nvSpPr>
          <p:cNvPr id="2" name="Date Placeholder 1"/>
          <p:cNvSpPr>
            <a:spLocks noGrp="1"/>
          </p:cNvSpPr>
          <p:nvPr>
            <p:ph type="dt" sz="half" idx="10"/>
          </p:nvPr>
        </p:nvSpPr>
        <p:spPr/>
        <p:txBody>
          <a:bodyPr/>
          <a:lstStyle/>
          <a:p>
            <a:fld id="{8A106044-4D09-4C11-9269-38F67EA64D30}"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10</a:t>
            </a:fld>
            <a:endParaRPr lang="en-US" altLang="en-US"/>
          </a:p>
        </p:txBody>
      </p:sp>
      <p:sp>
        <p:nvSpPr>
          <p:cNvPr id="7" name="Content Placeholder 2"/>
          <p:cNvSpPr txBox="1">
            <a:spLocks/>
          </p:cNvSpPr>
          <p:nvPr/>
        </p:nvSpPr>
        <p:spPr bwMode="auto">
          <a:xfrm>
            <a:off x="2247900" y="2057400"/>
            <a:ext cx="4648200" cy="4953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0" lvl="1">
              <a:defRPr/>
            </a:pPr>
            <a:r>
              <a:rPr lang="en-US" dirty="0">
                <a:latin typeface="Consolas" pitchFamily="49" charset="0"/>
                <a:cs typeface="Consolas" pitchFamily="49" charset="0"/>
              </a:rPr>
              <a:t>numElements = len(values)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ea typeface="ＭＳ Ｐゴシック" panose="020B0600070205080204" pitchFamily="34" charset="-128"/>
              </a:rPr>
              <a:t>Using The Square Brackets</a:t>
            </a:r>
          </a:p>
        </p:txBody>
      </p:sp>
      <p:sp>
        <p:nvSpPr>
          <p:cNvPr id="22531" name="Content Placeholder 2"/>
          <p:cNvSpPr>
            <a:spLocks noGrp="1"/>
          </p:cNvSpPr>
          <p:nvPr>
            <p:ph idx="1"/>
          </p:nvPr>
        </p:nvSpPr>
        <p:spPr>
          <a:xfrm>
            <a:off x="822959" y="1255006"/>
            <a:ext cx="7543801" cy="1017057"/>
          </a:xfrm>
        </p:spPr>
        <p:txBody>
          <a:bodyPr/>
          <a:lstStyle/>
          <a:p>
            <a:r>
              <a:rPr lang="en-US" altLang="en-US" dirty="0" smtClean="0">
                <a:ea typeface="ＭＳ Ｐゴシック" panose="020B0600070205080204" pitchFamily="34" charset="-128"/>
              </a:rPr>
              <a:t>Note that there are two distinct uses of the square brackets. When the square brackets immediately follow a variable name, they are treated as the subscript operator:</a:t>
            </a:r>
          </a:p>
        </p:txBody>
      </p:sp>
      <p:sp>
        <p:nvSpPr>
          <p:cNvPr id="6" name="Content Placeholder 2"/>
          <p:cNvSpPr txBox="1">
            <a:spLocks/>
          </p:cNvSpPr>
          <p:nvPr/>
        </p:nvSpPr>
        <p:spPr bwMode="auto">
          <a:xfrm>
            <a:off x="3390900" y="2272063"/>
            <a:ext cx="2362200" cy="4953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0" lvl="1">
              <a:defRPr/>
            </a:pPr>
            <a:r>
              <a:rPr lang="en-US" dirty="0">
                <a:latin typeface="Consolas" pitchFamily="49" charset="0"/>
                <a:cs typeface="Consolas" pitchFamily="49" charset="0"/>
              </a:rPr>
              <a:t>values[4]</a:t>
            </a:r>
          </a:p>
        </p:txBody>
      </p:sp>
      <p:sp>
        <p:nvSpPr>
          <p:cNvPr id="7" name="Content Placeholder 2"/>
          <p:cNvSpPr txBox="1">
            <a:spLocks/>
          </p:cNvSpPr>
          <p:nvPr/>
        </p:nvSpPr>
        <p:spPr bwMode="auto">
          <a:xfrm>
            <a:off x="3390900" y="3784420"/>
            <a:ext cx="2362200" cy="4953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0" lvl="1">
              <a:defRPr/>
            </a:pPr>
            <a:r>
              <a:rPr lang="en-US" dirty="0">
                <a:latin typeface="Consolas" pitchFamily="49" charset="0"/>
                <a:cs typeface="Consolas" pitchFamily="49" charset="0"/>
              </a:rPr>
              <a:t>values = [4]</a:t>
            </a:r>
          </a:p>
        </p:txBody>
      </p:sp>
      <p:sp>
        <p:nvSpPr>
          <p:cNvPr id="2" name="Date Placeholder 1"/>
          <p:cNvSpPr>
            <a:spLocks noGrp="1"/>
          </p:cNvSpPr>
          <p:nvPr>
            <p:ph type="dt" sz="half" idx="10"/>
          </p:nvPr>
        </p:nvSpPr>
        <p:spPr/>
        <p:txBody>
          <a:bodyPr/>
          <a:lstStyle/>
          <a:p>
            <a:fld id="{FDF18B13-811D-440B-8EF5-8665009B7FED}"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11</a:t>
            </a:fld>
            <a:endParaRPr lang="en-US" altLang="en-US"/>
          </a:p>
        </p:txBody>
      </p:sp>
      <p:sp>
        <p:nvSpPr>
          <p:cNvPr id="9" name="Content Placeholder 2"/>
          <p:cNvSpPr txBox="1">
            <a:spLocks/>
          </p:cNvSpPr>
          <p:nvPr/>
        </p:nvSpPr>
        <p:spPr>
          <a:xfrm>
            <a:off x="822959" y="3070469"/>
            <a:ext cx="7543801" cy="434731"/>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altLang="en-US" dirty="0" smtClean="0">
                <a:ea typeface="ＭＳ Ｐゴシック" panose="020B0600070205080204" pitchFamily="34" charset="-128"/>
              </a:rPr>
              <a:t>When the square brackets follow an “=“ they create a list: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ea typeface="ＭＳ Ｐゴシック" panose="020B0600070205080204" pitchFamily="34" charset="-128"/>
              </a:rPr>
              <a:t>Loop Over the Index Values (1)</a:t>
            </a:r>
          </a:p>
        </p:txBody>
      </p:sp>
      <p:sp>
        <p:nvSpPr>
          <p:cNvPr id="24579" name="Content Placeholder 2"/>
          <p:cNvSpPr>
            <a:spLocks noGrp="1"/>
          </p:cNvSpPr>
          <p:nvPr>
            <p:ph idx="1"/>
          </p:nvPr>
        </p:nvSpPr>
        <p:spPr/>
        <p:txBody>
          <a:bodyPr/>
          <a:lstStyle/>
          <a:p>
            <a:r>
              <a:rPr lang="en-US" altLang="en-US" dirty="0" smtClean="0">
                <a:ea typeface="ＭＳ Ｐゴシック" panose="020B0600070205080204" pitchFamily="34" charset="-128"/>
              </a:rPr>
              <a:t>Given the values list that contains 10 elements, we will want to set a variable, say i, to 0, 1, 2, and so on, up to 9</a:t>
            </a:r>
          </a:p>
          <a:p>
            <a:endParaRPr lang="en-US" altLang="en-US" dirty="0" smtClean="0">
              <a:ea typeface="ＭＳ Ｐゴシック" panose="020B0600070205080204" pitchFamily="34" charset="-128"/>
            </a:endParaRPr>
          </a:p>
        </p:txBody>
      </p:sp>
      <p:sp>
        <p:nvSpPr>
          <p:cNvPr id="7" name="Rectangle 6"/>
          <p:cNvSpPr/>
          <p:nvPr/>
        </p:nvSpPr>
        <p:spPr>
          <a:xfrm>
            <a:off x="1447800" y="2057400"/>
            <a:ext cx="6019800" cy="935037"/>
          </a:xfrm>
          <a:prstGeom prst="rect">
            <a:avLst/>
          </a:prstGeom>
          <a:solidFill>
            <a:schemeClr val="bg1">
              <a:lumMod val="85000"/>
            </a:schemeClr>
          </a:solidFill>
          <a:ln>
            <a:no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chemeClr val="tx1"/>
                </a:solidFill>
                <a:latin typeface="Consolas" pitchFamily="49" charset="0"/>
                <a:cs typeface="Consolas" pitchFamily="49" charset="0"/>
              </a:rPr>
              <a:t># First version (list index used)</a:t>
            </a:r>
          </a:p>
          <a:p>
            <a:pPr>
              <a:defRPr/>
            </a:pPr>
            <a:r>
              <a:rPr lang="en-US" dirty="0">
                <a:solidFill>
                  <a:schemeClr val="tx1"/>
                </a:solidFill>
                <a:latin typeface="Consolas" pitchFamily="49" charset="0"/>
                <a:cs typeface="Consolas" pitchFamily="49" charset="0"/>
              </a:rPr>
              <a:t>for i in range(10) :</a:t>
            </a:r>
          </a:p>
          <a:p>
            <a:pPr>
              <a:defRPr/>
            </a:pPr>
            <a:r>
              <a:rPr lang="en-US" dirty="0">
                <a:solidFill>
                  <a:schemeClr val="tx1"/>
                </a:solidFill>
                <a:latin typeface="Consolas" pitchFamily="49" charset="0"/>
                <a:cs typeface="Consolas" pitchFamily="49" charset="0"/>
              </a:rPr>
              <a:t>    print(i, values[i])</a:t>
            </a:r>
          </a:p>
        </p:txBody>
      </p:sp>
      <p:sp>
        <p:nvSpPr>
          <p:cNvPr id="8" name="Rectangle 7"/>
          <p:cNvSpPr/>
          <p:nvPr/>
        </p:nvSpPr>
        <p:spPr>
          <a:xfrm>
            <a:off x="1447800" y="3200400"/>
            <a:ext cx="6019800" cy="990600"/>
          </a:xfrm>
          <a:prstGeom prst="rect">
            <a:avLst/>
          </a:prstGeom>
          <a:solidFill>
            <a:schemeClr val="bg1">
              <a:lumMod val="85000"/>
            </a:schemeClr>
          </a:solidFill>
          <a:ln>
            <a:no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chemeClr val="tx1"/>
                </a:solidFill>
                <a:latin typeface="Consolas" pitchFamily="49" charset="0"/>
                <a:cs typeface="Consolas" pitchFamily="49" charset="0"/>
              </a:rPr>
              <a:t># Better version (list index used)</a:t>
            </a:r>
          </a:p>
          <a:p>
            <a:pPr>
              <a:defRPr/>
            </a:pPr>
            <a:r>
              <a:rPr lang="en-US" dirty="0">
                <a:solidFill>
                  <a:schemeClr val="tx1"/>
                </a:solidFill>
                <a:latin typeface="Consolas" pitchFamily="49" charset="0"/>
                <a:cs typeface="Consolas" pitchFamily="49" charset="0"/>
              </a:rPr>
              <a:t>for i in range(len(values)) :</a:t>
            </a:r>
          </a:p>
          <a:p>
            <a:pPr>
              <a:defRPr/>
            </a:pPr>
            <a:r>
              <a:rPr lang="en-US" dirty="0">
                <a:solidFill>
                  <a:schemeClr val="tx1"/>
                </a:solidFill>
                <a:latin typeface="Consolas" pitchFamily="49" charset="0"/>
                <a:cs typeface="Consolas" pitchFamily="49" charset="0"/>
              </a:rPr>
              <a:t>    print(i, values[i])</a:t>
            </a:r>
          </a:p>
        </p:txBody>
      </p:sp>
      <p:sp>
        <p:nvSpPr>
          <p:cNvPr id="9" name="Rectangle 8"/>
          <p:cNvSpPr/>
          <p:nvPr/>
        </p:nvSpPr>
        <p:spPr>
          <a:xfrm>
            <a:off x="762000" y="4495800"/>
            <a:ext cx="7391400" cy="1219200"/>
          </a:xfrm>
          <a:prstGeom prst="rect">
            <a:avLst/>
          </a:prstGeom>
          <a:solidFill>
            <a:schemeClr val="bg1">
              <a:lumMod val="85000"/>
            </a:schemeClr>
          </a:solidFill>
          <a:ln>
            <a:no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chemeClr val="tx1"/>
                </a:solidFill>
                <a:latin typeface="Consolas" pitchFamily="49" charset="0"/>
                <a:cs typeface="Consolas" pitchFamily="49" charset="0"/>
              </a:rPr>
              <a:t># Third version: index values not needed (traverse </a:t>
            </a:r>
          </a:p>
          <a:p>
            <a:pPr>
              <a:defRPr/>
            </a:pPr>
            <a:r>
              <a:rPr lang="en-US" dirty="0">
                <a:solidFill>
                  <a:schemeClr val="tx1"/>
                </a:solidFill>
                <a:latin typeface="Consolas" pitchFamily="49" charset="0"/>
                <a:cs typeface="Consolas" pitchFamily="49" charset="0"/>
              </a:rPr>
              <a:t># list elements)</a:t>
            </a:r>
          </a:p>
          <a:p>
            <a:pPr>
              <a:defRPr/>
            </a:pPr>
            <a:r>
              <a:rPr lang="en-US" dirty="0">
                <a:solidFill>
                  <a:schemeClr val="tx1"/>
                </a:solidFill>
                <a:latin typeface="Consolas" pitchFamily="49" charset="0"/>
                <a:cs typeface="Consolas" pitchFamily="49" charset="0"/>
              </a:rPr>
              <a:t>for element in values :</a:t>
            </a:r>
          </a:p>
          <a:p>
            <a:pPr>
              <a:defRPr/>
            </a:pPr>
            <a:r>
              <a:rPr lang="en-US" dirty="0">
                <a:solidFill>
                  <a:schemeClr val="tx1"/>
                </a:solidFill>
                <a:latin typeface="Consolas" pitchFamily="49" charset="0"/>
                <a:cs typeface="Consolas" pitchFamily="49" charset="0"/>
              </a:rPr>
              <a:t>    print(element)</a:t>
            </a:r>
          </a:p>
        </p:txBody>
      </p:sp>
      <p:sp>
        <p:nvSpPr>
          <p:cNvPr id="2" name="Date Placeholder 1"/>
          <p:cNvSpPr>
            <a:spLocks noGrp="1"/>
          </p:cNvSpPr>
          <p:nvPr>
            <p:ph type="dt" sz="half" idx="10"/>
          </p:nvPr>
        </p:nvSpPr>
        <p:spPr/>
        <p:txBody>
          <a:bodyPr/>
          <a:lstStyle/>
          <a:p>
            <a:fld id="{ACA82331-29CD-4A50-8D19-C8598BC58917}"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12</a:t>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ea typeface="ＭＳ Ｐゴシック" panose="020B0600070205080204" pitchFamily="34" charset="-128"/>
              </a:rPr>
              <a:t>Loop Over the Index Values (2)</a:t>
            </a:r>
          </a:p>
        </p:txBody>
      </p:sp>
      <p:sp>
        <p:nvSpPr>
          <p:cNvPr id="24579" name="Content Placeholder 2"/>
          <p:cNvSpPr>
            <a:spLocks noGrp="1"/>
          </p:cNvSpPr>
          <p:nvPr>
            <p:ph idx="1"/>
          </p:nvPr>
        </p:nvSpPr>
        <p:spPr/>
        <p:txBody>
          <a:bodyPr/>
          <a:lstStyle/>
          <a:p>
            <a:pPr>
              <a:buNone/>
            </a:pPr>
            <a:r>
              <a:rPr lang="en-US" altLang="en-US" dirty="0" smtClean="0">
                <a:ea typeface="ＭＳ Ｐゴシック" panose="020B0600070205080204" pitchFamily="34" charset="-128"/>
              </a:rPr>
              <a:t>(continued)</a:t>
            </a:r>
          </a:p>
        </p:txBody>
      </p:sp>
      <p:sp>
        <p:nvSpPr>
          <p:cNvPr id="9" name="Rectangle 8"/>
          <p:cNvSpPr/>
          <p:nvPr/>
        </p:nvSpPr>
        <p:spPr>
          <a:xfrm>
            <a:off x="914400" y="1676400"/>
            <a:ext cx="7391400" cy="1524000"/>
          </a:xfrm>
          <a:prstGeom prst="rect">
            <a:avLst/>
          </a:prstGeom>
          <a:solidFill>
            <a:schemeClr val="bg1">
              <a:lumMod val="85000"/>
            </a:schemeClr>
          </a:solidFill>
          <a:ln>
            <a:no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chemeClr val="tx1"/>
                </a:solidFill>
                <a:latin typeface="Consolas" pitchFamily="49" charset="0"/>
                <a:cs typeface="Consolas" pitchFamily="49" charset="0"/>
              </a:rPr>
              <a:t># </a:t>
            </a:r>
            <a:r>
              <a:rPr lang="en-US" dirty="0" smtClean="0">
                <a:solidFill>
                  <a:schemeClr val="tx1"/>
                </a:solidFill>
                <a:latin typeface="Consolas" pitchFamily="49" charset="0"/>
                <a:cs typeface="Consolas" pitchFamily="49" charset="0"/>
              </a:rPr>
              <a:t>Fourth version</a:t>
            </a:r>
            <a:r>
              <a:rPr lang="en-US" dirty="0">
                <a:solidFill>
                  <a:schemeClr val="tx1"/>
                </a:solidFill>
                <a:latin typeface="Consolas" pitchFamily="49" charset="0"/>
                <a:cs typeface="Consolas" pitchFamily="49" charset="0"/>
              </a:rPr>
              <a:t>: index values not needed (traverse </a:t>
            </a:r>
          </a:p>
          <a:p>
            <a:pPr>
              <a:defRPr/>
            </a:pPr>
            <a:r>
              <a:rPr lang="en-US" dirty="0">
                <a:solidFill>
                  <a:schemeClr val="tx1"/>
                </a:solidFill>
                <a:latin typeface="Consolas" pitchFamily="49" charset="0"/>
                <a:cs typeface="Consolas" pitchFamily="49" charset="0"/>
              </a:rPr>
              <a:t># list elements)</a:t>
            </a:r>
          </a:p>
          <a:p>
            <a:pPr>
              <a:defRPr/>
            </a:pPr>
            <a:r>
              <a:rPr lang="en-US" dirty="0" smtClean="0">
                <a:solidFill>
                  <a:schemeClr val="tx1"/>
                </a:solidFill>
                <a:latin typeface="Consolas" pitchFamily="49" charset="0"/>
                <a:cs typeface="Consolas" pitchFamily="49" charset="0"/>
              </a:rPr>
              <a:t>for </a:t>
            </a:r>
            <a:r>
              <a:rPr lang="en-US" dirty="0" err="1" smtClean="0">
                <a:solidFill>
                  <a:schemeClr val="tx1"/>
                </a:solidFill>
                <a:latin typeface="Consolas" pitchFamily="49" charset="0"/>
                <a:cs typeface="Consolas" pitchFamily="49" charset="0"/>
              </a:rPr>
              <a:t>i,element</a:t>
            </a:r>
            <a:r>
              <a:rPr lang="en-US" dirty="0" smtClean="0">
                <a:solidFill>
                  <a:schemeClr val="tx1"/>
                </a:solidFill>
                <a:latin typeface="Consolas" pitchFamily="49" charset="0"/>
                <a:cs typeface="Consolas" pitchFamily="49" charset="0"/>
              </a:rPr>
              <a:t> in enumerate(values):</a:t>
            </a:r>
            <a:endParaRPr lang="en-US" dirty="0">
              <a:solidFill>
                <a:schemeClr val="tx1"/>
              </a:solidFill>
              <a:latin typeface="Consolas" pitchFamily="49" charset="0"/>
              <a:cs typeface="Consolas" pitchFamily="49" charset="0"/>
            </a:endParaRPr>
          </a:p>
          <a:p>
            <a:pPr>
              <a:defRPr/>
            </a:pPr>
            <a:r>
              <a:rPr lang="en-US" dirty="0">
                <a:solidFill>
                  <a:schemeClr val="tx1"/>
                </a:solidFill>
                <a:latin typeface="Consolas" pitchFamily="49" charset="0"/>
                <a:cs typeface="Consolas" pitchFamily="49" charset="0"/>
              </a:rPr>
              <a:t>    </a:t>
            </a:r>
            <a:r>
              <a:rPr lang="en-US" dirty="0" smtClean="0">
                <a:solidFill>
                  <a:schemeClr val="tx1"/>
                </a:solidFill>
                <a:latin typeface="Consolas" pitchFamily="49" charset="0"/>
                <a:cs typeface="Consolas" pitchFamily="49" charset="0"/>
              </a:rPr>
              <a:t>print(</a:t>
            </a:r>
            <a:r>
              <a:rPr lang="en-US" dirty="0" err="1" smtClean="0">
                <a:solidFill>
                  <a:schemeClr val="tx1"/>
                </a:solidFill>
                <a:latin typeface="Consolas" pitchFamily="49" charset="0"/>
                <a:cs typeface="Consolas" pitchFamily="49" charset="0"/>
              </a:rPr>
              <a:t>i</a:t>
            </a:r>
            <a:r>
              <a:rPr lang="en-US" dirty="0" smtClean="0">
                <a:solidFill>
                  <a:schemeClr val="tx1"/>
                </a:solidFill>
                <a:latin typeface="Consolas" pitchFamily="49" charset="0"/>
                <a:cs typeface="Consolas" pitchFamily="49" charset="0"/>
              </a:rPr>
              <a:t>, element</a:t>
            </a:r>
            <a:r>
              <a:rPr lang="en-US" dirty="0">
                <a:solidFill>
                  <a:schemeClr val="tx1"/>
                </a:solidFill>
                <a:latin typeface="Consolas" pitchFamily="49" charset="0"/>
                <a:cs typeface="Consolas" pitchFamily="49" charset="0"/>
              </a:rPr>
              <a:t>)</a:t>
            </a:r>
          </a:p>
        </p:txBody>
      </p:sp>
      <p:sp>
        <p:nvSpPr>
          <p:cNvPr id="2" name="Date Placeholder 1"/>
          <p:cNvSpPr>
            <a:spLocks noGrp="1"/>
          </p:cNvSpPr>
          <p:nvPr>
            <p:ph type="dt" sz="half" idx="10"/>
          </p:nvPr>
        </p:nvSpPr>
        <p:spPr/>
        <p:txBody>
          <a:bodyPr/>
          <a:lstStyle/>
          <a:p>
            <a:fld id="{ACA82331-29CD-4A50-8D19-C8598BC58917}"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List References</a:t>
            </a:r>
          </a:p>
        </p:txBody>
      </p:sp>
      <p:sp>
        <p:nvSpPr>
          <p:cNvPr id="25603" name="Content Placeholder 6"/>
          <p:cNvSpPr>
            <a:spLocks noGrp="1"/>
          </p:cNvSpPr>
          <p:nvPr>
            <p:ph idx="1"/>
          </p:nvPr>
        </p:nvSpPr>
        <p:spPr/>
        <p:txBody>
          <a:bodyPr/>
          <a:lstStyle/>
          <a:p>
            <a:r>
              <a:rPr lang="en-US" altLang="en-US" dirty="0" smtClean="0"/>
              <a:t>Make sure you see the difference between the:</a:t>
            </a:r>
          </a:p>
          <a:p>
            <a:pPr lvl="1"/>
            <a:r>
              <a:rPr lang="en-US" altLang="en-US" sz="2000" dirty="0" smtClean="0"/>
              <a:t>List variable:  The named </a:t>
            </a:r>
            <a:r>
              <a:rPr lang="en-US" altLang="ja-JP" sz="2000" dirty="0" smtClean="0"/>
              <a:t>‘alias’ or pointer to the list</a:t>
            </a:r>
          </a:p>
          <a:p>
            <a:pPr lvl="1"/>
            <a:r>
              <a:rPr lang="en-US" altLang="en-US" sz="2000" dirty="0" smtClean="0"/>
              <a:t>List contents:  Memory where the values are stored</a:t>
            </a:r>
          </a:p>
          <a:p>
            <a:pPr lvl="1"/>
            <a:endParaRPr lang="en-US" altLang="en-US" dirty="0" smtClean="0"/>
          </a:p>
        </p:txBody>
      </p:sp>
      <p:sp>
        <p:nvSpPr>
          <p:cNvPr id="2" name="Date Placeholder 1"/>
          <p:cNvSpPr>
            <a:spLocks noGrp="1"/>
          </p:cNvSpPr>
          <p:nvPr>
            <p:ph type="dt" sz="half" idx="10"/>
          </p:nvPr>
        </p:nvSpPr>
        <p:spPr/>
        <p:txBody>
          <a:bodyPr/>
          <a:lstStyle/>
          <a:p>
            <a:fld id="{1031575C-F07F-4C33-AF10-FEA2C81DBDC4}"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14</a:t>
            </a:fld>
            <a:endParaRPr lang="en-US" altLang="en-US"/>
          </a:p>
        </p:txBody>
      </p:sp>
      <p:sp>
        <p:nvSpPr>
          <p:cNvPr id="10" name="Content Placeholder 2"/>
          <p:cNvSpPr txBox="1">
            <a:spLocks/>
          </p:cNvSpPr>
          <p:nvPr/>
        </p:nvSpPr>
        <p:spPr bwMode="auto">
          <a:xfrm>
            <a:off x="457200" y="2514600"/>
            <a:ext cx="8067675"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fr-FR" dirty="0">
                <a:latin typeface="Consolas" pitchFamily="49" charset="0"/>
                <a:cs typeface="Consolas" pitchFamily="49" charset="0"/>
              </a:rPr>
              <a:t>values = [32, 54, 67.5, 29, 35, 80, 115, 44.5, 100, 65</a:t>
            </a:r>
            <a:r>
              <a:rPr lang="fr-FR" dirty="0" smtClean="0">
                <a:latin typeface="Consolas" pitchFamily="49" charset="0"/>
                <a:cs typeface="Consolas" pitchFamily="49" charset="0"/>
              </a:rPr>
              <a:t>]</a:t>
            </a:r>
            <a:endParaRPr lang="fr-FR" dirty="0">
              <a:latin typeface="Consolas" pitchFamily="49" charset="0"/>
              <a:cs typeface="Consolas" pitchFamily="49" charset="0"/>
            </a:endParaRPr>
          </a:p>
        </p:txBody>
      </p:sp>
      <p:sp>
        <p:nvSpPr>
          <p:cNvPr id="25605" name="TextBox 6"/>
          <p:cNvSpPr txBox="1">
            <a:spLocks noChangeArrowheads="1"/>
          </p:cNvSpPr>
          <p:nvPr/>
        </p:nvSpPr>
        <p:spPr bwMode="auto">
          <a:xfrm>
            <a:off x="632936" y="5080000"/>
            <a:ext cx="5334000" cy="1016000"/>
          </a:xfrm>
          <a:prstGeom prst="rect">
            <a:avLst/>
          </a:prstGeom>
          <a:solidFill>
            <a:srgbClr val="FFDC4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cs typeface="Arial" panose="020B0604020202020204" pitchFamily="34" charset="0"/>
              </a:rPr>
              <a:t>A list variable contains a </a:t>
            </a:r>
            <a:r>
              <a:rPr lang="en-US" altLang="en-US" sz="2000" i="1" dirty="0">
                <a:cs typeface="Arial" panose="020B0604020202020204" pitchFamily="34" charset="0"/>
              </a:rPr>
              <a:t>reference </a:t>
            </a:r>
            <a:r>
              <a:rPr lang="en-US" altLang="en-US" sz="2000" dirty="0">
                <a:cs typeface="Arial" panose="020B0604020202020204" pitchFamily="34" charset="0"/>
              </a:rPr>
              <a:t>to the list contents.  The </a:t>
            </a:r>
            <a:r>
              <a:rPr lang="en-US" altLang="en-US" sz="2000" i="1" dirty="0">
                <a:cs typeface="Arial" panose="020B0604020202020204" pitchFamily="34" charset="0"/>
              </a:rPr>
              <a:t>reference</a:t>
            </a:r>
            <a:r>
              <a:rPr lang="en-US" altLang="en-US" sz="2000" dirty="0">
                <a:cs typeface="Arial" panose="020B0604020202020204" pitchFamily="34" charset="0"/>
              </a:rPr>
              <a:t> is the location of the list contents (in memory). </a:t>
            </a:r>
          </a:p>
        </p:txBody>
      </p:sp>
      <p:sp>
        <p:nvSpPr>
          <p:cNvPr id="11" name="Rectangle 10"/>
          <p:cNvSpPr/>
          <p:nvPr/>
        </p:nvSpPr>
        <p:spPr>
          <a:xfrm>
            <a:off x="3429000" y="4191000"/>
            <a:ext cx="32766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5607" name="TextBox 12"/>
          <p:cNvSpPr txBox="1">
            <a:spLocks noChangeArrowheads="1"/>
          </p:cNvSpPr>
          <p:nvPr/>
        </p:nvSpPr>
        <p:spPr bwMode="auto">
          <a:xfrm>
            <a:off x="3657600" y="3200400"/>
            <a:ext cx="15541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cs typeface="Arial" panose="020B0604020202020204" pitchFamily="34" charset="0"/>
              </a:rPr>
              <a:t>List variable</a:t>
            </a:r>
          </a:p>
        </p:txBody>
      </p:sp>
      <p:sp>
        <p:nvSpPr>
          <p:cNvPr id="25608" name="TextBox 13"/>
          <p:cNvSpPr txBox="1">
            <a:spLocks noChangeArrowheads="1"/>
          </p:cNvSpPr>
          <p:nvPr/>
        </p:nvSpPr>
        <p:spPr bwMode="auto">
          <a:xfrm>
            <a:off x="6423025" y="3276600"/>
            <a:ext cx="16224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cs typeface="Arial" panose="020B0604020202020204" pitchFamily="34" charset="0"/>
              </a:rPr>
              <a:t>List contents</a:t>
            </a:r>
          </a:p>
        </p:txBody>
      </p:sp>
      <p:sp>
        <p:nvSpPr>
          <p:cNvPr id="25609" name="TextBox 14"/>
          <p:cNvSpPr txBox="1">
            <a:spLocks noChangeArrowheads="1"/>
          </p:cNvSpPr>
          <p:nvPr/>
        </p:nvSpPr>
        <p:spPr bwMode="auto">
          <a:xfrm>
            <a:off x="4808538" y="4132263"/>
            <a:ext cx="13684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cs typeface="Arial" panose="020B0604020202020204" pitchFamily="34" charset="0"/>
              </a:rPr>
              <a:t>Reference</a:t>
            </a:r>
          </a:p>
        </p:txBody>
      </p:sp>
      <p:sp>
        <p:nvSpPr>
          <p:cNvPr id="25610" name="TextBox 14"/>
          <p:cNvSpPr txBox="1">
            <a:spLocks noChangeArrowheads="1"/>
          </p:cNvSpPr>
          <p:nvPr/>
        </p:nvSpPr>
        <p:spPr bwMode="auto">
          <a:xfrm>
            <a:off x="7050088" y="5791200"/>
            <a:ext cx="95091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cs typeface="Arial" panose="020B0604020202020204" pitchFamily="34" charset="0"/>
              </a:rPr>
              <a:t>Values</a:t>
            </a:r>
          </a:p>
        </p:txBody>
      </p:sp>
      <p:pic>
        <p:nvPicPr>
          <p:cNvPr id="25613" name="Picture 1"/>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24275" y="3632200"/>
            <a:ext cx="268605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14" name="Picture 2"/>
          <p:cNvPicPr>
            <a:picLocks noChangeAspect="1"/>
          </p:cNvPicPr>
          <p:nvPr/>
        </p:nvPicPr>
        <p:blipFill>
          <a:blip r:embed="rId4" cstate="print">
            <a:extLst>
              <a:ext uri="{28A0092B-C50C-407E-A947-70E740481C1C}">
                <a14:useLocalDpi xmlns:a14="http://schemas.microsoft.com/office/drawing/2010/main" xmlns="" val="0"/>
              </a:ext>
            </a:extLst>
          </a:blip>
          <a:srcRect t="2435" b="2644"/>
          <a:stretch>
            <a:fillRect/>
          </a:stretch>
        </p:blipFill>
        <p:spPr bwMode="auto">
          <a:xfrm>
            <a:off x="6413500" y="3673475"/>
            <a:ext cx="2222500" cy="2117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ea typeface="ＭＳ Ｐゴシック" panose="020B0600070205080204" pitchFamily="34" charset="-128"/>
              </a:rPr>
              <a:t>List Aliases</a:t>
            </a:r>
          </a:p>
        </p:txBody>
      </p:sp>
      <p:sp>
        <p:nvSpPr>
          <p:cNvPr id="26627" name="Content Placeholder 6"/>
          <p:cNvSpPr>
            <a:spLocks noGrp="1"/>
          </p:cNvSpPr>
          <p:nvPr>
            <p:ph idx="1"/>
          </p:nvPr>
        </p:nvSpPr>
        <p:spPr>
          <a:xfrm>
            <a:off x="685800" y="1143000"/>
            <a:ext cx="8001000" cy="5029200"/>
          </a:xfrm>
        </p:spPr>
        <p:txBody>
          <a:bodyPr>
            <a:normAutofit/>
          </a:bodyPr>
          <a:lstStyle/>
          <a:p>
            <a:pPr>
              <a:spcBef>
                <a:spcPts val="200"/>
              </a:spcBef>
            </a:pPr>
            <a:r>
              <a:rPr lang="en-US" altLang="en-US" dirty="0" smtClean="0">
                <a:ea typeface="ＭＳ Ｐゴシック" panose="020B0600070205080204" pitchFamily="34" charset="-128"/>
              </a:rPr>
              <a:t>When you </a:t>
            </a:r>
            <a:r>
              <a:rPr lang="en-US" altLang="en-US" dirty="0" smtClean="0">
                <a:solidFill>
                  <a:srgbClr val="0033CC"/>
                </a:solidFill>
                <a:ea typeface="ＭＳ Ｐゴシック" panose="020B0600070205080204" pitchFamily="34" charset="-128"/>
              </a:rPr>
              <a:t>copy</a:t>
            </a:r>
            <a:r>
              <a:rPr lang="en-US" altLang="en-US" dirty="0" smtClean="0">
                <a:ea typeface="ＭＳ Ｐゴシック" panose="020B0600070205080204" pitchFamily="34" charset="-128"/>
              </a:rPr>
              <a:t> a list variable into another, both variables refer to the same list</a:t>
            </a:r>
          </a:p>
          <a:p>
            <a:pPr lvl="1"/>
            <a:r>
              <a:rPr lang="en-US" altLang="en-US" sz="2000" dirty="0" smtClean="0">
                <a:ea typeface="ＭＳ Ｐゴシック" panose="020B0600070205080204" pitchFamily="34" charset="-128"/>
              </a:rPr>
              <a:t>The second variable is an </a:t>
            </a:r>
            <a:r>
              <a:rPr lang="en-US" altLang="en-US" sz="2000" i="1" dirty="0" smtClean="0">
                <a:ea typeface="ＭＳ Ｐゴシック" panose="020B0600070205080204" pitchFamily="34" charset="-128"/>
              </a:rPr>
              <a:t>alias </a:t>
            </a:r>
            <a:r>
              <a:rPr lang="en-US" altLang="en-US" sz="2000" dirty="0" smtClean="0">
                <a:ea typeface="ＭＳ Ｐゴシック" panose="020B0600070205080204" pitchFamily="34" charset="-128"/>
              </a:rPr>
              <a:t>for the first because both variables reference the same list</a:t>
            </a:r>
          </a:p>
        </p:txBody>
      </p:sp>
      <p:sp>
        <p:nvSpPr>
          <p:cNvPr id="10" name="Content Placeholder 2"/>
          <p:cNvSpPr txBox="1">
            <a:spLocks/>
          </p:cNvSpPr>
          <p:nvPr/>
        </p:nvSpPr>
        <p:spPr bwMode="auto">
          <a:xfrm>
            <a:off x="685800" y="2895600"/>
            <a:ext cx="64008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scores = [10, 9, 7, 4, 5]</a:t>
            </a:r>
          </a:p>
          <a:p>
            <a:pPr>
              <a:defRPr/>
            </a:pPr>
            <a:r>
              <a:rPr lang="en-US" dirty="0">
                <a:solidFill>
                  <a:srgbClr val="0033CC"/>
                </a:solidFill>
                <a:latin typeface="Consolas" pitchFamily="49" charset="0"/>
                <a:cs typeface="Consolas" pitchFamily="49" charset="0"/>
              </a:rPr>
              <a:t>values = scores     </a:t>
            </a:r>
            <a:r>
              <a:rPr lang="en-US" dirty="0">
                <a:latin typeface="Consolas" pitchFamily="49" charset="0"/>
                <a:cs typeface="Consolas" pitchFamily="49" charset="0"/>
              </a:rPr>
              <a:t># Copying list reference</a:t>
            </a:r>
            <a:endParaRPr lang="fr-FR" dirty="0">
              <a:latin typeface="Consolas" pitchFamily="49" charset="0"/>
              <a:cs typeface="Consolas" pitchFamily="49" charset="0"/>
            </a:endParaRPr>
          </a:p>
        </p:txBody>
      </p:sp>
      <p:sp>
        <p:nvSpPr>
          <p:cNvPr id="26629" name="TextBox 6"/>
          <p:cNvSpPr txBox="1">
            <a:spLocks noChangeArrowheads="1"/>
          </p:cNvSpPr>
          <p:nvPr/>
        </p:nvSpPr>
        <p:spPr bwMode="auto">
          <a:xfrm>
            <a:off x="838200" y="3962400"/>
            <a:ext cx="3048000" cy="1939925"/>
          </a:xfrm>
          <a:prstGeom prst="rect">
            <a:avLst/>
          </a:prstGeom>
          <a:solidFill>
            <a:srgbClr val="FFDC4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cs typeface="Arial" panose="020B0604020202020204" pitchFamily="34" charset="0"/>
              </a:rPr>
              <a:t>A list variable specifies the location of a list. Copying the reference yields a second reference to the same list.</a:t>
            </a:r>
          </a:p>
        </p:txBody>
      </p:sp>
      <p:pic>
        <p:nvPicPr>
          <p:cNvPr id="26632" name="Picture 10" descr="U:\PC\publisher\2013 wiley slides\Ch 5-9, FM\Chapter  6\Media\Illustrations\py_06_02_300dp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5396" t="5194" r="51794" b="19180"/>
          <a:stretch>
            <a:fillRect/>
          </a:stretch>
        </p:blipFill>
        <p:spPr bwMode="auto">
          <a:xfrm>
            <a:off x="4267200" y="3962400"/>
            <a:ext cx="4714875" cy="2017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33" name="TextBox 14"/>
          <p:cNvSpPr txBox="1">
            <a:spLocks noChangeArrowheads="1"/>
          </p:cNvSpPr>
          <p:nvPr/>
        </p:nvSpPr>
        <p:spPr bwMode="auto">
          <a:xfrm>
            <a:off x="4648200" y="5308600"/>
            <a:ext cx="14954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cs typeface="Arial" panose="020B0604020202020204" pitchFamily="34" charset="0"/>
              </a:rPr>
              <a:t>References</a:t>
            </a:r>
          </a:p>
        </p:txBody>
      </p:sp>
      <p:sp>
        <p:nvSpPr>
          <p:cNvPr id="26634" name="TextBox 13"/>
          <p:cNvSpPr txBox="1">
            <a:spLocks noChangeArrowheads="1"/>
          </p:cNvSpPr>
          <p:nvPr/>
        </p:nvSpPr>
        <p:spPr bwMode="auto">
          <a:xfrm>
            <a:off x="7239000" y="3581400"/>
            <a:ext cx="16224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cs typeface="Arial" panose="020B0604020202020204" pitchFamily="34" charset="0"/>
              </a:rPr>
              <a:t>List contents</a:t>
            </a:r>
          </a:p>
        </p:txBody>
      </p:sp>
      <p:sp>
        <p:nvSpPr>
          <p:cNvPr id="2" name="Date Placeholder 1"/>
          <p:cNvSpPr>
            <a:spLocks noGrp="1"/>
          </p:cNvSpPr>
          <p:nvPr>
            <p:ph type="dt" sz="half" idx="10"/>
          </p:nvPr>
        </p:nvSpPr>
        <p:spPr/>
        <p:txBody>
          <a:bodyPr/>
          <a:lstStyle/>
          <a:p>
            <a:fld id="{3A2DD9B5-3D0E-4CC3-8DCC-2D726BE69E1B}"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15</a:t>
            </a:fld>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ea typeface="ＭＳ Ｐゴシック" panose="020B0600070205080204" pitchFamily="34" charset="-128"/>
              </a:rPr>
              <a:t>Modifying Aliased Lists</a:t>
            </a:r>
          </a:p>
        </p:txBody>
      </p:sp>
      <p:sp>
        <p:nvSpPr>
          <p:cNvPr id="27651"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You can </a:t>
            </a:r>
            <a:r>
              <a:rPr lang="en-US" altLang="en-US" dirty="0" smtClean="0">
                <a:solidFill>
                  <a:srgbClr val="0033CC"/>
                </a:solidFill>
                <a:ea typeface="ＭＳ Ｐゴシック" panose="020B0600070205080204" pitchFamily="34" charset="-128"/>
              </a:rPr>
              <a:t>modify</a:t>
            </a:r>
            <a:r>
              <a:rPr lang="en-US" altLang="en-US" dirty="0" smtClean="0">
                <a:ea typeface="ＭＳ Ｐゴシック" panose="020B0600070205080204" pitchFamily="34" charset="-128"/>
              </a:rPr>
              <a:t> the list through either of the variables:</a:t>
            </a:r>
          </a:p>
        </p:txBody>
      </p:sp>
      <p:sp>
        <p:nvSpPr>
          <p:cNvPr id="6" name="Content Placeholder 2"/>
          <p:cNvSpPr txBox="1">
            <a:spLocks/>
          </p:cNvSpPr>
          <p:nvPr/>
        </p:nvSpPr>
        <p:spPr bwMode="auto">
          <a:xfrm>
            <a:off x="1371600" y="1905000"/>
            <a:ext cx="64008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solidFill>
                  <a:srgbClr val="0033CC"/>
                </a:solidFill>
                <a:latin typeface="Consolas" pitchFamily="49" charset="0"/>
                <a:cs typeface="Consolas" pitchFamily="49" charset="0"/>
              </a:rPr>
              <a:t>scores[3] = 10</a:t>
            </a:r>
          </a:p>
          <a:p>
            <a:pPr>
              <a:defRPr/>
            </a:pPr>
            <a:r>
              <a:rPr lang="en-US" dirty="0">
                <a:latin typeface="Consolas" pitchFamily="49" charset="0"/>
                <a:cs typeface="Consolas" pitchFamily="49" charset="0"/>
              </a:rPr>
              <a:t>print(values[3])   # Prints 10</a:t>
            </a:r>
            <a:endParaRPr lang="fr-FR" dirty="0">
              <a:latin typeface="Consolas" pitchFamily="49" charset="0"/>
              <a:cs typeface="Consolas" pitchFamily="49" charset="0"/>
            </a:endParaRPr>
          </a:p>
        </p:txBody>
      </p:sp>
      <p:pic>
        <p:nvPicPr>
          <p:cNvPr id="27655" name="Picture 2" descr="U:\PC\publisher\2013 wiley slides\Ch 5-9, FM\Chapter  6\Media\Illustrations\py_06_02_300dp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55264" b="19481"/>
          <a:stretch>
            <a:fillRect/>
          </a:stretch>
        </p:blipFill>
        <p:spPr bwMode="auto">
          <a:xfrm>
            <a:off x="1370807" y="3016250"/>
            <a:ext cx="6402387" cy="279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489A7478-BE6D-44FF-BF1F-A4145DA1A28F}"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16</a:t>
            </a:fld>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U:\PC\publisher\2013 wiley slides\Ch 5-9, FM\Chapter  6\Media\Illustrations\py_06_un02_300dp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22850" y="3048000"/>
            <a:ext cx="3863975" cy="2681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699" name="Title 1"/>
          <p:cNvSpPr>
            <a:spLocks noGrp="1"/>
          </p:cNvSpPr>
          <p:nvPr>
            <p:ph type="title"/>
          </p:nvPr>
        </p:nvSpPr>
        <p:spPr/>
        <p:txBody>
          <a:bodyPr/>
          <a:lstStyle/>
          <a:p>
            <a:r>
              <a:rPr lang="en-US" altLang="en-US" smtClean="0">
                <a:ea typeface="ＭＳ Ｐゴシック" panose="020B0600070205080204" pitchFamily="34" charset="-128"/>
              </a:rPr>
              <a:t>Reverse Subscripts</a:t>
            </a:r>
          </a:p>
        </p:txBody>
      </p:sp>
      <p:sp>
        <p:nvSpPr>
          <p:cNvPr id="29700" name="Content Placeholder 2"/>
          <p:cNvSpPr>
            <a:spLocks noGrp="1"/>
          </p:cNvSpPr>
          <p:nvPr>
            <p:ph idx="1"/>
          </p:nvPr>
        </p:nvSpPr>
        <p:spPr>
          <a:xfrm>
            <a:off x="533400" y="1143000"/>
            <a:ext cx="4191000" cy="5105400"/>
          </a:xfrm>
        </p:spPr>
        <p:txBody>
          <a:bodyPr>
            <a:normAutofit/>
          </a:bodyPr>
          <a:lstStyle/>
          <a:p>
            <a:r>
              <a:rPr lang="en-US" altLang="en-US" dirty="0" smtClean="0">
                <a:ea typeface="ＭＳ Ｐゴシック" panose="020B0600070205080204" pitchFamily="34" charset="-128"/>
              </a:rPr>
              <a:t>Python, unlike other languages, uses negative subscripts to provide access to the list elements in reverse order.</a:t>
            </a:r>
          </a:p>
          <a:p>
            <a:pPr lvl="1"/>
            <a:r>
              <a:rPr lang="en-US" altLang="en-US" sz="2000" dirty="0" smtClean="0">
                <a:ea typeface="ＭＳ Ｐゴシック" panose="020B0600070205080204" pitchFamily="34" charset="-128"/>
              </a:rPr>
              <a:t>For example, a subscript of –1 provides access to the last element in the list:</a:t>
            </a:r>
          </a:p>
          <a:p>
            <a:pPr lvl="1"/>
            <a:r>
              <a:rPr lang="en-US" altLang="en-US" sz="2000" dirty="0" smtClean="0">
                <a:ea typeface="ＭＳ Ｐゴシック" panose="020B0600070205080204" pitchFamily="34" charset="-128"/>
              </a:rPr>
              <a:t>Similarly, values[-2] is the second-to-last element</a:t>
            </a:r>
            <a:r>
              <a:rPr lang="en-US" altLang="en-US" sz="2000" dirty="0" smtClean="0">
                <a:ea typeface="ＭＳ Ｐゴシック" panose="020B0600070205080204" pitchFamily="34" charset="-128"/>
              </a:rPr>
              <a:t>.</a:t>
            </a:r>
            <a:endParaRPr lang="en-US" altLang="en-US" sz="2000" dirty="0" smtClean="0">
              <a:ea typeface="ＭＳ Ｐゴシック" panose="020B0600070205080204" pitchFamily="34" charset="-128"/>
            </a:endParaRPr>
          </a:p>
        </p:txBody>
      </p:sp>
      <p:sp>
        <p:nvSpPr>
          <p:cNvPr id="6" name="Content Placeholder 2"/>
          <p:cNvSpPr txBox="1">
            <a:spLocks/>
          </p:cNvSpPr>
          <p:nvPr/>
        </p:nvSpPr>
        <p:spPr bwMode="auto">
          <a:xfrm>
            <a:off x="4848225" y="1295400"/>
            <a:ext cx="40386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solidFill>
                  <a:srgbClr val="0033CC"/>
                </a:solidFill>
                <a:latin typeface="Consolas" pitchFamily="49" charset="0"/>
                <a:cs typeface="Consolas" pitchFamily="49" charset="0"/>
              </a:rPr>
              <a:t>last = values[-1]</a:t>
            </a:r>
          </a:p>
          <a:p>
            <a:pPr>
              <a:defRPr/>
            </a:pPr>
            <a:r>
              <a:rPr lang="en-US" dirty="0">
                <a:latin typeface="Consolas" pitchFamily="49" charset="0"/>
                <a:cs typeface="Consolas" pitchFamily="49" charset="0"/>
              </a:rPr>
              <a:t>print("The last element in the list is", last)</a:t>
            </a:r>
            <a:endParaRPr lang="fr-FR" dirty="0">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E79E72C9-DBEB-4920-A549-2493A1E4BF35}"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17</a:t>
            </a:fld>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List Operations</a:t>
            </a:r>
            <a:endParaRPr lang="en-US" dirty="0"/>
          </a:p>
        </p:txBody>
      </p:sp>
      <p:sp>
        <p:nvSpPr>
          <p:cNvPr id="7" name="Text Placeholder 6"/>
          <p:cNvSpPr>
            <a:spLocks noGrp="1"/>
          </p:cNvSpPr>
          <p:nvPr>
            <p:ph type="body" idx="1"/>
          </p:nvPr>
        </p:nvSpPr>
        <p:spPr/>
        <p:txBody>
          <a:bodyPr/>
          <a:lstStyle/>
          <a:p>
            <a:r>
              <a:rPr lang="en-US" dirty="0" smtClean="0"/>
              <a:t>Section 6.2</a:t>
            </a:r>
            <a:endParaRPr lang="en-US" dirty="0"/>
          </a:p>
        </p:txBody>
      </p:sp>
      <p:sp>
        <p:nvSpPr>
          <p:cNvPr id="4" name="Date Placeholder 3"/>
          <p:cNvSpPr>
            <a:spLocks noGrp="1"/>
          </p:cNvSpPr>
          <p:nvPr>
            <p:ph type="dt" sz="half" idx="10"/>
          </p:nvPr>
        </p:nvSpPr>
        <p:spPr/>
        <p:txBody>
          <a:bodyPr/>
          <a:lstStyle/>
          <a:p>
            <a:fld id="{0B5C53C9-0044-4E7C-BDA9-B1DAC517FC15}" type="datetime1">
              <a:rPr lang="en-US" smtClean="0"/>
              <a:pPr/>
              <a:t>7/16/2017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2D440456-871D-4460-9198-DA705D47E4FB}" type="slidenum">
              <a:rPr lang="en-US" altLang="en-US" smtClean="0"/>
              <a:pPr/>
              <a:t>18</a:t>
            </a:fld>
            <a:endParaRPr lang="en-US" altLang="en-US"/>
          </a:p>
        </p:txBody>
      </p:sp>
    </p:spTree>
    <p:extLst>
      <p:ext uri="{BB962C8B-B14F-4D97-AF65-F5344CB8AC3E}">
        <p14:creationId xmlns:p14="http://schemas.microsoft.com/office/powerpoint/2010/main" xmlns="" val="3493106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smtClean="0">
                <a:ea typeface="ＭＳ Ｐゴシック" panose="020B0600070205080204" pitchFamily="34" charset="-128"/>
              </a:rPr>
              <a:t>List Operations</a:t>
            </a:r>
          </a:p>
        </p:txBody>
      </p:sp>
      <p:sp>
        <p:nvSpPr>
          <p:cNvPr id="30723"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Appending Elements</a:t>
            </a:r>
          </a:p>
          <a:p>
            <a:r>
              <a:rPr lang="en-US" altLang="en-US" dirty="0" smtClean="0">
                <a:ea typeface="ＭＳ Ｐゴシック" panose="020B0600070205080204" pitchFamily="34" charset="-128"/>
              </a:rPr>
              <a:t>Inserting an Element</a:t>
            </a:r>
          </a:p>
          <a:p>
            <a:r>
              <a:rPr lang="en-US" altLang="en-US" dirty="0" smtClean="0">
                <a:ea typeface="ＭＳ Ｐゴシック" panose="020B0600070205080204" pitchFamily="34" charset="-128"/>
              </a:rPr>
              <a:t>Finding an Element</a:t>
            </a:r>
          </a:p>
          <a:p>
            <a:r>
              <a:rPr lang="en-US" altLang="en-US" dirty="0" smtClean="0">
                <a:ea typeface="ＭＳ Ｐゴシック" panose="020B0600070205080204" pitchFamily="34" charset="-128"/>
              </a:rPr>
              <a:t>Removing an Element</a:t>
            </a:r>
          </a:p>
          <a:p>
            <a:r>
              <a:rPr lang="en-US" altLang="en-US" dirty="0" smtClean="0">
                <a:ea typeface="ＭＳ Ｐゴシック" panose="020B0600070205080204" pitchFamily="34" charset="-128"/>
              </a:rPr>
              <a:t>Concatenation </a:t>
            </a:r>
          </a:p>
          <a:p>
            <a:r>
              <a:rPr lang="en-US" altLang="en-US" dirty="0" smtClean="0">
                <a:ea typeface="ＭＳ Ｐゴシック" panose="020B0600070205080204" pitchFamily="34" charset="-128"/>
              </a:rPr>
              <a:t>Equality / Inequality Testing</a:t>
            </a:r>
            <a:endParaRPr lang="en-US" altLang="en-US" b="1" dirty="0" smtClean="0">
              <a:ea typeface="ＭＳ Ｐゴシック" panose="020B0600070205080204" pitchFamily="34" charset="-128"/>
            </a:endParaRPr>
          </a:p>
          <a:p>
            <a:r>
              <a:rPr lang="en-US" altLang="en-US" dirty="0" smtClean="0">
                <a:ea typeface="ＭＳ Ｐゴシック" panose="020B0600070205080204" pitchFamily="34" charset="-128"/>
              </a:rPr>
              <a:t>Sum, Maximum, Minimum, and Sorting</a:t>
            </a:r>
          </a:p>
          <a:p>
            <a:r>
              <a:rPr lang="en-US" altLang="en-US" dirty="0" smtClean="0">
                <a:ea typeface="ＭＳ Ｐゴシック" panose="020B0600070205080204" pitchFamily="34" charset="-128"/>
              </a:rPr>
              <a:t>Copying Lists</a:t>
            </a:r>
          </a:p>
        </p:txBody>
      </p:sp>
      <p:sp>
        <p:nvSpPr>
          <p:cNvPr id="2" name="Date Placeholder 1"/>
          <p:cNvSpPr>
            <a:spLocks noGrp="1"/>
          </p:cNvSpPr>
          <p:nvPr>
            <p:ph type="dt" sz="half" idx="10"/>
          </p:nvPr>
        </p:nvSpPr>
        <p:spPr/>
        <p:txBody>
          <a:bodyPr/>
          <a:lstStyle/>
          <a:p>
            <a:fld id="{F9992BAC-F3AA-46C3-8F9A-C87BEE7B3FD7}"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Goals</a:t>
            </a:r>
            <a:endParaRPr lang="en-US" dirty="0"/>
          </a:p>
        </p:txBody>
      </p:sp>
      <p:sp>
        <p:nvSpPr>
          <p:cNvPr id="3" name="Content Placeholder 2"/>
          <p:cNvSpPr>
            <a:spLocks noGrp="1"/>
          </p:cNvSpPr>
          <p:nvPr>
            <p:ph idx="1"/>
          </p:nvPr>
        </p:nvSpPr>
        <p:spPr/>
        <p:txBody>
          <a:bodyPr/>
          <a:lstStyle/>
          <a:p>
            <a:r>
              <a:rPr lang="en-US" dirty="0" smtClean="0"/>
              <a:t>To collect elements using lists</a:t>
            </a:r>
          </a:p>
          <a:p>
            <a:r>
              <a:rPr lang="en-US" dirty="0" smtClean="0"/>
              <a:t>To use the </a:t>
            </a:r>
            <a:r>
              <a:rPr lang="en-US" sz="1800" dirty="0" smtClean="0">
                <a:latin typeface="Consolas" panose="020B0609020204030204" pitchFamily="49" charset="0"/>
                <a:cs typeface="Consolas" panose="020B0609020204030204" pitchFamily="49" charset="0"/>
              </a:rPr>
              <a:t>for</a:t>
            </a:r>
            <a:r>
              <a:rPr lang="en-US" dirty="0" smtClean="0"/>
              <a:t> loop for traversing lists</a:t>
            </a:r>
          </a:p>
          <a:p>
            <a:r>
              <a:rPr lang="en-US" dirty="0" smtClean="0"/>
              <a:t>To use list comprehension</a:t>
            </a:r>
          </a:p>
          <a:p>
            <a:r>
              <a:rPr lang="en-US" dirty="0" smtClean="0"/>
              <a:t>To learn common algorithms for processing lists</a:t>
            </a:r>
          </a:p>
          <a:p>
            <a:r>
              <a:rPr lang="en-US" dirty="0" smtClean="0"/>
              <a:t>To use lists with functions</a:t>
            </a:r>
          </a:p>
          <a:p>
            <a:r>
              <a:rPr lang="en-US" dirty="0" smtClean="0"/>
              <a:t>To work with tables of data</a:t>
            </a:r>
          </a:p>
        </p:txBody>
      </p:sp>
      <p:sp>
        <p:nvSpPr>
          <p:cNvPr id="4" name="Date Placeholder 3"/>
          <p:cNvSpPr>
            <a:spLocks noGrp="1"/>
          </p:cNvSpPr>
          <p:nvPr>
            <p:ph type="dt" sz="half" idx="10"/>
          </p:nvPr>
        </p:nvSpPr>
        <p:spPr/>
        <p:txBody>
          <a:bodyPr/>
          <a:lstStyle/>
          <a:p>
            <a:fld id="{DD6CCED7-1CDB-4CDF-8D2E-EEE88CC5B6AE}" type="datetime1">
              <a:rPr lang="en-US" smtClean="0"/>
              <a:pPr/>
              <a:t>7/16/2017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2D440456-871D-4460-9198-DA705D47E4FB}" type="slidenum">
              <a:rPr lang="en-US" altLang="en-US" smtClean="0"/>
              <a:pPr/>
              <a:t>2</a:t>
            </a:fld>
            <a:endParaRPr lang="en-US" altLang="en-US"/>
          </a:p>
        </p:txBody>
      </p:sp>
    </p:spTree>
    <p:extLst>
      <p:ext uri="{BB962C8B-B14F-4D97-AF65-F5344CB8AC3E}">
        <p14:creationId xmlns:p14="http://schemas.microsoft.com/office/powerpoint/2010/main" xmlns="" val="11322365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solidFill>
                  <a:srgbClr val="0033CC"/>
                </a:solidFill>
                <a:ea typeface="ＭＳ Ｐゴシック" panose="020B0600070205080204" pitchFamily="34" charset="-128"/>
              </a:rPr>
              <a:t>Appending</a:t>
            </a:r>
            <a:r>
              <a:rPr lang="en-US" altLang="en-US" smtClean="0">
                <a:ea typeface="ＭＳ Ｐゴシック" panose="020B0600070205080204" pitchFamily="34" charset="-128"/>
              </a:rPr>
              <a:t> Elements</a:t>
            </a:r>
          </a:p>
        </p:txBody>
      </p:sp>
      <p:sp>
        <p:nvSpPr>
          <p:cNvPr id="31747"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Sometimes we may not know the values that will be contained in the list when it’s created </a:t>
            </a:r>
          </a:p>
          <a:p>
            <a:r>
              <a:rPr lang="en-US" altLang="en-US" dirty="0" smtClean="0">
                <a:ea typeface="ＭＳ Ｐゴシック" panose="020B0600070205080204" pitchFamily="34" charset="-128"/>
              </a:rPr>
              <a:t>In this case, we can create an empty list and </a:t>
            </a:r>
            <a:r>
              <a:rPr lang="en-US" altLang="en-US" dirty="0" smtClean="0">
                <a:solidFill>
                  <a:srgbClr val="0033CC"/>
                </a:solidFill>
                <a:ea typeface="ＭＳ Ｐゴシック" panose="020B0600070205080204" pitchFamily="34" charset="-128"/>
              </a:rPr>
              <a:t>add elements</a:t>
            </a:r>
            <a:r>
              <a:rPr lang="en-US" altLang="en-US" dirty="0" smtClean="0">
                <a:ea typeface="ＭＳ Ｐゴシック" panose="020B0600070205080204" pitchFamily="34" charset="-128"/>
              </a:rPr>
              <a:t> to the end as needed</a:t>
            </a:r>
          </a:p>
        </p:txBody>
      </p:sp>
      <p:sp>
        <p:nvSpPr>
          <p:cNvPr id="6" name="Content Placeholder 2"/>
          <p:cNvSpPr txBox="1">
            <a:spLocks/>
          </p:cNvSpPr>
          <p:nvPr/>
        </p:nvSpPr>
        <p:spPr bwMode="auto">
          <a:xfrm>
            <a:off x="762000" y="2743200"/>
            <a:ext cx="3200400" cy="2895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#1</a:t>
            </a:r>
          </a:p>
          <a:p>
            <a:pPr>
              <a:defRPr/>
            </a:pPr>
            <a:r>
              <a:rPr lang="en-US" dirty="0">
                <a:latin typeface="Consolas" pitchFamily="49" charset="0"/>
                <a:cs typeface="Consolas" pitchFamily="49" charset="0"/>
              </a:rPr>
              <a:t>friends = []</a:t>
            </a:r>
          </a:p>
          <a:p>
            <a:pPr>
              <a:defRPr/>
            </a:pPr>
            <a:endParaRPr lang="en-US" dirty="0">
              <a:latin typeface="Consolas" pitchFamily="49" charset="0"/>
              <a:cs typeface="Consolas" pitchFamily="49" charset="0"/>
            </a:endParaRPr>
          </a:p>
          <a:p>
            <a:pPr>
              <a:defRPr/>
            </a:pPr>
            <a:r>
              <a:rPr lang="en-US" dirty="0">
                <a:latin typeface="Consolas" pitchFamily="49" charset="0"/>
                <a:cs typeface="Consolas" pitchFamily="49" charset="0"/>
              </a:rPr>
              <a:t>#2</a:t>
            </a:r>
          </a:p>
          <a:p>
            <a:pPr>
              <a:defRPr/>
            </a:pPr>
            <a:r>
              <a:rPr lang="en-US" dirty="0">
                <a:latin typeface="Consolas" pitchFamily="49" charset="0"/>
                <a:cs typeface="Consolas" pitchFamily="49" charset="0"/>
              </a:rPr>
              <a:t>friends.</a:t>
            </a:r>
            <a:r>
              <a:rPr lang="en-US" dirty="0">
                <a:solidFill>
                  <a:srgbClr val="0033CC"/>
                </a:solidFill>
                <a:latin typeface="Consolas" pitchFamily="49" charset="0"/>
                <a:cs typeface="Consolas" pitchFamily="49" charset="0"/>
              </a:rPr>
              <a:t>append(</a:t>
            </a:r>
            <a:r>
              <a:rPr lang="en-US" dirty="0">
                <a:latin typeface="Consolas" pitchFamily="49" charset="0"/>
                <a:cs typeface="Consolas" pitchFamily="49" charset="0"/>
              </a:rPr>
              <a:t>"Harry"</a:t>
            </a:r>
            <a:r>
              <a:rPr lang="en-US" dirty="0">
                <a:solidFill>
                  <a:srgbClr val="0033CC"/>
                </a:solidFill>
                <a:latin typeface="Consolas" pitchFamily="49" charset="0"/>
                <a:cs typeface="Consolas" pitchFamily="49" charset="0"/>
              </a:rPr>
              <a:t>)</a:t>
            </a:r>
          </a:p>
          <a:p>
            <a:pPr>
              <a:defRPr/>
            </a:pPr>
            <a:endParaRPr lang="en-US" dirty="0">
              <a:latin typeface="Consolas" pitchFamily="49" charset="0"/>
              <a:cs typeface="Consolas" pitchFamily="49" charset="0"/>
            </a:endParaRPr>
          </a:p>
          <a:p>
            <a:pPr>
              <a:defRPr/>
            </a:pPr>
            <a:r>
              <a:rPr lang="en-US" dirty="0">
                <a:latin typeface="Consolas" pitchFamily="49" charset="0"/>
                <a:cs typeface="Consolas" pitchFamily="49" charset="0"/>
              </a:rPr>
              <a:t>#3</a:t>
            </a:r>
          </a:p>
          <a:p>
            <a:pPr>
              <a:defRPr/>
            </a:pPr>
            <a:r>
              <a:rPr lang="en-US" dirty="0">
                <a:latin typeface="Consolas" pitchFamily="49" charset="0"/>
                <a:cs typeface="Consolas" pitchFamily="49" charset="0"/>
              </a:rPr>
              <a:t>friends.</a:t>
            </a:r>
            <a:r>
              <a:rPr lang="en-US" dirty="0">
                <a:solidFill>
                  <a:srgbClr val="0033CC"/>
                </a:solidFill>
                <a:latin typeface="Consolas" pitchFamily="49" charset="0"/>
                <a:cs typeface="Consolas" pitchFamily="49" charset="0"/>
              </a:rPr>
              <a:t>append(</a:t>
            </a:r>
            <a:r>
              <a:rPr lang="en-US" dirty="0">
                <a:latin typeface="Consolas" pitchFamily="49" charset="0"/>
                <a:cs typeface="Consolas" pitchFamily="49" charset="0"/>
              </a:rPr>
              <a:t>"Emily"</a:t>
            </a:r>
            <a:r>
              <a:rPr lang="en-US" dirty="0">
                <a:solidFill>
                  <a:srgbClr val="0033CC"/>
                </a:solidFill>
                <a:latin typeface="Consolas" pitchFamily="49" charset="0"/>
                <a:cs typeface="Consolas" pitchFamily="49" charset="0"/>
              </a:rPr>
              <a:t>)</a:t>
            </a:r>
          </a:p>
          <a:p>
            <a:pPr>
              <a:defRPr/>
            </a:pPr>
            <a:r>
              <a:rPr lang="en-US" dirty="0">
                <a:latin typeface="Consolas" pitchFamily="49" charset="0"/>
                <a:cs typeface="Consolas" pitchFamily="49" charset="0"/>
              </a:rPr>
              <a:t>friends.</a:t>
            </a:r>
            <a:r>
              <a:rPr lang="en-US" dirty="0">
                <a:solidFill>
                  <a:srgbClr val="0033CC"/>
                </a:solidFill>
                <a:latin typeface="Consolas" pitchFamily="49" charset="0"/>
                <a:cs typeface="Consolas" pitchFamily="49" charset="0"/>
              </a:rPr>
              <a:t>append(</a:t>
            </a:r>
            <a:r>
              <a:rPr lang="en-US" dirty="0">
                <a:latin typeface="Consolas" pitchFamily="49" charset="0"/>
                <a:cs typeface="Consolas" pitchFamily="49" charset="0"/>
              </a:rPr>
              <a:t>"Bob"</a:t>
            </a:r>
            <a:r>
              <a:rPr lang="en-US" dirty="0">
                <a:solidFill>
                  <a:srgbClr val="0033CC"/>
                </a:solidFill>
                <a:latin typeface="Consolas" pitchFamily="49" charset="0"/>
                <a:cs typeface="Consolas" pitchFamily="49" charset="0"/>
              </a:rPr>
              <a:t>)</a:t>
            </a:r>
          </a:p>
          <a:p>
            <a:pPr>
              <a:defRPr/>
            </a:pPr>
            <a:r>
              <a:rPr lang="en-US" dirty="0">
                <a:latin typeface="Consolas" pitchFamily="49" charset="0"/>
                <a:cs typeface="Consolas" pitchFamily="49" charset="0"/>
              </a:rPr>
              <a:t>friends.</a:t>
            </a:r>
            <a:r>
              <a:rPr lang="en-US" dirty="0">
                <a:solidFill>
                  <a:srgbClr val="0033CC"/>
                </a:solidFill>
                <a:latin typeface="Consolas" pitchFamily="49" charset="0"/>
                <a:cs typeface="Consolas" pitchFamily="49" charset="0"/>
              </a:rPr>
              <a:t>append(</a:t>
            </a:r>
            <a:r>
              <a:rPr lang="en-US" dirty="0">
                <a:latin typeface="Consolas" pitchFamily="49" charset="0"/>
                <a:cs typeface="Consolas" pitchFamily="49" charset="0"/>
              </a:rPr>
              <a:t>"Cari"</a:t>
            </a:r>
            <a:r>
              <a:rPr lang="en-US" dirty="0">
                <a:solidFill>
                  <a:srgbClr val="0033CC"/>
                </a:solidFill>
                <a:latin typeface="Consolas" pitchFamily="49" charset="0"/>
                <a:cs typeface="Consolas" pitchFamily="49" charset="0"/>
              </a:rPr>
              <a:t>)</a:t>
            </a:r>
            <a:endParaRPr lang="fr-FR" dirty="0">
              <a:solidFill>
                <a:srgbClr val="0033CC"/>
              </a:solidFill>
              <a:latin typeface="Consolas" pitchFamily="49" charset="0"/>
              <a:cs typeface="Consolas" pitchFamily="49" charset="0"/>
            </a:endParaRPr>
          </a:p>
        </p:txBody>
      </p:sp>
      <p:pic>
        <p:nvPicPr>
          <p:cNvPr id="111618" name="Picture 2" descr="U:\PC\publisher\2013 wiley slides\Ch 5-9, FM\Chapter  6\Media\Illustrations\py_06_03_300dp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r="66743"/>
          <a:stretch>
            <a:fillRect/>
          </a:stretch>
        </p:blipFill>
        <p:spPr bwMode="auto">
          <a:xfrm>
            <a:off x="4038600" y="2438400"/>
            <a:ext cx="3014662" cy="157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2" descr="U:\PC\publisher\2013 wiley slides\Ch 5-9, FM\Chapter  6\Media\Illustrations\py_06_03_300dp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33888" r="33966"/>
          <a:stretch>
            <a:fillRect/>
          </a:stretch>
        </p:blipFill>
        <p:spPr bwMode="auto">
          <a:xfrm>
            <a:off x="4343400" y="3429000"/>
            <a:ext cx="3217863" cy="174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2" descr="U:\PC\publisher\2013 wiley slides\Ch 5-9, FM\Chapter  6\Media\Illustrations\py_06_03_300dp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67609"/>
          <a:stretch>
            <a:fillRect/>
          </a:stretch>
        </p:blipFill>
        <p:spPr bwMode="auto">
          <a:xfrm>
            <a:off x="4876800" y="4572000"/>
            <a:ext cx="2886075" cy="151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9D183497-A18E-41C9-BEB1-CC852CD582C4}" type="datetime1">
              <a:rPr lang="en-US" smtClean="0"/>
              <a:pPr/>
              <a:t>7/16/2017</a:t>
            </a:fld>
            <a:endParaRPr lang="en-US" dirty="0"/>
          </a:p>
        </p:txBody>
      </p:sp>
      <p:sp>
        <p:nvSpPr>
          <p:cNvPr id="3" name="Slide Number Placeholder 2"/>
          <p:cNvSpPr>
            <a:spLocks noGrp="1"/>
          </p:cNvSpPr>
          <p:nvPr>
            <p:ph type="sldNum" sz="quarter" idx="12"/>
          </p:nvPr>
        </p:nvSpPr>
        <p:spPr>
          <a:xfrm>
            <a:off x="7425344" y="5850186"/>
            <a:ext cx="984019" cy="365125"/>
          </a:xfrm>
        </p:spPr>
        <p:txBody>
          <a:bodyPr/>
          <a:lstStyle/>
          <a:p>
            <a:r>
              <a:rPr lang="en-US" altLang="en-US" smtClean="0"/>
              <a:t>Page </a:t>
            </a:r>
            <a:fld id="{2D440456-871D-4460-9198-DA705D47E4FB}" type="slidenum">
              <a:rPr lang="en-US" altLang="en-US" smtClean="0"/>
              <a:pPr/>
              <a:t>20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1618"/>
                                        </p:tgtEl>
                                        <p:attrNameLst>
                                          <p:attrName>style.visibility</p:attrName>
                                        </p:attrNameLst>
                                      </p:cBhvr>
                                      <p:to>
                                        <p:strVal val="visible"/>
                                      </p:to>
                                    </p:set>
                                  </p:childTnLst>
                                  <p:subTnLst>
                                    <p:set>
                                      <p:cBhvr override="childStyle">
                                        <p:cTn dur="1" fill="hold" display="0" masterRel="nextClick" afterEffect="1"/>
                                        <p:tgtEl>
                                          <p:spTgt spid="11161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solidFill>
                  <a:srgbClr val="0033CC"/>
                </a:solidFill>
                <a:ea typeface="ＭＳ Ｐゴシック" panose="020B0600070205080204" pitchFamily="34" charset="-128"/>
              </a:rPr>
              <a:t>Inserting</a:t>
            </a:r>
            <a:r>
              <a:rPr lang="en-US" altLang="en-US" smtClean="0">
                <a:ea typeface="ＭＳ Ｐゴシック" panose="020B0600070205080204" pitchFamily="34" charset="-128"/>
              </a:rPr>
              <a:t> an Element</a:t>
            </a:r>
          </a:p>
        </p:txBody>
      </p:sp>
      <p:sp>
        <p:nvSpPr>
          <p:cNvPr id="32771"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Sometimes the order in which elements are added to a list is important</a:t>
            </a:r>
          </a:p>
          <a:p>
            <a:pPr lvl="1"/>
            <a:r>
              <a:rPr lang="en-US" altLang="en-US" sz="2000" dirty="0" smtClean="0">
                <a:ea typeface="ＭＳ Ｐゴシック" panose="020B0600070205080204" pitchFamily="34" charset="-128"/>
              </a:rPr>
              <a:t>A new element has to be </a:t>
            </a:r>
            <a:r>
              <a:rPr lang="en-US" altLang="en-US" sz="2000" dirty="0" smtClean="0">
                <a:solidFill>
                  <a:srgbClr val="0033CC"/>
                </a:solidFill>
                <a:ea typeface="ＭＳ Ｐゴシック" panose="020B0600070205080204" pitchFamily="34" charset="-128"/>
              </a:rPr>
              <a:t>inserted at a specific position </a:t>
            </a:r>
            <a:r>
              <a:rPr lang="en-US" altLang="en-US" sz="2000" dirty="0" smtClean="0">
                <a:ea typeface="ＭＳ Ｐゴシック" panose="020B0600070205080204" pitchFamily="34" charset="-128"/>
              </a:rPr>
              <a:t>in the list</a:t>
            </a:r>
          </a:p>
        </p:txBody>
      </p:sp>
      <p:sp>
        <p:nvSpPr>
          <p:cNvPr id="6" name="Content Placeholder 2"/>
          <p:cNvSpPr txBox="1">
            <a:spLocks/>
          </p:cNvSpPr>
          <p:nvPr/>
        </p:nvSpPr>
        <p:spPr bwMode="auto">
          <a:xfrm>
            <a:off x="609600" y="2286000"/>
            <a:ext cx="3200400" cy="2522538"/>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#1</a:t>
            </a:r>
          </a:p>
          <a:p>
            <a:pPr>
              <a:defRPr/>
            </a:pPr>
            <a:r>
              <a:rPr lang="en-US" dirty="0">
                <a:latin typeface="Consolas" pitchFamily="49" charset="0"/>
                <a:cs typeface="Consolas" pitchFamily="49" charset="0"/>
              </a:rPr>
              <a:t>friends = ["Harry", "Emily", "Bob", "Cari"]</a:t>
            </a:r>
          </a:p>
          <a:p>
            <a:pPr>
              <a:defRPr/>
            </a:pPr>
            <a:endParaRPr lang="en-US" dirty="0">
              <a:latin typeface="Consolas" pitchFamily="49" charset="0"/>
              <a:cs typeface="Consolas" pitchFamily="49" charset="0"/>
            </a:endParaRPr>
          </a:p>
          <a:p>
            <a:pPr>
              <a:defRPr/>
            </a:pPr>
            <a:r>
              <a:rPr lang="en-US" dirty="0">
                <a:latin typeface="Consolas" pitchFamily="49" charset="0"/>
                <a:cs typeface="Consolas" pitchFamily="49" charset="0"/>
              </a:rPr>
              <a:t>#2</a:t>
            </a:r>
          </a:p>
          <a:p>
            <a:pPr>
              <a:defRPr/>
            </a:pPr>
            <a:r>
              <a:rPr lang="en-US" dirty="0">
                <a:latin typeface="Consolas" pitchFamily="49" charset="0"/>
                <a:cs typeface="Consolas" pitchFamily="49" charset="0"/>
              </a:rPr>
              <a:t>friends.</a:t>
            </a:r>
            <a:r>
              <a:rPr lang="en-US" dirty="0">
                <a:solidFill>
                  <a:srgbClr val="0033CC"/>
                </a:solidFill>
                <a:latin typeface="Consolas" pitchFamily="49" charset="0"/>
                <a:cs typeface="Consolas" pitchFamily="49" charset="0"/>
              </a:rPr>
              <a:t>insert(</a:t>
            </a:r>
            <a:r>
              <a:rPr lang="en-US" dirty="0">
                <a:latin typeface="Consolas" pitchFamily="49" charset="0"/>
                <a:cs typeface="Consolas" pitchFamily="49" charset="0"/>
              </a:rPr>
              <a:t>1, "Cindy"</a:t>
            </a:r>
            <a:r>
              <a:rPr lang="en-US" dirty="0">
                <a:solidFill>
                  <a:srgbClr val="0033CC"/>
                </a:solidFill>
                <a:latin typeface="Consolas" pitchFamily="49" charset="0"/>
                <a:cs typeface="Consolas" pitchFamily="49" charset="0"/>
              </a:rPr>
              <a:t>)</a:t>
            </a:r>
          </a:p>
        </p:txBody>
      </p:sp>
      <p:pic>
        <p:nvPicPr>
          <p:cNvPr id="112642" name="Picture 2" descr="U:\PC\publisher\2013 wiley slides\Ch 5-9, FM\Chapter  6\Media\Illustrations\py_06_04_300dp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r="39159" b="69904"/>
          <a:stretch>
            <a:fillRect/>
          </a:stretch>
        </p:blipFill>
        <p:spPr bwMode="auto">
          <a:xfrm>
            <a:off x="4419600" y="2667000"/>
            <a:ext cx="3390900" cy="159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2" descr="U:\PC\publisher\2013 wiley slides\Ch 5-9, FM\Chapter  6\Media\Illustrations\py_06_04_300dp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1659" t="32561" r="3458" b="37888"/>
          <a:stretch>
            <a:fillRect/>
          </a:stretch>
        </p:blipFill>
        <p:spPr bwMode="auto">
          <a:xfrm>
            <a:off x="3886200" y="4800600"/>
            <a:ext cx="5106988" cy="1508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F4D40007-71A2-4747-AB4B-395D07A3BC1B}"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21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42"/>
                                        </p:tgtEl>
                                        <p:attrNameLst>
                                          <p:attrName>style.visibility</p:attrName>
                                        </p:attrNameLst>
                                      </p:cBhvr>
                                      <p:to>
                                        <p:strVal val="visible"/>
                                      </p:to>
                                    </p:set>
                                  </p:childTnLst>
                                  <p:subTnLst>
                                    <p:set>
                                      <p:cBhvr override="childStyle">
                                        <p:cTn dur="1" fill="hold" display="0" masterRel="nextClick" afterEffect="1"/>
                                        <p:tgtEl>
                                          <p:spTgt spid="11264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solidFill>
                  <a:srgbClr val="0033CC"/>
                </a:solidFill>
                <a:ea typeface="ＭＳ Ｐゴシック" panose="020B0600070205080204" pitchFamily="34" charset="-128"/>
              </a:rPr>
              <a:t>Finding</a:t>
            </a:r>
            <a:r>
              <a:rPr lang="en-US" altLang="en-US" smtClean="0">
                <a:ea typeface="ＭＳ Ｐゴシック" panose="020B0600070205080204" pitchFamily="34" charset="-128"/>
              </a:rPr>
              <a:t> an Element</a:t>
            </a:r>
          </a:p>
        </p:txBody>
      </p:sp>
      <p:sp>
        <p:nvSpPr>
          <p:cNvPr id="33795" name="Content Placeholder 2"/>
          <p:cNvSpPr>
            <a:spLocks noGrp="1"/>
          </p:cNvSpPr>
          <p:nvPr>
            <p:ph idx="1"/>
          </p:nvPr>
        </p:nvSpPr>
        <p:spPr>
          <a:xfrm>
            <a:off x="822959" y="1255006"/>
            <a:ext cx="7543801" cy="802394"/>
          </a:xfrm>
        </p:spPr>
        <p:txBody>
          <a:bodyPr>
            <a:normAutofit/>
          </a:bodyPr>
          <a:lstStyle/>
          <a:p>
            <a:r>
              <a:rPr lang="en-US" altLang="en-US" dirty="0" smtClean="0">
                <a:ea typeface="ＭＳ Ｐゴシック" panose="020B0600070205080204" pitchFamily="34" charset="-128"/>
              </a:rPr>
              <a:t>If you simply want to know </a:t>
            </a:r>
            <a:r>
              <a:rPr lang="en-US" altLang="en-US" dirty="0" smtClean="0">
                <a:solidFill>
                  <a:srgbClr val="0033CC"/>
                </a:solidFill>
                <a:ea typeface="ＭＳ Ｐゴシック" panose="020B0600070205080204" pitchFamily="34" charset="-128"/>
              </a:rPr>
              <a:t>whether an element is present in a list</a:t>
            </a:r>
            <a:r>
              <a:rPr lang="en-US" altLang="en-US" dirty="0" smtClean="0">
                <a:ea typeface="ＭＳ Ｐゴシック" panose="020B0600070205080204" pitchFamily="34" charset="-128"/>
              </a:rPr>
              <a:t>, use the </a:t>
            </a:r>
            <a:r>
              <a:rPr lang="en-US" altLang="en-US" dirty="0" smtClean="0">
                <a:solidFill>
                  <a:srgbClr val="0033CC"/>
                </a:solidFill>
                <a:ea typeface="ＭＳ Ｐゴシック" panose="020B0600070205080204" pitchFamily="34" charset="-128"/>
                <a:cs typeface="Consolas" panose="020B0609020204030204" pitchFamily="49" charset="0"/>
              </a:rPr>
              <a:t>in</a:t>
            </a:r>
            <a:r>
              <a:rPr lang="en-US" altLang="en-US" dirty="0" smtClean="0">
                <a:ea typeface="ＭＳ Ｐゴシック" panose="020B0600070205080204" pitchFamily="34" charset="-128"/>
              </a:rPr>
              <a:t> operator:</a:t>
            </a:r>
            <a:endParaRPr lang="en-US" altLang="en-US" sz="2000" dirty="0" smtClean="0">
              <a:ea typeface="ＭＳ Ｐゴシック" panose="020B0600070205080204" pitchFamily="34" charset="-128"/>
            </a:endParaRPr>
          </a:p>
        </p:txBody>
      </p:sp>
      <p:sp>
        <p:nvSpPr>
          <p:cNvPr id="6" name="Content Placeholder 2"/>
          <p:cNvSpPr txBox="1">
            <a:spLocks/>
          </p:cNvSpPr>
          <p:nvPr/>
        </p:nvSpPr>
        <p:spPr bwMode="auto">
          <a:xfrm>
            <a:off x="990600" y="2057400"/>
            <a:ext cx="4014787"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if "Cindy" </a:t>
            </a:r>
            <a:r>
              <a:rPr lang="en-US" dirty="0">
                <a:solidFill>
                  <a:srgbClr val="0033CC"/>
                </a:solidFill>
                <a:latin typeface="Consolas" pitchFamily="49" charset="0"/>
                <a:cs typeface="Consolas" pitchFamily="49" charset="0"/>
              </a:rPr>
              <a:t>in</a:t>
            </a:r>
            <a:r>
              <a:rPr lang="en-US" dirty="0">
                <a:latin typeface="Consolas" pitchFamily="49" charset="0"/>
                <a:cs typeface="Consolas" pitchFamily="49" charset="0"/>
              </a:rPr>
              <a:t> friends :</a:t>
            </a:r>
          </a:p>
          <a:p>
            <a:pPr>
              <a:defRPr/>
            </a:pPr>
            <a:r>
              <a:rPr lang="en-US" dirty="0">
                <a:latin typeface="Consolas" pitchFamily="49" charset="0"/>
                <a:cs typeface="Consolas" pitchFamily="49" charset="0"/>
              </a:rPr>
              <a:t>    print("She's a friend")</a:t>
            </a:r>
          </a:p>
        </p:txBody>
      </p:sp>
      <p:sp>
        <p:nvSpPr>
          <p:cNvPr id="7" name="Content Placeholder 2"/>
          <p:cNvSpPr txBox="1">
            <a:spLocks/>
          </p:cNvSpPr>
          <p:nvPr/>
        </p:nvSpPr>
        <p:spPr bwMode="auto">
          <a:xfrm>
            <a:off x="762000" y="4191000"/>
            <a:ext cx="76962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friends = ["Harry", "Emily", "Bob", "Cari", "Emily"]</a:t>
            </a:r>
          </a:p>
          <a:p>
            <a:pPr>
              <a:defRPr/>
            </a:pPr>
            <a:r>
              <a:rPr lang="en-US" dirty="0">
                <a:latin typeface="Consolas" pitchFamily="49" charset="0"/>
                <a:cs typeface="Consolas" pitchFamily="49" charset="0"/>
              </a:rPr>
              <a:t>n = friends.</a:t>
            </a:r>
            <a:r>
              <a:rPr lang="en-US" dirty="0">
                <a:solidFill>
                  <a:srgbClr val="0033CC"/>
                </a:solidFill>
                <a:latin typeface="Consolas" pitchFamily="49" charset="0"/>
                <a:cs typeface="Consolas" pitchFamily="49" charset="0"/>
              </a:rPr>
              <a:t>index(</a:t>
            </a:r>
            <a:r>
              <a:rPr lang="en-US" dirty="0">
                <a:latin typeface="Consolas" pitchFamily="49" charset="0"/>
                <a:cs typeface="Consolas" pitchFamily="49" charset="0"/>
              </a:rPr>
              <a:t>"Emily"</a:t>
            </a:r>
            <a:r>
              <a:rPr lang="en-US" dirty="0">
                <a:solidFill>
                  <a:srgbClr val="0033CC"/>
                </a:solidFill>
                <a:latin typeface="Consolas" pitchFamily="49" charset="0"/>
                <a:cs typeface="Consolas" pitchFamily="49" charset="0"/>
              </a:rPr>
              <a:t>)</a:t>
            </a:r>
            <a:r>
              <a:rPr lang="en-US" dirty="0">
                <a:latin typeface="Consolas" pitchFamily="49" charset="0"/>
                <a:cs typeface="Consolas" pitchFamily="49" charset="0"/>
              </a:rPr>
              <a:t> # Sets n to 1</a:t>
            </a:r>
          </a:p>
        </p:txBody>
      </p:sp>
      <p:sp>
        <p:nvSpPr>
          <p:cNvPr id="2" name="Date Placeholder 1"/>
          <p:cNvSpPr>
            <a:spLocks noGrp="1"/>
          </p:cNvSpPr>
          <p:nvPr>
            <p:ph type="dt" sz="half" idx="10"/>
          </p:nvPr>
        </p:nvSpPr>
        <p:spPr/>
        <p:txBody>
          <a:bodyPr/>
          <a:lstStyle/>
          <a:p>
            <a:fld id="{BDD87D5D-562D-4941-B8B5-5419D2F544CF}"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22</a:t>
            </a:fld>
            <a:endParaRPr lang="en-US" altLang="en-US"/>
          </a:p>
        </p:txBody>
      </p:sp>
      <p:sp>
        <p:nvSpPr>
          <p:cNvPr id="8" name="Content Placeholder 2"/>
          <p:cNvSpPr txBox="1">
            <a:spLocks/>
          </p:cNvSpPr>
          <p:nvPr/>
        </p:nvSpPr>
        <p:spPr>
          <a:xfrm>
            <a:off x="838199" y="3139800"/>
            <a:ext cx="7543801" cy="83470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altLang="en-US" dirty="0" smtClean="0">
                <a:ea typeface="ＭＳ Ｐゴシック" panose="020B0600070205080204" pitchFamily="34" charset="-128"/>
              </a:rPr>
              <a:t>Often, you want to know the </a:t>
            </a:r>
            <a:r>
              <a:rPr lang="en-US" altLang="en-US" dirty="0" smtClean="0">
                <a:solidFill>
                  <a:srgbClr val="0033CC"/>
                </a:solidFill>
                <a:ea typeface="ＭＳ Ｐゴシック" panose="020B0600070205080204" pitchFamily="34" charset="-128"/>
              </a:rPr>
              <a:t>position at which an element occurs</a:t>
            </a:r>
            <a:r>
              <a:rPr lang="en-US" altLang="en-US" dirty="0" smtClean="0">
                <a:ea typeface="ＭＳ Ｐゴシック" panose="020B0600070205080204" pitchFamily="34" charset="-128"/>
              </a:rPr>
              <a:t> </a:t>
            </a:r>
          </a:p>
          <a:p>
            <a:pPr lvl="1" fontAlgn="auto"/>
            <a:r>
              <a:rPr lang="en-US" altLang="en-US" sz="2000" dirty="0" smtClean="0">
                <a:ea typeface="ＭＳ Ｐゴシック" panose="020B0600070205080204" pitchFamily="34" charset="-128"/>
              </a:rPr>
              <a:t>The </a:t>
            </a:r>
            <a:r>
              <a:rPr lang="en-US" altLang="en-US" sz="2000" dirty="0" smtClean="0">
                <a:ea typeface="ＭＳ Ｐゴシック" panose="020B0600070205080204" pitchFamily="34" charset="-128"/>
                <a:cs typeface="Consolas" panose="020B0609020204030204" pitchFamily="49" charset="0"/>
              </a:rPr>
              <a:t>index()</a:t>
            </a:r>
            <a:r>
              <a:rPr lang="en-US" altLang="en-US" sz="2000" dirty="0" smtClean="0">
                <a:ea typeface="ＭＳ Ｐゴシック" panose="020B0600070205080204" pitchFamily="34" charset="-128"/>
              </a:rPr>
              <a:t> method yields the index of the first match</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smtClean="0">
                <a:solidFill>
                  <a:srgbClr val="0033CC"/>
                </a:solidFill>
                <a:ea typeface="ＭＳ Ｐゴシック" panose="020B0600070205080204" pitchFamily="34" charset="-128"/>
              </a:rPr>
              <a:t>Removing</a:t>
            </a:r>
            <a:r>
              <a:rPr lang="en-US" altLang="en-US" dirty="0" smtClean="0">
                <a:ea typeface="ＭＳ Ｐゴシック" panose="020B0600070205080204" pitchFamily="34" charset="-128"/>
              </a:rPr>
              <a:t> an Element (1)</a:t>
            </a:r>
          </a:p>
        </p:txBody>
      </p:sp>
      <p:sp>
        <p:nvSpPr>
          <p:cNvPr id="3" name="Content Placeholder 2"/>
          <p:cNvSpPr>
            <a:spLocks noGrp="1"/>
          </p:cNvSpPr>
          <p:nvPr>
            <p:ph idx="1"/>
          </p:nvPr>
        </p:nvSpPr>
        <p:spPr>
          <a:xfrm>
            <a:off x="822959" y="1255006"/>
            <a:ext cx="7543801" cy="726194"/>
          </a:xfrm>
        </p:spPr>
        <p:txBody>
          <a:bodyPr>
            <a:normAutofit/>
          </a:bodyPr>
          <a:lstStyle/>
          <a:p>
            <a:pPr>
              <a:defRPr/>
            </a:pPr>
            <a:r>
              <a:rPr lang="en-US" dirty="0"/>
              <a:t>The </a:t>
            </a:r>
            <a:r>
              <a:rPr lang="en-US" dirty="0" smtClean="0">
                <a:solidFill>
                  <a:srgbClr val="0033CC"/>
                </a:solidFill>
                <a:cs typeface="Consolas" pitchFamily="49" charset="0"/>
              </a:rPr>
              <a:t>pop()</a:t>
            </a:r>
            <a:r>
              <a:rPr lang="en-US" dirty="0" smtClean="0">
                <a:solidFill>
                  <a:srgbClr val="0033CC"/>
                </a:solidFill>
              </a:rPr>
              <a:t> </a:t>
            </a:r>
            <a:r>
              <a:rPr lang="en-US" dirty="0"/>
              <a:t>method removes the element at a given </a:t>
            </a:r>
            <a:r>
              <a:rPr lang="en-US" dirty="0" smtClean="0"/>
              <a:t>position</a:t>
            </a:r>
          </a:p>
          <a:p>
            <a:pPr>
              <a:defRPr/>
            </a:pPr>
            <a:endParaRPr lang="en-US" dirty="0" smtClean="0"/>
          </a:p>
          <a:p>
            <a:pPr>
              <a:defRPr/>
            </a:pPr>
            <a:endParaRPr lang="en-US" dirty="0" smtClean="0"/>
          </a:p>
          <a:p>
            <a:pPr marL="0" indent="0">
              <a:buFont typeface="Wingdings" panose="05000000000000000000" pitchFamily="2" charset="2"/>
              <a:buNone/>
              <a:defRPr/>
            </a:pPr>
            <a:endParaRPr lang="en-US" dirty="0"/>
          </a:p>
        </p:txBody>
      </p:sp>
      <p:sp>
        <p:nvSpPr>
          <p:cNvPr id="6" name="Content Placeholder 2"/>
          <p:cNvSpPr txBox="1">
            <a:spLocks/>
          </p:cNvSpPr>
          <p:nvPr/>
        </p:nvSpPr>
        <p:spPr bwMode="auto">
          <a:xfrm>
            <a:off x="762000" y="1752600"/>
            <a:ext cx="7620000" cy="1066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friends = ["Harry", "Cindy", "Emily", "Bob", "</a:t>
            </a:r>
            <a:r>
              <a:rPr lang="en-US" dirty="0" err="1">
                <a:latin typeface="Consolas" pitchFamily="49" charset="0"/>
                <a:cs typeface="Consolas" pitchFamily="49" charset="0"/>
              </a:rPr>
              <a:t>Cari</a:t>
            </a:r>
            <a:r>
              <a:rPr lang="en-US" dirty="0" smtClean="0">
                <a:latin typeface="Consolas" pitchFamily="49" charset="0"/>
                <a:cs typeface="Consolas" pitchFamily="49" charset="0"/>
              </a:rPr>
              <a:t>","</a:t>
            </a:r>
            <a:r>
              <a:rPr lang="en-US" dirty="0">
                <a:latin typeface="Consolas" pitchFamily="49" charset="0"/>
                <a:cs typeface="Consolas" pitchFamily="49" charset="0"/>
              </a:rPr>
              <a:t>Bill"]</a:t>
            </a:r>
          </a:p>
          <a:p>
            <a:pPr>
              <a:defRPr/>
            </a:pPr>
            <a:r>
              <a:rPr lang="en-US" dirty="0">
                <a:latin typeface="Consolas" pitchFamily="49" charset="0"/>
                <a:cs typeface="Consolas" pitchFamily="49" charset="0"/>
              </a:rPr>
              <a:t>friends.</a:t>
            </a:r>
            <a:r>
              <a:rPr lang="en-US" dirty="0">
                <a:solidFill>
                  <a:srgbClr val="0033CC"/>
                </a:solidFill>
                <a:latin typeface="Consolas" pitchFamily="49" charset="0"/>
                <a:cs typeface="Consolas" pitchFamily="49" charset="0"/>
              </a:rPr>
              <a:t>pop(</a:t>
            </a:r>
            <a:r>
              <a:rPr lang="en-US" dirty="0">
                <a:latin typeface="Consolas" pitchFamily="49" charset="0"/>
                <a:cs typeface="Consolas" pitchFamily="49" charset="0"/>
              </a:rPr>
              <a:t>1</a:t>
            </a:r>
            <a:r>
              <a:rPr lang="en-US" dirty="0">
                <a:solidFill>
                  <a:srgbClr val="0033CC"/>
                </a:solidFill>
                <a:latin typeface="Consolas" pitchFamily="49" charset="0"/>
                <a:cs typeface="Consolas" pitchFamily="49" charset="0"/>
              </a:rPr>
              <a:t>)</a:t>
            </a:r>
          </a:p>
        </p:txBody>
      </p:sp>
      <p:pic>
        <p:nvPicPr>
          <p:cNvPr id="8" name="Picture 2" descr="U:\PC\publisher\2013 wiley slides\Ch 5-9, FM\Chapter  6\Media\Illustrations\py_06_05_300dp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1958" t="56047" r="3613"/>
          <a:stretch>
            <a:fillRect/>
          </a:stretch>
        </p:blipFill>
        <p:spPr bwMode="auto">
          <a:xfrm>
            <a:off x="3505200" y="4572000"/>
            <a:ext cx="5407025" cy="1654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D5226D1F-9703-4D5D-9BE5-64B85DE037D1}" type="datetime1">
              <a:rPr lang="en-US" smtClean="0"/>
              <a:pPr/>
              <a:t>7/16/2017</a:t>
            </a:fld>
            <a:endParaRPr lang="en-US" dirty="0"/>
          </a:p>
        </p:txBody>
      </p:sp>
      <p:sp>
        <p:nvSpPr>
          <p:cNvPr id="4" name="Slide Number Placeholder 3"/>
          <p:cNvSpPr>
            <a:spLocks noGrp="1"/>
          </p:cNvSpPr>
          <p:nvPr>
            <p:ph type="sldNum" sz="quarter" idx="12"/>
          </p:nvPr>
        </p:nvSpPr>
        <p:spPr/>
        <p:txBody>
          <a:bodyPr/>
          <a:lstStyle/>
          <a:p>
            <a:r>
              <a:rPr lang="en-US" altLang="en-US" smtClean="0"/>
              <a:t>Page </a:t>
            </a:r>
            <a:fld id="{2D440456-871D-4460-9198-DA705D47E4FB}" type="slidenum">
              <a:rPr lang="en-US" altLang="en-US" smtClean="0"/>
              <a:pPr/>
              <a:t>23</a:t>
            </a:fld>
            <a:endParaRPr lang="en-US" altLang="en-US"/>
          </a:p>
        </p:txBody>
      </p:sp>
      <p:sp>
        <p:nvSpPr>
          <p:cNvPr id="10" name="Content Placeholder 2"/>
          <p:cNvSpPr txBox="1">
            <a:spLocks/>
          </p:cNvSpPr>
          <p:nvPr/>
        </p:nvSpPr>
        <p:spPr>
          <a:xfrm>
            <a:off x="609600" y="3032993"/>
            <a:ext cx="7543801" cy="1053272"/>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fontAlgn="auto">
              <a:defRPr/>
            </a:pPr>
            <a:r>
              <a:rPr lang="en-US" sz="2000" dirty="0" smtClean="0"/>
              <a:t>All of the elements following the removed element are moved up one position to close the gap</a:t>
            </a:r>
          </a:p>
          <a:p>
            <a:pPr lvl="1" fontAlgn="auto">
              <a:defRPr/>
            </a:pPr>
            <a:r>
              <a:rPr lang="en-US" sz="2000" dirty="0" smtClean="0"/>
              <a:t>The length of the list is reduced by 1</a:t>
            </a:r>
            <a:endParaRPr lang="en-US" sz="2000" dirty="0"/>
          </a:p>
        </p:txBody>
      </p:sp>
      <p:pic>
        <p:nvPicPr>
          <p:cNvPr id="113666" name="Picture 2" descr="U:\PC\publisher\2013 wiley slides\Ch 5-9, FM\Chapter  6\Media\Illustrations\py_06_05_300dp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2106" t="2585" r="41052" b="49573"/>
          <a:stretch>
            <a:fillRect/>
          </a:stretch>
        </p:blipFill>
        <p:spPr bwMode="auto">
          <a:xfrm>
            <a:off x="457200" y="4038600"/>
            <a:ext cx="3367088" cy="1862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66"/>
                                        </p:tgtEl>
                                        <p:attrNameLst>
                                          <p:attrName>style.visibility</p:attrName>
                                        </p:attrNameLst>
                                      </p:cBhvr>
                                      <p:to>
                                        <p:strVal val="visible"/>
                                      </p:to>
                                    </p:set>
                                  </p:childTnLst>
                                  <p:subTnLst>
                                    <p:set>
                                      <p:cBhvr override="childStyle">
                                        <p:cTn dur="1" fill="hold" display="0" masterRel="nextClick" afterEffect="1"/>
                                        <p:tgtEl>
                                          <p:spTgt spid="11366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smtClean="0">
                <a:solidFill>
                  <a:srgbClr val="0033CC"/>
                </a:solidFill>
                <a:ea typeface="ＭＳ Ｐゴシック" panose="020B0600070205080204" pitchFamily="34" charset="-128"/>
              </a:rPr>
              <a:t>Removing</a:t>
            </a:r>
            <a:r>
              <a:rPr lang="en-US" altLang="en-US" dirty="0" smtClean="0">
                <a:ea typeface="ＭＳ Ｐゴシック" panose="020B0600070205080204" pitchFamily="34" charset="-128"/>
              </a:rPr>
              <a:t> an Element (2) </a:t>
            </a:r>
          </a:p>
        </p:txBody>
      </p:sp>
      <p:sp>
        <p:nvSpPr>
          <p:cNvPr id="3" name="Content Placeholder 2"/>
          <p:cNvSpPr>
            <a:spLocks noGrp="1"/>
          </p:cNvSpPr>
          <p:nvPr>
            <p:ph idx="1"/>
          </p:nvPr>
        </p:nvSpPr>
        <p:spPr>
          <a:xfrm>
            <a:off x="822959" y="1255006"/>
            <a:ext cx="7543801" cy="726194"/>
          </a:xfrm>
        </p:spPr>
        <p:txBody>
          <a:bodyPr>
            <a:normAutofit/>
          </a:bodyPr>
          <a:lstStyle/>
          <a:p>
            <a:pPr>
              <a:defRPr/>
            </a:pPr>
            <a:r>
              <a:rPr lang="en-US" dirty="0" smtClean="0"/>
              <a:t>When there is no input argument, the </a:t>
            </a:r>
            <a:r>
              <a:rPr lang="en-US" dirty="0" smtClean="0">
                <a:solidFill>
                  <a:srgbClr val="0033CC"/>
                </a:solidFill>
                <a:cs typeface="Consolas" pitchFamily="49" charset="0"/>
              </a:rPr>
              <a:t>pop()</a:t>
            </a:r>
            <a:r>
              <a:rPr lang="en-US" dirty="0" smtClean="0">
                <a:solidFill>
                  <a:srgbClr val="0033CC"/>
                </a:solidFill>
              </a:rPr>
              <a:t> </a:t>
            </a:r>
            <a:r>
              <a:rPr lang="en-US" dirty="0"/>
              <a:t>method removes the </a:t>
            </a:r>
            <a:r>
              <a:rPr lang="en-US" dirty="0" smtClean="0"/>
              <a:t>last element in the list.</a:t>
            </a:r>
          </a:p>
          <a:p>
            <a:pPr>
              <a:defRPr/>
            </a:pPr>
            <a:endParaRPr lang="en-US" dirty="0" smtClean="0"/>
          </a:p>
          <a:p>
            <a:pPr>
              <a:defRPr/>
            </a:pPr>
            <a:endParaRPr lang="en-US" dirty="0" smtClean="0"/>
          </a:p>
          <a:p>
            <a:pPr marL="0" indent="0">
              <a:buFont typeface="Wingdings" panose="05000000000000000000" pitchFamily="2" charset="2"/>
              <a:buNone/>
              <a:defRPr/>
            </a:pPr>
            <a:endParaRPr lang="en-US" dirty="0"/>
          </a:p>
        </p:txBody>
      </p:sp>
      <p:sp>
        <p:nvSpPr>
          <p:cNvPr id="6" name="Content Placeholder 2"/>
          <p:cNvSpPr txBox="1">
            <a:spLocks/>
          </p:cNvSpPr>
          <p:nvPr/>
        </p:nvSpPr>
        <p:spPr bwMode="auto">
          <a:xfrm>
            <a:off x="762000" y="1981200"/>
            <a:ext cx="7620000" cy="1828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smtClean="0">
                <a:latin typeface="Consolas" pitchFamily="49" charset="0"/>
                <a:cs typeface="Consolas" pitchFamily="49" charset="0"/>
              </a:rPr>
              <a:t>&gt;&gt;&gt; friends </a:t>
            </a:r>
            <a:r>
              <a:rPr lang="en-US" dirty="0">
                <a:latin typeface="Consolas" pitchFamily="49" charset="0"/>
                <a:cs typeface="Consolas" pitchFamily="49" charset="0"/>
              </a:rPr>
              <a:t>= ["</a:t>
            </a:r>
            <a:r>
              <a:rPr lang="en-US" dirty="0" err="1">
                <a:latin typeface="Consolas" pitchFamily="49" charset="0"/>
                <a:cs typeface="Consolas" pitchFamily="49" charset="0"/>
              </a:rPr>
              <a:t>Harry</a:t>
            </a:r>
            <a:r>
              <a:rPr lang="en-US" dirty="0" err="1" smtClean="0">
                <a:latin typeface="Consolas" pitchFamily="49" charset="0"/>
                <a:cs typeface="Consolas" pitchFamily="49" charset="0"/>
              </a:rPr>
              <a:t>","</a:t>
            </a:r>
            <a:r>
              <a:rPr lang="en-US" dirty="0" err="1">
                <a:latin typeface="Consolas" pitchFamily="49" charset="0"/>
                <a:cs typeface="Consolas" pitchFamily="49" charset="0"/>
              </a:rPr>
              <a:t>Emily</a:t>
            </a:r>
            <a:r>
              <a:rPr lang="en-US" dirty="0">
                <a:latin typeface="Consolas" pitchFamily="49" charset="0"/>
                <a:cs typeface="Consolas" pitchFamily="49" charset="0"/>
              </a:rPr>
              <a:t>", "Bob", "</a:t>
            </a:r>
            <a:r>
              <a:rPr lang="en-US" dirty="0" err="1">
                <a:latin typeface="Consolas" pitchFamily="49" charset="0"/>
                <a:cs typeface="Consolas" pitchFamily="49" charset="0"/>
              </a:rPr>
              <a:t>Cari</a:t>
            </a:r>
            <a:r>
              <a:rPr lang="en-US" dirty="0" smtClean="0">
                <a:latin typeface="Consolas" pitchFamily="49" charset="0"/>
                <a:cs typeface="Consolas" pitchFamily="49" charset="0"/>
              </a:rPr>
              <a:t>", "</a:t>
            </a:r>
            <a:r>
              <a:rPr lang="en-US" dirty="0">
                <a:latin typeface="Consolas" pitchFamily="49" charset="0"/>
                <a:cs typeface="Consolas" pitchFamily="49" charset="0"/>
              </a:rPr>
              <a:t>Bill"]</a:t>
            </a:r>
          </a:p>
          <a:p>
            <a:pPr>
              <a:defRPr/>
            </a:pPr>
            <a:r>
              <a:rPr lang="en-US" dirty="0" smtClean="0">
                <a:latin typeface="Consolas" pitchFamily="49" charset="0"/>
                <a:cs typeface="Consolas" pitchFamily="49" charset="0"/>
              </a:rPr>
              <a:t>&gt;&gt;&gt; friends.pop()</a:t>
            </a:r>
          </a:p>
          <a:p>
            <a:pPr>
              <a:defRPr/>
            </a:pPr>
            <a:r>
              <a:rPr lang="en-US" dirty="0" smtClean="0">
                <a:latin typeface="Consolas" pitchFamily="49" charset="0"/>
                <a:cs typeface="Consolas" pitchFamily="49" charset="0"/>
              </a:rPr>
              <a:t>'Bill'</a:t>
            </a:r>
          </a:p>
          <a:p>
            <a:pPr>
              <a:defRPr/>
            </a:pPr>
            <a:r>
              <a:rPr lang="en-US" dirty="0" smtClean="0">
                <a:latin typeface="Consolas" pitchFamily="49" charset="0"/>
                <a:cs typeface="Consolas" pitchFamily="49" charset="0"/>
              </a:rPr>
              <a:t>&gt;&gt;&gt; print(friends)</a:t>
            </a:r>
          </a:p>
          <a:p>
            <a:pPr>
              <a:defRPr/>
            </a:pPr>
            <a:r>
              <a:rPr lang="en-US" dirty="0" smtClean="0">
                <a:latin typeface="Consolas" pitchFamily="49" charset="0"/>
                <a:cs typeface="Consolas" pitchFamily="49" charset="0"/>
              </a:rPr>
              <a:t>['Harry', 'Emily', 'Bob', '</a:t>
            </a:r>
            <a:r>
              <a:rPr lang="en-US" dirty="0" err="1" smtClean="0">
                <a:latin typeface="Consolas" pitchFamily="49" charset="0"/>
                <a:cs typeface="Consolas" pitchFamily="49" charset="0"/>
              </a:rPr>
              <a:t>Cari</a:t>
            </a:r>
            <a:r>
              <a:rPr lang="en-US" dirty="0" smtClean="0">
                <a:latin typeface="Consolas" pitchFamily="49" charset="0"/>
                <a:cs typeface="Consolas" pitchFamily="49" charset="0"/>
              </a:rPr>
              <a:t>']</a:t>
            </a:r>
          </a:p>
          <a:p>
            <a:pPr>
              <a:defRPr/>
            </a:pPr>
            <a:endParaRPr lang="en-US" dirty="0">
              <a:solidFill>
                <a:srgbClr val="0033CC"/>
              </a:solidFill>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D5226D1F-9703-4D5D-9BE5-64B85DE037D1}" type="datetime1">
              <a:rPr lang="en-US" smtClean="0"/>
              <a:pPr/>
              <a:t>7/16/2017</a:t>
            </a:fld>
            <a:endParaRPr lang="en-US" dirty="0"/>
          </a:p>
        </p:txBody>
      </p:sp>
      <p:sp>
        <p:nvSpPr>
          <p:cNvPr id="4" name="Slide Number Placeholder 3"/>
          <p:cNvSpPr>
            <a:spLocks noGrp="1"/>
          </p:cNvSpPr>
          <p:nvPr>
            <p:ph type="sldNum" sz="quarter" idx="12"/>
          </p:nvPr>
        </p:nvSpPr>
        <p:spPr/>
        <p:txBody>
          <a:bodyPr/>
          <a:lstStyle/>
          <a:p>
            <a:r>
              <a:rPr lang="en-US" altLang="en-US" smtClean="0"/>
              <a:t>Page </a:t>
            </a:r>
            <a:fld id="{2D440456-871D-4460-9198-DA705D47E4FB}" type="slidenum">
              <a:rPr lang="en-US" altLang="en-US" smtClean="0"/>
              <a:pPr/>
              <a:t>24</a:t>
            </a:fld>
            <a:endParaRPr lang="en-US" altLang="en-US"/>
          </a:p>
        </p:txBody>
      </p:sp>
      <p:sp>
        <p:nvSpPr>
          <p:cNvPr id="10" name="Content Placeholder 2"/>
          <p:cNvSpPr txBox="1">
            <a:spLocks/>
          </p:cNvSpPr>
          <p:nvPr/>
        </p:nvSpPr>
        <p:spPr>
          <a:xfrm>
            <a:off x="609600" y="3276600"/>
            <a:ext cx="7543801" cy="1343065"/>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fontAlgn="auto">
              <a:defRPr/>
            </a:pPr>
            <a:endParaRPr lang="en-US" sz="2000" dirty="0"/>
          </a:p>
        </p:txBody>
      </p:sp>
      <p:sp>
        <p:nvSpPr>
          <p:cNvPr id="11" name="Content Placeholder 2"/>
          <p:cNvSpPr txBox="1">
            <a:spLocks/>
          </p:cNvSpPr>
          <p:nvPr/>
        </p:nvSpPr>
        <p:spPr>
          <a:xfrm>
            <a:off x="838200" y="3962400"/>
            <a:ext cx="7543801" cy="726194"/>
          </a:xfrm>
          <a:prstGeom prst="rect">
            <a:avLst/>
          </a:prstGeom>
        </p:spPr>
        <p:txBody>
          <a:bodyPr vert="horz" lIns="0" tIns="45720" rIns="0" bIns="45720" rtlCol="0">
            <a:normAutofit/>
          </a:bodyPr>
          <a:lstStyle/>
          <a:p>
            <a:pPr marL="228600" marR="0" lvl="0" indent="-228600" algn="l" defTabSz="914400" rtl="0" eaLnBrk="1" fontAlgn="auto" latinLnBrk="0" hangingPunct="1">
              <a:lnSpc>
                <a:spcPct val="90000"/>
              </a:lnSpc>
              <a:spcBef>
                <a:spcPts val="1200"/>
              </a:spcBef>
              <a:spcAft>
                <a:spcPts val="200"/>
              </a:spcAft>
              <a:buClrTx/>
              <a:buSzPct val="100000"/>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The </a:t>
            </a:r>
            <a:r>
              <a:rPr kumimoji="0" lang="en-US" sz="2000" b="0" i="0" u="none" strike="noStrike" kern="1200" cap="none" spc="0" normalizeH="0" baseline="0" noProof="0" dirty="0" smtClean="0">
                <a:ln>
                  <a:noFill/>
                </a:ln>
                <a:solidFill>
                  <a:srgbClr val="0033CC"/>
                </a:solidFill>
                <a:effectLst/>
                <a:uLnTx/>
                <a:uFillTx/>
                <a:latin typeface="+mn-lt"/>
                <a:ea typeface="+mn-ea"/>
                <a:cs typeface="Consolas" pitchFamily="49" charset="0"/>
              </a:rPr>
              <a:t>pop()</a:t>
            </a:r>
            <a:r>
              <a:rPr kumimoji="0" lang="en-US" sz="2000" b="0" i="0" u="none" strike="noStrike" kern="1200" cap="none" spc="0" normalizeH="0" baseline="0" noProof="0" dirty="0" smtClean="0">
                <a:ln>
                  <a:noFill/>
                </a:ln>
                <a:solidFill>
                  <a:srgbClr val="0033CC"/>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method returns</a:t>
            </a:r>
            <a:r>
              <a:rPr kumimoji="0" lang="en-US" sz="2000" b="0" i="0" u="none" strike="noStrike" kern="1200" cap="none" spc="0" normalizeH="0" noProof="0" dirty="0" smtClean="0">
                <a:ln>
                  <a:noFill/>
                </a:ln>
                <a:solidFill>
                  <a:schemeClr val="tx1">
                    <a:lumMod val="75000"/>
                    <a:lumOff val="25000"/>
                  </a:schemeClr>
                </a:solidFill>
                <a:effectLst/>
                <a:uLnTx/>
                <a:uFillTx/>
                <a:latin typeface="+mn-lt"/>
                <a:ea typeface="+mn-ea"/>
                <a:cs typeface="+mn-cs"/>
              </a:rPr>
              <a:t> the element that is removed.</a:t>
            </a:r>
            <a:endPara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228600" marR="0" lvl="0" indent="-228600" algn="l" defTabSz="914400" rtl="0" eaLnBrk="1" fontAlgn="auto" latinLnBrk="0" hangingPunct="1">
              <a:lnSpc>
                <a:spcPct val="90000"/>
              </a:lnSpc>
              <a:spcBef>
                <a:spcPts val="1200"/>
              </a:spcBef>
              <a:spcAft>
                <a:spcPts val="200"/>
              </a:spcAft>
              <a:buClrTx/>
              <a:buSzPct val="100000"/>
              <a:buFont typeface="Arial" panose="020B0604020202020204" pitchFamily="34" charset="0"/>
              <a:buChar char="•"/>
              <a:tabLst/>
              <a:defRPr/>
            </a:pPr>
            <a:endPara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228600" marR="0" lvl="0" indent="-228600" algn="l" defTabSz="914400" rtl="0" eaLnBrk="1" fontAlgn="auto" latinLnBrk="0" hangingPunct="1">
              <a:lnSpc>
                <a:spcPct val="90000"/>
              </a:lnSpc>
              <a:spcBef>
                <a:spcPts val="1200"/>
              </a:spcBef>
              <a:spcAft>
                <a:spcPts val="200"/>
              </a:spcAft>
              <a:buClrTx/>
              <a:buSzPct val="100000"/>
              <a:buFont typeface="Arial" panose="020B0604020202020204" pitchFamily="34" charset="0"/>
              <a:buChar char="•"/>
              <a:tabLst/>
              <a:defRPr/>
            </a:pPr>
            <a:endPara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200"/>
              </a:spcBef>
              <a:spcAft>
                <a:spcPts val="200"/>
              </a:spcAft>
              <a:buClrTx/>
              <a:buSzPct val="100000"/>
              <a:buFont typeface="Wingdings" panose="05000000000000000000" pitchFamily="2" charset="2"/>
              <a:buNone/>
              <a:tabLst/>
              <a:defRPr/>
            </a:pPr>
            <a:endParaRPr kumimoji="0" lang="en-US" sz="20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solidFill>
                  <a:srgbClr val="0033CC"/>
                </a:solidFill>
                <a:ea typeface="ＭＳ Ｐゴシック" panose="020B0600070205080204" pitchFamily="34" charset="-128"/>
              </a:rPr>
              <a:t>Concatenation</a:t>
            </a:r>
            <a:endParaRPr lang="en-US" altLang="en-US" smtClean="0">
              <a:ea typeface="ＭＳ Ｐゴシック" panose="020B0600070205080204" pitchFamily="34" charset="-128"/>
            </a:endParaRPr>
          </a:p>
        </p:txBody>
      </p:sp>
      <p:sp>
        <p:nvSpPr>
          <p:cNvPr id="35843" name="Content Placeholder 2"/>
          <p:cNvSpPr>
            <a:spLocks noGrp="1"/>
          </p:cNvSpPr>
          <p:nvPr>
            <p:ph idx="1"/>
          </p:nvPr>
        </p:nvSpPr>
        <p:spPr>
          <a:xfrm>
            <a:off x="822959" y="1255006"/>
            <a:ext cx="7543801" cy="726194"/>
          </a:xfrm>
        </p:spPr>
        <p:txBody>
          <a:bodyPr>
            <a:normAutofit/>
          </a:bodyPr>
          <a:lstStyle/>
          <a:p>
            <a:r>
              <a:rPr lang="en-US" altLang="en-US" dirty="0" smtClean="0">
                <a:ea typeface="ＭＳ Ｐゴシック" panose="020B0600070205080204" pitchFamily="34" charset="-128"/>
              </a:rPr>
              <a:t>The c</a:t>
            </a:r>
            <a:r>
              <a:rPr lang="en-US" altLang="en-US" dirty="0" smtClean="0">
                <a:solidFill>
                  <a:srgbClr val="0033CC"/>
                </a:solidFill>
                <a:ea typeface="ＭＳ Ｐゴシック" panose="020B0600070205080204" pitchFamily="34" charset="-128"/>
              </a:rPr>
              <a:t>oncatenation</a:t>
            </a:r>
            <a:r>
              <a:rPr lang="en-US" altLang="en-US" dirty="0" smtClean="0">
                <a:ea typeface="ＭＳ Ｐゴシック" panose="020B0600070205080204" pitchFamily="34" charset="-128"/>
              </a:rPr>
              <a:t> of two lists is a new list that contains the elements of the first list, followed by the elements of the second</a:t>
            </a:r>
          </a:p>
        </p:txBody>
      </p:sp>
      <p:sp>
        <p:nvSpPr>
          <p:cNvPr id="6" name="Content Placeholder 2"/>
          <p:cNvSpPr txBox="1">
            <a:spLocks/>
          </p:cNvSpPr>
          <p:nvPr/>
        </p:nvSpPr>
        <p:spPr bwMode="auto">
          <a:xfrm>
            <a:off x="762000" y="1981200"/>
            <a:ext cx="7748587"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myFriends = ["Fritz", "Cindy"]</a:t>
            </a:r>
          </a:p>
          <a:p>
            <a:pPr>
              <a:defRPr/>
            </a:pPr>
            <a:r>
              <a:rPr lang="en-US" dirty="0">
                <a:latin typeface="Consolas" pitchFamily="49" charset="0"/>
                <a:cs typeface="Consolas" pitchFamily="49" charset="0"/>
              </a:rPr>
              <a:t>yourFriends = ["Lee", "Pat", "Phuong"]</a:t>
            </a:r>
          </a:p>
        </p:txBody>
      </p:sp>
      <p:sp>
        <p:nvSpPr>
          <p:cNvPr id="7" name="Content Placeholder 2"/>
          <p:cNvSpPr txBox="1">
            <a:spLocks/>
          </p:cNvSpPr>
          <p:nvPr/>
        </p:nvSpPr>
        <p:spPr bwMode="auto">
          <a:xfrm>
            <a:off x="762000" y="3352800"/>
            <a:ext cx="8001000" cy="1066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ourFriends = myFriends </a:t>
            </a:r>
            <a:r>
              <a:rPr lang="en-US" dirty="0">
                <a:solidFill>
                  <a:srgbClr val="0033CC"/>
                </a:solidFill>
                <a:latin typeface="Consolas" pitchFamily="49" charset="0"/>
                <a:cs typeface="Consolas" pitchFamily="49" charset="0"/>
              </a:rPr>
              <a:t>+</a:t>
            </a:r>
            <a:r>
              <a:rPr lang="en-US" dirty="0">
                <a:latin typeface="Consolas" pitchFamily="49" charset="0"/>
                <a:cs typeface="Consolas" pitchFamily="49" charset="0"/>
              </a:rPr>
              <a:t> yourFriends</a:t>
            </a:r>
          </a:p>
          <a:p>
            <a:pPr>
              <a:defRPr/>
            </a:pPr>
            <a:r>
              <a:rPr lang="en-US" dirty="0">
                <a:latin typeface="Consolas" pitchFamily="49" charset="0"/>
                <a:cs typeface="Consolas" pitchFamily="49" charset="0"/>
              </a:rPr>
              <a:t># Sets ourFriends to ["Fritz", "Cindy", "Lee", "</a:t>
            </a:r>
            <a:r>
              <a:rPr lang="en-US" dirty="0" err="1">
                <a:latin typeface="Consolas" pitchFamily="49" charset="0"/>
                <a:cs typeface="Consolas" pitchFamily="49" charset="0"/>
              </a:rPr>
              <a:t>Pat</a:t>
            </a:r>
            <a:r>
              <a:rPr lang="en-US" dirty="0" err="1" smtClean="0">
                <a:latin typeface="Consolas" pitchFamily="49" charset="0"/>
                <a:cs typeface="Consolas" pitchFamily="49" charset="0"/>
              </a:rPr>
              <a:t>","</a:t>
            </a:r>
            <a:r>
              <a:rPr lang="en-US" dirty="0" err="1">
                <a:latin typeface="Consolas" pitchFamily="49" charset="0"/>
                <a:cs typeface="Consolas" pitchFamily="49" charset="0"/>
              </a:rPr>
              <a:t>Phuong</a:t>
            </a:r>
            <a:r>
              <a:rPr lang="en-US" dirty="0">
                <a:latin typeface="Consolas" pitchFamily="49" charset="0"/>
                <a:cs typeface="Consolas" pitchFamily="49" charset="0"/>
              </a:rPr>
              <a:t>"]</a:t>
            </a:r>
          </a:p>
        </p:txBody>
      </p:sp>
      <p:sp>
        <p:nvSpPr>
          <p:cNvPr id="2" name="Date Placeholder 1"/>
          <p:cNvSpPr>
            <a:spLocks noGrp="1"/>
          </p:cNvSpPr>
          <p:nvPr>
            <p:ph type="dt" sz="half" idx="10"/>
          </p:nvPr>
        </p:nvSpPr>
        <p:spPr/>
        <p:txBody>
          <a:bodyPr/>
          <a:lstStyle/>
          <a:p>
            <a:fld id="{AE46128B-038C-4B53-A459-11D9DBAA2BA1}"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25</a:t>
            </a:fld>
            <a:endParaRPr lang="en-US" altLang="en-US"/>
          </a:p>
        </p:txBody>
      </p:sp>
      <p:sp>
        <p:nvSpPr>
          <p:cNvPr id="8" name="Content Placeholder 2"/>
          <p:cNvSpPr txBox="1">
            <a:spLocks/>
          </p:cNvSpPr>
          <p:nvPr/>
        </p:nvSpPr>
        <p:spPr>
          <a:xfrm>
            <a:off x="822958" y="2838660"/>
            <a:ext cx="7543801" cy="691494"/>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altLang="en-US" dirty="0" smtClean="0">
                <a:ea typeface="ＭＳ Ｐゴシック" panose="020B0600070205080204" pitchFamily="34" charset="-128"/>
              </a:rPr>
              <a:t>Two lists can be concatenated by using the plus (</a:t>
            </a:r>
            <a:r>
              <a:rPr lang="en-US" altLang="en-US" dirty="0" smtClean="0">
                <a:solidFill>
                  <a:srgbClr val="0033CC"/>
                </a:solidFill>
                <a:ea typeface="ＭＳ Ｐゴシック" panose="020B0600070205080204" pitchFamily="34" charset="-128"/>
              </a:rPr>
              <a:t>+</a:t>
            </a:r>
            <a:r>
              <a:rPr lang="en-US" altLang="en-US" dirty="0" smtClean="0">
                <a:ea typeface="ＭＳ Ｐゴシック" panose="020B0600070205080204" pitchFamily="34" charset="-128"/>
              </a:rPr>
              <a:t>) operator: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smtClean="0">
                <a:solidFill>
                  <a:srgbClr val="0033CC"/>
                </a:solidFill>
                <a:ea typeface="ＭＳ Ｐゴシック" panose="020B0600070205080204" pitchFamily="34" charset="-128"/>
              </a:rPr>
              <a:t>Replication</a:t>
            </a:r>
            <a:endParaRPr lang="en-US" altLang="en-US" dirty="0" smtClean="0">
              <a:ea typeface="ＭＳ Ｐゴシック" panose="020B0600070205080204" pitchFamily="34" charset="-128"/>
            </a:endParaRPr>
          </a:p>
        </p:txBody>
      </p:sp>
      <p:sp>
        <p:nvSpPr>
          <p:cNvPr id="35843" name="Content Placeholder 2"/>
          <p:cNvSpPr>
            <a:spLocks noGrp="1"/>
          </p:cNvSpPr>
          <p:nvPr>
            <p:ph idx="1"/>
          </p:nvPr>
        </p:nvSpPr>
        <p:spPr>
          <a:xfrm>
            <a:off x="822959" y="1255006"/>
            <a:ext cx="7543801" cy="726194"/>
          </a:xfrm>
        </p:spPr>
        <p:txBody>
          <a:bodyPr>
            <a:normAutofit/>
          </a:bodyPr>
          <a:lstStyle/>
          <a:p>
            <a:r>
              <a:rPr lang="en-US" altLang="en-US" dirty="0" smtClean="0">
                <a:ea typeface="ＭＳ Ｐゴシック" panose="020B0600070205080204" pitchFamily="34" charset="-128"/>
              </a:rPr>
              <a:t>As with string </a:t>
            </a:r>
            <a:r>
              <a:rPr lang="en-US" altLang="en-US" dirty="0" smtClean="0">
                <a:solidFill>
                  <a:srgbClr val="0033CC"/>
                </a:solidFill>
                <a:ea typeface="ＭＳ Ｐゴシック" panose="020B0600070205080204" pitchFamily="34" charset="-128"/>
              </a:rPr>
              <a:t>replication</a:t>
            </a:r>
            <a:r>
              <a:rPr lang="en-US" altLang="en-US" dirty="0" smtClean="0">
                <a:ea typeface="ＭＳ Ｐゴシック" panose="020B0600070205080204" pitchFamily="34" charset="-128"/>
              </a:rPr>
              <a:t> of two lists is a new list that contains the elements of the first list, followed by the elements of the second</a:t>
            </a:r>
          </a:p>
        </p:txBody>
      </p:sp>
      <p:sp>
        <p:nvSpPr>
          <p:cNvPr id="6" name="Content Placeholder 2"/>
          <p:cNvSpPr txBox="1">
            <a:spLocks/>
          </p:cNvSpPr>
          <p:nvPr/>
        </p:nvSpPr>
        <p:spPr bwMode="auto">
          <a:xfrm>
            <a:off x="2400300" y="1981200"/>
            <a:ext cx="43434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err="1" smtClean="0">
                <a:latin typeface="Consolas" pitchFamily="49" charset="0"/>
                <a:cs typeface="Consolas" pitchFamily="49" charset="0"/>
              </a:rPr>
              <a:t>monthInQuarter</a:t>
            </a:r>
            <a:r>
              <a:rPr lang="en-US" dirty="0" smtClean="0">
                <a:latin typeface="Consolas" pitchFamily="49" charset="0"/>
                <a:cs typeface="Consolas" pitchFamily="49" charset="0"/>
              </a:rPr>
              <a:t> </a:t>
            </a:r>
            <a:r>
              <a:rPr lang="en-US" dirty="0">
                <a:latin typeface="Consolas" pitchFamily="49" charset="0"/>
                <a:cs typeface="Consolas" pitchFamily="49" charset="0"/>
              </a:rPr>
              <a:t>= </a:t>
            </a:r>
            <a:r>
              <a:rPr lang="en-US" dirty="0" smtClean="0">
                <a:latin typeface="Consolas" pitchFamily="49" charset="0"/>
                <a:cs typeface="Consolas" pitchFamily="49" charset="0"/>
              </a:rPr>
              <a:t>[ 1, 2, 3] * 4</a:t>
            </a:r>
            <a:endParaRPr lang="en-US" dirty="0">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922158B1-C38C-4832-B046-632B01C0B4CB}"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26</a:t>
            </a:fld>
            <a:endParaRPr lang="en-US" altLang="en-US"/>
          </a:p>
        </p:txBody>
      </p:sp>
      <p:sp>
        <p:nvSpPr>
          <p:cNvPr id="8" name="Content Placeholder 2"/>
          <p:cNvSpPr txBox="1">
            <a:spLocks/>
          </p:cNvSpPr>
          <p:nvPr/>
        </p:nvSpPr>
        <p:spPr bwMode="auto">
          <a:xfrm>
            <a:off x="2857500" y="4724400"/>
            <a:ext cx="34290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err="1" smtClean="0">
                <a:latin typeface="Consolas" pitchFamily="49" charset="0"/>
                <a:cs typeface="Consolas" pitchFamily="49" charset="0"/>
              </a:rPr>
              <a:t>monthlyScores</a:t>
            </a:r>
            <a:r>
              <a:rPr lang="en-US" dirty="0" smtClean="0">
                <a:latin typeface="Consolas" pitchFamily="49" charset="0"/>
                <a:cs typeface="Consolas" pitchFamily="49" charset="0"/>
              </a:rPr>
              <a:t> </a:t>
            </a:r>
            <a:r>
              <a:rPr lang="en-US" dirty="0">
                <a:latin typeface="Consolas" pitchFamily="49" charset="0"/>
                <a:cs typeface="Consolas" pitchFamily="49" charset="0"/>
              </a:rPr>
              <a:t>= </a:t>
            </a:r>
            <a:r>
              <a:rPr lang="en-US" dirty="0" smtClean="0">
                <a:latin typeface="Consolas" pitchFamily="49" charset="0"/>
                <a:cs typeface="Consolas" pitchFamily="49" charset="0"/>
              </a:rPr>
              <a:t>[0] * 12</a:t>
            </a:r>
            <a:endParaRPr lang="en-US" dirty="0">
              <a:latin typeface="Consolas" pitchFamily="49" charset="0"/>
              <a:cs typeface="Consolas" pitchFamily="49" charset="0"/>
            </a:endParaRPr>
          </a:p>
        </p:txBody>
      </p:sp>
      <p:sp>
        <p:nvSpPr>
          <p:cNvPr id="9" name="Content Placeholder 2"/>
          <p:cNvSpPr txBox="1">
            <a:spLocks/>
          </p:cNvSpPr>
          <p:nvPr/>
        </p:nvSpPr>
        <p:spPr>
          <a:xfrm>
            <a:off x="822958" y="2666842"/>
            <a:ext cx="7543801" cy="30481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altLang="en-US" dirty="0" smtClean="0">
                <a:ea typeface="ＭＳ Ｐゴシック" panose="020B0600070205080204" pitchFamily="34" charset="-128"/>
              </a:rPr>
              <a:t>Results in the list [1, 2, 3, 1, 2, 3, 1, 2, 3, 1, 2 ,3]</a:t>
            </a:r>
          </a:p>
          <a:p>
            <a:pPr fontAlgn="auto"/>
            <a:r>
              <a:rPr lang="en-US" altLang="en-US" dirty="0" smtClean="0">
                <a:ea typeface="ＭＳ Ｐゴシック" panose="020B0600070205080204" pitchFamily="34" charset="-128"/>
              </a:rPr>
              <a:t>You can place the integer on either side of the “*” operator</a:t>
            </a:r>
          </a:p>
          <a:p>
            <a:pPr fontAlgn="auto"/>
            <a:r>
              <a:rPr lang="en-US" altLang="en-US" dirty="0" smtClean="0">
                <a:ea typeface="ＭＳ Ｐゴシック" panose="020B0600070205080204" pitchFamily="34" charset="-128"/>
              </a:rPr>
              <a:t>The integer specifies how many copies of the list should be concatenated</a:t>
            </a:r>
          </a:p>
          <a:p>
            <a:pPr fontAlgn="auto"/>
            <a:r>
              <a:rPr lang="en-US" altLang="en-US" dirty="0" smtClean="0">
                <a:ea typeface="ＭＳ Ｐゴシック" panose="020B0600070205080204" pitchFamily="34" charset="-128"/>
              </a:rPr>
              <a:t>One common use of replication is to initialize a list with a fixed value</a:t>
            </a:r>
          </a:p>
          <a:p>
            <a:pPr marL="0" indent="0" fontAlgn="auto">
              <a:buFont typeface="Arial" panose="020B0604020202020204" pitchFamily="34" charset="0"/>
              <a:buNone/>
            </a:pP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xmlns="" val="348050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solidFill>
                  <a:srgbClr val="0033CC"/>
                </a:solidFill>
                <a:ea typeface="ＭＳ Ｐゴシック" panose="020B0600070205080204" pitchFamily="34" charset="-128"/>
              </a:rPr>
              <a:t>Equality</a:t>
            </a:r>
            <a:r>
              <a:rPr lang="en-US" altLang="en-US" smtClean="0">
                <a:ea typeface="ＭＳ Ｐゴシック" panose="020B0600070205080204" pitchFamily="34" charset="-128"/>
              </a:rPr>
              <a:t> / </a:t>
            </a:r>
            <a:r>
              <a:rPr lang="en-US" altLang="en-US" smtClean="0">
                <a:solidFill>
                  <a:srgbClr val="00B050"/>
                </a:solidFill>
                <a:ea typeface="ＭＳ Ｐゴシック" panose="020B0600070205080204" pitchFamily="34" charset="-128"/>
              </a:rPr>
              <a:t>Inequality</a:t>
            </a:r>
            <a:r>
              <a:rPr lang="en-US" altLang="en-US" smtClean="0">
                <a:ea typeface="ＭＳ Ｐゴシック" panose="020B0600070205080204" pitchFamily="34" charset="-128"/>
              </a:rPr>
              <a:t> Testing</a:t>
            </a:r>
            <a:endParaRPr lang="en-US" altLang="en-US" b="1" smtClean="0">
              <a:ea typeface="ＭＳ Ｐゴシック" panose="020B0600070205080204" pitchFamily="34" charset="-128"/>
            </a:endParaRPr>
          </a:p>
        </p:txBody>
      </p:sp>
      <p:sp>
        <p:nvSpPr>
          <p:cNvPr id="36867" name="Content Placeholder 2"/>
          <p:cNvSpPr>
            <a:spLocks noGrp="1"/>
          </p:cNvSpPr>
          <p:nvPr>
            <p:ph idx="1"/>
          </p:nvPr>
        </p:nvSpPr>
        <p:spPr>
          <a:xfrm>
            <a:off x="822959" y="1255006"/>
            <a:ext cx="7543801" cy="1488194"/>
          </a:xfrm>
        </p:spPr>
        <p:txBody>
          <a:bodyPr>
            <a:normAutofit/>
          </a:bodyPr>
          <a:lstStyle/>
          <a:p>
            <a:r>
              <a:rPr lang="en-US" altLang="en-US" dirty="0" smtClean="0">
                <a:ea typeface="ＭＳ Ｐゴシック" panose="020B0600070205080204" pitchFamily="34" charset="-128"/>
              </a:rPr>
              <a:t>You can use the </a:t>
            </a:r>
            <a:r>
              <a:rPr lang="en-US" altLang="en-US"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dirty="0" smtClean="0">
                <a:ea typeface="ＭＳ Ｐゴシック" panose="020B0600070205080204" pitchFamily="34" charset="-128"/>
              </a:rPr>
              <a:t>operator to compare whether two lists have the same elements, in the same order.</a:t>
            </a:r>
          </a:p>
          <a:p>
            <a:pPr marL="0" indent="0">
              <a:buNone/>
            </a:pPr>
            <a:endParaRPr lang="en-US" altLang="en-US" dirty="0" smtClean="0">
              <a:ea typeface="ＭＳ Ｐゴシック" panose="020B0600070205080204" pitchFamily="34" charset="-128"/>
            </a:endParaRPr>
          </a:p>
        </p:txBody>
      </p:sp>
      <p:sp>
        <p:nvSpPr>
          <p:cNvPr id="6" name="Content Placeholder 2"/>
          <p:cNvSpPr txBox="1">
            <a:spLocks/>
          </p:cNvSpPr>
          <p:nvPr/>
        </p:nvSpPr>
        <p:spPr bwMode="auto">
          <a:xfrm>
            <a:off x="761999" y="1981200"/>
            <a:ext cx="7086601"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sz="2000" dirty="0">
                <a:latin typeface="Consolas" pitchFamily="49" charset="0"/>
                <a:cs typeface="Consolas" pitchFamily="49" charset="0"/>
              </a:rPr>
              <a:t>[1, 4, 9] </a:t>
            </a:r>
            <a:r>
              <a:rPr lang="en-US" sz="2000" dirty="0">
                <a:solidFill>
                  <a:srgbClr val="0033CC"/>
                </a:solidFill>
                <a:latin typeface="Consolas" pitchFamily="49" charset="0"/>
                <a:cs typeface="Consolas" pitchFamily="49" charset="0"/>
              </a:rPr>
              <a:t>==</a:t>
            </a:r>
            <a:r>
              <a:rPr lang="en-US" sz="2000" dirty="0">
                <a:latin typeface="Consolas" pitchFamily="49" charset="0"/>
                <a:cs typeface="Consolas" pitchFamily="49" charset="0"/>
              </a:rPr>
              <a:t> [1, 4, 9]     # True</a:t>
            </a:r>
          </a:p>
          <a:p>
            <a:pPr>
              <a:defRPr/>
            </a:pPr>
            <a:r>
              <a:rPr lang="nl-NL" sz="2000" dirty="0">
                <a:latin typeface="Consolas" pitchFamily="49" charset="0"/>
                <a:cs typeface="Consolas" pitchFamily="49" charset="0"/>
              </a:rPr>
              <a:t>[1, 4, </a:t>
            </a:r>
            <a:r>
              <a:rPr lang="nl-NL" sz="2000" dirty="0" smtClean="0">
                <a:latin typeface="Consolas" pitchFamily="49" charset="0"/>
                <a:cs typeface="Consolas" pitchFamily="49" charset="0"/>
              </a:rPr>
              <a:t>9] </a:t>
            </a:r>
            <a:r>
              <a:rPr lang="nl-NL" sz="2000" dirty="0">
                <a:solidFill>
                  <a:srgbClr val="0033CC"/>
                </a:solidFill>
                <a:latin typeface="Consolas" pitchFamily="49" charset="0"/>
                <a:cs typeface="Consolas" pitchFamily="49" charset="0"/>
              </a:rPr>
              <a:t>==</a:t>
            </a:r>
            <a:r>
              <a:rPr lang="nl-NL" sz="2000" dirty="0">
                <a:latin typeface="Consolas" pitchFamily="49" charset="0"/>
                <a:cs typeface="Consolas" pitchFamily="49" charset="0"/>
              </a:rPr>
              <a:t> [4, 1, 9]    </a:t>
            </a:r>
            <a:r>
              <a:rPr lang="nl-NL" sz="2000" dirty="0" smtClean="0">
                <a:latin typeface="Consolas" pitchFamily="49" charset="0"/>
                <a:cs typeface="Consolas" pitchFamily="49" charset="0"/>
              </a:rPr>
              <a:t> # </a:t>
            </a:r>
            <a:r>
              <a:rPr lang="en-US" sz="2000" dirty="0">
                <a:latin typeface="Consolas" pitchFamily="49" charset="0"/>
                <a:cs typeface="Consolas" pitchFamily="49" charset="0"/>
              </a:rPr>
              <a:t>False.</a:t>
            </a:r>
          </a:p>
        </p:txBody>
      </p:sp>
      <p:sp>
        <p:nvSpPr>
          <p:cNvPr id="7" name="Content Placeholder 2"/>
          <p:cNvSpPr txBox="1">
            <a:spLocks/>
          </p:cNvSpPr>
          <p:nvPr/>
        </p:nvSpPr>
        <p:spPr bwMode="auto">
          <a:xfrm>
            <a:off x="762001" y="3429000"/>
            <a:ext cx="7086600" cy="533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sz="2000" dirty="0">
                <a:latin typeface="Consolas" pitchFamily="49" charset="0"/>
                <a:cs typeface="Consolas" pitchFamily="49" charset="0"/>
              </a:rPr>
              <a:t>[1, 4, 9] </a:t>
            </a:r>
            <a:r>
              <a:rPr lang="en-US" sz="2000" dirty="0">
                <a:solidFill>
                  <a:srgbClr val="00B050"/>
                </a:solidFill>
                <a:latin typeface="Consolas" pitchFamily="49" charset="0"/>
                <a:cs typeface="Consolas" pitchFamily="49" charset="0"/>
              </a:rPr>
              <a:t>!=</a:t>
            </a:r>
            <a:r>
              <a:rPr lang="en-US" sz="2000" dirty="0">
                <a:latin typeface="Consolas" pitchFamily="49" charset="0"/>
                <a:cs typeface="Consolas" pitchFamily="49" charset="0"/>
              </a:rPr>
              <a:t> [4, 9]     # True.</a:t>
            </a:r>
          </a:p>
        </p:txBody>
      </p:sp>
      <p:sp>
        <p:nvSpPr>
          <p:cNvPr id="2" name="Date Placeholder 1"/>
          <p:cNvSpPr>
            <a:spLocks noGrp="1"/>
          </p:cNvSpPr>
          <p:nvPr>
            <p:ph type="dt" sz="half" idx="10"/>
          </p:nvPr>
        </p:nvSpPr>
        <p:spPr/>
        <p:txBody>
          <a:bodyPr/>
          <a:lstStyle/>
          <a:p>
            <a:fld id="{F36AA946-CD31-453E-B905-3A9C453E8316}"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27</a:t>
            </a:fld>
            <a:endParaRPr lang="en-US" altLang="en-US"/>
          </a:p>
        </p:txBody>
      </p:sp>
      <p:sp>
        <p:nvSpPr>
          <p:cNvPr id="8" name="Content Placeholder 2"/>
          <p:cNvSpPr txBox="1">
            <a:spLocks/>
          </p:cNvSpPr>
          <p:nvPr/>
        </p:nvSpPr>
        <p:spPr>
          <a:xfrm>
            <a:off x="822958" y="2985835"/>
            <a:ext cx="7543801" cy="616519"/>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altLang="en-US" dirty="0" smtClean="0">
                <a:ea typeface="ＭＳ Ｐゴシック" panose="020B0600070205080204" pitchFamily="34" charset="-128"/>
              </a:rPr>
              <a:t>The opposite of </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a:t>
            </a:r>
            <a:r>
              <a:rPr lang="en-US" altLang="en-US" dirty="0" smtClean="0">
                <a:ea typeface="ＭＳ Ｐゴシック" panose="020B0600070205080204" pitchFamily="34" charset="-128"/>
              </a:rPr>
              <a:t> is </a:t>
            </a:r>
            <a:r>
              <a:rPr lang="en-US" altLang="en-US" dirty="0" smtClean="0">
                <a:solidFill>
                  <a:srgbClr val="00B050"/>
                </a:solidFill>
                <a:latin typeface="Consolas" panose="020B0609020204030204" pitchFamily="49" charset="0"/>
                <a:ea typeface="ＭＳ Ｐゴシック" panose="020B0600070205080204" pitchFamily="34" charset="-128"/>
                <a:cs typeface="Consolas" panose="020B0609020204030204" pitchFamily="49" charset="0"/>
              </a:rPr>
              <a:t>!=</a:t>
            </a:r>
            <a:r>
              <a:rPr lang="en-US" altLang="en-US" dirty="0" smtClean="0">
                <a:ea typeface="ＭＳ Ｐゴシック" panose="020B0600070205080204" pitchFamily="34" charset="-128"/>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z="3600" smtClean="0">
                <a:solidFill>
                  <a:srgbClr val="0033CC"/>
                </a:solidFill>
                <a:ea typeface="ＭＳ Ｐゴシック" panose="020B0600070205080204" pitchFamily="34" charset="-128"/>
              </a:rPr>
              <a:t>Sum</a:t>
            </a:r>
            <a:r>
              <a:rPr lang="en-US" altLang="en-US" sz="3600" smtClean="0">
                <a:ea typeface="ＭＳ Ｐゴシック" panose="020B0600070205080204" pitchFamily="34" charset="-128"/>
              </a:rPr>
              <a:t>, </a:t>
            </a:r>
            <a:r>
              <a:rPr lang="en-US" altLang="en-US" sz="3600" smtClean="0">
                <a:solidFill>
                  <a:srgbClr val="00B050"/>
                </a:solidFill>
                <a:ea typeface="ＭＳ Ｐゴシック" panose="020B0600070205080204" pitchFamily="34" charset="-128"/>
              </a:rPr>
              <a:t>Maximum</a:t>
            </a:r>
            <a:r>
              <a:rPr lang="en-US" altLang="en-US" sz="3600" smtClean="0">
                <a:ea typeface="ＭＳ Ｐゴシック" panose="020B0600070205080204" pitchFamily="34" charset="-128"/>
              </a:rPr>
              <a:t>, </a:t>
            </a:r>
            <a:r>
              <a:rPr lang="en-US" altLang="en-US" sz="3600" smtClean="0">
                <a:solidFill>
                  <a:srgbClr val="C00000"/>
                </a:solidFill>
                <a:ea typeface="ＭＳ Ｐゴシック" panose="020B0600070205080204" pitchFamily="34" charset="-128"/>
              </a:rPr>
              <a:t>Minimum</a:t>
            </a:r>
          </a:p>
        </p:txBody>
      </p:sp>
      <p:sp>
        <p:nvSpPr>
          <p:cNvPr id="3" name="Content Placeholder 2"/>
          <p:cNvSpPr>
            <a:spLocks noGrp="1"/>
          </p:cNvSpPr>
          <p:nvPr>
            <p:ph idx="1"/>
          </p:nvPr>
        </p:nvSpPr>
        <p:spPr>
          <a:xfrm>
            <a:off x="822959" y="1255006"/>
            <a:ext cx="7543801" cy="900365"/>
          </a:xfrm>
        </p:spPr>
        <p:txBody>
          <a:bodyPr>
            <a:normAutofit/>
          </a:bodyPr>
          <a:lstStyle/>
          <a:p>
            <a:pPr>
              <a:defRPr/>
            </a:pPr>
            <a:r>
              <a:rPr lang="en-US" dirty="0"/>
              <a:t>If you have a list of numbers, the </a:t>
            </a:r>
            <a:r>
              <a:rPr lang="en-US" dirty="0" smtClean="0">
                <a:solidFill>
                  <a:srgbClr val="0033CC"/>
                </a:solidFill>
                <a:cs typeface="Consolas" pitchFamily="49" charset="0"/>
              </a:rPr>
              <a:t>sum() </a:t>
            </a:r>
            <a:r>
              <a:rPr lang="en-US" dirty="0"/>
              <a:t>function </a:t>
            </a:r>
            <a:r>
              <a:rPr lang="en-US" dirty="0" smtClean="0"/>
              <a:t>yields the </a:t>
            </a:r>
            <a:r>
              <a:rPr lang="en-US" dirty="0"/>
              <a:t>sum of all values in the list</a:t>
            </a:r>
            <a:r>
              <a:rPr lang="en-US" dirty="0" smtClean="0"/>
              <a:t>.</a:t>
            </a:r>
            <a:endParaRPr lang="en-US" dirty="0"/>
          </a:p>
        </p:txBody>
      </p:sp>
      <p:sp>
        <p:nvSpPr>
          <p:cNvPr id="6" name="Content Placeholder 2"/>
          <p:cNvSpPr txBox="1">
            <a:spLocks/>
          </p:cNvSpPr>
          <p:nvPr/>
        </p:nvSpPr>
        <p:spPr bwMode="auto">
          <a:xfrm>
            <a:off x="838200" y="2057400"/>
            <a:ext cx="7467601"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sz="2000" dirty="0">
                <a:solidFill>
                  <a:srgbClr val="0033CC"/>
                </a:solidFill>
                <a:latin typeface="Consolas" pitchFamily="49" charset="0"/>
                <a:cs typeface="Consolas" pitchFamily="49" charset="0"/>
              </a:rPr>
              <a:t>sum(</a:t>
            </a:r>
            <a:r>
              <a:rPr lang="en-US" sz="2000" dirty="0">
                <a:latin typeface="Consolas" pitchFamily="49" charset="0"/>
                <a:cs typeface="Consolas" pitchFamily="49" charset="0"/>
              </a:rPr>
              <a:t>[1, 4, 9, 16]</a:t>
            </a:r>
            <a:r>
              <a:rPr lang="en-US" sz="2000" dirty="0">
                <a:solidFill>
                  <a:srgbClr val="0033CC"/>
                </a:solidFill>
                <a:latin typeface="Consolas" pitchFamily="49" charset="0"/>
                <a:cs typeface="Consolas" pitchFamily="49" charset="0"/>
              </a:rPr>
              <a:t>)</a:t>
            </a:r>
            <a:r>
              <a:rPr lang="en-US" sz="2000" dirty="0">
                <a:latin typeface="Consolas" pitchFamily="49" charset="0"/>
                <a:cs typeface="Consolas" pitchFamily="49" charset="0"/>
              </a:rPr>
              <a:t> # Yields 30</a:t>
            </a:r>
          </a:p>
        </p:txBody>
      </p:sp>
      <p:sp>
        <p:nvSpPr>
          <p:cNvPr id="7" name="Content Placeholder 2"/>
          <p:cNvSpPr txBox="1">
            <a:spLocks/>
          </p:cNvSpPr>
          <p:nvPr/>
        </p:nvSpPr>
        <p:spPr bwMode="auto">
          <a:xfrm>
            <a:off x="838200" y="3657600"/>
            <a:ext cx="74676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sz="2000" dirty="0">
                <a:solidFill>
                  <a:srgbClr val="00B050"/>
                </a:solidFill>
                <a:latin typeface="Consolas" pitchFamily="49" charset="0"/>
                <a:cs typeface="Consolas" pitchFamily="49" charset="0"/>
              </a:rPr>
              <a:t>max(</a:t>
            </a:r>
            <a:r>
              <a:rPr lang="en-US" sz="2000" dirty="0">
                <a:latin typeface="Consolas" pitchFamily="49" charset="0"/>
                <a:cs typeface="Consolas" pitchFamily="49" charset="0"/>
              </a:rPr>
              <a:t>[1, 16, 9, 4]</a:t>
            </a:r>
            <a:r>
              <a:rPr lang="en-US" sz="2000" dirty="0">
                <a:solidFill>
                  <a:srgbClr val="00B050"/>
                </a:solidFill>
                <a:latin typeface="Consolas" pitchFamily="49" charset="0"/>
                <a:cs typeface="Consolas" pitchFamily="49" charset="0"/>
              </a:rPr>
              <a:t>)</a:t>
            </a:r>
            <a:r>
              <a:rPr lang="en-US" sz="2000" dirty="0">
                <a:latin typeface="Consolas" pitchFamily="49" charset="0"/>
                <a:cs typeface="Consolas" pitchFamily="49" charset="0"/>
              </a:rPr>
              <a:t>                  # Yields 16</a:t>
            </a:r>
          </a:p>
          <a:p>
            <a:pPr>
              <a:defRPr/>
            </a:pPr>
            <a:r>
              <a:rPr lang="en-US" sz="2000" dirty="0">
                <a:solidFill>
                  <a:srgbClr val="C00000"/>
                </a:solidFill>
                <a:latin typeface="Consolas" pitchFamily="49" charset="0"/>
                <a:cs typeface="Consolas" pitchFamily="49" charset="0"/>
              </a:rPr>
              <a:t>min(</a:t>
            </a:r>
            <a:r>
              <a:rPr lang="en-US" sz="2000" dirty="0">
                <a:latin typeface="Consolas" pitchFamily="49" charset="0"/>
                <a:cs typeface="Consolas" pitchFamily="49" charset="0"/>
              </a:rPr>
              <a:t>"Fred", "Ann", "Sue"</a:t>
            </a:r>
            <a:r>
              <a:rPr lang="en-US" sz="2000" dirty="0">
                <a:solidFill>
                  <a:srgbClr val="C00000"/>
                </a:solidFill>
                <a:latin typeface="Consolas" pitchFamily="49" charset="0"/>
                <a:cs typeface="Consolas" pitchFamily="49" charset="0"/>
              </a:rPr>
              <a:t>)</a:t>
            </a:r>
            <a:r>
              <a:rPr lang="en-US" sz="2000" dirty="0">
                <a:latin typeface="Consolas" pitchFamily="49" charset="0"/>
                <a:cs typeface="Consolas" pitchFamily="49" charset="0"/>
              </a:rPr>
              <a:t>           # Yields "Ann"</a:t>
            </a:r>
          </a:p>
        </p:txBody>
      </p:sp>
      <p:sp>
        <p:nvSpPr>
          <p:cNvPr id="2" name="Date Placeholder 1"/>
          <p:cNvSpPr>
            <a:spLocks noGrp="1"/>
          </p:cNvSpPr>
          <p:nvPr>
            <p:ph type="dt" sz="half" idx="10"/>
          </p:nvPr>
        </p:nvSpPr>
        <p:spPr/>
        <p:txBody>
          <a:bodyPr/>
          <a:lstStyle/>
          <a:p>
            <a:fld id="{258AA04C-F525-4417-B67F-977AC73481BC}" type="datetime1">
              <a:rPr lang="en-US" smtClean="0"/>
              <a:pPr/>
              <a:t>7/16/2017</a:t>
            </a:fld>
            <a:endParaRPr lang="en-US" dirty="0"/>
          </a:p>
        </p:txBody>
      </p:sp>
      <p:sp>
        <p:nvSpPr>
          <p:cNvPr id="4" name="Slide Number Placeholder 3"/>
          <p:cNvSpPr>
            <a:spLocks noGrp="1"/>
          </p:cNvSpPr>
          <p:nvPr>
            <p:ph type="sldNum" sz="quarter" idx="12"/>
          </p:nvPr>
        </p:nvSpPr>
        <p:spPr/>
        <p:txBody>
          <a:bodyPr/>
          <a:lstStyle/>
          <a:p>
            <a:r>
              <a:rPr lang="en-US" altLang="en-US" smtClean="0"/>
              <a:t>Page </a:t>
            </a:r>
            <a:fld id="{2D440456-871D-4460-9198-DA705D47E4FB}" type="slidenum">
              <a:rPr lang="en-US" altLang="en-US" smtClean="0"/>
              <a:pPr/>
              <a:t>28</a:t>
            </a:fld>
            <a:endParaRPr lang="en-US" altLang="en-US"/>
          </a:p>
        </p:txBody>
      </p:sp>
      <p:sp>
        <p:nvSpPr>
          <p:cNvPr id="8" name="Content Placeholder 2"/>
          <p:cNvSpPr txBox="1">
            <a:spLocks/>
          </p:cNvSpPr>
          <p:nvPr/>
        </p:nvSpPr>
        <p:spPr>
          <a:xfrm>
            <a:off x="838200" y="2864208"/>
            <a:ext cx="7543801" cy="905571"/>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defRPr/>
            </a:pPr>
            <a:r>
              <a:rPr lang="en-US" dirty="0" smtClean="0"/>
              <a:t>For a list of numbers or strings, the </a:t>
            </a:r>
            <a:r>
              <a:rPr lang="en-US" dirty="0" smtClean="0">
                <a:solidFill>
                  <a:srgbClr val="00B050"/>
                </a:solidFill>
                <a:cs typeface="Consolas" pitchFamily="49" charset="0"/>
              </a:rPr>
              <a:t>max() </a:t>
            </a:r>
            <a:r>
              <a:rPr lang="en-US" dirty="0" smtClean="0"/>
              <a:t>and </a:t>
            </a:r>
            <a:r>
              <a:rPr lang="en-US" dirty="0" smtClean="0">
                <a:solidFill>
                  <a:srgbClr val="C00000"/>
                </a:solidFill>
                <a:cs typeface="Consolas" pitchFamily="49" charset="0"/>
              </a:rPr>
              <a:t>min() </a:t>
            </a:r>
            <a:r>
              <a:rPr lang="en-US" dirty="0" smtClean="0"/>
              <a:t>functions return the largest and smallest value: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t>Sorting</a:t>
            </a:r>
          </a:p>
        </p:txBody>
      </p:sp>
      <p:sp>
        <p:nvSpPr>
          <p:cNvPr id="38915" name="Content Placeholder 2"/>
          <p:cNvSpPr>
            <a:spLocks noGrp="1"/>
          </p:cNvSpPr>
          <p:nvPr>
            <p:ph idx="1"/>
          </p:nvPr>
        </p:nvSpPr>
        <p:spPr/>
        <p:txBody>
          <a:bodyPr/>
          <a:lstStyle/>
          <a:p>
            <a:r>
              <a:rPr lang="en-US" altLang="en-US" smtClean="0"/>
              <a:t>The sort() method sorts a list of numbers or strings.</a:t>
            </a:r>
            <a:endParaRPr lang="en-US" altLang="en-US" dirty="0" smtClean="0"/>
          </a:p>
        </p:txBody>
      </p:sp>
      <p:sp>
        <p:nvSpPr>
          <p:cNvPr id="2" name="Date Placeholder 1"/>
          <p:cNvSpPr>
            <a:spLocks noGrp="1"/>
          </p:cNvSpPr>
          <p:nvPr>
            <p:ph type="dt" sz="half" idx="10"/>
          </p:nvPr>
        </p:nvSpPr>
        <p:spPr/>
        <p:txBody>
          <a:bodyPr/>
          <a:lstStyle/>
          <a:p>
            <a:fld id="{AB67DEA7-0EDC-49CA-BF9B-A27F2C1E1149}"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29</a:t>
            </a:fld>
            <a:endParaRPr lang="en-US" altLang="en-US"/>
          </a:p>
        </p:txBody>
      </p:sp>
      <p:sp>
        <p:nvSpPr>
          <p:cNvPr id="6" name="Content Placeholder 2"/>
          <p:cNvSpPr txBox="1">
            <a:spLocks/>
          </p:cNvSpPr>
          <p:nvPr/>
        </p:nvSpPr>
        <p:spPr bwMode="auto">
          <a:xfrm>
            <a:off x="762000" y="1905000"/>
            <a:ext cx="74676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sz="2000" dirty="0">
                <a:latin typeface="Consolas" pitchFamily="49" charset="0"/>
                <a:cs typeface="Consolas" pitchFamily="49" charset="0"/>
              </a:rPr>
              <a:t>values = [1, 16, 9, 4]</a:t>
            </a:r>
          </a:p>
          <a:p>
            <a:pPr>
              <a:defRPr/>
            </a:pPr>
            <a:r>
              <a:rPr lang="en-US" sz="2000" dirty="0">
                <a:latin typeface="Consolas" pitchFamily="49" charset="0"/>
                <a:cs typeface="Consolas" pitchFamily="49" charset="0"/>
              </a:rPr>
              <a:t>values.</a:t>
            </a:r>
            <a:r>
              <a:rPr lang="en-US" sz="2000" dirty="0">
                <a:solidFill>
                  <a:srgbClr val="0033CC"/>
                </a:solidFill>
                <a:latin typeface="Consolas" pitchFamily="49" charset="0"/>
                <a:cs typeface="Consolas" pitchFamily="49" charset="0"/>
              </a:rPr>
              <a:t>sort()</a:t>
            </a:r>
            <a:r>
              <a:rPr lang="en-US" sz="2000" dirty="0">
                <a:latin typeface="Consolas" pitchFamily="49" charset="0"/>
                <a:cs typeface="Consolas" pitchFamily="49" charset="0"/>
              </a:rPr>
              <a:t> # Now values is [1, </a:t>
            </a:r>
            <a:r>
              <a:rPr lang="en-US" sz="2000" dirty="0" smtClean="0">
                <a:latin typeface="Consolas" pitchFamily="49" charset="0"/>
                <a:cs typeface="Consolas" pitchFamily="49" charset="0"/>
              </a:rPr>
              <a:t>4, </a:t>
            </a:r>
            <a:r>
              <a:rPr lang="en-US" sz="2000" dirty="0">
                <a:latin typeface="Consolas" pitchFamily="49" charset="0"/>
                <a:cs typeface="Consolas" pitchFamily="49" charset="0"/>
              </a:rPr>
              <a:t>9, 16]</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ea typeface="ＭＳ Ｐゴシック" panose="020B0600070205080204" pitchFamily="34" charset="-128"/>
              </a:rPr>
              <a:t>Contents</a:t>
            </a:r>
          </a:p>
        </p:txBody>
      </p:sp>
      <p:sp>
        <p:nvSpPr>
          <p:cNvPr id="12291" name="Content Placeholder 2"/>
          <p:cNvSpPr>
            <a:spLocks noGrp="1"/>
          </p:cNvSpPr>
          <p:nvPr>
            <p:ph idx="1"/>
          </p:nvPr>
        </p:nvSpPr>
        <p:spPr/>
        <p:txBody>
          <a:bodyPr/>
          <a:lstStyle/>
          <a:p>
            <a:pPr>
              <a:spcBef>
                <a:spcPts val="500"/>
              </a:spcBef>
            </a:pPr>
            <a:r>
              <a:rPr lang="en-US" altLang="en-US" dirty="0" smtClean="0">
                <a:ea typeface="ＭＳ Ｐゴシック" panose="020B0600070205080204" pitchFamily="34" charset="-128"/>
              </a:rPr>
              <a:t>Basic Properties of Lists</a:t>
            </a:r>
          </a:p>
          <a:p>
            <a:pPr>
              <a:spcBef>
                <a:spcPts val="500"/>
              </a:spcBef>
            </a:pPr>
            <a:r>
              <a:rPr lang="en-US" altLang="en-US" dirty="0" smtClean="0">
                <a:ea typeface="ＭＳ Ｐゴシック" panose="020B0600070205080204" pitchFamily="34" charset="-128"/>
              </a:rPr>
              <a:t>List Operations</a:t>
            </a:r>
          </a:p>
          <a:p>
            <a:pPr>
              <a:spcBef>
                <a:spcPts val="500"/>
              </a:spcBef>
            </a:pPr>
            <a:r>
              <a:rPr lang="en-US" altLang="en-US" dirty="0" smtClean="0">
                <a:ea typeface="ＭＳ Ｐゴシック" panose="020B0600070205080204" pitchFamily="34" charset="-128"/>
              </a:rPr>
              <a:t>Common List Algorithms</a:t>
            </a:r>
          </a:p>
          <a:p>
            <a:pPr>
              <a:spcBef>
                <a:spcPts val="500"/>
              </a:spcBef>
            </a:pPr>
            <a:r>
              <a:rPr lang="en-US" altLang="en-US" dirty="0" smtClean="0">
                <a:ea typeface="ＭＳ Ｐゴシック" panose="020B0600070205080204" pitchFamily="34" charset="-128"/>
              </a:rPr>
              <a:t>Using Lists with Functions</a:t>
            </a:r>
          </a:p>
          <a:p>
            <a:pPr>
              <a:spcBef>
                <a:spcPts val="500"/>
              </a:spcBef>
            </a:pPr>
            <a:r>
              <a:rPr lang="en-US" altLang="en-US" dirty="0" smtClean="0">
                <a:ea typeface="ＭＳ Ｐゴシック" panose="020B0600070205080204" pitchFamily="34" charset="-128"/>
              </a:rPr>
              <a:t>Problem Solving: Adapting Algorithms</a:t>
            </a:r>
          </a:p>
          <a:p>
            <a:pPr>
              <a:spcBef>
                <a:spcPts val="500"/>
              </a:spcBef>
            </a:pPr>
            <a:r>
              <a:rPr lang="en-US" altLang="en-US" dirty="0" smtClean="0">
                <a:ea typeface="ＭＳ Ｐゴシック" panose="020B0600070205080204" pitchFamily="34" charset="-128"/>
              </a:rPr>
              <a:t>Problem Solving: Discovering Algorithms by Manipulating Physical Objects</a:t>
            </a:r>
          </a:p>
          <a:p>
            <a:pPr>
              <a:spcBef>
                <a:spcPts val="500"/>
              </a:spcBef>
            </a:pPr>
            <a:r>
              <a:rPr lang="en-US" altLang="en-US" dirty="0" smtClean="0">
                <a:ea typeface="ＭＳ Ｐゴシック" panose="020B0600070205080204" pitchFamily="34" charset="-128"/>
              </a:rPr>
              <a:t>Tables</a:t>
            </a:r>
          </a:p>
        </p:txBody>
      </p:sp>
      <p:sp>
        <p:nvSpPr>
          <p:cNvPr id="2" name="Date Placeholder 1"/>
          <p:cNvSpPr>
            <a:spLocks noGrp="1"/>
          </p:cNvSpPr>
          <p:nvPr>
            <p:ph type="dt" sz="half" idx="10"/>
          </p:nvPr>
        </p:nvSpPr>
        <p:spPr/>
        <p:txBody>
          <a:bodyPr/>
          <a:lstStyle/>
          <a:p>
            <a:fld id="{BE13DE66-2016-4C78-A926-688786C40103}"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3</a:t>
            </a:fld>
            <a:endParaRPr lang="en-US" altLang="en-US"/>
          </a:p>
        </p:txBody>
      </p:sp>
    </p:spTree>
    <p:extLst>
      <p:ext uri="{BB962C8B-B14F-4D97-AF65-F5344CB8AC3E}">
        <p14:creationId xmlns:p14="http://schemas.microsoft.com/office/powerpoint/2010/main" xmlns="" val="30236041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smtClean="0"/>
              <a:t>Copying Lists</a:t>
            </a:r>
          </a:p>
        </p:txBody>
      </p:sp>
      <p:sp>
        <p:nvSpPr>
          <p:cNvPr id="39939" name="Content Placeholder 2"/>
          <p:cNvSpPr>
            <a:spLocks noGrp="1"/>
          </p:cNvSpPr>
          <p:nvPr>
            <p:ph idx="1"/>
          </p:nvPr>
        </p:nvSpPr>
        <p:spPr/>
        <p:txBody>
          <a:bodyPr/>
          <a:lstStyle/>
          <a:p>
            <a:r>
              <a:rPr lang="en-US" altLang="en-US" dirty="0" smtClean="0"/>
              <a:t>As discussed, list variables do not actually contain the list elements</a:t>
            </a:r>
          </a:p>
          <a:p>
            <a:r>
              <a:rPr lang="en-US" altLang="en-US" dirty="0" smtClean="0"/>
              <a:t>They hold a reference to the actual list</a:t>
            </a:r>
          </a:p>
          <a:p>
            <a:r>
              <a:rPr lang="en-US" altLang="en-US" dirty="0" smtClean="0"/>
              <a:t>If you copy the reference, you get another reference to the same list:</a:t>
            </a:r>
          </a:p>
        </p:txBody>
      </p:sp>
      <p:sp>
        <p:nvSpPr>
          <p:cNvPr id="2" name="Date Placeholder 1"/>
          <p:cNvSpPr>
            <a:spLocks noGrp="1"/>
          </p:cNvSpPr>
          <p:nvPr>
            <p:ph type="dt" sz="half" idx="10"/>
          </p:nvPr>
        </p:nvSpPr>
        <p:spPr/>
        <p:txBody>
          <a:bodyPr/>
          <a:lstStyle/>
          <a:p>
            <a:fld id="{8C2AC594-F5A6-46FD-A118-C592A30062E5}"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30</a:t>
            </a:fld>
            <a:endParaRPr lang="en-US" altLang="en-US"/>
          </a:p>
        </p:txBody>
      </p:sp>
      <p:sp>
        <p:nvSpPr>
          <p:cNvPr id="6" name="Content Placeholder 2"/>
          <p:cNvSpPr txBox="1">
            <a:spLocks/>
          </p:cNvSpPr>
          <p:nvPr/>
        </p:nvSpPr>
        <p:spPr bwMode="auto">
          <a:xfrm>
            <a:off x="1066800" y="2895600"/>
            <a:ext cx="25146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prices = values</a:t>
            </a:r>
          </a:p>
        </p:txBody>
      </p:sp>
      <p:pic>
        <p:nvPicPr>
          <p:cNvPr id="39943" name="Picture 2" descr="U:\PC\publisher\2013 wiley slides\Ch 5-9, FM\Chapter  6\Media\Illustrations\py_06_06_300dp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r="55844" b="45187"/>
          <a:stretch>
            <a:fillRect/>
          </a:stretch>
        </p:blipFill>
        <p:spPr bwMode="auto">
          <a:xfrm>
            <a:off x="4191000" y="2895600"/>
            <a:ext cx="4495800" cy="2543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t>Copying Lists (2)</a:t>
            </a:r>
          </a:p>
        </p:txBody>
      </p:sp>
      <p:sp>
        <p:nvSpPr>
          <p:cNvPr id="40963" name="Content Placeholder 2"/>
          <p:cNvSpPr>
            <a:spLocks noGrp="1"/>
          </p:cNvSpPr>
          <p:nvPr>
            <p:ph idx="1"/>
          </p:nvPr>
        </p:nvSpPr>
        <p:spPr/>
        <p:txBody>
          <a:bodyPr/>
          <a:lstStyle/>
          <a:p>
            <a:r>
              <a:rPr lang="en-US" altLang="en-US" dirty="0" smtClean="0"/>
              <a:t>Sometimes, you want to make a copy of a list; that is, a new list that has the same elements in the same order as a given list</a:t>
            </a:r>
          </a:p>
          <a:p>
            <a:r>
              <a:rPr lang="en-US" altLang="en-US" dirty="0" smtClean="0"/>
              <a:t>Use the list() function:</a:t>
            </a:r>
          </a:p>
        </p:txBody>
      </p:sp>
      <p:sp>
        <p:nvSpPr>
          <p:cNvPr id="2" name="Date Placeholder 1"/>
          <p:cNvSpPr>
            <a:spLocks noGrp="1"/>
          </p:cNvSpPr>
          <p:nvPr>
            <p:ph type="dt" sz="half" idx="10"/>
          </p:nvPr>
        </p:nvSpPr>
        <p:spPr/>
        <p:txBody>
          <a:bodyPr/>
          <a:lstStyle/>
          <a:p>
            <a:fld id="{5C2D6647-85A9-4727-9E86-0D46182F460D}"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31</a:t>
            </a:fld>
            <a:endParaRPr lang="en-US" altLang="en-US"/>
          </a:p>
        </p:txBody>
      </p:sp>
      <p:sp>
        <p:nvSpPr>
          <p:cNvPr id="6" name="Content Placeholder 2"/>
          <p:cNvSpPr txBox="1">
            <a:spLocks/>
          </p:cNvSpPr>
          <p:nvPr/>
        </p:nvSpPr>
        <p:spPr bwMode="auto">
          <a:xfrm>
            <a:off x="914400" y="2514600"/>
            <a:ext cx="3240088"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prices = </a:t>
            </a:r>
            <a:r>
              <a:rPr lang="en-US" dirty="0">
                <a:solidFill>
                  <a:srgbClr val="0033CC"/>
                </a:solidFill>
                <a:latin typeface="Consolas" pitchFamily="49" charset="0"/>
                <a:cs typeface="Consolas" pitchFamily="49" charset="0"/>
              </a:rPr>
              <a:t>list(</a:t>
            </a:r>
            <a:r>
              <a:rPr lang="en-US" dirty="0">
                <a:latin typeface="Consolas" pitchFamily="49" charset="0"/>
                <a:cs typeface="Consolas" pitchFamily="49" charset="0"/>
              </a:rPr>
              <a:t>values</a:t>
            </a:r>
            <a:r>
              <a:rPr lang="en-US" dirty="0">
                <a:solidFill>
                  <a:srgbClr val="0033CC"/>
                </a:solidFill>
                <a:latin typeface="Consolas" pitchFamily="49" charset="0"/>
                <a:cs typeface="Consolas" pitchFamily="49" charset="0"/>
              </a:rPr>
              <a:t>)</a:t>
            </a:r>
          </a:p>
        </p:txBody>
      </p:sp>
      <p:pic>
        <p:nvPicPr>
          <p:cNvPr id="40967" name="Picture 2" descr="U:\PC\publisher\2013 wiley slides\Ch 5-9, FM\Chapter  6\Media\Illustrations\py_06_06_300dp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51193" r="4439" b="3778"/>
          <a:stretch>
            <a:fillRect/>
          </a:stretch>
        </p:blipFill>
        <p:spPr bwMode="auto">
          <a:xfrm>
            <a:off x="4724400" y="2286000"/>
            <a:ext cx="3429000" cy="3389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Slices of a List</a:t>
            </a:r>
            <a:endParaRPr lang="en-US" dirty="0"/>
          </a:p>
        </p:txBody>
      </p:sp>
      <p:sp>
        <p:nvSpPr>
          <p:cNvPr id="3" name="Content Placeholder 2"/>
          <p:cNvSpPr>
            <a:spLocks noGrp="1"/>
          </p:cNvSpPr>
          <p:nvPr>
            <p:ph idx="1"/>
          </p:nvPr>
        </p:nvSpPr>
        <p:spPr/>
        <p:txBody>
          <a:bodyPr/>
          <a:lstStyle/>
          <a:p>
            <a:r>
              <a:rPr lang="en-US" dirty="0" smtClean="0"/>
              <a:t>Sometimes you want to look at a part of a list.  Suppose you are given a list of temperatures, one per month:</a:t>
            </a:r>
          </a:p>
          <a:p>
            <a:pPr marL="0" indent="0">
              <a:buNone/>
            </a:pPr>
            <a:r>
              <a:rPr lang="en-US" sz="1800" dirty="0" smtClean="0">
                <a:latin typeface="Consolas" panose="020B0609020204030204" pitchFamily="49" charset="0"/>
                <a:cs typeface="Consolas" panose="020B0609020204030204" pitchFamily="49" charset="0"/>
              </a:rPr>
              <a:t> temperatures = [18, 21, 24, 33, 39, 40, 39, 36, 30, 22, 18]</a:t>
            </a:r>
          </a:p>
          <a:p>
            <a:r>
              <a:rPr lang="en-US" dirty="0" smtClean="0"/>
              <a:t>You are only interested in the temperatures for the third quarter, with index values 6, 7, and 8</a:t>
            </a:r>
          </a:p>
          <a:p>
            <a:r>
              <a:rPr lang="en-US" dirty="0" smtClean="0">
                <a:cs typeface="Consolas" panose="020B0609020204030204" pitchFamily="49" charset="0"/>
              </a:rPr>
              <a:t>You can use the slice operator to obtain them:</a:t>
            </a:r>
          </a:p>
          <a:p>
            <a:pPr marL="0" indent="0">
              <a:buNone/>
            </a:pP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thirdQuarter</a:t>
            </a:r>
            <a:r>
              <a:rPr lang="en-US" sz="1800" dirty="0" smtClean="0">
                <a:latin typeface="Consolas" panose="020B0609020204030204" pitchFamily="49" charset="0"/>
                <a:cs typeface="Consolas" panose="020B0609020204030204" pitchFamily="49" charset="0"/>
              </a:rPr>
              <a:t> = temperatures[6 : 9]</a:t>
            </a:r>
          </a:p>
          <a:p>
            <a:r>
              <a:rPr lang="en-US" dirty="0" smtClean="0"/>
              <a:t>The arguments are the first element to include, and the first to exclude</a:t>
            </a:r>
          </a:p>
          <a:p>
            <a:pPr lvl="1"/>
            <a:r>
              <a:rPr lang="en-US" sz="2000" dirty="0" smtClean="0"/>
              <a:t>So in our example we get elements 6, 7, and 8</a:t>
            </a:r>
            <a:endParaRPr lang="en-US" sz="2000" dirty="0"/>
          </a:p>
        </p:txBody>
      </p:sp>
      <p:sp>
        <p:nvSpPr>
          <p:cNvPr id="4" name="Date Placeholder 3"/>
          <p:cNvSpPr>
            <a:spLocks noGrp="1"/>
          </p:cNvSpPr>
          <p:nvPr>
            <p:ph type="dt" sz="half" idx="10"/>
          </p:nvPr>
        </p:nvSpPr>
        <p:spPr/>
        <p:txBody>
          <a:bodyPr/>
          <a:lstStyle/>
          <a:p>
            <a:fld id="{603355B9-B599-4C27-80C6-F239DF8B5568}" type="datetime1">
              <a:rPr lang="en-US" smtClean="0"/>
              <a:pPr/>
              <a:t>7/16/2017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2D440456-871D-4460-9198-DA705D47E4FB}" type="slidenum">
              <a:rPr lang="en-US" altLang="en-US" smtClean="0"/>
              <a:pPr/>
              <a:t>32</a:t>
            </a:fld>
            <a:endParaRPr lang="en-US" altLang="en-US"/>
          </a:p>
        </p:txBody>
      </p:sp>
    </p:spTree>
    <p:extLst>
      <p:ext uri="{BB962C8B-B14F-4D97-AF65-F5344CB8AC3E}">
        <p14:creationId xmlns:p14="http://schemas.microsoft.com/office/powerpoint/2010/main" xmlns="" val="21710498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Slices (2)</a:t>
            </a:r>
            <a:endParaRPr lang="en-US" dirty="0"/>
          </a:p>
        </p:txBody>
      </p:sp>
      <p:sp>
        <p:nvSpPr>
          <p:cNvPr id="3" name="Content Placeholder 2"/>
          <p:cNvSpPr>
            <a:spLocks noGrp="1"/>
          </p:cNvSpPr>
          <p:nvPr>
            <p:ph idx="1"/>
          </p:nvPr>
        </p:nvSpPr>
        <p:spPr>
          <a:xfrm>
            <a:off x="822959" y="1255006"/>
            <a:ext cx="7543801" cy="4993394"/>
          </a:xfrm>
        </p:spPr>
        <p:txBody>
          <a:bodyPr>
            <a:normAutofit lnSpcReduction="10000"/>
          </a:bodyPr>
          <a:lstStyle/>
          <a:p>
            <a:r>
              <a:rPr lang="en-US" dirty="0" smtClean="0"/>
              <a:t>Both indexes used with the slice operator are optional</a:t>
            </a:r>
          </a:p>
          <a:p>
            <a:r>
              <a:rPr lang="en-US" dirty="0" smtClean="0"/>
              <a:t>If the first index is omitted, all elements from the first are included</a:t>
            </a:r>
          </a:p>
          <a:p>
            <a:r>
              <a:rPr lang="en-US" dirty="0" smtClean="0"/>
              <a:t>The slice         </a:t>
            </a:r>
            <a:r>
              <a:rPr lang="en-US" sz="1800" dirty="0" smtClean="0">
                <a:latin typeface="Consolas" panose="020B0609020204030204" pitchFamily="49" charset="0"/>
                <a:cs typeface="Consolas" panose="020B0609020204030204" pitchFamily="49" charset="0"/>
              </a:rPr>
              <a:t>temperatures[ : 6] </a:t>
            </a: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smtClean="0">
                <a:cs typeface="Consolas" panose="020B0609020204030204" pitchFamily="49" charset="0"/>
              </a:rPr>
              <a:t>i</a:t>
            </a:r>
            <a:r>
              <a:rPr lang="en-US" dirty="0" smtClean="0"/>
              <a:t>ncludes all elements up to, but not including, position 6</a:t>
            </a:r>
          </a:p>
          <a:p>
            <a:r>
              <a:rPr lang="en-US" dirty="0" smtClean="0"/>
              <a:t>The slice         </a:t>
            </a:r>
            <a:r>
              <a:rPr lang="en-US" sz="1800" dirty="0" smtClean="0">
                <a:latin typeface="Consolas" panose="020B0609020204030204" pitchFamily="49" charset="0"/>
                <a:cs typeface="Consolas" panose="020B0609020204030204" pitchFamily="49" charset="0"/>
              </a:rPr>
              <a:t>temperatures[6 : ] </a:t>
            </a:r>
            <a:br>
              <a:rPr lang="en-US" sz="1800" dirty="0" smtClean="0">
                <a:latin typeface="Consolas" panose="020B0609020204030204" pitchFamily="49" charset="0"/>
                <a:cs typeface="Consolas" panose="020B0609020204030204" pitchFamily="49" charset="0"/>
              </a:rPr>
            </a:br>
            <a:r>
              <a:rPr lang="en-US" dirty="0" smtClean="0"/>
              <a:t>includes all elements starting at position 6 to the end of the list</a:t>
            </a:r>
          </a:p>
          <a:p>
            <a:r>
              <a:rPr lang="en-US" dirty="0" smtClean="0"/>
              <a:t>You can assign values to a slice:</a:t>
            </a:r>
          </a:p>
          <a:p>
            <a:pPr>
              <a:buNone/>
            </a:pPr>
            <a:r>
              <a:rPr lang="en-US" sz="1800" dirty="0" smtClean="0">
                <a:latin typeface="Consolas" panose="020B0609020204030204" pitchFamily="49" charset="0"/>
                <a:cs typeface="Consolas" panose="020B0609020204030204" pitchFamily="49" charset="0"/>
              </a:rPr>
              <a:t>		temperatures[6 : 9] = [45, 44, 40]</a:t>
            </a:r>
          </a:p>
          <a:p>
            <a:pPr marL="0" indent="0">
              <a:spcBef>
                <a:spcPts val="0"/>
              </a:spcBef>
              <a:buNone/>
            </a:pPr>
            <a:r>
              <a:rPr lang="en-US" sz="1800" dirty="0" smtClean="0">
                <a:latin typeface="Consolas" panose="020B0609020204030204" pitchFamily="49" charset="0"/>
                <a:cs typeface="Consolas" panose="020B0609020204030204" pitchFamily="49" charset="0"/>
              </a:rPr>
              <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r</a:t>
            </a:r>
            <a:r>
              <a:rPr lang="en-US" dirty="0" smtClean="0"/>
              <a:t>eplaces the values in elements 6, 7, and 8</a:t>
            </a:r>
            <a:endParaRPr lang="en-US" dirty="0"/>
          </a:p>
          <a:p>
            <a:r>
              <a:rPr lang="en-US" dirty="0" smtClean="0"/>
              <a:t>You can copy a list with a slice:</a:t>
            </a:r>
          </a:p>
          <a:p>
            <a:pPr>
              <a:buNone/>
            </a:pPr>
            <a:r>
              <a:rPr lang="en-US" dirty="0" smtClean="0"/>
              <a:t>		</a:t>
            </a:r>
            <a:r>
              <a:rPr lang="en-US" dirty="0" err="1" smtClean="0"/>
              <a:t>newTemp</a:t>
            </a:r>
            <a:r>
              <a:rPr lang="en-US" dirty="0" smtClean="0"/>
              <a:t> = temperatures[:]</a:t>
            </a:r>
          </a:p>
          <a:p>
            <a:pPr>
              <a:buNone/>
            </a:pPr>
            <a:r>
              <a:rPr lang="en-US" dirty="0" smtClean="0"/>
              <a:t>	</a:t>
            </a:r>
            <a:r>
              <a:rPr lang="en-US" dirty="0" err="1" smtClean="0"/>
              <a:t>newTemp</a:t>
            </a:r>
            <a:r>
              <a:rPr lang="en-US" dirty="0" smtClean="0"/>
              <a:t> is a new list that contains a copy of all elements of temperatures</a:t>
            </a:r>
          </a:p>
          <a:p>
            <a:pPr>
              <a:buNone/>
            </a:pPr>
            <a:endParaRPr lang="en-US" dirty="0"/>
          </a:p>
        </p:txBody>
      </p:sp>
      <p:sp>
        <p:nvSpPr>
          <p:cNvPr id="4" name="Date Placeholder 3"/>
          <p:cNvSpPr>
            <a:spLocks noGrp="1"/>
          </p:cNvSpPr>
          <p:nvPr>
            <p:ph type="dt" sz="half" idx="10"/>
          </p:nvPr>
        </p:nvSpPr>
        <p:spPr/>
        <p:txBody>
          <a:bodyPr/>
          <a:lstStyle/>
          <a:p>
            <a:fld id="{4C2F26A3-FC3A-4FA6-87F7-87E337047742}" type="datetime1">
              <a:rPr lang="en-US" smtClean="0"/>
              <a:pPr/>
              <a:t>7/16/2017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2D440456-871D-4460-9198-DA705D47E4FB}" type="slidenum">
              <a:rPr lang="en-US" altLang="en-US" smtClean="0"/>
              <a:pPr/>
              <a:t>33</a:t>
            </a:fld>
            <a:endParaRPr lang="en-US" altLang="en-US"/>
          </a:p>
        </p:txBody>
      </p:sp>
    </p:spTree>
    <p:extLst>
      <p:ext uri="{BB962C8B-B14F-4D97-AF65-F5344CB8AC3E}">
        <p14:creationId xmlns:p14="http://schemas.microsoft.com/office/powerpoint/2010/main" xmlns="" val="42014435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3200" dirty="0" smtClean="0">
                <a:ea typeface="ＭＳ Ｐゴシック" panose="020B0600070205080204" pitchFamily="34" charset="-128"/>
              </a:rPr>
              <a:t>Common List Functions And Operators</a:t>
            </a:r>
          </a:p>
        </p:txBody>
      </p:sp>
      <p:pic>
        <p:nvPicPr>
          <p:cNvPr id="41987" name="Content Placeholder 5"/>
          <p:cNvPicPr>
            <a:picLocks noGrp="1" noChangeAspect="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a:xfrm>
            <a:off x="228600" y="1295400"/>
            <a:ext cx="8615363" cy="3733800"/>
          </a:xfrm>
        </p:spPr>
      </p:pic>
      <p:sp>
        <p:nvSpPr>
          <p:cNvPr id="2" name="Date Placeholder 1"/>
          <p:cNvSpPr>
            <a:spLocks noGrp="1"/>
          </p:cNvSpPr>
          <p:nvPr>
            <p:ph type="dt" sz="half" idx="10"/>
          </p:nvPr>
        </p:nvSpPr>
        <p:spPr/>
        <p:txBody>
          <a:bodyPr/>
          <a:lstStyle/>
          <a:p>
            <a:fld id="{28397A68-16CA-41F6-8724-5A679152B88B}"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34</a:t>
            </a:fld>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z="3200" smtClean="0">
                <a:ea typeface="ＭＳ Ｐゴシック" panose="020B0600070205080204" pitchFamily="34" charset="-128"/>
              </a:rPr>
              <a:t>Common List Functions And Operators (2)</a:t>
            </a:r>
          </a:p>
        </p:txBody>
      </p:sp>
      <p:pic>
        <p:nvPicPr>
          <p:cNvPr id="43011" name="Content Placeholder 5"/>
          <p:cNvPicPr>
            <a:picLocks noGrp="1" noChangeAspect="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a:xfrm>
            <a:off x="304800" y="1219200"/>
            <a:ext cx="8434388" cy="3962400"/>
          </a:xfrm>
        </p:spPr>
      </p:pic>
      <p:sp>
        <p:nvSpPr>
          <p:cNvPr id="2" name="Date Placeholder 1"/>
          <p:cNvSpPr>
            <a:spLocks noGrp="1"/>
          </p:cNvSpPr>
          <p:nvPr>
            <p:ph type="dt" sz="half" idx="10"/>
          </p:nvPr>
        </p:nvSpPr>
        <p:spPr/>
        <p:txBody>
          <a:bodyPr/>
          <a:lstStyle/>
          <a:p>
            <a:fld id="{E72BCDF0-D49F-406D-B3BA-9FCF94EA540A}"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35</a:t>
            </a:fld>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ea typeface="ＭＳ Ｐゴシック" panose="020B0600070205080204" pitchFamily="34" charset="-128"/>
              </a:rPr>
              <a:t>Common List Methods</a:t>
            </a:r>
          </a:p>
        </p:txBody>
      </p:sp>
      <p:pic>
        <p:nvPicPr>
          <p:cNvPr id="44035" name="Content Placeholder 5"/>
          <p:cNvPicPr>
            <a:picLocks noGrp="1" noChangeAspect="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a:xfrm>
            <a:off x="228600" y="1143000"/>
            <a:ext cx="8580438" cy="5181600"/>
          </a:xfrm>
        </p:spPr>
      </p:pic>
      <p:sp>
        <p:nvSpPr>
          <p:cNvPr id="2" name="Date Placeholder 1"/>
          <p:cNvSpPr>
            <a:spLocks noGrp="1"/>
          </p:cNvSpPr>
          <p:nvPr>
            <p:ph type="dt" sz="half" idx="10"/>
          </p:nvPr>
        </p:nvSpPr>
        <p:spPr/>
        <p:txBody>
          <a:bodyPr/>
          <a:lstStyle/>
          <a:p>
            <a:fld id="{DCC2E80B-2706-47C1-B1AE-D6B5A48E45A8}"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36</a:t>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Common List Algorithms</a:t>
            </a:r>
            <a:endParaRPr lang="en-US" dirty="0"/>
          </a:p>
        </p:txBody>
      </p:sp>
      <p:sp>
        <p:nvSpPr>
          <p:cNvPr id="7" name="Text Placeholder 6"/>
          <p:cNvSpPr>
            <a:spLocks noGrp="1"/>
          </p:cNvSpPr>
          <p:nvPr>
            <p:ph type="body" idx="1"/>
          </p:nvPr>
        </p:nvSpPr>
        <p:spPr/>
        <p:txBody>
          <a:bodyPr/>
          <a:lstStyle/>
          <a:p>
            <a:r>
              <a:rPr lang="en-US" dirty="0" smtClean="0"/>
              <a:t>Section 6.3</a:t>
            </a:r>
            <a:endParaRPr lang="en-US" dirty="0"/>
          </a:p>
        </p:txBody>
      </p:sp>
      <p:sp>
        <p:nvSpPr>
          <p:cNvPr id="4" name="Date Placeholder 3"/>
          <p:cNvSpPr>
            <a:spLocks noGrp="1"/>
          </p:cNvSpPr>
          <p:nvPr>
            <p:ph type="dt" sz="half" idx="10"/>
          </p:nvPr>
        </p:nvSpPr>
        <p:spPr/>
        <p:txBody>
          <a:bodyPr/>
          <a:lstStyle/>
          <a:p>
            <a:fld id="{F03C7E83-1802-4A70-A197-61AB759D073D}" type="datetime1">
              <a:rPr lang="en-US" smtClean="0"/>
              <a:pPr/>
              <a:t>7/16/2017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2D440456-871D-4460-9198-DA705D47E4FB}" type="slidenum">
              <a:rPr lang="en-US" altLang="en-US" smtClean="0"/>
              <a:pPr/>
              <a:t>37</a:t>
            </a:fld>
            <a:endParaRPr lang="en-US" altLang="en-US"/>
          </a:p>
        </p:txBody>
      </p:sp>
    </p:spTree>
    <p:extLst>
      <p:ext uri="{BB962C8B-B14F-4D97-AF65-F5344CB8AC3E}">
        <p14:creationId xmlns:p14="http://schemas.microsoft.com/office/powerpoint/2010/main" xmlns="" val="20233840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smtClean="0"/>
              <a:t>Common List Algorithms</a:t>
            </a:r>
          </a:p>
        </p:txBody>
      </p:sp>
      <p:sp>
        <p:nvSpPr>
          <p:cNvPr id="46083" name="Content Placeholder 2"/>
          <p:cNvSpPr>
            <a:spLocks noGrp="1"/>
          </p:cNvSpPr>
          <p:nvPr>
            <p:ph idx="1"/>
          </p:nvPr>
        </p:nvSpPr>
        <p:spPr/>
        <p:txBody>
          <a:bodyPr/>
          <a:lstStyle/>
          <a:p>
            <a:r>
              <a:rPr lang="en-US" altLang="en-US" smtClean="0"/>
              <a:t>Filling a List</a:t>
            </a:r>
          </a:p>
          <a:p>
            <a:r>
              <a:rPr lang="en-US" altLang="en-US" smtClean="0"/>
              <a:t>Combining List Elements</a:t>
            </a:r>
          </a:p>
          <a:p>
            <a:r>
              <a:rPr lang="en-US" altLang="en-US" smtClean="0"/>
              <a:t>Element Separators</a:t>
            </a:r>
          </a:p>
          <a:p>
            <a:r>
              <a:rPr lang="en-US" altLang="en-US" smtClean="0"/>
              <a:t>Maximum and Minimum</a:t>
            </a:r>
          </a:p>
          <a:p>
            <a:r>
              <a:rPr lang="en-US" altLang="en-US" smtClean="0"/>
              <a:t>Linear Search</a:t>
            </a:r>
          </a:p>
          <a:p>
            <a:r>
              <a:rPr lang="en-US" altLang="en-US" smtClean="0"/>
              <a:t>Collecting and Counting Matches</a:t>
            </a:r>
          </a:p>
          <a:p>
            <a:r>
              <a:rPr lang="en-US" altLang="en-US" smtClean="0"/>
              <a:t>Removing Matches</a:t>
            </a:r>
          </a:p>
          <a:p>
            <a:r>
              <a:rPr lang="en-US" altLang="en-US" smtClean="0"/>
              <a:t>Swapping Elements</a:t>
            </a:r>
          </a:p>
          <a:p>
            <a:r>
              <a:rPr lang="en-US" altLang="en-US" smtClean="0"/>
              <a:t>Reading Input</a:t>
            </a:r>
          </a:p>
        </p:txBody>
      </p:sp>
      <p:sp>
        <p:nvSpPr>
          <p:cNvPr id="2" name="Date Placeholder 1"/>
          <p:cNvSpPr>
            <a:spLocks noGrp="1"/>
          </p:cNvSpPr>
          <p:nvPr>
            <p:ph type="dt" sz="half" idx="10"/>
          </p:nvPr>
        </p:nvSpPr>
        <p:spPr/>
        <p:txBody>
          <a:bodyPr/>
          <a:lstStyle/>
          <a:p>
            <a:fld id="{AD9180A3-E24B-4171-A9DC-90BB23294E02}"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38</a:t>
            </a:fld>
            <a:endParaRPr lang="en-US"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solidFill>
                  <a:srgbClr val="0033CC"/>
                </a:solidFill>
                <a:ea typeface="ＭＳ Ｐゴシック" panose="020B0600070205080204" pitchFamily="34" charset="-128"/>
              </a:rPr>
              <a:t>Filling</a:t>
            </a:r>
            <a:r>
              <a:rPr lang="en-US" altLang="en-US" smtClean="0">
                <a:ea typeface="ＭＳ Ｐゴシック" panose="020B0600070205080204" pitchFamily="34" charset="-128"/>
              </a:rPr>
              <a:t> a List</a:t>
            </a:r>
          </a:p>
        </p:txBody>
      </p:sp>
      <p:sp>
        <p:nvSpPr>
          <p:cNvPr id="47107"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This loop creates and </a:t>
            </a:r>
            <a:r>
              <a:rPr lang="en-US" altLang="en-US" dirty="0" smtClean="0">
                <a:solidFill>
                  <a:srgbClr val="0033CC"/>
                </a:solidFill>
                <a:ea typeface="ＭＳ Ｐゴシック" panose="020B0600070205080204" pitchFamily="34" charset="-128"/>
              </a:rPr>
              <a:t>fills a list </a:t>
            </a:r>
            <a:r>
              <a:rPr lang="en-US" altLang="en-US" dirty="0" smtClean="0">
                <a:ea typeface="ＭＳ Ｐゴシック" panose="020B0600070205080204" pitchFamily="34" charset="-128"/>
              </a:rPr>
              <a:t>with squares (0, 1, 4, 9, 16, ...)</a:t>
            </a:r>
          </a:p>
        </p:txBody>
      </p:sp>
      <p:sp>
        <p:nvSpPr>
          <p:cNvPr id="6" name="Content Placeholder 2"/>
          <p:cNvSpPr txBox="1">
            <a:spLocks/>
          </p:cNvSpPr>
          <p:nvPr/>
        </p:nvSpPr>
        <p:spPr bwMode="auto">
          <a:xfrm>
            <a:off x="2667000" y="1828800"/>
            <a:ext cx="3810000" cy="1066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values = []</a:t>
            </a:r>
          </a:p>
          <a:p>
            <a:pPr>
              <a:defRPr/>
            </a:pPr>
            <a:r>
              <a:rPr lang="en-US" dirty="0">
                <a:latin typeface="Consolas" pitchFamily="49" charset="0"/>
                <a:cs typeface="Consolas" pitchFamily="49" charset="0"/>
              </a:rPr>
              <a:t>for i in range(n) :</a:t>
            </a:r>
          </a:p>
          <a:p>
            <a:pPr>
              <a:defRPr/>
            </a:pPr>
            <a:r>
              <a:rPr lang="en-US" dirty="0">
                <a:latin typeface="Consolas" pitchFamily="49" charset="0"/>
                <a:cs typeface="Consolas" pitchFamily="49" charset="0"/>
              </a:rPr>
              <a:t>    </a:t>
            </a:r>
            <a:r>
              <a:rPr lang="en-US" dirty="0">
                <a:solidFill>
                  <a:srgbClr val="0033CC"/>
                </a:solidFill>
                <a:latin typeface="Consolas" pitchFamily="49" charset="0"/>
                <a:cs typeface="Consolas" pitchFamily="49" charset="0"/>
              </a:rPr>
              <a:t>values.append(i * i)</a:t>
            </a:r>
          </a:p>
        </p:txBody>
      </p:sp>
      <p:sp>
        <p:nvSpPr>
          <p:cNvPr id="2" name="Date Placeholder 1"/>
          <p:cNvSpPr>
            <a:spLocks noGrp="1"/>
          </p:cNvSpPr>
          <p:nvPr>
            <p:ph type="dt" sz="half" idx="10"/>
          </p:nvPr>
        </p:nvSpPr>
        <p:spPr/>
        <p:txBody>
          <a:bodyPr/>
          <a:lstStyle/>
          <a:p>
            <a:fld id="{015E52D6-375B-4AC4-943F-4F8F35D01684}"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39</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Basic Properties of Lists</a:t>
            </a:r>
            <a:endParaRPr lang="en-US" dirty="0"/>
          </a:p>
        </p:txBody>
      </p:sp>
      <p:sp>
        <p:nvSpPr>
          <p:cNvPr id="7" name="Text Placeholder 6"/>
          <p:cNvSpPr>
            <a:spLocks noGrp="1"/>
          </p:cNvSpPr>
          <p:nvPr>
            <p:ph type="body" idx="1"/>
          </p:nvPr>
        </p:nvSpPr>
        <p:spPr/>
        <p:txBody>
          <a:bodyPr/>
          <a:lstStyle/>
          <a:p>
            <a:r>
              <a:rPr lang="en-US" dirty="0" smtClean="0"/>
              <a:t>Section 6.1</a:t>
            </a:r>
            <a:endParaRPr lang="en-US" dirty="0"/>
          </a:p>
        </p:txBody>
      </p:sp>
      <p:sp>
        <p:nvSpPr>
          <p:cNvPr id="4" name="Date Placeholder 3"/>
          <p:cNvSpPr>
            <a:spLocks noGrp="1"/>
          </p:cNvSpPr>
          <p:nvPr>
            <p:ph type="dt" sz="half" idx="10"/>
          </p:nvPr>
        </p:nvSpPr>
        <p:spPr/>
        <p:txBody>
          <a:bodyPr/>
          <a:lstStyle/>
          <a:p>
            <a:fld id="{11D0644A-70AD-430A-8D94-F91117EDE6AB}" type="datetime1">
              <a:rPr lang="en-US" smtClean="0"/>
              <a:pPr/>
              <a:t>7/16/2017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2D440456-871D-4460-9198-DA705D47E4FB}" type="slidenum">
              <a:rPr lang="en-US" altLang="en-US" smtClean="0"/>
              <a:pPr/>
              <a:t>4</a:t>
            </a:fld>
            <a:endParaRPr lang="en-US" altLang="en-US"/>
          </a:p>
        </p:txBody>
      </p:sp>
    </p:spTree>
    <p:extLst>
      <p:ext uri="{BB962C8B-B14F-4D97-AF65-F5344CB8AC3E}">
        <p14:creationId xmlns:p14="http://schemas.microsoft.com/office/powerpoint/2010/main" xmlns="" val="2119814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solidFill>
                  <a:srgbClr val="0033CC"/>
                </a:solidFill>
                <a:ea typeface="ＭＳ Ｐゴシック" panose="020B0600070205080204" pitchFamily="34" charset="-128"/>
              </a:rPr>
              <a:t>Combining</a:t>
            </a:r>
            <a:r>
              <a:rPr lang="en-US" altLang="en-US" smtClean="0">
                <a:ea typeface="ＭＳ Ｐゴシック" panose="020B0600070205080204" pitchFamily="34" charset="-128"/>
              </a:rPr>
              <a:t> List Elements</a:t>
            </a:r>
          </a:p>
        </p:txBody>
      </p:sp>
      <p:sp>
        <p:nvSpPr>
          <p:cNvPr id="48131" name="Content Placeholder 2"/>
          <p:cNvSpPr>
            <a:spLocks noGrp="1"/>
          </p:cNvSpPr>
          <p:nvPr>
            <p:ph idx="1"/>
          </p:nvPr>
        </p:nvSpPr>
        <p:spPr>
          <a:xfrm>
            <a:off x="822959" y="1255006"/>
            <a:ext cx="7543801" cy="1052765"/>
          </a:xfrm>
        </p:spPr>
        <p:txBody>
          <a:bodyPr>
            <a:normAutofit/>
          </a:bodyPr>
          <a:lstStyle/>
          <a:p>
            <a:r>
              <a:rPr lang="en-US" altLang="en-US" dirty="0" smtClean="0">
                <a:ea typeface="ＭＳ Ｐゴシック" panose="020B0600070205080204" pitchFamily="34" charset="-128"/>
              </a:rPr>
              <a:t>Here is how to </a:t>
            </a:r>
            <a:r>
              <a:rPr lang="en-US" altLang="en-US" dirty="0" smtClean="0">
                <a:solidFill>
                  <a:srgbClr val="C00000"/>
                </a:solidFill>
                <a:ea typeface="ＭＳ Ｐゴシック" panose="020B0600070205080204" pitchFamily="34" charset="-128"/>
              </a:rPr>
              <a:t>compute a sum of numbers</a:t>
            </a:r>
            <a:r>
              <a:rPr lang="en-US" altLang="en-US" dirty="0" smtClean="0">
                <a:ea typeface="ＭＳ Ｐゴシック" panose="020B0600070205080204" pitchFamily="34" charset="-128"/>
              </a:rPr>
              <a:t>:</a:t>
            </a:r>
          </a:p>
        </p:txBody>
      </p:sp>
      <p:sp>
        <p:nvSpPr>
          <p:cNvPr id="6" name="Content Placeholder 2"/>
          <p:cNvSpPr txBox="1">
            <a:spLocks/>
          </p:cNvSpPr>
          <p:nvPr/>
        </p:nvSpPr>
        <p:spPr bwMode="auto">
          <a:xfrm>
            <a:off x="762000" y="1752600"/>
            <a:ext cx="7239000" cy="1066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sz="2000" dirty="0">
                <a:latin typeface="Consolas" pitchFamily="49" charset="0"/>
                <a:cs typeface="Consolas" pitchFamily="49" charset="0"/>
              </a:rPr>
              <a:t>result = 0.0</a:t>
            </a:r>
          </a:p>
          <a:p>
            <a:pPr>
              <a:defRPr/>
            </a:pPr>
            <a:r>
              <a:rPr lang="en-US" sz="2000" dirty="0">
                <a:latin typeface="Consolas" pitchFamily="49" charset="0"/>
                <a:cs typeface="Consolas" pitchFamily="49" charset="0"/>
              </a:rPr>
              <a:t>for element in values :</a:t>
            </a:r>
          </a:p>
          <a:p>
            <a:pPr>
              <a:defRPr/>
            </a:pPr>
            <a:r>
              <a:rPr lang="en-US" sz="2000" dirty="0">
                <a:latin typeface="Consolas" pitchFamily="49" charset="0"/>
                <a:cs typeface="Consolas" pitchFamily="49" charset="0"/>
              </a:rPr>
              <a:t>    </a:t>
            </a:r>
            <a:r>
              <a:rPr lang="en-US" sz="2000" dirty="0">
                <a:solidFill>
                  <a:srgbClr val="C00000"/>
                </a:solidFill>
                <a:latin typeface="Consolas" pitchFamily="49" charset="0"/>
                <a:cs typeface="Consolas" pitchFamily="49" charset="0"/>
              </a:rPr>
              <a:t>result = result + element</a:t>
            </a:r>
          </a:p>
        </p:txBody>
      </p:sp>
      <p:sp>
        <p:nvSpPr>
          <p:cNvPr id="7" name="Content Placeholder 2"/>
          <p:cNvSpPr txBox="1">
            <a:spLocks/>
          </p:cNvSpPr>
          <p:nvPr/>
        </p:nvSpPr>
        <p:spPr bwMode="auto">
          <a:xfrm>
            <a:off x="762000" y="4114800"/>
            <a:ext cx="7239000" cy="1066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sz="2000" dirty="0">
                <a:latin typeface="Consolas" pitchFamily="49" charset="0"/>
                <a:cs typeface="Consolas" pitchFamily="49" charset="0"/>
              </a:rPr>
              <a:t>result = ""</a:t>
            </a:r>
          </a:p>
          <a:p>
            <a:pPr>
              <a:defRPr/>
            </a:pPr>
            <a:r>
              <a:rPr lang="en-US" sz="2000" dirty="0">
                <a:latin typeface="Consolas" pitchFamily="49" charset="0"/>
                <a:cs typeface="Consolas" pitchFamily="49" charset="0"/>
              </a:rPr>
              <a:t>for element in names :</a:t>
            </a:r>
          </a:p>
          <a:p>
            <a:pPr>
              <a:defRPr/>
            </a:pPr>
            <a:r>
              <a:rPr lang="en-US" sz="2000" dirty="0">
                <a:latin typeface="Consolas" pitchFamily="49" charset="0"/>
                <a:cs typeface="Consolas" pitchFamily="49" charset="0"/>
              </a:rPr>
              <a:t>    </a:t>
            </a:r>
            <a:r>
              <a:rPr lang="en-US" sz="2000" dirty="0">
                <a:solidFill>
                  <a:srgbClr val="00B050"/>
                </a:solidFill>
                <a:latin typeface="Consolas" pitchFamily="49" charset="0"/>
                <a:cs typeface="Consolas" pitchFamily="49" charset="0"/>
              </a:rPr>
              <a:t>result = result + element</a:t>
            </a:r>
          </a:p>
        </p:txBody>
      </p:sp>
      <p:sp>
        <p:nvSpPr>
          <p:cNvPr id="2" name="Date Placeholder 1"/>
          <p:cNvSpPr>
            <a:spLocks noGrp="1"/>
          </p:cNvSpPr>
          <p:nvPr>
            <p:ph type="dt" sz="half" idx="10"/>
          </p:nvPr>
        </p:nvSpPr>
        <p:spPr/>
        <p:txBody>
          <a:bodyPr/>
          <a:lstStyle/>
          <a:p>
            <a:fld id="{651E105F-65EA-4581-9A86-F0E270E39D82}"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40</a:t>
            </a:fld>
            <a:endParaRPr lang="en-US" altLang="en-US"/>
          </a:p>
        </p:txBody>
      </p:sp>
      <p:sp>
        <p:nvSpPr>
          <p:cNvPr id="8" name="Content Placeholder 2"/>
          <p:cNvSpPr txBox="1">
            <a:spLocks/>
          </p:cNvSpPr>
          <p:nvPr/>
        </p:nvSpPr>
        <p:spPr>
          <a:xfrm>
            <a:off x="787790" y="3484156"/>
            <a:ext cx="7543801" cy="630644"/>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altLang="en-US" dirty="0" smtClean="0">
                <a:ea typeface="ＭＳ Ｐゴシック" panose="020B0600070205080204" pitchFamily="34" charset="-128"/>
              </a:rPr>
              <a:t>To </a:t>
            </a:r>
            <a:r>
              <a:rPr lang="en-US" altLang="en-US" dirty="0" smtClean="0">
                <a:solidFill>
                  <a:srgbClr val="00B050"/>
                </a:solidFill>
                <a:ea typeface="ＭＳ Ｐゴシック" panose="020B0600070205080204" pitchFamily="34" charset="-128"/>
              </a:rPr>
              <a:t>concatenate strings</a:t>
            </a:r>
            <a:r>
              <a:rPr lang="en-US" altLang="en-US" dirty="0" smtClean="0">
                <a:ea typeface="ＭＳ Ｐゴシック" panose="020B0600070205080204" pitchFamily="34" charset="-128"/>
              </a:rPr>
              <a:t>, you only need to change the initial value: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dirty="0" smtClean="0"/>
              <a:t>Element Separators</a:t>
            </a:r>
          </a:p>
        </p:txBody>
      </p:sp>
      <p:sp>
        <p:nvSpPr>
          <p:cNvPr id="3" name="Content Placeholder 2"/>
          <p:cNvSpPr>
            <a:spLocks noGrp="1"/>
          </p:cNvSpPr>
          <p:nvPr>
            <p:ph idx="1"/>
          </p:nvPr>
        </p:nvSpPr>
        <p:spPr>
          <a:xfrm>
            <a:off x="838200" y="1219200"/>
            <a:ext cx="7543801" cy="4614088"/>
          </a:xfrm>
        </p:spPr>
        <p:txBody>
          <a:bodyPr/>
          <a:lstStyle/>
          <a:p>
            <a:r>
              <a:rPr lang="en-US" dirty="0" smtClean="0"/>
              <a:t>When displaying the elements of a list, you usually want to separate them with a separator, such as a comma:    </a:t>
            </a:r>
            <a:r>
              <a:rPr lang="en-US" sz="1800" dirty="0" smtClean="0">
                <a:latin typeface="Consolas" panose="020B0609020204030204" pitchFamily="49" charset="0"/>
                <a:cs typeface="Consolas" panose="020B0609020204030204" pitchFamily="49" charset="0"/>
              </a:rPr>
              <a:t>Harry, Emily, Bob</a:t>
            </a:r>
          </a:p>
          <a:p>
            <a:pPr>
              <a:spcBef>
                <a:spcPts val="1000"/>
              </a:spcBef>
            </a:pPr>
            <a:r>
              <a:rPr lang="en-US" altLang="en-US" sz="1800" dirty="0" smtClean="0"/>
              <a:t>Add the separator before each element (there’s one fewer separator than there are numbers) in the sequence except the initial one (with index 0), like this:</a:t>
            </a:r>
          </a:p>
          <a:p>
            <a:endParaRPr lang="en-US" sz="1800" dirty="0" smtClean="0">
              <a:latin typeface="Consolas" panose="020B0609020204030204" pitchFamily="49" charset="0"/>
              <a:cs typeface="Consolas" panose="020B0609020204030204" pitchFamily="49" charset="0"/>
            </a:endParaRPr>
          </a:p>
          <a:p>
            <a:endParaRPr lang="en-US" sz="1800" dirty="0" smtClean="0">
              <a:latin typeface="Consolas" panose="020B0609020204030204" pitchFamily="49" charset="0"/>
              <a:cs typeface="Consolas" panose="020B0609020204030204" pitchFamily="49" charset="0"/>
            </a:endParaRPr>
          </a:p>
          <a:p>
            <a:endParaRPr lang="en-US" sz="1800" dirty="0" smtClean="0">
              <a:latin typeface="Consolas" panose="020B0609020204030204" pitchFamily="49" charset="0"/>
              <a:cs typeface="Consolas" panose="020B0609020204030204" pitchFamily="49" charset="0"/>
            </a:endParaRPr>
          </a:p>
          <a:p>
            <a:r>
              <a:rPr lang="en-US" altLang="en-US" sz="1800" dirty="0" smtClean="0"/>
              <a:t>If you want to print values without adding them to a string:</a:t>
            </a:r>
          </a:p>
          <a:p>
            <a:endParaRPr lang="en-US" sz="1800" dirty="0" smtClean="0">
              <a:latin typeface="Consolas" panose="020B0609020204030204" pitchFamily="49" charset="0"/>
              <a:cs typeface="Consolas" panose="020B0609020204030204" pitchFamily="49" charset="0"/>
            </a:endParaRPr>
          </a:p>
          <a:p>
            <a:pPr lvl="1"/>
            <a:endParaRPr lang="en-US" dirty="0" smtClean="0"/>
          </a:p>
          <a:p>
            <a:pPr lvl="1"/>
            <a:endParaRPr lang="en-US" dirty="0"/>
          </a:p>
        </p:txBody>
      </p:sp>
      <p:sp>
        <p:nvSpPr>
          <p:cNvPr id="2" name="Date Placeholder 1"/>
          <p:cNvSpPr>
            <a:spLocks noGrp="1"/>
          </p:cNvSpPr>
          <p:nvPr>
            <p:ph type="dt" sz="half" idx="10"/>
          </p:nvPr>
        </p:nvSpPr>
        <p:spPr/>
        <p:txBody>
          <a:bodyPr/>
          <a:lstStyle/>
          <a:p>
            <a:fld id="{418CE988-DAED-4C8F-A876-9F63B7CF7B3D}" type="datetime1">
              <a:rPr lang="en-US" smtClean="0"/>
              <a:pPr/>
              <a:t>7/16/2017</a:t>
            </a:fld>
            <a:endParaRPr lang="en-US" dirty="0"/>
          </a:p>
        </p:txBody>
      </p:sp>
      <p:sp>
        <p:nvSpPr>
          <p:cNvPr id="4" name="Slide Number Placeholder 3"/>
          <p:cNvSpPr>
            <a:spLocks noGrp="1"/>
          </p:cNvSpPr>
          <p:nvPr>
            <p:ph type="sldNum" sz="quarter" idx="12"/>
          </p:nvPr>
        </p:nvSpPr>
        <p:spPr/>
        <p:txBody>
          <a:bodyPr/>
          <a:lstStyle/>
          <a:p>
            <a:r>
              <a:rPr lang="en-US" altLang="en-US" smtClean="0"/>
              <a:t>Page </a:t>
            </a:r>
            <a:fld id="{2D440456-871D-4460-9198-DA705D47E4FB}" type="slidenum">
              <a:rPr lang="en-US" altLang="en-US" smtClean="0"/>
              <a:pPr/>
              <a:t>41</a:t>
            </a:fld>
            <a:endParaRPr lang="en-US" altLang="en-US"/>
          </a:p>
        </p:txBody>
      </p:sp>
      <p:sp>
        <p:nvSpPr>
          <p:cNvPr id="6" name="Content Placeholder 2"/>
          <p:cNvSpPr txBox="1">
            <a:spLocks/>
          </p:cNvSpPr>
          <p:nvPr/>
        </p:nvSpPr>
        <p:spPr bwMode="auto">
          <a:xfrm>
            <a:off x="2286000" y="2590800"/>
            <a:ext cx="4495800"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for i in range(len(names)) :</a:t>
            </a:r>
          </a:p>
          <a:p>
            <a:pPr>
              <a:defRPr/>
            </a:pPr>
            <a:r>
              <a:rPr lang="en-US" dirty="0">
                <a:latin typeface="Consolas" pitchFamily="49" charset="0"/>
                <a:cs typeface="Consolas" pitchFamily="49" charset="0"/>
              </a:rPr>
              <a:t>    if i &gt; 0 :</a:t>
            </a:r>
          </a:p>
          <a:p>
            <a:pPr>
              <a:defRPr/>
            </a:pPr>
            <a:r>
              <a:rPr lang="en-US" dirty="0">
                <a:solidFill>
                  <a:srgbClr val="0033CC"/>
                </a:solidFill>
                <a:latin typeface="Consolas" pitchFamily="49" charset="0"/>
                <a:cs typeface="Consolas" pitchFamily="49" charset="0"/>
              </a:rPr>
              <a:t>        result = result + ", "</a:t>
            </a:r>
          </a:p>
          <a:p>
            <a:pPr>
              <a:defRPr/>
            </a:pPr>
            <a:r>
              <a:rPr lang="en-US" dirty="0">
                <a:latin typeface="Consolas" pitchFamily="49" charset="0"/>
                <a:cs typeface="Consolas" pitchFamily="49" charset="0"/>
              </a:rPr>
              <a:t>    result = result + names[i]</a:t>
            </a:r>
          </a:p>
        </p:txBody>
      </p:sp>
      <p:sp>
        <p:nvSpPr>
          <p:cNvPr id="7" name="Content Placeholder 2"/>
          <p:cNvSpPr txBox="1">
            <a:spLocks/>
          </p:cNvSpPr>
          <p:nvPr/>
        </p:nvSpPr>
        <p:spPr bwMode="auto">
          <a:xfrm>
            <a:off x="2286000" y="4572000"/>
            <a:ext cx="4572000" cy="1600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for i in range(len(values)) :</a:t>
            </a:r>
          </a:p>
          <a:p>
            <a:pPr>
              <a:defRPr/>
            </a:pPr>
            <a:r>
              <a:rPr lang="en-US" dirty="0">
                <a:latin typeface="Consolas" pitchFamily="49" charset="0"/>
                <a:cs typeface="Consolas" pitchFamily="49" charset="0"/>
              </a:rPr>
              <a:t>    if i &gt; 0 :</a:t>
            </a:r>
          </a:p>
          <a:p>
            <a:pPr>
              <a:defRPr/>
            </a:pPr>
            <a:r>
              <a:rPr lang="en-US" dirty="0">
                <a:solidFill>
                  <a:srgbClr val="0033CC"/>
                </a:solidFill>
                <a:latin typeface="Consolas" pitchFamily="49" charset="0"/>
                <a:cs typeface="Consolas" pitchFamily="49" charset="0"/>
              </a:rPr>
              <a:t>        print(" | ", end="")</a:t>
            </a:r>
          </a:p>
          <a:p>
            <a:pPr>
              <a:defRPr/>
            </a:pPr>
            <a:r>
              <a:rPr lang="en-US" dirty="0">
                <a:latin typeface="Consolas" pitchFamily="49" charset="0"/>
                <a:cs typeface="Consolas" pitchFamily="49" charset="0"/>
              </a:rPr>
              <a:t>    print(values[i], end="")</a:t>
            </a:r>
          </a:p>
          <a:p>
            <a:pPr>
              <a:defRPr/>
            </a:pPr>
            <a:r>
              <a:rPr lang="en-US" dirty="0">
                <a:latin typeface="Consolas" pitchFamily="49" charset="0"/>
                <a:cs typeface="Consolas" pitchFamily="49" charset="0"/>
              </a:rPr>
              <a:t>print()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mtClean="0"/>
              <a:t>Maximum and Minimum</a:t>
            </a:r>
          </a:p>
        </p:txBody>
      </p:sp>
      <p:sp>
        <p:nvSpPr>
          <p:cNvPr id="52227" name="Content Placeholder 2"/>
          <p:cNvSpPr>
            <a:spLocks noGrp="1"/>
          </p:cNvSpPr>
          <p:nvPr>
            <p:ph idx="1"/>
          </p:nvPr>
        </p:nvSpPr>
        <p:spPr>
          <a:xfrm>
            <a:off x="822959" y="1255006"/>
            <a:ext cx="7543801" cy="4993394"/>
          </a:xfrm>
        </p:spPr>
        <p:txBody>
          <a:bodyPr>
            <a:normAutofit/>
          </a:bodyPr>
          <a:lstStyle/>
          <a:p>
            <a:r>
              <a:rPr lang="en-US" altLang="en-US" dirty="0" smtClean="0"/>
              <a:t>Here is the implementation of the </a:t>
            </a:r>
            <a:r>
              <a:rPr lang="en-US" altLang="en-US" dirty="0" smtClean="0"/>
              <a:t>max and min algorithms:</a:t>
            </a:r>
          </a:p>
          <a:p>
            <a:endParaRPr lang="en-US" altLang="en-US" dirty="0" smtClean="0"/>
          </a:p>
          <a:p>
            <a:endParaRPr lang="en-US" altLang="en-US" dirty="0" smtClean="0"/>
          </a:p>
          <a:p>
            <a:pPr>
              <a:buNone/>
            </a:pPr>
            <a:endParaRPr lang="en-US" altLang="en-US" dirty="0" smtClean="0"/>
          </a:p>
          <a:p>
            <a:pPr>
              <a:spcBef>
                <a:spcPts val="0"/>
              </a:spcBef>
              <a:buNone/>
            </a:pPr>
            <a:endParaRPr lang="en-US" altLang="en-US" dirty="0" smtClean="0"/>
          </a:p>
          <a:p>
            <a:r>
              <a:rPr lang="en-US" altLang="en-US" dirty="0" smtClean="0"/>
              <a:t>What’s a faster way?</a:t>
            </a:r>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r>
              <a:rPr lang="en-US" altLang="en-US" dirty="0" smtClean="0"/>
              <a:t>What’s a faster way?</a:t>
            </a:r>
            <a:endParaRPr lang="en-US" altLang="en-US" dirty="0" smtClean="0"/>
          </a:p>
        </p:txBody>
      </p:sp>
      <p:sp>
        <p:nvSpPr>
          <p:cNvPr id="2" name="Date Placeholder 1"/>
          <p:cNvSpPr>
            <a:spLocks noGrp="1"/>
          </p:cNvSpPr>
          <p:nvPr>
            <p:ph type="dt" sz="half" idx="10"/>
          </p:nvPr>
        </p:nvSpPr>
        <p:spPr/>
        <p:txBody>
          <a:bodyPr/>
          <a:lstStyle/>
          <a:p>
            <a:fld id="{8EB7E09A-1064-42B6-A7E4-683EEC90688C}"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42</a:t>
            </a:fld>
            <a:endParaRPr lang="en-US" altLang="en-US"/>
          </a:p>
        </p:txBody>
      </p:sp>
      <p:sp>
        <p:nvSpPr>
          <p:cNvPr id="6" name="Content Placeholder 2"/>
          <p:cNvSpPr txBox="1">
            <a:spLocks/>
          </p:cNvSpPr>
          <p:nvPr/>
        </p:nvSpPr>
        <p:spPr bwMode="auto">
          <a:xfrm>
            <a:off x="762000" y="1981200"/>
            <a:ext cx="7848600"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solidFill>
                  <a:srgbClr val="0033CC"/>
                </a:solidFill>
                <a:latin typeface="Consolas" pitchFamily="49" charset="0"/>
                <a:cs typeface="Consolas" pitchFamily="49" charset="0"/>
              </a:rPr>
              <a:t>largest = values[0]</a:t>
            </a:r>
          </a:p>
          <a:p>
            <a:pPr>
              <a:defRPr/>
            </a:pPr>
            <a:r>
              <a:rPr lang="en-US" dirty="0">
                <a:latin typeface="Consolas" pitchFamily="49" charset="0"/>
                <a:cs typeface="Consolas" pitchFamily="49" charset="0"/>
              </a:rPr>
              <a:t>for i in range(1, len(values)) :</a:t>
            </a:r>
          </a:p>
          <a:p>
            <a:pPr>
              <a:defRPr/>
            </a:pPr>
            <a:r>
              <a:rPr lang="en-US" dirty="0">
                <a:latin typeface="Consolas" pitchFamily="49" charset="0"/>
                <a:cs typeface="Consolas" pitchFamily="49" charset="0"/>
              </a:rPr>
              <a:t>    if values[i] &gt; largest :</a:t>
            </a:r>
          </a:p>
          <a:p>
            <a:pPr>
              <a:defRPr/>
            </a:pPr>
            <a:r>
              <a:rPr lang="en-US" dirty="0">
                <a:solidFill>
                  <a:srgbClr val="0033CC"/>
                </a:solidFill>
                <a:latin typeface="Consolas" pitchFamily="49" charset="0"/>
                <a:cs typeface="Consolas" pitchFamily="49" charset="0"/>
              </a:rPr>
              <a:t>        largest = values[i]</a:t>
            </a:r>
          </a:p>
        </p:txBody>
      </p:sp>
      <p:sp>
        <p:nvSpPr>
          <p:cNvPr id="11" name="Content Placeholder 2"/>
          <p:cNvSpPr txBox="1">
            <a:spLocks/>
          </p:cNvSpPr>
          <p:nvPr/>
        </p:nvSpPr>
        <p:spPr bwMode="auto">
          <a:xfrm>
            <a:off x="762000" y="4191000"/>
            <a:ext cx="7848600"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smtClean="0">
                <a:solidFill>
                  <a:srgbClr val="0033CC"/>
                </a:solidFill>
                <a:latin typeface="Consolas" pitchFamily="49" charset="0"/>
                <a:cs typeface="Consolas" pitchFamily="49" charset="0"/>
              </a:rPr>
              <a:t>smallest </a:t>
            </a:r>
            <a:r>
              <a:rPr lang="en-US" dirty="0">
                <a:solidFill>
                  <a:srgbClr val="0033CC"/>
                </a:solidFill>
                <a:latin typeface="Consolas" pitchFamily="49" charset="0"/>
                <a:cs typeface="Consolas" pitchFamily="49" charset="0"/>
              </a:rPr>
              <a:t>= values[0]</a:t>
            </a:r>
          </a:p>
          <a:p>
            <a:pPr>
              <a:defRPr/>
            </a:pPr>
            <a:r>
              <a:rPr lang="en-US" dirty="0">
                <a:latin typeface="Consolas" pitchFamily="49" charset="0"/>
                <a:cs typeface="Consolas" pitchFamily="49" charset="0"/>
              </a:rPr>
              <a:t>for i in range(1, len(values)) :</a:t>
            </a:r>
          </a:p>
          <a:p>
            <a:pPr>
              <a:defRPr/>
            </a:pPr>
            <a:r>
              <a:rPr lang="en-US" dirty="0">
                <a:latin typeface="Consolas" pitchFamily="49" charset="0"/>
                <a:cs typeface="Consolas" pitchFamily="49" charset="0"/>
              </a:rPr>
              <a:t>    if values[i] </a:t>
            </a:r>
            <a:r>
              <a:rPr lang="en-US" dirty="0" smtClean="0">
                <a:latin typeface="Consolas" pitchFamily="49" charset="0"/>
                <a:cs typeface="Consolas" pitchFamily="49" charset="0"/>
              </a:rPr>
              <a:t>&lt; smallest </a:t>
            </a:r>
            <a:r>
              <a:rPr lang="en-US" dirty="0">
                <a:latin typeface="Consolas" pitchFamily="49" charset="0"/>
                <a:cs typeface="Consolas" pitchFamily="49" charset="0"/>
              </a:rPr>
              <a:t>:</a:t>
            </a:r>
          </a:p>
          <a:p>
            <a:pPr>
              <a:defRPr/>
            </a:pPr>
            <a:r>
              <a:rPr lang="en-US" dirty="0">
                <a:solidFill>
                  <a:srgbClr val="0033CC"/>
                </a:solidFill>
                <a:latin typeface="Consolas" pitchFamily="49" charset="0"/>
                <a:cs typeface="Consolas" pitchFamily="49" charset="0"/>
              </a:rPr>
              <a:t>        </a:t>
            </a:r>
            <a:r>
              <a:rPr lang="en-US" dirty="0" smtClean="0">
                <a:solidFill>
                  <a:srgbClr val="0033CC"/>
                </a:solidFill>
                <a:latin typeface="Consolas" pitchFamily="49" charset="0"/>
                <a:cs typeface="Consolas" pitchFamily="49" charset="0"/>
              </a:rPr>
              <a:t>smallest </a:t>
            </a:r>
            <a:r>
              <a:rPr lang="en-US" dirty="0">
                <a:solidFill>
                  <a:srgbClr val="0033CC"/>
                </a:solidFill>
                <a:latin typeface="Consolas" pitchFamily="49" charset="0"/>
                <a:cs typeface="Consolas" pitchFamily="49" charset="0"/>
              </a:rPr>
              <a:t>= values[i]</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smtClean="0"/>
              <a:t>Linear Search</a:t>
            </a:r>
          </a:p>
        </p:txBody>
      </p:sp>
      <p:sp>
        <p:nvSpPr>
          <p:cNvPr id="53251" name="Content Placeholder 2"/>
          <p:cNvSpPr>
            <a:spLocks noGrp="1"/>
          </p:cNvSpPr>
          <p:nvPr>
            <p:ph idx="1"/>
          </p:nvPr>
        </p:nvSpPr>
        <p:spPr>
          <a:xfrm>
            <a:off x="822959" y="1255006"/>
            <a:ext cx="7543801" cy="4993394"/>
          </a:xfrm>
        </p:spPr>
        <p:txBody>
          <a:bodyPr/>
          <a:lstStyle/>
          <a:p>
            <a:r>
              <a:rPr lang="en-US" altLang="en-US" dirty="0" smtClean="0"/>
              <a:t>Finding the first value that is &gt; 100. You need to visit all elements until you have found a match or you have come to the end of the list</a:t>
            </a:r>
            <a:r>
              <a:rPr lang="en-US" altLang="en-US" dirty="0" smtClean="0"/>
              <a:t>:</a:t>
            </a:r>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r>
              <a:rPr lang="en-US" altLang="en-US" dirty="0" smtClean="0"/>
              <a:t>What are the faster ways?</a:t>
            </a:r>
            <a:endParaRPr lang="en-US" altLang="en-US" dirty="0" smtClean="0"/>
          </a:p>
        </p:txBody>
      </p:sp>
      <p:sp>
        <p:nvSpPr>
          <p:cNvPr id="2" name="Date Placeholder 1"/>
          <p:cNvSpPr>
            <a:spLocks noGrp="1"/>
          </p:cNvSpPr>
          <p:nvPr>
            <p:ph type="dt" sz="half" idx="10"/>
          </p:nvPr>
        </p:nvSpPr>
        <p:spPr/>
        <p:txBody>
          <a:bodyPr/>
          <a:lstStyle/>
          <a:p>
            <a:fld id="{252F06FA-F7F7-4ED3-AB6B-D239751B79E6}"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43</a:t>
            </a:fld>
            <a:endParaRPr lang="en-US" altLang="en-US"/>
          </a:p>
        </p:txBody>
      </p:sp>
      <p:sp>
        <p:nvSpPr>
          <p:cNvPr id="6" name="Content Placeholder 2"/>
          <p:cNvSpPr txBox="1">
            <a:spLocks/>
          </p:cNvSpPr>
          <p:nvPr/>
        </p:nvSpPr>
        <p:spPr bwMode="auto">
          <a:xfrm>
            <a:off x="822959" y="2036762"/>
            <a:ext cx="5791200" cy="3373438"/>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limit = 100</a:t>
            </a:r>
          </a:p>
          <a:p>
            <a:pPr>
              <a:defRPr/>
            </a:pPr>
            <a:r>
              <a:rPr lang="en-US" dirty="0">
                <a:latin typeface="Consolas" pitchFamily="49" charset="0"/>
                <a:cs typeface="Consolas" pitchFamily="49" charset="0"/>
              </a:rPr>
              <a:t>pos = 0</a:t>
            </a:r>
          </a:p>
          <a:p>
            <a:pPr>
              <a:defRPr/>
            </a:pPr>
            <a:r>
              <a:rPr lang="en-US" dirty="0">
                <a:solidFill>
                  <a:srgbClr val="0033CC"/>
                </a:solidFill>
                <a:latin typeface="Consolas" pitchFamily="49" charset="0"/>
                <a:cs typeface="Consolas" pitchFamily="49" charset="0"/>
              </a:rPr>
              <a:t>found = False</a:t>
            </a:r>
          </a:p>
          <a:p>
            <a:pPr>
              <a:defRPr/>
            </a:pPr>
            <a:r>
              <a:rPr lang="en-US" dirty="0">
                <a:latin typeface="Consolas" pitchFamily="49" charset="0"/>
                <a:cs typeface="Consolas" pitchFamily="49" charset="0"/>
              </a:rPr>
              <a:t>while pos &lt; len(values) and not found :</a:t>
            </a:r>
          </a:p>
          <a:p>
            <a:pPr>
              <a:defRPr/>
            </a:pPr>
            <a:r>
              <a:rPr lang="en-US" dirty="0">
                <a:latin typeface="Consolas" pitchFamily="49" charset="0"/>
                <a:cs typeface="Consolas" pitchFamily="49" charset="0"/>
              </a:rPr>
              <a:t>    if values[pos] &gt; limit :</a:t>
            </a:r>
          </a:p>
          <a:p>
            <a:pPr>
              <a:defRPr/>
            </a:pPr>
            <a:r>
              <a:rPr lang="en-US" dirty="0">
                <a:solidFill>
                  <a:srgbClr val="0033CC"/>
                </a:solidFill>
                <a:latin typeface="Consolas" pitchFamily="49" charset="0"/>
                <a:cs typeface="Consolas" pitchFamily="49" charset="0"/>
              </a:rPr>
              <a:t>        found = True</a:t>
            </a:r>
          </a:p>
          <a:p>
            <a:pPr>
              <a:defRPr/>
            </a:pPr>
            <a:r>
              <a:rPr lang="en-US" dirty="0">
                <a:latin typeface="Consolas" pitchFamily="49" charset="0"/>
                <a:cs typeface="Consolas" pitchFamily="49" charset="0"/>
              </a:rPr>
              <a:t>    else :</a:t>
            </a:r>
          </a:p>
          <a:p>
            <a:pPr>
              <a:defRPr/>
            </a:pPr>
            <a:r>
              <a:rPr lang="en-US" dirty="0">
                <a:latin typeface="Consolas" pitchFamily="49" charset="0"/>
                <a:cs typeface="Consolas" pitchFamily="49" charset="0"/>
              </a:rPr>
              <a:t>        pos = pos + 1</a:t>
            </a:r>
          </a:p>
          <a:p>
            <a:pPr>
              <a:defRPr/>
            </a:pPr>
            <a:r>
              <a:rPr lang="en-US" dirty="0">
                <a:latin typeface="Consolas" pitchFamily="49" charset="0"/>
                <a:cs typeface="Consolas" pitchFamily="49" charset="0"/>
              </a:rPr>
              <a:t>if </a:t>
            </a:r>
            <a:r>
              <a:rPr lang="en-US" dirty="0">
                <a:solidFill>
                  <a:srgbClr val="0033CC"/>
                </a:solidFill>
                <a:latin typeface="Consolas" pitchFamily="49" charset="0"/>
                <a:cs typeface="Consolas" pitchFamily="49" charset="0"/>
              </a:rPr>
              <a:t>found</a:t>
            </a:r>
            <a:r>
              <a:rPr lang="en-US" dirty="0">
                <a:latin typeface="Consolas" pitchFamily="49" charset="0"/>
                <a:cs typeface="Consolas" pitchFamily="49" charset="0"/>
              </a:rPr>
              <a:t> :</a:t>
            </a:r>
          </a:p>
          <a:p>
            <a:pPr>
              <a:defRPr/>
            </a:pPr>
            <a:r>
              <a:rPr lang="en-US" dirty="0">
                <a:latin typeface="Consolas" pitchFamily="49" charset="0"/>
                <a:cs typeface="Consolas" pitchFamily="49" charset="0"/>
              </a:rPr>
              <a:t>    print("Found at position:", pos)</a:t>
            </a:r>
          </a:p>
          <a:p>
            <a:pPr>
              <a:defRPr/>
            </a:pPr>
            <a:r>
              <a:rPr lang="en-US" dirty="0">
                <a:latin typeface="Consolas" pitchFamily="49" charset="0"/>
                <a:cs typeface="Consolas" pitchFamily="49" charset="0"/>
              </a:rPr>
              <a:t>else :</a:t>
            </a:r>
          </a:p>
          <a:p>
            <a:pPr>
              <a:defRPr/>
            </a:pPr>
            <a:r>
              <a:rPr lang="en-US" dirty="0">
                <a:latin typeface="Consolas" pitchFamily="49" charset="0"/>
                <a:cs typeface="Consolas" pitchFamily="49" charset="0"/>
              </a:rPr>
              <a:t>    print("Not found")</a:t>
            </a:r>
          </a:p>
        </p:txBody>
      </p:sp>
      <p:sp>
        <p:nvSpPr>
          <p:cNvPr id="53255" name="TextBox 6"/>
          <p:cNvSpPr txBox="1">
            <a:spLocks noChangeArrowheads="1"/>
          </p:cNvSpPr>
          <p:nvPr/>
        </p:nvSpPr>
        <p:spPr bwMode="auto">
          <a:xfrm>
            <a:off x="6858000" y="2753519"/>
            <a:ext cx="2079625" cy="1939925"/>
          </a:xfrm>
          <a:prstGeom prst="rect">
            <a:avLst/>
          </a:prstGeom>
          <a:solidFill>
            <a:srgbClr val="FFDC4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dirty="0"/>
              <a:t>A linear search</a:t>
            </a:r>
          </a:p>
          <a:p>
            <a:r>
              <a:rPr lang="en-US" altLang="en-US" sz="2000" dirty="0"/>
              <a:t>inspects elements</a:t>
            </a:r>
          </a:p>
          <a:p>
            <a:r>
              <a:rPr lang="en-US" altLang="en-US" sz="2000" dirty="0"/>
              <a:t>in sequence until a</a:t>
            </a:r>
          </a:p>
          <a:p>
            <a:r>
              <a:rPr lang="en-US" altLang="en-US" sz="2000" dirty="0"/>
              <a:t>match is found.</a:t>
            </a:r>
            <a:endParaRPr lang="en-US" altLang="en-US" sz="200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smtClean="0"/>
              <a:t>Collecting and Counting Matches</a:t>
            </a:r>
          </a:p>
        </p:txBody>
      </p:sp>
      <p:sp>
        <p:nvSpPr>
          <p:cNvPr id="3" name="Content Placeholder 2"/>
          <p:cNvSpPr>
            <a:spLocks noGrp="1"/>
          </p:cNvSpPr>
          <p:nvPr>
            <p:ph idx="1"/>
          </p:nvPr>
        </p:nvSpPr>
        <p:spPr>
          <a:xfrm>
            <a:off x="822959" y="1255006"/>
            <a:ext cx="7543801" cy="573794"/>
          </a:xfrm>
        </p:spPr>
        <p:txBody>
          <a:bodyPr/>
          <a:lstStyle/>
          <a:p>
            <a:r>
              <a:rPr lang="en-US" dirty="0" smtClean="0"/>
              <a:t>Collecting all matches</a:t>
            </a:r>
          </a:p>
        </p:txBody>
      </p:sp>
      <p:sp>
        <p:nvSpPr>
          <p:cNvPr id="2" name="Date Placeholder 1"/>
          <p:cNvSpPr>
            <a:spLocks noGrp="1"/>
          </p:cNvSpPr>
          <p:nvPr>
            <p:ph type="dt" sz="half" idx="10"/>
          </p:nvPr>
        </p:nvSpPr>
        <p:spPr/>
        <p:txBody>
          <a:bodyPr/>
          <a:lstStyle/>
          <a:p>
            <a:fld id="{843D69FF-068F-4CF2-9777-803A29826AB6}" type="datetime1">
              <a:rPr lang="en-US" smtClean="0"/>
              <a:pPr/>
              <a:t>7/16/2017</a:t>
            </a:fld>
            <a:endParaRPr lang="en-US" dirty="0"/>
          </a:p>
        </p:txBody>
      </p:sp>
      <p:sp>
        <p:nvSpPr>
          <p:cNvPr id="4" name="Slide Number Placeholder 3"/>
          <p:cNvSpPr>
            <a:spLocks noGrp="1"/>
          </p:cNvSpPr>
          <p:nvPr>
            <p:ph type="sldNum" sz="quarter" idx="12"/>
          </p:nvPr>
        </p:nvSpPr>
        <p:spPr/>
        <p:txBody>
          <a:bodyPr/>
          <a:lstStyle/>
          <a:p>
            <a:r>
              <a:rPr lang="en-US" altLang="en-US" smtClean="0"/>
              <a:t>Page </a:t>
            </a:r>
            <a:fld id="{2D440456-871D-4460-9198-DA705D47E4FB}" type="slidenum">
              <a:rPr lang="en-US" altLang="en-US" smtClean="0"/>
              <a:pPr/>
              <a:t>44</a:t>
            </a:fld>
            <a:endParaRPr lang="en-US" altLang="en-US"/>
          </a:p>
        </p:txBody>
      </p:sp>
      <p:sp>
        <p:nvSpPr>
          <p:cNvPr id="6" name="Content Placeholder 2"/>
          <p:cNvSpPr txBox="1">
            <a:spLocks/>
          </p:cNvSpPr>
          <p:nvPr/>
        </p:nvSpPr>
        <p:spPr bwMode="auto">
          <a:xfrm>
            <a:off x="838200" y="1676400"/>
            <a:ext cx="5562600" cy="1785938"/>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limit = 100</a:t>
            </a:r>
          </a:p>
          <a:p>
            <a:pPr>
              <a:defRPr/>
            </a:pPr>
            <a:r>
              <a:rPr lang="en-US" dirty="0">
                <a:solidFill>
                  <a:srgbClr val="0033CC"/>
                </a:solidFill>
                <a:latin typeface="Consolas" pitchFamily="49" charset="0"/>
                <a:cs typeface="Consolas" pitchFamily="49" charset="0"/>
              </a:rPr>
              <a:t>result = []</a:t>
            </a:r>
          </a:p>
          <a:p>
            <a:pPr>
              <a:defRPr/>
            </a:pPr>
            <a:r>
              <a:rPr lang="en-US" dirty="0">
                <a:latin typeface="Consolas" pitchFamily="49" charset="0"/>
                <a:cs typeface="Consolas" pitchFamily="49" charset="0"/>
              </a:rPr>
              <a:t>for element in values :</a:t>
            </a:r>
          </a:p>
          <a:p>
            <a:pPr>
              <a:defRPr/>
            </a:pPr>
            <a:r>
              <a:rPr lang="en-US" dirty="0">
                <a:latin typeface="Consolas" pitchFamily="49" charset="0"/>
                <a:cs typeface="Consolas" pitchFamily="49" charset="0"/>
              </a:rPr>
              <a:t>    if (element &gt; limit) :</a:t>
            </a:r>
          </a:p>
          <a:p>
            <a:pPr>
              <a:defRPr/>
            </a:pPr>
            <a:r>
              <a:rPr lang="en-US" dirty="0">
                <a:latin typeface="Consolas" pitchFamily="49" charset="0"/>
                <a:cs typeface="Consolas" pitchFamily="49" charset="0"/>
              </a:rPr>
              <a:t>        </a:t>
            </a:r>
            <a:r>
              <a:rPr lang="en-US" dirty="0">
                <a:solidFill>
                  <a:srgbClr val="0033CC"/>
                </a:solidFill>
                <a:latin typeface="Consolas" pitchFamily="49" charset="0"/>
                <a:cs typeface="Consolas" pitchFamily="49" charset="0"/>
              </a:rPr>
              <a:t>result.append(element)</a:t>
            </a:r>
          </a:p>
        </p:txBody>
      </p:sp>
      <p:sp>
        <p:nvSpPr>
          <p:cNvPr id="7" name="Content Placeholder 2"/>
          <p:cNvSpPr txBox="1">
            <a:spLocks/>
          </p:cNvSpPr>
          <p:nvPr/>
        </p:nvSpPr>
        <p:spPr bwMode="auto">
          <a:xfrm>
            <a:off x="838200" y="4114800"/>
            <a:ext cx="5562600" cy="1785938"/>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limit = 100</a:t>
            </a:r>
          </a:p>
          <a:p>
            <a:pPr>
              <a:defRPr/>
            </a:pPr>
            <a:r>
              <a:rPr lang="en-US" dirty="0">
                <a:solidFill>
                  <a:srgbClr val="00B050"/>
                </a:solidFill>
                <a:latin typeface="Consolas" pitchFamily="49" charset="0"/>
                <a:cs typeface="Consolas" pitchFamily="49" charset="0"/>
              </a:rPr>
              <a:t>counter = 0</a:t>
            </a:r>
          </a:p>
          <a:p>
            <a:pPr>
              <a:defRPr/>
            </a:pPr>
            <a:r>
              <a:rPr lang="en-US" dirty="0">
                <a:latin typeface="Consolas" pitchFamily="49" charset="0"/>
                <a:cs typeface="Consolas" pitchFamily="49" charset="0"/>
              </a:rPr>
              <a:t>for element in values :</a:t>
            </a:r>
          </a:p>
          <a:p>
            <a:pPr>
              <a:defRPr/>
            </a:pPr>
            <a:r>
              <a:rPr lang="en-US" dirty="0">
                <a:latin typeface="Consolas" pitchFamily="49" charset="0"/>
                <a:cs typeface="Consolas" pitchFamily="49" charset="0"/>
              </a:rPr>
              <a:t>    if (element &gt; limit) :</a:t>
            </a:r>
          </a:p>
          <a:p>
            <a:pPr>
              <a:defRPr/>
            </a:pPr>
            <a:r>
              <a:rPr lang="en-US" dirty="0">
                <a:latin typeface="Consolas" pitchFamily="49" charset="0"/>
                <a:cs typeface="Consolas" pitchFamily="49" charset="0"/>
              </a:rPr>
              <a:t>        </a:t>
            </a:r>
            <a:r>
              <a:rPr lang="en-US" dirty="0">
                <a:solidFill>
                  <a:srgbClr val="00B050"/>
                </a:solidFill>
                <a:latin typeface="Consolas" pitchFamily="49" charset="0"/>
                <a:cs typeface="Consolas" pitchFamily="49" charset="0"/>
              </a:rPr>
              <a:t>counter = counter + 1</a:t>
            </a:r>
          </a:p>
        </p:txBody>
      </p:sp>
      <p:sp>
        <p:nvSpPr>
          <p:cNvPr id="9" name="Content Placeholder 2"/>
          <p:cNvSpPr txBox="1">
            <a:spLocks/>
          </p:cNvSpPr>
          <p:nvPr/>
        </p:nvSpPr>
        <p:spPr>
          <a:xfrm>
            <a:off x="822958" y="3592022"/>
            <a:ext cx="7543801" cy="48650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dirty="0" smtClean="0"/>
              <a:t>Counting matches</a:t>
            </a:r>
          </a:p>
          <a:p>
            <a:pPr fontAlgn="auto"/>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smtClean="0"/>
              <a:t>Removing Matches</a:t>
            </a:r>
          </a:p>
        </p:txBody>
      </p:sp>
      <p:sp>
        <p:nvSpPr>
          <p:cNvPr id="55299" name="Content Placeholder 2"/>
          <p:cNvSpPr>
            <a:spLocks noGrp="1"/>
          </p:cNvSpPr>
          <p:nvPr>
            <p:ph idx="1"/>
          </p:nvPr>
        </p:nvSpPr>
        <p:spPr/>
        <p:txBody>
          <a:bodyPr>
            <a:normAutofit/>
          </a:bodyPr>
          <a:lstStyle/>
          <a:p>
            <a:r>
              <a:rPr lang="en-US" altLang="en-US" dirty="0" smtClean="0"/>
              <a:t>Remove all elements that match a particular condition</a:t>
            </a:r>
          </a:p>
          <a:p>
            <a:pPr lvl="1"/>
            <a:r>
              <a:rPr lang="en-US" altLang="en-US" sz="2000" dirty="0" smtClean="0"/>
              <a:t>Example: remove all strings of length &lt; 4 from a list</a:t>
            </a:r>
          </a:p>
        </p:txBody>
      </p:sp>
      <p:sp>
        <p:nvSpPr>
          <p:cNvPr id="2" name="Date Placeholder 1"/>
          <p:cNvSpPr>
            <a:spLocks noGrp="1"/>
          </p:cNvSpPr>
          <p:nvPr>
            <p:ph type="dt" sz="half" idx="10"/>
          </p:nvPr>
        </p:nvSpPr>
        <p:spPr/>
        <p:txBody>
          <a:bodyPr/>
          <a:lstStyle/>
          <a:p>
            <a:fld id="{ED66FE94-A0E5-44E8-9513-274B178B4B71}"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45</a:t>
            </a:fld>
            <a:endParaRPr lang="en-US" altLang="en-US"/>
          </a:p>
        </p:txBody>
      </p:sp>
      <p:sp>
        <p:nvSpPr>
          <p:cNvPr id="6" name="Content Placeholder 2"/>
          <p:cNvSpPr txBox="1">
            <a:spLocks/>
          </p:cNvSpPr>
          <p:nvPr/>
        </p:nvSpPr>
        <p:spPr bwMode="auto">
          <a:xfrm>
            <a:off x="838200" y="2209800"/>
            <a:ext cx="5562600" cy="2133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i = 0</a:t>
            </a:r>
          </a:p>
          <a:p>
            <a:pPr>
              <a:defRPr/>
            </a:pPr>
            <a:r>
              <a:rPr lang="en-US" dirty="0">
                <a:latin typeface="Consolas" pitchFamily="49" charset="0"/>
                <a:cs typeface="Consolas" pitchFamily="49" charset="0"/>
              </a:rPr>
              <a:t>while i &lt; len(words) :</a:t>
            </a:r>
          </a:p>
          <a:p>
            <a:pPr>
              <a:defRPr/>
            </a:pPr>
            <a:r>
              <a:rPr lang="en-US" dirty="0">
                <a:latin typeface="Consolas" pitchFamily="49" charset="0"/>
                <a:cs typeface="Consolas" pitchFamily="49" charset="0"/>
              </a:rPr>
              <a:t>    word = words[i]</a:t>
            </a:r>
          </a:p>
          <a:p>
            <a:pPr>
              <a:defRPr/>
            </a:pPr>
            <a:r>
              <a:rPr lang="en-US" dirty="0">
                <a:latin typeface="Consolas" pitchFamily="49" charset="0"/>
                <a:cs typeface="Consolas" pitchFamily="49" charset="0"/>
              </a:rPr>
              <a:t>    if len(word) &lt; 4 :</a:t>
            </a:r>
          </a:p>
          <a:p>
            <a:pPr>
              <a:defRPr/>
            </a:pPr>
            <a:r>
              <a:rPr lang="en-US" dirty="0">
                <a:solidFill>
                  <a:srgbClr val="0033CC"/>
                </a:solidFill>
                <a:latin typeface="Consolas" pitchFamily="49" charset="0"/>
                <a:cs typeface="Consolas" pitchFamily="49" charset="0"/>
              </a:rPr>
              <a:t>        words.pop(i)</a:t>
            </a:r>
          </a:p>
          <a:p>
            <a:pPr>
              <a:defRPr/>
            </a:pPr>
            <a:r>
              <a:rPr lang="en-US" dirty="0">
                <a:latin typeface="Consolas" pitchFamily="49" charset="0"/>
                <a:cs typeface="Consolas" pitchFamily="49" charset="0"/>
              </a:rPr>
              <a:t>    else :</a:t>
            </a:r>
          </a:p>
          <a:p>
            <a:pPr>
              <a:defRPr/>
            </a:pPr>
            <a:r>
              <a:rPr lang="en-US" dirty="0">
                <a:latin typeface="Consolas" pitchFamily="49" charset="0"/>
                <a:cs typeface="Consolas" pitchFamily="49" charset="0"/>
              </a:rPr>
              <a:t>        i = i + 1</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dirty="0" smtClean="0"/>
              <a:t>Swapping Elements (1)</a:t>
            </a:r>
          </a:p>
        </p:txBody>
      </p:sp>
      <p:sp>
        <p:nvSpPr>
          <p:cNvPr id="56323" name="Content Placeholder 2"/>
          <p:cNvSpPr>
            <a:spLocks noGrp="1"/>
          </p:cNvSpPr>
          <p:nvPr>
            <p:ph idx="1"/>
          </p:nvPr>
        </p:nvSpPr>
        <p:spPr/>
        <p:txBody>
          <a:bodyPr/>
          <a:lstStyle/>
          <a:p>
            <a:r>
              <a:rPr lang="en-US" altLang="en-US" dirty="0" smtClean="0"/>
              <a:t>You can sort a list by repeatedly swapping elements that are not in order</a:t>
            </a:r>
          </a:p>
          <a:p>
            <a:r>
              <a:rPr lang="en-US" altLang="en-US" dirty="0" smtClean="0"/>
              <a:t>Swap the elements at positions i and j of a list values</a:t>
            </a:r>
          </a:p>
          <a:p>
            <a:r>
              <a:rPr lang="en-US" altLang="en-US" dirty="0" smtClean="0"/>
              <a:t>We’d like to set values[i] to values[j]. But that overwrites the value that is currently stored in values[</a:t>
            </a:r>
            <a:r>
              <a:rPr lang="en-US" altLang="en-US" dirty="0" err="1" smtClean="0"/>
              <a:t>i</a:t>
            </a:r>
            <a:r>
              <a:rPr lang="en-US" altLang="en-US" dirty="0" smtClean="0"/>
              <a:t>], so we want to save that first:</a:t>
            </a:r>
          </a:p>
        </p:txBody>
      </p:sp>
      <p:sp>
        <p:nvSpPr>
          <p:cNvPr id="2" name="Date Placeholder 1"/>
          <p:cNvSpPr>
            <a:spLocks noGrp="1"/>
          </p:cNvSpPr>
          <p:nvPr>
            <p:ph type="dt" sz="half" idx="10"/>
          </p:nvPr>
        </p:nvSpPr>
        <p:spPr/>
        <p:txBody>
          <a:bodyPr/>
          <a:lstStyle/>
          <a:p>
            <a:fld id="{715E06BF-1251-4268-A919-774D40B1BB21}"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46</a:t>
            </a:fld>
            <a:endParaRPr lang="en-US" altLang="en-US"/>
          </a:p>
        </p:txBody>
      </p:sp>
      <p:pic>
        <p:nvPicPr>
          <p:cNvPr id="56326" name="Picture 2" descr="U:\PC\publisher\2013 wiley slides\Ch 5-9, FM\Chapter  6\Media\Illustrations\py_06_un09_300dp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8200" y="3429000"/>
            <a:ext cx="2133600" cy="1897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327" name="TextBox 6"/>
          <p:cNvSpPr txBox="1">
            <a:spLocks noChangeArrowheads="1"/>
          </p:cNvSpPr>
          <p:nvPr/>
        </p:nvSpPr>
        <p:spPr bwMode="auto">
          <a:xfrm>
            <a:off x="3429000" y="3429000"/>
            <a:ext cx="4822825" cy="1631950"/>
          </a:xfrm>
          <a:prstGeom prst="rect">
            <a:avLst/>
          </a:prstGeom>
          <a:solidFill>
            <a:srgbClr val="FFDC4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Before moving a new value into a location (say blue) copy blue’s value elsewhere and then move black’s value into blue. Then move the temporary value (originally in blue) into black.</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smtClean="0"/>
              <a:t>Swapping Elements (2)</a:t>
            </a:r>
          </a:p>
        </p:txBody>
      </p:sp>
      <p:sp>
        <p:nvSpPr>
          <p:cNvPr id="57347" name="Content Placeholder 2"/>
          <p:cNvSpPr>
            <a:spLocks noGrp="1"/>
          </p:cNvSpPr>
          <p:nvPr>
            <p:ph idx="1"/>
          </p:nvPr>
        </p:nvSpPr>
        <p:spPr/>
        <p:txBody>
          <a:bodyPr/>
          <a:lstStyle/>
          <a:p>
            <a:r>
              <a:rPr lang="en-US" altLang="en-US" dirty="0" smtClean="0"/>
              <a:t>Swapping elements [1] and [3]</a:t>
            </a:r>
          </a:p>
          <a:p>
            <a:pPr lvl="1"/>
            <a:r>
              <a:rPr lang="en-US" altLang="en-US" sz="2000" dirty="0" smtClean="0"/>
              <a:t>This sets up the scenario for the actual code that will follows</a:t>
            </a:r>
          </a:p>
          <a:p>
            <a:endParaRPr lang="en-US" altLang="en-US" dirty="0" smtClean="0"/>
          </a:p>
        </p:txBody>
      </p:sp>
      <p:sp>
        <p:nvSpPr>
          <p:cNvPr id="2" name="Date Placeholder 1"/>
          <p:cNvSpPr>
            <a:spLocks noGrp="1"/>
          </p:cNvSpPr>
          <p:nvPr>
            <p:ph type="dt" sz="half" idx="10"/>
          </p:nvPr>
        </p:nvSpPr>
        <p:spPr/>
        <p:txBody>
          <a:bodyPr/>
          <a:lstStyle/>
          <a:p>
            <a:fld id="{1F580646-405C-4E68-9625-F4F0370B1AB0}"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47</a:t>
            </a:fld>
            <a:endParaRPr lang="en-US" altLang="en-US"/>
          </a:p>
        </p:txBody>
      </p:sp>
      <p:pic>
        <p:nvPicPr>
          <p:cNvPr id="57350" name="Picture 2" descr="U:\PC\publisher\2013 wiley slides\Ch 5-9, FM\Chapter  6\Media\Illustrations\py_06_07_300dp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b="80241"/>
          <a:stretch>
            <a:fillRect/>
          </a:stretch>
        </p:blipFill>
        <p:spPr bwMode="auto">
          <a:xfrm>
            <a:off x="1377156" y="2133600"/>
            <a:ext cx="6389688" cy="1512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mtClean="0">
                <a:ea typeface="ＭＳ Ｐゴシック" panose="020B0600070205080204" pitchFamily="34" charset="-128"/>
              </a:rPr>
              <a:t>Swapping Elements (3)</a:t>
            </a:r>
          </a:p>
        </p:txBody>
      </p:sp>
      <p:sp>
        <p:nvSpPr>
          <p:cNvPr id="6" name="Content Placeholder 2"/>
          <p:cNvSpPr txBox="1">
            <a:spLocks/>
          </p:cNvSpPr>
          <p:nvPr/>
        </p:nvSpPr>
        <p:spPr bwMode="auto">
          <a:xfrm>
            <a:off x="2971800" y="1295400"/>
            <a:ext cx="3200400" cy="1524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 Step 2</a:t>
            </a:r>
          </a:p>
          <a:p>
            <a:pPr>
              <a:defRPr/>
            </a:pPr>
            <a:r>
              <a:rPr lang="en-US" dirty="0">
                <a:latin typeface="Consolas" pitchFamily="49" charset="0"/>
                <a:cs typeface="Consolas" pitchFamily="49" charset="0"/>
              </a:rPr>
              <a:t>temp = values[i]</a:t>
            </a:r>
          </a:p>
          <a:p>
            <a:pPr>
              <a:defRPr/>
            </a:pPr>
            <a:endParaRPr lang="en-US" dirty="0">
              <a:latin typeface="Consolas" pitchFamily="49" charset="0"/>
              <a:cs typeface="Consolas" pitchFamily="49" charset="0"/>
            </a:endParaRPr>
          </a:p>
          <a:p>
            <a:pPr>
              <a:defRPr/>
            </a:pPr>
            <a:r>
              <a:rPr lang="en-US" dirty="0">
                <a:latin typeface="Consolas" pitchFamily="49" charset="0"/>
                <a:cs typeface="Consolas" pitchFamily="49" charset="0"/>
              </a:rPr>
              <a:t># Step 3</a:t>
            </a:r>
          </a:p>
          <a:p>
            <a:pPr>
              <a:defRPr/>
            </a:pPr>
            <a:r>
              <a:rPr lang="en-US" dirty="0">
                <a:solidFill>
                  <a:srgbClr val="0033CC"/>
                </a:solidFill>
                <a:latin typeface="Consolas" pitchFamily="49" charset="0"/>
                <a:cs typeface="Consolas" pitchFamily="49" charset="0"/>
              </a:rPr>
              <a:t>values[i] = values[j]</a:t>
            </a:r>
          </a:p>
        </p:txBody>
      </p:sp>
      <p:pic>
        <p:nvPicPr>
          <p:cNvPr id="58374" name="Picture 2" descr="U:\PC\publisher\2013 wiley slides\Ch 5-9, FM\Chapter  6\Media\Illustrations\py_06_07_300dp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t="26291" b="29778"/>
          <a:stretch>
            <a:fillRect/>
          </a:stretch>
        </p:blipFill>
        <p:spPr bwMode="auto">
          <a:xfrm>
            <a:off x="1604496" y="3124200"/>
            <a:ext cx="5935009"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87A6F56D-DCD5-4889-B1D7-8353564D0318}"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48</a:t>
            </a:fld>
            <a:endParaRPr lang="en-US"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smtClean="0">
                <a:ea typeface="ＭＳ Ｐゴシック" panose="020B0600070205080204" pitchFamily="34" charset="-128"/>
              </a:rPr>
              <a:t>Swapping Elements (4)</a:t>
            </a:r>
          </a:p>
        </p:txBody>
      </p:sp>
      <p:sp>
        <p:nvSpPr>
          <p:cNvPr id="6" name="Content Placeholder 2"/>
          <p:cNvSpPr txBox="1">
            <a:spLocks/>
          </p:cNvSpPr>
          <p:nvPr/>
        </p:nvSpPr>
        <p:spPr bwMode="auto">
          <a:xfrm>
            <a:off x="2710692" y="1371600"/>
            <a:ext cx="37338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 Step 4</a:t>
            </a:r>
          </a:p>
          <a:p>
            <a:pPr>
              <a:defRPr/>
            </a:pPr>
            <a:r>
              <a:rPr lang="en-US" dirty="0">
                <a:latin typeface="Consolas" pitchFamily="49" charset="0"/>
                <a:cs typeface="Consolas" pitchFamily="49" charset="0"/>
              </a:rPr>
              <a:t># temp contains values[i]</a:t>
            </a:r>
          </a:p>
          <a:p>
            <a:pPr>
              <a:defRPr/>
            </a:pPr>
            <a:r>
              <a:rPr lang="en-US" dirty="0">
                <a:solidFill>
                  <a:srgbClr val="0033CC"/>
                </a:solidFill>
                <a:latin typeface="Consolas" pitchFamily="49" charset="0"/>
                <a:cs typeface="Consolas" pitchFamily="49" charset="0"/>
              </a:rPr>
              <a:t>values[j] = temp</a:t>
            </a:r>
            <a:endParaRPr lang="en-US" b="1" dirty="0">
              <a:solidFill>
                <a:srgbClr val="0033CC"/>
              </a:solidFill>
              <a:latin typeface="Consolas" pitchFamily="49" charset="0"/>
              <a:cs typeface="Consolas" pitchFamily="49" charset="0"/>
            </a:endParaRPr>
          </a:p>
        </p:txBody>
      </p:sp>
      <p:pic>
        <p:nvPicPr>
          <p:cNvPr id="59398" name="Picture 2" descr="U:\PC\publisher\2013 wiley slides\Ch 5-9, FM\Chapter  6\Media\Illustrations\py_06_07_300dp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t="76714" r="3674" b="4364"/>
          <a:stretch>
            <a:fillRect/>
          </a:stretch>
        </p:blipFill>
        <p:spPr bwMode="auto">
          <a:xfrm>
            <a:off x="690188" y="2645229"/>
            <a:ext cx="7763624" cy="182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49BB7928-207F-4956-B454-770D72932AE0}"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49</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Creating a List</a:t>
            </a:r>
          </a:p>
        </p:txBody>
      </p:sp>
      <p:sp>
        <p:nvSpPr>
          <p:cNvPr id="14339" name="Content Placeholder 2"/>
          <p:cNvSpPr>
            <a:spLocks noGrp="1"/>
          </p:cNvSpPr>
          <p:nvPr>
            <p:ph idx="1"/>
          </p:nvPr>
        </p:nvSpPr>
        <p:spPr/>
        <p:txBody>
          <a:bodyPr/>
          <a:lstStyle/>
          <a:p>
            <a:r>
              <a:rPr lang="en-US" altLang="en-US" dirty="0" smtClean="0"/>
              <a:t>Specify a list variable with the subscript operator [] </a:t>
            </a:r>
          </a:p>
          <a:p>
            <a:pPr lvl="1"/>
            <a:endParaRPr lang="en-US" altLang="en-US" dirty="0" smtClean="0"/>
          </a:p>
          <a:p>
            <a:endParaRPr lang="en-US" altLang="en-US" dirty="0" smtClean="0"/>
          </a:p>
          <a:p>
            <a:endParaRPr lang="en-US" altLang="en-US" dirty="0" smtClean="0"/>
          </a:p>
        </p:txBody>
      </p:sp>
      <p:sp>
        <p:nvSpPr>
          <p:cNvPr id="2" name="Date Placeholder 1"/>
          <p:cNvSpPr>
            <a:spLocks noGrp="1"/>
          </p:cNvSpPr>
          <p:nvPr>
            <p:ph type="dt" sz="half" idx="10"/>
          </p:nvPr>
        </p:nvSpPr>
        <p:spPr/>
        <p:txBody>
          <a:bodyPr/>
          <a:lstStyle/>
          <a:p>
            <a:fld id="{47DB9632-E0E9-40B1-A9B4-3F19D8B02E8F}"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5</a:t>
            </a:fld>
            <a:endParaRPr lang="en-US" altLang="en-US"/>
          </a:p>
        </p:txBody>
      </p:sp>
      <p:pic>
        <p:nvPicPr>
          <p:cNvPr id="14342" name="Picture 1"/>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9600" y="1828800"/>
            <a:ext cx="8077200" cy="4106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smtClean="0"/>
              <a:t>Reading Input</a:t>
            </a:r>
          </a:p>
        </p:txBody>
      </p:sp>
      <p:sp>
        <p:nvSpPr>
          <p:cNvPr id="60419" name="Content Placeholder 2"/>
          <p:cNvSpPr>
            <a:spLocks noGrp="1"/>
          </p:cNvSpPr>
          <p:nvPr>
            <p:ph idx="1"/>
          </p:nvPr>
        </p:nvSpPr>
        <p:spPr/>
        <p:txBody>
          <a:bodyPr/>
          <a:lstStyle/>
          <a:p>
            <a:r>
              <a:rPr lang="en-US" altLang="en-US" dirty="0" smtClean="0"/>
              <a:t>It is very common to read input from a user and store it in a list for later processing.</a:t>
            </a:r>
          </a:p>
        </p:txBody>
      </p:sp>
      <p:sp>
        <p:nvSpPr>
          <p:cNvPr id="2" name="Date Placeholder 1"/>
          <p:cNvSpPr>
            <a:spLocks noGrp="1"/>
          </p:cNvSpPr>
          <p:nvPr>
            <p:ph type="dt" sz="half" idx="10"/>
          </p:nvPr>
        </p:nvSpPr>
        <p:spPr/>
        <p:txBody>
          <a:bodyPr/>
          <a:lstStyle/>
          <a:p>
            <a:fld id="{2EED205A-D780-4C4E-B5B3-4A4BA744B6C3}"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50</a:t>
            </a:fld>
            <a:endParaRPr lang="en-US" altLang="en-US"/>
          </a:p>
        </p:txBody>
      </p:sp>
      <p:sp>
        <p:nvSpPr>
          <p:cNvPr id="6" name="Content Placeholder 2"/>
          <p:cNvSpPr txBox="1">
            <a:spLocks/>
          </p:cNvSpPr>
          <p:nvPr/>
        </p:nvSpPr>
        <p:spPr bwMode="auto">
          <a:xfrm>
            <a:off x="914400" y="1981200"/>
            <a:ext cx="6400800" cy="2105025"/>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values = []</a:t>
            </a:r>
          </a:p>
          <a:p>
            <a:pPr>
              <a:defRPr/>
            </a:pPr>
            <a:r>
              <a:rPr lang="en-US" dirty="0">
                <a:latin typeface="Consolas" pitchFamily="49" charset="0"/>
                <a:cs typeface="Consolas" pitchFamily="49" charset="0"/>
              </a:rPr>
              <a:t>print("Please enter values, Q to quit:")</a:t>
            </a:r>
          </a:p>
          <a:p>
            <a:pPr>
              <a:defRPr/>
            </a:pPr>
            <a:r>
              <a:rPr lang="en-US" dirty="0">
                <a:solidFill>
                  <a:srgbClr val="0033CC"/>
                </a:solidFill>
                <a:latin typeface="Consolas" pitchFamily="49" charset="0"/>
                <a:cs typeface="Consolas" pitchFamily="49" charset="0"/>
              </a:rPr>
              <a:t>userInput = input("")</a:t>
            </a:r>
          </a:p>
          <a:p>
            <a:pPr>
              <a:defRPr/>
            </a:pPr>
            <a:r>
              <a:rPr lang="en-US" dirty="0">
                <a:latin typeface="Consolas" pitchFamily="49" charset="0"/>
                <a:cs typeface="Consolas" pitchFamily="49" charset="0"/>
              </a:rPr>
              <a:t>while userInput.upper() != "Q" :</a:t>
            </a:r>
          </a:p>
          <a:p>
            <a:pPr>
              <a:defRPr/>
            </a:pPr>
            <a:r>
              <a:rPr lang="en-US" dirty="0">
                <a:latin typeface="Consolas" pitchFamily="49" charset="0"/>
                <a:cs typeface="Consolas" pitchFamily="49" charset="0"/>
              </a:rPr>
              <a:t>    values.append(float(userInput))</a:t>
            </a:r>
          </a:p>
          <a:p>
            <a:pPr>
              <a:defRPr/>
            </a:pPr>
            <a:r>
              <a:rPr lang="en-US" dirty="0">
                <a:solidFill>
                  <a:srgbClr val="0033CC"/>
                </a:solidFill>
                <a:latin typeface="Consolas" pitchFamily="49" charset="0"/>
                <a:cs typeface="Consolas" pitchFamily="49" charset="0"/>
              </a:rPr>
              <a:t>    userInput = input("")</a:t>
            </a:r>
            <a:endParaRPr lang="en-US" b="1" dirty="0">
              <a:solidFill>
                <a:srgbClr val="0033CC"/>
              </a:solidFill>
              <a:latin typeface="Consolas" pitchFamily="49" charset="0"/>
              <a:cs typeface="Consolas" pitchFamily="49" charset="0"/>
            </a:endParaRPr>
          </a:p>
        </p:txBody>
      </p:sp>
      <p:sp>
        <p:nvSpPr>
          <p:cNvPr id="7" name="Content Placeholder 2"/>
          <p:cNvSpPr txBox="1">
            <a:spLocks/>
          </p:cNvSpPr>
          <p:nvPr/>
        </p:nvSpPr>
        <p:spPr bwMode="auto">
          <a:xfrm>
            <a:off x="914400" y="4267200"/>
            <a:ext cx="6400800" cy="1676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anose="020B0609020204030204" pitchFamily="49" charset="0"/>
                <a:cs typeface="Consolas" panose="020B0609020204030204" pitchFamily="49" charset="0"/>
              </a:rPr>
              <a:t>Please enter values, Q to quit:</a:t>
            </a:r>
          </a:p>
          <a:p>
            <a:pPr>
              <a:defRPr/>
            </a:pPr>
            <a:r>
              <a:rPr lang="en-US" dirty="0">
                <a:latin typeface="Consolas" panose="020B0609020204030204" pitchFamily="49" charset="0"/>
                <a:cs typeface="Consolas" panose="020B0609020204030204" pitchFamily="49" charset="0"/>
              </a:rPr>
              <a:t>32</a:t>
            </a:r>
          </a:p>
          <a:p>
            <a:pPr>
              <a:defRPr/>
            </a:pPr>
            <a:r>
              <a:rPr lang="en-US" dirty="0">
                <a:latin typeface="Consolas" panose="020B0609020204030204" pitchFamily="49" charset="0"/>
                <a:cs typeface="Consolas" panose="020B0609020204030204" pitchFamily="49" charset="0"/>
              </a:rPr>
              <a:t>29</a:t>
            </a:r>
          </a:p>
          <a:p>
            <a:pPr>
              <a:defRPr/>
            </a:pPr>
            <a:r>
              <a:rPr lang="en-US" dirty="0">
                <a:latin typeface="Consolas" panose="020B0609020204030204" pitchFamily="49" charset="0"/>
                <a:cs typeface="Consolas" panose="020B0609020204030204" pitchFamily="49" charset="0"/>
              </a:rPr>
              <a:t>67.5</a:t>
            </a:r>
          </a:p>
          <a:p>
            <a:pPr>
              <a:defRPr/>
            </a:pPr>
            <a:r>
              <a:rPr lang="en-US" dirty="0">
                <a:latin typeface="Consolas" panose="020B0609020204030204" pitchFamily="49" charset="0"/>
                <a:cs typeface="Consolas" panose="020B0609020204030204" pitchFamily="49" charset="0"/>
              </a:rPr>
              <a:t>Q</a:t>
            </a:r>
            <a:endParaRPr lang="en-US" b="1" dirty="0">
              <a:solidFill>
                <a:srgbClr val="0033CC"/>
              </a:solidFill>
              <a:latin typeface="Consolas" pitchFamily="49" charset="0"/>
              <a:cs typeface="Consolas" pitchFamily="49" charset="0"/>
            </a:endParaRPr>
          </a:p>
        </p:txBody>
      </p:sp>
      <p:sp>
        <p:nvSpPr>
          <p:cNvPr id="60424" name="TextBox 7"/>
          <p:cNvSpPr txBox="1">
            <a:spLocks noChangeArrowheads="1"/>
          </p:cNvSpPr>
          <p:nvPr/>
        </p:nvSpPr>
        <p:spPr bwMode="auto">
          <a:xfrm>
            <a:off x="4419600" y="4800600"/>
            <a:ext cx="2514600" cy="369332"/>
          </a:xfrm>
          <a:prstGeom prst="rect">
            <a:avLst/>
          </a:prstGeom>
          <a:solidFill>
            <a:srgbClr val="FFDC4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Consolas" panose="020B0609020204030204" pitchFamily="49" charset="0"/>
                <a:cs typeface="Consolas" panose="020B0609020204030204" pitchFamily="49" charset="0"/>
              </a:rPr>
              <a:t>Program execution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smtClean="0"/>
              <a:t>Built-In Operations For Lists</a:t>
            </a:r>
          </a:p>
        </p:txBody>
      </p:sp>
      <p:sp>
        <p:nvSpPr>
          <p:cNvPr id="96259" name="Content Placeholder 2"/>
          <p:cNvSpPr>
            <a:spLocks noGrp="1"/>
          </p:cNvSpPr>
          <p:nvPr>
            <p:ph idx="1"/>
          </p:nvPr>
        </p:nvSpPr>
        <p:spPr/>
        <p:txBody>
          <a:bodyPr/>
          <a:lstStyle/>
          <a:p>
            <a:r>
              <a:rPr lang="en-US" altLang="en-US" dirty="0" smtClean="0"/>
              <a:t>Use the insert() method to insert a new element at any position in a list</a:t>
            </a:r>
          </a:p>
          <a:p>
            <a:r>
              <a:rPr lang="en-US" altLang="en-US" dirty="0" smtClean="0"/>
              <a:t>The in operator tests whether an element is contained in a list</a:t>
            </a:r>
          </a:p>
          <a:p>
            <a:r>
              <a:rPr lang="en-US" altLang="en-US" dirty="0" smtClean="0"/>
              <a:t>Use the pop() method to remove an element from any position in a list</a:t>
            </a:r>
          </a:p>
          <a:p>
            <a:r>
              <a:rPr lang="en-US" altLang="en-US" dirty="0" smtClean="0"/>
              <a:t>Use the remove() method to remove an element from a list by value</a:t>
            </a:r>
          </a:p>
          <a:p>
            <a:r>
              <a:rPr lang="en-US" altLang="en-US" dirty="0" smtClean="0"/>
              <a:t>Two lists can be concatenated using the plus (+) operator</a:t>
            </a:r>
          </a:p>
          <a:p>
            <a:r>
              <a:rPr lang="en-US" altLang="en-US" dirty="0" smtClean="0"/>
              <a:t>Use the list() function to copy lists</a:t>
            </a:r>
          </a:p>
          <a:p>
            <a:r>
              <a:rPr lang="en-US" altLang="en-US" dirty="0" smtClean="0">
                <a:ea typeface="ＭＳ Ｐゴシック" panose="020B0600070205080204" pitchFamily="34" charset="-128"/>
              </a:rPr>
              <a:t>Use the slice operator (</a:t>
            </a:r>
            <a:r>
              <a:rPr lang="en-US" altLang="en-US" dirty="0" smtClean="0">
                <a:solidFill>
                  <a:srgbClr val="0033CC"/>
                </a:solidFill>
                <a:ea typeface="ＭＳ Ｐゴシック" panose="020B0600070205080204" pitchFamily="34" charset="-128"/>
              </a:rPr>
              <a:t>:</a:t>
            </a:r>
            <a:r>
              <a:rPr lang="en-US" altLang="en-US" dirty="0" smtClean="0">
                <a:ea typeface="ＭＳ Ｐゴシック" panose="020B0600070205080204" pitchFamily="34" charset="-128"/>
              </a:rPr>
              <a:t>) to extract a </a:t>
            </a:r>
            <a:r>
              <a:rPr lang="en-US" altLang="en-US" dirty="0" err="1" smtClean="0">
                <a:ea typeface="ＭＳ Ｐゴシック" panose="020B0600070205080204" pitchFamily="34" charset="-128"/>
              </a:rPr>
              <a:t>sublist</a:t>
            </a:r>
            <a:r>
              <a:rPr lang="en-US" altLang="en-US" dirty="0" smtClean="0">
                <a:ea typeface="ＭＳ Ｐゴシック" panose="020B0600070205080204" pitchFamily="34" charset="-128"/>
              </a:rPr>
              <a:t> or substrings</a:t>
            </a:r>
          </a:p>
          <a:p>
            <a:endParaRPr lang="en-US" altLang="en-US" dirty="0" smtClean="0"/>
          </a:p>
        </p:txBody>
      </p:sp>
      <p:sp>
        <p:nvSpPr>
          <p:cNvPr id="2" name="Date Placeholder 1"/>
          <p:cNvSpPr>
            <a:spLocks noGrp="1"/>
          </p:cNvSpPr>
          <p:nvPr>
            <p:ph type="dt" sz="half" idx="10"/>
          </p:nvPr>
        </p:nvSpPr>
        <p:spPr/>
        <p:txBody>
          <a:bodyPr/>
          <a:lstStyle/>
          <a:p>
            <a:fld id="{E32BA52D-6DF5-487D-A8C1-465F63D9CE4B}"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51</a:t>
            </a:fld>
            <a:endParaRPr lang="en-US"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Using Lists With Functions</a:t>
            </a:r>
            <a:endParaRPr lang="en-US" dirty="0"/>
          </a:p>
        </p:txBody>
      </p:sp>
      <p:sp>
        <p:nvSpPr>
          <p:cNvPr id="7" name="Text Placeholder 6"/>
          <p:cNvSpPr>
            <a:spLocks noGrp="1"/>
          </p:cNvSpPr>
          <p:nvPr>
            <p:ph type="body" idx="1"/>
          </p:nvPr>
        </p:nvSpPr>
        <p:spPr/>
        <p:txBody>
          <a:bodyPr/>
          <a:lstStyle/>
          <a:p>
            <a:r>
              <a:rPr lang="en-US" dirty="0" smtClean="0"/>
              <a:t>Section 6.4</a:t>
            </a:r>
            <a:endParaRPr lang="en-US" dirty="0"/>
          </a:p>
        </p:txBody>
      </p:sp>
      <p:sp>
        <p:nvSpPr>
          <p:cNvPr id="4" name="Date Placeholder 3"/>
          <p:cNvSpPr>
            <a:spLocks noGrp="1"/>
          </p:cNvSpPr>
          <p:nvPr>
            <p:ph type="dt" sz="half" idx="10"/>
          </p:nvPr>
        </p:nvSpPr>
        <p:spPr/>
        <p:txBody>
          <a:bodyPr/>
          <a:lstStyle/>
          <a:p>
            <a:fld id="{39559066-D27C-4423-8BAA-9F63564270AD}" type="datetime1">
              <a:rPr lang="en-US" smtClean="0"/>
              <a:pPr/>
              <a:t>7/16/2017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2D440456-871D-4460-9198-DA705D47E4FB}" type="slidenum">
              <a:rPr lang="en-US" altLang="en-US" smtClean="0"/>
              <a:pPr/>
              <a:t>52</a:t>
            </a:fld>
            <a:endParaRPr lang="en-US" altLang="en-US"/>
          </a:p>
        </p:txBody>
      </p:sp>
    </p:spTree>
    <p:extLst>
      <p:ext uri="{BB962C8B-B14F-4D97-AF65-F5344CB8AC3E}">
        <p14:creationId xmlns:p14="http://schemas.microsoft.com/office/powerpoint/2010/main" xmlns="" val="2194981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sz="3600" dirty="0" smtClean="0">
                <a:ea typeface="ＭＳ Ｐゴシック" panose="020B0600070205080204" pitchFamily="34" charset="-128"/>
              </a:rPr>
              <a:t>Using Lists With Functions</a:t>
            </a:r>
          </a:p>
        </p:txBody>
      </p:sp>
      <p:sp>
        <p:nvSpPr>
          <p:cNvPr id="61443" name="Content Placeholder 2"/>
          <p:cNvSpPr>
            <a:spLocks noGrp="1"/>
          </p:cNvSpPr>
          <p:nvPr>
            <p:ph idx="1"/>
          </p:nvPr>
        </p:nvSpPr>
        <p:spPr/>
        <p:txBody>
          <a:bodyPr/>
          <a:lstStyle/>
          <a:p>
            <a:r>
              <a:rPr lang="en-US" altLang="en-US" dirty="0" smtClean="0">
                <a:ea typeface="ＭＳ Ｐゴシック" panose="020B0600070205080204" pitchFamily="34" charset="-128"/>
              </a:rPr>
              <a:t>A function can accept a </a:t>
            </a:r>
            <a:r>
              <a:rPr lang="en-US" altLang="en-US" dirty="0" smtClean="0">
                <a:solidFill>
                  <a:srgbClr val="0033CC"/>
                </a:solidFill>
                <a:ea typeface="ＭＳ Ｐゴシック" panose="020B0600070205080204" pitchFamily="34" charset="-128"/>
              </a:rPr>
              <a:t>list as an argument</a:t>
            </a:r>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The following function visits the elements of the list called </a:t>
            </a:r>
            <a:r>
              <a:rPr lang="en-US" dirty="0" smtClean="0">
                <a:solidFill>
                  <a:srgbClr val="0033CC"/>
                </a:solidFill>
                <a:latin typeface="Consolas" pitchFamily="49" charset="0"/>
                <a:cs typeface="Consolas" pitchFamily="49" charset="0"/>
              </a:rPr>
              <a:t>values</a:t>
            </a:r>
            <a:r>
              <a:rPr lang="en-US" altLang="en-US" dirty="0" smtClean="0">
                <a:ea typeface="ＭＳ Ｐゴシック" panose="020B0600070205080204" pitchFamily="34" charset="-128"/>
              </a:rPr>
              <a:t>,     but it does not modify them</a:t>
            </a:r>
          </a:p>
        </p:txBody>
      </p:sp>
      <p:sp>
        <p:nvSpPr>
          <p:cNvPr id="6" name="Content Placeholder 2"/>
          <p:cNvSpPr txBox="1">
            <a:spLocks/>
          </p:cNvSpPr>
          <p:nvPr/>
        </p:nvSpPr>
        <p:spPr bwMode="auto">
          <a:xfrm>
            <a:off x="2164080" y="2819400"/>
            <a:ext cx="4815841" cy="2105025"/>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sum(</a:t>
            </a:r>
            <a:r>
              <a:rPr lang="en-US" dirty="0">
                <a:solidFill>
                  <a:srgbClr val="0033CC"/>
                </a:solidFill>
                <a:latin typeface="Consolas" pitchFamily="49" charset="0"/>
                <a:cs typeface="Consolas" pitchFamily="49" charset="0"/>
              </a:rPr>
              <a:t>values</a:t>
            </a:r>
            <a:r>
              <a:rPr lang="en-US" dirty="0">
                <a:latin typeface="Consolas" pitchFamily="49" charset="0"/>
                <a:cs typeface="Consolas" pitchFamily="49" charset="0"/>
              </a:rPr>
              <a:t>) :</a:t>
            </a:r>
          </a:p>
          <a:p>
            <a:pPr>
              <a:defRPr/>
            </a:pPr>
            <a:r>
              <a:rPr lang="en-US" dirty="0">
                <a:latin typeface="Consolas" pitchFamily="49" charset="0"/>
                <a:cs typeface="Consolas" pitchFamily="49" charset="0"/>
              </a:rPr>
              <a:t>    total = 0</a:t>
            </a:r>
          </a:p>
          <a:p>
            <a:pPr>
              <a:defRPr/>
            </a:pPr>
            <a:r>
              <a:rPr lang="en-US" dirty="0">
                <a:latin typeface="Consolas" pitchFamily="49" charset="0"/>
                <a:cs typeface="Consolas" pitchFamily="49" charset="0"/>
              </a:rPr>
              <a:t>    for element in values :</a:t>
            </a:r>
          </a:p>
          <a:p>
            <a:pPr>
              <a:defRPr/>
            </a:pPr>
            <a:r>
              <a:rPr lang="en-US" dirty="0">
                <a:latin typeface="Consolas" pitchFamily="49" charset="0"/>
                <a:cs typeface="Consolas" pitchFamily="49" charset="0"/>
              </a:rPr>
              <a:t>        total = total + element</a:t>
            </a:r>
          </a:p>
          <a:p>
            <a:pPr>
              <a:defRPr/>
            </a:pPr>
            <a:r>
              <a:rPr lang="en-US" dirty="0">
                <a:latin typeface="Consolas" pitchFamily="49" charset="0"/>
                <a:cs typeface="Consolas" pitchFamily="49" charset="0"/>
              </a:rPr>
              <a:t>    return total</a:t>
            </a:r>
            <a:endParaRPr lang="en-US" b="1" dirty="0">
              <a:solidFill>
                <a:srgbClr val="0033CC"/>
              </a:solidFill>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5C331A1F-C372-45CE-8AA3-FCB3311A8094}"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53</a:t>
            </a:fld>
            <a:endParaRPr lang="en-US" altLang="en-US"/>
          </a:p>
        </p:txBody>
      </p:sp>
    </p:spTree>
    <p:extLst>
      <p:ext uri="{BB962C8B-B14F-4D97-AF65-F5344CB8AC3E}">
        <p14:creationId xmlns:p14="http://schemas.microsoft.com/office/powerpoint/2010/main" xmlns="" val="336096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smtClean="0">
                <a:ea typeface="ＭＳ Ｐゴシック" panose="020B0600070205080204" pitchFamily="34" charset="-128"/>
              </a:rPr>
              <a:t>Modifying List Elements</a:t>
            </a:r>
          </a:p>
        </p:txBody>
      </p:sp>
      <p:sp>
        <p:nvSpPr>
          <p:cNvPr id="62467" name="Content Placeholder 2"/>
          <p:cNvSpPr>
            <a:spLocks noGrp="1"/>
          </p:cNvSpPr>
          <p:nvPr>
            <p:ph idx="1"/>
          </p:nvPr>
        </p:nvSpPr>
        <p:spPr/>
        <p:txBody>
          <a:bodyPr/>
          <a:lstStyle/>
          <a:p>
            <a:r>
              <a:rPr lang="en-US" altLang="en-US" smtClean="0">
                <a:ea typeface="ＭＳ Ｐゴシック" panose="020B0600070205080204" pitchFamily="34" charset="-128"/>
              </a:rPr>
              <a:t>The following function </a:t>
            </a:r>
            <a:r>
              <a:rPr lang="en-US" altLang="en-US" smtClean="0">
                <a:solidFill>
                  <a:srgbClr val="0033CC"/>
                </a:solidFill>
                <a:ea typeface="ＭＳ Ｐゴシック" panose="020B0600070205080204" pitchFamily="34" charset="-128"/>
              </a:rPr>
              <a:t>multiplies all elements of a list </a:t>
            </a:r>
            <a:r>
              <a:rPr lang="en-US" altLang="en-US" smtClean="0">
                <a:ea typeface="ＭＳ Ｐゴシック" panose="020B0600070205080204" pitchFamily="34" charset="-128"/>
              </a:rPr>
              <a:t>by a given factor:</a:t>
            </a:r>
          </a:p>
        </p:txBody>
      </p:sp>
      <p:sp>
        <p:nvSpPr>
          <p:cNvPr id="6" name="Content Placeholder 2"/>
          <p:cNvSpPr txBox="1">
            <a:spLocks/>
          </p:cNvSpPr>
          <p:nvPr/>
        </p:nvSpPr>
        <p:spPr bwMode="auto">
          <a:xfrm>
            <a:off x="1143000" y="2362200"/>
            <a:ext cx="6400800" cy="1143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anose="020B0609020204030204" pitchFamily="49" charset="0"/>
                <a:cs typeface="Consolas" panose="020B0609020204030204" pitchFamily="49" charset="0"/>
              </a:rPr>
              <a:t>def multiply(</a:t>
            </a:r>
            <a:r>
              <a:rPr lang="en-US" dirty="0">
                <a:solidFill>
                  <a:srgbClr val="0033CC"/>
                </a:solidFill>
                <a:latin typeface="Consolas" panose="020B0609020204030204" pitchFamily="49" charset="0"/>
                <a:cs typeface="Consolas" panose="020B0609020204030204" pitchFamily="49" charset="0"/>
              </a:rPr>
              <a:t>values</a:t>
            </a:r>
            <a:r>
              <a:rPr lang="en-US" dirty="0">
                <a:latin typeface="Consolas" panose="020B0609020204030204" pitchFamily="49" charset="0"/>
                <a:cs typeface="Consolas" panose="020B0609020204030204" pitchFamily="49" charset="0"/>
              </a:rPr>
              <a:t>, factor) :</a:t>
            </a:r>
          </a:p>
          <a:p>
            <a:pPr>
              <a:defRPr/>
            </a:pPr>
            <a:r>
              <a:rPr lang="en-US" dirty="0">
                <a:latin typeface="Consolas" panose="020B0609020204030204" pitchFamily="49" charset="0"/>
                <a:cs typeface="Consolas" panose="020B0609020204030204" pitchFamily="49" charset="0"/>
              </a:rPr>
              <a:t>    for i in range(len(values)) :</a:t>
            </a:r>
          </a:p>
          <a:p>
            <a:pPr>
              <a:defRPr/>
            </a:pPr>
            <a:r>
              <a:rPr lang="en-US" dirty="0">
                <a:solidFill>
                  <a:srgbClr val="0033CC"/>
                </a:solidFill>
                <a:latin typeface="Consolas" panose="020B0609020204030204" pitchFamily="49" charset="0"/>
                <a:cs typeface="Consolas" panose="020B0609020204030204" pitchFamily="49" charset="0"/>
              </a:rPr>
              <a:t>        values[i] = values[i] * factor</a:t>
            </a:r>
            <a:endParaRPr lang="en-US" b="1" dirty="0">
              <a:solidFill>
                <a:srgbClr val="0033CC"/>
              </a:solidFill>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726FF98B-52BA-4709-A52E-FE8F8FDAD86E}"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54</a:t>
            </a:fld>
            <a:endParaRPr lang="en-US" altLang="en-US"/>
          </a:p>
        </p:txBody>
      </p:sp>
    </p:spTree>
    <p:extLst>
      <p:ext uri="{BB962C8B-B14F-4D97-AF65-F5344CB8AC3E}">
        <p14:creationId xmlns:p14="http://schemas.microsoft.com/office/powerpoint/2010/main" xmlns="" val="38130447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smtClean="0">
                <a:ea typeface="ＭＳ Ｐゴシック" panose="020B0600070205080204" pitchFamily="34" charset="-128"/>
              </a:rPr>
              <a:t>Example: Step 1</a:t>
            </a:r>
          </a:p>
        </p:txBody>
      </p:sp>
      <p:sp>
        <p:nvSpPr>
          <p:cNvPr id="63491"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The parameter variables </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values</a:t>
            </a:r>
            <a:r>
              <a:rPr lang="en-US" altLang="en-US" dirty="0" smtClean="0">
                <a:ea typeface="ＭＳ Ｐゴシック" panose="020B0600070205080204" pitchFamily="34" charset="-128"/>
              </a:rPr>
              <a:t> and </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factor</a:t>
            </a:r>
            <a:r>
              <a:rPr lang="en-US" altLang="en-US" dirty="0" smtClean="0">
                <a:ea typeface="ＭＳ Ｐゴシック" panose="020B0600070205080204" pitchFamily="34" charset="-128"/>
              </a:rPr>
              <a:t> are created</a:t>
            </a:r>
          </a:p>
        </p:txBody>
      </p:sp>
      <p:pic>
        <p:nvPicPr>
          <p:cNvPr id="63494" name="Picture 2" descr="U:\PC\publisher\2013 wiley slides\Ch 5-9, FM\Chapter  6\Media\Illustrations\py_06_08_300dp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33868" t="1408" r="12027" b="78540"/>
          <a:stretch>
            <a:fillRect/>
          </a:stretch>
        </p:blipFill>
        <p:spPr bwMode="auto">
          <a:xfrm>
            <a:off x="1891775" y="2133600"/>
            <a:ext cx="5360451" cy="251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054781C8-E9B7-48CA-8369-48B934167E36}"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55</a:t>
            </a:fld>
            <a:endParaRPr lang="en-US" altLang="en-US"/>
          </a:p>
        </p:txBody>
      </p:sp>
    </p:spTree>
    <p:extLst>
      <p:ext uri="{BB962C8B-B14F-4D97-AF65-F5344CB8AC3E}">
        <p14:creationId xmlns:p14="http://schemas.microsoft.com/office/powerpoint/2010/main" xmlns="" val="34003757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smtClean="0">
                <a:ea typeface="ＭＳ Ｐゴシック" panose="020B0600070205080204" pitchFamily="34" charset="-128"/>
              </a:rPr>
              <a:t>Example: Step 2</a:t>
            </a:r>
          </a:p>
        </p:txBody>
      </p:sp>
      <p:sp>
        <p:nvSpPr>
          <p:cNvPr id="64515"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The parameter variables are initialized with the arguments that are passed in the call</a:t>
            </a:r>
          </a:p>
          <a:p>
            <a:r>
              <a:rPr lang="en-US" altLang="en-US" dirty="0" smtClean="0">
                <a:ea typeface="ＭＳ Ｐゴシック" panose="020B0600070205080204" pitchFamily="34" charset="-128"/>
              </a:rPr>
              <a:t>In our case, </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values</a:t>
            </a:r>
            <a:r>
              <a:rPr lang="en-US" altLang="en-US" dirty="0" smtClean="0">
                <a:ea typeface="ＭＳ Ｐゴシック" panose="020B0600070205080204" pitchFamily="34" charset="-128"/>
              </a:rPr>
              <a:t> is set to </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scores</a:t>
            </a:r>
            <a:r>
              <a:rPr lang="en-US" altLang="en-US" dirty="0" smtClean="0">
                <a:ea typeface="ＭＳ Ｐゴシック" panose="020B0600070205080204" pitchFamily="34" charset="-128"/>
              </a:rPr>
              <a:t> and </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factor</a:t>
            </a:r>
            <a:r>
              <a:rPr lang="en-US" altLang="en-US" dirty="0" smtClean="0">
                <a:ea typeface="ＭＳ Ｐゴシック" panose="020B0600070205080204" pitchFamily="34" charset="-128"/>
              </a:rPr>
              <a:t> is set to 10</a:t>
            </a:r>
          </a:p>
          <a:p>
            <a:pPr lvl="1"/>
            <a:r>
              <a:rPr lang="en-US" altLang="en-US" sz="2000" dirty="0" smtClean="0">
                <a:ea typeface="ＭＳ Ｐゴシック" panose="020B0600070205080204" pitchFamily="34" charset="-128"/>
              </a:rPr>
              <a:t>Note that </a:t>
            </a:r>
            <a:r>
              <a:rPr lang="en-US" altLang="en-US" sz="2000" dirty="0" smtClean="0">
                <a:latin typeface="Consolas" panose="020B0609020204030204" pitchFamily="49" charset="0"/>
                <a:ea typeface="ＭＳ Ｐゴシック" panose="020B0600070205080204" pitchFamily="34" charset="-128"/>
                <a:cs typeface="Consolas" panose="020B0609020204030204" pitchFamily="49" charset="0"/>
              </a:rPr>
              <a:t>values</a:t>
            </a:r>
            <a:r>
              <a:rPr lang="en-US" altLang="en-US" sz="2000" dirty="0" smtClean="0">
                <a:ea typeface="ＭＳ Ｐゴシック" panose="020B0600070205080204" pitchFamily="34" charset="-128"/>
              </a:rPr>
              <a:t> and </a:t>
            </a:r>
            <a:r>
              <a:rPr lang="en-US" altLang="en-US" sz="2000" dirty="0" smtClean="0">
                <a:latin typeface="Consolas" panose="020B0609020204030204" pitchFamily="49" charset="0"/>
                <a:ea typeface="ＭＳ Ｐゴシック" panose="020B0600070205080204" pitchFamily="34" charset="-128"/>
                <a:cs typeface="Consolas" panose="020B0609020204030204" pitchFamily="49" charset="0"/>
              </a:rPr>
              <a:t>scores</a:t>
            </a:r>
            <a:r>
              <a:rPr lang="en-US" altLang="en-US" sz="2000" dirty="0" smtClean="0">
                <a:ea typeface="ＭＳ Ｐゴシック" panose="020B0600070205080204" pitchFamily="34" charset="-128"/>
              </a:rPr>
              <a:t> are references to the </a:t>
            </a:r>
            <a:r>
              <a:rPr lang="en-US" altLang="en-US" sz="2000" i="1" dirty="0" smtClean="0">
                <a:ea typeface="ＭＳ Ｐゴシック" panose="020B0600070205080204" pitchFamily="34" charset="-128"/>
              </a:rPr>
              <a:t>same </a:t>
            </a:r>
            <a:r>
              <a:rPr lang="en-US" altLang="en-US" sz="2000" dirty="0" smtClean="0">
                <a:ea typeface="ＭＳ Ｐゴシック" panose="020B0600070205080204" pitchFamily="34" charset="-128"/>
              </a:rPr>
              <a:t>list</a:t>
            </a:r>
          </a:p>
        </p:txBody>
      </p:sp>
      <p:sp>
        <p:nvSpPr>
          <p:cNvPr id="6" name="Content Placeholder 2"/>
          <p:cNvSpPr txBox="1">
            <a:spLocks/>
          </p:cNvSpPr>
          <p:nvPr/>
        </p:nvSpPr>
        <p:spPr bwMode="auto">
          <a:xfrm>
            <a:off x="2857500" y="2895600"/>
            <a:ext cx="34290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sz="2000" dirty="0"/>
              <a:t># Function call</a:t>
            </a:r>
          </a:p>
          <a:p>
            <a:pPr>
              <a:defRPr/>
            </a:pPr>
            <a:r>
              <a:rPr lang="en-US" sz="2000" dirty="0"/>
              <a:t>multiply(</a:t>
            </a:r>
            <a:r>
              <a:rPr lang="en-US" sz="2000" dirty="0">
                <a:solidFill>
                  <a:srgbClr val="0033CC"/>
                </a:solidFill>
              </a:rPr>
              <a:t>scores, 10</a:t>
            </a:r>
            <a:r>
              <a:rPr lang="en-US" sz="2000" dirty="0"/>
              <a:t>)</a:t>
            </a:r>
          </a:p>
        </p:txBody>
      </p:sp>
      <p:pic>
        <p:nvPicPr>
          <p:cNvPr id="64519" name="Picture 4" descr="U:\PC\publisher\2013 wiley slides\Ch 5-9, FM\Chapter  6\Media\Illustrations\py_06_08_300dp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33961" t="25798" r="12328" b="53329"/>
          <a:stretch>
            <a:fillRect/>
          </a:stretch>
        </p:blipFill>
        <p:spPr bwMode="auto">
          <a:xfrm>
            <a:off x="2077395" y="3657599"/>
            <a:ext cx="4989210" cy="24541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716F3C58-5289-482E-9AB4-9C4DCA194177}"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56</a:t>
            </a:fld>
            <a:endParaRPr lang="en-US" altLang="en-US"/>
          </a:p>
        </p:txBody>
      </p:sp>
    </p:spTree>
    <p:extLst>
      <p:ext uri="{BB962C8B-B14F-4D97-AF65-F5344CB8AC3E}">
        <p14:creationId xmlns:p14="http://schemas.microsoft.com/office/powerpoint/2010/main" xmlns="" val="21516237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smtClean="0">
                <a:ea typeface="ＭＳ Ｐゴシック" panose="020B0600070205080204" pitchFamily="34" charset="-128"/>
              </a:rPr>
              <a:t>Example: Step 3</a:t>
            </a:r>
          </a:p>
        </p:txBody>
      </p:sp>
      <p:sp>
        <p:nvSpPr>
          <p:cNvPr id="65539"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The function multiplies all list elements by 10</a:t>
            </a:r>
          </a:p>
        </p:txBody>
      </p:sp>
      <p:sp>
        <p:nvSpPr>
          <p:cNvPr id="6" name="Content Placeholder 2"/>
          <p:cNvSpPr txBox="1">
            <a:spLocks/>
          </p:cNvSpPr>
          <p:nvPr/>
        </p:nvSpPr>
        <p:spPr bwMode="auto">
          <a:xfrm>
            <a:off x="1936386" y="1777122"/>
            <a:ext cx="5316945" cy="1034655"/>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anose="020B0609020204030204" pitchFamily="49" charset="0"/>
                <a:cs typeface="Consolas" panose="020B0609020204030204" pitchFamily="49" charset="0"/>
              </a:rPr>
              <a:t>def multiply(values, factor) :</a:t>
            </a:r>
          </a:p>
          <a:p>
            <a:pPr>
              <a:defRPr/>
            </a:pPr>
            <a:r>
              <a:rPr lang="en-US" dirty="0">
                <a:latin typeface="Consolas" panose="020B0609020204030204" pitchFamily="49" charset="0"/>
                <a:cs typeface="Consolas" panose="020B0609020204030204" pitchFamily="49" charset="0"/>
              </a:rPr>
              <a:t>    for i in range(len(values)) :</a:t>
            </a:r>
          </a:p>
          <a:p>
            <a:pPr>
              <a:defRPr/>
            </a:pPr>
            <a:r>
              <a:rPr lang="en-US" dirty="0">
                <a:solidFill>
                  <a:srgbClr val="0033CC"/>
                </a:solidFill>
                <a:latin typeface="Consolas" panose="020B0609020204030204" pitchFamily="49" charset="0"/>
                <a:cs typeface="Consolas" panose="020B0609020204030204" pitchFamily="49" charset="0"/>
              </a:rPr>
              <a:t>        values[i] = values[i] * factor</a:t>
            </a:r>
            <a:endParaRPr lang="en-US" b="1" dirty="0">
              <a:solidFill>
                <a:srgbClr val="0033CC"/>
              </a:solidFill>
              <a:latin typeface="Consolas" pitchFamily="49" charset="0"/>
              <a:cs typeface="Consolas" pitchFamily="49" charset="0"/>
            </a:endParaRPr>
          </a:p>
        </p:txBody>
      </p:sp>
      <p:pic>
        <p:nvPicPr>
          <p:cNvPr id="65543" name="Picture 2" descr="U:\PC\publisher\2013 wiley slides\Ch 5-9, FM\Chapter  6\Media\Illustrations\py_06_08_300dp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33693" t="52504" r="12070" b="27180"/>
          <a:stretch>
            <a:fillRect/>
          </a:stretch>
        </p:blipFill>
        <p:spPr bwMode="auto">
          <a:xfrm>
            <a:off x="1340350" y="2982168"/>
            <a:ext cx="6595291" cy="31258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643BD317-6782-4663-98DF-739991E8449F}"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57</a:t>
            </a:fld>
            <a:endParaRPr lang="en-US" altLang="en-US"/>
          </a:p>
        </p:txBody>
      </p:sp>
    </p:spTree>
    <p:extLst>
      <p:ext uri="{BB962C8B-B14F-4D97-AF65-F5344CB8AC3E}">
        <p14:creationId xmlns:p14="http://schemas.microsoft.com/office/powerpoint/2010/main" xmlns="" val="26755044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smtClean="0">
                <a:ea typeface="ＭＳ Ｐゴシック" panose="020B0600070205080204" pitchFamily="34" charset="-128"/>
              </a:rPr>
              <a:t>Example: Step 4</a:t>
            </a:r>
          </a:p>
        </p:txBody>
      </p:sp>
      <p:sp>
        <p:nvSpPr>
          <p:cNvPr id="66563"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The function returns. Its parameter variables are removed</a:t>
            </a:r>
          </a:p>
          <a:p>
            <a:r>
              <a:rPr lang="en-US" altLang="en-US" dirty="0" smtClean="0">
                <a:ea typeface="ＭＳ Ｐゴシック" panose="020B0600070205080204" pitchFamily="34" charset="-128"/>
              </a:rPr>
              <a:t>However, scores still refers to the list with the modified elements</a:t>
            </a:r>
          </a:p>
        </p:txBody>
      </p:sp>
      <p:pic>
        <p:nvPicPr>
          <p:cNvPr id="66566" name="Picture 2" descr="U:\PC\publisher\2013 wiley slides\Ch 5-9, FM\Chapter  6\Media\Illustrations\py_06_08_300dp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34235" t="79173" r="11530" b="3015"/>
          <a:stretch>
            <a:fillRect/>
          </a:stretch>
        </p:blipFill>
        <p:spPr bwMode="auto">
          <a:xfrm>
            <a:off x="2057400" y="2362200"/>
            <a:ext cx="5029200" cy="208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A42DDD51-CDAD-4DC8-B672-FFB2D1BEA964}"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58</a:t>
            </a:fld>
            <a:endParaRPr lang="en-US" altLang="en-US"/>
          </a:p>
        </p:txBody>
      </p:sp>
    </p:spTree>
    <p:extLst>
      <p:ext uri="{BB962C8B-B14F-4D97-AF65-F5344CB8AC3E}">
        <p14:creationId xmlns:p14="http://schemas.microsoft.com/office/powerpoint/2010/main" xmlns="" val="7623465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sz="3600" smtClean="0">
                <a:solidFill>
                  <a:srgbClr val="0033CC"/>
                </a:solidFill>
                <a:ea typeface="ＭＳ Ｐゴシック" panose="020B0600070205080204" pitchFamily="34" charset="-128"/>
              </a:rPr>
              <a:t>Returning Lists </a:t>
            </a:r>
            <a:r>
              <a:rPr lang="en-US" altLang="en-US" sz="3600" smtClean="0">
                <a:ea typeface="ＭＳ Ｐゴシック" panose="020B0600070205080204" pitchFamily="34" charset="-128"/>
              </a:rPr>
              <a:t>From Functions</a:t>
            </a:r>
          </a:p>
        </p:txBody>
      </p:sp>
      <p:sp>
        <p:nvSpPr>
          <p:cNvPr id="67587"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Simply build up the result in the function and return it </a:t>
            </a:r>
          </a:p>
          <a:p>
            <a:r>
              <a:rPr lang="en-US" altLang="en-US" dirty="0" smtClean="0">
                <a:ea typeface="ＭＳ Ｐゴシック" panose="020B0600070205080204" pitchFamily="34" charset="-128"/>
              </a:rPr>
              <a:t>In this example, the </a:t>
            </a:r>
            <a:r>
              <a:rPr lang="en-US" altLang="en-US" dirty="0" smtClean="0">
                <a:ea typeface="ＭＳ Ｐゴシック" panose="020B0600070205080204" pitchFamily="34" charset="-128"/>
                <a:cs typeface="Consolas" panose="020B0609020204030204" pitchFamily="49" charset="0"/>
              </a:rPr>
              <a:t>squares()</a:t>
            </a:r>
            <a:r>
              <a:rPr lang="en-US" altLang="en-US" dirty="0" smtClean="0">
                <a:ea typeface="ＭＳ Ｐゴシック" panose="020B0600070205080204" pitchFamily="34" charset="-128"/>
              </a:rPr>
              <a:t> function returns a list of squares from 0</a:t>
            </a:r>
            <a:r>
              <a:rPr lang="en-US" altLang="en-US" baseline="30000" dirty="0" smtClean="0">
                <a:ea typeface="ＭＳ Ｐゴシック" panose="020B0600070205080204" pitchFamily="34" charset="-128"/>
              </a:rPr>
              <a:t>2</a:t>
            </a:r>
            <a:r>
              <a:rPr lang="en-US" altLang="en-US" dirty="0" smtClean="0">
                <a:ea typeface="ＭＳ Ｐゴシック" panose="020B0600070205080204" pitchFamily="34" charset="-128"/>
              </a:rPr>
              <a:t> up to (</a:t>
            </a:r>
            <a:r>
              <a:rPr lang="en-US" altLang="en-US" i="1" dirty="0" smtClean="0">
                <a:ea typeface="ＭＳ Ｐゴシック" panose="020B0600070205080204" pitchFamily="34" charset="-128"/>
              </a:rPr>
              <a:t>n </a:t>
            </a:r>
            <a:r>
              <a:rPr lang="en-US" altLang="en-US" dirty="0" smtClean="0">
                <a:ea typeface="ＭＳ Ｐゴシック" panose="020B0600070205080204" pitchFamily="34" charset="-128"/>
              </a:rPr>
              <a:t>– 1)</a:t>
            </a:r>
            <a:r>
              <a:rPr lang="en-US" altLang="en-US" baseline="30000" dirty="0" smtClean="0">
                <a:ea typeface="ＭＳ Ｐゴシック" panose="020B0600070205080204" pitchFamily="34" charset="-128"/>
              </a:rPr>
              <a:t>2</a:t>
            </a:r>
            <a:r>
              <a:rPr lang="en-US" altLang="en-US" dirty="0" smtClean="0">
                <a:ea typeface="ＭＳ Ｐゴシック" panose="020B0600070205080204" pitchFamily="34" charset="-128"/>
              </a:rPr>
              <a:t>:</a:t>
            </a:r>
          </a:p>
        </p:txBody>
      </p:sp>
      <p:sp>
        <p:nvSpPr>
          <p:cNvPr id="2" name="Date Placeholder 1"/>
          <p:cNvSpPr>
            <a:spLocks noGrp="1"/>
          </p:cNvSpPr>
          <p:nvPr>
            <p:ph type="dt" sz="half" idx="10"/>
          </p:nvPr>
        </p:nvSpPr>
        <p:spPr/>
        <p:txBody>
          <a:bodyPr/>
          <a:lstStyle/>
          <a:p>
            <a:fld id="{380902C2-A612-452A-A5A9-4538E1BA5CF2}"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59</a:t>
            </a:fld>
            <a:endParaRPr lang="en-US" altLang="en-US"/>
          </a:p>
        </p:txBody>
      </p:sp>
      <p:sp>
        <p:nvSpPr>
          <p:cNvPr id="6" name="Content Placeholder 2"/>
          <p:cNvSpPr txBox="1">
            <a:spLocks/>
          </p:cNvSpPr>
          <p:nvPr/>
        </p:nvSpPr>
        <p:spPr bwMode="auto">
          <a:xfrm>
            <a:off x="2125980" y="2590800"/>
            <a:ext cx="4892041" cy="1676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squares(n) :</a:t>
            </a:r>
          </a:p>
          <a:p>
            <a:pPr>
              <a:defRPr/>
            </a:pPr>
            <a:r>
              <a:rPr lang="en-US" dirty="0">
                <a:latin typeface="Consolas" pitchFamily="49" charset="0"/>
                <a:cs typeface="Consolas" pitchFamily="49" charset="0"/>
              </a:rPr>
              <a:t>    result = []</a:t>
            </a:r>
          </a:p>
          <a:p>
            <a:pPr>
              <a:defRPr/>
            </a:pPr>
            <a:r>
              <a:rPr lang="en-US" dirty="0">
                <a:latin typeface="Consolas" pitchFamily="49" charset="0"/>
                <a:cs typeface="Consolas" pitchFamily="49" charset="0"/>
              </a:rPr>
              <a:t>    for i in range(n) :</a:t>
            </a:r>
          </a:p>
          <a:p>
            <a:pPr>
              <a:defRPr/>
            </a:pPr>
            <a:r>
              <a:rPr lang="en-US" dirty="0">
                <a:latin typeface="Consolas" pitchFamily="49" charset="0"/>
                <a:cs typeface="Consolas" pitchFamily="49" charset="0"/>
              </a:rPr>
              <a:t>        result.append(i * i)</a:t>
            </a:r>
          </a:p>
          <a:p>
            <a:pPr>
              <a:defRPr/>
            </a:pPr>
            <a:r>
              <a:rPr lang="en-US" dirty="0">
                <a:solidFill>
                  <a:srgbClr val="0033CC"/>
                </a:solidFill>
                <a:latin typeface="Consolas" pitchFamily="49" charset="0"/>
                <a:cs typeface="Consolas" pitchFamily="49" charset="0"/>
              </a:rPr>
              <a:t>    return result</a:t>
            </a:r>
            <a:endParaRPr lang="en-US" b="1" dirty="0">
              <a:solidFill>
                <a:srgbClr val="0033CC"/>
              </a:solidFill>
              <a:latin typeface="Consolas" pitchFamily="49" charset="0"/>
              <a:cs typeface="Consolas" pitchFamily="49" charset="0"/>
            </a:endParaRPr>
          </a:p>
        </p:txBody>
      </p:sp>
    </p:spTree>
    <p:extLst>
      <p:ext uri="{BB962C8B-B14F-4D97-AF65-F5344CB8AC3E}">
        <p14:creationId xmlns:p14="http://schemas.microsoft.com/office/powerpoint/2010/main" xmlns="" val="686283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ea typeface="ＭＳ Ｐゴシック" panose="020B0600070205080204" pitchFamily="34" charset="-128"/>
              </a:rPr>
              <a:t>Accessing List Elements</a:t>
            </a:r>
          </a:p>
        </p:txBody>
      </p:sp>
      <p:sp>
        <p:nvSpPr>
          <p:cNvPr id="15363" name="Content Placeholder 2"/>
          <p:cNvSpPr>
            <a:spLocks noGrp="1"/>
          </p:cNvSpPr>
          <p:nvPr>
            <p:ph idx="1"/>
          </p:nvPr>
        </p:nvSpPr>
        <p:spPr/>
        <p:txBody>
          <a:bodyPr/>
          <a:lstStyle/>
          <a:p>
            <a:r>
              <a:rPr lang="en-US" altLang="en-US" dirty="0" smtClean="0">
                <a:ea typeface="ＭＳ Ｐゴシック" panose="020B0600070205080204" pitchFamily="34" charset="-128"/>
              </a:rPr>
              <a:t>A list is a sequence of </a:t>
            </a:r>
            <a:r>
              <a:rPr lang="en-US" altLang="en-US" i="1" dirty="0" smtClean="0">
                <a:ea typeface="ＭＳ Ｐゴシック" panose="020B0600070205080204" pitchFamily="34" charset="-128"/>
              </a:rPr>
              <a:t>elements</a:t>
            </a:r>
            <a:r>
              <a:rPr lang="en-US" altLang="en-US" dirty="0" smtClean="0">
                <a:ea typeface="ＭＳ Ｐゴシック" panose="020B0600070205080204" pitchFamily="34" charset="-128"/>
              </a:rPr>
              <a:t>, each of which has an integer position or </a:t>
            </a:r>
            <a:r>
              <a:rPr lang="en-US" altLang="en-US" i="1" dirty="0" smtClean="0">
                <a:ea typeface="ＭＳ Ｐゴシック" panose="020B0600070205080204" pitchFamily="34" charset="-128"/>
              </a:rPr>
              <a:t>index</a:t>
            </a:r>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To access a list element, you specify which index you want to use. That is done with the subscript operator in the same way that you access individual characters in a string</a:t>
            </a:r>
          </a:p>
        </p:txBody>
      </p:sp>
      <p:sp>
        <p:nvSpPr>
          <p:cNvPr id="6" name="Content Placeholder 2"/>
          <p:cNvSpPr txBox="1">
            <a:spLocks/>
          </p:cNvSpPr>
          <p:nvPr/>
        </p:nvSpPr>
        <p:spPr bwMode="auto">
          <a:xfrm>
            <a:off x="1066800" y="4800600"/>
            <a:ext cx="25146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dirty="0">
                <a:latin typeface="Consolas" pitchFamily="49" charset="0"/>
                <a:cs typeface="Consolas" pitchFamily="49" charset="0"/>
              </a:rPr>
              <a:t>print(values[5])</a:t>
            </a:r>
            <a:endParaRPr lang="en-US" sz="2000" b="1" kern="0" dirty="0">
              <a:latin typeface="Consolas" pitchFamily="49" charset="0"/>
              <a:cs typeface="Consolas" pitchFamily="49" charset="0"/>
            </a:endParaRPr>
          </a:p>
        </p:txBody>
      </p:sp>
      <p:sp>
        <p:nvSpPr>
          <p:cNvPr id="7" name="Content Placeholder 2"/>
          <p:cNvSpPr txBox="1">
            <a:spLocks/>
          </p:cNvSpPr>
          <p:nvPr/>
        </p:nvSpPr>
        <p:spPr bwMode="auto">
          <a:xfrm>
            <a:off x="5181600" y="4800600"/>
            <a:ext cx="25146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dirty="0">
                <a:latin typeface="Consolas" pitchFamily="49" charset="0"/>
                <a:cs typeface="Consolas" pitchFamily="49" charset="0"/>
              </a:rPr>
              <a:t>values[5] = 87</a:t>
            </a:r>
            <a:endParaRPr lang="en-US" sz="2000" b="1" kern="0" dirty="0">
              <a:latin typeface="Consolas" pitchFamily="49" charset="0"/>
              <a:cs typeface="Consolas" pitchFamily="49" charset="0"/>
            </a:endParaRPr>
          </a:p>
        </p:txBody>
      </p:sp>
      <p:sp>
        <p:nvSpPr>
          <p:cNvPr id="15368" name="TextBox 6"/>
          <p:cNvSpPr txBox="1">
            <a:spLocks noChangeArrowheads="1"/>
          </p:cNvSpPr>
          <p:nvPr/>
        </p:nvSpPr>
        <p:spPr bwMode="auto">
          <a:xfrm>
            <a:off x="1150388" y="3797368"/>
            <a:ext cx="2347423" cy="707886"/>
          </a:xfrm>
          <a:prstGeom prst="rect">
            <a:avLst/>
          </a:prstGeom>
          <a:solidFill>
            <a:srgbClr val="FFDC4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000" dirty="0">
                <a:cs typeface="Arial" panose="020B0604020202020204" pitchFamily="34" charset="0"/>
              </a:rPr>
              <a:t>Accessing list elements</a:t>
            </a:r>
          </a:p>
        </p:txBody>
      </p:sp>
      <p:sp>
        <p:nvSpPr>
          <p:cNvPr id="15369" name="TextBox 6"/>
          <p:cNvSpPr txBox="1">
            <a:spLocks noChangeArrowheads="1"/>
          </p:cNvSpPr>
          <p:nvPr/>
        </p:nvSpPr>
        <p:spPr bwMode="auto">
          <a:xfrm>
            <a:off x="5257800" y="3806604"/>
            <a:ext cx="2362200" cy="708025"/>
          </a:xfrm>
          <a:prstGeom prst="rect">
            <a:avLst/>
          </a:prstGeom>
          <a:solidFill>
            <a:srgbClr val="FFDC4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000" dirty="0">
                <a:cs typeface="Arial" panose="020B0604020202020204" pitchFamily="34" charset="0"/>
              </a:rPr>
              <a:t>Replacing list elements</a:t>
            </a:r>
          </a:p>
        </p:txBody>
      </p:sp>
      <p:sp>
        <p:nvSpPr>
          <p:cNvPr id="2" name="Date Placeholder 1"/>
          <p:cNvSpPr>
            <a:spLocks noGrp="1"/>
          </p:cNvSpPr>
          <p:nvPr>
            <p:ph type="dt" sz="half" idx="10"/>
          </p:nvPr>
        </p:nvSpPr>
        <p:spPr/>
        <p:txBody>
          <a:bodyPr/>
          <a:lstStyle/>
          <a:p>
            <a:fld id="{E07F0E12-7631-4582-B807-49117B6BCC83}"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6</a:t>
            </a:fld>
            <a:endParaRPr lang="en-US"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dirty="0" smtClean="0">
                <a:ea typeface="ＭＳ Ｐゴシック" panose="020B0600070205080204" pitchFamily="34" charset="-128"/>
              </a:rPr>
              <a:t>Call By: Value vs. Reference</a:t>
            </a:r>
          </a:p>
        </p:txBody>
      </p:sp>
      <p:sp>
        <p:nvSpPr>
          <p:cNvPr id="68611"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Call by value:</a:t>
            </a:r>
          </a:p>
          <a:p>
            <a:pPr lvl="1"/>
            <a:r>
              <a:rPr lang="en-US" altLang="en-US" sz="2000" dirty="0" smtClean="0">
                <a:ea typeface="ＭＳ Ｐゴシック" panose="020B0600070205080204" pitchFamily="34" charset="-128"/>
              </a:rPr>
              <a:t>When the content or </a:t>
            </a:r>
            <a:r>
              <a:rPr lang="en-US" altLang="en-US" sz="2000" i="1" dirty="0" smtClean="0">
                <a:ea typeface="ＭＳ Ｐゴシック" panose="020B0600070205080204" pitchFamily="34" charset="-128"/>
              </a:rPr>
              <a:t>value</a:t>
            </a:r>
            <a:r>
              <a:rPr lang="en-US" altLang="en-US" sz="2000" dirty="0" smtClean="0">
                <a:ea typeface="ＭＳ Ｐゴシック" panose="020B0600070205080204" pitchFamily="34" charset="-128"/>
              </a:rPr>
              <a:t> of a variable is passed to a function, the function cannot change that variable’s content. </a:t>
            </a:r>
          </a:p>
          <a:p>
            <a:pPr lvl="1"/>
            <a:r>
              <a:rPr lang="en-US" altLang="en-US" sz="2000" dirty="0" smtClean="0">
                <a:ea typeface="ＭＳ Ｐゴシック" panose="020B0600070205080204" pitchFamily="34" charset="-128"/>
              </a:rPr>
              <a:t>Example: if you pass a string or numeric variable to a function, the function cannot change it.</a:t>
            </a:r>
          </a:p>
          <a:p>
            <a:r>
              <a:rPr lang="en-US" altLang="en-US" dirty="0" smtClean="0">
                <a:ea typeface="ＭＳ Ｐゴシック" panose="020B0600070205080204" pitchFamily="34" charset="-128"/>
              </a:rPr>
              <a:t>Call by reference:</a:t>
            </a:r>
          </a:p>
          <a:p>
            <a:pPr lvl="1"/>
            <a:r>
              <a:rPr lang="en-US" altLang="en-US" sz="2000" dirty="0" smtClean="0">
                <a:ea typeface="ＭＳ Ｐゴシック" panose="020B0600070205080204" pitchFamily="34" charset="-128"/>
              </a:rPr>
              <a:t>When a </a:t>
            </a:r>
            <a:r>
              <a:rPr lang="en-US" altLang="en-US" sz="2000" i="1" dirty="0" smtClean="0">
                <a:ea typeface="ＭＳ Ｐゴシック" panose="020B0600070205080204" pitchFamily="34" charset="-128"/>
              </a:rPr>
              <a:t>reference</a:t>
            </a:r>
            <a:r>
              <a:rPr lang="en-US" altLang="en-US" sz="2000" dirty="0" smtClean="0">
                <a:ea typeface="ＭＳ Ｐゴシック" panose="020B0600070205080204" pitchFamily="34" charset="-128"/>
              </a:rPr>
              <a:t> to a mutable object is passed to a function, then the function can change the object.</a:t>
            </a:r>
          </a:p>
          <a:p>
            <a:pPr lvl="1"/>
            <a:r>
              <a:rPr lang="en-US" altLang="en-US" sz="2000" dirty="0" smtClean="0">
                <a:ea typeface="ＭＳ Ｐゴシック" panose="020B0600070205080204" pitchFamily="34" charset="-128"/>
              </a:rPr>
              <a:t>Example: if you pass a reference to a list (which is mutable) to a function, then the function can mutate or change the content of the list.</a:t>
            </a:r>
          </a:p>
        </p:txBody>
      </p:sp>
      <p:sp>
        <p:nvSpPr>
          <p:cNvPr id="2" name="Date Placeholder 1"/>
          <p:cNvSpPr>
            <a:spLocks noGrp="1"/>
          </p:cNvSpPr>
          <p:nvPr>
            <p:ph type="dt" sz="half" idx="10"/>
          </p:nvPr>
        </p:nvSpPr>
        <p:spPr/>
        <p:txBody>
          <a:bodyPr/>
          <a:lstStyle/>
          <a:p>
            <a:fld id="{3CB754B2-376D-4A01-9A93-4FA51042D350}"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60</a:t>
            </a:fld>
            <a:endParaRPr lang="en-US" altLang="en-US"/>
          </a:p>
        </p:txBody>
      </p:sp>
    </p:spTree>
    <p:extLst>
      <p:ext uri="{BB962C8B-B14F-4D97-AF65-F5344CB8AC3E}">
        <p14:creationId xmlns:p14="http://schemas.microsoft.com/office/powerpoint/2010/main" xmlns="" val="2694803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Tuples</a:t>
            </a:r>
            <a:endParaRPr lang="en-US" dirty="0"/>
          </a:p>
        </p:txBody>
      </p:sp>
      <p:sp>
        <p:nvSpPr>
          <p:cNvPr id="7" name="Text Placeholder 6"/>
          <p:cNvSpPr>
            <a:spLocks noGrp="1"/>
          </p:cNvSpPr>
          <p:nvPr>
            <p:ph type="body" idx="1"/>
          </p:nvPr>
        </p:nvSpPr>
        <p:spPr/>
        <p:txBody>
          <a:bodyPr/>
          <a:lstStyle/>
          <a:p>
            <a:r>
              <a:rPr lang="en-US" dirty="0" smtClean="0"/>
              <a:t>Section 6.4</a:t>
            </a:r>
            <a:endParaRPr lang="en-US" dirty="0"/>
          </a:p>
        </p:txBody>
      </p:sp>
      <p:sp>
        <p:nvSpPr>
          <p:cNvPr id="4" name="Date Placeholder 3"/>
          <p:cNvSpPr>
            <a:spLocks noGrp="1"/>
          </p:cNvSpPr>
          <p:nvPr>
            <p:ph type="dt" sz="half" idx="10"/>
          </p:nvPr>
        </p:nvSpPr>
        <p:spPr/>
        <p:txBody>
          <a:bodyPr/>
          <a:lstStyle/>
          <a:p>
            <a:fld id="{894B2100-7B9F-49E5-81FC-3D8F9893522A}" type="datetime1">
              <a:rPr lang="en-US" smtClean="0"/>
              <a:pPr/>
              <a:t>7/16/2017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2D440456-871D-4460-9198-DA705D47E4FB}" type="slidenum">
              <a:rPr lang="en-US" altLang="en-US" smtClean="0"/>
              <a:pPr/>
              <a:t>61</a:t>
            </a:fld>
            <a:endParaRPr lang="en-US" altLang="en-US"/>
          </a:p>
        </p:txBody>
      </p:sp>
    </p:spTree>
    <p:extLst>
      <p:ext uri="{BB962C8B-B14F-4D97-AF65-F5344CB8AC3E}">
        <p14:creationId xmlns:p14="http://schemas.microsoft.com/office/powerpoint/2010/main" xmlns="" val="14202561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dirty="0" err="1" smtClean="0">
                <a:ea typeface="ＭＳ Ｐゴシック" panose="020B0600070205080204" pitchFamily="34" charset="-128"/>
              </a:rPr>
              <a:t>Tuples</a:t>
            </a:r>
            <a:r>
              <a:rPr lang="en-US" altLang="en-US" dirty="0" smtClean="0">
                <a:ea typeface="ＭＳ Ｐゴシック" panose="020B0600070205080204" pitchFamily="34" charset="-128"/>
              </a:rPr>
              <a:t> (1)</a:t>
            </a:r>
          </a:p>
        </p:txBody>
      </p:sp>
      <p:sp>
        <p:nvSpPr>
          <p:cNvPr id="69635" name="Content Placeholder 2"/>
          <p:cNvSpPr>
            <a:spLocks noGrp="1"/>
          </p:cNvSpPr>
          <p:nvPr>
            <p:ph idx="1"/>
          </p:nvPr>
        </p:nvSpPr>
        <p:spPr>
          <a:xfrm>
            <a:off x="822959" y="1255006"/>
            <a:ext cx="7543801" cy="1439264"/>
          </a:xfrm>
        </p:spPr>
        <p:txBody>
          <a:bodyPr>
            <a:normAutofit/>
          </a:bodyPr>
          <a:lstStyle/>
          <a:p>
            <a:r>
              <a:rPr lang="en-US" altLang="en-US" dirty="0" smtClean="0">
                <a:ea typeface="ＭＳ Ｐゴシック" panose="020B0600070205080204" pitchFamily="34" charset="-128"/>
              </a:rPr>
              <a:t>A tuple is similar to a list, but once created, its contents cannot be modified. A tuple is an immutable version of a list.</a:t>
            </a:r>
          </a:p>
          <a:p>
            <a:r>
              <a:rPr lang="en-US" altLang="en-US" dirty="0" smtClean="0">
                <a:ea typeface="ＭＳ Ｐゴシック" panose="020B0600070205080204" pitchFamily="34" charset="-128"/>
              </a:rPr>
              <a:t>A tuple is created by specifying its contents as a comma-separated sequence. A </a:t>
            </a:r>
            <a:r>
              <a:rPr lang="en-US" altLang="en-US" dirty="0" err="1" smtClean="0">
                <a:ea typeface="ＭＳ Ｐゴシック" panose="020B0600070205080204" pitchFamily="34" charset="-128"/>
              </a:rPr>
              <a:t>tuple</a:t>
            </a:r>
            <a:r>
              <a:rPr lang="en-US" altLang="en-US" dirty="0" smtClean="0">
                <a:ea typeface="ＭＳ Ｐゴシック" panose="020B0600070205080204" pitchFamily="34" charset="-128"/>
              </a:rPr>
              <a:t> is typically enclosed in parentheses:</a:t>
            </a:r>
          </a:p>
        </p:txBody>
      </p:sp>
      <p:sp>
        <p:nvSpPr>
          <p:cNvPr id="6" name="Content Placeholder 2"/>
          <p:cNvSpPr txBox="1">
            <a:spLocks/>
          </p:cNvSpPr>
          <p:nvPr/>
        </p:nvSpPr>
        <p:spPr bwMode="auto">
          <a:xfrm>
            <a:off x="3070066" y="2646803"/>
            <a:ext cx="3049587"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triple = (5, 10, 15)</a:t>
            </a:r>
            <a:endParaRPr lang="en-US" b="1" dirty="0">
              <a:solidFill>
                <a:srgbClr val="0033CC"/>
              </a:solidFill>
              <a:latin typeface="Consolas" pitchFamily="49" charset="0"/>
              <a:cs typeface="Consolas" pitchFamily="49" charset="0"/>
            </a:endParaRPr>
          </a:p>
        </p:txBody>
      </p:sp>
      <p:sp>
        <p:nvSpPr>
          <p:cNvPr id="7" name="Content Placeholder 2"/>
          <p:cNvSpPr txBox="1">
            <a:spLocks/>
          </p:cNvSpPr>
          <p:nvPr/>
        </p:nvSpPr>
        <p:spPr bwMode="auto">
          <a:xfrm>
            <a:off x="3147059" y="3587450"/>
            <a:ext cx="289560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triple = 5, 10, 15</a:t>
            </a:r>
            <a:endParaRPr lang="en-US" b="1" dirty="0">
              <a:solidFill>
                <a:srgbClr val="0033CC"/>
              </a:solidFill>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D3211004-FB6D-4E39-ADCE-779D51C42A65}"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62</a:t>
            </a:fld>
            <a:endParaRPr lang="en-US" altLang="en-US"/>
          </a:p>
        </p:txBody>
      </p:sp>
      <p:sp>
        <p:nvSpPr>
          <p:cNvPr id="8" name="Content Placeholder 2"/>
          <p:cNvSpPr txBox="1">
            <a:spLocks/>
          </p:cNvSpPr>
          <p:nvPr/>
        </p:nvSpPr>
        <p:spPr>
          <a:xfrm>
            <a:off x="822959" y="3177717"/>
            <a:ext cx="7543801" cy="62979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altLang="en-US" dirty="0" smtClean="0">
                <a:ea typeface="ＭＳ Ｐゴシック" panose="020B0600070205080204" pitchFamily="34" charset="-128"/>
              </a:rPr>
              <a:t>If you prefer, you can omit the parentheses, but this is less readable:</a:t>
            </a:r>
          </a:p>
        </p:txBody>
      </p:sp>
      <p:sp>
        <p:nvSpPr>
          <p:cNvPr id="9" name="Content Placeholder 2"/>
          <p:cNvSpPr txBox="1">
            <a:spLocks/>
          </p:cNvSpPr>
          <p:nvPr/>
        </p:nvSpPr>
        <p:spPr>
          <a:xfrm>
            <a:off x="838200" y="4114800"/>
            <a:ext cx="7543801" cy="62979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altLang="en-US" dirty="0" smtClean="0">
                <a:ea typeface="ＭＳ Ｐゴシック" panose="020B0600070205080204" pitchFamily="34" charset="-128"/>
              </a:rPr>
              <a:t>To create an empty </a:t>
            </a:r>
            <a:r>
              <a:rPr lang="en-US" altLang="en-US" dirty="0" err="1" smtClean="0">
                <a:ea typeface="ＭＳ Ｐゴシック" panose="020B0600070205080204" pitchFamily="34" charset="-128"/>
              </a:rPr>
              <a:t>tuple</a:t>
            </a:r>
            <a:r>
              <a:rPr lang="en-US" altLang="en-US" dirty="0" smtClean="0">
                <a:ea typeface="ＭＳ Ｐゴシック" panose="020B0600070205080204" pitchFamily="34" charset="-128"/>
              </a:rPr>
              <a:t>:</a:t>
            </a:r>
          </a:p>
        </p:txBody>
      </p:sp>
      <p:sp>
        <p:nvSpPr>
          <p:cNvPr id="10" name="Content Placeholder 2"/>
          <p:cNvSpPr txBox="1">
            <a:spLocks/>
          </p:cNvSpPr>
          <p:nvPr/>
        </p:nvSpPr>
        <p:spPr bwMode="auto">
          <a:xfrm>
            <a:off x="3124200" y="4495800"/>
            <a:ext cx="289560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err="1" smtClean="0">
                <a:latin typeface="Consolas" pitchFamily="49" charset="0"/>
                <a:cs typeface="Consolas" pitchFamily="49" charset="0"/>
              </a:rPr>
              <a:t>emptyTuple</a:t>
            </a:r>
            <a:r>
              <a:rPr lang="en-US" dirty="0" smtClean="0">
                <a:latin typeface="Consolas" pitchFamily="49" charset="0"/>
                <a:cs typeface="Consolas" pitchFamily="49" charset="0"/>
              </a:rPr>
              <a:t> </a:t>
            </a:r>
            <a:r>
              <a:rPr lang="en-US" dirty="0">
                <a:latin typeface="Consolas" pitchFamily="49" charset="0"/>
                <a:cs typeface="Consolas" pitchFamily="49" charset="0"/>
              </a:rPr>
              <a:t>= </a:t>
            </a:r>
            <a:r>
              <a:rPr lang="en-US" dirty="0" smtClean="0">
                <a:latin typeface="Consolas" pitchFamily="49" charset="0"/>
                <a:cs typeface="Consolas" pitchFamily="49" charset="0"/>
              </a:rPr>
              <a:t>()</a:t>
            </a:r>
            <a:endParaRPr lang="en-US" b="1" dirty="0">
              <a:solidFill>
                <a:srgbClr val="0033CC"/>
              </a:solidFill>
              <a:latin typeface="Consolas" pitchFamily="49" charset="0"/>
              <a:cs typeface="Consolas" pitchFamily="49" charset="0"/>
            </a:endParaRPr>
          </a:p>
        </p:txBody>
      </p:sp>
      <p:sp>
        <p:nvSpPr>
          <p:cNvPr id="11" name="Content Placeholder 2"/>
          <p:cNvSpPr txBox="1">
            <a:spLocks/>
          </p:cNvSpPr>
          <p:nvPr/>
        </p:nvSpPr>
        <p:spPr>
          <a:xfrm>
            <a:off x="838200" y="5029200"/>
            <a:ext cx="7543801" cy="62979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altLang="en-US" dirty="0" smtClean="0">
                <a:ea typeface="ＭＳ Ｐゴシック" panose="020B0600070205080204" pitchFamily="34" charset="-128"/>
              </a:rPr>
              <a:t>To create a </a:t>
            </a:r>
            <a:r>
              <a:rPr lang="en-US" altLang="en-US" dirty="0" err="1" smtClean="0">
                <a:ea typeface="ＭＳ Ｐゴシック" panose="020B0600070205080204" pitchFamily="34" charset="-128"/>
              </a:rPr>
              <a:t>tuple</a:t>
            </a:r>
            <a:r>
              <a:rPr lang="en-US" altLang="en-US" dirty="0" smtClean="0">
                <a:ea typeface="ＭＳ Ｐゴシック" panose="020B0600070205080204" pitchFamily="34" charset="-128"/>
              </a:rPr>
              <a:t> with one value, you need to add a comma:</a:t>
            </a:r>
          </a:p>
        </p:txBody>
      </p:sp>
      <p:sp>
        <p:nvSpPr>
          <p:cNvPr id="12" name="Content Placeholder 2"/>
          <p:cNvSpPr txBox="1">
            <a:spLocks/>
          </p:cNvSpPr>
          <p:nvPr/>
        </p:nvSpPr>
        <p:spPr bwMode="auto">
          <a:xfrm>
            <a:off x="3124200" y="5410200"/>
            <a:ext cx="289560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err="1" smtClean="0">
                <a:latin typeface="Consolas" pitchFamily="49" charset="0"/>
                <a:cs typeface="Consolas" pitchFamily="49" charset="0"/>
              </a:rPr>
              <a:t>smallTuple</a:t>
            </a:r>
            <a:r>
              <a:rPr lang="en-US" dirty="0" smtClean="0">
                <a:latin typeface="Consolas" pitchFamily="49" charset="0"/>
                <a:cs typeface="Consolas" pitchFamily="49" charset="0"/>
              </a:rPr>
              <a:t> </a:t>
            </a:r>
            <a:r>
              <a:rPr lang="en-US" dirty="0">
                <a:latin typeface="Consolas" pitchFamily="49" charset="0"/>
                <a:cs typeface="Consolas" pitchFamily="49" charset="0"/>
              </a:rPr>
              <a:t>= </a:t>
            </a:r>
            <a:r>
              <a:rPr lang="en-US" dirty="0" smtClean="0">
                <a:latin typeface="Consolas" pitchFamily="49" charset="0"/>
                <a:cs typeface="Consolas" pitchFamily="49" charset="0"/>
              </a:rPr>
              <a:t>(5,)</a:t>
            </a:r>
            <a:endParaRPr lang="en-US" b="1" dirty="0">
              <a:solidFill>
                <a:srgbClr val="0033CC"/>
              </a:solidFill>
              <a:latin typeface="Consolas" pitchFamily="49" charset="0"/>
              <a:cs typeface="Consolas" pitchFamily="49" charset="0"/>
            </a:endParaRPr>
          </a:p>
        </p:txBody>
      </p:sp>
    </p:spTree>
    <p:extLst>
      <p:ext uri="{BB962C8B-B14F-4D97-AF65-F5344CB8AC3E}">
        <p14:creationId xmlns:p14="http://schemas.microsoft.com/office/powerpoint/2010/main" xmlns="" val="319643856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dirty="0" err="1" smtClean="0">
                <a:ea typeface="ＭＳ Ｐゴシック" panose="020B0600070205080204" pitchFamily="34" charset="-128"/>
              </a:rPr>
              <a:t>Tuples</a:t>
            </a:r>
            <a:r>
              <a:rPr lang="en-US" altLang="en-US" dirty="0" smtClean="0">
                <a:ea typeface="ＭＳ Ｐゴシック" panose="020B0600070205080204" pitchFamily="34" charset="-128"/>
              </a:rPr>
              <a:t> (2)</a:t>
            </a:r>
          </a:p>
        </p:txBody>
      </p:sp>
      <p:sp>
        <p:nvSpPr>
          <p:cNvPr id="69635" name="Content Placeholder 2"/>
          <p:cNvSpPr>
            <a:spLocks noGrp="1"/>
          </p:cNvSpPr>
          <p:nvPr>
            <p:ph idx="1"/>
          </p:nvPr>
        </p:nvSpPr>
        <p:spPr>
          <a:xfrm>
            <a:off x="822959" y="1255006"/>
            <a:ext cx="7543801" cy="1439264"/>
          </a:xfrm>
        </p:spPr>
        <p:txBody>
          <a:bodyPr>
            <a:normAutofit/>
          </a:bodyPr>
          <a:lstStyle/>
          <a:p>
            <a:r>
              <a:rPr lang="en-US" altLang="en-US" dirty="0" smtClean="0">
                <a:ea typeface="ＭＳ Ｐゴシック" panose="020B0600070205080204" pitchFamily="34" charset="-128"/>
              </a:rPr>
              <a:t>To create a </a:t>
            </a:r>
            <a:r>
              <a:rPr lang="en-US" altLang="en-US" dirty="0" err="1" smtClean="0">
                <a:ea typeface="ＭＳ Ｐゴシック" panose="020B0600070205080204" pitchFamily="34" charset="-128"/>
              </a:rPr>
              <a:t>tuple</a:t>
            </a:r>
            <a:r>
              <a:rPr lang="en-US" altLang="en-US" dirty="0" smtClean="0">
                <a:ea typeface="ＭＳ Ｐゴシック" panose="020B0600070205080204" pitchFamily="34" charset="-128"/>
              </a:rPr>
              <a:t> you need to have at least one comma to separate the elements. Therefore, to create a </a:t>
            </a:r>
            <a:r>
              <a:rPr lang="en-US" altLang="en-US" dirty="0" err="1" smtClean="0">
                <a:ea typeface="ＭＳ Ｐゴシック" panose="020B0600070205080204" pitchFamily="34" charset="-128"/>
              </a:rPr>
              <a:t>tuple</a:t>
            </a:r>
            <a:r>
              <a:rPr lang="en-US" altLang="en-US" dirty="0" smtClean="0">
                <a:ea typeface="ＭＳ Ｐゴシック" panose="020B0600070205080204" pitchFamily="34" charset="-128"/>
              </a:rPr>
              <a:t> with one value, the comma is still require:</a:t>
            </a:r>
          </a:p>
        </p:txBody>
      </p:sp>
      <p:sp>
        <p:nvSpPr>
          <p:cNvPr id="7" name="Content Placeholder 2"/>
          <p:cNvSpPr txBox="1">
            <a:spLocks/>
          </p:cNvSpPr>
          <p:nvPr/>
        </p:nvSpPr>
        <p:spPr bwMode="auto">
          <a:xfrm>
            <a:off x="2667000" y="3587450"/>
            <a:ext cx="4114800" cy="151795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smtClean="0">
                <a:latin typeface="Consolas" pitchFamily="49" charset="0"/>
                <a:cs typeface="Consolas" pitchFamily="49" charset="0"/>
              </a:rPr>
              <a:t>&gt;&gt;&gt; x = "</a:t>
            </a:r>
            <a:r>
              <a:rPr lang="en-US" dirty="0" err="1" smtClean="0">
                <a:latin typeface="Consolas" pitchFamily="49" charset="0"/>
                <a:cs typeface="Consolas" pitchFamily="49" charset="0"/>
              </a:rPr>
              <a:t>abc</a:t>
            </a:r>
            <a:r>
              <a:rPr lang="en-US" dirty="0" smtClean="0">
                <a:latin typeface="Consolas" pitchFamily="49" charset="0"/>
                <a:cs typeface="Consolas" pitchFamily="49" charset="0"/>
              </a:rPr>
              <a:t>", 2, 8.5, "xyz"</a:t>
            </a:r>
          </a:p>
          <a:p>
            <a:pPr>
              <a:defRPr/>
            </a:pPr>
            <a:r>
              <a:rPr lang="en-US" dirty="0" smtClean="0">
                <a:latin typeface="Consolas" pitchFamily="49" charset="0"/>
                <a:cs typeface="Consolas" pitchFamily="49" charset="0"/>
              </a:rPr>
              <a:t>&gt;&gt;&gt; x</a:t>
            </a:r>
          </a:p>
          <a:p>
            <a:pPr>
              <a:defRPr/>
            </a:pPr>
            <a:r>
              <a:rPr lang="en-US" dirty="0" smtClean="0">
                <a:latin typeface="Consolas" pitchFamily="49" charset="0"/>
                <a:cs typeface="Consolas" pitchFamily="49" charset="0"/>
              </a:rPr>
              <a:t>('</a:t>
            </a:r>
            <a:r>
              <a:rPr lang="en-US" dirty="0" err="1" smtClean="0">
                <a:latin typeface="Consolas" pitchFamily="49" charset="0"/>
                <a:cs typeface="Consolas" pitchFamily="49" charset="0"/>
              </a:rPr>
              <a:t>abc</a:t>
            </a:r>
            <a:r>
              <a:rPr lang="en-US" dirty="0" smtClean="0">
                <a:latin typeface="Consolas" pitchFamily="49" charset="0"/>
                <a:cs typeface="Consolas" pitchFamily="49" charset="0"/>
              </a:rPr>
              <a:t>', 2, 8.5, 'xyz')</a:t>
            </a:r>
          </a:p>
          <a:p>
            <a:pPr>
              <a:defRPr/>
            </a:pPr>
            <a:r>
              <a:rPr lang="en-US" dirty="0" smtClean="0">
                <a:latin typeface="Consolas" pitchFamily="49" charset="0"/>
                <a:cs typeface="Consolas" pitchFamily="49" charset="0"/>
              </a:rPr>
              <a:t>&gt;&gt;&gt; type(x)</a:t>
            </a:r>
          </a:p>
          <a:p>
            <a:pPr>
              <a:defRPr/>
            </a:pPr>
            <a:r>
              <a:rPr lang="en-US" dirty="0" smtClean="0">
                <a:latin typeface="Consolas" pitchFamily="49" charset="0"/>
                <a:cs typeface="Consolas" pitchFamily="49" charset="0"/>
              </a:rPr>
              <a:t>&lt;class '</a:t>
            </a:r>
            <a:r>
              <a:rPr lang="en-US" dirty="0" err="1" smtClean="0">
                <a:latin typeface="Consolas" pitchFamily="49" charset="0"/>
                <a:cs typeface="Consolas" pitchFamily="49" charset="0"/>
              </a:rPr>
              <a:t>tuple</a:t>
            </a:r>
            <a:r>
              <a:rPr lang="en-US" dirty="0" smtClean="0">
                <a:latin typeface="Consolas" pitchFamily="49" charset="0"/>
                <a:cs typeface="Consolas" pitchFamily="49" charset="0"/>
              </a:rPr>
              <a:t>'&gt;</a:t>
            </a:r>
            <a:endParaRPr lang="en-US" b="1" dirty="0">
              <a:solidFill>
                <a:srgbClr val="0033CC"/>
              </a:solidFill>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D3211004-FB6D-4E39-ADCE-779D51C42A65}"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63</a:t>
            </a:fld>
            <a:endParaRPr lang="en-US" altLang="en-US"/>
          </a:p>
        </p:txBody>
      </p:sp>
      <p:sp>
        <p:nvSpPr>
          <p:cNvPr id="8" name="Content Placeholder 2"/>
          <p:cNvSpPr txBox="1">
            <a:spLocks/>
          </p:cNvSpPr>
          <p:nvPr/>
        </p:nvSpPr>
        <p:spPr>
          <a:xfrm>
            <a:off x="838200" y="2590800"/>
            <a:ext cx="7543801" cy="152400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Any set of multiple values, comma-separated, written without identifying symbols, i.e., brackets for lists, parentheses for </a:t>
            </a:r>
            <a:r>
              <a:rPr lang="en-US" dirty="0" err="1" smtClean="0"/>
              <a:t>tuples</a:t>
            </a:r>
            <a:r>
              <a:rPr lang="en-US" dirty="0" smtClean="0"/>
              <a:t>, etc., default to </a:t>
            </a:r>
            <a:r>
              <a:rPr lang="en-US" dirty="0" err="1" smtClean="0"/>
              <a:t>tuples</a:t>
            </a:r>
            <a:r>
              <a:rPr lang="en-US" dirty="0" smtClean="0"/>
              <a:t>:</a:t>
            </a:r>
            <a:endParaRPr lang="en-US" altLang="en-US" dirty="0" smtClean="0">
              <a:ea typeface="ＭＳ Ｐゴシック" panose="020B0600070205080204" pitchFamily="34" charset="-128"/>
            </a:endParaRPr>
          </a:p>
        </p:txBody>
      </p:sp>
      <p:sp>
        <p:nvSpPr>
          <p:cNvPr id="12" name="Content Placeholder 2"/>
          <p:cNvSpPr txBox="1">
            <a:spLocks/>
          </p:cNvSpPr>
          <p:nvPr/>
        </p:nvSpPr>
        <p:spPr bwMode="auto">
          <a:xfrm>
            <a:off x="3124200" y="2057400"/>
            <a:ext cx="289560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err="1" smtClean="0">
                <a:latin typeface="Consolas" pitchFamily="49" charset="0"/>
                <a:cs typeface="Consolas" pitchFamily="49" charset="0"/>
              </a:rPr>
              <a:t>smallTuple</a:t>
            </a:r>
            <a:r>
              <a:rPr lang="en-US" dirty="0" smtClean="0">
                <a:latin typeface="Consolas" pitchFamily="49" charset="0"/>
                <a:cs typeface="Consolas" pitchFamily="49" charset="0"/>
              </a:rPr>
              <a:t> </a:t>
            </a:r>
            <a:r>
              <a:rPr lang="en-US" dirty="0">
                <a:latin typeface="Consolas" pitchFamily="49" charset="0"/>
                <a:cs typeface="Consolas" pitchFamily="49" charset="0"/>
              </a:rPr>
              <a:t>= </a:t>
            </a:r>
            <a:r>
              <a:rPr lang="en-US" dirty="0" smtClean="0">
                <a:latin typeface="Consolas" pitchFamily="49" charset="0"/>
                <a:cs typeface="Consolas" pitchFamily="49" charset="0"/>
              </a:rPr>
              <a:t>(5,)</a:t>
            </a:r>
            <a:endParaRPr lang="en-US" b="1" dirty="0">
              <a:solidFill>
                <a:srgbClr val="0033CC"/>
              </a:solidFill>
              <a:latin typeface="Consolas" pitchFamily="49" charset="0"/>
              <a:cs typeface="Consolas" pitchFamily="49" charset="0"/>
            </a:endParaRPr>
          </a:p>
        </p:txBody>
      </p:sp>
    </p:spTree>
    <p:extLst>
      <p:ext uri="{BB962C8B-B14F-4D97-AF65-F5344CB8AC3E}">
        <p14:creationId xmlns:p14="http://schemas.microsoft.com/office/powerpoint/2010/main" xmlns="" val="31964385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dirty="0" smtClean="0">
                <a:ea typeface="ＭＳ Ｐゴシック" panose="020B0600070205080204" pitchFamily="34" charset="-128"/>
              </a:rPr>
              <a:t>Working with </a:t>
            </a:r>
            <a:r>
              <a:rPr lang="en-US" altLang="en-US" dirty="0" err="1" smtClean="0">
                <a:ea typeface="ＭＳ Ｐゴシック" panose="020B0600070205080204" pitchFamily="34" charset="-128"/>
              </a:rPr>
              <a:t>Tuples</a:t>
            </a:r>
            <a:endParaRPr lang="en-US" altLang="en-US" dirty="0" smtClean="0">
              <a:ea typeface="ＭＳ Ｐゴシック" panose="020B0600070205080204" pitchFamily="34" charset="-128"/>
            </a:endParaRPr>
          </a:p>
        </p:txBody>
      </p:sp>
      <p:sp>
        <p:nvSpPr>
          <p:cNvPr id="69635" name="Content Placeholder 2"/>
          <p:cNvSpPr>
            <a:spLocks noGrp="1"/>
          </p:cNvSpPr>
          <p:nvPr>
            <p:ph idx="1"/>
          </p:nvPr>
        </p:nvSpPr>
        <p:spPr>
          <a:xfrm>
            <a:off x="822959" y="1255006"/>
            <a:ext cx="7543801" cy="4764794"/>
          </a:xfrm>
        </p:spPr>
        <p:txBody>
          <a:bodyPr>
            <a:normAutofit/>
          </a:bodyPr>
          <a:lstStyle/>
          <a:p>
            <a:r>
              <a:rPr lang="en-US" altLang="en-US" dirty="0" smtClean="0">
                <a:ea typeface="ＭＳ Ｐゴシック" panose="020B0600070205080204" pitchFamily="34" charset="-128"/>
              </a:rPr>
              <a:t>To access data in a </a:t>
            </a:r>
            <a:r>
              <a:rPr lang="en-US" altLang="en-US" dirty="0" err="1" smtClean="0">
                <a:ea typeface="ＭＳ Ｐゴシック" panose="020B0600070205080204" pitchFamily="34" charset="-128"/>
              </a:rPr>
              <a:t>tuple</a:t>
            </a:r>
            <a:r>
              <a:rPr lang="en-US" altLang="en-US" dirty="0" smtClean="0">
                <a:ea typeface="ＭＳ Ｐゴシック" panose="020B0600070205080204" pitchFamily="34" charset="-128"/>
              </a:rPr>
              <a:t>, use [ ] and an index, just like with a list</a:t>
            </a:r>
          </a:p>
          <a:p>
            <a:r>
              <a:rPr lang="en-US" altLang="en-US" dirty="0" smtClean="0">
                <a:ea typeface="ＭＳ Ｐゴシック" panose="020B0600070205080204" pitchFamily="34" charset="-128"/>
              </a:rPr>
              <a:t>A slice can be used to access multiple data values in a </a:t>
            </a:r>
            <a:r>
              <a:rPr lang="en-US" altLang="en-US" dirty="0" err="1" smtClean="0">
                <a:ea typeface="ＭＳ Ｐゴシック" panose="020B0600070205080204" pitchFamily="34" charset="-128"/>
              </a:rPr>
              <a:t>tuple</a:t>
            </a:r>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It is not possible to remove data or change a data value in a </a:t>
            </a:r>
            <a:r>
              <a:rPr lang="en-US" altLang="en-US" dirty="0" err="1" smtClean="0">
                <a:ea typeface="ＭＳ Ｐゴシック" panose="020B0600070205080204" pitchFamily="34" charset="-128"/>
              </a:rPr>
              <a:t>tuple</a:t>
            </a:r>
            <a:endParaRPr lang="en-US" altLang="en-US" dirty="0" smtClean="0">
              <a:ea typeface="ＭＳ Ｐゴシック" panose="020B0600070205080204" pitchFamily="34" charset="-128"/>
            </a:endParaRPr>
          </a:p>
          <a:p>
            <a:r>
              <a:rPr lang="en-US" altLang="en-US" dirty="0" err="1" smtClean="0">
                <a:ea typeface="ＭＳ Ｐゴシック" panose="020B0600070205080204" pitchFamily="34" charset="-128"/>
              </a:rPr>
              <a:t>Tuples</a:t>
            </a:r>
            <a:r>
              <a:rPr lang="en-US" altLang="en-US" dirty="0" smtClean="0">
                <a:ea typeface="ＭＳ Ｐゴシック" panose="020B0600070205080204" pitchFamily="34" charset="-128"/>
              </a:rPr>
              <a:t> work with all the sequencing operators in list:</a:t>
            </a:r>
          </a:p>
          <a:p>
            <a:pPr lvl="1"/>
            <a:r>
              <a:rPr lang="en-US" altLang="en-US" sz="2000" dirty="0" err="1" smtClean="0">
                <a:ea typeface="ＭＳ Ｐゴシック" panose="020B0600070205080204" pitchFamily="34" charset="-128"/>
              </a:rPr>
              <a:t>len</a:t>
            </a:r>
            <a:r>
              <a:rPr lang="en-US" altLang="en-US" sz="2000" dirty="0" smtClean="0">
                <a:ea typeface="ＭＳ Ｐゴシック" panose="020B0600070205080204" pitchFamily="34" charset="-128"/>
              </a:rPr>
              <a:t>(</a:t>
            </a:r>
            <a:r>
              <a:rPr lang="en-US" altLang="en-US" sz="2000" dirty="0" err="1" smtClean="0">
                <a:ea typeface="ＭＳ Ｐゴシック" panose="020B0600070205080204" pitchFamily="34" charset="-128"/>
              </a:rPr>
              <a:t>myTuple</a:t>
            </a:r>
            <a:r>
              <a:rPr lang="en-US" altLang="en-US" sz="2000" dirty="0" smtClean="0">
                <a:ea typeface="ＭＳ Ｐゴシック" panose="020B0600070205080204" pitchFamily="34" charset="-128"/>
              </a:rPr>
              <a:t>)		returns the number of elements</a:t>
            </a:r>
          </a:p>
          <a:p>
            <a:pPr lvl="1"/>
            <a:r>
              <a:rPr lang="en-US" altLang="en-US" sz="2000" dirty="0" smtClean="0">
                <a:ea typeface="ＭＳ Ｐゴシック" panose="020B0600070205080204" pitchFamily="34" charset="-128"/>
              </a:rPr>
              <a:t>tup1 + tup2		concatenates 2 </a:t>
            </a:r>
            <a:r>
              <a:rPr lang="en-US" altLang="en-US" sz="2000" dirty="0" err="1" smtClean="0">
                <a:ea typeface="ＭＳ Ｐゴシック" panose="020B0600070205080204" pitchFamily="34" charset="-128"/>
              </a:rPr>
              <a:t>tuples</a:t>
            </a:r>
            <a:endParaRPr lang="en-US" altLang="en-US" sz="2000" dirty="0" smtClean="0">
              <a:ea typeface="ＭＳ Ｐゴシック" panose="020B0600070205080204" pitchFamily="34" charset="-128"/>
            </a:endParaRPr>
          </a:p>
          <a:p>
            <a:pPr lvl="1"/>
            <a:r>
              <a:rPr lang="en-US" altLang="en-US" sz="2000" dirty="0" err="1" smtClean="0">
                <a:ea typeface="ＭＳ Ｐゴシック" panose="020B0600070205080204" pitchFamily="34" charset="-128"/>
              </a:rPr>
              <a:t>myTuple</a:t>
            </a:r>
            <a:r>
              <a:rPr lang="en-US" altLang="en-US" sz="2000" dirty="0" smtClean="0">
                <a:ea typeface="ＭＳ Ｐゴシック" panose="020B0600070205080204" pitchFamily="34" charset="-128"/>
              </a:rPr>
              <a:t> * 3		duplicates </a:t>
            </a:r>
            <a:r>
              <a:rPr lang="en-US" altLang="en-US" sz="2000" dirty="0" err="1" smtClean="0">
                <a:ea typeface="ＭＳ Ｐゴシック" panose="020B0600070205080204" pitchFamily="34" charset="-128"/>
              </a:rPr>
              <a:t>myTuple</a:t>
            </a:r>
            <a:r>
              <a:rPr lang="en-US" altLang="en-US" sz="2000" dirty="0" smtClean="0">
                <a:ea typeface="ＭＳ Ｐゴシック" panose="020B0600070205080204" pitchFamily="34" charset="-128"/>
              </a:rPr>
              <a:t> 3 times</a:t>
            </a:r>
          </a:p>
          <a:p>
            <a:pPr lvl="1"/>
            <a:r>
              <a:rPr lang="en-US" altLang="en-US" sz="2000" dirty="0" smtClean="0">
                <a:ea typeface="ＭＳ Ｐゴシック" panose="020B0600070205080204" pitchFamily="34" charset="-128"/>
              </a:rPr>
              <a:t>“</a:t>
            </a:r>
            <a:r>
              <a:rPr lang="en-US" altLang="en-US" sz="2000" dirty="0" err="1" smtClean="0">
                <a:ea typeface="ＭＳ Ｐゴシック" panose="020B0600070205080204" pitchFamily="34" charset="-128"/>
              </a:rPr>
              <a:t>abc</a:t>
            </a:r>
            <a:r>
              <a:rPr lang="en-US" altLang="en-US" sz="2000" dirty="0" smtClean="0">
                <a:ea typeface="ＭＳ Ｐゴシック" panose="020B0600070205080204" pitchFamily="34" charset="-128"/>
              </a:rPr>
              <a:t>” in </a:t>
            </a:r>
            <a:r>
              <a:rPr lang="en-US" altLang="en-US" sz="2000" dirty="0" err="1" smtClean="0">
                <a:ea typeface="ＭＳ Ｐゴシック" panose="020B0600070205080204" pitchFamily="34" charset="-128"/>
              </a:rPr>
              <a:t>myTuple</a:t>
            </a:r>
            <a:r>
              <a:rPr lang="en-US" altLang="en-US" sz="2000" dirty="0" smtClean="0">
                <a:ea typeface="ＭＳ Ｐゴシック" panose="020B0600070205080204" pitchFamily="34" charset="-128"/>
              </a:rPr>
              <a:t>	checks if “</a:t>
            </a:r>
            <a:r>
              <a:rPr lang="en-US" altLang="en-US" sz="2000" dirty="0" err="1" smtClean="0">
                <a:ea typeface="ＭＳ Ｐゴシック" panose="020B0600070205080204" pitchFamily="34" charset="-128"/>
              </a:rPr>
              <a:t>abc</a:t>
            </a:r>
            <a:r>
              <a:rPr lang="en-US" altLang="en-US" sz="2000" dirty="0" smtClean="0">
                <a:ea typeface="ＭＳ Ｐゴシック" panose="020B0600070205080204" pitchFamily="34" charset="-128"/>
              </a:rPr>
              <a:t>” is in </a:t>
            </a:r>
            <a:r>
              <a:rPr lang="en-US" altLang="en-US" sz="2000" dirty="0" err="1" smtClean="0">
                <a:ea typeface="ＭＳ Ｐゴシック" panose="020B0600070205080204" pitchFamily="34" charset="-128"/>
              </a:rPr>
              <a:t>myTuple</a:t>
            </a:r>
            <a:endParaRPr lang="en-US" altLang="en-US" sz="2000" dirty="0" smtClean="0">
              <a:ea typeface="ＭＳ Ｐゴシック" panose="020B0600070205080204" pitchFamily="34" charset="-128"/>
            </a:endParaRPr>
          </a:p>
          <a:p>
            <a:pPr lvl="1"/>
            <a:r>
              <a:rPr lang="en-US" altLang="en-US" sz="2000" dirty="0" smtClean="0">
                <a:ea typeface="ＭＳ Ｐゴシック" panose="020B0600070205080204" pitchFamily="34" charset="-128"/>
              </a:rPr>
              <a:t>for </a:t>
            </a:r>
            <a:r>
              <a:rPr lang="en-US" altLang="en-US" sz="2000" dirty="0" err="1" smtClean="0">
                <a:ea typeface="ＭＳ Ｐゴシック" panose="020B0600070205080204" pitchFamily="34" charset="-128"/>
              </a:rPr>
              <a:t>elem</a:t>
            </a:r>
            <a:r>
              <a:rPr lang="en-US" altLang="en-US" sz="2000" dirty="0" smtClean="0">
                <a:ea typeface="ＭＳ Ｐゴシック" panose="020B0600070205080204" pitchFamily="34" charset="-128"/>
              </a:rPr>
              <a:t> in </a:t>
            </a:r>
            <a:r>
              <a:rPr lang="en-US" altLang="en-US" sz="2000" dirty="0" err="1" smtClean="0">
                <a:ea typeface="ＭＳ Ｐゴシック" panose="020B0600070205080204" pitchFamily="34" charset="-128"/>
              </a:rPr>
              <a:t>myTuple</a:t>
            </a:r>
            <a:r>
              <a:rPr lang="en-US" altLang="en-US" sz="2000" dirty="0" smtClean="0">
                <a:ea typeface="ＭＳ Ｐゴシック" panose="020B0600070205080204" pitchFamily="34" charset="-128"/>
              </a:rPr>
              <a:t>:	iterates through each element of the </a:t>
            </a:r>
            <a:r>
              <a:rPr lang="en-US" altLang="en-US" sz="2000" dirty="0" err="1" smtClean="0">
                <a:ea typeface="ＭＳ Ｐゴシック" panose="020B0600070205080204" pitchFamily="34" charset="-128"/>
              </a:rPr>
              <a:t>tuple</a:t>
            </a:r>
            <a:endParaRPr lang="en-US" altLang="en-US" sz="2000" dirty="0" smtClean="0">
              <a:ea typeface="ＭＳ Ｐゴシック" panose="020B0600070205080204" pitchFamily="34" charset="-128"/>
            </a:endParaRPr>
          </a:p>
          <a:p>
            <a:pPr>
              <a:buNone/>
            </a:pPr>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D3211004-FB6D-4E39-ADCE-779D51C42A65}"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64</a:t>
            </a:fld>
            <a:endParaRPr lang="en-US" altLang="en-US"/>
          </a:p>
        </p:txBody>
      </p:sp>
    </p:spTree>
    <p:extLst>
      <p:ext uri="{BB962C8B-B14F-4D97-AF65-F5344CB8AC3E}">
        <p14:creationId xmlns:p14="http://schemas.microsoft.com/office/powerpoint/2010/main" xmlns="" val="319643856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smtClean="0">
                <a:ea typeface="ＭＳ Ｐゴシック" panose="020B0600070205080204" pitchFamily="34" charset="-128"/>
              </a:rPr>
              <a:t>Returning Multiple Values</a:t>
            </a:r>
          </a:p>
        </p:txBody>
      </p:sp>
      <p:sp>
        <p:nvSpPr>
          <p:cNvPr id="70659" name="Content Placeholder 2"/>
          <p:cNvSpPr>
            <a:spLocks noGrp="1"/>
          </p:cNvSpPr>
          <p:nvPr>
            <p:ph idx="1"/>
          </p:nvPr>
        </p:nvSpPr>
        <p:spPr/>
        <p:txBody>
          <a:bodyPr/>
          <a:lstStyle/>
          <a:p>
            <a:r>
              <a:rPr lang="en-US" altLang="en-US" dirty="0" smtClean="0">
                <a:ea typeface="ＭＳ Ｐゴシック" panose="020B0600070205080204" pitchFamily="34" charset="-128"/>
              </a:rPr>
              <a:t>It is common practice in Python to use </a:t>
            </a:r>
            <a:r>
              <a:rPr lang="en-US" altLang="en-US" dirty="0" err="1" smtClean="0">
                <a:ea typeface="ＭＳ Ｐゴシック" panose="020B0600070205080204" pitchFamily="34" charset="-128"/>
              </a:rPr>
              <a:t>tuples</a:t>
            </a:r>
            <a:r>
              <a:rPr lang="en-US" altLang="en-US" dirty="0" smtClean="0">
                <a:ea typeface="ＭＳ Ｐゴシック" panose="020B0600070205080204" pitchFamily="34" charset="-128"/>
              </a:rPr>
              <a:t> to return multiple values.</a:t>
            </a:r>
          </a:p>
        </p:txBody>
      </p:sp>
      <p:sp>
        <p:nvSpPr>
          <p:cNvPr id="2" name="Date Placeholder 1"/>
          <p:cNvSpPr>
            <a:spLocks noGrp="1"/>
          </p:cNvSpPr>
          <p:nvPr>
            <p:ph type="dt" sz="half" idx="10"/>
          </p:nvPr>
        </p:nvSpPr>
        <p:spPr/>
        <p:txBody>
          <a:bodyPr/>
          <a:lstStyle/>
          <a:p>
            <a:fld id="{DE517EED-3A17-48B6-A12A-F94A7898499E}"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65</a:t>
            </a:fld>
            <a:endParaRPr lang="en-US" altLang="en-US"/>
          </a:p>
        </p:txBody>
      </p:sp>
      <p:sp>
        <p:nvSpPr>
          <p:cNvPr id="6" name="Content Placeholder 2"/>
          <p:cNvSpPr txBox="1">
            <a:spLocks/>
          </p:cNvSpPr>
          <p:nvPr/>
        </p:nvSpPr>
        <p:spPr bwMode="auto">
          <a:xfrm>
            <a:off x="1021080" y="1935018"/>
            <a:ext cx="7101841" cy="4206729"/>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 Function definition</a:t>
            </a:r>
          </a:p>
          <a:p>
            <a:pPr>
              <a:defRPr/>
            </a:pPr>
            <a:r>
              <a:rPr lang="en-US" dirty="0">
                <a:latin typeface="Consolas" pitchFamily="49" charset="0"/>
                <a:cs typeface="Consolas" pitchFamily="49" charset="0"/>
              </a:rPr>
              <a:t>def readDate() :</a:t>
            </a:r>
          </a:p>
          <a:p>
            <a:pPr>
              <a:defRPr/>
            </a:pPr>
            <a:r>
              <a:rPr lang="en-US" dirty="0">
                <a:latin typeface="Consolas" pitchFamily="49" charset="0"/>
                <a:cs typeface="Consolas" pitchFamily="49" charset="0"/>
              </a:rPr>
              <a:t>    print("Enter a date:")</a:t>
            </a:r>
          </a:p>
          <a:p>
            <a:pPr>
              <a:defRPr/>
            </a:pPr>
            <a:r>
              <a:rPr lang="en-US" dirty="0">
                <a:latin typeface="Consolas" pitchFamily="49" charset="0"/>
                <a:cs typeface="Consolas" pitchFamily="49" charset="0"/>
              </a:rPr>
              <a:t>    month = int(input(" month: "))</a:t>
            </a:r>
          </a:p>
          <a:p>
            <a:pPr>
              <a:defRPr/>
            </a:pPr>
            <a:r>
              <a:rPr lang="en-US" dirty="0">
                <a:latin typeface="Consolas" pitchFamily="49" charset="0"/>
                <a:cs typeface="Consolas" pitchFamily="49" charset="0"/>
              </a:rPr>
              <a:t>    day = int(input(" day: "))</a:t>
            </a:r>
          </a:p>
          <a:p>
            <a:pPr>
              <a:defRPr/>
            </a:pPr>
            <a:r>
              <a:rPr lang="en-US" dirty="0">
                <a:latin typeface="Consolas" pitchFamily="49" charset="0"/>
                <a:cs typeface="Consolas" pitchFamily="49" charset="0"/>
              </a:rPr>
              <a:t>    year = int(input(" year: "))</a:t>
            </a:r>
          </a:p>
          <a:p>
            <a:pPr>
              <a:defRPr/>
            </a:pPr>
            <a:r>
              <a:rPr lang="en-US" dirty="0">
                <a:latin typeface="Consolas" pitchFamily="49" charset="0"/>
                <a:cs typeface="Consolas" pitchFamily="49" charset="0"/>
              </a:rPr>
              <a:t>    </a:t>
            </a:r>
            <a:r>
              <a:rPr lang="en-US" dirty="0">
                <a:solidFill>
                  <a:srgbClr val="0033CC"/>
                </a:solidFill>
                <a:latin typeface="Consolas" pitchFamily="49" charset="0"/>
                <a:cs typeface="Consolas" pitchFamily="49" charset="0"/>
              </a:rPr>
              <a:t>return (month, day, year) </a:t>
            </a:r>
            <a:r>
              <a:rPr lang="en-US" dirty="0">
                <a:latin typeface="Consolas" pitchFamily="49" charset="0"/>
                <a:cs typeface="Consolas" pitchFamily="49" charset="0"/>
              </a:rPr>
              <a:t># Returns a tuple.</a:t>
            </a:r>
          </a:p>
          <a:p>
            <a:pPr>
              <a:defRPr/>
            </a:pPr>
            <a:endParaRPr lang="en-US" b="1" dirty="0">
              <a:latin typeface="Consolas" pitchFamily="49" charset="0"/>
              <a:cs typeface="Consolas" pitchFamily="49" charset="0"/>
            </a:endParaRPr>
          </a:p>
          <a:p>
            <a:pPr>
              <a:defRPr/>
            </a:pPr>
            <a:r>
              <a:rPr lang="en-US" dirty="0">
                <a:latin typeface="Consolas" pitchFamily="49" charset="0"/>
                <a:cs typeface="Consolas" pitchFamily="49" charset="0"/>
              </a:rPr>
              <a:t># Function call: assign entire value to a tuple</a:t>
            </a:r>
          </a:p>
          <a:p>
            <a:pPr>
              <a:defRPr/>
            </a:pPr>
            <a:r>
              <a:rPr lang="en-US" dirty="0">
                <a:solidFill>
                  <a:srgbClr val="0033CC"/>
                </a:solidFill>
                <a:latin typeface="Consolas" pitchFamily="49" charset="0"/>
                <a:cs typeface="Consolas" pitchFamily="49" charset="0"/>
              </a:rPr>
              <a:t>date = readDate()</a:t>
            </a:r>
          </a:p>
          <a:p>
            <a:pPr>
              <a:defRPr/>
            </a:pPr>
            <a:endParaRPr lang="en-US" dirty="0">
              <a:latin typeface="Consolas" pitchFamily="49" charset="0"/>
              <a:cs typeface="Consolas" pitchFamily="49" charset="0"/>
            </a:endParaRPr>
          </a:p>
          <a:p>
            <a:pPr>
              <a:defRPr/>
            </a:pPr>
            <a:r>
              <a:rPr lang="en-US" dirty="0">
                <a:latin typeface="Consolas" pitchFamily="49" charset="0"/>
                <a:cs typeface="Consolas" pitchFamily="49" charset="0"/>
              </a:rPr>
              <a:t># Function call: use tuple assignment: </a:t>
            </a:r>
          </a:p>
          <a:p>
            <a:pPr>
              <a:defRPr/>
            </a:pPr>
            <a:r>
              <a:rPr lang="en-US" dirty="0">
                <a:solidFill>
                  <a:srgbClr val="0033CC"/>
                </a:solidFill>
                <a:latin typeface="Consolas" pitchFamily="49" charset="0"/>
                <a:cs typeface="Consolas" pitchFamily="49" charset="0"/>
              </a:rPr>
              <a:t>(month, day, year)  = readDate()</a:t>
            </a:r>
          </a:p>
        </p:txBody>
      </p:sp>
    </p:spTree>
    <p:extLst>
      <p:ext uri="{BB962C8B-B14F-4D97-AF65-F5344CB8AC3E}">
        <p14:creationId xmlns:p14="http://schemas.microsoft.com/office/powerpoint/2010/main" xmlns="" val="28648529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dirty="0" smtClean="0"/>
              <a:t>Built-In Functions For </a:t>
            </a:r>
            <a:r>
              <a:rPr lang="en-US" altLang="en-US" dirty="0" err="1" smtClean="0"/>
              <a:t>Tuples</a:t>
            </a:r>
            <a:endParaRPr lang="en-US" altLang="en-US" dirty="0" smtClean="0"/>
          </a:p>
        </p:txBody>
      </p:sp>
      <p:sp>
        <p:nvSpPr>
          <p:cNvPr id="96259" name="Content Placeholder 2"/>
          <p:cNvSpPr>
            <a:spLocks noGrp="1"/>
          </p:cNvSpPr>
          <p:nvPr>
            <p:ph idx="1"/>
          </p:nvPr>
        </p:nvSpPr>
        <p:spPr/>
        <p:txBody>
          <a:bodyPr/>
          <a:lstStyle/>
          <a:p>
            <a:r>
              <a:rPr lang="en-US" altLang="en-US" dirty="0" smtClean="0"/>
              <a:t>sum() </a:t>
            </a:r>
            <a:r>
              <a:rPr lang="en-US" altLang="en-US" dirty="0" smtClean="0"/>
              <a:t>to </a:t>
            </a:r>
            <a:r>
              <a:rPr lang="en-US" altLang="en-US" dirty="0" smtClean="0"/>
              <a:t>find the sum of elements:</a:t>
            </a:r>
            <a:r>
              <a:rPr lang="en-US" altLang="en-US" dirty="0" smtClean="0"/>
              <a:t>	</a:t>
            </a:r>
            <a:r>
              <a:rPr lang="en-US" altLang="en-US" dirty="0" smtClean="0"/>
              <a:t>sum(tup1, </a:t>
            </a:r>
            <a:r>
              <a:rPr lang="en-US" altLang="en-US" dirty="0" smtClean="0"/>
              <a:t>tup2)</a:t>
            </a:r>
          </a:p>
          <a:p>
            <a:r>
              <a:rPr lang="en-US" altLang="en-US" dirty="0" err="1" smtClean="0"/>
              <a:t>len</a:t>
            </a:r>
            <a:r>
              <a:rPr lang="en-US" altLang="en-US" dirty="0" smtClean="0"/>
              <a:t>() to find the number of elements:	</a:t>
            </a:r>
            <a:r>
              <a:rPr lang="en-US" altLang="en-US" dirty="0" err="1" smtClean="0"/>
              <a:t>len</a:t>
            </a:r>
            <a:r>
              <a:rPr lang="en-US" altLang="en-US" dirty="0" smtClean="0"/>
              <a:t>(tup1)</a:t>
            </a:r>
          </a:p>
          <a:p>
            <a:r>
              <a:rPr lang="en-US" altLang="en-US" dirty="0" smtClean="0">
                <a:ea typeface="ＭＳ Ｐゴシック" panose="020B0600070205080204" pitchFamily="34" charset="-128"/>
              </a:rPr>
              <a:t>max() to find the max element:		max(tup1)</a:t>
            </a:r>
          </a:p>
          <a:p>
            <a:r>
              <a:rPr lang="en-US" altLang="en-US" dirty="0" smtClean="0">
                <a:ea typeface="ＭＳ Ｐゴシック" panose="020B0600070205080204" pitchFamily="34" charset="-128"/>
              </a:rPr>
              <a:t>min() to find the min element:		min(tup1)</a:t>
            </a:r>
          </a:p>
          <a:p>
            <a:r>
              <a:rPr lang="en-US" altLang="en-US" dirty="0" err="1" smtClean="0">
                <a:ea typeface="ＭＳ Ｐゴシック" panose="020B0600070205080204" pitchFamily="34" charset="-128"/>
              </a:rPr>
              <a:t>tup</a:t>
            </a:r>
            <a:r>
              <a:rPr lang="en-US" altLang="en-US" dirty="0" smtClean="0">
                <a:ea typeface="ＭＳ Ｐゴシック" panose="020B0600070205080204" pitchFamily="34" charset="-128"/>
              </a:rPr>
              <a:t>() to convert a sequence of data to a </a:t>
            </a:r>
            <a:r>
              <a:rPr lang="en-US" altLang="en-US" dirty="0" err="1" smtClean="0">
                <a:ea typeface="ＭＳ Ｐゴシック" panose="020B0600070205080204" pitchFamily="34" charset="-128"/>
              </a:rPr>
              <a:t>tuple</a:t>
            </a:r>
            <a:r>
              <a:rPr lang="en-US" altLang="en-US" dirty="0" smtClean="0">
                <a:ea typeface="ＭＳ Ｐゴシック" panose="020B0600070205080204" pitchFamily="34" charset="-128"/>
              </a:rPr>
              <a:t>: 	</a:t>
            </a:r>
            <a:r>
              <a:rPr lang="en-US" altLang="en-US" dirty="0" err="1" smtClean="0">
                <a:ea typeface="ＭＳ Ｐゴシック" panose="020B0600070205080204" pitchFamily="34" charset="-128"/>
              </a:rPr>
              <a:t>tup</a:t>
            </a:r>
            <a:r>
              <a:rPr lang="en-US" altLang="en-US" dirty="0" smtClean="0">
                <a:ea typeface="ＭＳ Ｐゴシック" panose="020B0600070205080204" pitchFamily="34" charset="-128"/>
              </a:rPr>
              <a:t>(sequence)</a:t>
            </a:r>
          </a:p>
          <a:p>
            <a:endParaRPr lang="en-US" altLang="en-US" dirty="0" smtClean="0"/>
          </a:p>
        </p:txBody>
      </p:sp>
      <p:sp>
        <p:nvSpPr>
          <p:cNvPr id="2" name="Date Placeholder 1"/>
          <p:cNvSpPr>
            <a:spLocks noGrp="1"/>
          </p:cNvSpPr>
          <p:nvPr>
            <p:ph type="dt" sz="half" idx="10"/>
          </p:nvPr>
        </p:nvSpPr>
        <p:spPr/>
        <p:txBody>
          <a:bodyPr/>
          <a:lstStyle/>
          <a:p>
            <a:fld id="{E32BA52D-6DF5-487D-A8C1-465F63D9CE4B}"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66</a:t>
            </a:fld>
            <a:endParaRPr lang="en-US"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Problem Solving</a:t>
            </a:r>
            <a:endParaRPr lang="en-US" dirty="0"/>
          </a:p>
        </p:txBody>
      </p:sp>
      <p:sp>
        <p:nvSpPr>
          <p:cNvPr id="7" name="Text Placeholder 6"/>
          <p:cNvSpPr>
            <a:spLocks noGrp="1"/>
          </p:cNvSpPr>
          <p:nvPr>
            <p:ph type="body" idx="1"/>
          </p:nvPr>
        </p:nvSpPr>
        <p:spPr/>
        <p:txBody>
          <a:bodyPr/>
          <a:lstStyle/>
          <a:p>
            <a:r>
              <a:rPr lang="en-US" dirty="0" smtClean="0"/>
              <a:t>Section 6.5: </a:t>
            </a:r>
            <a:r>
              <a:rPr lang="en-US" altLang="en-US" dirty="0">
                <a:ea typeface="ＭＳ Ｐゴシック" panose="020B0600070205080204" pitchFamily="34" charset="-128"/>
              </a:rPr>
              <a:t>Adapting </a:t>
            </a:r>
            <a:r>
              <a:rPr lang="en-US" altLang="en-US" dirty="0" smtClean="0">
                <a:ea typeface="ＭＳ Ｐゴシック" panose="020B0600070205080204" pitchFamily="34" charset="-128"/>
              </a:rPr>
              <a:t>Algorithms</a:t>
            </a:r>
            <a:endParaRPr lang="en-US" altLang="en-US" dirty="0">
              <a:ea typeface="ＭＳ Ｐゴシック" panose="020B0600070205080204" pitchFamily="34" charset="-128"/>
              <a:cs typeface="Times New Roman" panose="02020603050405020304" pitchFamily="18" charset="0"/>
            </a:endParaRPr>
          </a:p>
        </p:txBody>
      </p:sp>
      <p:sp>
        <p:nvSpPr>
          <p:cNvPr id="4" name="Date Placeholder 3"/>
          <p:cNvSpPr>
            <a:spLocks noGrp="1"/>
          </p:cNvSpPr>
          <p:nvPr>
            <p:ph type="dt" sz="half" idx="10"/>
          </p:nvPr>
        </p:nvSpPr>
        <p:spPr/>
        <p:txBody>
          <a:bodyPr/>
          <a:lstStyle/>
          <a:p>
            <a:fld id="{8ED6A4FC-A643-4E76-8FC3-E231C4266979}" type="datetime1">
              <a:rPr lang="en-US" smtClean="0"/>
              <a:pPr/>
              <a:t>7/16/2017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2D440456-871D-4460-9198-DA705D47E4FB}" type="slidenum">
              <a:rPr lang="en-US" altLang="en-US" smtClean="0"/>
              <a:pPr/>
              <a:t>67</a:t>
            </a:fld>
            <a:endParaRPr lang="en-US" altLang="en-US"/>
          </a:p>
        </p:txBody>
      </p:sp>
    </p:spTree>
    <p:extLst>
      <p:ext uri="{BB962C8B-B14F-4D97-AF65-F5344CB8AC3E}">
        <p14:creationId xmlns:p14="http://schemas.microsoft.com/office/powerpoint/2010/main" xmlns="" val="13599721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dirty="0">
                <a:ea typeface="ＭＳ Ｐゴシック" panose="020B0600070205080204" pitchFamily="34" charset="-128"/>
              </a:rPr>
              <a:t>Adapting Algorithms</a:t>
            </a:r>
            <a:endParaRPr lang="en-US" altLang="en-US" dirty="0">
              <a:ea typeface="ＭＳ Ｐゴシック" panose="020B0600070205080204" pitchFamily="34" charset="-128"/>
              <a:cs typeface="Times New Roman" panose="02020603050405020304" pitchFamily="18" charset="0"/>
            </a:endParaRPr>
          </a:p>
        </p:txBody>
      </p:sp>
      <p:sp>
        <p:nvSpPr>
          <p:cNvPr id="71683"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cs typeface="Times New Roman" panose="02020603050405020304" pitchFamily="18" charset="0"/>
              </a:rPr>
              <a:t>Consider this example problem: You are given the quiz scores of a student. You are to compute the final quiz score, which is the sum of all scores after dropping the lowest one</a:t>
            </a:r>
          </a:p>
          <a:p>
            <a:pPr lvl="1"/>
            <a:r>
              <a:rPr lang="en-US" altLang="en-US" sz="2000" dirty="0" smtClean="0">
                <a:ea typeface="ＭＳ Ｐゴシック" panose="020B0600070205080204" pitchFamily="34" charset="-128"/>
                <a:cs typeface="Times New Roman" panose="02020603050405020304" pitchFamily="18" charset="0"/>
              </a:rPr>
              <a:t>For example, if the scores are</a:t>
            </a:r>
          </a:p>
          <a:p>
            <a:pPr lvl="1">
              <a:buFont typeface="Wingdings" panose="05000000000000000000" pitchFamily="2" charset="2"/>
              <a:buNone/>
            </a:pPr>
            <a:r>
              <a:rPr lang="en-US" altLang="en-US" sz="2000" dirty="0" smtClean="0">
                <a:ea typeface="ＭＳ Ｐゴシック" panose="020B0600070205080204" pitchFamily="34" charset="-128"/>
              </a:rPr>
              <a:t>     8    7    8.5    9.5    7     5    10</a:t>
            </a:r>
          </a:p>
          <a:p>
            <a:pPr lvl="1"/>
            <a:r>
              <a:rPr lang="en-US" altLang="en-US" sz="2000" dirty="0" smtClean="0">
                <a:ea typeface="ＭＳ Ｐゴシック" panose="020B0600070205080204" pitchFamily="34" charset="-128"/>
                <a:cs typeface="Times New Roman" panose="02020603050405020304" pitchFamily="18" charset="0"/>
              </a:rPr>
              <a:t>then the final score is 50</a:t>
            </a:r>
          </a:p>
        </p:txBody>
      </p:sp>
      <p:sp>
        <p:nvSpPr>
          <p:cNvPr id="2" name="Date Placeholder 1"/>
          <p:cNvSpPr>
            <a:spLocks noGrp="1"/>
          </p:cNvSpPr>
          <p:nvPr>
            <p:ph type="dt" sz="half" idx="10"/>
          </p:nvPr>
        </p:nvSpPr>
        <p:spPr/>
        <p:txBody>
          <a:bodyPr/>
          <a:lstStyle/>
          <a:p>
            <a:fld id="{E0CED3C1-4082-4868-B2EB-3AE9004DF085}"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68</a:t>
            </a:fld>
            <a:endParaRPr lang="en-US" altLang="en-US"/>
          </a:p>
        </p:txBody>
      </p:sp>
    </p:spTree>
    <p:extLst>
      <p:ext uri="{BB962C8B-B14F-4D97-AF65-F5344CB8AC3E}">
        <p14:creationId xmlns:p14="http://schemas.microsoft.com/office/powerpoint/2010/main" xmlns="" val="23993132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smtClean="0">
                <a:ea typeface="ＭＳ Ｐゴシック" panose="020B0600070205080204" pitchFamily="34" charset="-128"/>
              </a:rPr>
              <a:t>Adapting a Solution</a:t>
            </a:r>
          </a:p>
        </p:txBody>
      </p:sp>
      <p:sp>
        <p:nvSpPr>
          <p:cNvPr id="72707"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What steps will we need?</a:t>
            </a:r>
          </a:p>
          <a:p>
            <a:pPr lvl="1"/>
            <a:r>
              <a:rPr lang="en-US" altLang="en-US" sz="2000" dirty="0" smtClean="0">
                <a:ea typeface="ＭＳ Ｐゴシック" panose="020B0600070205080204" pitchFamily="34" charset="-128"/>
              </a:rPr>
              <a:t>Find the minimum</a:t>
            </a:r>
          </a:p>
          <a:p>
            <a:pPr lvl="1"/>
            <a:r>
              <a:rPr lang="en-US" altLang="en-US" sz="2000" dirty="0" smtClean="0">
                <a:ea typeface="ＭＳ Ｐゴシック" panose="020B0600070205080204" pitchFamily="34" charset="-128"/>
              </a:rPr>
              <a:t>Remove it from the list</a:t>
            </a:r>
          </a:p>
          <a:p>
            <a:pPr lvl="1"/>
            <a:r>
              <a:rPr lang="en-US" altLang="en-US" sz="2000" dirty="0" smtClean="0">
                <a:ea typeface="ＭＳ Ｐゴシック" panose="020B0600070205080204" pitchFamily="34" charset="-128"/>
              </a:rPr>
              <a:t>Calculate the sum</a:t>
            </a:r>
          </a:p>
          <a:p>
            <a:r>
              <a:rPr lang="en-US" altLang="en-US" dirty="0" smtClean="0">
                <a:ea typeface="ＭＳ Ｐゴシック" panose="020B0600070205080204" pitchFamily="34" charset="-128"/>
              </a:rPr>
              <a:t>What tools do we know?</a:t>
            </a:r>
          </a:p>
          <a:p>
            <a:pPr lvl="1"/>
            <a:r>
              <a:rPr lang="en-US" altLang="en-US" sz="2000" dirty="0" smtClean="0">
                <a:ea typeface="ＭＳ Ｐゴシック" panose="020B0600070205080204" pitchFamily="34" charset="-128"/>
              </a:rPr>
              <a:t>Finding the minimum value (Section 6.3.4)</a:t>
            </a:r>
          </a:p>
          <a:p>
            <a:pPr lvl="1"/>
            <a:r>
              <a:rPr lang="en-US" altLang="en-US" sz="2000" dirty="0" smtClean="0">
                <a:ea typeface="ＭＳ Ｐゴシック" panose="020B0600070205080204" pitchFamily="34" charset="-128"/>
              </a:rPr>
              <a:t>Removing matches (Section 6.3.7)</a:t>
            </a:r>
          </a:p>
          <a:p>
            <a:pPr lvl="1"/>
            <a:r>
              <a:rPr lang="en-US" altLang="en-US" sz="2000" dirty="0" smtClean="0">
                <a:ea typeface="ＭＳ Ｐゴシック" panose="020B0600070205080204" pitchFamily="34" charset="-128"/>
              </a:rPr>
              <a:t>Calculating the sum (Section 6.4)</a:t>
            </a:r>
          </a:p>
          <a:p>
            <a:r>
              <a:rPr lang="en-US" altLang="en-US" dirty="0" smtClean="0">
                <a:ea typeface="ＭＳ Ｐゴシック" panose="020B0600070205080204" pitchFamily="34" charset="-128"/>
              </a:rPr>
              <a:t>But wait… We need to find the POSITION of the minimum value, not the value itself</a:t>
            </a:r>
          </a:p>
          <a:p>
            <a:pPr lvl="1"/>
            <a:r>
              <a:rPr lang="en-US" altLang="en-US" sz="2000" dirty="0" smtClean="0">
                <a:ea typeface="ＭＳ Ｐゴシック" panose="020B0600070205080204" pitchFamily="34" charset="-128"/>
              </a:rPr>
              <a:t>Hmmm.  Time to adapt</a:t>
            </a:r>
          </a:p>
        </p:txBody>
      </p:sp>
      <p:pic>
        <p:nvPicPr>
          <p:cNvPr id="59398" name="Picture 2"/>
          <p:cNvPicPr>
            <a:picLocks noChangeAspect="1" noChangeArrowheads="1"/>
          </p:cNvPicPr>
          <p:nvPr/>
        </p:nvPicPr>
        <p:blipFill>
          <a:blip r:embed="rId3" cstate="print"/>
          <a:srcRect/>
          <a:stretch>
            <a:fillRect/>
          </a:stretch>
        </p:blipFill>
        <p:spPr bwMode="auto">
          <a:xfrm>
            <a:off x="4758949" y="1752600"/>
            <a:ext cx="3160713"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sp>
        <p:nvSpPr>
          <p:cNvPr id="2" name="Date Placeholder 1"/>
          <p:cNvSpPr>
            <a:spLocks noGrp="1"/>
          </p:cNvSpPr>
          <p:nvPr>
            <p:ph type="dt" sz="half" idx="10"/>
          </p:nvPr>
        </p:nvSpPr>
        <p:spPr/>
        <p:txBody>
          <a:bodyPr/>
          <a:lstStyle/>
          <a:p>
            <a:fld id="{27BAB9D0-478E-4088-AC14-BCD3C5CE8499}"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69</a:t>
            </a:fld>
            <a:endParaRPr lang="en-US" altLang="en-US"/>
          </a:p>
        </p:txBody>
      </p:sp>
    </p:spTree>
    <p:extLst>
      <p:ext uri="{BB962C8B-B14F-4D97-AF65-F5344CB8AC3E}">
        <p14:creationId xmlns:p14="http://schemas.microsoft.com/office/powerpoint/2010/main" xmlns="" val="4029861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z="3400" smtClean="0">
                <a:ea typeface="ＭＳ Ｐゴシック" panose="020B0600070205080204" pitchFamily="34" charset="-128"/>
              </a:rPr>
              <a:t>Creating Lists/Accessing Elements</a:t>
            </a:r>
          </a:p>
        </p:txBody>
      </p:sp>
      <p:pic>
        <p:nvPicPr>
          <p:cNvPr id="16387" name="Content Placeholder 5"/>
          <p:cNvPicPr>
            <a:picLocks noGrp="1" noChangeAspect="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a:xfrm>
            <a:off x="381000" y="1219200"/>
            <a:ext cx="8458200" cy="3148013"/>
          </a:xfrm>
        </p:spPr>
      </p:pic>
      <p:sp>
        <p:nvSpPr>
          <p:cNvPr id="7" name="Content Placeholder 2"/>
          <p:cNvSpPr txBox="1">
            <a:spLocks/>
          </p:cNvSpPr>
          <p:nvPr/>
        </p:nvSpPr>
        <p:spPr bwMode="auto">
          <a:xfrm>
            <a:off x="381000" y="4572000"/>
            <a:ext cx="8382000" cy="1600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dirty="0">
                <a:latin typeface="Consolas" pitchFamily="49" charset="0"/>
                <a:cs typeface="Consolas" pitchFamily="49" charset="0"/>
              </a:rPr>
              <a:t># 1: Creating a list</a:t>
            </a:r>
          </a:p>
          <a:p>
            <a:pPr marL="342900" indent="-342900" eaLnBrk="0" hangingPunct="0">
              <a:buClr>
                <a:srgbClr val="835E01"/>
              </a:buClr>
              <a:buSzPct val="60000"/>
              <a:buFont typeface="Wingdings" pitchFamily="2" charset="2"/>
              <a:buNone/>
              <a:defRPr/>
            </a:pPr>
            <a:r>
              <a:rPr lang="en-US" sz="2000" dirty="0">
                <a:latin typeface="Consolas" pitchFamily="49" charset="0"/>
                <a:cs typeface="Consolas" pitchFamily="49" charset="0"/>
              </a:rPr>
              <a:t>values = [32, 54, 67.5, 29, 35, 80, 115, 44.5, 100, 65]</a:t>
            </a:r>
          </a:p>
          <a:p>
            <a:pPr marL="342900" indent="-342900" eaLnBrk="0" hangingPunct="0">
              <a:buClr>
                <a:srgbClr val="835E01"/>
              </a:buClr>
              <a:buSzPct val="60000"/>
              <a:buFont typeface="Wingdings" pitchFamily="2" charset="2"/>
              <a:buNone/>
              <a:defRPr/>
            </a:pPr>
            <a:endParaRPr lang="en-US" sz="2000" kern="0" dirty="0">
              <a:latin typeface="Consolas" pitchFamily="49" charset="0"/>
              <a:cs typeface="Consolas" pitchFamily="49" charset="0"/>
            </a:endParaRPr>
          </a:p>
          <a:p>
            <a:pPr marL="342900" indent="-342900" eaLnBrk="0" hangingPunct="0">
              <a:buClr>
                <a:srgbClr val="835E01"/>
              </a:buClr>
              <a:buSzPct val="60000"/>
              <a:buFont typeface="Wingdings" pitchFamily="2" charset="2"/>
              <a:buNone/>
              <a:defRPr/>
            </a:pPr>
            <a:r>
              <a:rPr lang="en-US" sz="2000" kern="0" dirty="0">
                <a:latin typeface="Consolas" pitchFamily="49" charset="0"/>
                <a:cs typeface="Consolas" pitchFamily="49" charset="0"/>
              </a:rPr>
              <a:t># 2: Accessing a list element</a:t>
            </a:r>
          </a:p>
          <a:p>
            <a:pPr marL="342900" indent="-342900" eaLnBrk="0" hangingPunct="0">
              <a:buClr>
                <a:srgbClr val="835E01"/>
              </a:buClr>
              <a:buSzPct val="60000"/>
              <a:buFont typeface="Wingdings" pitchFamily="2" charset="2"/>
              <a:buNone/>
              <a:defRPr/>
            </a:pPr>
            <a:r>
              <a:rPr lang="en-US" sz="2000" dirty="0">
                <a:latin typeface="Consolas" pitchFamily="49" charset="0"/>
                <a:cs typeface="Consolas" pitchFamily="49" charset="0"/>
              </a:rPr>
              <a:t>values[5] = 87</a:t>
            </a:r>
            <a:endParaRPr lang="en-US" sz="2000" kern="0" dirty="0">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C8C4803A-C338-481F-8ED7-8964F25660A1}"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7</a:t>
            </a:fld>
            <a:endParaRPr lang="en-US"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smtClean="0">
                <a:ea typeface="ＭＳ Ｐゴシック" panose="020B0600070205080204" pitchFamily="34" charset="-128"/>
              </a:rPr>
              <a:t>Planning a Solution</a:t>
            </a:r>
          </a:p>
        </p:txBody>
      </p:sp>
      <p:sp>
        <p:nvSpPr>
          <p:cNvPr id="73731" name="Content Placeholder 2"/>
          <p:cNvSpPr>
            <a:spLocks noGrp="1"/>
          </p:cNvSpPr>
          <p:nvPr>
            <p:ph idx="1"/>
          </p:nvPr>
        </p:nvSpPr>
        <p:spPr>
          <a:xfrm>
            <a:off x="381000" y="1158874"/>
            <a:ext cx="4337973" cy="4556125"/>
          </a:xfrm>
        </p:spPr>
        <p:txBody>
          <a:bodyPr>
            <a:noAutofit/>
          </a:bodyPr>
          <a:lstStyle/>
          <a:p>
            <a:r>
              <a:rPr lang="en-US" altLang="en-US" dirty="0" smtClean="0">
                <a:ea typeface="ＭＳ Ｐゴシック" panose="020B0600070205080204" pitchFamily="34" charset="-128"/>
              </a:rPr>
              <a:t>Refined Steps:</a:t>
            </a:r>
          </a:p>
          <a:p>
            <a:pPr lvl="1">
              <a:spcBef>
                <a:spcPts val="300"/>
              </a:spcBef>
            </a:pPr>
            <a:r>
              <a:rPr lang="en-US" altLang="en-US" sz="2000" dirty="0" smtClean="0">
                <a:ea typeface="ＭＳ Ｐゴシック" panose="020B0600070205080204" pitchFamily="34" charset="-128"/>
              </a:rPr>
              <a:t>Find the minimum value</a:t>
            </a:r>
          </a:p>
          <a:p>
            <a:pPr lvl="1">
              <a:spcBef>
                <a:spcPts val="300"/>
              </a:spcBef>
            </a:pPr>
            <a:r>
              <a:rPr lang="en-US" altLang="en-US" sz="2000" dirty="0" smtClean="0">
                <a:ea typeface="ＭＳ Ｐゴシック" panose="020B0600070205080204" pitchFamily="34" charset="-128"/>
              </a:rPr>
              <a:t>Find it</a:t>
            </a:r>
            <a:r>
              <a:rPr lang="en-US" altLang="ja-JP" sz="2000" dirty="0" smtClean="0">
                <a:ea typeface="ＭＳ Ｐゴシック" panose="020B0600070205080204" pitchFamily="34" charset="-128"/>
              </a:rPr>
              <a:t>s position</a:t>
            </a:r>
          </a:p>
          <a:p>
            <a:pPr lvl="1">
              <a:spcBef>
                <a:spcPts val="300"/>
              </a:spcBef>
            </a:pPr>
            <a:r>
              <a:rPr lang="en-US" altLang="en-US" sz="2000" dirty="0" smtClean="0">
                <a:ea typeface="ＭＳ Ｐゴシック" panose="020B0600070205080204" pitchFamily="34" charset="-128"/>
              </a:rPr>
              <a:t>Remove it from the list</a:t>
            </a:r>
          </a:p>
          <a:p>
            <a:pPr lvl="1">
              <a:spcBef>
                <a:spcPts val="300"/>
              </a:spcBef>
            </a:pPr>
            <a:r>
              <a:rPr lang="en-US" altLang="en-US" sz="2000" dirty="0" smtClean="0">
                <a:ea typeface="ＭＳ Ｐゴシック" panose="020B0600070205080204" pitchFamily="34" charset="-128"/>
              </a:rPr>
              <a:t>Calculate the sum</a:t>
            </a:r>
          </a:p>
          <a:p>
            <a:r>
              <a:rPr lang="en-US" altLang="en-US" dirty="0" smtClean="0">
                <a:ea typeface="ＭＳ Ｐゴシック" panose="020B0600070205080204" pitchFamily="34" charset="-128"/>
              </a:rPr>
              <a:t>Let</a:t>
            </a:r>
            <a:r>
              <a:rPr lang="fr-FR" altLang="ja-JP" dirty="0" smtClean="0">
                <a:ea typeface="ＭＳ Ｐゴシック" panose="020B0600070205080204" pitchFamily="34" charset="-128"/>
              </a:rPr>
              <a:t>’</a:t>
            </a:r>
            <a:r>
              <a:rPr lang="en-US" altLang="ja-JP" dirty="0" smtClean="0">
                <a:ea typeface="ＭＳ Ｐゴシック" panose="020B0600070205080204" pitchFamily="34" charset="-128"/>
              </a:rPr>
              <a:t>s try it</a:t>
            </a:r>
          </a:p>
          <a:p>
            <a:pPr lvl="1"/>
            <a:r>
              <a:rPr lang="en-US" altLang="en-US" sz="2000" dirty="0" smtClean="0">
                <a:ea typeface="ＭＳ Ｐゴシック" panose="020B0600070205080204" pitchFamily="34" charset="-128"/>
              </a:rPr>
              <a:t>Find the position of the minimum:</a:t>
            </a:r>
          </a:p>
          <a:p>
            <a:pPr lvl="2"/>
            <a:r>
              <a:rPr lang="en-US" altLang="en-US" sz="2000" dirty="0" smtClean="0">
                <a:ea typeface="ＭＳ Ｐゴシック" panose="020B0600070205080204" pitchFamily="34" charset="-128"/>
              </a:rPr>
              <a:t>At position 5</a:t>
            </a:r>
          </a:p>
          <a:p>
            <a:pPr lvl="1"/>
            <a:endParaRPr lang="en-US" altLang="en-US" sz="2000" dirty="0" smtClean="0">
              <a:ea typeface="ＭＳ Ｐゴシック" panose="020B0600070205080204" pitchFamily="34" charset="-128"/>
            </a:endParaRPr>
          </a:p>
          <a:p>
            <a:pPr lvl="1"/>
            <a:r>
              <a:rPr lang="en-US" altLang="en-US" sz="2000" dirty="0" smtClean="0">
                <a:ea typeface="ＭＳ Ｐゴシック" panose="020B0600070205080204" pitchFamily="34" charset="-128"/>
              </a:rPr>
              <a:t>Remove it from the list</a:t>
            </a:r>
          </a:p>
          <a:p>
            <a:pPr lvl="1"/>
            <a:r>
              <a:rPr lang="en-US" altLang="en-US" sz="2000" dirty="0" smtClean="0">
                <a:ea typeface="ＭＳ Ｐゴシック" panose="020B0600070205080204" pitchFamily="34" charset="-128"/>
              </a:rPr>
              <a:t>Calculate the sum</a:t>
            </a:r>
          </a:p>
        </p:txBody>
      </p:sp>
      <p:pic>
        <p:nvPicPr>
          <p:cNvPr id="60422" name="Picture 2"/>
          <p:cNvPicPr>
            <a:picLocks noChangeAspect="1" noChangeArrowheads="1"/>
          </p:cNvPicPr>
          <p:nvPr/>
        </p:nvPicPr>
        <p:blipFill>
          <a:blip r:embed="rId3" cstate="print"/>
          <a:srcRect/>
          <a:stretch>
            <a:fillRect/>
          </a:stretch>
        </p:blipFill>
        <p:spPr bwMode="auto">
          <a:xfrm>
            <a:off x="4746683" y="1516289"/>
            <a:ext cx="3159125"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pic>
        <p:nvPicPr>
          <p:cNvPr id="60424" name="Picture 3"/>
          <p:cNvPicPr>
            <a:picLocks noChangeAspect="1" noChangeArrowheads="1"/>
          </p:cNvPicPr>
          <p:nvPr/>
        </p:nvPicPr>
        <p:blipFill>
          <a:blip r:embed="rId4" cstate="print"/>
          <a:srcRect/>
          <a:stretch>
            <a:fillRect/>
          </a:stretch>
        </p:blipFill>
        <p:spPr bwMode="auto">
          <a:xfrm>
            <a:off x="4718973" y="4401725"/>
            <a:ext cx="2687637" cy="817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pic>
        <p:nvPicPr>
          <p:cNvPr id="2" name="Picture 8"/>
          <p:cNvPicPr>
            <a:picLocks noChangeAspect="1" noChangeArrowheads="1"/>
          </p:cNvPicPr>
          <p:nvPr/>
        </p:nvPicPr>
        <p:blipFill>
          <a:blip r:embed="rId5" cstate="print"/>
          <a:srcRect/>
          <a:stretch>
            <a:fillRect/>
          </a:stretch>
        </p:blipFill>
        <p:spPr bwMode="auto">
          <a:xfrm>
            <a:off x="4746682" y="3049381"/>
            <a:ext cx="3159125" cy="862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3" name="Date Placeholder 2"/>
          <p:cNvSpPr>
            <a:spLocks noGrp="1"/>
          </p:cNvSpPr>
          <p:nvPr>
            <p:ph type="dt" sz="half" idx="10"/>
          </p:nvPr>
        </p:nvSpPr>
        <p:spPr/>
        <p:txBody>
          <a:bodyPr/>
          <a:lstStyle/>
          <a:p>
            <a:fld id="{130A3319-762B-4256-B1F1-93BDF14ED2AE}" type="datetime1">
              <a:rPr lang="en-US" smtClean="0"/>
              <a:pPr/>
              <a:t>7/16/2017</a:t>
            </a:fld>
            <a:endParaRPr lang="en-US" dirty="0"/>
          </a:p>
        </p:txBody>
      </p:sp>
      <p:sp>
        <p:nvSpPr>
          <p:cNvPr id="4" name="Slide Number Placeholder 3"/>
          <p:cNvSpPr>
            <a:spLocks noGrp="1"/>
          </p:cNvSpPr>
          <p:nvPr>
            <p:ph type="sldNum" sz="quarter" idx="12"/>
          </p:nvPr>
        </p:nvSpPr>
        <p:spPr/>
        <p:txBody>
          <a:bodyPr/>
          <a:lstStyle/>
          <a:p>
            <a:r>
              <a:rPr lang="en-US" altLang="en-US" smtClean="0"/>
              <a:t>Page </a:t>
            </a:r>
            <a:fld id="{2D440456-871D-4460-9198-DA705D47E4FB}" type="slidenum">
              <a:rPr lang="en-US" altLang="en-US" smtClean="0"/>
              <a:pPr/>
              <a:t>70</a:t>
            </a:fld>
            <a:endParaRPr lang="en-US" altLang="en-US"/>
          </a:p>
        </p:txBody>
      </p:sp>
    </p:spTree>
    <p:extLst>
      <p:ext uri="{BB962C8B-B14F-4D97-AF65-F5344CB8AC3E}">
        <p14:creationId xmlns:p14="http://schemas.microsoft.com/office/powerpoint/2010/main" xmlns="" val="40242159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en-US" smtClean="0">
                <a:ea typeface="ＭＳ Ｐゴシック" panose="020B0600070205080204" pitchFamily="34" charset="-128"/>
              </a:rPr>
              <a:t>Adapting the code</a:t>
            </a:r>
          </a:p>
        </p:txBody>
      </p:sp>
      <p:sp>
        <p:nvSpPr>
          <p:cNvPr id="74755" name="Content Placeholder 2"/>
          <p:cNvSpPr>
            <a:spLocks noGrp="1"/>
          </p:cNvSpPr>
          <p:nvPr>
            <p:ph idx="1"/>
          </p:nvPr>
        </p:nvSpPr>
        <p:spPr>
          <a:xfrm>
            <a:off x="304800" y="1143000"/>
            <a:ext cx="8458200" cy="5181600"/>
          </a:xfrm>
        </p:spPr>
        <p:txBody>
          <a:bodyPr/>
          <a:lstStyle/>
          <a:p>
            <a:r>
              <a:rPr lang="en-US" altLang="en-US" smtClean="0">
                <a:ea typeface="ＭＳ Ｐゴシック" panose="020B0600070205080204" pitchFamily="34" charset="-128"/>
              </a:rPr>
              <a:t>Adapt </a:t>
            </a:r>
            <a:r>
              <a:rPr lang="en-US" altLang="en-US" smtClean="0">
                <a:solidFill>
                  <a:srgbClr val="00B050"/>
                </a:solidFill>
                <a:ea typeface="ＭＳ Ｐゴシック" panose="020B0600070205080204" pitchFamily="34" charset="-128"/>
              </a:rPr>
              <a:t>smallest value </a:t>
            </a:r>
            <a:r>
              <a:rPr lang="en-US" altLang="en-US" smtClean="0">
                <a:ea typeface="ＭＳ Ｐゴシック" panose="020B0600070205080204" pitchFamily="34" charset="-128"/>
              </a:rPr>
              <a:t>to </a:t>
            </a:r>
            <a:r>
              <a:rPr lang="en-US" altLang="en-US" smtClean="0">
                <a:solidFill>
                  <a:srgbClr val="0033CC"/>
                </a:solidFill>
                <a:ea typeface="ＭＳ Ｐゴシック" panose="020B0600070205080204" pitchFamily="34" charset="-128"/>
              </a:rPr>
              <a:t>smallest position</a:t>
            </a:r>
            <a:r>
              <a:rPr lang="en-US" altLang="en-US" smtClean="0">
                <a:ea typeface="ＭＳ Ｐゴシック" panose="020B0600070205080204" pitchFamily="34" charset="-128"/>
              </a:rPr>
              <a:t>:</a:t>
            </a:r>
          </a:p>
        </p:txBody>
      </p:sp>
      <p:sp>
        <p:nvSpPr>
          <p:cNvPr id="8" name="Content Placeholder 2"/>
          <p:cNvSpPr txBox="1">
            <a:spLocks/>
          </p:cNvSpPr>
          <p:nvPr/>
        </p:nvSpPr>
        <p:spPr bwMode="auto">
          <a:xfrm>
            <a:off x="1249363" y="4343400"/>
            <a:ext cx="6554977"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solidFill>
                  <a:srgbClr val="0033CC"/>
                </a:solidFill>
                <a:latin typeface="Consolas" panose="020B0609020204030204" pitchFamily="49" charset="0"/>
                <a:cs typeface="Consolas" pitchFamily="49" charset="0"/>
              </a:rPr>
              <a:t>smallestPosition = 0</a:t>
            </a:r>
          </a:p>
          <a:p>
            <a:pPr>
              <a:defRPr/>
            </a:pPr>
            <a:r>
              <a:rPr lang="en-US" dirty="0">
                <a:latin typeface="Consolas" pitchFamily="49" charset="0"/>
                <a:cs typeface="Consolas" pitchFamily="49" charset="0"/>
              </a:rPr>
              <a:t>for i in range(1, len(values)) :</a:t>
            </a:r>
          </a:p>
          <a:p>
            <a:pPr>
              <a:defRPr/>
            </a:pPr>
            <a:r>
              <a:rPr lang="en-US" dirty="0">
                <a:latin typeface="Consolas" pitchFamily="49" charset="0"/>
                <a:cs typeface="Consolas" pitchFamily="49" charset="0"/>
              </a:rPr>
              <a:t>    if values[i] &lt; </a:t>
            </a:r>
            <a:r>
              <a:rPr lang="en-US" dirty="0">
                <a:solidFill>
                  <a:srgbClr val="0033CC"/>
                </a:solidFill>
                <a:latin typeface="Consolas" pitchFamily="49" charset="0"/>
                <a:cs typeface="Consolas" pitchFamily="49" charset="0"/>
              </a:rPr>
              <a:t>values[smallestPosition]</a:t>
            </a:r>
            <a:r>
              <a:rPr lang="en-US" dirty="0">
                <a:latin typeface="Consolas" pitchFamily="49" charset="0"/>
                <a:cs typeface="Consolas" pitchFamily="49" charset="0"/>
              </a:rPr>
              <a:t> :</a:t>
            </a:r>
          </a:p>
          <a:p>
            <a:pPr>
              <a:defRPr/>
            </a:pPr>
            <a:r>
              <a:rPr lang="en-US" dirty="0">
                <a:latin typeface="Consolas" pitchFamily="49" charset="0"/>
                <a:cs typeface="Consolas" pitchFamily="49" charset="0"/>
              </a:rPr>
              <a:t>        smallestPosition = i</a:t>
            </a:r>
            <a:endParaRPr lang="en-US" kern="0" dirty="0">
              <a:latin typeface="Consolas" pitchFamily="49" charset="0"/>
              <a:cs typeface="Consolas" pitchFamily="49" charset="0"/>
            </a:endParaRPr>
          </a:p>
        </p:txBody>
      </p:sp>
      <p:sp>
        <p:nvSpPr>
          <p:cNvPr id="9" name="Content Placeholder 2"/>
          <p:cNvSpPr txBox="1">
            <a:spLocks/>
          </p:cNvSpPr>
          <p:nvPr/>
        </p:nvSpPr>
        <p:spPr bwMode="auto">
          <a:xfrm>
            <a:off x="1896465" y="2209800"/>
            <a:ext cx="5260773"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solidFill>
                  <a:srgbClr val="00B050"/>
                </a:solidFill>
                <a:latin typeface="Consolas" panose="020B0609020204030204" pitchFamily="49" charset="0"/>
                <a:cs typeface="Consolas" pitchFamily="49" charset="0"/>
              </a:rPr>
              <a:t>smallest = values[0]</a:t>
            </a:r>
          </a:p>
          <a:p>
            <a:pPr>
              <a:defRPr/>
            </a:pPr>
            <a:r>
              <a:rPr lang="en-US" dirty="0">
                <a:latin typeface="Consolas" pitchFamily="49" charset="0"/>
                <a:cs typeface="Consolas" pitchFamily="49" charset="0"/>
              </a:rPr>
              <a:t>for i in range(1, len(values)) :</a:t>
            </a:r>
          </a:p>
          <a:p>
            <a:pPr>
              <a:defRPr/>
            </a:pPr>
            <a:r>
              <a:rPr lang="en-US" dirty="0">
                <a:latin typeface="Consolas" pitchFamily="49" charset="0"/>
                <a:cs typeface="Consolas" pitchFamily="49" charset="0"/>
              </a:rPr>
              <a:t>    if values[i] &lt; </a:t>
            </a:r>
            <a:r>
              <a:rPr lang="en-US" dirty="0">
                <a:solidFill>
                  <a:srgbClr val="00B050"/>
                </a:solidFill>
                <a:latin typeface="Consolas" pitchFamily="49" charset="0"/>
                <a:cs typeface="Consolas" pitchFamily="49" charset="0"/>
              </a:rPr>
              <a:t>smallest</a:t>
            </a:r>
            <a:r>
              <a:rPr lang="en-US" dirty="0">
                <a:latin typeface="Consolas" pitchFamily="49" charset="0"/>
                <a:cs typeface="Consolas" pitchFamily="49" charset="0"/>
              </a:rPr>
              <a:t> :</a:t>
            </a:r>
          </a:p>
          <a:p>
            <a:pPr>
              <a:defRPr/>
            </a:pPr>
            <a:r>
              <a:rPr lang="en-US" dirty="0">
                <a:solidFill>
                  <a:srgbClr val="0033CC"/>
                </a:solidFill>
                <a:latin typeface="Consolas" pitchFamily="49" charset="0"/>
                <a:cs typeface="Consolas" pitchFamily="49" charset="0"/>
              </a:rPr>
              <a:t>        </a:t>
            </a:r>
            <a:r>
              <a:rPr lang="en-US" dirty="0">
                <a:solidFill>
                  <a:srgbClr val="00B050"/>
                </a:solidFill>
                <a:latin typeface="Consolas" pitchFamily="49" charset="0"/>
                <a:cs typeface="Consolas" pitchFamily="49" charset="0"/>
              </a:rPr>
              <a:t>smallest = values[i]</a:t>
            </a:r>
          </a:p>
        </p:txBody>
      </p:sp>
      <p:sp>
        <p:nvSpPr>
          <p:cNvPr id="74760" name="TextBox 9"/>
          <p:cNvSpPr txBox="1">
            <a:spLocks noChangeArrowheads="1"/>
          </p:cNvSpPr>
          <p:nvPr/>
        </p:nvSpPr>
        <p:spPr bwMode="auto">
          <a:xfrm>
            <a:off x="3229071" y="1592984"/>
            <a:ext cx="2595561" cy="369332"/>
          </a:xfrm>
          <a:prstGeom prst="rect">
            <a:avLst/>
          </a:prstGeom>
          <a:solidFill>
            <a:srgbClr val="FFDC4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Consolas" panose="020B0609020204030204" pitchFamily="49" charset="0"/>
                <a:cs typeface="Consolas" panose="020B0609020204030204" pitchFamily="49" charset="0"/>
              </a:rPr>
              <a:t>Original algorithm</a:t>
            </a:r>
          </a:p>
        </p:txBody>
      </p:sp>
      <p:sp>
        <p:nvSpPr>
          <p:cNvPr id="74761" name="TextBox 10"/>
          <p:cNvSpPr txBox="1">
            <a:spLocks noChangeArrowheads="1"/>
          </p:cNvSpPr>
          <p:nvPr/>
        </p:nvSpPr>
        <p:spPr bwMode="auto">
          <a:xfrm>
            <a:off x="3340366" y="3733800"/>
            <a:ext cx="2372971" cy="369332"/>
          </a:xfrm>
          <a:prstGeom prst="rect">
            <a:avLst/>
          </a:prstGeom>
          <a:solidFill>
            <a:srgbClr val="FFDC4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Consolas" panose="020B0609020204030204" pitchFamily="49" charset="0"/>
                <a:cs typeface="Consolas" panose="020B0609020204030204" pitchFamily="49" charset="0"/>
              </a:rPr>
              <a:t>Adapted algorithm</a:t>
            </a:r>
          </a:p>
        </p:txBody>
      </p:sp>
      <p:sp>
        <p:nvSpPr>
          <p:cNvPr id="2" name="Date Placeholder 1"/>
          <p:cNvSpPr>
            <a:spLocks noGrp="1"/>
          </p:cNvSpPr>
          <p:nvPr>
            <p:ph type="dt" sz="half" idx="10"/>
          </p:nvPr>
        </p:nvSpPr>
        <p:spPr/>
        <p:txBody>
          <a:bodyPr/>
          <a:lstStyle/>
          <a:p>
            <a:fld id="{9F3B84D2-EA87-4CF8-BA03-D07903DF0C5A}"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71</a:t>
            </a:fld>
            <a:endParaRPr lang="en-US" altLang="en-US"/>
          </a:p>
        </p:txBody>
      </p:sp>
    </p:spTree>
    <p:extLst>
      <p:ext uri="{BB962C8B-B14F-4D97-AF65-F5344CB8AC3E}">
        <p14:creationId xmlns:p14="http://schemas.microsoft.com/office/powerpoint/2010/main" xmlns="" val="25602346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Out an Example</a:t>
            </a:r>
            <a:endParaRPr lang="en-US" dirty="0"/>
          </a:p>
        </p:txBody>
      </p:sp>
      <p:sp>
        <p:nvSpPr>
          <p:cNvPr id="3" name="Content Placeholder 2"/>
          <p:cNvSpPr>
            <a:spLocks noGrp="1"/>
          </p:cNvSpPr>
          <p:nvPr>
            <p:ph idx="1"/>
          </p:nvPr>
        </p:nvSpPr>
        <p:spPr/>
        <p:txBody>
          <a:bodyPr/>
          <a:lstStyle/>
          <a:p>
            <a:pPr marL="0" indent="0">
              <a:buNone/>
            </a:pPr>
            <a:r>
              <a:rPr lang="en-US" dirty="0" smtClean="0"/>
              <a:t>Problem Statement:  The final quiz score for a student is computed by adding up all of the scores except the lowest two</a:t>
            </a:r>
          </a:p>
          <a:p>
            <a:pPr marL="0" indent="0">
              <a:buNone/>
            </a:pPr>
            <a:r>
              <a:rPr lang="en-US" dirty="0" smtClean="0"/>
              <a:t>For example, if the scores are: 8, 4, 7, 9, 9, 7, 5, 10</a:t>
            </a:r>
          </a:p>
          <a:p>
            <a:pPr marL="0" indent="0">
              <a:buNone/>
            </a:pPr>
            <a:r>
              <a:rPr lang="en-US" dirty="0" smtClean="0"/>
              <a:t>The final score is 50</a:t>
            </a:r>
          </a:p>
          <a:p>
            <a:pPr marL="0" indent="0">
              <a:buNone/>
            </a:pPr>
            <a:r>
              <a:rPr lang="en-US" dirty="0" smtClean="0"/>
              <a:t>We are going develop the algorithm and write a program to compute the final score</a:t>
            </a:r>
            <a:endParaRPr lang="en-US" dirty="0"/>
          </a:p>
        </p:txBody>
      </p:sp>
      <p:sp>
        <p:nvSpPr>
          <p:cNvPr id="4" name="Date Placeholder 3"/>
          <p:cNvSpPr>
            <a:spLocks noGrp="1"/>
          </p:cNvSpPr>
          <p:nvPr>
            <p:ph type="dt" sz="half" idx="10"/>
          </p:nvPr>
        </p:nvSpPr>
        <p:spPr/>
        <p:txBody>
          <a:bodyPr/>
          <a:lstStyle/>
          <a:p>
            <a:fld id="{AFBD55C5-06FB-48BC-8C73-C9DDD181E3CB}" type="datetime1">
              <a:rPr lang="en-US" smtClean="0"/>
              <a:pPr/>
              <a:t>7/16/2017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2D440456-871D-4460-9198-DA705D47E4FB}" type="slidenum">
              <a:rPr lang="en-US" altLang="en-US" smtClean="0"/>
              <a:pPr/>
              <a:t>72</a:t>
            </a:fld>
            <a:endParaRPr lang="en-US" altLang="en-US"/>
          </a:p>
        </p:txBody>
      </p:sp>
    </p:spTree>
    <p:extLst>
      <p:ext uri="{BB962C8B-B14F-4D97-AF65-F5344CB8AC3E}">
        <p14:creationId xmlns:p14="http://schemas.microsoft.com/office/powerpoint/2010/main" xmlns="" val="15170011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One</a:t>
            </a:r>
            <a:endParaRPr lang="en-US" dirty="0"/>
          </a:p>
        </p:txBody>
      </p:sp>
      <p:sp>
        <p:nvSpPr>
          <p:cNvPr id="3" name="Content Placeholder 2"/>
          <p:cNvSpPr>
            <a:spLocks noGrp="1"/>
          </p:cNvSpPr>
          <p:nvPr>
            <p:ph idx="1"/>
          </p:nvPr>
        </p:nvSpPr>
        <p:spPr/>
        <p:txBody>
          <a:bodyPr>
            <a:normAutofit/>
          </a:bodyPr>
          <a:lstStyle/>
          <a:p>
            <a:r>
              <a:rPr lang="en-US" dirty="0" smtClean="0"/>
              <a:t>We want to start with a high level decomposition of the problem:</a:t>
            </a:r>
          </a:p>
          <a:p>
            <a:pPr lvl="1"/>
            <a:r>
              <a:rPr lang="en-US" sz="2000" dirty="0" smtClean="0"/>
              <a:t>Read the data into a list</a:t>
            </a:r>
          </a:p>
          <a:p>
            <a:pPr lvl="1"/>
            <a:r>
              <a:rPr lang="en-US" sz="2000" dirty="0" smtClean="0"/>
              <a:t>Process the data</a:t>
            </a:r>
          </a:p>
          <a:p>
            <a:pPr lvl="1"/>
            <a:r>
              <a:rPr lang="en-US" sz="2000" dirty="0" smtClean="0"/>
              <a:t>Display the results</a:t>
            </a:r>
          </a:p>
          <a:p>
            <a:r>
              <a:rPr lang="en-US" dirty="0" smtClean="0"/>
              <a:t>We will refer back to the algorithms and list operations to help guide our design.  Most of the tasks associated with this problem can be solved by using or adapting one or more of the algorithms</a:t>
            </a:r>
          </a:p>
          <a:p>
            <a:r>
              <a:rPr lang="en-US" dirty="0" smtClean="0"/>
              <a:t>Our next step in the stepwise refine is to identify the step we need to process the data:</a:t>
            </a:r>
          </a:p>
          <a:p>
            <a:pPr marL="685800" lvl="1" indent="-457200">
              <a:buFont typeface="+mj-lt"/>
              <a:buAutoNum type="arabicPeriod"/>
            </a:pPr>
            <a:r>
              <a:rPr lang="en-US" sz="2000" dirty="0" smtClean="0"/>
              <a:t>Read inputs</a:t>
            </a:r>
          </a:p>
          <a:p>
            <a:pPr marL="685800" lvl="1" indent="-457200">
              <a:buFont typeface="+mj-lt"/>
              <a:buAutoNum type="arabicPeriod"/>
            </a:pPr>
            <a:r>
              <a:rPr lang="en-US" sz="2000" dirty="0" smtClean="0"/>
              <a:t>Remove the minimum</a:t>
            </a:r>
          </a:p>
          <a:p>
            <a:pPr marL="685800" lvl="1" indent="-457200">
              <a:buFont typeface="+mj-lt"/>
              <a:buAutoNum type="arabicPeriod"/>
            </a:pPr>
            <a:r>
              <a:rPr lang="en-US" sz="2000" dirty="0" smtClean="0"/>
              <a:t>Remove the minimum again</a:t>
            </a:r>
          </a:p>
          <a:p>
            <a:pPr marL="685800" lvl="1" indent="-457200">
              <a:buFont typeface="+mj-lt"/>
              <a:buAutoNum type="arabicPeriod"/>
            </a:pPr>
            <a:r>
              <a:rPr lang="en-US" sz="2000" dirty="0" smtClean="0"/>
              <a:t>Calculate the sum</a:t>
            </a:r>
            <a:endParaRPr lang="en-US" sz="2000" dirty="0"/>
          </a:p>
        </p:txBody>
      </p:sp>
      <p:sp>
        <p:nvSpPr>
          <p:cNvPr id="4" name="Date Placeholder 3"/>
          <p:cNvSpPr>
            <a:spLocks noGrp="1"/>
          </p:cNvSpPr>
          <p:nvPr>
            <p:ph type="dt" sz="half" idx="10"/>
          </p:nvPr>
        </p:nvSpPr>
        <p:spPr/>
        <p:txBody>
          <a:bodyPr/>
          <a:lstStyle/>
          <a:p>
            <a:fld id="{8878C3CB-ABDF-4C66-AB67-BC54A72E8BDA}" type="datetime1">
              <a:rPr lang="en-US" smtClean="0"/>
              <a:pPr/>
              <a:t>7/16/2017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2D440456-871D-4460-9198-DA705D47E4FB}" type="slidenum">
              <a:rPr lang="en-US" altLang="en-US" smtClean="0"/>
              <a:pPr/>
              <a:t>73</a:t>
            </a:fld>
            <a:endParaRPr lang="en-US" altLang="en-US"/>
          </a:p>
        </p:txBody>
      </p:sp>
    </p:spTree>
    <p:extLst>
      <p:ext uri="{BB962C8B-B14F-4D97-AF65-F5344CB8AC3E}">
        <p14:creationId xmlns:p14="http://schemas.microsoft.com/office/powerpoint/2010/main" xmlns="" val="29837566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Two</a:t>
            </a:r>
            <a:endParaRPr lang="en-US" dirty="0"/>
          </a:p>
        </p:txBody>
      </p:sp>
      <p:sp>
        <p:nvSpPr>
          <p:cNvPr id="3" name="Content Placeholder 2"/>
          <p:cNvSpPr>
            <a:spLocks noGrp="1"/>
          </p:cNvSpPr>
          <p:nvPr>
            <p:ph idx="1"/>
          </p:nvPr>
        </p:nvSpPr>
        <p:spPr/>
        <p:txBody>
          <a:bodyPr>
            <a:normAutofit/>
          </a:bodyPr>
          <a:lstStyle/>
          <a:p>
            <a:r>
              <a:rPr lang="en-US" dirty="0" smtClean="0"/>
              <a:t>Now we start to determine the algorithms we need</a:t>
            </a:r>
          </a:p>
          <a:p>
            <a:r>
              <a:rPr lang="en-US" dirty="0" smtClean="0"/>
              <a:t>We have working algorithms for reading the inputs, and calculating the sum</a:t>
            </a:r>
          </a:p>
          <a:p>
            <a:r>
              <a:rPr lang="en-US" dirty="0" smtClean="0"/>
              <a:t>To remove the minimum value we can find the minimum (we have an algorithm for that) and remove it.  </a:t>
            </a:r>
          </a:p>
          <a:p>
            <a:pPr lvl="1"/>
            <a:r>
              <a:rPr lang="en-US" sz="2000" dirty="0" smtClean="0"/>
              <a:t>It is a bit more efficient to find the position of the minimum value and “pop” that position</a:t>
            </a:r>
            <a:endParaRPr lang="en-US" sz="2000" dirty="0"/>
          </a:p>
        </p:txBody>
      </p:sp>
      <p:sp>
        <p:nvSpPr>
          <p:cNvPr id="4" name="Date Placeholder 3"/>
          <p:cNvSpPr>
            <a:spLocks noGrp="1"/>
          </p:cNvSpPr>
          <p:nvPr>
            <p:ph type="dt" sz="half" idx="10"/>
          </p:nvPr>
        </p:nvSpPr>
        <p:spPr/>
        <p:txBody>
          <a:bodyPr/>
          <a:lstStyle/>
          <a:p>
            <a:fld id="{AB310CEE-800C-40BE-AFBA-E7D852ED02FC}" type="datetime1">
              <a:rPr lang="en-US" smtClean="0"/>
              <a:pPr/>
              <a:t>7/16/2017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2D440456-871D-4460-9198-DA705D47E4FB}" type="slidenum">
              <a:rPr lang="en-US" altLang="en-US" smtClean="0"/>
              <a:pPr/>
              <a:t>74</a:t>
            </a:fld>
            <a:endParaRPr lang="en-US" altLang="en-US"/>
          </a:p>
        </p:txBody>
      </p:sp>
    </p:spTree>
    <p:extLst>
      <p:ext uri="{BB962C8B-B14F-4D97-AF65-F5344CB8AC3E}">
        <p14:creationId xmlns:p14="http://schemas.microsoft.com/office/powerpoint/2010/main" xmlns="" val="14468698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Three</a:t>
            </a:r>
            <a:endParaRPr lang="en-US" dirty="0"/>
          </a:p>
        </p:txBody>
      </p:sp>
      <p:sp>
        <p:nvSpPr>
          <p:cNvPr id="3" name="Content Placeholder 2"/>
          <p:cNvSpPr>
            <a:spLocks noGrp="1"/>
          </p:cNvSpPr>
          <p:nvPr>
            <p:ph idx="1"/>
          </p:nvPr>
        </p:nvSpPr>
        <p:spPr>
          <a:xfrm>
            <a:off x="822959" y="1255006"/>
            <a:ext cx="7543801" cy="4002794"/>
          </a:xfrm>
        </p:spPr>
        <p:txBody>
          <a:bodyPr/>
          <a:lstStyle/>
          <a:p>
            <a:r>
              <a:rPr lang="en-US" dirty="0" smtClean="0"/>
              <a:t>Plan the functions we need </a:t>
            </a:r>
          </a:p>
          <a:p>
            <a:pPr lvl="1"/>
            <a:r>
              <a:rPr lang="en-US" sz="2000" dirty="0" smtClean="0"/>
              <a:t>We can compute the sum with the existing sum function</a:t>
            </a:r>
          </a:p>
          <a:p>
            <a:pPr lvl="1"/>
            <a:r>
              <a:rPr lang="en-US" sz="2000" dirty="0" smtClean="0"/>
              <a:t>We need a function to read the floating point numbers; </a:t>
            </a:r>
            <a:r>
              <a:rPr lang="en-US" sz="2000" dirty="0" err="1" smtClean="0"/>
              <a:t>readFloats</a:t>
            </a:r>
            <a:r>
              <a:rPr lang="en-US" sz="2000" dirty="0" smtClean="0"/>
              <a:t>()</a:t>
            </a:r>
          </a:p>
          <a:p>
            <a:pPr lvl="1"/>
            <a:r>
              <a:rPr lang="en-US" sz="2000" dirty="0" smtClean="0"/>
              <a:t>We need a function to remove the minimum; </a:t>
            </a:r>
            <a:r>
              <a:rPr lang="en-US" sz="2000" dirty="0" err="1" smtClean="0"/>
              <a:t>removeMinimum</a:t>
            </a:r>
            <a:r>
              <a:rPr lang="en-US" sz="2000" dirty="0" smtClean="0"/>
              <a:t>()  (we will call this twice)</a:t>
            </a:r>
          </a:p>
          <a:p>
            <a:r>
              <a:rPr lang="en-US" dirty="0" smtClean="0"/>
              <a:t>Our main function can be structured as:</a:t>
            </a:r>
          </a:p>
          <a:p>
            <a:pPr marL="228600" lvl="1" indent="0">
              <a:buNone/>
            </a:pPr>
            <a:r>
              <a:rPr lang="en-US" dirty="0" smtClean="0">
                <a:latin typeface="Consolas" panose="020B0609020204030204" pitchFamily="49" charset="0"/>
                <a:cs typeface="Consolas" panose="020B0609020204030204" pitchFamily="49" charset="0"/>
              </a:rPr>
              <a:t>scores = </a:t>
            </a:r>
            <a:r>
              <a:rPr lang="en-US" dirty="0" err="1" smtClean="0">
                <a:latin typeface="Consolas" panose="020B0609020204030204" pitchFamily="49" charset="0"/>
                <a:cs typeface="Consolas" panose="020B0609020204030204" pitchFamily="49" charset="0"/>
              </a:rPr>
              <a:t>readFloats</a:t>
            </a:r>
            <a:r>
              <a:rPr lang="en-US" dirty="0" smtClean="0">
                <a:latin typeface="Consolas" panose="020B0609020204030204" pitchFamily="49" charset="0"/>
                <a:cs typeface="Consolas" panose="020B0609020204030204" pitchFamily="49" charset="0"/>
              </a:rPr>
              <a:t>()</a:t>
            </a:r>
          </a:p>
          <a:p>
            <a:pPr marL="228600" lvl="1" indent="0">
              <a:buNone/>
            </a:pPr>
            <a:r>
              <a:rPr lang="en-US" dirty="0" err="1" smtClean="0">
                <a:latin typeface="Consolas" panose="020B0609020204030204" pitchFamily="49" charset="0"/>
                <a:cs typeface="Consolas" panose="020B0609020204030204" pitchFamily="49" charset="0"/>
              </a:rPr>
              <a:t>removeMinimum</a:t>
            </a:r>
            <a:r>
              <a:rPr lang="en-US" dirty="0" smtClean="0">
                <a:latin typeface="Consolas" panose="020B0609020204030204" pitchFamily="49" charset="0"/>
                <a:cs typeface="Consolas" panose="020B0609020204030204" pitchFamily="49" charset="0"/>
              </a:rPr>
              <a:t>(scores)</a:t>
            </a:r>
          </a:p>
          <a:p>
            <a:pPr marL="228600" lvl="1" indent="0">
              <a:buNone/>
            </a:pPr>
            <a:r>
              <a:rPr lang="en-US" dirty="0" err="1">
                <a:latin typeface="Consolas" panose="020B0609020204030204" pitchFamily="49" charset="0"/>
                <a:cs typeface="Consolas" panose="020B0609020204030204" pitchFamily="49" charset="0"/>
              </a:rPr>
              <a:t>removeMinimum</a:t>
            </a:r>
            <a:r>
              <a:rPr lang="en-US" dirty="0">
                <a:latin typeface="Consolas" panose="020B0609020204030204" pitchFamily="49" charset="0"/>
                <a:cs typeface="Consolas" panose="020B0609020204030204" pitchFamily="49" charset="0"/>
              </a:rPr>
              <a:t>(scores)</a:t>
            </a:r>
          </a:p>
          <a:p>
            <a:pPr marL="228600" lvl="1" indent="0">
              <a:buNone/>
            </a:pPr>
            <a:r>
              <a:rPr lang="en-US" dirty="0">
                <a:latin typeface="Consolas" panose="020B0609020204030204" pitchFamily="49" charset="0"/>
                <a:cs typeface="Consolas" panose="020B0609020204030204" pitchFamily="49" charset="0"/>
              </a:rPr>
              <a:t>t</a:t>
            </a:r>
            <a:r>
              <a:rPr lang="en-US" dirty="0" smtClean="0">
                <a:latin typeface="Consolas" panose="020B0609020204030204" pitchFamily="49" charset="0"/>
                <a:cs typeface="Consolas" panose="020B0609020204030204" pitchFamily="49" charset="0"/>
              </a:rPr>
              <a:t>otal = sum(scores)</a:t>
            </a:r>
          </a:p>
          <a:p>
            <a:pPr marL="228600" lvl="1" indent="0">
              <a:buNone/>
            </a:pPr>
            <a:r>
              <a:rPr lang="en-US" dirty="0" smtClean="0">
                <a:latin typeface="Consolas" panose="020B0609020204030204" pitchFamily="49" charset="0"/>
                <a:cs typeface="Consolas" panose="020B0609020204030204" pitchFamily="49" charset="0"/>
              </a:rPr>
              <a:t>print(“Final Score : “, total)</a:t>
            </a:r>
            <a:endParaRPr lang="en-US" dirty="0">
              <a:latin typeface="Consolas" panose="020B0609020204030204" pitchFamily="49" charset="0"/>
              <a:cs typeface="Consolas" panose="020B0609020204030204" pitchFamily="49" charset="0"/>
            </a:endParaRPr>
          </a:p>
        </p:txBody>
      </p:sp>
      <p:sp>
        <p:nvSpPr>
          <p:cNvPr id="4" name="Date Placeholder 3"/>
          <p:cNvSpPr>
            <a:spLocks noGrp="1"/>
          </p:cNvSpPr>
          <p:nvPr>
            <p:ph type="dt" sz="half" idx="10"/>
          </p:nvPr>
        </p:nvSpPr>
        <p:spPr/>
        <p:txBody>
          <a:bodyPr/>
          <a:lstStyle/>
          <a:p>
            <a:fld id="{05465AE5-2E18-421A-8AA0-46505A2D13DF}" type="datetime1">
              <a:rPr lang="en-US" smtClean="0"/>
              <a:pPr/>
              <a:t>7/16/2017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2D440456-871D-4460-9198-DA705D47E4FB}" type="slidenum">
              <a:rPr lang="en-US" altLang="en-US" smtClean="0"/>
              <a:pPr/>
              <a:t>75</a:t>
            </a:fld>
            <a:endParaRPr lang="en-US" altLang="en-US"/>
          </a:p>
        </p:txBody>
      </p:sp>
    </p:spTree>
    <p:extLst>
      <p:ext uri="{BB962C8B-B14F-4D97-AF65-F5344CB8AC3E}">
        <p14:creationId xmlns:p14="http://schemas.microsoft.com/office/powerpoint/2010/main" xmlns="" val="19939948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Four</a:t>
            </a:r>
            <a:endParaRPr lang="en-US" dirty="0"/>
          </a:p>
        </p:txBody>
      </p:sp>
      <p:sp>
        <p:nvSpPr>
          <p:cNvPr id="3" name="Content Placeholder 2"/>
          <p:cNvSpPr>
            <a:spLocks noGrp="1"/>
          </p:cNvSpPr>
          <p:nvPr>
            <p:ph idx="1"/>
          </p:nvPr>
        </p:nvSpPr>
        <p:spPr/>
        <p:txBody>
          <a:bodyPr>
            <a:normAutofit/>
          </a:bodyPr>
          <a:lstStyle/>
          <a:p>
            <a:r>
              <a:rPr lang="en-US" dirty="0"/>
              <a:t>Assemble and </a:t>
            </a:r>
            <a:r>
              <a:rPr lang="en-US" dirty="0" smtClean="0"/>
              <a:t>test your code</a:t>
            </a:r>
          </a:p>
          <a:p>
            <a:r>
              <a:rPr lang="en-US" dirty="0" smtClean="0"/>
              <a:t>Review your code and make sure you handle the “normal” and “exceptional” cases.</a:t>
            </a:r>
          </a:p>
          <a:p>
            <a:pPr lvl="1"/>
            <a:r>
              <a:rPr lang="en-US" sz="2000" dirty="0" smtClean="0"/>
              <a:t>How do you handle an empty list?</a:t>
            </a:r>
          </a:p>
          <a:p>
            <a:pPr lvl="1"/>
            <a:r>
              <a:rPr lang="en-US" sz="2000" dirty="0" smtClean="0"/>
              <a:t>A list with a single element?</a:t>
            </a:r>
          </a:p>
          <a:p>
            <a:pPr lvl="1"/>
            <a:r>
              <a:rPr lang="en-US" sz="2000" dirty="0" smtClean="0"/>
              <a:t>What if you don’t find a smallest number?</a:t>
            </a:r>
          </a:p>
          <a:p>
            <a:r>
              <a:rPr lang="en-US" dirty="0" smtClean="0"/>
              <a:t>Remember in our problem statement we are dropping two grades</a:t>
            </a:r>
          </a:p>
          <a:p>
            <a:r>
              <a:rPr lang="en-US" dirty="0" smtClean="0"/>
              <a:t>It is not possible to compute a minimum if the list is empty or has a single element</a:t>
            </a:r>
          </a:p>
          <a:p>
            <a:pPr lvl="1"/>
            <a:r>
              <a:rPr lang="en-US" sz="2000" dirty="0" smtClean="0"/>
              <a:t>In that case we should terminate the program with an error message </a:t>
            </a:r>
            <a:r>
              <a:rPr lang="en-US" sz="2000" b="1" i="1" dirty="0" smtClean="0"/>
              <a:t>before</a:t>
            </a:r>
            <a:r>
              <a:rPr lang="en-US" sz="2000" dirty="0" smtClean="0"/>
              <a:t> attempting to call the remove minimum function</a:t>
            </a:r>
          </a:p>
          <a:p>
            <a:r>
              <a:rPr lang="en-US" dirty="0" smtClean="0"/>
              <a:t>Develop your test cases, and the expected outputs</a:t>
            </a:r>
            <a:endParaRPr lang="en-US" dirty="0"/>
          </a:p>
        </p:txBody>
      </p:sp>
      <p:sp>
        <p:nvSpPr>
          <p:cNvPr id="4" name="Date Placeholder 3"/>
          <p:cNvSpPr>
            <a:spLocks noGrp="1"/>
          </p:cNvSpPr>
          <p:nvPr>
            <p:ph type="dt" sz="half" idx="10"/>
          </p:nvPr>
        </p:nvSpPr>
        <p:spPr/>
        <p:txBody>
          <a:bodyPr/>
          <a:lstStyle/>
          <a:p>
            <a:fld id="{8BA21FA0-18F1-46F8-9D13-1F82BFD0C9A1}" type="datetime1">
              <a:rPr lang="en-US" smtClean="0"/>
              <a:pPr/>
              <a:t>7/16/2017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2D440456-871D-4460-9198-DA705D47E4FB}" type="slidenum">
              <a:rPr lang="en-US" altLang="en-US" smtClean="0"/>
              <a:pPr/>
              <a:t>76</a:t>
            </a:fld>
            <a:endParaRPr lang="en-US" altLang="en-US"/>
          </a:p>
        </p:txBody>
      </p:sp>
    </p:spTree>
    <p:extLst>
      <p:ext uri="{BB962C8B-B14F-4D97-AF65-F5344CB8AC3E}">
        <p14:creationId xmlns:p14="http://schemas.microsoft.com/office/powerpoint/2010/main" xmlns="" val="9908811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a:xfrm>
            <a:off x="822959" y="1255006"/>
            <a:ext cx="7543801" cy="1564394"/>
          </a:xfrm>
        </p:spPr>
        <p:txBody>
          <a:bodyPr/>
          <a:lstStyle/>
          <a:p>
            <a:r>
              <a:rPr lang="en-US" dirty="0"/>
              <a:t>Develop your test cases, and the expected outputs</a:t>
            </a:r>
          </a:p>
          <a:p>
            <a:endParaRPr lang="en-US" dirty="0"/>
          </a:p>
          <a:p>
            <a:endParaRPr lang="en-US" dirty="0"/>
          </a:p>
        </p:txBody>
      </p:sp>
      <p:sp>
        <p:nvSpPr>
          <p:cNvPr id="4" name="Date Placeholder 3"/>
          <p:cNvSpPr>
            <a:spLocks noGrp="1"/>
          </p:cNvSpPr>
          <p:nvPr>
            <p:ph type="dt" sz="half" idx="10"/>
          </p:nvPr>
        </p:nvSpPr>
        <p:spPr/>
        <p:txBody>
          <a:bodyPr/>
          <a:lstStyle/>
          <a:p>
            <a:fld id="{E585EDC0-1F08-4546-9408-091C0A27000E}" type="datetime1">
              <a:rPr lang="en-US" smtClean="0"/>
              <a:pPr/>
              <a:t>7/16/2017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2D440456-871D-4460-9198-DA705D47E4FB}" type="slidenum">
              <a:rPr lang="en-US" altLang="en-US" smtClean="0"/>
              <a:pPr/>
              <a:t>77</a:t>
            </a:fld>
            <a:endParaRPr lang="en-US" altLang="en-US"/>
          </a:p>
        </p:txBody>
      </p:sp>
      <p:graphicFrame>
        <p:nvGraphicFramePr>
          <p:cNvPr id="6" name="Table 5"/>
          <p:cNvGraphicFramePr>
            <a:graphicFrameLocks noGrp="1"/>
          </p:cNvGraphicFramePr>
          <p:nvPr>
            <p:extLst/>
          </p:nvPr>
        </p:nvGraphicFramePr>
        <p:xfrm>
          <a:off x="990600" y="2209800"/>
          <a:ext cx="7162800" cy="3383280"/>
        </p:xfrm>
        <a:graphic>
          <a:graphicData uri="http://schemas.openxmlformats.org/drawingml/2006/table">
            <a:tbl>
              <a:tblPr firstRow="1" bandRow="1">
                <a:tableStyleId>{5DA37D80-6434-44D0-A028-1B22A696006F}</a:tableStyleId>
              </a:tblPr>
              <a:tblGrid>
                <a:gridCol w="2286000"/>
                <a:gridCol w="2057400"/>
                <a:gridCol w="2819400"/>
              </a:tblGrid>
              <a:tr h="609600">
                <a:tc>
                  <a:txBody>
                    <a:bodyPr/>
                    <a:lstStyle/>
                    <a:p>
                      <a:pPr algn="ctr"/>
                      <a:r>
                        <a:rPr lang="en-US" dirty="0" smtClean="0"/>
                        <a:t>Test Case</a:t>
                      </a:r>
                      <a:endParaRPr lang="en-US" dirty="0"/>
                    </a:p>
                  </a:txBody>
                  <a:tcPr/>
                </a:tc>
                <a:tc>
                  <a:txBody>
                    <a:bodyPr/>
                    <a:lstStyle/>
                    <a:p>
                      <a:pPr algn="ctr"/>
                      <a:r>
                        <a:rPr lang="en-US" dirty="0" smtClean="0"/>
                        <a:t>Expected</a:t>
                      </a:r>
                      <a:r>
                        <a:rPr lang="en-US" baseline="0" dirty="0" smtClean="0"/>
                        <a:t> Output</a:t>
                      </a:r>
                      <a:endParaRPr lang="en-US" dirty="0"/>
                    </a:p>
                  </a:txBody>
                  <a:tcPr/>
                </a:tc>
                <a:tc>
                  <a:txBody>
                    <a:bodyPr/>
                    <a:lstStyle/>
                    <a:p>
                      <a:pPr algn="ctr"/>
                      <a:r>
                        <a:rPr lang="en-US" dirty="0" smtClean="0"/>
                        <a:t>Comment</a:t>
                      </a:r>
                      <a:endParaRPr lang="en-US" dirty="0"/>
                    </a:p>
                  </a:txBody>
                  <a:tcPr/>
                </a:tc>
              </a:tr>
              <a:tr h="609600">
                <a:tc>
                  <a:txBody>
                    <a:bodyPr/>
                    <a:lstStyle/>
                    <a:p>
                      <a:pPr algn="ctr"/>
                      <a:r>
                        <a:rPr lang="en-US" dirty="0" smtClean="0"/>
                        <a:t>8 4 7 8.5 9.5</a:t>
                      </a:r>
                      <a:r>
                        <a:rPr lang="en-US" baseline="0" dirty="0" smtClean="0"/>
                        <a:t> </a:t>
                      </a:r>
                      <a:r>
                        <a:rPr lang="en-US" dirty="0" smtClean="0"/>
                        <a:t>7 5 10</a:t>
                      </a:r>
                      <a:endParaRPr lang="en-US" dirty="0"/>
                    </a:p>
                  </a:txBody>
                  <a:tcPr/>
                </a:tc>
                <a:tc>
                  <a:txBody>
                    <a:bodyPr/>
                    <a:lstStyle/>
                    <a:p>
                      <a:pPr algn="ctr"/>
                      <a:r>
                        <a:rPr lang="en-US" dirty="0" smtClean="0"/>
                        <a:t>50</a:t>
                      </a:r>
                      <a:endParaRPr lang="en-US" dirty="0"/>
                    </a:p>
                  </a:txBody>
                  <a:tcPr/>
                </a:tc>
                <a:tc>
                  <a:txBody>
                    <a:bodyPr/>
                    <a:lstStyle/>
                    <a:p>
                      <a:r>
                        <a:rPr lang="en-US" dirty="0" smtClean="0"/>
                        <a:t>Example case</a:t>
                      </a:r>
                      <a:endParaRPr lang="en-US" dirty="0"/>
                    </a:p>
                  </a:txBody>
                  <a:tcPr/>
                </a:tc>
              </a:tr>
              <a:tr h="609600">
                <a:tc>
                  <a:txBody>
                    <a:bodyPr/>
                    <a:lstStyle/>
                    <a:p>
                      <a:pPr algn="ctr"/>
                      <a:r>
                        <a:rPr lang="en-US" dirty="0" smtClean="0"/>
                        <a:t>8 7 7 7 9</a:t>
                      </a:r>
                      <a:endParaRPr lang="en-US" dirty="0"/>
                    </a:p>
                  </a:txBody>
                  <a:tcPr/>
                </a:tc>
                <a:tc>
                  <a:txBody>
                    <a:bodyPr/>
                    <a:lstStyle/>
                    <a:p>
                      <a:pPr algn="ctr"/>
                      <a:r>
                        <a:rPr lang="en-US" dirty="0" smtClean="0"/>
                        <a:t>24</a:t>
                      </a:r>
                      <a:endParaRPr lang="en-US" dirty="0"/>
                    </a:p>
                  </a:txBody>
                  <a:tcPr/>
                </a:tc>
                <a:tc>
                  <a:txBody>
                    <a:bodyPr/>
                    <a:lstStyle/>
                    <a:p>
                      <a:r>
                        <a:rPr lang="en-US" dirty="0" smtClean="0"/>
                        <a:t>Make sure only two instances of the low score are removed</a:t>
                      </a:r>
                      <a:endParaRPr lang="en-US" dirty="0"/>
                    </a:p>
                  </a:txBody>
                  <a:tcPr/>
                </a:tc>
              </a:tr>
              <a:tr h="609600">
                <a:tc>
                  <a:txBody>
                    <a:bodyPr/>
                    <a:lstStyle/>
                    <a:p>
                      <a:pPr algn="ctr"/>
                      <a:r>
                        <a:rPr lang="en-US" dirty="0" smtClean="0"/>
                        <a:t>8 7</a:t>
                      </a:r>
                      <a:endParaRPr lang="en-US" dirty="0"/>
                    </a:p>
                  </a:txBody>
                  <a:tcPr/>
                </a:tc>
                <a:tc>
                  <a:txBody>
                    <a:bodyPr/>
                    <a:lstStyle/>
                    <a:p>
                      <a:pPr algn="ctr"/>
                      <a:r>
                        <a:rPr lang="en-US" dirty="0" smtClean="0"/>
                        <a:t>0</a:t>
                      </a:r>
                      <a:endParaRPr lang="en-US" dirty="0"/>
                    </a:p>
                  </a:txBody>
                  <a:tcPr/>
                </a:tc>
                <a:tc>
                  <a:txBody>
                    <a:bodyPr/>
                    <a:lstStyle/>
                    <a:p>
                      <a:r>
                        <a:rPr lang="en-US" dirty="0" smtClean="0"/>
                        <a:t>Afte</a:t>
                      </a:r>
                      <a:r>
                        <a:rPr lang="en-US" baseline="0" dirty="0" smtClean="0"/>
                        <a:t>r removing the two low scores, none remain</a:t>
                      </a:r>
                      <a:endParaRPr lang="en-US" dirty="0"/>
                    </a:p>
                  </a:txBody>
                  <a:tcPr/>
                </a:tc>
              </a:tr>
              <a:tr h="609600">
                <a:tc>
                  <a:txBody>
                    <a:bodyPr/>
                    <a:lstStyle/>
                    <a:p>
                      <a:pPr algn="ctr"/>
                      <a:r>
                        <a:rPr lang="en-US" dirty="0" smtClean="0"/>
                        <a:t>(no inputs)</a:t>
                      </a:r>
                      <a:endParaRPr lang="en-US" dirty="0"/>
                    </a:p>
                  </a:txBody>
                  <a:tcPr/>
                </a:tc>
                <a:tc>
                  <a:txBody>
                    <a:bodyPr/>
                    <a:lstStyle/>
                    <a:p>
                      <a:pPr algn="ctr"/>
                      <a:r>
                        <a:rPr lang="en-US" dirty="0" smtClean="0"/>
                        <a:t>Error</a:t>
                      </a:r>
                      <a:endParaRPr lang="en-US" dirty="0"/>
                    </a:p>
                  </a:txBody>
                  <a:tcPr/>
                </a:tc>
                <a:tc>
                  <a:txBody>
                    <a:bodyPr/>
                    <a:lstStyle/>
                    <a:p>
                      <a:r>
                        <a:rPr lang="en-US" dirty="0" smtClean="0"/>
                        <a:t>That is not a legal input</a:t>
                      </a:r>
                      <a:endParaRPr lang="en-US" dirty="0"/>
                    </a:p>
                  </a:txBody>
                  <a:tcPr/>
                </a:tc>
              </a:tr>
            </a:tbl>
          </a:graphicData>
        </a:graphic>
      </p:graphicFrame>
    </p:spTree>
    <p:extLst>
      <p:ext uri="{BB962C8B-B14F-4D97-AF65-F5344CB8AC3E}">
        <p14:creationId xmlns:p14="http://schemas.microsoft.com/office/powerpoint/2010/main" xmlns="" val="4402949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Tables</a:t>
            </a:r>
            <a:endParaRPr lang="en-US" dirty="0"/>
          </a:p>
        </p:txBody>
      </p:sp>
      <p:sp>
        <p:nvSpPr>
          <p:cNvPr id="7" name="Text Placeholder 6"/>
          <p:cNvSpPr>
            <a:spLocks noGrp="1"/>
          </p:cNvSpPr>
          <p:nvPr>
            <p:ph type="body" idx="1"/>
          </p:nvPr>
        </p:nvSpPr>
        <p:spPr/>
        <p:txBody>
          <a:bodyPr/>
          <a:lstStyle/>
          <a:p>
            <a:r>
              <a:rPr lang="en-US" dirty="0" smtClean="0"/>
              <a:t>Section 6.7</a:t>
            </a:r>
            <a:endParaRPr lang="en-US" dirty="0"/>
          </a:p>
        </p:txBody>
      </p:sp>
      <p:sp>
        <p:nvSpPr>
          <p:cNvPr id="4" name="Date Placeholder 3"/>
          <p:cNvSpPr>
            <a:spLocks noGrp="1"/>
          </p:cNvSpPr>
          <p:nvPr>
            <p:ph type="dt" sz="half" idx="10"/>
          </p:nvPr>
        </p:nvSpPr>
        <p:spPr/>
        <p:txBody>
          <a:bodyPr/>
          <a:lstStyle/>
          <a:p>
            <a:fld id="{894B2100-7B9F-49E5-81FC-3D8F9893522A}" type="datetime1">
              <a:rPr lang="en-US" smtClean="0"/>
              <a:pPr/>
              <a:t>7/16/2017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2D440456-871D-4460-9198-DA705D47E4FB}" type="slidenum">
              <a:rPr lang="en-US" altLang="en-US" smtClean="0"/>
              <a:pPr/>
              <a:t>78</a:t>
            </a:fld>
            <a:endParaRPr lang="en-US" altLang="en-US"/>
          </a:p>
        </p:txBody>
      </p:sp>
    </p:spTree>
    <p:extLst>
      <p:ext uri="{BB962C8B-B14F-4D97-AF65-F5344CB8AC3E}">
        <p14:creationId xmlns:p14="http://schemas.microsoft.com/office/powerpoint/2010/main" xmlns="" val="142025614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altLang="en-US" dirty="0" smtClean="0">
                <a:ea typeface="ＭＳ Ｐゴシック" panose="020B0600070205080204" pitchFamily="34" charset="-128"/>
              </a:rPr>
              <a:t>Tables</a:t>
            </a:r>
          </a:p>
        </p:txBody>
      </p:sp>
      <p:sp>
        <p:nvSpPr>
          <p:cNvPr id="80899" name="Content Placeholder 2"/>
          <p:cNvSpPr>
            <a:spLocks noGrp="1"/>
          </p:cNvSpPr>
          <p:nvPr>
            <p:ph idx="1"/>
          </p:nvPr>
        </p:nvSpPr>
        <p:spPr/>
        <p:txBody>
          <a:bodyPr/>
          <a:lstStyle/>
          <a:p>
            <a:r>
              <a:rPr lang="en-US" altLang="en-US" dirty="0" smtClean="0">
                <a:ea typeface="ＭＳ Ｐゴシック" panose="020B0600070205080204" pitchFamily="34" charset="-128"/>
              </a:rPr>
              <a:t>Lists can be used to store data in two dimensions (2D) like a spreadsheet</a:t>
            </a:r>
          </a:p>
          <a:p>
            <a:pPr lvl="1"/>
            <a:r>
              <a:rPr lang="en-US" altLang="en-US" sz="2000" dirty="0" smtClean="0">
                <a:ea typeface="ＭＳ Ｐゴシック" panose="020B0600070205080204" pitchFamily="34" charset="-128"/>
              </a:rPr>
              <a:t>Rows and Columns</a:t>
            </a:r>
          </a:p>
          <a:p>
            <a:pPr lvl="1"/>
            <a:r>
              <a:rPr lang="en-US" altLang="en-US" sz="2000" dirty="0" smtClean="0">
                <a:ea typeface="ＭＳ Ｐゴシック" panose="020B0600070205080204" pitchFamily="34" charset="-128"/>
              </a:rPr>
              <a:t>Also known as a </a:t>
            </a:r>
            <a:r>
              <a:rPr lang="en-US" altLang="ja-JP" sz="2000" dirty="0" smtClean="0">
                <a:ea typeface="ＭＳ Ｐゴシック" panose="020B0600070205080204" pitchFamily="34" charset="-128"/>
              </a:rPr>
              <a:t>‘matrix</a:t>
            </a:r>
            <a:r>
              <a:rPr lang="fr-FR" altLang="ja-JP" sz="2000" dirty="0" smtClean="0">
                <a:ea typeface="ＭＳ Ｐゴシック" panose="020B0600070205080204" pitchFamily="34" charset="-128"/>
              </a:rPr>
              <a:t>’</a:t>
            </a:r>
            <a:endParaRPr lang="en-US" altLang="ja-JP" sz="2000" dirty="0" smtClean="0">
              <a:ea typeface="ＭＳ Ｐゴシック" panose="020B0600070205080204" pitchFamily="34" charset="-128"/>
            </a:endParaRPr>
          </a:p>
          <a:p>
            <a:endParaRPr lang="en-US" altLang="en-US" sz="2800" dirty="0" smtClean="0">
              <a:ea typeface="ＭＳ Ｐゴシック" panose="020B0600070205080204" pitchFamily="34" charset="-128"/>
            </a:endParaRPr>
          </a:p>
          <a:p>
            <a:endParaRPr lang="en-US" altLang="en-US" sz="2800" dirty="0" smtClean="0">
              <a:ea typeface="ＭＳ Ｐゴシック" panose="020B0600070205080204" pitchFamily="34" charset="-128"/>
            </a:endParaRPr>
          </a:p>
          <a:p>
            <a:endParaRPr lang="en-US" altLang="en-US" sz="2400"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A4411AF2-AE3A-42CA-8F3C-FE65806A7753}"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79</a:t>
            </a:fld>
            <a:endParaRPr lang="en-US" alt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66604" y="2576986"/>
            <a:ext cx="6010793" cy="3550235"/>
          </a:xfrm>
          <a:prstGeom prst="rect">
            <a:avLst/>
          </a:prstGeom>
        </p:spPr>
      </p:pic>
    </p:spTree>
    <p:extLst>
      <p:ext uri="{BB962C8B-B14F-4D97-AF65-F5344CB8AC3E}">
        <p14:creationId xmlns:p14="http://schemas.microsoft.com/office/powerpoint/2010/main" xmlns="" val="1283058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smtClean="0">
                <a:ea typeface="ＭＳ Ｐゴシック" panose="020B0600070205080204" pitchFamily="34" charset="-128"/>
              </a:rPr>
              <a:t>Lists vs. Strings</a:t>
            </a:r>
          </a:p>
        </p:txBody>
      </p:sp>
      <p:sp>
        <p:nvSpPr>
          <p:cNvPr id="17411"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Both lists and strings are </a:t>
            </a:r>
            <a:r>
              <a:rPr lang="en-US" altLang="en-US" b="1" dirty="0" smtClean="0">
                <a:ea typeface="ＭＳ Ｐゴシック" panose="020B0600070205080204" pitchFamily="34" charset="-128"/>
              </a:rPr>
              <a:t>sequences</a:t>
            </a:r>
            <a:r>
              <a:rPr lang="en-US" altLang="en-US" dirty="0" smtClean="0">
                <a:ea typeface="ＭＳ Ｐゴシック" panose="020B0600070205080204" pitchFamily="34" charset="-128"/>
              </a:rPr>
              <a:t>, and the [] operator is used to access an element in any sequence</a:t>
            </a:r>
          </a:p>
          <a:p>
            <a:r>
              <a:rPr lang="en-US" altLang="en-US" dirty="0" smtClean="0">
                <a:ea typeface="ＭＳ Ｐゴシック" panose="020B0600070205080204" pitchFamily="34" charset="-128"/>
              </a:rPr>
              <a:t>There are two differences between lists and strings: </a:t>
            </a:r>
          </a:p>
          <a:p>
            <a:pPr lvl="1"/>
            <a:r>
              <a:rPr lang="en-US" altLang="en-US" sz="2000" dirty="0" smtClean="0">
                <a:ea typeface="ＭＳ Ｐゴシック" panose="020B0600070205080204" pitchFamily="34" charset="-128"/>
              </a:rPr>
              <a:t>Lists can hold values of any type, whereas strings are sequences of characters </a:t>
            </a:r>
          </a:p>
          <a:p>
            <a:pPr lvl="1"/>
            <a:r>
              <a:rPr lang="en-US" altLang="en-US" sz="2000" dirty="0" smtClean="0">
                <a:ea typeface="ＭＳ Ｐゴシック" panose="020B0600070205080204" pitchFamily="34" charset="-128"/>
              </a:rPr>
              <a:t>Moreover: </a:t>
            </a:r>
          </a:p>
          <a:p>
            <a:pPr lvl="2"/>
            <a:r>
              <a:rPr lang="en-US" altLang="en-US" sz="2000" dirty="0" smtClean="0">
                <a:ea typeface="ＭＳ Ｐゴシック" panose="020B0600070205080204" pitchFamily="34" charset="-128"/>
              </a:rPr>
              <a:t>strings are immutable— you cannot change the characters in the sequence </a:t>
            </a:r>
          </a:p>
          <a:p>
            <a:pPr lvl="2"/>
            <a:r>
              <a:rPr lang="en-US" altLang="en-US" sz="2000" dirty="0" smtClean="0">
                <a:ea typeface="ＭＳ Ｐゴシック" panose="020B0600070205080204" pitchFamily="34" charset="-128"/>
              </a:rPr>
              <a:t>Lists are </a:t>
            </a:r>
            <a:r>
              <a:rPr lang="en-US" altLang="en-US" sz="2000" i="1" dirty="0" smtClean="0">
                <a:ea typeface="ＭＳ Ｐゴシック" panose="020B0600070205080204" pitchFamily="34" charset="-128"/>
              </a:rPr>
              <a:t>mutable</a:t>
            </a:r>
            <a:endParaRPr lang="en-US" altLang="en-US" sz="2000"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B08DE8CE-B109-4DD5-B3C8-578BADF04662}"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8</a:t>
            </a:fld>
            <a:endParaRPr lang="en-US"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altLang="en-US" dirty="0" smtClean="0">
                <a:ea typeface="ＭＳ Ｐゴシック" panose="020B0600070205080204" pitchFamily="34" charset="-128"/>
              </a:rPr>
              <a:t>Creating Tables</a:t>
            </a:r>
          </a:p>
        </p:txBody>
      </p:sp>
      <p:sp>
        <p:nvSpPr>
          <p:cNvPr id="81923" name="Content Placeholder 2"/>
          <p:cNvSpPr>
            <a:spLocks noGrp="1"/>
          </p:cNvSpPr>
          <p:nvPr>
            <p:ph idx="1"/>
          </p:nvPr>
        </p:nvSpPr>
        <p:spPr/>
        <p:txBody>
          <a:bodyPr/>
          <a:lstStyle/>
          <a:p>
            <a:r>
              <a:rPr lang="en-US" altLang="en-US" dirty="0" smtClean="0">
                <a:ea typeface="ＭＳ Ｐゴシック" panose="020B0600070205080204" pitchFamily="34" charset="-128"/>
              </a:rPr>
              <a:t>Here is the code for creating a table that contains 8 rows and 3 columns, which is suitable for holding our medal count data:</a:t>
            </a:r>
          </a:p>
          <a:p>
            <a:endParaRPr lang="en-US" altLang="en-US" dirty="0" smtClean="0">
              <a:ea typeface="ＭＳ Ｐゴシック" panose="020B0600070205080204" pitchFamily="34" charset="-128"/>
            </a:endParaRPr>
          </a:p>
          <a:p>
            <a:endParaRPr lang="en-US" altLang="en-US" sz="2800" dirty="0" smtClean="0">
              <a:ea typeface="ＭＳ Ｐゴシック" panose="020B0600070205080204" pitchFamily="34" charset="-128"/>
            </a:endParaRPr>
          </a:p>
          <a:p>
            <a:endParaRPr lang="en-US" altLang="en-US" sz="2800" dirty="0" smtClean="0">
              <a:ea typeface="ＭＳ Ｐゴシック" panose="020B0600070205080204" pitchFamily="34" charset="-128"/>
            </a:endParaRPr>
          </a:p>
          <a:p>
            <a:endParaRPr lang="en-US" altLang="en-US" sz="2800" dirty="0" smtClean="0">
              <a:ea typeface="ＭＳ Ｐゴシック" panose="020B0600070205080204" pitchFamily="34" charset="-128"/>
            </a:endParaRPr>
          </a:p>
          <a:p>
            <a:endParaRPr lang="en-US" altLang="en-US" sz="2800" dirty="0" smtClean="0">
              <a:ea typeface="ＭＳ Ｐゴシック" panose="020B0600070205080204" pitchFamily="34" charset="-128"/>
            </a:endParaRPr>
          </a:p>
          <a:p>
            <a:endParaRPr lang="en-US" altLang="en-US" sz="2800" dirty="0" smtClean="0">
              <a:ea typeface="ＭＳ Ｐゴシック" panose="020B0600070205080204" pitchFamily="34" charset="-128"/>
            </a:endParaRPr>
          </a:p>
          <a:p>
            <a:pPr lvl="1"/>
            <a:endParaRPr lang="en-US" altLang="en-US" sz="2400"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CE7A4419-D16A-4D77-B5A9-0D1412D71596}"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80</a:t>
            </a:fld>
            <a:endParaRPr lang="en-US" alt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677164" y="2129343"/>
            <a:ext cx="2809236" cy="4119057"/>
          </a:xfrm>
          <a:prstGeom prst="rect">
            <a:avLst/>
          </a:prstGeom>
          <a:ln>
            <a:noFill/>
          </a:ln>
          <a:effectLst>
            <a:softEdge rad="112500"/>
          </a:effectLst>
        </p:spPr>
      </p:pic>
    </p:spTree>
    <p:extLst>
      <p:ext uri="{BB962C8B-B14F-4D97-AF65-F5344CB8AC3E}">
        <p14:creationId xmlns:p14="http://schemas.microsoft.com/office/powerpoint/2010/main" xmlns="" val="22798656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altLang="en-US" smtClean="0">
                <a:ea typeface="ＭＳ Ｐゴシック" panose="020B0600070205080204" pitchFamily="34" charset="-128"/>
              </a:rPr>
              <a:t>Creating Tables (2)</a:t>
            </a:r>
          </a:p>
        </p:txBody>
      </p:sp>
      <p:sp>
        <p:nvSpPr>
          <p:cNvPr id="82947" name="Content Placeholder 2"/>
          <p:cNvSpPr>
            <a:spLocks noGrp="1"/>
          </p:cNvSpPr>
          <p:nvPr>
            <p:ph idx="1"/>
          </p:nvPr>
        </p:nvSpPr>
        <p:spPr/>
        <p:txBody>
          <a:bodyPr/>
          <a:lstStyle/>
          <a:p>
            <a:pPr marL="228600" lvl="1">
              <a:buSzPct val="100000"/>
            </a:pPr>
            <a:r>
              <a:rPr lang="en-US" altLang="en-US" sz="2000" dirty="0" smtClean="0">
                <a:ea typeface="ＭＳ Ｐゴシック" panose="020B0600070205080204" pitchFamily="34" charset="-128"/>
              </a:rPr>
              <a:t>This creates a list in which each element is itself another list:</a:t>
            </a:r>
          </a:p>
          <a:p>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25DB9F64-B5C6-4382-A8E9-691332FFAFF0}"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81</a:t>
            </a:fld>
            <a:endParaRPr lang="en-US" alt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31029" y="1823494"/>
            <a:ext cx="6867551" cy="3815306"/>
          </a:xfrm>
          <a:prstGeom prst="rect">
            <a:avLst/>
          </a:prstGeom>
        </p:spPr>
      </p:pic>
    </p:spTree>
    <p:extLst>
      <p:ext uri="{BB962C8B-B14F-4D97-AF65-F5344CB8AC3E}">
        <p14:creationId xmlns:p14="http://schemas.microsoft.com/office/powerpoint/2010/main" xmlns="" val="37340948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altLang="en-US" smtClean="0">
                <a:ea typeface="ＭＳ Ｐゴシック" panose="020B0600070205080204" pitchFamily="34" charset="-128"/>
              </a:rPr>
              <a:t>Creating Tables (3)</a:t>
            </a:r>
          </a:p>
        </p:txBody>
      </p:sp>
      <p:sp>
        <p:nvSpPr>
          <p:cNvPr id="83971" name="Content Placeholder 2"/>
          <p:cNvSpPr>
            <a:spLocks noGrp="1"/>
          </p:cNvSpPr>
          <p:nvPr>
            <p:ph idx="1"/>
          </p:nvPr>
        </p:nvSpPr>
        <p:spPr/>
        <p:txBody>
          <a:bodyPr/>
          <a:lstStyle/>
          <a:p>
            <a:r>
              <a:rPr lang="en-US" altLang="en-US" dirty="0" smtClean="0">
                <a:ea typeface="ＭＳ Ｐゴシック" panose="020B0600070205080204" pitchFamily="34" charset="-128"/>
              </a:rPr>
              <a:t>Sometimes, you may need to create a table with a size that is too large to initialize with literal values</a:t>
            </a:r>
          </a:p>
          <a:p>
            <a:r>
              <a:rPr lang="en-US" altLang="en-US" dirty="0" smtClean="0">
                <a:ea typeface="ＭＳ Ｐゴシック" panose="020B0600070205080204" pitchFamily="34" charset="-128"/>
              </a:rPr>
              <a:t>First, create a list that will be used to store the individual rows</a:t>
            </a:r>
          </a:p>
          <a:p>
            <a:endParaRPr lang="en-US" altLang="en-US" sz="2800" dirty="0" smtClean="0">
              <a:ea typeface="ＭＳ Ｐゴシック" panose="020B0600070205080204" pitchFamily="34" charset="-128"/>
            </a:endParaRPr>
          </a:p>
        </p:txBody>
      </p:sp>
      <p:sp>
        <p:nvSpPr>
          <p:cNvPr id="6" name="Content Placeholder 2"/>
          <p:cNvSpPr txBox="1">
            <a:spLocks/>
          </p:cNvSpPr>
          <p:nvPr/>
        </p:nvSpPr>
        <p:spPr bwMode="auto">
          <a:xfrm>
            <a:off x="838200" y="2590800"/>
            <a:ext cx="22098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table = []</a:t>
            </a:r>
            <a:endParaRPr lang="en-US" kern="0" dirty="0">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C66C7AC0-73B8-43E0-9C0D-8E1A4E570C21}"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82</a:t>
            </a:fld>
            <a:endParaRPr lang="en-US" altLang="en-US"/>
          </a:p>
        </p:txBody>
      </p:sp>
    </p:spTree>
    <p:extLst>
      <p:ext uri="{BB962C8B-B14F-4D97-AF65-F5344CB8AC3E}">
        <p14:creationId xmlns:p14="http://schemas.microsoft.com/office/powerpoint/2010/main" xmlns="" val="21935845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altLang="en-US" smtClean="0">
                <a:ea typeface="ＭＳ Ｐゴシック" panose="020B0600070205080204" pitchFamily="34" charset="-128"/>
              </a:rPr>
              <a:t>Creating Tables (4)</a:t>
            </a:r>
          </a:p>
        </p:txBody>
      </p:sp>
      <p:sp>
        <p:nvSpPr>
          <p:cNvPr id="84995" name="Content Placeholder 2"/>
          <p:cNvSpPr>
            <a:spLocks noGrp="1"/>
          </p:cNvSpPr>
          <p:nvPr>
            <p:ph idx="1"/>
          </p:nvPr>
        </p:nvSpPr>
        <p:spPr>
          <a:xfrm>
            <a:off x="822959" y="1255006"/>
            <a:ext cx="7543801" cy="955817"/>
          </a:xfrm>
        </p:spPr>
        <p:txBody>
          <a:bodyPr/>
          <a:lstStyle/>
          <a:p>
            <a:r>
              <a:rPr lang="en-US" altLang="en-US" dirty="0" smtClean="0">
                <a:ea typeface="ＭＳ Ｐゴシック" panose="020B0600070205080204" pitchFamily="34" charset="-128"/>
              </a:rPr>
              <a:t>Then create a new list using replication (with the number of columns as the size) for each row in the table and append it to the list of rows:</a:t>
            </a:r>
          </a:p>
          <a:p>
            <a:endParaRPr lang="en-US" altLang="en-US" sz="2800" dirty="0" smtClean="0">
              <a:ea typeface="ＭＳ Ｐゴシック" panose="020B0600070205080204" pitchFamily="34" charset="-128"/>
            </a:endParaRPr>
          </a:p>
        </p:txBody>
      </p:sp>
      <p:sp>
        <p:nvSpPr>
          <p:cNvPr id="6" name="Content Placeholder 2"/>
          <p:cNvSpPr txBox="1">
            <a:spLocks/>
          </p:cNvSpPr>
          <p:nvPr/>
        </p:nvSpPr>
        <p:spPr bwMode="auto">
          <a:xfrm>
            <a:off x="2819400" y="1981200"/>
            <a:ext cx="3505200" cy="1600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ROWS = 5</a:t>
            </a:r>
          </a:p>
          <a:p>
            <a:pPr>
              <a:defRPr/>
            </a:pPr>
            <a:r>
              <a:rPr lang="en-US" dirty="0">
                <a:latin typeface="Consolas" pitchFamily="49" charset="0"/>
                <a:cs typeface="Consolas" pitchFamily="49" charset="0"/>
              </a:rPr>
              <a:t>COLUMNS = 20</a:t>
            </a:r>
          </a:p>
          <a:p>
            <a:pPr>
              <a:defRPr/>
            </a:pPr>
            <a:r>
              <a:rPr lang="en-US" dirty="0">
                <a:latin typeface="Consolas" pitchFamily="49" charset="0"/>
                <a:cs typeface="Consolas" pitchFamily="49" charset="0"/>
              </a:rPr>
              <a:t>for i in range(ROWS) :</a:t>
            </a:r>
          </a:p>
          <a:p>
            <a:pPr>
              <a:defRPr/>
            </a:pPr>
            <a:r>
              <a:rPr lang="en-US" dirty="0">
                <a:latin typeface="Consolas" pitchFamily="49" charset="0"/>
                <a:cs typeface="Consolas" pitchFamily="49" charset="0"/>
              </a:rPr>
              <a:t>    row = [0] * COLUMNS</a:t>
            </a:r>
          </a:p>
          <a:p>
            <a:pPr>
              <a:defRPr/>
            </a:pPr>
            <a:r>
              <a:rPr lang="en-US" dirty="0">
                <a:latin typeface="Consolas" pitchFamily="49" charset="0"/>
                <a:cs typeface="Consolas" pitchFamily="49" charset="0"/>
              </a:rPr>
              <a:t>    table.append(row)</a:t>
            </a:r>
            <a:endParaRPr lang="en-US" kern="0" dirty="0">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CC4A30B9-AD64-45E9-A41F-E19363A237DF}"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83</a:t>
            </a:fld>
            <a:endParaRPr lang="en-US" altLang="en-US"/>
          </a:p>
        </p:txBody>
      </p:sp>
      <p:sp>
        <p:nvSpPr>
          <p:cNvPr id="7" name="Content Placeholder 2"/>
          <p:cNvSpPr txBox="1">
            <a:spLocks/>
          </p:cNvSpPr>
          <p:nvPr/>
        </p:nvSpPr>
        <p:spPr>
          <a:xfrm>
            <a:off x="822958" y="3886200"/>
            <a:ext cx="7543801" cy="60960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altLang="en-US" dirty="0" smtClean="0">
                <a:ea typeface="ＭＳ Ｐゴシック" panose="020B0600070205080204" pitchFamily="34" charset="-128"/>
              </a:rPr>
              <a:t>The result is a table that consists of 5 rows and 20 columns</a:t>
            </a:r>
          </a:p>
          <a:p>
            <a:pPr fontAlgn="auto"/>
            <a:endParaRPr lang="en-US" altLang="en-US" sz="2800" dirty="0" smtClean="0">
              <a:ea typeface="ＭＳ Ｐゴシック" panose="020B0600070205080204" pitchFamily="34" charset="-128"/>
            </a:endParaRPr>
          </a:p>
        </p:txBody>
      </p:sp>
    </p:spTree>
    <p:extLst>
      <p:ext uri="{BB962C8B-B14F-4D97-AF65-F5344CB8AC3E}">
        <p14:creationId xmlns:p14="http://schemas.microsoft.com/office/powerpoint/2010/main" xmlns="" val="328002669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ltLang="en-US" smtClean="0"/>
              <a:t>Accessing Elements</a:t>
            </a:r>
          </a:p>
        </p:txBody>
      </p:sp>
      <p:sp>
        <p:nvSpPr>
          <p:cNvPr id="86019" name="Content Placeholder 2"/>
          <p:cNvSpPr>
            <a:spLocks noGrp="1"/>
          </p:cNvSpPr>
          <p:nvPr>
            <p:ph idx="1"/>
          </p:nvPr>
        </p:nvSpPr>
        <p:spPr>
          <a:xfrm>
            <a:off x="822959" y="1255006"/>
            <a:ext cx="7543801" cy="878594"/>
          </a:xfrm>
        </p:spPr>
        <p:txBody>
          <a:bodyPr>
            <a:normAutofit/>
          </a:bodyPr>
          <a:lstStyle/>
          <a:p>
            <a:r>
              <a:rPr lang="en-US" altLang="en-US" dirty="0" smtClean="0"/>
              <a:t>Use two index values:</a:t>
            </a:r>
          </a:p>
          <a:p>
            <a:pPr lvl="1"/>
            <a:r>
              <a:rPr lang="en-US" altLang="en-US" sz="2000" dirty="0" smtClean="0"/>
              <a:t>Row then column</a:t>
            </a:r>
          </a:p>
        </p:txBody>
      </p:sp>
      <p:sp>
        <p:nvSpPr>
          <p:cNvPr id="2" name="Date Placeholder 1"/>
          <p:cNvSpPr>
            <a:spLocks noGrp="1"/>
          </p:cNvSpPr>
          <p:nvPr>
            <p:ph type="dt" sz="half" idx="10"/>
          </p:nvPr>
        </p:nvSpPr>
        <p:spPr/>
        <p:txBody>
          <a:bodyPr/>
          <a:lstStyle/>
          <a:p>
            <a:fld id="{1DE3E4E2-2966-425B-9F47-DC0D151AC4BF}"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84</a:t>
            </a:fld>
            <a:endParaRPr lang="en-US" altLang="en-US"/>
          </a:p>
        </p:txBody>
      </p:sp>
      <p:sp>
        <p:nvSpPr>
          <p:cNvPr id="7" name="Content Placeholder 2"/>
          <p:cNvSpPr txBox="1">
            <a:spLocks/>
          </p:cNvSpPr>
          <p:nvPr/>
        </p:nvSpPr>
        <p:spPr bwMode="auto">
          <a:xfrm>
            <a:off x="533400" y="3910746"/>
            <a:ext cx="7239000" cy="1804254"/>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cs typeface="Consolas" pitchFamily="49" charset="0"/>
              </a:rPr>
              <a:t>for i in range(COUNTRIES):</a:t>
            </a:r>
            <a:endParaRPr lang="en-US" kern="0" dirty="0">
              <a:latin typeface="Consolas" pitchFamily="49" charset="0"/>
              <a:cs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cs typeface="Consolas" pitchFamily="49" charset="0"/>
              </a:rPr>
              <a:t>    </a:t>
            </a:r>
            <a:r>
              <a:rPr lang="en-US" kern="0" dirty="0">
                <a:solidFill>
                  <a:srgbClr val="00B0F0"/>
                </a:solidFill>
                <a:latin typeface="Consolas" pitchFamily="49" charset="0"/>
                <a:cs typeface="Consolas" pitchFamily="49" charset="0"/>
              </a:rPr>
              <a:t># Process the </a:t>
            </a:r>
            <a:r>
              <a:rPr lang="en-US" kern="0" dirty="0">
                <a:solidFill>
                  <a:srgbClr val="0033CC"/>
                </a:solidFill>
                <a:latin typeface="Consolas" pitchFamily="49" charset="0"/>
                <a:cs typeface="Consolas" pitchFamily="49" charset="0"/>
              </a:rPr>
              <a:t>ith</a:t>
            </a:r>
            <a:r>
              <a:rPr lang="en-US" kern="0" dirty="0">
                <a:latin typeface="Consolas" pitchFamily="49" charset="0"/>
                <a:cs typeface="Consolas" pitchFamily="49" charset="0"/>
              </a:rPr>
              <a:t> </a:t>
            </a:r>
            <a:r>
              <a:rPr lang="en-US" kern="0" dirty="0">
                <a:solidFill>
                  <a:srgbClr val="00B0F0"/>
                </a:solidFill>
                <a:latin typeface="Consolas" pitchFamily="49" charset="0"/>
                <a:cs typeface="Consolas" pitchFamily="49" charset="0"/>
              </a:rPr>
              <a:t>row</a:t>
            </a:r>
          </a:p>
          <a:p>
            <a:pPr marL="342900" indent="-342900" eaLnBrk="0" hangingPunct="0">
              <a:buClr>
                <a:srgbClr val="835E01"/>
              </a:buClr>
              <a:buSzPct val="60000"/>
              <a:buFont typeface="Wingdings" pitchFamily="2" charset="2"/>
              <a:buNone/>
              <a:defRPr/>
            </a:pPr>
            <a:r>
              <a:rPr lang="en-US" kern="0" dirty="0">
                <a:latin typeface="Consolas" pitchFamily="49" charset="0"/>
                <a:cs typeface="Consolas" pitchFamily="49" charset="0"/>
              </a:rPr>
              <a:t>    </a:t>
            </a:r>
            <a:r>
              <a:rPr lang="en-US" kern="0" dirty="0">
                <a:solidFill>
                  <a:srgbClr val="00B050"/>
                </a:solidFill>
                <a:latin typeface="Consolas" pitchFamily="49" charset="0"/>
                <a:cs typeface="Consolas" pitchFamily="49" charset="0"/>
              </a:rPr>
              <a:t>for </a:t>
            </a:r>
            <a:r>
              <a:rPr lang="en-US" dirty="0">
                <a:solidFill>
                  <a:srgbClr val="00B050"/>
                </a:solidFill>
                <a:latin typeface="Consolas" pitchFamily="49" charset="0"/>
                <a:cs typeface="Consolas" pitchFamily="49" charset="0"/>
              </a:rPr>
              <a:t>j in range(MEDALS) :</a:t>
            </a:r>
          </a:p>
          <a:p>
            <a:pPr marL="342900" indent="-342900" eaLnBrk="0" hangingPunct="0">
              <a:buClr>
                <a:srgbClr val="835E01"/>
              </a:buClr>
              <a:buSzPct val="60000"/>
              <a:buFont typeface="Wingdings" pitchFamily="2" charset="2"/>
              <a:buNone/>
              <a:defRPr/>
            </a:pPr>
            <a:r>
              <a:rPr lang="en-US" kern="0" dirty="0">
                <a:solidFill>
                  <a:srgbClr val="00B0F0"/>
                </a:solidFill>
                <a:latin typeface="Consolas" pitchFamily="49" charset="0"/>
                <a:cs typeface="Consolas" pitchFamily="49" charset="0"/>
              </a:rPr>
              <a:t>        # Process the </a:t>
            </a:r>
            <a:r>
              <a:rPr lang="en-US" kern="0" dirty="0">
                <a:solidFill>
                  <a:srgbClr val="00B050"/>
                </a:solidFill>
                <a:latin typeface="Consolas" pitchFamily="49" charset="0"/>
                <a:cs typeface="Consolas" pitchFamily="49" charset="0"/>
              </a:rPr>
              <a:t>jth</a:t>
            </a:r>
            <a:r>
              <a:rPr lang="en-US" kern="0" dirty="0">
                <a:latin typeface="Consolas" pitchFamily="49" charset="0"/>
                <a:cs typeface="Consolas" pitchFamily="49" charset="0"/>
              </a:rPr>
              <a:t> </a:t>
            </a:r>
            <a:r>
              <a:rPr lang="en-US" kern="0" dirty="0">
                <a:solidFill>
                  <a:srgbClr val="00B0F0"/>
                </a:solidFill>
                <a:latin typeface="Consolas" pitchFamily="49" charset="0"/>
                <a:cs typeface="Consolas" pitchFamily="49" charset="0"/>
              </a:rPr>
              <a:t>column in the </a:t>
            </a:r>
            <a:r>
              <a:rPr lang="en-US" kern="0" dirty="0">
                <a:solidFill>
                  <a:srgbClr val="0033CC"/>
                </a:solidFill>
                <a:latin typeface="Consolas" pitchFamily="49" charset="0"/>
                <a:cs typeface="Consolas" pitchFamily="49" charset="0"/>
              </a:rPr>
              <a:t>ith</a:t>
            </a:r>
            <a:r>
              <a:rPr lang="en-US" kern="0" dirty="0">
                <a:latin typeface="Consolas" pitchFamily="49" charset="0"/>
                <a:cs typeface="Consolas" pitchFamily="49" charset="0"/>
              </a:rPr>
              <a:t> </a:t>
            </a:r>
            <a:r>
              <a:rPr lang="en-US" kern="0" dirty="0">
                <a:solidFill>
                  <a:srgbClr val="00B0F0"/>
                </a:solidFill>
                <a:latin typeface="Consolas" pitchFamily="49" charset="0"/>
                <a:cs typeface="Consolas" pitchFamily="49" charset="0"/>
              </a:rPr>
              <a:t>row</a:t>
            </a:r>
          </a:p>
          <a:p>
            <a:pPr marL="342900" indent="-342900" eaLnBrk="0" hangingPunct="0">
              <a:buClr>
                <a:srgbClr val="835E01"/>
              </a:buClr>
              <a:buSzPct val="60000"/>
              <a:buFont typeface="Wingdings" pitchFamily="2" charset="2"/>
              <a:buNone/>
              <a:defRPr/>
            </a:pPr>
            <a:r>
              <a:rPr lang="en-US" kern="0" dirty="0">
                <a:latin typeface="Consolas" pitchFamily="49" charset="0"/>
                <a:cs typeface="Consolas" pitchFamily="49" charset="0"/>
              </a:rPr>
              <a:t>        </a:t>
            </a:r>
            <a:r>
              <a:rPr lang="en-US" dirty="0">
                <a:latin typeface="Consolas" pitchFamily="49" charset="0"/>
                <a:cs typeface="Consolas" pitchFamily="49" charset="0"/>
              </a:rPr>
              <a:t>print("%8d" % counts[</a:t>
            </a:r>
            <a:r>
              <a:rPr lang="en-US" dirty="0">
                <a:solidFill>
                  <a:srgbClr val="0033CC"/>
                </a:solidFill>
                <a:latin typeface="Consolas" pitchFamily="49" charset="0"/>
                <a:cs typeface="Consolas" pitchFamily="49" charset="0"/>
              </a:rPr>
              <a:t>i</a:t>
            </a:r>
            <a:r>
              <a:rPr lang="en-US" dirty="0">
                <a:latin typeface="Consolas" pitchFamily="49" charset="0"/>
                <a:cs typeface="Consolas" pitchFamily="49" charset="0"/>
              </a:rPr>
              <a:t>][</a:t>
            </a:r>
            <a:r>
              <a:rPr lang="en-US" dirty="0">
                <a:solidFill>
                  <a:srgbClr val="00B050"/>
                </a:solidFill>
                <a:latin typeface="Consolas" pitchFamily="49" charset="0"/>
                <a:cs typeface="Consolas" pitchFamily="49" charset="0"/>
              </a:rPr>
              <a:t>j</a:t>
            </a:r>
            <a:r>
              <a:rPr lang="en-US" dirty="0">
                <a:latin typeface="Consolas" pitchFamily="49" charset="0"/>
                <a:cs typeface="Consolas" pitchFamily="49" charset="0"/>
              </a:rPr>
              <a:t>], end="")</a:t>
            </a:r>
            <a:r>
              <a:rPr lang="en-US" kern="0" dirty="0">
                <a:latin typeface="Consolas" pitchFamily="49" charset="0"/>
                <a:cs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cs typeface="Consolas" pitchFamily="49" charset="0"/>
              </a:rPr>
              <a:t>    print() </a:t>
            </a:r>
            <a:r>
              <a:rPr lang="en-US" kern="0" dirty="0">
                <a:solidFill>
                  <a:srgbClr val="00B0F0"/>
                </a:solidFill>
                <a:latin typeface="Consolas" pitchFamily="49" charset="0"/>
                <a:cs typeface="Consolas" pitchFamily="49" charset="0"/>
              </a:rPr>
              <a:t># Start a new line at the end of the row</a:t>
            </a:r>
          </a:p>
          <a:p>
            <a:pPr marL="342900" indent="-342900" eaLnBrk="0" hangingPunct="0">
              <a:buClr>
                <a:srgbClr val="835E01"/>
              </a:buClr>
              <a:buSzPct val="60000"/>
              <a:buFont typeface="Wingdings" pitchFamily="2" charset="2"/>
              <a:buNone/>
              <a:defRPr/>
            </a:pPr>
            <a:endParaRPr lang="en-US" kern="0" dirty="0">
              <a:solidFill>
                <a:srgbClr val="0033CC"/>
              </a:solidFill>
              <a:latin typeface="Consolas" pitchFamily="49" charset="0"/>
            </a:endParaRPr>
          </a:p>
        </p:txBody>
      </p:sp>
      <p:pic>
        <p:nvPicPr>
          <p:cNvPr id="86021"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15000" y="685800"/>
            <a:ext cx="3429000" cy="282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838200" y="2133600"/>
            <a:ext cx="457200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latin typeface="Consolas" pitchFamily="49" charset="0"/>
              </a:rPr>
              <a:t>medalCount = counts[</a:t>
            </a:r>
            <a:r>
              <a:rPr lang="en-US" sz="2000" kern="0" dirty="0">
                <a:solidFill>
                  <a:srgbClr val="0033CC"/>
                </a:solidFill>
                <a:latin typeface="Consolas" pitchFamily="49" charset="0"/>
              </a:rPr>
              <a:t>3</a:t>
            </a:r>
            <a:r>
              <a:rPr lang="en-US" sz="2000" kern="0" dirty="0">
                <a:latin typeface="Consolas" pitchFamily="49" charset="0"/>
              </a:rPr>
              <a:t>][</a:t>
            </a:r>
            <a:r>
              <a:rPr lang="en-US" sz="2000" kern="0" dirty="0">
                <a:solidFill>
                  <a:srgbClr val="00B050"/>
                </a:solidFill>
                <a:latin typeface="Consolas" pitchFamily="49" charset="0"/>
              </a:rPr>
              <a:t>1</a:t>
            </a:r>
            <a:r>
              <a:rPr lang="en-US" sz="2000" kern="0" dirty="0">
                <a:latin typeface="Consolas" pitchFamily="49" charset="0"/>
              </a:rPr>
              <a:t>]</a:t>
            </a:r>
            <a:endParaRPr lang="en-US" sz="2000" kern="0" dirty="0">
              <a:solidFill>
                <a:srgbClr val="00B0F0"/>
              </a:solidFill>
              <a:latin typeface="Consolas" pitchFamily="49" charset="0"/>
            </a:endParaRPr>
          </a:p>
        </p:txBody>
      </p:sp>
      <p:sp>
        <p:nvSpPr>
          <p:cNvPr id="11" name="Content Placeholder 2"/>
          <p:cNvSpPr txBox="1">
            <a:spLocks/>
          </p:cNvSpPr>
          <p:nvPr/>
        </p:nvSpPr>
        <p:spPr>
          <a:xfrm>
            <a:off x="811236" y="2698855"/>
            <a:ext cx="7543801" cy="118508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altLang="en-US" dirty="0" smtClean="0"/>
              <a:t>To print</a:t>
            </a:r>
          </a:p>
          <a:p>
            <a:pPr lvl="1" fontAlgn="auto"/>
            <a:r>
              <a:rPr lang="en-US" altLang="en-US" sz="2000" dirty="0" smtClean="0"/>
              <a:t>Use nested for loops</a:t>
            </a:r>
          </a:p>
          <a:p>
            <a:pPr lvl="1" fontAlgn="auto"/>
            <a:r>
              <a:rPr lang="en-US" altLang="en-US" sz="2000" dirty="0" smtClean="0"/>
              <a:t>Outer row(</a:t>
            </a:r>
            <a:r>
              <a:rPr lang="en-US" altLang="en-US" sz="2000" dirty="0" err="1" smtClean="0"/>
              <a:t>i</a:t>
            </a:r>
            <a:r>
              <a:rPr lang="en-US" altLang="en-US" sz="2000" dirty="0" smtClean="0"/>
              <a:t>) , inner column(j) :</a:t>
            </a:r>
          </a:p>
        </p:txBody>
      </p:sp>
    </p:spTree>
    <p:extLst>
      <p:ext uri="{BB962C8B-B14F-4D97-AF65-F5344CB8AC3E}">
        <p14:creationId xmlns:p14="http://schemas.microsoft.com/office/powerpoint/2010/main" xmlns="" val="388435991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ltLang="en-US" smtClean="0"/>
              <a:t>Locating Neighboring Elements</a:t>
            </a:r>
          </a:p>
        </p:txBody>
      </p:sp>
      <p:sp>
        <p:nvSpPr>
          <p:cNvPr id="87043" name="Content Placeholder 2"/>
          <p:cNvSpPr>
            <a:spLocks noGrp="1"/>
          </p:cNvSpPr>
          <p:nvPr>
            <p:ph idx="1"/>
          </p:nvPr>
        </p:nvSpPr>
        <p:spPr/>
        <p:txBody>
          <a:bodyPr>
            <a:normAutofit/>
          </a:bodyPr>
          <a:lstStyle/>
          <a:p>
            <a:r>
              <a:rPr lang="en-US" altLang="en-US" dirty="0" smtClean="0"/>
              <a:t>Some programs that work with two-dimensional lists need to locate the elements that are adjacent to an element </a:t>
            </a:r>
          </a:p>
          <a:p>
            <a:r>
              <a:rPr lang="en-US" altLang="en-US" dirty="0" smtClean="0"/>
              <a:t>This task is particularly common in games</a:t>
            </a:r>
          </a:p>
          <a:p>
            <a:r>
              <a:rPr lang="en-US" altLang="en-US" dirty="0" smtClean="0"/>
              <a:t>You are at </a:t>
            </a:r>
            <a:r>
              <a:rPr lang="en-US" altLang="en-US" dirty="0" err="1" smtClean="0"/>
              <a:t>loc</a:t>
            </a:r>
            <a:r>
              <a:rPr lang="en-US" altLang="en-US" dirty="0" smtClean="0"/>
              <a:t>  i, j</a:t>
            </a:r>
          </a:p>
          <a:p>
            <a:r>
              <a:rPr lang="en-US" altLang="en-US" dirty="0" smtClean="0"/>
              <a:t>Watch out for edges!</a:t>
            </a:r>
          </a:p>
          <a:p>
            <a:pPr lvl="1"/>
            <a:r>
              <a:rPr lang="en-US" altLang="en-US" sz="2000" dirty="0" smtClean="0"/>
              <a:t>No negative indexes!</a:t>
            </a:r>
          </a:p>
          <a:p>
            <a:pPr lvl="1"/>
            <a:r>
              <a:rPr lang="en-US" altLang="en-US" sz="2000" dirty="0" smtClean="0"/>
              <a:t>Not off the </a:t>
            </a:r>
            <a:r>
              <a:rPr lang="en-US" altLang="ja-JP" sz="2000" dirty="0" smtClean="0"/>
              <a:t>‘board</a:t>
            </a:r>
            <a:r>
              <a:rPr lang="fr-FR" altLang="ja-JP" sz="2000" dirty="0" smtClean="0"/>
              <a:t>’</a:t>
            </a:r>
            <a:endParaRPr lang="en-US" altLang="en-US" sz="2000" dirty="0" smtClean="0"/>
          </a:p>
        </p:txBody>
      </p:sp>
      <p:sp>
        <p:nvSpPr>
          <p:cNvPr id="2" name="Date Placeholder 1"/>
          <p:cNvSpPr>
            <a:spLocks noGrp="1"/>
          </p:cNvSpPr>
          <p:nvPr>
            <p:ph type="dt" sz="half" idx="10"/>
          </p:nvPr>
        </p:nvSpPr>
        <p:spPr/>
        <p:txBody>
          <a:bodyPr/>
          <a:lstStyle/>
          <a:p>
            <a:fld id="{69318631-1804-4460-9755-CA2667F4F9BE}"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85</a:t>
            </a:fld>
            <a:endParaRPr lang="en-US" altLang="en-US"/>
          </a:p>
        </p:txBody>
      </p:sp>
      <p:pic>
        <p:nvPicPr>
          <p:cNvPr id="73734" name="Picture 2"/>
          <p:cNvPicPr>
            <a:picLocks noChangeAspect="1" noChangeArrowheads="1"/>
          </p:cNvPicPr>
          <p:nvPr/>
        </p:nvPicPr>
        <p:blipFill>
          <a:blip r:embed="rId3" cstate="print"/>
          <a:srcRect/>
          <a:stretch>
            <a:fillRect/>
          </a:stretch>
        </p:blipFill>
        <p:spPr bwMode="auto">
          <a:xfrm>
            <a:off x="3886200" y="2590800"/>
            <a:ext cx="3962400" cy="32115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spTree>
    <p:extLst>
      <p:ext uri="{BB962C8B-B14F-4D97-AF65-F5344CB8AC3E}">
        <p14:creationId xmlns:p14="http://schemas.microsoft.com/office/powerpoint/2010/main" xmlns="" val="10049843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3"/>
          <p:cNvPicPr>
            <a:picLocks noChangeAspect="1" noChangeArrowheads="1"/>
          </p:cNvPicPr>
          <p:nvPr/>
        </p:nvPicPr>
        <p:blipFill>
          <a:blip r:embed="rId3" cstate="print"/>
          <a:srcRect/>
          <a:stretch>
            <a:fillRect/>
          </a:stretch>
        </p:blipFill>
        <p:spPr bwMode="auto">
          <a:xfrm>
            <a:off x="5105400" y="1371600"/>
            <a:ext cx="3705225" cy="3438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sp>
        <p:nvSpPr>
          <p:cNvPr id="88067" name="Title 1"/>
          <p:cNvSpPr>
            <a:spLocks noGrp="1"/>
          </p:cNvSpPr>
          <p:nvPr>
            <p:ph type="title"/>
          </p:nvPr>
        </p:nvSpPr>
        <p:spPr/>
        <p:txBody>
          <a:bodyPr/>
          <a:lstStyle/>
          <a:p>
            <a:r>
              <a:rPr lang="en-US" altLang="en-US" smtClean="0">
                <a:ea typeface="ＭＳ Ｐゴシック" panose="020B0600070205080204" pitchFamily="34" charset="-128"/>
              </a:rPr>
              <a:t>Adding Rows and Columns</a:t>
            </a:r>
          </a:p>
        </p:txBody>
      </p:sp>
      <p:sp>
        <p:nvSpPr>
          <p:cNvPr id="88068" name="Content Placeholder 2"/>
          <p:cNvSpPr>
            <a:spLocks noGrp="1"/>
          </p:cNvSpPr>
          <p:nvPr>
            <p:ph idx="1"/>
          </p:nvPr>
        </p:nvSpPr>
        <p:spPr>
          <a:xfrm>
            <a:off x="330200" y="1143000"/>
            <a:ext cx="8556625" cy="5105400"/>
          </a:xfrm>
        </p:spPr>
        <p:txBody>
          <a:bodyPr/>
          <a:lstStyle/>
          <a:p>
            <a:r>
              <a:rPr lang="en-US" altLang="en-US" dirty="0" smtClean="0">
                <a:ea typeface="ＭＳ Ｐゴシック" panose="020B0600070205080204" pitchFamily="34" charset="-128"/>
              </a:rPr>
              <a:t>Rows (x)	                              Columns (y)</a:t>
            </a:r>
          </a:p>
        </p:txBody>
      </p:sp>
      <p:sp>
        <p:nvSpPr>
          <p:cNvPr id="6" name="Content Placeholder 2"/>
          <p:cNvSpPr txBox="1">
            <a:spLocks/>
          </p:cNvSpPr>
          <p:nvPr/>
        </p:nvSpPr>
        <p:spPr bwMode="auto">
          <a:xfrm>
            <a:off x="381000" y="1828800"/>
            <a:ext cx="42672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total = 0</a:t>
            </a:r>
          </a:p>
          <a:p>
            <a:pPr marL="342900" indent="-342900" eaLnBrk="0" hangingPunct="0">
              <a:buClr>
                <a:srgbClr val="835E01"/>
              </a:buClr>
              <a:buSzPct val="60000"/>
              <a:buFont typeface="Wingdings" pitchFamily="2" charset="2"/>
              <a:buNone/>
              <a:defRPr/>
            </a:pPr>
            <a:r>
              <a:rPr lang="en-US" kern="0" dirty="0">
                <a:latin typeface="Consolas" pitchFamily="49" charset="0"/>
              </a:rPr>
              <a:t>for </a:t>
            </a:r>
            <a:r>
              <a:rPr lang="en-US" kern="0" dirty="0">
                <a:solidFill>
                  <a:srgbClr val="0033CC"/>
                </a:solidFill>
                <a:latin typeface="Consolas" pitchFamily="49" charset="0"/>
              </a:rPr>
              <a:t>j</a:t>
            </a:r>
            <a:r>
              <a:rPr lang="en-US" kern="0" dirty="0">
                <a:latin typeface="Consolas" pitchFamily="49" charset="0"/>
              </a:rPr>
              <a:t> in range(MEDALS):</a:t>
            </a:r>
          </a:p>
          <a:p>
            <a:pPr marL="342900" indent="-342900" eaLnBrk="0" hangingPunct="0">
              <a:buClr>
                <a:srgbClr val="835E01"/>
              </a:buClr>
              <a:buSzPct val="60000"/>
              <a:buFont typeface="Wingdings" pitchFamily="2" charset="2"/>
              <a:buNone/>
              <a:defRPr/>
            </a:pPr>
            <a:r>
              <a:rPr lang="en-US" kern="0" dirty="0">
                <a:latin typeface="Consolas" pitchFamily="49" charset="0"/>
              </a:rPr>
              <a:t>    total = total + counts[i][</a:t>
            </a:r>
            <a:r>
              <a:rPr lang="en-US" kern="0" dirty="0">
                <a:solidFill>
                  <a:srgbClr val="0033CC"/>
                </a:solidFill>
                <a:latin typeface="Consolas" pitchFamily="49" charset="0"/>
              </a:rPr>
              <a:t>j</a:t>
            </a:r>
            <a:r>
              <a:rPr lang="en-US" kern="0" dirty="0">
                <a:latin typeface="Consolas" pitchFamily="49" charset="0"/>
              </a:rPr>
              <a:t>]</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p:txBody>
      </p:sp>
      <p:pic>
        <p:nvPicPr>
          <p:cNvPr id="74760" name="Picture 2"/>
          <p:cNvPicPr>
            <a:picLocks noChangeAspect="1" noChangeArrowheads="1"/>
          </p:cNvPicPr>
          <p:nvPr/>
        </p:nvPicPr>
        <p:blipFill>
          <a:blip r:embed="rId4" cstate="print"/>
          <a:srcRect/>
          <a:stretch>
            <a:fillRect/>
          </a:stretch>
        </p:blipFill>
        <p:spPr bwMode="auto">
          <a:xfrm>
            <a:off x="685800" y="3457575"/>
            <a:ext cx="3143250" cy="2314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sp>
        <p:nvSpPr>
          <p:cNvPr id="9" name="Content Placeholder 2"/>
          <p:cNvSpPr txBox="1">
            <a:spLocks/>
          </p:cNvSpPr>
          <p:nvPr/>
        </p:nvSpPr>
        <p:spPr bwMode="auto">
          <a:xfrm>
            <a:off x="4267200" y="5048250"/>
            <a:ext cx="4619625" cy="97155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total = 0</a:t>
            </a:r>
          </a:p>
          <a:p>
            <a:pPr marL="342900" indent="-342900" eaLnBrk="0" hangingPunct="0">
              <a:buClr>
                <a:srgbClr val="835E01"/>
              </a:buClr>
              <a:buSzPct val="60000"/>
              <a:buFont typeface="Wingdings" pitchFamily="2" charset="2"/>
              <a:buNone/>
              <a:defRPr/>
            </a:pPr>
            <a:r>
              <a:rPr lang="en-US" kern="0" dirty="0">
                <a:latin typeface="Consolas" pitchFamily="49" charset="0"/>
              </a:rPr>
              <a:t>for </a:t>
            </a:r>
            <a:r>
              <a:rPr lang="en-US" kern="0" dirty="0">
                <a:solidFill>
                  <a:srgbClr val="00B050"/>
                </a:solidFill>
                <a:latin typeface="Consolas" pitchFamily="49" charset="0"/>
              </a:rPr>
              <a:t>i</a:t>
            </a:r>
            <a:r>
              <a:rPr lang="en-US" kern="0" dirty="0">
                <a:latin typeface="Consolas" pitchFamily="49" charset="0"/>
              </a:rPr>
              <a:t> in range(MEDALS):</a:t>
            </a:r>
          </a:p>
          <a:p>
            <a:pPr marL="342900" indent="-342900" eaLnBrk="0" hangingPunct="0">
              <a:buClr>
                <a:srgbClr val="835E01"/>
              </a:buClr>
              <a:buSzPct val="60000"/>
              <a:buFont typeface="Wingdings" pitchFamily="2" charset="2"/>
              <a:buNone/>
              <a:defRPr/>
            </a:pPr>
            <a:r>
              <a:rPr lang="en-US" kern="0" dirty="0">
                <a:latin typeface="Consolas" pitchFamily="49" charset="0"/>
              </a:rPr>
              <a:t>    total = total + counts[</a:t>
            </a:r>
            <a:r>
              <a:rPr lang="en-US" kern="0" dirty="0">
                <a:solidFill>
                  <a:srgbClr val="00B050"/>
                </a:solidFill>
                <a:latin typeface="Consolas" pitchFamily="49" charset="0"/>
              </a:rPr>
              <a:t>i</a:t>
            </a:r>
            <a:r>
              <a:rPr lang="en-US" kern="0" dirty="0">
                <a:latin typeface="Consolas" pitchFamily="49" charset="0"/>
              </a:rPr>
              <a:t>][j]</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p:txBody>
      </p:sp>
      <p:sp>
        <p:nvSpPr>
          <p:cNvPr id="2" name="Date Placeholder 1"/>
          <p:cNvSpPr>
            <a:spLocks noGrp="1"/>
          </p:cNvSpPr>
          <p:nvPr>
            <p:ph type="dt" sz="half" idx="10"/>
          </p:nvPr>
        </p:nvSpPr>
        <p:spPr/>
        <p:txBody>
          <a:bodyPr/>
          <a:lstStyle/>
          <a:p>
            <a:fld id="{C734CB71-8791-47E2-A38E-0F7FBFECC5AC}"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86</a:t>
            </a:fld>
            <a:endParaRPr lang="en-US" altLang="en-US"/>
          </a:p>
        </p:txBody>
      </p:sp>
    </p:spTree>
    <p:extLst>
      <p:ext uri="{BB962C8B-B14F-4D97-AF65-F5344CB8AC3E}">
        <p14:creationId xmlns:p14="http://schemas.microsoft.com/office/powerpoint/2010/main" xmlns="" val="217684148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ltLang="en-US" smtClean="0">
                <a:ea typeface="ＭＳ Ｐゴシック" panose="020B0600070205080204" pitchFamily="34" charset="-128"/>
              </a:rPr>
              <a:t>Using Tables With Functions</a:t>
            </a:r>
          </a:p>
        </p:txBody>
      </p:sp>
      <p:sp>
        <p:nvSpPr>
          <p:cNvPr id="89091" name="Content Placeholder 2"/>
          <p:cNvSpPr>
            <a:spLocks noGrp="1"/>
          </p:cNvSpPr>
          <p:nvPr>
            <p:ph idx="1"/>
          </p:nvPr>
        </p:nvSpPr>
        <p:spPr>
          <a:xfrm>
            <a:off x="822959" y="1255006"/>
            <a:ext cx="7543801" cy="2173994"/>
          </a:xfrm>
        </p:spPr>
        <p:txBody>
          <a:bodyPr>
            <a:normAutofit lnSpcReduction="10000"/>
          </a:bodyPr>
          <a:lstStyle/>
          <a:p>
            <a:r>
              <a:rPr lang="en-US" altLang="en-US" dirty="0" smtClean="0">
                <a:ea typeface="ＭＳ Ｐゴシック" panose="020B0600070205080204" pitchFamily="34" charset="-128"/>
              </a:rPr>
              <a:t>When you pass a table to a function, you will want to recover the dimensions of the table. If </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values</a:t>
            </a:r>
            <a:r>
              <a:rPr lang="en-US" altLang="en-US" dirty="0" smtClean="0">
                <a:ea typeface="ＭＳ Ｐゴシック" panose="020B0600070205080204" pitchFamily="34" charset="-128"/>
              </a:rPr>
              <a:t> is a table, then:</a:t>
            </a:r>
          </a:p>
          <a:p>
            <a:pPr marL="0" indent="0">
              <a:buNone/>
            </a:pP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len</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(values) is the number of rows</a:t>
            </a:r>
          </a:p>
          <a:p>
            <a:pPr marL="0" indent="0">
              <a:buNone/>
            </a:pP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len</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(values[0]) is the number of columns</a:t>
            </a:r>
          </a:p>
          <a:p>
            <a:r>
              <a:rPr lang="en-US" altLang="en-US" dirty="0" smtClean="0">
                <a:ea typeface="ＭＳ Ｐゴシック" panose="020B0600070205080204" pitchFamily="34" charset="-128"/>
              </a:rPr>
              <a:t>For example, the following function computes the sum of all elements in a table:</a:t>
            </a:r>
          </a:p>
        </p:txBody>
      </p:sp>
      <p:sp>
        <p:nvSpPr>
          <p:cNvPr id="6" name="Content Placeholder 2"/>
          <p:cNvSpPr txBox="1">
            <a:spLocks/>
          </p:cNvSpPr>
          <p:nvPr/>
        </p:nvSpPr>
        <p:spPr bwMode="auto">
          <a:xfrm>
            <a:off x="990600" y="3657600"/>
            <a:ext cx="7086600" cy="1905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sum(values) :</a:t>
            </a:r>
          </a:p>
          <a:p>
            <a:pPr>
              <a:defRPr/>
            </a:pPr>
            <a:r>
              <a:rPr lang="en-US" dirty="0">
                <a:latin typeface="Consolas" pitchFamily="49" charset="0"/>
                <a:cs typeface="Consolas" pitchFamily="49" charset="0"/>
              </a:rPr>
              <a:t>    total = 0</a:t>
            </a:r>
          </a:p>
          <a:p>
            <a:pPr>
              <a:defRPr/>
            </a:pPr>
            <a:r>
              <a:rPr lang="en-US" dirty="0">
                <a:latin typeface="Consolas" pitchFamily="49" charset="0"/>
                <a:cs typeface="Consolas" pitchFamily="49" charset="0"/>
              </a:rPr>
              <a:t>    for i in range(len(values)) :</a:t>
            </a:r>
          </a:p>
          <a:p>
            <a:pPr>
              <a:defRPr/>
            </a:pPr>
            <a:r>
              <a:rPr lang="en-US" dirty="0">
                <a:latin typeface="Consolas" pitchFamily="49" charset="0"/>
                <a:cs typeface="Consolas" pitchFamily="49" charset="0"/>
              </a:rPr>
              <a:t>        for j in range(len(values[0])) :</a:t>
            </a:r>
          </a:p>
          <a:p>
            <a:pPr>
              <a:defRPr/>
            </a:pPr>
            <a:r>
              <a:rPr lang="en-US" dirty="0">
                <a:latin typeface="Consolas" pitchFamily="49" charset="0"/>
                <a:cs typeface="Consolas" pitchFamily="49" charset="0"/>
              </a:rPr>
              <a:t>            total = total + values[i][j]</a:t>
            </a:r>
          </a:p>
          <a:p>
            <a:pPr>
              <a:defRPr/>
            </a:pPr>
            <a:r>
              <a:rPr lang="en-US" dirty="0">
                <a:latin typeface="Consolas" pitchFamily="49" charset="0"/>
                <a:cs typeface="Consolas" pitchFamily="49" charset="0"/>
              </a:rPr>
              <a:t>return total</a:t>
            </a:r>
            <a:endParaRPr lang="en-US" kern="0" dirty="0">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4F59013B-4350-482E-A33C-594F27056CD2}"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87</a:t>
            </a:fld>
            <a:endParaRPr lang="en-US" altLang="en-US"/>
          </a:p>
        </p:txBody>
      </p:sp>
    </p:spTree>
    <p:extLst>
      <p:ext uri="{BB962C8B-B14F-4D97-AF65-F5344CB8AC3E}">
        <p14:creationId xmlns:p14="http://schemas.microsoft.com/office/powerpoint/2010/main" xmlns="" val="424829122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List Comprehension</a:t>
            </a:r>
            <a:endParaRPr lang="en-US" dirty="0"/>
          </a:p>
        </p:txBody>
      </p:sp>
      <p:sp>
        <p:nvSpPr>
          <p:cNvPr id="7" name="Text Placeholder 6"/>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DD6CCED7-1CDB-4CDF-8D2E-EEE88CC5B6AE}" type="datetime1">
              <a:rPr lang="en-US" smtClean="0"/>
              <a:pPr/>
              <a:t>7/16/2017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2D440456-871D-4460-9198-DA705D47E4FB}" type="slidenum">
              <a:rPr lang="en-US" altLang="en-US" smtClean="0"/>
              <a:pPr/>
              <a:t>88</a:t>
            </a:fld>
            <a:endParaRPr lang="en-US" altLang="en-US"/>
          </a:p>
        </p:txBody>
      </p:sp>
    </p:spTree>
    <p:extLst>
      <p:ext uri="{BB962C8B-B14F-4D97-AF65-F5344CB8AC3E}">
        <p14:creationId xmlns:p14="http://schemas.microsoft.com/office/powerpoint/2010/main" xmlns="" val="278986920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dirty="0" smtClean="0"/>
              <a:t>What Is List Comprehension</a:t>
            </a:r>
          </a:p>
        </p:txBody>
      </p:sp>
      <p:sp>
        <p:nvSpPr>
          <p:cNvPr id="92163" name="Content Placeholder 2"/>
          <p:cNvSpPr>
            <a:spLocks noGrp="1"/>
          </p:cNvSpPr>
          <p:nvPr>
            <p:ph idx="1"/>
          </p:nvPr>
        </p:nvSpPr>
        <p:spPr/>
        <p:txBody>
          <a:bodyPr/>
          <a:lstStyle/>
          <a:p>
            <a:r>
              <a:rPr lang="en-US" altLang="en-US" dirty="0" smtClean="0"/>
              <a:t>A list comprehension creates a list out of an existing sequence of data.</a:t>
            </a:r>
          </a:p>
          <a:p>
            <a:r>
              <a:rPr lang="en-US" altLang="en-US" dirty="0" smtClean="0"/>
              <a:t>It iterates through the existing sequence of data and filters out some of the elements, does work with each of these elements, and stores each result into the new list.  The existing sequence of data is not modified.</a:t>
            </a:r>
          </a:p>
          <a:p>
            <a:r>
              <a:rPr lang="en-US" altLang="en-US" dirty="0" smtClean="0"/>
              <a:t>Here is what a list comprehension looks like in the format of a for loop:</a:t>
            </a:r>
          </a:p>
          <a:p>
            <a:endParaRPr lang="en-US" altLang="en-US" dirty="0" smtClean="0"/>
          </a:p>
          <a:p>
            <a:endParaRPr lang="en-US" altLang="en-US" dirty="0" smtClean="0"/>
          </a:p>
          <a:p>
            <a:endParaRPr lang="en-US" altLang="en-US" dirty="0" smtClean="0"/>
          </a:p>
          <a:p>
            <a:endParaRPr lang="en-US" altLang="en-US" dirty="0" smtClean="0"/>
          </a:p>
          <a:p>
            <a:pPr>
              <a:spcBef>
                <a:spcPts val="600"/>
              </a:spcBef>
            </a:pPr>
            <a:r>
              <a:rPr lang="en-US" altLang="en-US" dirty="0" smtClean="0"/>
              <a:t>Here is the actual list comprehension:</a:t>
            </a:r>
          </a:p>
          <a:p>
            <a:pPr>
              <a:buNone/>
            </a:pPr>
            <a:endParaRPr lang="en-US" altLang="en-US" dirty="0" smtClean="0"/>
          </a:p>
        </p:txBody>
      </p:sp>
      <p:sp>
        <p:nvSpPr>
          <p:cNvPr id="2" name="Date Placeholder 1"/>
          <p:cNvSpPr>
            <a:spLocks noGrp="1"/>
          </p:cNvSpPr>
          <p:nvPr>
            <p:ph type="dt" sz="half" idx="10"/>
          </p:nvPr>
        </p:nvSpPr>
        <p:spPr/>
        <p:txBody>
          <a:bodyPr/>
          <a:lstStyle/>
          <a:p>
            <a:fld id="{30063C60-07A3-4376-B8C4-78F348D7DF92}"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89</a:t>
            </a:fld>
            <a:endParaRPr lang="en-US" altLang="en-US"/>
          </a:p>
        </p:txBody>
      </p:sp>
      <p:sp>
        <p:nvSpPr>
          <p:cNvPr id="6" name="TextBox 5"/>
          <p:cNvSpPr txBox="1"/>
          <p:nvPr/>
        </p:nvSpPr>
        <p:spPr>
          <a:xfrm>
            <a:off x="990600" y="3352800"/>
            <a:ext cx="7239000" cy="1631216"/>
          </a:xfrm>
          <a:prstGeom prst="rect">
            <a:avLst/>
          </a:prstGeom>
          <a:solidFill>
            <a:schemeClr val="bg1">
              <a:lumMod val="85000"/>
            </a:schemeClr>
          </a:solidFill>
          <a:ln>
            <a:solidFill>
              <a:schemeClr val="tx1"/>
            </a:solidFill>
          </a:ln>
        </p:spPr>
        <p:txBody>
          <a:bodyPr wrap="square" rtlCol="0">
            <a:spAutoFit/>
          </a:bodyPr>
          <a:lstStyle/>
          <a:p>
            <a:r>
              <a:rPr lang="en-US" sz="2000" dirty="0" err="1" smtClean="0">
                <a:latin typeface="+mn-lt"/>
              </a:rPr>
              <a:t>newList</a:t>
            </a:r>
            <a:r>
              <a:rPr lang="en-US" sz="2000" dirty="0" smtClean="0">
                <a:latin typeface="+mn-lt"/>
              </a:rPr>
              <a:t> = []</a:t>
            </a:r>
          </a:p>
          <a:p>
            <a:r>
              <a:rPr lang="en-US" sz="2000" dirty="0" smtClean="0">
                <a:latin typeface="+mn-lt"/>
              </a:rPr>
              <a:t>for </a:t>
            </a:r>
            <a:r>
              <a:rPr lang="en-US" sz="2000" dirty="0" err="1" smtClean="0">
                <a:latin typeface="+mn-lt"/>
              </a:rPr>
              <a:t>elem</a:t>
            </a:r>
            <a:r>
              <a:rPr lang="en-US" sz="2000" dirty="0" smtClean="0">
                <a:latin typeface="+mn-lt"/>
              </a:rPr>
              <a:t> in </a:t>
            </a:r>
            <a:r>
              <a:rPr lang="en-US" sz="2000" dirty="0" err="1" smtClean="0">
                <a:latin typeface="+mn-lt"/>
              </a:rPr>
              <a:t>existingSeq</a:t>
            </a:r>
            <a:r>
              <a:rPr lang="en-US" sz="2000" dirty="0" smtClean="0">
                <a:latin typeface="+mn-lt"/>
              </a:rPr>
              <a:t>:</a:t>
            </a:r>
          </a:p>
          <a:p>
            <a:r>
              <a:rPr lang="en-US" sz="2000" dirty="0" smtClean="0">
                <a:latin typeface="+mn-lt"/>
              </a:rPr>
              <a:t>      if </a:t>
            </a:r>
            <a:r>
              <a:rPr lang="en-US" sz="2000" dirty="0" err="1" smtClean="0">
                <a:latin typeface="+mn-lt"/>
              </a:rPr>
              <a:t>condition_with_elem</a:t>
            </a:r>
            <a:r>
              <a:rPr lang="en-US" sz="2000" dirty="0" smtClean="0">
                <a:latin typeface="+mn-lt"/>
              </a:rPr>
              <a:t>:       # filter out certain elements</a:t>
            </a:r>
          </a:p>
          <a:p>
            <a:r>
              <a:rPr lang="en-US" sz="2000" dirty="0" smtClean="0">
                <a:latin typeface="+mn-lt"/>
              </a:rPr>
              <a:t>           </a:t>
            </a:r>
            <a:r>
              <a:rPr lang="en-US" sz="2000" dirty="0" err="1" smtClean="0">
                <a:latin typeface="+mn-lt"/>
              </a:rPr>
              <a:t>newList.append</a:t>
            </a:r>
            <a:r>
              <a:rPr lang="en-US" sz="2000" dirty="0" smtClean="0">
                <a:latin typeface="+mn-lt"/>
              </a:rPr>
              <a:t>( </a:t>
            </a:r>
            <a:r>
              <a:rPr lang="en-US" sz="2000" dirty="0" err="1" smtClean="0">
                <a:latin typeface="+mn-lt"/>
              </a:rPr>
              <a:t>do_work_with_elem</a:t>
            </a:r>
            <a:r>
              <a:rPr lang="en-US" sz="2000" dirty="0" smtClean="0">
                <a:latin typeface="+mn-lt"/>
              </a:rPr>
              <a:t> )  # transform the </a:t>
            </a:r>
            <a:r>
              <a:rPr lang="en-US" sz="2000" dirty="0" err="1" smtClean="0">
                <a:latin typeface="+mn-lt"/>
              </a:rPr>
              <a:t>elem</a:t>
            </a:r>
            <a:r>
              <a:rPr lang="en-US" sz="2000" dirty="0" smtClean="0">
                <a:latin typeface="+mn-lt"/>
              </a:rPr>
              <a:t/>
            </a:r>
            <a:br>
              <a:rPr lang="en-US" sz="2000" dirty="0" smtClean="0">
                <a:latin typeface="+mn-lt"/>
              </a:rPr>
            </a:br>
            <a:r>
              <a:rPr lang="en-US" sz="2000" dirty="0" smtClean="0">
                <a:latin typeface="+mn-lt"/>
              </a:rPr>
              <a:t>					    # and store in </a:t>
            </a:r>
            <a:r>
              <a:rPr lang="en-US" sz="2000" dirty="0" err="1" smtClean="0">
                <a:latin typeface="+mn-lt"/>
              </a:rPr>
              <a:t>newList</a:t>
            </a:r>
            <a:endParaRPr lang="en-US" sz="2000" dirty="0" smtClean="0">
              <a:latin typeface="+mn-lt"/>
            </a:endParaRPr>
          </a:p>
        </p:txBody>
      </p:sp>
      <p:sp>
        <p:nvSpPr>
          <p:cNvPr id="7" name="TextBox 6"/>
          <p:cNvSpPr txBox="1"/>
          <p:nvPr/>
        </p:nvSpPr>
        <p:spPr>
          <a:xfrm>
            <a:off x="457200" y="5486400"/>
            <a:ext cx="8229600" cy="384721"/>
          </a:xfrm>
          <a:prstGeom prst="rect">
            <a:avLst/>
          </a:prstGeom>
          <a:solidFill>
            <a:schemeClr val="bg1">
              <a:lumMod val="85000"/>
            </a:schemeClr>
          </a:solidFill>
          <a:ln>
            <a:solidFill>
              <a:schemeClr val="tx1"/>
            </a:solidFill>
          </a:ln>
        </p:spPr>
        <p:txBody>
          <a:bodyPr wrap="square" rtlCol="0">
            <a:spAutoFit/>
          </a:bodyPr>
          <a:lstStyle/>
          <a:p>
            <a:r>
              <a:rPr lang="en-US" sz="1900" dirty="0" err="1" smtClean="0">
                <a:latin typeface="+mn-lt"/>
              </a:rPr>
              <a:t>newList</a:t>
            </a:r>
            <a:r>
              <a:rPr lang="en-US" sz="1900" dirty="0" smtClean="0">
                <a:latin typeface="+mn-lt"/>
              </a:rPr>
              <a:t> = [ </a:t>
            </a:r>
            <a:r>
              <a:rPr lang="en-US" sz="1900" dirty="0" err="1" smtClean="0">
                <a:latin typeface="+mn-lt"/>
              </a:rPr>
              <a:t>do_work_with_elem</a:t>
            </a:r>
            <a:r>
              <a:rPr lang="en-US" sz="1900" dirty="0" smtClean="0">
                <a:latin typeface="+mn-lt"/>
              </a:rPr>
              <a:t>  for </a:t>
            </a:r>
            <a:r>
              <a:rPr lang="en-US" sz="1900" dirty="0" err="1" smtClean="0">
                <a:latin typeface="+mn-lt"/>
              </a:rPr>
              <a:t>elem</a:t>
            </a:r>
            <a:r>
              <a:rPr lang="en-US" sz="1900" dirty="0" smtClean="0">
                <a:latin typeface="+mn-lt"/>
              </a:rPr>
              <a:t> in </a:t>
            </a:r>
            <a:r>
              <a:rPr lang="en-US" sz="1900" dirty="0" err="1" smtClean="0">
                <a:latin typeface="+mn-lt"/>
              </a:rPr>
              <a:t>existingSeq</a:t>
            </a:r>
            <a:r>
              <a:rPr lang="en-US" sz="1900" dirty="0" smtClean="0">
                <a:latin typeface="+mn-lt"/>
              </a:rPr>
              <a:t>  if </a:t>
            </a:r>
            <a:r>
              <a:rPr lang="en-US" sz="1900" dirty="0" err="1" smtClean="0">
                <a:latin typeface="+mn-lt"/>
              </a:rPr>
              <a:t>condition_with_elem</a:t>
            </a:r>
            <a:r>
              <a:rPr lang="en-US" sz="1900" dirty="0" smtClean="0">
                <a:latin typeface="+mn-lt"/>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smtClean="0"/>
              <a:t>Out of Range Errors</a:t>
            </a:r>
          </a:p>
        </p:txBody>
      </p:sp>
      <p:sp>
        <p:nvSpPr>
          <p:cNvPr id="28675" name="Content Placeholder 2"/>
          <p:cNvSpPr>
            <a:spLocks noGrp="1"/>
          </p:cNvSpPr>
          <p:nvPr>
            <p:ph idx="1"/>
          </p:nvPr>
        </p:nvSpPr>
        <p:spPr/>
        <p:txBody>
          <a:bodyPr/>
          <a:lstStyle/>
          <a:p>
            <a:r>
              <a:rPr lang="en-US" altLang="en-US" dirty="0" smtClean="0"/>
              <a:t>Out-of-Range Errors:</a:t>
            </a:r>
          </a:p>
          <a:p>
            <a:r>
              <a:rPr lang="en-US" altLang="en-US" dirty="0" smtClean="0"/>
              <a:t>Perhaps the most common error in using lists is accessing a nonexistent element</a:t>
            </a:r>
          </a:p>
          <a:p>
            <a:endParaRPr lang="en-US" altLang="en-US" dirty="0" smtClean="0"/>
          </a:p>
          <a:p>
            <a:endParaRPr lang="en-US" altLang="en-US" dirty="0" smtClean="0"/>
          </a:p>
          <a:p>
            <a:endParaRPr lang="en-US" altLang="en-US" dirty="0" smtClean="0"/>
          </a:p>
          <a:p>
            <a:endParaRPr lang="en-US" altLang="en-US" dirty="0" smtClean="0"/>
          </a:p>
          <a:p>
            <a:r>
              <a:rPr lang="en-US" altLang="en-US" dirty="0" smtClean="0"/>
              <a:t>If your program accesses a list through an out-of-range index, the program will generate an exception at run time</a:t>
            </a:r>
          </a:p>
        </p:txBody>
      </p:sp>
      <p:sp>
        <p:nvSpPr>
          <p:cNvPr id="2" name="Date Placeholder 1"/>
          <p:cNvSpPr>
            <a:spLocks noGrp="1"/>
          </p:cNvSpPr>
          <p:nvPr>
            <p:ph type="dt" sz="half" idx="10"/>
          </p:nvPr>
        </p:nvSpPr>
        <p:spPr/>
        <p:txBody>
          <a:bodyPr/>
          <a:lstStyle/>
          <a:p>
            <a:fld id="{15A535F2-963C-4A0F-9B91-837A02400210}"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9</a:t>
            </a:fld>
            <a:endParaRPr lang="en-US" altLang="en-US"/>
          </a:p>
        </p:txBody>
      </p:sp>
      <p:sp>
        <p:nvSpPr>
          <p:cNvPr id="7" name="Content Placeholder 2"/>
          <p:cNvSpPr txBox="1">
            <a:spLocks/>
          </p:cNvSpPr>
          <p:nvPr/>
        </p:nvSpPr>
        <p:spPr bwMode="auto">
          <a:xfrm>
            <a:off x="876300" y="2590801"/>
            <a:ext cx="7391400"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values = [2.3, 4.5, 7.2, 1.0, 12.2, 9.0, 15.2, 0.5]</a:t>
            </a:r>
          </a:p>
          <a:p>
            <a:pPr>
              <a:defRPr/>
            </a:pPr>
            <a:r>
              <a:rPr lang="en-US" dirty="0">
                <a:latin typeface="Consolas" pitchFamily="49" charset="0"/>
                <a:cs typeface="Consolas" pitchFamily="49" charset="0"/>
              </a:rPr>
              <a:t>values[8] = 5.4</a:t>
            </a:r>
          </a:p>
          <a:p>
            <a:pPr>
              <a:defRPr/>
            </a:pPr>
            <a:r>
              <a:rPr lang="en-US" dirty="0">
                <a:latin typeface="Consolas" pitchFamily="49" charset="0"/>
                <a:cs typeface="Consolas" pitchFamily="49" charset="0"/>
              </a:rPr>
              <a:t># Error––values has 8 elements, </a:t>
            </a:r>
          </a:p>
          <a:p>
            <a:pPr>
              <a:defRPr/>
            </a:pPr>
            <a:r>
              <a:rPr lang="en-US" dirty="0">
                <a:latin typeface="Consolas" pitchFamily="49" charset="0"/>
                <a:cs typeface="Consolas" pitchFamily="49" charset="0"/>
              </a:rPr>
              <a:t># and the index can range from 0 to 7</a:t>
            </a:r>
            <a:endParaRPr lang="fr-FR"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dirty="0" smtClean="0"/>
              <a:t>Examples (1)</a:t>
            </a:r>
          </a:p>
        </p:txBody>
      </p:sp>
      <p:sp>
        <p:nvSpPr>
          <p:cNvPr id="92163" name="Content Placeholder 2"/>
          <p:cNvSpPr>
            <a:spLocks noGrp="1"/>
          </p:cNvSpPr>
          <p:nvPr>
            <p:ph idx="1"/>
          </p:nvPr>
        </p:nvSpPr>
        <p:spPr/>
        <p:txBody>
          <a:bodyPr/>
          <a:lstStyle/>
          <a:p>
            <a:r>
              <a:rPr lang="en-US" altLang="en-US" dirty="0" err="1" smtClean="0"/>
              <a:t>myList</a:t>
            </a:r>
            <a:r>
              <a:rPr lang="en-US" altLang="en-US" dirty="0" smtClean="0"/>
              <a:t> contains negative and positive integers. Create a new list of the absolute value of all the negative values in </a:t>
            </a:r>
            <a:r>
              <a:rPr lang="en-US" altLang="en-US" dirty="0" err="1" smtClean="0"/>
              <a:t>myList</a:t>
            </a:r>
            <a:r>
              <a:rPr lang="en-US" altLang="en-US" dirty="0" smtClean="0"/>
              <a:t>.</a:t>
            </a:r>
          </a:p>
          <a:p>
            <a:r>
              <a:rPr lang="en-US" altLang="en-US" dirty="0" smtClean="0"/>
              <a:t>Loop format:</a:t>
            </a:r>
          </a:p>
          <a:p>
            <a:endParaRPr lang="en-US" altLang="en-US" dirty="0" smtClean="0"/>
          </a:p>
          <a:p>
            <a:endParaRPr lang="en-US" altLang="en-US" dirty="0" smtClean="0"/>
          </a:p>
          <a:p>
            <a:pPr>
              <a:buNone/>
            </a:pPr>
            <a:endParaRPr lang="en-US" altLang="en-US" dirty="0" smtClean="0"/>
          </a:p>
          <a:p>
            <a:pPr>
              <a:spcBef>
                <a:spcPts val="600"/>
              </a:spcBef>
            </a:pPr>
            <a:r>
              <a:rPr lang="en-US" altLang="en-US" dirty="0" smtClean="0"/>
              <a:t>List comprehension:</a:t>
            </a:r>
          </a:p>
          <a:p>
            <a:endParaRPr lang="en-US" altLang="en-US" dirty="0" smtClean="0"/>
          </a:p>
          <a:p>
            <a:endParaRPr lang="en-US" altLang="en-US" dirty="0" smtClean="0"/>
          </a:p>
          <a:p>
            <a:endParaRPr lang="en-US" altLang="en-US" dirty="0" smtClean="0"/>
          </a:p>
          <a:p>
            <a:endParaRPr lang="en-US" altLang="en-US" dirty="0" smtClean="0"/>
          </a:p>
        </p:txBody>
      </p:sp>
      <p:sp>
        <p:nvSpPr>
          <p:cNvPr id="2" name="Date Placeholder 1"/>
          <p:cNvSpPr>
            <a:spLocks noGrp="1"/>
          </p:cNvSpPr>
          <p:nvPr>
            <p:ph type="dt" sz="half" idx="10"/>
          </p:nvPr>
        </p:nvSpPr>
        <p:spPr/>
        <p:txBody>
          <a:bodyPr/>
          <a:lstStyle/>
          <a:p>
            <a:fld id="{30063C60-07A3-4376-B8C4-78F348D7DF92}"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90</a:t>
            </a:fld>
            <a:endParaRPr lang="en-US" altLang="en-US"/>
          </a:p>
        </p:txBody>
      </p:sp>
      <p:sp>
        <p:nvSpPr>
          <p:cNvPr id="6" name="TextBox 5"/>
          <p:cNvSpPr txBox="1"/>
          <p:nvPr/>
        </p:nvSpPr>
        <p:spPr>
          <a:xfrm>
            <a:off x="1066800" y="2286000"/>
            <a:ext cx="4267200" cy="1323439"/>
          </a:xfrm>
          <a:prstGeom prst="rect">
            <a:avLst/>
          </a:prstGeom>
          <a:solidFill>
            <a:schemeClr val="bg1">
              <a:lumMod val="85000"/>
            </a:schemeClr>
          </a:solidFill>
          <a:ln>
            <a:solidFill>
              <a:schemeClr val="tx1"/>
            </a:solidFill>
          </a:ln>
        </p:spPr>
        <p:txBody>
          <a:bodyPr wrap="square" rtlCol="0">
            <a:spAutoFit/>
          </a:bodyPr>
          <a:lstStyle/>
          <a:p>
            <a:r>
              <a:rPr lang="en-US" sz="2000" dirty="0" err="1" smtClean="0">
                <a:latin typeface="+mn-lt"/>
              </a:rPr>
              <a:t>newList</a:t>
            </a:r>
            <a:r>
              <a:rPr lang="en-US" sz="2000" dirty="0" smtClean="0">
                <a:latin typeface="+mn-lt"/>
              </a:rPr>
              <a:t> = [] </a:t>
            </a:r>
          </a:p>
          <a:p>
            <a:r>
              <a:rPr lang="en-US" sz="2000" dirty="0" smtClean="0">
                <a:latin typeface="+mn-lt"/>
              </a:rPr>
              <a:t>for </a:t>
            </a:r>
            <a:r>
              <a:rPr lang="en-US" sz="2000" dirty="0" err="1" smtClean="0">
                <a:latin typeface="+mn-lt"/>
              </a:rPr>
              <a:t>elem</a:t>
            </a:r>
            <a:r>
              <a:rPr lang="en-US" sz="2000" dirty="0" smtClean="0">
                <a:latin typeface="+mn-lt"/>
              </a:rPr>
              <a:t> in </a:t>
            </a:r>
            <a:r>
              <a:rPr lang="en-US" sz="2000" dirty="0" err="1" smtClean="0">
                <a:latin typeface="+mn-lt"/>
              </a:rPr>
              <a:t>myList</a:t>
            </a:r>
            <a:r>
              <a:rPr lang="en-US" sz="2000" dirty="0" smtClean="0">
                <a:latin typeface="+mn-lt"/>
              </a:rPr>
              <a:t>:</a:t>
            </a:r>
          </a:p>
          <a:p>
            <a:r>
              <a:rPr lang="en-US" sz="2000" dirty="0" smtClean="0">
                <a:latin typeface="+mn-lt"/>
              </a:rPr>
              <a:t>      if </a:t>
            </a:r>
            <a:r>
              <a:rPr lang="en-US" sz="2000" dirty="0" err="1" smtClean="0">
                <a:latin typeface="+mn-lt"/>
              </a:rPr>
              <a:t>elem</a:t>
            </a:r>
            <a:r>
              <a:rPr lang="en-US" sz="2000" dirty="0" smtClean="0">
                <a:latin typeface="+mn-lt"/>
              </a:rPr>
              <a:t> &lt; 0:</a:t>
            </a:r>
          </a:p>
          <a:p>
            <a:r>
              <a:rPr lang="en-US" sz="2000" dirty="0" smtClean="0">
                <a:latin typeface="+mn-lt"/>
              </a:rPr>
              <a:t>           </a:t>
            </a:r>
            <a:r>
              <a:rPr lang="en-US" sz="2000" dirty="0" err="1" smtClean="0">
                <a:latin typeface="+mn-lt"/>
              </a:rPr>
              <a:t>newList.append</a:t>
            </a:r>
            <a:r>
              <a:rPr lang="en-US" sz="2000" dirty="0" smtClean="0">
                <a:latin typeface="+mn-lt"/>
              </a:rPr>
              <a:t>( abs(</a:t>
            </a:r>
            <a:r>
              <a:rPr lang="en-US" sz="2000" dirty="0" err="1" smtClean="0">
                <a:latin typeface="+mn-lt"/>
              </a:rPr>
              <a:t>elem</a:t>
            </a:r>
            <a:r>
              <a:rPr lang="en-US" sz="2000" dirty="0" smtClean="0">
                <a:latin typeface="+mn-lt"/>
              </a:rPr>
              <a:t>) )</a:t>
            </a:r>
          </a:p>
        </p:txBody>
      </p:sp>
      <p:sp>
        <p:nvSpPr>
          <p:cNvPr id="7" name="TextBox 6"/>
          <p:cNvSpPr txBox="1"/>
          <p:nvPr/>
        </p:nvSpPr>
        <p:spPr>
          <a:xfrm>
            <a:off x="1066800" y="4114800"/>
            <a:ext cx="5486400" cy="384721"/>
          </a:xfrm>
          <a:prstGeom prst="rect">
            <a:avLst/>
          </a:prstGeom>
          <a:solidFill>
            <a:schemeClr val="bg1">
              <a:lumMod val="85000"/>
            </a:schemeClr>
          </a:solidFill>
          <a:ln>
            <a:solidFill>
              <a:schemeClr val="tx1"/>
            </a:solidFill>
          </a:ln>
        </p:spPr>
        <p:txBody>
          <a:bodyPr wrap="square" rtlCol="0">
            <a:spAutoFit/>
          </a:bodyPr>
          <a:lstStyle/>
          <a:p>
            <a:r>
              <a:rPr lang="en-US" sz="1900" dirty="0" err="1" smtClean="0">
                <a:latin typeface="+mn-lt"/>
              </a:rPr>
              <a:t>newList</a:t>
            </a:r>
            <a:r>
              <a:rPr lang="en-US" sz="1900" dirty="0" smtClean="0">
                <a:latin typeface="+mn-lt"/>
              </a:rPr>
              <a:t> = [ abs(</a:t>
            </a:r>
            <a:r>
              <a:rPr lang="en-US" sz="1900" dirty="0" err="1" smtClean="0">
                <a:latin typeface="+mn-lt"/>
              </a:rPr>
              <a:t>elem</a:t>
            </a:r>
            <a:r>
              <a:rPr lang="en-US" sz="1900" dirty="0" smtClean="0">
                <a:latin typeface="+mn-lt"/>
              </a:rPr>
              <a:t>)  for </a:t>
            </a:r>
            <a:r>
              <a:rPr lang="en-US" sz="1900" dirty="0" err="1" smtClean="0">
                <a:latin typeface="+mn-lt"/>
              </a:rPr>
              <a:t>elem</a:t>
            </a:r>
            <a:r>
              <a:rPr lang="en-US" sz="1900" dirty="0" smtClean="0">
                <a:latin typeface="+mn-lt"/>
              </a:rPr>
              <a:t> in </a:t>
            </a:r>
            <a:r>
              <a:rPr lang="en-US" sz="1900" dirty="0" err="1" smtClean="0">
                <a:latin typeface="+mn-lt"/>
              </a:rPr>
              <a:t>myList</a:t>
            </a:r>
            <a:r>
              <a:rPr lang="en-US" sz="1900" dirty="0" smtClean="0">
                <a:latin typeface="+mn-lt"/>
              </a:rPr>
              <a:t>  if </a:t>
            </a:r>
            <a:r>
              <a:rPr lang="en-US" sz="1900" dirty="0" err="1" smtClean="0">
                <a:latin typeface="+mn-lt"/>
              </a:rPr>
              <a:t>elem</a:t>
            </a:r>
            <a:r>
              <a:rPr lang="en-US" sz="1900" dirty="0" smtClean="0">
                <a:latin typeface="+mn-lt"/>
              </a:rPr>
              <a:t> &lt; 0 ]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dirty="0" smtClean="0"/>
              <a:t>Examples (2)</a:t>
            </a:r>
          </a:p>
        </p:txBody>
      </p:sp>
      <p:sp>
        <p:nvSpPr>
          <p:cNvPr id="92163" name="Content Placeholder 2"/>
          <p:cNvSpPr>
            <a:spLocks noGrp="1"/>
          </p:cNvSpPr>
          <p:nvPr>
            <p:ph idx="1"/>
          </p:nvPr>
        </p:nvSpPr>
        <p:spPr/>
        <p:txBody>
          <a:bodyPr/>
          <a:lstStyle/>
          <a:p>
            <a:r>
              <a:rPr lang="en-US" altLang="en-US" dirty="0" err="1" smtClean="0"/>
              <a:t>celsius</a:t>
            </a:r>
            <a:r>
              <a:rPr lang="en-US" altLang="en-US" dirty="0" smtClean="0"/>
              <a:t> is a </a:t>
            </a:r>
            <a:r>
              <a:rPr lang="en-US" altLang="en-US" dirty="0" err="1" smtClean="0"/>
              <a:t>tuple</a:t>
            </a:r>
            <a:r>
              <a:rPr lang="en-US" altLang="en-US" dirty="0" smtClean="0"/>
              <a:t> contains temperatures in degrees </a:t>
            </a:r>
            <a:r>
              <a:rPr lang="en-US" altLang="en-US" dirty="0" err="1" smtClean="0"/>
              <a:t>celsius</a:t>
            </a:r>
            <a:r>
              <a:rPr lang="en-US" altLang="en-US" dirty="0" smtClean="0"/>
              <a:t>. Create a new list </a:t>
            </a:r>
            <a:r>
              <a:rPr lang="en-US" altLang="en-US" dirty="0" err="1" smtClean="0"/>
              <a:t>fahrenheit</a:t>
            </a:r>
            <a:r>
              <a:rPr lang="en-US" altLang="en-US" dirty="0" smtClean="0"/>
              <a:t> of the same temperatures in degrees </a:t>
            </a:r>
            <a:r>
              <a:rPr lang="en-US" altLang="en-US" dirty="0" err="1" smtClean="0"/>
              <a:t>fahrenheit</a:t>
            </a:r>
            <a:r>
              <a:rPr lang="en-US" altLang="en-US" dirty="0" smtClean="0"/>
              <a:t>.</a:t>
            </a:r>
          </a:p>
          <a:p>
            <a:r>
              <a:rPr lang="en-US" altLang="en-US" dirty="0" smtClean="0"/>
              <a:t>In this case we convert all elements of the </a:t>
            </a:r>
            <a:r>
              <a:rPr lang="en-US" altLang="en-US" dirty="0" err="1" smtClean="0"/>
              <a:t>tuples</a:t>
            </a:r>
            <a:r>
              <a:rPr lang="en-US" altLang="en-US" dirty="0" smtClean="0"/>
              <a:t>, there is no filtering out of data.</a:t>
            </a:r>
          </a:p>
          <a:p>
            <a:r>
              <a:rPr lang="en-US" altLang="en-US" dirty="0" smtClean="0"/>
              <a:t>Loop format:</a:t>
            </a:r>
          </a:p>
          <a:p>
            <a:endParaRPr lang="en-US" altLang="en-US" dirty="0" smtClean="0"/>
          </a:p>
          <a:p>
            <a:pPr>
              <a:buNone/>
            </a:pPr>
            <a:endParaRPr lang="en-US" altLang="en-US" dirty="0" smtClean="0"/>
          </a:p>
          <a:p>
            <a:pPr>
              <a:buNone/>
            </a:pPr>
            <a:endParaRPr lang="en-US" altLang="en-US" dirty="0" smtClean="0"/>
          </a:p>
          <a:p>
            <a:pPr>
              <a:spcBef>
                <a:spcPts val="0"/>
              </a:spcBef>
            </a:pPr>
            <a:r>
              <a:rPr lang="en-US" altLang="en-US" dirty="0" smtClean="0"/>
              <a:t>List comprehension:</a:t>
            </a:r>
          </a:p>
          <a:p>
            <a:endParaRPr lang="en-US" altLang="en-US" dirty="0" smtClean="0"/>
          </a:p>
          <a:p>
            <a:endParaRPr lang="en-US" altLang="en-US" dirty="0" smtClean="0"/>
          </a:p>
          <a:p>
            <a:endParaRPr lang="en-US" altLang="en-US" dirty="0" smtClean="0"/>
          </a:p>
          <a:p>
            <a:endParaRPr lang="en-US" altLang="en-US" dirty="0" smtClean="0"/>
          </a:p>
        </p:txBody>
      </p:sp>
      <p:sp>
        <p:nvSpPr>
          <p:cNvPr id="2" name="Date Placeholder 1"/>
          <p:cNvSpPr>
            <a:spLocks noGrp="1"/>
          </p:cNvSpPr>
          <p:nvPr>
            <p:ph type="dt" sz="half" idx="10"/>
          </p:nvPr>
        </p:nvSpPr>
        <p:spPr/>
        <p:txBody>
          <a:bodyPr/>
          <a:lstStyle/>
          <a:p>
            <a:fld id="{30063C60-07A3-4376-B8C4-78F348D7DF92}"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91</a:t>
            </a:fld>
            <a:endParaRPr lang="en-US" altLang="en-US"/>
          </a:p>
        </p:txBody>
      </p:sp>
      <p:sp>
        <p:nvSpPr>
          <p:cNvPr id="6" name="TextBox 5"/>
          <p:cNvSpPr txBox="1"/>
          <p:nvPr/>
        </p:nvSpPr>
        <p:spPr>
          <a:xfrm>
            <a:off x="1066800" y="3124200"/>
            <a:ext cx="5029200" cy="1015663"/>
          </a:xfrm>
          <a:prstGeom prst="rect">
            <a:avLst/>
          </a:prstGeom>
          <a:solidFill>
            <a:schemeClr val="bg1">
              <a:lumMod val="85000"/>
            </a:schemeClr>
          </a:solidFill>
          <a:ln>
            <a:solidFill>
              <a:schemeClr val="tx1"/>
            </a:solidFill>
          </a:ln>
        </p:spPr>
        <p:txBody>
          <a:bodyPr wrap="square" rtlCol="0">
            <a:spAutoFit/>
          </a:bodyPr>
          <a:lstStyle/>
          <a:p>
            <a:r>
              <a:rPr lang="en-US" sz="2000" dirty="0" err="1" smtClean="0">
                <a:latin typeface="+mn-lt"/>
              </a:rPr>
              <a:t>fahrenheit</a:t>
            </a:r>
            <a:r>
              <a:rPr lang="en-US" sz="2000" dirty="0" smtClean="0">
                <a:latin typeface="+mn-lt"/>
              </a:rPr>
              <a:t> = [] </a:t>
            </a:r>
          </a:p>
          <a:p>
            <a:r>
              <a:rPr lang="en-US" sz="2000" dirty="0" smtClean="0">
                <a:latin typeface="+mn-lt"/>
              </a:rPr>
              <a:t>for temp in </a:t>
            </a:r>
            <a:r>
              <a:rPr lang="en-US" sz="2000" dirty="0" err="1" smtClean="0">
                <a:latin typeface="+mn-lt"/>
              </a:rPr>
              <a:t>myList</a:t>
            </a:r>
            <a:r>
              <a:rPr lang="en-US" sz="2000" dirty="0" smtClean="0">
                <a:latin typeface="+mn-lt"/>
              </a:rPr>
              <a:t>:</a:t>
            </a:r>
          </a:p>
          <a:p>
            <a:r>
              <a:rPr lang="en-US" sz="2000" dirty="0" smtClean="0">
                <a:latin typeface="+mn-lt"/>
              </a:rPr>
              <a:t>           </a:t>
            </a:r>
            <a:r>
              <a:rPr lang="en-US" sz="2000" dirty="0" err="1" smtClean="0">
                <a:latin typeface="+mn-lt"/>
              </a:rPr>
              <a:t>fahrenheit.append</a:t>
            </a:r>
            <a:r>
              <a:rPr lang="en-US" sz="2000" dirty="0" smtClean="0">
                <a:latin typeface="+mn-lt"/>
              </a:rPr>
              <a:t>( temp * 9/5 + 32 )</a:t>
            </a:r>
          </a:p>
        </p:txBody>
      </p:sp>
      <p:sp>
        <p:nvSpPr>
          <p:cNvPr id="7" name="TextBox 6"/>
          <p:cNvSpPr txBox="1"/>
          <p:nvPr/>
        </p:nvSpPr>
        <p:spPr>
          <a:xfrm>
            <a:off x="1066800" y="4724400"/>
            <a:ext cx="5257800" cy="384721"/>
          </a:xfrm>
          <a:prstGeom prst="rect">
            <a:avLst/>
          </a:prstGeom>
          <a:solidFill>
            <a:schemeClr val="bg1">
              <a:lumMod val="85000"/>
            </a:schemeClr>
          </a:solidFill>
          <a:ln>
            <a:solidFill>
              <a:schemeClr val="tx1"/>
            </a:solidFill>
          </a:ln>
        </p:spPr>
        <p:txBody>
          <a:bodyPr wrap="square" rtlCol="0">
            <a:spAutoFit/>
          </a:bodyPr>
          <a:lstStyle/>
          <a:p>
            <a:r>
              <a:rPr lang="en-US" sz="1900" dirty="0" smtClean="0">
                <a:latin typeface="+mn-lt"/>
              </a:rPr>
              <a:t>Fahrenheit = [ temp * 9/5 + 32 for temp in </a:t>
            </a:r>
            <a:r>
              <a:rPr lang="en-US" sz="1900" dirty="0" err="1" smtClean="0">
                <a:latin typeface="+mn-lt"/>
              </a:rPr>
              <a:t>celsius</a:t>
            </a:r>
            <a:r>
              <a:rPr lang="en-US" sz="1900" dirty="0" smtClean="0">
                <a:latin typeface="+mn-lt"/>
              </a:rPr>
              <a:t>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dirty="0" smtClean="0"/>
              <a:t>Use of List Comprehension</a:t>
            </a:r>
          </a:p>
        </p:txBody>
      </p:sp>
      <p:sp>
        <p:nvSpPr>
          <p:cNvPr id="92163" name="Content Placeholder 2"/>
          <p:cNvSpPr>
            <a:spLocks noGrp="1"/>
          </p:cNvSpPr>
          <p:nvPr>
            <p:ph idx="1"/>
          </p:nvPr>
        </p:nvSpPr>
        <p:spPr/>
        <p:txBody>
          <a:bodyPr/>
          <a:lstStyle/>
          <a:p>
            <a:r>
              <a:rPr lang="en-US" altLang="en-US" dirty="0" smtClean="0"/>
              <a:t>List comprehension can be used when you need to loop through a sequence of data and append a subset of this data (modified or not) to a list.</a:t>
            </a:r>
          </a:p>
          <a:p>
            <a:r>
              <a:rPr lang="en-US" altLang="en-US" dirty="0" smtClean="0"/>
              <a:t>List comprehension results in more efficient code than the “loop and append” combination.</a:t>
            </a:r>
          </a:p>
          <a:p>
            <a:r>
              <a:rPr lang="en-US" altLang="en-US" dirty="0" smtClean="0"/>
              <a:t>However, readability is important. If the list comprehension takes several wrapped around lines of code, then a loop might be a better choice, if time is not critical.</a:t>
            </a:r>
          </a:p>
          <a:p>
            <a:endParaRPr lang="en-US" altLang="en-US" dirty="0" smtClean="0"/>
          </a:p>
          <a:p>
            <a:endParaRPr lang="en-US" altLang="en-US" dirty="0" smtClean="0"/>
          </a:p>
        </p:txBody>
      </p:sp>
      <p:sp>
        <p:nvSpPr>
          <p:cNvPr id="2" name="Date Placeholder 1"/>
          <p:cNvSpPr>
            <a:spLocks noGrp="1"/>
          </p:cNvSpPr>
          <p:nvPr>
            <p:ph type="dt" sz="half" idx="10"/>
          </p:nvPr>
        </p:nvSpPr>
        <p:spPr/>
        <p:txBody>
          <a:bodyPr/>
          <a:lstStyle/>
          <a:p>
            <a:fld id="{30063C60-07A3-4376-B8C4-78F348D7DF92}"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92</a:t>
            </a:fld>
            <a:endParaRPr lang="en-US" alt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Summary</a:t>
            </a:r>
            <a:endParaRPr lang="en-US"/>
          </a:p>
        </p:txBody>
      </p:sp>
      <p:sp>
        <p:nvSpPr>
          <p:cNvPr id="7" name="Text Placeholder 6"/>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DD6CCED7-1CDB-4CDF-8D2E-EEE88CC5B6AE}" type="datetime1">
              <a:rPr lang="en-US" smtClean="0"/>
              <a:pPr/>
              <a:t>7/16/2017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2D440456-871D-4460-9198-DA705D47E4FB}" type="slidenum">
              <a:rPr lang="en-US" altLang="en-US" smtClean="0"/>
              <a:pPr/>
              <a:t>93</a:t>
            </a:fld>
            <a:endParaRPr lang="en-US" altLang="en-US"/>
          </a:p>
        </p:txBody>
      </p:sp>
    </p:spTree>
    <p:extLst>
      <p:ext uri="{BB962C8B-B14F-4D97-AF65-F5344CB8AC3E}">
        <p14:creationId xmlns:p14="http://schemas.microsoft.com/office/powerpoint/2010/main" xmlns="" val="27898692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smtClean="0"/>
              <a:t>Summary:  Lists</a:t>
            </a:r>
          </a:p>
        </p:txBody>
      </p:sp>
      <p:sp>
        <p:nvSpPr>
          <p:cNvPr id="92163" name="Content Placeholder 2"/>
          <p:cNvSpPr>
            <a:spLocks noGrp="1"/>
          </p:cNvSpPr>
          <p:nvPr>
            <p:ph idx="1"/>
          </p:nvPr>
        </p:nvSpPr>
        <p:spPr/>
        <p:txBody>
          <a:bodyPr/>
          <a:lstStyle/>
          <a:p>
            <a:r>
              <a:rPr lang="en-US" altLang="en-US" dirty="0" smtClean="0"/>
              <a:t>A list is a container that stores a sequence of values</a:t>
            </a:r>
          </a:p>
          <a:p>
            <a:r>
              <a:rPr lang="en-US" altLang="en-US" dirty="0" smtClean="0"/>
              <a:t>Each individual element in a list is accessed by an integer index i, using the notation </a:t>
            </a:r>
            <a:r>
              <a:rPr lang="en-US" altLang="en-US" sz="1800" dirty="0" smtClean="0">
                <a:solidFill>
                  <a:srgbClr val="0033CC"/>
                </a:solidFill>
                <a:latin typeface="Consolas" panose="020B0609020204030204" pitchFamily="49" charset="0"/>
                <a:cs typeface="Consolas" panose="020B0609020204030204" pitchFamily="49" charset="0"/>
              </a:rPr>
              <a:t>list[i]</a:t>
            </a:r>
            <a:endParaRPr lang="en-US" altLang="en-US" dirty="0" smtClean="0"/>
          </a:p>
          <a:p>
            <a:r>
              <a:rPr lang="en-US" altLang="en-US" dirty="0" smtClean="0"/>
              <a:t>A list index can be a positive or negative integer and must be less than the number of elements in the list</a:t>
            </a:r>
          </a:p>
          <a:p>
            <a:r>
              <a:rPr lang="en-US" altLang="en-US" dirty="0" smtClean="0"/>
              <a:t>An out-of-range error, which occurs if you supply an invalid list index, can cause your program to terminate</a:t>
            </a:r>
          </a:p>
          <a:p>
            <a:r>
              <a:rPr lang="en-US" altLang="en-US" dirty="0" smtClean="0"/>
              <a:t>You can iterate over the index values or the elements of a list</a:t>
            </a:r>
          </a:p>
          <a:p>
            <a:r>
              <a:rPr lang="en-US" altLang="en-US" dirty="0" smtClean="0"/>
              <a:t>You can use list comprehension when looping through a list to append to a new list.</a:t>
            </a:r>
          </a:p>
        </p:txBody>
      </p:sp>
      <p:sp>
        <p:nvSpPr>
          <p:cNvPr id="2" name="Date Placeholder 1"/>
          <p:cNvSpPr>
            <a:spLocks noGrp="1"/>
          </p:cNvSpPr>
          <p:nvPr>
            <p:ph type="dt" sz="half" idx="10"/>
          </p:nvPr>
        </p:nvSpPr>
        <p:spPr/>
        <p:txBody>
          <a:bodyPr/>
          <a:lstStyle/>
          <a:p>
            <a:fld id="{30063C60-07A3-4376-B8C4-78F348D7DF92}"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94</a:t>
            </a:fld>
            <a:endParaRPr lang="en-US" alt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altLang="en-US" smtClean="0"/>
              <a:t>Summary:  Lists</a:t>
            </a:r>
          </a:p>
        </p:txBody>
      </p:sp>
      <p:sp>
        <p:nvSpPr>
          <p:cNvPr id="93187" name="Content Placeholder 2"/>
          <p:cNvSpPr>
            <a:spLocks noGrp="1"/>
          </p:cNvSpPr>
          <p:nvPr>
            <p:ph idx="1"/>
          </p:nvPr>
        </p:nvSpPr>
        <p:spPr/>
        <p:txBody>
          <a:bodyPr>
            <a:normAutofit/>
          </a:bodyPr>
          <a:lstStyle/>
          <a:p>
            <a:r>
              <a:rPr lang="en-US" altLang="en-US" dirty="0" smtClean="0"/>
              <a:t>A list reference specifies the location of a list. Copying the reference yields a second reference to the same list, and not a copy of the list.</a:t>
            </a:r>
          </a:p>
          <a:p>
            <a:r>
              <a:rPr lang="en-US" altLang="en-US" dirty="0" smtClean="0"/>
              <a:t>A linear search inspects elements in sequence until a match is found</a:t>
            </a:r>
          </a:p>
          <a:p>
            <a:r>
              <a:rPr lang="en-US" altLang="en-US" dirty="0" smtClean="0"/>
              <a:t>Lists can occur as function parameters and return values</a:t>
            </a:r>
          </a:p>
          <a:p>
            <a:r>
              <a:rPr lang="en-US" altLang="en-US" dirty="0" smtClean="0">
                <a:ea typeface="ＭＳ Ｐゴシック" panose="020B0600070205080204" pitchFamily="34" charset="-128"/>
              </a:rPr>
              <a:t>When calling a function with a list argument, the function receives a list reference, not a copy of the list</a:t>
            </a:r>
          </a:p>
          <a:p>
            <a:r>
              <a:rPr lang="en-US" altLang="en-US" dirty="0" smtClean="0">
                <a:ea typeface="ＭＳ Ｐゴシック" panose="020B0600070205080204" pitchFamily="34" charset="-128"/>
              </a:rPr>
              <a:t>A </a:t>
            </a:r>
            <a:r>
              <a:rPr lang="en-US" altLang="en-US" dirty="0" err="1" smtClean="0">
                <a:ea typeface="ＭＳ Ｐゴシック" panose="020B0600070205080204" pitchFamily="34" charset="-128"/>
              </a:rPr>
              <a:t>tuple</a:t>
            </a:r>
            <a:r>
              <a:rPr lang="en-US" altLang="en-US" dirty="0" smtClean="0">
                <a:ea typeface="ＭＳ Ｐゴシック" panose="020B0600070205080204" pitchFamily="34" charset="-128"/>
              </a:rPr>
              <a:t> is created as a comma-separated sequence enclosed in parentheses</a:t>
            </a:r>
          </a:p>
          <a:p>
            <a:r>
              <a:rPr lang="en-US" altLang="en-US" dirty="0" smtClean="0">
                <a:ea typeface="ＭＳ Ｐゴシック" panose="020B0600070205080204" pitchFamily="34" charset="-128"/>
              </a:rPr>
              <a:t>A </a:t>
            </a:r>
            <a:r>
              <a:rPr lang="en-US" altLang="en-US" dirty="0" err="1" smtClean="0">
                <a:ea typeface="ＭＳ Ｐゴシック" panose="020B0600070205080204" pitchFamily="34" charset="-128"/>
              </a:rPr>
              <a:t>tuple</a:t>
            </a:r>
            <a:r>
              <a:rPr lang="en-US" altLang="en-US" dirty="0" smtClean="0">
                <a:ea typeface="ＭＳ Ｐゴシック" panose="020B0600070205080204" pitchFamily="34" charset="-128"/>
              </a:rPr>
              <a:t> is an immutable list</a:t>
            </a:r>
          </a:p>
          <a:p>
            <a:r>
              <a:rPr lang="en-US" altLang="en-US" dirty="0" smtClean="0">
                <a:ea typeface="ＭＳ Ｐゴシック" panose="020B0600070205080204" pitchFamily="34" charset="-128"/>
              </a:rPr>
              <a:t>By combining fundamental algorithms, you can solve complex programming tasks</a:t>
            </a:r>
          </a:p>
          <a:p>
            <a:endParaRPr lang="en-US" altLang="en-US" dirty="0" smtClean="0"/>
          </a:p>
        </p:txBody>
      </p:sp>
      <p:sp>
        <p:nvSpPr>
          <p:cNvPr id="2" name="Date Placeholder 1"/>
          <p:cNvSpPr>
            <a:spLocks noGrp="1"/>
          </p:cNvSpPr>
          <p:nvPr>
            <p:ph type="dt" sz="half" idx="10"/>
          </p:nvPr>
        </p:nvSpPr>
        <p:spPr/>
        <p:txBody>
          <a:bodyPr/>
          <a:lstStyle/>
          <a:p>
            <a:fld id="{76D7640E-926D-49BB-9753-8708B3EABCA1}"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95</a:t>
            </a:fld>
            <a:endParaRPr lang="en-US" alt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ltLang="en-US" smtClean="0">
                <a:ea typeface="ＭＳ Ｐゴシック" panose="020B0600070205080204" pitchFamily="34" charset="-128"/>
              </a:rPr>
              <a:t>Summary: Lists</a:t>
            </a:r>
          </a:p>
        </p:txBody>
      </p:sp>
      <p:sp>
        <p:nvSpPr>
          <p:cNvPr id="95235" name="Content Placeholder 2"/>
          <p:cNvSpPr>
            <a:spLocks noGrp="1"/>
          </p:cNvSpPr>
          <p:nvPr>
            <p:ph idx="1"/>
          </p:nvPr>
        </p:nvSpPr>
        <p:spPr/>
        <p:txBody>
          <a:bodyPr/>
          <a:lstStyle/>
          <a:p>
            <a:r>
              <a:rPr lang="en-US" altLang="en-US" dirty="0" smtClean="0">
                <a:ea typeface="ＭＳ Ｐゴシック" panose="020B0600070205080204" pitchFamily="34" charset="-128"/>
              </a:rPr>
              <a:t>Use a two-dimensional list to store tabular data</a:t>
            </a:r>
          </a:p>
          <a:p>
            <a:r>
              <a:rPr lang="en-US" altLang="en-US" dirty="0" smtClean="0">
                <a:ea typeface="ＭＳ Ｐゴシック" panose="020B0600070205080204" pitchFamily="34" charset="-128"/>
              </a:rPr>
              <a:t>Individual elements in a two-dimensional list are accessed by using two index values, </a:t>
            </a:r>
            <a:r>
              <a:rPr lang="en-US" altLang="en-US" sz="1800"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table[</a:t>
            </a:r>
            <a:r>
              <a:rPr lang="en-US" altLang="en-US" sz="1800" dirty="0" err="1"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][j]</a:t>
            </a:r>
            <a:endPar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endParaRPr>
          </a:p>
          <a:p>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ACFB708D-CDDF-4EB8-9772-BC19D027E964}"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96</a:t>
            </a:fld>
            <a:endParaRPr lang="en-US" altLang="en-US"/>
          </a:p>
        </p:txBody>
      </p:sp>
    </p:spTree>
    <p:extLst>
      <p:ext uri="{BB962C8B-B14F-4D97-AF65-F5344CB8AC3E}">
        <p14:creationId xmlns:p14="http://schemas.microsoft.com/office/powerpoint/2010/main" xmlns="" val="156921554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smtClean="0">
                <a:ea typeface="ＭＳ Ｐゴシック" panose="020B0600070205080204" pitchFamily="34" charset="-128"/>
              </a:rPr>
              <a:t>Built-In Operations For Lists</a:t>
            </a:r>
          </a:p>
        </p:txBody>
      </p:sp>
      <p:sp>
        <p:nvSpPr>
          <p:cNvPr id="96259"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Use the </a:t>
            </a:r>
            <a:r>
              <a:rPr lang="en-US" altLang="en-US" sz="1800"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insert()</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dirty="0" smtClean="0">
                <a:ea typeface="ＭＳ Ｐゴシック" panose="020B0600070205080204" pitchFamily="34" charset="-128"/>
              </a:rPr>
              <a:t>method to insert a new element at any position in a list</a:t>
            </a:r>
          </a:p>
          <a:p>
            <a:r>
              <a:rPr lang="en-US" altLang="en-US" dirty="0" smtClean="0">
                <a:ea typeface="ＭＳ Ｐゴシック" panose="020B0600070205080204" pitchFamily="34" charset="-128"/>
              </a:rPr>
              <a:t>The </a:t>
            </a:r>
            <a:r>
              <a:rPr lang="en-US" altLang="en-US" sz="1800"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in</a:t>
            </a:r>
            <a:r>
              <a:rPr lang="en-US" altLang="en-US" dirty="0" smtClean="0">
                <a:ea typeface="ＭＳ Ｐゴシック" panose="020B0600070205080204" pitchFamily="34" charset="-128"/>
              </a:rPr>
              <a:t> operator tests whether an element is contained in a list</a:t>
            </a:r>
          </a:p>
          <a:p>
            <a:r>
              <a:rPr lang="en-US" altLang="en-US" dirty="0" smtClean="0">
                <a:ea typeface="ＭＳ Ｐゴシック" panose="020B0600070205080204" pitchFamily="34" charset="-128"/>
              </a:rPr>
              <a:t>Use the </a:t>
            </a:r>
            <a:r>
              <a:rPr lang="en-US" altLang="en-US" sz="1800"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pop() </a:t>
            </a:r>
            <a:r>
              <a:rPr lang="en-US" altLang="en-US" dirty="0" smtClean="0">
                <a:ea typeface="ＭＳ Ｐゴシック" panose="020B0600070205080204" pitchFamily="34" charset="-128"/>
              </a:rPr>
              <a:t>method to remove an element from any position in a list</a:t>
            </a:r>
          </a:p>
          <a:p>
            <a:r>
              <a:rPr lang="en-US" altLang="en-US" dirty="0" smtClean="0">
                <a:ea typeface="ＭＳ Ｐゴシック" panose="020B0600070205080204" pitchFamily="34" charset="-128"/>
              </a:rPr>
              <a:t>Use the </a:t>
            </a:r>
            <a:r>
              <a:rPr lang="en-US" altLang="en-US" sz="1800"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remove() </a:t>
            </a:r>
            <a:r>
              <a:rPr lang="en-US" altLang="en-US" dirty="0" smtClean="0">
                <a:ea typeface="ＭＳ Ｐゴシック" panose="020B0600070205080204" pitchFamily="34" charset="-128"/>
              </a:rPr>
              <a:t>method to remove an element from a list by value</a:t>
            </a:r>
          </a:p>
          <a:p>
            <a:r>
              <a:rPr lang="en-US" altLang="en-US" dirty="0" smtClean="0">
                <a:ea typeface="ＭＳ Ｐゴシック" panose="020B0600070205080204" pitchFamily="34" charset="-128"/>
              </a:rPr>
              <a:t>Two lists can be concatenated using the plus (</a:t>
            </a:r>
            <a:r>
              <a:rPr lang="en-US" altLang="en-US" sz="1800"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a:t>
            </a:r>
            <a:r>
              <a:rPr lang="en-US" altLang="en-US" dirty="0" smtClean="0">
                <a:ea typeface="ＭＳ Ｐゴシック" panose="020B0600070205080204" pitchFamily="34" charset="-128"/>
              </a:rPr>
              <a:t>) operator</a:t>
            </a:r>
          </a:p>
          <a:p>
            <a:r>
              <a:rPr lang="en-US" altLang="en-US" dirty="0" smtClean="0">
                <a:ea typeface="ＭＳ Ｐゴシック" panose="020B0600070205080204" pitchFamily="34" charset="-128"/>
              </a:rPr>
              <a:t>Use the </a:t>
            </a:r>
            <a:r>
              <a:rPr lang="en-US" altLang="en-US" sz="1800"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list() </a:t>
            </a:r>
            <a:r>
              <a:rPr lang="en-US" altLang="en-US" dirty="0" smtClean="0">
                <a:ea typeface="ＭＳ Ｐゴシック" panose="020B0600070205080204" pitchFamily="34" charset="-128"/>
              </a:rPr>
              <a:t>function to copy lists</a:t>
            </a:r>
          </a:p>
          <a:p>
            <a:r>
              <a:rPr lang="en-US" altLang="en-US" dirty="0" smtClean="0">
                <a:ea typeface="ＭＳ Ｐゴシック" panose="020B0600070205080204" pitchFamily="34" charset="-128"/>
              </a:rPr>
              <a:t>Use the slice operator (</a:t>
            </a:r>
            <a:r>
              <a:rPr lang="en-US" altLang="en-US" dirty="0" smtClean="0">
                <a:solidFill>
                  <a:srgbClr val="0033CC"/>
                </a:solidFill>
                <a:ea typeface="ＭＳ Ｐゴシック" panose="020B0600070205080204" pitchFamily="34" charset="-128"/>
              </a:rPr>
              <a:t>:</a:t>
            </a:r>
            <a:r>
              <a:rPr lang="en-US" altLang="en-US" dirty="0" smtClean="0">
                <a:ea typeface="ＭＳ Ｐゴシック" panose="020B0600070205080204" pitchFamily="34" charset="-128"/>
              </a:rPr>
              <a:t>) to extract a </a:t>
            </a:r>
            <a:r>
              <a:rPr lang="en-US" altLang="en-US" dirty="0" err="1" smtClean="0">
                <a:ea typeface="ＭＳ Ｐゴシック" panose="020B0600070205080204" pitchFamily="34" charset="-128"/>
              </a:rPr>
              <a:t>sublist</a:t>
            </a:r>
            <a:r>
              <a:rPr lang="en-US" altLang="en-US" dirty="0" smtClean="0">
                <a:ea typeface="ＭＳ Ｐゴシック" panose="020B0600070205080204" pitchFamily="34" charset="-128"/>
              </a:rPr>
              <a:t> or substrings</a:t>
            </a:r>
          </a:p>
          <a:p>
            <a:pPr>
              <a:buNone/>
            </a:pPr>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8B709CF3-A983-4DB4-9AB7-67C8D06803B2}" type="datetime1">
              <a:rPr lang="en-US" smtClean="0"/>
              <a:pPr/>
              <a:t>7/16/2017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97</a:t>
            </a:fld>
            <a:endParaRPr lang="en-US" altLang="en-US"/>
          </a:p>
        </p:txBody>
      </p:sp>
    </p:spTree>
    <p:extLst>
      <p:ext uri="{BB962C8B-B14F-4D97-AF65-F5344CB8AC3E}">
        <p14:creationId xmlns:p14="http://schemas.microsoft.com/office/powerpoint/2010/main" xmlns="" val="41680758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ef432de7635f937d245994e3ea943102e2f1d4d"/>
  <p:tag name="ISPRING_ULTRA_SCORM_COURSE_ID" val="C29FE79A-3646-4F96-9DF2-FD640D9BA73C"/>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IOT1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IOT10Z7BdOSwAEAANoDAAAPAAAAAAAAAAEAAAAAAAAAAABub25lL3BsYXllci54bWxQSwUGAAAAAAEAAQA9AAAA7QEAAAAA"/>
  <p:tag name="ISPRING_OUTPUT_FOLDER" val="C:\Users\johnmcmanus\Desktop"/>
  <p:tag name="ISPRING_PRESENTATION_TITLE" val="Chapter 06 (V1-1)"/>
</p:tagLst>
</file>

<file path=ppt/theme/theme1.xml><?xml version="1.0" encoding="utf-8"?>
<a:theme xmlns:a="http://schemas.openxmlformats.org/drawingml/2006/main" name="RMC Presentation">
  <a:themeElements>
    <a:clrScheme name="Custom 1">
      <a:dk1>
        <a:srgbClr val="000000"/>
      </a:dk1>
      <a:lt1>
        <a:sysClr val="window" lastClr="FFFFFF"/>
      </a:lt1>
      <a:dk2>
        <a:srgbClr val="637052"/>
      </a:dk2>
      <a:lt2>
        <a:srgbClr val="CCDDEA"/>
      </a:lt2>
      <a:accent1>
        <a:srgbClr val="FFFF00"/>
      </a:accent1>
      <a:accent2>
        <a:srgbClr val="000000"/>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MC Presentation" id="{F133566A-6107-4ECA-B6E3-BC26A31F9F4B}" vid="{0E2C91F3-DABD-4653-8A6F-0A5A5848A1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RMC Presentation</Template>
  <TotalTime>13578</TotalTime>
  <Words>5713</Words>
  <Application>Microsoft Office PowerPoint</Application>
  <PresentationFormat>On-screen Show (4:3)</PresentationFormat>
  <Paragraphs>1008</Paragraphs>
  <Slides>97</Slides>
  <Notes>97</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RMC Presentation</vt:lpstr>
      <vt:lpstr>Chapter 6: Lists</vt:lpstr>
      <vt:lpstr>Chapter Goals</vt:lpstr>
      <vt:lpstr>Contents</vt:lpstr>
      <vt:lpstr>Basic Properties of Lists</vt:lpstr>
      <vt:lpstr>Creating a List</vt:lpstr>
      <vt:lpstr>Accessing List Elements</vt:lpstr>
      <vt:lpstr>Creating Lists/Accessing Elements</vt:lpstr>
      <vt:lpstr>Lists vs. Strings</vt:lpstr>
      <vt:lpstr>Out of Range Errors</vt:lpstr>
      <vt:lpstr>Determining List Length</vt:lpstr>
      <vt:lpstr>Using The Square Brackets</vt:lpstr>
      <vt:lpstr>Loop Over the Index Values (1)</vt:lpstr>
      <vt:lpstr>Loop Over the Index Values (2)</vt:lpstr>
      <vt:lpstr>List References</vt:lpstr>
      <vt:lpstr>List Aliases</vt:lpstr>
      <vt:lpstr>Modifying Aliased Lists</vt:lpstr>
      <vt:lpstr>Reverse Subscripts</vt:lpstr>
      <vt:lpstr>List Operations</vt:lpstr>
      <vt:lpstr>List Operations</vt:lpstr>
      <vt:lpstr>Appending Elements</vt:lpstr>
      <vt:lpstr>Inserting an Element</vt:lpstr>
      <vt:lpstr>Finding an Element</vt:lpstr>
      <vt:lpstr>Removing an Element (1)</vt:lpstr>
      <vt:lpstr>Removing an Element (2) </vt:lpstr>
      <vt:lpstr>Concatenation</vt:lpstr>
      <vt:lpstr>Replication</vt:lpstr>
      <vt:lpstr>Equality / Inequality Testing</vt:lpstr>
      <vt:lpstr>Sum, Maximum, Minimum</vt:lpstr>
      <vt:lpstr>Sorting</vt:lpstr>
      <vt:lpstr>Copying Lists</vt:lpstr>
      <vt:lpstr>Copying Lists (2)</vt:lpstr>
      <vt:lpstr>Slices of a List</vt:lpstr>
      <vt:lpstr>Slices (2)</vt:lpstr>
      <vt:lpstr>Common List Functions And Operators</vt:lpstr>
      <vt:lpstr>Common List Functions And Operators (2)</vt:lpstr>
      <vt:lpstr>Common List Methods</vt:lpstr>
      <vt:lpstr>Common List Algorithms</vt:lpstr>
      <vt:lpstr>Common List Algorithms</vt:lpstr>
      <vt:lpstr>Filling a List</vt:lpstr>
      <vt:lpstr>Combining List Elements</vt:lpstr>
      <vt:lpstr>Element Separators</vt:lpstr>
      <vt:lpstr>Maximum and Minimum</vt:lpstr>
      <vt:lpstr>Linear Search</vt:lpstr>
      <vt:lpstr>Collecting and Counting Matches</vt:lpstr>
      <vt:lpstr>Removing Matches</vt:lpstr>
      <vt:lpstr>Swapping Elements (1)</vt:lpstr>
      <vt:lpstr>Swapping Elements (2)</vt:lpstr>
      <vt:lpstr>Swapping Elements (3)</vt:lpstr>
      <vt:lpstr>Swapping Elements (4)</vt:lpstr>
      <vt:lpstr>Reading Input</vt:lpstr>
      <vt:lpstr>Built-In Operations For Lists</vt:lpstr>
      <vt:lpstr>Using Lists With Functions</vt:lpstr>
      <vt:lpstr>Using Lists With Functions</vt:lpstr>
      <vt:lpstr>Modifying List Elements</vt:lpstr>
      <vt:lpstr>Example: Step 1</vt:lpstr>
      <vt:lpstr>Example: Step 2</vt:lpstr>
      <vt:lpstr>Example: Step 3</vt:lpstr>
      <vt:lpstr>Example: Step 4</vt:lpstr>
      <vt:lpstr>Returning Lists From Functions</vt:lpstr>
      <vt:lpstr>Call By: Value vs. Reference</vt:lpstr>
      <vt:lpstr>Tuples</vt:lpstr>
      <vt:lpstr>Tuples (1)</vt:lpstr>
      <vt:lpstr>Tuples (2)</vt:lpstr>
      <vt:lpstr>Working with Tuples</vt:lpstr>
      <vt:lpstr>Returning Multiple Values</vt:lpstr>
      <vt:lpstr>Built-In Functions For Tuples</vt:lpstr>
      <vt:lpstr>Problem Solving</vt:lpstr>
      <vt:lpstr>Adapting Algorithms</vt:lpstr>
      <vt:lpstr>Adapting a Solution</vt:lpstr>
      <vt:lpstr>Planning a Solution</vt:lpstr>
      <vt:lpstr>Adapting the code</vt:lpstr>
      <vt:lpstr>Working Out an Example</vt:lpstr>
      <vt:lpstr>Step One</vt:lpstr>
      <vt:lpstr>Step Two</vt:lpstr>
      <vt:lpstr>Step Three</vt:lpstr>
      <vt:lpstr>Step Four</vt:lpstr>
      <vt:lpstr>Testing</vt:lpstr>
      <vt:lpstr>Tables</vt:lpstr>
      <vt:lpstr>Tables</vt:lpstr>
      <vt:lpstr>Creating Tables</vt:lpstr>
      <vt:lpstr>Creating Tables (2)</vt:lpstr>
      <vt:lpstr>Creating Tables (3)</vt:lpstr>
      <vt:lpstr>Creating Tables (4)</vt:lpstr>
      <vt:lpstr>Accessing Elements</vt:lpstr>
      <vt:lpstr>Locating Neighboring Elements</vt:lpstr>
      <vt:lpstr>Adding Rows and Columns</vt:lpstr>
      <vt:lpstr>Using Tables With Functions</vt:lpstr>
      <vt:lpstr>List Comprehension</vt:lpstr>
      <vt:lpstr>What Is List Comprehension</vt:lpstr>
      <vt:lpstr>Examples (1)</vt:lpstr>
      <vt:lpstr>Examples (2)</vt:lpstr>
      <vt:lpstr>Use of List Comprehension</vt:lpstr>
      <vt:lpstr>Summary</vt:lpstr>
      <vt:lpstr>Summary:  Lists</vt:lpstr>
      <vt:lpstr>Summary:  Lists</vt:lpstr>
      <vt:lpstr>Summary: Lists</vt:lpstr>
      <vt:lpstr>Built-In Operations For Lists</vt:lpstr>
    </vt:vector>
  </TitlesOfParts>
  <Company>Technetrain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06 (V1-1)</dc:title>
  <dc:subject>Java for Everyone 2e</dc:subject>
  <dc:creator>john McManus</dc:creator>
  <dc:description>Based on bjlo_ch06_8.pdf</dc:description>
  <cp:lastModifiedBy>Clare</cp:lastModifiedBy>
  <cp:revision>523</cp:revision>
  <dcterms:created xsi:type="dcterms:W3CDTF">2007-02-01T21:32:19Z</dcterms:created>
  <dcterms:modified xsi:type="dcterms:W3CDTF">2017-07-16T23:59:59Z</dcterms:modified>
  <cp:contentStatus>Final Draft</cp:contentStatus>
</cp:coreProperties>
</file>