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85"/>
  </p:notesMasterIdLst>
  <p:sldIdLst>
    <p:sldId id="365" r:id="rId2"/>
    <p:sldId id="366" r:id="rId3"/>
    <p:sldId id="367" r:id="rId4"/>
    <p:sldId id="538" r:id="rId5"/>
    <p:sldId id="368" r:id="rId6"/>
    <p:sldId id="369" r:id="rId7"/>
    <p:sldId id="537" r:id="rId8"/>
    <p:sldId id="440" r:id="rId9"/>
    <p:sldId id="595" r:id="rId10"/>
    <p:sldId id="441" r:id="rId11"/>
    <p:sldId id="442" r:id="rId12"/>
    <p:sldId id="594" r:id="rId13"/>
    <p:sldId id="443" r:id="rId14"/>
    <p:sldId id="444" r:id="rId15"/>
    <p:sldId id="445" r:id="rId16"/>
    <p:sldId id="446" r:id="rId17"/>
    <p:sldId id="447" r:id="rId18"/>
    <p:sldId id="448" r:id="rId19"/>
    <p:sldId id="458" r:id="rId20"/>
    <p:sldId id="540" r:id="rId21"/>
    <p:sldId id="467" r:id="rId22"/>
    <p:sldId id="468" r:id="rId23"/>
    <p:sldId id="453" r:id="rId24"/>
    <p:sldId id="454" r:id="rId25"/>
    <p:sldId id="455" r:id="rId26"/>
    <p:sldId id="456" r:id="rId27"/>
    <p:sldId id="457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69" r:id="rId62"/>
    <p:sldId id="570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4" r:id="rId77"/>
    <p:sldId id="585" r:id="rId78"/>
    <p:sldId id="586" r:id="rId79"/>
    <p:sldId id="588" r:id="rId80"/>
    <p:sldId id="589" r:id="rId81"/>
    <p:sldId id="590" r:id="rId82"/>
    <p:sldId id="591" r:id="rId83"/>
    <p:sldId id="592" r:id="rId84"/>
  </p:sldIdLst>
  <p:sldSz cx="9144000" cy="6858000" type="screen4x3"/>
  <p:notesSz cx="6858000" cy="9144000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DF0C642F-56F7-4D04-B4C1-887D68A759AE}" type="datetimeFigureOut">
              <a:rPr lang="en-US" altLang="en-US"/>
              <a:pPr/>
              <a:t>7/16/2017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68205F0-7E1D-46D6-BC08-717917518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06730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F0103C-A88E-42E0-AC0F-34B4ED0803D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21351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205F0-7E1D-46D6-BC08-717917518FA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401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325" y="3528521"/>
            <a:ext cx="75438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6B6DE6AF-CD17-497E-BFBE-48F309F2F4ED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E735D5-5EEF-4FA2-BDAC-055D265B12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2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67D7-92B7-4EF4-9890-D01A3FDBEC58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F1B1A-4A76-4BF0-B852-4E1752C91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7795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13E274-A592-44C3-AF7F-1761E063F3AA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2FAC93-EB24-4C25-BA0D-5DF969703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1978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0F01C-657F-4459-A481-1E67D49B3BE0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Page </a:t>
            </a:r>
            <a:fld id="{E3B93FE9-A421-4B87-A671-7CC69EB1D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6006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371FE-2CA4-4632-BCE5-3EE1C9A5123D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DA32480-9A40-478D-A920-65566AABF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274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4C071-8A30-402E-A8C4-02B0951C0AFC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FFB234-C584-4A65-8E4D-F69B8EC40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83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45557D-FE15-4373-9645-1EAD21025963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C5E8C1-8B99-4856-AC62-D409CD51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925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5D8F8-61B7-4C69-AEB3-50AB5CE8E5C6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70824C-93BD-4C8F-B7C1-78348832C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515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BAC43-6C8D-4E6A-9729-091529C825B2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DBA3F-ED96-48D6-B22D-405DA5076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384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fld id="{1FE721C1-9416-477A-89D1-E4BEC0C5ACB5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C1F07C-6DC9-49B3-9CCB-2A06BC899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942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B2089-3BE8-4EDD-8300-1F65C91D676B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22B956-FAC1-40AC-A183-8BA001060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1065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accent1"/>
                </a:solidFill>
              </a:defRPr>
            </a:lvl1pPr>
          </a:lstStyle>
          <a:p>
            <a:fld id="{906DD70F-B517-4BEA-862A-298034D3E73A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00"/>
                </a:solidFill>
              </a:defRPr>
            </a:lvl1pPr>
          </a:lstStyle>
          <a:p>
            <a:fld id="{2D58508E-71F5-4910-B570-5E813893853F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FILES AND EXCEPTIONS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Seven</a:t>
            </a:r>
            <a:endParaRPr lang="en-US" dirty="0"/>
          </a:p>
        </p:txBody>
      </p:sp>
      <p:sp>
        <p:nvSpPr>
          <p:cNvPr id="143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22747-0252-4F65-A483-7874950D6605}" type="datetime1">
              <a:rPr lang="en-US" altLang="en-US" smtClean="0"/>
              <a:pPr/>
              <a:t>7/16/2017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E735D5-5EEF-4FA2-BDAC-055D265B12D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Closing Files: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508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When you are done processing a file,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be sure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close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file using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close()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</a:p>
        </p:txBody>
      </p:sp>
      <p:sp>
        <p:nvSpPr>
          <p:cNvPr id="235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4525F-BADC-4CD2-9DC1-E77D92722C1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1981200"/>
            <a:ext cx="5867400" cy="736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3209131"/>
            <a:ext cx="7543800" cy="9818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your program exits without closing a file that was opened for writing, some of the output may not be written to the disk file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Syntax: Opening And Closing Files</a:t>
            </a:r>
          </a:p>
        </p:txBody>
      </p:sp>
      <p:sp>
        <p:nvSpPr>
          <p:cNvPr id="2458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CF759-2960-4E53-AFAD-C316F001520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24579" name="Picture 3" descr="U:\PC\publisher\2013 wiley slides\Ch 5-9, FM\Chapter  7\Media\Illustrations\py_syn_07_01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48518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 File Using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With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7160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with</a:t>
            </a:r>
            <a:r>
              <a:rPr lang="en-US" altLang="en-US" dirty="0" smtClean="0"/>
              <a:t> statement provides a shorter and more convenient way to open a file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with</a:t>
            </a:r>
            <a:r>
              <a:rPr lang="en-US" altLang="en-US" dirty="0" smtClean="0"/>
              <a:t> statement provides a way to clean up and close the file so you don’t have to close it.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56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81D8EC-D0C3-4079-820E-EB5B4E9F746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3200400"/>
            <a:ext cx="63246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with open (“inputFile.txt”) as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block of code to read data from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</a:t>
            </a:r>
            <a:endParaRPr lang="en-US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no close() needed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95400" y="4648200"/>
            <a:ext cx="640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with open (“outputfile.txt, “w”) as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block of code to write data to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</a:t>
            </a:r>
            <a:endParaRPr lang="en-US" dirty="0" smtClean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	# no close() needed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From a File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56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read a line of text from a file, call the </a:t>
            </a:r>
            <a:r>
              <a:rPr lang="en-US" altLang="en-US" dirty="0" err="1" smtClean="0">
                <a:solidFill>
                  <a:srgbClr val="0033CC"/>
                </a:solidFill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solidFill>
                  <a:srgbClr val="0033CC"/>
                </a:solidFill>
                <a:cs typeface="Consolas" panose="020B0609020204030204" pitchFamily="49" charset="0"/>
              </a:rPr>
              <a:t>() </a:t>
            </a:r>
            <a:r>
              <a:rPr lang="en-US" altLang="en-US" dirty="0" smtClean="0"/>
              <a:t>method with the file object that was returned when you opened the file</a:t>
            </a:r>
            <a:r>
              <a:rPr lang="en-US" altLang="en-US" dirty="0"/>
              <a:t>:</a:t>
            </a:r>
            <a:endParaRPr lang="en-US" altLang="en-US" dirty="0" smtClean="0"/>
          </a:p>
        </p:txBody>
      </p:sp>
      <p:sp>
        <p:nvSpPr>
          <p:cNvPr id="256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81D8EC-D0C3-4079-820E-EB5B4E9F746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19050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readline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454276"/>
            <a:ext cx="7543800" cy="249872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When a file is opened, an input marker is positioned at the beginning of the file 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solidFill>
                  <a:srgbClr val="0033CC"/>
                </a:solidFill>
              </a:rPr>
              <a:t>readline</a:t>
            </a:r>
            <a:r>
              <a:rPr lang="en-US" altLang="en-US" dirty="0" smtClean="0">
                <a:solidFill>
                  <a:srgbClr val="0033CC"/>
                </a:solidFill>
              </a:rPr>
              <a:t>()</a:t>
            </a:r>
            <a:r>
              <a:rPr lang="en-US" altLang="en-US" dirty="0" smtClean="0"/>
              <a:t> method reads the text, starting at the current position and continuing until the end of the line is encountered </a:t>
            </a:r>
          </a:p>
          <a:p>
            <a:pPr lvl="1" eaLnBrk="1" hangingPunct="1"/>
            <a:r>
              <a:rPr lang="en-US" altLang="en-US" sz="2000" dirty="0" smtClean="0"/>
              <a:t>The input marker is then moved to the next line</a:t>
            </a:r>
          </a:p>
          <a:p>
            <a:pPr lvl="1" eaLnBrk="1" hangingPunct="1"/>
            <a:r>
              <a:rPr lang="en-US" altLang="en-US" sz="2000" dirty="0" smtClean="0"/>
              <a:t>This is called a sequential read, the lines are read one after another in sequence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From a File (2)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example, suppose </a:t>
            </a:r>
            <a:r>
              <a:rPr lang="en-US" altLang="en-US" dirty="0" smtClean="0">
                <a:cs typeface="Consolas" panose="020B0609020204030204" pitchFamily="49" charset="0"/>
              </a:rPr>
              <a:t>input.txt</a:t>
            </a:r>
            <a:r>
              <a:rPr lang="en-US" altLang="en-US" dirty="0" smtClean="0"/>
              <a:t> contains the lines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  flying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  circus</a:t>
            </a:r>
          </a:p>
          <a:p>
            <a:pPr eaLnBrk="1" hangingPunct="1"/>
            <a:r>
              <a:rPr lang="en-US" altLang="en-US" dirty="0" smtClean="0"/>
              <a:t>The first call to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() returns the </a:t>
            </a:r>
            <a:r>
              <a:rPr lang="en-US" altLang="en-US" dirty="0" smtClean="0">
                <a:solidFill>
                  <a:srgbClr val="FF0000"/>
                </a:solidFill>
              </a:rPr>
              <a:t>string</a:t>
            </a:r>
            <a:r>
              <a:rPr lang="en-US" altLang="en-US" dirty="0" smtClean="0"/>
              <a:t> "flying\n"</a:t>
            </a:r>
          </a:p>
          <a:p>
            <a:pPr lvl="1" eaLnBrk="1" hangingPunct="1"/>
            <a:r>
              <a:rPr lang="en-US" altLang="en-US" dirty="0" smtClean="0"/>
              <a:t>Recall that \n denotes the newline character that indicates the end of the line </a:t>
            </a:r>
          </a:p>
          <a:p>
            <a:pPr eaLnBrk="1" hangingPunct="1"/>
            <a:r>
              <a:rPr lang="en-US" altLang="en-US" dirty="0" smtClean="0"/>
              <a:t>If you call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() a second time, it returns the </a:t>
            </a:r>
            <a:r>
              <a:rPr lang="en-US" altLang="en-US" dirty="0" smtClean="0">
                <a:solidFill>
                  <a:srgbClr val="FF0000"/>
                </a:solidFill>
              </a:rPr>
              <a:t>string</a:t>
            </a:r>
            <a:r>
              <a:rPr lang="en-US" altLang="en-US" dirty="0" smtClean="0"/>
              <a:t> "circus\n" </a:t>
            </a:r>
          </a:p>
        </p:txBody>
      </p:sp>
      <p:sp>
        <p:nvSpPr>
          <p:cNvPr id="2662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2B81EE-8400-453A-99A7-76FA92041F0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From a File (3)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Calling </a:t>
            </a:r>
            <a:r>
              <a:rPr lang="en-US" altLang="en-US" dirty="0" err="1" smtClean="0"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cs typeface="Consolas" panose="020B0609020204030204" pitchFamily="49" charset="0"/>
              </a:rPr>
              <a:t>() </a:t>
            </a:r>
            <a:r>
              <a:rPr lang="en-US" altLang="en-US" dirty="0" smtClean="0"/>
              <a:t>again yields the empty string "" because you have reached the end of the file</a:t>
            </a:r>
          </a:p>
          <a:p>
            <a:pPr eaLnBrk="1" hangingPunct="1"/>
            <a:r>
              <a:rPr lang="en-US" altLang="en-US" dirty="0" smtClean="0"/>
              <a:t>If the file contains a blank line, then </a:t>
            </a:r>
            <a:r>
              <a:rPr lang="en-US" altLang="en-US" dirty="0" err="1" smtClean="0"/>
              <a:t>readline</a:t>
            </a:r>
            <a:r>
              <a:rPr lang="en-US" altLang="en-US" dirty="0" smtClean="0"/>
              <a:t>() returns a string containing only the newline character "\n"</a:t>
            </a:r>
          </a:p>
        </p:txBody>
      </p:sp>
      <p:sp>
        <p:nvSpPr>
          <p:cNvPr id="2765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2166A3-4442-4571-AAE8-248D97185ED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Multiple Lines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5636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You repeatedly read a line of text and process 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until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sentinel value is reached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sentinel value is an empty string, which is returned by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readline()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after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end of file has been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reached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867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0FFA34-3266-40C1-9076-886CAF556D81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2895600"/>
            <a:ext cx="6934200" cy="13985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line != ""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Process the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Converting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 with the input function,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readline()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can only return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strings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file contains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numerical data, the strings must be converted to the numerical value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using the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+mn-cs"/>
              </a:rPr>
              <a:t>int()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or </a:t>
            </a:r>
            <a:r>
              <a:rPr lang="en-US" dirty="0" smtClean="0">
                <a:solidFill>
                  <a:srgbClr val="0033CC"/>
                </a:solidFill>
                <a:ea typeface="+mn-ea"/>
                <a:cs typeface="+mn-cs"/>
              </a:rPr>
              <a:t>float()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function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</a:p>
        </p:txBody>
      </p:sp>
      <p:sp>
        <p:nvSpPr>
          <p:cNvPr id="2970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3BABB2-EC73-4FE9-8B76-386E89E2E6F2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667000"/>
            <a:ext cx="7162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float(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3377224"/>
            <a:ext cx="7543800" cy="8947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newline character at the end of the line is ignored when the string is converted to a numerical 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  <a:cs typeface="+mj-cs"/>
              </a:rPr>
              <a:t>Writing</a:t>
            </a: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To A File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849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write the string "</a:t>
            </a:r>
            <a:r>
              <a:rPr lang="en-US" altLang="en-US" dirty="0" smtClean="0">
                <a:cs typeface="Consolas" panose="020B0609020204030204" pitchFamily="49" charset="0"/>
              </a:rPr>
              <a:t>Hello, World!</a:t>
            </a:r>
            <a:r>
              <a:rPr lang="en-US" altLang="en-US" dirty="0" smtClean="0"/>
              <a:t>" to our output file using the statement:</a:t>
            </a:r>
          </a:p>
        </p:txBody>
      </p:sp>
      <p:sp>
        <p:nvSpPr>
          <p:cNvPr id="3072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3812FB-A9A8-4A51-8EF1-40E7E7E9C67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905000"/>
            <a:ext cx="6950075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write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"Hello, World!\n"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1" y="3886200"/>
            <a:ext cx="6934199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outfile.write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("Number of entries: %d\nTotal: %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8.2f\n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% (count, total))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2514601"/>
            <a:ext cx="7543800" cy="1219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US" altLang="en-US" sz="2000" dirty="0" smtClean="0"/>
              <a:t>Unlike print</a:t>
            </a:r>
            <a:r>
              <a:rPr lang="en-US" altLang="en-US" sz="2000" dirty="0" smtClean="0"/>
              <a:t>(), when </a:t>
            </a:r>
            <a:r>
              <a:rPr lang="en-US" altLang="en-US" sz="2000" dirty="0" smtClean="0"/>
              <a:t>writing text to an output file, </a:t>
            </a:r>
            <a:r>
              <a:rPr lang="en-US" altLang="en-US" sz="2000" i="1" dirty="0" smtClean="0"/>
              <a:t>you must explicitly write the newline character to start a new line</a:t>
            </a: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You can also write formatted strings to a file with the write method: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</a:t>
            </a:r>
          </a:p>
        </p:txBody>
      </p:sp>
      <p:sp>
        <p:nvSpPr>
          <p:cNvPr id="34818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82687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ts val="1875"/>
              </a:spcBef>
            </a:pPr>
            <a:r>
              <a:rPr lang="en-US" altLang="en-US" dirty="0" smtClean="0"/>
              <a:t>Backslashes in File Names for Windows system: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lvl="1" eaLnBrk="1" hangingPunct="1">
              <a:lnSpc>
                <a:spcPct val="70000"/>
              </a:lnSpc>
              <a:spcBef>
                <a:spcPts val="1875"/>
              </a:spcBef>
            </a:pPr>
            <a:r>
              <a:rPr lang="en-US" altLang="en-US" sz="2000" dirty="0" smtClean="0"/>
              <a:t>When using a String literal for a  file name with path information, you need to supply each backslash twice: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13A2A3-1F0B-4D6F-8F0C-F3ABA96C770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95400" y="2362200"/>
            <a:ext cx="69342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 = open("c: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\\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homework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\\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"r")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822325" y="3257549"/>
            <a:ext cx="7543800" cy="14890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ts val="1875"/>
              </a:spcBef>
            </a:pPr>
            <a:r>
              <a:rPr lang="en-US" altLang="en-US" sz="2000" dirty="0" smtClean="0"/>
              <a:t>A single backslash inside a quoted string is the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escape character</a:t>
            </a:r>
            <a:r>
              <a:rPr lang="en-US" altLang="en-US" sz="2000" dirty="0" smtClean="0"/>
              <a:t>, which means the next character is interpreted differently (for example, </a:t>
            </a:r>
            <a:r>
              <a:rPr lang="ja-JP" altLang="en-US" sz="2000" dirty="0" smtClean="0"/>
              <a:t>‘</a:t>
            </a:r>
            <a:r>
              <a:rPr lang="en-US" altLang="ja-JP" sz="2000" dirty="0" smtClean="0"/>
              <a:t>\n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for a newline character)</a:t>
            </a:r>
          </a:p>
          <a:p>
            <a:pPr lvl="1" eaLnBrk="1" hangingPunct="1">
              <a:lnSpc>
                <a:spcPct val="70000"/>
              </a:lnSpc>
              <a:spcBef>
                <a:spcPts val="1875"/>
              </a:spcBef>
            </a:pPr>
            <a:r>
              <a:rPr lang="en-US" altLang="en-US" sz="2000" dirty="0" smtClean="0"/>
              <a:t>When a user supplies a filename into a program, the user should not type the backslash twice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Goals</a:t>
            </a:r>
          </a:p>
        </p:txBody>
      </p:sp>
      <p:sp>
        <p:nvSpPr>
          <p:cNvPr id="1638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read and write text files</a:t>
            </a:r>
          </a:p>
          <a:p>
            <a:pPr eaLnBrk="1" hangingPunct="1"/>
            <a:r>
              <a:rPr lang="en-US" altLang="en-US" dirty="0" smtClean="0"/>
              <a:t>To process collections of data</a:t>
            </a:r>
          </a:p>
          <a:p>
            <a:pPr eaLnBrk="1" hangingPunct="1"/>
            <a:r>
              <a:rPr lang="en-US" altLang="en-US" dirty="0" smtClean="0"/>
              <a:t>To process command line arguments</a:t>
            </a:r>
          </a:p>
          <a:p>
            <a:pPr eaLnBrk="1" hangingPunct="1"/>
            <a:r>
              <a:rPr lang="en-US" altLang="en-US" dirty="0" smtClean="0"/>
              <a:t>To raise and handle exceptions</a:t>
            </a:r>
          </a:p>
        </p:txBody>
      </p:sp>
      <p:sp>
        <p:nvSpPr>
          <p:cNvPr id="1638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AA060B-BAC9-4803-97FB-8E1DC8AE4CE4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838200" y="4343400"/>
            <a:ext cx="754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i="1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Text 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Input and Output</a:t>
            </a:r>
            <a:endParaRPr lang="en-US" sz="4000" dirty="0">
              <a:ea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mtClean="0">
                <a:ea typeface="ＭＳ Ｐゴシック" charset="0"/>
              </a:rPr>
              <a:t>Section 7.2</a:t>
            </a:r>
            <a:endParaRPr lang="en-US" dirty="0">
              <a:ea typeface="ＭＳ Ｐゴシック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607493-1B22-41DC-85FD-D307E12DC11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Text Input and Output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639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the following sections, you will learn how to process text with complex contents, and you will learn how to cope with challenges that often occur with real data</a:t>
            </a:r>
          </a:p>
          <a:p>
            <a:pPr eaLnBrk="1" hangingPunct="1"/>
            <a:r>
              <a:rPr lang="en-US" altLang="en-US" dirty="0" smtClean="0"/>
              <a:t>Reading Words Example:</a:t>
            </a:r>
          </a:p>
        </p:txBody>
      </p:sp>
      <p:sp>
        <p:nvSpPr>
          <p:cNvPr id="3687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61267F-2A36-4043-AAC2-E79D46B517D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90800" y="3429000"/>
            <a:ext cx="4343400" cy="6873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line in inputFile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</a:t>
            </a:r>
            <a:r>
              <a:rPr lang="en-US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line.rsplit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6869" name="Content Placeholder 8"/>
          <p:cNvSpPr txBox="1">
            <a:spLocks/>
          </p:cNvSpPr>
          <p:nvPr/>
        </p:nvSpPr>
        <p:spPr bwMode="auto">
          <a:xfrm>
            <a:off x="304800" y="2971800"/>
            <a:ext cx="2438400" cy="457200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Mary had a little lamb</a:t>
            </a:r>
          </a:p>
        </p:txBody>
      </p:sp>
      <p:sp>
        <p:nvSpPr>
          <p:cNvPr id="36870" name="Content Placeholder 8"/>
          <p:cNvSpPr txBox="1">
            <a:spLocks/>
          </p:cNvSpPr>
          <p:nvPr/>
        </p:nvSpPr>
        <p:spPr bwMode="auto">
          <a:xfrm>
            <a:off x="7897813" y="3640138"/>
            <a:ext cx="838200" cy="1638300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</a:p>
          <a:p>
            <a:pPr>
              <a:buClr>
                <a:srgbClr val="835E0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lamb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38300" y="3430588"/>
            <a:ext cx="1066800" cy="685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05600" y="3505200"/>
            <a:ext cx="1066800" cy="6858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Text Input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554287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200"/>
              </a:spcBef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There are times when you want to read input by: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Each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word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Each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 single character</a:t>
            </a:r>
          </a:p>
          <a:p>
            <a:pPr lvl="1" indent="0" eaLnBrk="1" fontAlgn="auto" hangingPunct="1">
              <a:buFont typeface="Arial" charset="0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eaLnBrk="1" fontAlgn="auto" hangingPunct="1">
              <a:spcBef>
                <a:spcPts val="20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Python provides methods such: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read()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split()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strip()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for these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3789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D1A708-BEEF-4624-99D0-A3F4996E4764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981200" y="4191000"/>
            <a:ext cx="47244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1" dirty="0">
                <a:latin typeface="+mn-lt"/>
                <a:cs typeface="Arial" panose="020B0604020202020204" pitchFamily="34" charset="0"/>
              </a:rPr>
              <a:t>Processing </a:t>
            </a:r>
            <a:r>
              <a:rPr lang="en-US" altLang="en-US" i="1" dirty="0" smtClean="0">
                <a:latin typeface="+mn-lt"/>
                <a:cs typeface="Arial" panose="020B0604020202020204" pitchFamily="34" charset="0"/>
              </a:rPr>
              <a:t>text input </a:t>
            </a:r>
            <a:r>
              <a:rPr lang="en-US" altLang="en-US" i="1" dirty="0">
                <a:latin typeface="+mn-lt"/>
                <a:cs typeface="Arial" panose="020B0604020202020204" pitchFamily="34" charset="0"/>
              </a:rPr>
              <a:t>is required for almost all types of programs that interact with the </a:t>
            </a:r>
            <a:r>
              <a:rPr lang="en-US" altLang="en-US" i="1" dirty="0" smtClean="0">
                <a:latin typeface="+mn-lt"/>
                <a:cs typeface="Arial" panose="020B0604020202020204" pitchFamily="34" charset="0"/>
              </a:rPr>
              <a:t>user</a:t>
            </a:r>
            <a:endParaRPr lang="en-US" altLang="en-US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Text Input and Output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Python can treat an input file as though it were a container of strings in which each line comprises an individual string</a:t>
            </a:r>
          </a:p>
          <a:p>
            <a:pPr eaLnBrk="1" hangingPunct="1"/>
            <a:r>
              <a:rPr lang="en-US" altLang="en-US" dirty="0" smtClean="0"/>
              <a:t>For example, the following loop reads all lines from a file and prints them:</a:t>
            </a:r>
          </a:p>
        </p:txBody>
      </p:sp>
      <p:sp>
        <p:nvSpPr>
          <p:cNvPr id="3891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2C7562-6ABB-49EF-83AE-33D7C9C664FB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2667000"/>
            <a:ext cx="7102475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line in infile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print(line)</a:t>
            </a:r>
            <a:endParaRPr lang="en-US" sz="200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3654303"/>
            <a:ext cx="7543800" cy="14112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US" altLang="en-US" sz="2000" dirty="0" smtClean="0"/>
              <a:t>At the beginning of each iteration, the loop variable line is assigned the value of a string that contains the next line of text in the file</a:t>
            </a:r>
          </a:p>
          <a:p>
            <a:pPr eaLnBrk="1" hangingPunct="1"/>
            <a:r>
              <a:rPr lang="en-US" altLang="en-US" sz="2200" dirty="0" smtClean="0"/>
              <a:t>There is a critical difference between a file and a container:</a:t>
            </a:r>
          </a:p>
          <a:p>
            <a:pPr lvl="1" eaLnBrk="1" hangingPunct="1"/>
            <a:r>
              <a:rPr lang="en-US" altLang="en-US" dirty="0" smtClean="0"/>
              <a:t>Once you read the file you must close it before you can iterate over it again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Removing The Newline (1)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79228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We have a file that contains a collection of words; one per line: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spam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and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eggs</a:t>
            </a:r>
          </a:p>
          <a:p>
            <a:pPr eaLnBrk="1" hangingPunct="1"/>
            <a:r>
              <a:rPr lang="en-US" altLang="en-US" dirty="0" smtClean="0"/>
              <a:t>Recall that each input line ends with a newline (</a:t>
            </a:r>
            <a:r>
              <a:rPr lang="en-US" altLang="en-US" dirty="0" smtClean="0">
                <a:cs typeface="Consolas" panose="020B0609020204030204" pitchFamily="49" charset="0"/>
              </a:rPr>
              <a:t>\n</a:t>
            </a:r>
            <a:r>
              <a:rPr lang="en-US" altLang="en-US" dirty="0" smtClean="0"/>
              <a:t>) character</a:t>
            </a:r>
          </a:p>
          <a:p>
            <a:pPr eaLnBrk="1" hangingPunct="1"/>
            <a:r>
              <a:rPr lang="en-US" altLang="en-US" dirty="0" smtClean="0"/>
              <a:t>Generally, the newline character must be removed before the input string is used</a:t>
            </a:r>
          </a:p>
          <a:p>
            <a:pPr eaLnBrk="1" hangingPunct="1"/>
            <a:r>
              <a:rPr lang="en-US" altLang="en-US" dirty="0" smtClean="0"/>
              <a:t>When the first line of the text file is read, the string line contains</a:t>
            </a:r>
          </a:p>
        </p:txBody>
      </p:sp>
      <p:sp>
        <p:nvSpPr>
          <p:cNvPr id="4096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AFC1F5-DE80-4A4A-952E-75DD3E4F943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40964" name="Picture 2" descr="U:\PC\publisher\2013 wiley slides\Ch 5-9, FM\Chapter  7\Media\Illustrations\py_07_un01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24400"/>
            <a:ext cx="2667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Removing The Newline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remove the newline character, apply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rstrip()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 method to the string: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4199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8F06C5-1760-4CDA-8122-02534C7EEB97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00200" y="1905000"/>
            <a:ext cx="4191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line.rstrip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pic>
        <p:nvPicPr>
          <p:cNvPr id="41989" name="Picture 2" descr="U:\PC\publisher\2013 wiley slides\Ch 5-9, FM\Chapter  7\Media\Illustrations\py_07_un02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1830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2525713"/>
            <a:ext cx="7543800" cy="6492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This results in the string:</a:t>
            </a:r>
          </a:p>
          <a:p>
            <a:pPr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Character Strip Methods</a:t>
            </a:r>
          </a:p>
        </p:txBody>
      </p:sp>
      <p:pic>
        <p:nvPicPr>
          <p:cNvPr id="43010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494713" cy="3505200"/>
          </a:xfrm>
        </p:spPr>
      </p:pic>
      <p:sp>
        <p:nvSpPr>
          <p:cNvPr id="4301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708519-AFF3-42E5-BAB5-011064B25684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Character Strip Examples</a:t>
            </a:r>
          </a:p>
        </p:txBody>
      </p:sp>
      <p:pic>
        <p:nvPicPr>
          <p:cNvPr id="4403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524875" cy="4267200"/>
          </a:xfrm>
        </p:spPr>
      </p:pic>
      <p:sp>
        <p:nvSpPr>
          <p:cNvPr id="4403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7007DE-32F0-4F51-A516-AEEFB755DA8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Sometimes you may need to read the individual words from a text file </a:t>
            </a:r>
          </a:p>
          <a:p>
            <a:pPr eaLnBrk="1" hangingPunct="1"/>
            <a:r>
              <a:rPr lang="en-US" altLang="en-US" dirty="0" smtClean="0"/>
              <a:t>For example, suppose our input file contains two lines of text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Mary had a little lamb,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whose fleece was white as snow</a:t>
            </a:r>
          </a:p>
        </p:txBody>
      </p:sp>
      <p:sp>
        <p:nvSpPr>
          <p:cNvPr id="4506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112ECE-44BA-4B68-82C4-DA4944F99984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 (2)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08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would like to print to the terminal, one word per line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Mary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had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a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little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. . .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/>
              <a:t>Because there is no method for reading a word from a file, you must first read a line and then </a:t>
            </a:r>
            <a:r>
              <a:rPr lang="en-US" altLang="en-US" dirty="0" smtClean="0">
                <a:solidFill>
                  <a:srgbClr val="FF0000"/>
                </a:solidFill>
              </a:rPr>
              <a:t>split</a:t>
            </a:r>
            <a:r>
              <a:rPr lang="en-US" altLang="en-US" dirty="0" smtClean="0"/>
              <a:t> it into individual words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4608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84A3C5-3CDC-4F96-9FBD-07AEE2AB7E4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343400"/>
            <a:ext cx="76962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 </a:t>
            </a:r>
            <a:r>
              <a:rPr lang="en-US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line.rstrip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wordlist </a:t>
            </a:r>
            <a:r>
              <a:rPr lang="en-US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line.split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Contents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en-US" altLang="en-US" smtClean="0"/>
              <a:t>Reading and Writing Text Files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mtClean="0"/>
              <a:t>Text Input and Output</a:t>
            </a:r>
          </a:p>
        </p:txBody>
      </p:sp>
      <p:sp>
        <p:nvSpPr>
          <p:cNvPr id="1741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8E6CD6-2CF9-499F-A94B-6C614574075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 (3)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125888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split</a:t>
            </a:r>
            <a:r>
              <a:rPr lang="en-US" altLang="en-US" dirty="0" smtClean="0"/>
              <a:t> method returns the list of substrings that results from splitting the string at each blank space </a:t>
            </a:r>
          </a:p>
          <a:p>
            <a:pPr eaLnBrk="1" hangingPunct="1"/>
            <a:r>
              <a:rPr lang="en-US" altLang="en-US" dirty="0" smtClean="0"/>
              <a:t>For example, if line contains the string:</a:t>
            </a:r>
          </a:p>
        </p:txBody>
      </p:sp>
      <p:sp>
        <p:nvSpPr>
          <p:cNvPr id="4711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F571DB-8291-4177-A6DE-3C270BF09EC5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47108" name="Picture 2" descr="U:\PC\publisher\2013 wiley slides\Ch 5-9, FM\Chapter  7\Media\Illustrations\py_07_un10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2851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 descr="U:\PC\publisher\2013 wiley slides\Ch 5-9, FM\Chapter  7\Media\Illustrations\py_07_un11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33528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2964718"/>
            <a:ext cx="7543800" cy="10682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It will be split into 5 substrings that are stored in a list in the same order in which they occur in the string: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 (4)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563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Notice that the last word in the line contains a comma</a:t>
            </a:r>
          </a:p>
          <a:p>
            <a:pPr eaLnBrk="1" hangingPunct="1"/>
            <a:r>
              <a:rPr lang="en-US" altLang="en-US" dirty="0" smtClean="0"/>
              <a:t>If we only want to print the words contained in the file without punctuation marks, we can strip those from the substrings using the </a:t>
            </a:r>
            <a:r>
              <a:rPr lang="en-US" altLang="en-US" dirty="0" err="1" smtClean="0">
                <a:cs typeface="Consolas" panose="020B0609020204030204" pitchFamily="49" charset="0"/>
              </a:rPr>
              <a:t>rstrip</a:t>
            </a:r>
            <a:r>
              <a:rPr lang="en-US" altLang="en-US" dirty="0" smtClean="0">
                <a:cs typeface="Consolas" panose="020B0609020204030204" pitchFamily="49" charset="0"/>
              </a:rPr>
              <a:t>() </a:t>
            </a:r>
            <a:r>
              <a:rPr lang="en-US" altLang="en-US" dirty="0" smtClean="0"/>
              <a:t>method introduced in the previous section:</a:t>
            </a:r>
          </a:p>
        </p:txBody>
      </p:sp>
      <p:sp>
        <p:nvSpPr>
          <p:cNvPr id="481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1ECC52-775D-4030-AA12-8A89442D8A1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971800"/>
            <a:ext cx="7010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word </a:t>
            </a:r>
            <a:r>
              <a:rPr lang="en-US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</a:t>
            </a:r>
            <a:r>
              <a:rPr lang="en-US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word.rstrip(".,?!")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Words: Complete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467600" cy="3886200"/>
          </a:xfrm>
          <a:solidFill>
            <a:srgbClr val="D9D9D9"/>
          </a:solidFill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inputFile = open("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lyrics.txt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", "r")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for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line in inputFile :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line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line.rstrip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()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wordList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line.split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()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for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word in wordList :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    word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word.rstrip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(".,?!")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     print(word)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inputFile.close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()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915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7428B8-D2AE-4C91-9F95-8E43E3BE0631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Additional String Splitting Methods</a:t>
            </a:r>
          </a:p>
        </p:txBody>
      </p:sp>
      <p:pic>
        <p:nvPicPr>
          <p:cNvPr id="50178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526463" cy="3810000"/>
          </a:xfrm>
        </p:spPr>
      </p:pic>
      <p:sp>
        <p:nvSpPr>
          <p:cNvPr id="5018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05134-D7BC-4938-9E13-2AFD77D77C6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Additional String Splitting Examples</a:t>
            </a:r>
          </a:p>
        </p:txBody>
      </p:sp>
      <p:pic>
        <p:nvPicPr>
          <p:cNvPr id="51202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76" y="1255713"/>
            <a:ext cx="6634098" cy="4613275"/>
          </a:xfrm>
        </p:spPr>
      </p:pic>
      <p:sp>
        <p:nvSpPr>
          <p:cNvPr id="5120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F761C-7155-4E1B-918A-5F5601DCBB8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0208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read()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takes a single argument that specifies the number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characters to read </a:t>
            </a: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returns a string containing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characters </a:t>
            </a: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When supplied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an argument of 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,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read()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method returns a string consisting of the next character in the file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222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BE85C0-781D-464C-B948-5E3139B478A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3124200"/>
            <a:ext cx="7620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itchFamily="49" charset="0"/>
              </a:rPr>
              <a:t>char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= inputFile.read(1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3657600"/>
            <a:ext cx="7543800" cy="538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end of the file is reached, it returns an empty string ""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Algorithm: Reading Characters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467600" cy="1295400"/>
          </a:xfrm>
          <a:solidFill>
            <a:srgbClr val="D9D9D9"/>
          </a:solidFill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Consolas" pitchFamily="49" charset="0"/>
              </a:rPr>
              <a:t>while char != "" :</a:t>
            </a: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Process character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   char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=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inputFile.read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(1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902C15-A128-4C88-9D80-A564DA3C9F02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Records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554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text file can contain a collection of </a:t>
            </a:r>
            <a:r>
              <a:rPr lang="en-US" altLang="en-US" b="1" dirty="0" smtClean="0"/>
              <a:t>data records </a:t>
            </a:r>
            <a:r>
              <a:rPr lang="en-US" altLang="en-US" dirty="0" smtClean="0"/>
              <a:t>in which each record consists of multiple fields </a:t>
            </a:r>
          </a:p>
          <a:p>
            <a:pPr eaLnBrk="1" hangingPunct="1"/>
            <a:r>
              <a:rPr lang="en-US" altLang="en-US" dirty="0" smtClean="0"/>
              <a:t>For example, a file containing student data may consist of records composed of an identification number, full name, address, and class year</a:t>
            </a:r>
          </a:p>
          <a:p>
            <a:pPr eaLnBrk="1" hangingPunct="1"/>
            <a:r>
              <a:rPr lang="en-US" altLang="en-US" dirty="0" smtClean="0"/>
              <a:t>When working with text files that contain data records, you generally have to read the entire record before you can process it:</a:t>
            </a:r>
          </a:p>
        </p:txBody>
      </p:sp>
      <p:sp>
        <p:nvSpPr>
          <p:cNvPr id="5427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2557CB-8DC7-420E-91E4-04E9AC538B51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810000"/>
            <a:ext cx="7848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each record in the file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Read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entire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Process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n-cs"/>
              </a:rPr>
              <a:t>The organization or format of the records can vary, however, making some formats easier to read than others</a:t>
            </a:r>
          </a:p>
          <a:p>
            <a:pPr eaLnBrk="1" fontAlgn="auto" hangingPunct="1"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n-cs"/>
              </a:rPr>
              <a:t>A typical format for such data is to store each field on a separate line of the file with all fields of a single record on consecutive lines: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China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1330044605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India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1147995898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United States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303824646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. . .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30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8A6194-0B0D-4A2D-8E5A-05B89AEC46B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Reading the data in this format is rather easy </a:t>
            </a:r>
          </a:p>
          <a:p>
            <a:pPr eaLnBrk="1" hangingPunct="1"/>
            <a:r>
              <a:rPr lang="en-US" altLang="en-US" dirty="0" smtClean="0"/>
              <a:t>Because each record consists of two fields, we read two lines from the file for each record</a:t>
            </a:r>
          </a:p>
        </p:txBody>
      </p:sp>
      <p:sp>
        <p:nvSpPr>
          <p:cNvPr id="563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D35561-3554-4E13-AE5C-28361E19433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514600"/>
            <a:ext cx="7848600" cy="2971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itchFamily="49" charset="0"/>
              </a:rPr>
              <a:t>line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infile.readline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while line != "" :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countryName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line.rstrip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line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infile.readline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population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int(line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data record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line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smtClean="0">
                <a:latin typeface="Consolas" pitchFamily="49" charset="0"/>
                <a:cs typeface="Consolas" pitchFamily="49" charset="0"/>
              </a:rPr>
              <a:t>infile.readline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8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and Writing Text Files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Section 7.1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B8A029-E9CC-49BB-873C-A0BEF5655AB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 2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common format stores each data record on a single line </a:t>
            </a:r>
          </a:p>
          <a:p>
            <a:pPr eaLnBrk="1" hangingPunct="1"/>
            <a:r>
              <a:rPr lang="en-US" altLang="en-US" dirty="0" smtClean="0"/>
              <a:t>If the record’s fields are separated by a specific delimiter “</a:t>
            </a:r>
            <a:r>
              <a:rPr lang="en-US" altLang="ja-JP" dirty="0" smtClean="0">
                <a:cs typeface="Consolas" panose="020B0609020204030204" pitchFamily="49" charset="0"/>
              </a:rPr>
              <a:t>:</a:t>
            </a:r>
            <a:r>
              <a:rPr lang="en-US" altLang="en-US" dirty="0" smtClean="0">
                <a:cs typeface="Consolas" panose="020B0609020204030204" pitchFamily="49" charset="0"/>
              </a:rPr>
              <a:t>”</a:t>
            </a:r>
            <a:r>
              <a:rPr lang="en-US" altLang="ja-JP" dirty="0" smtClean="0"/>
              <a:t> you can extract the fields by splitting the line with the split() method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  China:1330044605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  India:1147995898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  United States:303824646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. . .</a:t>
            </a:r>
            <a:endParaRPr lang="en-US" altLang="en-US" sz="2000" dirty="0" smtClean="0"/>
          </a:p>
        </p:txBody>
      </p:sp>
      <p:sp>
        <p:nvSpPr>
          <p:cNvPr id="5734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2635-AF3D-4B86-8605-4508EB8F80C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 3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316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But what if the fields are not separated by a delimiter?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China 1330044605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India 1147995898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United States 303824646</a:t>
            </a:r>
          </a:p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  . . .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/>
              <a:t>Because some country names have more than one word, we cannot simply use a blank space as the delimiter because multi-word names would be split incorrectly</a:t>
            </a:r>
          </a:p>
          <a:p>
            <a:pPr eaLnBrk="1" hangingPunct="1"/>
            <a:r>
              <a:rPr lang="en-US" altLang="en-US" dirty="0" smtClean="0"/>
              <a:t>Can we use </a:t>
            </a:r>
            <a:r>
              <a:rPr lang="en-US" altLang="en-US" dirty="0" err="1" smtClean="0"/>
              <a:t>rsplit</a:t>
            </a:r>
            <a:r>
              <a:rPr lang="en-US" altLang="en-US" dirty="0" smtClean="0"/>
              <a:t> in this case?</a:t>
            </a:r>
          </a:p>
        </p:txBody>
      </p:sp>
      <p:sp>
        <p:nvSpPr>
          <p:cNvPr id="5837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84F4BD-C822-4BDD-83FA-C75EAC3C981B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648200"/>
            <a:ext cx="5943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"United States 303824646"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inputString.rsplit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 ",1)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 3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877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One approach for reading records in this format is to read the line, then search for the first digit in the string returned by </a:t>
            </a:r>
            <a:r>
              <a:rPr lang="en-US" altLang="en-US" dirty="0" err="1" smtClean="0"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cs typeface="Consolas" panose="020B0609020204030204" pitchFamily="49" charset="0"/>
              </a:rPr>
              <a:t>()</a:t>
            </a:r>
            <a:r>
              <a:rPr lang="en-US" altLang="en-US" dirty="0" smtClean="0"/>
              <a:t>:</a:t>
            </a:r>
          </a:p>
        </p:txBody>
      </p:sp>
      <p:sp>
        <p:nvSpPr>
          <p:cNvPr id="5939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BAC48D-D5E9-446D-9E58-366D7037D45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133600"/>
            <a:ext cx="7848600" cy="1485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char = line[0]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while not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line[0].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isdigit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i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i + 1</a:t>
            </a:r>
            <a:endParaRPr lang="en-US" sz="18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648200"/>
            <a:ext cx="7848600" cy="7429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countryName = line[0 : i - 1]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population = int(line[i : ])</a:t>
            </a:r>
            <a:endParaRPr lang="en-US" sz="18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0019" y="3787775"/>
            <a:ext cx="7543800" cy="95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You can then extract the country name and population as substrings using the slice operator: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Record Formats: Example 3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25487"/>
          </a:xfrm>
        </p:spPr>
        <p:txBody>
          <a:bodyPr/>
          <a:lstStyle/>
          <a:p>
            <a:pPr eaLnBrk="1" hangingPunct="1"/>
            <a:r>
              <a:rPr lang="en-US" altLang="en-US" smtClean="0"/>
              <a:t>‘Slicing’ the string read from file</a:t>
            </a:r>
          </a:p>
        </p:txBody>
      </p:sp>
      <p:sp>
        <p:nvSpPr>
          <p:cNvPr id="6042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3180E7-9BEA-47FD-A27B-646CF664B1A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60420" name="Picture 2" descr="U:\PC\publisher\2013 wiley slides\Ch 5-9, FM\Chapter  7\Media\Illustrations\py_07_un16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676400"/>
            <a:ext cx="7696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File Operations</a:t>
            </a:r>
          </a:p>
        </p:txBody>
      </p:sp>
      <p:pic>
        <p:nvPicPr>
          <p:cNvPr id="61442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408988" cy="4876800"/>
          </a:xfrm>
        </p:spPr>
      </p:pic>
      <p:sp>
        <p:nvSpPr>
          <p:cNvPr id="6144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154383-034C-4DC5-A247-2BA319AF9DC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Processing Text Files Example</a:t>
            </a:r>
            <a:endParaRPr lang="en-US" dirty="0">
              <a:ea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Page 360</a:t>
            </a:r>
            <a:endParaRPr lang="en-US" dirty="0">
              <a:ea typeface="ＭＳ Ｐゴシック" charset="0"/>
            </a:endParaRPr>
          </a:p>
        </p:txBody>
      </p:sp>
      <p:sp>
        <p:nvSpPr>
          <p:cNvPr id="6041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A1AF8A-F70A-4221-B474-21E459FC8D67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96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Steps to Processing Text Files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Problem Statement: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Read two country data files,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worldpop.txt</a:t>
            </a:r>
            <a:r>
              <a:rPr lang="en-US" altLang="en-US" dirty="0" smtClean="0">
                <a:cs typeface="Arial" panose="020B0604020202020204" pitchFamily="34" charset="0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worldarea.txt</a:t>
            </a:r>
            <a:r>
              <a:rPr lang="en-US" altLang="en-US" dirty="0" smtClean="0">
                <a:cs typeface="Arial" panose="020B0604020202020204" pitchFamily="34" charset="0"/>
              </a:rPr>
              <a:t>  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Write a file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world_pop_density.tx</a:t>
            </a:r>
            <a:r>
              <a:rPr lang="en-US" altLang="en-US" dirty="0" smtClean="0">
                <a:cs typeface="Arial" panose="020B0604020202020204" pitchFamily="34" charset="0"/>
              </a:rPr>
              <a:t>t that contains country names and population densities with the country names aligned left and the numbers aligned right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741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F0B893-77D2-49E2-BDE7-561922F858A5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1190625" y="3352800"/>
            <a:ext cx="2971800" cy="1981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Afghanistan      	 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50.56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Akrotiri        	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127.64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Albania         	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125.91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Algria           	 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14.18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American Samoa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288.92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4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. . .</a:t>
            </a:r>
            <a:endParaRPr lang="en-US" sz="24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10176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Six Steps to Processing Te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xt Files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Understand the Processing Task</a:t>
            </a:r>
          </a:p>
          <a:p>
            <a:pPr marL="461963" lvl="1" indent="-233363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romanLcPeriod"/>
            </a:pPr>
            <a:r>
              <a:rPr lang="en-US" altLang="en-US" dirty="0" smtClean="0"/>
              <a:t>Process the data</a:t>
            </a:r>
            <a:r>
              <a:rPr lang="ja-JP" altLang="en-US" dirty="0"/>
              <a:t> </a:t>
            </a:r>
            <a:r>
              <a:rPr lang="en-US" altLang="ja-JP" dirty="0" smtClean="0"/>
              <a:t>“on the go” or store data and then process?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Determine which files you need to read and write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Choose a mechanism for obtaining the file names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Choose between iterating over the file or reading individual lines</a:t>
            </a:r>
          </a:p>
          <a:p>
            <a:pPr marL="461963" lvl="1" indent="-233363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romanLcPeriod"/>
            </a:pPr>
            <a:r>
              <a:rPr lang="en-US" altLang="en-US" dirty="0" smtClean="0"/>
              <a:t>If all data is on one line, normally use line input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With line-oriented input, extract required data</a:t>
            </a:r>
          </a:p>
          <a:p>
            <a:pPr marL="461963" lvl="1" indent="-233363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romanLcPeriod"/>
            </a:pPr>
            <a:r>
              <a:rPr lang="en-US" altLang="en-US" dirty="0" smtClean="0"/>
              <a:t>Examine the line and plan for whitespace, delimiters…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dirty="0" smtClean="0"/>
              <a:t>Use functions to factor out common tasks</a:t>
            </a:r>
          </a:p>
        </p:txBody>
      </p:sp>
      <p:sp>
        <p:nvSpPr>
          <p:cNvPr id="1843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6B8EB7-CFFB-438F-953D-9DA578E9D74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59804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Processing Text Files: Pseudocode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7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dirty="0">
                <a:ea typeface="ＭＳ Ｐゴシック" charset="0"/>
              </a:rPr>
              <a:t>Step 1:  Understand the Task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While there are more lines to be read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Read a line from each file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Extract the country name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population = number following the country name in  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    the line from the first file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area = number following the country name in the line   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    from the second file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If area != 0</a:t>
            </a:r>
          </a:p>
          <a:p>
            <a:pPr marL="914400" lvl="2" indent="0"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ea typeface="ＭＳ Ｐゴシック" charset="0"/>
              </a:rPr>
              <a:t>   density = population / area</a:t>
            </a:r>
          </a:p>
          <a:p>
            <a:pPr lvl="1" indent="0"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Print country name and </a:t>
            </a:r>
            <a:r>
              <a:rPr lang="en-US" sz="2000" dirty="0" smtClean="0">
                <a:ea typeface="ＭＳ Ｐゴシック" charset="0"/>
              </a:rPr>
              <a:t>density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1945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B73B91-9E6B-4B21-9EE1-374EBB10E72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 bwMode="auto">
          <a:xfrm>
            <a:off x="4953000" y="4343400"/>
            <a:ext cx="2971800" cy="16002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Afghanistan      	 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50.56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Akrotiri        	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127.64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Albania         	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125.91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Algria           	 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14.18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it-IT" sz="2000" kern="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American Samoa    </a:t>
            </a:r>
            <a:r>
              <a:rPr lang="it-IT" sz="2000" kern="0" dirty="0" smtClean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288.92</a:t>
            </a:r>
            <a:endParaRPr lang="it-IT" sz="20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63670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Step Two</a:t>
            </a:r>
            <a:endParaRPr lang="en-US" dirty="0">
              <a:ea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Determine the file you need to read and write</a:t>
            </a:r>
          </a:p>
          <a:p>
            <a:pPr lvl="1" eaLnBrk="1" hangingPunct="1"/>
            <a:r>
              <a:rPr lang="en-US" altLang="en-US" sz="2000" dirty="0" smtClean="0"/>
              <a:t>There are two input files:</a:t>
            </a:r>
          </a:p>
          <a:p>
            <a:pPr lvl="2" eaLnBrk="1" hangingPunct="1"/>
            <a:r>
              <a:rPr lang="en-US" altLang="en-US" sz="2000" dirty="0" smtClean="0"/>
              <a:t>worldpop.txt</a:t>
            </a:r>
          </a:p>
          <a:p>
            <a:pPr lvl="2" eaLnBrk="1" hangingPunct="1"/>
            <a:r>
              <a:rPr lang="en-US" altLang="en-US" sz="2000" dirty="0" smtClean="0"/>
              <a:t>worldarea.txt</a:t>
            </a:r>
          </a:p>
          <a:p>
            <a:pPr lvl="1" eaLnBrk="1" hangingPunct="1"/>
            <a:r>
              <a:rPr lang="en-US" altLang="en-US" sz="2000" dirty="0" smtClean="0"/>
              <a:t>There is one output file:</a:t>
            </a:r>
          </a:p>
          <a:p>
            <a:pPr lvl="2" eaLnBrk="1" hangingPunct="1"/>
            <a:r>
              <a:rPr lang="en-US" altLang="en-US" sz="2000" dirty="0" smtClean="0"/>
              <a:t>world_pop_density.txt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6144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DEE56F-D022-4F41-A3E8-97FBDA05F5F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465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Reading and Writing Text Files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Text files are very commonly used to store information</a:t>
            </a:r>
          </a:p>
          <a:p>
            <a:pPr lvl="1" eaLnBrk="1" hangingPunct="1"/>
            <a:r>
              <a:rPr lang="en-US" altLang="en-US" sz="2000" dirty="0" smtClean="0"/>
              <a:t>They are the most </a:t>
            </a:r>
            <a:r>
              <a:rPr lang="en-US" altLang="ja-JP" sz="2000" dirty="0" smtClean="0"/>
              <a:t>‘portable’ types of data files</a:t>
            </a:r>
          </a:p>
          <a:p>
            <a:pPr eaLnBrk="1" hangingPunct="1"/>
            <a:r>
              <a:rPr lang="en-US" altLang="en-US" dirty="0" smtClean="0"/>
              <a:t>Examples of text files include files that are created with a simple text editor, such as Windows Notepad, and Python source code and HTML files</a:t>
            </a:r>
            <a:endParaRPr lang="en-US" altLang="ja-JP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945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CAD406-D6C4-43C5-9DDA-D4401AF074F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6221413" y="8032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Step Three</a:t>
            </a:r>
            <a:endParaRPr lang="en-US" dirty="0">
              <a:ea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Choose a mechanism for obtaining the file names</a:t>
            </a:r>
          </a:p>
          <a:p>
            <a:pPr eaLnBrk="1" hangingPunct="1"/>
            <a:r>
              <a:rPr lang="en-US" altLang="en-US" dirty="0" smtClean="0"/>
              <a:t>We have three options:</a:t>
            </a:r>
          </a:p>
          <a:p>
            <a:pPr lvl="1" eaLnBrk="1" hangingPunct="1"/>
            <a:r>
              <a:rPr lang="en-US" altLang="en-US" sz="2000" dirty="0" smtClean="0"/>
              <a:t>Hardcode the filename as a constant</a:t>
            </a:r>
          </a:p>
          <a:p>
            <a:pPr lvl="1" eaLnBrk="1" hangingPunct="1"/>
            <a:r>
              <a:rPr lang="en-US" altLang="en-US" sz="2000" dirty="0" smtClean="0"/>
              <a:t>Prompt the user</a:t>
            </a:r>
          </a:p>
          <a:p>
            <a:pPr lvl="1" eaLnBrk="1" hangingPunct="1"/>
            <a:r>
              <a:rPr lang="en-US" altLang="en-US" sz="2000" dirty="0" smtClean="0"/>
              <a:t>Use a command line argument</a:t>
            </a:r>
          </a:p>
          <a:p>
            <a:pPr eaLnBrk="1" hangingPunct="1"/>
            <a:r>
              <a:rPr lang="en-US" altLang="en-US" dirty="0" smtClean="0"/>
              <a:t>We will use hard-coded files names </a:t>
            </a:r>
          </a:p>
          <a:p>
            <a:pPr lvl="1" eaLnBrk="1" hangingPunct="1"/>
            <a:r>
              <a:rPr lang="en-US" altLang="en-US" sz="2000" dirty="0" smtClean="0"/>
              <a:t>The file names are constant in this example</a:t>
            </a:r>
          </a:p>
        </p:txBody>
      </p:sp>
      <p:sp>
        <p:nvSpPr>
          <p:cNvPr id="62467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D47921-9E09-4EA9-B4A8-75D68D96402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826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Step Four</a:t>
            </a:r>
            <a:endParaRPr lang="en-US" dirty="0">
              <a:ea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Choose between iterating over the file or reading individual lines</a:t>
            </a:r>
          </a:p>
          <a:p>
            <a:pPr eaLnBrk="1" hangingPunct="1"/>
            <a:r>
              <a:rPr lang="en-US" altLang="en-US" smtClean="0"/>
              <a:t>Generally if the data is grouped on lines we iterate over the file</a:t>
            </a:r>
          </a:p>
          <a:p>
            <a:pPr eaLnBrk="1" hangingPunct="1"/>
            <a:r>
              <a:rPr lang="en-US" altLang="en-US" smtClean="0"/>
              <a:t>If the data is spread over several line, we read the individual lines</a:t>
            </a:r>
          </a:p>
          <a:p>
            <a:pPr eaLnBrk="1" hangingPunct="1"/>
            <a:r>
              <a:rPr lang="en-US" altLang="en-US" smtClean="0"/>
              <a:t>In this example we will read individual lines since we are reading from two input files</a:t>
            </a:r>
          </a:p>
        </p:txBody>
      </p:sp>
      <p:sp>
        <p:nvSpPr>
          <p:cNvPr id="6349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DACAD7-7256-4E6D-A002-BCD885339A2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655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Step Five</a:t>
            </a:r>
            <a:endParaRPr lang="en-US" dirty="0">
              <a:ea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Extract the data into the individual fields</a:t>
            </a:r>
          </a:p>
          <a:p>
            <a:pPr lvl="1" eaLnBrk="1" hangingPunct="1"/>
            <a:r>
              <a:rPr lang="en-US" altLang="en-US" sz="2000" dirty="0" smtClean="0"/>
              <a:t>Use split or </a:t>
            </a:r>
            <a:r>
              <a:rPr lang="en-US" altLang="en-US" sz="2000" dirty="0" err="1" smtClean="0"/>
              <a:t>rsplit</a:t>
            </a:r>
            <a:r>
              <a:rPr lang="en-US" altLang="en-US" sz="2000" dirty="0" smtClean="0"/>
              <a:t> to  extract the data elements</a:t>
            </a:r>
          </a:p>
        </p:txBody>
      </p:sp>
      <p:sp>
        <p:nvSpPr>
          <p:cNvPr id="6451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E900-D0D5-4CA4-A93E-AE37011409B7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794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Step Six</a:t>
            </a:r>
            <a:endParaRPr lang="en-US" dirty="0">
              <a:ea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functions to factor out common tasks</a:t>
            </a:r>
          </a:p>
          <a:p>
            <a:pPr eaLnBrk="1" hangingPunct="1"/>
            <a:r>
              <a:rPr lang="en-US" altLang="en-US" smtClean="0"/>
              <a:t>Find the repetitive tasks and develop functions to handle them  </a:t>
            </a:r>
          </a:p>
        </p:txBody>
      </p:sp>
      <p:sp>
        <p:nvSpPr>
          <p:cNvPr id="6553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5FED2-D2BC-439C-A40B-F0D6F3E1A415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846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Exception Handling</a:t>
            </a:r>
            <a:endParaRPr lang="en-US" dirty="0">
              <a:ea typeface="+mj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smtClean="0">
                <a:ea typeface="+mn-ea"/>
              </a:rPr>
              <a:t>Section 7.4</a:t>
            </a:r>
            <a:endParaRPr lang="en-US" dirty="0">
              <a:ea typeface="+mn-ea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826BEE-3E2A-4A28-85BE-91A777FED42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83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Exception Handling</a:t>
            </a: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dirty="0">
                <a:ea typeface="MS PGothic" charset="0"/>
                <a:cs typeface="MS PGothic" charset="0"/>
              </a:rPr>
              <a:t>There are two aspects to dealing with run-time program errors:</a:t>
            </a:r>
          </a:p>
          <a:p>
            <a:pPr marL="914400" lvl="1" indent="-457200" eaLnBrk="1" hangingPunct="1">
              <a:buFont typeface="Wingdings" charset="0"/>
              <a:buAutoNum type="arabicParenR"/>
              <a:defRPr/>
            </a:pPr>
            <a:r>
              <a:rPr lang="en-US" sz="2000" dirty="0">
                <a:ea typeface="MS PGothic" charset="0"/>
                <a:cs typeface="MS PGothic" charset="0"/>
              </a:rPr>
              <a:t>Detecting Errors</a:t>
            </a:r>
          </a:p>
          <a:p>
            <a:pPr marL="914400" lvl="1" indent="-457200" eaLnBrk="1" hangingPunct="1">
              <a:buFont typeface="Wingdings" charset="0"/>
              <a:buAutoNum type="arabicParenR"/>
              <a:defRPr/>
            </a:pPr>
            <a:r>
              <a:rPr lang="en-US" sz="2000" dirty="0">
                <a:ea typeface="MS PGothic" charset="0"/>
                <a:cs typeface="MS PGothic" charset="0"/>
              </a:rPr>
              <a:t>Handling </a:t>
            </a:r>
            <a:r>
              <a:rPr lang="en-US" sz="2000" dirty="0" smtClean="0">
                <a:ea typeface="MS PGothic" charset="0"/>
                <a:cs typeface="MS PGothic" charset="0"/>
              </a:rPr>
              <a:t>Errors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MS PGothic" charset="0"/>
                <a:cs typeface="MS PGothic" charset="0"/>
              </a:rPr>
              <a:t>The open function can detect an attempt to read from a non-existent file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 smtClean="0">
                <a:ea typeface="MS PGothic" charset="0"/>
                <a:cs typeface="MS PGothic" charset="0"/>
              </a:rPr>
              <a:t>The open function cannot handle the error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 smtClean="0">
                <a:ea typeface="MS PGothic" charset="0"/>
                <a:cs typeface="MS PGothic" charset="0"/>
              </a:rPr>
              <a:t>There are multiple alternatives, the function does not know which is the correct choice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 smtClean="0">
                <a:ea typeface="MS PGothic" charset="0"/>
                <a:cs typeface="MS PGothic" charset="0"/>
              </a:rPr>
              <a:t>The function reports the error to another part of the program to be handled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ea typeface="MS PGothic" charset="0"/>
                <a:cs typeface="MS PGothic" charset="0"/>
              </a:rPr>
              <a:t>Exception handling provides a flexible mechanism for passing control from the point of the error to a </a:t>
            </a:r>
            <a:r>
              <a:rPr lang="en-US" b="1" dirty="0" smtClean="0">
                <a:solidFill>
                  <a:srgbClr val="FF0000"/>
                </a:solidFill>
                <a:ea typeface="MS PGothic" charset="0"/>
                <a:cs typeface="MS PGothic" charset="0"/>
              </a:rPr>
              <a:t>handler</a:t>
            </a:r>
            <a:r>
              <a:rPr lang="en-US" dirty="0" smtClean="0">
                <a:ea typeface="MS PGothic" charset="0"/>
                <a:cs typeface="MS PGothic" charset="0"/>
              </a:rPr>
              <a:t> that can deal with the error</a:t>
            </a:r>
            <a:endParaRPr lang="en-US" dirty="0">
              <a:ea typeface="MS PGothic" charset="0"/>
              <a:cs typeface="MS PGothic" charset="0"/>
            </a:endParaRPr>
          </a:p>
        </p:txBody>
      </p:sp>
      <p:sp>
        <p:nvSpPr>
          <p:cNvPr id="2150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97C4FC-B438-48EE-B7E3-EDC4D038499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85606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Detecting Errors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259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do you do if someone tries to withdraw too much money from a bank account?</a:t>
            </a:r>
          </a:p>
          <a:p>
            <a:pPr eaLnBrk="1" hangingPunct="1"/>
            <a:r>
              <a:rPr lang="en-US" altLang="en-US" dirty="0" smtClean="0"/>
              <a:t>You can </a:t>
            </a:r>
            <a:r>
              <a:rPr lang="en-US" altLang="ja-JP" b="1" dirty="0" smtClean="0">
                <a:solidFill>
                  <a:srgbClr val="FF0000"/>
                </a:solidFill>
              </a:rPr>
              <a:t>raise</a:t>
            </a:r>
            <a:r>
              <a:rPr lang="en-US" altLang="ja-JP" dirty="0" smtClean="0"/>
              <a:t> an exception</a:t>
            </a:r>
          </a:p>
          <a:p>
            <a:pPr eaLnBrk="1" hangingPunct="1"/>
            <a:r>
              <a:rPr lang="en-US" altLang="ja-JP" dirty="0" smtClean="0"/>
              <a:t>When you </a:t>
            </a:r>
            <a:r>
              <a:rPr lang="en-US" altLang="ja-JP" b="1" dirty="0" smtClean="0">
                <a:solidFill>
                  <a:srgbClr val="FF0000"/>
                </a:solidFill>
              </a:rPr>
              <a:t>raise</a:t>
            </a:r>
            <a:r>
              <a:rPr lang="en-US" altLang="ja-JP" dirty="0" smtClean="0"/>
              <a:t> an exception, execution does not continue with the next statement</a:t>
            </a:r>
          </a:p>
          <a:p>
            <a:pPr lvl="1" eaLnBrk="1" hangingPunct="1"/>
            <a:r>
              <a:rPr lang="en-US" altLang="ja-JP" dirty="0" smtClean="0"/>
              <a:t>It transfers to the </a:t>
            </a:r>
            <a:r>
              <a:rPr lang="en-US" altLang="ja-JP" b="1" dirty="0" smtClean="0">
                <a:solidFill>
                  <a:srgbClr val="FF0000"/>
                </a:solidFill>
              </a:rPr>
              <a:t>exception handler</a:t>
            </a:r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</p:txBody>
      </p:sp>
      <p:sp>
        <p:nvSpPr>
          <p:cNvPr id="2253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A110C-6C76-4F08-9B33-6A78BCC9875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19200" y="42672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amount &gt; balance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raise ValueError("Amount exceeds balance")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2534" name="TextBox 9"/>
          <p:cNvSpPr txBox="1">
            <a:spLocks noChangeArrowheads="1"/>
          </p:cNvSpPr>
          <p:nvPr/>
        </p:nvSpPr>
        <p:spPr bwMode="auto">
          <a:xfrm>
            <a:off x="838200" y="3559175"/>
            <a:ext cx="3276600" cy="646331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Use the raise statement to signal an exception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45121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Exception Classes (a subset)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Look for an appropriate exception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355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98D593-B6C8-419D-902A-214C47C08A5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52600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89108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Syntax: Raising an Exception</a:t>
            </a:r>
          </a:p>
        </p:txBody>
      </p:sp>
      <p:pic>
        <p:nvPicPr>
          <p:cNvPr id="24578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75650" cy="3200400"/>
          </a:xfrm>
        </p:spPr>
      </p:pic>
      <p:sp>
        <p:nvSpPr>
          <p:cNvPr id="2457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28197E-56CC-4B62-8245-23F8FBEC86F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71153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Handling Exceptions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284163" eaLnBrk="1" hangingPunct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dirty="0" smtClean="0">
                <a:ea typeface="MS PGothic" charset="0"/>
                <a:cs typeface="MS PGothic" charset="0"/>
              </a:rPr>
              <a:t>Every exception should be handled somewhere in the program</a:t>
            </a:r>
          </a:p>
          <a:p>
            <a:pPr marL="341313" indent="-284163" eaLnBrk="1" hangingPunct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dirty="0" smtClean="0">
                <a:ea typeface="MS PGothic" charset="0"/>
                <a:cs typeface="MS PGothic" charset="0"/>
              </a:rPr>
              <a:t>This </a:t>
            </a:r>
            <a:r>
              <a:rPr lang="en-US" dirty="0">
                <a:ea typeface="MS PGothic" charset="0"/>
                <a:cs typeface="MS PGothic" charset="0"/>
              </a:rPr>
              <a:t>is </a:t>
            </a:r>
            <a:r>
              <a:rPr lang="en-US" dirty="0" smtClean="0">
                <a:ea typeface="MS PGothic" charset="0"/>
                <a:cs typeface="MS PGothic" charset="0"/>
              </a:rPr>
              <a:t>a complex problem</a:t>
            </a:r>
          </a:p>
          <a:p>
            <a:pPr marL="569913" lvl="1" indent="-284163" eaLnBrk="1" hangingPunct="1">
              <a:buFont typeface="Arial" charset="0"/>
              <a:buChar char="•"/>
              <a:defRPr/>
            </a:pPr>
            <a:r>
              <a:rPr lang="en-US" sz="2000" dirty="0" smtClean="0">
                <a:ea typeface="MS PGothic" charset="0"/>
                <a:cs typeface="MS PGothic" charset="0"/>
              </a:rPr>
              <a:t>  </a:t>
            </a:r>
            <a:r>
              <a:rPr lang="en-US" sz="2000" dirty="0">
                <a:ea typeface="MS PGothic" charset="0"/>
                <a:cs typeface="MS PGothic" charset="0"/>
              </a:rPr>
              <a:t>You need to handle </a:t>
            </a:r>
            <a:r>
              <a:rPr lang="en-US" altLang="ja-JP" sz="2000" dirty="0">
                <a:ea typeface="MS PGothic" charset="0"/>
                <a:cs typeface="MS PGothic" charset="0"/>
              </a:rPr>
              <a:t>each possible exception and react to it appropriately</a:t>
            </a:r>
            <a:endParaRPr lang="en-US" sz="2000" dirty="0">
              <a:ea typeface="MS PGothic" charset="0"/>
              <a:cs typeface="MS PGothic" charset="0"/>
            </a:endParaRPr>
          </a:p>
          <a:p>
            <a:pPr marL="341313" indent="-284163" eaLnBrk="1" hangingPunct="1">
              <a:spcBef>
                <a:spcPts val="200"/>
              </a:spcBef>
              <a:buFont typeface="Arial" charset="0"/>
              <a:buChar char="•"/>
              <a:defRPr/>
            </a:pPr>
            <a:r>
              <a:rPr lang="en-US" dirty="0">
                <a:ea typeface="MS PGothic" charset="0"/>
                <a:cs typeface="MS PGothic" charset="0"/>
              </a:rPr>
              <a:t>Handling recoverable errors can be done:</a:t>
            </a:r>
          </a:p>
          <a:p>
            <a:pPr marL="914400" lvl="1" indent="-457200" eaLnBrk="1" hangingPunct="1">
              <a:buFont typeface="Arial" charset="0"/>
              <a:buChar char="•"/>
              <a:defRPr/>
            </a:pPr>
            <a:r>
              <a:rPr lang="en-US" sz="2000" dirty="0">
                <a:ea typeface="MS PGothic" charset="0"/>
                <a:cs typeface="MS PGothic" charset="0"/>
              </a:rPr>
              <a:t>Simply:  exit the program</a:t>
            </a:r>
          </a:p>
          <a:p>
            <a:pPr marL="914400" lvl="1" indent="-457200" eaLnBrk="1" hangingPunct="1">
              <a:buFont typeface="Arial" charset="0"/>
              <a:buChar char="•"/>
              <a:defRPr/>
            </a:pPr>
            <a:r>
              <a:rPr lang="en-US" sz="2000" dirty="0">
                <a:ea typeface="MS PGothic" charset="0"/>
                <a:cs typeface="MS PGothic" charset="0"/>
              </a:rPr>
              <a:t>User-friendly:  Ask the user to correct the error</a:t>
            </a:r>
          </a:p>
        </p:txBody>
      </p:sp>
      <p:sp>
        <p:nvSpPr>
          <p:cNvPr id="2560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8C805A-B75A-43D4-A8AC-0C2CDE5FC74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33580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Reading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316287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dirty="0" smtClean="0"/>
              <a:t>To access a file, you must first </a:t>
            </a:r>
            <a:r>
              <a:rPr lang="en-US" altLang="en-US" i="1" dirty="0" smtClean="0"/>
              <a:t>open </a:t>
            </a:r>
            <a:r>
              <a:rPr lang="en-US" altLang="en-US" dirty="0" smtClean="0"/>
              <a:t>it</a:t>
            </a:r>
          </a:p>
          <a:p>
            <a:pPr eaLnBrk="1" hangingPunct="1"/>
            <a:r>
              <a:rPr lang="en-US" altLang="en-US" dirty="0" smtClean="0"/>
              <a:t>Suppose you want to read data from a file named </a:t>
            </a:r>
            <a:r>
              <a:rPr lang="en-US" altLang="en-US" dirty="0" smtClean="0">
                <a:cs typeface="Consolas" panose="020B0609020204030204" pitchFamily="49" charset="0"/>
              </a:rPr>
              <a:t>input.txt</a:t>
            </a:r>
            <a:r>
              <a:rPr lang="en-US" altLang="en-US" dirty="0" smtClean="0"/>
              <a:t>, located in the same directory as the program</a:t>
            </a:r>
          </a:p>
          <a:p>
            <a:pPr eaLnBrk="1" hangingPunct="1"/>
            <a:r>
              <a:rPr lang="en-US" altLang="en-US" dirty="0" smtClean="0"/>
              <a:t>To open a file for reading, you must provide the name of the file as the first argument to the open function and the string "r" as the second argument: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>
              <a:spcBef>
                <a:spcPts val="1800"/>
              </a:spcBef>
            </a:pPr>
            <a:r>
              <a:rPr lang="en-US" altLang="en-US" dirty="0" smtClean="0"/>
              <a:t>You can also omit the “r” mode, the default is open for reading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048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793A33-DFB2-4CB0-BA2F-126F256BBA9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295400" y="3352800"/>
            <a:ext cx="6248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"r"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95400" y="4343400"/>
            <a:ext cx="6248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input.txt"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Handling Exceptions: Try-Except</a:t>
            </a:r>
          </a:p>
        </p:txBody>
      </p:sp>
      <p:sp>
        <p:nvSpPr>
          <p:cNvPr id="2662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handle exceptions with the try/except statement </a:t>
            </a:r>
          </a:p>
          <a:p>
            <a:pPr eaLnBrk="1" hangingPunct="1"/>
            <a:r>
              <a:rPr lang="en-US" altLang="en-US" dirty="0" smtClean="0"/>
              <a:t>Place the statement into a location of your program that knows how to handle a particular exception </a:t>
            </a:r>
          </a:p>
          <a:p>
            <a:pPr eaLnBrk="1" hangingPunct="1"/>
            <a:r>
              <a:rPr lang="en-US" altLang="en-US" dirty="0" smtClean="0"/>
              <a:t>The try block contains one or more statements that may cause an exception of the kind that you are willing to handle </a:t>
            </a:r>
          </a:p>
          <a:p>
            <a:pPr eaLnBrk="1" hangingPunct="1"/>
            <a:r>
              <a:rPr lang="en-US" altLang="en-US" dirty="0" smtClean="0"/>
              <a:t>Each except clause contains the handler for an exception type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B5402-017B-4BE6-927E-00C1AF3A67A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398056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Syntax: Try-Except</a:t>
            </a:r>
          </a:p>
        </p:txBody>
      </p:sp>
      <p:pic>
        <p:nvPicPr>
          <p:cNvPr id="27650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15462"/>
            <a:ext cx="7560047" cy="4880538"/>
          </a:xfrm>
        </p:spPr>
      </p:pic>
      <p:sp>
        <p:nvSpPr>
          <p:cNvPr id="2765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BDAB8C-5665-430C-A48B-BBF01687716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93903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Try-Except: An Example</a:t>
            </a:r>
          </a:p>
        </p:txBody>
      </p:sp>
      <p:sp>
        <p:nvSpPr>
          <p:cNvPr id="2867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FD3E42-7216-46EB-B532-9559401A9F3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17500" y="1295400"/>
            <a:ext cx="5854700" cy="3352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try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filename = input("Enter filename: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infile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open(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filename, "r"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value =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int(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line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. . .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 IOError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print("Error: file not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found.")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 ValueError as exception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print("Error:", str(exception))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334000" y="3124200"/>
            <a:ext cx="3617913" cy="990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Execution transfers here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file cannot be opened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352800" y="2286000"/>
            <a:ext cx="3200400" cy="990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int() </a:t>
            </a:r>
            <a:r>
              <a:rPr lang="en-US" dirty="0">
                <a:solidFill>
                  <a:schemeClr val="tx1"/>
                </a:solidFill>
              </a:rPr>
              <a:t>can raise a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ValueError </a:t>
            </a:r>
            <a:r>
              <a:rPr lang="en-US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9" name="Left Arrow 8"/>
          <p:cNvSpPr/>
          <p:nvPr/>
        </p:nvSpPr>
        <p:spPr>
          <a:xfrm>
            <a:off x="4989513" y="1603375"/>
            <a:ext cx="3616325" cy="9906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open() </a:t>
            </a:r>
            <a:r>
              <a:rPr lang="en-US" dirty="0">
                <a:solidFill>
                  <a:schemeClr val="tx1"/>
                </a:solidFill>
              </a:rPr>
              <a:t>can raise an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IOError </a:t>
            </a:r>
            <a:r>
              <a:rPr lang="en-US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0" name="Left Arrow 9"/>
          <p:cNvSpPr/>
          <p:nvPr/>
        </p:nvSpPr>
        <p:spPr>
          <a:xfrm rot="716817">
            <a:off x="5083175" y="4092575"/>
            <a:ext cx="3617913" cy="14478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Execution transfers here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the string cannot be converted to an 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685800" y="4876800"/>
            <a:ext cx="42545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2000" b="1" i="1" dirty="0" smtClean="0">
                <a:latin typeface="+mn-lt"/>
              </a:rPr>
              <a:t>If either of these exceptions is raised, the rest of the instructions in the </a:t>
            </a:r>
            <a:r>
              <a:rPr lang="en-US" sz="2000" b="1" i="1" dirty="0" smtClean="0">
                <a:latin typeface="+mn-lt"/>
                <a:cs typeface="Consolas" charset="0"/>
              </a:rPr>
              <a:t>try</a:t>
            </a:r>
            <a:r>
              <a:rPr lang="en-US" sz="2000" b="1" i="1" dirty="0" smtClean="0">
                <a:latin typeface="+mn-lt"/>
              </a:rPr>
              <a:t> block are skipped</a:t>
            </a:r>
            <a:endParaRPr lang="en-US" sz="2000" b="1" i="1" dirty="0" smtClean="0">
              <a:latin typeface="+mn-lt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53094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Example</a:t>
            </a:r>
            <a:endParaRPr lang="en-US" dirty="0">
              <a:ea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an IOError exception is raised, the </a:t>
            </a:r>
            <a:r>
              <a:rPr lang="en-US" altLang="en-US" b="1" smtClean="0">
                <a:solidFill>
                  <a:srgbClr val="FF0000"/>
                </a:solidFill>
              </a:rPr>
              <a:t>except</a:t>
            </a:r>
            <a:r>
              <a:rPr lang="en-US" altLang="en-US" smtClean="0"/>
              <a:t> clause for the IOError exception is executed</a:t>
            </a:r>
          </a:p>
          <a:p>
            <a:pPr eaLnBrk="1" hangingPunct="1"/>
            <a:r>
              <a:rPr lang="en-US" altLang="en-US" smtClean="0"/>
              <a:t>If a ValueError exception occurs, then second </a:t>
            </a:r>
            <a:r>
              <a:rPr lang="en-US" altLang="en-US" b="1" smtClean="0">
                <a:solidFill>
                  <a:srgbClr val="FF0000"/>
                </a:solidFill>
              </a:rPr>
              <a:t>except</a:t>
            </a:r>
            <a:r>
              <a:rPr lang="en-US" altLang="en-US" smtClean="0"/>
              <a:t> clause is executed</a:t>
            </a:r>
          </a:p>
          <a:p>
            <a:pPr eaLnBrk="1" hangingPunct="1"/>
            <a:r>
              <a:rPr lang="en-US" altLang="en-US" smtClean="0"/>
              <a:t>If any other exception is raised it will not be handled by any of the </a:t>
            </a:r>
            <a:r>
              <a:rPr lang="en-US" altLang="en-US" b="1" smtClean="0">
                <a:solidFill>
                  <a:srgbClr val="FF0000"/>
                </a:solidFill>
              </a:rPr>
              <a:t>except</a:t>
            </a:r>
            <a:r>
              <a:rPr lang="en-US" altLang="en-US" smtClean="0"/>
              <a:t> blocks</a:t>
            </a:r>
          </a:p>
        </p:txBody>
      </p:sp>
      <p:sp>
        <p:nvSpPr>
          <p:cNvPr id="67587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3D7ACD-3046-49A6-BA77-220B5D80BE20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411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Output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254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When the body of this handler is executed, it prints the message included 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the exception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2969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67625-8246-4752-8801-F526D788263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325" y="1981200"/>
            <a:ext cx="542925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ValueError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as exception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print("Error:", str(exception))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950431"/>
            <a:ext cx="7543800" cy="11006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For example, if the string passed to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function was "35x2", then the message included with the exception will be:</a:t>
            </a:r>
          </a:p>
          <a:p>
            <a:pPr lvl="1" indent="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invalid literal for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() with base 10: '35x2'</a:t>
            </a:r>
          </a:p>
          <a:p>
            <a:pPr lvl="1" eaLnBrk="1" fontAlgn="auto" hangingPunct="1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785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Output Messages (2)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563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obtain the message, we must have access to the exception object itself </a:t>
            </a:r>
          </a:p>
          <a:p>
            <a:pPr eaLnBrk="1" hangingPunct="1"/>
            <a:r>
              <a:rPr lang="en-US" altLang="en-US" dirty="0" smtClean="0"/>
              <a:t>You can store the exception object in a variable with the as syntax:</a:t>
            </a:r>
          </a:p>
        </p:txBody>
      </p:sp>
      <p:sp>
        <p:nvSpPr>
          <p:cNvPr id="3072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948E53-2CCA-4E37-886C-3D7388188D3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95338" y="2362200"/>
            <a:ext cx="542925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 ValueError as exception :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65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95338" y="3004100"/>
            <a:ext cx="7543800" cy="10902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When the handler for </a:t>
            </a:r>
            <a:r>
              <a:rPr lang="en-US" altLang="en-US" dirty="0" err="1" smtClean="0">
                <a:cs typeface="Consolas" panose="020B0609020204030204" pitchFamily="49" charset="0"/>
              </a:rPr>
              <a:t>ValueErro</a:t>
            </a:r>
            <a:r>
              <a:rPr lang="en-US" altLang="en-US" dirty="0" err="1" smtClean="0"/>
              <a:t>r</a:t>
            </a:r>
            <a:r>
              <a:rPr lang="en-US" altLang="en-US" dirty="0" smtClean="0"/>
              <a:t> is executed, </a:t>
            </a:r>
            <a:r>
              <a:rPr lang="en-US" altLang="en-US" b="1" dirty="0" smtClean="0"/>
              <a:t>exception</a:t>
            </a:r>
            <a:r>
              <a:rPr lang="en-US" altLang="en-US" dirty="0" smtClean="0"/>
              <a:t> is set to the exception object. In our code, we then obtain the message string by calling </a:t>
            </a:r>
            <a:r>
              <a:rPr lang="en-US" altLang="en-US" b="1" dirty="0" err="1" smtClean="0"/>
              <a:t>str</a:t>
            </a:r>
            <a:r>
              <a:rPr lang="en-US" altLang="en-US" b="1" dirty="0" smtClean="0"/>
              <a:t>(exception)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82940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Source of Output Messages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8778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you raise an exception, you can provide your own message string. For example, when you call</a:t>
            </a:r>
          </a:p>
        </p:txBody>
      </p:sp>
      <p:sp>
        <p:nvSpPr>
          <p:cNvPr id="3174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0597BF-EC6F-462B-910A-F5BDF9627A7A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133600"/>
            <a:ext cx="6586538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raise ValueError("Amount exceeds balance")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6477" y="2934371"/>
            <a:ext cx="7543800" cy="223202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The message of the exception, </a:t>
            </a:r>
            <a:r>
              <a:rPr lang="en-US" sz="18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"Amount exceeds balance"</a:t>
            </a:r>
            <a:r>
              <a:rPr lang="en-US" dirty="0" smtClean="0">
                <a:latin typeface="Arial" charset="0"/>
                <a:ea typeface="ＭＳ Ｐゴシック" panose="020B0600070205080204" pitchFamily="34" charset="-128"/>
              </a:rPr>
              <a:t>,</a:t>
            </a:r>
            <a:r>
              <a:rPr lang="en-US" altLang="en-US" dirty="0" smtClean="0"/>
              <a:t> is the string provided as the argument to the constructor</a:t>
            </a:r>
          </a:p>
        </p:txBody>
      </p:sp>
    </p:spTree>
    <p:extLst>
      <p:ext uri="{BB962C8B-B14F-4D97-AF65-F5344CB8AC3E}">
        <p14:creationId xmlns="" xmlns:p14="http://schemas.microsoft.com/office/powerpoint/2010/main" val="2025117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finally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Clause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finally</a:t>
            </a:r>
            <a:r>
              <a:rPr lang="en-US" altLang="en-US" dirty="0" smtClean="0"/>
              <a:t> clause is used when you need to take some action whether or not an exception is raised </a:t>
            </a:r>
          </a:p>
          <a:p>
            <a:pPr eaLnBrk="1" hangingPunct="1"/>
            <a:r>
              <a:rPr lang="en-US" altLang="en-US" dirty="0" smtClean="0"/>
              <a:t>Here is a typical situation</a:t>
            </a:r>
          </a:p>
          <a:p>
            <a:pPr lvl="1" eaLnBrk="1" hangingPunct="1"/>
            <a:r>
              <a:rPr lang="en-US" altLang="en-US" sz="2000" dirty="0" smtClean="0"/>
              <a:t>It is important to always close an output file whether or not an exception was raised (to ensure that all output is written to the file)</a:t>
            </a:r>
          </a:p>
          <a:p>
            <a:pPr lvl="1" eaLnBrk="1" hangingPunct="1"/>
            <a:r>
              <a:rPr lang="en-US" altLang="en-US" sz="2000" dirty="0" smtClean="0"/>
              <a:t>Place the call to </a:t>
            </a:r>
            <a:r>
              <a:rPr lang="en-US" altLang="en-US" sz="2000" dirty="0" smtClean="0">
                <a:solidFill>
                  <a:srgbClr val="0033CC"/>
                </a:solidFill>
              </a:rPr>
              <a:t>close() </a:t>
            </a:r>
            <a:r>
              <a:rPr lang="en-US" altLang="en-US" sz="2000" dirty="0" smtClean="0"/>
              <a:t>inside a finally clause:</a:t>
            </a:r>
          </a:p>
        </p:txBody>
      </p:sp>
      <p:sp>
        <p:nvSpPr>
          <p:cNvPr id="3277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B1E136-AB1C-4ABE-82C4-11766A10DB5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3505200"/>
            <a:ext cx="542925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 = open(filename, "w")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try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writeData(outfile)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finally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outfile.close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  <a:endParaRPr lang="en-US" b="1" kern="0" dirty="0">
              <a:solidFill>
                <a:srgbClr val="0033CC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711849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Syntax: The Finally Clause</a:t>
            </a:r>
          </a:p>
        </p:txBody>
      </p:sp>
      <p:pic>
        <p:nvPicPr>
          <p:cNvPr id="33794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466138" cy="4572000"/>
          </a:xfrm>
        </p:spPr>
      </p:pic>
      <p:sp>
        <p:nvSpPr>
          <p:cNvPr id="3379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795CB5-E6C5-450E-B342-859C09648FF3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71171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Throw exceptions early</a:t>
            </a:r>
          </a:p>
          <a:p>
            <a:pPr lvl="1" eaLnBrk="1" hangingPunct="1"/>
            <a:r>
              <a:rPr lang="en-US" altLang="en-US" sz="2000" dirty="0" smtClean="0"/>
              <a:t>When a method detects a problem that it cannot solve, it is better to throw an exception rather than try to come up with an imperfect fix</a:t>
            </a:r>
          </a:p>
          <a:p>
            <a:pPr eaLnBrk="1" hangingPunct="1"/>
            <a:r>
              <a:rPr lang="en-US" altLang="en-US" dirty="0" smtClean="0"/>
              <a:t>Catch exceptions late</a:t>
            </a:r>
          </a:p>
          <a:p>
            <a:pPr lvl="1" eaLnBrk="1" hangingPunct="1"/>
            <a:r>
              <a:rPr lang="en-US" altLang="en-US" sz="2000" dirty="0" smtClean="0"/>
              <a:t>Conversely, a method should only catch an exception if it can really remedy the situation</a:t>
            </a:r>
          </a:p>
          <a:p>
            <a:pPr lvl="1" eaLnBrk="1" hangingPunct="1"/>
            <a:r>
              <a:rPr lang="en-US" altLang="en-US" sz="2000" dirty="0" smtClean="0"/>
              <a:t>Otherwise, the best remedy is simply to have the exception propagate to its caller, allowing it to be caught by a competent handler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40F024-393D-4E7F-8EB6-50573D21F3E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61586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Reading (2)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Important things to keep in mind:</a:t>
            </a:r>
          </a:p>
          <a:p>
            <a:pPr lvl="1" eaLnBrk="1" hangingPunct="1"/>
            <a:r>
              <a:rPr lang="en-US" altLang="en-US" sz="2000" dirty="0" smtClean="0"/>
              <a:t>When opening a file for reading, the file must exist (and otherwise be accessible) or an exception occurs</a:t>
            </a:r>
          </a:p>
          <a:p>
            <a:pPr lvl="1" eaLnBrk="1" hangingPunct="1"/>
            <a:r>
              <a:rPr lang="en-US" altLang="en-US" sz="2000" dirty="0" smtClean="0"/>
              <a:t>The object returned by the open function is a file handle, and the file handle must be saved in a variable</a:t>
            </a:r>
          </a:p>
          <a:p>
            <a:pPr lvl="2" eaLnBrk="1" hangingPunct="1"/>
            <a:r>
              <a:rPr lang="en-US" altLang="en-US" sz="2000" dirty="0" smtClean="0"/>
              <a:t>All operations for accessing a file are made via the file handle</a:t>
            </a:r>
          </a:p>
        </p:txBody>
      </p:sp>
      <p:sp>
        <p:nvSpPr>
          <p:cNvPr id="2150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853FD2-19E2-442E-8F96-2D31A40AF92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 smtClean="0"/>
              <a:t>The </a:t>
            </a:r>
            <a:r>
              <a:rPr lang="en-US" altLang="en-US" sz="2200" dirty="0" smtClean="0">
                <a:solidFill>
                  <a:srgbClr val="0033CC"/>
                </a:solidFill>
              </a:rPr>
              <a:t>finally</a:t>
            </a:r>
            <a:r>
              <a:rPr lang="en-US" altLang="en-US" sz="2200" dirty="0" smtClean="0"/>
              <a:t> clause is executed whenever the try block is exited in any of three ways:</a:t>
            </a:r>
          </a:p>
          <a:p>
            <a:pPr lvl="2" eaLnBrk="1" hangingPunct="1">
              <a:buFontTx/>
              <a:buNone/>
            </a:pPr>
            <a:r>
              <a:rPr lang="en-US" altLang="en-US" sz="2000" dirty="0" smtClean="0"/>
              <a:t>1. After completing the last statement of the </a:t>
            </a:r>
            <a:r>
              <a:rPr lang="en-US" altLang="en-US" sz="2000" dirty="0" smtClean="0">
                <a:solidFill>
                  <a:srgbClr val="0033CC"/>
                </a:solidFill>
              </a:rPr>
              <a:t>try</a:t>
            </a:r>
            <a:r>
              <a:rPr lang="en-US" altLang="en-US" sz="2000" dirty="0" smtClean="0"/>
              <a:t> block</a:t>
            </a:r>
          </a:p>
          <a:p>
            <a:pPr lvl="2" eaLnBrk="1" hangingPunct="1">
              <a:buFontTx/>
              <a:buNone/>
            </a:pPr>
            <a:r>
              <a:rPr lang="en-US" altLang="en-US" sz="2000" dirty="0" smtClean="0"/>
              <a:t>2. After completing the last statement of a </a:t>
            </a:r>
            <a:r>
              <a:rPr lang="en-US" altLang="en-US" sz="2000" dirty="0" smtClean="0">
                <a:solidFill>
                  <a:srgbClr val="0033CC"/>
                </a:solidFill>
              </a:rPr>
              <a:t>except</a:t>
            </a:r>
            <a:r>
              <a:rPr lang="en-US" altLang="en-US" sz="2000" dirty="0" smtClean="0"/>
              <a:t> clause, if this try block caught an exception</a:t>
            </a:r>
          </a:p>
          <a:p>
            <a:pPr lvl="2" eaLnBrk="1" hangingPunct="1">
              <a:buFontTx/>
              <a:buNone/>
            </a:pPr>
            <a:r>
              <a:rPr lang="en-US" altLang="en-US" sz="2000" dirty="0" smtClean="0"/>
              <a:t>3. When an exception was raised in the </a:t>
            </a:r>
            <a:r>
              <a:rPr lang="en-US" altLang="en-US" sz="2000" dirty="0" smtClean="0">
                <a:solidFill>
                  <a:srgbClr val="0033CC"/>
                </a:solidFill>
              </a:rPr>
              <a:t>try</a:t>
            </a:r>
            <a:r>
              <a:rPr lang="en-US" altLang="en-US" sz="2000" dirty="0" smtClean="0"/>
              <a:t> block and not handled</a:t>
            </a:r>
          </a:p>
          <a:p>
            <a:pPr lvl="2" eaLnBrk="1" hangingPunct="1">
              <a:buFontTx/>
              <a:buNone/>
            </a:pPr>
            <a:endParaRPr lang="en-US" altLang="en-US" sz="2000" dirty="0" smtClean="0"/>
          </a:p>
        </p:txBody>
      </p:sp>
      <p:sp>
        <p:nvSpPr>
          <p:cNvPr id="3584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EDE07F-A886-4374-8A2B-CCE051BBA7FF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5175" y="3505200"/>
            <a:ext cx="1579563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5175" y="4495800"/>
            <a:ext cx="1081088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7575" y="5562600"/>
            <a:ext cx="129540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415088" y="4843462"/>
            <a:ext cx="14478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999162" y="5332413"/>
            <a:ext cx="45561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0536360">
            <a:off x="5464175" y="3748088"/>
            <a:ext cx="1595438" cy="2182812"/>
          </a:xfrm>
          <a:prstGeom prst="arc">
            <a:avLst>
              <a:gd name="adj1" fmla="val 17247893"/>
              <a:gd name="adj2" fmla="val 437777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034882" y="4304506"/>
            <a:ext cx="3810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79606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Sometime you need to split the </a:t>
            </a:r>
            <a:r>
              <a:rPr lang="en-US" altLang="en-US" sz="2400" dirty="0" smtClean="0">
                <a:solidFill>
                  <a:srgbClr val="0033CC"/>
                </a:solidFill>
              </a:rPr>
              <a:t>except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0033CC"/>
                </a:solidFill>
              </a:rPr>
              <a:t>finally</a:t>
            </a:r>
            <a:r>
              <a:rPr lang="en-US" altLang="en-US" sz="2400" dirty="0" smtClean="0"/>
              <a:t> into two nested </a:t>
            </a:r>
            <a:r>
              <a:rPr lang="en-US" altLang="en-US" sz="2400" dirty="0" smtClean="0">
                <a:solidFill>
                  <a:srgbClr val="0033CC"/>
                </a:solidFill>
              </a:rPr>
              <a:t>try</a:t>
            </a:r>
            <a:r>
              <a:rPr lang="en-US" altLang="en-US" sz="2400" dirty="0" smtClean="0"/>
              <a:t> block</a:t>
            </a:r>
          </a:p>
          <a:p>
            <a:pPr lvl="2" eaLnBrk="1" hangingPunct="1">
              <a:buFontTx/>
              <a:buNone/>
            </a:pPr>
            <a:endParaRPr lang="en-US" altLang="en-US" sz="2000" dirty="0" smtClean="0"/>
          </a:p>
        </p:txBody>
      </p:sp>
      <p:sp>
        <p:nvSpPr>
          <p:cNvPr id="3686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D8ACB3-EEBE-43F0-B306-6A5E7D021B0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438400"/>
            <a:ext cx="151765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4648200"/>
            <a:ext cx="128905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0" y="3810000"/>
            <a:ext cx="137160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7164388" y="3427412"/>
            <a:ext cx="7604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5716588" y="3427412"/>
            <a:ext cx="24384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66800" y="2209800"/>
            <a:ext cx="5121275" cy="24241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try :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outfile = open(filename, "w")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try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Write output to outfile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finally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out.close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Close resources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 IOError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Handle exception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1600200"/>
            <a:ext cx="1289050" cy="609600"/>
          </a:xfrm>
          <a:prstGeom prst="rect">
            <a:avLst/>
          </a:prstGeom>
          <a:solidFill>
            <a:srgbClr val="FAE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315994" y="4418806"/>
            <a:ext cx="2743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38544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36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With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36683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Because a try/finally statement for opening and closing files is so common,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it’s more common to use the </a:t>
            </a:r>
            <a:r>
              <a:rPr lang="en-US" dirty="0" smtClean="0">
                <a:solidFill>
                  <a:srgbClr val="0033CC"/>
                </a:solidFill>
                <a:ea typeface="+mn-ea"/>
              </a:rPr>
              <a:t>with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statement to open a file: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3789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49B79C-0544-4F36-ADD2-6D0F6978C8A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981200"/>
            <a:ext cx="542925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itchFamily="49" charset="0"/>
              </a:rPr>
              <a:t>with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open(filename, "w") as outfile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Write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output to </a:t>
            </a:r>
            <a:r>
              <a:rPr 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outfile</a:t>
            </a:r>
            <a:endParaRPr lang="en-US" dirty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959589"/>
            <a:ext cx="7543800" cy="17922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This </a:t>
            </a:r>
            <a:r>
              <a:rPr lang="en-US" dirty="0" smtClean="0">
                <a:solidFill>
                  <a:srgbClr val="0033CC"/>
                </a:solidFill>
                <a:ea typeface="+mn-ea"/>
              </a:rPr>
              <a:t>with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statement opens the file with the given name, sets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outfile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to the file object, and closes the file object when the end of the statement has been reached or an exception is raised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9037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Handling Input Errors</a:t>
            </a:r>
            <a:endParaRPr lang="en-US" dirty="0">
              <a:ea typeface="+mj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smtClean="0">
                <a:ea typeface="+mn-ea"/>
              </a:rPr>
              <a:t>Section 7.6</a:t>
            </a:r>
            <a:endParaRPr lang="en-US" dirty="0">
              <a:ea typeface="+mn-ea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ABCD2C-46CD-422E-8D2A-256D3FCC00F7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32480-9A40-478D-A920-65566AABF4F6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4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Handling Input Errors</a:t>
            </a:r>
          </a:p>
        </p:txBody>
      </p:sp>
      <p:sp>
        <p:nvSpPr>
          <p:cNvPr id="3993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en-US" dirty="0" smtClean="0"/>
              <a:t>File Reading Application Example</a:t>
            </a:r>
          </a:p>
          <a:p>
            <a:pPr lvl="1" eaLnBrk="1" hangingPunct="1">
              <a:spcBef>
                <a:spcPts val="100"/>
              </a:spcBef>
            </a:pPr>
            <a:r>
              <a:rPr lang="en-US" altLang="en-US" sz="2000" dirty="0" smtClean="0"/>
              <a:t>Goal:  Read a file of data values</a:t>
            </a:r>
          </a:p>
          <a:p>
            <a:pPr lvl="2" eaLnBrk="1" hangingPunct="1">
              <a:spcBef>
                <a:spcPts val="100"/>
              </a:spcBef>
            </a:pPr>
            <a:r>
              <a:rPr lang="en-US" altLang="en-US" sz="2000" dirty="0" smtClean="0"/>
              <a:t>First line is the count of values</a:t>
            </a:r>
          </a:p>
          <a:p>
            <a:pPr lvl="2" eaLnBrk="1" hangingPunct="1">
              <a:spcBef>
                <a:spcPts val="100"/>
              </a:spcBef>
            </a:pPr>
            <a:r>
              <a:rPr lang="en-US" altLang="en-US" sz="2000" dirty="0" smtClean="0"/>
              <a:t>Remaining lines have values</a:t>
            </a:r>
          </a:p>
          <a:p>
            <a:pPr lvl="1" eaLnBrk="1" hangingPunct="1">
              <a:spcBef>
                <a:spcPts val="100"/>
              </a:spcBef>
            </a:pPr>
            <a:r>
              <a:rPr lang="en-US" altLang="en-US" sz="2000" dirty="0" smtClean="0"/>
              <a:t>Risks:</a:t>
            </a:r>
          </a:p>
          <a:p>
            <a:pPr lvl="2" eaLnBrk="1" hangingPunct="1">
              <a:spcBef>
                <a:spcPts val="100"/>
              </a:spcBef>
            </a:pPr>
            <a:r>
              <a:rPr lang="en-US" altLang="en-US" sz="2000" dirty="0" smtClean="0"/>
              <a:t>The file may not exist</a:t>
            </a:r>
          </a:p>
          <a:p>
            <a:pPr lvl="3" eaLnBrk="1" hangingPunct="1"/>
            <a:r>
              <a:rPr lang="en-US" altLang="en-US" sz="2000" dirty="0" smtClean="0"/>
              <a:t>The </a:t>
            </a:r>
            <a:r>
              <a:rPr lang="en-US" altLang="en-US" sz="2000" dirty="0" smtClean="0">
                <a:cs typeface="Consolas" panose="020B0609020204030204" pitchFamily="49" charset="0"/>
              </a:rPr>
              <a:t>open()</a:t>
            </a:r>
            <a:r>
              <a:rPr lang="en-US" altLang="en-US" sz="2000" dirty="0" smtClean="0"/>
              <a:t> function will raise an exception when the file does not exist</a:t>
            </a:r>
          </a:p>
          <a:p>
            <a:pPr lvl="2" eaLnBrk="1" hangingPunct="1"/>
            <a:r>
              <a:rPr lang="en-US" altLang="en-US" sz="2000" dirty="0" smtClean="0"/>
              <a:t>The file might have data in the wrong format</a:t>
            </a:r>
          </a:p>
          <a:p>
            <a:pPr lvl="3" eaLnBrk="1" hangingPunct="1"/>
            <a:r>
              <a:rPr lang="en-US" altLang="en-US" sz="2000" dirty="0" smtClean="0"/>
              <a:t>When there are fewer data items than expected, or when the file doesn’t start with the count of values, the program will raise a </a:t>
            </a:r>
            <a:r>
              <a:rPr lang="en-US" altLang="en-US" sz="2000" dirty="0" err="1" smtClean="0"/>
              <a:t>ValueError</a:t>
            </a:r>
            <a:r>
              <a:rPr lang="en-US" altLang="en-US" sz="2000" dirty="0" smtClean="0"/>
              <a:t> exception</a:t>
            </a:r>
          </a:p>
          <a:p>
            <a:pPr lvl="3" eaLnBrk="1" hangingPunct="1"/>
            <a:r>
              <a:rPr lang="en-US" altLang="en-US" sz="2000" dirty="0" smtClean="0"/>
              <a:t>Finally, when there are more inputs than expected, a </a:t>
            </a:r>
            <a:r>
              <a:rPr lang="en-US" altLang="en-US" sz="2000" dirty="0" err="1" smtClean="0"/>
              <a:t>RuntimeError</a:t>
            </a:r>
            <a:r>
              <a:rPr lang="en-US" altLang="en-US" sz="2000" dirty="0" smtClean="0"/>
              <a:t> exception should be raised</a:t>
            </a:r>
          </a:p>
        </p:txBody>
      </p:sp>
      <p:sp>
        <p:nvSpPr>
          <p:cNvPr id="3993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A45F11-26E2-45E0-A060-8F7358D54C54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6129338" y="1447800"/>
            <a:ext cx="1295400" cy="1371600"/>
          </a:xfrm>
          <a:prstGeom prst="rect">
            <a:avLst/>
          </a:prstGeom>
          <a:solidFill>
            <a:srgbClr val="FAE1A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urier New"/>
                <a:ea typeface="ＭＳ Ｐゴシック" panose="020B0600070205080204" pitchFamily="34" charset="-128"/>
                <a:cs typeface="Courier New"/>
              </a:rPr>
              <a:t>3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/>
                <a:ea typeface="ＭＳ Ｐゴシック" panose="020B0600070205080204" pitchFamily="34" charset="-128"/>
                <a:cs typeface="Courier New"/>
              </a:rPr>
              <a:t>1.45</a:t>
            </a:r>
            <a:endParaRPr lang="en-US" sz="2000" dirty="0">
              <a:latin typeface="Courier New"/>
              <a:ea typeface="ＭＳ Ｐゴシック" panose="020B0600070205080204" pitchFamily="34" charset="-128"/>
              <a:cs typeface="Courier New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/>
                <a:ea typeface="ＭＳ Ｐゴシック" panose="020B0600070205080204" pitchFamily="34" charset="-128"/>
                <a:cs typeface="Courier New"/>
              </a:rPr>
              <a:t>-</a:t>
            </a:r>
            <a:r>
              <a:rPr lang="en-US" sz="2000" dirty="0" smtClean="0">
                <a:latin typeface="Courier New"/>
                <a:ea typeface="ＭＳ Ｐゴシック" panose="020B0600070205080204" pitchFamily="34" charset="-128"/>
                <a:cs typeface="Courier New"/>
              </a:rPr>
              <a:t>2.1</a:t>
            </a:r>
            <a:endParaRPr lang="en-US" sz="2000" dirty="0">
              <a:latin typeface="Courier New"/>
              <a:ea typeface="ＭＳ Ｐゴシック" panose="020B0600070205080204" pitchFamily="34" charset="-128"/>
              <a:cs typeface="Courier New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Courier New"/>
                <a:ea typeface="ＭＳ Ｐゴシック" panose="020B0600070205080204" pitchFamily="34" charset="-128"/>
                <a:cs typeface="Courier New"/>
              </a:rPr>
              <a:t>0.05</a:t>
            </a:r>
            <a:endParaRPr lang="en-US" sz="2400" kern="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60166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Handling Input Errors: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mtClean="0"/>
              <a:t>Outline for method with all exception handling</a:t>
            </a:r>
          </a:p>
        </p:txBody>
      </p:sp>
      <p:sp>
        <p:nvSpPr>
          <p:cNvPr id="4096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EA18E4-3EFD-4620-BB1F-2C502C5E908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325" y="1695450"/>
            <a:ext cx="7239000" cy="3733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done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done :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try: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Prompt user for file name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data =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readFile(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filename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May raise exceptions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Process data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done = true;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except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IOError: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print("File not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found.")  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ValueError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print("File contents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invalid.")  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except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RuntimeError as error: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print("Error:", str(error))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87687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panose="020B0600070205080204" pitchFamily="34" charset="-128"/>
              </a:rPr>
              <a:t>Handling Input Errors: </a:t>
            </a:r>
            <a:r>
              <a:rPr lang="en-US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panose="020B0600070205080204" pitchFamily="34" charset="-128"/>
                <a:cs typeface="Consolas" panose="020B0609020204030204" pitchFamily="49" charset="0"/>
              </a:rPr>
              <a:t>readFile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panose="020B0600070205080204" pitchFamily="34" charset="-128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 dirty="0" smtClean="0"/>
              <a:t>Creates the file object and calls the </a:t>
            </a:r>
            <a:r>
              <a:rPr lang="en-US" altLang="en-US" sz="2000" dirty="0" err="1" smtClean="0">
                <a:cs typeface="Consolas" panose="020B0609020204030204" pitchFamily="49" charset="0"/>
              </a:rPr>
              <a:t>readData</a:t>
            </a:r>
            <a:r>
              <a:rPr lang="en-US" altLang="en-US" sz="2000" dirty="0" smtClean="0">
                <a:cs typeface="Consolas" panose="020B0609020204030204" pitchFamily="49" charset="0"/>
              </a:rPr>
              <a:t>() </a:t>
            </a:r>
            <a:r>
              <a:rPr lang="en-US" altLang="en-US" sz="2000" dirty="0" smtClean="0"/>
              <a:t>function</a:t>
            </a:r>
          </a:p>
          <a:p>
            <a:pPr lvl="1" eaLnBrk="1" hangingPunct="1"/>
            <a:r>
              <a:rPr lang="en-US" altLang="en-US" sz="2000" dirty="0" smtClean="0"/>
              <a:t>No exception handling (no except clauses)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33CC"/>
                </a:solidFill>
              </a:rPr>
              <a:t>finally</a:t>
            </a:r>
            <a:r>
              <a:rPr lang="en-US" altLang="en-US" sz="2000" dirty="0" smtClean="0"/>
              <a:t> clause closes file in all cases (exception or not)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4198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CF8884-A644-4DBE-838F-0A9D7EE11A3D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2667000"/>
            <a:ext cx="7543800" cy="1981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def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readFile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(filename) :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inFile = open(filename, "r")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May throw exceptions 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try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return 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readData(inFile)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finally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in.close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615348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Handling Input Errors: </a:t>
            </a:r>
            <a:r>
              <a:rPr lang="en-US" altLang="en-US" sz="3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readData()</a:t>
            </a:r>
          </a:p>
        </p:txBody>
      </p:sp>
      <p:sp>
        <p:nvSpPr>
          <p:cNvPr id="430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No exception handling (no try or except clauses)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solidFill>
                  <a:srgbClr val="0033CC"/>
                </a:solidFill>
              </a:rPr>
              <a:t>raise</a:t>
            </a:r>
            <a:r>
              <a:rPr lang="en-US" altLang="en-US" dirty="0" smtClean="0"/>
              <a:t> creates an </a:t>
            </a:r>
            <a:r>
              <a:rPr lang="en-US" altLang="en-US" dirty="0" err="1" smtClean="0">
                <a:solidFill>
                  <a:srgbClr val="C00000"/>
                </a:solidFill>
              </a:rPr>
              <a:t>ValueError</a:t>
            </a:r>
            <a:r>
              <a:rPr lang="en-US" altLang="en-US" dirty="0" smtClean="0">
                <a:solidFill>
                  <a:srgbClr val="C00000"/>
                </a:solidFill>
              </a:rPr>
              <a:t> exception  </a:t>
            </a:r>
            <a:r>
              <a:rPr lang="en-US" altLang="en-US" dirty="0" smtClean="0"/>
              <a:t>and exits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err="1" smtClean="0">
                <a:solidFill>
                  <a:srgbClr val="00B0F0"/>
                </a:solidFill>
              </a:rPr>
              <a:t>RuntimeError</a:t>
            </a:r>
            <a:r>
              <a:rPr lang="en-US" altLang="en-US" dirty="0" smtClean="0"/>
              <a:t> exception can occur</a:t>
            </a:r>
          </a:p>
        </p:txBody>
      </p:sp>
      <p:sp>
        <p:nvSpPr>
          <p:cNvPr id="4301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20438C-135D-43C9-AB01-294E68DB55D8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2362200"/>
            <a:ext cx="8610600" cy="3886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def readData(inFile)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numberOfValues = int(line)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May raise a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ValueError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exception.</a:t>
            </a:r>
            <a:endParaRPr lang="en-US" dirty="0">
              <a:solidFill>
                <a:srgbClr val="C00000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data = []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for i in range(numberOfValues)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value = int(line)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May raise a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ValueError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exception.</a:t>
            </a:r>
            <a:endParaRPr lang="en-US" dirty="0">
              <a:solidFill>
                <a:srgbClr val="C00000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data.append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(value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Make sure there are no more values in the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file.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line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inFile.readline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# Extra data in file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if line != ""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raise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RuntimeError(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"End of file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expected."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dirty="0">
              <a:solidFill>
                <a:srgbClr val="00B0F0"/>
              </a:solidFill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return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42186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One Scenario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main calls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readFile</a:t>
            </a:r>
            <a:endParaRPr lang="en-US" dirty="0" smtClean="0">
              <a:solidFill>
                <a:srgbClr val="FF0000"/>
              </a:solidFill>
              <a:ea typeface="ＭＳ Ｐゴシック" charset="0"/>
            </a:endParaRP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err="1">
                <a:solidFill>
                  <a:srgbClr val="FF0000"/>
                </a:solidFill>
                <a:ea typeface="ＭＳ Ｐゴシック" charset="0"/>
              </a:rPr>
              <a:t>r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eadFile</a:t>
            </a:r>
            <a:r>
              <a:rPr lang="en-US" dirty="0" smtClean="0">
                <a:ea typeface="ＭＳ Ｐゴシック" charset="0"/>
              </a:rPr>
              <a:t> calls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readData</a:t>
            </a:r>
            <a:endParaRPr lang="en-US" dirty="0" smtClean="0">
              <a:solidFill>
                <a:srgbClr val="FF0000"/>
              </a:solidFill>
              <a:ea typeface="ＭＳ Ｐゴシック" charset="0"/>
            </a:endParaRP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readData</a:t>
            </a:r>
            <a:r>
              <a:rPr lang="en-US" dirty="0" smtClean="0">
                <a:ea typeface="ＭＳ Ｐゴシック" charset="0"/>
              </a:rPr>
              <a:t> calls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int</a:t>
            </a: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There is no integer in the input, and int raises a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ValueError</a:t>
            </a:r>
            <a:r>
              <a:rPr lang="en-US" dirty="0" smtClean="0">
                <a:ea typeface="ＭＳ Ｐゴシック" charset="0"/>
              </a:rPr>
              <a:t> exception</a:t>
            </a: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readData</a:t>
            </a:r>
            <a:r>
              <a:rPr lang="en-US" dirty="0" smtClean="0">
                <a:ea typeface="ＭＳ Ｐゴシック" charset="0"/>
              </a:rPr>
              <a:t> has no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except</a:t>
            </a:r>
            <a:r>
              <a:rPr lang="en-US" dirty="0" smtClean="0">
                <a:ea typeface="ＭＳ Ｐゴシック" charset="0"/>
              </a:rPr>
              <a:t> clause; it terminates immediately</a:t>
            </a: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readFile</a:t>
            </a:r>
            <a:r>
              <a:rPr lang="en-US" dirty="0" smtClean="0">
                <a:ea typeface="ＭＳ Ｐゴシック" charset="0"/>
              </a:rPr>
              <a:t> has no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except</a:t>
            </a:r>
            <a:r>
              <a:rPr lang="en-US" dirty="0" smtClean="0">
                <a:ea typeface="ＭＳ Ｐゴシック" charset="0"/>
              </a:rPr>
              <a:t> clause; it terminates immediately after executing the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finally</a:t>
            </a:r>
            <a:r>
              <a:rPr lang="en-US" dirty="0" smtClean="0">
                <a:ea typeface="ＭＳ Ｐゴシック" charset="0"/>
              </a:rPr>
              <a:t> clause and closing the file</a:t>
            </a: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IOError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except</a:t>
            </a:r>
            <a:r>
              <a:rPr lang="en-US" dirty="0" smtClean="0">
                <a:ea typeface="ＭＳ Ｐゴシック" charset="0"/>
              </a:rPr>
              <a:t> clause is skipped</a:t>
            </a:r>
          </a:p>
          <a:p>
            <a:pPr marL="231775" indent="-231775" eaLnBrk="1" hangingPunct="1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 err="1" smtClean="0">
                <a:solidFill>
                  <a:srgbClr val="FF0000"/>
                </a:solidFill>
                <a:ea typeface="ＭＳ Ｐゴシック" charset="0"/>
              </a:rPr>
              <a:t>ValueError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 except</a:t>
            </a:r>
            <a:r>
              <a:rPr lang="en-US" dirty="0" smtClean="0">
                <a:ea typeface="ＭＳ Ｐゴシック" charset="0"/>
              </a:rPr>
              <a:t> clause is executed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861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60DF1C-8D9B-4200-B97B-96ADAA4983EB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646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Summary:  File Input/Output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opening a file, you supply the name of the file stored on disk and the mode in which the file is to be opened</a:t>
            </a:r>
          </a:p>
          <a:p>
            <a:pPr eaLnBrk="1" hangingPunct="1"/>
            <a:r>
              <a:rPr lang="en-US" altLang="en-US" dirty="0" smtClean="0"/>
              <a:t>Close all files when you are done processing them, unless you use the with statement to open the file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cs typeface="Consolas" panose="020B0609020204030204" pitchFamily="49" charset="0"/>
              </a:rPr>
              <a:t>readline</a:t>
            </a:r>
            <a:r>
              <a:rPr lang="en-US" altLang="en-US" dirty="0" smtClean="0">
                <a:cs typeface="Consolas" panose="020B0609020204030204" pitchFamily="49" charset="0"/>
              </a:rPr>
              <a:t>() </a:t>
            </a:r>
            <a:r>
              <a:rPr lang="en-US" altLang="en-US" dirty="0" smtClean="0"/>
              <a:t>method to obtain lines of text from a file</a:t>
            </a:r>
          </a:p>
          <a:p>
            <a:pPr eaLnBrk="1" hangingPunct="1"/>
            <a:r>
              <a:rPr lang="en-US" altLang="en-US" dirty="0" smtClean="0"/>
              <a:t>Read one or more characters with the read() method</a:t>
            </a:r>
          </a:p>
          <a:p>
            <a:pPr eaLnBrk="1" hangingPunct="1"/>
            <a:r>
              <a:rPr lang="en-US" altLang="en-US" dirty="0" smtClean="0"/>
              <a:t>Write to a file using the write() method or the print() function</a:t>
            </a:r>
          </a:p>
        </p:txBody>
      </p:sp>
      <p:sp>
        <p:nvSpPr>
          <p:cNvPr id="4403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D6A11B-390C-44C1-AEE8-B11DF25BEFA5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6447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open a file for writing, you provide the name of the file as the first argument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open function and the string "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" as the second argument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25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718774-3FBB-450B-BB9B-30EB6A3F645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2209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 = open("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"w")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858293"/>
            <a:ext cx="7543800" cy="2011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output file already exists, it is emptied before the new data is written into it. The new data overwrites all existing data.</a:t>
            </a: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file does not exist, an empty file is created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Summary:  Processing Text Files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can iterate over a file object to read the lines of text in the file</a:t>
            </a:r>
          </a:p>
          <a:p>
            <a:pPr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cs typeface="Consolas" panose="020B0609020204030204" pitchFamily="49" charset="0"/>
              </a:rPr>
              <a:t>rstrip</a:t>
            </a:r>
            <a:r>
              <a:rPr lang="en-US" altLang="en-US" dirty="0" smtClean="0">
                <a:cs typeface="Consolas" panose="020B0609020204030204" pitchFamily="49" charset="0"/>
              </a:rPr>
              <a:t>()</a:t>
            </a:r>
            <a:r>
              <a:rPr lang="en-US" altLang="en-US" dirty="0" smtClean="0"/>
              <a:t> method to remove the newline character from a line of text</a:t>
            </a:r>
          </a:p>
          <a:p>
            <a:pPr eaLnBrk="1" hangingPunct="1"/>
            <a:r>
              <a:rPr lang="en-US" altLang="en-US" dirty="0" smtClean="0"/>
              <a:t>Use the split() method to split a string into individual words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40F944-3F84-4E45-A91E-929C2F13496B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41098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Command Line Arguments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Programs that start from the command line receive the command line arguments in the </a:t>
            </a:r>
            <a:r>
              <a:rPr lang="en-US" altLang="en-US" dirty="0" err="1" smtClean="0">
                <a:cs typeface="Consolas" panose="020B0609020204030204" pitchFamily="49" charset="0"/>
              </a:rPr>
              <a:t>argv</a:t>
            </a:r>
            <a:r>
              <a:rPr lang="en-US" altLang="en-US" dirty="0" smtClean="0"/>
              <a:t> list defined in the sys module</a:t>
            </a:r>
          </a:p>
        </p:txBody>
      </p:sp>
      <p:sp>
        <p:nvSpPr>
          <p:cNvPr id="4608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EBAB0B-0C40-48EB-AEE4-D9B342F271B6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79205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Summary:  Exceptions (1)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signal an exceptional condition, use the </a:t>
            </a:r>
            <a:r>
              <a:rPr lang="en-US" altLang="en-US" dirty="0" smtClean="0">
                <a:solidFill>
                  <a:srgbClr val="0033CC"/>
                </a:solidFill>
              </a:rPr>
              <a:t>raise</a:t>
            </a:r>
            <a:r>
              <a:rPr lang="en-US" altLang="en-US" dirty="0" smtClean="0"/>
              <a:t> statement to raise an exception object</a:t>
            </a:r>
          </a:p>
          <a:p>
            <a:pPr eaLnBrk="1" hangingPunct="1"/>
            <a:r>
              <a:rPr lang="en-US" altLang="en-US" dirty="0" smtClean="0"/>
              <a:t>When you </a:t>
            </a:r>
            <a:r>
              <a:rPr lang="en-US" altLang="en-US" dirty="0" smtClean="0">
                <a:solidFill>
                  <a:srgbClr val="0033CC"/>
                </a:solidFill>
              </a:rPr>
              <a:t>raise</a:t>
            </a:r>
            <a:r>
              <a:rPr lang="en-US" altLang="en-US" dirty="0" smtClean="0"/>
              <a:t> an exception, processing continues in an exception handler</a:t>
            </a:r>
          </a:p>
          <a:p>
            <a:pPr eaLnBrk="1" hangingPunct="1"/>
            <a:r>
              <a:rPr lang="en-US" altLang="en-US" dirty="0" smtClean="0"/>
              <a:t>Place the statements that can cause an exception inside a </a:t>
            </a:r>
            <a:r>
              <a:rPr lang="en-US" altLang="en-US" dirty="0" smtClean="0">
                <a:solidFill>
                  <a:srgbClr val="0033CC"/>
                </a:solidFill>
              </a:rPr>
              <a:t>try</a:t>
            </a:r>
            <a:r>
              <a:rPr lang="en-US" altLang="en-US" dirty="0" smtClean="0"/>
              <a:t> block, and the handler inside an </a:t>
            </a:r>
            <a:r>
              <a:rPr lang="en-US" altLang="en-US" dirty="0" smtClean="0">
                <a:solidFill>
                  <a:srgbClr val="0033CC"/>
                </a:solidFill>
              </a:rPr>
              <a:t>except</a:t>
            </a:r>
            <a:r>
              <a:rPr lang="en-US" altLang="en-US" dirty="0" smtClean="0"/>
              <a:t> clause</a:t>
            </a:r>
          </a:p>
          <a:p>
            <a:pPr eaLnBrk="1" hangingPunct="1"/>
            <a:r>
              <a:rPr lang="en-US" altLang="en-US" dirty="0" smtClean="0"/>
              <a:t>Once a </a:t>
            </a:r>
            <a:r>
              <a:rPr lang="en-US" altLang="en-US" dirty="0" smtClean="0">
                <a:solidFill>
                  <a:srgbClr val="0033CC"/>
                </a:solidFill>
              </a:rPr>
              <a:t>try</a:t>
            </a:r>
            <a:r>
              <a:rPr lang="en-US" altLang="en-US" dirty="0" smtClean="0"/>
              <a:t> block is entered, the statements in a </a:t>
            </a:r>
            <a:r>
              <a:rPr lang="en-US" altLang="en-US" dirty="0" smtClean="0">
                <a:solidFill>
                  <a:srgbClr val="0033CC"/>
                </a:solidFill>
              </a:rPr>
              <a:t>finally</a:t>
            </a:r>
            <a:r>
              <a:rPr lang="en-US" altLang="en-US" dirty="0" smtClean="0"/>
              <a:t> clause are guaranteed to be executed, whether or not an exception is raised</a:t>
            </a:r>
          </a:p>
        </p:txBody>
      </p:sp>
      <p:sp>
        <p:nvSpPr>
          <p:cNvPr id="4710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0309CE-CACA-4DBD-92DE-A7EBDFC10F5B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487211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Summary:  Exceptions (2)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dirty="0" smtClean="0"/>
              <a:t>Raise an exception as soon as a problem is detected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000" dirty="0" smtClean="0"/>
              <a:t>Handle it only when the problem can be handled</a:t>
            </a:r>
          </a:p>
          <a:p>
            <a:pPr eaLnBrk="1" hangingPunct="1"/>
            <a:r>
              <a:rPr lang="en-US" altLang="en-US" dirty="0" smtClean="0"/>
              <a:t>When designing a program, ask yourself what kinds of exceptions can occur</a:t>
            </a:r>
          </a:p>
          <a:p>
            <a:pPr eaLnBrk="1" hangingPunct="1"/>
            <a:r>
              <a:rPr lang="en-US" altLang="en-US" dirty="0" smtClean="0"/>
              <a:t>For each exception, you need to decide which part of your program can competently handle it</a:t>
            </a:r>
          </a:p>
        </p:txBody>
      </p:sp>
      <p:sp>
        <p:nvSpPr>
          <p:cNvPr id="4813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8312ED-25E0-488C-9FE3-76E0A7D978D9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5693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Opening Files: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Appending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open a file for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appending,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you provide the name of the file as the first argument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to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open function and the 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as the second argument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253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718774-3FBB-450B-BB9B-30EB6A3F645C}" type="datetime1">
              <a:rPr lang="en-US" altLang="en-US" sz="1200" smtClean="0">
                <a:solidFill>
                  <a:schemeClr val="accent1"/>
                </a:solidFill>
              </a:rPr>
              <a:pPr/>
              <a:t>7/16/2017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2209800"/>
            <a:ext cx="58674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outfile = open("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output.txt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",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“a")</a:t>
            </a:r>
            <a:endParaRPr lang="en-US" b="1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E3B93FE9-A421-4B87-A671-7CC69EB1D69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325" y="2858293"/>
            <a:ext cx="7543800" cy="20113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output file already exists,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the new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data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is appended to the existing data, or added to the end of the existing data.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  <a:p>
            <a:pPr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If the file does not exist, an empty file is created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f6f9d1d3c533cf13bc6be01e5702879ecb4d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9757</TotalTime>
  <Words>4520</Words>
  <Application>Microsoft Office PowerPoint</Application>
  <PresentationFormat>On-screen Show (4:3)</PresentationFormat>
  <Paragraphs>684</Paragraphs>
  <Slides>83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RMC Presentation</vt:lpstr>
      <vt:lpstr>Chapter Seven</vt:lpstr>
      <vt:lpstr>Chapter Goals</vt:lpstr>
      <vt:lpstr>Contents</vt:lpstr>
      <vt:lpstr>Reading and Writing Text Files</vt:lpstr>
      <vt:lpstr>Reading and Writing Text Files</vt:lpstr>
      <vt:lpstr>Opening Files: Reading</vt:lpstr>
      <vt:lpstr>Opening Files: Reading (2)</vt:lpstr>
      <vt:lpstr>Opening Files: Writing</vt:lpstr>
      <vt:lpstr>Opening Files: Appending</vt:lpstr>
      <vt:lpstr>Closing Files: Important</vt:lpstr>
      <vt:lpstr>Syntax: Opening And Closing Files</vt:lpstr>
      <vt:lpstr>Open File Using the With Statement</vt:lpstr>
      <vt:lpstr>Reading From a File</vt:lpstr>
      <vt:lpstr>Reading From a File (2)</vt:lpstr>
      <vt:lpstr>Reading From a File (3)</vt:lpstr>
      <vt:lpstr>Reading Multiple Lines From a File</vt:lpstr>
      <vt:lpstr>Converting File Input</vt:lpstr>
      <vt:lpstr>Writing To A File</vt:lpstr>
      <vt:lpstr>Common Error</vt:lpstr>
      <vt:lpstr>Text Input and Output</vt:lpstr>
      <vt:lpstr>Text Input and Output</vt:lpstr>
      <vt:lpstr>Processing Text Input</vt:lpstr>
      <vt:lpstr>Text Input and Output</vt:lpstr>
      <vt:lpstr>Removing The Newline (1)</vt:lpstr>
      <vt:lpstr>Removing The Newline (2)</vt:lpstr>
      <vt:lpstr>Character Strip Methods</vt:lpstr>
      <vt:lpstr>Character Strip Examples</vt:lpstr>
      <vt:lpstr>Reading Words</vt:lpstr>
      <vt:lpstr>Reading Words (2)</vt:lpstr>
      <vt:lpstr>Reading Words (3)</vt:lpstr>
      <vt:lpstr>Reading Words (4)</vt:lpstr>
      <vt:lpstr>Reading Words: Complete Example</vt:lpstr>
      <vt:lpstr>Additional String Splitting Methods</vt:lpstr>
      <vt:lpstr>Additional String Splitting Examples</vt:lpstr>
      <vt:lpstr>Reading Characters</vt:lpstr>
      <vt:lpstr>Algorithm: Reading Characters</vt:lpstr>
      <vt:lpstr>Reading Records</vt:lpstr>
      <vt:lpstr>Record Formats: Example</vt:lpstr>
      <vt:lpstr>Record Formats: Example</vt:lpstr>
      <vt:lpstr>Record Formats: Example 2</vt:lpstr>
      <vt:lpstr>Record Formats: Example 3</vt:lpstr>
      <vt:lpstr>Record Formats: Example 3</vt:lpstr>
      <vt:lpstr>Record Formats: Example 3</vt:lpstr>
      <vt:lpstr>File Operations</vt:lpstr>
      <vt:lpstr>Processing Text Files Example</vt:lpstr>
      <vt:lpstr>Steps to Processing Text Files</vt:lpstr>
      <vt:lpstr>Six Steps to Processing Text Files</vt:lpstr>
      <vt:lpstr>Processing Text Files: Pseudocode</vt:lpstr>
      <vt:lpstr>Step Two</vt:lpstr>
      <vt:lpstr>Step Three</vt:lpstr>
      <vt:lpstr>Step Four</vt:lpstr>
      <vt:lpstr>Step Five</vt:lpstr>
      <vt:lpstr>Step Six</vt:lpstr>
      <vt:lpstr>Exception Handling</vt:lpstr>
      <vt:lpstr>Exception Handling</vt:lpstr>
      <vt:lpstr>Detecting Errors</vt:lpstr>
      <vt:lpstr>Exception Classes (a subset)</vt:lpstr>
      <vt:lpstr>Syntax: Raising an Exception</vt:lpstr>
      <vt:lpstr>Handling Exceptions</vt:lpstr>
      <vt:lpstr>Handling Exceptions: Try-Except</vt:lpstr>
      <vt:lpstr>Syntax: Try-Except</vt:lpstr>
      <vt:lpstr>Try-Except: An Example</vt:lpstr>
      <vt:lpstr>Example</vt:lpstr>
      <vt:lpstr>Output Messages</vt:lpstr>
      <vt:lpstr>Output Messages (2)</vt:lpstr>
      <vt:lpstr>Source of Output Messages</vt:lpstr>
      <vt:lpstr>The finally Clause</vt:lpstr>
      <vt:lpstr>Syntax: The Finally Clause</vt:lpstr>
      <vt:lpstr>Programming Tip</vt:lpstr>
      <vt:lpstr>Programming Tip</vt:lpstr>
      <vt:lpstr>Programming Tip</vt:lpstr>
      <vt:lpstr>The With Statement</vt:lpstr>
      <vt:lpstr>Handling Input Errors</vt:lpstr>
      <vt:lpstr>Handling Input Errors</vt:lpstr>
      <vt:lpstr>Handling Input Errors: main()</vt:lpstr>
      <vt:lpstr>Handling Input Errors: readFile()</vt:lpstr>
      <vt:lpstr>Handling Input Errors: readData()</vt:lpstr>
      <vt:lpstr>One Scenario</vt:lpstr>
      <vt:lpstr>Summary:  File Input/Output</vt:lpstr>
      <vt:lpstr>Summary:  Processing Text Files</vt:lpstr>
      <vt:lpstr>Command Line Arguments</vt:lpstr>
      <vt:lpstr>Summary:  Exceptions (1)</vt:lpstr>
      <vt:lpstr>Summary:  Exceptions (2)</vt:lpstr>
    </vt:vector>
  </TitlesOfParts>
  <Company>Technetrain.com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I/O and Exceptions</dc:title>
  <dc:subject>Java for Everyone 2e</dc:subject>
  <dc:creator>Clare</dc:creator>
  <dc:description>Based on bjlo_ch07_8.pdf</dc:description>
  <cp:lastModifiedBy>Clare</cp:lastModifiedBy>
  <cp:revision>500</cp:revision>
  <dcterms:created xsi:type="dcterms:W3CDTF">2007-02-01T21:32:19Z</dcterms:created>
  <dcterms:modified xsi:type="dcterms:W3CDTF">2017-07-17T00:29:10Z</dcterms:modified>
  <cp:contentStatus>Final Draft</cp:contentStatus>
</cp:coreProperties>
</file>