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5" r:id="rId4"/>
    <p:sldId id="257" r:id="rId5"/>
    <p:sldId id="258" r:id="rId6"/>
    <p:sldId id="259" r:id="rId7"/>
    <p:sldId id="260" r:id="rId8"/>
    <p:sldId id="262" r:id="rId9"/>
    <p:sldId id="268" r:id="rId10"/>
    <p:sldId id="263" r:id="rId11"/>
    <p:sldId id="264"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07A10"/>
    <a:srgbClr val="2C7515"/>
    <a:srgbClr val="00FF00"/>
    <a:srgbClr val="00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975" y="-4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ADADA1-69DF-4832-8F3F-F24A9C2EA790}" type="datetimeFigureOut">
              <a:rPr lang="en-US" smtClean="0"/>
              <a:pPr/>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ADADA1-69DF-4832-8F3F-F24A9C2EA790}" type="datetimeFigureOut">
              <a:rPr lang="en-US" smtClean="0"/>
              <a:pPr/>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ADADA1-69DF-4832-8F3F-F24A9C2EA790}" type="datetimeFigureOut">
              <a:rPr lang="en-US" smtClean="0"/>
              <a:pPr/>
              <a:t>9/26/2016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ADADA1-69DF-4832-8F3F-F24A9C2EA790}" type="datetimeFigureOut">
              <a:rPr lang="en-US" smtClean="0"/>
              <a:pPr/>
              <a:t>9/26/2016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DADA1-69DF-4832-8F3F-F24A9C2EA790}" type="datetimeFigureOut">
              <a:rPr lang="en-US" smtClean="0"/>
              <a:pPr/>
              <a:t>9/26/2016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DADA1-69DF-4832-8F3F-F24A9C2EA790}" type="datetimeFigureOut">
              <a:rPr lang="en-US" smtClean="0"/>
              <a:pPr/>
              <a:t>9/26/2016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07DC6-636F-44D2-849A-5D8B301FC8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embed/MB4o3uqdiIo?rel=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Computers and Programming</a:t>
            </a:r>
            <a:br>
              <a:rPr lang="en-US" dirty="0" smtClean="0"/>
            </a:br>
            <a:endParaRPr lang="en-US" dirty="0"/>
          </a:p>
        </p:txBody>
      </p:sp>
      <p:sp>
        <p:nvSpPr>
          <p:cNvPr id="3" name="Subtitle 2"/>
          <p:cNvSpPr>
            <a:spLocks noGrp="1"/>
          </p:cNvSpPr>
          <p:nvPr>
            <p:ph type="subTitle" idx="1"/>
          </p:nvPr>
        </p:nvSpPr>
        <p:spPr>
          <a:xfrm>
            <a:off x="1295400" y="5410200"/>
            <a:ext cx="6400800" cy="990600"/>
          </a:xfrm>
        </p:spPr>
        <p:txBody>
          <a:bodyPr>
            <a:normAutofit fontScale="70000" lnSpcReduction="20000"/>
          </a:bodyPr>
          <a:lstStyle/>
          <a:p>
            <a:r>
              <a:rPr lang="en-US" dirty="0" smtClean="0"/>
              <a:t>CIS 40 – Introduction to Programming in Python</a:t>
            </a:r>
          </a:p>
          <a:p>
            <a:r>
              <a:rPr lang="en-US" dirty="0" smtClean="0"/>
              <a:t>De Anza College</a:t>
            </a:r>
            <a:br>
              <a:rPr lang="en-US" dirty="0" smtClean="0"/>
            </a:br>
            <a:r>
              <a:rPr lang="en-US" sz="2900" dirty="0" smtClean="0"/>
              <a:t>Clare </a:t>
            </a:r>
            <a:r>
              <a:rPr lang="en-US" sz="2900" dirty="0"/>
              <a:t>N</a:t>
            </a:r>
            <a:r>
              <a:rPr lang="en-US" sz="2900" dirty="0" smtClean="0"/>
              <a:t>guyen</a:t>
            </a:r>
            <a:endParaRPr lang="en-US" sz="29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Data Representation </a:t>
            </a:r>
            <a:r>
              <a:rPr lang="en-US" sz="2800" dirty="0" smtClean="0"/>
              <a:t>(1 of 2)</a:t>
            </a:r>
            <a:endParaRPr lang="en-US"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As the CPU runs the instructions in our program, some instructions require input data. For example, if the task is to calculate the tip for a restaurant bill, the required data will be the cost of the meal and the percent of tipping rate.</a:t>
            </a:r>
          </a:p>
          <a:p>
            <a:r>
              <a:rPr lang="en-US" sz="2400" dirty="0" smtClean="0"/>
              <a:t>Many of the data used in a computer program are numeric data such as a dollar amount or a percent, but some data can be text characters, such as in this </a:t>
            </a:r>
            <a:r>
              <a:rPr lang="en-US" sz="2400" dirty="0" err="1" smtClean="0"/>
              <a:t>Powerpoint</a:t>
            </a:r>
            <a:r>
              <a:rPr lang="en-US" sz="2400" dirty="0" smtClean="0"/>
              <a:t> slide, or images, such as the pictures we take with our phone.</a:t>
            </a:r>
          </a:p>
          <a:p>
            <a:r>
              <a:rPr lang="en-US" sz="2400" dirty="0" smtClean="0"/>
              <a:t>How does the computer handle different kinds of data?</a:t>
            </a:r>
            <a:br>
              <a:rPr lang="en-US" sz="2400" dirty="0" smtClean="0"/>
            </a:br>
            <a:r>
              <a:rPr lang="en-US" sz="2400" dirty="0" smtClean="0"/>
              <a:t>The answer is that the computer doesn’t work with different kinds of data. It only works with one kind: numbers.</a:t>
            </a:r>
          </a:p>
          <a:p>
            <a:r>
              <a:rPr lang="en-US" sz="2400" dirty="0" smtClean="0"/>
              <a:t>This is straightforward when the data are already numbers, but when data are text characters or images, they are actually also stored as numbers on the computer.</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Data Representation </a:t>
            </a:r>
            <a:r>
              <a:rPr lang="en-US" sz="2800" dirty="0" smtClean="0"/>
              <a:t>(2 of 2)</a:t>
            </a:r>
            <a:endParaRPr lang="en-US" dirty="0"/>
          </a:p>
        </p:txBody>
      </p:sp>
      <p:sp>
        <p:nvSpPr>
          <p:cNvPr id="3" name="Content Placeholder 2"/>
          <p:cNvSpPr>
            <a:spLocks noGrp="1"/>
          </p:cNvSpPr>
          <p:nvPr>
            <p:ph idx="1"/>
          </p:nvPr>
        </p:nvSpPr>
        <p:spPr>
          <a:xfrm>
            <a:off x="304800" y="838200"/>
            <a:ext cx="8458200" cy="5562600"/>
          </a:xfrm>
        </p:spPr>
        <p:txBody>
          <a:bodyPr>
            <a:noAutofit/>
          </a:bodyPr>
          <a:lstStyle/>
          <a:p>
            <a:r>
              <a:rPr lang="en-US" sz="2400" dirty="0" smtClean="0"/>
              <a:t>Text characters are translated into numbers by using the ASCII or Unicode standards. Across computer systems, the word “Python” is seen as the sequence:  80  121  116  104  111  110, one number for each letter.</a:t>
            </a:r>
          </a:p>
          <a:p>
            <a:r>
              <a:rPr lang="en-US" sz="2400" dirty="0" smtClean="0"/>
              <a:t>Likewise, a digital image is divided into many rows and columns, and each cell is a pixel. Each pixel is one tiny part of the image, and the pixel’s color is stored as 3 numeric values. For example, a dark </a:t>
            </a:r>
            <a:r>
              <a:rPr lang="en-US" sz="2400" dirty="0" smtClean="0">
                <a:solidFill>
                  <a:srgbClr val="107A10"/>
                </a:solidFill>
              </a:rPr>
              <a:t>green</a:t>
            </a:r>
            <a:r>
              <a:rPr lang="en-US" sz="2400" dirty="0" smtClean="0">
                <a:solidFill>
                  <a:srgbClr val="00FFFF"/>
                </a:solidFill>
              </a:rPr>
              <a:t> </a:t>
            </a:r>
            <a:r>
              <a:rPr lang="en-US" sz="2400" dirty="0" smtClean="0"/>
              <a:t>pixel has the values (50  100  50) and a light </a:t>
            </a:r>
            <a:r>
              <a:rPr lang="en-US" sz="2400" dirty="0" smtClean="0">
                <a:solidFill>
                  <a:schemeClr val="bg1">
                    <a:lumMod val="50000"/>
                  </a:schemeClr>
                </a:solidFill>
              </a:rPr>
              <a:t>grey</a:t>
            </a:r>
            <a:r>
              <a:rPr lang="en-US" sz="2400" dirty="0" smtClean="0"/>
              <a:t> pixel has the values (200  200  200).</a:t>
            </a:r>
          </a:p>
          <a:p>
            <a:r>
              <a:rPr lang="en-US" sz="2400" dirty="0" smtClean="0"/>
              <a:t>In addition, all the numeric values given above are in base 10, which is the most familiar base for us humans. Computers work with base 2, or binary, because at the most basic level, the computer hardware can only detect 2 states: on or off. Therefore, the computer actually sees the </a:t>
            </a:r>
            <a:r>
              <a:rPr lang="en-US" sz="2400" dirty="0" smtClean="0">
                <a:solidFill>
                  <a:srgbClr val="107A10"/>
                </a:solidFill>
              </a:rPr>
              <a:t>green</a:t>
            </a:r>
            <a:r>
              <a:rPr lang="en-US" sz="2400" dirty="0" smtClean="0"/>
              <a:t> pixel discussed above as the sequence:  00110010  01100100  00110010</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What’s Next</a:t>
            </a:r>
            <a:endParaRPr lang="en-US" dirty="0"/>
          </a:p>
        </p:txBody>
      </p:sp>
      <p:sp>
        <p:nvSpPr>
          <p:cNvPr id="3" name="Content Placeholder 2"/>
          <p:cNvSpPr>
            <a:spLocks noGrp="1"/>
          </p:cNvSpPr>
          <p:nvPr>
            <p:ph idx="1"/>
          </p:nvPr>
        </p:nvSpPr>
        <p:spPr>
          <a:xfrm>
            <a:off x="304800" y="838200"/>
            <a:ext cx="8610600" cy="5562600"/>
          </a:xfrm>
        </p:spPr>
        <p:txBody>
          <a:bodyPr>
            <a:noAutofit/>
          </a:bodyPr>
          <a:lstStyle/>
          <a:p>
            <a:r>
              <a:rPr lang="en-US" sz="2400" dirty="0" smtClean="0"/>
              <a:t>At this point you may wonder if in class we’ll have to work with numbers such as:  10101000 + 01011001</a:t>
            </a:r>
          </a:p>
          <a:p>
            <a:r>
              <a:rPr lang="en-US" sz="2400" dirty="0" smtClean="0"/>
              <a:t>The answer is no, fortunately. We’ll be able to work in a much more “human” way:  168 + 89  (these base 10 values correspond to the binary values above).</a:t>
            </a:r>
          </a:p>
          <a:p>
            <a:r>
              <a:rPr lang="en-US" sz="2400" dirty="0" smtClean="0"/>
              <a:t>To see </a:t>
            </a:r>
            <a:r>
              <a:rPr lang="en-US" sz="2400" smtClean="0"/>
              <a:t>why we don’t </a:t>
            </a:r>
            <a:r>
              <a:rPr lang="en-US" sz="2400" dirty="0" smtClean="0"/>
              <a:t>have to “speak” binary to the computer, we’ll continue with module 2.</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Intro</a:t>
            </a:r>
            <a:endParaRPr lang="en-US" sz="2800"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Welcome to Introduction to Programming in Python.</a:t>
            </a:r>
          </a:p>
          <a:p>
            <a:r>
              <a:rPr lang="en-US" sz="2400" dirty="0" smtClean="0"/>
              <a:t>This course is an introductory tour into the computer programming world, where we learn to write instructions to tell the computer to do a task for us.</a:t>
            </a:r>
          </a:p>
          <a:p>
            <a:r>
              <a:rPr lang="en-US" sz="2400" dirty="0" smtClean="0"/>
              <a:t>Just as we could use English when we write instructions for someone to do work, in this class we’ll use a language called Python to write instructions for the computer to do work.</a:t>
            </a:r>
          </a:p>
          <a:p>
            <a:r>
              <a:rPr lang="en-US" sz="2400" dirty="0" smtClean="0"/>
              <a:t>Along the way, we’ll get a feel for the kind of work that goes into creating our favorite phone app, or the </a:t>
            </a:r>
            <a:r>
              <a:rPr lang="en-US" sz="2400" dirty="0" err="1" smtClean="0"/>
              <a:t>myPortal</a:t>
            </a:r>
            <a:r>
              <a:rPr lang="en-US" sz="2400" dirty="0" smtClean="0"/>
              <a:t> system to register for class, or an online sales transaction, etc.</a:t>
            </a:r>
          </a:p>
          <a:p>
            <a:r>
              <a:rPr lang="en-US" sz="2400" dirty="0" smtClean="0"/>
              <a:t>In this first module, we will go over what a computer program is, what makes up a computer, and how a computer sees the world.</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Using the </a:t>
            </a:r>
            <a:r>
              <a:rPr lang="en-US" dirty="0" err="1" smtClean="0"/>
              <a:t>Powerpoint</a:t>
            </a:r>
            <a:r>
              <a:rPr lang="en-US" dirty="0" smtClean="0"/>
              <a:t> notes</a:t>
            </a:r>
            <a:endParaRPr lang="en-US" sz="2800" dirty="0"/>
          </a:p>
        </p:txBody>
      </p:sp>
      <p:sp>
        <p:nvSpPr>
          <p:cNvPr id="3" name="Content Placeholder 2"/>
          <p:cNvSpPr>
            <a:spLocks noGrp="1"/>
          </p:cNvSpPr>
          <p:nvPr>
            <p:ph idx="1"/>
          </p:nvPr>
        </p:nvSpPr>
        <p:spPr>
          <a:xfrm>
            <a:off x="304800" y="762000"/>
            <a:ext cx="8382000" cy="5715000"/>
          </a:xfrm>
        </p:spPr>
        <p:txBody>
          <a:bodyPr>
            <a:noAutofit/>
          </a:bodyPr>
          <a:lstStyle/>
          <a:p>
            <a:r>
              <a:rPr lang="en-US" sz="2400" dirty="0" smtClean="0"/>
              <a:t>The topics covered in class are in these </a:t>
            </a:r>
            <a:r>
              <a:rPr lang="en-US" sz="2400" dirty="0" err="1" smtClean="0"/>
              <a:t>Powerpoint</a:t>
            </a:r>
            <a:r>
              <a:rPr lang="en-US" sz="2400" dirty="0" smtClean="0"/>
              <a:t> notes. You can consider them class notes that have been taken for you.</a:t>
            </a:r>
          </a:p>
          <a:p>
            <a:r>
              <a:rPr lang="en-US" sz="2400" dirty="0" smtClean="0"/>
              <a:t>It is highly recommended that you view these notes as a slide show so that you can see the video in the notes.</a:t>
            </a:r>
          </a:p>
          <a:p>
            <a:r>
              <a:rPr lang="en-US" sz="2400" dirty="0" smtClean="0"/>
              <a:t>After you’ve seen the notes as a slide show, then you can study individual slides when you take the quizzes or do the assignments.</a:t>
            </a:r>
          </a:p>
          <a:p>
            <a:r>
              <a:rPr lang="en-US" sz="2400" dirty="0" smtClean="0"/>
              <a:t>Some of the notes have different fonts to highlight them. I try to keep them to a minimum so it’s easy to remember:</a:t>
            </a:r>
          </a:p>
          <a:p>
            <a:pPr lvl="1"/>
            <a:r>
              <a:rPr lang="en-US" sz="2200" dirty="0" smtClean="0"/>
              <a:t>Vocabulary terms are </a:t>
            </a:r>
            <a:r>
              <a:rPr lang="en-US" sz="2200" i="1" dirty="0" smtClean="0"/>
              <a:t>italicized, </a:t>
            </a:r>
            <a:r>
              <a:rPr lang="en-US" sz="2200" dirty="0" smtClean="0"/>
              <a:t>you should know the definition of these terms.</a:t>
            </a:r>
          </a:p>
          <a:p>
            <a:pPr lvl="1"/>
            <a:r>
              <a:rPr lang="en-US" sz="2200" dirty="0" smtClean="0"/>
              <a:t>Example code are in </a:t>
            </a:r>
            <a:r>
              <a:rPr lang="en-US" sz="2200" dirty="0" smtClean="0">
                <a:solidFill>
                  <a:schemeClr val="accent1"/>
                </a:solidFill>
              </a:rPr>
              <a:t>blue</a:t>
            </a:r>
            <a:r>
              <a:rPr lang="en-US" sz="2200" dirty="0" smtClean="0"/>
              <a:t>, they are valid Python words or code that you could run.</a:t>
            </a:r>
            <a:endParaRPr lang="en-US" sz="2200" dirty="0" smtClean="0">
              <a:solidFill>
                <a:schemeClr val="accent1"/>
              </a:solidFill>
            </a:endParaRPr>
          </a:p>
          <a:p>
            <a:pPr lvl="1"/>
            <a:r>
              <a:rPr lang="en-US" sz="2200" dirty="0" smtClean="0"/>
              <a:t>Menu selections are in </a:t>
            </a:r>
            <a:r>
              <a:rPr lang="en-US" sz="2200" dirty="0" smtClean="0">
                <a:solidFill>
                  <a:schemeClr val="bg1">
                    <a:lumMod val="50000"/>
                  </a:schemeClr>
                </a:solidFill>
              </a:rPr>
              <a:t>grey</a:t>
            </a:r>
            <a:r>
              <a:rPr lang="en-US" sz="2200" dirty="0" smtClean="0"/>
              <a:t>, you should look for them when following instructions on how to use a tool</a:t>
            </a:r>
            <a:r>
              <a:rPr lang="en-US" sz="2200" dirty="0" smtClean="0"/>
              <a:t>.</a:t>
            </a:r>
            <a:endParaRPr lang="en-US" sz="2200" i="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What </a:t>
            </a:r>
            <a:r>
              <a:rPr lang="en-US" dirty="0"/>
              <a:t>I</a:t>
            </a:r>
            <a:r>
              <a:rPr lang="en-US" dirty="0" smtClean="0"/>
              <a:t>s Programming? </a:t>
            </a:r>
            <a:r>
              <a:rPr lang="en-US" sz="2800" dirty="0" smtClean="0"/>
              <a:t>(1 of 2)</a:t>
            </a:r>
            <a:endParaRPr lang="en-US" sz="2800" dirty="0"/>
          </a:p>
        </p:txBody>
      </p:sp>
      <p:sp>
        <p:nvSpPr>
          <p:cNvPr id="3" name="Content Placeholder 2"/>
          <p:cNvSpPr>
            <a:spLocks noGrp="1"/>
          </p:cNvSpPr>
          <p:nvPr>
            <p:ph idx="1"/>
          </p:nvPr>
        </p:nvSpPr>
        <p:spPr>
          <a:xfrm>
            <a:off x="228600" y="838200"/>
            <a:ext cx="8534400" cy="5562600"/>
          </a:xfrm>
        </p:spPr>
        <p:txBody>
          <a:bodyPr>
            <a:noAutofit/>
          </a:bodyPr>
          <a:lstStyle/>
          <a:p>
            <a:r>
              <a:rPr lang="en-US" sz="2400" i="1" dirty="0" smtClean="0"/>
              <a:t>Programming</a:t>
            </a:r>
            <a:r>
              <a:rPr lang="en-US" sz="2400" dirty="0" smtClean="0"/>
              <a:t> means writing instructions to tell the computer to do a certain task.</a:t>
            </a:r>
          </a:p>
          <a:p>
            <a:r>
              <a:rPr lang="en-US" sz="2400" dirty="0" smtClean="0"/>
              <a:t>Programming is </a:t>
            </a:r>
            <a:r>
              <a:rPr lang="en-US" sz="2400" dirty="0"/>
              <a:t>a </a:t>
            </a:r>
            <a:r>
              <a:rPr lang="en-US" sz="2400" dirty="0" smtClean="0"/>
              <a:t>creative </a:t>
            </a:r>
            <a:r>
              <a:rPr lang="en-US" sz="2400" dirty="0"/>
              <a:t>and rewarding </a:t>
            </a:r>
            <a:r>
              <a:rPr lang="en-US" sz="2400" dirty="0" smtClean="0"/>
              <a:t>activity. Programmers enjoy solving problems and seeing tangible results.</a:t>
            </a:r>
          </a:p>
          <a:p>
            <a:r>
              <a:rPr lang="en-US" sz="2400" dirty="0" smtClean="0"/>
              <a:t>People write </a:t>
            </a:r>
            <a:r>
              <a:rPr lang="en-US" sz="2400" dirty="0"/>
              <a:t>programs </a:t>
            </a:r>
            <a:r>
              <a:rPr lang="en-US" sz="2400" dirty="0" smtClean="0"/>
              <a:t>for many reasons, from analyzing multi-dimensional data sets to creating an interactive web page to controlling machinery.</a:t>
            </a:r>
            <a:endParaRPr lang="en-US" sz="2400" dirty="0"/>
          </a:p>
          <a:p>
            <a:r>
              <a:rPr lang="en-US" sz="2400" dirty="0" smtClean="0"/>
              <a:t>Computers are all around us daily: laptops and cell phones are obvious ones, but computers are also found in cars, home appliances, and entertainment / personal devices.</a:t>
            </a:r>
          </a:p>
          <a:p>
            <a:r>
              <a:rPr lang="en-US" sz="2400" dirty="0" smtClean="0"/>
              <a:t>If you have ever successfully set a ringtone on your phone, or entered an address in a GPS, or set up a game system to play, then you’ve had your first experience in programming. You’ve completed a sequence of steps to tell the computer to do a task.</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What Is </a:t>
            </a:r>
            <a:r>
              <a:rPr lang="en-US" dirty="0"/>
              <a:t>P</a:t>
            </a:r>
            <a:r>
              <a:rPr lang="en-US" dirty="0" smtClean="0"/>
              <a:t>rogramming? </a:t>
            </a:r>
            <a:r>
              <a:rPr lang="en-US" sz="2800" dirty="0" smtClean="0"/>
              <a:t>(2 of 2)</a:t>
            </a:r>
            <a:endParaRPr lang="en-US" dirty="0"/>
          </a:p>
        </p:txBody>
      </p:sp>
      <p:sp>
        <p:nvSpPr>
          <p:cNvPr id="3" name="Content Placeholder 2"/>
          <p:cNvSpPr>
            <a:spLocks noGrp="1"/>
          </p:cNvSpPr>
          <p:nvPr>
            <p:ph idx="1"/>
          </p:nvPr>
        </p:nvSpPr>
        <p:spPr>
          <a:xfrm>
            <a:off x="304800" y="838200"/>
            <a:ext cx="8534400" cy="5715000"/>
          </a:xfrm>
        </p:spPr>
        <p:txBody>
          <a:bodyPr>
            <a:noAutofit/>
          </a:bodyPr>
          <a:lstStyle/>
          <a:p>
            <a:r>
              <a:rPr lang="en-US" sz="2400" dirty="0" smtClean="0"/>
              <a:t>If we were to write the instructions to show someone how to set the ringtone on a phone, it would be similar to this:</a:t>
            </a:r>
          </a:p>
          <a:p>
            <a:pPr marL="914400" lvl="1" indent="-457200">
              <a:buFont typeface="+mj-lt"/>
              <a:buAutoNum type="arabicPeriod"/>
            </a:pPr>
            <a:r>
              <a:rPr lang="en-US" sz="2000" dirty="0" smtClean="0"/>
              <a:t>Go to the phone Settings menu</a:t>
            </a:r>
          </a:p>
          <a:p>
            <a:pPr marL="914400" lvl="1" indent="-457200">
              <a:buFont typeface="+mj-lt"/>
              <a:buAutoNum type="arabicPeriod"/>
            </a:pPr>
            <a:r>
              <a:rPr lang="en-US" sz="2000" dirty="0" smtClean="0"/>
              <a:t>Choose the Sound menu</a:t>
            </a:r>
          </a:p>
          <a:p>
            <a:pPr marL="914400" lvl="1" indent="-457200">
              <a:buFont typeface="+mj-lt"/>
              <a:buAutoNum type="arabicPeriod"/>
            </a:pPr>
            <a:r>
              <a:rPr lang="en-US" sz="2000" dirty="0" smtClean="0"/>
              <a:t>Choose the Ringtones menu</a:t>
            </a:r>
          </a:p>
          <a:p>
            <a:pPr marL="914400" lvl="1" indent="-457200">
              <a:buFont typeface="+mj-lt"/>
              <a:buAutoNum type="arabicPeriod"/>
            </a:pPr>
            <a:r>
              <a:rPr lang="en-US" sz="2000" dirty="0" smtClean="0"/>
              <a:t>Select the ringtone you like</a:t>
            </a:r>
          </a:p>
          <a:p>
            <a:pPr marL="914400" lvl="1" indent="-457200">
              <a:buFont typeface="+mj-lt"/>
              <a:buAutoNum type="arabicPeriod"/>
            </a:pPr>
            <a:r>
              <a:rPr lang="en-US" sz="2000" dirty="0" smtClean="0"/>
              <a:t>Click OK to save the ringtone that you choose</a:t>
            </a:r>
          </a:p>
          <a:p>
            <a:r>
              <a:rPr lang="en-US" sz="2400" dirty="0" smtClean="0"/>
              <a:t>The steps above are instructions that we give to our phone, the computer, to perform a task. They are equivalent to a </a:t>
            </a:r>
            <a:r>
              <a:rPr lang="en-US" sz="2400" i="1" dirty="0" smtClean="0"/>
              <a:t>computer program</a:t>
            </a:r>
            <a:r>
              <a:rPr lang="en-US" sz="2400" dirty="0" smtClean="0"/>
              <a:t>.</a:t>
            </a:r>
          </a:p>
          <a:p>
            <a:r>
              <a:rPr lang="en-US" sz="2400" dirty="0" smtClean="0"/>
              <a:t>When someone calls our phone, the phone (the computer) follows our instructions and plays our chosen ringtone.</a:t>
            </a:r>
          </a:p>
          <a:p>
            <a:r>
              <a:rPr lang="en-US" sz="2400" dirty="0" smtClean="0"/>
              <a:t>Similar to the “programming” example above, in this class we write instructions that tell the computer to do a specific task, and then we run the program to see the result.</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Computer Architecture </a:t>
            </a:r>
            <a:r>
              <a:rPr lang="en-US" sz="2800" dirty="0" smtClean="0"/>
              <a:t>(1 of 2)</a:t>
            </a:r>
            <a:endParaRPr lang="en-US" sz="2800" dirty="0"/>
          </a:p>
        </p:txBody>
      </p:sp>
      <p:sp>
        <p:nvSpPr>
          <p:cNvPr id="3" name="Content Placeholder 2"/>
          <p:cNvSpPr>
            <a:spLocks noGrp="1"/>
          </p:cNvSpPr>
          <p:nvPr>
            <p:ph idx="1"/>
          </p:nvPr>
        </p:nvSpPr>
        <p:spPr>
          <a:xfrm>
            <a:off x="304800" y="838200"/>
            <a:ext cx="8534400" cy="5562600"/>
          </a:xfrm>
        </p:spPr>
        <p:txBody>
          <a:bodyPr>
            <a:noAutofit/>
          </a:bodyPr>
          <a:lstStyle/>
          <a:p>
            <a:r>
              <a:rPr lang="en-US" sz="2400" dirty="0"/>
              <a:t>L</a:t>
            </a:r>
            <a:r>
              <a:rPr lang="en-US" sz="2400" dirty="0" smtClean="0"/>
              <a:t>aptops, cell phones, game systems, certain appliances…  are all considered computers. So what makes a device a computer?</a:t>
            </a:r>
          </a:p>
          <a:p>
            <a:r>
              <a:rPr lang="en-US" sz="2400" dirty="0" smtClean="0"/>
              <a:t>A computer has the following main components that are connected together:</a:t>
            </a:r>
          </a:p>
          <a:p>
            <a:pPr marL="857250" lvl="1" indent="-457200">
              <a:buFont typeface="+mj-lt"/>
              <a:buAutoNum type="arabicPeriod"/>
            </a:pPr>
            <a:r>
              <a:rPr lang="en-US" sz="2400" dirty="0" smtClean="0"/>
              <a:t>Central Processing Unit or </a:t>
            </a:r>
            <a:r>
              <a:rPr lang="en-US" sz="2400" i="1" dirty="0" smtClean="0"/>
              <a:t>CPU</a:t>
            </a:r>
            <a:r>
              <a:rPr lang="en-US" sz="2400" dirty="0" smtClean="0"/>
              <a:t>: the “brain” of the computer. The CPU runs our instructions to do the task we specify.</a:t>
            </a:r>
          </a:p>
          <a:p>
            <a:pPr marL="857250" lvl="1" indent="-457200">
              <a:buFont typeface="+mj-lt"/>
              <a:buAutoNum type="arabicPeriod"/>
            </a:pPr>
            <a:r>
              <a:rPr lang="en-US" sz="2400" i="1" dirty="0" smtClean="0"/>
              <a:t>Memory</a:t>
            </a:r>
            <a:r>
              <a:rPr lang="en-US" sz="2400" dirty="0" smtClean="0"/>
              <a:t>: stores data and instructions that the CPU uses.</a:t>
            </a:r>
          </a:p>
          <a:p>
            <a:pPr marL="857250" lvl="1" indent="-457200">
              <a:buFont typeface="+mj-lt"/>
              <a:buAutoNum type="arabicPeriod"/>
            </a:pPr>
            <a:r>
              <a:rPr lang="en-US" sz="2400" i="1" dirty="0" smtClean="0"/>
              <a:t>Network</a:t>
            </a:r>
            <a:r>
              <a:rPr lang="en-US" sz="2400" dirty="0" smtClean="0"/>
              <a:t>: connects the computer to the internet.</a:t>
            </a:r>
          </a:p>
          <a:p>
            <a:pPr marL="857250" lvl="1" indent="-457200">
              <a:buFont typeface="+mj-lt"/>
              <a:buAutoNum type="arabicPeriod"/>
            </a:pPr>
            <a:r>
              <a:rPr lang="en-US" sz="2400" dirty="0" smtClean="0"/>
              <a:t>Input / Output or </a:t>
            </a:r>
            <a:r>
              <a:rPr lang="en-US" sz="2400" i="1" dirty="0" smtClean="0"/>
              <a:t>IO Devices</a:t>
            </a:r>
            <a:r>
              <a:rPr lang="en-US" sz="2400" dirty="0" smtClean="0"/>
              <a:t>: such as keyboard, touch screen, camera, hard drive, sensor, etc. </a:t>
            </a:r>
          </a:p>
          <a:p>
            <a:pPr marL="857250" lvl="1" indent="-457200">
              <a:spcBef>
                <a:spcPts val="0"/>
              </a:spcBef>
              <a:buNone/>
            </a:pPr>
            <a:r>
              <a:rPr lang="en-US" sz="2400" dirty="0"/>
              <a:t>	</a:t>
            </a:r>
            <a:r>
              <a:rPr lang="en-US" sz="2400" dirty="0" smtClean="0"/>
              <a:t>An input device is used to enter data into the computer, such as a mouse being used to select a choice.</a:t>
            </a:r>
          </a:p>
          <a:p>
            <a:pPr marL="857250" lvl="1" indent="-457200">
              <a:spcBef>
                <a:spcPts val="0"/>
              </a:spcBef>
              <a:buNone/>
            </a:pPr>
            <a:r>
              <a:rPr lang="en-US" sz="2400" dirty="0"/>
              <a:t>	</a:t>
            </a:r>
            <a:r>
              <a:rPr lang="en-US" sz="2400" dirty="0" smtClean="0"/>
              <a:t>An output device receives data that are sent out from the computer, such as a screen that displays the result.</a:t>
            </a:r>
          </a:p>
          <a:p>
            <a:pPr>
              <a:buNone/>
            </a:pPr>
            <a:endParaRPr lang="en-US" sz="2400" dirty="0" smtClean="0"/>
          </a:p>
          <a:p>
            <a:pPr>
              <a:buNone/>
            </a:pPr>
            <a:endParaRPr lang="en-US" sz="2400" dirty="0"/>
          </a:p>
          <a:p>
            <a:pPr>
              <a:spcBef>
                <a:spcPts val="1200"/>
              </a:spcBef>
              <a:buNone/>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Computer Architecture </a:t>
            </a:r>
            <a:r>
              <a:rPr lang="en-US" sz="2800" dirty="0" smtClean="0"/>
              <a:t>(2 of 2)</a:t>
            </a:r>
            <a:endParaRPr lang="en-US" dirty="0"/>
          </a:p>
        </p:txBody>
      </p:sp>
      <p:sp>
        <p:nvSpPr>
          <p:cNvPr id="3" name="Content Placeholder 2"/>
          <p:cNvSpPr>
            <a:spLocks noGrp="1"/>
          </p:cNvSpPr>
          <p:nvPr>
            <p:ph idx="1"/>
          </p:nvPr>
        </p:nvSpPr>
        <p:spPr>
          <a:xfrm>
            <a:off x="381000" y="838200"/>
            <a:ext cx="8382000" cy="5715000"/>
          </a:xfrm>
          <a:ln w="0">
            <a:noFill/>
          </a:ln>
        </p:spPr>
        <p:txBody>
          <a:bodyPr>
            <a:noAutofit/>
          </a:bodyPr>
          <a:lstStyle/>
          <a:p>
            <a:r>
              <a:rPr lang="en-US" sz="2400" dirty="0" smtClean="0"/>
              <a:t>The following diagram shows the basic hardware components of a computer:</a:t>
            </a:r>
          </a:p>
          <a:p>
            <a:endParaRPr lang="en-US" sz="2400" dirty="0"/>
          </a:p>
          <a:p>
            <a:pPr>
              <a:buNone/>
            </a:pPr>
            <a:endParaRPr lang="en-US" sz="2400" dirty="0" smtClean="0"/>
          </a:p>
          <a:p>
            <a:pPr>
              <a:spcBef>
                <a:spcPts val="0"/>
              </a:spcBef>
              <a:buNone/>
            </a:pPr>
            <a:endParaRPr lang="en-US" sz="2400" dirty="0" smtClean="0"/>
          </a:p>
          <a:p>
            <a:r>
              <a:rPr lang="en-US" sz="2400" dirty="0" smtClean="0"/>
              <a:t>We typically use an </a:t>
            </a:r>
            <a:r>
              <a:rPr lang="en-US" sz="2400" i="1" dirty="0" smtClean="0"/>
              <a:t>IO device </a:t>
            </a:r>
            <a:r>
              <a:rPr lang="en-US" sz="2400" dirty="0" smtClean="0"/>
              <a:t>such as a keyboard to enter our instructions (or our program) into the computer.</a:t>
            </a:r>
          </a:p>
          <a:p>
            <a:r>
              <a:rPr lang="en-US" sz="2400" dirty="0" smtClean="0"/>
              <a:t>The computer stores our program and data in </a:t>
            </a:r>
            <a:r>
              <a:rPr lang="en-US" sz="2400" i="1" dirty="0" smtClean="0"/>
              <a:t>memory</a:t>
            </a:r>
            <a:r>
              <a:rPr lang="en-US" sz="2400" dirty="0" smtClean="0"/>
              <a:t>.</a:t>
            </a:r>
          </a:p>
          <a:p>
            <a:r>
              <a:rPr lang="en-US" sz="2400" dirty="0" smtClean="0"/>
              <a:t>When the program runs, the instructions in the program are sent to the </a:t>
            </a:r>
            <a:r>
              <a:rPr lang="en-US" sz="2400" i="1" dirty="0" smtClean="0"/>
              <a:t>CPU</a:t>
            </a:r>
            <a:r>
              <a:rPr lang="en-US" sz="2400" dirty="0" smtClean="0"/>
              <a:t>, where each instruction is run or executed.</a:t>
            </a:r>
          </a:p>
          <a:p>
            <a:r>
              <a:rPr lang="en-US" sz="2400" dirty="0" smtClean="0"/>
              <a:t>As the instructions run, the computer may access the </a:t>
            </a:r>
            <a:r>
              <a:rPr lang="en-US" sz="2400" i="1" dirty="0" smtClean="0"/>
              <a:t>network</a:t>
            </a:r>
            <a:r>
              <a:rPr lang="en-US" sz="2400" dirty="0" smtClean="0"/>
              <a:t> to communicate with remote servers (other computers).</a:t>
            </a:r>
          </a:p>
          <a:p>
            <a:r>
              <a:rPr lang="en-US" sz="2400" dirty="0" smtClean="0"/>
              <a:t>When there are output data, the data are displayed through </a:t>
            </a:r>
            <a:r>
              <a:rPr lang="en-US" sz="2400" i="1" dirty="0" smtClean="0"/>
              <a:t>output devices</a:t>
            </a:r>
            <a:r>
              <a:rPr lang="en-US" sz="2400" dirty="0" smtClean="0"/>
              <a:t>, sent out on the </a:t>
            </a:r>
            <a:r>
              <a:rPr lang="en-US" sz="2400" i="1" dirty="0" smtClean="0"/>
              <a:t>network</a:t>
            </a:r>
            <a:r>
              <a:rPr lang="en-US" sz="2400" dirty="0" smtClean="0"/>
              <a:t>, or stored in </a:t>
            </a:r>
            <a:r>
              <a:rPr lang="en-US" sz="2400" i="1" dirty="0" smtClean="0"/>
              <a:t>memory</a:t>
            </a:r>
            <a:r>
              <a:rPr lang="en-US" sz="2400" dirty="0" smtClean="0"/>
              <a:t>.</a:t>
            </a:r>
          </a:p>
        </p:txBody>
      </p:sp>
      <p:grpSp>
        <p:nvGrpSpPr>
          <p:cNvPr id="4" name="Group 3"/>
          <p:cNvGrpSpPr/>
          <p:nvPr/>
        </p:nvGrpSpPr>
        <p:grpSpPr>
          <a:xfrm>
            <a:off x="990600" y="1371600"/>
            <a:ext cx="6858000" cy="1359932"/>
            <a:chOff x="533400" y="3048000"/>
            <a:chExt cx="6858000" cy="1359932"/>
          </a:xfrm>
        </p:grpSpPr>
        <p:sp>
          <p:nvSpPr>
            <p:cNvPr id="5" name="TextBox 4"/>
            <p:cNvSpPr txBox="1"/>
            <p:nvPr/>
          </p:nvSpPr>
          <p:spPr>
            <a:xfrm>
              <a:off x="2819400" y="3048000"/>
              <a:ext cx="2514600" cy="646331"/>
            </a:xfrm>
            <a:prstGeom prst="rect">
              <a:avLst/>
            </a:prstGeom>
            <a:noFill/>
            <a:ln>
              <a:solidFill>
                <a:schemeClr val="tx1"/>
              </a:solidFill>
            </a:ln>
          </p:spPr>
          <p:txBody>
            <a:bodyPr wrap="square" rtlCol="0">
              <a:spAutoFit/>
            </a:bodyPr>
            <a:lstStyle/>
            <a:p>
              <a:pPr algn="ctr"/>
              <a:r>
                <a:rPr lang="en-US" dirty="0" smtClean="0"/>
                <a:t>Central Processing Unit </a:t>
              </a:r>
            </a:p>
            <a:p>
              <a:pPr algn="ctr"/>
              <a:r>
                <a:rPr lang="en-US" dirty="0" smtClean="0"/>
                <a:t>(CPU)</a:t>
              </a:r>
              <a:endParaRPr lang="en-US" dirty="0"/>
            </a:p>
          </p:txBody>
        </p:sp>
        <p:sp>
          <p:nvSpPr>
            <p:cNvPr id="6" name="TextBox 5"/>
            <p:cNvSpPr txBox="1"/>
            <p:nvPr/>
          </p:nvSpPr>
          <p:spPr>
            <a:xfrm>
              <a:off x="2590800" y="4038600"/>
              <a:ext cx="2971800" cy="369332"/>
            </a:xfrm>
            <a:prstGeom prst="rect">
              <a:avLst/>
            </a:prstGeom>
            <a:noFill/>
            <a:ln>
              <a:solidFill>
                <a:schemeClr val="tx1"/>
              </a:solidFill>
            </a:ln>
          </p:spPr>
          <p:txBody>
            <a:bodyPr wrap="square" rtlCol="0">
              <a:spAutoFit/>
            </a:bodyPr>
            <a:lstStyle/>
            <a:p>
              <a:pPr algn="ctr"/>
              <a:r>
                <a:rPr lang="en-US" dirty="0" smtClean="0"/>
                <a:t>Memory</a:t>
              </a:r>
            </a:p>
          </p:txBody>
        </p:sp>
        <p:sp>
          <p:nvSpPr>
            <p:cNvPr id="7" name="TextBox 6"/>
            <p:cNvSpPr txBox="1"/>
            <p:nvPr/>
          </p:nvSpPr>
          <p:spPr>
            <a:xfrm>
              <a:off x="533400" y="3733800"/>
              <a:ext cx="1676400" cy="369332"/>
            </a:xfrm>
            <a:prstGeom prst="rect">
              <a:avLst/>
            </a:prstGeom>
            <a:noFill/>
            <a:ln>
              <a:solidFill>
                <a:schemeClr val="tx1"/>
              </a:solidFill>
            </a:ln>
          </p:spPr>
          <p:txBody>
            <a:bodyPr wrap="square" rtlCol="0">
              <a:spAutoFit/>
            </a:bodyPr>
            <a:lstStyle/>
            <a:p>
              <a:pPr algn="ctr"/>
              <a:r>
                <a:rPr lang="en-US" dirty="0" smtClean="0"/>
                <a:t> IO Devices</a:t>
              </a:r>
            </a:p>
          </p:txBody>
        </p:sp>
        <p:sp>
          <p:nvSpPr>
            <p:cNvPr id="8" name="TextBox 7"/>
            <p:cNvSpPr txBox="1"/>
            <p:nvPr/>
          </p:nvSpPr>
          <p:spPr>
            <a:xfrm>
              <a:off x="6019800" y="3733800"/>
              <a:ext cx="1371600" cy="369332"/>
            </a:xfrm>
            <a:prstGeom prst="rect">
              <a:avLst/>
            </a:prstGeom>
            <a:noFill/>
            <a:ln>
              <a:solidFill>
                <a:schemeClr val="tx1"/>
              </a:solidFill>
            </a:ln>
          </p:spPr>
          <p:txBody>
            <a:bodyPr wrap="square" rtlCol="0">
              <a:spAutoFit/>
            </a:bodyPr>
            <a:lstStyle/>
            <a:p>
              <a:pPr algn="ctr"/>
              <a:r>
                <a:rPr lang="en-US" dirty="0" smtClean="0"/>
                <a:t>Network</a:t>
              </a:r>
              <a:endParaRPr lang="en-US" dirty="0"/>
            </a:p>
          </p:txBody>
        </p:sp>
        <p:cxnSp>
          <p:nvCxnSpPr>
            <p:cNvPr id="9" name="Straight Connector 8"/>
            <p:cNvCxnSpPr/>
            <p:nvPr/>
          </p:nvCxnSpPr>
          <p:spPr>
            <a:xfrm>
              <a:off x="2209800" y="3886200"/>
              <a:ext cx="18288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62400" y="3886200"/>
              <a:ext cx="2057400" cy="0"/>
            </a:xfrm>
            <a:prstGeom prst="line">
              <a:avLst/>
            </a:prstGeom>
            <a:ln w="15875"/>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a:stCxn id="5" idx="2"/>
            <a:endCxn id="6" idx="0"/>
          </p:cNvCxnSpPr>
          <p:nvPr/>
        </p:nvCxnSpPr>
        <p:spPr>
          <a:xfrm>
            <a:off x="4533900" y="2017931"/>
            <a:ext cx="0" cy="344269"/>
          </a:xfrm>
          <a:prstGeom prst="line">
            <a:avLst/>
          </a:prstGeom>
          <a:ln w="158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Instruction Cycle</a:t>
            </a:r>
            <a:endParaRPr lang="en-US" sz="2800" dirty="0"/>
          </a:p>
        </p:txBody>
      </p:sp>
      <p:sp>
        <p:nvSpPr>
          <p:cNvPr id="3" name="Content Placeholder 2"/>
          <p:cNvSpPr>
            <a:spLocks noGrp="1"/>
          </p:cNvSpPr>
          <p:nvPr>
            <p:ph idx="1"/>
          </p:nvPr>
        </p:nvSpPr>
        <p:spPr>
          <a:xfrm>
            <a:off x="304800" y="838200"/>
            <a:ext cx="8382000" cy="5562600"/>
          </a:xfrm>
        </p:spPr>
        <p:txBody>
          <a:bodyPr>
            <a:noAutofit/>
          </a:bodyPr>
          <a:lstStyle/>
          <a:p>
            <a:pPr>
              <a:buNone/>
            </a:pPr>
            <a:r>
              <a:rPr lang="en-US" sz="2400" dirty="0" smtClean="0"/>
              <a:t>	When our program runs, each instruction in our program goes through the stages of an </a:t>
            </a:r>
            <a:r>
              <a:rPr lang="en-US" sz="2400" i="1" dirty="0" smtClean="0"/>
              <a:t>instruction cycle</a:t>
            </a:r>
            <a:r>
              <a:rPr lang="en-US" sz="2400" dirty="0" smtClean="0"/>
              <a:t>:</a:t>
            </a:r>
          </a:p>
          <a:p>
            <a:endParaRPr lang="en-US" sz="2400" dirty="0"/>
          </a:p>
          <a:p>
            <a:endParaRPr lang="en-US" sz="2400" dirty="0" smtClean="0"/>
          </a:p>
          <a:p>
            <a:endParaRPr lang="en-US" sz="2400" dirty="0"/>
          </a:p>
          <a:p>
            <a:pPr>
              <a:buNone/>
            </a:pPr>
            <a:endParaRPr lang="en-US" sz="2400" dirty="0" smtClean="0"/>
          </a:p>
          <a:p>
            <a:pPr marL="857250" lvl="1" indent="-457200">
              <a:buFont typeface="+mj-lt"/>
              <a:buAutoNum type="arabicPeriod"/>
            </a:pPr>
            <a:r>
              <a:rPr lang="en-US" sz="2200" dirty="0" smtClean="0"/>
              <a:t>The instruction is fetched from memory</a:t>
            </a:r>
          </a:p>
          <a:p>
            <a:pPr marL="857250" lvl="1" indent="-457200">
              <a:buFont typeface="+mj-lt"/>
              <a:buAutoNum type="arabicPeriod"/>
            </a:pPr>
            <a:r>
              <a:rPr lang="en-US" sz="2200" dirty="0" smtClean="0"/>
              <a:t>It is decoded into a specific CPU operation and associated data</a:t>
            </a:r>
          </a:p>
          <a:p>
            <a:pPr marL="857250" lvl="1" indent="-457200">
              <a:buFont typeface="+mj-lt"/>
              <a:buAutoNum type="arabicPeriod"/>
            </a:pPr>
            <a:r>
              <a:rPr lang="en-US" sz="2200" dirty="0" smtClean="0"/>
              <a:t>The CPU executes or performs the operation on the data</a:t>
            </a:r>
          </a:p>
          <a:p>
            <a:pPr marL="857250" lvl="1" indent="-457200">
              <a:buFont typeface="+mj-lt"/>
              <a:buAutoNum type="arabicPeriod"/>
            </a:pPr>
            <a:r>
              <a:rPr lang="en-US" sz="2200" dirty="0" smtClean="0"/>
              <a:t>The result of the operation is stored</a:t>
            </a:r>
          </a:p>
          <a:p>
            <a:pPr marL="857250" lvl="1" indent="-457200">
              <a:spcBef>
                <a:spcPts val="0"/>
              </a:spcBef>
              <a:buNone/>
            </a:pPr>
            <a:endParaRPr lang="en-US" sz="100" dirty="0" smtClean="0"/>
          </a:p>
          <a:p>
            <a:pPr marL="857250" lvl="1" indent="-457200">
              <a:buFont typeface="+mj-lt"/>
              <a:buAutoNum type="arabicPeriod"/>
            </a:pPr>
            <a:r>
              <a:rPr lang="en-US" sz="2200" dirty="0" smtClean="0"/>
              <a:t>The next instruction is fetched from memory</a:t>
            </a:r>
          </a:p>
          <a:p>
            <a:pPr marL="857250" lvl="1" indent="-457200">
              <a:buFont typeface="+mj-lt"/>
              <a:buAutoNum type="arabicPeriod"/>
            </a:pPr>
            <a:r>
              <a:rPr lang="en-US" sz="2200" dirty="0" smtClean="0"/>
              <a:t>It is decoded …</a:t>
            </a:r>
          </a:p>
          <a:p>
            <a:pPr marL="457200" indent="-457200">
              <a:buNone/>
            </a:pPr>
            <a:r>
              <a:rPr lang="en-US" sz="2400" dirty="0"/>
              <a:t>	</a:t>
            </a:r>
            <a:r>
              <a:rPr lang="en-US" sz="2400" dirty="0" smtClean="0"/>
              <a:t>The cycle continues until all instructions have run.</a:t>
            </a:r>
            <a:endParaRPr lang="en-US" sz="2400" dirty="0"/>
          </a:p>
        </p:txBody>
      </p:sp>
      <p:grpSp>
        <p:nvGrpSpPr>
          <p:cNvPr id="22" name="Group 21"/>
          <p:cNvGrpSpPr/>
          <p:nvPr/>
        </p:nvGrpSpPr>
        <p:grpSpPr>
          <a:xfrm>
            <a:off x="2895600" y="1676400"/>
            <a:ext cx="3183682" cy="1588532"/>
            <a:chOff x="2971800" y="2133600"/>
            <a:chExt cx="3183682" cy="1588532"/>
          </a:xfrm>
        </p:grpSpPr>
        <p:sp>
          <p:nvSpPr>
            <p:cNvPr id="4" name="TextBox 3"/>
            <p:cNvSpPr txBox="1"/>
            <p:nvPr/>
          </p:nvSpPr>
          <p:spPr>
            <a:xfrm>
              <a:off x="4114800" y="2133600"/>
              <a:ext cx="847398" cy="369332"/>
            </a:xfrm>
            <a:prstGeom prst="rect">
              <a:avLst/>
            </a:prstGeom>
            <a:noFill/>
            <a:ln w="9525">
              <a:solidFill>
                <a:schemeClr val="tx1"/>
              </a:solidFill>
            </a:ln>
          </p:spPr>
          <p:txBody>
            <a:bodyPr wrap="square" rtlCol="0">
              <a:spAutoFit/>
            </a:bodyPr>
            <a:lstStyle/>
            <a:p>
              <a:pPr algn="ctr"/>
              <a:r>
                <a:rPr lang="en-US" dirty="0" smtClean="0"/>
                <a:t>Fetch</a:t>
              </a:r>
              <a:endParaRPr lang="en-US" dirty="0"/>
            </a:p>
          </p:txBody>
        </p:sp>
        <p:sp>
          <p:nvSpPr>
            <p:cNvPr id="5" name="TextBox 4"/>
            <p:cNvSpPr txBox="1"/>
            <p:nvPr/>
          </p:nvSpPr>
          <p:spPr>
            <a:xfrm>
              <a:off x="5257800" y="2819400"/>
              <a:ext cx="897682" cy="369332"/>
            </a:xfrm>
            <a:prstGeom prst="rect">
              <a:avLst/>
            </a:prstGeom>
            <a:noFill/>
            <a:ln w="9525">
              <a:solidFill>
                <a:schemeClr val="tx1"/>
              </a:solidFill>
            </a:ln>
          </p:spPr>
          <p:txBody>
            <a:bodyPr wrap="square" rtlCol="0">
              <a:spAutoFit/>
            </a:bodyPr>
            <a:lstStyle/>
            <a:p>
              <a:r>
                <a:rPr lang="en-US" dirty="0" smtClean="0"/>
                <a:t>Decode</a:t>
              </a:r>
              <a:endParaRPr lang="en-US" dirty="0"/>
            </a:p>
          </p:txBody>
        </p:sp>
        <p:sp>
          <p:nvSpPr>
            <p:cNvPr id="6" name="TextBox 5"/>
            <p:cNvSpPr txBox="1"/>
            <p:nvPr/>
          </p:nvSpPr>
          <p:spPr>
            <a:xfrm>
              <a:off x="4114800" y="3352800"/>
              <a:ext cx="915059" cy="369332"/>
            </a:xfrm>
            <a:prstGeom prst="rect">
              <a:avLst/>
            </a:prstGeom>
            <a:noFill/>
            <a:ln w="9525">
              <a:solidFill>
                <a:schemeClr val="tx1"/>
              </a:solidFill>
            </a:ln>
          </p:spPr>
          <p:txBody>
            <a:bodyPr wrap="square" rtlCol="0">
              <a:spAutoFit/>
            </a:bodyPr>
            <a:lstStyle/>
            <a:p>
              <a:r>
                <a:rPr lang="en-US" dirty="0" smtClean="0"/>
                <a:t>Execute</a:t>
              </a:r>
              <a:endParaRPr lang="en-US" dirty="0"/>
            </a:p>
          </p:txBody>
        </p:sp>
        <p:sp>
          <p:nvSpPr>
            <p:cNvPr id="7" name="TextBox 6"/>
            <p:cNvSpPr txBox="1"/>
            <p:nvPr/>
          </p:nvSpPr>
          <p:spPr>
            <a:xfrm>
              <a:off x="2971800" y="2743200"/>
              <a:ext cx="831945" cy="369332"/>
            </a:xfrm>
            <a:prstGeom prst="rect">
              <a:avLst/>
            </a:prstGeom>
            <a:noFill/>
            <a:ln w="9525">
              <a:solidFill>
                <a:schemeClr val="tx1"/>
              </a:solidFill>
            </a:ln>
          </p:spPr>
          <p:txBody>
            <a:bodyPr wrap="square" rtlCol="0">
              <a:spAutoFit/>
            </a:bodyPr>
            <a:lstStyle/>
            <a:p>
              <a:pPr algn="ctr"/>
              <a:r>
                <a:rPr lang="en-US" dirty="0" smtClean="0"/>
                <a:t>Store</a:t>
              </a:r>
              <a:endParaRPr lang="en-US" dirty="0"/>
            </a:p>
          </p:txBody>
        </p:sp>
        <p:sp>
          <p:nvSpPr>
            <p:cNvPr id="14" name="Bent Arrow 13"/>
            <p:cNvSpPr/>
            <p:nvPr/>
          </p:nvSpPr>
          <p:spPr>
            <a:xfrm>
              <a:off x="3505200" y="2286000"/>
              <a:ext cx="533400" cy="381000"/>
            </a:xfrm>
            <a:prstGeom prst="bentArrow">
              <a:avLst>
                <a:gd name="adj1" fmla="val 25000"/>
                <a:gd name="adj2" fmla="val 32803"/>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p:cNvSpPr/>
            <p:nvPr/>
          </p:nvSpPr>
          <p:spPr>
            <a:xfrm>
              <a:off x="5105400" y="3276600"/>
              <a:ext cx="533400" cy="381000"/>
            </a:xfrm>
            <a:prstGeom prst="bentArrow">
              <a:avLst>
                <a:gd name="adj1" fmla="val 25000"/>
                <a:gd name="adj2" fmla="val 32803"/>
                <a:gd name="adj3" fmla="val 25000"/>
                <a:gd name="adj4" fmla="val 43750"/>
              </a:avLst>
            </a:prstGeom>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p:cNvSpPr/>
            <p:nvPr/>
          </p:nvSpPr>
          <p:spPr>
            <a:xfrm>
              <a:off x="3581400" y="3124200"/>
              <a:ext cx="381000" cy="533400"/>
            </a:xfrm>
            <a:prstGeom prst="bentArrow">
              <a:avLst>
                <a:gd name="adj1" fmla="val 25000"/>
                <a:gd name="adj2" fmla="val 21532"/>
                <a:gd name="adj3" fmla="val 25000"/>
                <a:gd name="adj4" fmla="val 43750"/>
              </a:avLst>
            </a:prstGeom>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p:cNvSpPr/>
            <p:nvPr/>
          </p:nvSpPr>
          <p:spPr>
            <a:xfrm>
              <a:off x="5181600" y="2286000"/>
              <a:ext cx="381000" cy="533400"/>
            </a:xfrm>
            <a:prstGeom prst="bentArrow">
              <a:avLst>
                <a:gd name="adj1" fmla="val 25000"/>
                <a:gd name="adj2" fmla="val 21532"/>
                <a:gd name="adj3" fmla="val 25000"/>
                <a:gd name="adj4" fmla="val 43750"/>
              </a:avLst>
            </a:prstGeom>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Program Execution</a:t>
            </a:r>
            <a:endParaRPr lang="en-US" sz="2800" dirty="0"/>
          </a:p>
        </p:txBody>
      </p:sp>
      <p:sp>
        <p:nvSpPr>
          <p:cNvPr id="3" name="Content Placeholder 2"/>
          <p:cNvSpPr>
            <a:spLocks noGrp="1"/>
          </p:cNvSpPr>
          <p:nvPr>
            <p:ph idx="1"/>
          </p:nvPr>
        </p:nvSpPr>
        <p:spPr>
          <a:xfrm>
            <a:off x="1143000" y="838200"/>
            <a:ext cx="6934200" cy="5562600"/>
          </a:xfrm>
        </p:spPr>
        <p:txBody>
          <a:bodyPr>
            <a:noAutofit/>
          </a:bodyPr>
          <a:lstStyle/>
          <a:p>
            <a:pPr>
              <a:buNone/>
            </a:pPr>
            <a:r>
              <a:rPr lang="en-US" sz="2400" dirty="0" smtClean="0"/>
              <a:t>	</a:t>
            </a:r>
          </a:p>
          <a:p>
            <a:pPr>
              <a:buNone/>
            </a:pPr>
            <a:endParaRPr lang="en-US" sz="2400" dirty="0"/>
          </a:p>
          <a:p>
            <a:pPr>
              <a:buNone/>
            </a:pPr>
            <a:endParaRPr lang="en-US" sz="2400" dirty="0" smtClean="0"/>
          </a:p>
          <a:p>
            <a:pPr>
              <a:buNone/>
            </a:pPr>
            <a:endParaRPr lang="en-US" sz="2400" dirty="0"/>
          </a:p>
          <a:p>
            <a:pPr algn="ctr">
              <a:buNone/>
            </a:pPr>
            <a:r>
              <a:rPr lang="en-US" sz="2400" dirty="0" smtClean="0"/>
              <a:t>Click for a video </a:t>
            </a:r>
            <a:r>
              <a:rPr lang="en-US" sz="2400" dirty="0" smtClean="0">
                <a:hlinkClick r:id="rId2"/>
              </a:rPr>
              <a:t>demo </a:t>
            </a:r>
            <a:r>
              <a:rPr lang="en-US" sz="2400" dirty="0" smtClean="0"/>
              <a:t>of how instructions are executed in a program</a:t>
            </a:r>
          </a:p>
          <a:p>
            <a:pPr>
              <a:buNone/>
            </a:pP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1242</Words>
  <Application>Microsoft Office PowerPoint</Application>
  <PresentationFormat>On-screen Show (4:3)</PresentationFormat>
  <Paragraphs>95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Computers and Programming </vt:lpstr>
      <vt:lpstr>Intro</vt:lpstr>
      <vt:lpstr>Using the Powerpoint notes</vt:lpstr>
      <vt:lpstr>What Is Programming? (1 of 2)</vt:lpstr>
      <vt:lpstr>What Is Programming? (2 of 2)</vt:lpstr>
      <vt:lpstr>Computer Architecture (1 of 2)</vt:lpstr>
      <vt:lpstr>Computer Architecture (2 of 2)</vt:lpstr>
      <vt:lpstr>Instruction Cycle</vt:lpstr>
      <vt:lpstr>Program Execution</vt:lpstr>
      <vt:lpstr>Data Representation (1 of 2)</vt:lpstr>
      <vt:lpstr>Data Representation (2 of 2)</vt:lpstr>
      <vt:lpstr>What’s Next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in Python</dc:title>
  <dc:creator>Clare</dc:creator>
  <cp:lastModifiedBy>Clare</cp:lastModifiedBy>
  <cp:revision>30</cp:revision>
  <dcterms:created xsi:type="dcterms:W3CDTF">2016-08-27T23:17:43Z</dcterms:created>
  <dcterms:modified xsi:type="dcterms:W3CDTF">2016-09-26T22:58:17Z</dcterms:modified>
</cp:coreProperties>
</file>