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7A10"/>
    <a:srgbClr val="2C7515"/>
    <a:srgbClr val="00FF00"/>
    <a:srgbClr val="00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975" y="-4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ADADA1-69DF-4832-8F3F-F24A9C2EA790}"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ADADA1-69DF-4832-8F3F-F24A9C2EA790}" type="datetimeFigureOut">
              <a:rPr lang="en-US" smtClean="0"/>
              <a:pPr/>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ADADA1-69DF-4832-8F3F-F24A9C2EA790}" type="datetimeFigureOut">
              <a:rPr lang="en-US" smtClean="0"/>
              <a:pPr/>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ADADA1-69DF-4832-8F3F-F24A9C2EA790}" type="datetimeFigureOut">
              <a:rPr lang="en-US" smtClean="0"/>
              <a:pPr/>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DADA1-69DF-4832-8F3F-F24A9C2EA790}" type="datetimeFigureOut">
              <a:rPr lang="en-US" smtClean="0"/>
              <a:pPr/>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DADA1-69DF-4832-8F3F-F24A9C2EA790}" type="datetimeFigureOut">
              <a:rPr lang="en-US" smtClean="0"/>
              <a:pPr/>
              <a:t>11/28/2016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07DC6-636F-44D2-849A-5D8B301FC8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a:t>
            </a:r>
            <a:br>
              <a:rPr lang="en-US" dirty="0" smtClean="0"/>
            </a:br>
            <a:endParaRPr lang="en-US" dirty="0"/>
          </a:p>
        </p:txBody>
      </p:sp>
      <p:sp>
        <p:nvSpPr>
          <p:cNvPr id="3" name="Subtitle 2"/>
          <p:cNvSpPr>
            <a:spLocks noGrp="1"/>
          </p:cNvSpPr>
          <p:nvPr>
            <p:ph type="subTitle" idx="1"/>
          </p:nvPr>
        </p:nvSpPr>
        <p:spPr>
          <a:xfrm>
            <a:off x="1295400" y="5410200"/>
            <a:ext cx="6400800" cy="990600"/>
          </a:xfrm>
        </p:spPr>
        <p:txBody>
          <a:bodyPr>
            <a:normAutofit fontScale="70000" lnSpcReduction="20000"/>
          </a:bodyPr>
          <a:lstStyle/>
          <a:p>
            <a:r>
              <a:rPr lang="en-US" dirty="0" smtClean="0"/>
              <a:t>CIS 40 – Introduction to Programming in Python</a:t>
            </a:r>
          </a:p>
          <a:p>
            <a:r>
              <a:rPr lang="en-US" dirty="0" smtClean="0"/>
              <a:t>De Anza College</a:t>
            </a:r>
            <a:br>
              <a:rPr lang="en-US" dirty="0" smtClean="0"/>
            </a:br>
            <a:r>
              <a:rPr lang="en-US" sz="2900" dirty="0" smtClean="0"/>
              <a:t>Clare </a:t>
            </a:r>
            <a:r>
              <a:rPr lang="en-US" sz="2900" dirty="0"/>
              <a:t>N</a:t>
            </a:r>
            <a:r>
              <a:rPr lang="en-US" sz="2900" dirty="0" smtClean="0"/>
              <a:t>guyen</a:t>
            </a:r>
            <a:endParaRPr lang="en-US" sz="2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Classes and Objects </a:t>
            </a:r>
            <a:r>
              <a:rPr lang="en-US" sz="2400" dirty="0" smtClean="0"/>
              <a:t>(2 of 2)</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pPr marL="457200" indent="-457200">
              <a:spcBef>
                <a:spcPts val="400"/>
              </a:spcBef>
            </a:pPr>
            <a:r>
              <a:rPr lang="en-US" sz="2400" dirty="0" smtClean="0"/>
              <a:t>A class is a </a:t>
            </a:r>
            <a:r>
              <a:rPr lang="en-US" sz="2400" u="sng" dirty="0" smtClean="0"/>
              <a:t>description</a:t>
            </a:r>
            <a:r>
              <a:rPr lang="en-US" sz="2400" dirty="0" smtClean="0"/>
              <a:t> of the data type and its behavior.</a:t>
            </a:r>
            <a:br>
              <a:rPr lang="en-US" sz="2400" dirty="0" smtClean="0"/>
            </a:br>
            <a:r>
              <a:rPr lang="en-US" sz="2400" dirty="0" smtClean="0"/>
              <a:t>An object is the </a:t>
            </a:r>
            <a:r>
              <a:rPr lang="en-US" sz="2400" u="sng" dirty="0" smtClean="0"/>
              <a:t>actual memory space</a:t>
            </a:r>
            <a:r>
              <a:rPr lang="en-US" sz="2400" dirty="0" smtClean="0"/>
              <a:t> that stores data. An object is an </a:t>
            </a:r>
            <a:r>
              <a:rPr lang="en-US" sz="2400" i="1" dirty="0" smtClean="0"/>
              <a:t>instance</a:t>
            </a:r>
            <a:r>
              <a:rPr lang="en-US" sz="2400" dirty="0" smtClean="0"/>
              <a:t> of a class.</a:t>
            </a:r>
          </a:p>
          <a:p>
            <a:pPr marL="457200" indent="-457200">
              <a:spcBef>
                <a:spcPts val="400"/>
              </a:spcBef>
            </a:pPr>
            <a:r>
              <a:rPr lang="en-US" sz="2400" dirty="0" smtClean="0"/>
              <a:t>From one class (or one description), many objects of that class can be created in memory to store data.</a:t>
            </a:r>
          </a:p>
          <a:p>
            <a:pPr marL="457200" indent="-457200">
              <a:spcBef>
                <a:spcPts val="400"/>
              </a:spcBef>
            </a:pPr>
            <a:r>
              <a:rPr lang="en-US" sz="2400" dirty="0" smtClean="0"/>
              <a:t>Here are two common analogies to illustrate the relationship between a class and an object:</a:t>
            </a:r>
          </a:p>
          <a:p>
            <a:pPr marL="857250" lvl="1" indent="-457200">
              <a:spcBef>
                <a:spcPts val="400"/>
              </a:spcBef>
            </a:pPr>
            <a:r>
              <a:rPr lang="en-US" sz="2400" dirty="0" smtClean="0"/>
              <a:t>A class is like an architect’s blue print of a house, a design on paper. The house is the object, it is built from the design. Many house “instances” can be built from one blue print.</a:t>
            </a:r>
          </a:p>
          <a:p>
            <a:pPr marL="857250" lvl="1" indent="-457200">
              <a:spcBef>
                <a:spcPts val="400"/>
              </a:spcBef>
            </a:pPr>
            <a:r>
              <a:rPr lang="en-US" sz="2400" dirty="0" smtClean="0"/>
              <a:t>A class is like a blank tax form provided by the IRS. When a person fills in the tax form to submit it, the completed form is an object. Many people can use the same tax form and fill it with their own data, creating many “objects” of the same tax form “data type.”</a:t>
            </a:r>
          </a:p>
          <a:p>
            <a:endParaRPr 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Defining a Class </a:t>
            </a:r>
            <a:r>
              <a:rPr lang="en-US" sz="2400" dirty="0" smtClean="0"/>
              <a:t>(1 of 3)</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pPr marL="457200" indent="-457200">
              <a:spcBef>
                <a:spcPts val="400"/>
              </a:spcBef>
            </a:pPr>
            <a:r>
              <a:rPr lang="en-US" sz="2400" dirty="0" smtClean="0"/>
              <a:t>We are not limited to using classes that are built-in to the Python language. We can create or </a:t>
            </a:r>
            <a:r>
              <a:rPr lang="en-US" sz="2400" i="1" dirty="0" smtClean="0"/>
              <a:t>define</a:t>
            </a:r>
            <a:r>
              <a:rPr lang="en-US" sz="2400" dirty="0" smtClean="0"/>
              <a:t> our own class.</a:t>
            </a:r>
          </a:p>
          <a:p>
            <a:pPr marL="457200" indent="-457200">
              <a:spcBef>
                <a:spcPts val="400"/>
              </a:spcBef>
            </a:pPr>
            <a:r>
              <a:rPr lang="en-US" sz="2400" dirty="0" smtClean="0"/>
              <a:t>Format for defining a class:</a:t>
            </a:r>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r>
              <a:rPr lang="en-US" sz="2400" dirty="0" smtClean="0"/>
              <a:t>Every method has </a:t>
            </a:r>
            <a:r>
              <a:rPr lang="en-US" sz="2400" dirty="0" smtClean="0">
                <a:solidFill>
                  <a:schemeClr val="tx2">
                    <a:lumMod val="60000"/>
                    <a:lumOff val="40000"/>
                  </a:schemeClr>
                </a:solidFill>
              </a:rPr>
              <a:t>self</a:t>
            </a:r>
            <a:r>
              <a:rPr lang="en-US" sz="2400" dirty="0" smtClean="0"/>
              <a:t> as the first parameter. </a:t>
            </a:r>
            <a:r>
              <a:rPr lang="en-US" sz="2400" dirty="0" smtClean="0">
                <a:solidFill>
                  <a:schemeClr val="tx2">
                    <a:lumMod val="60000"/>
                    <a:lumOff val="40000"/>
                  </a:schemeClr>
                </a:solidFill>
              </a:rPr>
              <a:t>self</a:t>
            </a:r>
            <a:r>
              <a:rPr lang="en-US" sz="2400" dirty="0" smtClean="0"/>
              <a:t> specifies the object, and every method works on the object.</a:t>
            </a:r>
          </a:p>
          <a:p>
            <a:endParaRPr lang="en-US" sz="2400" dirty="0" smtClean="0"/>
          </a:p>
        </p:txBody>
      </p:sp>
      <p:sp>
        <p:nvSpPr>
          <p:cNvPr id="4" name="TextBox 3"/>
          <p:cNvSpPr txBox="1"/>
          <p:nvPr/>
        </p:nvSpPr>
        <p:spPr>
          <a:xfrm>
            <a:off x="2590800" y="2438400"/>
            <a:ext cx="5029200" cy="2862322"/>
          </a:xfrm>
          <a:prstGeom prst="rect">
            <a:avLst/>
          </a:prstGeom>
          <a:noFill/>
          <a:ln>
            <a:solidFill>
              <a:schemeClr val="tx1"/>
            </a:solidFill>
          </a:ln>
        </p:spPr>
        <p:txBody>
          <a:bodyPr wrap="square" rtlCol="0">
            <a:spAutoFit/>
          </a:bodyPr>
          <a:lstStyle/>
          <a:p>
            <a:r>
              <a:rPr lang="en-US" sz="2000" dirty="0" smtClean="0">
                <a:solidFill>
                  <a:schemeClr val="tx2">
                    <a:lumMod val="60000"/>
                    <a:lumOff val="40000"/>
                  </a:schemeClr>
                </a:solidFill>
              </a:rPr>
              <a:t>class</a:t>
            </a:r>
            <a:r>
              <a:rPr lang="en-US" sz="2000" dirty="0" smtClean="0"/>
              <a:t>  </a:t>
            </a:r>
            <a:r>
              <a:rPr lang="en-US" sz="2000" dirty="0" err="1" smtClean="0"/>
              <a:t>ClassName</a:t>
            </a:r>
            <a:r>
              <a:rPr lang="en-US" sz="2000" dirty="0" smtClean="0">
                <a:solidFill>
                  <a:schemeClr val="tx2">
                    <a:lumMod val="60000"/>
                    <a:lumOff val="40000"/>
                  </a:schemeClr>
                </a:solidFill>
              </a:rPr>
              <a:t>:</a:t>
            </a:r>
          </a:p>
          <a:p>
            <a:r>
              <a:rPr lang="en-US" sz="2000" dirty="0" smtClean="0"/>
              <a:t>     </a:t>
            </a:r>
            <a:r>
              <a:rPr lang="en-US" sz="2000" dirty="0" smtClean="0">
                <a:solidFill>
                  <a:schemeClr val="tx2">
                    <a:lumMod val="60000"/>
                    <a:lumOff val="40000"/>
                  </a:schemeClr>
                </a:solidFill>
              </a:rPr>
              <a:t>def __init__(self, </a:t>
            </a:r>
            <a:r>
              <a:rPr lang="en-US" sz="2000" dirty="0" smtClean="0"/>
              <a:t>other arguments</a:t>
            </a:r>
            <a:r>
              <a:rPr lang="en-US" sz="2000" dirty="0" smtClean="0">
                <a:solidFill>
                  <a:schemeClr val="tx2">
                    <a:lumMod val="60000"/>
                    <a:lumOff val="40000"/>
                  </a:schemeClr>
                </a:solidFill>
              </a:rPr>
              <a:t>):</a:t>
            </a:r>
          </a:p>
          <a:p>
            <a:r>
              <a:rPr lang="en-US" sz="2000" dirty="0" smtClean="0"/>
              <a:t>     # method to initialize the object</a:t>
            </a:r>
          </a:p>
          <a:p>
            <a:endParaRPr lang="en-US" sz="2000" dirty="0" smtClean="0"/>
          </a:p>
          <a:p>
            <a:r>
              <a:rPr lang="en-US" sz="2000" dirty="0" smtClean="0"/>
              <a:t>     </a:t>
            </a:r>
            <a:r>
              <a:rPr lang="en-US" sz="2000" dirty="0" err="1" smtClean="0">
                <a:solidFill>
                  <a:schemeClr val="tx2">
                    <a:lumMod val="60000"/>
                    <a:lumOff val="40000"/>
                  </a:schemeClr>
                </a:solidFill>
              </a:rPr>
              <a:t>def__str</a:t>
            </a:r>
            <a:r>
              <a:rPr lang="en-US" sz="2000" dirty="0" smtClean="0">
                <a:solidFill>
                  <a:schemeClr val="tx2">
                    <a:lumMod val="60000"/>
                    <a:lumOff val="40000"/>
                  </a:schemeClr>
                </a:solidFill>
              </a:rPr>
              <a:t>__(self):</a:t>
            </a:r>
          </a:p>
          <a:p>
            <a:r>
              <a:rPr lang="en-US" sz="2000" dirty="0" smtClean="0"/>
              <a:t>     # method to print the object</a:t>
            </a:r>
          </a:p>
          <a:p>
            <a:endParaRPr lang="en-US" sz="2000" dirty="0" smtClean="0"/>
          </a:p>
          <a:p>
            <a:r>
              <a:rPr lang="en-US" sz="2000" dirty="0" smtClean="0"/>
              <a:t>     </a:t>
            </a:r>
            <a:r>
              <a:rPr lang="en-US" sz="2000" dirty="0" smtClean="0">
                <a:solidFill>
                  <a:schemeClr val="tx2">
                    <a:lumMod val="60000"/>
                    <a:lumOff val="40000"/>
                  </a:schemeClr>
                </a:solidFill>
              </a:rPr>
              <a:t>def</a:t>
            </a:r>
            <a:r>
              <a:rPr lang="en-US" sz="2000" dirty="0" smtClean="0"/>
              <a:t> </a:t>
            </a:r>
            <a:r>
              <a:rPr lang="en-US" sz="2000" dirty="0" err="1" smtClean="0"/>
              <a:t>other_methods</a:t>
            </a:r>
            <a:r>
              <a:rPr lang="en-US" sz="2000" dirty="0" smtClean="0">
                <a:solidFill>
                  <a:schemeClr val="tx2">
                    <a:lumMod val="60000"/>
                    <a:lumOff val="40000"/>
                  </a:schemeClr>
                </a:solidFill>
              </a:rPr>
              <a:t>(self, </a:t>
            </a:r>
            <a:r>
              <a:rPr lang="en-US" sz="2000" dirty="0" smtClean="0"/>
              <a:t>other parameters</a:t>
            </a:r>
            <a:r>
              <a:rPr lang="en-US" sz="2000" dirty="0" smtClean="0">
                <a:solidFill>
                  <a:schemeClr val="tx2">
                    <a:lumMod val="60000"/>
                    <a:lumOff val="40000"/>
                  </a:schemeClr>
                </a:solidFill>
              </a:rPr>
              <a:t>):</a:t>
            </a:r>
          </a:p>
          <a:p>
            <a:r>
              <a:rPr lang="en-US" sz="2000" dirty="0" smtClean="0"/>
              <a:t>     # any other methods for the class</a:t>
            </a:r>
          </a:p>
        </p:txBody>
      </p:sp>
      <p:grpSp>
        <p:nvGrpSpPr>
          <p:cNvPr id="19" name="Group 18"/>
          <p:cNvGrpSpPr/>
          <p:nvPr/>
        </p:nvGrpSpPr>
        <p:grpSpPr>
          <a:xfrm>
            <a:off x="1143000" y="5181600"/>
            <a:ext cx="1962973" cy="552510"/>
            <a:chOff x="533400" y="1828800"/>
            <a:chExt cx="1962973" cy="552510"/>
          </a:xfrm>
        </p:grpSpPr>
        <p:sp>
          <p:nvSpPr>
            <p:cNvPr id="5" name="TextBox 4"/>
            <p:cNvSpPr txBox="1"/>
            <p:nvPr/>
          </p:nvSpPr>
          <p:spPr>
            <a:xfrm>
              <a:off x="533400" y="1981200"/>
              <a:ext cx="1962973" cy="400110"/>
            </a:xfrm>
            <a:prstGeom prst="rect">
              <a:avLst/>
            </a:prstGeom>
            <a:noFill/>
          </p:spPr>
          <p:txBody>
            <a:bodyPr wrap="none" rtlCol="0">
              <a:spAutoFit/>
            </a:bodyPr>
            <a:lstStyle/>
            <a:p>
              <a:r>
                <a:rPr lang="en-US" sz="2000" dirty="0" smtClean="0">
                  <a:solidFill>
                    <a:srgbClr val="C00000"/>
                  </a:solidFill>
                </a:rPr>
                <a:t>Note indentation</a:t>
              </a:r>
              <a:endParaRPr lang="en-US" sz="2000" dirty="0">
                <a:solidFill>
                  <a:srgbClr val="C00000"/>
                </a:solidFill>
              </a:endParaRPr>
            </a:p>
          </p:txBody>
        </p:sp>
        <p:cxnSp>
          <p:nvCxnSpPr>
            <p:cNvPr id="7" name="Straight Arrow Connector 6"/>
            <p:cNvCxnSpPr/>
            <p:nvPr/>
          </p:nvCxnSpPr>
          <p:spPr>
            <a:xfrm flipV="1">
              <a:off x="1828800" y="18288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838200" y="2590800"/>
            <a:ext cx="1981200" cy="707886"/>
            <a:chOff x="838200" y="2590800"/>
            <a:chExt cx="1981200" cy="707886"/>
          </a:xfrm>
        </p:grpSpPr>
        <p:sp>
          <p:nvSpPr>
            <p:cNvPr id="12" name="TextBox 11"/>
            <p:cNvSpPr txBox="1"/>
            <p:nvPr/>
          </p:nvSpPr>
          <p:spPr>
            <a:xfrm>
              <a:off x="838200" y="2590800"/>
              <a:ext cx="1938020" cy="707886"/>
            </a:xfrm>
            <a:prstGeom prst="rect">
              <a:avLst/>
            </a:prstGeom>
            <a:noFill/>
          </p:spPr>
          <p:txBody>
            <a:bodyPr wrap="square" rtlCol="0">
              <a:spAutoFit/>
            </a:bodyPr>
            <a:lstStyle/>
            <a:p>
              <a:r>
                <a:rPr lang="en-US" sz="2000" dirty="0" smtClean="0">
                  <a:solidFill>
                    <a:srgbClr val="C00000"/>
                  </a:solidFill>
                </a:rPr>
                <a:t>method to create objects</a:t>
              </a:r>
              <a:endParaRPr lang="en-US" sz="2000" dirty="0">
                <a:solidFill>
                  <a:srgbClr val="C00000"/>
                </a:solidFill>
              </a:endParaRPr>
            </a:p>
          </p:txBody>
        </p:sp>
        <p:cxnSp>
          <p:nvCxnSpPr>
            <p:cNvPr id="16" name="Straight Arrow Connector 15"/>
            <p:cNvCxnSpPr/>
            <p:nvPr/>
          </p:nvCxnSpPr>
          <p:spPr>
            <a:xfrm>
              <a:off x="2286000" y="2971800"/>
              <a:ext cx="5334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838200" y="3505200"/>
            <a:ext cx="1981200" cy="707886"/>
            <a:chOff x="1050471" y="2590800"/>
            <a:chExt cx="1768929" cy="707886"/>
          </a:xfrm>
        </p:grpSpPr>
        <p:sp>
          <p:nvSpPr>
            <p:cNvPr id="22" name="TextBox 21"/>
            <p:cNvSpPr txBox="1"/>
            <p:nvPr/>
          </p:nvSpPr>
          <p:spPr>
            <a:xfrm>
              <a:off x="1050471" y="2590800"/>
              <a:ext cx="1557020" cy="707886"/>
            </a:xfrm>
            <a:prstGeom prst="rect">
              <a:avLst/>
            </a:prstGeom>
            <a:noFill/>
          </p:spPr>
          <p:txBody>
            <a:bodyPr wrap="square" rtlCol="0">
              <a:spAutoFit/>
            </a:bodyPr>
            <a:lstStyle/>
            <a:p>
              <a:r>
                <a:rPr lang="en-US" sz="2000" dirty="0" smtClean="0">
                  <a:solidFill>
                    <a:srgbClr val="C00000"/>
                  </a:solidFill>
                </a:rPr>
                <a:t>method to print objects</a:t>
              </a:r>
              <a:endParaRPr lang="en-US" sz="2000" dirty="0">
                <a:solidFill>
                  <a:srgbClr val="C00000"/>
                </a:solidFill>
              </a:endParaRPr>
            </a:p>
          </p:txBody>
        </p:sp>
        <p:cxnSp>
          <p:nvCxnSpPr>
            <p:cNvPr id="23" name="Straight Arrow Connector 22"/>
            <p:cNvCxnSpPr/>
            <p:nvPr/>
          </p:nvCxnSpPr>
          <p:spPr>
            <a:xfrm>
              <a:off x="2286000" y="2971800"/>
              <a:ext cx="5334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1295400" y="1981200"/>
            <a:ext cx="3072572" cy="533400"/>
            <a:chOff x="533400" y="1981200"/>
            <a:chExt cx="3072572" cy="533400"/>
          </a:xfrm>
        </p:grpSpPr>
        <p:sp>
          <p:nvSpPr>
            <p:cNvPr id="26" name="TextBox 25"/>
            <p:cNvSpPr txBox="1"/>
            <p:nvPr/>
          </p:nvSpPr>
          <p:spPr>
            <a:xfrm>
              <a:off x="533400" y="1981200"/>
              <a:ext cx="3072572" cy="400110"/>
            </a:xfrm>
            <a:prstGeom prst="rect">
              <a:avLst/>
            </a:prstGeom>
            <a:noFill/>
          </p:spPr>
          <p:txBody>
            <a:bodyPr wrap="none" rtlCol="0">
              <a:spAutoFit/>
            </a:bodyPr>
            <a:lstStyle/>
            <a:p>
              <a:r>
                <a:rPr lang="en-US" sz="2000" dirty="0" smtClean="0">
                  <a:solidFill>
                    <a:srgbClr val="C00000"/>
                  </a:solidFill>
                </a:rPr>
                <a:t>name starts with uppercase</a:t>
              </a:r>
              <a:endParaRPr lang="en-US" sz="2000" dirty="0">
                <a:solidFill>
                  <a:srgbClr val="C00000"/>
                </a:solidFill>
              </a:endParaRPr>
            </a:p>
          </p:txBody>
        </p:sp>
        <p:cxnSp>
          <p:nvCxnSpPr>
            <p:cNvPr id="27" name="Straight Arrow Connector 26"/>
            <p:cNvCxnSpPr/>
            <p:nvPr/>
          </p:nvCxnSpPr>
          <p:spPr>
            <a:xfrm>
              <a:off x="2286000" y="2286000"/>
              <a:ext cx="304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Defining a Class </a:t>
            </a:r>
            <a:r>
              <a:rPr lang="en-US" sz="2400" dirty="0" smtClean="0"/>
              <a:t>(2 of 3)</a:t>
            </a:r>
            <a:endParaRPr lang="en-US" sz="2400" dirty="0"/>
          </a:p>
        </p:txBody>
      </p:sp>
      <p:sp>
        <p:nvSpPr>
          <p:cNvPr id="3" name="Content Placeholder 2"/>
          <p:cNvSpPr>
            <a:spLocks noGrp="1"/>
          </p:cNvSpPr>
          <p:nvPr>
            <p:ph idx="1"/>
          </p:nvPr>
        </p:nvSpPr>
        <p:spPr>
          <a:xfrm>
            <a:off x="304800" y="762000"/>
            <a:ext cx="8458200" cy="5715000"/>
          </a:xfrm>
        </p:spPr>
        <p:txBody>
          <a:bodyPr>
            <a:noAutofit/>
          </a:bodyPr>
          <a:lstStyle/>
          <a:p>
            <a:pPr marL="457200" indent="-457200">
              <a:spcBef>
                <a:spcPts val="400"/>
              </a:spcBef>
            </a:pPr>
            <a:r>
              <a:rPr lang="en-US" sz="2400" dirty="0" smtClean="0"/>
              <a:t>The </a:t>
            </a:r>
            <a:r>
              <a:rPr lang="en-US" sz="2400" dirty="0" smtClean="0">
                <a:solidFill>
                  <a:schemeClr val="tx2">
                    <a:lumMod val="60000"/>
                    <a:lumOff val="40000"/>
                  </a:schemeClr>
                </a:solidFill>
              </a:rPr>
              <a:t>__init__ </a:t>
            </a:r>
            <a:r>
              <a:rPr lang="en-US" sz="2400" dirty="0" smtClean="0"/>
              <a:t>method:</a:t>
            </a:r>
          </a:p>
          <a:p>
            <a:pPr marL="457200" indent="-457200">
              <a:spcBef>
                <a:spcPts val="0"/>
              </a:spcBef>
            </a:pPr>
            <a:endParaRPr lang="en-US" sz="2400" dirty="0" smtClean="0"/>
          </a:p>
          <a:p>
            <a:pPr marL="857250" lvl="1" indent="-457200">
              <a:spcBef>
                <a:spcPts val="400"/>
              </a:spcBef>
            </a:pPr>
            <a:r>
              <a:rPr lang="en-US" sz="2400" dirty="0" smtClean="0"/>
              <a:t>The name starts and ends with 2 underscores ( _ ).</a:t>
            </a:r>
          </a:p>
          <a:p>
            <a:pPr marL="857250" lvl="1" indent="-457200">
              <a:spcBef>
                <a:spcPts val="400"/>
              </a:spcBef>
            </a:pPr>
            <a:r>
              <a:rPr lang="en-US" sz="2400" dirty="0" smtClean="0"/>
              <a:t>When an object is instantiated or created, the </a:t>
            </a:r>
            <a:r>
              <a:rPr lang="en-US" sz="2400" dirty="0" smtClean="0">
                <a:solidFill>
                  <a:schemeClr val="tx2">
                    <a:lumMod val="60000"/>
                    <a:lumOff val="40000"/>
                  </a:schemeClr>
                </a:solidFill>
              </a:rPr>
              <a:t>__init__ </a:t>
            </a:r>
            <a:r>
              <a:rPr lang="en-US" sz="2400" dirty="0" smtClean="0"/>
              <a:t>method runs to initialize the object with data.</a:t>
            </a:r>
          </a:p>
          <a:p>
            <a:pPr marL="857250" lvl="1" indent="-457200">
              <a:spcBef>
                <a:spcPts val="400"/>
              </a:spcBef>
            </a:pPr>
            <a:r>
              <a:rPr lang="en-US" sz="2400" dirty="0" smtClean="0"/>
              <a:t>The data can be a default value or it can be passed in through the arguments.</a:t>
            </a:r>
          </a:p>
          <a:p>
            <a:pPr marL="457200" indent="-457200">
              <a:spcBef>
                <a:spcPts val="400"/>
              </a:spcBef>
            </a:pPr>
            <a:r>
              <a:rPr lang="en-US" sz="2400" dirty="0" smtClean="0"/>
              <a:t>The </a:t>
            </a:r>
            <a:r>
              <a:rPr lang="en-US" sz="2400" dirty="0" smtClean="0">
                <a:solidFill>
                  <a:schemeClr val="tx2">
                    <a:lumMod val="60000"/>
                    <a:lumOff val="40000"/>
                  </a:schemeClr>
                </a:solidFill>
              </a:rPr>
              <a:t>__</a:t>
            </a:r>
            <a:r>
              <a:rPr lang="en-US" sz="2400" dirty="0" err="1" smtClean="0">
                <a:solidFill>
                  <a:schemeClr val="tx2">
                    <a:lumMod val="60000"/>
                    <a:lumOff val="40000"/>
                  </a:schemeClr>
                </a:solidFill>
              </a:rPr>
              <a:t>str</a:t>
            </a:r>
            <a:r>
              <a:rPr lang="en-US" sz="2400" dirty="0" smtClean="0">
                <a:solidFill>
                  <a:schemeClr val="tx2">
                    <a:lumMod val="60000"/>
                    <a:lumOff val="40000"/>
                  </a:schemeClr>
                </a:solidFill>
              </a:rPr>
              <a:t>__ </a:t>
            </a:r>
            <a:r>
              <a:rPr lang="en-US" sz="2400" dirty="0" smtClean="0"/>
              <a:t>method:</a:t>
            </a:r>
            <a:r>
              <a:rPr lang="en-US" dirty="0" smtClean="0"/>
              <a:t> </a:t>
            </a:r>
          </a:p>
          <a:p>
            <a:pPr marL="457200" indent="-457200">
              <a:spcBef>
                <a:spcPts val="0"/>
              </a:spcBef>
            </a:pPr>
            <a:endParaRPr lang="en-US" sz="2400" dirty="0" smtClean="0"/>
          </a:p>
          <a:p>
            <a:pPr marL="857250" lvl="1" indent="-457200">
              <a:spcBef>
                <a:spcPts val="0"/>
              </a:spcBef>
            </a:pPr>
            <a:r>
              <a:rPr lang="en-US" sz="2400" dirty="0" smtClean="0"/>
              <a:t>The name starts and ends with 2 underscores.</a:t>
            </a:r>
          </a:p>
          <a:p>
            <a:pPr marL="857250" lvl="1" indent="-457200">
              <a:spcBef>
                <a:spcPts val="400"/>
              </a:spcBef>
            </a:pPr>
            <a:r>
              <a:rPr lang="en-US" sz="2400" dirty="0" smtClean="0"/>
              <a:t>When the function </a:t>
            </a:r>
            <a:r>
              <a:rPr lang="en-US" sz="2400" dirty="0" smtClean="0">
                <a:solidFill>
                  <a:schemeClr val="tx2">
                    <a:lumMod val="60000"/>
                    <a:lumOff val="40000"/>
                  </a:schemeClr>
                </a:solidFill>
              </a:rPr>
              <a:t>print</a:t>
            </a:r>
            <a:r>
              <a:rPr lang="en-US" sz="2400" dirty="0" smtClean="0"/>
              <a:t> is used to print the object, the </a:t>
            </a:r>
            <a:r>
              <a:rPr lang="en-US" sz="2400" dirty="0" smtClean="0">
                <a:solidFill>
                  <a:schemeClr val="tx2">
                    <a:lumMod val="60000"/>
                    <a:lumOff val="40000"/>
                  </a:schemeClr>
                </a:solidFill>
              </a:rPr>
              <a:t>__</a:t>
            </a:r>
            <a:r>
              <a:rPr lang="en-US" sz="2400" dirty="0" err="1" smtClean="0">
                <a:solidFill>
                  <a:schemeClr val="tx2">
                    <a:lumMod val="60000"/>
                    <a:lumOff val="40000"/>
                  </a:schemeClr>
                </a:solidFill>
              </a:rPr>
              <a:t>str</a:t>
            </a:r>
            <a:r>
              <a:rPr lang="en-US" sz="2400" dirty="0" smtClean="0">
                <a:solidFill>
                  <a:schemeClr val="tx2">
                    <a:lumMod val="60000"/>
                    <a:lumOff val="40000"/>
                  </a:schemeClr>
                </a:solidFill>
              </a:rPr>
              <a:t>__ </a:t>
            </a:r>
            <a:r>
              <a:rPr lang="en-US" sz="2400" dirty="0" smtClean="0"/>
              <a:t>method runs to return a string of object data, which is printed to screen.</a:t>
            </a:r>
          </a:p>
          <a:p>
            <a:pPr marL="457200" indent="-457200">
              <a:spcBef>
                <a:spcPts val="400"/>
              </a:spcBef>
            </a:pPr>
            <a:r>
              <a:rPr lang="en-US" sz="2400" dirty="0" smtClean="0"/>
              <a:t>The class typically has other methods to define its behavior.</a:t>
            </a:r>
          </a:p>
          <a:p>
            <a:pPr marL="457200" indent="-457200">
              <a:spcBef>
                <a:spcPts val="400"/>
              </a:spcBef>
              <a:buNone/>
            </a:pPr>
            <a:r>
              <a:rPr lang="en-US" sz="2400" dirty="0" smtClean="0"/>
              <a:t>	</a:t>
            </a:r>
          </a:p>
        </p:txBody>
      </p:sp>
      <p:sp>
        <p:nvSpPr>
          <p:cNvPr id="17" name="TextBox 16"/>
          <p:cNvSpPr txBox="1"/>
          <p:nvPr/>
        </p:nvSpPr>
        <p:spPr>
          <a:xfrm>
            <a:off x="3733800" y="3657600"/>
            <a:ext cx="3505200" cy="707886"/>
          </a:xfrm>
          <a:prstGeom prst="rect">
            <a:avLst/>
          </a:prstGeom>
          <a:noFill/>
          <a:ln>
            <a:solidFill>
              <a:schemeClr val="tx1"/>
            </a:solidFill>
          </a:ln>
        </p:spPr>
        <p:txBody>
          <a:bodyPr wrap="square" rtlCol="0">
            <a:spAutoFit/>
          </a:bodyPr>
          <a:lstStyle/>
          <a:p>
            <a:r>
              <a:rPr lang="en-US" sz="2000" dirty="0" smtClean="0"/>
              <a:t> </a:t>
            </a:r>
            <a:r>
              <a:rPr lang="en-US" sz="2000" dirty="0" err="1" smtClean="0">
                <a:solidFill>
                  <a:schemeClr val="tx2">
                    <a:lumMod val="60000"/>
                    <a:lumOff val="40000"/>
                  </a:schemeClr>
                </a:solidFill>
              </a:rPr>
              <a:t>def__str</a:t>
            </a:r>
            <a:r>
              <a:rPr lang="en-US" sz="2000" dirty="0" smtClean="0">
                <a:solidFill>
                  <a:schemeClr val="tx2">
                    <a:lumMod val="60000"/>
                    <a:lumOff val="40000"/>
                  </a:schemeClr>
                </a:solidFill>
              </a:rPr>
              <a:t>__(self):</a:t>
            </a:r>
          </a:p>
          <a:p>
            <a:r>
              <a:rPr lang="en-US" sz="2000" dirty="0" smtClean="0"/>
              <a:t>  # method to print the object</a:t>
            </a:r>
          </a:p>
        </p:txBody>
      </p:sp>
      <p:sp>
        <p:nvSpPr>
          <p:cNvPr id="18" name="TextBox 17"/>
          <p:cNvSpPr txBox="1"/>
          <p:nvPr/>
        </p:nvSpPr>
        <p:spPr>
          <a:xfrm>
            <a:off x="3733800" y="838200"/>
            <a:ext cx="4114800" cy="707886"/>
          </a:xfrm>
          <a:prstGeom prst="rect">
            <a:avLst/>
          </a:prstGeom>
          <a:noFill/>
          <a:ln>
            <a:solidFill>
              <a:schemeClr val="tx1"/>
            </a:solidFill>
          </a:ln>
        </p:spPr>
        <p:txBody>
          <a:bodyPr wrap="square" rtlCol="0">
            <a:spAutoFit/>
          </a:bodyPr>
          <a:lstStyle/>
          <a:p>
            <a:r>
              <a:rPr lang="en-US" sz="2000" dirty="0" smtClean="0">
                <a:solidFill>
                  <a:schemeClr val="tx2">
                    <a:lumMod val="60000"/>
                    <a:lumOff val="40000"/>
                  </a:schemeClr>
                </a:solidFill>
              </a:rPr>
              <a:t>def __init__(self, </a:t>
            </a:r>
            <a:r>
              <a:rPr lang="en-US" sz="2000" dirty="0" smtClean="0"/>
              <a:t>other arguments</a:t>
            </a:r>
            <a:r>
              <a:rPr lang="en-US" sz="2000" dirty="0" smtClean="0">
                <a:solidFill>
                  <a:schemeClr val="tx2">
                    <a:lumMod val="60000"/>
                    <a:lumOff val="40000"/>
                  </a:schemeClr>
                </a:solidFill>
              </a:rPr>
              <a:t>):</a:t>
            </a:r>
          </a:p>
          <a:p>
            <a:r>
              <a:rPr lang="en-US" sz="2000" dirty="0" smtClean="0"/>
              <a:t>     # method to initialize the object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apture1.PNG"/>
          <p:cNvPicPr>
            <a:picLocks noChangeAspect="1"/>
          </p:cNvPicPr>
          <p:nvPr/>
        </p:nvPicPr>
        <p:blipFill>
          <a:blip r:embed="rId2" cstate="print"/>
          <a:stretch>
            <a:fillRect/>
          </a:stretch>
        </p:blipFill>
        <p:spPr>
          <a:xfrm>
            <a:off x="838200" y="1219200"/>
            <a:ext cx="7528708" cy="4473849"/>
          </a:xfrm>
          <a:prstGeom prst="rect">
            <a:avLst/>
          </a:prstGeom>
          <a:ln>
            <a:solidFill>
              <a:schemeClr val="accent1"/>
            </a:solidFill>
          </a:ln>
        </p:spPr>
      </p:pic>
      <p:sp>
        <p:nvSpPr>
          <p:cNvPr id="2" name="Title 1"/>
          <p:cNvSpPr>
            <a:spLocks noGrp="1"/>
          </p:cNvSpPr>
          <p:nvPr>
            <p:ph type="title"/>
          </p:nvPr>
        </p:nvSpPr>
        <p:spPr>
          <a:xfrm>
            <a:off x="457200" y="152400"/>
            <a:ext cx="8229600" cy="762000"/>
          </a:xfrm>
        </p:spPr>
        <p:txBody>
          <a:bodyPr>
            <a:normAutofit/>
          </a:bodyPr>
          <a:lstStyle/>
          <a:p>
            <a:r>
              <a:rPr lang="en-US" dirty="0" smtClean="0"/>
              <a:t>Defining a Class </a:t>
            </a:r>
            <a:r>
              <a:rPr lang="en-US" sz="2400" dirty="0" smtClean="0"/>
              <a:t>(3 of 3)</a:t>
            </a:r>
            <a:endParaRPr lang="en-US" sz="2400" dirty="0"/>
          </a:p>
        </p:txBody>
      </p:sp>
      <p:sp>
        <p:nvSpPr>
          <p:cNvPr id="3" name="Content Placeholder 2"/>
          <p:cNvSpPr>
            <a:spLocks noGrp="1"/>
          </p:cNvSpPr>
          <p:nvPr>
            <p:ph idx="1"/>
          </p:nvPr>
        </p:nvSpPr>
        <p:spPr>
          <a:xfrm>
            <a:off x="304800" y="762000"/>
            <a:ext cx="8458200" cy="5715000"/>
          </a:xfrm>
        </p:spPr>
        <p:txBody>
          <a:bodyPr>
            <a:noAutofit/>
          </a:bodyPr>
          <a:lstStyle/>
          <a:p>
            <a:pPr marL="457200" indent="-457200">
              <a:spcBef>
                <a:spcPts val="400"/>
              </a:spcBef>
            </a:pPr>
            <a:r>
              <a:rPr lang="en-US" sz="2400" dirty="0" smtClean="0"/>
              <a:t>Example of a bank account class definition:</a:t>
            </a:r>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endParaRPr lang="en-US" sz="2400" dirty="0" smtClean="0"/>
          </a:p>
          <a:p>
            <a:pPr marL="457200" indent="-457200">
              <a:spcBef>
                <a:spcPts val="400"/>
              </a:spcBef>
            </a:pPr>
            <a:r>
              <a:rPr lang="en-US" sz="2400" dirty="0" smtClean="0"/>
              <a:t>Note that all object data variables start with:   </a:t>
            </a:r>
            <a:r>
              <a:rPr lang="en-US" sz="2400" dirty="0" smtClean="0">
                <a:solidFill>
                  <a:schemeClr val="tx2">
                    <a:lumMod val="60000"/>
                    <a:lumOff val="40000"/>
                  </a:schemeClr>
                </a:solidFill>
              </a:rPr>
              <a:t>self.</a:t>
            </a:r>
            <a:br>
              <a:rPr lang="en-US" sz="2400" dirty="0" smtClean="0">
                <a:solidFill>
                  <a:schemeClr val="tx2">
                    <a:lumMod val="60000"/>
                    <a:lumOff val="40000"/>
                  </a:schemeClr>
                </a:solidFill>
              </a:rPr>
            </a:br>
            <a:r>
              <a:rPr lang="en-US" sz="2400" dirty="0" smtClean="0"/>
              <a:t>But parameters and temporary variables don’t use </a:t>
            </a:r>
            <a:r>
              <a:rPr lang="en-US" sz="2400" smtClean="0">
                <a:solidFill>
                  <a:schemeClr val="tx2">
                    <a:lumMod val="60000"/>
                    <a:lumOff val="40000"/>
                  </a:schemeClr>
                </a:solidFill>
              </a:rPr>
              <a:t>self</a:t>
            </a:r>
            <a:r>
              <a:rPr lang="en-US" sz="2400" smtClean="0">
                <a:solidFill>
                  <a:schemeClr val="tx2">
                    <a:lumMod val="60000"/>
                    <a:lumOff val="40000"/>
                  </a:schemeClr>
                </a:solidFill>
              </a:rPr>
              <a:t>.</a:t>
            </a:r>
            <a:endParaRPr lang="en-US" sz="2400" dirty="0" smtClean="0"/>
          </a:p>
          <a:p>
            <a:pPr marL="457200" indent="-457200">
              <a:spcBef>
                <a:spcPts val="400"/>
              </a:spcBef>
              <a:buNone/>
            </a:pPr>
            <a:r>
              <a:rPr lang="en-US" sz="2400" dirty="0" smtClean="0"/>
              <a:t>	</a:t>
            </a:r>
          </a:p>
        </p:txBody>
      </p:sp>
      <p:grpSp>
        <p:nvGrpSpPr>
          <p:cNvPr id="26" name="Group 25"/>
          <p:cNvGrpSpPr/>
          <p:nvPr/>
        </p:nvGrpSpPr>
        <p:grpSpPr>
          <a:xfrm>
            <a:off x="3962400" y="1295400"/>
            <a:ext cx="4343400" cy="1219200"/>
            <a:chOff x="3962400" y="1295400"/>
            <a:chExt cx="4343400" cy="1219200"/>
          </a:xfrm>
        </p:grpSpPr>
        <p:sp>
          <p:nvSpPr>
            <p:cNvPr id="21" name="TextBox 20"/>
            <p:cNvSpPr txBox="1"/>
            <p:nvPr/>
          </p:nvSpPr>
          <p:spPr>
            <a:xfrm>
              <a:off x="5943600" y="1295400"/>
              <a:ext cx="2362200" cy="1219200"/>
            </a:xfrm>
            <a:prstGeom prst="rect">
              <a:avLst/>
            </a:prstGeom>
            <a:noFill/>
          </p:spPr>
          <p:txBody>
            <a:bodyPr wrap="square" rtlCol="0">
              <a:spAutoFit/>
            </a:bodyPr>
            <a:lstStyle/>
            <a:p>
              <a:r>
                <a:rPr lang="en-US" dirty="0" smtClean="0">
                  <a:solidFill>
                    <a:srgbClr val="C00000"/>
                  </a:solidFill>
                </a:rPr>
                <a:t>We must pass in the account number and balance when creating the object</a:t>
              </a:r>
              <a:endParaRPr lang="en-US" dirty="0">
                <a:solidFill>
                  <a:srgbClr val="C00000"/>
                </a:solidFill>
              </a:endParaRPr>
            </a:p>
          </p:txBody>
        </p:sp>
        <p:cxnSp>
          <p:nvCxnSpPr>
            <p:cNvPr id="23" name="Straight Arrow Connector 22"/>
            <p:cNvCxnSpPr/>
            <p:nvPr/>
          </p:nvCxnSpPr>
          <p:spPr>
            <a:xfrm flipH="1" flipV="1">
              <a:off x="3962400" y="2057400"/>
              <a:ext cx="20574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5105400" y="3657600"/>
            <a:ext cx="3124200" cy="1754326"/>
          </a:xfrm>
          <a:prstGeom prst="rect">
            <a:avLst/>
          </a:prstGeom>
          <a:noFill/>
        </p:spPr>
        <p:txBody>
          <a:bodyPr wrap="square" rtlCol="0">
            <a:spAutoFit/>
          </a:bodyPr>
          <a:lstStyle/>
          <a:p>
            <a:r>
              <a:rPr lang="en-US" dirty="0" smtClean="0">
                <a:solidFill>
                  <a:srgbClr val="C00000"/>
                </a:solidFill>
              </a:rPr>
              <a:t>The last 4 methods let us:</a:t>
            </a:r>
          </a:p>
          <a:p>
            <a:pPr marL="182880" indent="-182880">
              <a:buFont typeface="Arial" pitchFamily="34" charset="0"/>
              <a:buChar char="•"/>
            </a:pPr>
            <a:r>
              <a:rPr lang="en-US" dirty="0" smtClean="0">
                <a:solidFill>
                  <a:srgbClr val="C00000"/>
                </a:solidFill>
              </a:rPr>
              <a:t>Print the acct info as a string</a:t>
            </a:r>
          </a:p>
          <a:p>
            <a:pPr marL="182880" indent="-182880">
              <a:buFont typeface="Arial" pitchFamily="34" charset="0"/>
              <a:buChar char="•"/>
            </a:pPr>
            <a:r>
              <a:rPr lang="en-US" dirty="0" smtClean="0">
                <a:solidFill>
                  <a:srgbClr val="C00000"/>
                </a:solidFill>
              </a:rPr>
              <a:t>Get the acct number</a:t>
            </a:r>
          </a:p>
          <a:p>
            <a:pPr marL="182880" indent="-182880">
              <a:buFont typeface="Arial" pitchFamily="34" charset="0"/>
              <a:buChar char="•"/>
            </a:pPr>
            <a:r>
              <a:rPr lang="en-US" dirty="0" smtClean="0">
                <a:solidFill>
                  <a:srgbClr val="C00000"/>
                </a:solidFill>
              </a:rPr>
              <a:t>Get the acct balance</a:t>
            </a:r>
          </a:p>
          <a:p>
            <a:pPr marL="182880" indent="-182880">
              <a:buFont typeface="Arial" pitchFamily="34" charset="0"/>
              <a:buChar char="•"/>
            </a:pPr>
            <a:r>
              <a:rPr lang="en-US" dirty="0" smtClean="0">
                <a:solidFill>
                  <a:srgbClr val="C00000"/>
                </a:solidFill>
              </a:rPr>
              <a:t>Make a deposit</a:t>
            </a:r>
          </a:p>
          <a:p>
            <a:pPr>
              <a:buFontTx/>
              <a:buChar char="-"/>
            </a:pPr>
            <a:endParaRPr lang="en-US" dirty="0">
              <a:solidFill>
                <a:srgbClr val="C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Working With an Object </a:t>
            </a:r>
            <a:r>
              <a:rPr lang="en-US" sz="2400" dirty="0" smtClean="0"/>
              <a:t>(1 of 2)</a:t>
            </a:r>
            <a:endParaRPr lang="en-US" sz="2400" dirty="0"/>
          </a:p>
        </p:txBody>
      </p:sp>
      <p:sp>
        <p:nvSpPr>
          <p:cNvPr id="3" name="Content Placeholder 2"/>
          <p:cNvSpPr>
            <a:spLocks noGrp="1"/>
          </p:cNvSpPr>
          <p:nvPr>
            <p:ph idx="1"/>
          </p:nvPr>
        </p:nvSpPr>
        <p:spPr>
          <a:xfrm>
            <a:off x="304800" y="838200"/>
            <a:ext cx="8458200" cy="5638800"/>
          </a:xfrm>
        </p:spPr>
        <p:txBody>
          <a:bodyPr>
            <a:noAutofit/>
          </a:bodyPr>
          <a:lstStyle/>
          <a:p>
            <a:pPr marL="457200" indent="-457200">
              <a:spcBef>
                <a:spcPts val="400"/>
              </a:spcBef>
            </a:pPr>
            <a:r>
              <a:rPr lang="en-US" sz="2400" dirty="0" smtClean="0"/>
              <a:t>Before we instantiate or create an object from a class that we define, we must import the class. This is similar to how we import the Turtle class before we can use the turtle graphics.</a:t>
            </a:r>
          </a:p>
          <a:p>
            <a:pPr marL="457200" indent="-457200">
              <a:spcBef>
                <a:spcPts val="400"/>
              </a:spcBef>
            </a:pPr>
            <a:r>
              <a:rPr lang="en-US" sz="2400" dirty="0" smtClean="0"/>
              <a:t>To instantiate an object:</a:t>
            </a:r>
          </a:p>
          <a:p>
            <a:pPr marL="857250" lvl="1" indent="-457200">
              <a:spcBef>
                <a:spcPts val="400"/>
              </a:spcBef>
            </a:pPr>
            <a:r>
              <a:rPr lang="en-US" sz="2400" dirty="0" smtClean="0"/>
              <a:t>Type the class name, which runs the </a:t>
            </a:r>
            <a:r>
              <a:rPr lang="en-US" sz="2400" dirty="0" smtClean="0">
                <a:solidFill>
                  <a:schemeClr val="tx2">
                    <a:lumMod val="60000"/>
                    <a:lumOff val="40000"/>
                  </a:schemeClr>
                </a:solidFill>
              </a:rPr>
              <a:t>__init__ </a:t>
            </a:r>
            <a:r>
              <a:rPr lang="en-US" sz="2400" dirty="0" smtClean="0"/>
              <a:t>method of the class. If the </a:t>
            </a:r>
            <a:r>
              <a:rPr lang="en-US" sz="2400" dirty="0" smtClean="0">
                <a:solidFill>
                  <a:schemeClr val="tx2">
                    <a:lumMod val="60000"/>
                    <a:lumOff val="40000"/>
                  </a:schemeClr>
                </a:solidFill>
              </a:rPr>
              <a:t>__init__ </a:t>
            </a:r>
            <a:r>
              <a:rPr lang="en-US" sz="2400" dirty="0" smtClean="0"/>
              <a:t>method has input parameters other than </a:t>
            </a:r>
            <a:r>
              <a:rPr lang="en-US" sz="2400" dirty="0" smtClean="0">
                <a:solidFill>
                  <a:schemeClr val="tx2">
                    <a:lumMod val="60000"/>
                    <a:lumOff val="40000"/>
                  </a:schemeClr>
                </a:solidFill>
              </a:rPr>
              <a:t>self</a:t>
            </a:r>
            <a:r>
              <a:rPr lang="en-US" sz="2400" dirty="0" smtClean="0"/>
              <a:t>, provide data for them.</a:t>
            </a:r>
          </a:p>
          <a:p>
            <a:pPr marL="857250" lvl="1" indent="-457200">
              <a:spcBef>
                <a:spcPts val="400"/>
              </a:spcBef>
            </a:pPr>
            <a:r>
              <a:rPr lang="en-US" sz="2400" dirty="0" smtClean="0"/>
              <a:t>The </a:t>
            </a:r>
            <a:r>
              <a:rPr lang="en-US" sz="2400" dirty="0" smtClean="0">
                <a:solidFill>
                  <a:schemeClr val="tx2">
                    <a:lumMod val="60000"/>
                    <a:lumOff val="40000"/>
                  </a:schemeClr>
                </a:solidFill>
              </a:rPr>
              <a:t>__init__ </a:t>
            </a:r>
            <a:r>
              <a:rPr lang="en-US" sz="2400" dirty="0" smtClean="0"/>
              <a:t>method returns the object, which needs to be assigned to a variable.</a:t>
            </a:r>
          </a:p>
          <a:p>
            <a:pPr marL="457200" indent="-457200">
              <a:spcBef>
                <a:spcPts val="400"/>
              </a:spcBef>
            </a:pPr>
            <a:r>
              <a:rPr lang="en-US" sz="2400" dirty="0" smtClean="0"/>
              <a:t>To work with an object is similar to working with any of the Python objects:   </a:t>
            </a:r>
            <a:r>
              <a:rPr lang="en-US" sz="2400" dirty="0" err="1" smtClean="0"/>
              <a:t>object_name</a:t>
            </a:r>
            <a:r>
              <a:rPr lang="en-US" sz="2400" dirty="0" err="1" smtClean="0">
                <a:solidFill>
                  <a:schemeClr val="tx2">
                    <a:lumMod val="60000"/>
                    <a:lumOff val="40000"/>
                  </a:schemeClr>
                </a:solidFill>
              </a:rPr>
              <a:t>.</a:t>
            </a:r>
            <a:r>
              <a:rPr lang="en-US" sz="2400" dirty="0" err="1" smtClean="0"/>
              <a:t>method_name</a:t>
            </a:r>
            <a:r>
              <a:rPr lang="en-US" sz="2400" dirty="0" smtClean="0">
                <a:solidFill>
                  <a:schemeClr val="tx2">
                    <a:lumMod val="60000"/>
                    <a:lumOff val="40000"/>
                  </a:schemeClr>
                </a:solidFill>
              </a:rPr>
              <a:t>(</a:t>
            </a:r>
            <a:r>
              <a:rPr lang="en-US" sz="2400" dirty="0" smtClean="0"/>
              <a:t>any parameters</a:t>
            </a:r>
            <a:r>
              <a:rPr lang="en-US" sz="2400" dirty="0" smtClean="0">
                <a:solidFill>
                  <a:schemeClr val="tx2">
                    <a:lumMod val="60000"/>
                    <a:lumOff val="40000"/>
                  </a:schemeClr>
                </a:solidFill>
              </a:rPr>
              <a:t>)</a:t>
            </a:r>
          </a:p>
          <a:p>
            <a:pPr marL="457200" indent="-457200">
              <a:spcBef>
                <a:spcPts val="400"/>
              </a:spcBef>
              <a:buNone/>
            </a:pPr>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apture1.PNG"/>
          <p:cNvPicPr>
            <a:picLocks noChangeAspect="1"/>
          </p:cNvPicPr>
          <p:nvPr/>
        </p:nvPicPr>
        <p:blipFill>
          <a:blip r:embed="rId2" cstate="print"/>
          <a:stretch>
            <a:fillRect/>
          </a:stretch>
        </p:blipFill>
        <p:spPr>
          <a:xfrm>
            <a:off x="609600" y="1295400"/>
            <a:ext cx="7309185" cy="4343400"/>
          </a:xfrm>
          <a:prstGeom prst="rect">
            <a:avLst/>
          </a:prstGeom>
        </p:spPr>
      </p:pic>
      <p:sp>
        <p:nvSpPr>
          <p:cNvPr id="2" name="Title 1"/>
          <p:cNvSpPr>
            <a:spLocks noGrp="1"/>
          </p:cNvSpPr>
          <p:nvPr>
            <p:ph type="title"/>
          </p:nvPr>
        </p:nvSpPr>
        <p:spPr>
          <a:xfrm>
            <a:off x="457200" y="152400"/>
            <a:ext cx="8229600" cy="762000"/>
          </a:xfrm>
        </p:spPr>
        <p:txBody>
          <a:bodyPr>
            <a:normAutofit/>
          </a:bodyPr>
          <a:lstStyle/>
          <a:p>
            <a:r>
              <a:rPr lang="en-US" dirty="0" smtClean="0"/>
              <a:t>Working With an Object </a:t>
            </a:r>
            <a:r>
              <a:rPr lang="en-US" sz="2400" dirty="0" smtClean="0"/>
              <a:t>(2 of 2)</a:t>
            </a:r>
            <a:endParaRPr lang="en-US" sz="2400" dirty="0"/>
          </a:p>
        </p:txBody>
      </p:sp>
      <p:sp>
        <p:nvSpPr>
          <p:cNvPr id="3" name="Content Placeholder 2"/>
          <p:cNvSpPr>
            <a:spLocks noGrp="1"/>
          </p:cNvSpPr>
          <p:nvPr>
            <p:ph idx="1"/>
          </p:nvPr>
        </p:nvSpPr>
        <p:spPr>
          <a:xfrm>
            <a:off x="304800" y="838200"/>
            <a:ext cx="8458200" cy="5638800"/>
          </a:xfrm>
        </p:spPr>
        <p:txBody>
          <a:bodyPr>
            <a:noAutofit/>
          </a:bodyPr>
          <a:lstStyle/>
          <a:p>
            <a:pPr marL="457200" indent="-457200">
              <a:spcBef>
                <a:spcPts val="400"/>
              </a:spcBef>
            </a:pPr>
            <a:r>
              <a:rPr lang="en-US" sz="2400" dirty="0" smtClean="0"/>
              <a:t>Working with an example object of the </a:t>
            </a:r>
            <a:r>
              <a:rPr lang="en-US" sz="2400" dirty="0" err="1" smtClean="0"/>
              <a:t>BankAcct</a:t>
            </a:r>
            <a:r>
              <a:rPr lang="en-US" sz="2400" dirty="0" smtClean="0"/>
              <a:t> class:</a:t>
            </a:r>
          </a:p>
          <a:p>
            <a:pPr marL="457200" indent="-457200">
              <a:spcBef>
                <a:spcPts val="400"/>
              </a:spcBef>
            </a:pPr>
            <a:endParaRPr lang="en-US" sz="2400" dirty="0" smtClean="0">
              <a:solidFill>
                <a:schemeClr val="tx2">
                  <a:lumMod val="60000"/>
                  <a:lumOff val="40000"/>
                </a:schemeClr>
              </a:solidFill>
            </a:endParaRPr>
          </a:p>
          <a:p>
            <a:pPr marL="457200" indent="-457200">
              <a:spcBef>
                <a:spcPts val="400"/>
              </a:spcBef>
              <a:buNone/>
            </a:pPr>
            <a:endParaRPr lang="en-US" sz="2400" dirty="0" smtClean="0"/>
          </a:p>
        </p:txBody>
      </p:sp>
      <p:sp>
        <p:nvSpPr>
          <p:cNvPr id="6" name="Rectangle 5"/>
          <p:cNvSpPr/>
          <p:nvPr/>
        </p:nvSpPr>
        <p:spPr>
          <a:xfrm>
            <a:off x="3505200" y="1219200"/>
            <a:ext cx="4724400" cy="48006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a:t>
            </a:r>
            <a:endParaRPr lang="en-US" dirty="0"/>
          </a:p>
        </p:txBody>
      </p:sp>
      <p:pic>
        <p:nvPicPr>
          <p:cNvPr id="5" name="Picture 4" descr="mod10_2.PNG"/>
          <p:cNvPicPr>
            <a:picLocks noChangeAspect="1"/>
          </p:cNvPicPr>
          <p:nvPr/>
        </p:nvPicPr>
        <p:blipFill>
          <a:blip r:embed="rId3" cstate="print"/>
          <a:stretch>
            <a:fillRect/>
          </a:stretch>
        </p:blipFill>
        <p:spPr>
          <a:xfrm>
            <a:off x="3962400" y="1981200"/>
            <a:ext cx="4649181" cy="2057400"/>
          </a:xfrm>
          <a:prstGeom prst="rect">
            <a:avLst/>
          </a:prstGeom>
          <a:ln w="22225">
            <a:solidFill>
              <a:schemeClr val="tx1"/>
            </a:solidFill>
          </a:ln>
        </p:spPr>
      </p:pic>
      <p:pic>
        <p:nvPicPr>
          <p:cNvPr id="7" name="Picture 6" descr="mod10_3.PNG"/>
          <p:cNvPicPr>
            <a:picLocks noChangeAspect="1"/>
          </p:cNvPicPr>
          <p:nvPr/>
        </p:nvPicPr>
        <p:blipFill>
          <a:blip r:embed="rId4" cstate="print"/>
          <a:stretch>
            <a:fillRect/>
          </a:stretch>
        </p:blipFill>
        <p:spPr>
          <a:xfrm>
            <a:off x="3962399" y="4572000"/>
            <a:ext cx="2209801" cy="727451"/>
          </a:xfrm>
          <a:prstGeom prst="rect">
            <a:avLst/>
          </a:prstGeom>
          <a:ln w="12700">
            <a:solidFill>
              <a:schemeClr val="tx1"/>
            </a:solidFill>
          </a:ln>
        </p:spPr>
      </p:pic>
      <p:sp>
        <p:nvSpPr>
          <p:cNvPr id="8" name="TextBox 7"/>
          <p:cNvSpPr txBox="1"/>
          <p:nvPr/>
        </p:nvSpPr>
        <p:spPr>
          <a:xfrm>
            <a:off x="4114800" y="1600200"/>
            <a:ext cx="667170" cy="369332"/>
          </a:xfrm>
          <a:prstGeom prst="rect">
            <a:avLst/>
          </a:prstGeom>
          <a:noFill/>
        </p:spPr>
        <p:txBody>
          <a:bodyPr wrap="none" rtlCol="0">
            <a:spAutoFit/>
          </a:bodyPr>
          <a:lstStyle/>
          <a:p>
            <a:r>
              <a:rPr lang="en-US" dirty="0" smtClean="0"/>
              <a:t>Code</a:t>
            </a:r>
            <a:endParaRPr lang="en-US" dirty="0"/>
          </a:p>
        </p:txBody>
      </p:sp>
      <p:sp>
        <p:nvSpPr>
          <p:cNvPr id="9" name="TextBox 8"/>
          <p:cNvSpPr txBox="1"/>
          <p:nvPr/>
        </p:nvSpPr>
        <p:spPr>
          <a:xfrm>
            <a:off x="4114800" y="4191000"/>
            <a:ext cx="856325" cy="369332"/>
          </a:xfrm>
          <a:prstGeom prst="rect">
            <a:avLst/>
          </a:prstGeom>
          <a:noFill/>
        </p:spPr>
        <p:txBody>
          <a:bodyPr wrap="none" rtlCol="0">
            <a:spAutoFit/>
          </a:bodyPr>
          <a:lstStyle/>
          <a:p>
            <a:r>
              <a:rPr lang="en-US" dirty="0" smtClean="0"/>
              <a:t>Output</a:t>
            </a:r>
            <a:endParaRPr lang="en-US" dirty="0"/>
          </a:p>
        </p:txBody>
      </p:sp>
      <p:sp>
        <p:nvSpPr>
          <p:cNvPr id="10" name="Freeform 9"/>
          <p:cNvSpPr/>
          <p:nvPr/>
        </p:nvSpPr>
        <p:spPr>
          <a:xfrm>
            <a:off x="3362490" y="2971800"/>
            <a:ext cx="599910" cy="1753481"/>
          </a:xfrm>
          <a:custGeom>
            <a:avLst/>
            <a:gdLst>
              <a:gd name="connsiteX0" fmla="*/ 495961 w 495961"/>
              <a:gd name="connsiteY0" fmla="*/ 0 h 1749517"/>
              <a:gd name="connsiteX1" fmla="*/ 62546 w 495961"/>
              <a:gd name="connsiteY1" fmla="*/ 560268 h 1749517"/>
              <a:gd name="connsiteX2" fmla="*/ 120687 w 495961"/>
              <a:gd name="connsiteY2" fmla="*/ 1432384 h 1749517"/>
              <a:gd name="connsiteX3" fmla="*/ 406107 w 495961"/>
              <a:gd name="connsiteY3" fmla="*/ 1749517 h 1749517"/>
              <a:gd name="connsiteX4" fmla="*/ 406107 w 495961"/>
              <a:gd name="connsiteY4" fmla="*/ 1749517 h 1749517"/>
              <a:gd name="connsiteX5" fmla="*/ 416678 w 495961"/>
              <a:gd name="connsiteY5" fmla="*/ 1749517 h 174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961" h="1749517">
                <a:moveTo>
                  <a:pt x="495961" y="0"/>
                </a:moveTo>
                <a:cubicBezTo>
                  <a:pt x="310526" y="160768"/>
                  <a:pt x="125092" y="321537"/>
                  <a:pt x="62546" y="560268"/>
                </a:cubicBezTo>
                <a:cubicBezTo>
                  <a:pt x="0" y="798999"/>
                  <a:pt x="63427" y="1234176"/>
                  <a:pt x="120687" y="1432384"/>
                </a:cubicBezTo>
                <a:cubicBezTo>
                  <a:pt x="177947" y="1630592"/>
                  <a:pt x="406107" y="1749517"/>
                  <a:pt x="406107" y="1749517"/>
                </a:cubicBezTo>
                <a:lnTo>
                  <a:pt x="406107" y="1749517"/>
                </a:lnTo>
                <a:lnTo>
                  <a:pt x="416678" y="1749517"/>
                </a:lnTo>
              </a:path>
            </a:pathLst>
          </a:cu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810000" y="4495800"/>
            <a:ext cx="1752600" cy="6096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6247519" y="3943020"/>
            <a:ext cx="1009540" cy="1194534"/>
          </a:xfrm>
          <a:custGeom>
            <a:avLst/>
            <a:gdLst>
              <a:gd name="connsiteX0" fmla="*/ 1009540 w 1009540"/>
              <a:gd name="connsiteY0" fmla="*/ 0 h 1194534"/>
              <a:gd name="connsiteX1" fmla="*/ 782261 w 1009540"/>
              <a:gd name="connsiteY1" fmla="*/ 861544 h 1194534"/>
              <a:gd name="connsiteX2" fmla="*/ 0 w 1009540"/>
              <a:gd name="connsiteY2" fmla="*/ 1194534 h 1194534"/>
              <a:gd name="connsiteX3" fmla="*/ 0 w 1009540"/>
              <a:gd name="connsiteY3" fmla="*/ 1194534 h 1194534"/>
              <a:gd name="connsiteX4" fmla="*/ 0 w 1009540"/>
              <a:gd name="connsiteY4" fmla="*/ 1194534 h 119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540" h="1194534">
                <a:moveTo>
                  <a:pt x="1009540" y="0"/>
                </a:moveTo>
                <a:cubicBezTo>
                  <a:pt x="980029" y="331227"/>
                  <a:pt x="950518" y="662455"/>
                  <a:pt x="782261" y="861544"/>
                </a:cubicBezTo>
                <a:cubicBezTo>
                  <a:pt x="614004" y="1060633"/>
                  <a:pt x="0" y="1194534"/>
                  <a:pt x="0" y="1194534"/>
                </a:cubicBezTo>
                <a:lnTo>
                  <a:pt x="0" y="1194534"/>
                </a:lnTo>
                <a:lnTo>
                  <a:pt x="0" y="1194534"/>
                </a:lnTo>
              </a:path>
            </a:pathLst>
          </a:cu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ounded Rectangle 12"/>
          <p:cNvSpPr/>
          <p:nvPr/>
        </p:nvSpPr>
        <p:spPr>
          <a:xfrm>
            <a:off x="3886200" y="2895600"/>
            <a:ext cx="1524000" cy="228600"/>
          </a:xfrm>
          <a:prstGeom prst="round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810000" y="3733800"/>
            <a:ext cx="4724400" cy="228600"/>
          </a:xfrm>
          <a:prstGeom prst="round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Congratulations!</a:t>
            </a:r>
            <a:endParaRPr lang="en-US" dirty="0"/>
          </a:p>
        </p:txBody>
      </p:sp>
      <p:sp>
        <p:nvSpPr>
          <p:cNvPr id="3" name="Content Placeholder 2"/>
          <p:cNvSpPr>
            <a:spLocks noGrp="1"/>
          </p:cNvSpPr>
          <p:nvPr>
            <p:ph idx="1"/>
          </p:nvPr>
        </p:nvSpPr>
        <p:spPr>
          <a:xfrm>
            <a:off x="381000" y="838200"/>
            <a:ext cx="8382000" cy="5562600"/>
          </a:xfrm>
        </p:spPr>
        <p:txBody>
          <a:bodyPr>
            <a:noAutofit/>
          </a:bodyPr>
          <a:lstStyle/>
          <a:p>
            <a:r>
              <a:rPr lang="en-US" sz="2400" dirty="0" smtClean="0"/>
              <a:t>You have reached the end of your introductory journey into the programming world.</a:t>
            </a:r>
          </a:p>
          <a:p>
            <a:r>
              <a:rPr lang="en-US" sz="2400" dirty="0" smtClean="0"/>
              <a:t>Along the way you’ve learned programming concepts such as data storage, instruction execution, IO, selection and loop constructs, functions, graphical output, and OOP. You’ve also experienced a shortened software development cycle.</a:t>
            </a:r>
            <a:br>
              <a:rPr lang="en-US" sz="2400" dirty="0" smtClean="0"/>
            </a:br>
            <a:r>
              <a:rPr lang="en-US" sz="2400" dirty="0" smtClean="0"/>
              <a:t>That’s quite a few topics that we’ve covered.</a:t>
            </a:r>
          </a:p>
          <a:p>
            <a:r>
              <a:rPr lang="en-US" sz="2400" dirty="0" smtClean="0"/>
              <a:t>The experience may have had a few “</a:t>
            </a:r>
            <a:r>
              <a:rPr lang="en-US" sz="2400" dirty="0" err="1" smtClean="0"/>
              <a:t>Doh</a:t>
            </a:r>
            <a:r>
              <a:rPr lang="en-US" sz="2400" dirty="0" smtClean="0"/>
              <a:t>! I can’t believe I did that!” (and that </a:t>
            </a:r>
            <a:r>
              <a:rPr lang="en-US" sz="2400" smtClean="0"/>
              <a:t>can be a </a:t>
            </a:r>
            <a:r>
              <a:rPr lang="en-US" sz="2400" dirty="0" smtClean="0"/>
              <a:t>common feeling while programming.)      But over all, hopefully you can see how programming can be a creative and rewarding activity, as the first module claimed.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Intro</a:t>
            </a:r>
            <a:endParaRPr lang="en-US" sz="2800" dirty="0"/>
          </a:p>
        </p:txBody>
      </p:sp>
      <p:sp>
        <p:nvSpPr>
          <p:cNvPr id="3" name="Content Placeholder 2"/>
          <p:cNvSpPr>
            <a:spLocks noGrp="1"/>
          </p:cNvSpPr>
          <p:nvPr>
            <p:ph idx="1"/>
          </p:nvPr>
        </p:nvSpPr>
        <p:spPr>
          <a:xfrm>
            <a:off x="381000" y="838200"/>
            <a:ext cx="8305800" cy="5562600"/>
          </a:xfrm>
        </p:spPr>
        <p:txBody>
          <a:bodyPr>
            <a:noAutofit/>
          </a:bodyPr>
          <a:lstStyle/>
          <a:p>
            <a:r>
              <a:rPr lang="en-US" sz="2400" dirty="0" smtClean="0"/>
              <a:t>In this module we explore the basic concepts of object oriented programming: classes and their objects. </a:t>
            </a:r>
          </a:p>
          <a:p>
            <a:r>
              <a:rPr lang="en-US" sz="2400" dirty="0" smtClean="0"/>
              <a:t>We will look at lists and the Turtle module as examples of classes in Python to get an understanding of how classes and objects work.</a:t>
            </a:r>
          </a:p>
          <a:p>
            <a:r>
              <a:rPr lang="en-US" sz="2400" dirty="0" smtClean="0"/>
              <a:t>Then we use the </a:t>
            </a:r>
            <a:r>
              <a:rPr lang="en-US" sz="2400" dirty="0" smtClean="0">
                <a:solidFill>
                  <a:schemeClr val="tx2">
                    <a:lumMod val="60000"/>
                    <a:lumOff val="40000"/>
                  </a:schemeClr>
                </a:solidFill>
              </a:rPr>
              <a:t>class</a:t>
            </a:r>
            <a:r>
              <a:rPr lang="en-US" sz="2400" dirty="0" smtClean="0"/>
              <a:t> concept to create our own specialized data type and use it in an object oriented program.</a:t>
            </a:r>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What Is a Class?</a:t>
            </a:r>
            <a:endParaRPr lang="en-US" sz="2800" dirty="0"/>
          </a:p>
        </p:txBody>
      </p:sp>
      <p:sp>
        <p:nvSpPr>
          <p:cNvPr id="3" name="Content Placeholder 2"/>
          <p:cNvSpPr>
            <a:spLocks noGrp="1"/>
          </p:cNvSpPr>
          <p:nvPr>
            <p:ph idx="1"/>
          </p:nvPr>
        </p:nvSpPr>
        <p:spPr>
          <a:xfrm>
            <a:off x="304800" y="762000"/>
            <a:ext cx="8382000" cy="5715000"/>
          </a:xfrm>
        </p:spPr>
        <p:txBody>
          <a:bodyPr>
            <a:noAutofit/>
          </a:bodyPr>
          <a:lstStyle/>
          <a:p>
            <a:r>
              <a:rPr lang="en-US" sz="2400" dirty="0" smtClean="0"/>
              <a:t>A </a:t>
            </a:r>
            <a:r>
              <a:rPr lang="en-US" sz="2400" dirty="0" smtClean="0">
                <a:solidFill>
                  <a:schemeClr val="tx2">
                    <a:lumMod val="60000"/>
                    <a:lumOff val="40000"/>
                  </a:schemeClr>
                </a:solidFill>
              </a:rPr>
              <a:t>class</a:t>
            </a:r>
            <a:r>
              <a:rPr lang="en-US" sz="2400" dirty="0" smtClean="0"/>
              <a:t> is a data type that allows for data storage and a set of methods to access the data. </a:t>
            </a:r>
          </a:p>
          <a:p>
            <a:r>
              <a:rPr lang="en-US" sz="2400" dirty="0" smtClean="0"/>
              <a:t>Recall the diagram of a container or a </a:t>
            </a:r>
            <a:r>
              <a:rPr lang="en-US" sz="2400" dirty="0" smtClean="0">
                <a:solidFill>
                  <a:schemeClr val="tx2">
                    <a:lumMod val="60000"/>
                    <a:lumOff val="40000"/>
                  </a:schemeClr>
                </a:solidFill>
              </a:rPr>
              <a:t>list</a:t>
            </a:r>
            <a:r>
              <a:rPr lang="en-US" sz="2400" dirty="0" smtClean="0"/>
              <a:t> in the last module:</a:t>
            </a:r>
          </a:p>
          <a:p>
            <a:endParaRPr lang="en-US" sz="2400" dirty="0" smtClean="0"/>
          </a:p>
          <a:p>
            <a:endParaRPr lang="en-US" sz="2400" dirty="0" smtClean="0"/>
          </a:p>
          <a:p>
            <a:pPr>
              <a:buNone/>
            </a:pPr>
            <a:endParaRPr lang="en-US" sz="2400" dirty="0" smtClean="0"/>
          </a:p>
          <a:p>
            <a:pPr>
              <a:spcBef>
                <a:spcPts val="600"/>
              </a:spcBef>
              <a:buNone/>
            </a:pPr>
            <a:r>
              <a:rPr lang="en-US" sz="2400" dirty="0" smtClean="0"/>
              <a:t>	When we use a </a:t>
            </a:r>
            <a:r>
              <a:rPr lang="en-US" sz="2400" dirty="0" smtClean="0">
                <a:solidFill>
                  <a:schemeClr val="tx2">
                    <a:lumMod val="60000"/>
                    <a:lumOff val="40000"/>
                  </a:schemeClr>
                </a:solidFill>
              </a:rPr>
              <a:t>list</a:t>
            </a:r>
            <a:r>
              <a:rPr lang="en-US" sz="2400" dirty="0" smtClean="0"/>
              <a:t>, we can store data in it and we can call methods such as </a:t>
            </a:r>
            <a:r>
              <a:rPr lang="en-US" sz="2400" dirty="0" smtClean="0">
                <a:solidFill>
                  <a:schemeClr val="tx2">
                    <a:lumMod val="60000"/>
                    <a:lumOff val="40000"/>
                  </a:schemeClr>
                </a:solidFill>
              </a:rPr>
              <a:t>append</a:t>
            </a:r>
            <a:r>
              <a:rPr lang="en-US" sz="2400" dirty="0" smtClean="0"/>
              <a:t>, </a:t>
            </a:r>
            <a:r>
              <a:rPr lang="en-US" sz="2400" dirty="0" smtClean="0">
                <a:solidFill>
                  <a:schemeClr val="tx2">
                    <a:lumMod val="60000"/>
                    <a:lumOff val="40000"/>
                  </a:schemeClr>
                </a:solidFill>
              </a:rPr>
              <a:t>sort</a:t>
            </a:r>
            <a:r>
              <a:rPr lang="en-US" sz="2400" dirty="0" smtClean="0"/>
              <a:t>  to do work with the data.</a:t>
            </a:r>
            <a:endParaRPr lang="en-US" sz="2400" dirty="0"/>
          </a:p>
          <a:p>
            <a:r>
              <a:rPr lang="en-US" sz="2400" dirty="0" smtClean="0"/>
              <a:t>A container is a specific type of class, therefore the diagram of a class is the same as above, with data storage and methods.</a:t>
            </a:r>
          </a:p>
          <a:p>
            <a:r>
              <a:rPr lang="en-US" sz="2400" dirty="0" smtClean="0"/>
              <a:t>The Python built-in data types that we’ve been using: </a:t>
            </a:r>
            <a:r>
              <a:rPr lang="en-US" sz="2400" dirty="0" err="1" smtClean="0">
                <a:solidFill>
                  <a:schemeClr val="tx2">
                    <a:lumMod val="60000"/>
                    <a:lumOff val="40000"/>
                  </a:schemeClr>
                </a:solidFill>
              </a:rPr>
              <a:t>int</a:t>
            </a:r>
            <a:r>
              <a:rPr lang="en-US" sz="2400" dirty="0" smtClean="0"/>
              <a:t>, </a:t>
            </a:r>
            <a:r>
              <a:rPr lang="en-US" sz="2400" dirty="0" err="1" smtClean="0">
                <a:solidFill>
                  <a:schemeClr val="tx2">
                    <a:lumMod val="60000"/>
                    <a:lumOff val="40000"/>
                  </a:schemeClr>
                </a:solidFill>
              </a:rPr>
              <a:t>str</a:t>
            </a:r>
            <a:r>
              <a:rPr lang="en-US" sz="2400" dirty="0" smtClean="0"/>
              <a:t>, </a:t>
            </a:r>
            <a:r>
              <a:rPr lang="en-US" sz="2400" dirty="0" smtClean="0">
                <a:solidFill>
                  <a:schemeClr val="tx2">
                    <a:lumMod val="60000"/>
                    <a:lumOff val="40000"/>
                  </a:schemeClr>
                </a:solidFill>
              </a:rPr>
              <a:t>list</a:t>
            </a:r>
            <a:r>
              <a:rPr lang="en-US" sz="2400" dirty="0" smtClean="0"/>
              <a:t>, etc. are each a specific type of class.</a:t>
            </a:r>
          </a:p>
          <a:p>
            <a:r>
              <a:rPr lang="en-US" sz="2400" dirty="0" smtClean="0"/>
              <a:t>In fact, every data type in Python is a class, and Python is called an object oriented language.</a:t>
            </a:r>
          </a:p>
        </p:txBody>
      </p:sp>
      <p:grpSp>
        <p:nvGrpSpPr>
          <p:cNvPr id="4" name="Group 3"/>
          <p:cNvGrpSpPr/>
          <p:nvPr/>
        </p:nvGrpSpPr>
        <p:grpSpPr>
          <a:xfrm>
            <a:off x="1752600" y="1981200"/>
            <a:ext cx="5486400" cy="1295400"/>
            <a:chOff x="1524000" y="2743200"/>
            <a:chExt cx="5486400" cy="1447800"/>
          </a:xfrm>
        </p:grpSpPr>
        <p:grpSp>
          <p:nvGrpSpPr>
            <p:cNvPr id="5" name="Group 13"/>
            <p:cNvGrpSpPr/>
            <p:nvPr/>
          </p:nvGrpSpPr>
          <p:grpSpPr>
            <a:xfrm>
              <a:off x="2743200" y="2743200"/>
              <a:ext cx="3124200" cy="1447800"/>
              <a:chOff x="2743200" y="2667000"/>
              <a:chExt cx="3124200" cy="1524000"/>
            </a:xfrm>
          </p:grpSpPr>
          <p:sp>
            <p:nvSpPr>
              <p:cNvPr id="18" name="Rectangle 4"/>
              <p:cNvSpPr/>
              <p:nvPr/>
            </p:nvSpPr>
            <p:spPr>
              <a:xfrm>
                <a:off x="2743200" y="2667000"/>
                <a:ext cx="3124200" cy="1524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2"/>
              <p:cNvGrpSpPr/>
              <p:nvPr/>
            </p:nvGrpSpPr>
            <p:grpSpPr>
              <a:xfrm>
                <a:off x="2895600" y="2743200"/>
                <a:ext cx="2657116" cy="1359932"/>
                <a:chOff x="2895600" y="2743200"/>
                <a:chExt cx="2657116" cy="1359932"/>
              </a:xfrm>
            </p:grpSpPr>
            <p:sp>
              <p:nvSpPr>
                <p:cNvPr id="20" name="TextBox 3"/>
                <p:cNvSpPr txBox="1"/>
                <p:nvPr/>
              </p:nvSpPr>
              <p:spPr>
                <a:xfrm>
                  <a:off x="2971800" y="2743200"/>
                  <a:ext cx="1143000" cy="369332"/>
                </a:xfrm>
                <a:prstGeom prst="rect">
                  <a:avLst/>
                </a:prstGeom>
                <a:noFill/>
              </p:spPr>
              <p:txBody>
                <a:bodyPr wrap="square" rtlCol="0">
                  <a:spAutoFit/>
                </a:bodyPr>
                <a:lstStyle/>
                <a:p>
                  <a:r>
                    <a:rPr lang="en-US" dirty="0" smtClean="0"/>
                    <a:t>Container</a:t>
                  </a:r>
                  <a:endParaRPr lang="en-US" dirty="0"/>
                </a:p>
              </p:txBody>
            </p:sp>
            <p:sp>
              <p:nvSpPr>
                <p:cNvPr id="21" name="TextBox 5"/>
                <p:cNvSpPr txBox="1"/>
                <p:nvPr/>
              </p:nvSpPr>
              <p:spPr>
                <a:xfrm>
                  <a:off x="3276600" y="32766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22" name="TextBox 6"/>
                <p:cNvSpPr txBox="1"/>
                <p:nvPr/>
              </p:nvSpPr>
              <p:spPr>
                <a:xfrm>
                  <a:off x="3962400" y="32766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23" name="TextBox 7"/>
                <p:cNvSpPr txBox="1"/>
                <p:nvPr/>
              </p:nvSpPr>
              <p:spPr>
                <a:xfrm>
                  <a:off x="4648200" y="32766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24" name="TextBox 8"/>
                <p:cNvSpPr txBox="1"/>
                <p:nvPr/>
              </p:nvSpPr>
              <p:spPr>
                <a:xfrm>
                  <a:off x="3581400" y="37338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25" name="TextBox 9"/>
                <p:cNvSpPr txBox="1"/>
                <p:nvPr/>
              </p:nvSpPr>
              <p:spPr>
                <a:xfrm>
                  <a:off x="4267200" y="37338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26" name="TextBox 10"/>
                <p:cNvSpPr txBox="1"/>
                <p:nvPr/>
              </p:nvSpPr>
              <p:spPr>
                <a:xfrm>
                  <a:off x="4953000" y="37338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27" name="TextBox 11"/>
                <p:cNvSpPr txBox="1"/>
                <p:nvPr/>
              </p:nvSpPr>
              <p:spPr>
                <a:xfrm>
                  <a:off x="2895600" y="37338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grpSp>
        </p:grpSp>
        <p:grpSp>
          <p:nvGrpSpPr>
            <p:cNvPr id="7" name="Group 16"/>
            <p:cNvGrpSpPr/>
            <p:nvPr/>
          </p:nvGrpSpPr>
          <p:grpSpPr>
            <a:xfrm>
              <a:off x="5715000" y="2819400"/>
              <a:ext cx="1295400" cy="609600"/>
              <a:chOff x="5715000" y="2819400"/>
              <a:chExt cx="1295400" cy="685800"/>
            </a:xfrm>
          </p:grpSpPr>
          <p:sp>
            <p:nvSpPr>
              <p:cNvPr id="16" name="Left-Right Arrow 15"/>
              <p:cNvSpPr/>
              <p:nvPr/>
            </p:nvSpPr>
            <p:spPr>
              <a:xfrm>
                <a:off x="5715000" y="2819400"/>
                <a:ext cx="1295400" cy="685800"/>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867400" y="2971800"/>
                <a:ext cx="938462" cy="415499"/>
              </a:xfrm>
              <a:prstGeom prst="rect">
                <a:avLst/>
              </a:prstGeom>
              <a:noFill/>
            </p:spPr>
            <p:txBody>
              <a:bodyPr wrap="none" rtlCol="0">
                <a:spAutoFit/>
              </a:bodyPr>
              <a:lstStyle/>
              <a:p>
                <a:r>
                  <a:rPr lang="en-US" dirty="0" smtClean="0"/>
                  <a:t>Method</a:t>
                </a:r>
                <a:endParaRPr lang="en-US" dirty="0"/>
              </a:p>
            </p:txBody>
          </p:sp>
        </p:grpSp>
        <p:grpSp>
          <p:nvGrpSpPr>
            <p:cNvPr id="8" name="Group 17"/>
            <p:cNvGrpSpPr/>
            <p:nvPr/>
          </p:nvGrpSpPr>
          <p:grpSpPr>
            <a:xfrm>
              <a:off x="5715000" y="3505200"/>
              <a:ext cx="1295400" cy="609600"/>
              <a:chOff x="5715000" y="2819400"/>
              <a:chExt cx="1295400" cy="685800"/>
            </a:xfrm>
          </p:grpSpPr>
          <p:sp>
            <p:nvSpPr>
              <p:cNvPr id="14" name="Left-Right Arrow 13"/>
              <p:cNvSpPr/>
              <p:nvPr/>
            </p:nvSpPr>
            <p:spPr>
              <a:xfrm>
                <a:off x="5715000" y="2819400"/>
                <a:ext cx="1295400" cy="685800"/>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867400" y="2971800"/>
                <a:ext cx="938462" cy="415499"/>
              </a:xfrm>
              <a:prstGeom prst="rect">
                <a:avLst/>
              </a:prstGeom>
              <a:noFill/>
            </p:spPr>
            <p:txBody>
              <a:bodyPr wrap="none" rtlCol="0">
                <a:spAutoFit/>
              </a:bodyPr>
              <a:lstStyle/>
              <a:p>
                <a:r>
                  <a:rPr lang="en-US" dirty="0" smtClean="0"/>
                  <a:t>Method</a:t>
                </a:r>
                <a:endParaRPr lang="en-US" dirty="0"/>
              </a:p>
            </p:txBody>
          </p:sp>
        </p:grpSp>
        <p:grpSp>
          <p:nvGrpSpPr>
            <p:cNvPr id="9" name="Group 20"/>
            <p:cNvGrpSpPr/>
            <p:nvPr/>
          </p:nvGrpSpPr>
          <p:grpSpPr>
            <a:xfrm>
              <a:off x="1524000" y="2971800"/>
              <a:ext cx="1295400" cy="533400"/>
              <a:chOff x="5715000" y="2819400"/>
              <a:chExt cx="1295400" cy="685800"/>
            </a:xfrm>
          </p:grpSpPr>
          <p:sp>
            <p:nvSpPr>
              <p:cNvPr id="12" name="Left-Right Arrow 11"/>
              <p:cNvSpPr/>
              <p:nvPr/>
            </p:nvSpPr>
            <p:spPr>
              <a:xfrm>
                <a:off x="5715000" y="2819400"/>
                <a:ext cx="1295400" cy="685800"/>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867400" y="2939144"/>
                <a:ext cx="1034770" cy="507513"/>
              </a:xfrm>
              <a:prstGeom prst="rect">
                <a:avLst/>
              </a:prstGeom>
              <a:noFill/>
            </p:spPr>
            <p:txBody>
              <a:bodyPr wrap="square" rtlCol="0">
                <a:spAutoFit/>
              </a:bodyPr>
              <a:lstStyle/>
              <a:p>
                <a:r>
                  <a:rPr lang="en-US" dirty="0" smtClean="0"/>
                  <a:t>Operator</a:t>
                </a:r>
                <a:endParaRPr lang="en-US" dirty="0"/>
              </a:p>
            </p:txBody>
          </p:sp>
        </p:grpSp>
        <p:grpSp>
          <p:nvGrpSpPr>
            <p:cNvPr id="19" name="Group 23"/>
            <p:cNvGrpSpPr/>
            <p:nvPr/>
          </p:nvGrpSpPr>
          <p:grpSpPr>
            <a:xfrm>
              <a:off x="1524000" y="3581400"/>
              <a:ext cx="1295400" cy="533400"/>
              <a:chOff x="5715000" y="2819400"/>
              <a:chExt cx="1295400" cy="685800"/>
            </a:xfrm>
          </p:grpSpPr>
          <p:sp>
            <p:nvSpPr>
              <p:cNvPr id="10" name="Left-Right Arrow 9"/>
              <p:cNvSpPr/>
              <p:nvPr/>
            </p:nvSpPr>
            <p:spPr>
              <a:xfrm>
                <a:off x="5715000" y="2819400"/>
                <a:ext cx="1295400" cy="685800"/>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67400" y="2971800"/>
                <a:ext cx="938462" cy="474855"/>
              </a:xfrm>
              <a:prstGeom prst="rect">
                <a:avLst/>
              </a:prstGeom>
              <a:noFill/>
            </p:spPr>
            <p:txBody>
              <a:bodyPr wrap="none" rtlCol="0">
                <a:spAutoFit/>
              </a:bodyPr>
              <a:lstStyle/>
              <a:p>
                <a:r>
                  <a:rPr lang="en-US" dirty="0" smtClean="0"/>
                  <a:t>Method</a:t>
                </a:r>
                <a:endParaRPr lang="en-US" dirty="0"/>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Advantage of Classes</a:t>
            </a:r>
            <a:endParaRPr lang="en-US" sz="2400" dirty="0"/>
          </a:p>
        </p:txBody>
      </p:sp>
      <p:sp>
        <p:nvSpPr>
          <p:cNvPr id="3" name="Content Placeholder 2"/>
          <p:cNvSpPr>
            <a:spLocks noGrp="1"/>
          </p:cNvSpPr>
          <p:nvPr>
            <p:ph idx="1"/>
          </p:nvPr>
        </p:nvSpPr>
        <p:spPr>
          <a:xfrm>
            <a:off x="381000" y="838200"/>
            <a:ext cx="8382000" cy="5715000"/>
          </a:xfrm>
        </p:spPr>
        <p:txBody>
          <a:bodyPr>
            <a:noAutofit/>
          </a:bodyPr>
          <a:lstStyle/>
          <a:p>
            <a:r>
              <a:rPr lang="en-US" sz="2400" dirty="0" smtClean="0"/>
              <a:t>It is good to have class (both in real life and in programming).</a:t>
            </a:r>
          </a:p>
          <a:p>
            <a:r>
              <a:rPr lang="en-US" sz="2400" dirty="0" smtClean="0"/>
              <a:t>There are 2 main advantages to using classes:</a:t>
            </a:r>
          </a:p>
          <a:p>
            <a:pPr marL="857250" lvl="1" indent="-457200">
              <a:buFont typeface="+mj-lt"/>
              <a:buAutoNum type="arabicPeriod"/>
            </a:pPr>
            <a:r>
              <a:rPr lang="en-US" sz="2400" dirty="0" smtClean="0"/>
              <a:t>Classes allow us to model real life entities, which makes the design of the software more intuitive</a:t>
            </a:r>
            <a:r>
              <a:rPr lang="en-US" sz="2000" dirty="0" smtClean="0"/>
              <a:t>.</a:t>
            </a:r>
            <a:endParaRPr lang="en-US" sz="2400" dirty="0" smtClean="0"/>
          </a:p>
          <a:p>
            <a:pPr marL="857250" lvl="1" indent="-457200">
              <a:buFont typeface="+mj-lt"/>
              <a:buAutoNum type="arabicPeriod"/>
            </a:pPr>
            <a:r>
              <a:rPr lang="en-US" sz="2400" dirty="0" smtClean="0"/>
              <a:t>Classes can be re-used, which makes software development faster because we can take advantage of existing classes. </a:t>
            </a:r>
          </a:p>
          <a:p>
            <a:pPr marL="457200" indent="-457200"/>
            <a:r>
              <a:rPr lang="en-US" sz="2400" dirty="0" smtClean="0"/>
              <a:t>In the next slides we will go over each of the advantages in more detail.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Modeling with Classes </a:t>
            </a:r>
            <a:r>
              <a:rPr lang="en-US" sz="2400" dirty="0" smtClean="0"/>
              <a:t>(1 of 2)</a:t>
            </a:r>
            <a:endParaRPr lang="en-US" sz="2400" dirty="0"/>
          </a:p>
        </p:txBody>
      </p:sp>
      <p:sp>
        <p:nvSpPr>
          <p:cNvPr id="3" name="Content Placeholder 2"/>
          <p:cNvSpPr>
            <a:spLocks noGrp="1"/>
          </p:cNvSpPr>
          <p:nvPr>
            <p:ph idx="1"/>
          </p:nvPr>
        </p:nvSpPr>
        <p:spPr>
          <a:xfrm>
            <a:off x="304800" y="762000"/>
            <a:ext cx="8534400" cy="5791200"/>
          </a:xfrm>
        </p:spPr>
        <p:txBody>
          <a:bodyPr>
            <a:noAutofit/>
          </a:bodyPr>
          <a:lstStyle/>
          <a:p>
            <a:pPr marL="0" indent="0">
              <a:buNone/>
            </a:pPr>
            <a:r>
              <a:rPr lang="en-US" sz="2400" dirty="0" smtClean="0"/>
              <a:t>Advantage 1: Classes allow us to model real life entities, which makes the design of the software more intuitive.</a:t>
            </a:r>
          </a:p>
          <a:p>
            <a:pPr marL="457200" indent="-457200">
              <a:spcBef>
                <a:spcPts val="400"/>
              </a:spcBef>
            </a:pPr>
            <a:r>
              <a:rPr lang="en-US" sz="2400" dirty="0" smtClean="0"/>
              <a:t>In real life, entities such as a school, a car, a basketball player, a dog, a movie… all have specific behaviors. We expect a dog to bark and a basketball player to shoot hoops.</a:t>
            </a:r>
          </a:p>
          <a:p>
            <a:pPr marL="457200" indent="-457200">
              <a:spcBef>
                <a:spcPts val="400"/>
              </a:spcBef>
            </a:pPr>
            <a:r>
              <a:rPr lang="en-US" sz="2400" dirty="0" smtClean="0"/>
              <a:t>Because a class allows for both data and the methods to access the data, the methods effectively control the behavior of a class. A </a:t>
            </a:r>
            <a:r>
              <a:rPr lang="en-US" sz="2400" dirty="0" smtClean="0">
                <a:solidFill>
                  <a:schemeClr val="tx2">
                    <a:lumMod val="60000"/>
                    <a:lumOff val="40000"/>
                  </a:schemeClr>
                </a:solidFill>
              </a:rPr>
              <a:t>list</a:t>
            </a:r>
            <a:r>
              <a:rPr lang="en-US" sz="2400" dirty="0" smtClean="0"/>
              <a:t> class has a method to sort data, but a </a:t>
            </a:r>
            <a:r>
              <a:rPr lang="en-US" sz="2400" dirty="0" smtClean="0">
                <a:solidFill>
                  <a:schemeClr val="tx2">
                    <a:lumMod val="60000"/>
                    <a:lumOff val="40000"/>
                  </a:schemeClr>
                </a:solidFill>
              </a:rPr>
              <a:t>set</a:t>
            </a:r>
            <a:r>
              <a:rPr lang="en-US" sz="2400" dirty="0" smtClean="0"/>
              <a:t> class does not have a sort method because data in a set are not in any particular order. By not having the sort method, we enforce the unordered data behavior of a </a:t>
            </a:r>
            <a:r>
              <a:rPr lang="en-US" sz="2400" dirty="0" smtClean="0">
                <a:solidFill>
                  <a:schemeClr val="tx2">
                    <a:lumMod val="60000"/>
                    <a:lumOff val="40000"/>
                  </a:schemeClr>
                </a:solidFill>
              </a:rPr>
              <a:t>set</a:t>
            </a:r>
            <a:r>
              <a:rPr lang="en-US" sz="2400" dirty="0" smtClean="0"/>
              <a:t>.</a:t>
            </a:r>
          </a:p>
          <a:p>
            <a:pPr marL="457200" indent="-457200">
              <a:spcBef>
                <a:spcPts val="400"/>
              </a:spcBef>
            </a:pPr>
            <a:r>
              <a:rPr lang="en-US" sz="2400" dirty="0" smtClean="0"/>
              <a:t>When we create our own class, let’s say </a:t>
            </a:r>
            <a:r>
              <a:rPr lang="en-US" sz="2400" dirty="0" err="1" smtClean="0"/>
              <a:t>BankAccount</a:t>
            </a:r>
            <a:r>
              <a:rPr lang="en-US" sz="2400" dirty="0" smtClean="0"/>
              <a:t>, we will have a withdraw() and a deposit() methods, because these are behavior of a bank account.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Modeling with Classes </a:t>
            </a:r>
            <a:r>
              <a:rPr lang="en-US" sz="2400" dirty="0" smtClean="0"/>
              <a:t>(2 of 2)</a:t>
            </a:r>
            <a:endParaRPr lang="en-US" sz="2400" dirty="0"/>
          </a:p>
        </p:txBody>
      </p:sp>
      <p:sp>
        <p:nvSpPr>
          <p:cNvPr id="3" name="Content Placeholder 2"/>
          <p:cNvSpPr>
            <a:spLocks noGrp="1"/>
          </p:cNvSpPr>
          <p:nvPr>
            <p:ph idx="1"/>
          </p:nvPr>
        </p:nvSpPr>
        <p:spPr>
          <a:xfrm>
            <a:off x="304800" y="762000"/>
            <a:ext cx="8382000" cy="5791200"/>
          </a:xfrm>
        </p:spPr>
        <p:txBody>
          <a:bodyPr>
            <a:noAutofit/>
          </a:bodyPr>
          <a:lstStyle/>
          <a:p>
            <a:pPr marL="457200" indent="-457200">
              <a:spcBef>
                <a:spcPts val="400"/>
              </a:spcBef>
            </a:pPr>
            <a:r>
              <a:rPr lang="en-US" sz="2400" dirty="0" smtClean="0"/>
              <a:t>Having data mimic or model real life entities makes it easier to design the software. </a:t>
            </a:r>
          </a:p>
          <a:p>
            <a:pPr marL="457200" indent="-457200">
              <a:spcBef>
                <a:spcPts val="400"/>
              </a:spcBef>
            </a:pPr>
            <a:r>
              <a:rPr lang="en-US" sz="2400" dirty="0" smtClean="0"/>
              <a:t>If we want to write software for a bank, it is intuitive to think of a Bank class with methods such as </a:t>
            </a:r>
            <a:r>
              <a:rPr lang="en-US" sz="2400" dirty="0" err="1" smtClean="0"/>
              <a:t>set_interest_rate</a:t>
            </a:r>
            <a:r>
              <a:rPr lang="en-US" sz="2400" dirty="0" smtClean="0"/>
              <a:t>(), advertise(), </a:t>
            </a:r>
            <a:r>
              <a:rPr lang="en-US" sz="2400" dirty="0" err="1" smtClean="0"/>
              <a:t>maintain_website</a:t>
            </a:r>
            <a:r>
              <a:rPr lang="en-US" sz="2400" dirty="0" smtClean="0"/>
              <a:t>(), invest(), etc. </a:t>
            </a:r>
          </a:p>
          <a:p>
            <a:pPr marL="457200" indent="-457200">
              <a:spcBef>
                <a:spcPts val="400"/>
              </a:spcBef>
              <a:buNone/>
            </a:pPr>
            <a:r>
              <a:rPr lang="en-US" sz="2400" dirty="0" smtClean="0"/>
              <a:t>	The Bank class can contain other classes such as </a:t>
            </a:r>
            <a:r>
              <a:rPr lang="en-US" sz="2400" dirty="0" err="1" smtClean="0"/>
              <a:t>CheckingAccount</a:t>
            </a:r>
            <a:r>
              <a:rPr lang="en-US" sz="2400" dirty="0" smtClean="0"/>
              <a:t> class, </a:t>
            </a:r>
            <a:r>
              <a:rPr lang="en-US" sz="2400" dirty="0" err="1" smtClean="0"/>
              <a:t>SavingsAccount</a:t>
            </a:r>
            <a:r>
              <a:rPr lang="en-US" sz="2400" dirty="0" smtClean="0"/>
              <a:t> class, </a:t>
            </a:r>
            <a:r>
              <a:rPr lang="en-US" sz="2400" dirty="0" err="1" smtClean="0"/>
              <a:t>SafeDepositBox</a:t>
            </a:r>
            <a:r>
              <a:rPr lang="en-US" sz="2400" dirty="0" smtClean="0"/>
              <a:t> class, etc.  And each of these classes will have its own methods or behavior.</a:t>
            </a:r>
          </a:p>
          <a:p>
            <a:pPr marL="457200" indent="-457200">
              <a:spcBef>
                <a:spcPts val="400"/>
              </a:spcBef>
              <a:buNone/>
            </a:pPr>
            <a:r>
              <a:rPr lang="en-US" sz="2400" dirty="0" smtClean="0"/>
              <a:t>	The design of the bank software becomes more “natural” when we have classes that model real life entities of a bank.</a:t>
            </a:r>
          </a:p>
          <a:p>
            <a:endParaRPr 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Class Re-Use </a:t>
            </a:r>
            <a:r>
              <a:rPr lang="en-US" sz="2400" dirty="0" smtClean="0"/>
              <a:t>(1 of 2)</a:t>
            </a:r>
            <a:endParaRPr lang="en-US" sz="2400" dirty="0"/>
          </a:p>
        </p:txBody>
      </p:sp>
      <p:sp>
        <p:nvSpPr>
          <p:cNvPr id="3" name="Content Placeholder 2"/>
          <p:cNvSpPr>
            <a:spLocks noGrp="1"/>
          </p:cNvSpPr>
          <p:nvPr>
            <p:ph idx="1"/>
          </p:nvPr>
        </p:nvSpPr>
        <p:spPr>
          <a:xfrm>
            <a:off x="381000" y="762000"/>
            <a:ext cx="8458200" cy="5791200"/>
          </a:xfrm>
        </p:spPr>
        <p:txBody>
          <a:bodyPr>
            <a:noAutofit/>
          </a:bodyPr>
          <a:lstStyle/>
          <a:p>
            <a:pPr marL="0" indent="0">
              <a:buNone/>
            </a:pPr>
            <a:r>
              <a:rPr lang="en-US" sz="2400" dirty="0" smtClean="0"/>
              <a:t>Advantage 2: Classes can be re-used, which makes software development faster because we can take advantage of existing classes.</a:t>
            </a:r>
          </a:p>
          <a:p>
            <a:pPr marL="457200" indent="-457200">
              <a:spcBef>
                <a:spcPts val="400"/>
              </a:spcBef>
            </a:pPr>
            <a:r>
              <a:rPr lang="en-US" sz="2400" dirty="0" smtClean="0"/>
              <a:t>Some general purpose classes, such as the </a:t>
            </a:r>
            <a:r>
              <a:rPr lang="en-US" sz="2400" dirty="0" smtClean="0">
                <a:solidFill>
                  <a:schemeClr val="tx2">
                    <a:lumMod val="60000"/>
                    <a:lumOff val="40000"/>
                  </a:schemeClr>
                </a:solidFill>
              </a:rPr>
              <a:t>list</a:t>
            </a:r>
            <a:r>
              <a:rPr lang="en-US" sz="2400" dirty="0" smtClean="0"/>
              <a:t> class, can be useful in many situations.</a:t>
            </a:r>
          </a:p>
          <a:p>
            <a:pPr marL="457200" indent="-457200">
              <a:spcBef>
                <a:spcPts val="400"/>
              </a:spcBef>
            </a:pPr>
            <a:r>
              <a:rPr lang="en-US" sz="2400" dirty="0" smtClean="0"/>
              <a:t>Someone wrote the </a:t>
            </a:r>
            <a:r>
              <a:rPr lang="en-US" sz="2400" dirty="0" smtClean="0">
                <a:solidFill>
                  <a:schemeClr val="tx2">
                    <a:lumMod val="60000"/>
                    <a:lumOff val="40000"/>
                  </a:schemeClr>
                </a:solidFill>
              </a:rPr>
              <a:t>list</a:t>
            </a:r>
            <a:r>
              <a:rPr lang="en-US" sz="2400" dirty="0" smtClean="0"/>
              <a:t> class, and the rest of us can use it without having to write the code for it. This makes our own coding effort shorter.</a:t>
            </a:r>
          </a:p>
          <a:p>
            <a:pPr marL="457200" indent="-457200">
              <a:spcBef>
                <a:spcPts val="400"/>
              </a:spcBef>
            </a:pPr>
            <a:r>
              <a:rPr lang="en-US" sz="2400" dirty="0" smtClean="0"/>
              <a:t>Python supports class re-use by providing many software modules. Each module is a set of classes that do work in a specific area. For example, we’ve used the Turtle module for graphics output, without having to write a single line of graphics code.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Class Re-Use </a:t>
            </a:r>
            <a:r>
              <a:rPr lang="en-US" sz="2400" dirty="0" smtClean="0"/>
              <a:t>(2 of 2)</a:t>
            </a:r>
            <a:endParaRPr lang="en-US" sz="2400" dirty="0"/>
          </a:p>
        </p:txBody>
      </p:sp>
      <p:sp>
        <p:nvSpPr>
          <p:cNvPr id="3" name="Content Placeholder 2"/>
          <p:cNvSpPr>
            <a:spLocks noGrp="1"/>
          </p:cNvSpPr>
          <p:nvPr>
            <p:ph idx="1"/>
          </p:nvPr>
        </p:nvSpPr>
        <p:spPr>
          <a:xfrm>
            <a:off x="304800" y="762000"/>
            <a:ext cx="8458200" cy="5791200"/>
          </a:xfrm>
        </p:spPr>
        <p:txBody>
          <a:bodyPr>
            <a:noAutofit/>
          </a:bodyPr>
          <a:lstStyle/>
          <a:p>
            <a:pPr marL="457200" indent="-457200">
              <a:spcBef>
                <a:spcPts val="400"/>
              </a:spcBef>
            </a:pPr>
            <a:r>
              <a:rPr lang="en-US" sz="2400" dirty="0" smtClean="0"/>
              <a:t>Python also encourages class re-use by supporting inheritance.</a:t>
            </a:r>
          </a:p>
          <a:p>
            <a:pPr marL="457200" indent="-457200">
              <a:spcBef>
                <a:spcPts val="400"/>
              </a:spcBef>
            </a:pPr>
            <a:r>
              <a:rPr lang="en-US" sz="2400" dirty="0" smtClean="0"/>
              <a:t>Working with inheritance is beyond the scope of CIS 40, but it’s good to have an overview of this important concept of </a:t>
            </a:r>
            <a:r>
              <a:rPr lang="en-US" sz="2400" u="sng" dirty="0" smtClean="0"/>
              <a:t>o</a:t>
            </a:r>
            <a:r>
              <a:rPr lang="en-US" sz="2400" dirty="0" smtClean="0"/>
              <a:t>bject </a:t>
            </a:r>
            <a:r>
              <a:rPr lang="en-US" sz="2400" u="sng" dirty="0" smtClean="0"/>
              <a:t>o</a:t>
            </a:r>
            <a:r>
              <a:rPr lang="en-US" sz="2400" dirty="0" smtClean="0"/>
              <a:t>riented </a:t>
            </a:r>
            <a:r>
              <a:rPr lang="en-US" sz="2400" u="sng" dirty="0" smtClean="0"/>
              <a:t>p</a:t>
            </a:r>
            <a:r>
              <a:rPr lang="en-US" sz="2400" dirty="0" smtClean="0"/>
              <a:t>rogramming or </a:t>
            </a:r>
            <a:r>
              <a:rPr lang="en-US" sz="2400" i="1" dirty="0" smtClean="0"/>
              <a:t>OOP</a:t>
            </a:r>
            <a:r>
              <a:rPr lang="en-US" sz="2400" dirty="0" smtClean="0"/>
              <a:t>.</a:t>
            </a:r>
          </a:p>
          <a:p>
            <a:pPr marL="457200" indent="-457200">
              <a:spcBef>
                <a:spcPts val="400"/>
              </a:spcBef>
            </a:pPr>
            <a:r>
              <a:rPr lang="en-US" sz="2400" dirty="0" smtClean="0"/>
              <a:t>When an existing class is a general format of the class that we want to create, </a:t>
            </a:r>
            <a:r>
              <a:rPr lang="en-US" sz="2400" i="1" dirty="0" smtClean="0"/>
              <a:t>inheritance</a:t>
            </a:r>
            <a:r>
              <a:rPr lang="en-US" sz="2400" dirty="0" smtClean="0"/>
              <a:t> lets us re-use the existing class.</a:t>
            </a:r>
          </a:p>
          <a:p>
            <a:pPr marL="457200" indent="-457200">
              <a:spcBef>
                <a:spcPts val="400"/>
              </a:spcBef>
            </a:pPr>
            <a:r>
              <a:rPr lang="en-US" sz="2400" dirty="0" smtClean="0"/>
              <a:t>Example: A Cat class is already written with cat-type methods or behavior. We want to create a Manx class to represent the Manx breed of cats. </a:t>
            </a:r>
          </a:p>
          <a:p>
            <a:pPr marL="457200" indent="-457200">
              <a:spcBef>
                <a:spcPts val="400"/>
              </a:spcBef>
              <a:buNone/>
            </a:pPr>
            <a:r>
              <a:rPr lang="en-US" sz="2400" dirty="0" smtClean="0"/>
              <a:t>	When we create the Manx class, the class </a:t>
            </a:r>
            <a:r>
              <a:rPr lang="en-US" sz="2400" i="1" dirty="0" smtClean="0"/>
              <a:t>inherits</a:t>
            </a:r>
            <a:r>
              <a:rPr lang="en-US" sz="2400" dirty="0" smtClean="0"/>
              <a:t> from the Cat class, which means that it automatically contains all the methods of the Cat class. We don’t need to re-write the meow() method or the scratch() method. We only need to write the methods that are specialized to the Manx breed, such as the   tail()  tail = false  method.</a:t>
            </a:r>
          </a:p>
        </p:txBody>
      </p:sp>
      <p:sp>
        <p:nvSpPr>
          <p:cNvPr id="4" name="Rectangle 3"/>
          <p:cNvSpPr/>
          <p:nvPr/>
        </p:nvSpPr>
        <p:spPr>
          <a:xfrm>
            <a:off x="2362200" y="6096000"/>
            <a:ext cx="21336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Classes and Objects </a:t>
            </a:r>
            <a:r>
              <a:rPr lang="en-US" sz="2400" dirty="0" smtClean="0"/>
              <a:t>(1 of 2)</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pPr marL="457200" indent="-457200">
              <a:spcBef>
                <a:spcPts val="400"/>
              </a:spcBef>
            </a:pPr>
            <a:r>
              <a:rPr lang="en-US" sz="2400" dirty="0" smtClean="0"/>
              <a:t>So far we know that a class:</a:t>
            </a:r>
          </a:p>
          <a:p>
            <a:pPr marL="857250" lvl="1" indent="-457200">
              <a:spcBef>
                <a:spcPts val="400"/>
              </a:spcBef>
            </a:pPr>
            <a:r>
              <a:rPr lang="en-US" sz="2400" dirty="0" smtClean="0"/>
              <a:t>Allows for data storage and methods to access data, which specify the behavior of the class</a:t>
            </a:r>
          </a:p>
          <a:p>
            <a:pPr marL="857250" lvl="1" indent="-457200">
              <a:spcBef>
                <a:spcPts val="400"/>
              </a:spcBef>
            </a:pPr>
            <a:r>
              <a:rPr lang="en-US" sz="2400" dirty="0" smtClean="0"/>
              <a:t>Provides 2 main advantages for software development</a:t>
            </a:r>
          </a:p>
          <a:p>
            <a:pPr marL="457200" indent="-457200">
              <a:spcBef>
                <a:spcPts val="400"/>
              </a:spcBef>
            </a:pPr>
            <a:r>
              <a:rPr lang="en-US" sz="2400" dirty="0" smtClean="0"/>
              <a:t>The third part of a class definition is:  A class is a data type. </a:t>
            </a:r>
            <a:br>
              <a:rPr lang="en-US" sz="2400" dirty="0" smtClean="0"/>
            </a:br>
            <a:r>
              <a:rPr lang="en-US" sz="2400" dirty="0" smtClean="0"/>
              <a:t>The </a:t>
            </a:r>
            <a:r>
              <a:rPr lang="en-US" sz="2400" dirty="0" err="1" smtClean="0"/>
              <a:t>BankAccount</a:t>
            </a:r>
            <a:r>
              <a:rPr lang="en-US" sz="2400" dirty="0" smtClean="0"/>
              <a:t> class is a data type, just like </a:t>
            </a:r>
            <a:r>
              <a:rPr lang="en-US" sz="2400" dirty="0" err="1" smtClean="0">
                <a:solidFill>
                  <a:schemeClr val="tx2">
                    <a:lumMod val="60000"/>
                    <a:lumOff val="40000"/>
                  </a:schemeClr>
                </a:solidFill>
              </a:rPr>
              <a:t>int</a:t>
            </a:r>
            <a:r>
              <a:rPr lang="en-US" sz="2400" dirty="0" smtClean="0"/>
              <a:t> is a data type.</a:t>
            </a:r>
          </a:p>
          <a:p>
            <a:pPr marL="457200" indent="-457200">
              <a:spcBef>
                <a:spcPts val="400"/>
              </a:spcBef>
            </a:pPr>
            <a:r>
              <a:rPr lang="en-US" sz="2400" dirty="0" smtClean="0"/>
              <a:t>When we want to store the value 5 in our code, we need to store it in a memory space that has the data type </a:t>
            </a:r>
            <a:r>
              <a:rPr lang="en-US" sz="2400" dirty="0" smtClean="0">
                <a:solidFill>
                  <a:schemeClr val="tx2">
                    <a:lumMod val="60000"/>
                    <a:lumOff val="40000"/>
                  </a:schemeClr>
                </a:solidFill>
              </a:rPr>
              <a:t>int</a:t>
            </a:r>
            <a:r>
              <a:rPr lang="en-US" sz="2400" dirty="0" smtClean="0"/>
              <a:t>. </a:t>
            </a:r>
            <a:br>
              <a:rPr lang="en-US" sz="2400" dirty="0" smtClean="0"/>
            </a:br>
            <a:r>
              <a:rPr lang="en-US" sz="2400" dirty="0" smtClean="0"/>
              <a:t>Likewise, when we want to store bank account data in our code, we need to store it in a memory space that has the data type </a:t>
            </a:r>
            <a:r>
              <a:rPr lang="en-US" sz="2400" dirty="0" err="1" smtClean="0"/>
              <a:t>BankAccount</a:t>
            </a:r>
            <a:r>
              <a:rPr lang="en-US" sz="2400" dirty="0" smtClean="0"/>
              <a:t>.</a:t>
            </a:r>
          </a:p>
          <a:p>
            <a:pPr marL="457200" indent="-457200">
              <a:spcBef>
                <a:spcPts val="400"/>
              </a:spcBef>
            </a:pPr>
            <a:r>
              <a:rPr lang="en-US" sz="2400" dirty="0" smtClean="0"/>
              <a:t>The memory space that has a </a:t>
            </a:r>
            <a:r>
              <a:rPr lang="en-US" sz="2400" dirty="0" smtClean="0">
                <a:solidFill>
                  <a:schemeClr val="tx2">
                    <a:lumMod val="60000"/>
                    <a:lumOff val="40000"/>
                  </a:schemeClr>
                </a:solidFill>
              </a:rPr>
              <a:t>class</a:t>
            </a:r>
            <a:r>
              <a:rPr lang="en-US" sz="2400" dirty="0" smtClean="0"/>
              <a:t> data type is called an </a:t>
            </a:r>
            <a:r>
              <a:rPr lang="en-US" sz="2400" i="1" dirty="0" smtClean="0"/>
              <a:t>object</a:t>
            </a:r>
            <a:r>
              <a:rPr lang="en-US" sz="2400" dirty="0" smtClean="0"/>
              <a:t>.</a:t>
            </a:r>
          </a:p>
          <a:p>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5453</TotalTime>
  <Words>1289</Words>
  <Application>Microsoft Office PowerPoint</Application>
  <PresentationFormat>On-screen Show (4:3)</PresentationFormat>
  <Paragraphs>147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Object Oriented Programming </vt:lpstr>
      <vt:lpstr>Intro</vt:lpstr>
      <vt:lpstr>What Is a Class?</vt:lpstr>
      <vt:lpstr>Advantage of Classes</vt:lpstr>
      <vt:lpstr>Modeling with Classes (1 of 2)</vt:lpstr>
      <vt:lpstr>Modeling with Classes (2 of 2)</vt:lpstr>
      <vt:lpstr>Class Re-Use (1 of 2)</vt:lpstr>
      <vt:lpstr>Class Re-Use (2 of 2)</vt:lpstr>
      <vt:lpstr>Classes and Objects (1 of 2)</vt:lpstr>
      <vt:lpstr>Classes and Objects (2 of 2)</vt:lpstr>
      <vt:lpstr>Defining a Class (1 of 3)</vt:lpstr>
      <vt:lpstr>Defining a Class (2 of 3)</vt:lpstr>
      <vt:lpstr>Defining a Class (3 of 3)</vt:lpstr>
      <vt:lpstr>Working With an Object (1 of 2)</vt:lpstr>
      <vt:lpstr>Working With an Object (2 of 2)</vt:lpstr>
      <vt:lpstr>Congratulations!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in Python</dc:title>
  <dc:creator>Clare</dc:creator>
  <cp:lastModifiedBy>Clare</cp:lastModifiedBy>
  <cp:revision>39</cp:revision>
  <dcterms:created xsi:type="dcterms:W3CDTF">2016-08-27T23:17:43Z</dcterms:created>
  <dcterms:modified xsi:type="dcterms:W3CDTF">2016-11-29T01:58:34Z</dcterms:modified>
</cp:coreProperties>
</file>