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8" r:id="rId4"/>
    <p:sldId id="269" r:id="rId5"/>
    <p:sldId id="280" r:id="rId6"/>
    <p:sldId id="271" r:id="rId7"/>
    <p:sldId id="272" r:id="rId8"/>
    <p:sldId id="288" r:id="rId9"/>
    <p:sldId id="289" r:id="rId10"/>
    <p:sldId id="273" r:id="rId11"/>
    <p:sldId id="274" r:id="rId12"/>
    <p:sldId id="275" r:id="rId13"/>
    <p:sldId id="284" r:id="rId14"/>
    <p:sldId id="283" r:id="rId15"/>
    <p:sldId id="276" r:id="rId16"/>
    <p:sldId id="270" r:id="rId17"/>
    <p:sldId id="277" r:id="rId18"/>
    <p:sldId id="286" r:id="rId19"/>
    <p:sldId id="278" r:id="rId20"/>
    <p:sldId id="279" r:id="rId21"/>
    <p:sldId id="281" r:id="rId22"/>
    <p:sldId id="282" r:id="rId23"/>
    <p:sldId id="287" r:id="rId24"/>
    <p:sldId id="285" r:id="rId25"/>
    <p:sldId id="26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7A10"/>
    <a:srgbClr val="2C7515"/>
    <a:srgbClr val="00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ADADA1-69DF-4832-8F3F-F24A9C2EA790}" type="datetimeFigureOut">
              <a:rPr lang="en-US" smtClean="0"/>
              <a:pPr/>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ADADA1-69DF-4832-8F3F-F24A9C2EA790}" type="datetimeFigureOut">
              <a:rPr lang="en-US" smtClean="0"/>
              <a:pPr/>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ADADA1-69DF-4832-8F3F-F24A9C2EA790}" type="datetimeFigureOut">
              <a:rPr lang="en-US" smtClean="0"/>
              <a:pPr/>
              <a:t>9/22/2016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ADADA1-69DF-4832-8F3F-F24A9C2EA790}" type="datetimeFigureOut">
              <a:rPr lang="en-US" smtClean="0"/>
              <a:pPr/>
              <a:t>9/22/2016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ADADA1-69DF-4832-8F3F-F24A9C2EA790}" type="datetimeFigureOut">
              <a:rPr lang="en-US" smtClean="0"/>
              <a:pPr/>
              <a:t>9/22/2016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ADADA1-69DF-4832-8F3F-F24A9C2EA790}" type="datetimeFigureOut">
              <a:rPr lang="en-US" smtClean="0"/>
              <a:pPr/>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ADADA1-69DF-4832-8F3F-F24A9C2EA790}" type="datetimeFigureOut">
              <a:rPr lang="en-US" smtClean="0"/>
              <a:pPr/>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DADA1-69DF-4832-8F3F-F24A9C2EA790}" type="datetimeFigureOut">
              <a:rPr lang="en-US" smtClean="0"/>
              <a:pPr/>
              <a:t>9/22/2016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F07DC6-636F-44D2-849A-5D8B301FC8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embed/RAZfTdUsfYQ?rel=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embed/dAfVfHI0veo?rel=0"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embed/X2TNgNwoEh8?rel=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Variables, Expressions, and IO</a:t>
            </a:r>
            <a:endParaRPr lang="en-US" dirty="0"/>
          </a:p>
        </p:txBody>
      </p:sp>
      <p:sp>
        <p:nvSpPr>
          <p:cNvPr id="3" name="Subtitle 2"/>
          <p:cNvSpPr>
            <a:spLocks noGrp="1"/>
          </p:cNvSpPr>
          <p:nvPr>
            <p:ph type="subTitle" idx="1"/>
          </p:nvPr>
        </p:nvSpPr>
        <p:spPr>
          <a:xfrm>
            <a:off x="1295400" y="5181600"/>
            <a:ext cx="6400800" cy="1219200"/>
          </a:xfrm>
        </p:spPr>
        <p:txBody>
          <a:bodyPr>
            <a:normAutofit fontScale="77500" lnSpcReduction="20000"/>
          </a:bodyPr>
          <a:lstStyle/>
          <a:p>
            <a:r>
              <a:rPr lang="en-US" dirty="0" smtClean="0"/>
              <a:t>CIS 40 – Introduction to Programming in Python</a:t>
            </a:r>
          </a:p>
          <a:p>
            <a:r>
              <a:rPr lang="en-US" dirty="0" smtClean="0"/>
              <a:t>De Anza College</a:t>
            </a:r>
            <a:br>
              <a:rPr lang="en-US" dirty="0" smtClean="0"/>
            </a:br>
            <a:r>
              <a:rPr lang="en-US" sz="2900" dirty="0" smtClean="0"/>
              <a:t>Clare </a:t>
            </a:r>
            <a:r>
              <a:rPr lang="en-US" sz="2900" dirty="0"/>
              <a:t>N</a:t>
            </a:r>
            <a:r>
              <a:rPr lang="en-US" sz="2900" dirty="0" smtClean="0"/>
              <a:t>guyen</a:t>
            </a:r>
            <a:endParaRPr lang="en-US" sz="29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Variables </a:t>
            </a:r>
            <a:r>
              <a:rPr lang="en-US" sz="2400" dirty="0" smtClean="0"/>
              <a:t>(1 of 2)</a:t>
            </a:r>
            <a:endParaRPr lang="en-US" sz="2400" dirty="0"/>
          </a:p>
        </p:txBody>
      </p:sp>
      <p:sp>
        <p:nvSpPr>
          <p:cNvPr id="3" name="Content Placeholder 2"/>
          <p:cNvSpPr>
            <a:spLocks noGrp="1"/>
          </p:cNvSpPr>
          <p:nvPr>
            <p:ph idx="1"/>
          </p:nvPr>
        </p:nvSpPr>
        <p:spPr>
          <a:xfrm>
            <a:off x="304800" y="838200"/>
            <a:ext cx="8458200" cy="5715000"/>
          </a:xfrm>
        </p:spPr>
        <p:txBody>
          <a:bodyPr>
            <a:noAutofit/>
          </a:bodyPr>
          <a:lstStyle/>
          <a:p>
            <a:r>
              <a:rPr lang="en-US" sz="2400" dirty="0" smtClean="0"/>
              <a:t>Recall that when the CPU runs a list of statements, it runs one statement at a time.</a:t>
            </a:r>
          </a:p>
          <a:p>
            <a:r>
              <a:rPr lang="en-US" sz="2400" dirty="0" smtClean="0"/>
              <a:t>If a statement produces some output data that is needed by the next statement, then the output data must be saved.</a:t>
            </a:r>
          </a:p>
          <a:p>
            <a:r>
              <a:rPr lang="en-US" sz="2400" dirty="0" smtClean="0"/>
              <a:t>Example script, version 1</a:t>
            </a:r>
            <a:br>
              <a:rPr lang="en-US" sz="2400" dirty="0" smtClean="0"/>
            </a:br>
            <a:r>
              <a:rPr lang="en-US" sz="2400" dirty="0" smtClean="0"/>
              <a:t>We want to write a script that does the following 2 steps:</a:t>
            </a:r>
          </a:p>
          <a:p>
            <a:pPr marL="857250" lvl="1" indent="-457200">
              <a:buFont typeface="+mj-lt"/>
              <a:buAutoNum type="arabicPeriod"/>
            </a:pPr>
            <a:r>
              <a:rPr lang="en-US" sz="2400" dirty="0" smtClean="0"/>
              <a:t>Add 564 and 83</a:t>
            </a:r>
            <a:endParaRPr lang="en-US" sz="2400" dirty="0" smtClean="0">
              <a:solidFill>
                <a:schemeClr val="tx2">
                  <a:lumMod val="60000"/>
                  <a:lumOff val="40000"/>
                </a:schemeClr>
              </a:solidFill>
            </a:endParaRPr>
          </a:p>
          <a:p>
            <a:pPr marL="857250" lvl="1" indent="-457200">
              <a:buFont typeface="+mj-lt"/>
              <a:buAutoNum type="arabicPeriod"/>
            </a:pPr>
            <a:r>
              <a:rPr lang="en-US" sz="2400" dirty="0" smtClean="0"/>
              <a:t>Multiply 200 with the result of step 2</a:t>
            </a:r>
          </a:p>
          <a:p>
            <a:pPr>
              <a:buNone/>
            </a:pPr>
            <a:r>
              <a:rPr lang="en-US" sz="2400" dirty="0" smtClean="0"/>
              <a:t>	</a:t>
            </a:r>
          </a:p>
        </p:txBody>
      </p:sp>
      <p:grpSp>
        <p:nvGrpSpPr>
          <p:cNvPr id="22" name="Group 21"/>
          <p:cNvGrpSpPr/>
          <p:nvPr/>
        </p:nvGrpSpPr>
        <p:grpSpPr>
          <a:xfrm>
            <a:off x="1143000" y="4267200"/>
            <a:ext cx="7310310" cy="1698486"/>
            <a:chOff x="1143000" y="4343400"/>
            <a:chExt cx="7310310" cy="1698486"/>
          </a:xfrm>
        </p:grpSpPr>
        <p:grpSp>
          <p:nvGrpSpPr>
            <p:cNvPr id="6" name="Group 5"/>
            <p:cNvGrpSpPr/>
            <p:nvPr/>
          </p:nvGrpSpPr>
          <p:grpSpPr>
            <a:xfrm>
              <a:off x="1143000" y="4495800"/>
              <a:ext cx="2057400" cy="1288941"/>
              <a:chOff x="1219200" y="4495800"/>
              <a:chExt cx="2057400" cy="1288941"/>
            </a:xfrm>
          </p:grpSpPr>
          <p:sp>
            <p:nvSpPr>
              <p:cNvPr id="4" name="TextBox 3"/>
              <p:cNvSpPr txBox="1"/>
              <p:nvPr/>
            </p:nvSpPr>
            <p:spPr>
              <a:xfrm>
                <a:off x="1219200" y="4876800"/>
                <a:ext cx="2057400" cy="907941"/>
              </a:xfrm>
              <a:prstGeom prst="rect">
                <a:avLst/>
              </a:prstGeom>
              <a:noFill/>
              <a:ln>
                <a:solidFill>
                  <a:schemeClr val="tx1"/>
                </a:solidFill>
              </a:ln>
            </p:spPr>
            <p:txBody>
              <a:bodyPr wrap="square" rtlCol="0">
                <a:spAutoFit/>
              </a:bodyPr>
              <a:lstStyle/>
              <a:p>
                <a:pPr>
                  <a:spcBef>
                    <a:spcPts val="600"/>
                  </a:spcBef>
                </a:pPr>
                <a:r>
                  <a:rPr lang="en-US" sz="2400" dirty="0" smtClean="0">
                    <a:solidFill>
                      <a:schemeClr val="tx2">
                        <a:lumMod val="60000"/>
                        <a:lumOff val="40000"/>
                      </a:schemeClr>
                    </a:solidFill>
                  </a:rPr>
                  <a:t>564 + 83</a:t>
                </a:r>
              </a:p>
              <a:p>
                <a:pPr>
                  <a:spcBef>
                    <a:spcPts val="600"/>
                  </a:spcBef>
                </a:pPr>
                <a:r>
                  <a:rPr lang="en-US" sz="2400" dirty="0" smtClean="0">
                    <a:solidFill>
                      <a:schemeClr val="tx2">
                        <a:lumMod val="60000"/>
                        <a:lumOff val="40000"/>
                      </a:schemeClr>
                    </a:solidFill>
                  </a:rPr>
                  <a:t>200 * </a:t>
                </a:r>
                <a:r>
                  <a:rPr lang="en-US" sz="2400" dirty="0" smtClean="0"/>
                  <a:t>??</a:t>
                </a:r>
              </a:p>
            </p:txBody>
          </p:sp>
          <p:sp>
            <p:nvSpPr>
              <p:cNvPr id="5" name="TextBox 4"/>
              <p:cNvSpPr txBox="1"/>
              <p:nvPr/>
            </p:nvSpPr>
            <p:spPr>
              <a:xfrm>
                <a:off x="1219200" y="4495800"/>
                <a:ext cx="896656" cy="461665"/>
              </a:xfrm>
              <a:prstGeom prst="rect">
                <a:avLst/>
              </a:prstGeom>
              <a:noFill/>
            </p:spPr>
            <p:txBody>
              <a:bodyPr wrap="none" rtlCol="0">
                <a:spAutoFit/>
              </a:bodyPr>
              <a:lstStyle/>
              <a:p>
                <a:r>
                  <a:rPr lang="en-US" sz="2400" dirty="0" smtClean="0"/>
                  <a:t>Script</a:t>
                </a:r>
                <a:endParaRPr lang="en-US" sz="2400" dirty="0"/>
              </a:p>
            </p:txBody>
          </p:sp>
        </p:grpSp>
        <p:grpSp>
          <p:nvGrpSpPr>
            <p:cNvPr id="20" name="Group 19"/>
            <p:cNvGrpSpPr/>
            <p:nvPr/>
          </p:nvGrpSpPr>
          <p:grpSpPr>
            <a:xfrm>
              <a:off x="2509027" y="4343400"/>
              <a:ext cx="5944283" cy="1698486"/>
              <a:chOff x="2132679" y="4343400"/>
              <a:chExt cx="6335766" cy="1698486"/>
            </a:xfrm>
          </p:grpSpPr>
          <p:grpSp>
            <p:nvGrpSpPr>
              <p:cNvPr id="19" name="Group 18"/>
              <p:cNvGrpSpPr/>
              <p:nvPr/>
            </p:nvGrpSpPr>
            <p:grpSpPr>
              <a:xfrm>
                <a:off x="3275676" y="4343400"/>
                <a:ext cx="5192769" cy="1698486"/>
                <a:chOff x="3275676" y="4343400"/>
                <a:chExt cx="5192769" cy="1698486"/>
              </a:xfrm>
            </p:grpSpPr>
            <p:sp>
              <p:nvSpPr>
                <p:cNvPr id="7" name="TextBox 6"/>
                <p:cNvSpPr txBox="1"/>
                <p:nvPr/>
              </p:nvSpPr>
              <p:spPr>
                <a:xfrm>
                  <a:off x="3275677" y="4343400"/>
                  <a:ext cx="4245262" cy="1015663"/>
                </a:xfrm>
                <a:prstGeom prst="rect">
                  <a:avLst/>
                </a:prstGeom>
                <a:noFill/>
              </p:spPr>
              <p:txBody>
                <a:bodyPr wrap="none" rtlCol="0">
                  <a:spAutoFit/>
                </a:bodyPr>
                <a:lstStyle/>
                <a:p>
                  <a:r>
                    <a:rPr lang="en-US" sz="2000" dirty="0" smtClean="0">
                      <a:solidFill>
                        <a:srgbClr val="C00000"/>
                      </a:solidFill>
                    </a:rPr>
                    <a:t>Problem!</a:t>
                  </a:r>
                </a:p>
                <a:p>
                  <a:r>
                    <a:rPr lang="en-US" sz="2000" dirty="0" smtClean="0">
                      <a:solidFill>
                        <a:srgbClr val="C00000"/>
                      </a:solidFill>
                    </a:rPr>
                    <a:t>After the add statement is executed,</a:t>
                  </a:r>
                </a:p>
                <a:p>
                  <a:r>
                    <a:rPr lang="en-US" sz="2000" dirty="0" smtClean="0">
                      <a:solidFill>
                        <a:srgbClr val="C00000"/>
                      </a:solidFill>
                    </a:rPr>
                    <a:t>the resulting sum is not saved!</a:t>
                  </a:r>
                  <a:endParaRPr lang="en-US" sz="2000" dirty="0">
                    <a:solidFill>
                      <a:srgbClr val="C00000"/>
                    </a:solidFill>
                  </a:endParaRPr>
                </a:p>
              </p:txBody>
            </p:sp>
            <p:sp>
              <p:nvSpPr>
                <p:cNvPr id="8" name="TextBox 7"/>
                <p:cNvSpPr txBox="1"/>
                <p:nvPr/>
              </p:nvSpPr>
              <p:spPr>
                <a:xfrm>
                  <a:off x="3275676" y="5334000"/>
                  <a:ext cx="5192769" cy="707886"/>
                </a:xfrm>
                <a:prstGeom prst="rect">
                  <a:avLst/>
                </a:prstGeom>
                <a:noFill/>
              </p:spPr>
              <p:txBody>
                <a:bodyPr wrap="none" rtlCol="0">
                  <a:spAutoFit/>
                </a:bodyPr>
                <a:lstStyle/>
                <a:p>
                  <a:r>
                    <a:rPr lang="en-US" sz="2000" dirty="0" smtClean="0">
                      <a:solidFill>
                        <a:srgbClr val="C00000"/>
                      </a:solidFill>
                    </a:rPr>
                    <a:t>Therefore when we get to this statement, we</a:t>
                  </a:r>
                </a:p>
                <a:p>
                  <a:r>
                    <a:rPr lang="en-US" sz="2000" dirty="0" smtClean="0">
                      <a:solidFill>
                        <a:srgbClr val="C00000"/>
                      </a:solidFill>
                    </a:rPr>
                    <a:t>don’t have the sum to multiply with 200</a:t>
                  </a:r>
                  <a:endParaRPr lang="en-US" sz="2000" dirty="0">
                    <a:solidFill>
                      <a:srgbClr val="C00000"/>
                    </a:solidFill>
                  </a:endParaRPr>
                </a:p>
              </p:txBody>
            </p:sp>
          </p:grpSp>
          <p:cxnSp>
            <p:nvCxnSpPr>
              <p:cNvPr id="11" name="Straight Arrow Connector 10"/>
              <p:cNvCxnSpPr/>
              <p:nvPr/>
            </p:nvCxnSpPr>
            <p:spPr>
              <a:xfrm flipH="1">
                <a:off x="2219838" y="4953000"/>
                <a:ext cx="1055839"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1"/>
              </p:cNvCxnSpPr>
              <p:nvPr/>
            </p:nvCxnSpPr>
            <p:spPr>
              <a:xfrm flipH="1" flipV="1">
                <a:off x="2132679" y="5562601"/>
                <a:ext cx="1142997" cy="125342"/>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Variables </a:t>
            </a:r>
            <a:r>
              <a:rPr lang="en-US" sz="2400" dirty="0" smtClean="0"/>
              <a:t>(2 of 2)</a:t>
            </a:r>
            <a:endParaRPr lang="en-US" sz="2400" dirty="0"/>
          </a:p>
        </p:txBody>
      </p:sp>
      <p:sp>
        <p:nvSpPr>
          <p:cNvPr id="3" name="Content Placeholder 2"/>
          <p:cNvSpPr>
            <a:spLocks noGrp="1"/>
          </p:cNvSpPr>
          <p:nvPr>
            <p:ph idx="1"/>
          </p:nvPr>
        </p:nvSpPr>
        <p:spPr>
          <a:xfrm>
            <a:off x="228600" y="838200"/>
            <a:ext cx="8610600" cy="5715000"/>
          </a:xfrm>
        </p:spPr>
        <p:txBody>
          <a:bodyPr>
            <a:noAutofit/>
          </a:bodyPr>
          <a:lstStyle/>
          <a:p>
            <a:r>
              <a:rPr lang="en-US" sz="2400" dirty="0" smtClean="0"/>
              <a:t>To save the result of an operation, we store the data in a variable.</a:t>
            </a:r>
          </a:p>
          <a:p>
            <a:r>
              <a:rPr lang="en-US" sz="2400" dirty="0" smtClean="0"/>
              <a:t>A </a:t>
            </a:r>
            <a:r>
              <a:rPr lang="en-US" sz="2400" i="1" dirty="0" smtClean="0"/>
              <a:t>variable</a:t>
            </a:r>
            <a:r>
              <a:rPr lang="en-US" sz="2400" dirty="0" smtClean="0"/>
              <a:t> is a space in memory that has a name. The variable name is called an </a:t>
            </a:r>
            <a:r>
              <a:rPr lang="en-US" sz="2400" i="1" dirty="0" smtClean="0"/>
              <a:t>identifier</a:t>
            </a:r>
            <a:r>
              <a:rPr lang="en-US" sz="2400" dirty="0" smtClean="0"/>
              <a:t> because it identifies the memory space.</a:t>
            </a:r>
          </a:p>
          <a:p>
            <a:r>
              <a:rPr lang="en-US" sz="2400" dirty="0" smtClean="0"/>
              <a:t>We give the variable a name when we create it, and when we use the </a:t>
            </a:r>
            <a:r>
              <a:rPr lang="en-US" sz="2400" dirty="0" smtClean="0"/>
              <a:t>name </a:t>
            </a:r>
            <a:r>
              <a:rPr lang="en-US" sz="2400" dirty="0" smtClean="0"/>
              <a:t>in a statement, the CPU works with the data at </a:t>
            </a:r>
            <a:r>
              <a:rPr lang="en-US" sz="2400" dirty="0" smtClean="0"/>
              <a:t>the </a:t>
            </a:r>
            <a:r>
              <a:rPr lang="en-US" sz="2400" dirty="0" smtClean="0"/>
              <a:t>memory </a:t>
            </a:r>
            <a:r>
              <a:rPr lang="en-US" sz="2400" dirty="0" smtClean="0"/>
              <a:t>space with </a:t>
            </a:r>
            <a:r>
              <a:rPr lang="en-US" sz="2400" smtClean="0"/>
              <a:t>that name.</a:t>
            </a:r>
            <a:endParaRPr lang="en-US" sz="2400" dirty="0" smtClean="0"/>
          </a:p>
          <a:p>
            <a:r>
              <a:rPr lang="en-US" sz="2400" dirty="0" smtClean="0"/>
              <a:t>Example script, version 2:</a:t>
            </a:r>
            <a:br>
              <a:rPr lang="en-US" sz="2400" dirty="0" smtClean="0"/>
            </a:br>
            <a:endParaRPr lang="en-US" sz="2400" dirty="0" smtClean="0"/>
          </a:p>
        </p:txBody>
      </p:sp>
      <p:grpSp>
        <p:nvGrpSpPr>
          <p:cNvPr id="37" name="Group 36"/>
          <p:cNvGrpSpPr/>
          <p:nvPr/>
        </p:nvGrpSpPr>
        <p:grpSpPr>
          <a:xfrm>
            <a:off x="533400" y="3962400"/>
            <a:ext cx="8382000" cy="2768263"/>
            <a:chOff x="533400" y="3962400"/>
            <a:chExt cx="8382000" cy="2768263"/>
          </a:xfrm>
        </p:grpSpPr>
        <p:grpSp>
          <p:nvGrpSpPr>
            <p:cNvPr id="6" name="Group 5"/>
            <p:cNvGrpSpPr/>
            <p:nvPr/>
          </p:nvGrpSpPr>
          <p:grpSpPr>
            <a:xfrm>
              <a:off x="3505200" y="3962400"/>
              <a:ext cx="2743200" cy="1442829"/>
              <a:chOff x="1219200" y="4495800"/>
              <a:chExt cx="2057400" cy="1442829"/>
            </a:xfrm>
          </p:grpSpPr>
          <p:sp>
            <p:nvSpPr>
              <p:cNvPr id="4" name="TextBox 3"/>
              <p:cNvSpPr txBox="1"/>
              <p:nvPr/>
            </p:nvSpPr>
            <p:spPr>
              <a:xfrm>
                <a:off x="1219200" y="4876800"/>
                <a:ext cx="2057400" cy="1061829"/>
              </a:xfrm>
              <a:prstGeom prst="rect">
                <a:avLst/>
              </a:prstGeom>
              <a:noFill/>
              <a:ln>
                <a:solidFill>
                  <a:schemeClr val="tx1"/>
                </a:solidFill>
              </a:ln>
            </p:spPr>
            <p:txBody>
              <a:bodyPr wrap="square" rtlCol="0">
                <a:spAutoFit/>
              </a:bodyPr>
              <a:lstStyle/>
              <a:p>
                <a:pPr>
                  <a:spcBef>
                    <a:spcPts val="600"/>
                  </a:spcBef>
                  <a:spcAft>
                    <a:spcPts val="1200"/>
                  </a:spcAft>
                </a:pPr>
                <a:r>
                  <a:rPr lang="en-US" sz="2400" dirty="0" smtClean="0">
                    <a:solidFill>
                      <a:schemeClr val="tx2">
                        <a:lumMod val="60000"/>
                        <a:lumOff val="40000"/>
                      </a:schemeClr>
                    </a:solidFill>
                  </a:rPr>
                  <a:t>sum = 564 + 83</a:t>
                </a:r>
              </a:p>
              <a:p>
                <a:pPr>
                  <a:spcBef>
                    <a:spcPts val="600"/>
                  </a:spcBef>
                </a:pPr>
                <a:r>
                  <a:rPr lang="en-US" sz="2400" dirty="0" smtClean="0">
                    <a:solidFill>
                      <a:schemeClr val="tx2">
                        <a:lumMod val="60000"/>
                        <a:lumOff val="40000"/>
                      </a:schemeClr>
                    </a:solidFill>
                  </a:rPr>
                  <a:t>result = 200 * sum</a:t>
                </a:r>
              </a:p>
            </p:txBody>
          </p:sp>
          <p:sp>
            <p:nvSpPr>
              <p:cNvPr id="5" name="TextBox 4"/>
              <p:cNvSpPr txBox="1"/>
              <p:nvPr/>
            </p:nvSpPr>
            <p:spPr>
              <a:xfrm>
                <a:off x="1219200" y="4495800"/>
                <a:ext cx="719043" cy="369332"/>
              </a:xfrm>
              <a:prstGeom prst="rect">
                <a:avLst/>
              </a:prstGeom>
              <a:noFill/>
            </p:spPr>
            <p:txBody>
              <a:bodyPr wrap="none" rtlCol="0">
                <a:spAutoFit/>
              </a:bodyPr>
              <a:lstStyle/>
              <a:p>
                <a:r>
                  <a:rPr lang="en-US" dirty="0" smtClean="0"/>
                  <a:t>Script</a:t>
                </a:r>
                <a:endParaRPr lang="en-US" dirty="0"/>
              </a:p>
            </p:txBody>
          </p:sp>
        </p:grpSp>
        <p:grpSp>
          <p:nvGrpSpPr>
            <p:cNvPr id="36" name="Group 35"/>
            <p:cNvGrpSpPr/>
            <p:nvPr/>
          </p:nvGrpSpPr>
          <p:grpSpPr>
            <a:xfrm>
              <a:off x="533400" y="4114800"/>
              <a:ext cx="8382000" cy="2615863"/>
              <a:chOff x="533400" y="4114800"/>
              <a:chExt cx="8382000" cy="2615863"/>
            </a:xfrm>
          </p:grpSpPr>
          <p:sp>
            <p:nvSpPr>
              <p:cNvPr id="8" name="TextBox 7"/>
              <p:cNvSpPr txBox="1"/>
              <p:nvPr/>
            </p:nvSpPr>
            <p:spPr>
              <a:xfrm>
                <a:off x="6629400" y="4495800"/>
                <a:ext cx="2286000" cy="1323439"/>
              </a:xfrm>
              <a:prstGeom prst="rect">
                <a:avLst/>
              </a:prstGeom>
              <a:noFill/>
            </p:spPr>
            <p:txBody>
              <a:bodyPr wrap="square" rtlCol="0">
                <a:spAutoFit/>
              </a:bodyPr>
              <a:lstStyle/>
              <a:p>
                <a:r>
                  <a:rPr lang="en-US" sz="2000" b="1" dirty="0" smtClean="0">
                    <a:solidFill>
                      <a:srgbClr val="C00000"/>
                    </a:solidFill>
                  </a:rPr>
                  <a:t>2</a:t>
                </a:r>
                <a:r>
                  <a:rPr lang="en-US" sz="2000" dirty="0" smtClean="0">
                    <a:solidFill>
                      <a:srgbClr val="C00000"/>
                    </a:solidFill>
                  </a:rPr>
                  <a:t>. Now we can use </a:t>
                </a:r>
                <a:r>
                  <a:rPr lang="en-US" sz="2000" dirty="0" smtClean="0">
                    <a:solidFill>
                      <a:schemeClr val="tx2">
                        <a:lumMod val="60000"/>
                        <a:lumOff val="40000"/>
                      </a:schemeClr>
                    </a:solidFill>
                  </a:rPr>
                  <a:t>sum</a:t>
                </a:r>
                <a:r>
                  <a:rPr lang="en-US" sz="2000" dirty="0" smtClean="0">
                    <a:solidFill>
                      <a:srgbClr val="C00000"/>
                    </a:solidFill>
                  </a:rPr>
                  <a:t> to access the result stored there and do the multiply.</a:t>
                </a:r>
                <a:endParaRPr lang="en-US" sz="2000" dirty="0">
                  <a:solidFill>
                    <a:srgbClr val="C00000"/>
                  </a:solidFill>
                </a:endParaRPr>
              </a:p>
            </p:txBody>
          </p:sp>
          <p:sp>
            <p:nvSpPr>
              <p:cNvPr id="9" name="TextBox 8"/>
              <p:cNvSpPr txBox="1"/>
              <p:nvPr/>
            </p:nvSpPr>
            <p:spPr>
              <a:xfrm>
                <a:off x="4114800" y="5715000"/>
                <a:ext cx="3048000" cy="1015663"/>
              </a:xfrm>
              <a:prstGeom prst="rect">
                <a:avLst/>
              </a:prstGeom>
              <a:noFill/>
            </p:spPr>
            <p:txBody>
              <a:bodyPr wrap="square" rtlCol="0">
                <a:spAutoFit/>
              </a:bodyPr>
              <a:lstStyle/>
              <a:p>
                <a:r>
                  <a:rPr lang="en-US" sz="2000" b="1" dirty="0" smtClean="0">
                    <a:solidFill>
                      <a:srgbClr val="C00000"/>
                    </a:solidFill>
                  </a:rPr>
                  <a:t>3</a:t>
                </a:r>
                <a:r>
                  <a:rPr lang="en-US" sz="2000" dirty="0" smtClean="0">
                    <a:solidFill>
                      <a:srgbClr val="C00000"/>
                    </a:solidFill>
                  </a:rPr>
                  <a:t>. Another variable is  created to store the product after multiplying.</a:t>
                </a:r>
                <a:endParaRPr lang="en-US" sz="2000" dirty="0">
                  <a:solidFill>
                    <a:srgbClr val="C00000"/>
                  </a:solidFill>
                </a:endParaRPr>
              </a:p>
            </p:txBody>
          </p:sp>
          <p:sp>
            <p:nvSpPr>
              <p:cNvPr id="7" name="TextBox 6"/>
              <p:cNvSpPr txBox="1"/>
              <p:nvPr/>
            </p:nvSpPr>
            <p:spPr>
              <a:xfrm>
                <a:off x="533400" y="4114800"/>
                <a:ext cx="2819400" cy="1938992"/>
              </a:xfrm>
              <a:prstGeom prst="rect">
                <a:avLst/>
              </a:prstGeom>
              <a:noFill/>
            </p:spPr>
            <p:txBody>
              <a:bodyPr wrap="square" rtlCol="0">
                <a:spAutoFit/>
              </a:bodyPr>
              <a:lstStyle/>
              <a:p>
                <a:r>
                  <a:rPr lang="en-US" sz="2000" b="1" dirty="0" smtClean="0">
                    <a:solidFill>
                      <a:srgbClr val="C00000"/>
                    </a:solidFill>
                  </a:rPr>
                  <a:t>1</a:t>
                </a:r>
                <a:r>
                  <a:rPr lang="en-US" sz="2000" dirty="0" smtClean="0">
                    <a:solidFill>
                      <a:srgbClr val="C00000"/>
                    </a:solidFill>
                  </a:rPr>
                  <a:t>. The result is stored in a variable called </a:t>
                </a:r>
                <a:r>
                  <a:rPr lang="en-US" sz="2000" dirty="0" smtClean="0">
                    <a:solidFill>
                      <a:schemeClr val="tx2">
                        <a:lumMod val="60000"/>
                        <a:lumOff val="40000"/>
                      </a:schemeClr>
                    </a:solidFill>
                  </a:rPr>
                  <a:t>sum</a:t>
                </a:r>
                <a:r>
                  <a:rPr lang="en-US" sz="2000" dirty="0" smtClean="0">
                    <a:solidFill>
                      <a:srgbClr val="C00000"/>
                    </a:solidFill>
                  </a:rPr>
                  <a:t>.</a:t>
                </a:r>
              </a:p>
              <a:p>
                <a:r>
                  <a:rPr lang="en-US" sz="2000" dirty="0" smtClean="0">
                    <a:solidFill>
                      <a:srgbClr val="C00000"/>
                    </a:solidFill>
                  </a:rPr>
                  <a:t>A memory space is created to store the result, and the name </a:t>
                </a:r>
                <a:r>
                  <a:rPr lang="en-US" sz="2000" dirty="0" smtClean="0">
                    <a:solidFill>
                      <a:schemeClr val="tx2">
                        <a:lumMod val="60000"/>
                        <a:lumOff val="40000"/>
                      </a:schemeClr>
                    </a:solidFill>
                  </a:rPr>
                  <a:t>sum</a:t>
                </a:r>
                <a:r>
                  <a:rPr lang="en-US" sz="2000" dirty="0" smtClean="0">
                    <a:solidFill>
                      <a:srgbClr val="C00000"/>
                    </a:solidFill>
                  </a:rPr>
                  <a:t> is attached to it.</a:t>
                </a:r>
                <a:endParaRPr lang="en-US" sz="2000" dirty="0">
                  <a:solidFill>
                    <a:srgbClr val="C00000"/>
                  </a:solidFill>
                </a:endParaRPr>
              </a:p>
            </p:txBody>
          </p:sp>
          <p:cxnSp>
            <p:nvCxnSpPr>
              <p:cNvPr id="11" name="Straight Arrow Connector 10"/>
              <p:cNvCxnSpPr/>
              <p:nvPr/>
            </p:nvCxnSpPr>
            <p:spPr>
              <a:xfrm flipV="1">
                <a:off x="2895600" y="4572000"/>
                <a:ext cx="622856" cy="76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019800" y="5029200"/>
                <a:ext cx="6858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4267200" y="5334000"/>
                <a:ext cx="1066800" cy="457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Assigning Data to a Variable </a:t>
            </a:r>
            <a:r>
              <a:rPr lang="en-US" sz="2700" dirty="0" smtClean="0"/>
              <a:t>(1 of 2)</a:t>
            </a:r>
            <a:endParaRPr lang="en-US" sz="2700" dirty="0"/>
          </a:p>
        </p:txBody>
      </p:sp>
      <p:sp>
        <p:nvSpPr>
          <p:cNvPr id="3" name="Content Placeholder 2"/>
          <p:cNvSpPr>
            <a:spLocks noGrp="1"/>
          </p:cNvSpPr>
          <p:nvPr>
            <p:ph idx="1"/>
          </p:nvPr>
        </p:nvSpPr>
        <p:spPr>
          <a:xfrm>
            <a:off x="228600" y="762000"/>
            <a:ext cx="8610600" cy="5791200"/>
          </a:xfrm>
        </p:spPr>
        <p:txBody>
          <a:bodyPr>
            <a:noAutofit/>
          </a:bodyPr>
          <a:lstStyle/>
          <a:p>
            <a:r>
              <a:rPr lang="en-US" sz="2400" dirty="0" smtClean="0"/>
              <a:t>Any time we need to store data in our code, we use a variable.</a:t>
            </a:r>
          </a:p>
          <a:p>
            <a:r>
              <a:rPr lang="en-US" sz="2400" dirty="0" smtClean="0"/>
              <a:t>To store data in a variable, or to </a:t>
            </a:r>
            <a:r>
              <a:rPr lang="en-US" sz="2400" i="1" dirty="0" smtClean="0"/>
              <a:t>assign</a:t>
            </a:r>
            <a:r>
              <a:rPr lang="en-US" sz="2400" dirty="0" smtClean="0"/>
              <a:t> data to a variable, we use the </a:t>
            </a:r>
            <a:r>
              <a:rPr lang="en-US" sz="2400" dirty="0" smtClean="0">
                <a:solidFill>
                  <a:schemeClr val="tx2">
                    <a:lumMod val="60000"/>
                    <a:lumOff val="40000"/>
                  </a:schemeClr>
                </a:solidFill>
              </a:rPr>
              <a:t>=</a:t>
            </a:r>
            <a:r>
              <a:rPr lang="en-US" sz="2400" dirty="0" smtClean="0"/>
              <a:t> operator (called the </a:t>
            </a:r>
            <a:r>
              <a:rPr lang="en-US" sz="2400" i="1" dirty="0" smtClean="0"/>
              <a:t>assignment operator</a:t>
            </a:r>
            <a:r>
              <a:rPr lang="en-US" sz="2400" dirty="0" smtClean="0"/>
              <a:t>).</a:t>
            </a:r>
          </a:p>
          <a:p>
            <a:r>
              <a:rPr lang="en-US" sz="2400" dirty="0" smtClean="0"/>
              <a:t>The variable name is always on the left side of the </a:t>
            </a:r>
            <a:r>
              <a:rPr lang="en-US" sz="2400" dirty="0" smtClean="0">
                <a:solidFill>
                  <a:schemeClr val="tx2">
                    <a:lumMod val="60000"/>
                    <a:lumOff val="40000"/>
                  </a:schemeClr>
                </a:solidFill>
              </a:rPr>
              <a:t>=</a:t>
            </a:r>
            <a:br>
              <a:rPr lang="en-US" sz="2400" dirty="0" smtClean="0">
                <a:solidFill>
                  <a:schemeClr val="tx2">
                    <a:lumMod val="60000"/>
                    <a:lumOff val="40000"/>
                  </a:schemeClr>
                </a:solidFill>
              </a:rPr>
            </a:br>
            <a:r>
              <a:rPr lang="en-US" sz="2400" dirty="0" smtClean="0"/>
              <a:t>The data value is always on the right side of the </a:t>
            </a:r>
            <a:r>
              <a:rPr lang="en-US" sz="2400" dirty="0" smtClean="0">
                <a:solidFill>
                  <a:schemeClr val="tx2">
                    <a:lumMod val="60000"/>
                    <a:lumOff val="40000"/>
                  </a:schemeClr>
                </a:solidFill>
              </a:rPr>
              <a:t>=</a:t>
            </a:r>
            <a:r>
              <a:rPr lang="en-US" sz="2400" dirty="0" smtClean="0"/>
              <a:t/>
            </a:r>
            <a:br>
              <a:rPr lang="en-US" sz="2400" dirty="0" smtClean="0"/>
            </a:br>
            <a:r>
              <a:rPr lang="en-US" sz="2400" dirty="0" smtClean="0"/>
              <a:t>         </a:t>
            </a:r>
            <a:r>
              <a:rPr lang="en-US" sz="2400" dirty="0" smtClean="0">
                <a:solidFill>
                  <a:schemeClr val="tx2">
                    <a:lumMod val="60000"/>
                    <a:lumOff val="40000"/>
                  </a:schemeClr>
                </a:solidFill>
              </a:rPr>
              <a:t>name = “De Anza”       </a:t>
            </a:r>
            <a:r>
              <a:rPr lang="en-US" sz="2400" dirty="0" smtClean="0"/>
              <a:t>or       </a:t>
            </a:r>
            <a:r>
              <a:rPr lang="en-US" sz="2400" dirty="0" smtClean="0">
                <a:solidFill>
                  <a:schemeClr val="tx2">
                    <a:lumMod val="60000"/>
                    <a:lumOff val="40000"/>
                  </a:schemeClr>
                </a:solidFill>
              </a:rPr>
              <a:t>age = 20</a:t>
            </a:r>
          </a:p>
          <a:p>
            <a:r>
              <a:rPr lang="en-US" sz="2400" dirty="0" smtClean="0"/>
              <a:t>When the Python interpreter sees the </a:t>
            </a:r>
            <a:r>
              <a:rPr lang="en-US" sz="2400" dirty="0" smtClean="0">
                <a:solidFill>
                  <a:schemeClr val="tx2">
                    <a:lumMod val="60000"/>
                    <a:lumOff val="40000"/>
                  </a:schemeClr>
                </a:solidFill>
              </a:rPr>
              <a:t>=</a:t>
            </a:r>
            <a:r>
              <a:rPr lang="en-US" sz="2400" dirty="0" smtClean="0"/>
              <a:t> operator and a data value of type </a:t>
            </a:r>
            <a:r>
              <a:rPr lang="en-US" sz="2400" dirty="0" err="1" smtClean="0">
                <a:solidFill>
                  <a:schemeClr val="tx2">
                    <a:lumMod val="60000"/>
                    <a:lumOff val="40000"/>
                  </a:schemeClr>
                </a:solidFill>
              </a:rPr>
              <a:t>int</a:t>
            </a:r>
            <a:r>
              <a:rPr lang="en-US" sz="2400" dirty="0" smtClean="0"/>
              <a:t>, </a:t>
            </a:r>
            <a:r>
              <a:rPr lang="en-US" sz="2400" dirty="0" smtClean="0">
                <a:solidFill>
                  <a:schemeClr val="tx2">
                    <a:lumMod val="60000"/>
                    <a:lumOff val="40000"/>
                  </a:schemeClr>
                </a:solidFill>
              </a:rPr>
              <a:t>float</a:t>
            </a:r>
            <a:r>
              <a:rPr lang="en-US" sz="2400" dirty="0" smtClean="0"/>
              <a:t>, or </a:t>
            </a:r>
            <a:r>
              <a:rPr lang="en-US" sz="2400" dirty="0" err="1" smtClean="0">
                <a:solidFill>
                  <a:schemeClr val="tx2">
                    <a:lumMod val="60000"/>
                    <a:lumOff val="40000"/>
                  </a:schemeClr>
                </a:solidFill>
              </a:rPr>
              <a:t>str</a:t>
            </a:r>
            <a:r>
              <a:rPr lang="en-US" sz="2400" dirty="0" smtClean="0"/>
              <a:t>, it creates a memory space to store the data value, and then it sets the variable name to this new memory space.</a:t>
            </a:r>
          </a:p>
          <a:p>
            <a:r>
              <a:rPr lang="en-US" sz="2400" dirty="0" smtClean="0"/>
              <a:t>If we re-use a variable name, which means the name has already been set to an existing memory space and now we set it to some new memory space, then we will no longer be able to access the old memory space.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Assigning Data to a Variable </a:t>
            </a:r>
            <a:r>
              <a:rPr lang="en-US" sz="2700" dirty="0" smtClean="0"/>
              <a:t>(2 of 2)</a:t>
            </a:r>
            <a:endParaRPr lang="en-US" sz="2700" dirty="0"/>
          </a:p>
        </p:txBody>
      </p:sp>
      <p:sp>
        <p:nvSpPr>
          <p:cNvPr id="3" name="Content Placeholder 2"/>
          <p:cNvSpPr>
            <a:spLocks noGrp="1"/>
          </p:cNvSpPr>
          <p:nvPr>
            <p:ph idx="1"/>
          </p:nvPr>
        </p:nvSpPr>
        <p:spPr>
          <a:xfrm>
            <a:off x="228600" y="762000"/>
            <a:ext cx="8610600" cy="5791200"/>
          </a:xfrm>
        </p:spPr>
        <p:txBody>
          <a:bodyPr>
            <a:noAutofit/>
          </a:bodyPr>
          <a:lstStyle/>
          <a:p>
            <a:pPr>
              <a:buNone/>
            </a:pPr>
            <a:r>
              <a:rPr lang="en-US" sz="2400" dirty="0" smtClean="0"/>
              <a:t>	Example:        </a:t>
            </a:r>
          </a:p>
          <a:p>
            <a:pPr>
              <a:buNone/>
            </a:pPr>
            <a:r>
              <a:rPr lang="en-US" sz="2400" dirty="0" smtClean="0">
                <a:solidFill>
                  <a:schemeClr val="tx2">
                    <a:lumMod val="60000"/>
                    <a:lumOff val="40000"/>
                  </a:schemeClr>
                </a:solidFill>
              </a:rPr>
              <a:t>	</a:t>
            </a:r>
            <a:r>
              <a:rPr lang="en-US" sz="2400" dirty="0" err="1" smtClean="0">
                <a:solidFill>
                  <a:schemeClr val="tx2">
                    <a:lumMod val="60000"/>
                    <a:lumOff val="40000"/>
                  </a:schemeClr>
                </a:solidFill>
              </a:rPr>
              <a:t>myClass</a:t>
            </a:r>
            <a:r>
              <a:rPr lang="en-US" sz="2400" dirty="0" smtClean="0">
                <a:solidFill>
                  <a:schemeClr val="tx2">
                    <a:lumMod val="60000"/>
                    <a:lumOff val="40000"/>
                  </a:schemeClr>
                </a:solidFill>
              </a:rPr>
              <a:t> </a:t>
            </a:r>
            <a:r>
              <a:rPr lang="en-US" sz="2400" dirty="0" smtClean="0">
                <a:solidFill>
                  <a:schemeClr val="tx2">
                    <a:lumMod val="60000"/>
                    <a:lumOff val="40000"/>
                  </a:schemeClr>
                </a:solidFill>
              </a:rPr>
              <a:t>= “CIS 40” </a:t>
            </a:r>
          </a:p>
          <a:p>
            <a:pPr>
              <a:buNone/>
            </a:pPr>
            <a:endParaRPr lang="en-US" sz="2400" dirty="0" smtClean="0">
              <a:solidFill>
                <a:schemeClr val="tx2">
                  <a:lumMod val="60000"/>
                  <a:lumOff val="40000"/>
                </a:schemeClr>
              </a:solidFill>
            </a:endParaRPr>
          </a:p>
          <a:p>
            <a:pPr>
              <a:buNone/>
            </a:pPr>
            <a:endParaRPr lang="en-US" sz="2400" dirty="0" smtClean="0">
              <a:solidFill>
                <a:schemeClr val="tx2">
                  <a:lumMod val="60000"/>
                  <a:lumOff val="40000"/>
                </a:schemeClr>
              </a:solidFill>
            </a:endParaRPr>
          </a:p>
          <a:p>
            <a:pPr>
              <a:buNone/>
            </a:pPr>
            <a:endParaRPr lang="en-US" sz="2400" dirty="0" smtClean="0">
              <a:solidFill>
                <a:schemeClr val="tx2">
                  <a:lumMod val="60000"/>
                  <a:lumOff val="40000"/>
                </a:schemeClr>
              </a:solidFill>
            </a:endParaRPr>
          </a:p>
          <a:p>
            <a:pPr>
              <a:buNone/>
            </a:pPr>
            <a:endParaRPr lang="en-US" sz="2400" dirty="0" smtClean="0">
              <a:solidFill>
                <a:schemeClr val="tx2">
                  <a:lumMod val="60000"/>
                  <a:lumOff val="40000"/>
                </a:schemeClr>
              </a:solidFill>
            </a:endParaRPr>
          </a:p>
          <a:p>
            <a:pPr>
              <a:buNone/>
            </a:pPr>
            <a:r>
              <a:rPr lang="en-US" sz="2400" dirty="0" smtClean="0">
                <a:solidFill>
                  <a:schemeClr val="tx2">
                    <a:lumMod val="60000"/>
                    <a:lumOff val="40000"/>
                  </a:schemeClr>
                </a:solidFill>
              </a:rPr>
              <a:t>	</a:t>
            </a:r>
            <a:endParaRPr lang="en-US" sz="2400" dirty="0" smtClean="0"/>
          </a:p>
        </p:txBody>
      </p:sp>
      <p:sp>
        <p:nvSpPr>
          <p:cNvPr id="4" name="TextBox 3"/>
          <p:cNvSpPr txBox="1"/>
          <p:nvPr/>
        </p:nvSpPr>
        <p:spPr>
          <a:xfrm>
            <a:off x="4724400" y="1524000"/>
            <a:ext cx="758541" cy="369332"/>
          </a:xfrm>
          <a:prstGeom prst="rect">
            <a:avLst/>
          </a:prstGeom>
          <a:noFill/>
        </p:spPr>
        <p:txBody>
          <a:bodyPr wrap="none" rtlCol="0">
            <a:spAutoFit/>
          </a:bodyPr>
          <a:lstStyle/>
          <a:p>
            <a:r>
              <a:rPr lang="en-US" dirty="0" smtClean="0"/>
              <a:t>CIS 40</a:t>
            </a:r>
            <a:endParaRPr lang="en-US" dirty="0"/>
          </a:p>
        </p:txBody>
      </p:sp>
      <p:sp>
        <p:nvSpPr>
          <p:cNvPr id="5" name="Rectangle 4"/>
          <p:cNvSpPr/>
          <p:nvPr/>
        </p:nvSpPr>
        <p:spPr>
          <a:xfrm>
            <a:off x="4495800" y="1447800"/>
            <a:ext cx="11430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715000" y="1524000"/>
            <a:ext cx="2536207" cy="369332"/>
          </a:xfrm>
          <a:prstGeom prst="rect">
            <a:avLst/>
          </a:prstGeom>
          <a:noFill/>
        </p:spPr>
        <p:txBody>
          <a:bodyPr wrap="none" rtlCol="0">
            <a:spAutoFit/>
          </a:bodyPr>
          <a:lstStyle/>
          <a:p>
            <a:r>
              <a:rPr lang="en-US" dirty="0" smtClean="0"/>
              <a:t>Memory space is created</a:t>
            </a:r>
            <a:endParaRPr lang="en-US" dirty="0"/>
          </a:p>
        </p:txBody>
      </p:sp>
      <p:sp>
        <p:nvSpPr>
          <p:cNvPr id="7" name="TextBox 6"/>
          <p:cNvSpPr txBox="1"/>
          <p:nvPr/>
        </p:nvSpPr>
        <p:spPr>
          <a:xfrm>
            <a:off x="5715000" y="1828800"/>
            <a:ext cx="1467133" cy="369332"/>
          </a:xfrm>
          <a:prstGeom prst="rect">
            <a:avLst/>
          </a:prstGeom>
          <a:noFill/>
        </p:spPr>
        <p:txBody>
          <a:bodyPr wrap="none" rtlCol="0">
            <a:spAutoFit/>
          </a:bodyPr>
          <a:lstStyle/>
          <a:p>
            <a:r>
              <a:rPr lang="en-US" dirty="0" smtClean="0"/>
              <a:t>Data is stored</a:t>
            </a:r>
            <a:endParaRPr lang="en-US" dirty="0"/>
          </a:p>
        </p:txBody>
      </p:sp>
      <p:sp>
        <p:nvSpPr>
          <p:cNvPr id="8" name="TextBox 7"/>
          <p:cNvSpPr txBox="1"/>
          <p:nvPr/>
        </p:nvSpPr>
        <p:spPr>
          <a:xfrm>
            <a:off x="5715000" y="2133600"/>
            <a:ext cx="1273490" cy="369332"/>
          </a:xfrm>
          <a:prstGeom prst="rect">
            <a:avLst/>
          </a:prstGeom>
          <a:noFill/>
        </p:spPr>
        <p:txBody>
          <a:bodyPr wrap="none" rtlCol="0">
            <a:spAutoFit/>
          </a:bodyPr>
          <a:lstStyle/>
          <a:p>
            <a:r>
              <a:rPr lang="en-US" dirty="0" smtClean="0"/>
              <a:t>Name is set</a:t>
            </a:r>
            <a:endParaRPr lang="en-US" dirty="0"/>
          </a:p>
        </p:txBody>
      </p:sp>
      <p:sp>
        <p:nvSpPr>
          <p:cNvPr id="9" name="TextBox 8"/>
          <p:cNvSpPr txBox="1"/>
          <p:nvPr/>
        </p:nvSpPr>
        <p:spPr>
          <a:xfrm>
            <a:off x="3048000" y="1524000"/>
            <a:ext cx="1021498" cy="400110"/>
          </a:xfrm>
          <a:prstGeom prst="rect">
            <a:avLst/>
          </a:prstGeom>
          <a:noFill/>
        </p:spPr>
        <p:txBody>
          <a:bodyPr wrap="none" rtlCol="0">
            <a:spAutoFit/>
          </a:bodyPr>
          <a:lstStyle/>
          <a:p>
            <a:r>
              <a:rPr lang="en-US" sz="2000" dirty="0" err="1" smtClean="0"/>
              <a:t>myClass</a:t>
            </a:r>
            <a:endParaRPr lang="en-US" sz="2000" dirty="0"/>
          </a:p>
        </p:txBody>
      </p:sp>
      <p:cxnSp>
        <p:nvCxnSpPr>
          <p:cNvPr id="11" name="Straight Arrow Connector 10"/>
          <p:cNvCxnSpPr>
            <a:stCxn id="9" idx="3"/>
            <a:endCxn id="5" idx="1"/>
          </p:cNvCxnSpPr>
          <p:nvPr/>
        </p:nvCxnSpPr>
        <p:spPr>
          <a:xfrm flipV="1">
            <a:off x="4069498" y="1714500"/>
            <a:ext cx="426302" cy="95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495800" y="3276600"/>
            <a:ext cx="11430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48200" y="3352800"/>
            <a:ext cx="418704" cy="369332"/>
          </a:xfrm>
          <a:prstGeom prst="rect">
            <a:avLst/>
          </a:prstGeom>
          <a:noFill/>
        </p:spPr>
        <p:txBody>
          <a:bodyPr wrap="none" rtlCol="0">
            <a:spAutoFit/>
          </a:bodyPr>
          <a:lstStyle/>
          <a:p>
            <a:r>
              <a:rPr lang="en-US" dirty="0" smtClean="0"/>
              <a:t>37</a:t>
            </a:r>
            <a:endParaRPr lang="en-US" dirty="0"/>
          </a:p>
        </p:txBody>
      </p:sp>
      <p:sp>
        <p:nvSpPr>
          <p:cNvPr id="14" name="TextBox 13"/>
          <p:cNvSpPr txBox="1"/>
          <p:nvPr/>
        </p:nvSpPr>
        <p:spPr>
          <a:xfrm>
            <a:off x="5867400" y="3276600"/>
            <a:ext cx="2536207" cy="369332"/>
          </a:xfrm>
          <a:prstGeom prst="rect">
            <a:avLst/>
          </a:prstGeom>
          <a:noFill/>
        </p:spPr>
        <p:txBody>
          <a:bodyPr wrap="none" rtlCol="0">
            <a:spAutoFit/>
          </a:bodyPr>
          <a:lstStyle/>
          <a:p>
            <a:r>
              <a:rPr lang="en-US" dirty="0" smtClean="0"/>
              <a:t>Memory space is created</a:t>
            </a:r>
            <a:endParaRPr lang="en-US" dirty="0"/>
          </a:p>
        </p:txBody>
      </p:sp>
      <p:sp>
        <p:nvSpPr>
          <p:cNvPr id="15" name="TextBox 14"/>
          <p:cNvSpPr txBox="1"/>
          <p:nvPr/>
        </p:nvSpPr>
        <p:spPr>
          <a:xfrm>
            <a:off x="5867400" y="3581400"/>
            <a:ext cx="1467133" cy="369332"/>
          </a:xfrm>
          <a:prstGeom prst="rect">
            <a:avLst/>
          </a:prstGeom>
          <a:noFill/>
        </p:spPr>
        <p:txBody>
          <a:bodyPr wrap="none" rtlCol="0">
            <a:spAutoFit/>
          </a:bodyPr>
          <a:lstStyle/>
          <a:p>
            <a:r>
              <a:rPr lang="en-US" dirty="0" smtClean="0"/>
              <a:t>Data is stored</a:t>
            </a:r>
            <a:endParaRPr lang="en-US" dirty="0"/>
          </a:p>
        </p:txBody>
      </p:sp>
      <p:sp>
        <p:nvSpPr>
          <p:cNvPr id="16" name="TextBox 15"/>
          <p:cNvSpPr txBox="1"/>
          <p:nvPr/>
        </p:nvSpPr>
        <p:spPr>
          <a:xfrm>
            <a:off x="5867400" y="3886200"/>
            <a:ext cx="1273490" cy="369332"/>
          </a:xfrm>
          <a:prstGeom prst="rect">
            <a:avLst/>
          </a:prstGeom>
          <a:noFill/>
        </p:spPr>
        <p:txBody>
          <a:bodyPr wrap="none" rtlCol="0">
            <a:spAutoFit/>
          </a:bodyPr>
          <a:lstStyle/>
          <a:p>
            <a:r>
              <a:rPr lang="en-US" dirty="0" smtClean="0"/>
              <a:t>Name is set</a:t>
            </a:r>
            <a:endParaRPr lang="en-US" dirty="0"/>
          </a:p>
        </p:txBody>
      </p:sp>
      <p:sp>
        <p:nvSpPr>
          <p:cNvPr id="18" name="TextBox 17"/>
          <p:cNvSpPr txBox="1"/>
          <p:nvPr/>
        </p:nvSpPr>
        <p:spPr>
          <a:xfrm>
            <a:off x="609600" y="3276600"/>
            <a:ext cx="1857303" cy="738664"/>
          </a:xfrm>
          <a:prstGeom prst="rect">
            <a:avLst/>
          </a:prstGeom>
          <a:noFill/>
        </p:spPr>
        <p:txBody>
          <a:bodyPr wrap="none" rtlCol="0">
            <a:spAutoFit/>
          </a:bodyPr>
          <a:lstStyle/>
          <a:p>
            <a:r>
              <a:rPr lang="en-US" sz="2400" dirty="0" err="1" smtClean="0">
                <a:solidFill>
                  <a:schemeClr val="tx2">
                    <a:lumMod val="60000"/>
                    <a:lumOff val="40000"/>
                  </a:schemeClr>
                </a:solidFill>
              </a:rPr>
              <a:t>myClass</a:t>
            </a:r>
            <a:r>
              <a:rPr lang="en-US" sz="2400" dirty="0" smtClean="0">
                <a:solidFill>
                  <a:schemeClr val="tx2">
                    <a:lumMod val="60000"/>
                    <a:lumOff val="40000"/>
                  </a:schemeClr>
                </a:solidFill>
              </a:rPr>
              <a:t> </a:t>
            </a:r>
            <a:r>
              <a:rPr lang="en-US" sz="2400" dirty="0" smtClean="0">
                <a:solidFill>
                  <a:schemeClr val="tx2">
                    <a:lumMod val="60000"/>
                    <a:lumOff val="40000"/>
                  </a:schemeClr>
                </a:solidFill>
              </a:rPr>
              <a:t>= 37 </a:t>
            </a:r>
            <a:endParaRPr lang="en-US" sz="2400" dirty="0" smtClean="0"/>
          </a:p>
          <a:p>
            <a:endParaRPr lang="en-US" dirty="0"/>
          </a:p>
        </p:txBody>
      </p:sp>
      <p:cxnSp>
        <p:nvCxnSpPr>
          <p:cNvPr id="20" name="Straight Arrow Connector 19"/>
          <p:cNvCxnSpPr>
            <a:stCxn id="9" idx="2"/>
          </p:cNvCxnSpPr>
          <p:nvPr/>
        </p:nvCxnSpPr>
        <p:spPr>
          <a:xfrm>
            <a:off x="3558749" y="1924110"/>
            <a:ext cx="860851" cy="1276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09600" y="4876800"/>
            <a:ext cx="7038337" cy="830997"/>
          </a:xfrm>
          <a:prstGeom prst="rect">
            <a:avLst/>
          </a:prstGeom>
          <a:noFill/>
        </p:spPr>
        <p:txBody>
          <a:bodyPr wrap="none" rtlCol="0">
            <a:spAutoFit/>
          </a:bodyPr>
          <a:lstStyle/>
          <a:p>
            <a:r>
              <a:rPr lang="en-US" sz="2400" dirty="0" smtClean="0"/>
              <a:t>Notice that we can no longer access the value “CIS 40” </a:t>
            </a:r>
          </a:p>
          <a:p>
            <a:r>
              <a:rPr lang="en-US" sz="2400" dirty="0" smtClean="0"/>
              <a:t>because we don’t have a </a:t>
            </a:r>
            <a:r>
              <a:rPr lang="en-US" sz="2400" dirty="0" smtClean="0"/>
              <a:t>name </a:t>
            </a:r>
            <a:r>
              <a:rPr lang="en-US" sz="2400" dirty="0" smtClean="0"/>
              <a:t>for it.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linds(horizontal)">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linds(horizontal)">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linds(horizontal)">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linds(horizontal)">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xit" presetSubtype="4" fill="hold" nodeType="clickEffect">
                                  <p:stCondLst>
                                    <p:cond delay="0"/>
                                  </p:stCondLst>
                                  <p:childTnLst>
                                    <p:animEffect transition="out" filter="wipe(down)">
                                      <p:cBhvr>
                                        <p:cTn id="66" dur="500"/>
                                        <p:tgtEl>
                                          <p:spTgt spid="11"/>
                                        </p:tgtEl>
                                      </p:cBhvr>
                                    </p:animEffect>
                                    <p:set>
                                      <p:cBhvr>
                                        <p:cTn id="67" dur="1" fill="hold">
                                          <p:stCondLst>
                                            <p:cond delay="499"/>
                                          </p:stCondLst>
                                        </p:cTn>
                                        <p:tgtEl>
                                          <p:spTgt spid="11"/>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blinds(horizontal)">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blinds(horizontal)">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blinds(horizontal)">
                                      <p:cBhvr>
                                        <p:cTn id="8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p:bldP spid="8" grpId="0"/>
      <p:bldP spid="9" grpId="0"/>
      <p:bldP spid="12" grpId="0" animBg="1"/>
      <p:bldP spid="13" grpId="0"/>
      <p:bldP spid="14" grpId="0"/>
      <p:bldP spid="15" grpId="0"/>
      <p:bldP spid="16" grpId="0"/>
      <p:bldP spid="18"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Naming a Variable</a:t>
            </a:r>
            <a:endParaRPr lang="en-US" sz="2400" dirty="0"/>
          </a:p>
        </p:txBody>
      </p:sp>
      <p:sp>
        <p:nvSpPr>
          <p:cNvPr id="3" name="Content Placeholder 2"/>
          <p:cNvSpPr>
            <a:spLocks noGrp="1"/>
          </p:cNvSpPr>
          <p:nvPr>
            <p:ph idx="1"/>
          </p:nvPr>
        </p:nvSpPr>
        <p:spPr>
          <a:xfrm>
            <a:off x="228600" y="762000"/>
            <a:ext cx="8610600" cy="5791200"/>
          </a:xfrm>
        </p:spPr>
        <p:txBody>
          <a:bodyPr>
            <a:noAutofit/>
          </a:bodyPr>
          <a:lstStyle/>
          <a:p>
            <a:r>
              <a:rPr lang="en-US" sz="2400" dirty="0" smtClean="0"/>
              <a:t>We can use any descriptive word or words for a variable name.</a:t>
            </a:r>
          </a:p>
          <a:p>
            <a:r>
              <a:rPr lang="en-US" sz="2400" dirty="0" smtClean="0"/>
              <a:t>If a variable name is made up of multiple words, use underscore to separate the words or uppercase the first letter of each word:</a:t>
            </a:r>
            <a:br>
              <a:rPr lang="en-US" sz="2400" dirty="0" smtClean="0"/>
            </a:br>
            <a:r>
              <a:rPr lang="en-US" sz="2400" dirty="0" smtClean="0"/>
              <a:t>                   </a:t>
            </a:r>
            <a:r>
              <a:rPr lang="en-US" sz="2400" dirty="0" err="1" smtClean="0">
                <a:solidFill>
                  <a:schemeClr val="tx2">
                    <a:lumMod val="60000"/>
                    <a:lumOff val="40000"/>
                  </a:schemeClr>
                </a:solidFill>
              </a:rPr>
              <a:t>student_id</a:t>
            </a:r>
            <a:r>
              <a:rPr lang="en-US" sz="2400" smtClean="0">
                <a:solidFill>
                  <a:schemeClr val="tx2">
                    <a:lumMod val="60000"/>
                    <a:lumOff val="40000"/>
                  </a:schemeClr>
                </a:solidFill>
              </a:rPr>
              <a:t>     </a:t>
            </a:r>
            <a:r>
              <a:rPr lang="en-US" sz="2400" smtClean="0"/>
              <a:t>or     </a:t>
            </a:r>
            <a:r>
              <a:rPr lang="en-US" sz="2400" dirty="0" err="1" smtClean="0">
                <a:solidFill>
                  <a:schemeClr val="tx2">
                    <a:lumMod val="60000"/>
                    <a:lumOff val="40000"/>
                  </a:schemeClr>
                </a:solidFill>
              </a:rPr>
              <a:t>payRatePerHour</a:t>
            </a:r>
            <a:endParaRPr lang="en-US" sz="2400" dirty="0" smtClean="0">
              <a:solidFill>
                <a:schemeClr val="tx2">
                  <a:lumMod val="60000"/>
                  <a:lumOff val="40000"/>
                </a:schemeClr>
              </a:solidFill>
            </a:endParaRPr>
          </a:p>
          <a:p>
            <a:r>
              <a:rPr lang="en-US" sz="2400" dirty="0" smtClean="0"/>
              <a:t>A variable name must start with a letter or an underscore, and the rest of the name can be letters, numbers, or underscores.    No other kinds of characters can be used in a variable name.</a:t>
            </a:r>
          </a:p>
          <a:p>
            <a:r>
              <a:rPr lang="en-US" sz="2400" dirty="0" smtClean="0"/>
              <a:t>Variable names are case sensitive.  </a:t>
            </a:r>
            <a:r>
              <a:rPr lang="en-US" sz="2400" dirty="0" smtClean="0">
                <a:solidFill>
                  <a:schemeClr val="tx2">
                    <a:lumMod val="60000"/>
                    <a:lumOff val="40000"/>
                  </a:schemeClr>
                </a:solidFill>
              </a:rPr>
              <a:t>Age</a:t>
            </a:r>
            <a:r>
              <a:rPr lang="en-US" sz="2400" dirty="0" smtClean="0"/>
              <a:t> is not the same as </a:t>
            </a:r>
            <a:r>
              <a:rPr lang="en-US" sz="2400" dirty="0" smtClean="0">
                <a:solidFill>
                  <a:schemeClr val="tx2">
                    <a:lumMod val="60000"/>
                    <a:lumOff val="40000"/>
                  </a:schemeClr>
                </a:solidFill>
              </a:rPr>
              <a:t>age</a:t>
            </a:r>
            <a:r>
              <a:rPr lang="en-US" sz="2400" dirty="0" smtClean="0"/>
              <a:t> or </a:t>
            </a:r>
            <a:r>
              <a:rPr lang="en-US" sz="2400" dirty="0" smtClean="0">
                <a:solidFill>
                  <a:schemeClr val="tx2">
                    <a:lumMod val="60000"/>
                    <a:lumOff val="40000"/>
                  </a:schemeClr>
                </a:solidFill>
              </a:rPr>
              <a:t>AGE</a:t>
            </a:r>
            <a:r>
              <a:rPr lang="en-US" sz="2400" dirty="0" smtClean="0"/>
              <a:t>.</a:t>
            </a:r>
          </a:p>
          <a:p>
            <a:r>
              <a:rPr lang="en-US" sz="2400" dirty="0" smtClean="0"/>
              <a:t>A variable name should be descriptive so it’s easy to remember what kind of data is stored there.</a:t>
            </a:r>
          </a:p>
          <a:p>
            <a:pPr>
              <a:buNone/>
            </a:pPr>
            <a:endParaRPr lang="en-US"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Data Type of a Variable</a:t>
            </a:r>
            <a:endParaRPr lang="en-US" sz="2400" dirty="0"/>
          </a:p>
        </p:txBody>
      </p:sp>
      <p:sp>
        <p:nvSpPr>
          <p:cNvPr id="3" name="Content Placeholder 2"/>
          <p:cNvSpPr>
            <a:spLocks noGrp="1"/>
          </p:cNvSpPr>
          <p:nvPr>
            <p:ph idx="1"/>
          </p:nvPr>
        </p:nvSpPr>
        <p:spPr>
          <a:xfrm>
            <a:off x="228600" y="762000"/>
            <a:ext cx="8610600" cy="5791200"/>
          </a:xfrm>
        </p:spPr>
        <p:txBody>
          <a:bodyPr>
            <a:noAutofit/>
          </a:bodyPr>
          <a:lstStyle/>
          <a:p>
            <a:r>
              <a:rPr lang="en-US" sz="2400" dirty="0" smtClean="0"/>
              <a:t>A variable data type changes depending on the type of data that is stored.</a:t>
            </a:r>
          </a:p>
          <a:p>
            <a:r>
              <a:rPr lang="en-US" sz="2400" dirty="0" smtClean="0"/>
              <a:t>To see what type of data is stored in a variable, use </a:t>
            </a:r>
            <a:r>
              <a:rPr lang="en-US" sz="2400" dirty="0" smtClean="0">
                <a:solidFill>
                  <a:schemeClr val="tx2">
                    <a:lumMod val="60000"/>
                    <a:lumOff val="40000"/>
                  </a:schemeClr>
                </a:solidFill>
              </a:rPr>
              <a:t>type</a:t>
            </a:r>
          </a:p>
        </p:txBody>
      </p:sp>
      <p:pic>
        <p:nvPicPr>
          <p:cNvPr id="4" name="Picture 3" descr="mod3_2.PNG"/>
          <p:cNvPicPr>
            <a:picLocks noChangeAspect="1"/>
          </p:cNvPicPr>
          <p:nvPr/>
        </p:nvPicPr>
        <p:blipFill>
          <a:blip r:embed="rId2" cstate="print"/>
          <a:stretch>
            <a:fillRect/>
          </a:stretch>
        </p:blipFill>
        <p:spPr>
          <a:xfrm>
            <a:off x="2590800" y="2209800"/>
            <a:ext cx="2899487" cy="251460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Keywords </a:t>
            </a:r>
            <a:r>
              <a:rPr lang="en-US" sz="2400" dirty="0" smtClean="0"/>
              <a:t>(1 of 2)</a:t>
            </a:r>
            <a:endParaRPr lang="en-US" sz="2400" dirty="0"/>
          </a:p>
        </p:txBody>
      </p:sp>
      <p:sp>
        <p:nvSpPr>
          <p:cNvPr id="3" name="Content Placeholder 2"/>
          <p:cNvSpPr>
            <a:spLocks noGrp="1"/>
          </p:cNvSpPr>
          <p:nvPr>
            <p:ph idx="1"/>
          </p:nvPr>
        </p:nvSpPr>
        <p:spPr>
          <a:xfrm>
            <a:off x="304800" y="838200"/>
            <a:ext cx="8458200" cy="5715000"/>
          </a:xfrm>
        </p:spPr>
        <p:txBody>
          <a:bodyPr>
            <a:noAutofit/>
          </a:bodyPr>
          <a:lstStyle/>
          <a:p>
            <a:r>
              <a:rPr lang="en-US" sz="2400" dirty="0" smtClean="0"/>
              <a:t>Sometime, even when you name a variable correctly (using only letters, numbers, and underscores), you still get mysterious syntax error messages:</a:t>
            </a:r>
          </a:p>
          <a:p>
            <a:endParaRPr lang="en-US" sz="2400" dirty="0" smtClean="0"/>
          </a:p>
          <a:p>
            <a:endParaRPr lang="en-US" sz="2400" dirty="0" smtClean="0"/>
          </a:p>
          <a:p>
            <a:r>
              <a:rPr lang="en-US" sz="2400" dirty="0" smtClean="0"/>
              <a:t>This is because the word </a:t>
            </a:r>
            <a:r>
              <a:rPr lang="en-US" sz="2400" dirty="0" smtClean="0">
                <a:solidFill>
                  <a:schemeClr val="tx2">
                    <a:lumMod val="60000"/>
                    <a:lumOff val="40000"/>
                  </a:schemeClr>
                </a:solidFill>
              </a:rPr>
              <a:t>class</a:t>
            </a:r>
            <a:r>
              <a:rPr lang="en-US" sz="2400" dirty="0" smtClean="0"/>
              <a:t> is a keyword in the Python language.</a:t>
            </a:r>
          </a:p>
          <a:p>
            <a:r>
              <a:rPr lang="en-US" sz="2400" dirty="0" smtClean="0"/>
              <a:t>All programming languages contain keywords that are specific to the language.</a:t>
            </a:r>
          </a:p>
          <a:p>
            <a:r>
              <a:rPr lang="en-US" sz="2400" dirty="0" smtClean="0"/>
              <a:t>A </a:t>
            </a:r>
            <a:r>
              <a:rPr lang="en-US" sz="2400" i="1" dirty="0" smtClean="0"/>
              <a:t>keyword</a:t>
            </a:r>
            <a:r>
              <a:rPr lang="en-US" sz="2400" dirty="0" smtClean="0"/>
              <a:t> is a word that has a specific meaning to the Python interpreter, therefore it cannot be used as an identifier. (Remember what an identifier is?)</a:t>
            </a:r>
            <a:br>
              <a:rPr lang="en-US" sz="2400" dirty="0" smtClean="0"/>
            </a:br>
            <a:r>
              <a:rPr lang="en-US" sz="2400" dirty="0" smtClean="0"/>
              <a:t>In this case, the word </a:t>
            </a:r>
            <a:r>
              <a:rPr lang="en-US" sz="2400" dirty="0" smtClean="0">
                <a:solidFill>
                  <a:schemeClr val="tx2">
                    <a:lumMod val="60000"/>
                    <a:lumOff val="40000"/>
                  </a:schemeClr>
                </a:solidFill>
              </a:rPr>
              <a:t>class</a:t>
            </a:r>
            <a:r>
              <a:rPr lang="en-US" sz="2400" dirty="0" smtClean="0"/>
              <a:t> is used in Python to declare a data type (more on this later).</a:t>
            </a:r>
          </a:p>
          <a:p>
            <a:endParaRPr lang="en-US" sz="2400" dirty="0" smtClean="0"/>
          </a:p>
          <a:p>
            <a:pPr>
              <a:buNone/>
            </a:pPr>
            <a:endParaRPr lang="en-US" sz="2400" dirty="0" smtClean="0"/>
          </a:p>
        </p:txBody>
      </p:sp>
      <p:pic>
        <p:nvPicPr>
          <p:cNvPr id="4" name="Picture 3" descr="mod3_3.PNG"/>
          <p:cNvPicPr>
            <a:picLocks noChangeAspect="1"/>
          </p:cNvPicPr>
          <p:nvPr/>
        </p:nvPicPr>
        <p:blipFill>
          <a:blip r:embed="rId2" cstate="print"/>
          <a:stretch>
            <a:fillRect/>
          </a:stretch>
        </p:blipFill>
        <p:spPr>
          <a:xfrm>
            <a:off x="2209801" y="2057400"/>
            <a:ext cx="4572000" cy="651831"/>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Keywords </a:t>
            </a:r>
            <a:r>
              <a:rPr lang="en-US" sz="2400" dirty="0" smtClean="0"/>
              <a:t>(2 of 2)</a:t>
            </a:r>
            <a:endParaRPr lang="en-US" sz="2400" dirty="0"/>
          </a:p>
        </p:txBody>
      </p:sp>
      <p:sp>
        <p:nvSpPr>
          <p:cNvPr id="3" name="Content Placeholder 2"/>
          <p:cNvSpPr>
            <a:spLocks noGrp="1"/>
          </p:cNvSpPr>
          <p:nvPr>
            <p:ph idx="1"/>
          </p:nvPr>
        </p:nvSpPr>
        <p:spPr>
          <a:xfrm>
            <a:off x="304800" y="838200"/>
            <a:ext cx="8458200" cy="5715000"/>
          </a:xfrm>
        </p:spPr>
        <p:txBody>
          <a:bodyPr>
            <a:noAutofit/>
          </a:bodyPr>
          <a:lstStyle/>
          <a:p>
            <a:r>
              <a:rPr lang="en-US" sz="2400" dirty="0" smtClean="0"/>
              <a:t>Here is a list of Python keywords that should not be used as variable names:</a:t>
            </a:r>
          </a:p>
          <a:p>
            <a:endParaRPr lang="en-US" sz="2400" dirty="0" smtClean="0"/>
          </a:p>
          <a:p>
            <a:endParaRPr lang="en-US" sz="2400" dirty="0" smtClean="0"/>
          </a:p>
          <a:p>
            <a:endParaRPr lang="en-US" sz="2400" dirty="0" smtClean="0"/>
          </a:p>
          <a:p>
            <a:endParaRPr lang="en-US" sz="2400" dirty="0" smtClean="0"/>
          </a:p>
          <a:p>
            <a:pPr>
              <a:buNone/>
            </a:pPr>
            <a:endParaRPr lang="en-US" sz="2400" dirty="0" smtClean="0"/>
          </a:p>
          <a:p>
            <a:r>
              <a:rPr lang="en-US" sz="2400" dirty="0" smtClean="0"/>
              <a:t>You don’t need to memorize the list of keywords. As we go through the quarter you will use some of these keywords and learn their meaning. Except for the word </a:t>
            </a:r>
            <a:r>
              <a:rPr lang="en-US" sz="2400" dirty="0" smtClean="0">
                <a:solidFill>
                  <a:schemeClr val="tx2">
                    <a:lumMod val="60000"/>
                    <a:lumOff val="40000"/>
                  </a:schemeClr>
                </a:solidFill>
              </a:rPr>
              <a:t>class</a:t>
            </a:r>
            <a:r>
              <a:rPr lang="en-US" sz="2400" dirty="0" smtClean="0"/>
              <a:t>, most of the keywords are not “natural” variable names because most descriptive variable names are nouns such as </a:t>
            </a:r>
            <a:r>
              <a:rPr lang="en-US" sz="2400" dirty="0" err="1" smtClean="0"/>
              <a:t>tax_rate</a:t>
            </a:r>
            <a:r>
              <a:rPr lang="en-US" sz="2400" dirty="0" smtClean="0"/>
              <a:t>, total, count, </a:t>
            </a:r>
            <a:r>
              <a:rPr lang="en-US" sz="2400" dirty="0" err="1" smtClean="0"/>
              <a:t>yearOfBirth</a:t>
            </a:r>
            <a:r>
              <a:rPr lang="en-US" sz="2400" dirty="0" smtClean="0"/>
              <a:t>, etc., while most keywords are not nouns.</a:t>
            </a:r>
          </a:p>
          <a:p>
            <a:pPr>
              <a:buNone/>
            </a:pPr>
            <a:endParaRPr lang="en-US" sz="2400" dirty="0" smtClean="0"/>
          </a:p>
        </p:txBody>
      </p:sp>
      <p:pic>
        <p:nvPicPr>
          <p:cNvPr id="5" name="Picture 4" descr="mod3_4.PNG"/>
          <p:cNvPicPr>
            <a:picLocks noChangeAspect="1"/>
          </p:cNvPicPr>
          <p:nvPr/>
        </p:nvPicPr>
        <p:blipFill>
          <a:blip r:embed="rId2" cstate="print"/>
          <a:stretch>
            <a:fillRect/>
          </a:stretch>
        </p:blipFill>
        <p:spPr>
          <a:xfrm>
            <a:off x="1676400" y="1752600"/>
            <a:ext cx="5872205" cy="1890726"/>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Demo </a:t>
            </a:r>
            <a:endParaRPr lang="en-US" sz="2400" dirty="0"/>
          </a:p>
        </p:txBody>
      </p:sp>
      <p:sp>
        <p:nvSpPr>
          <p:cNvPr id="3" name="Content Placeholder 2"/>
          <p:cNvSpPr>
            <a:spLocks noGrp="1"/>
          </p:cNvSpPr>
          <p:nvPr>
            <p:ph idx="1"/>
          </p:nvPr>
        </p:nvSpPr>
        <p:spPr>
          <a:xfrm>
            <a:off x="914400" y="1219200"/>
            <a:ext cx="7315200" cy="5334000"/>
          </a:xfrm>
        </p:spPr>
        <p:txBody>
          <a:bodyPr>
            <a:noAutofit/>
          </a:bodyPr>
          <a:lstStyle/>
          <a:p>
            <a:pPr algn="ctr">
              <a:buNone/>
            </a:pPr>
            <a:endParaRPr lang="en-US" sz="2400" dirty="0" smtClean="0"/>
          </a:p>
          <a:p>
            <a:pPr algn="ctr">
              <a:buNone/>
            </a:pPr>
            <a:endParaRPr lang="en-US" sz="2400" dirty="0" smtClean="0"/>
          </a:p>
          <a:p>
            <a:pPr algn="ctr">
              <a:buNone/>
            </a:pPr>
            <a:r>
              <a:rPr lang="en-US" sz="2400" dirty="0" smtClean="0"/>
              <a:t>Click for a video </a:t>
            </a:r>
            <a:r>
              <a:rPr lang="en-US" sz="2400" dirty="0" smtClean="0">
                <a:hlinkClick r:id="rId2"/>
              </a:rPr>
              <a:t>demo </a:t>
            </a:r>
            <a:r>
              <a:rPr lang="en-US" sz="2400" dirty="0" smtClean="0"/>
              <a:t>discussing variables</a:t>
            </a:r>
          </a:p>
          <a:p>
            <a:pPr algn="ctr"/>
            <a:endParaRPr lang="en-US" sz="2400" dirty="0" smtClean="0"/>
          </a:p>
          <a:p>
            <a:pPr algn="ctr"/>
            <a:endParaRPr lang="en-US" sz="2400" dirty="0" smtClean="0"/>
          </a:p>
          <a:p>
            <a:pPr algn="ctr"/>
            <a:endParaRPr lang="en-US" sz="2400" dirty="0" smtClean="0"/>
          </a:p>
          <a:p>
            <a:pPr algn="ctr">
              <a:buNone/>
            </a:pPr>
            <a:endParaRPr lang="en-US" sz="2400" dirty="0" smtClean="0"/>
          </a:p>
          <a:p>
            <a:pPr algn="ctr">
              <a:buNone/>
            </a:pPr>
            <a:endParaRPr lang="en-US"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Output </a:t>
            </a:r>
            <a:r>
              <a:rPr lang="en-US" sz="2400" dirty="0" smtClean="0"/>
              <a:t>(1 of 2)</a:t>
            </a:r>
            <a:endParaRPr lang="en-US" sz="2400" dirty="0"/>
          </a:p>
        </p:txBody>
      </p:sp>
      <p:sp>
        <p:nvSpPr>
          <p:cNvPr id="3" name="Content Placeholder 2"/>
          <p:cNvSpPr>
            <a:spLocks noGrp="1"/>
          </p:cNvSpPr>
          <p:nvPr>
            <p:ph idx="1"/>
          </p:nvPr>
        </p:nvSpPr>
        <p:spPr>
          <a:xfrm>
            <a:off x="304800" y="838200"/>
            <a:ext cx="8458200" cy="5715000"/>
          </a:xfrm>
        </p:spPr>
        <p:txBody>
          <a:bodyPr>
            <a:noAutofit/>
          </a:bodyPr>
          <a:lstStyle/>
          <a:p>
            <a:r>
              <a:rPr lang="en-US" sz="2400" dirty="0" smtClean="0"/>
              <a:t>So far we’ve seen how to print a text string or a number by using the </a:t>
            </a:r>
            <a:r>
              <a:rPr lang="en-US" sz="2400" dirty="0" smtClean="0">
                <a:solidFill>
                  <a:schemeClr val="tx2">
                    <a:lumMod val="60000"/>
                    <a:lumOff val="40000"/>
                  </a:schemeClr>
                </a:solidFill>
              </a:rPr>
              <a:t>print</a:t>
            </a:r>
            <a:r>
              <a:rPr lang="en-US" sz="2400" dirty="0" smtClean="0"/>
              <a:t> function</a:t>
            </a:r>
          </a:p>
          <a:p>
            <a:r>
              <a:rPr lang="en-US" sz="2400" dirty="0" smtClean="0">
                <a:solidFill>
                  <a:schemeClr val="tx2">
                    <a:lumMod val="60000"/>
                    <a:lumOff val="40000"/>
                  </a:schemeClr>
                </a:solidFill>
              </a:rPr>
              <a:t>print</a:t>
            </a:r>
            <a:r>
              <a:rPr lang="en-US" sz="2400" dirty="0" smtClean="0"/>
              <a:t> can also print more than one data values if we give </a:t>
            </a:r>
            <a:r>
              <a:rPr lang="en-US" sz="2400" dirty="0" smtClean="0">
                <a:solidFill>
                  <a:schemeClr val="tx2">
                    <a:lumMod val="60000"/>
                    <a:lumOff val="40000"/>
                  </a:schemeClr>
                </a:solidFill>
              </a:rPr>
              <a:t>print</a:t>
            </a:r>
            <a:r>
              <a:rPr lang="en-US" sz="2400" dirty="0" smtClean="0"/>
              <a:t> a list of data values, separated by comma:</a:t>
            </a:r>
          </a:p>
          <a:p>
            <a:endParaRPr lang="en-US" sz="2400" dirty="0" smtClean="0"/>
          </a:p>
          <a:p>
            <a:endParaRPr lang="en-US" sz="2400" dirty="0" smtClean="0"/>
          </a:p>
          <a:p>
            <a:pPr marL="857250" lvl="1" indent="-457200">
              <a:spcBef>
                <a:spcPts val="2400"/>
              </a:spcBef>
              <a:buFont typeface="+mj-lt"/>
              <a:buAutoNum type="alphaLcParenR"/>
            </a:pPr>
            <a:r>
              <a:rPr lang="en-US" sz="2400" dirty="0" smtClean="0"/>
              <a:t>Set num to 10</a:t>
            </a:r>
          </a:p>
          <a:p>
            <a:pPr marL="857250" lvl="1" indent="-457200">
              <a:spcBef>
                <a:spcPts val="0"/>
              </a:spcBef>
              <a:buFont typeface="+mj-lt"/>
              <a:buAutoNum type="alphaLcParenR"/>
            </a:pPr>
            <a:r>
              <a:rPr lang="en-US" sz="2400" dirty="0" smtClean="0"/>
              <a:t>For the input of print, we have 4 comma separated values:</a:t>
            </a:r>
          </a:p>
          <a:p>
            <a:pPr marL="1257300" lvl="2" indent="-457200">
              <a:spcBef>
                <a:spcPts val="0"/>
              </a:spcBef>
              <a:buFont typeface="+mj-lt"/>
              <a:buAutoNum type="arabicPeriod"/>
            </a:pPr>
            <a:r>
              <a:rPr lang="en-US" sz="2000" dirty="0" smtClean="0"/>
              <a:t>A text string, which is printed to screen as expected.</a:t>
            </a:r>
          </a:p>
          <a:p>
            <a:pPr marL="1257300" lvl="2" indent="-457200">
              <a:spcBef>
                <a:spcPts val="0"/>
              </a:spcBef>
              <a:buFont typeface="+mj-lt"/>
              <a:buAutoNum type="arabicPeriod"/>
            </a:pPr>
            <a:r>
              <a:rPr lang="en-US" sz="2000" dirty="0" smtClean="0"/>
              <a:t>A variable name, the data in the variable (the value 10) is printed.</a:t>
            </a:r>
          </a:p>
          <a:p>
            <a:pPr marL="1257300" lvl="2" indent="-457200">
              <a:spcBef>
                <a:spcPts val="0"/>
              </a:spcBef>
              <a:buFont typeface="+mj-lt"/>
              <a:buAutoNum type="arabicPeriod"/>
            </a:pPr>
            <a:r>
              <a:rPr lang="en-US" sz="2000" dirty="0" smtClean="0"/>
              <a:t>A text string, which is printed to screen as expected, with the exception of the </a:t>
            </a:r>
            <a:r>
              <a:rPr lang="en-US" sz="2000" dirty="0" smtClean="0">
                <a:solidFill>
                  <a:schemeClr val="tx2">
                    <a:lumMod val="60000"/>
                    <a:lumOff val="40000"/>
                  </a:schemeClr>
                </a:solidFill>
              </a:rPr>
              <a:t>\n</a:t>
            </a:r>
            <a:r>
              <a:rPr lang="en-US" sz="2000" dirty="0" smtClean="0"/>
              <a:t> characters (in front of the word ‘and’). The </a:t>
            </a:r>
            <a:r>
              <a:rPr lang="en-US" sz="2000" dirty="0" smtClean="0">
                <a:solidFill>
                  <a:schemeClr val="tx2">
                    <a:lumMod val="60000"/>
                    <a:lumOff val="40000"/>
                  </a:schemeClr>
                </a:solidFill>
              </a:rPr>
              <a:t>\n</a:t>
            </a:r>
            <a:r>
              <a:rPr lang="en-US" sz="2000" dirty="0" smtClean="0"/>
              <a:t> inside quotes tells </a:t>
            </a:r>
            <a:r>
              <a:rPr lang="en-US" sz="2000" dirty="0" smtClean="0">
                <a:solidFill>
                  <a:schemeClr val="tx2">
                    <a:lumMod val="60000"/>
                    <a:lumOff val="40000"/>
                  </a:schemeClr>
                </a:solidFill>
              </a:rPr>
              <a:t>print</a:t>
            </a:r>
            <a:r>
              <a:rPr lang="en-US" sz="2000" dirty="0" smtClean="0"/>
              <a:t> to move to the next line of output before printing the next values. This is why there are 2 lines of output.</a:t>
            </a:r>
          </a:p>
          <a:p>
            <a:pPr marL="1257300" lvl="2" indent="-457200">
              <a:spcBef>
                <a:spcPts val="0"/>
              </a:spcBef>
              <a:buFont typeface="+mj-lt"/>
              <a:buAutoNum type="arabicPeriod"/>
            </a:pPr>
            <a:r>
              <a:rPr lang="en-US" sz="2000" dirty="0" smtClean="0"/>
              <a:t>A numeric value, which is printed as expected.</a:t>
            </a:r>
            <a:endParaRPr lang="en-US" sz="2400" dirty="0" smtClean="0"/>
          </a:p>
          <a:p>
            <a:pPr>
              <a:buNone/>
            </a:pPr>
            <a:endParaRPr lang="en-US" sz="2400" dirty="0" smtClean="0"/>
          </a:p>
          <a:p>
            <a:pPr>
              <a:buNone/>
            </a:pPr>
            <a:endParaRPr lang="en-US" sz="2400" dirty="0" smtClean="0"/>
          </a:p>
        </p:txBody>
      </p:sp>
      <p:pic>
        <p:nvPicPr>
          <p:cNvPr id="7" name="Picture 6" descr="mod3_5.PNG"/>
          <p:cNvPicPr>
            <a:picLocks noChangeAspect="1"/>
          </p:cNvPicPr>
          <p:nvPr/>
        </p:nvPicPr>
        <p:blipFill>
          <a:blip r:embed="rId2" cstate="print"/>
          <a:stretch>
            <a:fillRect/>
          </a:stretch>
        </p:blipFill>
        <p:spPr>
          <a:xfrm>
            <a:off x="457200" y="2514600"/>
            <a:ext cx="8305800" cy="106680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Intro</a:t>
            </a:r>
            <a:endParaRPr lang="en-US" sz="2800" dirty="0"/>
          </a:p>
        </p:txBody>
      </p:sp>
      <p:sp>
        <p:nvSpPr>
          <p:cNvPr id="3" name="Content Placeholder 2"/>
          <p:cNvSpPr>
            <a:spLocks noGrp="1"/>
          </p:cNvSpPr>
          <p:nvPr>
            <p:ph idx="1"/>
          </p:nvPr>
        </p:nvSpPr>
        <p:spPr>
          <a:xfrm>
            <a:off x="533400" y="838200"/>
            <a:ext cx="8001000" cy="5562600"/>
          </a:xfrm>
        </p:spPr>
        <p:txBody>
          <a:bodyPr>
            <a:noAutofit/>
          </a:bodyPr>
          <a:lstStyle/>
          <a:p>
            <a:r>
              <a:rPr lang="en-US" sz="2400" dirty="0" smtClean="0"/>
              <a:t>In this module we learn new Python instructions so we can tell the computer to do more tasks:</a:t>
            </a:r>
          </a:p>
          <a:p>
            <a:pPr lvl="1"/>
            <a:r>
              <a:rPr lang="en-US" sz="2400" dirty="0" smtClean="0"/>
              <a:t>Instructions to tell the computer to do arithmetic computation.</a:t>
            </a:r>
          </a:p>
          <a:p>
            <a:pPr lvl="1"/>
            <a:r>
              <a:rPr lang="en-US" sz="2400" dirty="0" smtClean="0"/>
              <a:t>Instructions to have our script interact with the user.</a:t>
            </a:r>
          </a:p>
          <a:p>
            <a:r>
              <a:rPr lang="en-US" sz="2400" dirty="0" smtClean="0"/>
              <a:t>We also learn how to document our script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Output </a:t>
            </a:r>
            <a:r>
              <a:rPr lang="en-US" sz="2400" dirty="0" smtClean="0"/>
              <a:t>(2 of 2)</a:t>
            </a:r>
            <a:endParaRPr lang="en-US" sz="2400" dirty="0"/>
          </a:p>
        </p:txBody>
      </p:sp>
      <p:sp>
        <p:nvSpPr>
          <p:cNvPr id="3" name="Content Placeholder 2"/>
          <p:cNvSpPr>
            <a:spLocks noGrp="1"/>
          </p:cNvSpPr>
          <p:nvPr>
            <p:ph idx="1"/>
          </p:nvPr>
        </p:nvSpPr>
        <p:spPr>
          <a:xfrm>
            <a:off x="304800" y="838200"/>
            <a:ext cx="8458200" cy="5715000"/>
          </a:xfrm>
        </p:spPr>
        <p:txBody>
          <a:bodyPr>
            <a:noAutofit/>
          </a:bodyPr>
          <a:lstStyle/>
          <a:p>
            <a:r>
              <a:rPr lang="en-US" sz="2400" dirty="0" smtClean="0">
                <a:solidFill>
                  <a:schemeClr val="tx2">
                    <a:lumMod val="60000"/>
                    <a:lumOff val="40000"/>
                  </a:schemeClr>
                </a:solidFill>
              </a:rPr>
              <a:t>print</a:t>
            </a:r>
            <a:r>
              <a:rPr lang="en-US" sz="2400" dirty="0" smtClean="0"/>
              <a:t> can also be used to print the result of an expression:</a:t>
            </a:r>
          </a:p>
          <a:p>
            <a:endParaRPr lang="en-US" sz="2400" dirty="0" smtClean="0"/>
          </a:p>
          <a:p>
            <a:endParaRPr lang="en-US" sz="2400" dirty="0" smtClean="0"/>
          </a:p>
          <a:p>
            <a:pPr marL="1257300" lvl="2" indent="-457200">
              <a:spcBef>
                <a:spcPts val="0"/>
              </a:spcBef>
              <a:buFont typeface="+mj-lt"/>
              <a:buAutoNum type="arabicPeriod"/>
            </a:pPr>
            <a:endParaRPr lang="en-US" sz="2000" dirty="0" smtClean="0"/>
          </a:p>
          <a:p>
            <a:pPr marL="457200" indent="-457200">
              <a:buFont typeface="+mj-lt"/>
              <a:buAutoNum type="arabicPeriod"/>
            </a:pPr>
            <a:endParaRPr lang="en-US" sz="2400" dirty="0" smtClean="0"/>
          </a:p>
          <a:p>
            <a:endParaRPr lang="en-US" sz="2400" dirty="0" smtClean="0"/>
          </a:p>
          <a:p>
            <a:endParaRPr lang="en-US" sz="2400" dirty="0" smtClean="0"/>
          </a:p>
          <a:p>
            <a:endParaRPr lang="en-US" sz="2400" dirty="0" smtClean="0"/>
          </a:p>
          <a:p>
            <a:endParaRPr lang="en-US" sz="2400" dirty="0" smtClean="0"/>
          </a:p>
          <a:p>
            <a:pPr>
              <a:buNone/>
            </a:pPr>
            <a:endParaRPr lang="en-US" sz="2400" dirty="0" smtClean="0"/>
          </a:p>
          <a:p>
            <a:pPr>
              <a:buNone/>
            </a:pPr>
            <a:endParaRPr lang="en-US" sz="2400" dirty="0" smtClean="0"/>
          </a:p>
        </p:txBody>
      </p:sp>
      <p:pic>
        <p:nvPicPr>
          <p:cNvPr id="5" name="Picture 4" descr="mod3_6.PNG"/>
          <p:cNvPicPr>
            <a:picLocks noChangeAspect="1"/>
          </p:cNvPicPr>
          <p:nvPr/>
        </p:nvPicPr>
        <p:blipFill>
          <a:blip r:embed="rId2" cstate="print"/>
          <a:stretch>
            <a:fillRect/>
          </a:stretch>
        </p:blipFill>
        <p:spPr>
          <a:xfrm>
            <a:off x="1295400" y="1676400"/>
            <a:ext cx="6377746" cy="144780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Input </a:t>
            </a:r>
            <a:r>
              <a:rPr lang="en-US" sz="2400" dirty="0" smtClean="0"/>
              <a:t>(1 of 2)</a:t>
            </a:r>
            <a:endParaRPr lang="en-US" sz="2400" dirty="0"/>
          </a:p>
        </p:txBody>
      </p:sp>
      <p:sp>
        <p:nvSpPr>
          <p:cNvPr id="3" name="Content Placeholder 2"/>
          <p:cNvSpPr>
            <a:spLocks noGrp="1"/>
          </p:cNvSpPr>
          <p:nvPr>
            <p:ph idx="1"/>
          </p:nvPr>
        </p:nvSpPr>
        <p:spPr>
          <a:xfrm>
            <a:off x="381000" y="838200"/>
            <a:ext cx="8382000" cy="5715000"/>
          </a:xfrm>
        </p:spPr>
        <p:txBody>
          <a:bodyPr>
            <a:noAutofit/>
          </a:bodyPr>
          <a:lstStyle/>
          <a:p>
            <a:r>
              <a:rPr lang="en-US" sz="2400" dirty="0" smtClean="0"/>
              <a:t>A script can have many sources of input data, such as a sensor, database, microphone, text file, mouse, etc.</a:t>
            </a:r>
          </a:p>
          <a:p>
            <a:r>
              <a:rPr lang="en-US" sz="2400" dirty="0" smtClean="0"/>
              <a:t>One of the most common input is from the keyboard, when a user types in some data.</a:t>
            </a:r>
          </a:p>
          <a:p>
            <a:r>
              <a:rPr lang="en-US" sz="2400" dirty="0" smtClean="0"/>
              <a:t>To read data from the user, Python provides the </a:t>
            </a:r>
            <a:r>
              <a:rPr lang="en-US" sz="2400" dirty="0" smtClean="0">
                <a:solidFill>
                  <a:schemeClr val="tx2">
                    <a:lumMod val="60000"/>
                    <a:lumOff val="40000"/>
                  </a:schemeClr>
                </a:solidFill>
              </a:rPr>
              <a:t>input</a:t>
            </a:r>
            <a:r>
              <a:rPr lang="en-US" sz="2400" dirty="0" smtClean="0"/>
              <a:t> function.</a:t>
            </a:r>
          </a:p>
          <a:p>
            <a:r>
              <a:rPr lang="en-US" sz="2400" dirty="0" smtClean="0"/>
              <a:t>Format:      variable = input(“prompt string”)</a:t>
            </a:r>
          </a:p>
          <a:p>
            <a:pPr lvl="1"/>
            <a:r>
              <a:rPr lang="en-US" sz="2400" dirty="0" smtClean="0"/>
              <a:t>variable is used to store the user input from the keyboard</a:t>
            </a:r>
          </a:p>
          <a:p>
            <a:pPr lvl="1"/>
            <a:r>
              <a:rPr lang="en-US" sz="2400" dirty="0" smtClean="0"/>
              <a:t>prompt string is the text that we print to screen to ask for input data</a:t>
            </a:r>
          </a:p>
          <a:p>
            <a:r>
              <a:rPr lang="en-US" sz="2400" dirty="0" smtClean="0"/>
              <a:t>Example:</a:t>
            </a:r>
          </a:p>
          <a:p>
            <a:endParaRPr lang="en-US" sz="2400" dirty="0" smtClean="0"/>
          </a:p>
          <a:p>
            <a:endParaRPr lang="en-US" sz="2400" dirty="0" smtClean="0"/>
          </a:p>
          <a:p>
            <a:pPr marL="1257300" lvl="2" indent="-457200">
              <a:spcBef>
                <a:spcPts val="0"/>
              </a:spcBef>
              <a:buFont typeface="+mj-lt"/>
              <a:buAutoNum type="arabicPeriod"/>
            </a:pPr>
            <a:endParaRPr lang="en-US" sz="2000" dirty="0" smtClean="0"/>
          </a:p>
          <a:p>
            <a:pPr>
              <a:buNone/>
            </a:pPr>
            <a:endParaRPr lang="en-US" sz="2400" dirty="0" smtClean="0"/>
          </a:p>
          <a:p>
            <a:pPr>
              <a:buNone/>
            </a:pPr>
            <a:endParaRPr lang="en-US" sz="2400" dirty="0" smtClean="0"/>
          </a:p>
          <a:p>
            <a:pPr>
              <a:buNone/>
            </a:pPr>
            <a:endParaRPr lang="en-US" sz="2400" dirty="0" smtClean="0"/>
          </a:p>
        </p:txBody>
      </p:sp>
      <p:sp>
        <p:nvSpPr>
          <p:cNvPr id="15" name="Oval 14"/>
          <p:cNvSpPr/>
          <p:nvPr/>
        </p:nvSpPr>
        <p:spPr>
          <a:xfrm>
            <a:off x="3657600" y="5334000"/>
            <a:ext cx="914400" cy="304800"/>
          </a:xfrm>
          <a:prstGeom prst="ellipse">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838199" y="4572000"/>
            <a:ext cx="7708351" cy="1664732"/>
            <a:chOff x="838199" y="4572000"/>
            <a:chExt cx="7708351" cy="1664732"/>
          </a:xfrm>
        </p:grpSpPr>
        <p:grpSp>
          <p:nvGrpSpPr>
            <p:cNvPr id="20" name="Group 19"/>
            <p:cNvGrpSpPr/>
            <p:nvPr/>
          </p:nvGrpSpPr>
          <p:grpSpPr>
            <a:xfrm>
              <a:off x="5181600" y="4572000"/>
              <a:ext cx="3309405" cy="457200"/>
              <a:chOff x="5181600" y="4572000"/>
              <a:chExt cx="3309405" cy="457200"/>
            </a:xfrm>
          </p:grpSpPr>
          <p:sp>
            <p:nvSpPr>
              <p:cNvPr id="8" name="TextBox 7"/>
              <p:cNvSpPr txBox="1"/>
              <p:nvPr/>
            </p:nvSpPr>
            <p:spPr>
              <a:xfrm>
                <a:off x="5486400" y="4572000"/>
                <a:ext cx="3004605" cy="369332"/>
              </a:xfrm>
              <a:prstGeom prst="rect">
                <a:avLst/>
              </a:prstGeom>
              <a:noFill/>
            </p:spPr>
            <p:txBody>
              <a:bodyPr wrap="none" rtlCol="0">
                <a:spAutoFit/>
              </a:bodyPr>
              <a:lstStyle/>
              <a:p>
                <a:r>
                  <a:rPr lang="en-US" dirty="0" smtClean="0">
                    <a:solidFill>
                      <a:srgbClr val="C00000"/>
                    </a:solidFill>
                  </a:rPr>
                  <a:t>Prompt and read in user input</a:t>
                </a:r>
                <a:endParaRPr lang="en-US" dirty="0">
                  <a:solidFill>
                    <a:srgbClr val="C00000"/>
                  </a:solidFill>
                </a:endParaRPr>
              </a:p>
            </p:txBody>
          </p:sp>
          <p:cxnSp>
            <p:nvCxnSpPr>
              <p:cNvPr id="10" name="Straight Arrow Connector 9"/>
              <p:cNvCxnSpPr>
                <a:stCxn id="8" idx="1"/>
              </p:cNvCxnSpPr>
              <p:nvPr/>
            </p:nvCxnSpPr>
            <p:spPr>
              <a:xfrm flipH="1">
                <a:off x="5181600" y="4756666"/>
                <a:ext cx="304800" cy="27253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838199" y="5029200"/>
              <a:ext cx="7581568" cy="1143000"/>
              <a:chOff x="838199" y="5029200"/>
              <a:chExt cx="7581568" cy="1143000"/>
            </a:xfrm>
          </p:grpSpPr>
          <p:pic>
            <p:nvPicPr>
              <p:cNvPr id="7" name="Picture 6" descr="mod3_7.PNG"/>
              <p:cNvPicPr>
                <a:picLocks noChangeAspect="1"/>
              </p:cNvPicPr>
              <p:nvPr/>
            </p:nvPicPr>
            <p:blipFill>
              <a:blip r:embed="rId2" cstate="print"/>
              <a:stretch>
                <a:fillRect/>
              </a:stretch>
            </p:blipFill>
            <p:spPr>
              <a:xfrm>
                <a:off x="838199" y="5029200"/>
                <a:ext cx="5533027" cy="1143000"/>
              </a:xfrm>
              <a:prstGeom prst="rect">
                <a:avLst/>
              </a:prstGeom>
            </p:spPr>
          </p:pic>
          <p:sp>
            <p:nvSpPr>
              <p:cNvPr id="12" name="TextBox 11"/>
              <p:cNvSpPr txBox="1"/>
              <p:nvPr/>
            </p:nvSpPr>
            <p:spPr>
              <a:xfrm>
                <a:off x="5486400" y="5334000"/>
                <a:ext cx="2933367" cy="369332"/>
              </a:xfrm>
              <a:prstGeom prst="rect">
                <a:avLst/>
              </a:prstGeom>
              <a:noFill/>
            </p:spPr>
            <p:txBody>
              <a:bodyPr wrap="none" rtlCol="0">
                <a:spAutoFit/>
              </a:bodyPr>
              <a:lstStyle/>
              <a:p>
                <a:r>
                  <a:rPr lang="en-US" dirty="0" smtClean="0">
                    <a:solidFill>
                      <a:srgbClr val="C00000"/>
                    </a:solidFill>
                  </a:rPr>
                  <a:t>User types this at the prompt</a:t>
                </a:r>
                <a:endParaRPr lang="en-US" dirty="0">
                  <a:solidFill>
                    <a:srgbClr val="C00000"/>
                  </a:solidFill>
                </a:endParaRPr>
              </a:p>
            </p:txBody>
          </p:sp>
          <p:cxnSp>
            <p:nvCxnSpPr>
              <p:cNvPr id="13" name="Straight Arrow Connector 12"/>
              <p:cNvCxnSpPr/>
              <p:nvPr/>
            </p:nvCxnSpPr>
            <p:spPr>
              <a:xfrm flipH="1">
                <a:off x="4648200" y="5486400"/>
                <a:ext cx="8382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4572000" y="5867400"/>
              <a:ext cx="3974550" cy="369332"/>
            </a:xfrm>
            <a:prstGeom prst="rect">
              <a:avLst/>
            </a:prstGeom>
            <a:noFill/>
          </p:spPr>
          <p:txBody>
            <a:bodyPr wrap="none" rtlCol="0">
              <a:spAutoFit/>
            </a:bodyPr>
            <a:lstStyle/>
            <a:p>
              <a:r>
                <a:rPr lang="en-US" dirty="0" smtClean="0">
                  <a:solidFill>
                    <a:srgbClr val="C00000"/>
                  </a:solidFill>
                </a:rPr>
                <a:t>Print to acknowledge that data is read in</a:t>
              </a:r>
              <a:endParaRPr lang="en-US" dirty="0">
                <a:solidFill>
                  <a:srgbClr val="C00000"/>
                </a:solidFill>
              </a:endParaRPr>
            </a:p>
          </p:txBody>
        </p:sp>
        <p:cxnSp>
          <p:nvCxnSpPr>
            <p:cNvPr id="18" name="Straight Arrow Connector 17"/>
            <p:cNvCxnSpPr/>
            <p:nvPr/>
          </p:nvCxnSpPr>
          <p:spPr>
            <a:xfrm flipH="1" flipV="1">
              <a:off x="4114800" y="5867400"/>
              <a:ext cx="5334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3657600" y="5334000"/>
            <a:ext cx="914400" cy="304800"/>
          </a:xfrm>
          <a:prstGeom prst="ellipse">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Input </a:t>
            </a:r>
            <a:r>
              <a:rPr lang="en-US" sz="2400" dirty="0" smtClean="0"/>
              <a:t>(2 of 2)</a:t>
            </a:r>
            <a:endParaRPr lang="en-US" sz="2400" dirty="0"/>
          </a:p>
        </p:txBody>
      </p:sp>
      <p:sp>
        <p:nvSpPr>
          <p:cNvPr id="3" name="Content Placeholder 2"/>
          <p:cNvSpPr>
            <a:spLocks noGrp="1"/>
          </p:cNvSpPr>
          <p:nvPr>
            <p:ph idx="1"/>
          </p:nvPr>
        </p:nvSpPr>
        <p:spPr>
          <a:xfrm>
            <a:off x="381000" y="838200"/>
            <a:ext cx="8382000" cy="5715000"/>
          </a:xfrm>
        </p:spPr>
        <p:txBody>
          <a:bodyPr>
            <a:noAutofit/>
          </a:bodyPr>
          <a:lstStyle/>
          <a:p>
            <a:r>
              <a:rPr lang="en-US" sz="2400" dirty="0" smtClean="0"/>
              <a:t>The function </a:t>
            </a:r>
            <a:r>
              <a:rPr lang="en-US" sz="2400" dirty="0" smtClean="0">
                <a:solidFill>
                  <a:schemeClr val="tx2">
                    <a:lumMod val="60000"/>
                    <a:lumOff val="40000"/>
                  </a:schemeClr>
                </a:solidFill>
              </a:rPr>
              <a:t>input</a:t>
            </a:r>
            <a:r>
              <a:rPr lang="en-US" sz="2400" dirty="0" smtClean="0"/>
              <a:t> reads all user input as text strings, which means the user input has the data type </a:t>
            </a:r>
            <a:r>
              <a:rPr lang="en-US" sz="2400" dirty="0" err="1" smtClean="0">
                <a:solidFill>
                  <a:schemeClr val="tx2">
                    <a:lumMod val="60000"/>
                    <a:lumOff val="40000"/>
                  </a:schemeClr>
                </a:solidFill>
              </a:rPr>
              <a:t>str</a:t>
            </a:r>
            <a:endParaRPr lang="en-US" sz="2400" dirty="0" smtClean="0">
              <a:solidFill>
                <a:schemeClr val="tx2">
                  <a:lumMod val="60000"/>
                  <a:lumOff val="40000"/>
                </a:schemeClr>
              </a:solidFill>
            </a:endParaRPr>
          </a:p>
          <a:p>
            <a:endParaRPr lang="en-US" sz="2400" dirty="0" smtClean="0">
              <a:solidFill>
                <a:schemeClr val="tx2">
                  <a:lumMod val="60000"/>
                  <a:lumOff val="40000"/>
                </a:schemeClr>
              </a:solidFill>
            </a:endParaRPr>
          </a:p>
          <a:p>
            <a:endParaRPr lang="en-US" sz="2400" dirty="0" smtClean="0">
              <a:solidFill>
                <a:schemeClr val="tx2">
                  <a:lumMod val="60000"/>
                  <a:lumOff val="40000"/>
                </a:schemeClr>
              </a:solidFill>
            </a:endParaRPr>
          </a:p>
          <a:p>
            <a:endParaRPr lang="en-US" sz="2400" dirty="0" smtClean="0">
              <a:solidFill>
                <a:schemeClr val="tx2">
                  <a:lumMod val="60000"/>
                  <a:lumOff val="40000"/>
                </a:schemeClr>
              </a:solidFill>
            </a:endParaRPr>
          </a:p>
          <a:p>
            <a:endParaRPr lang="en-US" sz="2400" dirty="0" smtClean="0">
              <a:solidFill>
                <a:schemeClr val="tx2">
                  <a:lumMod val="60000"/>
                  <a:lumOff val="40000"/>
                </a:schemeClr>
              </a:solidFill>
            </a:endParaRPr>
          </a:p>
          <a:p>
            <a:endParaRPr lang="en-US" sz="2400" dirty="0" smtClean="0">
              <a:solidFill>
                <a:schemeClr val="tx2">
                  <a:lumMod val="60000"/>
                  <a:lumOff val="40000"/>
                </a:schemeClr>
              </a:solidFill>
            </a:endParaRPr>
          </a:p>
          <a:p>
            <a:r>
              <a:rPr lang="en-US" sz="2400" dirty="0" smtClean="0"/>
              <a:t>To use the input data as a number, we need to tell Python to convert the string into a number.</a:t>
            </a:r>
          </a:p>
          <a:p>
            <a:r>
              <a:rPr lang="en-US" sz="2400" dirty="0" smtClean="0"/>
              <a:t>To read input data and convert to an </a:t>
            </a:r>
            <a:r>
              <a:rPr lang="en-US" sz="2400" dirty="0" err="1" smtClean="0">
                <a:solidFill>
                  <a:schemeClr val="tx2">
                    <a:lumMod val="60000"/>
                    <a:lumOff val="40000"/>
                  </a:schemeClr>
                </a:solidFill>
              </a:rPr>
              <a:t>int</a:t>
            </a:r>
            <a:r>
              <a:rPr lang="en-US" sz="2400" dirty="0" smtClean="0"/>
              <a:t>:</a:t>
            </a:r>
          </a:p>
          <a:p>
            <a:endParaRPr lang="en-US" sz="2400" dirty="0" smtClean="0"/>
          </a:p>
          <a:p>
            <a:r>
              <a:rPr lang="en-US" sz="2400" dirty="0" smtClean="0"/>
              <a:t>To read input data and convert to a </a:t>
            </a:r>
            <a:r>
              <a:rPr lang="en-US" sz="2400" dirty="0" smtClean="0">
                <a:solidFill>
                  <a:schemeClr val="tx2">
                    <a:lumMod val="60000"/>
                    <a:lumOff val="40000"/>
                  </a:schemeClr>
                </a:solidFill>
              </a:rPr>
              <a:t>float</a:t>
            </a:r>
            <a:r>
              <a:rPr lang="en-US" sz="2400" dirty="0" smtClean="0"/>
              <a:t>:</a:t>
            </a:r>
          </a:p>
          <a:p>
            <a:endParaRPr lang="en-US" sz="2400" dirty="0" smtClean="0"/>
          </a:p>
          <a:p>
            <a:pPr>
              <a:buNone/>
            </a:pPr>
            <a:endParaRPr lang="en-US" sz="2400" dirty="0" smtClean="0"/>
          </a:p>
          <a:p>
            <a:pPr>
              <a:buNone/>
            </a:pPr>
            <a:endParaRPr lang="en-US" sz="2400" dirty="0" smtClean="0"/>
          </a:p>
          <a:p>
            <a:pPr>
              <a:buNone/>
            </a:pPr>
            <a:endParaRPr lang="en-US" sz="2400" dirty="0" smtClean="0"/>
          </a:p>
        </p:txBody>
      </p:sp>
      <p:pic>
        <p:nvPicPr>
          <p:cNvPr id="14" name="Picture 13" descr="mod3_8.PNG"/>
          <p:cNvPicPr>
            <a:picLocks noChangeAspect="1"/>
          </p:cNvPicPr>
          <p:nvPr/>
        </p:nvPicPr>
        <p:blipFill>
          <a:blip r:embed="rId2" cstate="print"/>
          <a:stretch>
            <a:fillRect/>
          </a:stretch>
        </p:blipFill>
        <p:spPr>
          <a:xfrm>
            <a:off x="914400" y="1752600"/>
            <a:ext cx="6309007" cy="2133600"/>
          </a:xfrm>
          <a:prstGeom prst="rect">
            <a:avLst/>
          </a:prstGeom>
          <a:ln>
            <a:solidFill>
              <a:schemeClr val="tx1"/>
            </a:solidFill>
          </a:ln>
        </p:spPr>
      </p:pic>
      <p:grpSp>
        <p:nvGrpSpPr>
          <p:cNvPr id="16" name="Group 15"/>
          <p:cNvGrpSpPr/>
          <p:nvPr/>
        </p:nvGrpSpPr>
        <p:grpSpPr>
          <a:xfrm>
            <a:off x="3124201" y="1981199"/>
            <a:ext cx="5424708" cy="369332"/>
            <a:chOff x="3303859" y="4648195"/>
            <a:chExt cx="5322574" cy="443198"/>
          </a:xfrm>
        </p:grpSpPr>
        <p:cxnSp>
          <p:nvCxnSpPr>
            <p:cNvPr id="10" name="Straight Arrow Connector 9"/>
            <p:cNvCxnSpPr>
              <a:stCxn id="8" idx="1"/>
            </p:cNvCxnSpPr>
            <p:nvPr/>
          </p:nvCxnSpPr>
          <p:spPr>
            <a:xfrm flipH="1" flipV="1">
              <a:off x="3303859" y="4831077"/>
              <a:ext cx="1725341" cy="3871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29200" y="4648195"/>
              <a:ext cx="3597233" cy="443198"/>
            </a:xfrm>
            <a:prstGeom prst="rect">
              <a:avLst/>
            </a:prstGeom>
            <a:noFill/>
          </p:spPr>
          <p:txBody>
            <a:bodyPr wrap="none" rtlCol="0">
              <a:spAutoFit/>
            </a:bodyPr>
            <a:lstStyle/>
            <a:p>
              <a:r>
                <a:rPr lang="en-US" dirty="0" smtClean="0">
                  <a:solidFill>
                    <a:srgbClr val="C00000"/>
                  </a:solidFill>
                </a:rPr>
                <a:t>This is </a:t>
              </a:r>
              <a:r>
                <a:rPr lang="en-US" dirty="0" err="1" smtClean="0">
                  <a:solidFill>
                    <a:schemeClr val="tx2">
                      <a:lumMod val="60000"/>
                      <a:lumOff val="40000"/>
                    </a:schemeClr>
                  </a:solidFill>
                </a:rPr>
                <a:t>str</a:t>
              </a:r>
              <a:r>
                <a:rPr lang="en-US" dirty="0" smtClean="0">
                  <a:solidFill>
                    <a:srgbClr val="C00000"/>
                  </a:solidFill>
                </a:rPr>
                <a:t> data type, not </a:t>
              </a:r>
              <a:r>
                <a:rPr lang="en-US" dirty="0" err="1" smtClean="0">
                  <a:solidFill>
                    <a:schemeClr val="tx2">
                      <a:lumMod val="60000"/>
                      <a:lumOff val="40000"/>
                    </a:schemeClr>
                  </a:solidFill>
                </a:rPr>
                <a:t>int</a:t>
              </a:r>
              <a:r>
                <a:rPr lang="en-US" dirty="0" smtClean="0">
                  <a:solidFill>
                    <a:srgbClr val="C00000"/>
                  </a:solidFill>
                </a:rPr>
                <a:t> data type</a:t>
              </a:r>
              <a:endParaRPr lang="en-US" dirty="0">
                <a:solidFill>
                  <a:srgbClr val="C00000"/>
                </a:solidFill>
              </a:endParaRPr>
            </a:p>
          </p:txBody>
        </p:sp>
      </p:grpSp>
      <p:grpSp>
        <p:nvGrpSpPr>
          <p:cNvPr id="20" name="Group 19"/>
          <p:cNvGrpSpPr/>
          <p:nvPr/>
        </p:nvGrpSpPr>
        <p:grpSpPr>
          <a:xfrm>
            <a:off x="2286000" y="2590800"/>
            <a:ext cx="6301163" cy="369332"/>
            <a:chOff x="2286000" y="5867400"/>
            <a:chExt cx="6301163" cy="369332"/>
          </a:xfrm>
        </p:grpSpPr>
        <p:sp>
          <p:nvSpPr>
            <p:cNvPr id="17" name="TextBox 16"/>
            <p:cNvSpPr txBox="1"/>
            <p:nvPr/>
          </p:nvSpPr>
          <p:spPr>
            <a:xfrm>
              <a:off x="4648200" y="5867400"/>
              <a:ext cx="3938963" cy="369332"/>
            </a:xfrm>
            <a:prstGeom prst="rect">
              <a:avLst/>
            </a:prstGeom>
            <a:noFill/>
          </p:spPr>
          <p:txBody>
            <a:bodyPr wrap="none" rtlCol="0">
              <a:spAutoFit/>
            </a:bodyPr>
            <a:lstStyle/>
            <a:p>
              <a:r>
                <a:rPr lang="en-US" dirty="0" smtClean="0">
                  <a:solidFill>
                    <a:srgbClr val="C00000"/>
                  </a:solidFill>
                </a:rPr>
                <a:t>Therefore we cannot add it to a number</a:t>
              </a:r>
              <a:endParaRPr lang="en-US" dirty="0">
                <a:solidFill>
                  <a:srgbClr val="C00000"/>
                </a:solidFill>
              </a:endParaRPr>
            </a:p>
          </p:txBody>
        </p:sp>
        <p:cxnSp>
          <p:nvCxnSpPr>
            <p:cNvPr id="18" name="Straight Arrow Connector 17"/>
            <p:cNvCxnSpPr/>
            <p:nvPr/>
          </p:nvCxnSpPr>
          <p:spPr>
            <a:xfrm flipH="1">
              <a:off x="2286000" y="6019800"/>
              <a:ext cx="2362200" cy="76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pic>
        <p:nvPicPr>
          <p:cNvPr id="22" name="Picture 21" descr="mod3_9.PNG"/>
          <p:cNvPicPr>
            <a:picLocks noChangeAspect="1"/>
          </p:cNvPicPr>
          <p:nvPr/>
        </p:nvPicPr>
        <p:blipFill>
          <a:blip r:embed="rId3" cstate="print"/>
          <a:stretch>
            <a:fillRect/>
          </a:stretch>
        </p:blipFill>
        <p:spPr>
          <a:xfrm>
            <a:off x="1219200" y="5125821"/>
            <a:ext cx="4800600" cy="338174"/>
          </a:xfrm>
          <a:prstGeom prst="rect">
            <a:avLst/>
          </a:prstGeom>
          <a:ln>
            <a:solidFill>
              <a:schemeClr val="tx1"/>
            </a:solidFill>
          </a:ln>
        </p:spPr>
      </p:pic>
      <p:pic>
        <p:nvPicPr>
          <p:cNvPr id="23" name="Picture 22" descr="mod3_10.PNG"/>
          <p:cNvPicPr>
            <a:picLocks noChangeAspect="1"/>
          </p:cNvPicPr>
          <p:nvPr/>
        </p:nvPicPr>
        <p:blipFill>
          <a:blip r:embed="rId4" cstate="print"/>
          <a:stretch>
            <a:fillRect/>
          </a:stretch>
        </p:blipFill>
        <p:spPr>
          <a:xfrm>
            <a:off x="1143001" y="6027918"/>
            <a:ext cx="4953000" cy="288456"/>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Demo </a:t>
            </a:r>
            <a:endParaRPr lang="en-US" sz="2400" dirty="0"/>
          </a:p>
        </p:txBody>
      </p:sp>
      <p:sp>
        <p:nvSpPr>
          <p:cNvPr id="3" name="Content Placeholder 2"/>
          <p:cNvSpPr>
            <a:spLocks noGrp="1"/>
          </p:cNvSpPr>
          <p:nvPr>
            <p:ph idx="1"/>
          </p:nvPr>
        </p:nvSpPr>
        <p:spPr>
          <a:xfrm>
            <a:off x="914400" y="1219200"/>
            <a:ext cx="7315200" cy="5334000"/>
          </a:xfrm>
        </p:spPr>
        <p:txBody>
          <a:bodyPr>
            <a:noAutofit/>
          </a:bodyPr>
          <a:lstStyle/>
          <a:p>
            <a:pPr algn="ctr">
              <a:buNone/>
            </a:pPr>
            <a:endParaRPr lang="en-US" sz="2400" dirty="0" smtClean="0"/>
          </a:p>
          <a:p>
            <a:pPr algn="ctr">
              <a:buNone/>
            </a:pPr>
            <a:endParaRPr lang="en-US" sz="2400" dirty="0" smtClean="0"/>
          </a:p>
          <a:p>
            <a:pPr algn="ctr">
              <a:buNone/>
            </a:pPr>
            <a:r>
              <a:rPr lang="en-US" sz="2400" dirty="0" smtClean="0"/>
              <a:t>Click for a video </a:t>
            </a:r>
            <a:r>
              <a:rPr lang="en-US" sz="2400" dirty="0" smtClean="0">
                <a:hlinkClick r:id="rId2"/>
              </a:rPr>
              <a:t>demo </a:t>
            </a:r>
            <a:r>
              <a:rPr lang="en-US" sz="2400" dirty="0" smtClean="0"/>
              <a:t>discussing standard input and output</a:t>
            </a:r>
          </a:p>
          <a:p>
            <a:pPr algn="ctr"/>
            <a:endParaRPr lang="en-US" sz="2400" dirty="0" smtClean="0"/>
          </a:p>
          <a:p>
            <a:pPr algn="ctr"/>
            <a:endParaRPr lang="en-US" sz="2400" dirty="0" smtClean="0"/>
          </a:p>
          <a:p>
            <a:pPr algn="ctr"/>
            <a:endParaRPr lang="en-US" sz="2400" dirty="0" smtClean="0"/>
          </a:p>
          <a:p>
            <a:pPr algn="ctr">
              <a:buNone/>
            </a:pPr>
            <a:endParaRPr lang="en-US" sz="2400" dirty="0" smtClean="0"/>
          </a:p>
          <a:p>
            <a:pPr algn="ctr">
              <a:buNone/>
            </a:pPr>
            <a:endParaRPr lang="en-US" sz="24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Documentation</a:t>
            </a:r>
            <a:endParaRPr lang="en-US" sz="2400" dirty="0"/>
          </a:p>
        </p:txBody>
      </p:sp>
      <p:sp>
        <p:nvSpPr>
          <p:cNvPr id="3" name="Content Placeholder 2"/>
          <p:cNvSpPr>
            <a:spLocks noGrp="1"/>
          </p:cNvSpPr>
          <p:nvPr>
            <p:ph idx="1"/>
          </p:nvPr>
        </p:nvSpPr>
        <p:spPr>
          <a:xfrm>
            <a:off x="381000" y="838200"/>
            <a:ext cx="8382000" cy="5715000"/>
          </a:xfrm>
        </p:spPr>
        <p:txBody>
          <a:bodyPr>
            <a:noAutofit/>
          </a:bodyPr>
          <a:lstStyle/>
          <a:p>
            <a:r>
              <a:rPr lang="en-US" sz="2400" dirty="0" smtClean="0"/>
              <a:t>Python provides a way for us to make notes or </a:t>
            </a:r>
            <a:r>
              <a:rPr lang="en-US" sz="2400" i="1" dirty="0" smtClean="0"/>
              <a:t>comments</a:t>
            </a:r>
            <a:r>
              <a:rPr lang="en-US" sz="2400" dirty="0" smtClean="0"/>
              <a:t> in our script, in order to explain what the code does.</a:t>
            </a:r>
          </a:p>
          <a:p>
            <a:r>
              <a:rPr lang="en-US" sz="2400" dirty="0" smtClean="0"/>
              <a:t>The comments that we write in the script are for human readers and don’t have to follow Python syntax.</a:t>
            </a:r>
          </a:p>
          <a:p>
            <a:r>
              <a:rPr lang="en-US" sz="2400" dirty="0" smtClean="0"/>
              <a:t>To tell Python that a line of text is a comment, add a </a:t>
            </a:r>
            <a:r>
              <a:rPr lang="en-US" sz="2400" dirty="0" smtClean="0">
                <a:solidFill>
                  <a:schemeClr val="tx2">
                    <a:lumMod val="60000"/>
                    <a:lumOff val="40000"/>
                  </a:schemeClr>
                </a:solidFill>
              </a:rPr>
              <a:t>#</a:t>
            </a:r>
            <a:r>
              <a:rPr lang="en-US" sz="2400" dirty="0" smtClean="0"/>
              <a:t> symbol at the front of the line:</a:t>
            </a:r>
          </a:p>
          <a:p>
            <a:endParaRPr lang="en-US" sz="2400" dirty="0" smtClean="0"/>
          </a:p>
          <a:p>
            <a:endParaRPr lang="en-US" sz="2400" dirty="0" smtClean="0"/>
          </a:p>
          <a:p>
            <a:endParaRPr lang="en-US" sz="2400" dirty="0" smtClean="0"/>
          </a:p>
          <a:p>
            <a:r>
              <a:rPr lang="en-US" sz="2400" dirty="0" smtClean="0"/>
              <a:t>Note that a comment can be a single line by itself, or it can appear at the end of a line of instruction.</a:t>
            </a:r>
          </a:p>
          <a:p>
            <a:r>
              <a:rPr lang="en-US" sz="2400" dirty="0" smtClean="0"/>
              <a:t>The comments are between the </a:t>
            </a:r>
            <a:r>
              <a:rPr lang="en-US" sz="2400" dirty="0" smtClean="0">
                <a:solidFill>
                  <a:schemeClr val="tx2">
                    <a:lumMod val="60000"/>
                    <a:lumOff val="40000"/>
                  </a:schemeClr>
                </a:solidFill>
              </a:rPr>
              <a:t>#</a:t>
            </a:r>
            <a:r>
              <a:rPr lang="en-US" sz="2400" dirty="0" smtClean="0"/>
              <a:t> and the end of the line.</a:t>
            </a:r>
          </a:p>
          <a:p>
            <a:pPr>
              <a:buNone/>
            </a:pPr>
            <a:endParaRPr lang="en-US" sz="2400" dirty="0" smtClean="0"/>
          </a:p>
          <a:p>
            <a:pPr>
              <a:buNone/>
            </a:pPr>
            <a:endParaRPr lang="en-US" sz="2400" dirty="0" smtClean="0"/>
          </a:p>
        </p:txBody>
      </p:sp>
      <p:pic>
        <p:nvPicPr>
          <p:cNvPr id="16" name="Picture 15" descr="mod3_11.PNG"/>
          <p:cNvPicPr>
            <a:picLocks noChangeAspect="1"/>
          </p:cNvPicPr>
          <p:nvPr/>
        </p:nvPicPr>
        <p:blipFill>
          <a:blip r:embed="rId2" cstate="print"/>
          <a:stretch>
            <a:fillRect/>
          </a:stretch>
        </p:blipFill>
        <p:spPr>
          <a:xfrm>
            <a:off x="993322" y="3276600"/>
            <a:ext cx="6487884" cy="121920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What’s Next</a:t>
            </a:r>
            <a:endParaRPr lang="en-US" dirty="0"/>
          </a:p>
        </p:txBody>
      </p:sp>
      <p:sp>
        <p:nvSpPr>
          <p:cNvPr id="3" name="Content Placeholder 2"/>
          <p:cNvSpPr>
            <a:spLocks noGrp="1"/>
          </p:cNvSpPr>
          <p:nvPr>
            <p:ph idx="1"/>
          </p:nvPr>
        </p:nvSpPr>
        <p:spPr>
          <a:xfrm>
            <a:off x="304800" y="838200"/>
            <a:ext cx="8382000" cy="5562600"/>
          </a:xfrm>
        </p:spPr>
        <p:txBody>
          <a:bodyPr>
            <a:noAutofit/>
          </a:bodyPr>
          <a:lstStyle/>
          <a:p>
            <a:r>
              <a:rPr lang="en-US" sz="2400" dirty="0" smtClean="0"/>
              <a:t>At this point we can write a Python script that interacts with the user by prompting for data and reading in the input.</a:t>
            </a:r>
          </a:p>
          <a:p>
            <a:r>
              <a:rPr lang="en-US" sz="2400" dirty="0" smtClean="0"/>
              <a:t>The script can do arithmetic computation with numeric data and print the output for the user. To do multi-step calculations, we create variables to store intermediate values. </a:t>
            </a:r>
          </a:p>
          <a:p>
            <a:r>
              <a:rPr lang="en-US" sz="2400" dirty="0" smtClean="0"/>
              <a:t>Now that we can write code that does work and interacts with the user, in the next module, we will learn about functions so that we can write blocks of code that can be re-used.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Arithmetic Operators </a:t>
            </a:r>
            <a:r>
              <a:rPr lang="en-US" sz="2400" dirty="0" smtClean="0"/>
              <a:t>(1 of 2)</a:t>
            </a:r>
            <a:endParaRPr lang="en-US" sz="2400" dirty="0"/>
          </a:p>
        </p:txBody>
      </p:sp>
      <p:sp>
        <p:nvSpPr>
          <p:cNvPr id="3" name="Content Placeholder 2"/>
          <p:cNvSpPr>
            <a:spLocks noGrp="1"/>
          </p:cNvSpPr>
          <p:nvPr>
            <p:ph idx="1"/>
          </p:nvPr>
        </p:nvSpPr>
        <p:spPr>
          <a:xfrm>
            <a:off x="304800" y="838200"/>
            <a:ext cx="8458200" cy="5715000"/>
          </a:xfrm>
        </p:spPr>
        <p:txBody>
          <a:bodyPr>
            <a:noAutofit/>
          </a:bodyPr>
          <a:lstStyle/>
          <a:p>
            <a:r>
              <a:rPr lang="en-US" sz="2400" dirty="0" smtClean="0"/>
              <a:t>Arithmetic operators are used to tell the computer to do arithmetic operations on numbers.</a:t>
            </a:r>
          </a:p>
          <a:p>
            <a:r>
              <a:rPr lang="en-US" sz="2400" dirty="0" smtClean="0"/>
              <a:t>To tell the computer to do computation, we simply type the math expression at the Python shell prompt, hit </a:t>
            </a:r>
            <a:r>
              <a:rPr lang="en-US" sz="2400" dirty="0" smtClean="0">
                <a:solidFill>
                  <a:schemeClr val="bg1">
                    <a:lumMod val="50000"/>
                  </a:schemeClr>
                </a:solidFill>
              </a:rPr>
              <a:t>Enter</a:t>
            </a:r>
            <a:r>
              <a:rPr lang="en-US" sz="2400" dirty="0" smtClean="0"/>
              <a:t>, and the expression will be interpreted by Python, sent to the CPU, calculated by the CPU and the result appears on screen.</a:t>
            </a:r>
          </a:p>
          <a:p>
            <a:r>
              <a:rPr lang="en-US" sz="2400" dirty="0" smtClean="0"/>
              <a:t>Here are the 6 common arithmetic operators and how they run at the shell:</a:t>
            </a:r>
          </a:p>
          <a:p>
            <a:pPr>
              <a:buNone/>
            </a:pPr>
            <a:r>
              <a:rPr lang="en-US" sz="2400" dirty="0" smtClean="0"/>
              <a:t>                                                          </a:t>
            </a:r>
          </a:p>
          <a:p>
            <a:pPr>
              <a:buNone/>
            </a:pPr>
            <a:endParaRPr lang="en-US" sz="2400" dirty="0" smtClean="0"/>
          </a:p>
        </p:txBody>
      </p:sp>
      <p:grpSp>
        <p:nvGrpSpPr>
          <p:cNvPr id="33" name="Group 32"/>
          <p:cNvGrpSpPr/>
          <p:nvPr/>
        </p:nvGrpSpPr>
        <p:grpSpPr>
          <a:xfrm>
            <a:off x="2819400" y="3657600"/>
            <a:ext cx="4732654" cy="2842256"/>
            <a:chOff x="1828800" y="3505200"/>
            <a:chExt cx="4732654" cy="2842256"/>
          </a:xfrm>
        </p:grpSpPr>
        <p:pic>
          <p:nvPicPr>
            <p:cNvPr id="26" name="Picture 25" descr="mod3_1.PNG"/>
            <p:cNvPicPr>
              <a:picLocks noChangeAspect="1"/>
            </p:cNvPicPr>
            <p:nvPr/>
          </p:nvPicPr>
          <p:blipFill>
            <a:blip r:embed="rId2" cstate="print"/>
            <a:stretch>
              <a:fillRect/>
            </a:stretch>
          </p:blipFill>
          <p:spPr>
            <a:xfrm>
              <a:off x="1828800" y="3581400"/>
              <a:ext cx="2327493" cy="2766056"/>
            </a:xfrm>
            <a:prstGeom prst="rect">
              <a:avLst/>
            </a:prstGeom>
            <a:ln>
              <a:solidFill>
                <a:schemeClr val="accent1"/>
              </a:solidFill>
            </a:ln>
          </p:spPr>
        </p:pic>
        <p:grpSp>
          <p:nvGrpSpPr>
            <p:cNvPr id="32" name="Group 31"/>
            <p:cNvGrpSpPr/>
            <p:nvPr/>
          </p:nvGrpSpPr>
          <p:grpSpPr>
            <a:xfrm>
              <a:off x="3124200" y="3505200"/>
              <a:ext cx="3437254" cy="2655332"/>
              <a:chOff x="3124200" y="3505200"/>
              <a:chExt cx="3437254" cy="2655332"/>
            </a:xfrm>
          </p:grpSpPr>
          <p:grpSp>
            <p:nvGrpSpPr>
              <p:cNvPr id="29" name="Group 28"/>
              <p:cNvGrpSpPr/>
              <p:nvPr/>
            </p:nvGrpSpPr>
            <p:grpSpPr>
              <a:xfrm>
                <a:off x="3124200" y="3733800"/>
                <a:ext cx="1828800" cy="2286000"/>
                <a:chOff x="3124200" y="3733800"/>
                <a:chExt cx="1828800" cy="2286000"/>
              </a:xfrm>
            </p:grpSpPr>
            <p:cxnSp>
              <p:nvCxnSpPr>
                <p:cNvPr id="11" name="Straight Arrow Connector 10"/>
                <p:cNvCxnSpPr/>
                <p:nvPr/>
              </p:nvCxnSpPr>
              <p:spPr>
                <a:xfrm flipH="1">
                  <a:off x="3124200" y="3733800"/>
                  <a:ext cx="18288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124200" y="4191000"/>
                  <a:ext cx="18288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124200" y="4648200"/>
                  <a:ext cx="18288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124200" y="5105400"/>
                  <a:ext cx="18288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124200" y="5562600"/>
                  <a:ext cx="18288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3124200" y="6019800"/>
                  <a:ext cx="18288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4953000" y="3505200"/>
                <a:ext cx="1608454" cy="2655332"/>
                <a:chOff x="4953000" y="3505200"/>
                <a:chExt cx="1608454" cy="2655332"/>
              </a:xfrm>
            </p:grpSpPr>
            <p:sp>
              <p:nvSpPr>
                <p:cNvPr id="5" name="TextBox 4"/>
                <p:cNvSpPr txBox="1"/>
                <p:nvPr/>
              </p:nvSpPr>
              <p:spPr>
                <a:xfrm>
                  <a:off x="4953000" y="3505200"/>
                  <a:ext cx="965329" cy="369332"/>
                </a:xfrm>
                <a:prstGeom prst="rect">
                  <a:avLst/>
                </a:prstGeom>
                <a:noFill/>
              </p:spPr>
              <p:txBody>
                <a:bodyPr wrap="none" rtlCol="0">
                  <a:spAutoFit/>
                </a:bodyPr>
                <a:lstStyle/>
                <a:p>
                  <a:r>
                    <a:rPr lang="en-US" dirty="0" smtClean="0">
                      <a:solidFill>
                        <a:srgbClr val="C00000"/>
                      </a:solidFill>
                    </a:rPr>
                    <a:t>addition</a:t>
                  </a:r>
                  <a:endParaRPr lang="en-US" dirty="0">
                    <a:solidFill>
                      <a:srgbClr val="C00000"/>
                    </a:solidFill>
                  </a:endParaRPr>
                </a:p>
              </p:txBody>
            </p:sp>
            <p:sp>
              <p:nvSpPr>
                <p:cNvPr id="6" name="TextBox 5"/>
                <p:cNvSpPr txBox="1"/>
                <p:nvPr/>
              </p:nvSpPr>
              <p:spPr>
                <a:xfrm>
                  <a:off x="4953000" y="3962400"/>
                  <a:ext cx="1251305" cy="369332"/>
                </a:xfrm>
                <a:prstGeom prst="rect">
                  <a:avLst/>
                </a:prstGeom>
                <a:noFill/>
              </p:spPr>
              <p:txBody>
                <a:bodyPr wrap="none" rtlCol="0">
                  <a:spAutoFit/>
                </a:bodyPr>
                <a:lstStyle/>
                <a:p>
                  <a:r>
                    <a:rPr lang="en-US" dirty="0" smtClean="0">
                      <a:solidFill>
                        <a:srgbClr val="C00000"/>
                      </a:solidFill>
                    </a:rPr>
                    <a:t>subtraction</a:t>
                  </a:r>
                  <a:endParaRPr lang="en-US" dirty="0">
                    <a:solidFill>
                      <a:srgbClr val="C00000"/>
                    </a:solidFill>
                  </a:endParaRPr>
                </a:p>
              </p:txBody>
            </p:sp>
            <p:sp>
              <p:nvSpPr>
                <p:cNvPr id="7" name="TextBox 6"/>
                <p:cNvSpPr txBox="1"/>
                <p:nvPr/>
              </p:nvSpPr>
              <p:spPr>
                <a:xfrm>
                  <a:off x="4953000" y="4419600"/>
                  <a:ext cx="902811" cy="369332"/>
                </a:xfrm>
                <a:prstGeom prst="rect">
                  <a:avLst/>
                </a:prstGeom>
                <a:noFill/>
              </p:spPr>
              <p:txBody>
                <a:bodyPr wrap="none" rtlCol="0">
                  <a:spAutoFit/>
                </a:bodyPr>
                <a:lstStyle/>
                <a:p>
                  <a:r>
                    <a:rPr lang="en-US" dirty="0" smtClean="0">
                      <a:solidFill>
                        <a:srgbClr val="C00000"/>
                      </a:solidFill>
                    </a:rPr>
                    <a:t>division</a:t>
                  </a:r>
                  <a:endParaRPr lang="en-US" dirty="0">
                    <a:solidFill>
                      <a:srgbClr val="C00000"/>
                    </a:solidFill>
                  </a:endParaRPr>
                </a:p>
              </p:txBody>
            </p:sp>
            <p:sp>
              <p:nvSpPr>
                <p:cNvPr id="8" name="TextBox 7"/>
                <p:cNvSpPr txBox="1"/>
                <p:nvPr/>
              </p:nvSpPr>
              <p:spPr>
                <a:xfrm>
                  <a:off x="4953000" y="4876800"/>
                  <a:ext cx="1479059" cy="369332"/>
                </a:xfrm>
                <a:prstGeom prst="rect">
                  <a:avLst/>
                </a:prstGeom>
                <a:noFill/>
              </p:spPr>
              <p:txBody>
                <a:bodyPr wrap="none" rtlCol="0">
                  <a:spAutoFit/>
                </a:bodyPr>
                <a:lstStyle/>
                <a:p>
                  <a:r>
                    <a:rPr lang="en-US" dirty="0" smtClean="0">
                      <a:solidFill>
                        <a:srgbClr val="C00000"/>
                      </a:solidFill>
                    </a:rPr>
                    <a:t>multiplication</a:t>
                  </a:r>
                  <a:endParaRPr lang="en-US" dirty="0">
                    <a:solidFill>
                      <a:srgbClr val="C00000"/>
                    </a:solidFill>
                  </a:endParaRPr>
                </a:p>
              </p:txBody>
            </p:sp>
            <p:sp>
              <p:nvSpPr>
                <p:cNvPr id="9" name="TextBox 8"/>
                <p:cNvSpPr txBox="1"/>
                <p:nvPr/>
              </p:nvSpPr>
              <p:spPr>
                <a:xfrm>
                  <a:off x="4953000" y="5334000"/>
                  <a:ext cx="1608454" cy="369332"/>
                </a:xfrm>
                <a:prstGeom prst="rect">
                  <a:avLst/>
                </a:prstGeom>
                <a:noFill/>
              </p:spPr>
              <p:txBody>
                <a:bodyPr wrap="none" rtlCol="0">
                  <a:spAutoFit/>
                </a:bodyPr>
                <a:lstStyle/>
                <a:p>
                  <a:r>
                    <a:rPr lang="en-US" dirty="0" smtClean="0">
                      <a:solidFill>
                        <a:srgbClr val="C00000"/>
                      </a:solidFill>
                    </a:rPr>
                    <a:t>exponentiation</a:t>
                  </a:r>
                  <a:endParaRPr lang="en-US" dirty="0">
                    <a:solidFill>
                      <a:srgbClr val="C00000"/>
                    </a:solidFill>
                  </a:endParaRPr>
                </a:p>
              </p:txBody>
            </p:sp>
            <p:sp>
              <p:nvSpPr>
                <p:cNvPr id="30" name="TextBox 29"/>
                <p:cNvSpPr txBox="1"/>
                <p:nvPr/>
              </p:nvSpPr>
              <p:spPr>
                <a:xfrm>
                  <a:off x="4953000" y="5791200"/>
                  <a:ext cx="998991" cy="369332"/>
                </a:xfrm>
                <a:prstGeom prst="rect">
                  <a:avLst/>
                </a:prstGeom>
                <a:noFill/>
              </p:spPr>
              <p:txBody>
                <a:bodyPr wrap="none" rtlCol="0">
                  <a:spAutoFit/>
                </a:bodyPr>
                <a:lstStyle/>
                <a:p>
                  <a:r>
                    <a:rPr lang="en-US" dirty="0" smtClean="0">
                      <a:solidFill>
                        <a:srgbClr val="C00000"/>
                      </a:solidFill>
                    </a:rPr>
                    <a:t>modulus</a:t>
                  </a:r>
                  <a:endParaRPr lang="en-US" dirty="0">
                    <a:solidFill>
                      <a:srgbClr val="C00000"/>
                    </a:solidFill>
                  </a:endParaRPr>
                </a:p>
              </p:txBody>
            </p:sp>
          </p:grp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Arithmetic Operators </a:t>
            </a:r>
            <a:r>
              <a:rPr lang="en-US" sz="2400" dirty="0" smtClean="0"/>
              <a:t>(2 of 2)</a:t>
            </a:r>
            <a:endParaRPr lang="en-US" sz="2400" dirty="0"/>
          </a:p>
        </p:txBody>
      </p:sp>
      <p:sp>
        <p:nvSpPr>
          <p:cNvPr id="3" name="Content Placeholder 2"/>
          <p:cNvSpPr>
            <a:spLocks noGrp="1"/>
          </p:cNvSpPr>
          <p:nvPr>
            <p:ph idx="1"/>
          </p:nvPr>
        </p:nvSpPr>
        <p:spPr>
          <a:xfrm>
            <a:off x="304800" y="838200"/>
            <a:ext cx="8458200" cy="5715000"/>
          </a:xfrm>
        </p:spPr>
        <p:txBody>
          <a:bodyPr>
            <a:noAutofit/>
          </a:bodyPr>
          <a:lstStyle/>
          <a:p>
            <a:r>
              <a:rPr lang="en-US" sz="2400" dirty="0" smtClean="0"/>
              <a:t>The addition, subtraction, and division operators are the same as in math.</a:t>
            </a:r>
          </a:p>
          <a:p>
            <a:r>
              <a:rPr lang="en-US" sz="2400" dirty="0" smtClean="0"/>
              <a:t>The multiplication operator is the symbol </a:t>
            </a:r>
            <a:r>
              <a:rPr lang="en-US" sz="2400" dirty="0" smtClean="0">
                <a:solidFill>
                  <a:schemeClr val="tx2">
                    <a:lumMod val="60000"/>
                    <a:lumOff val="40000"/>
                  </a:schemeClr>
                </a:solidFill>
              </a:rPr>
              <a:t>*</a:t>
            </a:r>
            <a:r>
              <a:rPr lang="en-US" sz="2400" dirty="0" smtClean="0"/>
              <a:t>   (not  </a:t>
            </a:r>
            <a:r>
              <a:rPr lang="en-US" sz="2400" dirty="0" smtClean="0">
                <a:solidFill>
                  <a:schemeClr val="bg1">
                    <a:lumMod val="50000"/>
                  </a:schemeClr>
                </a:solidFill>
              </a:rPr>
              <a:t>x</a:t>
            </a:r>
            <a:r>
              <a:rPr lang="en-US" sz="2400" dirty="0" smtClean="0"/>
              <a:t>  as in math).</a:t>
            </a:r>
          </a:p>
          <a:p>
            <a:r>
              <a:rPr lang="en-US" sz="2400" dirty="0" smtClean="0"/>
              <a:t>The exponentiation operator </a:t>
            </a:r>
            <a:r>
              <a:rPr lang="en-US" sz="2400" dirty="0" smtClean="0">
                <a:solidFill>
                  <a:schemeClr val="tx2">
                    <a:lumMod val="60000"/>
                    <a:lumOff val="40000"/>
                  </a:schemeClr>
                </a:solidFill>
              </a:rPr>
              <a:t>**  </a:t>
            </a:r>
            <a:r>
              <a:rPr lang="en-US" sz="2400" dirty="0" smtClean="0"/>
              <a:t>raises a number to a power.</a:t>
            </a:r>
            <a:br>
              <a:rPr lang="en-US" sz="2400" dirty="0" smtClean="0"/>
            </a:br>
            <a:r>
              <a:rPr lang="en-US" sz="2400" dirty="0" smtClean="0"/>
              <a:t>Examples:       3**2 =&gt; 9        2**4 =&gt; 16       </a:t>
            </a:r>
            <a:br>
              <a:rPr lang="en-US" sz="2400" dirty="0" smtClean="0"/>
            </a:br>
            <a:r>
              <a:rPr lang="en-US" sz="2400" dirty="0" smtClean="0"/>
              <a:t>                         5**0 =&gt; 1        4**0.5 =&gt; 2.0</a:t>
            </a:r>
          </a:p>
          <a:p>
            <a:r>
              <a:rPr lang="en-US" sz="2400" dirty="0" smtClean="0"/>
              <a:t>The modulus (</a:t>
            </a:r>
            <a:r>
              <a:rPr lang="en-US" sz="2400" dirty="0" smtClean="0">
                <a:solidFill>
                  <a:schemeClr val="tx2">
                    <a:lumMod val="60000"/>
                    <a:lumOff val="40000"/>
                  </a:schemeClr>
                </a:solidFill>
              </a:rPr>
              <a:t>%</a:t>
            </a:r>
            <a:r>
              <a:rPr lang="en-US" sz="2400" dirty="0" smtClean="0"/>
              <a:t>) operator does not calculate the percentage, it returns the remainder of an integer division.</a:t>
            </a:r>
            <a:br>
              <a:rPr lang="en-US" sz="2400" dirty="0" smtClean="0"/>
            </a:br>
            <a:r>
              <a:rPr lang="en-US" sz="2400" dirty="0" smtClean="0"/>
              <a:t>Examples:   </a:t>
            </a:r>
          </a:p>
          <a:p>
            <a:pPr lvl="1">
              <a:buNone/>
            </a:pPr>
            <a:r>
              <a:rPr lang="en-US" sz="2400" dirty="0" smtClean="0"/>
              <a:t>	5 / 3 =&gt; 1 with a remainder of 2,   5 % 3 =&gt; 2</a:t>
            </a:r>
          </a:p>
          <a:p>
            <a:pPr lvl="1">
              <a:buNone/>
            </a:pPr>
            <a:r>
              <a:rPr lang="en-US" sz="2400" dirty="0" smtClean="0"/>
              <a:t>	8 / 4 =&gt; 2 with a remainder of 0,   8 % 4 =&gt; 0</a:t>
            </a:r>
          </a:p>
          <a:p>
            <a:pPr lvl="1">
              <a:buNone/>
            </a:pPr>
            <a:r>
              <a:rPr lang="en-US" sz="2400" dirty="0" smtClean="0"/>
              <a:t>   11 / 30 =&gt; 0 with a remainder of 11,   11 % 30 =&gt; 11</a:t>
            </a:r>
          </a:p>
          <a:p>
            <a:pPr>
              <a:buNone/>
            </a:pPr>
            <a:r>
              <a:rPr lang="en-US" sz="2400" dirty="0" smtClean="0"/>
              <a:t>                                                          </a:t>
            </a:r>
          </a:p>
          <a:p>
            <a:pPr>
              <a:buNone/>
            </a:pPr>
            <a:endParaRPr lang="en-US"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Order of Operations</a:t>
            </a:r>
            <a:endParaRPr lang="en-US" sz="2400" dirty="0"/>
          </a:p>
        </p:txBody>
      </p:sp>
      <p:sp>
        <p:nvSpPr>
          <p:cNvPr id="3" name="Content Placeholder 2"/>
          <p:cNvSpPr>
            <a:spLocks noGrp="1"/>
          </p:cNvSpPr>
          <p:nvPr>
            <p:ph idx="1"/>
          </p:nvPr>
        </p:nvSpPr>
        <p:spPr>
          <a:xfrm>
            <a:off x="304800" y="838200"/>
            <a:ext cx="8458200" cy="5715000"/>
          </a:xfrm>
        </p:spPr>
        <p:txBody>
          <a:bodyPr>
            <a:noAutofit/>
          </a:bodyPr>
          <a:lstStyle/>
          <a:p>
            <a:r>
              <a:rPr lang="en-US" sz="2400" dirty="0" smtClean="0"/>
              <a:t>When there are multiple operators in an instruction, the operators follow the same order of evaluation as in math.</a:t>
            </a:r>
          </a:p>
          <a:p>
            <a:pPr>
              <a:buNone/>
            </a:pPr>
            <a:r>
              <a:rPr lang="en-US" sz="2400" dirty="0" smtClean="0"/>
              <a:t>				</a:t>
            </a:r>
          </a:p>
          <a:p>
            <a:pPr>
              <a:buNone/>
            </a:pPr>
            <a:r>
              <a:rPr lang="en-US" sz="2400" dirty="0" smtClean="0"/>
              <a:t>						</a:t>
            </a:r>
          </a:p>
          <a:p>
            <a:pPr>
              <a:buNone/>
            </a:pPr>
            <a:r>
              <a:rPr lang="en-US" sz="2400" dirty="0" smtClean="0"/>
              <a:t>						</a:t>
            </a:r>
          </a:p>
          <a:p>
            <a:pPr>
              <a:buNone/>
            </a:pPr>
            <a:r>
              <a:rPr lang="en-US" sz="2400" dirty="0" smtClean="0"/>
              <a:t>					</a:t>
            </a:r>
          </a:p>
          <a:p>
            <a:endParaRPr lang="en-US" sz="2400" dirty="0" smtClean="0"/>
          </a:p>
          <a:p>
            <a:r>
              <a:rPr lang="en-US" sz="2400" dirty="0" smtClean="0"/>
              <a:t>If 2 operators are at the same level, evaluate from left to right.</a:t>
            </a:r>
          </a:p>
          <a:p>
            <a:r>
              <a:rPr lang="en-US" sz="2400" dirty="0" smtClean="0"/>
              <a:t>Example: 	Evaluate the expression    8 + 4 * 3 / (7 – 5)</a:t>
            </a:r>
          </a:p>
          <a:p>
            <a:pPr marL="2628900" lvl="5" indent="-457200">
              <a:buFont typeface="+mj-lt"/>
              <a:buAutoNum type="arabicPeriod"/>
            </a:pPr>
            <a:r>
              <a:rPr lang="en-US" sz="2400" dirty="0" smtClean="0"/>
              <a:t>7 – 5 =&gt; 2</a:t>
            </a:r>
          </a:p>
          <a:p>
            <a:pPr marL="2628900" lvl="5" indent="-457200">
              <a:buFont typeface="+mj-lt"/>
              <a:buAutoNum type="arabicPeriod"/>
            </a:pPr>
            <a:r>
              <a:rPr lang="en-US" sz="2400" dirty="0" smtClean="0"/>
              <a:t>4 * 3 =&gt; 12</a:t>
            </a:r>
          </a:p>
          <a:p>
            <a:pPr marL="2628900" lvl="5" indent="-457200">
              <a:buFont typeface="+mj-lt"/>
              <a:buAutoNum type="arabicPeriod"/>
            </a:pPr>
            <a:r>
              <a:rPr lang="en-US" sz="2400" dirty="0" smtClean="0"/>
              <a:t>12 / 2 =&gt; 6.0</a:t>
            </a:r>
          </a:p>
          <a:p>
            <a:pPr marL="2628900" lvl="5" indent="-457200">
              <a:buFont typeface="+mj-lt"/>
              <a:buAutoNum type="arabicPeriod"/>
            </a:pPr>
            <a:r>
              <a:rPr lang="en-US" sz="2400" dirty="0" smtClean="0"/>
              <a:t>8 + 6.0 =&gt; 14.0</a:t>
            </a:r>
          </a:p>
          <a:p>
            <a:pPr>
              <a:buNone/>
            </a:pPr>
            <a:endParaRPr lang="en-US" sz="2400" dirty="0" smtClean="0"/>
          </a:p>
        </p:txBody>
      </p:sp>
      <p:graphicFrame>
        <p:nvGraphicFramePr>
          <p:cNvPr id="4" name="Table 3"/>
          <p:cNvGraphicFramePr>
            <a:graphicFrameLocks noGrp="1"/>
          </p:cNvGraphicFramePr>
          <p:nvPr/>
        </p:nvGraphicFramePr>
        <p:xfrm>
          <a:off x="1066800" y="1752600"/>
          <a:ext cx="6477000" cy="2032000"/>
        </p:xfrm>
        <a:graphic>
          <a:graphicData uri="http://schemas.openxmlformats.org/drawingml/2006/table">
            <a:tbl>
              <a:tblPr firstRow="1" bandRow="1">
                <a:tableStyleId>{5C22544A-7EE6-4342-B048-85BDC9FD1C3A}</a:tableStyleId>
              </a:tblPr>
              <a:tblGrid>
                <a:gridCol w="1981200"/>
                <a:gridCol w="1371600"/>
                <a:gridCol w="3124200"/>
              </a:tblGrid>
              <a:tr h="447040">
                <a:tc>
                  <a:txBody>
                    <a:bodyPr/>
                    <a:lstStyle/>
                    <a:p>
                      <a:r>
                        <a:rPr lang="en-US" sz="2000" dirty="0" smtClean="0">
                          <a:solidFill>
                            <a:schemeClr val="tx1"/>
                          </a:solidFill>
                        </a:rPr>
                        <a:t>Highest </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smtClean="0">
                          <a:solidFill>
                            <a:schemeClr val="tx1"/>
                          </a:solidFill>
                        </a:rPr>
                        <a:t>( )</a:t>
                      </a:r>
                      <a:endParaRPr lang="en-US" sz="2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smtClean="0">
                          <a:solidFill>
                            <a:schemeClr val="tx1"/>
                          </a:solidFill>
                        </a:rPr>
                        <a:t>parentheses</a:t>
                      </a:r>
                      <a:endParaRPr lang="en-US" sz="2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smtClean="0">
                          <a:solidFill>
                            <a:schemeClr val="tx1"/>
                          </a:solidFill>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smtClean="0">
                          <a:solidFill>
                            <a:schemeClr val="tx1"/>
                          </a:solidFill>
                        </a:rPr>
                        <a:t>exponentiation</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smtClean="0"/>
                        <a:t>*     /     %</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smtClean="0"/>
                        <a:t>multiply, divide, modulus</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sz="2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smtClean="0"/>
                        <a:t>+     – </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smtClean="0"/>
                        <a:t>add, subtract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sz="2000" b="1" dirty="0" smtClean="0"/>
                        <a:t>Lowest </a:t>
                      </a:r>
                      <a:endParaRPr lang="en-US" sz="2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smtClean="0"/>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smtClean="0"/>
                        <a:t>assign (store data)</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Data Types </a:t>
            </a:r>
            <a:r>
              <a:rPr lang="en-US" sz="2400" dirty="0" smtClean="0"/>
              <a:t>(1 of 2)</a:t>
            </a:r>
            <a:endParaRPr lang="en-US" sz="2400" dirty="0"/>
          </a:p>
        </p:txBody>
      </p:sp>
      <p:sp>
        <p:nvSpPr>
          <p:cNvPr id="3" name="Content Placeholder 2"/>
          <p:cNvSpPr>
            <a:spLocks noGrp="1"/>
          </p:cNvSpPr>
          <p:nvPr>
            <p:ph idx="1"/>
          </p:nvPr>
        </p:nvSpPr>
        <p:spPr>
          <a:xfrm>
            <a:off x="304800" y="838200"/>
            <a:ext cx="8458200" cy="5715000"/>
          </a:xfrm>
        </p:spPr>
        <p:txBody>
          <a:bodyPr>
            <a:noAutofit/>
          </a:bodyPr>
          <a:lstStyle/>
          <a:p>
            <a:r>
              <a:rPr lang="en-US" sz="2400" dirty="0" smtClean="0"/>
              <a:t>When we type in data values in a Python statement, such as        		</a:t>
            </a:r>
            <a:r>
              <a:rPr lang="en-US" sz="2400" dirty="0" smtClean="0">
                <a:solidFill>
                  <a:schemeClr val="tx2">
                    <a:lumMod val="60000"/>
                    <a:lumOff val="40000"/>
                  </a:schemeClr>
                </a:solidFill>
              </a:rPr>
              <a:t>2 * 3.14         </a:t>
            </a:r>
            <a:r>
              <a:rPr lang="en-US" sz="2400" dirty="0" smtClean="0"/>
              <a:t>or        </a:t>
            </a:r>
            <a:r>
              <a:rPr lang="en-US" sz="2400" dirty="0" smtClean="0">
                <a:solidFill>
                  <a:schemeClr val="tx2">
                    <a:lumMod val="60000"/>
                    <a:lumOff val="40000"/>
                  </a:schemeClr>
                </a:solidFill>
              </a:rPr>
              <a:t>print (“hello”) </a:t>
            </a:r>
            <a:r>
              <a:rPr lang="en-US" sz="2400" dirty="0" smtClean="0"/>
              <a:t> 			   the values </a:t>
            </a:r>
            <a:r>
              <a:rPr lang="en-US" sz="2400" dirty="0" smtClean="0">
                <a:solidFill>
                  <a:schemeClr val="tx2">
                    <a:lumMod val="60000"/>
                    <a:lumOff val="40000"/>
                  </a:schemeClr>
                </a:solidFill>
              </a:rPr>
              <a:t>2</a:t>
            </a:r>
            <a:r>
              <a:rPr lang="en-US" sz="2400" dirty="0" smtClean="0"/>
              <a:t>, </a:t>
            </a:r>
            <a:r>
              <a:rPr lang="en-US" sz="2400" dirty="0" smtClean="0">
                <a:solidFill>
                  <a:schemeClr val="tx2">
                    <a:lumMod val="60000"/>
                    <a:lumOff val="40000"/>
                  </a:schemeClr>
                </a:solidFill>
              </a:rPr>
              <a:t>3.14</a:t>
            </a:r>
            <a:r>
              <a:rPr lang="en-US" sz="2400" dirty="0" smtClean="0"/>
              <a:t>, and “</a:t>
            </a:r>
            <a:r>
              <a:rPr lang="en-US" sz="2400" dirty="0" smtClean="0">
                <a:solidFill>
                  <a:schemeClr val="tx2">
                    <a:lumMod val="60000"/>
                    <a:lumOff val="40000"/>
                  </a:schemeClr>
                </a:solidFill>
              </a:rPr>
              <a:t>hello</a:t>
            </a:r>
            <a:r>
              <a:rPr lang="en-US" sz="2400" dirty="0" smtClean="0"/>
              <a:t>” are data values.</a:t>
            </a:r>
          </a:p>
          <a:p>
            <a:r>
              <a:rPr lang="en-US" sz="2400" dirty="0" smtClean="0"/>
              <a:t>Python classifies these data values into different basic data types:</a:t>
            </a:r>
          </a:p>
          <a:p>
            <a:pPr lvl="1"/>
            <a:r>
              <a:rPr lang="en-US" sz="2400" dirty="0" err="1" smtClean="0">
                <a:solidFill>
                  <a:schemeClr val="tx2">
                    <a:lumMod val="60000"/>
                    <a:lumOff val="40000"/>
                  </a:schemeClr>
                </a:solidFill>
              </a:rPr>
              <a:t>int</a:t>
            </a:r>
            <a:r>
              <a:rPr lang="en-US" sz="2400" dirty="0" smtClean="0"/>
              <a:t>:  short for integer, the set of whole numbers.</a:t>
            </a:r>
            <a:br>
              <a:rPr lang="en-US" sz="2400" dirty="0" smtClean="0"/>
            </a:br>
            <a:r>
              <a:rPr lang="en-US" sz="2400" dirty="0" smtClean="0"/>
              <a:t>In the example above, </a:t>
            </a:r>
            <a:r>
              <a:rPr lang="en-US" sz="2400" dirty="0" smtClean="0">
                <a:solidFill>
                  <a:schemeClr val="tx2">
                    <a:lumMod val="60000"/>
                    <a:lumOff val="40000"/>
                  </a:schemeClr>
                </a:solidFill>
              </a:rPr>
              <a:t>2</a:t>
            </a:r>
            <a:r>
              <a:rPr lang="en-US" sz="2400" dirty="0" smtClean="0"/>
              <a:t> is an </a:t>
            </a:r>
            <a:r>
              <a:rPr lang="en-US" sz="2400" dirty="0" err="1" smtClean="0">
                <a:solidFill>
                  <a:schemeClr val="tx2">
                    <a:lumMod val="60000"/>
                    <a:lumOff val="40000"/>
                  </a:schemeClr>
                </a:solidFill>
              </a:rPr>
              <a:t>int</a:t>
            </a:r>
            <a:r>
              <a:rPr lang="en-US" sz="2400" dirty="0" smtClean="0"/>
              <a:t> data type.</a:t>
            </a:r>
          </a:p>
          <a:p>
            <a:pPr lvl="1"/>
            <a:r>
              <a:rPr lang="en-US" sz="2400" dirty="0" smtClean="0">
                <a:solidFill>
                  <a:schemeClr val="tx2">
                    <a:lumMod val="60000"/>
                    <a:lumOff val="40000"/>
                  </a:schemeClr>
                </a:solidFill>
              </a:rPr>
              <a:t>float</a:t>
            </a:r>
            <a:r>
              <a:rPr lang="en-US" sz="2400" dirty="0" smtClean="0"/>
              <a:t>: short for floating point number, the set of decimal numbers or numbers with decimal point.</a:t>
            </a:r>
            <a:br>
              <a:rPr lang="en-US" sz="2400" dirty="0" smtClean="0"/>
            </a:br>
            <a:r>
              <a:rPr lang="en-US" sz="2400" dirty="0" smtClean="0"/>
              <a:t>In the example above, </a:t>
            </a:r>
            <a:r>
              <a:rPr lang="en-US" sz="2400" dirty="0" smtClean="0">
                <a:solidFill>
                  <a:schemeClr val="tx2">
                    <a:lumMod val="60000"/>
                    <a:lumOff val="40000"/>
                  </a:schemeClr>
                </a:solidFill>
              </a:rPr>
              <a:t>3.14</a:t>
            </a:r>
            <a:r>
              <a:rPr lang="en-US" sz="2400" dirty="0" smtClean="0"/>
              <a:t> is a </a:t>
            </a:r>
            <a:r>
              <a:rPr lang="en-US" sz="2400" dirty="0" smtClean="0">
                <a:solidFill>
                  <a:schemeClr val="tx2">
                    <a:lumMod val="60000"/>
                    <a:lumOff val="40000"/>
                  </a:schemeClr>
                </a:solidFill>
              </a:rPr>
              <a:t>float</a:t>
            </a:r>
            <a:r>
              <a:rPr lang="en-US" sz="2400" dirty="0" smtClean="0"/>
              <a:t> data type.</a:t>
            </a:r>
          </a:p>
          <a:p>
            <a:pPr lvl="1"/>
            <a:r>
              <a:rPr lang="en-US" sz="2400" dirty="0" err="1" smtClean="0">
                <a:solidFill>
                  <a:schemeClr val="tx2">
                    <a:lumMod val="60000"/>
                    <a:lumOff val="40000"/>
                  </a:schemeClr>
                </a:solidFill>
              </a:rPr>
              <a:t>str</a:t>
            </a:r>
            <a:r>
              <a:rPr lang="en-US" sz="2400" dirty="0" smtClean="0"/>
              <a:t>: short for string, a group of text characters that are strung together, thus giving the name to the data type.</a:t>
            </a:r>
            <a:br>
              <a:rPr lang="en-US" sz="2400" dirty="0" smtClean="0"/>
            </a:br>
            <a:r>
              <a:rPr lang="en-US" sz="2400" dirty="0" smtClean="0"/>
              <a:t>In the example above, “</a:t>
            </a:r>
            <a:r>
              <a:rPr lang="en-US" sz="2400" dirty="0" smtClean="0">
                <a:solidFill>
                  <a:schemeClr val="tx2">
                    <a:lumMod val="60000"/>
                    <a:lumOff val="40000"/>
                  </a:schemeClr>
                </a:solidFill>
              </a:rPr>
              <a:t>hello</a:t>
            </a:r>
            <a:r>
              <a:rPr lang="en-US" sz="2400" dirty="0" smtClean="0"/>
              <a:t>” is a </a:t>
            </a:r>
            <a:r>
              <a:rPr lang="en-US" sz="2400" dirty="0" err="1" smtClean="0">
                <a:solidFill>
                  <a:schemeClr val="tx2">
                    <a:lumMod val="60000"/>
                    <a:lumOff val="40000"/>
                  </a:schemeClr>
                </a:solidFill>
              </a:rPr>
              <a:t>str</a:t>
            </a:r>
            <a:r>
              <a:rPr lang="en-US" sz="2400" dirty="0" smtClean="0"/>
              <a:t> data type.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Data Types </a:t>
            </a:r>
            <a:r>
              <a:rPr lang="en-US" sz="2400" dirty="0" smtClean="0"/>
              <a:t>(2 of 2)</a:t>
            </a:r>
            <a:endParaRPr lang="en-US" sz="2400" dirty="0"/>
          </a:p>
        </p:txBody>
      </p:sp>
      <p:sp>
        <p:nvSpPr>
          <p:cNvPr id="3" name="Content Placeholder 2"/>
          <p:cNvSpPr>
            <a:spLocks noGrp="1"/>
          </p:cNvSpPr>
          <p:nvPr>
            <p:ph idx="1"/>
          </p:nvPr>
        </p:nvSpPr>
        <p:spPr>
          <a:xfrm>
            <a:off x="304800" y="838200"/>
            <a:ext cx="8458200" cy="5715000"/>
          </a:xfrm>
        </p:spPr>
        <p:txBody>
          <a:bodyPr>
            <a:noAutofit/>
          </a:bodyPr>
          <a:lstStyle/>
          <a:p>
            <a:r>
              <a:rPr lang="en-US" sz="2400" dirty="0" smtClean="0"/>
              <a:t>The type of a data dictates what we can do with that data. </a:t>
            </a:r>
            <a:br>
              <a:rPr lang="en-US" sz="2400" dirty="0" smtClean="0"/>
            </a:br>
            <a:r>
              <a:rPr lang="en-US" sz="2400" dirty="0" smtClean="0"/>
              <a:t>For example, we can add an </a:t>
            </a:r>
            <a:r>
              <a:rPr lang="en-US" sz="2400" dirty="0" err="1" smtClean="0">
                <a:solidFill>
                  <a:schemeClr val="tx2">
                    <a:lumMod val="60000"/>
                    <a:lumOff val="40000"/>
                  </a:schemeClr>
                </a:solidFill>
              </a:rPr>
              <a:t>int</a:t>
            </a:r>
            <a:r>
              <a:rPr lang="en-US" sz="2400" dirty="0" smtClean="0"/>
              <a:t> and a </a:t>
            </a:r>
            <a:r>
              <a:rPr lang="en-US" sz="2400" dirty="0" smtClean="0">
                <a:solidFill>
                  <a:schemeClr val="tx2">
                    <a:lumMod val="60000"/>
                    <a:lumOff val="40000"/>
                  </a:schemeClr>
                </a:solidFill>
              </a:rPr>
              <a:t>float</a:t>
            </a:r>
            <a:r>
              <a:rPr lang="en-US" sz="2400" dirty="0" smtClean="0"/>
              <a:t> data together because they’re numbers, but we cannot add a </a:t>
            </a:r>
            <a:r>
              <a:rPr lang="en-US" sz="2400" dirty="0" smtClean="0">
                <a:solidFill>
                  <a:schemeClr val="tx2">
                    <a:lumMod val="60000"/>
                    <a:lumOff val="40000"/>
                  </a:schemeClr>
                </a:solidFill>
              </a:rPr>
              <a:t>float</a:t>
            </a:r>
            <a:r>
              <a:rPr lang="en-US" sz="2400" dirty="0" smtClean="0"/>
              <a:t> and a </a:t>
            </a:r>
            <a:r>
              <a:rPr lang="en-US" sz="2400" dirty="0" err="1" smtClean="0">
                <a:solidFill>
                  <a:schemeClr val="tx2">
                    <a:lumMod val="60000"/>
                    <a:lumOff val="40000"/>
                  </a:schemeClr>
                </a:solidFill>
              </a:rPr>
              <a:t>str</a:t>
            </a:r>
            <a:r>
              <a:rPr lang="en-US" sz="2400" dirty="0" smtClean="0"/>
              <a:t> data together.</a:t>
            </a:r>
          </a:p>
          <a:p>
            <a:r>
              <a:rPr lang="en-US" sz="2400" dirty="0" smtClean="0"/>
              <a:t>When typing an </a:t>
            </a:r>
            <a:r>
              <a:rPr lang="en-US" sz="2400" dirty="0" err="1" smtClean="0">
                <a:solidFill>
                  <a:schemeClr val="tx2">
                    <a:lumMod val="60000"/>
                    <a:lumOff val="40000"/>
                  </a:schemeClr>
                </a:solidFill>
              </a:rPr>
              <a:t>int</a:t>
            </a:r>
            <a:r>
              <a:rPr lang="en-US" sz="2400" dirty="0" smtClean="0"/>
              <a:t> or a </a:t>
            </a:r>
            <a:r>
              <a:rPr lang="en-US" sz="2400" dirty="0" smtClean="0">
                <a:solidFill>
                  <a:schemeClr val="tx2">
                    <a:lumMod val="60000"/>
                    <a:lumOff val="40000"/>
                  </a:schemeClr>
                </a:solidFill>
              </a:rPr>
              <a:t>float</a:t>
            </a:r>
            <a:r>
              <a:rPr lang="en-US" sz="2400" dirty="0" smtClean="0"/>
              <a:t> data in a Python statement, we simply type the value as is.</a:t>
            </a:r>
            <a:br>
              <a:rPr lang="en-US" sz="2400" dirty="0" smtClean="0"/>
            </a:br>
            <a:r>
              <a:rPr lang="en-US" sz="2400" dirty="0" smtClean="0"/>
              <a:t>Example:    </a:t>
            </a:r>
            <a:r>
              <a:rPr lang="en-US" sz="2400" dirty="0" smtClean="0">
                <a:solidFill>
                  <a:schemeClr val="tx2">
                    <a:lumMod val="60000"/>
                    <a:lumOff val="40000"/>
                  </a:schemeClr>
                </a:solidFill>
              </a:rPr>
              <a:t>2 + 5.25     </a:t>
            </a:r>
            <a:r>
              <a:rPr lang="en-US" sz="2400" dirty="0" smtClean="0"/>
              <a:t>or      </a:t>
            </a:r>
            <a:r>
              <a:rPr lang="en-US" sz="2400" dirty="0" smtClean="0">
                <a:solidFill>
                  <a:schemeClr val="tx2">
                    <a:lumMod val="60000"/>
                    <a:lumOff val="40000"/>
                  </a:schemeClr>
                </a:solidFill>
              </a:rPr>
              <a:t>print (10)</a:t>
            </a:r>
          </a:p>
          <a:p>
            <a:r>
              <a:rPr lang="en-US" sz="2400" dirty="0" smtClean="0"/>
              <a:t>When typing in a </a:t>
            </a:r>
            <a:r>
              <a:rPr lang="en-US" sz="2400" dirty="0" err="1" smtClean="0">
                <a:solidFill>
                  <a:schemeClr val="tx2">
                    <a:lumMod val="60000"/>
                    <a:lumOff val="40000"/>
                  </a:schemeClr>
                </a:solidFill>
              </a:rPr>
              <a:t>str</a:t>
            </a:r>
            <a:r>
              <a:rPr lang="en-US" sz="2400" dirty="0" smtClean="0"/>
              <a:t> data in a statement, we need to surround the data with single quotes or double quotes.</a:t>
            </a:r>
            <a:br>
              <a:rPr lang="en-US" sz="2400" dirty="0" smtClean="0"/>
            </a:br>
            <a:r>
              <a:rPr lang="en-US" sz="2400" dirty="0" smtClean="0"/>
              <a:t>Example:	</a:t>
            </a:r>
            <a:br>
              <a:rPr lang="en-US" sz="2400" dirty="0" smtClean="0"/>
            </a:br>
            <a:r>
              <a:rPr lang="en-US" sz="2400" dirty="0" smtClean="0">
                <a:solidFill>
                  <a:schemeClr val="tx2">
                    <a:lumMod val="60000"/>
                    <a:lumOff val="40000"/>
                  </a:schemeClr>
                </a:solidFill>
              </a:rPr>
              <a:t>print (‘What is the air speed of an </a:t>
            </a:r>
            <a:r>
              <a:rPr lang="en-US" sz="2400" dirty="0" err="1" smtClean="0">
                <a:solidFill>
                  <a:schemeClr val="tx2">
                    <a:lumMod val="60000"/>
                    <a:lumOff val="40000"/>
                  </a:schemeClr>
                </a:solidFill>
              </a:rPr>
              <a:t>unladen</a:t>
            </a:r>
            <a:r>
              <a:rPr lang="en-US" sz="2400" dirty="0" smtClean="0">
                <a:solidFill>
                  <a:schemeClr val="tx2">
                    <a:lumMod val="60000"/>
                    <a:lumOff val="40000"/>
                  </a:schemeClr>
                </a:solidFill>
              </a:rPr>
              <a:t> swallow?’)</a:t>
            </a:r>
            <a:br>
              <a:rPr lang="en-US" sz="2400" dirty="0" smtClean="0">
                <a:solidFill>
                  <a:schemeClr val="tx2">
                    <a:lumMod val="60000"/>
                    <a:lumOff val="40000"/>
                  </a:schemeClr>
                </a:solidFill>
              </a:rPr>
            </a:br>
            <a:r>
              <a:rPr lang="en-US" sz="2400" dirty="0" smtClean="0"/>
              <a:t>or</a:t>
            </a:r>
            <a:r>
              <a:rPr lang="en-US" sz="2400" dirty="0" smtClean="0">
                <a:solidFill>
                  <a:schemeClr val="tx2">
                    <a:lumMod val="60000"/>
                    <a:lumOff val="40000"/>
                  </a:schemeClr>
                </a:solidFill>
              </a:rPr>
              <a:t/>
            </a:r>
            <a:br>
              <a:rPr lang="en-US" sz="2400" dirty="0" smtClean="0">
                <a:solidFill>
                  <a:schemeClr val="tx2">
                    <a:lumMod val="60000"/>
                    <a:lumOff val="40000"/>
                  </a:schemeClr>
                </a:solidFill>
              </a:rPr>
            </a:br>
            <a:r>
              <a:rPr lang="en-US" sz="2400" dirty="0" smtClean="0">
                <a:solidFill>
                  <a:schemeClr val="tx2">
                    <a:lumMod val="60000"/>
                    <a:lumOff val="40000"/>
                  </a:schemeClr>
                </a:solidFill>
              </a:rPr>
              <a:t>print (“That’s all folks!”)</a:t>
            </a:r>
            <a:endParaRPr lang="en-US" sz="2400" dirty="0" smtClean="0"/>
          </a:p>
          <a:p>
            <a:pPr>
              <a:buNone/>
            </a:pPr>
            <a:endParaRPr lang="en-US"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Demo </a:t>
            </a:r>
            <a:endParaRPr lang="en-US" sz="2400" dirty="0"/>
          </a:p>
        </p:txBody>
      </p:sp>
      <p:sp>
        <p:nvSpPr>
          <p:cNvPr id="3" name="Content Placeholder 2"/>
          <p:cNvSpPr>
            <a:spLocks noGrp="1"/>
          </p:cNvSpPr>
          <p:nvPr>
            <p:ph idx="1"/>
          </p:nvPr>
        </p:nvSpPr>
        <p:spPr>
          <a:xfrm>
            <a:off x="914400" y="1219200"/>
            <a:ext cx="7315200" cy="5334000"/>
          </a:xfrm>
        </p:spPr>
        <p:txBody>
          <a:bodyPr>
            <a:noAutofit/>
          </a:bodyPr>
          <a:lstStyle/>
          <a:p>
            <a:pPr algn="ctr">
              <a:buNone/>
            </a:pPr>
            <a:endParaRPr lang="en-US" sz="2400" dirty="0" smtClean="0"/>
          </a:p>
          <a:p>
            <a:pPr algn="ctr">
              <a:buNone/>
            </a:pPr>
            <a:endParaRPr lang="en-US" sz="2400" dirty="0" smtClean="0"/>
          </a:p>
          <a:p>
            <a:pPr algn="ctr">
              <a:buNone/>
            </a:pPr>
            <a:r>
              <a:rPr lang="en-US" sz="2400" dirty="0" smtClean="0"/>
              <a:t>Click for a video </a:t>
            </a:r>
            <a:r>
              <a:rPr lang="en-US" sz="2400" dirty="0" smtClean="0">
                <a:hlinkClick r:id="rId2"/>
              </a:rPr>
              <a:t>demo </a:t>
            </a:r>
            <a:r>
              <a:rPr lang="en-US" sz="2400" dirty="0" smtClean="0"/>
              <a:t>discussing arithmetic operators data types</a:t>
            </a:r>
          </a:p>
          <a:p>
            <a:pPr algn="ctr"/>
            <a:endParaRPr lang="en-US" sz="2400" dirty="0" smtClean="0"/>
          </a:p>
          <a:p>
            <a:pPr algn="ctr"/>
            <a:endParaRPr lang="en-US" sz="2400" dirty="0" smtClean="0"/>
          </a:p>
          <a:p>
            <a:pPr algn="ctr"/>
            <a:endParaRPr lang="en-US" sz="2400" dirty="0" smtClean="0"/>
          </a:p>
          <a:p>
            <a:pPr algn="ctr">
              <a:buNone/>
            </a:pPr>
            <a:endParaRPr lang="en-US" sz="2400" dirty="0" smtClean="0"/>
          </a:p>
          <a:p>
            <a:pPr algn="ctr">
              <a:buNone/>
            </a:pPr>
            <a:endParaRPr lang="en-US"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String Operators</a:t>
            </a:r>
            <a:endParaRPr lang="en-US" sz="2400" dirty="0"/>
          </a:p>
        </p:txBody>
      </p:sp>
      <p:sp>
        <p:nvSpPr>
          <p:cNvPr id="3" name="Content Placeholder 2"/>
          <p:cNvSpPr>
            <a:spLocks noGrp="1"/>
          </p:cNvSpPr>
          <p:nvPr>
            <p:ph idx="1"/>
          </p:nvPr>
        </p:nvSpPr>
        <p:spPr>
          <a:xfrm>
            <a:off x="304800" y="838200"/>
            <a:ext cx="8458200" cy="5715000"/>
          </a:xfrm>
        </p:spPr>
        <p:txBody>
          <a:bodyPr>
            <a:noAutofit/>
          </a:bodyPr>
          <a:lstStyle/>
          <a:p>
            <a:r>
              <a:rPr lang="en-US" sz="2400" dirty="0" smtClean="0"/>
              <a:t>The data type </a:t>
            </a:r>
            <a:r>
              <a:rPr lang="en-US" sz="2400" dirty="0" err="1" smtClean="0">
                <a:solidFill>
                  <a:schemeClr val="tx2">
                    <a:lumMod val="60000"/>
                    <a:lumOff val="40000"/>
                  </a:schemeClr>
                </a:solidFill>
              </a:rPr>
              <a:t>str</a:t>
            </a:r>
            <a:r>
              <a:rPr lang="en-US" sz="2400" dirty="0" smtClean="0"/>
              <a:t> has 2 common operators</a:t>
            </a:r>
          </a:p>
          <a:p>
            <a:r>
              <a:rPr lang="en-US" sz="2400" dirty="0" smtClean="0"/>
              <a:t>The multiplication operator  </a:t>
            </a:r>
            <a:r>
              <a:rPr lang="en-US" sz="2400" dirty="0" smtClean="0">
                <a:solidFill>
                  <a:schemeClr val="tx2">
                    <a:lumMod val="60000"/>
                    <a:lumOff val="40000"/>
                  </a:schemeClr>
                </a:solidFill>
              </a:rPr>
              <a:t>*</a:t>
            </a:r>
            <a:r>
              <a:rPr lang="en-US" sz="2400" dirty="0" smtClean="0"/>
              <a:t>   repeats a string a certain number of times.</a:t>
            </a:r>
          </a:p>
          <a:p>
            <a:r>
              <a:rPr lang="en-US" sz="2400" dirty="0" smtClean="0"/>
              <a:t>The add operator  </a:t>
            </a:r>
            <a:r>
              <a:rPr lang="en-US" sz="2400" dirty="0" smtClean="0">
                <a:solidFill>
                  <a:schemeClr val="tx2">
                    <a:lumMod val="60000"/>
                    <a:lumOff val="40000"/>
                  </a:schemeClr>
                </a:solidFill>
              </a:rPr>
              <a:t>+  </a:t>
            </a:r>
            <a:r>
              <a:rPr lang="en-US" sz="2400" dirty="0" smtClean="0"/>
              <a:t>concatenates 2 strings together, which means it joins 2 strings end to end.</a:t>
            </a:r>
          </a:p>
          <a:p>
            <a:r>
              <a:rPr lang="en-US" sz="2400" dirty="0" smtClean="0"/>
              <a:t>Examples:</a:t>
            </a:r>
          </a:p>
          <a:p>
            <a:endParaRPr lang="en-US" sz="2400" dirty="0" smtClean="0"/>
          </a:p>
          <a:p>
            <a:pPr>
              <a:buNone/>
            </a:pPr>
            <a:r>
              <a:rPr lang="en-US" sz="2400" dirty="0" smtClean="0"/>
              <a:t>                                                          </a:t>
            </a:r>
          </a:p>
          <a:p>
            <a:pPr>
              <a:buNone/>
            </a:pPr>
            <a:endParaRPr lang="en-US" sz="2400" dirty="0" smtClean="0"/>
          </a:p>
        </p:txBody>
      </p:sp>
      <p:pic>
        <p:nvPicPr>
          <p:cNvPr id="4" name="Picture 3" descr="mod3_12.PNG"/>
          <p:cNvPicPr>
            <a:picLocks noChangeAspect="1"/>
          </p:cNvPicPr>
          <p:nvPr/>
        </p:nvPicPr>
        <p:blipFill>
          <a:blip r:embed="rId2" cstate="print"/>
          <a:stretch>
            <a:fillRect/>
          </a:stretch>
        </p:blipFill>
        <p:spPr>
          <a:xfrm>
            <a:off x="2971800" y="3124200"/>
            <a:ext cx="2852192" cy="2286000"/>
          </a:xfrm>
          <a:prstGeom prst="rect">
            <a:avLst/>
          </a:prstGeom>
          <a:ln>
            <a:solidFill>
              <a:schemeClr val="tx1"/>
            </a:solid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5993</TotalTime>
  <Words>1597</Words>
  <Application>Microsoft Office PowerPoint</Application>
  <PresentationFormat>On-screen Show (4:3)</PresentationFormat>
  <Paragraphs>232</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Variables, Expressions, and IO</vt:lpstr>
      <vt:lpstr>Intro</vt:lpstr>
      <vt:lpstr>Arithmetic Operators (1 of 2)</vt:lpstr>
      <vt:lpstr>Arithmetic Operators (2 of 2)</vt:lpstr>
      <vt:lpstr>Order of Operations</vt:lpstr>
      <vt:lpstr>Data Types (1 of 2)</vt:lpstr>
      <vt:lpstr>Data Types (2 of 2)</vt:lpstr>
      <vt:lpstr>Demo </vt:lpstr>
      <vt:lpstr>String Operators</vt:lpstr>
      <vt:lpstr>Variables (1 of 2)</vt:lpstr>
      <vt:lpstr>Variables (2 of 2)</vt:lpstr>
      <vt:lpstr>Assigning Data to a Variable (1 of 2)</vt:lpstr>
      <vt:lpstr>Assigning Data to a Variable (2 of 2)</vt:lpstr>
      <vt:lpstr>Naming a Variable</vt:lpstr>
      <vt:lpstr>Data Type of a Variable</vt:lpstr>
      <vt:lpstr>Keywords (1 of 2)</vt:lpstr>
      <vt:lpstr>Keywords (2 of 2)</vt:lpstr>
      <vt:lpstr>Demo </vt:lpstr>
      <vt:lpstr>Output (1 of 2)</vt:lpstr>
      <vt:lpstr>Output (2 of 2)</vt:lpstr>
      <vt:lpstr>Input (1 of 2)</vt:lpstr>
      <vt:lpstr>Input (2 of 2)</vt:lpstr>
      <vt:lpstr>Demo </vt:lpstr>
      <vt:lpstr>Documentation</vt:lpstr>
      <vt:lpstr>What’s Next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 in Python</dc:title>
  <dc:creator>Clare</dc:creator>
  <cp:lastModifiedBy>Clare Nguyen</cp:lastModifiedBy>
  <cp:revision>45</cp:revision>
  <dcterms:created xsi:type="dcterms:W3CDTF">2016-08-27T23:17:43Z</dcterms:created>
  <dcterms:modified xsi:type="dcterms:W3CDTF">2016-09-22T17:47:20Z</dcterms:modified>
</cp:coreProperties>
</file>