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9" r:id="rId5"/>
    <p:sldId id="257" r:id="rId6"/>
    <p:sldId id="270" r:id="rId7"/>
    <p:sldId id="281" r:id="rId8"/>
    <p:sldId id="271" r:id="rId9"/>
    <p:sldId id="272" r:id="rId10"/>
    <p:sldId id="273" r:id="rId11"/>
    <p:sldId id="274" r:id="rId12"/>
    <p:sldId id="275" r:id="rId13"/>
    <p:sldId id="279" r:id="rId14"/>
    <p:sldId id="280" r:id="rId15"/>
    <p:sldId id="277" r:id="rId16"/>
    <p:sldId id="276" r:id="rId17"/>
    <p:sldId id="27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7A10"/>
    <a:srgbClr val="2C7515"/>
    <a:srgbClr val="00FF00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ADA1-69DF-4832-8F3F-F24A9C2EA790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7DC6-636F-44D2-849A-5D8B301F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PD0mZn693NA?rel=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410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CIS 40 – Introduction to Programming in Python</a:t>
            </a:r>
          </a:p>
          <a:p>
            <a:r>
              <a:rPr lang="en-US" dirty="0" smtClean="0"/>
              <a:t>De Anza College</a:t>
            </a:r>
            <a:br>
              <a:rPr lang="en-US" dirty="0" smtClean="0"/>
            </a:br>
            <a:r>
              <a:rPr lang="en-US" sz="2900" dirty="0" smtClean="0"/>
              <a:t>Clare </a:t>
            </a:r>
            <a:r>
              <a:rPr lang="en-US" sz="2900" dirty="0"/>
              <a:t>N</a:t>
            </a:r>
            <a:r>
              <a:rPr lang="en-US" sz="2900" dirty="0" smtClean="0"/>
              <a:t>guyen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Definition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400" dirty="0" smtClean="0"/>
              <a:t>The </a:t>
            </a:r>
            <a:r>
              <a:rPr lang="en-US" sz="2400" i="1" dirty="0" smtClean="0"/>
              <a:t>function</a:t>
            </a:r>
            <a:r>
              <a:rPr lang="en-US" sz="2400" dirty="0" smtClean="0"/>
              <a:t> </a:t>
            </a:r>
            <a:r>
              <a:rPr lang="en-US" sz="2400" i="1" dirty="0" smtClean="0"/>
              <a:t>definition</a:t>
            </a:r>
            <a:r>
              <a:rPr lang="en-US" sz="2400" dirty="0" smtClean="0"/>
              <a:t> is the block of code that makes up the function.</a:t>
            </a:r>
          </a:p>
          <a:p>
            <a:pPr marL="274320" indent="-274320"/>
            <a:endParaRPr lang="en-US" sz="2400" dirty="0" smtClean="0"/>
          </a:p>
          <a:p>
            <a:pPr marL="274320" indent="-274320"/>
            <a:endParaRPr lang="en-US" sz="2400" dirty="0" smtClean="0"/>
          </a:p>
          <a:p>
            <a:pPr marL="274320" indent="-274320">
              <a:buNone/>
            </a:pPr>
            <a:endParaRPr lang="en-US" sz="2400" dirty="0" smtClean="0"/>
          </a:p>
          <a:p>
            <a:pPr marL="274320" indent="-274320">
              <a:spcBef>
                <a:spcPts val="1800"/>
              </a:spcBef>
            </a:pPr>
            <a:r>
              <a:rPr lang="en-US" sz="2400" dirty="0" smtClean="0"/>
              <a:t>A function definition starts with a </a:t>
            </a:r>
            <a:r>
              <a:rPr lang="en-US" sz="2400" i="1" dirty="0" smtClean="0"/>
              <a:t>function header</a:t>
            </a:r>
            <a:r>
              <a:rPr lang="en-US" sz="2400" dirty="0" smtClean="0"/>
              <a:t>, which is the first line and has 3 parts:</a:t>
            </a:r>
          </a:p>
          <a:p>
            <a:pPr marL="674370" lvl="1" indent="-274320"/>
            <a:r>
              <a:rPr lang="en-US" sz="2400" dirty="0" smtClean="0"/>
              <a:t>The keyword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2400" dirty="0" smtClean="0"/>
              <a:t>, which tells Python that we’re defining this block of statement with a name.</a:t>
            </a:r>
          </a:p>
          <a:p>
            <a:pPr marL="674370" lvl="1" indent="-274320"/>
            <a:r>
              <a:rPr lang="en-US" sz="2400" dirty="0" smtClean="0"/>
              <a:t>A function name, which should be descriptive.</a:t>
            </a:r>
          </a:p>
          <a:p>
            <a:pPr marL="674370" lvl="1" indent="-274320"/>
            <a:r>
              <a:rPr lang="en-US" sz="2400" dirty="0" smtClean="0"/>
              <a:t>A list of input </a:t>
            </a:r>
            <a:r>
              <a:rPr lang="en-US" sz="2400" i="1" dirty="0" smtClean="0"/>
              <a:t>parameters</a:t>
            </a:r>
            <a:r>
              <a:rPr lang="en-US" sz="2400" dirty="0" smtClean="0"/>
              <a:t>, which are variables that will store input data of the function. The list is separated by comma.</a:t>
            </a:r>
          </a:p>
          <a:p>
            <a:pPr marL="674370" lvl="1" indent="-274320"/>
            <a:r>
              <a:rPr lang="en-US" sz="2400" dirty="0" smtClean="0"/>
              <a:t>The line ends with a colon (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).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09800" y="1295400"/>
            <a:ext cx="5419451" cy="1751529"/>
            <a:chOff x="2209800" y="1295400"/>
            <a:chExt cx="5419451" cy="1751529"/>
          </a:xfrm>
        </p:grpSpPr>
        <p:pic>
          <p:nvPicPr>
            <p:cNvPr id="11" name="Picture 10" descr="mod4_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447800"/>
              <a:ext cx="4343400" cy="15991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6705600" y="1295400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header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5105400" y="1495455"/>
              <a:ext cx="1600200" cy="2854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2133600" y="1371600"/>
            <a:ext cx="2971800" cy="304800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Definition </a:t>
            </a:r>
            <a:r>
              <a:rPr lang="en-US" sz="2400" dirty="0" smtClean="0"/>
              <a:t>(2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>
            <a:noAutofit/>
          </a:bodyPr>
          <a:lstStyle/>
          <a:p>
            <a:pPr marL="274320" indent="-274320"/>
            <a:endParaRPr lang="en-US" sz="2400" dirty="0" smtClean="0"/>
          </a:p>
          <a:p>
            <a:pPr marL="274320" indent="-274320"/>
            <a:endParaRPr lang="en-US" sz="2400" dirty="0" smtClean="0"/>
          </a:p>
          <a:p>
            <a:pPr marL="274320" indent="-274320">
              <a:buNone/>
            </a:pPr>
            <a:endParaRPr lang="en-US" sz="2400" dirty="0" smtClean="0"/>
          </a:p>
          <a:p>
            <a:pPr marL="274320" indent="-274320">
              <a:spcBef>
                <a:spcPts val="0"/>
              </a:spcBef>
              <a:buNone/>
            </a:pPr>
            <a:endParaRPr lang="en-US" sz="2400" dirty="0" smtClean="0"/>
          </a:p>
          <a:p>
            <a:pPr marL="274320" indent="-274320">
              <a:spcBef>
                <a:spcPts val="0"/>
              </a:spcBef>
              <a:buNone/>
            </a:pPr>
            <a:r>
              <a:rPr lang="en-US" sz="2400" dirty="0" smtClean="0"/>
              <a:t>Following the header is the </a:t>
            </a:r>
            <a:r>
              <a:rPr lang="en-US" sz="2400" i="1" dirty="0" smtClean="0"/>
              <a:t>function body</a:t>
            </a:r>
            <a:r>
              <a:rPr lang="en-US" sz="2400" dirty="0" smtClean="0"/>
              <a:t>:</a:t>
            </a:r>
          </a:p>
          <a:p>
            <a:pPr marL="274320" indent="-274320">
              <a:spcBef>
                <a:spcPts val="300"/>
              </a:spcBef>
            </a:pPr>
            <a:r>
              <a:rPr lang="en-US" sz="2400" u="sng" dirty="0" smtClean="0"/>
              <a:t>Indent</a:t>
            </a:r>
            <a:r>
              <a:rPr lang="en-US" sz="2400" dirty="0" smtClean="0"/>
              <a:t> the function body with the exact </a:t>
            </a:r>
            <a:r>
              <a:rPr lang="en-US" sz="2400" u="sng" dirty="0" smtClean="0"/>
              <a:t>same spacing.</a:t>
            </a:r>
            <a:endParaRPr lang="en-US" sz="2400" dirty="0" smtClean="0"/>
          </a:p>
          <a:p>
            <a:pPr marL="274320" indent="-274320">
              <a:spcBef>
                <a:spcPts val="300"/>
              </a:spcBef>
            </a:pPr>
            <a:r>
              <a:rPr lang="en-US" sz="2400" dirty="0" smtClean="0"/>
              <a:t>Highly recommended: start with a </a:t>
            </a:r>
            <a:r>
              <a:rPr lang="en-US" sz="2400" dirty="0" err="1" smtClean="0"/>
              <a:t>docstring</a:t>
            </a:r>
            <a:r>
              <a:rPr lang="en-US" sz="2400" dirty="0" smtClean="0"/>
              <a:t>, which is a comment block to describe the function purpose, the expected input, the output. The </a:t>
            </a:r>
            <a:r>
              <a:rPr lang="en-US" sz="2400" dirty="0" err="1" smtClean="0"/>
              <a:t>docstring</a:t>
            </a:r>
            <a:r>
              <a:rPr lang="en-US" sz="2400" dirty="0" smtClean="0"/>
              <a:t> starts with 3 single quotes or 3 double quotes, and must end with 3 matching type of quotes. </a:t>
            </a:r>
          </a:p>
          <a:p>
            <a:pPr marL="274320" indent="-274320">
              <a:spcBef>
                <a:spcPts val="300"/>
              </a:spcBef>
            </a:pPr>
            <a:r>
              <a:rPr lang="en-US" sz="2400" dirty="0" smtClean="0"/>
              <a:t>After the </a:t>
            </a:r>
            <a:r>
              <a:rPr lang="en-US" sz="2400" dirty="0" err="1" smtClean="0"/>
              <a:t>docstring</a:t>
            </a:r>
            <a:r>
              <a:rPr lang="en-US" sz="2400" dirty="0" smtClean="0"/>
              <a:t> is the list of Python statements </a:t>
            </a:r>
            <a:r>
              <a:rPr lang="en-US" sz="2400" dirty="0" smtClean="0"/>
              <a:t>that make up the function. Together they </a:t>
            </a:r>
            <a:r>
              <a:rPr lang="en-US" sz="2400" dirty="0" smtClean="0"/>
              <a:t>do the work of the function.</a:t>
            </a:r>
          </a:p>
          <a:p>
            <a:pPr marL="274320" indent="-274320">
              <a:spcBef>
                <a:spcPts val="300"/>
              </a:spcBef>
            </a:pPr>
            <a:r>
              <a:rPr lang="en-US" sz="2400" dirty="0" smtClean="0"/>
              <a:t>If the function has an output, use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400" dirty="0" smtClean="0"/>
              <a:t> keyword for the output value.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801" y="838201"/>
            <a:ext cx="6199965" cy="1524000"/>
            <a:chOff x="2209800" y="838200"/>
            <a:chExt cx="6311329" cy="1599129"/>
          </a:xfrm>
        </p:grpSpPr>
        <p:pic>
          <p:nvPicPr>
            <p:cNvPr id="11" name="Picture 10" descr="mod4_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838200"/>
              <a:ext cx="4343400" cy="15991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58002" y="1600200"/>
              <a:ext cx="1663127" cy="419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body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0800" y="1066800"/>
              <a:ext cx="3733800" cy="12954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6324601" y="1764456"/>
            <a:ext cx="451384" cy="643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Flow of Execution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Let’s observe how a function call works</a:t>
            </a:r>
          </a:p>
        </p:txBody>
      </p:sp>
      <p:pic>
        <p:nvPicPr>
          <p:cNvPr id="12" name="Content Placeholder 8" descr="mod4_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95400"/>
            <a:ext cx="4307807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04800" y="1371600"/>
            <a:ext cx="426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 smtClean="0"/>
              <a:t>The function is defined so that the Python interpreter sees it.</a:t>
            </a:r>
          </a:p>
          <a:p>
            <a:pPr marL="274320" indent="-274320">
              <a:buClr>
                <a:srgbClr val="C00000"/>
              </a:buClr>
              <a:buFont typeface="+mj-lt"/>
              <a:buAutoNum type="arabicPeriod" startAt="2"/>
            </a:pPr>
            <a:r>
              <a:rPr lang="en-US" sz="2000" dirty="0" smtClean="0"/>
              <a:t> When we want to add 2 numbers: we call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000" dirty="0" smtClean="0"/>
              <a:t>, and pass in the 2 </a:t>
            </a:r>
            <a:r>
              <a:rPr lang="en-US" sz="2000" i="1" dirty="0" smtClean="0"/>
              <a:t>arguments</a:t>
            </a:r>
            <a:r>
              <a:rPr lang="en-US" sz="2000" dirty="0" smtClean="0"/>
              <a:t> or input data (5 and 9, for example) .</a:t>
            </a:r>
          </a:p>
          <a:p>
            <a:pPr marL="274320" indent="-274320">
              <a:buClr>
                <a:srgbClr val="C00000"/>
              </a:buClr>
              <a:buFont typeface="+mj-lt"/>
              <a:buAutoNum type="arabicPeriod" startAt="2"/>
            </a:pPr>
            <a:r>
              <a:rPr lang="en-US" sz="2000" dirty="0" smtClean="0"/>
              <a:t>Execution jumps to the function block, and the input data are stored in the </a:t>
            </a:r>
            <a:r>
              <a:rPr lang="en-US" sz="2000" i="1" dirty="0" smtClean="0"/>
              <a:t>parameters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num1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num2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572000"/>
            <a:ext cx="8153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Clr>
                <a:srgbClr val="C00000"/>
              </a:buClr>
              <a:buFont typeface="+mj-lt"/>
              <a:buAutoNum type="arabicPeriod" startAt="4"/>
            </a:pPr>
            <a:r>
              <a:rPr lang="en-US" sz="2000" dirty="0" smtClean="0"/>
              <a:t>The code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000" dirty="0" smtClean="0"/>
              <a:t> runs, producing a sum (14, for example). At the end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000" dirty="0" smtClean="0"/>
              <a:t>, the sum is </a:t>
            </a:r>
            <a:r>
              <a:rPr lang="en-US" sz="2000" i="1" dirty="0" smtClean="0"/>
              <a:t>returned</a:t>
            </a:r>
            <a:r>
              <a:rPr lang="en-US" sz="2000" dirty="0" smtClean="0"/>
              <a:t> or sent back to the caller line of code.</a:t>
            </a:r>
          </a:p>
          <a:p>
            <a:pPr marL="274320" indent="-274320">
              <a:buClr>
                <a:srgbClr val="C00000"/>
              </a:buClr>
              <a:buFont typeface="+mj-lt"/>
              <a:buAutoNum type="arabicPeriod" startAt="4"/>
            </a:pPr>
            <a:r>
              <a:rPr lang="en-US" sz="2000" dirty="0" smtClean="0"/>
              <a:t>In these examples, the returned value is not assigned to a variable, so the shell prints it to screen.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53200" y="3048000"/>
            <a:ext cx="304800" cy="369332"/>
            <a:chOff x="7467600" y="3657600"/>
            <a:chExt cx="30480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74676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67600" y="3733800"/>
              <a:ext cx="304800" cy="2286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2200" y="990600"/>
            <a:ext cx="304800" cy="369332"/>
            <a:chOff x="7467600" y="3657600"/>
            <a:chExt cx="304800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4676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67600" y="3733800"/>
              <a:ext cx="304800" cy="2286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29400" y="2590800"/>
            <a:ext cx="304800" cy="369332"/>
            <a:chOff x="7467600" y="3657600"/>
            <a:chExt cx="304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74676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467600" y="3733800"/>
              <a:ext cx="304800" cy="2286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53000" y="3276600"/>
            <a:ext cx="304800" cy="369332"/>
            <a:chOff x="7467600" y="3657600"/>
            <a:chExt cx="304800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74676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467600" y="3733800"/>
              <a:ext cx="304800" cy="2286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24400" y="1447800"/>
            <a:ext cx="304800" cy="369332"/>
            <a:chOff x="7467600" y="3657600"/>
            <a:chExt cx="304800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7467600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67600" y="3733800"/>
              <a:ext cx="304800" cy="2286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IO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function can accept 0 or more input arguments, and it can return 0 or 1 value.</a:t>
            </a:r>
          </a:p>
          <a:p>
            <a:r>
              <a:rPr lang="en-US" sz="2400" dirty="0" smtClean="0"/>
              <a:t>We have seen that the function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400" dirty="0" smtClean="0"/>
              <a:t> has 2 input arguments and 1 return value.</a:t>
            </a:r>
          </a:p>
          <a:p>
            <a:r>
              <a:rPr lang="en-US" sz="2400" dirty="0" smtClean="0"/>
              <a:t>Example of a function that has no input argument and no return value: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Example of a function that has 1 input argument and no return value: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pic>
        <p:nvPicPr>
          <p:cNvPr id="22" name="Picture 21" descr="mod4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1" y="3295308"/>
            <a:ext cx="7391400" cy="1200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mod4_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486400"/>
            <a:ext cx="7071652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IO </a:t>
            </a:r>
            <a:r>
              <a:rPr lang="en-US" sz="2400" dirty="0" smtClean="0"/>
              <a:t>(2 of 2)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a function that has no input argument and 1 return value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7" name="Picture 6" descr="mod4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9899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239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Click for a video </a:t>
            </a:r>
            <a:r>
              <a:rPr lang="en-US" sz="2400" dirty="0" smtClean="0">
                <a:hlinkClick r:id="rId2"/>
              </a:rPr>
              <a:t>demo </a:t>
            </a:r>
            <a:r>
              <a:rPr lang="en-US" sz="2400" dirty="0" smtClean="0"/>
              <a:t>of working with user-defined functions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Why Use Functions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334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2" name="Content Placeholder 8" descr="mod4_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914400"/>
            <a:ext cx="4307807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381000" y="762000"/>
            <a:ext cx="4038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From this example we can see that if we invest the effort one time to define a function, we can then call it many times.</a:t>
            </a:r>
          </a:p>
          <a:p>
            <a:pPr marL="274320" indent="-274320"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/>
              <a:t>This is because a function always behaves the same way, but given different input data, it will produce a different output.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44958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400" dirty="0" smtClean="0"/>
              <a:t>This make a function very adaptable. We can use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add2nums</a:t>
            </a:r>
            <a:r>
              <a:rPr lang="en-US" sz="2400" dirty="0" smtClean="0"/>
              <a:t> any time we need to add 2 numbers, without having to re-type the code to add the numbers. This is the concept of re-usability in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Why Use Functions </a:t>
            </a:r>
            <a:r>
              <a:rPr lang="en-US" sz="2400" dirty="0" smtClean="0"/>
              <a:t>( of 2)2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334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81000" y="762000"/>
            <a:ext cx="815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A good example of re-usability is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400" dirty="0" smtClean="0"/>
              <a:t> function. Someone wrote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400" dirty="0" smtClean="0"/>
              <a:t> function at one time, and the rest of us can keep using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400" dirty="0" smtClean="0"/>
              <a:t> without having to write code to work with the screen to print data.</a:t>
            </a:r>
          </a:p>
          <a:p>
            <a:pPr marL="274320" indent="-27432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Functions also allow us to take a large project and divide it into small logical blocks or functions. This concept is called modularization. </a:t>
            </a:r>
          </a:p>
          <a:p>
            <a:pPr marL="274320" indent="-27432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Modularization makes it easier to manage a large project because if we need to change a part of the project, we can simply replace some of the functions in the project. We don’t have to take apart the whole project.</a:t>
            </a:r>
          </a:p>
          <a:p>
            <a:pPr marL="274320" indent="-27432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 Modularization also makes it easier to arrive at the complete solution to a large problem by solving one small part at a time.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Now that we know how to work with functions, the basic building blocks of all programs, we will be able to take advantage of different Python libraries of functions.</a:t>
            </a:r>
          </a:p>
          <a:p>
            <a:r>
              <a:rPr lang="en-US" sz="2400" dirty="0" smtClean="0"/>
              <a:t>Next we will work with the built-in Python graphics tool to display output in a more interesting way.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module we work with Python functions.</a:t>
            </a:r>
          </a:p>
          <a:p>
            <a:r>
              <a:rPr lang="en-US" sz="2400" dirty="0" smtClean="0"/>
              <a:t>We learn some common built-in functions, and how to call or run these functions.</a:t>
            </a:r>
          </a:p>
          <a:p>
            <a:r>
              <a:rPr lang="en-US" sz="2400" dirty="0" smtClean="0"/>
              <a:t>We also learn how to define or create our own Python functions.</a:t>
            </a:r>
          </a:p>
          <a:p>
            <a:r>
              <a:rPr lang="en-US" sz="2400" dirty="0" smtClean="0"/>
              <a:t>Then we coordinate multiple functions to perform more complex tasks, and learn modularization concepts.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Function? </a:t>
            </a:r>
            <a:r>
              <a:rPr lang="en-US" sz="2400" dirty="0" smtClean="0"/>
              <a:t>(1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function is a group of Python statements that work together to perform a task.</a:t>
            </a:r>
          </a:p>
          <a:p>
            <a:r>
              <a:rPr lang="en-US" sz="2400" dirty="0" smtClean="0"/>
              <a:t>Examples :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A function that calculates the gas mileage of a car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A function that darkens the color of an image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A function that counts the number of words in a text file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A function that prints text to screen</a:t>
            </a:r>
          </a:p>
          <a:p>
            <a:pPr marL="457200" indent="-457200"/>
            <a:r>
              <a:rPr lang="en-US" sz="2400" dirty="0" smtClean="0"/>
              <a:t>Properties of a function: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Contains multiple statements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Has a name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Can accept one or more input data </a:t>
            </a:r>
            <a:br>
              <a:rPr lang="en-US" sz="2400" dirty="0" smtClean="0"/>
            </a:br>
            <a:r>
              <a:rPr lang="en-US" sz="2400" dirty="0" smtClean="0"/>
              <a:t>to work with them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2400" dirty="0" smtClean="0"/>
              <a:t>Can produce one output data</a:t>
            </a:r>
          </a:p>
          <a:p>
            <a:pPr>
              <a:buNone/>
            </a:pPr>
            <a:endParaRPr lang="en-US" sz="2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5715000" y="3505200"/>
            <a:ext cx="2428135" cy="2579132"/>
            <a:chOff x="5410200" y="3276600"/>
            <a:chExt cx="2428135" cy="2579132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3962400"/>
              <a:ext cx="1361335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 1</a:t>
              </a:r>
            </a:p>
            <a:p>
              <a:r>
                <a:rPr lang="en-US" dirty="0" smtClean="0"/>
                <a:t>Statement 2</a:t>
              </a:r>
            </a:p>
            <a:p>
              <a:r>
                <a:rPr lang="en-US" dirty="0" smtClean="0"/>
                <a:t>         …</a:t>
              </a:r>
            </a:p>
            <a:p>
              <a:r>
                <a:rPr lang="en-US" dirty="0" smtClean="0"/>
                <a:t>Statement N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705600" y="3276600"/>
              <a:ext cx="685800" cy="685800"/>
              <a:chOff x="6705600" y="3276600"/>
              <a:chExt cx="685800" cy="685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705600" y="3581400"/>
                <a:ext cx="685800" cy="381000"/>
                <a:chOff x="6705600" y="3581400"/>
                <a:chExt cx="685800" cy="381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6705600" y="3581400"/>
                  <a:ext cx="0" cy="381000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010400" y="3581400"/>
                  <a:ext cx="0" cy="381000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7391400" y="3581400"/>
                  <a:ext cx="0" cy="381000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6705600" y="32766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858000" y="5181600"/>
              <a:ext cx="856325" cy="674132"/>
              <a:chOff x="6858000" y="5181600"/>
              <a:chExt cx="856325" cy="6741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7162800" y="5181600"/>
                <a:ext cx="0" cy="38100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858000" y="5486400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410200" y="3733800"/>
              <a:ext cx="10054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</a:t>
              </a:r>
              <a:br>
                <a:rPr lang="en-US" dirty="0" smtClean="0"/>
              </a:br>
              <a:r>
                <a:rPr lang="en-US" dirty="0" smtClean="0"/>
                <a:t>Name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096000" y="4191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Function? </a:t>
            </a:r>
            <a:r>
              <a:rPr lang="en-US" sz="2400" dirty="0" smtClean="0"/>
              <a:t>(2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5626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dirty="0" smtClean="0"/>
              <a:t>Some of the functions that we have worked with are: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>
              <a:spcBef>
                <a:spcPts val="1800"/>
              </a:spcBef>
            </a:pPr>
            <a:r>
              <a:rPr lang="en-US" sz="2400" dirty="0" smtClean="0"/>
              <a:t>When we type the function name </a:t>
            </a:r>
            <a:r>
              <a:rPr lang="en-US" sz="2400" dirty="0" smtClean="0"/>
              <a:t>followed by ( ) in </a:t>
            </a:r>
            <a:r>
              <a:rPr lang="en-US" sz="2400" dirty="0" smtClean="0"/>
              <a:t>a Python </a:t>
            </a:r>
            <a:r>
              <a:rPr lang="en-US" sz="2400" dirty="0" smtClean="0"/>
              <a:t>statement, </a:t>
            </a:r>
            <a:r>
              <a:rPr lang="en-US" sz="2400" dirty="0" smtClean="0"/>
              <a:t>we </a:t>
            </a:r>
            <a:r>
              <a:rPr lang="en-US" sz="2400" i="1" dirty="0" smtClean="0"/>
              <a:t>call</a:t>
            </a:r>
            <a:r>
              <a:rPr lang="en-US" sz="2400" dirty="0" smtClean="0"/>
              <a:t> the </a:t>
            </a:r>
            <a:r>
              <a:rPr lang="en-US" sz="2400" dirty="0" smtClean="0"/>
              <a:t>function and cause </a:t>
            </a:r>
            <a:r>
              <a:rPr lang="en-US" sz="2400" dirty="0" smtClean="0"/>
              <a:t>the function to run.</a:t>
            </a:r>
          </a:p>
          <a:p>
            <a:pPr marL="457200" indent="-457200"/>
            <a:r>
              <a:rPr lang="en-US" sz="2400" dirty="0" smtClean="0"/>
              <a:t>When a function runs, the statements that make up the function are run by the </a:t>
            </a:r>
            <a:r>
              <a:rPr lang="en-US" sz="2400" dirty="0" smtClean="0"/>
              <a:t>CPU one by one.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We </a:t>
            </a:r>
            <a:r>
              <a:rPr lang="en-US" sz="2400" dirty="0" smtClean="0"/>
              <a:t>can give </a:t>
            </a:r>
            <a:r>
              <a:rPr lang="en-US" sz="2400" dirty="0" smtClean="0"/>
              <a:t>the input to the function by typing </a:t>
            </a:r>
            <a:r>
              <a:rPr lang="en-US" sz="2400" dirty="0" smtClean="0"/>
              <a:t>input data inside the </a:t>
            </a:r>
            <a:r>
              <a:rPr lang="en-US" sz="2400" dirty="0" smtClean="0"/>
              <a:t>( ) </a:t>
            </a:r>
            <a:r>
              <a:rPr lang="en-US" sz="2400" dirty="0" smtClean="0"/>
              <a:t>that follows the </a:t>
            </a:r>
            <a:r>
              <a:rPr lang="en-US" sz="2400" dirty="0" smtClean="0"/>
              <a:t>function name.</a:t>
            </a:r>
          </a:p>
          <a:p>
            <a:pPr marL="457200" indent="-457200"/>
            <a:r>
              <a:rPr lang="en-US" sz="2400" dirty="0" smtClean="0"/>
              <a:t>If a function has an output, we save the output by assigning it to a variable.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295400" y="1219200"/>
            <a:ext cx="6185519" cy="1892233"/>
            <a:chOff x="685800" y="1676400"/>
            <a:chExt cx="6254908" cy="2056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2209800"/>
              <a:ext cx="3948601" cy="1067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685800" y="2438400"/>
              <a:ext cx="2990606" cy="466755"/>
              <a:chOff x="990600" y="3429000"/>
              <a:chExt cx="2990606" cy="46675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90600" y="3494966"/>
                <a:ext cx="1705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name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2209800" y="3429000"/>
                <a:ext cx="457200" cy="2286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685806" y="3743355"/>
                <a:ext cx="1295400" cy="152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267200" y="1676400"/>
              <a:ext cx="2673508" cy="1241948"/>
              <a:chOff x="152400" y="3657600"/>
              <a:chExt cx="2673508" cy="124194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143000" y="3657600"/>
                <a:ext cx="1682908" cy="434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input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52400" y="3962400"/>
                <a:ext cx="1066800" cy="3048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502508" y="3988786"/>
                <a:ext cx="616439" cy="91076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997444" y="3083941"/>
              <a:ext cx="3319574" cy="648500"/>
              <a:chOff x="406644" y="2702941"/>
              <a:chExt cx="3319574" cy="6485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37808" y="2951331"/>
                <a:ext cx="3088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output is saved in a variable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406644" y="2702941"/>
                <a:ext cx="304800" cy="381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Built-in Functions </a:t>
            </a:r>
            <a:r>
              <a:rPr lang="en-US" sz="2800" dirty="0" smtClean="0"/>
              <a:t>(1 of </a:t>
            </a:r>
            <a:r>
              <a:rPr lang="en-US" sz="2800" dirty="0" smtClean="0"/>
              <a:t>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86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 has many built-in functions that are part of the Python language, just like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2400" dirty="0" smtClean="0"/>
              <a:t> functions. </a:t>
            </a:r>
          </a:p>
          <a:p>
            <a:r>
              <a:rPr lang="en-US" sz="2400" dirty="0" smtClean="0"/>
              <a:t>Functions for data type:</a:t>
            </a: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505200" y="1981200"/>
            <a:ext cx="5334000" cy="2343329"/>
            <a:chOff x="3505200" y="2895600"/>
            <a:chExt cx="5334000" cy="2343329"/>
          </a:xfrm>
        </p:grpSpPr>
        <p:sp>
          <p:nvSpPr>
            <p:cNvPr id="6" name="TextBox 5"/>
            <p:cNvSpPr txBox="1"/>
            <p:nvPr/>
          </p:nvSpPr>
          <p:spPr>
            <a:xfrm>
              <a:off x="3505200" y="2895600"/>
              <a:ext cx="533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type</a:t>
              </a:r>
              <a:r>
                <a:rPr lang="en-US" sz="2400" dirty="0" smtClean="0"/>
                <a:t> function: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accepts a data value as input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returns (or outputs) the type of the data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4038600"/>
              <a:ext cx="52603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float</a:t>
              </a:r>
              <a:r>
                <a:rPr lang="en-US" sz="2400" dirty="0" smtClean="0"/>
                <a:t>, </a:t>
              </a:r>
              <a:r>
                <a:rPr lang="en-US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str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conversion functions</a:t>
              </a:r>
              <a:r>
                <a:rPr lang="en-US" sz="2400" dirty="0" smtClean="0"/>
                <a:t>: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accept a data value as input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return the same data but as a new type</a:t>
              </a:r>
              <a:endParaRPr lang="en-US" sz="2400" dirty="0"/>
            </a:p>
          </p:txBody>
        </p:sp>
      </p:grpSp>
      <p:pic>
        <p:nvPicPr>
          <p:cNvPr id="9" name="Picture 8" descr="mod4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2743200" cy="4150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581400" y="4419600"/>
            <a:ext cx="522620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 how the output of these functions are handled in the example: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 smtClean="0">
                <a:solidFill>
                  <a:srgbClr val="C00000"/>
                </a:solidFill>
              </a:rPr>
              <a:t> function output is sent back to the shell, so the shell prints the output.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function output is assigned (stored)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US" dirty="0" smtClean="0">
                <a:solidFill>
                  <a:srgbClr val="C00000"/>
                </a:solidFill>
              </a:rPr>
              <a:t> is updated to a new type. Since the output is stored, there is no output for the shell to print.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Built-in Functions </a:t>
            </a:r>
            <a:r>
              <a:rPr lang="en-US" sz="2800" dirty="0" smtClean="0"/>
              <a:t>(2 of </a:t>
            </a:r>
            <a:r>
              <a:rPr lang="en-US" sz="2800" dirty="0" smtClean="0"/>
              <a:t>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2192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/>
              <a:t>input: (1)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400" dirty="0" smtClean="0"/>
              <a:t> data value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(2 - optional) the requested number 	of digits after the decimal point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/>
              <a:t>returns: the input value rounded to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	 the correct number of digits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1816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input: a comma separated list of values</a:t>
            </a:r>
          </a:p>
          <a:p>
            <a:pPr>
              <a:buFontTx/>
              <a:buChar char="-"/>
            </a:pPr>
            <a:r>
              <a:rPr lang="en-US" sz="2400" dirty="0" smtClean="0"/>
              <a:t> returns: the minimum or maximum value in the list</a:t>
            </a:r>
            <a:endParaRPr lang="en-US" sz="2400" dirty="0"/>
          </a:p>
        </p:txBody>
      </p:sp>
      <p:pic>
        <p:nvPicPr>
          <p:cNvPr id="12" name="Picture 11" descr="mod4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267200"/>
            <a:ext cx="4495801" cy="899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33400" y="762000"/>
            <a:ext cx="282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sz="2400" dirty="0" smtClean="0"/>
              <a:t> function</a:t>
            </a:r>
          </a:p>
        </p:txBody>
      </p:sp>
      <p:pic>
        <p:nvPicPr>
          <p:cNvPr id="15" name="Picture 14" descr="mod4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219200"/>
            <a:ext cx="246137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33400" y="3733800"/>
            <a:ext cx="380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max </a:t>
            </a:r>
            <a:r>
              <a:rPr lang="en-US" sz="2400" dirty="0" smtClean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Built-in Functions </a:t>
            </a:r>
            <a:r>
              <a:rPr lang="en-US" sz="2800" dirty="0" smtClean="0"/>
              <a:t>(3 </a:t>
            </a:r>
            <a:r>
              <a:rPr lang="en-US" sz="2800" dirty="0" smtClean="0"/>
              <a:t>of </a:t>
            </a:r>
            <a:r>
              <a:rPr lang="en-US" sz="2800" dirty="0" smtClean="0"/>
              <a:t>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/>
              <a:t>input: </a:t>
            </a:r>
            <a:r>
              <a:rPr lang="en-US" sz="2400" dirty="0" smtClean="0"/>
              <a:t>a string </a:t>
            </a:r>
            <a:endParaRPr lang="en-US" sz="24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400" dirty="0" smtClean="0"/>
              <a:t>returns: the </a:t>
            </a:r>
            <a:r>
              <a:rPr lang="en-US" sz="2400" dirty="0" smtClean="0"/>
              <a:t>number of characters in the string, which is the </a:t>
            </a:r>
            <a:r>
              <a:rPr lang="en-US" sz="2400" u="sng" dirty="0" smtClean="0"/>
              <a:t>len</a:t>
            </a:r>
            <a:r>
              <a:rPr lang="en-US" sz="2400" dirty="0" smtClean="0"/>
              <a:t>gth of the string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914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function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886200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Click </a:t>
            </a:r>
            <a:r>
              <a:rPr lang="en-US" sz="2400" dirty="0" smtClean="0">
                <a:hlinkClick r:id="rId2"/>
              </a:rPr>
              <a:t>here </a:t>
            </a:r>
            <a:r>
              <a:rPr lang="en-US" sz="2400" dirty="0" smtClean="0"/>
              <a:t>to see a complete list of Python built-in functions.</a:t>
            </a:r>
            <a:br>
              <a:rPr lang="en-US" sz="2400" dirty="0" smtClean="0"/>
            </a:br>
            <a:r>
              <a:rPr lang="en-US" sz="2400" dirty="0" smtClean="0"/>
              <a:t>    We will continue to work with some of them in later modules.</a:t>
            </a:r>
          </a:p>
        </p:txBody>
      </p:sp>
      <p:pic>
        <p:nvPicPr>
          <p:cNvPr id="11" name="Picture 10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514600"/>
            <a:ext cx="28116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05800" cy="5562600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400" dirty="0" smtClean="0"/>
              <a:t>Recall that when we type a function name and function input in a Python statement, we are calling the function or running it.</a:t>
            </a:r>
          </a:p>
          <a:p>
            <a:pPr marL="274320" indent="-274320"/>
            <a:r>
              <a:rPr lang="en-US" sz="2400" dirty="0" smtClean="0"/>
              <a:t>Just like other programming languages, Python supports function composition, which means it lets us chain function calls together to do a more complex task.</a:t>
            </a:r>
          </a:p>
          <a:p>
            <a:pPr marL="274320" indent="-274320"/>
            <a:r>
              <a:rPr lang="en-US" sz="2400" dirty="0" smtClean="0"/>
              <a:t>Example of using function composition to build a text string which is the rounded result of 2 / 3: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5800" y="3581400"/>
            <a:ext cx="7952916" cy="2057400"/>
            <a:chOff x="685800" y="3581400"/>
            <a:chExt cx="7952916" cy="2057400"/>
          </a:xfrm>
        </p:grpSpPr>
        <p:pic>
          <p:nvPicPr>
            <p:cNvPr id="17" name="Picture 16" descr="mod4_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3581400"/>
              <a:ext cx="7952916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2" name="Group 21"/>
            <p:cNvGrpSpPr/>
            <p:nvPr/>
          </p:nvGrpSpPr>
          <p:grpSpPr>
            <a:xfrm>
              <a:off x="3048000" y="3733800"/>
              <a:ext cx="4393575" cy="1740932"/>
              <a:chOff x="3048000" y="3733800"/>
              <a:chExt cx="4393575" cy="17409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048000" y="3733800"/>
                <a:ext cx="2512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# Standard output of 2/3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0" y="4191000"/>
                <a:ext cx="2513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# Rounded output of 2/3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48000" y="4648200"/>
                <a:ext cx="386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# String form of rounded output of 2/3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48000" y="5105400"/>
                <a:ext cx="439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# Using string form of rounded output of 2/3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User-defined 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562600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400" dirty="0" smtClean="0"/>
              <a:t>We are not limited to using just the built-in functions. Python also allows us to create our own functions to use.</a:t>
            </a:r>
          </a:p>
          <a:p>
            <a:pPr marL="274320" indent="-274320"/>
            <a:r>
              <a:rPr lang="en-US" sz="2400" dirty="0" smtClean="0"/>
              <a:t>To </a:t>
            </a:r>
            <a:r>
              <a:rPr lang="en-US" sz="2400" i="1" dirty="0" smtClean="0"/>
              <a:t>define</a:t>
            </a:r>
            <a:r>
              <a:rPr lang="en-US" sz="2400" dirty="0" smtClean="0"/>
              <a:t> or create a function (in 5 easy steps):</a:t>
            </a:r>
          </a:p>
          <a:p>
            <a:pPr marL="274320" indent="-274320"/>
            <a:endParaRPr lang="en-US" sz="2400" dirty="0" smtClean="0"/>
          </a:p>
          <a:p>
            <a:pPr marL="274320" indent="-274320"/>
            <a:endParaRPr lang="en-US" sz="2400" dirty="0" smtClean="0"/>
          </a:p>
          <a:p>
            <a:pPr marL="274320" indent="-274320"/>
            <a:endParaRPr lang="en-US" sz="2400" dirty="0" smtClean="0"/>
          </a:p>
          <a:p>
            <a:pPr marL="274320" indent="-274320"/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533401" y="2057400"/>
            <a:ext cx="8305799" cy="4295239"/>
            <a:chOff x="533401" y="2057400"/>
            <a:chExt cx="8305799" cy="4295239"/>
          </a:xfrm>
        </p:grpSpPr>
        <p:pic>
          <p:nvPicPr>
            <p:cNvPr id="11" name="Picture 10" descr="mod4_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3124200"/>
              <a:ext cx="4571090" cy="1682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990600" y="5029200"/>
              <a:ext cx="2514600" cy="13234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!! Important !!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Indent and line up all statements after the first header statement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33401" y="2057400"/>
              <a:ext cx="8305799" cy="3911263"/>
              <a:chOff x="533401" y="2057400"/>
              <a:chExt cx="8305799" cy="391126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1" y="2133601"/>
                <a:ext cx="19049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1. Start with the keyword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(for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def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ine)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95600" y="2057400"/>
                <a:ext cx="19049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2. Next add the function name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57800" y="2057400"/>
                <a:ext cx="2438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3. Declare input parameters inside ( ),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and end with 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10400" y="3276600"/>
                <a:ext cx="1828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4. Optional    but highly recommended: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Add comments to describe the function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91000" y="4953000"/>
                <a:ext cx="2438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5. Add statements that do the task of the function</a:t>
                </a:r>
              </a:p>
            </p:txBody>
          </p:sp>
        </p:grpSp>
      </p:grpSp>
      <p:cxnSp>
        <p:nvCxnSpPr>
          <p:cNvPr id="43" name="Straight Arrow Connector 42"/>
          <p:cNvCxnSpPr/>
          <p:nvPr/>
        </p:nvCxnSpPr>
        <p:spPr>
          <a:xfrm>
            <a:off x="1828800" y="2743200"/>
            <a:ext cx="3810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429000" y="2743200"/>
            <a:ext cx="6858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343400" y="2667000"/>
            <a:ext cx="9906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791200" y="3810000"/>
            <a:ext cx="1219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191000" y="4572000"/>
            <a:ext cx="990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 Arrow 59"/>
          <p:cNvSpPr/>
          <p:nvPr/>
        </p:nvSpPr>
        <p:spPr>
          <a:xfrm>
            <a:off x="2286000" y="4648200"/>
            <a:ext cx="152400" cy="457200"/>
          </a:xfrm>
          <a:prstGeom prst="upArrow">
            <a:avLst>
              <a:gd name="adj1" fmla="val 50000"/>
              <a:gd name="adj2" fmla="val 60417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1485</Words>
  <Application>Microsoft Office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Functions </vt:lpstr>
      <vt:lpstr>Intro</vt:lpstr>
      <vt:lpstr>What Is a Function? (1 of 2)</vt:lpstr>
      <vt:lpstr>What Is a Function? (2 of 2)</vt:lpstr>
      <vt:lpstr>Built-in Functions (1 of 3)</vt:lpstr>
      <vt:lpstr>Built-in Functions (2 of 3)</vt:lpstr>
      <vt:lpstr>Built-in Functions (3 of 3)</vt:lpstr>
      <vt:lpstr>Composition</vt:lpstr>
      <vt:lpstr>User-defined Functions</vt:lpstr>
      <vt:lpstr>Function Definition (1 of 2)</vt:lpstr>
      <vt:lpstr>Function Definition (2 of 2)</vt:lpstr>
      <vt:lpstr>Flow of Execution</vt:lpstr>
      <vt:lpstr>Function IO (1 of 2)</vt:lpstr>
      <vt:lpstr>Function IO (2 of 2)</vt:lpstr>
      <vt:lpstr>Demo</vt:lpstr>
      <vt:lpstr>Why Use Functions (1 of 2)</vt:lpstr>
      <vt:lpstr>Why Use Functions ( of 2)2</vt:lpstr>
      <vt:lpstr>What’s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Python</dc:title>
  <dc:creator>Clare</dc:creator>
  <cp:lastModifiedBy>Clare</cp:lastModifiedBy>
  <cp:revision>39</cp:revision>
  <dcterms:created xsi:type="dcterms:W3CDTF">2016-08-27T23:17:43Z</dcterms:created>
  <dcterms:modified xsi:type="dcterms:W3CDTF">2016-09-21T22:00:12Z</dcterms:modified>
</cp:coreProperties>
</file>