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5" r:id="rId4"/>
    <p:sldId id="269" r:id="rId5"/>
    <p:sldId id="270" r:id="rId6"/>
    <p:sldId id="271" r:id="rId7"/>
    <p:sldId id="279" r:id="rId8"/>
    <p:sldId id="272" r:id="rId9"/>
    <p:sldId id="274" r:id="rId10"/>
    <p:sldId id="275" r:id="rId11"/>
    <p:sldId id="276" r:id="rId12"/>
    <p:sldId id="277" r:id="rId13"/>
    <p:sldId id="278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07A10"/>
    <a:srgbClr val="2C7515"/>
    <a:srgbClr val="00FF00"/>
    <a:srgbClr val="00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975" y="-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ADA1-69DF-4832-8F3F-F24A9C2EA790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DC6-636F-44D2-849A-5D8B301FC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ADA1-69DF-4832-8F3F-F24A9C2EA790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DC6-636F-44D2-849A-5D8B301FC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ADA1-69DF-4832-8F3F-F24A9C2EA790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DC6-636F-44D2-849A-5D8B301FC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ADA1-69DF-4832-8F3F-F24A9C2EA790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DC6-636F-44D2-849A-5D8B301FC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ADA1-69DF-4832-8F3F-F24A9C2EA790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DC6-636F-44D2-849A-5D8B301FC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ADA1-69DF-4832-8F3F-F24A9C2EA790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DC6-636F-44D2-849A-5D8B301FC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ADA1-69DF-4832-8F3F-F24A9C2EA790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DC6-636F-44D2-849A-5D8B301FC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ADA1-69DF-4832-8F3F-F24A9C2EA790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DC6-636F-44D2-849A-5D8B301FC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ADA1-69DF-4832-8F3F-F24A9C2EA790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DC6-636F-44D2-849A-5D8B301FC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ADA1-69DF-4832-8F3F-F24A9C2EA790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DC6-636F-44D2-849A-5D8B301FC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ADA1-69DF-4832-8F3F-F24A9C2EA790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DC6-636F-44D2-849A-5D8B301FC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DADA1-69DF-4832-8F3F-F24A9C2EA790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07DC6-636F-44D2-849A-5D8B301FC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embed/71WEwyRg2Kg?rel=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cl.tk/man/tcl8.5/TkCmd/colors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5410200"/>
            <a:ext cx="6400800" cy="99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CIS 40 – Introduction to Programming in Python</a:t>
            </a:r>
          </a:p>
          <a:p>
            <a:r>
              <a:rPr lang="en-US" dirty="0" smtClean="0"/>
              <a:t>De Anza College</a:t>
            </a:r>
            <a:br>
              <a:rPr lang="en-US" dirty="0" smtClean="0"/>
            </a:br>
            <a:r>
              <a:rPr lang="en-US" sz="2900" dirty="0" smtClean="0"/>
              <a:t>Clare </a:t>
            </a:r>
            <a:r>
              <a:rPr lang="en-US" sz="2900" dirty="0"/>
              <a:t>N</a:t>
            </a:r>
            <a:r>
              <a:rPr lang="en-US" sz="2900" dirty="0" smtClean="0"/>
              <a:t>guyen</a:t>
            </a:r>
            <a:endParaRPr lang="en-US" sz="2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Methods To Move </a:t>
            </a:r>
            <a:r>
              <a:rPr lang="en-US" sz="2400" dirty="0" smtClean="0"/>
              <a:t>(1 of 2)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562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With the pen down, the move methods will draw on the screen.</a:t>
            </a:r>
          </a:p>
          <a:p>
            <a:r>
              <a:rPr lang="en-US" sz="2400" dirty="0" smtClean="0"/>
              <a:t>Set the pen to the middle of the screen:     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home()</a:t>
            </a:r>
          </a:p>
          <a:p>
            <a:r>
              <a:rPr lang="en-US" sz="2400" dirty="0" smtClean="0"/>
              <a:t>Move to a particular location:   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goto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400" dirty="0" err="1" smtClean="0"/>
              <a:t>x_coord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400" dirty="0" smtClean="0"/>
              <a:t> </a:t>
            </a:r>
            <a:r>
              <a:rPr lang="en-US" sz="2400" dirty="0" err="1" smtClean="0"/>
              <a:t>y_coord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400" dirty="0" smtClean="0"/>
              <a:t>where </a:t>
            </a:r>
            <a:r>
              <a:rPr lang="en-US" sz="2400" dirty="0" err="1" smtClean="0"/>
              <a:t>x_coord</a:t>
            </a:r>
            <a:r>
              <a:rPr lang="en-US" sz="2400" dirty="0" smtClean="0"/>
              <a:t> and </a:t>
            </a:r>
            <a:r>
              <a:rPr lang="en-US" sz="2400" dirty="0" err="1" smtClean="0"/>
              <a:t>y_coord</a:t>
            </a:r>
            <a:r>
              <a:rPr lang="en-US" sz="2400" dirty="0" smtClean="0"/>
              <a:t> are the (x, y) position on the screen.</a:t>
            </a:r>
            <a:br>
              <a:rPr lang="en-US" sz="2400" dirty="0" smtClean="0"/>
            </a:br>
            <a:r>
              <a:rPr lang="en-US" sz="2400" dirty="0" smtClean="0"/>
              <a:t>The screen uses Cartesian coordinates and the center of the screen is (0,0).</a:t>
            </a:r>
          </a:p>
          <a:p>
            <a:r>
              <a:rPr lang="en-US" sz="2400" dirty="0" smtClean="0"/>
              <a:t>Move forward:   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forward(</a:t>
            </a:r>
            <a:r>
              <a:rPr lang="en-US" sz="2400" dirty="0" smtClean="0"/>
              <a:t>number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r>
              <a:rPr lang="en-US" sz="2400" dirty="0" smtClean="0"/>
              <a:t>   or    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fd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400" dirty="0" smtClean="0"/>
              <a:t>number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Move backward:   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back(</a:t>
            </a:r>
            <a:r>
              <a:rPr lang="en-US" sz="2400" dirty="0" smtClean="0"/>
              <a:t>number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2400" dirty="0" smtClean="0"/>
              <a:t>    or    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bk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400" dirty="0" smtClean="0"/>
              <a:t>number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where number can be positive or negative, and the larger the number, the larger the distance.</a:t>
            </a:r>
          </a:p>
          <a:p>
            <a:r>
              <a:rPr lang="en-US" sz="2400" dirty="0" smtClean="0"/>
              <a:t>Turn left:   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left(</a:t>
            </a:r>
            <a:r>
              <a:rPr lang="en-US" sz="2400" dirty="0" smtClean="0"/>
              <a:t>number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    </a:t>
            </a:r>
            <a:r>
              <a:rPr lang="en-US" sz="2400" dirty="0" smtClean="0"/>
              <a:t>or   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400" dirty="0" smtClean="0"/>
              <a:t>number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Turn right:   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right(</a:t>
            </a:r>
            <a:r>
              <a:rPr lang="en-US" sz="2400" dirty="0" smtClean="0"/>
              <a:t>number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    </a:t>
            </a:r>
            <a:r>
              <a:rPr lang="en-US" sz="2400" dirty="0" smtClean="0"/>
              <a:t>or    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400" dirty="0" smtClean="0"/>
              <a:t>number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where number is the degrees of the turn angle, and number can be positive or negative.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Methods To Move </a:t>
            </a:r>
            <a:r>
              <a:rPr lang="en-US" sz="2400" dirty="0" smtClean="0"/>
              <a:t>(2 of 2)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562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Move in a circle:    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circle(</a:t>
            </a:r>
            <a:r>
              <a:rPr lang="en-US" sz="2400" dirty="0" smtClean="0"/>
              <a:t>radius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where radius is a positive number.</a:t>
            </a:r>
          </a:p>
          <a:p>
            <a:r>
              <a:rPr lang="en-US" sz="2400" dirty="0" smtClean="0"/>
              <a:t>Move in an arc:    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circle(</a:t>
            </a:r>
            <a:r>
              <a:rPr lang="en-US" sz="2400" dirty="0" smtClean="0"/>
              <a:t>radius, extent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where radius is a positive number, extent is the angle that the arc covers. For example,  extent of 180 means half a circle.</a:t>
            </a:r>
          </a:p>
          <a:p>
            <a:r>
              <a:rPr lang="en-US" sz="2400" dirty="0" smtClean="0"/>
              <a:t>Undo the last move:     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undo()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Methods To Fill a Shape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562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To fill a shape, we need to let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turtle</a:t>
            </a:r>
            <a:r>
              <a:rPr lang="en-US" sz="2400" dirty="0" smtClean="0"/>
              <a:t> know before drawing a shape, and then we need to tell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turtle</a:t>
            </a:r>
            <a:r>
              <a:rPr lang="en-US" sz="2400" dirty="0" smtClean="0"/>
              <a:t> to stop after the shape is drawn:          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begin_fill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  code to draw a shape</a:t>
            </a:r>
            <a:br>
              <a:rPr lang="en-US" sz="2400" dirty="0" smtClean="0"/>
            </a:br>
            <a:r>
              <a:rPr lang="en-US" sz="2400" dirty="0" smtClean="0"/>
              <a:t>                       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end_fill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  <a:endParaRPr lang="en-US" sz="2400" dirty="0" smtClean="0"/>
          </a:p>
          <a:p>
            <a:r>
              <a:rPr lang="en-US" sz="2400" dirty="0" smtClean="0"/>
              <a:t>Change fill color:   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fillcolor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(“</a:t>
            </a:r>
            <a:r>
              <a:rPr lang="en-US" sz="2400" dirty="0" err="1" smtClean="0"/>
              <a:t>color_name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”)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where </a:t>
            </a:r>
            <a:r>
              <a:rPr lang="en-US" sz="2400" dirty="0" err="1" smtClean="0"/>
              <a:t>color_name</a:t>
            </a:r>
            <a:r>
              <a:rPr lang="en-US" sz="2400" dirty="0" smtClean="0"/>
              <a:t> is the same as with the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pencolor</a:t>
            </a:r>
            <a:r>
              <a:rPr lang="en-US" sz="2400" dirty="0" smtClean="0"/>
              <a:t>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Administrative Methods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562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These methods are called “administrative” methods because they support the graphics output.</a:t>
            </a:r>
          </a:p>
          <a:p>
            <a:r>
              <a:rPr lang="en-US" sz="2400" dirty="0" smtClean="0"/>
              <a:t>Go back to the start screen:   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reset()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This is equivalent to running the 2 methods: 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home()  </a:t>
            </a:r>
            <a:r>
              <a:rPr lang="en-US" sz="2400" dirty="0" smtClean="0"/>
              <a:t>and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clear()</a:t>
            </a:r>
            <a:b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400" dirty="0" smtClean="0"/>
              <a:t>The pen goes back to the (0, 0) position and the screen is cleared.</a:t>
            </a:r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 smtClean="0"/>
              <a:t>Print text on screen:   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write(“</a:t>
            </a:r>
            <a:r>
              <a:rPr lang="en-US" sz="2400" dirty="0" smtClean="0"/>
              <a:t>text string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”, font = </a:t>
            </a:r>
            <a:r>
              <a:rPr lang="en-US" sz="2400" dirty="0" smtClean="0"/>
              <a:t>number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where text string is the text that is printed to screen, and number is a positive number and is the size of the font.</a:t>
            </a:r>
          </a:p>
          <a:p>
            <a:r>
              <a:rPr lang="en-US" sz="2400" dirty="0" smtClean="0"/>
              <a:t>Find more information on a turtle method: 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help(</a:t>
            </a:r>
            <a:r>
              <a:rPr lang="en-US" sz="2400" dirty="0" err="1" smtClean="0"/>
              <a:t>method_name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where </a:t>
            </a:r>
            <a:r>
              <a:rPr lang="en-US" sz="2400" dirty="0" err="1" smtClean="0"/>
              <a:t>method_name</a:t>
            </a:r>
            <a:r>
              <a:rPr lang="en-US" sz="2400" dirty="0" smtClean="0"/>
              <a:t> is the method we need information on.</a:t>
            </a:r>
          </a:p>
          <a:p>
            <a:r>
              <a:rPr lang="en-US" sz="2400" dirty="0" smtClean="0"/>
              <a:t>Exit graphics mode:   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bye()  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No need to use the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turtle</a:t>
            </a:r>
            <a:r>
              <a:rPr lang="en-US" sz="2400" dirty="0" smtClean="0"/>
              <a:t> object name with this method.</a:t>
            </a:r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562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We will continue to use turtle graphics as well as text output for our programs.</a:t>
            </a:r>
          </a:p>
          <a:p>
            <a:r>
              <a:rPr lang="en-US" sz="2400" dirty="0" smtClean="0"/>
              <a:t>Moving forward, in the next module our programs will use conditional processing to make decisions and give the user choices.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Intro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5562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In this module we use our knowledge of functions to work with the basic graphics module called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turtle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turtle</a:t>
            </a:r>
            <a:r>
              <a:rPr lang="en-US" sz="2400" dirty="0" smtClean="0"/>
              <a:t> module is made up of many methods, which are a type of functions, to help us draw on screen.  Therefore we will get a lot of practice working with functions.</a:t>
            </a:r>
          </a:p>
          <a:p>
            <a:r>
              <a:rPr lang="en-US" sz="2400" dirty="0" smtClean="0"/>
              <a:t>The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turtle</a:t>
            </a:r>
            <a:r>
              <a:rPr lang="en-US" sz="2400" dirty="0" smtClean="0"/>
              <a:t> module introduces us to some concepts of object oriented programming (such as methods, mentioned above). Object oriented programming is a popular concept in software engineering and will be covered more in-depth later in the course.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Graphics?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Up to this point our Python code has produced text based output: all the data printed to screen are lines of words and numbers.</a:t>
            </a:r>
          </a:p>
          <a:p>
            <a:r>
              <a:rPr lang="en-US" sz="2400" dirty="0" smtClean="0"/>
              <a:t>Text based output is the earliest form of program output and it is the standard form of output for most programming languages.</a:t>
            </a:r>
          </a:p>
          <a:p>
            <a:r>
              <a:rPr lang="en-US" sz="2400" dirty="0" smtClean="0"/>
              <a:t>Text output is still widely used today in all areas of technology and is often used by skilled tech professionals.</a:t>
            </a:r>
          </a:p>
          <a:p>
            <a:r>
              <a:rPr lang="en-US" sz="2400" dirty="0" smtClean="0"/>
              <a:t>However, most common applications now have graphics output or a </a:t>
            </a:r>
            <a:r>
              <a:rPr lang="en-US" sz="2400" b="1" u="sng" dirty="0" smtClean="0"/>
              <a:t>g</a:t>
            </a:r>
            <a:r>
              <a:rPr lang="en-US" sz="2400" dirty="0" smtClean="0"/>
              <a:t>raphical </a:t>
            </a:r>
            <a:r>
              <a:rPr lang="en-US" sz="2400" b="1" u="sng" dirty="0" smtClean="0"/>
              <a:t>u</a:t>
            </a:r>
            <a:r>
              <a:rPr lang="en-US" sz="2400" dirty="0" smtClean="0"/>
              <a:t>ser </a:t>
            </a:r>
            <a:r>
              <a:rPr lang="en-US" sz="2400" b="1" u="sng" dirty="0" smtClean="0"/>
              <a:t>i</a:t>
            </a:r>
            <a:r>
              <a:rPr lang="en-US" sz="2400" dirty="0" smtClean="0"/>
              <a:t>nterface (or </a:t>
            </a:r>
            <a:r>
              <a:rPr lang="en-US" sz="2400" i="1" dirty="0" smtClean="0"/>
              <a:t>GUI</a:t>
            </a:r>
            <a:r>
              <a:rPr lang="en-US" sz="2400" dirty="0" smtClean="0"/>
              <a:t>) because it is more visually interesting.</a:t>
            </a:r>
          </a:p>
          <a:p>
            <a:r>
              <a:rPr lang="en-US" sz="2400" dirty="0" smtClean="0"/>
              <a:t>A graphics output allows us to draw shapes and use different colors in the output.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turtle</a:t>
            </a:r>
            <a:r>
              <a:rPr lang="en-US" dirty="0" smtClean="0"/>
              <a:t> Module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55626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turtle</a:t>
            </a:r>
            <a:r>
              <a:rPr lang="en-US" sz="2400" dirty="0" smtClean="0"/>
              <a:t> is a Python </a:t>
            </a:r>
            <a:r>
              <a:rPr lang="en-US" sz="2400" i="1" dirty="0" smtClean="0"/>
              <a:t>module</a:t>
            </a:r>
            <a:r>
              <a:rPr lang="en-US" sz="2400" dirty="0" smtClean="0"/>
              <a:t>, which is a package of data and functions that work together to provide a particular kind of service. The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turtle</a:t>
            </a:r>
            <a:r>
              <a:rPr lang="en-US" sz="2400" dirty="0" smtClean="0"/>
              <a:t> module provides us with basic graphics capabilities.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turtle </a:t>
            </a:r>
            <a:r>
              <a:rPr lang="en-US" sz="2400" dirty="0" smtClean="0"/>
              <a:t>is not a built-in part of the Python language, so before we can use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turtle</a:t>
            </a:r>
            <a:r>
              <a:rPr lang="en-US" sz="2400" dirty="0" smtClean="0"/>
              <a:t>, we need to add it to our development environment. In other words, we need to </a:t>
            </a:r>
            <a:r>
              <a:rPr lang="en-US" sz="2400" i="1" dirty="0" smtClean="0"/>
              <a:t>import</a:t>
            </a:r>
            <a:r>
              <a:rPr lang="en-US" sz="2400" dirty="0" smtClean="0"/>
              <a:t> all the data and functions of the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turtle</a:t>
            </a:r>
            <a:r>
              <a:rPr lang="en-US" sz="2400" dirty="0" smtClean="0"/>
              <a:t> module.</a:t>
            </a:r>
            <a:br>
              <a:rPr lang="en-US" sz="2400" dirty="0" smtClean="0"/>
            </a:br>
            <a:r>
              <a:rPr lang="en-US" sz="2400" dirty="0" smtClean="0"/>
              <a:t>At the top of your code, type:   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from  turtle  import  *</a:t>
            </a:r>
            <a:b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400" dirty="0" smtClean="0"/>
              <a:t>(the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2400" dirty="0" smtClean="0"/>
              <a:t> symbol means “all”)</a:t>
            </a:r>
          </a:p>
          <a:p>
            <a:r>
              <a:rPr lang="en-US" sz="2400" dirty="0" smtClean="0"/>
              <a:t>Python and many other languages use the concept of modules to make it easier to ‘customize’ the language. The language comes with a standard package that supports basic functionalities, and then users can import specific modules that support their specific needs.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turtle</a:t>
            </a:r>
            <a:r>
              <a:rPr lang="en-US" dirty="0" smtClean="0"/>
              <a:t> Object</a:t>
            </a:r>
            <a:r>
              <a:rPr lang="en-US" sz="2400" dirty="0" smtClean="0"/>
              <a:t> (1 of 2)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867400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turtle </a:t>
            </a:r>
            <a:r>
              <a:rPr lang="en-US" sz="2400" dirty="0" smtClean="0"/>
              <a:t>module package is an </a:t>
            </a:r>
            <a:r>
              <a:rPr lang="en-US" sz="2400" b="1" i="1" dirty="0" smtClean="0"/>
              <a:t>o</a:t>
            </a:r>
            <a:r>
              <a:rPr lang="en-US" sz="2400" i="1" dirty="0" smtClean="0"/>
              <a:t>bject </a:t>
            </a:r>
            <a:r>
              <a:rPr lang="en-US" sz="2400" b="1" i="1" dirty="0" smtClean="0"/>
              <a:t>o</a:t>
            </a:r>
            <a:r>
              <a:rPr lang="en-US" sz="2400" i="1" dirty="0" smtClean="0"/>
              <a:t>riented (OO) </a:t>
            </a:r>
            <a:r>
              <a:rPr lang="en-US" sz="2400" dirty="0" smtClean="0"/>
              <a:t>package. This means that the software works with data that are </a:t>
            </a:r>
            <a:r>
              <a:rPr lang="en-US" sz="2400" i="1" dirty="0" smtClean="0"/>
              <a:t>objects.</a:t>
            </a:r>
            <a:endParaRPr lang="en-US" sz="2400" dirty="0" smtClean="0"/>
          </a:p>
          <a:p>
            <a:pPr>
              <a:spcBef>
                <a:spcPts val="400"/>
              </a:spcBef>
            </a:pPr>
            <a:r>
              <a:rPr lang="en-US" sz="2400" i="1" dirty="0" smtClean="0"/>
              <a:t>Objects </a:t>
            </a:r>
            <a:r>
              <a:rPr lang="en-US" sz="2400" dirty="0" smtClean="0"/>
              <a:t>are data that:</a:t>
            </a:r>
          </a:p>
          <a:p>
            <a:pPr marL="73152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/>
              <a:t>Have the 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sz="2400" i="1" dirty="0" smtClean="0"/>
              <a:t> </a:t>
            </a:r>
            <a:r>
              <a:rPr lang="en-US" sz="2400" dirty="0" smtClean="0"/>
              <a:t>data type.</a:t>
            </a:r>
            <a:br>
              <a:rPr lang="en-US" sz="2400" dirty="0" smtClean="0"/>
            </a:br>
            <a:r>
              <a:rPr lang="en-US" sz="2400" dirty="0" smtClean="0"/>
              <a:t>Recall that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400" dirty="0" smtClean="0"/>
              <a:t> or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str</a:t>
            </a:r>
            <a:r>
              <a:rPr lang="en-US" sz="2400" dirty="0" smtClean="0"/>
              <a:t> is a data type. Python lets us define our own data type, similar to how we define our own functions. The data type that we define is a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sz="2400" dirty="0" smtClean="0"/>
              <a:t> data type.</a:t>
            </a:r>
          </a:p>
          <a:p>
            <a:pPr marL="73152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/>
              <a:t>Come with multiple </a:t>
            </a:r>
            <a:r>
              <a:rPr lang="en-US" sz="2400" i="1" dirty="0" smtClean="0"/>
              <a:t>methods </a:t>
            </a:r>
            <a:r>
              <a:rPr lang="en-US" sz="2400" dirty="0" smtClean="0"/>
              <a:t>that work with the objects.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dirty="0" smtClean="0"/>
              <a:t>A</a:t>
            </a:r>
            <a:r>
              <a:rPr lang="en-US" sz="2400" i="1" dirty="0" smtClean="0"/>
              <a:t> method </a:t>
            </a:r>
            <a:r>
              <a:rPr lang="en-US" sz="2400" dirty="0" smtClean="0"/>
              <a:t>is a function that belongs to a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sz="2400" dirty="0" smtClean="0"/>
              <a:t> data type. Up to this point, our functions are global functions that don’t belong to a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sz="2400" dirty="0" smtClean="0"/>
              <a:t>. Therefore, the way we call a method is slightly different than the way we call a function.</a:t>
            </a:r>
          </a:p>
          <a:p>
            <a:pPr marL="731520" lvl="1" indent="-457200">
              <a:spcBef>
                <a:spcPts val="0"/>
              </a:spcBef>
              <a:buNone/>
            </a:pPr>
            <a:endParaRPr lang="en-US" sz="2400" dirty="0" smtClean="0"/>
          </a:p>
          <a:p>
            <a:pPr marL="331470" indent="-457200" algn="ctr">
              <a:spcBef>
                <a:spcPts val="600"/>
              </a:spcBef>
              <a:buNone/>
            </a:pPr>
            <a:r>
              <a:rPr lang="en-US" sz="2000" dirty="0" smtClean="0"/>
              <a:t>**All this might seem abstract now, but as we use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turtle</a:t>
            </a:r>
            <a:r>
              <a:rPr lang="en-US" sz="2000" dirty="0" smtClean="0"/>
              <a:t> it will be clearer. </a:t>
            </a:r>
            <a:br>
              <a:rPr lang="en-US" sz="2000" dirty="0" smtClean="0"/>
            </a:br>
            <a:r>
              <a:rPr lang="en-US" sz="2000" dirty="0" smtClean="0"/>
              <a:t>And we will discuss more OO concepts later.**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turtle</a:t>
            </a:r>
            <a:r>
              <a:rPr lang="en-US" dirty="0" smtClean="0"/>
              <a:t> Object</a:t>
            </a:r>
            <a:r>
              <a:rPr lang="en-US" sz="2400" dirty="0" smtClean="0"/>
              <a:t> (2 of 2)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5562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After importing the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turtle</a:t>
            </a:r>
            <a:r>
              <a:rPr lang="en-US" sz="2400" dirty="0" smtClean="0"/>
              <a:t> package, when we want graphics output, we need to create a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turtle</a:t>
            </a:r>
            <a:r>
              <a:rPr lang="en-US" sz="2400" dirty="0" smtClean="0"/>
              <a:t> object.</a:t>
            </a:r>
          </a:p>
          <a:p>
            <a:r>
              <a:rPr lang="en-US" sz="2400" dirty="0" smtClean="0"/>
              <a:t>The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turtle</a:t>
            </a:r>
            <a:r>
              <a:rPr lang="en-US" sz="2400" dirty="0" smtClean="0"/>
              <a:t> object has methods such as: draw a circle, change color to red, etc. which we can call to produce graphics output. </a:t>
            </a:r>
          </a:p>
          <a:p>
            <a:r>
              <a:rPr lang="en-US" sz="2400" dirty="0" smtClean="0"/>
              <a:t>To create the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turtle</a:t>
            </a:r>
            <a:r>
              <a:rPr lang="en-US" sz="2400" dirty="0" smtClean="0"/>
              <a:t> object:   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 = Turtle()</a:t>
            </a:r>
            <a:b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Turtle() </a:t>
            </a:r>
            <a:r>
              <a:rPr lang="en-US" sz="2400" dirty="0" smtClean="0"/>
              <a:t>is the first method that we use, it creates a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turtle</a:t>
            </a:r>
            <a:r>
              <a:rPr lang="en-US" sz="2400" dirty="0" smtClean="0"/>
              <a:t> object. Recall that 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num = 5  </a:t>
            </a:r>
            <a:r>
              <a:rPr lang="en-US" sz="2400" dirty="0" smtClean="0"/>
              <a:t>creates a memory space that stores 5 and has the name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num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 smtClean="0"/>
              <a:t>Similarly, memory space is created for the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turtle</a:t>
            </a:r>
            <a:r>
              <a:rPr lang="en-US" sz="2400" dirty="0" smtClean="0"/>
              <a:t> data and has the name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400" dirty="0" smtClean="0"/>
              <a:t> (for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turtle</a:t>
            </a:r>
            <a:r>
              <a:rPr lang="en-US" sz="2400" dirty="0" smtClean="0"/>
              <a:t>). We now say that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400" dirty="0" smtClean="0"/>
              <a:t> is a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turtle</a:t>
            </a:r>
            <a:r>
              <a:rPr lang="en-US" sz="2400" dirty="0" smtClean="0"/>
              <a:t> object.</a:t>
            </a:r>
          </a:p>
          <a:p>
            <a:r>
              <a:rPr lang="en-US" sz="2400" dirty="0" smtClean="0"/>
              <a:t>When we want to call a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turtle</a:t>
            </a:r>
            <a:r>
              <a:rPr lang="en-US" sz="2400" dirty="0" smtClean="0"/>
              <a:t> method (or a function that belongs in the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turtle</a:t>
            </a:r>
            <a:r>
              <a:rPr lang="en-US" sz="2400" dirty="0" smtClean="0"/>
              <a:t> class), the format is:    </a:t>
            </a:r>
            <a:r>
              <a:rPr lang="en-US" sz="2400" dirty="0" err="1" smtClean="0"/>
              <a:t>object_name.method_name</a:t>
            </a:r>
            <a:r>
              <a:rPr lang="en-US" sz="2400" dirty="0" smtClean="0"/>
              <a:t>()</a:t>
            </a:r>
            <a:br>
              <a:rPr lang="en-US" sz="2400" dirty="0" smtClean="0"/>
            </a:br>
            <a:r>
              <a:rPr lang="en-US" sz="2400" dirty="0" smtClean="0"/>
              <a:t>For our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turtle</a:t>
            </a:r>
            <a:r>
              <a:rPr lang="en-US" sz="2400" dirty="0" smtClean="0"/>
              <a:t> object, to draw a circle:    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t.circle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(10)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5562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 smtClean="0"/>
              <a:t>Click for a video </a:t>
            </a:r>
            <a:r>
              <a:rPr lang="en-US" sz="2400" dirty="0" smtClean="0">
                <a:hlinkClick r:id="rId2"/>
              </a:rPr>
              <a:t>demo </a:t>
            </a:r>
            <a:r>
              <a:rPr lang="en-US" sz="2400" dirty="0" smtClean="0"/>
              <a:t>of how to use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turtle</a:t>
            </a:r>
            <a:r>
              <a:rPr lang="en-US" sz="2400" dirty="0" smtClean="0"/>
              <a:t> to draw shapes. </a:t>
            </a:r>
          </a:p>
          <a:p>
            <a:pPr marL="0" indent="0" algn="ctr">
              <a:buNone/>
            </a:pPr>
            <a:r>
              <a:rPr lang="en-US" sz="2400" dirty="0" smtClean="0"/>
              <a:t>The methods covered in the video are discussed in the next slides.</a:t>
            </a:r>
          </a:p>
        </p:txBody>
      </p:sp>
    </p:spTree>
    <p:extLst>
      <p:ext uri="{BB962C8B-B14F-4D97-AF65-F5344CB8AC3E}">
        <p14:creationId xmlns="" xmlns:p14="http://schemas.microsoft.com/office/powerpoint/2010/main" val="33740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Methods For Pen Control </a:t>
            </a:r>
            <a:r>
              <a:rPr lang="en-US" sz="2700" dirty="0" smtClean="0"/>
              <a:t>(1 of 2)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562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“pen” is the cursor where the drawing takes place.</a:t>
            </a:r>
          </a:p>
          <a:p>
            <a:r>
              <a:rPr lang="en-US" sz="2400" dirty="0" smtClean="0"/>
              <a:t>To change the shape of the pen:    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shape(“</a:t>
            </a:r>
            <a:r>
              <a:rPr lang="en-US" sz="2400" dirty="0" err="1" smtClean="0"/>
              <a:t>shape_name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”)           </a:t>
            </a:r>
            <a:r>
              <a:rPr lang="en-US" sz="2400" dirty="0" smtClean="0"/>
              <a:t>where the </a:t>
            </a:r>
            <a:r>
              <a:rPr lang="en-US" sz="2400" dirty="0" err="1" smtClean="0"/>
              <a:t>shape_name</a:t>
            </a:r>
            <a:r>
              <a:rPr lang="en-US" sz="2400" dirty="0" smtClean="0"/>
              <a:t> can be: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“turtle”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“circle”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“square”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“triangle”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“classic”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“arrow”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To change the color of the pen:   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color(“</a:t>
            </a:r>
            <a:r>
              <a:rPr lang="en-US" sz="2400" dirty="0" err="1" smtClean="0"/>
              <a:t>color_name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”)</a:t>
            </a:r>
            <a:r>
              <a:rPr lang="en-US" sz="2400" dirty="0" smtClean="0"/>
              <a:t>          where common </a:t>
            </a:r>
            <a:r>
              <a:rPr lang="en-US" sz="2400" dirty="0" err="1" smtClean="0"/>
              <a:t>color_names</a:t>
            </a:r>
            <a:r>
              <a:rPr lang="en-US" sz="2400" dirty="0" smtClean="0"/>
              <a:t> are:  </a:t>
            </a:r>
            <a:br>
              <a:rPr lang="en-US" sz="2400" dirty="0" smtClean="0"/>
            </a:b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	or </a:t>
            </a:r>
            <a:r>
              <a:rPr lang="en-US" sz="2400" dirty="0" smtClean="0">
                <a:hlinkClick r:id="rId2"/>
              </a:rPr>
              <a:t>click </a:t>
            </a:r>
            <a:r>
              <a:rPr lang="en-US" sz="2400" dirty="0" smtClean="0"/>
              <a:t>for a complete list of more colors than you’ll know what to do with.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To change the width of the pen:  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pensize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400" dirty="0" smtClean="0"/>
              <a:t>number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where number is a positive number.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 descr="mod5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27861" y="3276600"/>
            <a:ext cx="4288279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Methods For Pen Control </a:t>
            </a:r>
            <a:r>
              <a:rPr lang="en-US" sz="2700" dirty="0" smtClean="0"/>
              <a:t>(2 of 2)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562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Similar to when we draw with pen and paper, if we want to draw 2 shapes that are far apart from each other, we need to lift the pen up from the paper in between the 2 shapes. To lift the pen up:     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penup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()    </a:t>
            </a:r>
            <a:r>
              <a:rPr lang="en-US" sz="2400" dirty="0" smtClean="0"/>
              <a:t>or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up()</a:t>
            </a:r>
          </a:p>
          <a:p>
            <a:r>
              <a:rPr lang="en-US" sz="2400" dirty="0" smtClean="0"/>
              <a:t>Likewise, when the pen is already up, to set the pen down to continue to draw:    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pendown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()      </a:t>
            </a:r>
            <a:r>
              <a:rPr lang="en-US" sz="2400" dirty="0" smtClean="0"/>
              <a:t>or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down()</a:t>
            </a:r>
          </a:p>
          <a:p>
            <a:r>
              <a:rPr lang="en-US" sz="2400" dirty="0" smtClean="0"/>
              <a:t>Make a mark in the shape of the pen:   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stamp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</a:p>
          <a:p>
            <a:r>
              <a:rPr lang="en-US" sz="2400" dirty="0" smtClean="0"/>
              <a:t>To control the speed of the pen:  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speed(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num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where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num</a:t>
            </a:r>
            <a:r>
              <a:rPr lang="en-US" sz="2400" dirty="0" smtClean="0"/>
              <a:t> is a number, and the larger it is, the faster the turtle moves.</a:t>
            </a: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2420</TotalTime>
  <Words>791</Words>
  <Application>Microsoft Office PowerPoint</Application>
  <PresentationFormat>On-screen Show (4:3)</PresentationFormat>
  <Paragraphs>69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Graphics </vt:lpstr>
      <vt:lpstr>Intro</vt:lpstr>
      <vt:lpstr>What Is Graphics?</vt:lpstr>
      <vt:lpstr>The turtle Module</vt:lpstr>
      <vt:lpstr>The turtle Object (1 of 2)</vt:lpstr>
      <vt:lpstr>The turtle Object (2 of 2)</vt:lpstr>
      <vt:lpstr>Demo</vt:lpstr>
      <vt:lpstr>Methods For Pen Control (1 of 2)</vt:lpstr>
      <vt:lpstr>Methods For Pen Control (2 of 2)</vt:lpstr>
      <vt:lpstr>Methods To Move (1 of 2)</vt:lpstr>
      <vt:lpstr>Methods To Move (2 of 2)</vt:lpstr>
      <vt:lpstr>Methods To Fill a Shape</vt:lpstr>
      <vt:lpstr>Administrative Methods</vt:lpstr>
      <vt:lpstr>What’s 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in Python</dc:title>
  <dc:creator>Clare</dc:creator>
  <cp:lastModifiedBy>Clare</cp:lastModifiedBy>
  <cp:revision>37</cp:revision>
  <dcterms:created xsi:type="dcterms:W3CDTF">2016-08-27T23:17:43Z</dcterms:created>
  <dcterms:modified xsi:type="dcterms:W3CDTF">2017-01-08T05:08:51Z</dcterms:modified>
</cp:coreProperties>
</file>