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68" r:id="rId5"/>
    <p:sldId id="269" r:id="rId6"/>
    <p:sldId id="270" r:id="rId7"/>
    <p:sldId id="271" r:id="rId8"/>
    <p:sldId id="277" r:id="rId9"/>
    <p:sldId id="284" r:id="rId10"/>
    <p:sldId id="272" r:id="rId11"/>
    <p:sldId id="273" r:id="rId12"/>
    <p:sldId id="285" r:id="rId13"/>
    <p:sldId id="274" r:id="rId14"/>
    <p:sldId id="275" r:id="rId15"/>
    <p:sldId id="278" r:id="rId16"/>
    <p:sldId id="286" r:id="rId17"/>
    <p:sldId id="276" r:id="rId18"/>
    <p:sldId id="283" r:id="rId19"/>
    <p:sldId id="281" r:id="rId20"/>
    <p:sldId id="282" r:id="rId21"/>
    <p:sldId id="279"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A10"/>
    <a:srgbClr val="2C7515"/>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ADADA1-69DF-4832-8F3F-F24A9C2EA790}"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ADADA1-69DF-4832-8F3F-F24A9C2EA790}"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ADADA1-69DF-4832-8F3F-F24A9C2EA790}" type="datetimeFigureOut">
              <a:rPr lang="en-US" smtClean="0"/>
              <a:pPr/>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ADADA1-69DF-4832-8F3F-F24A9C2EA790}" type="datetimeFigureOut">
              <a:rPr lang="en-US" smtClean="0"/>
              <a:pPr/>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DADA1-69DF-4832-8F3F-F24A9C2EA790}" type="datetimeFigureOut">
              <a:rPr lang="en-US" smtClean="0"/>
              <a:pPr/>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ADA1-69DF-4832-8F3F-F24A9C2EA790}" type="datetimeFigureOut">
              <a:rPr lang="en-US" smtClean="0"/>
              <a:pPr/>
              <a:t>9/6/2016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07DC6-636F-44D2-849A-5D8B301FC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embed/GY8Vyo5e3W8?rel=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embed/PLh2tYnAfiw?rel=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embed/zG6_gUSPxa4?rel=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embed/jRV0U_elNHI?rel=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Selection</a:t>
            </a:r>
            <a:br>
              <a:rPr lang="en-US" dirty="0" smtClean="0"/>
            </a:br>
            <a:endParaRPr lang="en-US" dirty="0"/>
          </a:p>
        </p:txBody>
      </p:sp>
      <p:sp>
        <p:nvSpPr>
          <p:cNvPr id="3" name="Subtitle 2"/>
          <p:cNvSpPr>
            <a:spLocks noGrp="1"/>
          </p:cNvSpPr>
          <p:nvPr>
            <p:ph type="subTitle" idx="1"/>
          </p:nvPr>
        </p:nvSpPr>
        <p:spPr>
          <a:xfrm>
            <a:off x="1295400" y="5410200"/>
            <a:ext cx="6400800" cy="990600"/>
          </a:xfrm>
        </p:spPr>
        <p:txBody>
          <a:bodyPr>
            <a:normAutofit fontScale="70000" lnSpcReduction="20000"/>
          </a:bodyPr>
          <a:lstStyle/>
          <a:p>
            <a:r>
              <a:rPr lang="en-US" dirty="0" smtClean="0"/>
              <a:t>CIS 40 – Introduction to Programming in Python</a:t>
            </a:r>
          </a:p>
          <a:p>
            <a:r>
              <a:rPr lang="en-US" dirty="0" smtClean="0"/>
              <a:t>De Anza College</a:t>
            </a:r>
            <a:br>
              <a:rPr lang="en-US" dirty="0" smtClean="0"/>
            </a:br>
            <a:r>
              <a:rPr lang="en-US" sz="2900" dirty="0" smtClean="0"/>
              <a:t>Clare </a:t>
            </a:r>
            <a:r>
              <a:rPr lang="en-US" sz="2900" dirty="0"/>
              <a:t>N</a:t>
            </a:r>
            <a:r>
              <a:rPr lang="en-US" sz="2900" dirty="0" smtClean="0"/>
              <a:t>guyen</a:t>
            </a:r>
            <a:endParaRPr lang="en-US" sz="2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Format of the </a:t>
            </a:r>
            <a:r>
              <a:rPr lang="en-US" dirty="0" smtClean="0">
                <a:solidFill>
                  <a:schemeClr val="tx2">
                    <a:lumMod val="60000"/>
                    <a:lumOff val="40000"/>
                  </a:schemeClr>
                </a:solidFill>
              </a:rPr>
              <a:t>if</a:t>
            </a:r>
            <a:r>
              <a:rPr lang="en-US" dirty="0" smtClean="0"/>
              <a:t> Statement </a:t>
            </a:r>
            <a:r>
              <a:rPr lang="en-US" sz="2400" dirty="0" smtClean="0"/>
              <a:t>(1 of 3)</a:t>
            </a:r>
            <a:endParaRPr lang="en-US" sz="2400" dirty="0"/>
          </a:p>
        </p:txBody>
      </p:sp>
      <p:sp>
        <p:nvSpPr>
          <p:cNvPr id="3" name="Content Placeholder 2"/>
          <p:cNvSpPr>
            <a:spLocks noGrp="1"/>
          </p:cNvSpPr>
          <p:nvPr>
            <p:ph idx="1"/>
          </p:nvPr>
        </p:nvSpPr>
        <p:spPr>
          <a:xfrm>
            <a:off x="304800" y="838200"/>
            <a:ext cx="8610600" cy="5562600"/>
          </a:xfrm>
        </p:spPr>
        <p:txBody>
          <a:bodyPr>
            <a:noAutofit/>
          </a:bodyPr>
          <a:lstStyle/>
          <a:p>
            <a:r>
              <a:rPr lang="en-US" sz="2400" dirty="0" smtClean="0"/>
              <a:t>The </a:t>
            </a:r>
            <a:r>
              <a:rPr lang="en-US" sz="2400" dirty="0" smtClean="0">
                <a:solidFill>
                  <a:schemeClr val="tx2">
                    <a:lumMod val="60000"/>
                    <a:lumOff val="40000"/>
                  </a:schemeClr>
                </a:solidFill>
              </a:rPr>
              <a:t>if</a:t>
            </a:r>
            <a:r>
              <a:rPr lang="en-US" sz="2400" dirty="0" smtClean="0"/>
              <a:t> statement has the format:</a:t>
            </a:r>
          </a:p>
          <a:p>
            <a:pPr>
              <a:buNone/>
            </a:pPr>
            <a:r>
              <a:rPr lang="en-US" sz="2400" dirty="0" smtClean="0"/>
              <a:t>                   </a:t>
            </a:r>
            <a:r>
              <a:rPr lang="en-US" sz="2400" dirty="0" smtClean="0">
                <a:solidFill>
                  <a:schemeClr val="tx2">
                    <a:lumMod val="60000"/>
                    <a:lumOff val="40000"/>
                  </a:schemeClr>
                </a:solidFill>
              </a:rPr>
              <a:t>if</a:t>
            </a:r>
            <a:r>
              <a:rPr lang="en-US" sz="2400" dirty="0" smtClean="0"/>
              <a:t>  </a:t>
            </a:r>
            <a:r>
              <a:rPr lang="en-US" sz="2400" dirty="0" err="1" smtClean="0"/>
              <a:t>Boolean_expression</a:t>
            </a:r>
            <a:r>
              <a:rPr lang="en-US" sz="2400" dirty="0" smtClean="0"/>
              <a:t> </a:t>
            </a:r>
            <a:r>
              <a:rPr lang="en-US" sz="2400" b="1" dirty="0" smtClean="0">
                <a:solidFill>
                  <a:schemeClr val="tx2">
                    <a:lumMod val="60000"/>
                    <a:lumOff val="40000"/>
                  </a:schemeClr>
                </a:solidFill>
              </a:rPr>
              <a:t>:</a:t>
            </a:r>
            <a:r>
              <a:rPr lang="en-US" sz="2400" dirty="0" smtClean="0"/>
              <a:t/>
            </a:r>
            <a:br>
              <a:rPr lang="en-US" sz="2400" dirty="0" smtClean="0"/>
            </a:br>
            <a:r>
              <a:rPr lang="en-US" sz="2400" dirty="0" smtClean="0"/>
              <a:t>		True block with 1 or more statements</a:t>
            </a:r>
            <a:br>
              <a:rPr lang="en-US" sz="2400" dirty="0" smtClean="0"/>
            </a:br>
            <a:r>
              <a:rPr lang="en-US" sz="2400" dirty="0" smtClean="0"/>
              <a:t>	      </a:t>
            </a:r>
            <a:r>
              <a:rPr lang="en-US" sz="2400" dirty="0" smtClean="0">
                <a:solidFill>
                  <a:schemeClr val="tx2">
                    <a:lumMod val="60000"/>
                    <a:lumOff val="40000"/>
                  </a:schemeClr>
                </a:solidFill>
              </a:rPr>
              <a:t>else:</a:t>
            </a:r>
            <a:r>
              <a:rPr lang="en-US" sz="2400" dirty="0" smtClean="0"/>
              <a:t/>
            </a:r>
            <a:br>
              <a:rPr lang="en-US" sz="2400" dirty="0" smtClean="0"/>
            </a:br>
            <a:r>
              <a:rPr lang="en-US" sz="2400" dirty="0" smtClean="0"/>
              <a:t>                      False block with 1 or more statements</a:t>
            </a:r>
          </a:p>
          <a:p>
            <a:pPr>
              <a:spcBef>
                <a:spcPts val="1200"/>
              </a:spcBef>
            </a:pPr>
            <a:r>
              <a:rPr lang="en-US" sz="2400" dirty="0" smtClean="0"/>
              <a:t>Both True and False blocks must be indented.</a:t>
            </a:r>
            <a:br>
              <a:rPr lang="en-US" sz="2400" dirty="0" smtClean="0"/>
            </a:br>
            <a:r>
              <a:rPr lang="en-US" sz="2400" dirty="0" smtClean="0"/>
              <a:t>Both the keywords </a:t>
            </a:r>
            <a:r>
              <a:rPr lang="en-US" sz="2400" dirty="0" smtClean="0">
                <a:solidFill>
                  <a:schemeClr val="tx2">
                    <a:lumMod val="60000"/>
                    <a:lumOff val="40000"/>
                  </a:schemeClr>
                </a:solidFill>
              </a:rPr>
              <a:t>if</a:t>
            </a:r>
            <a:r>
              <a:rPr lang="en-US" sz="2400" dirty="0" smtClean="0"/>
              <a:t> and </a:t>
            </a:r>
            <a:r>
              <a:rPr lang="en-US" sz="2400" dirty="0" smtClean="0">
                <a:solidFill>
                  <a:schemeClr val="tx2">
                    <a:lumMod val="60000"/>
                    <a:lumOff val="40000"/>
                  </a:schemeClr>
                </a:solidFill>
              </a:rPr>
              <a:t>else</a:t>
            </a:r>
            <a:r>
              <a:rPr lang="en-US" sz="2400" dirty="0" smtClean="0"/>
              <a:t> must line up.</a:t>
            </a:r>
          </a:p>
          <a:p>
            <a:r>
              <a:rPr lang="en-US" sz="2400" dirty="0" smtClean="0"/>
              <a:t>Example:</a:t>
            </a:r>
          </a:p>
          <a:p>
            <a:endParaRPr lang="en-US" sz="2400" dirty="0" smtClean="0"/>
          </a:p>
          <a:p>
            <a:endParaRPr lang="en-US" sz="2400" dirty="0" smtClean="0"/>
          </a:p>
          <a:p>
            <a:endParaRPr lang="en-US" sz="2400" dirty="0" smtClean="0"/>
          </a:p>
          <a:p>
            <a:pPr>
              <a:spcBef>
                <a:spcPts val="0"/>
              </a:spcBef>
            </a:pPr>
            <a:r>
              <a:rPr lang="en-US" sz="2400" dirty="0" smtClean="0"/>
              <a:t>The True block’s statements will run if the expression is True.</a:t>
            </a:r>
            <a:br>
              <a:rPr lang="en-US" sz="2400" dirty="0" smtClean="0"/>
            </a:br>
            <a:r>
              <a:rPr lang="en-US" sz="2400" dirty="0" smtClean="0"/>
              <a:t>The False block’s statements will run if the expression is False.</a:t>
            </a:r>
            <a:br>
              <a:rPr lang="en-US" sz="2400" dirty="0" smtClean="0"/>
            </a:br>
            <a:r>
              <a:rPr lang="en-US" sz="2400" dirty="0" smtClean="0"/>
              <a:t>Only </a:t>
            </a:r>
            <a:r>
              <a:rPr lang="en-US" sz="2400" u="sng" dirty="0" smtClean="0"/>
              <a:t>one</a:t>
            </a:r>
            <a:r>
              <a:rPr lang="en-US" sz="2400" dirty="0" smtClean="0"/>
              <a:t> of the blocks will run.</a:t>
            </a:r>
          </a:p>
        </p:txBody>
      </p:sp>
      <p:grpSp>
        <p:nvGrpSpPr>
          <p:cNvPr id="6" name="Group 17"/>
          <p:cNvGrpSpPr/>
          <p:nvPr/>
        </p:nvGrpSpPr>
        <p:grpSpPr>
          <a:xfrm>
            <a:off x="2286000" y="3962400"/>
            <a:ext cx="4909131" cy="1308294"/>
            <a:chOff x="2209800" y="3886200"/>
            <a:chExt cx="4909131" cy="1308294"/>
          </a:xfrm>
        </p:grpSpPr>
        <p:pic>
          <p:nvPicPr>
            <p:cNvPr id="4" name="Picture 3" descr="mod6_3.PNG"/>
            <p:cNvPicPr>
              <a:picLocks noChangeAspect="1"/>
            </p:cNvPicPr>
            <p:nvPr/>
          </p:nvPicPr>
          <p:blipFill>
            <a:blip r:embed="rId2" cstate="print"/>
            <a:stretch>
              <a:fillRect/>
            </a:stretch>
          </p:blipFill>
          <p:spPr>
            <a:xfrm>
              <a:off x="2209800" y="3886200"/>
              <a:ext cx="4114799" cy="1308294"/>
            </a:xfrm>
            <a:prstGeom prst="rect">
              <a:avLst/>
            </a:prstGeom>
            <a:ln>
              <a:solidFill>
                <a:schemeClr val="tx1"/>
              </a:solidFill>
            </a:ln>
          </p:spPr>
        </p:pic>
        <p:sp>
          <p:nvSpPr>
            <p:cNvPr id="5" name="TextBox 4"/>
            <p:cNvSpPr txBox="1"/>
            <p:nvPr/>
          </p:nvSpPr>
          <p:spPr>
            <a:xfrm>
              <a:off x="6934200" y="3962400"/>
              <a:ext cx="184731" cy="369332"/>
            </a:xfrm>
            <a:prstGeom prst="rect">
              <a:avLst/>
            </a:prstGeom>
            <a:noFill/>
          </p:spPr>
          <p:txBody>
            <a:bodyPr wrap="none" rtlCol="0">
              <a:spAutoFit/>
            </a:bodyPr>
            <a:lstStyle/>
            <a:p>
              <a:endParaRPr lang="en-US" dirty="0">
                <a:solidFill>
                  <a:srgbClr val="C00000"/>
                </a:solidFill>
              </a:endParaRPr>
            </a:p>
          </p:txBody>
        </p:sp>
      </p:grpSp>
      <p:sp>
        <p:nvSpPr>
          <p:cNvPr id="17" name="Rectangle 16"/>
          <p:cNvSpPr/>
          <p:nvPr/>
        </p:nvSpPr>
        <p:spPr>
          <a:xfrm>
            <a:off x="1524000" y="1295400"/>
            <a:ext cx="5562600" cy="1524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Format of the </a:t>
            </a:r>
            <a:r>
              <a:rPr lang="en-US" dirty="0" smtClean="0">
                <a:solidFill>
                  <a:schemeClr val="tx2">
                    <a:lumMod val="60000"/>
                    <a:lumOff val="40000"/>
                  </a:schemeClr>
                </a:solidFill>
              </a:rPr>
              <a:t>if</a:t>
            </a:r>
            <a:r>
              <a:rPr lang="en-US" dirty="0" smtClean="0"/>
              <a:t> Statement </a:t>
            </a:r>
            <a:r>
              <a:rPr lang="en-US" sz="2400" dirty="0" smtClean="0"/>
              <a:t>(2 of 3)</a:t>
            </a:r>
            <a:endParaRPr lang="en-US" sz="2400" dirty="0"/>
          </a:p>
        </p:txBody>
      </p:sp>
      <p:sp>
        <p:nvSpPr>
          <p:cNvPr id="3" name="Content Placeholder 2"/>
          <p:cNvSpPr>
            <a:spLocks noGrp="1"/>
          </p:cNvSpPr>
          <p:nvPr>
            <p:ph idx="1"/>
          </p:nvPr>
        </p:nvSpPr>
        <p:spPr>
          <a:xfrm>
            <a:off x="304800" y="838200"/>
            <a:ext cx="8610600" cy="5562600"/>
          </a:xfrm>
        </p:spPr>
        <p:txBody>
          <a:bodyPr>
            <a:noAutofit/>
          </a:bodyPr>
          <a:lstStyle/>
          <a:p>
            <a:r>
              <a:rPr lang="en-US" sz="2400" dirty="0" smtClean="0"/>
              <a:t>When the program requirement dictates that the False block is not needed, we can have an </a:t>
            </a:r>
            <a:r>
              <a:rPr lang="en-US" sz="2400" dirty="0" smtClean="0">
                <a:solidFill>
                  <a:schemeClr val="tx2">
                    <a:lumMod val="60000"/>
                    <a:lumOff val="40000"/>
                  </a:schemeClr>
                </a:solidFill>
              </a:rPr>
              <a:t>if</a:t>
            </a:r>
            <a:r>
              <a:rPr lang="en-US" sz="2400" dirty="0" smtClean="0"/>
              <a:t> statement with just a True block.</a:t>
            </a:r>
          </a:p>
          <a:p>
            <a:pPr>
              <a:buNone/>
            </a:pPr>
            <a:r>
              <a:rPr lang="en-US" sz="2400" dirty="0" smtClean="0"/>
              <a:t>                   </a:t>
            </a:r>
            <a:r>
              <a:rPr lang="en-US" sz="2400" dirty="0" smtClean="0">
                <a:solidFill>
                  <a:schemeClr val="tx2">
                    <a:lumMod val="60000"/>
                    <a:lumOff val="40000"/>
                  </a:schemeClr>
                </a:solidFill>
              </a:rPr>
              <a:t>if</a:t>
            </a:r>
            <a:r>
              <a:rPr lang="en-US" sz="2400" dirty="0" smtClean="0"/>
              <a:t>  </a:t>
            </a:r>
            <a:r>
              <a:rPr lang="en-US" sz="2400" dirty="0" err="1" smtClean="0"/>
              <a:t>Boolean_expression</a:t>
            </a:r>
            <a:r>
              <a:rPr lang="en-US" sz="2400" dirty="0" smtClean="0"/>
              <a:t> </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True block with 1 or more statements</a:t>
            </a:r>
          </a:p>
          <a:p>
            <a:pPr>
              <a:spcBef>
                <a:spcPts val="1800"/>
              </a:spcBef>
            </a:pPr>
            <a:r>
              <a:rPr lang="en-US" sz="2400" dirty="0" smtClean="0"/>
              <a:t>Example requirement:  only print to screen if num2 is positive.</a:t>
            </a:r>
          </a:p>
          <a:p>
            <a:pPr>
              <a:buNone/>
            </a:pPr>
            <a:endParaRPr lang="en-US" sz="2400" dirty="0" smtClean="0"/>
          </a:p>
          <a:p>
            <a:pPr>
              <a:spcBef>
                <a:spcPts val="1200"/>
              </a:spcBef>
              <a:buNone/>
            </a:pPr>
            <a:r>
              <a:rPr lang="en-US" sz="2400" dirty="0" smtClean="0"/>
              <a:t>	In this case we don’t want to print if the condition is False, so we remove both the </a:t>
            </a:r>
            <a:r>
              <a:rPr lang="en-US" sz="2400" dirty="0" smtClean="0">
                <a:solidFill>
                  <a:schemeClr val="tx2">
                    <a:lumMod val="60000"/>
                    <a:lumOff val="40000"/>
                  </a:schemeClr>
                </a:solidFill>
              </a:rPr>
              <a:t>else</a:t>
            </a:r>
            <a:r>
              <a:rPr lang="en-US" sz="2400" dirty="0" smtClean="0"/>
              <a:t> and the False block.  </a:t>
            </a:r>
          </a:p>
          <a:p>
            <a:pPr>
              <a:spcBef>
                <a:spcPts val="1200"/>
              </a:spcBef>
            </a:pPr>
            <a:r>
              <a:rPr lang="en-US" sz="2400" dirty="0" smtClean="0"/>
              <a:t>The flow chart for this </a:t>
            </a:r>
            <a:r>
              <a:rPr lang="en-US" sz="2400" dirty="0" smtClean="0">
                <a:solidFill>
                  <a:schemeClr val="tx2">
                    <a:lumMod val="60000"/>
                    <a:lumOff val="40000"/>
                  </a:schemeClr>
                </a:solidFill>
              </a:rPr>
              <a:t>if</a:t>
            </a:r>
            <a:r>
              <a:rPr lang="en-US" sz="2400" dirty="0" smtClean="0"/>
              <a:t> statement:</a:t>
            </a:r>
          </a:p>
          <a:p>
            <a:pPr>
              <a:spcBef>
                <a:spcPts val="1200"/>
              </a:spcBef>
              <a:buNone/>
            </a:pPr>
            <a:r>
              <a:rPr lang="en-US" sz="2400" dirty="0" smtClean="0"/>
              <a:t>	If (num2 &gt; 0) is False, then the </a:t>
            </a:r>
            <a:br>
              <a:rPr lang="en-US" sz="2400" dirty="0" smtClean="0"/>
            </a:br>
            <a:r>
              <a:rPr lang="en-US" sz="2400" dirty="0" smtClean="0"/>
              <a:t>CPU will go straight to the next</a:t>
            </a:r>
            <a:br>
              <a:rPr lang="en-US" sz="2400" dirty="0" smtClean="0"/>
            </a:br>
            <a:r>
              <a:rPr lang="en-US" sz="2400" dirty="0" smtClean="0"/>
              <a:t>statement.</a:t>
            </a:r>
          </a:p>
        </p:txBody>
      </p:sp>
      <p:pic>
        <p:nvPicPr>
          <p:cNvPr id="7" name="Picture 6" descr="mod6_4.PNG"/>
          <p:cNvPicPr>
            <a:picLocks noChangeAspect="1"/>
          </p:cNvPicPr>
          <p:nvPr/>
        </p:nvPicPr>
        <p:blipFill>
          <a:blip r:embed="rId2" cstate="print"/>
          <a:stretch>
            <a:fillRect/>
          </a:stretch>
        </p:blipFill>
        <p:spPr>
          <a:xfrm>
            <a:off x="2438400" y="3048000"/>
            <a:ext cx="3833558" cy="544455"/>
          </a:xfrm>
          <a:prstGeom prst="rect">
            <a:avLst/>
          </a:prstGeom>
          <a:ln>
            <a:solidFill>
              <a:schemeClr val="tx1"/>
            </a:solidFill>
          </a:ln>
        </p:spPr>
      </p:pic>
      <p:sp>
        <p:nvSpPr>
          <p:cNvPr id="8" name="Rectangle 7"/>
          <p:cNvSpPr/>
          <p:nvPr/>
        </p:nvSpPr>
        <p:spPr>
          <a:xfrm>
            <a:off x="1524000" y="1676400"/>
            <a:ext cx="5638800" cy="838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5181600" y="4419600"/>
            <a:ext cx="2895600" cy="1981200"/>
            <a:chOff x="3429000" y="3352800"/>
            <a:chExt cx="2667000" cy="1828800"/>
          </a:xfrm>
        </p:grpSpPr>
        <p:cxnSp>
          <p:nvCxnSpPr>
            <p:cNvPr id="51" name="Straight Arrow Connector 50"/>
            <p:cNvCxnSpPr/>
            <p:nvPr/>
          </p:nvCxnSpPr>
          <p:spPr>
            <a:xfrm>
              <a:off x="5410200" y="4419600"/>
              <a:ext cx="0" cy="5334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2" name="Group 33"/>
            <p:cNvGrpSpPr/>
            <p:nvPr/>
          </p:nvGrpSpPr>
          <p:grpSpPr>
            <a:xfrm>
              <a:off x="3429000" y="3352800"/>
              <a:ext cx="2667000" cy="1828800"/>
              <a:chOff x="3429000" y="3352800"/>
              <a:chExt cx="2667000" cy="1828800"/>
            </a:xfrm>
          </p:grpSpPr>
          <p:cxnSp>
            <p:nvCxnSpPr>
              <p:cNvPr id="53" name="Straight Arrow Connector 52"/>
              <p:cNvCxnSpPr/>
              <p:nvPr/>
            </p:nvCxnSpPr>
            <p:spPr>
              <a:xfrm>
                <a:off x="5410200" y="33528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32"/>
              <p:cNvGrpSpPr/>
              <p:nvPr/>
            </p:nvGrpSpPr>
            <p:grpSpPr>
              <a:xfrm>
                <a:off x="3429000" y="3581400"/>
                <a:ext cx="2667000" cy="1600200"/>
                <a:chOff x="3429000" y="3581400"/>
                <a:chExt cx="2667000" cy="1600200"/>
              </a:xfrm>
            </p:grpSpPr>
            <p:sp>
              <p:nvSpPr>
                <p:cNvPr id="55" name="TextBox 54"/>
                <p:cNvSpPr txBox="1"/>
                <p:nvPr/>
              </p:nvSpPr>
              <p:spPr>
                <a:xfrm>
                  <a:off x="5410200" y="4419600"/>
                  <a:ext cx="652936" cy="369332"/>
                </a:xfrm>
                <a:prstGeom prst="rect">
                  <a:avLst/>
                </a:prstGeom>
                <a:noFill/>
              </p:spPr>
              <p:txBody>
                <a:bodyPr wrap="none" rtlCol="0">
                  <a:spAutoFit/>
                </a:bodyPr>
                <a:lstStyle/>
                <a:p>
                  <a:r>
                    <a:rPr lang="en-US" dirty="0" smtClean="0"/>
                    <a:t>False</a:t>
                  </a:r>
                  <a:endParaRPr lang="en-US" dirty="0"/>
                </a:p>
              </p:txBody>
            </p:sp>
            <p:grpSp>
              <p:nvGrpSpPr>
                <p:cNvPr id="56" name="Group 31"/>
                <p:cNvGrpSpPr/>
                <p:nvPr/>
              </p:nvGrpSpPr>
              <p:grpSpPr>
                <a:xfrm>
                  <a:off x="3429000" y="3581400"/>
                  <a:ext cx="2667000" cy="1600200"/>
                  <a:chOff x="3429000" y="3581400"/>
                  <a:chExt cx="2667000" cy="1600200"/>
                </a:xfrm>
              </p:grpSpPr>
              <p:grpSp>
                <p:nvGrpSpPr>
                  <p:cNvPr id="57" name="Group 55"/>
                  <p:cNvGrpSpPr/>
                  <p:nvPr/>
                </p:nvGrpSpPr>
                <p:grpSpPr>
                  <a:xfrm>
                    <a:off x="4114800" y="3581400"/>
                    <a:ext cx="1981200" cy="838200"/>
                    <a:chOff x="5257800" y="3962400"/>
                    <a:chExt cx="1981200" cy="838200"/>
                  </a:xfrm>
                </p:grpSpPr>
                <p:sp>
                  <p:nvSpPr>
                    <p:cNvPr id="64" name="Flowchart: Decision 63"/>
                    <p:cNvSpPr/>
                    <p:nvPr/>
                  </p:nvSpPr>
                  <p:spPr>
                    <a:xfrm>
                      <a:off x="5867400" y="3962400"/>
                      <a:ext cx="1371600" cy="838200"/>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943600" y="4191000"/>
                      <a:ext cx="1281120" cy="400110"/>
                    </a:xfrm>
                    <a:prstGeom prst="rect">
                      <a:avLst/>
                    </a:prstGeom>
                    <a:noFill/>
                  </p:spPr>
                  <p:txBody>
                    <a:bodyPr wrap="none" rtlCol="0">
                      <a:spAutoFit/>
                    </a:bodyPr>
                    <a:lstStyle/>
                    <a:p>
                      <a:r>
                        <a:rPr lang="en-US" sz="2000" dirty="0" smtClean="0"/>
                        <a:t>num2 &gt; 0?</a:t>
                      </a:r>
                      <a:endParaRPr lang="en-US" sz="2000" dirty="0"/>
                    </a:p>
                  </p:txBody>
                </p:sp>
                <p:cxnSp>
                  <p:nvCxnSpPr>
                    <p:cNvPr id="66" name="Straight Arrow Connector 65"/>
                    <p:cNvCxnSpPr/>
                    <p:nvPr/>
                  </p:nvCxnSpPr>
                  <p:spPr>
                    <a:xfrm>
                      <a:off x="5257800" y="4419600"/>
                      <a:ext cx="0" cy="3048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257800" y="4419600"/>
                      <a:ext cx="60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4"/>
                  <p:cNvGrpSpPr/>
                  <p:nvPr/>
                </p:nvGrpSpPr>
                <p:grpSpPr>
                  <a:xfrm>
                    <a:off x="3429000" y="4343400"/>
                    <a:ext cx="1981200" cy="838200"/>
                    <a:chOff x="4572000" y="4724400"/>
                    <a:chExt cx="1981200" cy="838200"/>
                  </a:xfrm>
                </p:grpSpPr>
                <p:sp>
                  <p:nvSpPr>
                    <p:cNvPr id="60" name="TextBox 8"/>
                    <p:cNvSpPr txBox="1"/>
                    <p:nvPr/>
                  </p:nvSpPr>
                  <p:spPr>
                    <a:xfrm>
                      <a:off x="4572000" y="4724400"/>
                      <a:ext cx="1561581" cy="400110"/>
                    </a:xfrm>
                    <a:prstGeom prst="rect">
                      <a:avLst/>
                    </a:prstGeom>
                    <a:noFill/>
                    <a:ln>
                      <a:solidFill>
                        <a:schemeClr val="tx1"/>
                      </a:solidFill>
                    </a:ln>
                  </p:spPr>
                  <p:txBody>
                    <a:bodyPr wrap="none" rtlCol="0">
                      <a:spAutoFit/>
                    </a:bodyPr>
                    <a:lstStyle/>
                    <a:p>
                      <a:r>
                        <a:rPr lang="en-US" sz="2000" dirty="0" smtClean="0"/>
                        <a:t>print positive</a:t>
                      </a:r>
                      <a:endParaRPr lang="en-US" sz="2000" dirty="0"/>
                    </a:p>
                  </p:txBody>
                </p:sp>
                <p:cxnSp>
                  <p:nvCxnSpPr>
                    <p:cNvPr id="61" name="Straight Arrow Connector 60"/>
                    <p:cNvCxnSpPr/>
                    <p:nvPr/>
                  </p:nvCxnSpPr>
                  <p:spPr>
                    <a:xfrm>
                      <a:off x="6553200" y="53340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257800" y="5334000"/>
                      <a:ext cx="1295400" cy="0"/>
                    </a:xfrm>
                    <a:prstGeom prst="line">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257800" y="51054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4114800" y="3657600"/>
                    <a:ext cx="599972" cy="369332"/>
                  </a:xfrm>
                  <a:prstGeom prst="rect">
                    <a:avLst/>
                  </a:prstGeom>
                  <a:noFill/>
                </p:spPr>
                <p:txBody>
                  <a:bodyPr wrap="none" rtlCol="0">
                    <a:spAutoFit/>
                  </a:bodyPr>
                  <a:lstStyle/>
                  <a:p>
                    <a:r>
                      <a:rPr lang="en-US" dirty="0" smtClean="0"/>
                      <a:t>True</a:t>
                    </a:r>
                    <a:endParaRPr lang="en-US" dirty="0"/>
                  </a:p>
                </p:txBody>
              </p:sp>
            </p:grpSp>
          </p:gr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Demo</a:t>
            </a:r>
            <a:endParaRPr lang="en-US" sz="2400" dirty="0"/>
          </a:p>
        </p:txBody>
      </p:sp>
      <p:sp>
        <p:nvSpPr>
          <p:cNvPr id="3" name="Content Placeholder 2"/>
          <p:cNvSpPr>
            <a:spLocks noGrp="1"/>
          </p:cNvSpPr>
          <p:nvPr>
            <p:ph idx="1"/>
          </p:nvPr>
        </p:nvSpPr>
        <p:spPr>
          <a:xfrm>
            <a:off x="1524000" y="762000"/>
            <a:ext cx="5562600" cy="5562600"/>
          </a:xfrm>
        </p:spPr>
        <p:txBody>
          <a:bodyPr>
            <a:noAutofit/>
          </a:bodyPr>
          <a:lstStyle/>
          <a:p>
            <a:pPr algn="ctr">
              <a:buNone/>
            </a:pPr>
            <a:endParaRPr lang="en-US" sz="2400" dirty="0" smtClean="0"/>
          </a:p>
          <a:p>
            <a:pPr algn="ctr">
              <a:buNone/>
            </a:pPr>
            <a:endParaRPr lang="en-US" sz="2400" dirty="0" smtClean="0"/>
          </a:p>
          <a:p>
            <a:pPr algn="ctr">
              <a:buNone/>
            </a:pPr>
            <a:r>
              <a:rPr lang="en-US" sz="2400" dirty="0" smtClean="0"/>
              <a:t>Click for a video </a:t>
            </a:r>
            <a:r>
              <a:rPr lang="en-US" sz="2400" dirty="0" smtClean="0">
                <a:hlinkClick r:id="rId2"/>
              </a:rPr>
              <a:t>demo </a:t>
            </a:r>
            <a:r>
              <a:rPr lang="en-US" sz="2400" dirty="0" smtClean="0"/>
              <a:t>of an </a:t>
            </a:r>
            <a:r>
              <a:rPr lang="en-US" sz="2400" dirty="0" smtClean="0">
                <a:solidFill>
                  <a:schemeClr val="tx2">
                    <a:lumMod val="60000"/>
                    <a:lumOff val="40000"/>
                  </a:schemeClr>
                </a:solidFill>
              </a:rPr>
              <a:t>if</a:t>
            </a:r>
            <a:r>
              <a:rPr lang="en-US" sz="2400" dirty="0" smtClean="0"/>
              <a:t> statement that only has a True block</a:t>
            </a:r>
            <a:br>
              <a:rPr lang="en-US" sz="2400" dirty="0" smtClean="0"/>
            </a:br>
            <a:r>
              <a:rPr lang="en-US" sz="2400" dirty="0" smtClean="0"/>
              <a:t/>
            </a:r>
            <a:br>
              <a:rPr lang="en-US" sz="2400" dirty="0" smtClean="0"/>
            </a:br>
            <a:r>
              <a:rPr lang="en-US" sz="2400" dirty="0" smtClean="0"/>
              <a:t>    </a:t>
            </a:r>
            <a:br>
              <a:rPr lang="en-US" sz="2400" dirty="0" smtClean="0"/>
            </a:br>
            <a:endParaRPr lang="en-US" sz="2400" dirty="0" smtClean="0"/>
          </a:p>
          <a:p>
            <a:pPr>
              <a:buNone/>
            </a:pPr>
            <a:endParaRPr lang="en-US" sz="2400" dirty="0" smtClean="0"/>
          </a:p>
          <a:p>
            <a:pPr>
              <a:spcBef>
                <a:spcPts val="0"/>
              </a:spcBef>
              <a:buNone/>
            </a:pPr>
            <a:r>
              <a:rPr lang="en-US" sz="2400"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Format of the </a:t>
            </a:r>
            <a:r>
              <a:rPr lang="en-US" dirty="0" smtClean="0">
                <a:solidFill>
                  <a:schemeClr val="tx2">
                    <a:lumMod val="60000"/>
                    <a:lumOff val="40000"/>
                  </a:schemeClr>
                </a:solidFill>
              </a:rPr>
              <a:t>if</a:t>
            </a:r>
            <a:r>
              <a:rPr lang="en-US" dirty="0" smtClean="0"/>
              <a:t> Statement </a:t>
            </a:r>
            <a:r>
              <a:rPr lang="en-US" sz="2400" dirty="0" smtClean="0"/>
              <a:t>(3 of 3)</a:t>
            </a:r>
            <a:endParaRPr lang="en-US" sz="2400" dirty="0"/>
          </a:p>
        </p:txBody>
      </p:sp>
      <p:sp>
        <p:nvSpPr>
          <p:cNvPr id="3" name="Content Placeholder 2"/>
          <p:cNvSpPr>
            <a:spLocks noGrp="1"/>
          </p:cNvSpPr>
          <p:nvPr>
            <p:ph idx="1"/>
          </p:nvPr>
        </p:nvSpPr>
        <p:spPr>
          <a:xfrm>
            <a:off x="304800" y="762000"/>
            <a:ext cx="8610600" cy="5562600"/>
          </a:xfrm>
        </p:spPr>
        <p:txBody>
          <a:bodyPr>
            <a:noAutofit/>
          </a:bodyPr>
          <a:lstStyle/>
          <a:p>
            <a:r>
              <a:rPr lang="en-US" sz="2400" dirty="0" smtClean="0"/>
              <a:t>Be very careful with indentations. Python relies on proper indentation to interpret or translate our code correctly.</a:t>
            </a:r>
          </a:p>
          <a:p>
            <a:r>
              <a:rPr lang="en-US" sz="2400" dirty="0" smtClean="0"/>
              <a:t>Given these 2 blocks of code that have the same statements but different indentation, their output are different.</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Can you see why?</a:t>
            </a:r>
          </a:p>
          <a:p>
            <a:pPr>
              <a:spcBef>
                <a:spcPts val="0"/>
              </a:spcBef>
              <a:buNone/>
            </a:pPr>
            <a:r>
              <a:rPr lang="en-US" sz="2400" dirty="0" smtClean="0"/>
              <a:t>	</a:t>
            </a:r>
          </a:p>
        </p:txBody>
      </p:sp>
      <p:grpSp>
        <p:nvGrpSpPr>
          <p:cNvPr id="15" name="Group 14"/>
          <p:cNvGrpSpPr/>
          <p:nvPr/>
        </p:nvGrpSpPr>
        <p:grpSpPr>
          <a:xfrm>
            <a:off x="228600" y="2438400"/>
            <a:ext cx="8668313" cy="3429005"/>
            <a:chOff x="304800" y="2362200"/>
            <a:chExt cx="8668313" cy="3429005"/>
          </a:xfrm>
        </p:grpSpPr>
        <p:pic>
          <p:nvPicPr>
            <p:cNvPr id="6" name="Picture 5" descr="mod6_5.PNG"/>
            <p:cNvPicPr>
              <a:picLocks noChangeAspect="1"/>
            </p:cNvPicPr>
            <p:nvPr/>
          </p:nvPicPr>
          <p:blipFill>
            <a:blip r:embed="rId2" cstate="print"/>
            <a:stretch>
              <a:fillRect/>
            </a:stretch>
          </p:blipFill>
          <p:spPr>
            <a:xfrm>
              <a:off x="304800" y="2362200"/>
              <a:ext cx="4350405" cy="2133600"/>
            </a:xfrm>
            <a:prstGeom prst="rect">
              <a:avLst/>
            </a:prstGeom>
            <a:ln>
              <a:solidFill>
                <a:schemeClr val="tx1"/>
              </a:solidFill>
            </a:ln>
          </p:spPr>
        </p:pic>
        <p:pic>
          <p:nvPicPr>
            <p:cNvPr id="9" name="Picture 8" descr="mod6_6.PNG"/>
            <p:cNvPicPr>
              <a:picLocks noChangeAspect="1"/>
            </p:cNvPicPr>
            <p:nvPr/>
          </p:nvPicPr>
          <p:blipFill>
            <a:blip r:embed="rId3" cstate="print"/>
            <a:stretch>
              <a:fillRect/>
            </a:stretch>
          </p:blipFill>
          <p:spPr>
            <a:xfrm>
              <a:off x="1066800" y="4953000"/>
              <a:ext cx="2971800" cy="620100"/>
            </a:xfrm>
            <a:prstGeom prst="rect">
              <a:avLst/>
            </a:prstGeom>
            <a:ln>
              <a:solidFill>
                <a:schemeClr val="tx1"/>
              </a:solidFill>
            </a:ln>
          </p:spPr>
        </p:pic>
        <p:pic>
          <p:nvPicPr>
            <p:cNvPr id="11" name="Picture 10" descr="mod6_8.PNG"/>
            <p:cNvPicPr>
              <a:picLocks noChangeAspect="1"/>
            </p:cNvPicPr>
            <p:nvPr/>
          </p:nvPicPr>
          <p:blipFill>
            <a:blip r:embed="rId4" cstate="print"/>
            <a:stretch>
              <a:fillRect/>
            </a:stretch>
          </p:blipFill>
          <p:spPr>
            <a:xfrm>
              <a:off x="5257800" y="4953000"/>
              <a:ext cx="3085060" cy="838205"/>
            </a:xfrm>
            <a:prstGeom prst="rect">
              <a:avLst/>
            </a:prstGeom>
            <a:ln>
              <a:solidFill>
                <a:schemeClr val="tx1"/>
              </a:solidFill>
            </a:ln>
          </p:spPr>
        </p:pic>
        <p:pic>
          <p:nvPicPr>
            <p:cNvPr id="12" name="Picture 11" descr="mod6_7.PNG"/>
            <p:cNvPicPr>
              <a:picLocks noChangeAspect="1"/>
            </p:cNvPicPr>
            <p:nvPr/>
          </p:nvPicPr>
          <p:blipFill>
            <a:blip r:embed="rId5" cstate="print"/>
            <a:stretch>
              <a:fillRect/>
            </a:stretch>
          </p:blipFill>
          <p:spPr>
            <a:xfrm>
              <a:off x="4800600" y="2362200"/>
              <a:ext cx="4172513" cy="2133600"/>
            </a:xfrm>
            <a:prstGeom prst="rect">
              <a:avLst/>
            </a:prstGeom>
            <a:ln>
              <a:solidFill>
                <a:schemeClr val="tx1"/>
              </a:solidFill>
            </a:ln>
          </p:spPr>
        </p:pic>
        <p:sp>
          <p:nvSpPr>
            <p:cNvPr id="13" name="Down Arrow 12"/>
            <p:cNvSpPr/>
            <p:nvPr/>
          </p:nvSpPr>
          <p:spPr>
            <a:xfrm>
              <a:off x="2133600" y="4495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553200" y="4495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The </a:t>
            </a:r>
            <a:r>
              <a:rPr lang="en-US" dirty="0" smtClean="0">
                <a:solidFill>
                  <a:schemeClr val="tx2">
                    <a:lumMod val="60000"/>
                    <a:lumOff val="40000"/>
                  </a:schemeClr>
                </a:solidFill>
              </a:rPr>
              <a:t>if</a:t>
            </a:r>
            <a:r>
              <a:rPr lang="en-US" dirty="0" smtClean="0"/>
              <a:t> </a:t>
            </a:r>
            <a:r>
              <a:rPr lang="en-US" dirty="0" smtClean="0">
                <a:solidFill>
                  <a:schemeClr val="tx2">
                    <a:lumMod val="60000"/>
                    <a:lumOff val="40000"/>
                  </a:schemeClr>
                </a:solidFill>
              </a:rPr>
              <a:t>… </a:t>
            </a:r>
            <a:r>
              <a:rPr lang="en-US" dirty="0" err="1" smtClean="0">
                <a:solidFill>
                  <a:schemeClr val="tx2">
                    <a:lumMod val="60000"/>
                    <a:lumOff val="40000"/>
                  </a:schemeClr>
                </a:solidFill>
              </a:rPr>
              <a:t>elif</a:t>
            </a:r>
            <a:r>
              <a:rPr lang="en-US" dirty="0" smtClean="0">
                <a:solidFill>
                  <a:schemeClr val="tx2">
                    <a:lumMod val="60000"/>
                    <a:lumOff val="40000"/>
                  </a:schemeClr>
                </a:solidFill>
              </a:rPr>
              <a:t> </a:t>
            </a:r>
            <a:r>
              <a:rPr lang="en-US" dirty="0" smtClean="0"/>
              <a:t>Statement </a:t>
            </a:r>
            <a:endParaRPr lang="en-US" sz="2400" dirty="0"/>
          </a:p>
        </p:txBody>
      </p:sp>
      <p:sp>
        <p:nvSpPr>
          <p:cNvPr id="3" name="Content Placeholder 2"/>
          <p:cNvSpPr>
            <a:spLocks noGrp="1"/>
          </p:cNvSpPr>
          <p:nvPr>
            <p:ph idx="1"/>
          </p:nvPr>
        </p:nvSpPr>
        <p:spPr>
          <a:xfrm>
            <a:off x="304800" y="838200"/>
            <a:ext cx="8610600" cy="5715000"/>
          </a:xfrm>
        </p:spPr>
        <p:txBody>
          <a:bodyPr>
            <a:noAutofit/>
          </a:bodyPr>
          <a:lstStyle/>
          <a:p>
            <a:r>
              <a:rPr lang="en-US" sz="2400" dirty="0" smtClean="0"/>
              <a:t>When the decision is for </a:t>
            </a:r>
            <a:r>
              <a:rPr lang="en-US" sz="2400" u="sng" dirty="0" smtClean="0"/>
              <a:t>one</a:t>
            </a:r>
            <a:r>
              <a:rPr lang="en-US" sz="2400" dirty="0" smtClean="0"/>
              <a:t> choice out of </a:t>
            </a:r>
            <a:r>
              <a:rPr lang="en-US" sz="2400" u="sng" dirty="0" smtClean="0"/>
              <a:t>many</a:t>
            </a:r>
            <a:r>
              <a:rPr lang="en-US" sz="2400" dirty="0" smtClean="0"/>
              <a:t> choices, we use the </a:t>
            </a:r>
            <a:r>
              <a:rPr lang="en-US" sz="2400" dirty="0" smtClean="0">
                <a:solidFill>
                  <a:schemeClr val="tx2">
                    <a:lumMod val="60000"/>
                    <a:lumOff val="40000"/>
                  </a:schemeClr>
                </a:solidFill>
              </a:rPr>
              <a:t>if … </a:t>
            </a:r>
            <a:r>
              <a:rPr lang="en-US" sz="2400" dirty="0" err="1" smtClean="0">
                <a:solidFill>
                  <a:schemeClr val="tx2">
                    <a:lumMod val="60000"/>
                    <a:lumOff val="40000"/>
                  </a:schemeClr>
                </a:solidFill>
              </a:rPr>
              <a:t>elif</a:t>
            </a:r>
            <a:r>
              <a:rPr lang="en-US" sz="2400" dirty="0" smtClean="0">
                <a:solidFill>
                  <a:schemeClr val="tx2">
                    <a:lumMod val="60000"/>
                    <a:lumOff val="40000"/>
                  </a:schemeClr>
                </a:solidFill>
              </a:rPr>
              <a:t> </a:t>
            </a:r>
            <a:r>
              <a:rPr lang="en-US" sz="2400" dirty="0" smtClean="0"/>
              <a:t>statement:</a:t>
            </a:r>
          </a:p>
          <a:p>
            <a:pPr>
              <a:buNone/>
            </a:pPr>
            <a:r>
              <a:rPr lang="en-US" sz="2400" dirty="0" smtClean="0"/>
              <a:t>         </a:t>
            </a:r>
            <a:r>
              <a:rPr lang="en-US" sz="2400" dirty="0" smtClean="0">
                <a:solidFill>
                  <a:schemeClr val="tx2">
                    <a:lumMod val="60000"/>
                    <a:lumOff val="40000"/>
                  </a:schemeClr>
                </a:solidFill>
              </a:rPr>
              <a:t>if</a:t>
            </a:r>
            <a:r>
              <a:rPr lang="en-US" sz="2400" dirty="0" smtClean="0"/>
              <a:t>  Boolean_expression_1</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True block 1 </a:t>
            </a:r>
            <a:br>
              <a:rPr lang="en-US" sz="2400" dirty="0" smtClean="0"/>
            </a:br>
            <a:r>
              <a:rPr lang="en-US" sz="2400" dirty="0" smtClean="0"/>
              <a:t>    </a:t>
            </a:r>
            <a:r>
              <a:rPr lang="en-US" sz="2400" dirty="0" err="1" smtClean="0">
                <a:solidFill>
                  <a:schemeClr val="tx2">
                    <a:lumMod val="60000"/>
                    <a:lumOff val="40000"/>
                  </a:schemeClr>
                </a:solidFill>
              </a:rPr>
              <a:t>elif</a:t>
            </a:r>
            <a:r>
              <a:rPr lang="en-US" sz="2400" dirty="0" smtClean="0"/>
              <a:t> Boolean_expression_2</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True block 2</a:t>
            </a:r>
            <a:br>
              <a:rPr lang="en-US" sz="2400" dirty="0" smtClean="0"/>
            </a:br>
            <a:r>
              <a:rPr lang="en-US" sz="2400" dirty="0" smtClean="0"/>
              <a:t>                …</a:t>
            </a:r>
            <a:br>
              <a:rPr lang="en-US" sz="2400" dirty="0" smtClean="0"/>
            </a:br>
            <a:r>
              <a:rPr lang="en-US" sz="2400" dirty="0" smtClean="0"/>
              <a:t>    </a:t>
            </a:r>
            <a:r>
              <a:rPr lang="en-US" sz="2400" dirty="0" err="1" smtClean="0">
                <a:solidFill>
                  <a:schemeClr val="tx2">
                    <a:lumMod val="60000"/>
                    <a:lumOff val="40000"/>
                  </a:schemeClr>
                </a:solidFill>
              </a:rPr>
              <a:t>elif</a:t>
            </a:r>
            <a:r>
              <a:rPr lang="en-US" sz="2400" dirty="0" smtClean="0"/>
              <a:t> </a:t>
            </a:r>
            <a:r>
              <a:rPr lang="en-US" sz="2400" dirty="0" err="1" smtClean="0"/>
              <a:t>Boolean_expression_N</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True block N</a:t>
            </a:r>
            <a:br>
              <a:rPr lang="en-US" sz="2400" dirty="0" smtClean="0"/>
            </a:br>
            <a:r>
              <a:rPr lang="en-US" sz="2400" dirty="0" smtClean="0"/>
              <a:t>    </a:t>
            </a:r>
            <a:r>
              <a:rPr lang="en-US" sz="2400" dirty="0" smtClean="0">
                <a:solidFill>
                  <a:schemeClr val="tx2">
                    <a:lumMod val="60000"/>
                    <a:lumOff val="40000"/>
                  </a:schemeClr>
                </a:solidFill>
              </a:rPr>
              <a:t>else:</a:t>
            </a:r>
            <a:r>
              <a:rPr lang="en-US" sz="2400" dirty="0" smtClean="0"/>
              <a:t/>
            </a:r>
            <a:br>
              <a:rPr lang="en-US" sz="2400" dirty="0" smtClean="0"/>
            </a:br>
            <a:r>
              <a:rPr lang="en-US" sz="2400" dirty="0" smtClean="0"/>
              <a:t>	False block</a:t>
            </a:r>
          </a:p>
          <a:p>
            <a:pPr>
              <a:buNone/>
            </a:pPr>
            <a:endParaRPr lang="en-US" sz="2400" dirty="0" smtClean="0"/>
          </a:p>
          <a:p>
            <a:pPr>
              <a:spcBef>
                <a:spcPts val="0"/>
              </a:spcBef>
            </a:pPr>
            <a:r>
              <a:rPr lang="en-US" sz="2400" dirty="0" smtClean="0"/>
              <a:t>In the example, the user has a choice to draw </a:t>
            </a:r>
            <a:r>
              <a:rPr lang="en-US" sz="2400" u="sng" dirty="0" smtClean="0"/>
              <a:t>one</a:t>
            </a:r>
            <a:r>
              <a:rPr lang="en-US" sz="2400" dirty="0" smtClean="0"/>
              <a:t> of the shapes. The last False block is for all user choices that are not one of the valid letters.</a:t>
            </a:r>
          </a:p>
          <a:p>
            <a:pPr>
              <a:spcBef>
                <a:spcPts val="0"/>
              </a:spcBef>
              <a:buNone/>
            </a:pPr>
            <a:r>
              <a:rPr lang="en-US" sz="2400" dirty="0" smtClean="0"/>
              <a:t>	</a:t>
            </a:r>
          </a:p>
        </p:txBody>
      </p:sp>
      <p:sp>
        <p:nvSpPr>
          <p:cNvPr id="8" name="Rectangle 7"/>
          <p:cNvSpPr/>
          <p:nvPr/>
        </p:nvSpPr>
        <p:spPr>
          <a:xfrm>
            <a:off x="914400" y="1676400"/>
            <a:ext cx="3657600" cy="35814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800600" y="1600200"/>
            <a:ext cx="3953959" cy="2895600"/>
            <a:chOff x="4800600" y="1600200"/>
            <a:chExt cx="3953959" cy="2895600"/>
          </a:xfrm>
        </p:grpSpPr>
        <p:pic>
          <p:nvPicPr>
            <p:cNvPr id="6" name="Picture 5" descr="mod6_9.PNG"/>
            <p:cNvPicPr>
              <a:picLocks noChangeAspect="1"/>
            </p:cNvPicPr>
            <p:nvPr/>
          </p:nvPicPr>
          <p:blipFill>
            <a:blip r:embed="rId2" cstate="print"/>
            <a:stretch>
              <a:fillRect/>
            </a:stretch>
          </p:blipFill>
          <p:spPr>
            <a:xfrm>
              <a:off x="4800600" y="2057400"/>
              <a:ext cx="3953959" cy="2438400"/>
            </a:xfrm>
            <a:prstGeom prst="rect">
              <a:avLst/>
            </a:prstGeom>
            <a:ln>
              <a:solidFill>
                <a:schemeClr val="tx1"/>
              </a:solidFill>
            </a:ln>
          </p:spPr>
        </p:pic>
        <p:sp>
          <p:nvSpPr>
            <p:cNvPr id="9" name="TextBox 8"/>
            <p:cNvSpPr txBox="1"/>
            <p:nvPr/>
          </p:nvSpPr>
          <p:spPr>
            <a:xfrm>
              <a:off x="4876800" y="1600200"/>
              <a:ext cx="1039708" cy="369332"/>
            </a:xfrm>
            <a:prstGeom prst="rect">
              <a:avLst/>
            </a:prstGeom>
            <a:noFill/>
          </p:spPr>
          <p:txBody>
            <a:bodyPr wrap="none" rtlCol="0">
              <a:spAutoFit/>
            </a:bodyPr>
            <a:lstStyle/>
            <a:p>
              <a:r>
                <a:rPr lang="en-US" dirty="0" smtClean="0"/>
                <a:t>Example:</a:t>
              </a:r>
              <a:endParaRPr lang="en-US"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The </a:t>
            </a:r>
            <a:r>
              <a:rPr lang="en-US" dirty="0" smtClean="0">
                <a:solidFill>
                  <a:schemeClr val="tx2">
                    <a:lumMod val="60000"/>
                    <a:lumOff val="40000"/>
                  </a:schemeClr>
                </a:solidFill>
              </a:rPr>
              <a:t>if</a:t>
            </a:r>
            <a:r>
              <a:rPr lang="en-US" dirty="0" smtClean="0"/>
              <a:t> </a:t>
            </a:r>
            <a:r>
              <a:rPr lang="en-US" dirty="0" smtClean="0">
                <a:solidFill>
                  <a:schemeClr val="tx2">
                    <a:lumMod val="60000"/>
                    <a:lumOff val="40000"/>
                  </a:schemeClr>
                </a:solidFill>
              </a:rPr>
              <a:t>… </a:t>
            </a:r>
            <a:r>
              <a:rPr lang="en-US" dirty="0" err="1" smtClean="0">
                <a:solidFill>
                  <a:schemeClr val="tx2">
                    <a:lumMod val="60000"/>
                    <a:lumOff val="40000"/>
                  </a:schemeClr>
                </a:solidFill>
              </a:rPr>
              <a:t>elif</a:t>
            </a:r>
            <a:r>
              <a:rPr lang="en-US" dirty="0" smtClean="0">
                <a:solidFill>
                  <a:schemeClr val="tx2">
                    <a:lumMod val="60000"/>
                    <a:lumOff val="40000"/>
                  </a:schemeClr>
                </a:solidFill>
              </a:rPr>
              <a:t> </a:t>
            </a:r>
            <a:r>
              <a:rPr lang="en-US" dirty="0" smtClean="0"/>
              <a:t>Statement </a:t>
            </a:r>
            <a:endParaRPr lang="en-US" sz="2400" dirty="0"/>
          </a:p>
        </p:txBody>
      </p:sp>
      <p:sp>
        <p:nvSpPr>
          <p:cNvPr id="3" name="Content Placeholder 2"/>
          <p:cNvSpPr>
            <a:spLocks noGrp="1"/>
          </p:cNvSpPr>
          <p:nvPr>
            <p:ph idx="1"/>
          </p:nvPr>
        </p:nvSpPr>
        <p:spPr>
          <a:xfrm>
            <a:off x="304800" y="838200"/>
            <a:ext cx="8610600" cy="5715000"/>
          </a:xfrm>
        </p:spPr>
        <p:txBody>
          <a:bodyPr>
            <a:noAutofit/>
          </a:bodyPr>
          <a:lstStyle/>
          <a:p>
            <a:r>
              <a:rPr lang="en-US" sz="2400" dirty="0" smtClean="0"/>
              <a:t>When the decision is for </a:t>
            </a:r>
            <a:r>
              <a:rPr lang="en-US" sz="2400" u="sng" dirty="0" smtClean="0"/>
              <a:t>one</a:t>
            </a:r>
            <a:r>
              <a:rPr lang="en-US" sz="2400" dirty="0" smtClean="0"/>
              <a:t> choice out of </a:t>
            </a:r>
            <a:r>
              <a:rPr lang="en-US" sz="2400" u="sng" dirty="0" smtClean="0"/>
              <a:t>many</a:t>
            </a:r>
            <a:r>
              <a:rPr lang="en-US" sz="2400" dirty="0" smtClean="0"/>
              <a:t> choices, we use the </a:t>
            </a:r>
            <a:r>
              <a:rPr lang="en-US" sz="2400" dirty="0" smtClean="0">
                <a:solidFill>
                  <a:schemeClr val="tx2">
                    <a:lumMod val="60000"/>
                    <a:lumOff val="40000"/>
                  </a:schemeClr>
                </a:solidFill>
              </a:rPr>
              <a:t>if … </a:t>
            </a:r>
            <a:r>
              <a:rPr lang="en-US" sz="2400" dirty="0" err="1" smtClean="0">
                <a:solidFill>
                  <a:schemeClr val="tx2">
                    <a:lumMod val="60000"/>
                    <a:lumOff val="40000"/>
                  </a:schemeClr>
                </a:solidFill>
              </a:rPr>
              <a:t>elif</a:t>
            </a:r>
            <a:r>
              <a:rPr lang="en-US" sz="2400" dirty="0" smtClean="0">
                <a:solidFill>
                  <a:schemeClr val="tx2">
                    <a:lumMod val="60000"/>
                    <a:lumOff val="40000"/>
                  </a:schemeClr>
                </a:solidFill>
              </a:rPr>
              <a:t> </a:t>
            </a:r>
            <a:r>
              <a:rPr lang="en-US" sz="2400" dirty="0" smtClean="0"/>
              <a:t>statement:</a:t>
            </a:r>
          </a:p>
          <a:p>
            <a:pPr>
              <a:buNone/>
            </a:pPr>
            <a:r>
              <a:rPr lang="en-US" sz="2400" dirty="0" smtClean="0"/>
              <a:t>         </a:t>
            </a:r>
            <a:r>
              <a:rPr lang="en-US" sz="2400" dirty="0" smtClean="0">
                <a:solidFill>
                  <a:schemeClr val="tx2">
                    <a:lumMod val="60000"/>
                    <a:lumOff val="40000"/>
                  </a:schemeClr>
                </a:solidFill>
              </a:rPr>
              <a:t>if</a:t>
            </a:r>
            <a:r>
              <a:rPr lang="en-US" sz="2400" dirty="0" smtClean="0"/>
              <a:t>  Boolean_expression_1</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True block 1 </a:t>
            </a:r>
            <a:br>
              <a:rPr lang="en-US" sz="2400" dirty="0" smtClean="0"/>
            </a:br>
            <a:r>
              <a:rPr lang="en-US" sz="2400" dirty="0" smtClean="0"/>
              <a:t>    </a:t>
            </a:r>
            <a:r>
              <a:rPr lang="en-US" sz="2400" dirty="0" err="1" smtClean="0">
                <a:solidFill>
                  <a:schemeClr val="tx2">
                    <a:lumMod val="60000"/>
                    <a:lumOff val="40000"/>
                  </a:schemeClr>
                </a:solidFill>
              </a:rPr>
              <a:t>elif</a:t>
            </a:r>
            <a:r>
              <a:rPr lang="en-US" sz="2400" dirty="0" smtClean="0"/>
              <a:t> Boolean_expression_2</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True block 2</a:t>
            </a:r>
            <a:br>
              <a:rPr lang="en-US" sz="2400" dirty="0" smtClean="0"/>
            </a:br>
            <a:r>
              <a:rPr lang="en-US" sz="2400" dirty="0" smtClean="0"/>
              <a:t>                …</a:t>
            </a:r>
            <a:br>
              <a:rPr lang="en-US" sz="2400" dirty="0" smtClean="0"/>
            </a:br>
            <a:r>
              <a:rPr lang="en-US" sz="2400" dirty="0" smtClean="0"/>
              <a:t>    </a:t>
            </a:r>
            <a:r>
              <a:rPr lang="en-US" sz="2400" dirty="0" err="1" smtClean="0">
                <a:solidFill>
                  <a:schemeClr val="tx2">
                    <a:lumMod val="60000"/>
                    <a:lumOff val="40000"/>
                  </a:schemeClr>
                </a:solidFill>
              </a:rPr>
              <a:t>elif</a:t>
            </a:r>
            <a:r>
              <a:rPr lang="en-US" sz="2400" dirty="0" smtClean="0"/>
              <a:t> </a:t>
            </a:r>
            <a:r>
              <a:rPr lang="en-US" sz="2400" dirty="0" err="1" smtClean="0"/>
              <a:t>Boolean_expression_N</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True block N</a:t>
            </a:r>
            <a:br>
              <a:rPr lang="en-US" sz="2400" dirty="0" smtClean="0"/>
            </a:br>
            <a:r>
              <a:rPr lang="en-US" sz="2400" dirty="0" smtClean="0"/>
              <a:t>    </a:t>
            </a:r>
            <a:r>
              <a:rPr lang="en-US" sz="2400" dirty="0" smtClean="0">
                <a:solidFill>
                  <a:schemeClr val="tx2">
                    <a:lumMod val="60000"/>
                    <a:lumOff val="40000"/>
                  </a:schemeClr>
                </a:solidFill>
              </a:rPr>
              <a:t>else:</a:t>
            </a:r>
            <a:r>
              <a:rPr lang="en-US" sz="2400" dirty="0" smtClean="0"/>
              <a:t/>
            </a:r>
            <a:br>
              <a:rPr lang="en-US" sz="2400" dirty="0" smtClean="0"/>
            </a:br>
            <a:r>
              <a:rPr lang="en-US" sz="2400" dirty="0" smtClean="0"/>
              <a:t>	False block</a:t>
            </a:r>
          </a:p>
          <a:p>
            <a:pPr>
              <a:buNone/>
            </a:pPr>
            <a:endParaRPr lang="en-US" sz="2400" dirty="0" smtClean="0"/>
          </a:p>
          <a:p>
            <a:pPr>
              <a:spcBef>
                <a:spcPts val="0"/>
              </a:spcBef>
            </a:pPr>
            <a:r>
              <a:rPr lang="en-US" sz="2400" dirty="0" smtClean="0"/>
              <a:t>In the example, the user has a choice to draw </a:t>
            </a:r>
            <a:r>
              <a:rPr lang="en-US" sz="2400" u="sng" dirty="0" smtClean="0"/>
              <a:t>one</a:t>
            </a:r>
            <a:r>
              <a:rPr lang="en-US" sz="2400" dirty="0" smtClean="0"/>
              <a:t> of the shapes. The last False block is for all user choices that are not one of the valid letters.</a:t>
            </a:r>
          </a:p>
          <a:p>
            <a:pPr>
              <a:spcBef>
                <a:spcPts val="0"/>
              </a:spcBef>
              <a:buNone/>
            </a:pPr>
            <a:r>
              <a:rPr lang="en-US" sz="2400" dirty="0" smtClean="0"/>
              <a:t>	</a:t>
            </a:r>
          </a:p>
        </p:txBody>
      </p:sp>
      <p:sp>
        <p:nvSpPr>
          <p:cNvPr id="8" name="Rectangle 7"/>
          <p:cNvSpPr/>
          <p:nvPr/>
        </p:nvSpPr>
        <p:spPr>
          <a:xfrm>
            <a:off x="914400" y="1676400"/>
            <a:ext cx="3657600" cy="35814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9"/>
          <p:cNvGrpSpPr/>
          <p:nvPr/>
        </p:nvGrpSpPr>
        <p:grpSpPr>
          <a:xfrm>
            <a:off x="4800600" y="1600200"/>
            <a:ext cx="3953959" cy="2895600"/>
            <a:chOff x="4800600" y="1600200"/>
            <a:chExt cx="3953959" cy="2895600"/>
          </a:xfrm>
        </p:grpSpPr>
        <p:pic>
          <p:nvPicPr>
            <p:cNvPr id="6" name="Picture 5" descr="mod6_9.PNG"/>
            <p:cNvPicPr>
              <a:picLocks noChangeAspect="1"/>
            </p:cNvPicPr>
            <p:nvPr/>
          </p:nvPicPr>
          <p:blipFill>
            <a:blip r:embed="rId2" cstate="print"/>
            <a:stretch>
              <a:fillRect/>
            </a:stretch>
          </p:blipFill>
          <p:spPr>
            <a:xfrm>
              <a:off x="4800600" y="2057400"/>
              <a:ext cx="3953959" cy="2438400"/>
            </a:xfrm>
            <a:prstGeom prst="rect">
              <a:avLst/>
            </a:prstGeom>
            <a:ln>
              <a:solidFill>
                <a:schemeClr val="tx1"/>
              </a:solidFill>
            </a:ln>
          </p:spPr>
        </p:pic>
        <p:sp>
          <p:nvSpPr>
            <p:cNvPr id="9" name="TextBox 8"/>
            <p:cNvSpPr txBox="1"/>
            <p:nvPr/>
          </p:nvSpPr>
          <p:spPr>
            <a:xfrm>
              <a:off x="4876800" y="1600200"/>
              <a:ext cx="1039708" cy="369332"/>
            </a:xfrm>
            <a:prstGeom prst="rect">
              <a:avLst/>
            </a:prstGeom>
            <a:noFill/>
          </p:spPr>
          <p:txBody>
            <a:bodyPr wrap="none" rtlCol="0">
              <a:spAutoFit/>
            </a:bodyPr>
            <a:lstStyle/>
            <a:p>
              <a:r>
                <a:rPr lang="en-US" dirty="0" smtClean="0"/>
                <a:t>Example:</a:t>
              </a:r>
              <a:endParaRPr lang="en-US"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Demo</a:t>
            </a:r>
            <a:endParaRPr lang="en-US" sz="2400" dirty="0"/>
          </a:p>
        </p:txBody>
      </p:sp>
      <p:sp>
        <p:nvSpPr>
          <p:cNvPr id="3" name="Content Placeholder 2"/>
          <p:cNvSpPr>
            <a:spLocks noGrp="1"/>
          </p:cNvSpPr>
          <p:nvPr>
            <p:ph idx="1"/>
          </p:nvPr>
        </p:nvSpPr>
        <p:spPr>
          <a:xfrm>
            <a:off x="685800" y="762000"/>
            <a:ext cx="7848600" cy="5562600"/>
          </a:xfrm>
        </p:spPr>
        <p:txBody>
          <a:bodyPr>
            <a:noAutofit/>
          </a:bodyPr>
          <a:lstStyle/>
          <a:p>
            <a:pPr algn="ctr">
              <a:buNone/>
            </a:pPr>
            <a:endParaRPr lang="en-US" sz="2400" dirty="0" smtClean="0"/>
          </a:p>
          <a:p>
            <a:pPr algn="ctr">
              <a:buNone/>
            </a:pPr>
            <a:endParaRPr lang="en-US" sz="2400" dirty="0" smtClean="0"/>
          </a:p>
          <a:p>
            <a:pPr algn="ctr">
              <a:buNone/>
            </a:pPr>
            <a:r>
              <a:rPr lang="en-US" sz="2400" dirty="0" smtClean="0"/>
              <a:t>Click for a video </a:t>
            </a:r>
            <a:r>
              <a:rPr lang="en-US" sz="2400" dirty="0" smtClean="0">
                <a:hlinkClick r:id="rId2"/>
              </a:rPr>
              <a:t>demo </a:t>
            </a:r>
            <a:r>
              <a:rPr lang="en-US" sz="2400" dirty="0" smtClean="0"/>
              <a:t>of the </a:t>
            </a:r>
            <a:r>
              <a:rPr lang="en-US" sz="2400" dirty="0" smtClean="0">
                <a:solidFill>
                  <a:schemeClr val="tx2">
                    <a:lumMod val="60000"/>
                    <a:lumOff val="40000"/>
                  </a:schemeClr>
                </a:solidFill>
              </a:rPr>
              <a:t>if … </a:t>
            </a:r>
            <a:r>
              <a:rPr lang="en-US" sz="2400" dirty="0" err="1" smtClean="0">
                <a:solidFill>
                  <a:schemeClr val="tx2">
                    <a:lumMod val="60000"/>
                    <a:lumOff val="40000"/>
                  </a:schemeClr>
                </a:solidFill>
              </a:rPr>
              <a:t>elif</a:t>
            </a:r>
            <a:r>
              <a:rPr lang="en-US" sz="2400" dirty="0" smtClean="0"/>
              <a:t> statement</a:t>
            </a:r>
          </a:p>
          <a:p>
            <a:pPr algn="ctr">
              <a:buNone/>
            </a:pPr>
            <a:r>
              <a:rPr lang="en-US" sz="2400" dirty="0" smtClean="0"/>
              <a:t/>
            </a:r>
            <a:br>
              <a:rPr lang="en-US" sz="2400" dirty="0" smtClean="0"/>
            </a:br>
            <a:r>
              <a:rPr lang="en-US" sz="2400" dirty="0" smtClean="0"/>
              <a:t>    </a:t>
            </a:r>
            <a:br>
              <a:rPr lang="en-US" sz="2400" dirty="0" smtClean="0"/>
            </a:br>
            <a:endParaRPr lang="en-US" sz="2400" dirty="0" smtClean="0"/>
          </a:p>
          <a:p>
            <a:pPr>
              <a:buNone/>
            </a:pPr>
            <a:endParaRPr lang="en-US" sz="2400" dirty="0" smtClean="0"/>
          </a:p>
          <a:p>
            <a:pPr>
              <a:spcBef>
                <a:spcPts val="0"/>
              </a:spcBef>
              <a:buNone/>
            </a:pPr>
            <a:r>
              <a:rPr lang="en-US" sz="2400"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The Nested </a:t>
            </a:r>
            <a:r>
              <a:rPr lang="en-US" dirty="0" smtClean="0">
                <a:solidFill>
                  <a:schemeClr val="tx2">
                    <a:lumMod val="60000"/>
                    <a:lumOff val="40000"/>
                  </a:schemeClr>
                </a:solidFill>
              </a:rPr>
              <a:t>if</a:t>
            </a:r>
            <a:r>
              <a:rPr lang="en-US" dirty="0" smtClean="0"/>
              <a:t> Statement</a:t>
            </a:r>
            <a:endParaRPr lang="en-US" sz="2400" dirty="0"/>
          </a:p>
        </p:txBody>
      </p:sp>
      <p:sp>
        <p:nvSpPr>
          <p:cNvPr id="3" name="Content Placeholder 2"/>
          <p:cNvSpPr>
            <a:spLocks noGrp="1"/>
          </p:cNvSpPr>
          <p:nvPr>
            <p:ph idx="1"/>
          </p:nvPr>
        </p:nvSpPr>
        <p:spPr>
          <a:xfrm>
            <a:off x="304800" y="838200"/>
            <a:ext cx="8610600" cy="5562600"/>
          </a:xfrm>
        </p:spPr>
        <p:txBody>
          <a:bodyPr>
            <a:noAutofit/>
          </a:bodyPr>
          <a:lstStyle/>
          <a:p>
            <a:r>
              <a:rPr lang="en-US" sz="2400" dirty="0" smtClean="0"/>
              <a:t>A True and/or False block can contain another </a:t>
            </a:r>
            <a:r>
              <a:rPr lang="en-US" sz="2400" dirty="0" smtClean="0">
                <a:solidFill>
                  <a:schemeClr val="tx2">
                    <a:lumMod val="60000"/>
                    <a:lumOff val="40000"/>
                  </a:schemeClr>
                </a:solidFill>
              </a:rPr>
              <a:t>if</a:t>
            </a:r>
            <a:r>
              <a:rPr lang="en-US" sz="2400" dirty="0" smtClean="0"/>
              <a:t> statement. This is called a nested </a:t>
            </a:r>
            <a:r>
              <a:rPr lang="en-US" sz="2400" dirty="0" smtClean="0">
                <a:solidFill>
                  <a:schemeClr val="tx2">
                    <a:lumMod val="60000"/>
                    <a:lumOff val="40000"/>
                  </a:schemeClr>
                </a:solidFill>
              </a:rPr>
              <a:t>if</a:t>
            </a:r>
            <a:r>
              <a:rPr lang="en-US" sz="2400" dirty="0" smtClean="0"/>
              <a:t>. The inner </a:t>
            </a:r>
            <a:r>
              <a:rPr lang="en-US" sz="2400" dirty="0" smtClean="0">
                <a:solidFill>
                  <a:schemeClr val="tx2">
                    <a:lumMod val="60000"/>
                    <a:lumOff val="40000"/>
                  </a:schemeClr>
                </a:solidFill>
              </a:rPr>
              <a:t>if</a:t>
            </a:r>
            <a:r>
              <a:rPr lang="en-US" sz="2400" dirty="0" smtClean="0"/>
              <a:t> statement is nested inside the outer </a:t>
            </a:r>
            <a:r>
              <a:rPr lang="en-US" sz="2400" dirty="0" smtClean="0">
                <a:solidFill>
                  <a:schemeClr val="tx2">
                    <a:lumMod val="60000"/>
                    <a:lumOff val="40000"/>
                  </a:schemeClr>
                </a:solidFill>
              </a:rPr>
              <a:t>if</a:t>
            </a:r>
            <a:r>
              <a:rPr lang="en-US" sz="2400" dirty="0" smtClean="0"/>
              <a:t> statement.</a:t>
            </a:r>
          </a:p>
          <a:p>
            <a:pPr>
              <a:spcBef>
                <a:spcPts val="0"/>
              </a:spcBef>
              <a:buNone/>
            </a:pPr>
            <a:r>
              <a:rPr lang="en-US" sz="2400" dirty="0" smtClean="0"/>
              <a:t>      		</a:t>
            </a:r>
            <a:r>
              <a:rPr lang="en-US" sz="2400" dirty="0" smtClean="0">
                <a:solidFill>
                  <a:schemeClr val="tx2">
                    <a:lumMod val="60000"/>
                    <a:lumOff val="40000"/>
                  </a:schemeClr>
                </a:solidFill>
              </a:rPr>
              <a:t>if</a:t>
            </a:r>
            <a:r>
              <a:rPr lang="en-US" sz="2400" dirty="0" smtClean="0"/>
              <a:t>  Boolean_expression1</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a:t>
            </a:r>
            <a:r>
              <a:rPr lang="en-US" sz="2400" dirty="0" smtClean="0">
                <a:solidFill>
                  <a:schemeClr val="tx2">
                    <a:lumMod val="60000"/>
                    <a:lumOff val="40000"/>
                  </a:schemeClr>
                </a:solidFill>
              </a:rPr>
              <a:t>if </a:t>
            </a:r>
            <a:r>
              <a:rPr lang="en-US" sz="2400" dirty="0" smtClean="0"/>
              <a:t>Boolean_expression2</a:t>
            </a:r>
            <a:r>
              <a:rPr lang="en-US" sz="2400" dirty="0" smtClean="0">
                <a:solidFill>
                  <a:schemeClr val="tx2">
                    <a:lumMod val="60000"/>
                    <a:lumOff val="40000"/>
                  </a:schemeClr>
                </a:solidFill>
              </a:rPr>
              <a:t>:</a:t>
            </a:r>
            <a:r>
              <a:rPr lang="en-US" sz="2400" dirty="0" smtClean="0"/>
              <a:t/>
            </a:r>
            <a:br>
              <a:rPr lang="en-US" sz="2400" dirty="0" smtClean="0"/>
            </a:br>
            <a:r>
              <a:rPr lang="en-US" sz="2400" dirty="0" smtClean="0"/>
              <a:t>	    		Do task A</a:t>
            </a:r>
            <a:br>
              <a:rPr lang="en-US" sz="2400" dirty="0" smtClean="0"/>
            </a:br>
            <a:r>
              <a:rPr lang="en-US" sz="2400" dirty="0" smtClean="0"/>
              <a:t>                            </a:t>
            </a:r>
            <a:r>
              <a:rPr lang="en-US" sz="2400" dirty="0" smtClean="0">
                <a:solidFill>
                  <a:schemeClr val="tx2">
                    <a:lumMod val="60000"/>
                    <a:lumOff val="40000"/>
                  </a:schemeClr>
                </a:solidFill>
              </a:rPr>
              <a:t>else</a:t>
            </a:r>
            <a:r>
              <a:rPr lang="en-US" sz="2400" dirty="0" smtClean="0"/>
              <a:t>:</a:t>
            </a:r>
            <a:br>
              <a:rPr lang="en-US" sz="2400" dirty="0" smtClean="0"/>
            </a:br>
            <a:r>
              <a:rPr lang="en-US" sz="2400" dirty="0" smtClean="0"/>
              <a:t>                                   Do task B</a:t>
            </a:r>
            <a:br>
              <a:rPr lang="en-US" sz="2400" dirty="0" smtClean="0"/>
            </a:br>
            <a:r>
              <a:rPr lang="en-US" sz="2400" dirty="0" smtClean="0"/>
              <a:t>                      </a:t>
            </a:r>
            <a:r>
              <a:rPr lang="en-US" sz="2400" dirty="0" smtClean="0">
                <a:solidFill>
                  <a:schemeClr val="tx2">
                    <a:lumMod val="60000"/>
                    <a:lumOff val="40000"/>
                  </a:schemeClr>
                </a:solidFill>
              </a:rPr>
              <a:t>else</a:t>
            </a:r>
            <a:r>
              <a:rPr lang="en-US" sz="2400" dirty="0" smtClean="0"/>
              <a:t>:</a:t>
            </a:r>
            <a:br>
              <a:rPr lang="en-US" sz="2400" dirty="0" smtClean="0"/>
            </a:br>
            <a:r>
              <a:rPr lang="en-US" sz="2400" dirty="0" smtClean="0"/>
              <a:t>      		      Do task C</a:t>
            </a:r>
          </a:p>
          <a:p>
            <a:r>
              <a:rPr lang="en-US" sz="2400" dirty="0" smtClean="0"/>
              <a:t>Task A runs when Boolean_expression1  and Boolean_expression2 are both True.</a:t>
            </a:r>
            <a:br>
              <a:rPr lang="en-US" sz="2400" dirty="0" smtClean="0"/>
            </a:br>
            <a:r>
              <a:rPr lang="en-US" sz="2400" dirty="0" smtClean="0"/>
              <a:t>Task B runs when Boolean_expression1 is True  but Boolean_expression2 is False. </a:t>
            </a:r>
            <a:br>
              <a:rPr lang="en-US" sz="2400" dirty="0" smtClean="0"/>
            </a:br>
            <a:r>
              <a:rPr lang="en-US" sz="2400" dirty="0" smtClean="0"/>
              <a:t>Task C runs when Boolean_expression1 is False.</a:t>
            </a:r>
            <a:br>
              <a:rPr lang="en-US" sz="2400" dirty="0" smtClean="0"/>
            </a:br>
            <a:r>
              <a:rPr lang="en-US" sz="2400" dirty="0" smtClean="0"/>
              <a:t/>
            </a:r>
            <a:br>
              <a:rPr lang="en-US" sz="2400" dirty="0" smtClean="0"/>
            </a:br>
            <a:r>
              <a:rPr lang="en-US" sz="2400" dirty="0" smtClean="0"/>
              <a:t>    </a:t>
            </a:r>
            <a:br>
              <a:rPr lang="en-US" sz="2400" dirty="0" smtClean="0"/>
            </a:br>
            <a:endParaRPr lang="en-US" sz="2400" dirty="0" smtClean="0"/>
          </a:p>
          <a:p>
            <a:pPr>
              <a:buNone/>
            </a:pPr>
            <a:endParaRPr lang="en-US" sz="2400" dirty="0" smtClean="0"/>
          </a:p>
          <a:p>
            <a:pPr>
              <a:spcBef>
                <a:spcPts val="0"/>
              </a:spcBef>
              <a:buNone/>
            </a:pPr>
            <a:r>
              <a:rPr lang="en-US" sz="2400" dirty="0" smtClean="0"/>
              <a:t>	</a:t>
            </a:r>
          </a:p>
        </p:txBody>
      </p:sp>
      <p:sp>
        <p:nvSpPr>
          <p:cNvPr id="10" name="Rounded Rectangle 9"/>
          <p:cNvSpPr/>
          <p:nvPr/>
        </p:nvSpPr>
        <p:spPr>
          <a:xfrm>
            <a:off x="2514600" y="2362200"/>
            <a:ext cx="3276600" cy="1524000"/>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791200" y="3048000"/>
            <a:ext cx="1765057" cy="400110"/>
            <a:chOff x="5791200" y="3048000"/>
            <a:chExt cx="1765057" cy="400110"/>
          </a:xfrm>
        </p:grpSpPr>
        <p:sp>
          <p:nvSpPr>
            <p:cNvPr id="11" name="TextBox 10"/>
            <p:cNvSpPr txBox="1"/>
            <p:nvPr/>
          </p:nvSpPr>
          <p:spPr>
            <a:xfrm>
              <a:off x="6629400" y="3048000"/>
              <a:ext cx="926857" cy="400110"/>
            </a:xfrm>
            <a:prstGeom prst="rect">
              <a:avLst/>
            </a:prstGeom>
            <a:noFill/>
          </p:spPr>
          <p:txBody>
            <a:bodyPr wrap="none" rtlCol="0">
              <a:spAutoFit/>
            </a:bodyPr>
            <a:lstStyle/>
            <a:p>
              <a:r>
                <a:rPr lang="en-US" sz="2000" dirty="0" smtClean="0">
                  <a:solidFill>
                    <a:srgbClr val="C00000"/>
                  </a:solidFill>
                </a:rPr>
                <a:t>inner if</a:t>
              </a:r>
              <a:endParaRPr lang="en-US" sz="2000" dirty="0">
                <a:solidFill>
                  <a:srgbClr val="C00000"/>
                </a:solidFill>
              </a:endParaRPr>
            </a:p>
          </p:txBody>
        </p:sp>
        <p:cxnSp>
          <p:nvCxnSpPr>
            <p:cNvPr id="21" name="Straight Arrow Connector 20"/>
            <p:cNvCxnSpPr>
              <a:stCxn id="11" idx="1"/>
            </p:cNvCxnSpPr>
            <p:nvPr/>
          </p:nvCxnSpPr>
          <p:spPr>
            <a:xfrm flipH="1">
              <a:off x="5791200" y="3248055"/>
              <a:ext cx="838200" cy="104745"/>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2" name="Rounded Rectangle 21"/>
          <p:cNvSpPr/>
          <p:nvPr/>
        </p:nvSpPr>
        <p:spPr>
          <a:xfrm>
            <a:off x="1981200" y="1981200"/>
            <a:ext cx="4114800" cy="2590800"/>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096004" y="2209800"/>
            <a:ext cx="1570205" cy="400110"/>
            <a:chOff x="5867391" y="3048000"/>
            <a:chExt cx="1933397" cy="400110"/>
          </a:xfrm>
        </p:grpSpPr>
        <p:sp>
          <p:nvSpPr>
            <p:cNvPr id="26" name="TextBox 25"/>
            <p:cNvSpPr txBox="1"/>
            <p:nvPr/>
          </p:nvSpPr>
          <p:spPr>
            <a:xfrm>
              <a:off x="6629387" y="3048000"/>
              <a:ext cx="1171401" cy="400110"/>
            </a:xfrm>
            <a:prstGeom prst="rect">
              <a:avLst/>
            </a:prstGeom>
            <a:noFill/>
          </p:spPr>
          <p:txBody>
            <a:bodyPr wrap="none" rtlCol="0">
              <a:spAutoFit/>
            </a:bodyPr>
            <a:lstStyle/>
            <a:p>
              <a:r>
                <a:rPr lang="en-US" sz="2000" dirty="0" smtClean="0">
                  <a:solidFill>
                    <a:srgbClr val="C00000"/>
                  </a:solidFill>
                </a:rPr>
                <a:t>outer if</a:t>
              </a:r>
              <a:endParaRPr lang="en-US" sz="2000" dirty="0">
                <a:solidFill>
                  <a:srgbClr val="C00000"/>
                </a:solidFill>
              </a:endParaRPr>
            </a:p>
          </p:txBody>
        </p:sp>
        <p:cxnSp>
          <p:nvCxnSpPr>
            <p:cNvPr id="27" name="Straight Arrow Connector 26"/>
            <p:cNvCxnSpPr>
              <a:stCxn id="26" idx="1"/>
            </p:cNvCxnSpPr>
            <p:nvPr/>
          </p:nvCxnSpPr>
          <p:spPr>
            <a:xfrm flipH="1">
              <a:off x="5867391" y="3248055"/>
              <a:ext cx="761999" cy="5709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Demo</a:t>
            </a:r>
            <a:endParaRPr lang="en-US" sz="2400" dirty="0"/>
          </a:p>
        </p:txBody>
      </p:sp>
      <p:sp>
        <p:nvSpPr>
          <p:cNvPr id="3" name="Content Placeholder 2"/>
          <p:cNvSpPr>
            <a:spLocks noGrp="1"/>
          </p:cNvSpPr>
          <p:nvPr>
            <p:ph idx="1"/>
          </p:nvPr>
        </p:nvSpPr>
        <p:spPr>
          <a:xfrm>
            <a:off x="685800" y="762000"/>
            <a:ext cx="7848600" cy="5562600"/>
          </a:xfrm>
        </p:spPr>
        <p:txBody>
          <a:bodyPr>
            <a:noAutofit/>
          </a:bodyPr>
          <a:lstStyle/>
          <a:p>
            <a:pPr algn="ctr">
              <a:buNone/>
            </a:pPr>
            <a:endParaRPr lang="en-US" sz="2400" dirty="0" smtClean="0"/>
          </a:p>
          <a:p>
            <a:pPr algn="ctr">
              <a:buNone/>
            </a:pPr>
            <a:endParaRPr lang="en-US" sz="2400" dirty="0" smtClean="0"/>
          </a:p>
          <a:p>
            <a:pPr algn="ctr">
              <a:buNone/>
            </a:pPr>
            <a:r>
              <a:rPr lang="en-US" sz="2400" dirty="0" smtClean="0"/>
              <a:t>Click for a video </a:t>
            </a:r>
            <a:r>
              <a:rPr lang="en-US" sz="2400" dirty="0" smtClean="0">
                <a:hlinkClick r:id="rId2"/>
              </a:rPr>
              <a:t>demo </a:t>
            </a:r>
            <a:r>
              <a:rPr lang="en-US" sz="2400" dirty="0" smtClean="0"/>
              <a:t>of the nested </a:t>
            </a:r>
            <a:r>
              <a:rPr lang="en-US" sz="2400" dirty="0" smtClean="0">
                <a:solidFill>
                  <a:schemeClr val="tx2">
                    <a:lumMod val="60000"/>
                    <a:lumOff val="40000"/>
                  </a:schemeClr>
                </a:solidFill>
              </a:rPr>
              <a:t>if</a:t>
            </a:r>
            <a:r>
              <a:rPr lang="en-US" sz="2400" dirty="0" smtClean="0"/>
              <a:t> statement</a:t>
            </a:r>
            <a:br>
              <a:rPr lang="en-US" sz="2400" dirty="0" smtClean="0"/>
            </a:br>
            <a:r>
              <a:rPr lang="en-US" sz="2400" dirty="0" smtClean="0"/>
              <a:t/>
            </a:r>
            <a:br>
              <a:rPr lang="en-US" sz="2400" dirty="0" smtClean="0"/>
            </a:br>
            <a:r>
              <a:rPr lang="en-US" sz="2400" dirty="0" smtClean="0"/>
              <a:t>    </a:t>
            </a:r>
            <a:br>
              <a:rPr lang="en-US" sz="2400" dirty="0" smtClean="0"/>
            </a:br>
            <a:endParaRPr lang="en-US" sz="2400" dirty="0" smtClean="0"/>
          </a:p>
          <a:p>
            <a:pPr>
              <a:buNone/>
            </a:pPr>
            <a:endParaRPr lang="en-US" sz="2400" dirty="0" smtClean="0"/>
          </a:p>
          <a:p>
            <a:pPr>
              <a:spcBef>
                <a:spcPts val="0"/>
              </a:spcBef>
              <a:buNone/>
            </a:pPr>
            <a:r>
              <a:rPr lang="en-US" sz="2400"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Exception Handling </a:t>
            </a:r>
            <a:r>
              <a:rPr lang="en-US" sz="2400" dirty="0" smtClean="0"/>
              <a:t>(1 of 3)</a:t>
            </a:r>
            <a:endParaRPr lang="en-US" sz="2400" dirty="0"/>
          </a:p>
        </p:txBody>
      </p:sp>
      <p:sp>
        <p:nvSpPr>
          <p:cNvPr id="3" name="Content Placeholder 2"/>
          <p:cNvSpPr>
            <a:spLocks noGrp="1"/>
          </p:cNvSpPr>
          <p:nvPr>
            <p:ph idx="1"/>
          </p:nvPr>
        </p:nvSpPr>
        <p:spPr>
          <a:xfrm>
            <a:off x="304800" y="762000"/>
            <a:ext cx="8305800" cy="5562600"/>
          </a:xfrm>
        </p:spPr>
        <p:txBody>
          <a:bodyPr>
            <a:noAutofit/>
          </a:bodyPr>
          <a:lstStyle/>
          <a:p>
            <a:r>
              <a:rPr lang="en-US" sz="2400" dirty="0" smtClean="0"/>
              <a:t>When the CPU is running our code and suddenly it encounters an error such that it cannot successfully complete the current instruction, it will stop running the code. This is known as an </a:t>
            </a:r>
            <a:r>
              <a:rPr lang="en-US" sz="2400" i="1" dirty="0" smtClean="0"/>
              <a:t>exception</a:t>
            </a:r>
            <a:r>
              <a:rPr lang="en-US" sz="2400" dirty="0" smtClean="0"/>
              <a:t>.</a:t>
            </a:r>
          </a:p>
          <a:p>
            <a:r>
              <a:rPr lang="en-US" sz="2400" dirty="0" smtClean="0"/>
              <a:t>Example of an exception that we’ve seen earlier in the quarter:</a:t>
            </a:r>
          </a:p>
          <a:p>
            <a:endParaRPr lang="en-US" sz="2400" dirty="0" smtClean="0"/>
          </a:p>
          <a:p>
            <a:endParaRPr lang="en-US" sz="2400" dirty="0" smtClean="0"/>
          </a:p>
          <a:p>
            <a:endParaRPr lang="en-US" sz="2400" dirty="0" smtClean="0"/>
          </a:p>
          <a:p>
            <a:endParaRPr lang="en-US" sz="2400" dirty="0" smtClean="0"/>
          </a:p>
          <a:p>
            <a:r>
              <a:rPr lang="en-US" sz="2400" dirty="0" smtClean="0"/>
              <a:t>In this example, the CPU cannot successfully divide by num2, so it stops and sends out an error message.</a:t>
            </a:r>
          </a:p>
          <a:p>
            <a:r>
              <a:rPr lang="en-US" sz="2400" dirty="0" smtClean="0"/>
              <a:t>Ideally we want to catch this exception so that we can tell the computer to do something about the error, instead of print the unfriendly message above and quit on us.</a:t>
            </a:r>
            <a:br>
              <a:rPr lang="en-US" sz="2400" dirty="0" smtClean="0"/>
            </a:br>
            <a:r>
              <a:rPr lang="en-US" sz="2400" dirty="0" smtClean="0"/>
              <a:t/>
            </a:r>
            <a:br>
              <a:rPr lang="en-US" sz="2400" dirty="0" smtClean="0"/>
            </a:br>
            <a:r>
              <a:rPr lang="en-US" sz="2400" dirty="0" smtClean="0"/>
              <a:t>    </a:t>
            </a:r>
            <a:br>
              <a:rPr lang="en-US" sz="2400" dirty="0" smtClean="0"/>
            </a:br>
            <a:endParaRPr lang="en-US" sz="2400" dirty="0" smtClean="0"/>
          </a:p>
          <a:p>
            <a:pPr>
              <a:buNone/>
            </a:pPr>
            <a:endParaRPr lang="en-US" sz="2400" dirty="0" smtClean="0"/>
          </a:p>
          <a:p>
            <a:pPr>
              <a:spcBef>
                <a:spcPts val="0"/>
              </a:spcBef>
              <a:buNone/>
            </a:pPr>
            <a:r>
              <a:rPr lang="en-US" sz="2400" dirty="0" smtClean="0"/>
              <a:t>	</a:t>
            </a:r>
          </a:p>
        </p:txBody>
      </p:sp>
      <p:pic>
        <p:nvPicPr>
          <p:cNvPr id="12" name="Picture 11" descr="mod6_10.PNG"/>
          <p:cNvPicPr>
            <a:picLocks noChangeAspect="1"/>
          </p:cNvPicPr>
          <p:nvPr/>
        </p:nvPicPr>
        <p:blipFill>
          <a:blip r:embed="rId2" cstate="print"/>
          <a:stretch>
            <a:fillRect/>
          </a:stretch>
        </p:blipFill>
        <p:spPr>
          <a:xfrm>
            <a:off x="1828800" y="2819400"/>
            <a:ext cx="4718412" cy="15240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Intro</a:t>
            </a:r>
            <a:endParaRPr lang="en-US" sz="2800" dirty="0"/>
          </a:p>
        </p:txBody>
      </p:sp>
      <p:sp>
        <p:nvSpPr>
          <p:cNvPr id="3" name="Content Placeholder 2"/>
          <p:cNvSpPr>
            <a:spLocks noGrp="1"/>
          </p:cNvSpPr>
          <p:nvPr>
            <p:ph idx="1"/>
          </p:nvPr>
        </p:nvSpPr>
        <p:spPr>
          <a:xfrm>
            <a:off x="304800" y="838200"/>
            <a:ext cx="8534400" cy="5562600"/>
          </a:xfrm>
        </p:spPr>
        <p:txBody>
          <a:bodyPr>
            <a:noAutofit/>
          </a:bodyPr>
          <a:lstStyle/>
          <a:p>
            <a:r>
              <a:rPr lang="en-US" sz="2400" dirty="0" smtClean="0"/>
              <a:t>So far our code has run from beginning to end by following one path of execution.</a:t>
            </a:r>
          </a:p>
          <a:p>
            <a:r>
              <a:rPr lang="en-US" sz="2400" dirty="0" smtClean="0"/>
              <a:t>Now we learn to write code that presents the computer with several execution paths, and the computer will select one path based on a condition that it evaluates.</a:t>
            </a:r>
          </a:p>
          <a:p>
            <a:r>
              <a:rPr lang="en-US" sz="2400" dirty="0" smtClean="0"/>
              <a:t>The condition can come from a user input or a calculation result, or it can come from data in a file, from a device, or from an error that’s been detected.</a:t>
            </a:r>
          </a:p>
          <a:p>
            <a:r>
              <a:rPr lang="en-US" sz="2400" dirty="0" smtClean="0"/>
              <a:t>We will start with </a:t>
            </a:r>
            <a:r>
              <a:rPr lang="en-US" sz="2400" dirty="0" err="1" smtClean="0"/>
              <a:t>boolean</a:t>
            </a:r>
            <a:r>
              <a:rPr lang="en-US" sz="2400" dirty="0" smtClean="0"/>
              <a:t> logic, which is how computers make decisions, then we cover the instructions that tell the computer to make selections.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Exception Handling </a:t>
            </a:r>
            <a:r>
              <a:rPr lang="en-US" sz="2400" dirty="0" smtClean="0"/>
              <a:t>(2 of 3)</a:t>
            </a:r>
            <a:endParaRPr lang="en-US" sz="2400" dirty="0"/>
          </a:p>
        </p:txBody>
      </p:sp>
      <p:sp>
        <p:nvSpPr>
          <p:cNvPr id="3" name="Content Placeholder 2"/>
          <p:cNvSpPr>
            <a:spLocks noGrp="1"/>
          </p:cNvSpPr>
          <p:nvPr>
            <p:ph idx="1"/>
          </p:nvPr>
        </p:nvSpPr>
        <p:spPr>
          <a:xfrm>
            <a:off x="381000" y="762000"/>
            <a:ext cx="8382000" cy="5638800"/>
          </a:xfrm>
        </p:spPr>
        <p:txBody>
          <a:bodyPr>
            <a:noAutofit/>
          </a:bodyPr>
          <a:lstStyle/>
          <a:p>
            <a:r>
              <a:rPr lang="en-US" sz="2400" dirty="0" smtClean="0"/>
              <a:t>When we write code that can cause an exception: 1) we ask Python to </a:t>
            </a:r>
            <a:r>
              <a:rPr lang="en-US" sz="2400" dirty="0" smtClean="0">
                <a:solidFill>
                  <a:schemeClr val="tx2">
                    <a:lumMod val="60000"/>
                    <a:lumOff val="40000"/>
                  </a:schemeClr>
                </a:solidFill>
              </a:rPr>
              <a:t>try</a:t>
            </a:r>
            <a:r>
              <a:rPr lang="en-US" sz="2400" dirty="0" smtClean="0"/>
              <a:t> running the code, and 2) we write an </a:t>
            </a:r>
            <a:r>
              <a:rPr lang="en-US" sz="2400" dirty="0" smtClean="0">
                <a:solidFill>
                  <a:schemeClr val="tx2">
                    <a:lumMod val="60000"/>
                    <a:lumOff val="40000"/>
                  </a:schemeClr>
                </a:solidFill>
              </a:rPr>
              <a:t>except</a:t>
            </a:r>
            <a:r>
              <a:rPr lang="en-US" sz="2400" dirty="0" smtClean="0"/>
              <a:t> block of code that will be run if the exception happens.</a:t>
            </a:r>
          </a:p>
          <a:p>
            <a:r>
              <a:rPr lang="en-US" sz="2400" dirty="0" smtClean="0"/>
              <a:t>Going back to our example code:</a:t>
            </a:r>
          </a:p>
          <a:p>
            <a:endParaRPr lang="en-US" sz="2400" dirty="0" smtClean="0"/>
          </a:p>
          <a:p>
            <a:endParaRPr lang="en-US" sz="2400" dirty="0" smtClean="0"/>
          </a:p>
          <a:p>
            <a:endParaRPr lang="en-US" sz="2400" dirty="0" smtClean="0"/>
          </a:p>
          <a:p>
            <a:endParaRPr lang="en-US" sz="2400" dirty="0" smtClean="0"/>
          </a:p>
          <a:p>
            <a:r>
              <a:rPr lang="en-US" sz="2400" dirty="0" smtClean="0"/>
              <a:t>The </a:t>
            </a:r>
            <a:r>
              <a:rPr lang="en-US" sz="2400" dirty="0" smtClean="0">
                <a:solidFill>
                  <a:schemeClr val="tx2">
                    <a:lumMod val="60000"/>
                    <a:lumOff val="40000"/>
                  </a:schemeClr>
                </a:solidFill>
              </a:rPr>
              <a:t>try</a:t>
            </a:r>
            <a:r>
              <a:rPr lang="en-US" sz="2400" dirty="0" smtClean="0"/>
              <a:t> </a:t>
            </a:r>
            <a:r>
              <a:rPr lang="en-US" sz="2400" dirty="0" smtClean="0">
                <a:solidFill>
                  <a:schemeClr val="tx2">
                    <a:lumMod val="60000"/>
                    <a:lumOff val="40000"/>
                  </a:schemeClr>
                </a:solidFill>
              </a:rPr>
              <a:t>except</a:t>
            </a:r>
            <a:r>
              <a:rPr lang="en-US" sz="2400" dirty="0" smtClean="0"/>
              <a:t> construct causes 2 paths to exist in the execution flow. </a:t>
            </a:r>
          </a:p>
          <a:p>
            <a:pPr lvl="1">
              <a:spcBef>
                <a:spcPts val="0"/>
              </a:spcBef>
            </a:pPr>
            <a:r>
              <a:rPr lang="en-US" sz="2400" dirty="0" smtClean="0"/>
              <a:t>If there is no exception, then the division is successful and execution skips the </a:t>
            </a:r>
            <a:r>
              <a:rPr lang="en-US" sz="2400" dirty="0" smtClean="0">
                <a:solidFill>
                  <a:schemeClr val="tx2">
                    <a:lumMod val="60000"/>
                    <a:lumOff val="40000"/>
                  </a:schemeClr>
                </a:solidFill>
              </a:rPr>
              <a:t>except</a:t>
            </a:r>
            <a:r>
              <a:rPr lang="en-US" sz="2400" dirty="0" smtClean="0"/>
              <a:t> block and continues. </a:t>
            </a:r>
          </a:p>
          <a:p>
            <a:pPr lvl="1">
              <a:spcBef>
                <a:spcPts val="0"/>
              </a:spcBef>
            </a:pPr>
            <a:r>
              <a:rPr lang="en-US" sz="2400" dirty="0" smtClean="0"/>
              <a:t>If there is exception, then the </a:t>
            </a:r>
            <a:r>
              <a:rPr lang="en-US" sz="2400" dirty="0" smtClean="0">
                <a:solidFill>
                  <a:schemeClr val="tx2">
                    <a:lumMod val="60000"/>
                    <a:lumOff val="40000"/>
                  </a:schemeClr>
                </a:solidFill>
              </a:rPr>
              <a:t>except</a:t>
            </a:r>
            <a:r>
              <a:rPr lang="en-US" sz="2400" dirty="0" smtClean="0"/>
              <a:t> block runs and our error message is printed. Then execution continues.</a:t>
            </a:r>
            <a:r>
              <a:rPr lang="en-US" sz="2000" dirty="0" smtClean="0"/>
              <a:t/>
            </a:r>
            <a:br>
              <a:rPr lang="en-US" sz="2000" dirty="0" smtClean="0"/>
            </a:br>
            <a:r>
              <a:rPr lang="en-US" sz="2000" dirty="0" smtClean="0"/>
              <a:t/>
            </a:r>
            <a:br>
              <a:rPr lang="en-US" sz="2000" dirty="0" smtClean="0"/>
            </a:br>
            <a:r>
              <a:rPr lang="en-US" sz="2000" dirty="0" smtClean="0"/>
              <a:t>    </a:t>
            </a:r>
            <a:br>
              <a:rPr lang="en-US" sz="2000" dirty="0" smtClean="0"/>
            </a:br>
            <a:endParaRPr lang="en-US" sz="2000" dirty="0" smtClean="0"/>
          </a:p>
          <a:p>
            <a:pPr>
              <a:buNone/>
            </a:pPr>
            <a:endParaRPr lang="en-US" sz="2400" dirty="0" smtClean="0"/>
          </a:p>
          <a:p>
            <a:pPr>
              <a:spcBef>
                <a:spcPts val="0"/>
              </a:spcBef>
              <a:buNone/>
            </a:pPr>
            <a:r>
              <a:rPr lang="en-US" sz="2400" dirty="0" smtClean="0"/>
              <a:t>	</a:t>
            </a:r>
          </a:p>
        </p:txBody>
      </p:sp>
      <p:grpSp>
        <p:nvGrpSpPr>
          <p:cNvPr id="12" name="Group 11"/>
          <p:cNvGrpSpPr/>
          <p:nvPr/>
        </p:nvGrpSpPr>
        <p:grpSpPr>
          <a:xfrm>
            <a:off x="685800" y="2286000"/>
            <a:ext cx="7696201" cy="1774686"/>
            <a:chOff x="761999" y="2514600"/>
            <a:chExt cx="7696201" cy="1774686"/>
          </a:xfrm>
        </p:grpSpPr>
        <p:pic>
          <p:nvPicPr>
            <p:cNvPr id="10" name="Picture 9" descr="mod6_10.PNG"/>
            <p:cNvPicPr>
              <a:picLocks noChangeAspect="1"/>
            </p:cNvPicPr>
            <p:nvPr/>
          </p:nvPicPr>
          <p:blipFill>
            <a:blip r:embed="rId2" cstate="print"/>
            <a:stretch>
              <a:fillRect/>
            </a:stretch>
          </p:blipFill>
          <p:spPr>
            <a:xfrm>
              <a:off x="761999" y="2743200"/>
              <a:ext cx="4453705" cy="1143000"/>
            </a:xfrm>
            <a:prstGeom prst="rect">
              <a:avLst/>
            </a:prstGeom>
            <a:ln>
              <a:solidFill>
                <a:schemeClr val="tx1"/>
              </a:solidFill>
            </a:ln>
          </p:spPr>
        </p:pic>
        <p:grpSp>
          <p:nvGrpSpPr>
            <p:cNvPr id="4" name="Group 24"/>
            <p:cNvGrpSpPr/>
            <p:nvPr/>
          </p:nvGrpSpPr>
          <p:grpSpPr>
            <a:xfrm>
              <a:off x="3352800" y="2514600"/>
              <a:ext cx="5105400" cy="1774686"/>
              <a:chOff x="3200400" y="3276600"/>
              <a:chExt cx="5105400" cy="1774686"/>
            </a:xfrm>
          </p:grpSpPr>
          <p:cxnSp>
            <p:nvCxnSpPr>
              <p:cNvPr id="18" name="Straight Arrow Connector 17"/>
              <p:cNvCxnSpPr/>
              <p:nvPr/>
            </p:nvCxnSpPr>
            <p:spPr>
              <a:xfrm flipH="1">
                <a:off x="3200400" y="3581400"/>
                <a:ext cx="2057400" cy="33036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8800" y="4343400"/>
                <a:ext cx="2667000" cy="707886"/>
              </a:xfrm>
              <a:prstGeom prst="rect">
                <a:avLst/>
              </a:prstGeom>
              <a:noFill/>
            </p:spPr>
            <p:txBody>
              <a:bodyPr wrap="square" rtlCol="0">
                <a:spAutoFit/>
              </a:bodyPr>
              <a:lstStyle/>
              <a:p>
                <a:r>
                  <a:rPr lang="en-US" sz="2000" dirty="0" smtClean="0">
                    <a:solidFill>
                      <a:schemeClr val="tx2">
                        <a:lumMod val="60000"/>
                        <a:lumOff val="40000"/>
                      </a:schemeClr>
                    </a:solidFill>
                  </a:rPr>
                  <a:t>except</a:t>
                </a:r>
                <a:r>
                  <a:rPr lang="en-US" sz="2000" dirty="0" smtClean="0">
                    <a:solidFill>
                      <a:srgbClr val="C00000"/>
                    </a:solidFill>
                  </a:rPr>
                  <a:t> block runs if an</a:t>
                </a:r>
              </a:p>
              <a:p>
                <a:r>
                  <a:rPr lang="en-US" sz="2000" dirty="0" smtClean="0">
                    <a:solidFill>
                      <a:srgbClr val="C00000"/>
                    </a:solidFill>
                  </a:rPr>
                  <a:t>exception occurs</a:t>
                </a:r>
              </a:p>
            </p:txBody>
          </p:sp>
          <p:cxnSp>
            <p:nvCxnSpPr>
              <p:cNvPr id="20" name="Straight Arrow Connector 19"/>
              <p:cNvCxnSpPr>
                <a:stCxn id="19" idx="1"/>
              </p:cNvCxnSpPr>
              <p:nvPr/>
            </p:nvCxnSpPr>
            <p:spPr>
              <a:xfrm flipH="1" flipV="1">
                <a:off x="4953000" y="4572000"/>
                <a:ext cx="685800" cy="12534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57800" y="3276600"/>
                <a:ext cx="2667000" cy="1015663"/>
              </a:xfrm>
              <a:prstGeom prst="rect">
                <a:avLst/>
              </a:prstGeom>
              <a:noFill/>
            </p:spPr>
            <p:txBody>
              <a:bodyPr wrap="square" rtlCol="0">
                <a:spAutoFit/>
              </a:bodyPr>
              <a:lstStyle/>
              <a:p>
                <a:r>
                  <a:rPr lang="en-US" sz="2000" dirty="0" smtClean="0">
                    <a:solidFill>
                      <a:srgbClr val="C00000"/>
                    </a:solidFill>
                  </a:rPr>
                  <a:t>code that can cause an exception is put in a </a:t>
                </a:r>
                <a:r>
                  <a:rPr lang="en-US" sz="2000" dirty="0" smtClean="0">
                    <a:solidFill>
                      <a:schemeClr val="tx2">
                        <a:lumMod val="60000"/>
                        <a:lumOff val="40000"/>
                      </a:schemeClr>
                    </a:solidFill>
                  </a:rPr>
                  <a:t>try</a:t>
                </a:r>
                <a:r>
                  <a:rPr lang="en-US" sz="2000" dirty="0" smtClean="0">
                    <a:solidFill>
                      <a:srgbClr val="C00000"/>
                    </a:solidFill>
                  </a:rPr>
                  <a:t> block</a:t>
                </a: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Exception Handling </a:t>
            </a:r>
            <a:r>
              <a:rPr lang="en-US" sz="2400" dirty="0" smtClean="0"/>
              <a:t>(3 of 3)</a:t>
            </a:r>
            <a:endParaRPr lang="en-US" sz="2400" dirty="0"/>
          </a:p>
        </p:txBody>
      </p:sp>
      <p:sp>
        <p:nvSpPr>
          <p:cNvPr id="3" name="Content Placeholder 2"/>
          <p:cNvSpPr>
            <a:spLocks noGrp="1"/>
          </p:cNvSpPr>
          <p:nvPr>
            <p:ph idx="1"/>
          </p:nvPr>
        </p:nvSpPr>
        <p:spPr>
          <a:xfrm>
            <a:off x="228600" y="838200"/>
            <a:ext cx="8534400" cy="5562600"/>
          </a:xfrm>
        </p:spPr>
        <p:txBody>
          <a:bodyPr>
            <a:noAutofit/>
          </a:bodyPr>
          <a:lstStyle/>
          <a:p>
            <a:r>
              <a:rPr lang="en-US" sz="2400" dirty="0" smtClean="0"/>
              <a:t>Looking at a more complete example and the flow chart</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Script output when num2 is 2:</a:t>
            </a:r>
          </a:p>
          <a:p>
            <a:endParaRPr lang="en-US" sz="2400" dirty="0" smtClean="0"/>
          </a:p>
          <a:p>
            <a:endParaRPr lang="en-US" sz="2400" dirty="0" smtClean="0"/>
          </a:p>
          <a:p>
            <a:pPr>
              <a:spcBef>
                <a:spcPts val="0"/>
              </a:spcBef>
            </a:pPr>
            <a:r>
              <a:rPr lang="en-US" sz="2400" dirty="0" smtClean="0"/>
              <a:t>Script output when num2 is 0:</a:t>
            </a:r>
          </a:p>
          <a:p>
            <a:pPr>
              <a:buNone/>
            </a:pPr>
            <a:endParaRPr lang="en-US" sz="2400" dirty="0" smtClean="0"/>
          </a:p>
          <a:p>
            <a:pPr>
              <a:buNone/>
            </a:pPr>
            <a:r>
              <a:rPr lang="en-US" sz="2000" dirty="0" smtClean="0"/>
              <a:t/>
            </a:r>
            <a:br>
              <a:rPr lang="en-US" sz="2000" dirty="0" smtClean="0"/>
            </a:br>
            <a:r>
              <a:rPr lang="en-US" sz="2000" dirty="0" smtClean="0"/>
              <a:t/>
            </a:r>
            <a:br>
              <a:rPr lang="en-US" sz="2000" dirty="0" smtClean="0"/>
            </a:br>
            <a:r>
              <a:rPr lang="en-US" sz="2000" dirty="0" smtClean="0"/>
              <a:t>    </a:t>
            </a:r>
            <a:br>
              <a:rPr lang="en-US" sz="2000" dirty="0" smtClean="0"/>
            </a:br>
            <a:endParaRPr lang="en-US" sz="2000" dirty="0" smtClean="0"/>
          </a:p>
          <a:p>
            <a:pPr>
              <a:buNone/>
            </a:pPr>
            <a:endParaRPr lang="en-US" sz="2400" dirty="0" smtClean="0"/>
          </a:p>
          <a:p>
            <a:pPr>
              <a:spcBef>
                <a:spcPts val="0"/>
              </a:spcBef>
              <a:buNone/>
            </a:pPr>
            <a:r>
              <a:rPr lang="en-US" sz="2400" dirty="0" smtClean="0"/>
              <a:t>	</a:t>
            </a:r>
          </a:p>
        </p:txBody>
      </p:sp>
      <p:cxnSp>
        <p:nvCxnSpPr>
          <p:cNvPr id="55" name="Straight Arrow Connector 54"/>
          <p:cNvCxnSpPr/>
          <p:nvPr/>
        </p:nvCxnSpPr>
        <p:spPr>
          <a:xfrm>
            <a:off x="6132380" y="3792855"/>
            <a:ext cx="0" cy="31242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410201" y="1371600"/>
            <a:ext cx="2814093" cy="3295710"/>
            <a:chOff x="4267200" y="2438400"/>
            <a:chExt cx="2672333" cy="3215327"/>
          </a:xfrm>
        </p:grpSpPr>
        <p:grpSp>
          <p:nvGrpSpPr>
            <p:cNvPr id="30" name="Group 29"/>
            <p:cNvGrpSpPr/>
            <p:nvPr/>
          </p:nvGrpSpPr>
          <p:grpSpPr>
            <a:xfrm>
              <a:off x="4267200" y="2438400"/>
              <a:ext cx="2672333" cy="2819400"/>
              <a:chOff x="4572000" y="2743200"/>
              <a:chExt cx="2672333" cy="2819400"/>
            </a:xfrm>
          </p:grpSpPr>
          <p:grpSp>
            <p:nvGrpSpPr>
              <p:cNvPr id="31" name="Group 58"/>
              <p:cNvGrpSpPr/>
              <p:nvPr/>
            </p:nvGrpSpPr>
            <p:grpSpPr>
              <a:xfrm>
                <a:off x="4572000" y="2743200"/>
                <a:ext cx="2672333" cy="2819400"/>
                <a:chOff x="4572000" y="2743200"/>
                <a:chExt cx="2672333" cy="2819400"/>
              </a:xfrm>
            </p:grpSpPr>
            <p:grpSp>
              <p:nvGrpSpPr>
                <p:cNvPr id="34" name="Group 56"/>
                <p:cNvGrpSpPr/>
                <p:nvPr/>
              </p:nvGrpSpPr>
              <p:grpSpPr>
                <a:xfrm>
                  <a:off x="5943599" y="2743200"/>
                  <a:ext cx="1300734" cy="1219200"/>
                  <a:chOff x="5943599" y="2743200"/>
                  <a:chExt cx="1300734" cy="1219200"/>
                </a:xfrm>
              </p:grpSpPr>
              <p:sp>
                <p:nvSpPr>
                  <p:cNvPr id="51" name="TextBox 50"/>
                  <p:cNvSpPr txBox="1"/>
                  <p:nvPr/>
                </p:nvSpPr>
                <p:spPr>
                  <a:xfrm>
                    <a:off x="5946866" y="2743200"/>
                    <a:ext cx="1174082" cy="390351"/>
                  </a:xfrm>
                  <a:prstGeom prst="rect">
                    <a:avLst/>
                  </a:prstGeom>
                  <a:noFill/>
                  <a:ln>
                    <a:solidFill>
                      <a:schemeClr val="tx1"/>
                    </a:solidFill>
                  </a:ln>
                </p:spPr>
                <p:txBody>
                  <a:bodyPr wrap="none" rtlCol="0">
                    <a:spAutoFit/>
                  </a:bodyPr>
                  <a:lstStyle/>
                  <a:p>
                    <a:r>
                      <a:rPr lang="en-US" sz="2000" dirty="0" smtClean="0"/>
                      <a:t>store data</a:t>
                    </a:r>
                    <a:endParaRPr lang="en-US" sz="2000" dirty="0"/>
                  </a:p>
                </p:txBody>
              </p:sp>
              <p:sp>
                <p:nvSpPr>
                  <p:cNvPr id="52" name="TextBox 51"/>
                  <p:cNvSpPr txBox="1"/>
                  <p:nvPr/>
                </p:nvSpPr>
                <p:spPr>
                  <a:xfrm>
                    <a:off x="5943599" y="3352800"/>
                    <a:ext cx="1300734" cy="390351"/>
                  </a:xfrm>
                  <a:prstGeom prst="rect">
                    <a:avLst/>
                  </a:prstGeom>
                  <a:noFill/>
                  <a:ln>
                    <a:solidFill>
                      <a:schemeClr val="tx1"/>
                    </a:solidFill>
                  </a:ln>
                </p:spPr>
                <p:txBody>
                  <a:bodyPr wrap="none" rtlCol="0">
                    <a:spAutoFit/>
                  </a:bodyPr>
                  <a:lstStyle/>
                  <a:p>
                    <a:r>
                      <a:rPr lang="en-US" sz="2000" dirty="0" smtClean="0"/>
                      <a:t>print status</a:t>
                    </a:r>
                    <a:endParaRPr lang="en-US" sz="2000" dirty="0"/>
                  </a:p>
                </p:txBody>
              </p:sp>
              <p:cxnSp>
                <p:nvCxnSpPr>
                  <p:cNvPr id="53" name="Straight Arrow Connector 52"/>
                  <p:cNvCxnSpPr/>
                  <p:nvPr/>
                </p:nvCxnSpPr>
                <p:spPr>
                  <a:xfrm>
                    <a:off x="6525758" y="3106057"/>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553200" y="37338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55"/>
                <p:cNvGrpSpPr/>
                <p:nvPr/>
              </p:nvGrpSpPr>
              <p:grpSpPr>
                <a:xfrm>
                  <a:off x="5257800" y="3962400"/>
                  <a:ext cx="1981200" cy="838200"/>
                  <a:chOff x="5257800" y="3962400"/>
                  <a:chExt cx="1981200" cy="838200"/>
                </a:xfrm>
              </p:grpSpPr>
              <p:sp>
                <p:nvSpPr>
                  <p:cNvPr id="45" name="Flowchart: Decision 44"/>
                  <p:cNvSpPr/>
                  <p:nvPr/>
                </p:nvSpPr>
                <p:spPr>
                  <a:xfrm>
                    <a:off x="5867400" y="3962400"/>
                    <a:ext cx="1371600" cy="838200"/>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943600" y="4191000"/>
                    <a:ext cx="1285608" cy="400110"/>
                  </a:xfrm>
                  <a:prstGeom prst="rect">
                    <a:avLst/>
                  </a:prstGeom>
                  <a:noFill/>
                </p:spPr>
                <p:txBody>
                  <a:bodyPr wrap="none" rtlCol="0">
                    <a:spAutoFit/>
                  </a:bodyPr>
                  <a:lstStyle/>
                  <a:p>
                    <a:r>
                      <a:rPr lang="en-US" sz="2000" dirty="0" smtClean="0"/>
                      <a:t>try divide?</a:t>
                    </a:r>
                    <a:endParaRPr lang="en-US" sz="2000" dirty="0"/>
                  </a:p>
                </p:txBody>
              </p:sp>
              <p:cxnSp>
                <p:nvCxnSpPr>
                  <p:cNvPr id="47" name="Straight Arrow Connector 46"/>
                  <p:cNvCxnSpPr/>
                  <p:nvPr/>
                </p:nvCxnSpPr>
                <p:spPr>
                  <a:xfrm>
                    <a:off x="5257800" y="4419600"/>
                    <a:ext cx="0" cy="3048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257800" y="4419600"/>
                    <a:ext cx="60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54"/>
                <p:cNvGrpSpPr/>
                <p:nvPr/>
              </p:nvGrpSpPr>
              <p:grpSpPr>
                <a:xfrm>
                  <a:off x="4572000" y="4724400"/>
                  <a:ext cx="1981199" cy="838200"/>
                  <a:chOff x="4572000" y="4724400"/>
                  <a:chExt cx="1981199" cy="838200"/>
                </a:xfrm>
              </p:grpSpPr>
              <p:sp>
                <p:nvSpPr>
                  <p:cNvPr id="38" name="TextBox 37"/>
                  <p:cNvSpPr txBox="1"/>
                  <p:nvPr/>
                </p:nvSpPr>
                <p:spPr>
                  <a:xfrm>
                    <a:off x="4572000" y="4724400"/>
                    <a:ext cx="1273041" cy="400110"/>
                  </a:xfrm>
                  <a:prstGeom prst="rect">
                    <a:avLst/>
                  </a:prstGeom>
                  <a:noFill/>
                  <a:ln>
                    <a:solidFill>
                      <a:schemeClr val="tx1"/>
                    </a:solidFill>
                  </a:ln>
                </p:spPr>
                <p:txBody>
                  <a:bodyPr wrap="none" rtlCol="0">
                    <a:spAutoFit/>
                  </a:bodyPr>
                  <a:lstStyle/>
                  <a:p>
                    <a:r>
                      <a:rPr lang="en-US" sz="2000" dirty="0" smtClean="0"/>
                      <a:t>print error</a:t>
                    </a:r>
                    <a:endParaRPr lang="en-US" sz="2000" dirty="0"/>
                  </a:p>
                </p:txBody>
              </p:sp>
              <p:cxnSp>
                <p:nvCxnSpPr>
                  <p:cNvPr id="41" name="Straight Arrow Connector 40"/>
                  <p:cNvCxnSpPr>
                    <a:stCxn id="45" idx="2"/>
                  </p:cNvCxnSpPr>
                  <p:nvPr/>
                </p:nvCxnSpPr>
                <p:spPr>
                  <a:xfrm>
                    <a:off x="6553200" y="4800600"/>
                    <a:ext cx="0" cy="762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2" name="TextBox 31"/>
              <p:cNvSpPr txBox="1"/>
              <p:nvPr/>
            </p:nvSpPr>
            <p:spPr>
              <a:xfrm>
                <a:off x="4953000" y="4038600"/>
                <a:ext cx="1098570" cy="369332"/>
              </a:xfrm>
              <a:prstGeom prst="rect">
                <a:avLst/>
              </a:prstGeom>
              <a:noFill/>
            </p:spPr>
            <p:txBody>
              <a:bodyPr wrap="none" rtlCol="0">
                <a:spAutoFit/>
              </a:bodyPr>
              <a:lstStyle/>
              <a:p>
                <a:r>
                  <a:rPr lang="en-US" dirty="0" smtClean="0"/>
                  <a:t>Exception</a:t>
                </a:r>
                <a:endParaRPr lang="en-US" dirty="0"/>
              </a:p>
            </p:txBody>
          </p:sp>
          <p:sp>
            <p:nvSpPr>
              <p:cNvPr id="33" name="TextBox 32"/>
              <p:cNvSpPr txBox="1"/>
              <p:nvPr/>
            </p:nvSpPr>
            <p:spPr>
              <a:xfrm>
                <a:off x="6629400" y="4800600"/>
                <a:ext cx="457176" cy="369332"/>
              </a:xfrm>
              <a:prstGeom prst="rect">
                <a:avLst/>
              </a:prstGeom>
              <a:noFill/>
            </p:spPr>
            <p:txBody>
              <a:bodyPr wrap="none" rtlCol="0">
                <a:spAutoFit/>
              </a:bodyPr>
              <a:lstStyle/>
              <a:p>
                <a:r>
                  <a:rPr lang="en-US" dirty="0" smtClean="0"/>
                  <a:t>OK</a:t>
                </a:r>
                <a:endParaRPr lang="en-US" dirty="0"/>
              </a:p>
            </p:txBody>
          </p:sp>
        </p:grpSp>
        <p:sp>
          <p:nvSpPr>
            <p:cNvPr id="61" name="TextBox 60"/>
            <p:cNvSpPr txBox="1"/>
            <p:nvPr/>
          </p:nvSpPr>
          <p:spPr>
            <a:xfrm>
              <a:off x="5642066" y="5263376"/>
              <a:ext cx="1273516" cy="390351"/>
            </a:xfrm>
            <a:prstGeom prst="rect">
              <a:avLst/>
            </a:prstGeom>
            <a:noFill/>
            <a:ln>
              <a:solidFill>
                <a:schemeClr val="tx1"/>
              </a:solidFill>
            </a:ln>
          </p:spPr>
          <p:txBody>
            <a:bodyPr wrap="none" rtlCol="0">
              <a:spAutoFit/>
            </a:bodyPr>
            <a:lstStyle/>
            <a:p>
              <a:r>
                <a:rPr lang="en-US" sz="2000" dirty="0" smtClean="0"/>
                <a:t>print result</a:t>
              </a:r>
              <a:endParaRPr lang="en-US" sz="2000" dirty="0"/>
            </a:p>
          </p:txBody>
        </p:sp>
      </p:grpSp>
      <p:pic>
        <p:nvPicPr>
          <p:cNvPr id="67" name="Picture 66" descr="mod6_11.PNG"/>
          <p:cNvPicPr>
            <a:picLocks noChangeAspect="1"/>
          </p:cNvPicPr>
          <p:nvPr/>
        </p:nvPicPr>
        <p:blipFill>
          <a:blip r:embed="rId2" cstate="print"/>
          <a:stretch>
            <a:fillRect/>
          </a:stretch>
        </p:blipFill>
        <p:spPr>
          <a:xfrm>
            <a:off x="609600" y="1295400"/>
            <a:ext cx="4393154" cy="2514600"/>
          </a:xfrm>
          <a:prstGeom prst="rect">
            <a:avLst/>
          </a:prstGeom>
          <a:ln>
            <a:solidFill>
              <a:schemeClr val="tx1"/>
            </a:solidFill>
          </a:ln>
        </p:spPr>
      </p:pic>
      <p:cxnSp>
        <p:nvCxnSpPr>
          <p:cNvPr id="69" name="Straight Connector 68"/>
          <p:cNvCxnSpPr/>
          <p:nvPr/>
        </p:nvCxnSpPr>
        <p:spPr>
          <a:xfrm>
            <a:off x="6096000" y="4114800"/>
            <a:ext cx="1371600" cy="0"/>
          </a:xfrm>
          <a:prstGeom prst="line">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1" name="Picture 70" descr="mod6_12.PNG"/>
          <p:cNvPicPr>
            <a:picLocks noChangeAspect="1"/>
          </p:cNvPicPr>
          <p:nvPr/>
        </p:nvPicPr>
        <p:blipFill>
          <a:blip r:embed="rId3" cstate="print"/>
          <a:stretch>
            <a:fillRect/>
          </a:stretch>
        </p:blipFill>
        <p:spPr>
          <a:xfrm>
            <a:off x="762000" y="5638800"/>
            <a:ext cx="2979423" cy="762000"/>
          </a:xfrm>
          <a:prstGeom prst="rect">
            <a:avLst/>
          </a:prstGeom>
          <a:ln>
            <a:solidFill>
              <a:schemeClr val="tx1"/>
            </a:solidFill>
          </a:ln>
        </p:spPr>
      </p:pic>
      <p:pic>
        <p:nvPicPr>
          <p:cNvPr id="72" name="Picture 71" descr="mod6_13.PNG"/>
          <p:cNvPicPr>
            <a:picLocks noChangeAspect="1"/>
          </p:cNvPicPr>
          <p:nvPr/>
        </p:nvPicPr>
        <p:blipFill>
          <a:blip r:embed="rId4" cstate="print"/>
          <a:stretch>
            <a:fillRect/>
          </a:stretch>
        </p:blipFill>
        <p:spPr>
          <a:xfrm>
            <a:off x="762000" y="4419600"/>
            <a:ext cx="1981200" cy="573074"/>
          </a:xfrm>
          <a:prstGeom prst="rect">
            <a:avLst/>
          </a:prstGeom>
          <a:ln>
            <a:solidFill>
              <a:schemeClr val="tx1"/>
            </a:solidFill>
          </a:ln>
        </p:spPr>
      </p:pic>
      <p:sp>
        <p:nvSpPr>
          <p:cNvPr id="73" name="TextBox 72"/>
          <p:cNvSpPr txBox="1"/>
          <p:nvPr/>
        </p:nvSpPr>
        <p:spPr>
          <a:xfrm>
            <a:off x="4724400" y="5486400"/>
            <a:ext cx="4038600" cy="707886"/>
          </a:xfrm>
          <a:prstGeom prst="rect">
            <a:avLst/>
          </a:prstGeom>
          <a:noFill/>
        </p:spPr>
        <p:txBody>
          <a:bodyPr wrap="square" rtlCol="0">
            <a:spAutoFit/>
          </a:bodyPr>
          <a:lstStyle/>
          <a:p>
            <a:r>
              <a:rPr lang="en-US" sz="2000" dirty="0" smtClean="0">
                <a:solidFill>
                  <a:srgbClr val="C00000"/>
                </a:solidFill>
              </a:rPr>
              <a:t>Exception is handled: friendly error message and execution continues.</a:t>
            </a:r>
          </a:p>
        </p:txBody>
      </p:sp>
      <p:cxnSp>
        <p:nvCxnSpPr>
          <p:cNvPr id="75" name="Straight Arrow Connector 74"/>
          <p:cNvCxnSpPr/>
          <p:nvPr/>
        </p:nvCxnSpPr>
        <p:spPr>
          <a:xfrm flipH="1">
            <a:off x="3657600" y="5791200"/>
            <a:ext cx="1143000" cy="25565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What’s Next</a:t>
            </a:r>
            <a:endParaRPr lang="en-US" dirty="0"/>
          </a:p>
        </p:txBody>
      </p:sp>
      <p:sp>
        <p:nvSpPr>
          <p:cNvPr id="3" name="Content Placeholder 2"/>
          <p:cNvSpPr>
            <a:spLocks noGrp="1"/>
          </p:cNvSpPr>
          <p:nvPr>
            <p:ph idx="1"/>
          </p:nvPr>
        </p:nvSpPr>
        <p:spPr>
          <a:xfrm>
            <a:off x="381000" y="838200"/>
            <a:ext cx="8382000" cy="5562600"/>
          </a:xfrm>
        </p:spPr>
        <p:txBody>
          <a:bodyPr>
            <a:noAutofit/>
          </a:bodyPr>
          <a:lstStyle/>
          <a:p>
            <a:r>
              <a:rPr lang="en-US" sz="2400" dirty="0" smtClean="0"/>
              <a:t>In this module we learned to write code that can make choices based on conditions that occur during run time. </a:t>
            </a:r>
          </a:p>
          <a:p>
            <a:r>
              <a:rPr lang="en-US" sz="2400" dirty="0" smtClean="0"/>
              <a:t>This makes the code more adaptable and more user friendly.</a:t>
            </a:r>
          </a:p>
          <a:p>
            <a:r>
              <a:rPr lang="en-US" sz="2400" dirty="0" smtClean="0"/>
              <a:t>In the next module we learn the last construct in programming, loops, so that we can make the code even “smarter.”</a:t>
            </a:r>
          </a:p>
          <a:p>
            <a:pPr>
              <a:buNone/>
            </a:pPr>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Boolean Logic</a:t>
            </a:r>
            <a:endParaRPr lang="en-US" sz="28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When making a selection or a choice, the CPU first evaluates a an expression to True or False.</a:t>
            </a:r>
          </a:p>
          <a:p>
            <a:r>
              <a:rPr lang="en-US" sz="2400" dirty="0" smtClean="0"/>
              <a:t>Boolean expressions are expressions that result in True or False.</a:t>
            </a:r>
          </a:p>
          <a:p>
            <a:r>
              <a:rPr lang="en-US" sz="2400" dirty="0" smtClean="0"/>
              <a:t>An example of a common Boolean expression:    5 &gt; 3</a:t>
            </a:r>
            <a:br>
              <a:rPr lang="en-US" sz="2400" dirty="0" smtClean="0"/>
            </a:br>
            <a:r>
              <a:rPr lang="en-US" sz="2400" dirty="0" smtClean="0"/>
              <a:t>which is evaluated to True.</a:t>
            </a:r>
          </a:p>
          <a:p>
            <a:r>
              <a:rPr lang="en-US" sz="2400" dirty="0" smtClean="0"/>
              <a:t>In Python there are 2 Boolean data values:  </a:t>
            </a:r>
            <a:r>
              <a:rPr lang="en-US" sz="2400" dirty="0" smtClean="0">
                <a:solidFill>
                  <a:schemeClr val="tx2">
                    <a:lumMod val="60000"/>
                    <a:lumOff val="40000"/>
                  </a:schemeClr>
                </a:solidFill>
              </a:rPr>
              <a:t>True</a:t>
            </a:r>
            <a:r>
              <a:rPr lang="en-US" sz="2400" dirty="0" smtClean="0"/>
              <a:t> and </a:t>
            </a:r>
            <a:r>
              <a:rPr lang="en-US" sz="2400" dirty="0" smtClean="0">
                <a:solidFill>
                  <a:schemeClr val="tx2">
                    <a:lumMod val="60000"/>
                    <a:lumOff val="40000"/>
                  </a:schemeClr>
                </a:solidFill>
              </a:rPr>
              <a:t>False</a:t>
            </a:r>
            <a:br>
              <a:rPr lang="en-US" sz="2400" dirty="0" smtClean="0">
                <a:solidFill>
                  <a:schemeClr val="tx2">
                    <a:lumMod val="60000"/>
                    <a:lumOff val="40000"/>
                  </a:schemeClr>
                </a:solidFill>
              </a:rPr>
            </a:br>
            <a:r>
              <a:rPr lang="en-US" sz="2400" dirty="0" smtClean="0"/>
              <a:t>and they have the </a:t>
            </a:r>
            <a:r>
              <a:rPr lang="en-US" sz="2400" dirty="0" err="1" smtClean="0">
                <a:solidFill>
                  <a:schemeClr val="tx2">
                    <a:lumMod val="60000"/>
                    <a:lumOff val="40000"/>
                  </a:schemeClr>
                </a:solidFill>
              </a:rPr>
              <a:t>bool</a:t>
            </a:r>
            <a:r>
              <a:rPr lang="en-US" sz="2400" dirty="0" smtClean="0">
                <a:solidFill>
                  <a:schemeClr val="tx2">
                    <a:lumMod val="60000"/>
                    <a:lumOff val="40000"/>
                  </a:schemeClr>
                </a:solidFill>
              </a:rPr>
              <a:t> </a:t>
            </a:r>
            <a:r>
              <a:rPr lang="en-US" sz="2400" dirty="0" smtClean="0"/>
              <a:t>data type.</a:t>
            </a:r>
          </a:p>
          <a:p>
            <a:r>
              <a:rPr lang="en-US" sz="2400" dirty="0" smtClean="0"/>
              <a:t>Example: </a:t>
            </a:r>
          </a:p>
          <a:p>
            <a:endParaRPr lang="en-US" sz="2400" dirty="0" smtClean="0"/>
          </a:p>
          <a:p>
            <a:endParaRPr lang="en-US" sz="2400" dirty="0" smtClean="0"/>
          </a:p>
          <a:p>
            <a:endParaRPr lang="en-US" sz="2400" dirty="0" smtClean="0"/>
          </a:p>
          <a:p>
            <a:pPr>
              <a:spcBef>
                <a:spcPts val="0"/>
              </a:spcBef>
            </a:pPr>
            <a:endParaRPr lang="en-US" sz="2400" dirty="0" smtClean="0"/>
          </a:p>
          <a:p>
            <a:pPr>
              <a:spcBef>
                <a:spcPts val="0"/>
              </a:spcBef>
            </a:pPr>
            <a:r>
              <a:rPr lang="en-US" sz="2400" dirty="0" smtClean="0"/>
              <a:t>Any non-zero number is considered </a:t>
            </a:r>
            <a:r>
              <a:rPr lang="en-US" sz="2400" dirty="0" smtClean="0">
                <a:solidFill>
                  <a:schemeClr val="tx2">
                    <a:lumMod val="60000"/>
                    <a:lumOff val="40000"/>
                  </a:schemeClr>
                </a:solidFill>
              </a:rPr>
              <a:t>True</a:t>
            </a:r>
            <a:r>
              <a:rPr lang="en-US" sz="2400" dirty="0" smtClean="0"/>
              <a:t>.</a:t>
            </a:r>
            <a:br>
              <a:rPr lang="en-US" sz="2400" dirty="0" smtClean="0"/>
            </a:br>
            <a:r>
              <a:rPr lang="en-US" sz="2400" dirty="0" smtClean="0"/>
              <a:t>For example, the Boolean expression    42    is evaluated to </a:t>
            </a:r>
            <a:r>
              <a:rPr lang="en-US" sz="2400" dirty="0" smtClean="0">
                <a:solidFill>
                  <a:schemeClr val="tx2">
                    <a:lumMod val="60000"/>
                    <a:lumOff val="40000"/>
                  </a:schemeClr>
                </a:solidFill>
              </a:rPr>
              <a:t>True</a:t>
            </a:r>
            <a:r>
              <a:rPr lang="en-US" sz="2400" dirty="0" smtClean="0"/>
              <a:t>.</a:t>
            </a:r>
            <a:endParaRPr lang="en-US" sz="2400" dirty="0"/>
          </a:p>
        </p:txBody>
      </p:sp>
      <p:grpSp>
        <p:nvGrpSpPr>
          <p:cNvPr id="11" name="Group 10"/>
          <p:cNvGrpSpPr/>
          <p:nvPr/>
        </p:nvGrpSpPr>
        <p:grpSpPr>
          <a:xfrm>
            <a:off x="2362200" y="3886200"/>
            <a:ext cx="5434926" cy="1745962"/>
            <a:chOff x="2743200" y="4267200"/>
            <a:chExt cx="5434926" cy="1745962"/>
          </a:xfrm>
        </p:grpSpPr>
        <p:pic>
          <p:nvPicPr>
            <p:cNvPr id="4" name="Picture 3" descr="mod6_1.PNG"/>
            <p:cNvPicPr>
              <a:picLocks noChangeAspect="1"/>
            </p:cNvPicPr>
            <p:nvPr/>
          </p:nvPicPr>
          <p:blipFill>
            <a:blip r:embed="rId2" cstate="print"/>
            <a:stretch>
              <a:fillRect/>
            </a:stretch>
          </p:blipFill>
          <p:spPr>
            <a:xfrm>
              <a:off x="2743200" y="4267200"/>
              <a:ext cx="1752600" cy="1745962"/>
            </a:xfrm>
            <a:prstGeom prst="rect">
              <a:avLst/>
            </a:prstGeom>
            <a:ln>
              <a:solidFill>
                <a:schemeClr val="tx1"/>
              </a:solidFill>
            </a:ln>
          </p:spPr>
        </p:pic>
        <p:sp>
          <p:nvSpPr>
            <p:cNvPr id="5" name="TextBox 4"/>
            <p:cNvSpPr txBox="1"/>
            <p:nvPr/>
          </p:nvSpPr>
          <p:spPr>
            <a:xfrm>
              <a:off x="5181600" y="4267200"/>
              <a:ext cx="2098588" cy="646331"/>
            </a:xfrm>
            <a:prstGeom prst="rect">
              <a:avLst/>
            </a:prstGeom>
            <a:noFill/>
          </p:spPr>
          <p:txBody>
            <a:bodyPr wrap="none" rtlCol="0">
              <a:spAutoFit/>
            </a:bodyPr>
            <a:lstStyle/>
            <a:p>
              <a:r>
                <a:rPr lang="en-US" dirty="0" smtClean="0">
                  <a:solidFill>
                    <a:srgbClr val="C00000"/>
                  </a:solidFill>
                </a:rPr>
                <a:t>evaluation of</a:t>
              </a:r>
            </a:p>
            <a:p>
              <a:r>
                <a:rPr lang="en-US" dirty="0" smtClean="0">
                  <a:solidFill>
                    <a:srgbClr val="C00000"/>
                  </a:solidFill>
                </a:rPr>
                <a:t>Boolean expressions</a:t>
              </a:r>
              <a:endParaRPr lang="en-US" dirty="0">
                <a:solidFill>
                  <a:srgbClr val="C00000"/>
                </a:solidFill>
              </a:endParaRPr>
            </a:p>
          </p:txBody>
        </p:sp>
        <p:sp>
          <p:nvSpPr>
            <p:cNvPr id="6" name="TextBox 5"/>
            <p:cNvSpPr txBox="1"/>
            <p:nvPr/>
          </p:nvSpPr>
          <p:spPr>
            <a:xfrm>
              <a:off x="5181600" y="5181600"/>
              <a:ext cx="2996526" cy="646331"/>
            </a:xfrm>
            <a:prstGeom prst="rect">
              <a:avLst/>
            </a:prstGeom>
            <a:noFill/>
          </p:spPr>
          <p:txBody>
            <a:bodyPr wrap="none" rtlCol="0">
              <a:spAutoFit/>
            </a:bodyPr>
            <a:lstStyle/>
            <a:p>
              <a:r>
                <a:rPr lang="en-US" dirty="0" smtClean="0">
                  <a:solidFill>
                    <a:schemeClr val="tx2">
                      <a:lumMod val="60000"/>
                      <a:lumOff val="40000"/>
                    </a:schemeClr>
                  </a:solidFill>
                </a:rPr>
                <a:t>True</a:t>
              </a:r>
              <a:r>
                <a:rPr lang="en-US" dirty="0" smtClean="0">
                  <a:solidFill>
                    <a:srgbClr val="C00000"/>
                  </a:solidFill>
                </a:rPr>
                <a:t> and </a:t>
              </a:r>
              <a:r>
                <a:rPr lang="en-US" dirty="0" smtClean="0">
                  <a:solidFill>
                    <a:schemeClr val="tx2">
                      <a:lumMod val="60000"/>
                      <a:lumOff val="40000"/>
                    </a:schemeClr>
                  </a:solidFill>
                </a:rPr>
                <a:t>False</a:t>
              </a:r>
              <a:r>
                <a:rPr lang="en-US" dirty="0" smtClean="0">
                  <a:solidFill>
                    <a:srgbClr val="C00000"/>
                  </a:solidFill>
                </a:rPr>
                <a:t> are data values</a:t>
              </a:r>
            </a:p>
            <a:p>
              <a:r>
                <a:rPr lang="en-US" dirty="0" smtClean="0">
                  <a:solidFill>
                    <a:srgbClr val="C00000"/>
                  </a:solidFill>
                </a:rPr>
                <a:t>that have </a:t>
              </a:r>
              <a:r>
                <a:rPr lang="en-US" dirty="0" err="1" smtClean="0">
                  <a:solidFill>
                    <a:schemeClr val="tx2">
                      <a:lumMod val="60000"/>
                      <a:lumOff val="40000"/>
                    </a:schemeClr>
                  </a:solidFill>
                </a:rPr>
                <a:t>bool</a:t>
              </a:r>
              <a:r>
                <a:rPr lang="en-US" dirty="0" smtClean="0">
                  <a:solidFill>
                    <a:srgbClr val="C00000"/>
                  </a:solidFill>
                </a:rPr>
                <a:t> data a type</a:t>
              </a:r>
              <a:endParaRPr lang="en-US" dirty="0">
                <a:solidFill>
                  <a:srgbClr val="C00000"/>
                </a:solidFill>
              </a:endParaRPr>
            </a:p>
          </p:txBody>
        </p:sp>
        <p:cxnSp>
          <p:nvCxnSpPr>
            <p:cNvPr id="8" name="Straight Arrow Connector 7"/>
            <p:cNvCxnSpPr/>
            <p:nvPr/>
          </p:nvCxnSpPr>
          <p:spPr>
            <a:xfrm flipH="1">
              <a:off x="4114800" y="4724400"/>
              <a:ext cx="1066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flipV="1">
              <a:off x="4343400" y="5486401"/>
              <a:ext cx="838200" cy="1836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Relational Operators</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A Boolean expression uses relational operators to compare 2 values, or to see how 2 values are “related” to each other.</a:t>
            </a:r>
          </a:p>
          <a:p>
            <a:r>
              <a:rPr lang="en-US" sz="2400" dirty="0" smtClean="0"/>
              <a:t>Here are the list of relational operators and how they work:</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Note that:    </a:t>
            </a:r>
            <a:r>
              <a:rPr lang="en-US" sz="2400" dirty="0" smtClean="0">
                <a:solidFill>
                  <a:srgbClr val="C00000"/>
                </a:solidFill>
              </a:rPr>
              <a:t>=</a:t>
            </a:r>
            <a:r>
              <a:rPr lang="en-US" sz="2400" dirty="0" smtClean="0"/>
              <a:t>      means assign or store data</a:t>
            </a:r>
            <a:br>
              <a:rPr lang="en-US" sz="2400" dirty="0" smtClean="0"/>
            </a:br>
            <a:r>
              <a:rPr lang="en-US" sz="2400" dirty="0" smtClean="0"/>
              <a:t>		</a:t>
            </a:r>
            <a:r>
              <a:rPr lang="en-US" sz="2400" dirty="0" smtClean="0">
                <a:solidFill>
                  <a:srgbClr val="C00000"/>
                </a:solidFill>
              </a:rPr>
              <a:t>==</a:t>
            </a:r>
            <a:r>
              <a:rPr lang="en-US" sz="2400" dirty="0" smtClean="0"/>
              <a:t>    means equal to</a:t>
            </a:r>
          </a:p>
        </p:txBody>
      </p:sp>
      <p:grpSp>
        <p:nvGrpSpPr>
          <p:cNvPr id="29" name="Group 28"/>
          <p:cNvGrpSpPr/>
          <p:nvPr/>
        </p:nvGrpSpPr>
        <p:grpSpPr>
          <a:xfrm>
            <a:off x="1600200" y="2209800"/>
            <a:ext cx="6250648" cy="2706425"/>
            <a:chOff x="1676400" y="2209800"/>
            <a:chExt cx="6250648" cy="2706425"/>
          </a:xfrm>
        </p:grpSpPr>
        <p:pic>
          <p:nvPicPr>
            <p:cNvPr id="10" name="Picture 9" descr="mod6_2.PNG"/>
            <p:cNvPicPr>
              <a:picLocks noChangeAspect="1"/>
            </p:cNvPicPr>
            <p:nvPr/>
          </p:nvPicPr>
          <p:blipFill>
            <a:blip r:embed="rId2" cstate="print"/>
            <a:stretch>
              <a:fillRect/>
            </a:stretch>
          </p:blipFill>
          <p:spPr>
            <a:xfrm>
              <a:off x="1676400" y="2209800"/>
              <a:ext cx="1600200" cy="2706425"/>
            </a:xfrm>
            <a:prstGeom prst="rect">
              <a:avLst/>
            </a:prstGeom>
            <a:ln>
              <a:solidFill>
                <a:schemeClr val="tx1"/>
              </a:solidFill>
            </a:ln>
          </p:spPr>
        </p:pic>
        <p:grpSp>
          <p:nvGrpSpPr>
            <p:cNvPr id="28" name="Group 27"/>
            <p:cNvGrpSpPr/>
            <p:nvPr/>
          </p:nvGrpSpPr>
          <p:grpSpPr>
            <a:xfrm>
              <a:off x="2971800" y="2514600"/>
              <a:ext cx="4955248" cy="2198132"/>
              <a:chOff x="2971800" y="2514600"/>
              <a:chExt cx="4955248" cy="2198132"/>
            </a:xfrm>
          </p:grpSpPr>
          <p:grpSp>
            <p:nvGrpSpPr>
              <p:cNvPr id="24" name="Group 23"/>
              <p:cNvGrpSpPr/>
              <p:nvPr/>
            </p:nvGrpSpPr>
            <p:grpSpPr>
              <a:xfrm>
                <a:off x="2971800" y="2514600"/>
                <a:ext cx="3724014" cy="369332"/>
                <a:chOff x="2971800" y="2514600"/>
                <a:chExt cx="3724014" cy="369332"/>
              </a:xfrm>
            </p:grpSpPr>
            <p:sp>
              <p:nvSpPr>
                <p:cNvPr id="11" name="TextBox 10"/>
                <p:cNvSpPr txBox="1"/>
                <p:nvPr/>
              </p:nvSpPr>
              <p:spPr>
                <a:xfrm>
                  <a:off x="4267200" y="2514600"/>
                  <a:ext cx="2428614" cy="369332"/>
                </a:xfrm>
                <a:prstGeom prst="rect">
                  <a:avLst/>
                </a:prstGeom>
                <a:noFill/>
              </p:spPr>
              <p:txBody>
                <a:bodyPr wrap="none" rtlCol="0">
                  <a:spAutoFit/>
                </a:bodyPr>
                <a:lstStyle/>
                <a:p>
                  <a:r>
                    <a:rPr lang="en-US" dirty="0" smtClean="0">
                      <a:solidFill>
                        <a:srgbClr val="C00000"/>
                      </a:solidFill>
                    </a:rPr>
                    <a:t>greater than or equal to</a:t>
                  </a:r>
                  <a:endParaRPr lang="en-US" dirty="0">
                    <a:solidFill>
                      <a:srgbClr val="C00000"/>
                    </a:solidFill>
                  </a:endParaRPr>
                </a:p>
              </p:txBody>
            </p:sp>
            <p:cxnSp>
              <p:nvCxnSpPr>
                <p:cNvPr id="16" name="Straight Arrow Connector 15"/>
                <p:cNvCxnSpPr/>
                <p:nvPr/>
              </p:nvCxnSpPr>
              <p:spPr>
                <a:xfrm flipH="1">
                  <a:off x="2971800" y="2743200"/>
                  <a:ext cx="1295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971800" y="3429000"/>
                <a:ext cx="3391808" cy="369332"/>
                <a:chOff x="2971800" y="3429000"/>
                <a:chExt cx="3391808" cy="369332"/>
              </a:xfrm>
            </p:grpSpPr>
            <p:sp>
              <p:nvSpPr>
                <p:cNvPr id="12" name="TextBox 11"/>
                <p:cNvSpPr txBox="1"/>
                <p:nvPr/>
              </p:nvSpPr>
              <p:spPr>
                <a:xfrm>
                  <a:off x="4267200" y="3429000"/>
                  <a:ext cx="2096408" cy="369332"/>
                </a:xfrm>
                <a:prstGeom prst="rect">
                  <a:avLst/>
                </a:prstGeom>
                <a:noFill/>
              </p:spPr>
              <p:txBody>
                <a:bodyPr wrap="none" rtlCol="0">
                  <a:spAutoFit/>
                </a:bodyPr>
                <a:lstStyle/>
                <a:p>
                  <a:r>
                    <a:rPr lang="en-US" dirty="0" smtClean="0">
                      <a:solidFill>
                        <a:srgbClr val="C00000"/>
                      </a:solidFill>
                    </a:rPr>
                    <a:t>less than or equal to</a:t>
                  </a:r>
                  <a:endParaRPr lang="en-US" dirty="0">
                    <a:solidFill>
                      <a:srgbClr val="C00000"/>
                    </a:solidFill>
                  </a:endParaRPr>
                </a:p>
              </p:txBody>
            </p:sp>
            <p:cxnSp>
              <p:nvCxnSpPr>
                <p:cNvPr id="18" name="Straight Arrow Connector 17"/>
                <p:cNvCxnSpPr/>
                <p:nvPr/>
              </p:nvCxnSpPr>
              <p:spPr>
                <a:xfrm flipH="1">
                  <a:off x="2971800" y="3657600"/>
                  <a:ext cx="1295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124200" y="3886200"/>
                <a:ext cx="4802848" cy="369332"/>
                <a:chOff x="3124200" y="3886200"/>
                <a:chExt cx="4802848" cy="369332"/>
              </a:xfrm>
            </p:grpSpPr>
            <p:sp>
              <p:nvSpPr>
                <p:cNvPr id="13" name="TextBox 12"/>
                <p:cNvSpPr txBox="1"/>
                <p:nvPr/>
              </p:nvSpPr>
              <p:spPr>
                <a:xfrm>
                  <a:off x="4267200" y="3886200"/>
                  <a:ext cx="3659848" cy="369332"/>
                </a:xfrm>
                <a:prstGeom prst="rect">
                  <a:avLst/>
                </a:prstGeom>
                <a:noFill/>
              </p:spPr>
              <p:txBody>
                <a:bodyPr wrap="none" rtlCol="0">
                  <a:spAutoFit/>
                </a:bodyPr>
                <a:lstStyle/>
                <a:p>
                  <a:r>
                    <a:rPr lang="en-US" dirty="0" smtClean="0">
                      <a:solidFill>
                        <a:srgbClr val="C00000"/>
                      </a:solidFill>
                    </a:rPr>
                    <a:t>equal to  (note that it’s 2 equal signs)</a:t>
                  </a:r>
                  <a:endParaRPr lang="en-US" dirty="0">
                    <a:solidFill>
                      <a:srgbClr val="C00000"/>
                    </a:solidFill>
                  </a:endParaRPr>
                </a:p>
              </p:txBody>
            </p:sp>
            <p:cxnSp>
              <p:nvCxnSpPr>
                <p:cNvPr id="19" name="Straight Arrow Connector 18"/>
                <p:cNvCxnSpPr/>
                <p:nvPr/>
              </p:nvCxnSpPr>
              <p:spPr>
                <a:xfrm flipH="1">
                  <a:off x="3124200" y="4114800"/>
                  <a:ext cx="1143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3124200" y="4343400"/>
                <a:ext cx="2473172" cy="369332"/>
                <a:chOff x="3124200" y="4343400"/>
                <a:chExt cx="2473172" cy="369332"/>
              </a:xfrm>
            </p:grpSpPr>
            <p:sp>
              <p:nvSpPr>
                <p:cNvPr id="14" name="TextBox 13"/>
                <p:cNvSpPr txBox="1"/>
                <p:nvPr/>
              </p:nvSpPr>
              <p:spPr>
                <a:xfrm>
                  <a:off x="4267200" y="4343400"/>
                  <a:ext cx="1330172" cy="369332"/>
                </a:xfrm>
                <a:prstGeom prst="rect">
                  <a:avLst/>
                </a:prstGeom>
                <a:noFill/>
              </p:spPr>
              <p:txBody>
                <a:bodyPr wrap="none" rtlCol="0">
                  <a:spAutoFit/>
                </a:bodyPr>
                <a:lstStyle/>
                <a:p>
                  <a:r>
                    <a:rPr lang="en-US" dirty="0" smtClean="0">
                      <a:solidFill>
                        <a:srgbClr val="C00000"/>
                      </a:solidFill>
                    </a:rPr>
                    <a:t>not equal to</a:t>
                  </a:r>
                  <a:endParaRPr lang="en-US" dirty="0">
                    <a:solidFill>
                      <a:srgbClr val="C00000"/>
                    </a:solidFill>
                  </a:endParaRPr>
                </a:p>
              </p:txBody>
            </p:sp>
            <p:cxnSp>
              <p:nvCxnSpPr>
                <p:cNvPr id="21" name="Straight Arrow Connector 20"/>
                <p:cNvCxnSpPr/>
                <p:nvPr/>
              </p:nvCxnSpPr>
              <p:spPr>
                <a:xfrm flipH="1">
                  <a:off x="3124200" y="4572000"/>
                  <a:ext cx="1143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Logical Operators</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Logical operators are applied to Boolean expressions.</a:t>
            </a:r>
          </a:p>
          <a:p>
            <a:r>
              <a:rPr lang="en-US" sz="2400" dirty="0" smtClean="0"/>
              <a:t>There are 3 logical operators:  </a:t>
            </a:r>
            <a:r>
              <a:rPr lang="en-US" sz="2400" dirty="0" smtClean="0">
                <a:solidFill>
                  <a:schemeClr val="tx2">
                    <a:lumMod val="60000"/>
                    <a:lumOff val="40000"/>
                  </a:schemeClr>
                </a:solidFill>
              </a:rPr>
              <a:t>and</a:t>
            </a:r>
            <a:r>
              <a:rPr lang="en-US" sz="2400" dirty="0" smtClean="0"/>
              <a:t>, </a:t>
            </a:r>
            <a:r>
              <a:rPr lang="en-US" sz="2400" dirty="0" smtClean="0">
                <a:solidFill>
                  <a:schemeClr val="tx2">
                    <a:lumMod val="60000"/>
                    <a:lumOff val="40000"/>
                  </a:schemeClr>
                </a:solidFill>
              </a:rPr>
              <a:t>or</a:t>
            </a:r>
            <a:r>
              <a:rPr lang="en-US" sz="2400" dirty="0" smtClean="0"/>
              <a:t>, </a:t>
            </a:r>
            <a:r>
              <a:rPr lang="en-US" sz="2400" dirty="0" smtClean="0">
                <a:solidFill>
                  <a:schemeClr val="tx2">
                    <a:lumMod val="60000"/>
                    <a:lumOff val="40000"/>
                  </a:schemeClr>
                </a:solidFill>
              </a:rPr>
              <a:t>not</a:t>
            </a:r>
          </a:p>
          <a:p>
            <a:r>
              <a:rPr lang="en-US" sz="2400" dirty="0" smtClean="0">
                <a:solidFill>
                  <a:schemeClr val="tx2">
                    <a:lumMod val="60000"/>
                    <a:lumOff val="40000"/>
                  </a:schemeClr>
                </a:solidFill>
              </a:rPr>
              <a:t>and</a:t>
            </a:r>
            <a:r>
              <a:rPr lang="en-US" sz="2400" dirty="0" smtClean="0"/>
              <a:t> is used to combine 2 Boolean expressions:</a:t>
            </a:r>
            <a:br>
              <a:rPr lang="en-US" sz="2400" dirty="0" smtClean="0"/>
            </a:br>
            <a:r>
              <a:rPr lang="en-US" sz="2400" dirty="0" smtClean="0"/>
              <a:t>	num1 &gt; num2   </a:t>
            </a:r>
            <a:r>
              <a:rPr lang="en-US" sz="2400" dirty="0" smtClean="0">
                <a:solidFill>
                  <a:schemeClr val="tx2">
                    <a:lumMod val="60000"/>
                    <a:lumOff val="40000"/>
                  </a:schemeClr>
                </a:solidFill>
              </a:rPr>
              <a:t>and </a:t>
            </a:r>
            <a:r>
              <a:rPr lang="en-US" sz="2400" dirty="0" smtClean="0"/>
              <a:t>  num2 != 0</a:t>
            </a:r>
            <a:br>
              <a:rPr lang="en-US" sz="2400" dirty="0" smtClean="0"/>
            </a:br>
            <a:r>
              <a:rPr lang="en-US" sz="2400" dirty="0" smtClean="0"/>
              <a:t>The entire expression is True only if both expressions (on the right and left of </a:t>
            </a:r>
            <a:r>
              <a:rPr lang="en-US" sz="2400" dirty="0" smtClean="0">
                <a:solidFill>
                  <a:schemeClr val="tx2">
                    <a:lumMod val="60000"/>
                    <a:lumOff val="40000"/>
                  </a:schemeClr>
                </a:solidFill>
              </a:rPr>
              <a:t>and</a:t>
            </a:r>
            <a:r>
              <a:rPr lang="en-US" sz="2400" dirty="0" smtClean="0"/>
              <a:t>) are True.</a:t>
            </a:r>
          </a:p>
          <a:p>
            <a:r>
              <a:rPr lang="en-US" sz="2400" dirty="0" smtClean="0">
                <a:solidFill>
                  <a:schemeClr val="tx2">
                    <a:lumMod val="60000"/>
                    <a:lumOff val="40000"/>
                  </a:schemeClr>
                </a:solidFill>
              </a:rPr>
              <a:t>or</a:t>
            </a:r>
            <a:r>
              <a:rPr lang="en-US" sz="2400" dirty="0" smtClean="0"/>
              <a:t> is used to combine 2 Boolean expressions:</a:t>
            </a:r>
            <a:br>
              <a:rPr lang="en-US" sz="2400" dirty="0" smtClean="0"/>
            </a:br>
            <a:r>
              <a:rPr lang="en-US" sz="2400" dirty="0" smtClean="0"/>
              <a:t>	num1 &gt; num2   </a:t>
            </a:r>
            <a:r>
              <a:rPr lang="en-US" sz="2400" dirty="0" smtClean="0">
                <a:solidFill>
                  <a:schemeClr val="tx2">
                    <a:lumMod val="60000"/>
                    <a:lumOff val="40000"/>
                  </a:schemeClr>
                </a:solidFill>
              </a:rPr>
              <a:t>or   </a:t>
            </a:r>
            <a:r>
              <a:rPr lang="en-US" sz="2400" dirty="0" smtClean="0"/>
              <a:t>num2 != 0</a:t>
            </a:r>
            <a:br>
              <a:rPr lang="en-US" sz="2400" dirty="0" smtClean="0"/>
            </a:br>
            <a:r>
              <a:rPr lang="en-US" sz="2400" dirty="0" smtClean="0"/>
              <a:t>The entire expression is False only if both expressions (on the right and left of </a:t>
            </a:r>
            <a:r>
              <a:rPr lang="en-US" sz="2400" dirty="0" smtClean="0">
                <a:solidFill>
                  <a:schemeClr val="tx2">
                    <a:lumMod val="60000"/>
                    <a:lumOff val="40000"/>
                  </a:schemeClr>
                </a:solidFill>
              </a:rPr>
              <a:t>or</a:t>
            </a:r>
            <a:r>
              <a:rPr lang="en-US" sz="2400" dirty="0" smtClean="0"/>
              <a:t>) are False.</a:t>
            </a:r>
          </a:p>
          <a:p>
            <a:r>
              <a:rPr lang="en-US" sz="2400" dirty="0" smtClean="0">
                <a:solidFill>
                  <a:schemeClr val="tx2">
                    <a:lumMod val="60000"/>
                    <a:lumOff val="40000"/>
                  </a:schemeClr>
                </a:solidFill>
              </a:rPr>
              <a:t>not</a:t>
            </a:r>
            <a:r>
              <a:rPr lang="en-US" sz="2400" dirty="0" smtClean="0"/>
              <a:t> is used to reverse the logic of a Boolean expression:</a:t>
            </a:r>
            <a:br>
              <a:rPr lang="en-US" sz="2400" dirty="0" smtClean="0"/>
            </a:br>
            <a:r>
              <a:rPr lang="en-US" sz="2400" dirty="0" smtClean="0"/>
              <a:t>	</a:t>
            </a:r>
            <a:r>
              <a:rPr lang="en-US" sz="2400" dirty="0" smtClean="0">
                <a:solidFill>
                  <a:schemeClr val="tx2">
                    <a:lumMod val="60000"/>
                    <a:lumOff val="40000"/>
                  </a:schemeClr>
                </a:solidFill>
              </a:rPr>
              <a:t>not</a:t>
            </a:r>
            <a:r>
              <a:rPr lang="en-US" sz="2400" dirty="0" smtClean="0"/>
              <a:t> (5 &gt; 8)   is </a:t>
            </a:r>
            <a:r>
              <a:rPr lang="en-US" sz="2400" dirty="0" smtClean="0">
                <a:solidFill>
                  <a:schemeClr val="tx2">
                    <a:lumMod val="60000"/>
                    <a:lumOff val="40000"/>
                  </a:schemeClr>
                </a:solidFill>
              </a:rPr>
              <a:t>True</a:t>
            </a:r>
            <a:r>
              <a:rPr lang="en-US" sz="2400" dirty="0" smtClean="0"/>
              <a:t/>
            </a:r>
            <a:br>
              <a:rPr lang="en-US" sz="2400" dirty="0" smtClean="0"/>
            </a:br>
            <a:r>
              <a:rPr lang="en-US" sz="2400" dirty="0" smtClean="0"/>
              <a:t>         </a:t>
            </a:r>
            <a:r>
              <a:rPr lang="en-US" sz="2400" dirty="0" smtClean="0">
                <a:solidFill>
                  <a:schemeClr val="tx2">
                    <a:lumMod val="60000"/>
                    <a:lumOff val="40000"/>
                  </a:schemeClr>
                </a:solidFill>
              </a:rPr>
              <a:t>not</a:t>
            </a:r>
            <a:r>
              <a:rPr lang="en-US" sz="2400" dirty="0" smtClean="0"/>
              <a:t> (10 == 10)     is </a:t>
            </a:r>
            <a:r>
              <a:rPr lang="en-US" sz="2400" dirty="0" smtClean="0">
                <a:solidFill>
                  <a:schemeClr val="tx2">
                    <a:lumMod val="60000"/>
                    <a:lumOff val="40000"/>
                  </a:schemeClr>
                </a:solidFill>
              </a:rPr>
              <a:t>False</a:t>
            </a:r>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Order of Operation</a:t>
            </a:r>
            <a:endParaRPr lang="en-US" sz="2800" dirty="0"/>
          </a:p>
        </p:txBody>
      </p:sp>
      <p:sp>
        <p:nvSpPr>
          <p:cNvPr id="3" name="Content Placeholder 2"/>
          <p:cNvSpPr>
            <a:spLocks noGrp="1"/>
          </p:cNvSpPr>
          <p:nvPr>
            <p:ph idx="1"/>
          </p:nvPr>
        </p:nvSpPr>
        <p:spPr>
          <a:xfrm>
            <a:off x="304800" y="762000"/>
            <a:ext cx="8458200" cy="5715000"/>
          </a:xfrm>
        </p:spPr>
        <p:txBody>
          <a:bodyPr>
            <a:noAutofit/>
          </a:bodyPr>
          <a:lstStyle/>
          <a:p>
            <a:r>
              <a:rPr lang="en-US" sz="2400" dirty="0" smtClean="0"/>
              <a:t>Adding to our existing table of order of operations:</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smtClean="0"/>
          </a:p>
          <a:p>
            <a:pPr>
              <a:spcBef>
                <a:spcPts val="0"/>
              </a:spcBef>
              <a:buNone/>
            </a:pPr>
            <a:endParaRPr lang="en-US" sz="2400" dirty="0" smtClean="0"/>
          </a:p>
          <a:p>
            <a:pPr>
              <a:spcBef>
                <a:spcPts val="0"/>
              </a:spcBef>
              <a:buNone/>
            </a:pPr>
            <a:endParaRPr lang="en-US" sz="2400" dirty="0" smtClean="0"/>
          </a:p>
          <a:p>
            <a:pPr>
              <a:spcBef>
                <a:spcPts val="0"/>
              </a:spcBef>
            </a:pPr>
            <a:r>
              <a:rPr lang="en-US" sz="2400" dirty="0" smtClean="0"/>
              <a:t>Operators with higher precedence are evaluated first.</a:t>
            </a:r>
          </a:p>
          <a:p>
            <a:pPr>
              <a:spcBef>
                <a:spcPts val="200"/>
              </a:spcBef>
            </a:pPr>
            <a:r>
              <a:rPr lang="en-US" sz="2400" dirty="0" smtClean="0"/>
              <a:t>Operators with the same precedence are evaluated left to right, except for assignments ( = ) which are evaluated right to left.</a:t>
            </a:r>
          </a:p>
        </p:txBody>
      </p:sp>
      <p:graphicFrame>
        <p:nvGraphicFramePr>
          <p:cNvPr id="4" name="Table 3"/>
          <p:cNvGraphicFramePr>
            <a:graphicFrameLocks noGrp="1"/>
          </p:cNvGraphicFramePr>
          <p:nvPr/>
        </p:nvGraphicFramePr>
        <p:xfrm>
          <a:off x="1066800" y="1207942"/>
          <a:ext cx="6858000" cy="4049858"/>
        </p:xfrm>
        <a:graphic>
          <a:graphicData uri="http://schemas.openxmlformats.org/drawingml/2006/table">
            <a:tbl>
              <a:tblPr firstRow="1" bandRow="1">
                <a:tableStyleId>{5C22544A-7EE6-4342-B048-85BDC9FD1C3A}</a:tableStyleId>
              </a:tblPr>
              <a:tblGrid>
                <a:gridCol w="1055077"/>
                <a:gridCol w="2637692"/>
                <a:gridCol w="3165231"/>
              </a:tblGrid>
              <a:tr h="390869">
                <a:tc>
                  <a:txBody>
                    <a:bodyPr/>
                    <a:lstStyle/>
                    <a:p>
                      <a:r>
                        <a:rPr lang="en-US" sz="2000" dirty="0" smtClean="0">
                          <a:solidFill>
                            <a:schemeClr val="tx1"/>
                          </a:solidFill>
                        </a:rPr>
                        <a:t>Highest </a:t>
                      </a:r>
                      <a:endParaRPr lang="en-US" sz="2000" dirty="0">
                        <a:solidFill>
                          <a:schemeClr val="tx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smtClean="0">
                          <a:solidFill>
                            <a:schemeClr val="tx1"/>
                          </a:solidFill>
                        </a:rPr>
                        <a:t>( )</a:t>
                      </a:r>
                      <a:endParaRPr lang="en-US"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rPr>
                        <a:t>parentheses</a:t>
                      </a:r>
                      <a:endParaRPr lang="en-US"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870">
                <a:tc>
                  <a:txBody>
                    <a:bodyPr/>
                    <a:lstStyle/>
                    <a:p>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rPr>
                        <a:t>exponentiation</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3698">
                <a:tc>
                  <a:txBody>
                    <a:bodyPr/>
                    <a:lstStyle/>
                    <a:p>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t>*     /     %</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t>multiply, divide, modulus</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870">
                <a:tc>
                  <a:txBody>
                    <a:bodyPr/>
                    <a:lstStyle/>
                    <a:p>
                      <a:endParaRPr lang="en-US" sz="2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t>+     – </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t>add, subtract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870">
                <a:tc>
                  <a:txBody>
                    <a:bodyPr/>
                    <a:lstStyle/>
                    <a:p>
                      <a:endParaRPr lang="en-US" sz="2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&lt;    &gt;    &lt;=    &gt;=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rPr>
                        <a:t>inequality</a:t>
                      </a:r>
                      <a:r>
                        <a:rPr lang="en-US" sz="2000" baseline="0" dirty="0" smtClean="0">
                          <a:solidFill>
                            <a:schemeClr val="tx1"/>
                          </a:solidFill>
                        </a:rPr>
                        <a:t> compare</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870">
                <a:tc>
                  <a:txBody>
                    <a:bodyPr/>
                    <a:lstStyle/>
                    <a:p>
                      <a:endParaRPr lang="en-US" sz="2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a:t>
                      </a:r>
                      <a:r>
                        <a:rPr lang="en-US" sz="2000" baseline="0" dirty="0" smtClean="0">
                          <a:solidFill>
                            <a:schemeClr val="tx1"/>
                          </a:solidFill>
                        </a:rPr>
                        <a:t>    !=</a:t>
                      </a:r>
                      <a:endParaRPr lang="en-US" sz="20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rPr>
                        <a:t>equality</a:t>
                      </a:r>
                      <a:r>
                        <a:rPr lang="en-US" sz="2000" baseline="0" dirty="0" smtClean="0">
                          <a:solidFill>
                            <a:schemeClr val="tx1"/>
                          </a:solidFill>
                        </a:rPr>
                        <a:t> compare</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870">
                <a:tc>
                  <a:txBody>
                    <a:bodyPr/>
                    <a:lstStyle/>
                    <a:p>
                      <a:endParaRPr lang="en-US" sz="2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not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rPr>
                        <a:t>logical not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870">
                <a:tc>
                  <a:txBody>
                    <a:bodyPr/>
                    <a:lstStyle/>
                    <a:p>
                      <a:endParaRPr lang="en-US" sz="2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and</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rPr>
                        <a:t>logical and</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870">
                <a:tc>
                  <a:txBody>
                    <a:bodyPr/>
                    <a:lstStyle/>
                    <a:p>
                      <a:endParaRPr lang="en-US" sz="2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or</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rPr>
                        <a:t>logical or</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4981">
                <a:tc>
                  <a:txBody>
                    <a:bodyPr/>
                    <a:lstStyle/>
                    <a:p>
                      <a:r>
                        <a:rPr lang="en-US" sz="2000" b="1" dirty="0" smtClean="0"/>
                        <a:t>Lowest </a:t>
                      </a:r>
                      <a:endParaRPr lang="en-US"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t>assign (store data)</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solidFill>
                  <a:schemeClr val="tx2">
                    <a:lumMod val="60000"/>
                    <a:lumOff val="40000"/>
                  </a:schemeClr>
                </a:solidFill>
              </a:rPr>
              <a:t>if</a:t>
            </a:r>
            <a:r>
              <a:rPr lang="en-US" dirty="0" smtClean="0"/>
              <a:t> Statement</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The </a:t>
            </a:r>
            <a:r>
              <a:rPr lang="en-US" sz="2400" dirty="0" smtClean="0">
                <a:solidFill>
                  <a:schemeClr val="tx2">
                    <a:lumMod val="60000"/>
                    <a:lumOff val="40000"/>
                  </a:schemeClr>
                </a:solidFill>
              </a:rPr>
              <a:t>if</a:t>
            </a:r>
            <a:r>
              <a:rPr lang="en-US" sz="2400" dirty="0" smtClean="0"/>
              <a:t> statement is a conditional instruction, how it runs depends on a condition.</a:t>
            </a:r>
          </a:p>
          <a:p>
            <a:r>
              <a:rPr lang="en-US" sz="2400" dirty="0" smtClean="0"/>
              <a:t>In the </a:t>
            </a:r>
            <a:r>
              <a:rPr lang="en-US" sz="2400" dirty="0" smtClean="0">
                <a:solidFill>
                  <a:schemeClr val="tx2">
                    <a:lumMod val="60000"/>
                    <a:lumOff val="40000"/>
                  </a:schemeClr>
                </a:solidFill>
              </a:rPr>
              <a:t>if</a:t>
            </a:r>
            <a:r>
              <a:rPr lang="en-US" sz="2400" dirty="0" smtClean="0"/>
              <a:t> statement is a “contract” between us and the CPU:</a:t>
            </a:r>
          </a:p>
          <a:p>
            <a:pPr lvl="1"/>
            <a:r>
              <a:rPr lang="en-US" sz="2400" dirty="0" smtClean="0"/>
              <a:t>We give the CPU:   - a condition (or a Boolean expression)</a:t>
            </a:r>
            <a:br>
              <a:rPr lang="en-US" sz="2400" dirty="0" smtClean="0"/>
            </a:br>
            <a:r>
              <a:rPr lang="en-US" sz="2400" dirty="0" smtClean="0"/>
              <a:t>			     - 2 paths of execution</a:t>
            </a:r>
          </a:p>
          <a:p>
            <a:pPr lvl="1"/>
            <a:r>
              <a:rPr lang="en-US" sz="2400" dirty="0" smtClean="0"/>
              <a:t>The CPU:   - evaluates the Boolean expression</a:t>
            </a:r>
            <a:br>
              <a:rPr lang="en-US" sz="2400" dirty="0" smtClean="0"/>
            </a:br>
            <a:r>
              <a:rPr lang="en-US" sz="2400" dirty="0" smtClean="0"/>
              <a:t>		    - takes only 1 of the paths of execution</a:t>
            </a:r>
          </a:p>
          <a:p>
            <a:r>
              <a:rPr lang="en-US" sz="2400" dirty="0" smtClean="0"/>
              <a:t>Example:</a:t>
            </a:r>
          </a:p>
          <a:p>
            <a:endParaRPr lang="en-US" sz="2400" dirty="0" smtClean="0"/>
          </a:p>
          <a:p>
            <a:endParaRPr lang="en-US" sz="2400" dirty="0" smtClean="0"/>
          </a:p>
          <a:p>
            <a:pPr>
              <a:spcBef>
                <a:spcPts val="0"/>
              </a:spcBef>
            </a:pPr>
            <a:endParaRPr lang="en-US" sz="2400" dirty="0" smtClean="0"/>
          </a:p>
          <a:p>
            <a:pPr>
              <a:spcBef>
                <a:spcPts val="0"/>
              </a:spcBef>
            </a:pPr>
            <a:endParaRPr lang="en-US" sz="2400" dirty="0" smtClean="0"/>
          </a:p>
          <a:p>
            <a:pPr>
              <a:spcBef>
                <a:spcPts val="0"/>
              </a:spcBef>
              <a:buNone/>
            </a:pPr>
            <a:r>
              <a:rPr lang="en-US" sz="2400" dirty="0" smtClean="0"/>
              <a:t>	If the condition (num2 &gt; 0) is </a:t>
            </a:r>
            <a:r>
              <a:rPr lang="en-US" sz="2400" dirty="0" smtClean="0">
                <a:solidFill>
                  <a:schemeClr val="tx2">
                    <a:lumMod val="60000"/>
                    <a:lumOff val="40000"/>
                  </a:schemeClr>
                </a:solidFill>
              </a:rPr>
              <a:t>True</a:t>
            </a:r>
            <a:r>
              <a:rPr lang="en-US" sz="2400" dirty="0" smtClean="0"/>
              <a:t>, then the CPU takes Path 1</a:t>
            </a:r>
            <a:br>
              <a:rPr lang="en-US" sz="2400" dirty="0" smtClean="0"/>
            </a:br>
            <a:r>
              <a:rPr lang="en-US" sz="2400" dirty="0" smtClean="0"/>
              <a:t>If the condition (num2 &gt; 0) is </a:t>
            </a:r>
            <a:r>
              <a:rPr lang="en-US" sz="2400" dirty="0" smtClean="0">
                <a:solidFill>
                  <a:schemeClr val="tx2">
                    <a:lumMod val="60000"/>
                    <a:lumOff val="40000"/>
                  </a:schemeClr>
                </a:solidFill>
              </a:rPr>
              <a:t>False</a:t>
            </a:r>
            <a:r>
              <a:rPr lang="en-US" sz="2400" dirty="0" smtClean="0"/>
              <a:t>, then the CPU takes Path 2.</a:t>
            </a:r>
          </a:p>
        </p:txBody>
      </p:sp>
      <p:grpSp>
        <p:nvGrpSpPr>
          <p:cNvPr id="18" name="Group 17"/>
          <p:cNvGrpSpPr/>
          <p:nvPr/>
        </p:nvGrpSpPr>
        <p:grpSpPr>
          <a:xfrm>
            <a:off x="2057400" y="3657600"/>
            <a:ext cx="5957133" cy="1841694"/>
            <a:chOff x="2209800" y="3352800"/>
            <a:chExt cx="5957133" cy="1841694"/>
          </a:xfrm>
        </p:grpSpPr>
        <p:pic>
          <p:nvPicPr>
            <p:cNvPr id="4" name="Picture 3" descr="mod6_3.PNG"/>
            <p:cNvPicPr>
              <a:picLocks noChangeAspect="1"/>
            </p:cNvPicPr>
            <p:nvPr/>
          </p:nvPicPr>
          <p:blipFill>
            <a:blip r:embed="rId2" cstate="print"/>
            <a:stretch>
              <a:fillRect/>
            </a:stretch>
          </p:blipFill>
          <p:spPr>
            <a:xfrm>
              <a:off x="2209800" y="3886200"/>
              <a:ext cx="4114799" cy="1308294"/>
            </a:xfrm>
            <a:prstGeom prst="rect">
              <a:avLst/>
            </a:prstGeom>
            <a:ln>
              <a:solidFill>
                <a:schemeClr val="tx1"/>
              </a:solidFill>
            </a:ln>
          </p:spPr>
        </p:pic>
        <p:grpSp>
          <p:nvGrpSpPr>
            <p:cNvPr id="9" name="Group 8"/>
            <p:cNvGrpSpPr/>
            <p:nvPr/>
          </p:nvGrpSpPr>
          <p:grpSpPr>
            <a:xfrm>
              <a:off x="5562600" y="3962400"/>
              <a:ext cx="2147133" cy="381000"/>
              <a:chOff x="3276600" y="3657600"/>
              <a:chExt cx="2147133" cy="381000"/>
            </a:xfrm>
          </p:grpSpPr>
          <p:sp>
            <p:nvSpPr>
              <p:cNvPr id="5" name="TextBox 4"/>
              <p:cNvSpPr txBox="1"/>
              <p:nvPr/>
            </p:nvSpPr>
            <p:spPr>
              <a:xfrm>
                <a:off x="4648200" y="3657600"/>
                <a:ext cx="775533" cy="369332"/>
              </a:xfrm>
              <a:prstGeom prst="rect">
                <a:avLst/>
              </a:prstGeom>
              <a:noFill/>
            </p:spPr>
            <p:txBody>
              <a:bodyPr wrap="none" rtlCol="0">
                <a:spAutoFit/>
              </a:bodyPr>
              <a:lstStyle/>
              <a:p>
                <a:r>
                  <a:rPr lang="en-US" dirty="0" smtClean="0">
                    <a:solidFill>
                      <a:srgbClr val="C00000"/>
                    </a:solidFill>
                  </a:rPr>
                  <a:t>Path 1</a:t>
                </a:r>
                <a:endParaRPr lang="en-US" dirty="0">
                  <a:solidFill>
                    <a:srgbClr val="C00000"/>
                  </a:solidFill>
                </a:endParaRPr>
              </a:p>
            </p:txBody>
          </p:sp>
          <p:cxnSp>
            <p:nvCxnSpPr>
              <p:cNvPr id="7" name="Straight Arrow Connector 6"/>
              <p:cNvCxnSpPr>
                <a:stCxn id="5" idx="1"/>
              </p:cNvCxnSpPr>
              <p:nvPr/>
            </p:nvCxnSpPr>
            <p:spPr>
              <a:xfrm flipH="1">
                <a:off x="3276600" y="3842266"/>
                <a:ext cx="1371600" cy="19633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3200400" y="3352800"/>
              <a:ext cx="2367809" cy="685800"/>
              <a:chOff x="3276600" y="3352800"/>
              <a:chExt cx="2367809" cy="685800"/>
            </a:xfrm>
          </p:grpSpPr>
          <p:sp>
            <p:nvSpPr>
              <p:cNvPr id="11" name="TextBox 10"/>
              <p:cNvSpPr txBox="1"/>
              <p:nvPr/>
            </p:nvSpPr>
            <p:spPr>
              <a:xfrm>
                <a:off x="4572000" y="3352800"/>
                <a:ext cx="1072409" cy="369332"/>
              </a:xfrm>
              <a:prstGeom prst="rect">
                <a:avLst/>
              </a:prstGeom>
              <a:noFill/>
            </p:spPr>
            <p:txBody>
              <a:bodyPr wrap="none" rtlCol="0">
                <a:spAutoFit/>
              </a:bodyPr>
              <a:lstStyle/>
              <a:p>
                <a:r>
                  <a:rPr lang="en-US" dirty="0" smtClean="0">
                    <a:solidFill>
                      <a:srgbClr val="C00000"/>
                    </a:solidFill>
                  </a:rPr>
                  <a:t>condition</a:t>
                </a:r>
                <a:endParaRPr lang="en-US" dirty="0">
                  <a:solidFill>
                    <a:srgbClr val="C00000"/>
                  </a:solidFill>
                </a:endParaRPr>
              </a:p>
            </p:txBody>
          </p:sp>
          <p:cxnSp>
            <p:nvCxnSpPr>
              <p:cNvPr id="12" name="Straight Arrow Connector 11"/>
              <p:cNvCxnSpPr/>
              <p:nvPr/>
            </p:nvCxnSpPr>
            <p:spPr>
              <a:xfrm flipH="1">
                <a:off x="3276600" y="3657600"/>
                <a:ext cx="1447800" cy="381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096000" y="4572000"/>
              <a:ext cx="2070933" cy="369332"/>
              <a:chOff x="3352800" y="3657600"/>
              <a:chExt cx="2070933" cy="369332"/>
            </a:xfrm>
          </p:grpSpPr>
          <p:sp>
            <p:nvSpPr>
              <p:cNvPr id="15" name="TextBox 14"/>
              <p:cNvSpPr txBox="1"/>
              <p:nvPr/>
            </p:nvSpPr>
            <p:spPr>
              <a:xfrm>
                <a:off x="4648200" y="3657600"/>
                <a:ext cx="775533" cy="369332"/>
              </a:xfrm>
              <a:prstGeom prst="rect">
                <a:avLst/>
              </a:prstGeom>
              <a:noFill/>
            </p:spPr>
            <p:txBody>
              <a:bodyPr wrap="none" rtlCol="0">
                <a:spAutoFit/>
              </a:bodyPr>
              <a:lstStyle/>
              <a:p>
                <a:r>
                  <a:rPr lang="en-US" dirty="0" smtClean="0">
                    <a:solidFill>
                      <a:srgbClr val="C00000"/>
                    </a:solidFill>
                  </a:rPr>
                  <a:t>Path 2</a:t>
                </a:r>
                <a:endParaRPr lang="en-US" dirty="0">
                  <a:solidFill>
                    <a:srgbClr val="C00000"/>
                  </a:solidFill>
                </a:endParaRPr>
              </a:p>
            </p:txBody>
          </p:sp>
          <p:cxnSp>
            <p:nvCxnSpPr>
              <p:cNvPr id="16" name="Straight Arrow Connector 15"/>
              <p:cNvCxnSpPr>
                <a:stCxn id="15" idx="1"/>
              </p:cNvCxnSpPr>
              <p:nvPr/>
            </p:nvCxnSpPr>
            <p:spPr>
              <a:xfrm flipH="1">
                <a:off x="3352800" y="3842266"/>
                <a:ext cx="1295400" cy="4393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Flow Chart</a:t>
            </a:r>
            <a:endParaRPr lang="en-US" sz="24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A flow chart is a diagram that shows the flow of execution.</a:t>
            </a:r>
          </a:p>
          <a:p>
            <a:r>
              <a:rPr lang="en-US" sz="2400" dirty="0" smtClean="0"/>
              <a:t>Example code				</a:t>
            </a:r>
          </a:p>
          <a:p>
            <a:endParaRPr lang="en-US" sz="2400" dirty="0" smtClean="0"/>
          </a:p>
          <a:p>
            <a:pPr>
              <a:buNone/>
            </a:pPr>
            <a:r>
              <a:rPr lang="en-US" sz="2400" dirty="0" smtClean="0"/>
              <a:t>							Flow chart:</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r>
              <a:rPr lang="en-US" sz="2400" dirty="0" smtClean="0"/>
              <a:t>From the flow chart we can</a:t>
            </a:r>
            <a:br>
              <a:rPr lang="en-US" sz="2400" dirty="0" smtClean="0"/>
            </a:br>
            <a:r>
              <a:rPr lang="en-US" sz="2400" dirty="0" smtClean="0"/>
              <a:t>see that (num2 &gt; 0) is a </a:t>
            </a:r>
            <a:br>
              <a:rPr lang="en-US" sz="2400" dirty="0" smtClean="0"/>
            </a:br>
            <a:r>
              <a:rPr lang="en-US" sz="2400" dirty="0" smtClean="0"/>
              <a:t>decision point. From there,</a:t>
            </a:r>
            <a:br>
              <a:rPr lang="en-US" sz="2400" dirty="0" smtClean="0"/>
            </a:br>
            <a:r>
              <a:rPr lang="en-US" sz="2400" dirty="0" smtClean="0"/>
              <a:t>2 execution paths are possible,</a:t>
            </a:r>
            <a:br>
              <a:rPr lang="en-US" sz="2400" dirty="0" smtClean="0"/>
            </a:br>
            <a:r>
              <a:rPr lang="en-US" sz="2400" dirty="0" smtClean="0"/>
              <a:t>and the CPU will choose one path.</a:t>
            </a:r>
          </a:p>
          <a:p>
            <a:pPr>
              <a:buNone/>
            </a:pPr>
            <a:endParaRPr lang="en-US" sz="2400" dirty="0" smtClean="0"/>
          </a:p>
        </p:txBody>
      </p:sp>
      <p:pic>
        <p:nvPicPr>
          <p:cNvPr id="17" name="Picture 16" descr="mod6_3_1.PNG"/>
          <p:cNvPicPr>
            <a:picLocks noChangeAspect="1"/>
          </p:cNvPicPr>
          <p:nvPr/>
        </p:nvPicPr>
        <p:blipFill>
          <a:blip r:embed="rId2" cstate="print"/>
          <a:stretch>
            <a:fillRect/>
          </a:stretch>
        </p:blipFill>
        <p:spPr>
          <a:xfrm>
            <a:off x="457200" y="1752600"/>
            <a:ext cx="4588712" cy="2362200"/>
          </a:xfrm>
          <a:prstGeom prst="rect">
            <a:avLst/>
          </a:prstGeom>
          <a:ln>
            <a:solidFill>
              <a:schemeClr val="tx1"/>
            </a:solidFill>
          </a:ln>
        </p:spPr>
      </p:pic>
      <p:cxnSp>
        <p:nvCxnSpPr>
          <p:cNvPr id="52" name="Straight Connector 51"/>
          <p:cNvCxnSpPr/>
          <p:nvPr/>
        </p:nvCxnSpPr>
        <p:spPr>
          <a:xfrm>
            <a:off x="6553200" y="5334000"/>
            <a:ext cx="1447800" cy="0"/>
          </a:xfrm>
          <a:prstGeom prst="line">
            <a:avLst/>
          </a:prstGeom>
          <a:ln w="158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572000" y="2743200"/>
            <a:ext cx="4222209" cy="3429000"/>
            <a:chOff x="4572000" y="2743200"/>
            <a:chExt cx="4222209" cy="3429000"/>
          </a:xfrm>
        </p:grpSpPr>
        <p:grpSp>
          <p:nvGrpSpPr>
            <p:cNvPr id="59" name="Group 58"/>
            <p:cNvGrpSpPr/>
            <p:nvPr/>
          </p:nvGrpSpPr>
          <p:grpSpPr>
            <a:xfrm>
              <a:off x="4572000" y="2743200"/>
              <a:ext cx="4222209" cy="3429000"/>
              <a:chOff x="4572000" y="2743200"/>
              <a:chExt cx="4222209" cy="3429000"/>
            </a:xfrm>
          </p:grpSpPr>
          <p:grpSp>
            <p:nvGrpSpPr>
              <p:cNvPr id="57" name="Group 56"/>
              <p:cNvGrpSpPr/>
              <p:nvPr/>
            </p:nvGrpSpPr>
            <p:grpSpPr>
              <a:xfrm>
                <a:off x="5943600" y="2743200"/>
                <a:ext cx="1349280" cy="1219200"/>
                <a:chOff x="5943600" y="2743200"/>
                <a:chExt cx="1349280" cy="1219200"/>
              </a:xfrm>
            </p:grpSpPr>
            <p:sp>
              <p:nvSpPr>
                <p:cNvPr id="18" name="TextBox 17"/>
                <p:cNvSpPr txBox="1"/>
                <p:nvPr/>
              </p:nvSpPr>
              <p:spPr>
                <a:xfrm>
                  <a:off x="5943600" y="2743200"/>
                  <a:ext cx="1319400" cy="400110"/>
                </a:xfrm>
                <a:prstGeom prst="rect">
                  <a:avLst/>
                </a:prstGeom>
                <a:noFill/>
                <a:ln>
                  <a:solidFill>
                    <a:schemeClr val="tx1"/>
                  </a:solidFill>
                </a:ln>
              </p:spPr>
              <p:txBody>
                <a:bodyPr wrap="none" rtlCol="0">
                  <a:spAutoFit/>
                </a:bodyPr>
                <a:lstStyle/>
                <a:p>
                  <a:r>
                    <a:rPr lang="en-US" sz="2000" dirty="0" smtClean="0"/>
                    <a:t>read num2</a:t>
                  </a:r>
                  <a:endParaRPr lang="en-US" sz="2000" dirty="0"/>
                </a:p>
              </p:txBody>
            </p:sp>
            <p:sp>
              <p:nvSpPr>
                <p:cNvPr id="20" name="TextBox 19"/>
                <p:cNvSpPr txBox="1"/>
                <p:nvPr/>
              </p:nvSpPr>
              <p:spPr>
                <a:xfrm>
                  <a:off x="5943600" y="3352800"/>
                  <a:ext cx="1349280" cy="400110"/>
                </a:xfrm>
                <a:prstGeom prst="rect">
                  <a:avLst/>
                </a:prstGeom>
                <a:noFill/>
                <a:ln>
                  <a:solidFill>
                    <a:schemeClr val="tx1"/>
                  </a:solidFill>
                </a:ln>
              </p:spPr>
              <p:txBody>
                <a:bodyPr wrap="none" rtlCol="0">
                  <a:spAutoFit/>
                </a:bodyPr>
                <a:lstStyle/>
                <a:p>
                  <a:r>
                    <a:rPr lang="en-US" sz="2000" dirty="0" smtClean="0"/>
                    <a:t>print num2</a:t>
                  </a:r>
                  <a:endParaRPr lang="en-US" sz="2000" dirty="0"/>
                </a:p>
              </p:txBody>
            </p:sp>
            <p:cxnSp>
              <p:nvCxnSpPr>
                <p:cNvPr id="35" name="Straight Arrow Connector 34"/>
                <p:cNvCxnSpPr/>
                <p:nvPr/>
              </p:nvCxnSpPr>
              <p:spPr>
                <a:xfrm>
                  <a:off x="6629400" y="31242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553200" y="37338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5257800" y="3962400"/>
                <a:ext cx="2743200" cy="838200"/>
                <a:chOff x="5257800" y="3962400"/>
                <a:chExt cx="2743200" cy="838200"/>
              </a:xfrm>
            </p:grpSpPr>
            <p:sp>
              <p:nvSpPr>
                <p:cNvPr id="23" name="Flowchart: Decision 22"/>
                <p:cNvSpPr/>
                <p:nvPr/>
              </p:nvSpPr>
              <p:spPr>
                <a:xfrm>
                  <a:off x="5867400" y="3962400"/>
                  <a:ext cx="1371600" cy="838200"/>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943600" y="4191000"/>
                  <a:ext cx="1281120" cy="400110"/>
                </a:xfrm>
                <a:prstGeom prst="rect">
                  <a:avLst/>
                </a:prstGeom>
                <a:noFill/>
              </p:spPr>
              <p:txBody>
                <a:bodyPr wrap="none" rtlCol="0">
                  <a:spAutoFit/>
                </a:bodyPr>
                <a:lstStyle/>
                <a:p>
                  <a:r>
                    <a:rPr lang="en-US" sz="2000" dirty="0" smtClean="0"/>
                    <a:t>num2 &gt; 0?</a:t>
                  </a:r>
                  <a:endParaRPr lang="en-US" sz="2000" dirty="0"/>
                </a:p>
              </p:txBody>
            </p:sp>
            <p:cxnSp>
              <p:nvCxnSpPr>
                <p:cNvPr id="37" name="Straight Arrow Connector 36"/>
                <p:cNvCxnSpPr/>
                <p:nvPr/>
              </p:nvCxnSpPr>
              <p:spPr>
                <a:xfrm>
                  <a:off x="5257800" y="4419600"/>
                  <a:ext cx="0" cy="3048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001000" y="4419600"/>
                  <a:ext cx="0" cy="3048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57800" y="4419600"/>
                  <a:ext cx="60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39000" y="4419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4572000" y="4724400"/>
                <a:ext cx="4222209" cy="1238310"/>
                <a:chOff x="4572000" y="4724400"/>
                <a:chExt cx="4222209" cy="1238310"/>
              </a:xfrm>
            </p:grpSpPr>
            <p:sp>
              <p:nvSpPr>
                <p:cNvPr id="21" name="TextBox 20"/>
                <p:cNvSpPr txBox="1"/>
                <p:nvPr/>
              </p:nvSpPr>
              <p:spPr>
                <a:xfrm>
                  <a:off x="4572000" y="4724400"/>
                  <a:ext cx="1561581" cy="400110"/>
                </a:xfrm>
                <a:prstGeom prst="rect">
                  <a:avLst/>
                </a:prstGeom>
                <a:noFill/>
                <a:ln>
                  <a:solidFill>
                    <a:schemeClr val="tx1"/>
                  </a:solidFill>
                </a:ln>
              </p:spPr>
              <p:txBody>
                <a:bodyPr wrap="none" rtlCol="0">
                  <a:spAutoFit/>
                </a:bodyPr>
                <a:lstStyle/>
                <a:p>
                  <a:r>
                    <a:rPr lang="en-US" sz="2000" dirty="0" smtClean="0"/>
                    <a:t>print positive</a:t>
                  </a:r>
                  <a:endParaRPr lang="en-US" sz="2000" dirty="0"/>
                </a:p>
              </p:txBody>
            </p:sp>
            <p:sp>
              <p:nvSpPr>
                <p:cNvPr id="22" name="TextBox 21"/>
                <p:cNvSpPr txBox="1"/>
                <p:nvPr/>
              </p:nvSpPr>
              <p:spPr>
                <a:xfrm>
                  <a:off x="7162800" y="4724400"/>
                  <a:ext cx="1631409" cy="400110"/>
                </a:xfrm>
                <a:prstGeom prst="rect">
                  <a:avLst/>
                </a:prstGeom>
                <a:noFill/>
                <a:ln>
                  <a:solidFill>
                    <a:schemeClr val="tx1"/>
                  </a:solidFill>
                </a:ln>
              </p:spPr>
              <p:txBody>
                <a:bodyPr wrap="none" rtlCol="0">
                  <a:spAutoFit/>
                </a:bodyPr>
                <a:lstStyle/>
                <a:p>
                  <a:r>
                    <a:rPr lang="en-US" sz="2000" dirty="0" smtClean="0"/>
                    <a:t>print negative</a:t>
                  </a:r>
                  <a:endParaRPr lang="en-US" sz="2000" dirty="0"/>
                </a:p>
              </p:txBody>
            </p:sp>
            <p:sp>
              <p:nvSpPr>
                <p:cNvPr id="25" name="TextBox 24"/>
                <p:cNvSpPr txBox="1"/>
                <p:nvPr/>
              </p:nvSpPr>
              <p:spPr>
                <a:xfrm>
                  <a:off x="5715000" y="5562600"/>
                  <a:ext cx="1928310" cy="400110"/>
                </a:xfrm>
                <a:prstGeom prst="rect">
                  <a:avLst/>
                </a:prstGeom>
                <a:noFill/>
                <a:ln>
                  <a:solidFill>
                    <a:schemeClr val="tx1"/>
                  </a:solidFill>
                </a:ln>
              </p:spPr>
              <p:txBody>
                <a:bodyPr wrap="square" rtlCol="0">
                  <a:spAutoFit/>
                </a:bodyPr>
                <a:lstStyle/>
                <a:p>
                  <a:r>
                    <a:rPr lang="en-US" sz="2000" dirty="0" smtClean="0"/>
                    <a:t>print conclusion</a:t>
                  </a:r>
                  <a:endParaRPr lang="en-US" sz="2000" dirty="0"/>
                </a:p>
              </p:txBody>
            </p:sp>
            <p:cxnSp>
              <p:nvCxnSpPr>
                <p:cNvPr id="33" name="Straight Arrow Connector 32"/>
                <p:cNvCxnSpPr/>
                <p:nvPr/>
              </p:nvCxnSpPr>
              <p:spPr>
                <a:xfrm>
                  <a:off x="6553200" y="53340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257800" y="5334000"/>
                  <a:ext cx="1295400" cy="0"/>
                </a:xfrm>
                <a:prstGeom prst="line">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257800" y="51054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001000" y="51054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p:nvPr/>
            </p:nvCxnSpPr>
            <p:spPr>
              <a:xfrm>
                <a:off x="6553200" y="59436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5334000" y="4038600"/>
              <a:ext cx="599972" cy="369332"/>
            </a:xfrm>
            <a:prstGeom prst="rect">
              <a:avLst/>
            </a:prstGeom>
            <a:noFill/>
          </p:spPr>
          <p:txBody>
            <a:bodyPr wrap="none" rtlCol="0">
              <a:spAutoFit/>
            </a:bodyPr>
            <a:lstStyle/>
            <a:p>
              <a:r>
                <a:rPr lang="en-US" dirty="0" smtClean="0"/>
                <a:t>True</a:t>
              </a:r>
              <a:endParaRPr lang="en-US" dirty="0"/>
            </a:p>
          </p:txBody>
        </p:sp>
        <p:sp>
          <p:nvSpPr>
            <p:cNvPr id="62" name="TextBox 61"/>
            <p:cNvSpPr txBox="1"/>
            <p:nvPr/>
          </p:nvSpPr>
          <p:spPr>
            <a:xfrm>
              <a:off x="7315200" y="4038600"/>
              <a:ext cx="652936" cy="369332"/>
            </a:xfrm>
            <a:prstGeom prst="rect">
              <a:avLst/>
            </a:prstGeom>
            <a:noFill/>
          </p:spPr>
          <p:txBody>
            <a:bodyPr wrap="none" rtlCol="0">
              <a:spAutoFit/>
            </a:bodyPr>
            <a:lstStyle/>
            <a:p>
              <a:r>
                <a:rPr lang="en-US" dirty="0" smtClean="0"/>
                <a:t>False</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Demo</a:t>
            </a:r>
            <a:endParaRPr lang="en-US" sz="2400" dirty="0"/>
          </a:p>
        </p:txBody>
      </p:sp>
      <p:sp>
        <p:nvSpPr>
          <p:cNvPr id="3" name="Content Placeholder 2"/>
          <p:cNvSpPr>
            <a:spLocks noGrp="1"/>
          </p:cNvSpPr>
          <p:nvPr>
            <p:ph idx="1"/>
          </p:nvPr>
        </p:nvSpPr>
        <p:spPr>
          <a:xfrm>
            <a:off x="685800" y="762000"/>
            <a:ext cx="7848600" cy="5562600"/>
          </a:xfrm>
        </p:spPr>
        <p:txBody>
          <a:bodyPr>
            <a:noAutofit/>
          </a:bodyPr>
          <a:lstStyle/>
          <a:p>
            <a:pPr algn="ctr">
              <a:buNone/>
            </a:pPr>
            <a:endParaRPr lang="en-US" sz="2400" dirty="0" smtClean="0"/>
          </a:p>
          <a:p>
            <a:pPr algn="ctr">
              <a:buNone/>
            </a:pPr>
            <a:endParaRPr lang="en-US" sz="2400" dirty="0" smtClean="0"/>
          </a:p>
          <a:p>
            <a:pPr algn="ctr">
              <a:buNone/>
            </a:pPr>
            <a:r>
              <a:rPr lang="en-US" sz="2400" dirty="0" smtClean="0"/>
              <a:t>Click for a video </a:t>
            </a:r>
            <a:r>
              <a:rPr lang="en-US" sz="2400" dirty="0" smtClean="0">
                <a:hlinkClick r:id="rId2"/>
              </a:rPr>
              <a:t>demo </a:t>
            </a:r>
            <a:r>
              <a:rPr lang="en-US" sz="2400" dirty="0" smtClean="0"/>
              <a:t>of how the </a:t>
            </a:r>
            <a:r>
              <a:rPr lang="en-US" sz="2400" dirty="0" smtClean="0">
                <a:solidFill>
                  <a:schemeClr val="tx2">
                    <a:lumMod val="60000"/>
                    <a:lumOff val="40000"/>
                  </a:schemeClr>
                </a:solidFill>
              </a:rPr>
              <a:t>if</a:t>
            </a:r>
            <a:r>
              <a:rPr lang="en-US" sz="2400" dirty="0" smtClean="0"/>
              <a:t> statement works</a:t>
            </a:r>
            <a:br>
              <a:rPr lang="en-US" sz="2400" dirty="0" smtClean="0"/>
            </a:br>
            <a:r>
              <a:rPr lang="en-US" sz="2400" dirty="0" smtClean="0"/>
              <a:t/>
            </a:r>
            <a:br>
              <a:rPr lang="en-US" sz="2400" dirty="0" smtClean="0"/>
            </a:br>
            <a:r>
              <a:rPr lang="en-US" sz="2400" dirty="0" smtClean="0"/>
              <a:t>    </a:t>
            </a:r>
            <a:br>
              <a:rPr lang="en-US" sz="2400" dirty="0" smtClean="0"/>
            </a:br>
            <a:endParaRPr lang="en-US" sz="2400" dirty="0" smtClean="0"/>
          </a:p>
          <a:p>
            <a:pPr>
              <a:buNone/>
            </a:pPr>
            <a:endParaRPr lang="en-US" sz="2400" dirty="0" smtClean="0"/>
          </a:p>
          <a:p>
            <a:pPr>
              <a:spcBef>
                <a:spcPts val="0"/>
              </a:spcBef>
              <a:buNone/>
            </a:pPr>
            <a:r>
              <a:rPr lang="en-US" sz="2400"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2518</TotalTime>
  <Words>1085</Words>
  <Application>Microsoft Office PowerPoint</Application>
  <PresentationFormat>On-screen Show (4:3)</PresentationFormat>
  <Paragraphs>247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Selection </vt:lpstr>
      <vt:lpstr>Intro</vt:lpstr>
      <vt:lpstr>Boolean Logic</vt:lpstr>
      <vt:lpstr>Relational Operators</vt:lpstr>
      <vt:lpstr>Logical Operators</vt:lpstr>
      <vt:lpstr>Order of Operation</vt:lpstr>
      <vt:lpstr>if Statement</vt:lpstr>
      <vt:lpstr>Flow Chart</vt:lpstr>
      <vt:lpstr>Demo</vt:lpstr>
      <vt:lpstr>Format of the if Statement (1 of 3)</vt:lpstr>
      <vt:lpstr>Format of the if Statement (2 of 3)</vt:lpstr>
      <vt:lpstr>Demo</vt:lpstr>
      <vt:lpstr>Format of the if Statement (3 of 3)</vt:lpstr>
      <vt:lpstr>The if … elif Statement </vt:lpstr>
      <vt:lpstr>The if … elif Statement </vt:lpstr>
      <vt:lpstr>Demo</vt:lpstr>
      <vt:lpstr>The Nested if Statement</vt:lpstr>
      <vt:lpstr>Demo</vt:lpstr>
      <vt:lpstr>Exception Handling (1 of 3)</vt:lpstr>
      <vt:lpstr>Exception Handling (2 of 3)</vt:lpstr>
      <vt:lpstr>Exception Handling (3 of 3)</vt:lpstr>
      <vt:lpstr>What’s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in Python</dc:title>
  <dc:creator>Clare</dc:creator>
  <cp:lastModifiedBy>Clare Nguyen</cp:lastModifiedBy>
  <cp:revision>39</cp:revision>
  <dcterms:created xsi:type="dcterms:W3CDTF">2016-08-27T23:17:43Z</dcterms:created>
  <dcterms:modified xsi:type="dcterms:W3CDTF">2016-09-07T00:44:07Z</dcterms:modified>
</cp:coreProperties>
</file>