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7" r:id="rId3"/>
    <p:sldId id="278" r:id="rId4"/>
    <p:sldId id="268" r:id="rId5"/>
    <p:sldId id="270" r:id="rId6"/>
    <p:sldId id="265" r:id="rId7"/>
    <p:sldId id="273" r:id="rId8"/>
    <p:sldId id="274" r:id="rId9"/>
    <p:sldId id="271" r:id="rId10"/>
    <p:sldId id="286" r:id="rId11"/>
    <p:sldId id="272" r:id="rId12"/>
    <p:sldId id="275" r:id="rId13"/>
    <p:sldId id="280" r:id="rId14"/>
    <p:sldId id="281" r:id="rId15"/>
    <p:sldId id="282" r:id="rId16"/>
    <p:sldId id="287"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7A10"/>
    <a:srgbClr val="2C7515"/>
    <a:srgbClr val="00FF00"/>
    <a:srgbClr val="00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9F088-9701-4384-8395-D0F31DDADCBA}" type="datetimeFigureOut">
              <a:rPr lang="en-US" smtClean="0"/>
              <a:pPr/>
              <a:t>10/2/2016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DF148-ACA7-4605-8782-FD3A97E2FDF6}" type="slidenum">
              <a:rPr lang="en-US" smtClean="0"/>
              <a:pPr/>
              <a:t>‹#›</a:t>
            </a:fld>
            <a:endParaRPr lang="en-US"/>
          </a:p>
        </p:txBody>
      </p:sp>
    </p:spTree>
    <p:extLst>
      <p:ext uri="{BB962C8B-B14F-4D97-AF65-F5344CB8AC3E}">
        <p14:creationId xmlns:p14="http://schemas.microsoft.com/office/powerpoint/2010/main" xmlns="" val="289959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10/2/2016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10/2/2016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10/2/2016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10/2/2016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embed/XV4Dg05exIs?rel=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embed/b_veuayCxkI?rel=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Loops</a:t>
            </a:r>
            <a:br>
              <a:rPr lang="en-US" dirty="0" smtClean="0"/>
            </a:br>
            <a:endParaRPr lang="en-US" dirty="0"/>
          </a:p>
        </p:txBody>
      </p:sp>
      <p:sp>
        <p:nvSpPr>
          <p:cNvPr id="3" name="Subtitle 2"/>
          <p:cNvSpPr>
            <a:spLocks noGrp="1"/>
          </p:cNvSpPr>
          <p:nvPr>
            <p:ph type="subTitle" idx="1"/>
          </p:nvPr>
        </p:nvSpPr>
        <p:spPr>
          <a:xfrm>
            <a:off x="1295400" y="5410200"/>
            <a:ext cx="6400800" cy="990600"/>
          </a:xfrm>
        </p:spPr>
        <p:txBody>
          <a:bodyPr>
            <a:normAutofit fontScale="70000" lnSpcReduction="20000"/>
          </a:bodyPr>
          <a:lstStyle/>
          <a:p>
            <a:r>
              <a:rPr lang="en-US" dirty="0" smtClean="0"/>
              <a:t>CIS 40 – Introduction to Programming in Python</a:t>
            </a:r>
          </a:p>
          <a:p>
            <a:r>
              <a:rPr lang="en-US" dirty="0" smtClean="0"/>
              <a:t>De Anza College</a:t>
            </a:r>
            <a:br>
              <a:rPr lang="en-US" dirty="0" smtClean="0"/>
            </a:br>
            <a:r>
              <a:rPr lang="en-US" sz="2900" dirty="0" smtClean="0"/>
              <a:t>Clare </a:t>
            </a:r>
            <a:r>
              <a:rPr lang="en-US" sz="2900" dirty="0"/>
              <a:t>N</a:t>
            </a:r>
            <a:r>
              <a:rPr lang="en-US" sz="2900" dirty="0" smtClean="0"/>
              <a:t>guyen</a:t>
            </a:r>
            <a:endParaRPr lang="en-US" sz="2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a:t>
            </a:r>
            <a:endParaRPr lang="en-US" sz="2800" dirty="0"/>
          </a:p>
        </p:txBody>
      </p:sp>
      <p:sp>
        <p:nvSpPr>
          <p:cNvPr id="3" name="Content Placeholder 2"/>
          <p:cNvSpPr>
            <a:spLocks noGrp="1"/>
          </p:cNvSpPr>
          <p:nvPr>
            <p:ph idx="1"/>
          </p:nvPr>
        </p:nvSpPr>
        <p:spPr>
          <a:xfrm>
            <a:off x="1295400" y="838200"/>
            <a:ext cx="6477000" cy="5562600"/>
          </a:xfrm>
        </p:spPr>
        <p:txBody>
          <a:bodyPr>
            <a:noAutofit/>
          </a:bodyPr>
          <a:lstStyle/>
          <a:p>
            <a:pPr>
              <a:buNone/>
            </a:pPr>
            <a:endParaRPr lang="en-US" sz="2400" dirty="0" smtClean="0"/>
          </a:p>
          <a:p>
            <a:pP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of how to use the </a:t>
            </a:r>
            <a:r>
              <a:rPr lang="en-US" sz="2400" dirty="0" smtClean="0">
                <a:solidFill>
                  <a:schemeClr val="tx2">
                    <a:lumMod val="60000"/>
                    <a:lumOff val="40000"/>
                  </a:schemeClr>
                </a:solidFill>
              </a:rPr>
              <a:t>for</a:t>
            </a:r>
            <a:r>
              <a:rPr lang="en-US" sz="2400" dirty="0" smtClean="0"/>
              <a:t> loop to calculate a running sum</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The </a:t>
            </a:r>
            <a:r>
              <a:rPr lang="en-US" dirty="0" smtClean="0">
                <a:solidFill>
                  <a:schemeClr val="tx2">
                    <a:lumMod val="60000"/>
                    <a:lumOff val="40000"/>
                  </a:schemeClr>
                </a:solidFill>
              </a:rPr>
              <a:t>while</a:t>
            </a:r>
            <a:r>
              <a:rPr lang="en-US" dirty="0" smtClean="0"/>
              <a:t> Loop</a:t>
            </a:r>
            <a:endParaRPr lang="en-US" sz="2800" dirty="0"/>
          </a:p>
        </p:txBody>
      </p:sp>
      <p:sp>
        <p:nvSpPr>
          <p:cNvPr id="3" name="Content Placeholder 2"/>
          <p:cNvSpPr>
            <a:spLocks noGrp="1"/>
          </p:cNvSpPr>
          <p:nvPr>
            <p:ph idx="1"/>
          </p:nvPr>
        </p:nvSpPr>
        <p:spPr>
          <a:xfrm>
            <a:off x="381000" y="838200"/>
            <a:ext cx="8305800" cy="5562600"/>
          </a:xfrm>
        </p:spPr>
        <p:txBody>
          <a:bodyPr>
            <a:noAutofit/>
          </a:bodyPr>
          <a:lstStyle/>
          <a:p>
            <a:r>
              <a:rPr lang="en-US" sz="2400" dirty="0" smtClean="0"/>
              <a:t>Python provides us with a second way to tell the computer to run a block of code repeatedly: the </a:t>
            </a:r>
            <a:r>
              <a:rPr lang="en-US" sz="2400" dirty="0" smtClean="0">
                <a:solidFill>
                  <a:schemeClr val="tx2">
                    <a:lumMod val="60000"/>
                    <a:lumOff val="40000"/>
                  </a:schemeClr>
                </a:solidFill>
              </a:rPr>
              <a:t>while </a:t>
            </a:r>
            <a:r>
              <a:rPr lang="en-US" sz="2400" dirty="0" smtClean="0"/>
              <a:t>loop. </a:t>
            </a:r>
          </a:p>
          <a:p>
            <a:r>
              <a:rPr lang="en-US" sz="2400" dirty="0" smtClean="0"/>
              <a:t>The </a:t>
            </a:r>
            <a:r>
              <a:rPr lang="en-US" sz="2400" dirty="0" smtClean="0">
                <a:solidFill>
                  <a:schemeClr val="tx2">
                    <a:lumMod val="60000"/>
                    <a:lumOff val="40000"/>
                  </a:schemeClr>
                </a:solidFill>
              </a:rPr>
              <a:t>while</a:t>
            </a:r>
            <a:r>
              <a:rPr lang="en-US" sz="2400" dirty="0" smtClean="0"/>
              <a:t> loop is used when we want the block of code to keep running repeatedly while some condition (a Boolean expression) is True.</a:t>
            </a:r>
          </a:p>
          <a:p>
            <a:r>
              <a:rPr lang="en-US" sz="2400" dirty="0" smtClean="0"/>
              <a:t>Format:          </a:t>
            </a:r>
            <a:r>
              <a:rPr lang="en-US" sz="2400" dirty="0" smtClean="0">
                <a:solidFill>
                  <a:schemeClr val="tx2">
                    <a:lumMod val="60000"/>
                    <a:lumOff val="40000"/>
                  </a:schemeClr>
                </a:solidFill>
              </a:rPr>
              <a:t>while</a:t>
            </a:r>
            <a:r>
              <a:rPr lang="en-US" sz="2400" dirty="0" smtClean="0"/>
              <a:t>  </a:t>
            </a:r>
            <a:r>
              <a:rPr lang="en-US" sz="2400" dirty="0" err="1" smtClean="0"/>
              <a:t>Boolean_expression</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statement block (or loop body)</a:t>
            </a:r>
          </a:p>
          <a:p>
            <a:r>
              <a:rPr lang="en-US" sz="2400" dirty="0" smtClean="0"/>
              <a:t>Flow chart:</a:t>
            </a:r>
          </a:p>
          <a:p>
            <a:pPr>
              <a:spcBef>
                <a:spcPts val="1800"/>
              </a:spcBef>
              <a:buNone/>
            </a:pPr>
            <a:r>
              <a:rPr lang="en-US" sz="2400" dirty="0" smtClean="0"/>
              <a:t>	</a:t>
            </a:r>
          </a:p>
          <a:p>
            <a:pPr>
              <a:spcBef>
                <a:spcPts val="1200"/>
              </a:spcBef>
              <a:buNone/>
            </a:pPr>
            <a:r>
              <a:rPr lang="en-US" sz="2400" dirty="0" smtClean="0"/>
              <a:t>	</a:t>
            </a:r>
            <a:endParaRPr lang="en-US" sz="2400" dirty="0"/>
          </a:p>
        </p:txBody>
      </p:sp>
      <p:grpSp>
        <p:nvGrpSpPr>
          <p:cNvPr id="5" name="Group 4"/>
          <p:cNvGrpSpPr/>
          <p:nvPr/>
        </p:nvGrpSpPr>
        <p:grpSpPr>
          <a:xfrm>
            <a:off x="685800" y="4038600"/>
            <a:ext cx="3624736" cy="2402839"/>
            <a:chOff x="5181600" y="2895599"/>
            <a:chExt cx="3624736" cy="2120154"/>
          </a:xfrm>
        </p:grpSpPr>
        <p:grpSp>
          <p:nvGrpSpPr>
            <p:cNvPr id="6" name="Group 57"/>
            <p:cNvGrpSpPr/>
            <p:nvPr/>
          </p:nvGrpSpPr>
          <p:grpSpPr>
            <a:xfrm>
              <a:off x="5181600" y="2895599"/>
              <a:ext cx="3624736" cy="2120154"/>
              <a:chOff x="5334000" y="2971799"/>
              <a:chExt cx="3624736" cy="2120154"/>
            </a:xfrm>
          </p:grpSpPr>
          <p:grpSp>
            <p:nvGrpSpPr>
              <p:cNvPr id="9" name="Group 32"/>
              <p:cNvGrpSpPr/>
              <p:nvPr/>
            </p:nvGrpSpPr>
            <p:grpSpPr>
              <a:xfrm>
                <a:off x="8153400" y="3809999"/>
                <a:ext cx="685800" cy="445533"/>
                <a:chOff x="7848600" y="4648199"/>
                <a:chExt cx="685800" cy="445533"/>
              </a:xfrm>
            </p:grpSpPr>
            <p:sp>
              <p:nvSpPr>
                <p:cNvPr id="26" name="Oval 25"/>
                <p:cNvSpPr/>
                <p:nvPr/>
              </p:nvSpPr>
              <p:spPr>
                <a:xfrm>
                  <a:off x="7848600" y="4648199"/>
                  <a:ext cx="685800" cy="43927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848600" y="4724400"/>
                  <a:ext cx="685800" cy="369332"/>
                </a:xfrm>
                <a:prstGeom prst="rect">
                  <a:avLst/>
                </a:prstGeom>
                <a:noFill/>
              </p:spPr>
              <p:txBody>
                <a:bodyPr wrap="square" rtlCol="0">
                  <a:spAutoFit/>
                </a:bodyPr>
                <a:lstStyle/>
                <a:p>
                  <a:r>
                    <a:rPr lang="en-US" dirty="0" smtClean="0"/>
                    <a:t>done</a:t>
                  </a:r>
                  <a:endParaRPr lang="en-US" dirty="0"/>
                </a:p>
              </p:txBody>
            </p:sp>
          </p:grpSp>
          <p:sp>
            <p:nvSpPr>
              <p:cNvPr id="10" name="TextBox 9"/>
              <p:cNvSpPr txBox="1"/>
              <p:nvPr/>
            </p:nvSpPr>
            <p:spPr>
              <a:xfrm>
                <a:off x="5638800" y="4383741"/>
                <a:ext cx="2634054" cy="400110"/>
              </a:xfrm>
              <a:prstGeom prst="rect">
                <a:avLst/>
              </a:prstGeom>
              <a:noFill/>
              <a:ln>
                <a:solidFill>
                  <a:schemeClr val="tx1"/>
                </a:solidFill>
              </a:ln>
            </p:spPr>
            <p:txBody>
              <a:bodyPr wrap="none" rtlCol="0">
                <a:spAutoFit/>
              </a:bodyPr>
              <a:lstStyle/>
              <a:p>
                <a:r>
                  <a:rPr lang="en-US" sz="2000" dirty="0" smtClean="0"/>
                  <a:t>run loop body one time</a:t>
                </a:r>
                <a:endParaRPr lang="en-US" sz="2000" dirty="0"/>
              </a:p>
            </p:txBody>
          </p:sp>
          <p:cxnSp>
            <p:nvCxnSpPr>
              <p:cNvPr id="12" name="Straight Arrow Connector 11"/>
              <p:cNvCxnSpPr/>
              <p:nvPr/>
            </p:nvCxnSpPr>
            <p:spPr>
              <a:xfrm>
                <a:off x="8534400" y="3429000"/>
                <a:ext cx="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34200" y="3845859"/>
                <a:ext cx="0" cy="5513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934200" y="4787153"/>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334000" y="3442446"/>
                <a:ext cx="0" cy="1627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4" idx="1"/>
              </p:cNvCxnSpPr>
              <p:nvPr/>
            </p:nvCxnSpPr>
            <p:spPr>
              <a:xfrm>
                <a:off x="5334000" y="3429000"/>
                <a:ext cx="228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56"/>
              <p:cNvGrpSpPr/>
              <p:nvPr/>
            </p:nvGrpSpPr>
            <p:grpSpPr>
              <a:xfrm>
                <a:off x="5562600" y="2971799"/>
                <a:ext cx="3396136" cy="1283733"/>
                <a:chOff x="5562600" y="2971799"/>
                <a:chExt cx="3396136" cy="1283733"/>
              </a:xfrm>
            </p:grpSpPr>
            <p:grpSp>
              <p:nvGrpSpPr>
                <p:cNvPr id="20" name="Group 25"/>
                <p:cNvGrpSpPr/>
                <p:nvPr/>
              </p:nvGrpSpPr>
              <p:grpSpPr>
                <a:xfrm>
                  <a:off x="5562600" y="2971799"/>
                  <a:ext cx="2743200" cy="914400"/>
                  <a:chOff x="5715000" y="3124199"/>
                  <a:chExt cx="2743200" cy="914400"/>
                </a:xfrm>
              </p:grpSpPr>
              <p:sp>
                <p:nvSpPr>
                  <p:cNvPr id="24" name="Flowchart: Decision 23"/>
                  <p:cNvSpPr/>
                  <p:nvPr/>
                </p:nvSpPr>
                <p:spPr>
                  <a:xfrm>
                    <a:off x="5715000" y="3124199"/>
                    <a:ext cx="2743200" cy="914400"/>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019800" y="3191434"/>
                    <a:ext cx="2282100" cy="624606"/>
                  </a:xfrm>
                  <a:prstGeom prst="rect">
                    <a:avLst/>
                  </a:prstGeom>
                  <a:noFill/>
                </p:spPr>
                <p:txBody>
                  <a:bodyPr wrap="none" rtlCol="0">
                    <a:spAutoFit/>
                  </a:bodyPr>
                  <a:lstStyle/>
                  <a:p>
                    <a:r>
                      <a:rPr lang="en-US" sz="2000" dirty="0" smtClean="0"/>
                      <a:t>           evaluate</a:t>
                    </a:r>
                  </a:p>
                  <a:p>
                    <a:r>
                      <a:rPr lang="en-US" sz="2000" dirty="0" err="1" smtClean="0"/>
                      <a:t>Boolean_expression</a:t>
                    </a:r>
                    <a:endParaRPr lang="en-US" sz="2000" dirty="0" smtClean="0"/>
                  </a:p>
                </p:txBody>
              </p:sp>
            </p:grpSp>
            <p:sp>
              <p:nvSpPr>
                <p:cNvPr id="22" name="TextBox 21"/>
                <p:cNvSpPr txBox="1"/>
                <p:nvPr/>
              </p:nvSpPr>
              <p:spPr>
                <a:xfrm>
                  <a:off x="8305800" y="3124200"/>
                  <a:ext cx="652936" cy="369332"/>
                </a:xfrm>
                <a:prstGeom prst="rect">
                  <a:avLst/>
                </a:prstGeom>
                <a:noFill/>
              </p:spPr>
              <p:txBody>
                <a:bodyPr wrap="none" rtlCol="0">
                  <a:spAutoFit/>
                </a:bodyPr>
                <a:lstStyle/>
                <a:p>
                  <a:r>
                    <a:rPr lang="en-US" dirty="0" smtClean="0"/>
                    <a:t>False</a:t>
                  </a:r>
                  <a:endParaRPr lang="en-US" dirty="0"/>
                </a:p>
              </p:txBody>
            </p:sp>
            <p:sp>
              <p:nvSpPr>
                <p:cNvPr id="23" name="TextBox 22"/>
                <p:cNvSpPr txBox="1"/>
                <p:nvPr/>
              </p:nvSpPr>
              <p:spPr>
                <a:xfrm>
                  <a:off x="6400800" y="3886200"/>
                  <a:ext cx="599972" cy="369332"/>
                </a:xfrm>
                <a:prstGeom prst="rect">
                  <a:avLst/>
                </a:prstGeom>
                <a:noFill/>
              </p:spPr>
              <p:txBody>
                <a:bodyPr wrap="none" rtlCol="0">
                  <a:spAutoFit/>
                </a:bodyPr>
                <a:lstStyle/>
                <a:p>
                  <a:r>
                    <a:rPr lang="en-US" dirty="0" smtClean="0"/>
                    <a:t>True</a:t>
                  </a:r>
                  <a:endParaRPr lang="en-US" dirty="0"/>
                </a:p>
              </p:txBody>
            </p:sp>
          </p:grpSp>
        </p:grpSp>
        <p:cxnSp>
          <p:nvCxnSpPr>
            <p:cNvPr id="7" name="Straight Connector 6"/>
            <p:cNvCxnSpPr/>
            <p:nvPr/>
          </p:nvCxnSpPr>
          <p:spPr>
            <a:xfrm flipH="1">
              <a:off x="5181600" y="4979894"/>
              <a:ext cx="16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153400" y="3352800"/>
              <a:ext cx="228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4648200" y="3810000"/>
            <a:ext cx="4114800" cy="2677656"/>
          </a:xfrm>
          <a:prstGeom prst="rect">
            <a:avLst/>
          </a:prstGeom>
          <a:noFill/>
        </p:spPr>
        <p:txBody>
          <a:bodyPr wrap="square" rtlCol="0">
            <a:spAutoFit/>
          </a:bodyPr>
          <a:lstStyle/>
          <a:p>
            <a:pPr marL="274320" indent="-274320">
              <a:buFont typeface="Arial" pitchFamily="34" charset="0"/>
              <a:buChar char="•"/>
            </a:pPr>
            <a:r>
              <a:rPr lang="en-US" sz="2400" dirty="0" smtClean="0"/>
              <a:t>The </a:t>
            </a:r>
            <a:r>
              <a:rPr lang="en-US" sz="2400" dirty="0" err="1" smtClean="0"/>
              <a:t>Boolean_expression</a:t>
            </a:r>
            <a:r>
              <a:rPr lang="en-US" sz="2400" dirty="0" smtClean="0"/>
              <a:t> is called the </a:t>
            </a:r>
            <a:r>
              <a:rPr lang="en-US" sz="2400" i="1" dirty="0" smtClean="0"/>
              <a:t>test condition </a:t>
            </a:r>
            <a:r>
              <a:rPr lang="en-US" sz="2400" dirty="0" smtClean="0"/>
              <a:t>because it is the condition that determines whether the loop continues.</a:t>
            </a:r>
          </a:p>
          <a:p>
            <a:pPr marL="274320" indent="-274320">
              <a:buFont typeface="Arial" pitchFamily="34" charset="0"/>
              <a:buChar char="•"/>
            </a:pPr>
            <a:r>
              <a:rPr lang="en-US" sz="2400" dirty="0" smtClean="0"/>
              <a:t>Looping continues as long as the test condition is True.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solidFill>
                  <a:schemeClr val="tx2">
                    <a:lumMod val="60000"/>
                    <a:lumOff val="40000"/>
                  </a:schemeClr>
                </a:solidFill>
              </a:rPr>
              <a:t>while </a:t>
            </a:r>
            <a:r>
              <a:rPr lang="en-US" dirty="0" smtClean="0"/>
              <a:t>Loop Example </a:t>
            </a:r>
            <a:r>
              <a:rPr lang="en-US" sz="2400" dirty="0" smtClean="0"/>
              <a:t>(1 of 2)</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pPr>
              <a:spcBef>
                <a:spcPts val="0"/>
              </a:spcBef>
            </a:pPr>
            <a:r>
              <a:rPr lang="en-US" sz="2400" dirty="0" smtClean="0"/>
              <a:t>The following script prints the square of positive integers, starting from 1, up to a max limit.</a:t>
            </a:r>
          </a:p>
          <a:p>
            <a:pPr>
              <a:spcBef>
                <a:spcPts val="0"/>
              </a:spcBef>
            </a:pPr>
            <a:r>
              <a:rPr lang="en-US" sz="2400" dirty="0" smtClean="0"/>
              <a:t>The max limit is from a user input, so we don’t know how large it is. If it’s large, there will be many iterations of the loop before we can reach the limit. If it’s small, then there may be only a couple of iterations.</a:t>
            </a:r>
          </a:p>
          <a:p>
            <a:pPr>
              <a:spcBef>
                <a:spcPts val="0"/>
              </a:spcBef>
            </a:pPr>
            <a:r>
              <a:rPr lang="en-US" sz="2400" dirty="0" smtClean="0"/>
              <a:t>Since we can’t tell how many times the loop might run, we use the </a:t>
            </a:r>
            <a:r>
              <a:rPr lang="en-US" sz="2400" dirty="0" smtClean="0">
                <a:solidFill>
                  <a:schemeClr val="tx2">
                    <a:lumMod val="60000"/>
                    <a:lumOff val="40000"/>
                  </a:schemeClr>
                </a:solidFill>
              </a:rPr>
              <a:t>while</a:t>
            </a:r>
            <a:r>
              <a:rPr lang="en-US" sz="2400" dirty="0" smtClean="0"/>
              <a:t> loop, which runs the loop body as long as the test condition (square &lt; max limit) is True.</a:t>
            </a:r>
          </a:p>
          <a:p>
            <a:pPr>
              <a:spcBef>
                <a:spcPts val="1800"/>
              </a:spcBef>
            </a:pPr>
            <a:endParaRPr lang="en-US" sz="2400" dirty="0" smtClean="0"/>
          </a:p>
          <a:p>
            <a:pPr>
              <a:spcBef>
                <a:spcPts val="1800"/>
              </a:spcBef>
            </a:pPr>
            <a:endParaRPr lang="en-US" sz="2400" dirty="0" smtClean="0"/>
          </a:p>
          <a:p>
            <a:pPr>
              <a:spcBef>
                <a:spcPts val="1800"/>
              </a:spcBef>
              <a:buNone/>
            </a:pPr>
            <a:endParaRPr lang="en-US" sz="2400" dirty="0" smtClean="0"/>
          </a:p>
          <a:p>
            <a:pPr>
              <a:spcBef>
                <a:spcPts val="1800"/>
              </a:spcBef>
            </a:pPr>
            <a:endParaRPr lang="en-US" sz="2400" dirty="0" smtClean="0"/>
          </a:p>
          <a:p>
            <a:pPr>
              <a:spcBef>
                <a:spcPts val="1800"/>
              </a:spcBef>
            </a:pPr>
            <a:endParaRPr lang="en-US" sz="2400" dirty="0" smtClean="0"/>
          </a:p>
          <a:p>
            <a:pPr>
              <a:spcBef>
                <a:spcPts val="0"/>
              </a:spcBef>
              <a:buNone/>
            </a:pPr>
            <a:r>
              <a:rPr lang="en-US" sz="2400" dirty="0" smtClean="0"/>
              <a:t>	</a:t>
            </a:r>
          </a:p>
          <a:p>
            <a:pPr>
              <a:spcBef>
                <a:spcPts val="0"/>
              </a:spcBef>
              <a:buNone/>
            </a:pPr>
            <a:r>
              <a:rPr lang="en-US" sz="2400" dirty="0" smtClean="0"/>
              <a:t>	</a:t>
            </a:r>
          </a:p>
          <a:p>
            <a:pPr>
              <a:spcBef>
                <a:spcPts val="0"/>
              </a:spcBef>
              <a:buNone/>
            </a:pPr>
            <a:r>
              <a:rPr lang="en-US" sz="2400" dirty="0" smtClean="0"/>
              <a:t>	</a:t>
            </a:r>
          </a:p>
        </p:txBody>
      </p:sp>
      <p:sp>
        <p:nvSpPr>
          <p:cNvPr id="7" name="TextBox 6"/>
          <p:cNvSpPr txBox="1"/>
          <p:nvPr/>
        </p:nvSpPr>
        <p:spPr>
          <a:xfrm>
            <a:off x="4343400" y="4648200"/>
            <a:ext cx="689099" cy="400110"/>
          </a:xfrm>
          <a:prstGeom prst="rect">
            <a:avLst/>
          </a:prstGeom>
          <a:noFill/>
        </p:spPr>
        <p:txBody>
          <a:bodyPr wrap="none" rtlCol="0">
            <a:spAutoFit/>
          </a:bodyPr>
          <a:lstStyle/>
          <a:p>
            <a:r>
              <a:rPr lang="en-US" sz="2000" dirty="0" smtClean="0"/>
              <a:t>code</a:t>
            </a:r>
            <a:endParaRPr lang="en-US" sz="2000" dirty="0"/>
          </a:p>
        </p:txBody>
      </p:sp>
      <p:pic>
        <p:nvPicPr>
          <p:cNvPr id="10" name="Picture 9" descr="mod7_6.PNG"/>
          <p:cNvPicPr>
            <a:picLocks noChangeAspect="1"/>
          </p:cNvPicPr>
          <p:nvPr/>
        </p:nvPicPr>
        <p:blipFill>
          <a:blip r:embed="rId2" cstate="print"/>
          <a:stretch>
            <a:fillRect/>
          </a:stretch>
        </p:blipFill>
        <p:spPr>
          <a:xfrm>
            <a:off x="762000" y="4648200"/>
            <a:ext cx="5029200" cy="1540193"/>
          </a:xfrm>
          <a:prstGeom prst="rect">
            <a:avLst/>
          </a:prstGeom>
          <a:solidFill>
            <a:schemeClr val="bg1"/>
          </a:solidFill>
          <a:ln>
            <a:solidFill>
              <a:schemeClr val="tx1"/>
            </a:solidFill>
          </a:ln>
        </p:spPr>
      </p:pic>
      <p:pic>
        <p:nvPicPr>
          <p:cNvPr id="11" name="Picture 10" descr="mod7_7.PNG"/>
          <p:cNvPicPr>
            <a:picLocks noChangeAspect="1"/>
          </p:cNvPicPr>
          <p:nvPr/>
        </p:nvPicPr>
        <p:blipFill>
          <a:blip r:embed="rId3" cstate="print"/>
          <a:stretch>
            <a:fillRect/>
          </a:stretch>
        </p:blipFill>
        <p:spPr>
          <a:xfrm>
            <a:off x="6019800" y="4648200"/>
            <a:ext cx="2683898" cy="1752600"/>
          </a:xfrm>
          <a:prstGeom prst="rect">
            <a:avLst/>
          </a:prstGeom>
          <a:ln>
            <a:solidFill>
              <a:schemeClr val="tx1"/>
            </a:solidFill>
          </a:ln>
        </p:spPr>
      </p:pic>
      <p:sp>
        <p:nvSpPr>
          <p:cNvPr id="12" name="TextBox 11"/>
          <p:cNvSpPr txBox="1"/>
          <p:nvPr/>
        </p:nvSpPr>
        <p:spPr>
          <a:xfrm>
            <a:off x="6172200" y="4191000"/>
            <a:ext cx="1000595" cy="400110"/>
          </a:xfrm>
          <a:prstGeom prst="rect">
            <a:avLst/>
          </a:prstGeom>
          <a:noFill/>
        </p:spPr>
        <p:txBody>
          <a:bodyPr wrap="none" rtlCol="0">
            <a:spAutoFit/>
          </a:bodyPr>
          <a:lstStyle/>
          <a:p>
            <a:r>
              <a:rPr lang="en-US" sz="2000" dirty="0" smtClean="0"/>
              <a:t>Output:</a:t>
            </a:r>
            <a:endParaRPr lang="en-US" sz="2000" dirty="0"/>
          </a:p>
        </p:txBody>
      </p:sp>
      <p:sp>
        <p:nvSpPr>
          <p:cNvPr id="14" name="TextBox 13"/>
          <p:cNvSpPr txBox="1"/>
          <p:nvPr/>
        </p:nvSpPr>
        <p:spPr>
          <a:xfrm>
            <a:off x="914400" y="4191000"/>
            <a:ext cx="787395" cy="400110"/>
          </a:xfrm>
          <a:prstGeom prst="rect">
            <a:avLst/>
          </a:prstGeom>
          <a:noFill/>
        </p:spPr>
        <p:txBody>
          <a:bodyPr wrap="none" rtlCol="0">
            <a:spAutoFit/>
          </a:bodyPr>
          <a:lstStyle/>
          <a:p>
            <a:r>
              <a:rPr lang="en-US" sz="2000" dirty="0" smtClean="0"/>
              <a:t>Code:</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solidFill>
                  <a:schemeClr val="tx2">
                    <a:lumMod val="60000"/>
                    <a:lumOff val="40000"/>
                  </a:schemeClr>
                </a:solidFill>
              </a:rPr>
              <a:t>while </a:t>
            </a:r>
            <a:r>
              <a:rPr lang="en-US" dirty="0" smtClean="0"/>
              <a:t>Loop Example </a:t>
            </a:r>
            <a:r>
              <a:rPr lang="en-US" sz="2400" dirty="0" smtClean="0"/>
              <a:t>(2 of 2)</a:t>
            </a:r>
            <a:endParaRPr lang="en-US" sz="2400" dirty="0"/>
          </a:p>
        </p:txBody>
      </p:sp>
      <p:sp>
        <p:nvSpPr>
          <p:cNvPr id="3" name="Content Placeholder 2"/>
          <p:cNvSpPr>
            <a:spLocks noGrp="1"/>
          </p:cNvSpPr>
          <p:nvPr>
            <p:ph idx="1"/>
          </p:nvPr>
        </p:nvSpPr>
        <p:spPr>
          <a:xfrm>
            <a:off x="304800" y="838200"/>
            <a:ext cx="8534400" cy="5562600"/>
          </a:xfrm>
        </p:spPr>
        <p:txBody>
          <a:bodyPr>
            <a:noAutofit/>
          </a:bodyPr>
          <a:lstStyle/>
          <a:p>
            <a:pPr>
              <a:spcBef>
                <a:spcPts val="0"/>
              </a:spcBef>
            </a:pPr>
            <a:r>
              <a:rPr lang="en-US" sz="2400" dirty="0" smtClean="0"/>
              <a:t>Taking a closer look at how the example code runs:</a:t>
            </a:r>
          </a:p>
          <a:p>
            <a:pPr>
              <a:spcBef>
                <a:spcPts val="0"/>
              </a:spcBef>
            </a:pPr>
            <a:endParaRPr lang="en-US" sz="2400" dirty="0" smtClean="0"/>
          </a:p>
          <a:p>
            <a:pPr>
              <a:spcBef>
                <a:spcPts val="0"/>
              </a:spcBef>
            </a:pPr>
            <a:endParaRPr lang="en-US" sz="2400" dirty="0" smtClean="0"/>
          </a:p>
          <a:p>
            <a:pPr>
              <a:spcBef>
                <a:spcPts val="0"/>
              </a:spcBef>
            </a:pPr>
            <a:endParaRPr lang="en-US" sz="2400" dirty="0" smtClean="0"/>
          </a:p>
          <a:p>
            <a:pPr>
              <a:spcBef>
                <a:spcPts val="0"/>
              </a:spcBef>
            </a:pPr>
            <a:endParaRPr lang="en-US" sz="2400" dirty="0" smtClean="0"/>
          </a:p>
          <a:p>
            <a:pPr>
              <a:spcBef>
                <a:spcPts val="0"/>
              </a:spcBef>
              <a:buNone/>
            </a:pPr>
            <a:endParaRPr lang="en-US" sz="2400" dirty="0" smtClean="0"/>
          </a:p>
          <a:p>
            <a:pPr>
              <a:spcBef>
                <a:spcPts val="0"/>
              </a:spcBef>
            </a:pPr>
            <a:r>
              <a:rPr lang="en-US" sz="2400" dirty="0" smtClean="0"/>
              <a:t>We start by initializing num to 1, the first number that will be squared.</a:t>
            </a:r>
          </a:p>
          <a:p>
            <a:pPr>
              <a:spcBef>
                <a:spcPts val="0"/>
              </a:spcBef>
            </a:pPr>
            <a:r>
              <a:rPr lang="en-US" sz="2400" dirty="0" smtClean="0"/>
              <a:t>Start with test:       1</a:t>
            </a:r>
            <a:r>
              <a:rPr lang="en-US" sz="2400" baseline="30000" dirty="0" smtClean="0"/>
              <a:t>2</a:t>
            </a:r>
            <a:r>
              <a:rPr lang="en-US" sz="2400" dirty="0" smtClean="0"/>
              <a:t> &lt; 30  is True  =&gt;  print 1</a:t>
            </a:r>
            <a:br>
              <a:rPr lang="en-US" sz="2400" dirty="0" smtClean="0"/>
            </a:br>
            <a:r>
              <a:rPr lang="en-US" sz="2400" dirty="0" smtClean="0"/>
              <a:t>					       num is updated to 2</a:t>
            </a:r>
          </a:p>
          <a:p>
            <a:pPr>
              <a:spcBef>
                <a:spcPts val="0"/>
              </a:spcBef>
            </a:pPr>
            <a:r>
              <a:rPr lang="en-US" sz="2400" dirty="0" smtClean="0"/>
              <a:t>Loop back to test:  2</a:t>
            </a:r>
            <a:r>
              <a:rPr lang="en-US" sz="2400" baseline="30000" dirty="0" smtClean="0"/>
              <a:t>2</a:t>
            </a:r>
            <a:r>
              <a:rPr lang="en-US" sz="2400" dirty="0" smtClean="0"/>
              <a:t> &lt; 30  is True  =&gt;  print 4</a:t>
            </a:r>
            <a:br>
              <a:rPr lang="en-US" sz="2400" dirty="0" smtClean="0"/>
            </a:br>
            <a:r>
              <a:rPr lang="en-US" sz="2400" dirty="0" smtClean="0"/>
              <a:t>					       num is updated to 3</a:t>
            </a:r>
          </a:p>
          <a:p>
            <a:pPr>
              <a:spcBef>
                <a:spcPts val="0"/>
              </a:spcBef>
            </a:pPr>
            <a:r>
              <a:rPr lang="en-US" sz="2400" dirty="0" smtClean="0"/>
              <a:t>Loop back to test with num = 3, 4, 5 and run loop body</a:t>
            </a:r>
          </a:p>
          <a:p>
            <a:pPr>
              <a:spcBef>
                <a:spcPts val="0"/>
              </a:spcBef>
            </a:pPr>
            <a:r>
              <a:rPr lang="en-US" sz="2400" dirty="0" smtClean="0"/>
              <a:t>Loop back to test:  6</a:t>
            </a:r>
            <a:r>
              <a:rPr lang="en-US" sz="2400" baseline="30000" dirty="0" smtClean="0"/>
              <a:t>2</a:t>
            </a:r>
            <a:r>
              <a:rPr lang="en-US" sz="2400" dirty="0" smtClean="0"/>
              <a:t> &lt; 30  is False  =&gt; the loop stops</a:t>
            </a:r>
          </a:p>
          <a:p>
            <a:pPr>
              <a:spcBef>
                <a:spcPts val="0"/>
              </a:spcBef>
            </a:pPr>
            <a:r>
              <a:rPr lang="en-US" sz="2400" dirty="0" smtClean="0"/>
              <a:t>Print final line of text</a:t>
            </a:r>
          </a:p>
          <a:p>
            <a:pPr>
              <a:spcBef>
                <a:spcPts val="0"/>
              </a:spcBef>
              <a:buNone/>
            </a:pPr>
            <a:endParaRPr lang="en-US" sz="2400" dirty="0" smtClean="0"/>
          </a:p>
          <a:p>
            <a:pPr>
              <a:spcBef>
                <a:spcPts val="0"/>
              </a:spcBef>
              <a:buNone/>
            </a:pPr>
            <a:r>
              <a:rPr lang="en-US" sz="2400" dirty="0" smtClean="0"/>
              <a:t>	</a:t>
            </a:r>
          </a:p>
          <a:p>
            <a:pPr>
              <a:spcBef>
                <a:spcPts val="0"/>
              </a:spcBef>
              <a:buNone/>
            </a:pPr>
            <a:r>
              <a:rPr lang="en-US" sz="2400" dirty="0" smtClean="0"/>
              <a:t>	</a:t>
            </a:r>
          </a:p>
        </p:txBody>
      </p:sp>
      <p:pic>
        <p:nvPicPr>
          <p:cNvPr id="10" name="Picture 9" descr="mod7_6.PNG"/>
          <p:cNvPicPr>
            <a:picLocks noChangeAspect="1"/>
          </p:cNvPicPr>
          <p:nvPr/>
        </p:nvPicPr>
        <p:blipFill>
          <a:blip r:embed="rId2" cstate="print"/>
          <a:stretch>
            <a:fillRect/>
          </a:stretch>
        </p:blipFill>
        <p:spPr>
          <a:xfrm>
            <a:off x="762000" y="1295400"/>
            <a:ext cx="5029200" cy="1540193"/>
          </a:xfrm>
          <a:prstGeom prst="rect">
            <a:avLst/>
          </a:prstGeom>
          <a:solidFill>
            <a:schemeClr val="bg1"/>
          </a:solidFill>
          <a:ln>
            <a:solidFill>
              <a:schemeClr val="tx1"/>
            </a:solidFill>
          </a:ln>
        </p:spPr>
      </p:pic>
      <p:pic>
        <p:nvPicPr>
          <p:cNvPr id="11" name="Picture 10" descr="mod7_7.PNG"/>
          <p:cNvPicPr>
            <a:picLocks noChangeAspect="1"/>
          </p:cNvPicPr>
          <p:nvPr/>
        </p:nvPicPr>
        <p:blipFill>
          <a:blip r:embed="rId3" cstate="print"/>
          <a:stretch>
            <a:fillRect/>
          </a:stretch>
        </p:blipFill>
        <p:spPr>
          <a:xfrm>
            <a:off x="6019800" y="1295400"/>
            <a:ext cx="2683898" cy="17526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Number of Iterations</a:t>
            </a:r>
            <a:endParaRPr lang="en-US" sz="2400" dirty="0"/>
          </a:p>
        </p:txBody>
      </p:sp>
      <p:sp>
        <p:nvSpPr>
          <p:cNvPr id="3" name="Content Placeholder 2"/>
          <p:cNvSpPr>
            <a:spLocks noGrp="1"/>
          </p:cNvSpPr>
          <p:nvPr>
            <p:ph idx="1"/>
          </p:nvPr>
        </p:nvSpPr>
        <p:spPr>
          <a:xfrm>
            <a:off x="228600" y="762000"/>
            <a:ext cx="8686800" cy="5562600"/>
          </a:xfrm>
        </p:spPr>
        <p:txBody>
          <a:bodyPr>
            <a:noAutofit/>
          </a:bodyPr>
          <a:lstStyle/>
          <a:p>
            <a:pPr>
              <a:spcBef>
                <a:spcPts val="0"/>
              </a:spcBef>
            </a:pPr>
            <a:r>
              <a:rPr lang="en-US" sz="2400" dirty="0" smtClean="0"/>
              <a:t>What is the minimum number of iterations for a </a:t>
            </a:r>
            <a:r>
              <a:rPr lang="en-US" sz="2400" dirty="0" smtClean="0">
                <a:solidFill>
                  <a:schemeClr val="tx2">
                    <a:lumMod val="60000"/>
                    <a:lumOff val="40000"/>
                  </a:schemeClr>
                </a:solidFill>
              </a:rPr>
              <a:t>while</a:t>
            </a:r>
            <a:r>
              <a:rPr lang="en-US" sz="2400" dirty="0" smtClean="0"/>
              <a:t> loop?</a:t>
            </a:r>
          </a:p>
          <a:p>
            <a:pPr>
              <a:spcBef>
                <a:spcPts val="0"/>
              </a:spcBef>
            </a:pPr>
            <a:endParaRPr lang="en-US" sz="2400" dirty="0" smtClean="0"/>
          </a:p>
          <a:p>
            <a:pPr>
              <a:spcBef>
                <a:spcPts val="0"/>
              </a:spcBef>
            </a:pPr>
            <a:endParaRPr lang="en-US" sz="2400" dirty="0" smtClean="0"/>
          </a:p>
          <a:p>
            <a:pPr>
              <a:spcBef>
                <a:spcPts val="1200"/>
              </a:spcBef>
              <a:buNone/>
            </a:pPr>
            <a:r>
              <a:rPr lang="en-US" sz="2400" dirty="0" smtClean="0"/>
              <a:t>	The test condition is False right away on the very first test, so the loop never runs. The minimum number of iterations is 0.</a:t>
            </a:r>
          </a:p>
          <a:p>
            <a:pPr>
              <a:spcBef>
                <a:spcPts val="1200"/>
              </a:spcBef>
            </a:pPr>
            <a:r>
              <a:rPr lang="en-US" sz="2400" dirty="0" smtClean="0"/>
              <a:t>What is the maximum number of iterations for a </a:t>
            </a:r>
            <a:r>
              <a:rPr lang="en-US" sz="2400" dirty="0" smtClean="0">
                <a:solidFill>
                  <a:schemeClr val="tx2">
                    <a:lumMod val="60000"/>
                    <a:lumOff val="40000"/>
                  </a:schemeClr>
                </a:solidFill>
              </a:rPr>
              <a:t>while</a:t>
            </a:r>
            <a:r>
              <a:rPr lang="en-US" sz="2400" dirty="0" smtClean="0"/>
              <a:t> loop?</a:t>
            </a:r>
          </a:p>
          <a:p>
            <a:pPr>
              <a:spcBef>
                <a:spcPts val="0"/>
              </a:spcBef>
            </a:pPr>
            <a:endParaRPr lang="en-US" sz="2400" dirty="0" smtClean="0"/>
          </a:p>
          <a:p>
            <a:pPr>
              <a:spcBef>
                <a:spcPts val="0"/>
              </a:spcBef>
              <a:buNone/>
            </a:pPr>
            <a:r>
              <a:rPr lang="en-US" sz="2400" dirty="0" smtClean="0"/>
              <a:t>	</a:t>
            </a:r>
          </a:p>
          <a:p>
            <a:pPr>
              <a:spcBef>
                <a:spcPts val="1200"/>
              </a:spcBef>
              <a:buNone/>
            </a:pPr>
            <a:r>
              <a:rPr lang="en-US" sz="2400" dirty="0" smtClean="0"/>
              <a:t>	The test condition is True on the first test, so num is incremented. This means the test condition is also True on the next tests as num keeps incrementing. The test condition never becomes False so the loop keeps running. This is known as an </a:t>
            </a:r>
            <a:r>
              <a:rPr lang="en-US" sz="2400" i="1" dirty="0" smtClean="0"/>
              <a:t>infinite loop</a:t>
            </a:r>
            <a:r>
              <a:rPr lang="en-US" sz="2400" dirty="0" smtClean="0"/>
              <a:t>.</a:t>
            </a:r>
            <a:br>
              <a:rPr lang="en-US" sz="2400" dirty="0" smtClean="0"/>
            </a:br>
            <a:r>
              <a:rPr lang="en-US" sz="2400" dirty="0" smtClean="0"/>
              <a:t>The maximum number of iterations is infinity (in theory). </a:t>
            </a:r>
            <a:br>
              <a:rPr lang="en-US" sz="2400" dirty="0" smtClean="0"/>
            </a:br>
            <a:r>
              <a:rPr lang="en-US" sz="2400" dirty="0" smtClean="0"/>
              <a:t>In practice most of us will stop the run away loop with control-c.</a:t>
            </a:r>
          </a:p>
          <a:p>
            <a:pPr>
              <a:spcBef>
                <a:spcPts val="0"/>
              </a:spcBef>
              <a:buNone/>
            </a:pPr>
            <a:r>
              <a:rPr lang="en-US" sz="2400" dirty="0" smtClean="0"/>
              <a:t>	</a:t>
            </a:r>
          </a:p>
          <a:p>
            <a:pPr>
              <a:spcBef>
                <a:spcPts val="0"/>
              </a:spcBef>
              <a:buNone/>
            </a:pPr>
            <a:r>
              <a:rPr lang="en-US" sz="2400" dirty="0" smtClean="0"/>
              <a:t>	</a:t>
            </a:r>
          </a:p>
        </p:txBody>
      </p:sp>
      <p:pic>
        <p:nvPicPr>
          <p:cNvPr id="18" name="Picture 17" descr="mod7_9.PNG"/>
          <p:cNvPicPr>
            <a:picLocks noChangeAspect="1"/>
          </p:cNvPicPr>
          <p:nvPr/>
        </p:nvPicPr>
        <p:blipFill>
          <a:blip r:embed="rId2" cstate="print"/>
          <a:stretch>
            <a:fillRect/>
          </a:stretch>
        </p:blipFill>
        <p:spPr>
          <a:xfrm>
            <a:off x="3429000" y="1219200"/>
            <a:ext cx="1901630" cy="762000"/>
          </a:xfrm>
          <a:prstGeom prst="rect">
            <a:avLst/>
          </a:prstGeom>
          <a:ln>
            <a:solidFill>
              <a:schemeClr val="tx1"/>
            </a:solidFill>
          </a:ln>
        </p:spPr>
      </p:pic>
      <p:pic>
        <p:nvPicPr>
          <p:cNvPr id="19" name="Picture 18" descr="mod7_10.PNG"/>
          <p:cNvPicPr>
            <a:picLocks noChangeAspect="1"/>
          </p:cNvPicPr>
          <p:nvPr/>
        </p:nvPicPr>
        <p:blipFill>
          <a:blip r:embed="rId3" cstate="print"/>
          <a:stretch>
            <a:fillRect/>
          </a:stretch>
        </p:blipFill>
        <p:spPr>
          <a:xfrm>
            <a:off x="3429000" y="3352800"/>
            <a:ext cx="1981200" cy="770467"/>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Test Condition Must-Haves</a:t>
            </a:r>
            <a:endParaRPr lang="en-US" sz="2400" dirty="0"/>
          </a:p>
        </p:txBody>
      </p:sp>
      <p:sp>
        <p:nvSpPr>
          <p:cNvPr id="3" name="Content Placeholder 2"/>
          <p:cNvSpPr>
            <a:spLocks noGrp="1"/>
          </p:cNvSpPr>
          <p:nvPr>
            <p:ph idx="1"/>
          </p:nvPr>
        </p:nvSpPr>
        <p:spPr>
          <a:xfrm>
            <a:off x="304800" y="762000"/>
            <a:ext cx="8534400" cy="5562600"/>
          </a:xfrm>
        </p:spPr>
        <p:txBody>
          <a:bodyPr>
            <a:noAutofit/>
          </a:bodyPr>
          <a:lstStyle/>
          <a:p>
            <a:pPr>
              <a:spcBef>
                <a:spcPts val="0"/>
              </a:spcBef>
            </a:pPr>
            <a:r>
              <a:rPr lang="en-US" sz="2400" dirty="0" smtClean="0"/>
              <a:t>Since the test condition controls how many iterations the loop will run, it is important that we set this condition properly.</a:t>
            </a:r>
          </a:p>
          <a:p>
            <a:pPr>
              <a:spcBef>
                <a:spcPts val="0"/>
              </a:spcBef>
            </a:pPr>
            <a:r>
              <a:rPr lang="en-US" sz="2400" dirty="0" smtClean="0"/>
              <a:t>There are 2 steps that we must ensure for the test condition:</a:t>
            </a:r>
          </a:p>
          <a:p>
            <a:pPr marL="857250" lvl="1" indent="-457200">
              <a:spcBef>
                <a:spcPts val="0"/>
              </a:spcBef>
              <a:buFont typeface="+mj-lt"/>
              <a:buAutoNum type="arabicPeriod"/>
            </a:pPr>
            <a:r>
              <a:rPr lang="en-US" sz="2400" dirty="0" smtClean="0"/>
              <a:t>Initialize: before the test statement</a:t>
            </a:r>
          </a:p>
          <a:p>
            <a:pPr marL="857250" lvl="1" indent="-457200">
              <a:spcBef>
                <a:spcPts val="0"/>
              </a:spcBef>
              <a:buFont typeface="+mj-lt"/>
              <a:buAutoNum type="arabicPeriod"/>
            </a:pPr>
            <a:r>
              <a:rPr lang="en-US" sz="2400" dirty="0" smtClean="0"/>
              <a:t>Update: in the loop body</a:t>
            </a:r>
          </a:p>
          <a:p>
            <a:pPr>
              <a:spcBef>
                <a:spcPts val="0"/>
              </a:spcBef>
            </a:pPr>
            <a:r>
              <a:rPr lang="en-US" sz="2400" dirty="0" smtClean="0"/>
              <a:t>In the example code:</a:t>
            </a:r>
          </a:p>
          <a:p>
            <a:pPr>
              <a:spcBef>
                <a:spcPts val="0"/>
              </a:spcBef>
            </a:pPr>
            <a:endParaRPr lang="en-US" sz="2400" dirty="0" smtClean="0"/>
          </a:p>
          <a:p>
            <a:pPr>
              <a:spcBef>
                <a:spcPts val="0"/>
              </a:spcBef>
            </a:pPr>
            <a:endParaRPr lang="en-US" sz="2400" dirty="0" smtClean="0"/>
          </a:p>
          <a:p>
            <a:pPr>
              <a:spcBef>
                <a:spcPts val="0"/>
              </a:spcBef>
              <a:buNone/>
            </a:pPr>
            <a:endParaRPr lang="en-US" sz="2400" dirty="0" smtClean="0"/>
          </a:p>
          <a:p>
            <a:pPr>
              <a:spcBef>
                <a:spcPts val="1800"/>
              </a:spcBef>
            </a:pPr>
            <a:endParaRPr lang="en-US" sz="2400" dirty="0" smtClean="0"/>
          </a:p>
          <a:p>
            <a:pPr marL="857250" lvl="1" indent="-457200">
              <a:spcBef>
                <a:spcPts val="1800"/>
              </a:spcBef>
              <a:buFont typeface="+mj-lt"/>
              <a:buAutoNum type="arabicPeriod"/>
            </a:pPr>
            <a:r>
              <a:rPr lang="en-US" sz="2400" dirty="0" smtClean="0"/>
              <a:t>If we didn’t initialize num to 1, then there is no data to use for the test condition.</a:t>
            </a:r>
          </a:p>
          <a:p>
            <a:pPr marL="857250" lvl="1" indent="-457200">
              <a:spcBef>
                <a:spcPts val="600"/>
              </a:spcBef>
              <a:buFont typeface="+mj-lt"/>
              <a:buAutoNum type="arabicPeriod"/>
            </a:pPr>
            <a:r>
              <a:rPr lang="en-US" sz="2400" dirty="0" smtClean="0"/>
              <a:t>If we didn’t update num in the loop body, then num will stay at the value 1, and the test condition will always be True.</a:t>
            </a:r>
          </a:p>
          <a:p>
            <a:pPr>
              <a:spcBef>
                <a:spcPts val="0"/>
              </a:spcBef>
              <a:buNone/>
            </a:pPr>
            <a:r>
              <a:rPr lang="en-US" sz="2400" dirty="0" smtClean="0"/>
              <a:t>	</a:t>
            </a:r>
          </a:p>
          <a:p>
            <a:pPr>
              <a:spcBef>
                <a:spcPts val="0"/>
              </a:spcBef>
              <a:buNone/>
            </a:pPr>
            <a:r>
              <a:rPr lang="en-US" sz="2400" dirty="0" smtClean="0"/>
              <a:t>	</a:t>
            </a:r>
          </a:p>
          <a:p>
            <a:pPr>
              <a:spcBef>
                <a:spcPts val="0"/>
              </a:spcBef>
              <a:buNone/>
            </a:pPr>
            <a:r>
              <a:rPr lang="en-US" sz="2400" dirty="0" smtClean="0"/>
              <a:t>	</a:t>
            </a:r>
          </a:p>
        </p:txBody>
      </p:sp>
      <p:grpSp>
        <p:nvGrpSpPr>
          <p:cNvPr id="4" name="Group 16"/>
          <p:cNvGrpSpPr/>
          <p:nvPr/>
        </p:nvGrpSpPr>
        <p:grpSpPr>
          <a:xfrm>
            <a:off x="1295400" y="3200400"/>
            <a:ext cx="6553200" cy="1540193"/>
            <a:chOff x="1295400" y="3352800"/>
            <a:chExt cx="6553200" cy="1540193"/>
          </a:xfrm>
        </p:grpSpPr>
        <p:pic>
          <p:nvPicPr>
            <p:cNvPr id="10" name="Picture 9" descr="mod7_6.PNG"/>
            <p:cNvPicPr>
              <a:picLocks noChangeAspect="1"/>
            </p:cNvPicPr>
            <p:nvPr/>
          </p:nvPicPr>
          <p:blipFill>
            <a:blip r:embed="rId2" cstate="print"/>
            <a:stretch>
              <a:fillRect/>
            </a:stretch>
          </p:blipFill>
          <p:spPr>
            <a:xfrm>
              <a:off x="2819400" y="3352800"/>
              <a:ext cx="5029200" cy="1540193"/>
            </a:xfrm>
            <a:prstGeom prst="rect">
              <a:avLst/>
            </a:prstGeom>
            <a:solidFill>
              <a:schemeClr val="bg1"/>
            </a:solidFill>
            <a:ln>
              <a:solidFill>
                <a:schemeClr val="tx1"/>
              </a:solidFill>
            </a:ln>
          </p:spPr>
        </p:pic>
        <p:grpSp>
          <p:nvGrpSpPr>
            <p:cNvPr id="5" name="Group 15"/>
            <p:cNvGrpSpPr/>
            <p:nvPr/>
          </p:nvGrpSpPr>
          <p:grpSpPr>
            <a:xfrm>
              <a:off x="1295400" y="3581400"/>
              <a:ext cx="1981200" cy="1085910"/>
              <a:chOff x="1295400" y="3581400"/>
              <a:chExt cx="1981200" cy="1085910"/>
            </a:xfrm>
          </p:grpSpPr>
          <p:sp>
            <p:nvSpPr>
              <p:cNvPr id="6" name="TextBox 5"/>
              <p:cNvSpPr txBox="1"/>
              <p:nvPr/>
            </p:nvSpPr>
            <p:spPr>
              <a:xfrm>
                <a:off x="1295400" y="3581400"/>
                <a:ext cx="1049326" cy="400110"/>
              </a:xfrm>
              <a:prstGeom prst="rect">
                <a:avLst/>
              </a:prstGeom>
              <a:noFill/>
            </p:spPr>
            <p:txBody>
              <a:bodyPr wrap="none" rtlCol="0">
                <a:spAutoFit/>
              </a:bodyPr>
              <a:lstStyle/>
              <a:p>
                <a:r>
                  <a:rPr lang="en-US" sz="2000" dirty="0" smtClean="0">
                    <a:solidFill>
                      <a:srgbClr val="C00000"/>
                    </a:solidFill>
                  </a:rPr>
                  <a:t>initialize</a:t>
                </a:r>
                <a:endParaRPr lang="en-US" sz="2000" dirty="0">
                  <a:solidFill>
                    <a:srgbClr val="C00000"/>
                  </a:solidFill>
                </a:endParaRPr>
              </a:p>
            </p:txBody>
          </p:sp>
          <p:sp>
            <p:nvSpPr>
              <p:cNvPr id="7" name="TextBox 6"/>
              <p:cNvSpPr txBox="1"/>
              <p:nvPr/>
            </p:nvSpPr>
            <p:spPr>
              <a:xfrm>
                <a:off x="1371600" y="4267200"/>
                <a:ext cx="921727" cy="400110"/>
              </a:xfrm>
              <a:prstGeom prst="rect">
                <a:avLst/>
              </a:prstGeom>
              <a:noFill/>
            </p:spPr>
            <p:txBody>
              <a:bodyPr wrap="none" rtlCol="0">
                <a:spAutoFit/>
              </a:bodyPr>
              <a:lstStyle/>
              <a:p>
                <a:r>
                  <a:rPr lang="en-US" sz="2000" dirty="0" smtClean="0">
                    <a:solidFill>
                      <a:srgbClr val="C00000"/>
                    </a:solidFill>
                  </a:rPr>
                  <a:t>update</a:t>
                </a:r>
                <a:endParaRPr lang="en-US" sz="2000" dirty="0">
                  <a:solidFill>
                    <a:srgbClr val="C00000"/>
                  </a:solidFill>
                </a:endParaRPr>
              </a:p>
            </p:txBody>
          </p:sp>
          <p:cxnSp>
            <p:nvCxnSpPr>
              <p:cNvPr id="13" name="Straight Arrow Connector 12"/>
              <p:cNvCxnSpPr/>
              <p:nvPr/>
            </p:nvCxnSpPr>
            <p:spPr>
              <a:xfrm>
                <a:off x="2286000" y="3810000"/>
                <a:ext cx="533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86000" y="4495800"/>
                <a:ext cx="9906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a:t>
            </a:r>
            <a:endParaRPr lang="en-US" sz="2800" dirty="0"/>
          </a:p>
        </p:txBody>
      </p:sp>
      <p:sp>
        <p:nvSpPr>
          <p:cNvPr id="3" name="Content Placeholder 2"/>
          <p:cNvSpPr>
            <a:spLocks noGrp="1"/>
          </p:cNvSpPr>
          <p:nvPr>
            <p:ph idx="1"/>
          </p:nvPr>
        </p:nvSpPr>
        <p:spPr>
          <a:xfrm>
            <a:off x="1295400" y="838200"/>
            <a:ext cx="6705600" cy="5562600"/>
          </a:xfrm>
        </p:spPr>
        <p:txBody>
          <a:bodyPr>
            <a:noAutofit/>
          </a:bodyPr>
          <a:lstStyle/>
          <a:p>
            <a:pPr>
              <a:buNone/>
            </a:pPr>
            <a:endParaRPr lang="en-US" sz="2400" dirty="0" smtClean="0"/>
          </a:p>
          <a:p>
            <a:pP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of how to use the </a:t>
            </a:r>
            <a:r>
              <a:rPr lang="en-US" sz="2400" dirty="0" smtClean="0">
                <a:solidFill>
                  <a:schemeClr val="tx2">
                    <a:lumMod val="60000"/>
                    <a:lumOff val="40000"/>
                  </a:schemeClr>
                </a:solidFill>
              </a:rPr>
              <a:t>while </a:t>
            </a:r>
            <a:r>
              <a:rPr lang="en-US" sz="2400" dirty="0" smtClean="0"/>
              <a:t>loop to check the user input</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Which Loop To Use</a:t>
            </a:r>
            <a:endParaRPr lang="en-US" sz="2400" dirty="0"/>
          </a:p>
        </p:txBody>
      </p:sp>
      <p:sp>
        <p:nvSpPr>
          <p:cNvPr id="3" name="Content Placeholder 2"/>
          <p:cNvSpPr>
            <a:spLocks noGrp="1"/>
          </p:cNvSpPr>
          <p:nvPr>
            <p:ph idx="1"/>
          </p:nvPr>
        </p:nvSpPr>
        <p:spPr>
          <a:xfrm>
            <a:off x="304800" y="762000"/>
            <a:ext cx="8382000" cy="5562600"/>
          </a:xfrm>
        </p:spPr>
        <p:txBody>
          <a:bodyPr>
            <a:noAutofit/>
          </a:bodyPr>
          <a:lstStyle/>
          <a:p>
            <a:pPr>
              <a:spcBef>
                <a:spcPts val="0"/>
              </a:spcBef>
            </a:pPr>
            <a:r>
              <a:rPr lang="en-US" sz="2400" dirty="0" smtClean="0"/>
              <a:t>We have 2 types of loops to use whenever we want the computer to re-run a block of code: </a:t>
            </a:r>
            <a:r>
              <a:rPr lang="en-US" sz="2400" dirty="0" smtClean="0">
                <a:solidFill>
                  <a:schemeClr val="tx2">
                    <a:lumMod val="60000"/>
                    <a:lumOff val="40000"/>
                  </a:schemeClr>
                </a:solidFill>
              </a:rPr>
              <a:t>for</a:t>
            </a:r>
            <a:r>
              <a:rPr lang="en-US" sz="2400" dirty="0" smtClean="0"/>
              <a:t> and </a:t>
            </a:r>
            <a:r>
              <a:rPr lang="en-US" sz="2400" dirty="0" smtClean="0">
                <a:solidFill>
                  <a:schemeClr val="tx2">
                    <a:lumMod val="60000"/>
                    <a:lumOff val="40000"/>
                  </a:schemeClr>
                </a:solidFill>
              </a:rPr>
              <a:t>while</a:t>
            </a:r>
            <a:r>
              <a:rPr lang="en-US" sz="2400" dirty="0" smtClean="0"/>
              <a:t>.</a:t>
            </a:r>
          </a:p>
          <a:p>
            <a:pPr>
              <a:spcBef>
                <a:spcPts val="0"/>
              </a:spcBef>
            </a:pPr>
            <a:r>
              <a:rPr lang="en-US" sz="2400" dirty="0" smtClean="0"/>
              <a:t>If we want the block of code to be repeatedly run for a certain number of times, then it is simplest to use the </a:t>
            </a:r>
            <a:r>
              <a:rPr lang="en-US" sz="2400" dirty="0" smtClean="0">
                <a:solidFill>
                  <a:schemeClr val="tx2">
                    <a:lumMod val="60000"/>
                    <a:lumOff val="40000"/>
                  </a:schemeClr>
                </a:solidFill>
              </a:rPr>
              <a:t>for</a:t>
            </a:r>
            <a:r>
              <a:rPr lang="en-US" sz="2400" dirty="0" smtClean="0"/>
              <a:t> loop.</a:t>
            </a:r>
          </a:p>
          <a:p>
            <a:pPr>
              <a:spcBef>
                <a:spcPts val="0"/>
              </a:spcBef>
            </a:pPr>
            <a:r>
              <a:rPr lang="en-US" sz="2400" dirty="0" smtClean="0"/>
              <a:t>The </a:t>
            </a:r>
            <a:r>
              <a:rPr lang="en-US" sz="2400" dirty="0" smtClean="0">
                <a:solidFill>
                  <a:schemeClr val="tx2">
                    <a:lumMod val="60000"/>
                    <a:lumOff val="40000"/>
                  </a:schemeClr>
                </a:solidFill>
              </a:rPr>
              <a:t>while</a:t>
            </a:r>
            <a:r>
              <a:rPr lang="en-US" sz="2400" dirty="0" smtClean="0"/>
              <a:t> loop can also be used for repeating code a number of times, but it takes more effort to remember to initialize and update the test condition.</a:t>
            </a:r>
          </a:p>
          <a:p>
            <a:pPr>
              <a:spcBef>
                <a:spcPts val="0"/>
              </a:spcBef>
            </a:pPr>
            <a:r>
              <a:rPr lang="en-US" sz="2400" dirty="0" smtClean="0"/>
              <a:t>If we want the block of code to be repeatedly run as long as a condition is True, then it is simplest to use the </a:t>
            </a:r>
            <a:r>
              <a:rPr lang="en-US" sz="2400" dirty="0" smtClean="0">
                <a:solidFill>
                  <a:schemeClr val="tx2">
                    <a:lumMod val="60000"/>
                    <a:lumOff val="40000"/>
                  </a:schemeClr>
                </a:solidFill>
              </a:rPr>
              <a:t>while</a:t>
            </a:r>
            <a:r>
              <a:rPr lang="en-US" sz="2400" dirty="0" smtClean="0"/>
              <a:t> loop because it has a built-in test condition in its format.</a:t>
            </a:r>
          </a:p>
          <a:p>
            <a:pPr>
              <a:spcBef>
                <a:spcPts val="0"/>
              </a:spcBef>
            </a:pPr>
            <a:r>
              <a:rPr lang="en-US" sz="2400" dirty="0" smtClean="0"/>
              <a:t>When using the </a:t>
            </a:r>
            <a:r>
              <a:rPr lang="en-US" sz="2400" dirty="0" smtClean="0">
                <a:solidFill>
                  <a:schemeClr val="tx2">
                    <a:lumMod val="60000"/>
                    <a:lumOff val="40000"/>
                  </a:schemeClr>
                </a:solidFill>
              </a:rPr>
              <a:t>while</a:t>
            </a:r>
            <a:r>
              <a:rPr lang="en-US" sz="2400" dirty="0" smtClean="0"/>
              <a:t> loop, we should make sure that there is an initialization and an update of the test condition so that the loop will run the correct number of iterations.</a:t>
            </a:r>
          </a:p>
          <a:p>
            <a:pPr>
              <a:spcBef>
                <a:spcPts val="0"/>
              </a:spcBef>
            </a:pPr>
            <a:endParaRPr lang="en-US" sz="2400" dirty="0" smtClean="0"/>
          </a:p>
          <a:p>
            <a:pPr>
              <a:spcBef>
                <a:spcPts val="0"/>
              </a:spcBef>
              <a:buNone/>
            </a:pPr>
            <a:r>
              <a:rPr lang="en-US" sz="24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What’s Next </a:t>
            </a:r>
            <a:r>
              <a:rPr lang="en-US" sz="2400" dirty="0" smtClean="0"/>
              <a:t>(1 of 2)</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We have learned a very useful construct that allows computers to keep running: a loop.</a:t>
            </a:r>
          </a:p>
          <a:p>
            <a:r>
              <a:rPr lang="en-US" sz="2400" dirty="0" smtClean="0"/>
              <a:t>Whether we are at an ATM machine and do one transaction after another, or we’re at the Python shell and keep getting the  &gt;&gt;&gt; prompt to enter another instruction, it’s a loop that drives the repetitive behavior of a device.</a:t>
            </a:r>
          </a:p>
          <a:p>
            <a:r>
              <a:rPr lang="en-US" sz="2400" dirty="0" smtClean="0"/>
              <a:t>We have now learned how to use all the basic components of modern programming language:  </a:t>
            </a:r>
          </a:p>
          <a:p>
            <a:pPr lvl="1">
              <a:spcBef>
                <a:spcPts val="0"/>
              </a:spcBef>
            </a:pPr>
            <a:r>
              <a:rPr lang="en-US" sz="2400" dirty="0" smtClean="0"/>
              <a:t>A way to store data (variables)</a:t>
            </a:r>
          </a:p>
          <a:p>
            <a:pPr lvl="1">
              <a:spcBef>
                <a:spcPts val="0"/>
              </a:spcBef>
            </a:pPr>
            <a:r>
              <a:rPr lang="en-US" sz="2400" dirty="0" smtClean="0"/>
              <a:t>A way to perform computation (operators and expressions)</a:t>
            </a:r>
          </a:p>
          <a:p>
            <a:pPr lvl="1">
              <a:spcBef>
                <a:spcPts val="0"/>
              </a:spcBef>
            </a:pPr>
            <a:r>
              <a:rPr lang="en-US" sz="2400" dirty="0" smtClean="0"/>
              <a:t>A way to communicate with the outside world (standard IO)</a:t>
            </a:r>
          </a:p>
          <a:p>
            <a:pPr lvl="1">
              <a:spcBef>
                <a:spcPts val="0"/>
              </a:spcBef>
            </a:pPr>
            <a:r>
              <a:rPr lang="en-US" sz="2400" dirty="0" smtClean="0"/>
              <a:t>A way to modularize code (functions)</a:t>
            </a:r>
          </a:p>
          <a:p>
            <a:pPr lvl="1">
              <a:spcBef>
                <a:spcPts val="0"/>
              </a:spcBef>
            </a:pPr>
            <a:r>
              <a:rPr lang="en-US" sz="2400" dirty="0" smtClean="0"/>
              <a:t>A way to make decisions (</a:t>
            </a:r>
            <a:r>
              <a:rPr lang="en-US" sz="2400" dirty="0" smtClean="0">
                <a:solidFill>
                  <a:schemeClr val="tx2">
                    <a:lumMod val="60000"/>
                    <a:lumOff val="40000"/>
                  </a:schemeClr>
                </a:solidFill>
              </a:rPr>
              <a:t>if</a:t>
            </a:r>
            <a:r>
              <a:rPr lang="en-US" sz="2400" dirty="0" smtClean="0"/>
              <a:t> statements)</a:t>
            </a:r>
          </a:p>
          <a:p>
            <a:pPr lvl="1">
              <a:spcBef>
                <a:spcPts val="0"/>
              </a:spcBef>
            </a:pPr>
            <a:r>
              <a:rPr lang="en-US" sz="2400" dirty="0" smtClean="0"/>
              <a:t>A way to repeat instructions (loops)</a:t>
            </a:r>
          </a:p>
          <a:p>
            <a:pPr>
              <a:buNone/>
            </a:pP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What’s Next </a:t>
            </a:r>
            <a:r>
              <a:rPr lang="en-US" sz="2400" dirty="0" smtClean="0"/>
              <a:t>(2 of 2)</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For the rest of the modules in this class we will get an overview of the more advanced features of many current programming languages:</a:t>
            </a:r>
          </a:p>
          <a:p>
            <a:pPr lvl="1">
              <a:spcBef>
                <a:spcPts val="0"/>
              </a:spcBef>
            </a:pPr>
            <a:r>
              <a:rPr lang="en-US" sz="2400" dirty="0" smtClean="0"/>
              <a:t>A way to read from and store data to files</a:t>
            </a:r>
          </a:p>
          <a:p>
            <a:pPr lvl="1">
              <a:spcBef>
                <a:spcPts val="0"/>
              </a:spcBef>
            </a:pPr>
            <a:r>
              <a:rPr lang="en-US" sz="2400" dirty="0" smtClean="0"/>
              <a:t>A way to organize data into collections (or groups) to process them more efficiently</a:t>
            </a:r>
          </a:p>
          <a:p>
            <a:pPr lvl="1">
              <a:spcBef>
                <a:spcPts val="0"/>
              </a:spcBef>
            </a:pPr>
            <a:r>
              <a:rPr lang="en-US" sz="2400" dirty="0" smtClean="0"/>
              <a:t>A way to use the </a:t>
            </a:r>
            <a:r>
              <a:rPr lang="en-US" sz="2400" dirty="0" smtClean="0">
                <a:solidFill>
                  <a:schemeClr val="tx2">
                    <a:lumMod val="60000"/>
                    <a:lumOff val="40000"/>
                  </a:schemeClr>
                </a:solidFill>
              </a:rPr>
              <a:t>class</a:t>
            </a:r>
            <a:r>
              <a:rPr lang="en-US" sz="2400" dirty="0" smtClean="0"/>
              <a:t> data type to create our own data type so that we’re not limited to just the Python data types</a:t>
            </a:r>
          </a:p>
          <a:p>
            <a:pPr>
              <a:spcBef>
                <a:spcPts val="600"/>
              </a:spcBef>
            </a:pPr>
            <a:r>
              <a:rPr lang="en-US" sz="2400" dirty="0" smtClean="0"/>
              <a:t>We will begin with file IO in the next module.</a:t>
            </a:r>
          </a:p>
          <a:p>
            <a:pPr>
              <a:buNone/>
            </a:pP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 </a:t>
            </a:r>
            <a:r>
              <a:rPr lang="en-US" sz="2400" dirty="0" smtClean="0"/>
              <a:t>(1 of 2)</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In this module we learn about loops, which are instructions that cause the CPU to run a block of code over and over.</a:t>
            </a:r>
          </a:p>
          <a:p>
            <a:r>
              <a:rPr lang="en-US" sz="2400" dirty="0" smtClean="0"/>
              <a:t>The idea of running a block of code repeatedly may at first seem like a bug rather than something we want. For example, if we go to an ATM and withdraw $40, we want the machine to take out only $40 from our account. We don’t want it to repeatedly withdraw $40 from our account ten more times.</a:t>
            </a:r>
          </a:p>
          <a:p>
            <a:r>
              <a:rPr lang="en-US" sz="2400" dirty="0" smtClean="0"/>
              <a:t>However, we recall that at the end of a withdrawal transaction, the ATM asks if we want to do another transaction. And if we select yes, we could do another withdrawal or a deposit. The code running the ATM will loop, or run the transaction code again, as many times as we choose.</a:t>
            </a:r>
          </a:p>
          <a:p>
            <a:r>
              <a:rPr lang="en-US" sz="2400" dirty="0" smtClean="0"/>
              <a:t>A loop that is put in the correct location in the code can be a useful tool.</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 </a:t>
            </a:r>
            <a:r>
              <a:rPr lang="en-US" sz="2400" dirty="0" smtClean="0"/>
              <a:t>(2 of 2)</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In this module we start the discussion with a few features of Python that support loops.</a:t>
            </a:r>
          </a:p>
          <a:p>
            <a:r>
              <a:rPr lang="en-US" sz="2400" dirty="0" smtClean="0"/>
              <a:t>Then we explore the 2 loops in Python:  </a:t>
            </a:r>
            <a:r>
              <a:rPr lang="en-US" sz="2400" dirty="0" smtClean="0">
                <a:solidFill>
                  <a:schemeClr val="tx2">
                    <a:lumMod val="60000"/>
                    <a:lumOff val="40000"/>
                  </a:schemeClr>
                </a:solidFill>
              </a:rPr>
              <a:t>for</a:t>
            </a:r>
            <a:r>
              <a:rPr lang="en-US" sz="2400" dirty="0" smtClean="0"/>
              <a:t>  and  </a:t>
            </a:r>
            <a:r>
              <a:rPr lang="en-US" sz="2400" dirty="0" smtClean="0">
                <a:solidFill>
                  <a:schemeClr val="tx2">
                    <a:lumMod val="60000"/>
                    <a:lumOff val="40000"/>
                  </a:schemeClr>
                </a:solidFill>
              </a:rPr>
              <a:t>while</a:t>
            </a:r>
            <a:r>
              <a:rPr lang="en-US" sz="2400" dirty="0" smtClean="0"/>
              <a:t>  loops.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Update a Variable</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A variable in a program often needs to be updated to have the newest data value.</a:t>
            </a:r>
          </a:p>
          <a:p>
            <a:r>
              <a:rPr lang="en-US" sz="2400" dirty="0" smtClean="0"/>
              <a:t>The simplest way to update a variable is to assign the new data back to the variable:</a:t>
            </a:r>
          </a:p>
          <a:p>
            <a:pPr>
              <a:buNone/>
            </a:pPr>
            <a:r>
              <a:rPr lang="en-US" sz="2400" dirty="0" smtClean="0"/>
              <a:t>		num = 5                 # initialize num with 5</a:t>
            </a:r>
          </a:p>
          <a:p>
            <a:pPr>
              <a:spcBef>
                <a:spcPts val="0"/>
              </a:spcBef>
              <a:buNone/>
            </a:pPr>
            <a:r>
              <a:rPr lang="en-US" sz="2400" dirty="0" smtClean="0"/>
              <a:t>		num = num * 2     # multiply 5 * 2 and store 10 back in num</a:t>
            </a:r>
          </a:p>
          <a:p>
            <a:pPr>
              <a:spcBef>
                <a:spcPts val="0"/>
              </a:spcBef>
              <a:buNone/>
            </a:pPr>
            <a:r>
              <a:rPr lang="en-US" sz="2400" dirty="0" smtClean="0"/>
              <a:t>				      # The value in num is updated to 10</a:t>
            </a:r>
          </a:p>
          <a:p>
            <a:r>
              <a:rPr lang="en-US" sz="2400" dirty="0" smtClean="0"/>
              <a:t>Two very common ways to update a variable is by incrementing or decrementing it.</a:t>
            </a:r>
          </a:p>
          <a:p>
            <a:pPr lvl="1"/>
            <a:r>
              <a:rPr lang="en-US" sz="2400" i="1" dirty="0" smtClean="0"/>
              <a:t>Increment</a:t>
            </a:r>
            <a:r>
              <a:rPr lang="en-US" sz="2400" dirty="0" smtClean="0"/>
              <a:t>:   num = num + 1         the value of num increases</a:t>
            </a:r>
          </a:p>
          <a:p>
            <a:pPr lvl="1"/>
            <a:r>
              <a:rPr lang="en-US" sz="2400" i="1" dirty="0" smtClean="0"/>
              <a:t>Decrement</a:t>
            </a:r>
            <a:r>
              <a:rPr lang="en-US" sz="2400" dirty="0" smtClean="0"/>
              <a:t>:  num = num – 1         the value of num decreases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The </a:t>
            </a:r>
            <a:r>
              <a:rPr lang="en-US" dirty="0" smtClean="0">
                <a:solidFill>
                  <a:schemeClr val="tx2">
                    <a:lumMod val="60000"/>
                    <a:lumOff val="40000"/>
                  </a:schemeClr>
                </a:solidFill>
              </a:rPr>
              <a:t>range</a:t>
            </a:r>
            <a:r>
              <a:rPr lang="en-US" dirty="0" smtClean="0"/>
              <a:t> Function</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The </a:t>
            </a:r>
            <a:r>
              <a:rPr lang="en-US" sz="2400" dirty="0" smtClean="0">
                <a:solidFill>
                  <a:schemeClr val="tx2">
                    <a:lumMod val="60000"/>
                    <a:lumOff val="40000"/>
                  </a:schemeClr>
                </a:solidFill>
              </a:rPr>
              <a:t>range</a:t>
            </a:r>
            <a:r>
              <a:rPr lang="en-US" sz="2400" dirty="0" smtClean="0"/>
              <a:t> function creates a range of integers as the output.</a:t>
            </a:r>
          </a:p>
          <a:p>
            <a:r>
              <a:rPr lang="en-US" sz="2400" dirty="0" smtClean="0"/>
              <a:t>Examples:      </a:t>
            </a:r>
          </a:p>
          <a:p>
            <a:pPr lvl="1">
              <a:buNone/>
            </a:pPr>
            <a:r>
              <a:rPr lang="en-US" sz="2400" dirty="0" smtClean="0">
                <a:solidFill>
                  <a:schemeClr val="tx2">
                    <a:lumMod val="60000"/>
                    <a:lumOff val="40000"/>
                  </a:schemeClr>
                </a:solidFill>
              </a:rPr>
              <a:t>range (6)        	</a:t>
            </a:r>
            <a:r>
              <a:rPr lang="en-US" sz="2400" dirty="0" smtClean="0"/>
              <a:t>Output:  0, 1, 2, 3, 4, 5 </a:t>
            </a:r>
          </a:p>
          <a:p>
            <a:pPr lvl="1">
              <a:buNone/>
            </a:pPr>
            <a:r>
              <a:rPr lang="en-US" sz="2400" dirty="0" smtClean="0">
                <a:solidFill>
                  <a:schemeClr val="tx2">
                    <a:lumMod val="60000"/>
                    <a:lumOff val="40000"/>
                  </a:schemeClr>
                </a:solidFill>
              </a:rPr>
              <a:t>range(2, 5)		</a:t>
            </a:r>
            <a:r>
              <a:rPr lang="en-US" sz="2400" dirty="0" smtClean="0"/>
              <a:t>Output:  2, 3, 4</a:t>
            </a:r>
          </a:p>
          <a:p>
            <a:pPr lvl="1">
              <a:buNone/>
            </a:pPr>
            <a:r>
              <a:rPr lang="en-US" sz="2400" dirty="0" smtClean="0">
                <a:solidFill>
                  <a:schemeClr val="tx2">
                    <a:lumMod val="60000"/>
                    <a:lumOff val="40000"/>
                  </a:schemeClr>
                </a:solidFill>
              </a:rPr>
              <a:t>range(10, 18, 2)	</a:t>
            </a:r>
            <a:r>
              <a:rPr lang="en-US" sz="2400" dirty="0" smtClean="0"/>
              <a:t>Output:  10, 12, 14, 16</a:t>
            </a:r>
          </a:p>
          <a:p>
            <a:pPr lvl="1">
              <a:buNone/>
            </a:pPr>
            <a:r>
              <a:rPr lang="en-US" sz="2400" dirty="0" smtClean="0">
                <a:solidFill>
                  <a:schemeClr val="tx2">
                    <a:lumMod val="60000"/>
                    <a:lumOff val="40000"/>
                  </a:schemeClr>
                </a:solidFill>
              </a:rPr>
              <a:t>range(10, 4, -1)	</a:t>
            </a:r>
            <a:r>
              <a:rPr lang="en-US" sz="2400" dirty="0" smtClean="0"/>
              <a:t>Output:  10, 9, 8, 7, 6, 5</a:t>
            </a:r>
          </a:p>
          <a:p>
            <a:r>
              <a:rPr lang="en-US" sz="2400" dirty="0" smtClean="0"/>
              <a:t>Format: 	</a:t>
            </a:r>
            <a:r>
              <a:rPr lang="en-US" sz="2400" dirty="0" smtClean="0">
                <a:solidFill>
                  <a:schemeClr val="tx2">
                    <a:lumMod val="60000"/>
                    <a:lumOff val="40000"/>
                  </a:schemeClr>
                </a:solidFill>
              </a:rPr>
              <a:t>range( </a:t>
            </a:r>
            <a:r>
              <a:rPr lang="en-US" sz="2400" dirty="0" smtClean="0"/>
              <a:t>start</a:t>
            </a:r>
            <a:r>
              <a:rPr lang="en-US" sz="2400" dirty="0" smtClean="0">
                <a:solidFill>
                  <a:schemeClr val="tx2">
                    <a:lumMod val="60000"/>
                    <a:lumOff val="40000"/>
                  </a:schemeClr>
                </a:solidFill>
              </a:rPr>
              <a:t>,  </a:t>
            </a:r>
            <a:r>
              <a:rPr lang="en-US" sz="2400" dirty="0" smtClean="0"/>
              <a:t>stop</a:t>
            </a:r>
            <a:r>
              <a:rPr lang="en-US" sz="2400" dirty="0" smtClean="0">
                <a:solidFill>
                  <a:schemeClr val="tx2">
                    <a:lumMod val="60000"/>
                    <a:lumOff val="40000"/>
                  </a:schemeClr>
                </a:solidFill>
              </a:rPr>
              <a:t>,  </a:t>
            </a:r>
            <a:r>
              <a:rPr lang="en-US" sz="2400" dirty="0" smtClean="0"/>
              <a:t>step </a:t>
            </a:r>
            <a:r>
              <a:rPr lang="en-US" sz="2400" dirty="0" smtClean="0">
                <a:solidFill>
                  <a:schemeClr val="tx2">
                    <a:lumMod val="60000"/>
                    <a:lumOff val="40000"/>
                  </a:schemeClr>
                </a:solidFill>
              </a:rPr>
              <a:t>)</a:t>
            </a:r>
            <a:endParaRPr lang="en-US" sz="2400" dirty="0"/>
          </a:p>
          <a:p>
            <a:pPr lvl="1"/>
            <a:r>
              <a:rPr lang="en-US" sz="2400" dirty="0" smtClean="0"/>
              <a:t>start: an optional number which is the starting number for the output. If not used, the start is 0.</a:t>
            </a:r>
          </a:p>
          <a:p>
            <a:pPr lvl="1"/>
            <a:r>
              <a:rPr lang="en-US" sz="2400" dirty="0" smtClean="0"/>
              <a:t>stop: a required number which is the stopping point of the range. The range does not include the stopping number.</a:t>
            </a:r>
          </a:p>
          <a:p>
            <a:pPr lvl="1"/>
            <a:r>
              <a:rPr lang="en-US" sz="2400" dirty="0" smtClean="0"/>
              <a:t>step: an optional number to specify the step or difference between values in the range. If not used, the step is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Repetition</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Recall our first line of code:</a:t>
            </a:r>
          </a:p>
          <a:p>
            <a:pPr>
              <a:spcBef>
                <a:spcPts val="1800"/>
              </a:spcBef>
              <a:buNone/>
            </a:pPr>
            <a:r>
              <a:rPr lang="en-US" sz="2400" dirty="0" smtClean="0"/>
              <a:t>	</a:t>
            </a:r>
          </a:p>
          <a:p>
            <a:pPr>
              <a:spcBef>
                <a:spcPts val="1200"/>
              </a:spcBef>
              <a:buNone/>
            </a:pPr>
            <a:r>
              <a:rPr lang="en-US" sz="2400" dirty="0" smtClean="0"/>
              <a:t>	The print statement will output one line of text.</a:t>
            </a:r>
          </a:p>
          <a:p>
            <a:r>
              <a:rPr lang="en-US" sz="2400" dirty="0" smtClean="0"/>
              <a:t>What if we want the same line of text to be printed 50 times? Instead of having to copy and paste the print statement 50 times, we write the print statement one time and then ask the computer to repeatedly run it 50 times for us.</a:t>
            </a:r>
          </a:p>
          <a:p>
            <a:r>
              <a:rPr lang="en-US" sz="2400" dirty="0" smtClean="0"/>
              <a:t>To ask the computer to run a block of code repeatedly for a specific number of time, we use a </a:t>
            </a:r>
            <a:r>
              <a:rPr lang="en-US" sz="2400" dirty="0" smtClean="0">
                <a:solidFill>
                  <a:schemeClr val="tx2">
                    <a:lumMod val="60000"/>
                    <a:lumOff val="40000"/>
                  </a:schemeClr>
                </a:solidFill>
              </a:rPr>
              <a:t>for</a:t>
            </a:r>
            <a:r>
              <a:rPr lang="en-US" sz="2400" dirty="0" smtClean="0"/>
              <a:t> loop.</a:t>
            </a:r>
          </a:p>
          <a:p>
            <a:pPr>
              <a:buNone/>
            </a:pPr>
            <a:endParaRPr lang="en-US" sz="2400" dirty="0"/>
          </a:p>
        </p:txBody>
      </p:sp>
      <p:pic>
        <p:nvPicPr>
          <p:cNvPr id="4" name="Picture 3" descr="mod7_1.PNG"/>
          <p:cNvPicPr>
            <a:picLocks noChangeAspect="1"/>
          </p:cNvPicPr>
          <p:nvPr/>
        </p:nvPicPr>
        <p:blipFill>
          <a:blip r:embed="rId2" cstate="print"/>
          <a:stretch>
            <a:fillRect/>
          </a:stretch>
        </p:blipFill>
        <p:spPr>
          <a:xfrm>
            <a:off x="2438400" y="1295400"/>
            <a:ext cx="3360817" cy="6096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The </a:t>
            </a:r>
            <a:r>
              <a:rPr lang="en-US" dirty="0" smtClean="0">
                <a:solidFill>
                  <a:schemeClr val="tx2">
                    <a:lumMod val="60000"/>
                    <a:lumOff val="40000"/>
                  </a:schemeClr>
                </a:solidFill>
              </a:rPr>
              <a:t>for</a:t>
            </a:r>
            <a:r>
              <a:rPr lang="en-US" dirty="0" smtClean="0"/>
              <a:t> Loop </a:t>
            </a:r>
            <a:r>
              <a:rPr lang="en-US" sz="2400" dirty="0" smtClean="0"/>
              <a:t>(1 of 2)</a:t>
            </a:r>
            <a:endParaRPr lang="en-US" sz="2400" dirty="0"/>
          </a:p>
        </p:txBody>
      </p:sp>
      <p:sp>
        <p:nvSpPr>
          <p:cNvPr id="3" name="Content Placeholder 2"/>
          <p:cNvSpPr>
            <a:spLocks noGrp="1"/>
          </p:cNvSpPr>
          <p:nvPr>
            <p:ph idx="1"/>
          </p:nvPr>
        </p:nvSpPr>
        <p:spPr>
          <a:xfrm>
            <a:off x="304800" y="762000"/>
            <a:ext cx="8458200" cy="5638800"/>
          </a:xfrm>
        </p:spPr>
        <p:txBody>
          <a:bodyPr>
            <a:noAutofit/>
          </a:bodyPr>
          <a:lstStyle/>
          <a:p>
            <a:r>
              <a:rPr lang="en-US" sz="2400" dirty="0" smtClean="0"/>
              <a:t>Format:</a:t>
            </a:r>
          </a:p>
          <a:p>
            <a:pPr>
              <a:spcBef>
                <a:spcPts val="2400"/>
              </a:spcBef>
            </a:pPr>
            <a:endParaRPr lang="en-US" sz="2400" dirty="0" smtClean="0"/>
          </a:p>
          <a:p>
            <a:pPr>
              <a:spcBef>
                <a:spcPts val="2400"/>
              </a:spcBef>
            </a:pPr>
            <a:r>
              <a:rPr lang="en-US" sz="2400" dirty="0" smtClean="0"/>
              <a:t>Flow chart:</a:t>
            </a:r>
          </a:p>
          <a:p>
            <a:pPr>
              <a:spcBef>
                <a:spcPts val="2400"/>
              </a:spcBef>
            </a:pPr>
            <a:endParaRPr lang="en-US" sz="2400" dirty="0" smtClean="0"/>
          </a:p>
        </p:txBody>
      </p:sp>
      <p:grpSp>
        <p:nvGrpSpPr>
          <p:cNvPr id="18" name="Group 17"/>
          <p:cNvGrpSpPr/>
          <p:nvPr/>
        </p:nvGrpSpPr>
        <p:grpSpPr>
          <a:xfrm>
            <a:off x="1447800" y="838200"/>
            <a:ext cx="6519637" cy="1165086"/>
            <a:chOff x="0" y="2209800"/>
            <a:chExt cx="6519637" cy="1165086"/>
          </a:xfrm>
        </p:grpSpPr>
        <p:grpSp>
          <p:nvGrpSpPr>
            <p:cNvPr id="6" name="Group 27"/>
            <p:cNvGrpSpPr/>
            <p:nvPr/>
          </p:nvGrpSpPr>
          <p:grpSpPr>
            <a:xfrm>
              <a:off x="0" y="2286000"/>
              <a:ext cx="6519637" cy="1088886"/>
              <a:chOff x="1066800" y="1752600"/>
              <a:chExt cx="6519637" cy="1088886"/>
            </a:xfrm>
          </p:grpSpPr>
          <p:grpSp>
            <p:nvGrpSpPr>
              <p:cNvPr id="8" name="Group 8"/>
              <p:cNvGrpSpPr/>
              <p:nvPr/>
            </p:nvGrpSpPr>
            <p:grpSpPr>
              <a:xfrm>
                <a:off x="4724400" y="1752600"/>
                <a:ext cx="2862037" cy="400110"/>
                <a:chOff x="4648200" y="1371600"/>
                <a:chExt cx="2862037" cy="400110"/>
              </a:xfrm>
            </p:grpSpPr>
            <p:sp>
              <p:nvSpPr>
                <p:cNvPr id="5" name="TextBox 4"/>
                <p:cNvSpPr txBox="1"/>
                <p:nvPr/>
              </p:nvSpPr>
              <p:spPr>
                <a:xfrm>
                  <a:off x="5334000" y="1371600"/>
                  <a:ext cx="2176237" cy="400110"/>
                </a:xfrm>
                <a:prstGeom prst="rect">
                  <a:avLst/>
                </a:prstGeom>
                <a:noFill/>
              </p:spPr>
              <p:txBody>
                <a:bodyPr wrap="none" rtlCol="0">
                  <a:spAutoFit/>
                </a:bodyPr>
                <a:lstStyle/>
                <a:p>
                  <a:r>
                    <a:rPr lang="en-US" sz="2000" dirty="0" smtClean="0">
                      <a:solidFill>
                        <a:srgbClr val="C00000"/>
                      </a:solidFill>
                    </a:rPr>
                    <a:t>a list of data values</a:t>
                  </a:r>
                  <a:endParaRPr lang="en-US" sz="2000" dirty="0">
                    <a:solidFill>
                      <a:srgbClr val="C00000"/>
                    </a:solidFill>
                  </a:endParaRPr>
                </a:p>
              </p:txBody>
            </p:sp>
            <p:cxnSp>
              <p:nvCxnSpPr>
                <p:cNvPr id="7" name="Straight Arrow Connector 6"/>
                <p:cNvCxnSpPr>
                  <a:stCxn id="5" idx="1"/>
                </p:cNvCxnSpPr>
                <p:nvPr/>
              </p:nvCxnSpPr>
              <p:spPr>
                <a:xfrm flipH="1">
                  <a:off x="4648200" y="1571655"/>
                  <a:ext cx="685800" cy="285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9"/>
              <p:cNvGrpSpPr/>
              <p:nvPr/>
            </p:nvGrpSpPr>
            <p:grpSpPr>
              <a:xfrm>
                <a:off x="1066800" y="1981200"/>
                <a:ext cx="1752600" cy="860286"/>
                <a:chOff x="3124200" y="1524000"/>
                <a:chExt cx="1752600" cy="860286"/>
              </a:xfrm>
            </p:grpSpPr>
            <p:sp>
              <p:nvSpPr>
                <p:cNvPr id="11" name="TextBox 10"/>
                <p:cNvSpPr txBox="1"/>
                <p:nvPr/>
              </p:nvSpPr>
              <p:spPr>
                <a:xfrm>
                  <a:off x="3124200" y="1676400"/>
                  <a:ext cx="1450269" cy="707886"/>
                </a:xfrm>
                <a:prstGeom prst="rect">
                  <a:avLst/>
                </a:prstGeom>
                <a:noFill/>
              </p:spPr>
              <p:txBody>
                <a:bodyPr wrap="none" rtlCol="0">
                  <a:spAutoFit/>
                </a:bodyPr>
                <a:lstStyle/>
                <a:p>
                  <a:r>
                    <a:rPr lang="en-US" sz="2000" dirty="0" smtClean="0">
                      <a:solidFill>
                        <a:srgbClr val="C00000"/>
                      </a:solidFill>
                    </a:rPr>
                    <a:t>an iteration </a:t>
                  </a:r>
                </a:p>
                <a:p>
                  <a:r>
                    <a:rPr lang="en-US" sz="2000" dirty="0" smtClean="0">
                      <a:solidFill>
                        <a:srgbClr val="C00000"/>
                      </a:solidFill>
                    </a:rPr>
                    <a:t>variable</a:t>
                  </a:r>
                </a:p>
              </p:txBody>
            </p:sp>
            <p:cxnSp>
              <p:nvCxnSpPr>
                <p:cNvPr id="12" name="Straight Arrow Connector 11"/>
                <p:cNvCxnSpPr/>
                <p:nvPr/>
              </p:nvCxnSpPr>
              <p:spPr>
                <a:xfrm flipV="1">
                  <a:off x="4419600" y="1524000"/>
                  <a:ext cx="457200" cy="35394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23"/>
              <p:cNvGrpSpPr/>
              <p:nvPr/>
            </p:nvGrpSpPr>
            <p:grpSpPr>
              <a:xfrm>
                <a:off x="2667000" y="2133600"/>
                <a:ext cx="4173194" cy="707886"/>
                <a:chOff x="2590800" y="1676400"/>
                <a:chExt cx="4173194" cy="707886"/>
              </a:xfrm>
            </p:grpSpPr>
            <p:grpSp>
              <p:nvGrpSpPr>
                <p:cNvPr id="13" name="Group 18"/>
                <p:cNvGrpSpPr/>
                <p:nvPr/>
              </p:nvGrpSpPr>
              <p:grpSpPr>
                <a:xfrm>
                  <a:off x="4724400" y="1676400"/>
                  <a:ext cx="2039594" cy="707886"/>
                  <a:chOff x="4724400" y="838200"/>
                  <a:chExt cx="2039594" cy="707886"/>
                </a:xfrm>
              </p:grpSpPr>
              <p:sp>
                <p:nvSpPr>
                  <p:cNvPr id="20" name="TextBox 19"/>
                  <p:cNvSpPr txBox="1"/>
                  <p:nvPr/>
                </p:nvSpPr>
                <p:spPr>
                  <a:xfrm>
                    <a:off x="5486400" y="838200"/>
                    <a:ext cx="1277594" cy="707886"/>
                  </a:xfrm>
                  <a:prstGeom prst="rect">
                    <a:avLst/>
                  </a:prstGeom>
                  <a:noFill/>
                </p:spPr>
                <p:txBody>
                  <a:bodyPr wrap="none" rtlCol="0">
                    <a:spAutoFit/>
                  </a:bodyPr>
                  <a:lstStyle/>
                  <a:p>
                    <a:r>
                      <a:rPr lang="en-US" sz="2000" dirty="0" smtClean="0">
                        <a:solidFill>
                          <a:srgbClr val="C00000"/>
                        </a:solidFill>
                      </a:rPr>
                      <a:t>loop body</a:t>
                    </a:r>
                    <a:br>
                      <a:rPr lang="en-US" sz="2000" dirty="0" smtClean="0">
                        <a:solidFill>
                          <a:srgbClr val="C00000"/>
                        </a:solidFill>
                      </a:rPr>
                    </a:br>
                    <a:r>
                      <a:rPr lang="en-US" sz="2000" dirty="0" smtClean="0">
                        <a:solidFill>
                          <a:srgbClr val="C00000"/>
                        </a:solidFill>
                      </a:rPr>
                      <a:t>(indented)</a:t>
                    </a:r>
                    <a:endParaRPr lang="en-US" sz="2000" dirty="0">
                      <a:solidFill>
                        <a:srgbClr val="C00000"/>
                      </a:solidFill>
                    </a:endParaRPr>
                  </a:p>
                </p:txBody>
              </p:sp>
              <p:cxnSp>
                <p:nvCxnSpPr>
                  <p:cNvPr id="21" name="Straight Arrow Connector 20"/>
                  <p:cNvCxnSpPr>
                    <a:stCxn id="20" idx="1"/>
                  </p:cNvCxnSpPr>
                  <p:nvPr/>
                </p:nvCxnSpPr>
                <p:spPr>
                  <a:xfrm flipH="1" flipV="1">
                    <a:off x="4724400" y="990601"/>
                    <a:ext cx="762000" cy="20154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Rounded Rectangle 22"/>
                <p:cNvSpPr/>
                <p:nvPr/>
              </p:nvSpPr>
              <p:spPr>
                <a:xfrm>
                  <a:off x="2590800" y="1676400"/>
                  <a:ext cx="2133600" cy="30480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sp>
          <p:nvSpPr>
            <p:cNvPr id="17" name="TextBox 16"/>
            <p:cNvSpPr txBox="1"/>
            <p:nvPr/>
          </p:nvSpPr>
          <p:spPr>
            <a:xfrm>
              <a:off x="1219200" y="2209800"/>
              <a:ext cx="2637453" cy="830997"/>
            </a:xfrm>
            <a:prstGeom prst="rect">
              <a:avLst/>
            </a:prstGeom>
            <a:noFill/>
          </p:spPr>
          <p:txBody>
            <a:bodyPr wrap="none" rtlCol="0">
              <a:spAutoFit/>
            </a:bodyPr>
            <a:lstStyle/>
            <a:p>
              <a:r>
                <a:rPr lang="en-US" sz="2400" dirty="0" smtClean="0">
                  <a:solidFill>
                    <a:schemeClr val="tx2">
                      <a:lumMod val="60000"/>
                      <a:lumOff val="40000"/>
                    </a:schemeClr>
                  </a:solidFill>
                </a:rPr>
                <a:t>for</a:t>
              </a:r>
              <a:r>
                <a:rPr lang="en-US" sz="2400" dirty="0" smtClean="0"/>
                <a:t>  iterator  </a:t>
              </a:r>
              <a:r>
                <a:rPr lang="en-US" sz="2400" dirty="0" smtClean="0">
                  <a:solidFill>
                    <a:schemeClr val="tx2">
                      <a:lumMod val="60000"/>
                      <a:lumOff val="40000"/>
                    </a:schemeClr>
                  </a:solidFill>
                </a:rPr>
                <a:t>in </a:t>
              </a:r>
              <a:r>
                <a:rPr lang="en-US" sz="2400" dirty="0" smtClean="0"/>
                <a:t> list</a:t>
              </a:r>
              <a:r>
                <a:rPr lang="en-US" sz="2400" dirty="0" smtClean="0">
                  <a:solidFill>
                    <a:schemeClr val="tx2">
                      <a:lumMod val="60000"/>
                      <a:lumOff val="40000"/>
                    </a:schemeClr>
                  </a:solidFill>
                </a:rPr>
                <a:t>:</a:t>
              </a:r>
            </a:p>
            <a:p>
              <a:r>
                <a:rPr lang="en-US" sz="2400" dirty="0" smtClean="0"/>
                <a:t>     statement block</a:t>
              </a:r>
              <a:endParaRPr lang="en-US" sz="2400" dirty="0"/>
            </a:p>
          </p:txBody>
        </p:sp>
      </p:grpSp>
      <p:sp>
        <p:nvSpPr>
          <p:cNvPr id="19" name="TextBox 18"/>
          <p:cNvSpPr txBox="1"/>
          <p:nvPr/>
        </p:nvSpPr>
        <p:spPr>
          <a:xfrm>
            <a:off x="4419600" y="2209800"/>
            <a:ext cx="4343400" cy="3785652"/>
          </a:xfrm>
          <a:prstGeom prst="rect">
            <a:avLst/>
          </a:prstGeom>
          <a:noFill/>
        </p:spPr>
        <p:txBody>
          <a:bodyPr wrap="square" rtlCol="0">
            <a:spAutoFit/>
          </a:bodyPr>
          <a:lstStyle/>
          <a:p>
            <a:pPr marL="274320" indent="-274320">
              <a:buFont typeface="Arial" pitchFamily="34" charset="0"/>
              <a:buChar char="•"/>
            </a:pPr>
            <a:r>
              <a:rPr lang="en-US" sz="2400" dirty="0" smtClean="0"/>
              <a:t>The size of the list determines how many times the loop body will be run. If the list has 5 data values, the loop body will run 5 times.</a:t>
            </a:r>
          </a:p>
          <a:p>
            <a:pPr marL="274320" indent="-274320">
              <a:buFont typeface="Arial" pitchFamily="34" charset="0"/>
              <a:buChar char="•"/>
            </a:pPr>
            <a:r>
              <a:rPr lang="en-US" sz="2400" dirty="0" smtClean="0"/>
              <a:t>Each time that the loop body runs is called an </a:t>
            </a:r>
            <a:r>
              <a:rPr lang="en-US" sz="2400" i="1" dirty="0" smtClean="0"/>
              <a:t>iteration</a:t>
            </a:r>
            <a:r>
              <a:rPr lang="en-US" sz="2400" dirty="0" smtClean="0"/>
              <a:t>.</a:t>
            </a:r>
          </a:p>
          <a:p>
            <a:pPr marL="274320" indent="-274320">
              <a:buFont typeface="Arial" pitchFamily="34" charset="0"/>
              <a:buChar char="•"/>
            </a:pPr>
            <a:r>
              <a:rPr lang="en-US" sz="2400" dirty="0" smtClean="0"/>
              <a:t>During each iteration, the iterator contains the value of one data in the list.  </a:t>
            </a:r>
          </a:p>
        </p:txBody>
      </p:sp>
      <p:grpSp>
        <p:nvGrpSpPr>
          <p:cNvPr id="62" name="Group 61"/>
          <p:cNvGrpSpPr/>
          <p:nvPr/>
        </p:nvGrpSpPr>
        <p:grpSpPr>
          <a:xfrm>
            <a:off x="533400" y="2667000"/>
            <a:ext cx="3505200" cy="3657600"/>
            <a:chOff x="5181600" y="2209800"/>
            <a:chExt cx="3505200" cy="3657600"/>
          </a:xfrm>
        </p:grpSpPr>
        <p:grpSp>
          <p:nvGrpSpPr>
            <p:cNvPr id="58" name="Group 57"/>
            <p:cNvGrpSpPr/>
            <p:nvPr/>
          </p:nvGrpSpPr>
          <p:grpSpPr>
            <a:xfrm>
              <a:off x="5181600" y="2209800"/>
              <a:ext cx="3505200" cy="3657600"/>
              <a:chOff x="5334000" y="2286000"/>
              <a:chExt cx="3505200" cy="3657600"/>
            </a:xfrm>
          </p:grpSpPr>
          <p:grpSp>
            <p:nvGrpSpPr>
              <p:cNvPr id="33" name="Group 32"/>
              <p:cNvGrpSpPr/>
              <p:nvPr/>
            </p:nvGrpSpPr>
            <p:grpSpPr>
              <a:xfrm>
                <a:off x="7848600" y="3810000"/>
                <a:ext cx="990600" cy="533400"/>
                <a:chOff x="7543800" y="4648200"/>
                <a:chExt cx="990600" cy="533400"/>
              </a:xfrm>
            </p:grpSpPr>
            <p:sp>
              <p:nvSpPr>
                <p:cNvPr id="31" name="Oval 30"/>
                <p:cNvSpPr/>
                <p:nvPr/>
              </p:nvSpPr>
              <p:spPr>
                <a:xfrm>
                  <a:off x="7543800" y="4648200"/>
                  <a:ext cx="990600" cy="533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696200" y="4724400"/>
                  <a:ext cx="685800" cy="369332"/>
                </a:xfrm>
                <a:prstGeom prst="rect">
                  <a:avLst/>
                </a:prstGeom>
                <a:noFill/>
              </p:spPr>
              <p:txBody>
                <a:bodyPr wrap="square" rtlCol="0">
                  <a:spAutoFit/>
                </a:bodyPr>
                <a:lstStyle/>
                <a:p>
                  <a:r>
                    <a:rPr lang="en-US" dirty="0" smtClean="0"/>
                    <a:t>done</a:t>
                  </a:r>
                  <a:endParaRPr lang="en-US" dirty="0"/>
                </a:p>
              </p:txBody>
            </p:sp>
          </p:grpSp>
          <p:sp>
            <p:nvSpPr>
              <p:cNvPr id="36" name="TextBox 35"/>
              <p:cNvSpPr txBox="1"/>
              <p:nvPr/>
            </p:nvSpPr>
            <p:spPr>
              <a:xfrm>
                <a:off x="5562600" y="4572000"/>
                <a:ext cx="2634054" cy="400110"/>
              </a:xfrm>
              <a:prstGeom prst="rect">
                <a:avLst/>
              </a:prstGeom>
              <a:noFill/>
              <a:ln>
                <a:solidFill>
                  <a:schemeClr val="tx1"/>
                </a:solidFill>
              </a:ln>
            </p:spPr>
            <p:txBody>
              <a:bodyPr wrap="none" rtlCol="0">
                <a:spAutoFit/>
              </a:bodyPr>
              <a:lstStyle/>
              <a:p>
                <a:r>
                  <a:rPr lang="en-US" sz="2000" dirty="0" smtClean="0"/>
                  <a:t>run loop body one time</a:t>
                </a:r>
                <a:endParaRPr lang="en-US" sz="2000" dirty="0"/>
              </a:p>
            </p:txBody>
          </p:sp>
          <p:sp>
            <p:nvSpPr>
              <p:cNvPr id="38" name="TextBox 37"/>
              <p:cNvSpPr txBox="1"/>
              <p:nvPr/>
            </p:nvSpPr>
            <p:spPr>
              <a:xfrm>
                <a:off x="5562600" y="5257800"/>
                <a:ext cx="2803588" cy="400110"/>
              </a:xfrm>
              <a:prstGeom prst="rect">
                <a:avLst/>
              </a:prstGeom>
              <a:noFill/>
              <a:ln>
                <a:solidFill>
                  <a:schemeClr val="tx1"/>
                </a:solidFill>
              </a:ln>
            </p:spPr>
            <p:txBody>
              <a:bodyPr wrap="none" rtlCol="0">
                <a:spAutoFit/>
              </a:bodyPr>
              <a:lstStyle/>
              <a:p>
                <a:r>
                  <a:rPr lang="en-US" sz="2000" dirty="0" smtClean="0"/>
                  <a:t>iterator = next data in list</a:t>
                </a:r>
                <a:endParaRPr lang="en-US" sz="2000" dirty="0"/>
              </a:p>
            </p:txBody>
          </p:sp>
          <p:cxnSp>
            <p:nvCxnSpPr>
              <p:cNvPr id="30" name="Straight Arrow Connector 29"/>
              <p:cNvCxnSpPr/>
              <p:nvPr/>
            </p:nvCxnSpPr>
            <p:spPr>
              <a:xfrm>
                <a:off x="8382000" y="3429000"/>
                <a:ext cx="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934200" y="3886200"/>
                <a:ext cx="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934200" y="49530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934200" y="56388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334000" y="3429000"/>
                <a:ext cx="0" cy="2514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4" idx="1"/>
              </p:cNvCxnSpPr>
              <p:nvPr/>
            </p:nvCxnSpPr>
            <p:spPr>
              <a:xfrm>
                <a:off x="5334000" y="3429000"/>
                <a:ext cx="381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5562600" y="2286000"/>
                <a:ext cx="3019122" cy="1969532"/>
                <a:chOff x="5562600" y="2286000"/>
                <a:chExt cx="3019122" cy="1969532"/>
              </a:xfrm>
            </p:grpSpPr>
            <p:sp>
              <p:nvSpPr>
                <p:cNvPr id="22" name="TextBox 21"/>
                <p:cNvSpPr txBox="1"/>
                <p:nvPr/>
              </p:nvSpPr>
              <p:spPr>
                <a:xfrm>
                  <a:off x="5562600" y="2286000"/>
                  <a:ext cx="2754600" cy="400110"/>
                </a:xfrm>
                <a:prstGeom prst="rect">
                  <a:avLst/>
                </a:prstGeom>
                <a:noFill/>
                <a:ln>
                  <a:solidFill>
                    <a:schemeClr val="tx1"/>
                  </a:solidFill>
                </a:ln>
              </p:spPr>
              <p:txBody>
                <a:bodyPr wrap="none" rtlCol="0">
                  <a:spAutoFit/>
                </a:bodyPr>
                <a:lstStyle/>
                <a:p>
                  <a:r>
                    <a:rPr lang="en-US" sz="2000" dirty="0" smtClean="0"/>
                    <a:t>iterator = first data in list</a:t>
                  </a:r>
                  <a:endParaRPr lang="en-US" sz="2000" dirty="0"/>
                </a:p>
              </p:txBody>
            </p:sp>
            <p:grpSp>
              <p:nvGrpSpPr>
                <p:cNvPr id="26" name="Group 25"/>
                <p:cNvGrpSpPr/>
                <p:nvPr/>
              </p:nvGrpSpPr>
              <p:grpSpPr>
                <a:xfrm>
                  <a:off x="5715000" y="2971800"/>
                  <a:ext cx="2438400" cy="914400"/>
                  <a:chOff x="5867400" y="3124200"/>
                  <a:chExt cx="2438400" cy="914400"/>
                </a:xfrm>
              </p:grpSpPr>
              <p:sp>
                <p:nvSpPr>
                  <p:cNvPr id="24" name="Flowchart: Decision 23"/>
                  <p:cNvSpPr/>
                  <p:nvPr/>
                </p:nvSpPr>
                <p:spPr>
                  <a:xfrm>
                    <a:off x="5867400" y="3124200"/>
                    <a:ext cx="2438400" cy="914400"/>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096000" y="3352800"/>
                    <a:ext cx="2025747" cy="400110"/>
                  </a:xfrm>
                  <a:prstGeom prst="rect">
                    <a:avLst/>
                  </a:prstGeom>
                  <a:noFill/>
                </p:spPr>
                <p:txBody>
                  <a:bodyPr wrap="none" rtlCol="0">
                    <a:spAutoFit/>
                  </a:bodyPr>
                  <a:lstStyle/>
                  <a:p>
                    <a:r>
                      <a:rPr lang="en-US" sz="2000" dirty="0" smtClean="0"/>
                      <a:t>iterator has data?</a:t>
                    </a:r>
                    <a:endParaRPr lang="en-US" sz="2000" dirty="0"/>
                  </a:p>
                </p:txBody>
              </p:sp>
            </p:grpSp>
            <p:cxnSp>
              <p:nvCxnSpPr>
                <p:cNvPr id="48" name="Straight Arrow Connector 47"/>
                <p:cNvCxnSpPr/>
                <p:nvPr/>
              </p:nvCxnSpPr>
              <p:spPr>
                <a:xfrm>
                  <a:off x="6934200" y="26670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153400" y="3124200"/>
                  <a:ext cx="428322" cy="369332"/>
                </a:xfrm>
                <a:prstGeom prst="rect">
                  <a:avLst/>
                </a:prstGeom>
                <a:noFill/>
              </p:spPr>
              <p:txBody>
                <a:bodyPr wrap="none" rtlCol="0">
                  <a:spAutoFit/>
                </a:bodyPr>
                <a:lstStyle/>
                <a:p>
                  <a:r>
                    <a:rPr lang="en-US" dirty="0" smtClean="0"/>
                    <a:t>no</a:t>
                  </a:r>
                  <a:endParaRPr lang="en-US" dirty="0"/>
                </a:p>
              </p:txBody>
            </p:sp>
            <p:sp>
              <p:nvSpPr>
                <p:cNvPr id="55" name="TextBox 54"/>
                <p:cNvSpPr txBox="1"/>
                <p:nvPr/>
              </p:nvSpPr>
              <p:spPr>
                <a:xfrm>
                  <a:off x="6400800" y="3886200"/>
                  <a:ext cx="491225" cy="369332"/>
                </a:xfrm>
                <a:prstGeom prst="rect">
                  <a:avLst/>
                </a:prstGeom>
                <a:noFill/>
              </p:spPr>
              <p:txBody>
                <a:bodyPr wrap="none" rtlCol="0">
                  <a:spAutoFit/>
                </a:bodyPr>
                <a:lstStyle/>
                <a:p>
                  <a:r>
                    <a:rPr lang="en-US" dirty="0" smtClean="0"/>
                    <a:t>yes</a:t>
                  </a:r>
                  <a:endParaRPr lang="en-US" dirty="0"/>
                </a:p>
              </p:txBody>
            </p:sp>
          </p:grpSp>
        </p:grpSp>
        <p:cxnSp>
          <p:nvCxnSpPr>
            <p:cNvPr id="60" name="Straight Connector 59"/>
            <p:cNvCxnSpPr/>
            <p:nvPr/>
          </p:nvCxnSpPr>
          <p:spPr>
            <a:xfrm flipH="1">
              <a:off x="5181600" y="5867400"/>
              <a:ext cx="16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001000" y="3352800"/>
              <a:ext cx="228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The </a:t>
            </a:r>
            <a:r>
              <a:rPr lang="en-US" dirty="0" smtClean="0">
                <a:solidFill>
                  <a:schemeClr val="tx2">
                    <a:lumMod val="60000"/>
                    <a:lumOff val="40000"/>
                  </a:schemeClr>
                </a:solidFill>
              </a:rPr>
              <a:t>for</a:t>
            </a:r>
            <a:r>
              <a:rPr lang="en-US" dirty="0" smtClean="0"/>
              <a:t> Loop </a:t>
            </a:r>
            <a:r>
              <a:rPr lang="en-US" sz="2400" dirty="0" smtClean="0"/>
              <a:t>(1 of 2)</a:t>
            </a:r>
            <a:endParaRPr lang="en-US" sz="2400" dirty="0"/>
          </a:p>
        </p:txBody>
      </p:sp>
      <p:sp>
        <p:nvSpPr>
          <p:cNvPr id="3" name="Content Placeholder 2"/>
          <p:cNvSpPr>
            <a:spLocks noGrp="1"/>
          </p:cNvSpPr>
          <p:nvPr>
            <p:ph idx="1"/>
          </p:nvPr>
        </p:nvSpPr>
        <p:spPr>
          <a:xfrm>
            <a:off x="228600" y="762000"/>
            <a:ext cx="8534400" cy="5638800"/>
          </a:xfrm>
        </p:spPr>
        <p:txBody>
          <a:bodyPr>
            <a:noAutofit/>
          </a:bodyPr>
          <a:lstStyle/>
          <a:p>
            <a:r>
              <a:rPr lang="en-US" sz="2400" dirty="0" smtClean="0"/>
              <a:t>Example:</a:t>
            </a:r>
            <a:br>
              <a:rPr lang="en-US" sz="2400" dirty="0" smtClean="0"/>
            </a:br>
            <a:r>
              <a:rPr lang="en-US" sz="2400" dirty="0" smtClean="0"/>
              <a:t/>
            </a:r>
            <a:br>
              <a:rPr lang="en-US" sz="2400" dirty="0" smtClean="0"/>
            </a:br>
            <a:endParaRPr lang="en-US" sz="2400" dirty="0" smtClean="0"/>
          </a:p>
          <a:p>
            <a:r>
              <a:rPr lang="en-US" sz="2400" dirty="0" smtClean="0"/>
              <a:t>There are 6 values in the list, from the </a:t>
            </a:r>
            <a:r>
              <a:rPr lang="en-US" sz="2400" dirty="0" smtClean="0">
                <a:solidFill>
                  <a:schemeClr val="tx2">
                    <a:lumMod val="60000"/>
                    <a:lumOff val="40000"/>
                  </a:schemeClr>
                </a:solidFill>
              </a:rPr>
              <a:t>range</a:t>
            </a:r>
            <a:r>
              <a:rPr lang="en-US" sz="2400" dirty="0" smtClean="0"/>
              <a:t> function output:   </a:t>
            </a:r>
            <a:br>
              <a:rPr lang="en-US" sz="2400" dirty="0" smtClean="0"/>
            </a:br>
            <a:r>
              <a:rPr lang="en-US" sz="2400" dirty="0" smtClean="0"/>
              <a:t>   0, 1, 2, 3, 4, 5 </a:t>
            </a:r>
          </a:p>
          <a:p>
            <a:r>
              <a:rPr lang="en-US" sz="2400" dirty="0" smtClean="0"/>
              <a:t>1</a:t>
            </a:r>
            <a:r>
              <a:rPr lang="en-US" sz="2400" baseline="30000" dirty="0" smtClean="0"/>
              <a:t>st</a:t>
            </a:r>
            <a:r>
              <a:rPr lang="en-US" sz="2400" dirty="0" smtClean="0"/>
              <a:t> loop iteration:	</a:t>
            </a:r>
            <a:r>
              <a:rPr lang="en-US" sz="2400" dirty="0" err="1" smtClean="0"/>
              <a:t>i</a:t>
            </a:r>
            <a:r>
              <a:rPr lang="en-US" sz="2400" dirty="0" smtClean="0"/>
              <a:t> is 0       “Hello world!” is printed</a:t>
            </a:r>
            <a:br>
              <a:rPr lang="en-US" sz="2400" dirty="0" smtClean="0"/>
            </a:br>
            <a:r>
              <a:rPr lang="en-US" sz="2400" dirty="0" smtClean="0"/>
              <a:t>2</a:t>
            </a:r>
            <a:r>
              <a:rPr lang="en-US" sz="2400" baseline="30000" dirty="0" smtClean="0"/>
              <a:t>nd</a:t>
            </a:r>
            <a:r>
              <a:rPr lang="en-US" sz="2400" dirty="0" smtClean="0"/>
              <a:t> iteration:        	</a:t>
            </a:r>
            <a:r>
              <a:rPr lang="en-US" sz="2400" dirty="0" err="1" smtClean="0"/>
              <a:t>i</a:t>
            </a:r>
            <a:r>
              <a:rPr lang="en-US" sz="2400" dirty="0" smtClean="0"/>
              <a:t> is 1       “Hello world!” is printed</a:t>
            </a:r>
            <a:br>
              <a:rPr lang="en-US" sz="2400" dirty="0" smtClean="0"/>
            </a:br>
            <a:r>
              <a:rPr lang="en-US" sz="2400" dirty="0" smtClean="0"/>
              <a:t>3</a:t>
            </a:r>
            <a:r>
              <a:rPr lang="en-US" sz="2400" baseline="30000" dirty="0" smtClean="0"/>
              <a:t>rd</a:t>
            </a:r>
            <a:r>
              <a:rPr lang="en-US" sz="2400" dirty="0" smtClean="0"/>
              <a:t> iteration:            	</a:t>
            </a:r>
            <a:r>
              <a:rPr lang="en-US" sz="2400" dirty="0" err="1" smtClean="0"/>
              <a:t>i</a:t>
            </a:r>
            <a:r>
              <a:rPr lang="en-US" sz="2400" dirty="0" smtClean="0"/>
              <a:t> is 2       “Hello world!” is printed</a:t>
            </a:r>
            <a:br>
              <a:rPr lang="en-US" sz="2400" dirty="0" smtClean="0"/>
            </a:br>
            <a:r>
              <a:rPr lang="en-US" sz="2400" dirty="0" smtClean="0"/>
              <a:t>4</a:t>
            </a:r>
            <a:r>
              <a:rPr lang="en-US" sz="2400" baseline="30000" dirty="0" smtClean="0"/>
              <a:t>th</a:t>
            </a:r>
            <a:r>
              <a:rPr lang="en-US" sz="2400" dirty="0" smtClean="0"/>
              <a:t> iteration:         	</a:t>
            </a:r>
            <a:r>
              <a:rPr lang="en-US" sz="2400" dirty="0" err="1" smtClean="0"/>
              <a:t>i</a:t>
            </a:r>
            <a:r>
              <a:rPr lang="en-US" sz="2400" dirty="0" smtClean="0"/>
              <a:t> is 3       “Hello world!” is printed</a:t>
            </a:r>
            <a:br>
              <a:rPr lang="en-US" sz="2400" dirty="0" smtClean="0"/>
            </a:br>
            <a:r>
              <a:rPr lang="en-US" sz="2400" dirty="0" smtClean="0"/>
              <a:t>5</a:t>
            </a:r>
            <a:r>
              <a:rPr lang="en-US" sz="2400" baseline="30000" dirty="0" smtClean="0"/>
              <a:t>th</a:t>
            </a:r>
            <a:r>
              <a:rPr lang="en-US" sz="2400" dirty="0" smtClean="0"/>
              <a:t> iteration:             </a:t>
            </a:r>
            <a:r>
              <a:rPr lang="en-US" sz="2400" dirty="0" err="1" smtClean="0"/>
              <a:t>i</a:t>
            </a:r>
            <a:r>
              <a:rPr lang="en-US" sz="2400" dirty="0" smtClean="0"/>
              <a:t> is 4       “Hello world!” is printed</a:t>
            </a:r>
            <a:br>
              <a:rPr lang="en-US" sz="2400" dirty="0" smtClean="0"/>
            </a:br>
            <a:r>
              <a:rPr lang="en-US" sz="2400" dirty="0" smtClean="0"/>
              <a:t>6</a:t>
            </a:r>
            <a:r>
              <a:rPr lang="en-US" sz="2400" baseline="30000" dirty="0" smtClean="0"/>
              <a:t>th</a:t>
            </a:r>
            <a:r>
              <a:rPr lang="en-US" sz="2400" dirty="0" smtClean="0"/>
              <a:t> iteration:            	</a:t>
            </a:r>
            <a:r>
              <a:rPr lang="en-US" sz="2400" dirty="0" err="1" smtClean="0"/>
              <a:t>i</a:t>
            </a:r>
            <a:r>
              <a:rPr lang="en-US" sz="2400" dirty="0" smtClean="0"/>
              <a:t> is 5       “Hello world!” is printed</a:t>
            </a:r>
            <a:br>
              <a:rPr lang="en-US" sz="2400" dirty="0" smtClean="0"/>
            </a:br>
            <a:r>
              <a:rPr lang="en-US" sz="2400" dirty="0" smtClean="0"/>
              <a:t>No more data in list, loop stops</a:t>
            </a:r>
          </a:p>
          <a:p>
            <a:r>
              <a:rPr lang="en-US" sz="2400" dirty="0" smtClean="0"/>
              <a:t>There are 6 data values in the list, and the text is printed 6 times.</a:t>
            </a:r>
          </a:p>
        </p:txBody>
      </p:sp>
      <p:pic>
        <p:nvPicPr>
          <p:cNvPr id="4" name="Picture 3" descr="mod7_2.PNG"/>
          <p:cNvPicPr>
            <a:picLocks noChangeAspect="1"/>
          </p:cNvPicPr>
          <p:nvPr/>
        </p:nvPicPr>
        <p:blipFill>
          <a:blip r:embed="rId2" cstate="print"/>
          <a:stretch>
            <a:fillRect/>
          </a:stretch>
        </p:blipFill>
        <p:spPr>
          <a:xfrm>
            <a:off x="2362200" y="1143000"/>
            <a:ext cx="3657600" cy="619232"/>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More</a:t>
            </a:r>
            <a:r>
              <a:rPr lang="en-US" dirty="0" smtClean="0">
                <a:solidFill>
                  <a:schemeClr val="tx2">
                    <a:lumMod val="60000"/>
                    <a:lumOff val="40000"/>
                  </a:schemeClr>
                </a:solidFill>
              </a:rPr>
              <a:t> for</a:t>
            </a:r>
            <a:r>
              <a:rPr lang="en-US" dirty="0" smtClean="0"/>
              <a:t> Loop Examples</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pPr>
              <a:spcBef>
                <a:spcPts val="1800"/>
              </a:spcBef>
            </a:pPr>
            <a:r>
              <a:rPr lang="en-US" sz="2400" dirty="0" smtClean="0"/>
              <a:t>Note how the iterator </a:t>
            </a:r>
            <a:r>
              <a:rPr lang="en-US" sz="2400" dirty="0" err="1" smtClean="0"/>
              <a:t>i</a:t>
            </a:r>
            <a:r>
              <a:rPr lang="en-US" sz="2400" dirty="0" smtClean="0"/>
              <a:t> contains each value in the list, one value for each iteration of the loop:</a:t>
            </a:r>
          </a:p>
          <a:p>
            <a:pPr>
              <a:spcBef>
                <a:spcPts val="1800"/>
              </a:spcBef>
            </a:pPr>
            <a:endParaRPr lang="en-US" sz="2400" dirty="0" smtClean="0"/>
          </a:p>
          <a:p>
            <a:pPr>
              <a:spcBef>
                <a:spcPts val="1800"/>
              </a:spcBef>
            </a:pPr>
            <a:endParaRPr lang="en-US" sz="2400" dirty="0" smtClean="0"/>
          </a:p>
          <a:p>
            <a:pPr>
              <a:spcBef>
                <a:spcPts val="1800"/>
              </a:spcBef>
              <a:buNone/>
            </a:pPr>
            <a:endParaRPr lang="en-US" sz="2400" dirty="0" smtClean="0"/>
          </a:p>
          <a:p>
            <a:pPr>
              <a:spcBef>
                <a:spcPts val="1800"/>
              </a:spcBef>
            </a:pPr>
            <a:r>
              <a:rPr lang="en-US" sz="2400" dirty="0" smtClean="0"/>
              <a:t>What does this print?</a:t>
            </a:r>
          </a:p>
          <a:p>
            <a:pPr>
              <a:spcBef>
                <a:spcPts val="1800"/>
              </a:spcBef>
            </a:pPr>
            <a:endParaRPr lang="en-US" sz="2400" dirty="0" smtClean="0"/>
          </a:p>
          <a:p>
            <a:pPr>
              <a:spcBef>
                <a:spcPts val="1800"/>
              </a:spcBef>
            </a:pPr>
            <a:endParaRPr lang="en-US" sz="2400" dirty="0" smtClean="0"/>
          </a:p>
          <a:p>
            <a:pPr>
              <a:spcBef>
                <a:spcPts val="0"/>
              </a:spcBef>
              <a:buNone/>
            </a:pPr>
            <a:r>
              <a:rPr lang="en-US" sz="2400" dirty="0" smtClean="0"/>
              <a:t>	</a:t>
            </a:r>
          </a:p>
          <a:p>
            <a:pPr>
              <a:spcBef>
                <a:spcPts val="0"/>
              </a:spcBef>
              <a:buNone/>
            </a:pPr>
            <a:r>
              <a:rPr lang="en-US" sz="2400" dirty="0" smtClean="0"/>
              <a:t>	</a:t>
            </a:r>
          </a:p>
          <a:p>
            <a:pPr>
              <a:spcBef>
                <a:spcPts val="0"/>
              </a:spcBef>
              <a:buNone/>
            </a:pPr>
            <a:r>
              <a:rPr lang="en-US" sz="2400" dirty="0" smtClean="0"/>
              <a:t>	What is the last number that is printed?</a:t>
            </a:r>
            <a:br>
              <a:rPr lang="en-US" sz="2400" dirty="0" smtClean="0"/>
            </a:br>
            <a:endParaRPr lang="en-US" sz="2400" dirty="0" smtClean="0"/>
          </a:p>
        </p:txBody>
      </p:sp>
      <p:pic>
        <p:nvPicPr>
          <p:cNvPr id="5" name="Picture 4" descr="mod7_3.PNG"/>
          <p:cNvPicPr>
            <a:picLocks noChangeAspect="1"/>
          </p:cNvPicPr>
          <p:nvPr/>
        </p:nvPicPr>
        <p:blipFill>
          <a:blip r:embed="rId2" cstate="print"/>
          <a:stretch>
            <a:fillRect/>
          </a:stretch>
        </p:blipFill>
        <p:spPr>
          <a:xfrm>
            <a:off x="1142999" y="2057400"/>
            <a:ext cx="3462213" cy="609600"/>
          </a:xfrm>
          <a:prstGeom prst="rect">
            <a:avLst/>
          </a:prstGeom>
          <a:ln>
            <a:solidFill>
              <a:schemeClr val="tx1"/>
            </a:solidFill>
          </a:ln>
        </p:spPr>
      </p:pic>
      <p:pic>
        <p:nvPicPr>
          <p:cNvPr id="6" name="Picture 5" descr="mod7_4.PNG"/>
          <p:cNvPicPr>
            <a:picLocks noChangeAspect="1"/>
          </p:cNvPicPr>
          <p:nvPr/>
        </p:nvPicPr>
        <p:blipFill>
          <a:blip r:embed="rId3" cstate="print"/>
          <a:stretch>
            <a:fillRect/>
          </a:stretch>
        </p:blipFill>
        <p:spPr>
          <a:xfrm>
            <a:off x="5943600" y="1676400"/>
            <a:ext cx="381000" cy="1763060"/>
          </a:xfrm>
          <a:prstGeom prst="rect">
            <a:avLst/>
          </a:prstGeom>
          <a:ln>
            <a:solidFill>
              <a:schemeClr val="tx1"/>
            </a:solidFill>
          </a:ln>
        </p:spPr>
      </p:pic>
      <p:sp>
        <p:nvSpPr>
          <p:cNvPr id="7" name="TextBox 6"/>
          <p:cNvSpPr txBox="1"/>
          <p:nvPr/>
        </p:nvSpPr>
        <p:spPr>
          <a:xfrm>
            <a:off x="1295400" y="1676400"/>
            <a:ext cx="689099" cy="400110"/>
          </a:xfrm>
          <a:prstGeom prst="rect">
            <a:avLst/>
          </a:prstGeom>
          <a:noFill/>
        </p:spPr>
        <p:txBody>
          <a:bodyPr wrap="none" rtlCol="0">
            <a:spAutoFit/>
          </a:bodyPr>
          <a:lstStyle/>
          <a:p>
            <a:r>
              <a:rPr lang="en-US" sz="2000" dirty="0" smtClean="0"/>
              <a:t>code</a:t>
            </a:r>
            <a:endParaRPr lang="en-US" sz="2000" dirty="0"/>
          </a:p>
        </p:txBody>
      </p:sp>
      <p:sp>
        <p:nvSpPr>
          <p:cNvPr id="8" name="TextBox 7"/>
          <p:cNvSpPr txBox="1"/>
          <p:nvPr/>
        </p:nvSpPr>
        <p:spPr>
          <a:xfrm>
            <a:off x="5029200" y="1828800"/>
            <a:ext cx="896399" cy="400110"/>
          </a:xfrm>
          <a:prstGeom prst="rect">
            <a:avLst/>
          </a:prstGeom>
          <a:noFill/>
        </p:spPr>
        <p:txBody>
          <a:bodyPr wrap="none" rtlCol="0">
            <a:spAutoFit/>
          </a:bodyPr>
          <a:lstStyle/>
          <a:p>
            <a:r>
              <a:rPr lang="en-US" sz="2000" dirty="0" smtClean="0"/>
              <a:t>output</a:t>
            </a:r>
            <a:endParaRPr lang="en-US" sz="2000" dirty="0"/>
          </a:p>
        </p:txBody>
      </p:sp>
      <p:pic>
        <p:nvPicPr>
          <p:cNvPr id="9" name="Picture 8" descr="mod7_5.PNG"/>
          <p:cNvPicPr>
            <a:picLocks noChangeAspect="1"/>
          </p:cNvPicPr>
          <p:nvPr/>
        </p:nvPicPr>
        <p:blipFill>
          <a:blip r:embed="rId4" cstate="print"/>
          <a:stretch>
            <a:fillRect/>
          </a:stretch>
        </p:blipFill>
        <p:spPr>
          <a:xfrm>
            <a:off x="1676400" y="4114800"/>
            <a:ext cx="5812820" cy="1600200"/>
          </a:xfrm>
          <a:prstGeom prst="rect">
            <a:avLst/>
          </a:prstGeom>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2610</TotalTime>
  <Words>1266</Words>
  <Application>Microsoft Office PowerPoint</Application>
  <PresentationFormat>On-screen Show (4:3)</PresentationFormat>
  <Paragraphs>182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Loops </vt:lpstr>
      <vt:lpstr>Intro (1 of 2)</vt:lpstr>
      <vt:lpstr>Intro (2 of 2)</vt:lpstr>
      <vt:lpstr>Update a Variable</vt:lpstr>
      <vt:lpstr>The range Function</vt:lpstr>
      <vt:lpstr>Repetition</vt:lpstr>
      <vt:lpstr>The for Loop (1 of 2)</vt:lpstr>
      <vt:lpstr>The for Loop (1 of 2)</vt:lpstr>
      <vt:lpstr>More for Loop Examples</vt:lpstr>
      <vt:lpstr>Demo</vt:lpstr>
      <vt:lpstr>The while Loop</vt:lpstr>
      <vt:lpstr>while Loop Example (1 of 2)</vt:lpstr>
      <vt:lpstr>while Loop Example (2 of 2)</vt:lpstr>
      <vt:lpstr>Number of Iterations</vt:lpstr>
      <vt:lpstr>Test Condition Must-Haves</vt:lpstr>
      <vt:lpstr>Demo</vt:lpstr>
      <vt:lpstr>Which Loop To Use</vt:lpstr>
      <vt:lpstr>What’s Next (1 of 2)</vt:lpstr>
      <vt:lpstr>What’s Next (2 of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Clare</cp:lastModifiedBy>
  <cp:revision>37</cp:revision>
  <dcterms:created xsi:type="dcterms:W3CDTF">2016-08-27T23:17:43Z</dcterms:created>
  <dcterms:modified xsi:type="dcterms:W3CDTF">2016-10-02T22:08:49Z</dcterms:modified>
</cp:coreProperties>
</file>