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5" r:id="rId4"/>
    <p:sldId id="257" r:id="rId5"/>
    <p:sldId id="268" r:id="rId6"/>
    <p:sldId id="269" r:id="rId7"/>
    <p:sldId id="270" r:id="rId8"/>
    <p:sldId id="271" r:id="rId9"/>
    <p:sldId id="272" r:id="rId10"/>
    <p:sldId id="276" r:id="rId11"/>
    <p:sldId id="273" r:id="rId12"/>
    <p:sldId id="274" r:id="rId13"/>
    <p:sldId id="277" r:id="rId14"/>
    <p:sldId id="278" r:id="rId15"/>
    <p:sldId id="275" r:id="rId16"/>
    <p:sldId id="26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7A10"/>
    <a:srgbClr val="2C7515"/>
    <a:srgbClr val="00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ADADA1-69DF-4832-8F3F-F24A9C2EA790}" type="datetimeFigureOut">
              <a:rPr lang="en-US" smtClean="0"/>
              <a:pPr/>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ADADA1-69DF-4832-8F3F-F24A9C2EA790}" type="datetimeFigureOut">
              <a:rPr lang="en-US" smtClean="0"/>
              <a:pPr/>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ADADA1-69DF-4832-8F3F-F24A9C2EA790}" type="datetimeFigureOut">
              <a:rPr lang="en-US" smtClean="0"/>
              <a:pPr/>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ADADA1-69DF-4832-8F3F-F24A9C2EA790}" type="datetimeFigureOut">
              <a:rPr lang="en-US" smtClean="0"/>
              <a:pPr/>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ADADA1-69DF-4832-8F3F-F24A9C2EA790}" type="datetimeFigureOut">
              <a:rPr lang="en-US" smtClean="0"/>
              <a:pPr/>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ADADA1-69DF-4832-8F3F-F24A9C2EA790}" type="datetimeFigureOut">
              <a:rPr lang="en-US" smtClean="0"/>
              <a:pPr/>
              <a:t>11/10/2016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ADADA1-69DF-4832-8F3F-F24A9C2EA790}" type="datetimeFigureOut">
              <a:rPr lang="en-US" smtClean="0"/>
              <a:pPr/>
              <a:t>11/10/2016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ADADA1-69DF-4832-8F3F-F24A9C2EA790}" type="datetimeFigureOut">
              <a:rPr lang="en-US" smtClean="0"/>
              <a:pPr/>
              <a:t>11/10/2016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ADADA1-69DF-4832-8F3F-F24A9C2EA790}" type="datetimeFigureOut">
              <a:rPr lang="en-US" smtClean="0"/>
              <a:pPr/>
              <a:t>11/10/2016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ADADA1-69DF-4832-8F3F-F24A9C2EA790}" type="datetimeFigureOut">
              <a:rPr lang="en-US" smtClean="0"/>
              <a:pPr/>
              <a:t>11/10/2016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ADADA1-69DF-4832-8F3F-F24A9C2EA790}" type="datetimeFigureOut">
              <a:rPr lang="en-US" smtClean="0"/>
              <a:pPr/>
              <a:t>11/10/2016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DADA1-69DF-4832-8F3F-F24A9C2EA790}" type="datetimeFigureOut">
              <a:rPr lang="en-US" smtClean="0"/>
              <a:pPr/>
              <a:t>11/10/2016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F07DC6-636F-44D2-849A-5D8B301FC8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embed/sGuXPpWt_sY?rel=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File IO and Strings</a:t>
            </a:r>
            <a:br>
              <a:rPr lang="en-US" dirty="0" smtClean="0"/>
            </a:br>
            <a:endParaRPr lang="en-US" dirty="0"/>
          </a:p>
        </p:txBody>
      </p:sp>
      <p:sp>
        <p:nvSpPr>
          <p:cNvPr id="3" name="Subtitle 2"/>
          <p:cNvSpPr>
            <a:spLocks noGrp="1"/>
          </p:cNvSpPr>
          <p:nvPr>
            <p:ph type="subTitle" idx="1"/>
          </p:nvPr>
        </p:nvSpPr>
        <p:spPr>
          <a:xfrm>
            <a:off x="1295400" y="5410200"/>
            <a:ext cx="6400800" cy="990600"/>
          </a:xfrm>
        </p:spPr>
        <p:txBody>
          <a:bodyPr>
            <a:normAutofit fontScale="70000" lnSpcReduction="20000"/>
          </a:bodyPr>
          <a:lstStyle/>
          <a:p>
            <a:r>
              <a:rPr lang="en-US" dirty="0" smtClean="0"/>
              <a:t>CIS 40 – Introduction to Programming in Python</a:t>
            </a:r>
          </a:p>
          <a:p>
            <a:r>
              <a:rPr lang="en-US" dirty="0" smtClean="0"/>
              <a:t>De Anza College</a:t>
            </a:r>
            <a:br>
              <a:rPr lang="en-US" dirty="0" smtClean="0"/>
            </a:br>
            <a:r>
              <a:rPr lang="en-US" sz="2900" dirty="0" smtClean="0"/>
              <a:t>Clare </a:t>
            </a:r>
            <a:r>
              <a:rPr lang="en-US" sz="2900" dirty="0"/>
              <a:t>N</a:t>
            </a:r>
            <a:r>
              <a:rPr lang="en-US" sz="2900" dirty="0" smtClean="0"/>
              <a:t>guyen</a:t>
            </a:r>
            <a:endParaRPr lang="en-US" sz="29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Demo</a:t>
            </a:r>
            <a:endParaRPr lang="en-US" sz="2400" dirty="0"/>
          </a:p>
        </p:txBody>
      </p:sp>
      <p:sp>
        <p:nvSpPr>
          <p:cNvPr id="3" name="Content Placeholder 2"/>
          <p:cNvSpPr>
            <a:spLocks noGrp="1"/>
          </p:cNvSpPr>
          <p:nvPr>
            <p:ph idx="1"/>
          </p:nvPr>
        </p:nvSpPr>
        <p:spPr>
          <a:xfrm>
            <a:off x="762000" y="838200"/>
            <a:ext cx="7543800" cy="5562600"/>
          </a:xfrm>
        </p:spPr>
        <p:txBody>
          <a:bodyPr>
            <a:noAutofit/>
          </a:bodyPr>
          <a:lstStyle/>
          <a:p>
            <a:pPr>
              <a:buNone/>
            </a:pPr>
            <a:endParaRPr lang="en-US" sz="2400" dirty="0" smtClean="0"/>
          </a:p>
          <a:p>
            <a:pPr>
              <a:buNone/>
            </a:pPr>
            <a:endParaRPr lang="en-US" sz="2400" dirty="0" smtClean="0"/>
          </a:p>
          <a:p>
            <a:pPr algn="ctr">
              <a:buNone/>
            </a:pPr>
            <a:r>
              <a:rPr lang="en-US" sz="2400" dirty="0" smtClean="0"/>
              <a:t>Click for a video </a:t>
            </a:r>
            <a:r>
              <a:rPr lang="en-US" sz="2400" dirty="0" smtClean="0">
                <a:solidFill>
                  <a:schemeClr val="tx2">
                    <a:lumMod val="60000"/>
                    <a:lumOff val="40000"/>
                  </a:schemeClr>
                </a:solidFill>
                <a:hlinkClick r:id="rId2"/>
              </a:rPr>
              <a:t>demo</a:t>
            </a:r>
            <a:r>
              <a:rPr lang="en-US" sz="2400" dirty="0" smtClean="0">
                <a:hlinkClick r:id="rId2"/>
              </a:rPr>
              <a:t> </a:t>
            </a:r>
            <a:r>
              <a:rPr lang="en-US" sz="2400" dirty="0" smtClean="0"/>
              <a:t>of file IO.</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String Operations</a:t>
            </a:r>
            <a:endParaRPr lang="en-US" sz="2400" dirty="0"/>
          </a:p>
        </p:txBody>
      </p:sp>
      <p:sp>
        <p:nvSpPr>
          <p:cNvPr id="3" name="Content Placeholder 2"/>
          <p:cNvSpPr>
            <a:spLocks noGrp="1"/>
          </p:cNvSpPr>
          <p:nvPr>
            <p:ph idx="1"/>
          </p:nvPr>
        </p:nvSpPr>
        <p:spPr>
          <a:xfrm>
            <a:off x="304800" y="838200"/>
            <a:ext cx="8458200" cy="5562600"/>
          </a:xfrm>
        </p:spPr>
        <p:txBody>
          <a:bodyPr>
            <a:noAutofit/>
          </a:bodyPr>
          <a:lstStyle/>
          <a:p>
            <a:r>
              <a:rPr lang="en-US" sz="2400" dirty="0" smtClean="0"/>
              <a:t>Since the data in the text file are strings, we review some string operators and function:</a:t>
            </a:r>
          </a:p>
          <a:p>
            <a:pPr lvl="1"/>
            <a:r>
              <a:rPr lang="en-US" sz="2400" dirty="0" smtClean="0"/>
              <a:t>str1 </a:t>
            </a:r>
            <a:r>
              <a:rPr lang="en-US" sz="2400" dirty="0" smtClean="0">
                <a:solidFill>
                  <a:schemeClr val="tx2">
                    <a:lumMod val="60000"/>
                    <a:lumOff val="40000"/>
                  </a:schemeClr>
                </a:solidFill>
              </a:rPr>
              <a:t>+</a:t>
            </a:r>
            <a:r>
              <a:rPr lang="en-US" sz="2400" dirty="0" smtClean="0"/>
              <a:t> str2  means str1 and str2 are joined end to end.</a:t>
            </a:r>
          </a:p>
          <a:p>
            <a:pPr lvl="1"/>
            <a:r>
              <a:rPr lang="en-US" sz="2400" dirty="0" smtClean="0"/>
              <a:t>str1 </a:t>
            </a:r>
            <a:r>
              <a:rPr lang="en-US" sz="2400" dirty="0" smtClean="0">
                <a:solidFill>
                  <a:schemeClr val="tx2">
                    <a:lumMod val="60000"/>
                    <a:lumOff val="40000"/>
                  </a:schemeClr>
                </a:solidFill>
              </a:rPr>
              <a:t>*</a:t>
            </a:r>
            <a:r>
              <a:rPr lang="en-US" sz="2400" dirty="0" smtClean="0"/>
              <a:t> 4  means str1 is repeated 4 times, joined end to end.</a:t>
            </a:r>
          </a:p>
          <a:p>
            <a:pPr lvl="1"/>
            <a:r>
              <a:rPr lang="en-US" sz="2400" dirty="0" smtClean="0"/>
              <a:t>str1 </a:t>
            </a:r>
            <a:r>
              <a:rPr lang="en-US" sz="2400" dirty="0" smtClean="0">
                <a:solidFill>
                  <a:schemeClr val="tx2">
                    <a:lumMod val="60000"/>
                    <a:lumOff val="40000"/>
                  </a:schemeClr>
                </a:solidFill>
              </a:rPr>
              <a:t>==</a:t>
            </a:r>
            <a:r>
              <a:rPr lang="en-US" sz="2400" dirty="0" smtClean="0"/>
              <a:t> str2    returns True if str1 and str2 are identical (every character is the same).</a:t>
            </a:r>
          </a:p>
          <a:p>
            <a:pPr lvl="1"/>
            <a:r>
              <a:rPr lang="en-US" sz="2400" dirty="0" err="1" smtClean="0">
                <a:solidFill>
                  <a:schemeClr val="tx2">
                    <a:lumMod val="60000"/>
                    <a:lumOff val="40000"/>
                  </a:schemeClr>
                </a:solidFill>
              </a:rPr>
              <a:t>len</a:t>
            </a:r>
            <a:r>
              <a:rPr lang="en-US" sz="2400" dirty="0" smtClean="0">
                <a:solidFill>
                  <a:schemeClr val="tx2">
                    <a:lumMod val="60000"/>
                    <a:lumOff val="40000"/>
                  </a:schemeClr>
                </a:solidFill>
              </a:rPr>
              <a:t>(</a:t>
            </a:r>
            <a:r>
              <a:rPr lang="en-US" sz="2400" dirty="0" smtClean="0"/>
              <a:t>str1</a:t>
            </a:r>
            <a:r>
              <a:rPr lang="en-US" sz="2400" dirty="0" smtClean="0">
                <a:solidFill>
                  <a:schemeClr val="tx2">
                    <a:lumMod val="60000"/>
                    <a:lumOff val="40000"/>
                  </a:schemeClr>
                </a:solidFill>
              </a:rPr>
              <a:t>)</a:t>
            </a:r>
            <a:r>
              <a:rPr lang="en-US" sz="2400" dirty="0" smtClean="0"/>
              <a:t>  returns the total number of characters in str1.</a:t>
            </a:r>
          </a:p>
          <a:p>
            <a:pPr lvl="1"/>
            <a:r>
              <a:rPr lang="en-US" sz="2400" dirty="0" smtClean="0"/>
              <a:t>A newline character is </a:t>
            </a:r>
            <a:r>
              <a:rPr lang="en-US" sz="2400" dirty="0" smtClean="0">
                <a:solidFill>
                  <a:schemeClr val="tx2">
                    <a:lumMod val="60000"/>
                    <a:lumOff val="40000"/>
                  </a:schemeClr>
                </a:solidFill>
              </a:rPr>
              <a:t>\n </a:t>
            </a:r>
            <a:r>
              <a:rPr lang="en-US" sz="2400" dirty="0" smtClean="0"/>
              <a:t>and causes the </a:t>
            </a:r>
            <a:r>
              <a:rPr lang="en-US" sz="2400" dirty="0" smtClean="0">
                <a:solidFill>
                  <a:schemeClr val="tx2">
                    <a:lumMod val="60000"/>
                    <a:lumOff val="40000"/>
                  </a:schemeClr>
                </a:solidFill>
              </a:rPr>
              <a:t>print</a:t>
            </a:r>
            <a:r>
              <a:rPr lang="en-US" sz="2400" dirty="0" smtClean="0"/>
              <a:t> function to move to the next line of output. </a:t>
            </a:r>
            <a:br>
              <a:rPr lang="en-US" sz="2400" dirty="0" smtClean="0"/>
            </a:br>
            <a:r>
              <a:rPr lang="en-US" sz="2400" dirty="0" smtClean="0"/>
              <a:t>Example: the string “a\</a:t>
            </a:r>
            <a:r>
              <a:rPr lang="en-US" sz="2400" dirty="0" err="1" smtClean="0"/>
              <a:t>nb</a:t>
            </a:r>
            <a:r>
              <a:rPr lang="en-US" sz="2400" dirty="0" smtClean="0"/>
              <a:t>\</a:t>
            </a:r>
            <a:r>
              <a:rPr lang="en-US" sz="2400" dirty="0" err="1" smtClean="0"/>
              <a:t>nc</a:t>
            </a:r>
            <a:r>
              <a:rPr lang="en-US" sz="2400" dirty="0" smtClean="0"/>
              <a:t>\n” has 6 characters and will print 4 lines of text.</a:t>
            </a:r>
            <a:br>
              <a:rPr lang="en-US" sz="2400" dirty="0" smtClean="0"/>
            </a:br>
            <a:r>
              <a:rPr lang="en-US" sz="2400" dirty="0" smtClean="0"/>
              <a:t>                      </a:t>
            </a:r>
          </a:p>
          <a:p>
            <a:pPr lvl="1">
              <a:spcBef>
                <a:spcPts val="0"/>
              </a:spcBef>
              <a:buNone/>
            </a:pPr>
            <a:r>
              <a:rPr lang="en-US" sz="2400" dirty="0" smtClean="0"/>
              <a:t>			   </a:t>
            </a:r>
            <a:endParaRPr lang="en-US" sz="2400" dirty="0" smtClean="0">
              <a:solidFill>
                <a:schemeClr val="tx2">
                  <a:lumMod val="60000"/>
                  <a:lumOff val="40000"/>
                </a:schemeClr>
              </a:solidFill>
            </a:endParaRPr>
          </a:p>
        </p:txBody>
      </p:sp>
      <p:pic>
        <p:nvPicPr>
          <p:cNvPr id="4" name="Picture 3" descr="mod8_5.PNG"/>
          <p:cNvPicPr>
            <a:picLocks noChangeAspect="1"/>
          </p:cNvPicPr>
          <p:nvPr/>
        </p:nvPicPr>
        <p:blipFill>
          <a:blip r:embed="rId2" cstate="print"/>
          <a:stretch>
            <a:fillRect/>
          </a:stretch>
        </p:blipFill>
        <p:spPr>
          <a:xfrm>
            <a:off x="4038600" y="5334000"/>
            <a:ext cx="401983" cy="1066800"/>
          </a:xfrm>
          <a:prstGeom prst="rect">
            <a:avLst/>
          </a:prstGeom>
          <a:ln>
            <a:solidFill>
              <a:schemeClr val="tx1"/>
            </a:solidFill>
          </a:ln>
        </p:spPr>
      </p:pic>
      <p:sp>
        <p:nvSpPr>
          <p:cNvPr id="5" name="TextBox 4"/>
          <p:cNvSpPr txBox="1"/>
          <p:nvPr/>
        </p:nvSpPr>
        <p:spPr>
          <a:xfrm>
            <a:off x="3124200" y="5257800"/>
            <a:ext cx="742511" cy="1200329"/>
          </a:xfrm>
          <a:prstGeom prst="rect">
            <a:avLst/>
          </a:prstGeom>
          <a:noFill/>
        </p:spPr>
        <p:txBody>
          <a:bodyPr wrap="none" rtlCol="0">
            <a:spAutoFit/>
          </a:bodyPr>
          <a:lstStyle/>
          <a:p>
            <a:r>
              <a:rPr lang="en-US" dirty="0" smtClean="0"/>
              <a:t>Line 1</a:t>
            </a:r>
          </a:p>
          <a:p>
            <a:r>
              <a:rPr lang="en-US" dirty="0" smtClean="0"/>
              <a:t>Line 2</a:t>
            </a:r>
          </a:p>
          <a:p>
            <a:r>
              <a:rPr lang="en-US" dirty="0" smtClean="0"/>
              <a:t>Line 3</a:t>
            </a:r>
          </a:p>
          <a:p>
            <a:r>
              <a:rPr lang="en-US" dirty="0" smtClean="0"/>
              <a:t>Line 4</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String Methods </a:t>
            </a:r>
            <a:r>
              <a:rPr lang="en-US" sz="2800" dirty="0" smtClean="0"/>
              <a:t>(1 of 3)</a:t>
            </a:r>
            <a:endParaRPr lang="en-US" sz="2800" dirty="0"/>
          </a:p>
        </p:txBody>
      </p:sp>
      <p:sp>
        <p:nvSpPr>
          <p:cNvPr id="3" name="Content Placeholder 2"/>
          <p:cNvSpPr>
            <a:spLocks noGrp="1"/>
          </p:cNvSpPr>
          <p:nvPr>
            <p:ph idx="1"/>
          </p:nvPr>
        </p:nvSpPr>
        <p:spPr>
          <a:xfrm>
            <a:off x="457200" y="838200"/>
            <a:ext cx="8153400" cy="5562600"/>
          </a:xfrm>
        </p:spPr>
        <p:txBody>
          <a:bodyPr>
            <a:noAutofit/>
          </a:bodyPr>
          <a:lstStyle/>
          <a:p>
            <a:r>
              <a:rPr lang="en-US" sz="2400" dirty="0" smtClean="0"/>
              <a:t>Just like how the turtle object has many methods that can help us draw on screen, the string is also an object that has many methods that can help us manipulate the characters in the string.</a:t>
            </a:r>
          </a:p>
          <a:p>
            <a:r>
              <a:rPr lang="en-US" sz="2400" dirty="0" smtClean="0"/>
              <a:t>In the following discussion of string methods, the variable s is a string object and we call string methods with this s object.</a:t>
            </a:r>
          </a:p>
          <a:p>
            <a:r>
              <a:rPr lang="en-US" sz="2400" dirty="0" err="1" smtClean="0"/>
              <a:t>s</a:t>
            </a:r>
            <a:r>
              <a:rPr lang="en-US" sz="2400" dirty="0" err="1" smtClean="0">
                <a:solidFill>
                  <a:schemeClr val="tx2">
                    <a:lumMod val="60000"/>
                    <a:lumOff val="40000"/>
                  </a:schemeClr>
                </a:solidFill>
              </a:rPr>
              <a:t>.rstrip</a:t>
            </a:r>
            <a:r>
              <a:rPr lang="en-US" sz="2400" dirty="0" smtClean="0">
                <a:solidFill>
                  <a:schemeClr val="tx2">
                    <a:lumMod val="60000"/>
                    <a:lumOff val="40000"/>
                  </a:schemeClr>
                </a:solidFill>
              </a:rPr>
              <a:t>()</a:t>
            </a:r>
            <a:r>
              <a:rPr lang="en-US" sz="2400" dirty="0" smtClean="0"/>
              <a:t>:</a:t>
            </a:r>
            <a:r>
              <a:rPr lang="en-US" sz="2400" dirty="0" smtClean="0">
                <a:solidFill>
                  <a:schemeClr val="tx2">
                    <a:lumMod val="60000"/>
                    <a:lumOff val="40000"/>
                  </a:schemeClr>
                </a:solidFill>
              </a:rPr>
              <a:t>   </a:t>
            </a:r>
            <a:r>
              <a:rPr lang="en-US" sz="2400" dirty="0" smtClean="0"/>
              <a:t>returns s without the newline character at the end</a:t>
            </a:r>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p:txBody>
      </p:sp>
      <p:grpSp>
        <p:nvGrpSpPr>
          <p:cNvPr id="16" name="Group 15"/>
          <p:cNvGrpSpPr/>
          <p:nvPr/>
        </p:nvGrpSpPr>
        <p:grpSpPr>
          <a:xfrm>
            <a:off x="1219200" y="3886200"/>
            <a:ext cx="5172840" cy="1789331"/>
            <a:chOff x="1219200" y="3886200"/>
            <a:chExt cx="5172840" cy="1789331"/>
          </a:xfrm>
        </p:grpSpPr>
        <p:sp>
          <p:nvSpPr>
            <p:cNvPr id="5" name="TextBox 4"/>
            <p:cNvSpPr txBox="1"/>
            <p:nvPr/>
          </p:nvSpPr>
          <p:spPr>
            <a:xfrm>
              <a:off x="1219200" y="4191000"/>
              <a:ext cx="1143000" cy="646331"/>
            </a:xfrm>
            <a:prstGeom prst="rect">
              <a:avLst/>
            </a:prstGeom>
            <a:noFill/>
          </p:spPr>
          <p:txBody>
            <a:bodyPr wrap="square" rtlCol="0">
              <a:spAutoFit/>
            </a:bodyPr>
            <a:lstStyle/>
            <a:p>
              <a:r>
                <a:rPr lang="en-US" dirty="0" smtClean="0">
                  <a:solidFill>
                    <a:srgbClr val="C00000"/>
                  </a:solidFill>
                </a:rPr>
                <a:t>blank line </a:t>
              </a:r>
            </a:p>
            <a:p>
              <a:r>
                <a:rPr lang="en-US" dirty="0" smtClean="0">
                  <a:solidFill>
                    <a:srgbClr val="C00000"/>
                  </a:solidFill>
                </a:rPr>
                <a:t>due to \n</a:t>
              </a:r>
              <a:endParaRPr lang="en-US" dirty="0">
                <a:solidFill>
                  <a:srgbClr val="C00000"/>
                </a:solidFill>
              </a:endParaRPr>
            </a:p>
          </p:txBody>
        </p:sp>
        <p:sp>
          <p:nvSpPr>
            <p:cNvPr id="12" name="TextBox 11"/>
            <p:cNvSpPr txBox="1"/>
            <p:nvPr/>
          </p:nvSpPr>
          <p:spPr>
            <a:xfrm>
              <a:off x="1524000" y="5029200"/>
              <a:ext cx="1143000" cy="646331"/>
            </a:xfrm>
            <a:prstGeom prst="rect">
              <a:avLst/>
            </a:prstGeom>
            <a:noFill/>
          </p:spPr>
          <p:txBody>
            <a:bodyPr wrap="square" rtlCol="0">
              <a:spAutoFit/>
            </a:bodyPr>
            <a:lstStyle/>
            <a:p>
              <a:r>
                <a:rPr lang="en-US" dirty="0" smtClean="0">
                  <a:solidFill>
                    <a:srgbClr val="C00000"/>
                  </a:solidFill>
                </a:rPr>
                <a:t>no more blank line </a:t>
              </a:r>
            </a:p>
          </p:txBody>
        </p:sp>
        <p:cxnSp>
          <p:nvCxnSpPr>
            <p:cNvPr id="13" name="Straight Arrow Connector 12"/>
            <p:cNvCxnSpPr/>
            <p:nvPr/>
          </p:nvCxnSpPr>
          <p:spPr>
            <a:xfrm flipV="1">
              <a:off x="2514600" y="5334000"/>
              <a:ext cx="457200" cy="76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5" name="Picture 14" descr="Capture.PNG"/>
            <p:cNvPicPr>
              <a:picLocks noChangeAspect="1"/>
            </p:cNvPicPr>
            <p:nvPr/>
          </p:nvPicPr>
          <p:blipFill>
            <a:blip r:embed="rId2" cstate="print"/>
            <a:stretch>
              <a:fillRect/>
            </a:stretch>
          </p:blipFill>
          <p:spPr>
            <a:xfrm>
              <a:off x="3048000" y="3886200"/>
              <a:ext cx="3344040" cy="1752600"/>
            </a:xfrm>
            <a:prstGeom prst="rect">
              <a:avLst/>
            </a:prstGeom>
            <a:ln>
              <a:solidFill>
                <a:schemeClr val="tx1"/>
              </a:solidFill>
            </a:ln>
          </p:spPr>
        </p:pic>
        <p:cxnSp>
          <p:nvCxnSpPr>
            <p:cNvPr id="7" name="Straight Arrow Connector 6"/>
            <p:cNvCxnSpPr/>
            <p:nvPr/>
          </p:nvCxnSpPr>
          <p:spPr>
            <a:xfrm>
              <a:off x="2286000" y="4648200"/>
              <a:ext cx="9144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String Methods </a:t>
            </a:r>
            <a:r>
              <a:rPr lang="en-US" sz="2800" dirty="0" smtClean="0"/>
              <a:t>(2 of 3)</a:t>
            </a:r>
            <a:endParaRPr lang="en-US" sz="2800" dirty="0"/>
          </a:p>
        </p:txBody>
      </p:sp>
      <p:sp>
        <p:nvSpPr>
          <p:cNvPr id="3" name="Content Placeholder 2"/>
          <p:cNvSpPr>
            <a:spLocks noGrp="1"/>
          </p:cNvSpPr>
          <p:nvPr>
            <p:ph idx="1"/>
          </p:nvPr>
        </p:nvSpPr>
        <p:spPr>
          <a:xfrm>
            <a:off x="533400" y="838200"/>
            <a:ext cx="8153400" cy="5562600"/>
          </a:xfrm>
        </p:spPr>
        <p:txBody>
          <a:bodyPr>
            <a:noAutofit/>
          </a:bodyPr>
          <a:lstStyle/>
          <a:p>
            <a:r>
              <a:rPr lang="en-US" sz="2400" dirty="0" err="1" smtClean="0"/>
              <a:t>s</a:t>
            </a:r>
            <a:r>
              <a:rPr lang="en-US" sz="2400" dirty="0" err="1" smtClean="0">
                <a:solidFill>
                  <a:schemeClr val="tx2">
                    <a:lumMod val="60000"/>
                    <a:lumOff val="40000"/>
                  </a:schemeClr>
                </a:solidFill>
              </a:rPr>
              <a:t>.find</a:t>
            </a:r>
            <a:r>
              <a:rPr lang="en-US" sz="2400" dirty="0" smtClean="0">
                <a:solidFill>
                  <a:schemeClr val="tx2">
                    <a:lumMod val="60000"/>
                    <a:lumOff val="40000"/>
                  </a:schemeClr>
                </a:solidFill>
              </a:rPr>
              <a:t>(“</a:t>
            </a:r>
            <a:r>
              <a:rPr lang="en-US" sz="2400" dirty="0" smtClean="0"/>
              <a:t>text</a:t>
            </a:r>
            <a:r>
              <a:rPr lang="en-US" sz="2400" dirty="0" smtClean="0">
                <a:solidFill>
                  <a:schemeClr val="tx2">
                    <a:lumMod val="60000"/>
                    <a:lumOff val="40000"/>
                  </a:schemeClr>
                </a:solidFill>
              </a:rPr>
              <a:t>”)</a:t>
            </a:r>
            <a:r>
              <a:rPr lang="en-US" sz="2400" dirty="0" smtClean="0"/>
              <a:t>: </a:t>
            </a:r>
            <a:r>
              <a:rPr lang="en-US" sz="2400" dirty="0" smtClean="0">
                <a:solidFill>
                  <a:schemeClr val="tx2">
                    <a:lumMod val="60000"/>
                    <a:lumOff val="40000"/>
                  </a:schemeClr>
                </a:solidFill>
              </a:rPr>
              <a:t> </a:t>
            </a:r>
          </a:p>
          <a:p>
            <a:pPr lvl="1">
              <a:spcBef>
                <a:spcPts val="0"/>
              </a:spcBef>
            </a:pPr>
            <a:r>
              <a:rPr lang="en-US" sz="2400" dirty="0" smtClean="0"/>
              <a:t>returns -1, if “text” is not part of s</a:t>
            </a:r>
          </a:p>
          <a:p>
            <a:pPr lvl="1">
              <a:spcBef>
                <a:spcPts val="0"/>
              </a:spcBef>
            </a:pPr>
            <a:r>
              <a:rPr lang="en-US" sz="2400" dirty="0" smtClean="0"/>
              <a:t>returns the position of “text” in s,  if s contains “text”</a:t>
            </a:r>
          </a:p>
          <a:p>
            <a:pPr lvl="1">
              <a:spcBef>
                <a:spcPts val="0"/>
              </a:spcBef>
            </a:pPr>
            <a:r>
              <a:rPr lang="en-US" sz="2400" dirty="0" smtClean="0"/>
              <a:t>position starts at 0 for the beginning of the string, and counts up with each character in the string</a:t>
            </a:r>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lvl="1">
              <a:buNone/>
            </a:pPr>
            <a:endParaRPr lang="en-US" sz="2400" dirty="0" smtClean="0"/>
          </a:p>
        </p:txBody>
      </p:sp>
      <p:pic>
        <p:nvPicPr>
          <p:cNvPr id="5" name="Picture 4" descr="Capture1.PNG"/>
          <p:cNvPicPr>
            <a:picLocks noChangeAspect="1"/>
          </p:cNvPicPr>
          <p:nvPr/>
        </p:nvPicPr>
        <p:blipFill>
          <a:blip r:embed="rId2" cstate="print"/>
          <a:stretch>
            <a:fillRect/>
          </a:stretch>
        </p:blipFill>
        <p:spPr>
          <a:xfrm>
            <a:off x="2743200" y="2819400"/>
            <a:ext cx="2590800" cy="1530927"/>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String Methods </a:t>
            </a:r>
            <a:r>
              <a:rPr lang="en-US" sz="2800" dirty="0" smtClean="0"/>
              <a:t>(3 of 3)</a:t>
            </a:r>
            <a:endParaRPr lang="en-US" sz="2800" dirty="0"/>
          </a:p>
        </p:txBody>
      </p:sp>
      <p:sp>
        <p:nvSpPr>
          <p:cNvPr id="3" name="Content Placeholder 2"/>
          <p:cNvSpPr>
            <a:spLocks noGrp="1"/>
          </p:cNvSpPr>
          <p:nvPr>
            <p:ph idx="1"/>
          </p:nvPr>
        </p:nvSpPr>
        <p:spPr>
          <a:xfrm>
            <a:off x="304800" y="838200"/>
            <a:ext cx="8610600" cy="5562600"/>
          </a:xfrm>
        </p:spPr>
        <p:txBody>
          <a:bodyPr>
            <a:noAutofit/>
          </a:bodyPr>
          <a:lstStyle/>
          <a:p>
            <a:r>
              <a:rPr lang="en-US" sz="2400" dirty="0" err="1" smtClean="0"/>
              <a:t>s</a:t>
            </a:r>
            <a:r>
              <a:rPr lang="en-US" sz="2400" dirty="0" err="1" smtClean="0">
                <a:solidFill>
                  <a:schemeClr val="tx2">
                    <a:lumMod val="60000"/>
                    <a:lumOff val="40000"/>
                  </a:schemeClr>
                </a:solidFill>
              </a:rPr>
              <a:t>.replace</a:t>
            </a:r>
            <a:r>
              <a:rPr lang="en-US" sz="2400" dirty="0" smtClean="0">
                <a:solidFill>
                  <a:schemeClr val="tx2">
                    <a:lumMod val="60000"/>
                    <a:lumOff val="40000"/>
                  </a:schemeClr>
                </a:solidFill>
              </a:rPr>
              <a:t>(</a:t>
            </a:r>
            <a:r>
              <a:rPr lang="en-US" sz="2400" dirty="0" smtClean="0"/>
              <a:t>“</a:t>
            </a:r>
            <a:r>
              <a:rPr lang="en-US" sz="2400" dirty="0" err="1" smtClean="0"/>
              <a:t>old_text</a:t>
            </a:r>
            <a:r>
              <a:rPr lang="en-US" sz="2400" dirty="0" smtClean="0"/>
              <a:t>”, “</a:t>
            </a:r>
            <a:r>
              <a:rPr lang="en-US" sz="2400" dirty="0" err="1" smtClean="0"/>
              <a:t>new_text</a:t>
            </a:r>
            <a:r>
              <a:rPr lang="en-US" sz="2400" dirty="0" smtClean="0"/>
              <a:t>”, num</a:t>
            </a:r>
            <a:r>
              <a:rPr lang="en-US" sz="2400" dirty="0" smtClean="0">
                <a:solidFill>
                  <a:schemeClr val="tx2">
                    <a:lumMod val="60000"/>
                    <a:lumOff val="40000"/>
                  </a:schemeClr>
                </a:solidFill>
              </a:rPr>
              <a:t>)</a:t>
            </a:r>
            <a:r>
              <a:rPr lang="en-US" sz="2400" dirty="0" smtClean="0"/>
              <a:t>:</a:t>
            </a:r>
          </a:p>
          <a:p>
            <a:pPr lvl="1"/>
            <a:r>
              <a:rPr lang="en-US" sz="2400" dirty="0" smtClean="0"/>
              <a:t>replaces </a:t>
            </a:r>
            <a:r>
              <a:rPr lang="en-US" sz="2400" dirty="0" err="1" smtClean="0"/>
              <a:t>old_text</a:t>
            </a:r>
            <a:r>
              <a:rPr lang="en-US" sz="2400" dirty="0" smtClean="0"/>
              <a:t> </a:t>
            </a:r>
            <a:r>
              <a:rPr lang="en-US" sz="2400" smtClean="0"/>
              <a:t>in </a:t>
            </a:r>
            <a:r>
              <a:rPr lang="en-US" sz="2400" smtClean="0"/>
              <a:t>s </a:t>
            </a:r>
            <a:r>
              <a:rPr lang="en-US" sz="2400" dirty="0" smtClean="0"/>
              <a:t>with </a:t>
            </a:r>
            <a:r>
              <a:rPr lang="en-US" sz="2400" dirty="0" err="1" smtClean="0"/>
              <a:t>new_text</a:t>
            </a:r>
            <a:r>
              <a:rPr lang="en-US" sz="2400" dirty="0" smtClean="0"/>
              <a:t> in s</a:t>
            </a:r>
          </a:p>
          <a:p>
            <a:pPr lvl="1"/>
            <a:r>
              <a:rPr lang="en-US" sz="2400" dirty="0" smtClean="0"/>
              <a:t>num is optional:</a:t>
            </a:r>
          </a:p>
          <a:p>
            <a:pPr lvl="2">
              <a:spcBef>
                <a:spcPts val="0"/>
              </a:spcBef>
            </a:pPr>
            <a:r>
              <a:rPr lang="en-US" dirty="0" smtClean="0"/>
              <a:t>no num value: replace all instances of </a:t>
            </a:r>
            <a:r>
              <a:rPr lang="en-US" dirty="0" err="1" smtClean="0"/>
              <a:t>old_text</a:t>
            </a:r>
            <a:endParaRPr lang="en-US" dirty="0" smtClean="0"/>
          </a:p>
          <a:p>
            <a:pPr lvl="2">
              <a:spcBef>
                <a:spcPts val="0"/>
              </a:spcBef>
            </a:pPr>
            <a:r>
              <a:rPr lang="en-US" dirty="0" smtClean="0"/>
              <a:t>with num value: replace num instances of </a:t>
            </a:r>
            <a:r>
              <a:rPr lang="en-US" dirty="0" err="1" smtClean="0"/>
              <a:t>old_text</a:t>
            </a:r>
            <a:endParaRPr lang="en-US" dirty="0" smtClean="0"/>
          </a:p>
          <a:p>
            <a:pPr lvl="2">
              <a:buNone/>
            </a:pPr>
            <a:endParaRPr lang="en-US" dirty="0" smtClean="0"/>
          </a:p>
          <a:p>
            <a:pPr lvl="2">
              <a:buNone/>
            </a:pPr>
            <a:endParaRPr lang="en-US" dirty="0" smtClean="0"/>
          </a:p>
          <a:p>
            <a:pPr lvl="2">
              <a:buNone/>
            </a:pPr>
            <a:endParaRPr lang="en-US" dirty="0" smtClean="0"/>
          </a:p>
          <a:p>
            <a:pPr lvl="2">
              <a:buNone/>
            </a:pPr>
            <a:endParaRPr lang="en-US" dirty="0" smtClean="0"/>
          </a:p>
          <a:p>
            <a:pPr lvl="2">
              <a:buNone/>
            </a:pPr>
            <a:endParaRPr lang="en-US" dirty="0" smtClean="0"/>
          </a:p>
          <a:p>
            <a:pPr lvl="2">
              <a:buNone/>
            </a:pPr>
            <a:endParaRPr lang="en-US" dirty="0" smtClean="0"/>
          </a:p>
          <a:p>
            <a:r>
              <a:rPr lang="en-US" sz="2400" dirty="0" smtClean="0"/>
              <a:t>There are many other string functions that are useful to work with text strings. They are covered in the next Python course.</a:t>
            </a:r>
          </a:p>
          <a:p>
            <a:pPr lvl="1">
              <a:buNone/>
            </a:pPr>
            <a:endParaRPr lang="en-US" sz="2400" dirty="0" smtClean="0"/>
          </a:p>
        </p:txBody>
      </p:sp>
      <p:pic>
        <p:nvPicPr>
          <p:cNvPr id="6" name="Picture 5" descr="Capture2.PNG"/>
          <p:cNvPicPr>
            <a:picLocks noChangeAspect="1"/>
          </p:cNvPicPr>
          <p:nvPr/>
        </p:nvPicPr>
        <p:blipFill>
          <a:blip r:embed="rId2" cstate="print"/>
          <a:stretch>
            <a:fillRect/>
          </a:stretch>
        </p:blipFill>
        <p:spPr>
          <a:xfrm>
            <a:off x="2438400" y="2971800"/>
            <a:ext cx="3488290" cy="2362200"/>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Strings and the </a:t>
            </a:r>
            <a:r>
              <a:rPr lang="en-US" dirty="0" smtClean="0">
                <a:solidFill>
                  <a:schemeClr val="tx2">
                    <a:lumMod val="60000"/>
                    <a:lumOff val="40000"/>
                  </a:schemeClr>
                </a:solidFill>
              </a:rPr>
              <a:t>in</a:t>
            </a:r>
            <a:r>
              <a:rPr lang="en-US" dirty="0" smtClean="0"/>
              <a:t> Operator</a:t>
            </a:r>
            <a:endParaRPr lang="en-US" sz="2400" dirty="0"/>
          </a:p>
        </p:txBody>
      </p:sp>
      <p:sp>
        <p:nvSpPr>
          <p:cNvPr id="3" name="Content Placeholder 2"/>
          <p:cNvSpPr>
            <a:spLocks noGrp="1"/>
          </p:cNvSpPr>
          <p:nvPr>
            <p:ph idx="1"/>
          </p:nvPr>
        </p:nvSpPr>
        <p:spPr>
          <a:xfrm>
            <a:off x="304800" y="838200"/>
            <a:ext cx="8610600" cy="5562600"/>
          </a:xfrm>
        </p:spPr>
        <p:txBody>
          <a:bodyPr>
            <a:noAutofit/>
          </a:bodyPr>
          <a:lstStyle/>
          <a:p>
            <a:r>
              <a:rPr lang="en-US" sz="2400" dirty="0" smtClean="0"/>
              <a:t>A </a:t>
            </a:r>
            <a:r>
              <a:rPr lang="en-US" sz="2400" i="1" dirty="0" smtClean="0"/>
              <a:t>substring</a:t>
            </a:r>
            <a:r>
              <a:rPr lang="en-US" sz="2400" dirty="0" smtClean="0"/>
              <a:t> is a part of a string. </a:t>
            </a:r>
            <a:br>
              <a:rPr lang="en-US" sz="2400" dirty="0" smtClean="0"/>
            </a:br>
            <a:r>
              <a:rPr lang="en-US" sz="2400" dirty="0" smtClean="0"/>
              <a:t>Example:    “all” and “low” are both substrings of “swallow”</a:t>
            </a:r>
          </a:p>
          <a:p>
            <a:r>
              <a:rPr lang="en-US" sz="2400" dirty="0" smtClean="0"/>
              <a:t>The </a:t>
            </a:r>
            <a:r>
              <a:rPr lang="en-US" sz="2400" dirty="0" smtClean="0">
                <a:solidFill>
                  <a:schemeClr val="tx2">
                    <a:lumMod val="60000"/>
                    <a:lumOff val="40000"/>
                  </a:schemeClr>
                </a:solidFill>
              </a:rPr>
              <a:t>in</a:t>
            </a:r>
            <a:r>
              <a:rPr lang="en-US" sz="2400" dirty="0" smtClean="0"/>
              <a:t> operator returns a Boolean to indicate whether a string is a substring of a larger string.</a:t>
            </a:r>
          </a:p>
          <a:p>
            <a:r>
              <a:rPr lang="en-US" sz="2400" dirty="0" smtClean="0"/>
              <a:t>Example: </a:t>
            </a:r>
          </a:p>
          <a:p>
            <a:pPr lvl="1">
              <a:buNone/>
            </a:pPr>
            <a:endParaRPr lang="en-US" sz="2400" dirty="0" smtClean="0"/>
          </a:p>
          <a:p>
            <a:pPr lvl="1">
              <a:spcBef>
                <a:spcPts val="0"/>
              </a:spcBef>
              <a:buNone/>
            </a:pPr>
            <a:endParaRPr lang="en-US" sz="2400" dirty="0" smtClean="0"/>
          </a:p>
          <a:p>
            <a:pPr lvl="1">
              <a:spcBef>
                <a:spcPts val="0"/>
              </a:spcBef>
              <a:buNone/>
            </a:pPr>
            <a:endParaRPr lang="en-US" sz="2400" dirty="0" smtClean="0"/>
          </a:p>
          <a:p>
            <a:r>
              <a:rPr lang="en-US" sz="2400" dirty="0" smtClean="0"/>
              <a:t>When used with a </a:t>
            </a:r>
            <a:r>
              <a:rPr lang="en-US" sz="2400" dirty="0" smtClean="0">
                <a:solidFill>
                  <a:schemeClr val="tx2">
                    <a:lumMod val="60000"/>
                    <a:lumOff val="40000"/>
                  </a:schemeClr>
                </a:solidFill>
              </a:rPr>
              <a:t>for</a:t>
            </a:r>
            <a:r>
              <a:rPr lang="en-US" sz="2400" dirty="0" smtClean="0"/>
              <a:t> loop, the </a:t>
            </a:r>
            <a:r>
              <a:rPr lang="en-US" sz="2400" dirty="0" smtClean="0">
                <a:solidFill>
                  <a:schemeClr val="tx2">
                    <a:lumMod val="60000"/>
                    <a:lumOff val="40000"/>
                  </a:schemeClr>
                </a:solidFill>
              </a:rPr>
              <a:t>in</a:t>
            </a:r>
            <a:r>
              <a:rPr lang="en-US" sz="2400" dirty="0" smtClean="0"/>
              <a:t> operator separates each character of the string into the iteration variable.</a:t>
            </a:r>
          </a:p>
          <a:p>
            <a:r>
              <a:rPr lang="en-US" sz="2400" dirty="0" smtClean="0"/>
              <a:t>Example:</a:t>
            </a:r>
          </a:p>
        </p:txBody>
      </p:sp>
      <p:pic>
        <p:nvPicPr>
          <p:cNvPr id="5" name="Picture 4" descr="mod8_7.PNG"/>
          <p:cNvPicPr>
            <a:picLocks noChangeAspect="1"/>
          </p:cNvPicPr>
          <p:nvPr/>
        </p:nvPicPr>
        <p:blipFill>
          <a:blip r:embed="rId2" cstate="print"/>
          <a:stretch>
            <a:fillRect/>
          </a:stretch>
        </p:blipFill>
        <p:spPr>
          <a:xfrm>
            <a:off x="2667000" y="2590800"/>
            <a:ext cx="3200400" cy="1395769"/>
          </a:xfrm>
          <a:prstGeom prst="rect">
            <a:avLst/>
          </a:prstGeom>
          <a:ln>
            <a:solidFill>
              <a:schemeClr val="accent1"/>
            </a:solidFill>
          </a:ln>
        </p:spPr>
      </p:pic>
      <p:pic>
        <p:nvPicPr>
          <p:cNvPr id="6" name="Picture 5" descr="mod8_8.PNG"/>
          <p:cNvPicPr>
            <a:picLocks noChangeAspect="1"/>
          </p:cNvPicPr>
          <p:nvPr/>
        </p:nvPicPr>
        <p:blipFill>
          <a:blip r:embed="rId3" cstate="print"/>
          <a:stretch>
            <a:fillRect/>
          </a:stretch>
        </p:blipFill>
        <p:spPr>
          <a:xfrm>
            <a:off x="2514601" y="5127708"/>
            <a:ext cx="2514600" cy="736157"/>
          </a:xfrm>
          <a:prstGeom prst="rect">
            <a:avLst/>
          </a:prstGeom>
          <a:ln>
            <a:solidFill>
              <a:schemeClr val="accent1"/>
            </a:solidFill>
          </a:ln>
        </p:spPr>
      </p:pic>
      <p:pic>
        <p:nvPicPr>
          <p:cNvPr id="7" name="Picture 6" descr="mod8_9.PNG"/>
          <p:cNvPicPr>
            <a:picLocks noChangeAspect="1"/>
          </p:cNvPicPr>
          <p:nvPr/>
        </p:nvPicPr>
        <p:blipFill>
          <a:blip r:embed="rId4" cstate="print"/>
          <a:stretch>
            <a:fillRect/>
          </a:stretch>
        </p:blipFill>
        <p:spPr>
          <a:xfrm>
            <a:off x="6781800" y="4953000"/>
            <a:ext cx="502479" cy="1600200"/>
          </a:xfrm>
          <a:prstGeom prst="rect">
            <a:avLst/>
          </a:prstGeom>
          <a:ln>
            <a:solidFill>
              <a:schemeClr val="accent1"/>
            </a:solidFill>
          </a:ln>
        </p:spPr>
      </p:pic>
      <p:sp>
        <p:nvSpPr>
          <p:cNvPr id="8" name="TextBox 7"/>
          <p:cNvSpPr txBox="1"/>
          <p:nvPr/>
        </p:nvSpPr>
        <p:spPr>
          <a:xfrm>
            <a:off x="5791200" y="5334000"/>
            <a:ext cx="931665" cy="400110"/>
          </a:xfrm>
          <a:prstGeom prst="rect">
            <a:avLst/>
          </a:prstGeom>
          <a:noFill/>
        </p:spPr>
        <p:txBody>
          <a:bodyPr wrap="none" rtlCol="0">
            <a:spAutoFit/>
          </a:bodyPr>
          <a:lstStyle/>
          <a:p>
            <a:r>
              <a:rPr lang="en-US" sz="2000" dirty="0" smtClean="0"/>
              <a:t>Output</a:t>
            </a:r>
            <a:endParaRPr lang="en-US" sz="2000" dirty="0"/>
          </a:p>
        </p:txBody>
      </p:sp>
      <p:sp>
        <p:nvSpPr>
          <p:cNvPr id="10" name="TextBox 9"/>
          <p:cNvSpPr txBox="1"/>
          <p:nvPr/>
        </p:nvSpPr>
        <p:spPr>
          <a:xfrm>
            <a:off x="1752600" y="5334000"/>
            <a:ext cx="718466" cy="400110"/>
          </a:xfrm>
          <a:prstGeom prst="rect">
            <a:avLst/>
          </a:prstGeom>
          <a:noFill/>
        </p:spPr>
        <p:txBody>
          <a:bodyPr wrap="none" rtlCol="0">
            <a:spAutoFit/>
          </a:bodyPr>
          <a:lstStyle/>
          <a:p>
            <a:r>
              <a:rPr lang="en-US" sz="2000" dirty="0" smtClean="0"/>
              <a:t>Code</a:t>
            </a:r>
            <a:endParaRPr 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What’s Next</a:t>
            </a:r>
            <a:endParaRPr lang="en-US" dirty="0"/>
          </a:p>
        </p:txBody>
      </p:sp>
      <p:sp>
        <p:nvSpPr>
          <p:cNvPr id="3" name="Content Placeholder 2"/>
          <p:cNvSpPr>
            <a:spLocks noGrp="1"/>
          </p:cNvSpPr>
          <p:nvPr>
            <p:ph idx="1"/>
          </p:nvPr>
        </p:nvSpPr>
        <p:spPr>
          <a:xfrm>
            <a:off x="304800" y="838200"/>
            <a:ext cx="8458200" cy="5562600"/>
          </a:xfrm>
        </p:spPr>
        <p:txBody>
          <a:bodyPr>
            <a:noAutofit/>
          </a:bodyPr>
          <a:lstStyle/>
          <a:p>
            <a:r>
              <a:rPr lang="en-US" sz="2400" dirty="0" smtClean="0"/>
              <a:t>We learned some basic operations and functions to work with text strings because our code can access data in text files.</a:t>
            </a:r>
          </a:p>
          <a:p>
            <a:r>
              <a:rPr lang="en-US" sz="2400" dirty="0" smtClean="0"/>
              <a:t>Having our code save data into a file or read data from a file means that we can save data in between program runs.</a:t>
            </a:r>
          </a:p>
          <a:p>
            <a:r>
              <a:rPr lang="en-US" sz="2400" dirty="0" smtClean="0"/>
              <a:t>Being able to access a file from our code is also important when we need to work with a large number of data values, since files can store much more data than main memory, where our code resides during run time.</a:t>
            </a:r>
          </a:p>
          <a:p>
            <a:r>
              <a:rPr lang="en-US" sz="2400" dirty="0" smtClean="0"/>
              <a:t>Now that we can write code to access a large number of data values, in the next module we will have an overview of how Python can help us organize the data into collections or meaningful groups of data.</a:t>
            </a: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Intro</a:t>
            </a:r>
            <a:endParaRPr lang="en-US" sz="2800" dirty="0"/>
          </a:p>
        </p:txBody>
      </p:sp>
      <p:sp>
        <p:nvSpPr>
          <p:cNvPr id="3" name="Content Placeholder 2"/>
          <p:cNvSpPr>
            <a:spLocks noGrp="1"/>
          </p:cNvSpPr>
          <p:nvPr>
            <p:ph idx="1"/>
          </p:nvPr>
        </p:nvSpPr>
        <p:spPr>
          <a:xfrm>
            <a:off x="381000" y="762000"/>
            <a:ext cx="8382000" cy="5715000"/>
          </a:xfrm>
        </p:spPr>
        <p:txBody>
          <a:bodyPr>
            <a:noAutofit/>
          </a:bodyPr>
          <a:lstStyle/>
          <a:p>
            <a:r>
              <a:rPr lang="en-US" sz="2400" dirty="0" smtClean="0"/>
              <a:t>Data that we store in variables are saved (or kept) only while the script or the code is running. As soon as the code stops running, the data and the code are no longer available.</a:t>
            </a:r>
          </a:p>
          <a:p>
            <a:r>
              <a:rPr lang="en-US" sz="2400" dirty="0" smtClean="0"/>
              <a:t>If we want the data in our code to be kept and accessed even after the code has stopped running, then we need to store them in a file.</a:t>
            </a:r>
          </a:p>
          <a:p>
            <a:r>
              <a:rPr lang="en-US" sz="2400" dirty="0" smtClean="0"/>
              <a:t>A file is a block of data that has a name and is saved in secondary memory. Secondary memory can be physically close by such as a hard disk or a flash drive (USB drive), or it can be located farther away but is connected to our computer through the network or the internet. These include servers (computers) or the cloud (also servers).</a:t>
            </a:r>
          </a:p>
          <a:p>
            <a:r>
              <a:rPr lang="en-US" sz="2400" dirty="0" smtClean="0"/>
              <a:t> In this module we use instructions that will write data to and read data from a text file that is on a disk. This way we can save data between program runs.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Accessing Files</a:t>
            </a:r>
            <a:endParaRPr lang="en-US" sz="2800" dirty="0"/>
          </a:p>
        </p:txBody>
      </p:sp>
      <p:sp>
        <p:nvSpPr>
          <p:cNvPr id="3" name="Content Placeholder 2"/>
          <p:cNvSpPr>
            <a:spLocks noGrp="1"/>
          </p:cNvSpPr>
          <p:nvPr>
            <p:ph idx="1"/>
          </p:nvPr>
        </p:nvSpPr>
        <p:spPr>
          <a:xfrm>
            <a:off x="304800" y="838200"/>
            <a:ext cx="8382000" cy="5562600"/>
          </a:xfrm>
        </p:spPr>
        <p:txBody>
          <a:bodyPr>
            <a:noAutofit/>
          </a:bodyPr>
          <a:lstStyle/>
          <a:p>
            <a:r>
              <a:rPr lang="en-US" sz="2400" dirty="0" smtClean="0"/>
              <a:t>This diagram shows how our code interacts with a text file.</a:t>
            </a:r>
          </a:p>
          <a:p>
            <a:endParaRPr lang="en-US" sz="2400" i="1" dirty="0" smtClean="0"/>
          </a:p>
          <a:p>
            <a:endParaRPr lang="en-US" sz="2400" i="1" dirty="0" smtClean="0"/>
          </a:p>
          <a:p>
            <a:endParaRPr lang="en-US" sz="2400" i="1" dirty="0" smtClean="0"/>
          </a:p>
          <a:p>
            <a:endParaRPr lang="en-US" sz="2400" i="1" dirty="0" smtClean="0"/>
          </a:p>
          <a:p>
            <a:pPr>
              <a:buNone/>
            </a:pPr>
            <a:endParaRPr lang="en-US" sz="2400" i="1" dirty="0" smtClean="0"/>
          </a:p>
          <a:p>
            <a:r>
              <a:rPr lang="en-US" sz="2400" dirty="0" smtClean="0"/>
              <a:t>We call the functions </a:t>
            </a:r>
            <a:r>
              <a:rPr lang="en-US" sz="2400" dirty="0" smtClean="0">
                <a:solidFill>
                  <a:schemeClr val="tx2">
                    <a:lumMod val="60000"/>
                    <a:lumOff val="40000"/>
                  </a:schemeClr>
                </a:solidFill>
              </a:rPr>
              <a:t>open</a:t>
            </a:r>
            <a:r>
              <a:rPr lang="en-US" sz="2400" dirty="0" smtClean="0"/>
              <a:t>, </a:t>
            </a:r>
            <a:r>
              <a:rPr lang="en-US" sz="2400" dirty="0" smtClean="0">
                <a:solidFill>
                  <a:schemeClr val="tx2">
                    <a:lumMod val="60000"/>
                    <a:lumOff val="40000"/>
                  </a:schemeClr>
                </a:solidFill>
              </a:rPr>
              <a:t>read</a:t>
            </a:r>
            <a:r>
              <a:rPr lang="en-US" sz="2400" dirty="0" smtClean="0"/>
              <a:t>, </a:t>
            </a:r>
            <a:r>
              <a:rPr lang="en-US" sz="2400" dirty="0" smtClean="0">
                <a:solidFill>
                  <a:schemeClr val="tx2">
                    <a:lumMod val="60000"/>
                    <a:lumOff val="40000"/>
                  </a:schemeClr>
                </a:solidFill>
              </a:rPr>
              <a:t>write</a:t>
            </a:r>
            <a:r>
              <a:rPr lang="en-US" sz="2400" dirty="0" smtClean="0"/>
              <a:t>, and </a:t>
            </a:r>
            <a:r>
              <a:rPr lang="en-US" sz="2400" dirty="0" smtClean="0">
                <a:solidFill>
                  <a:schemeClr val="tx2">
                    <a:lumMod val="60000"/>
                    <a:lumOff val="40000"/>
                  </a:schemeClr>
                </a:solidFill>
              </a:rPr>
              <a:t>close</a:t>
            </a:r>
            <a:r>
              <a:rPr lang="en-US" sz="2400" dirty="0" smtClean="0"/>
              <a:t> to access the text file through a file handle in these steps:</a:t>
            </a:r>
          </a:p>
          <a:p>
            <a:pPr marL="857250" lvl="1" indent="-457200">
              <a:buFont typeface="+mj-lt"/>
              <a:buAutoNum type="arabicPeriod"/>
            </a:pPr>
            <a:r>
              <a:rPr lang="en-US" sz="2400" dirty="0" smtClean="0"/>
              <a:t>Call the function </a:t>
            </a:r>
            <a:r>
              <a:rPr lang="en-US" sz="2400" dirty="0" smtClean="0">
                <a:solidFill>
                  <a:schemeClr val="tx2">
                    <a:lumMod val="60000"/>
                    <a:lumOff val="40000"/>
                  </a:schemeClr>
                </a:solidFill>
              </a:rPr>
              <a:t>open </a:t>
            </a:r>
            <a:r>
              <a:rPr lang="en-US" sz="2400" dirty="0" smtClean="0"/>
              <a:t>to ask for a file handle. If the file open is successful, we’re given a file handle.</a:t>
            </a:r>
          </a:p>
          <a:p>
            <a:pPr marL="857250" lvl="1" indent="-457200">
              <a:buFont typeface="+mj-lt"/>
              <a:buAutoNum type="arabicPeriod"/>
            </a:pPr>
            <a:r>
              <a:rPr lang="en-US" sz="2400" dirty="0" smtClean="0"/>
              <a:t>Call the </a:t>
            </a:r>
            <a:r>
              <a:rPr lang="en-US" sz="2400" dirty="0" smtClean="0">
                <a:solidFill>
                  <a:schemeClr val="tx2">
                    <a:lumMod val="60000"/>
                    <a:lumOff val="40000"/>
                  </a:schemeClr>
                </a:solidFill>
              </a:rPr>
              <a:t>read</a:t>
            </a:r>
            <a:r>
              <a:rPr lang="en-US" sz="2400" dirty="0" smtClean="0"/>
              <a:t> function or </a:t>
            </a:r>
            <a:r>
              <a:rPr lang="en-US" sz="2400" dirty="0" smtClean="0">
                <a:solidFill>
                  <a:schemeClr val="tx2">
                    <a:lumMod val="60000"/>
                    <a:lumOff val="40000"/>
                  </a:schemeClr>
                </a:solidFill>
              </a:rPr>
              <a:t>write</a:t>
            </a:r>
            <a:r>
              <a:rPr lang="en-US" sz="2400" dirty="0" smtClean="0"/>
              <a:t> function to access data in the text file through the file handle.</a:t>
            </a:r>
          </a:p>
          <a:p>
            <a:pPr marL="857250" lvl="1" indent="-457200">
              <a:buFont typeface="+mj-lt"/>
              <a:buAutoNum type="arabicPeriod"/>
            </a:pPr>
            <a:r>
              <a:rPr lang="en-US" sz="2400" dirty="0" smtClean="0"/>
              <a:t>When done, </a:t>
            </a:r>
            <a:r>
              <a:rPr lang="en-US" sz="2400" dirty="0" smtClean="0">
                <a:solidFill>
                  <a:schemeClr val="tx2">
                    <a:lumMod val="60000"/>
                    <a:lumOff val="40000"/>
                  </a:schemeClr>
                </a:solidFill>
              </a:rPr>
              <a:t>close</a:t>
            </a:r>
            <a:r>
              <a:rPr lang="en-US" sz="2400" dirty="0" smtClean="0"/>
              <a:t> the file handle.</a:t>
            </a:r>
          </a:p>
          <a:p>
            <a:pPr>
              <a:buNone/>
            </a:pPr>
            <a:endParaRPr lang="en-US" sz="2200" dirty="0" smtClean="0"/>
          </a:p>
          <a:p>
            <a:endParaRPr lang="en-US" sz="2400" dirty="0"/>
          </a:p>
        </p:txBody>
      </p:sp>
      <p:grpSp>
        <p:nvGrpSpPr>
          <p:cNvPr id="21" name="Group 20"/>
          <p:cNvGrpSpPr/>
          <p:nvPr/>
        </p:nvGrpSpPr>
        <p:grpSpPr>
          <a:xfrm>
            <a:off x="2133600" y="1371600"/>
            <a:ext cx="3733800" cy="2057400"/>
            <a:chOff x="1676400" y="1524000"/>
            <a:chExt cx="3733800" cy="2057400"/>
          </a:xfrm>
        </p:grpSpPr>
        <p:sp>
          <p:nvSpPr>
            <p:cNvPr id="5" name="Rectangle 4"/>
            <p:cNvSpPr/>
            <p:nvPr/>
          </p:nvSpPr>
          <p:spPr>
            <a:xfrm>
              <a:off x="1676400" y="1524000"/>
              <a:ext cx="1524000" cy="20574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905000" y="3200400"/>
              <a:ext cx="1016304" cy="369332"/>
            </a:xfrm>
            <a:prstGeom prst="rect">
              <a:avLst/>
            </a:prstGeom>
            <a:noFill/>
          </p:spPr>
          <p:txBody>
            <a:bodyPr wrap="none" rtlCol="0">
              <a:spAutoFit/>
            </a:bodyPr>
            <a:lstStyle/>
            <a:p>
              <a:r>
                <a:rPr lang="en-US" dirty="0" smtClean="0"/>
                <a:t>our code</a:t>
              </a:r>
              <a:endParaRPr lang="en-US" dirty="0"/>
            </a:p>
          </p:txBody>
        </p:sp>
        <p:grpSp>
          <p:nvGrpSpPr>
            <p:cNvPr id="16" name="Group 15"/>
            <p:cNvGrpSpPr/>
            <p:nvPr/>
          </p:nvGrpSpPr>
          <p:grpSpPr>
            <a:xfrm>
              <a:off x="1752600" y="1752600"/>
              <a:ext cx="1905000" cy="1200329"/>
              <a:chOff x="1752600" y="1752600"/>
              <a:chExt cx="1905000" cy="1200329"/>
            </a:xfrm>
          </p:grpSpPr>
          <p:grpSp>
            <p:nvGrpSpPr>
              <p:cNvPr id="9" name="Group 8"/>
              <p:cNvGrpSpPr/>
              <p:nvPr/>
            </p:nvGrpSpPr>
            <p:grpSpPr>
              <a:xfrm>
                <a:off x="2743200" y="1905000"/>
                <a:ext cx="914400" cy="762000"/>
                <a:chOff x="2743200" y="1905000"/>
                <a:chExt cx="914400" cy="762000"/>
              </a:xfrm>
            </p:grpSpPr>
            <p:sp>
              <p:nvSpPr>
                <p:cNvPr id="7" name="Rectangle 6"/>
                <p:cNvSpPr/>
                <p:nvPr/>
              </p:nvSpPr>
              <p:spPr>
                <a:xfrm>
                  <a:off x="2743200" y="1905000"/>
                  <a:ext cx="914400" cy="76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819400" y="1981200"/>
                  <a:ext cx="829073" cy="646331"/>
                </a:xfrm>
                <a:prstGeom prst="rect">
                  <a:avLst/>
                </a:prstGeom>
                <a:noFill/>
              </p:spPr>
              <p:txBody>
                <a:bodyPr wrap="none" rtlCol="0">
                  <a:spAutoFit/>
                </a:bodyPr>
                <a:lstStyle/>
                <a:p>
                  <a:r>
                    <a:rPr lang="en-US" dirty="0" smtClean="0"/>
                    <a:t>   file </a:t>
                  </a:r>
                </a:p>
                <a:p>
                  <a:r>
                    <a:rPr lang="en-US" dirty="0" smtClean="0"/>
                    <a:t>handle</a:t>
                  </a:r>
                  <a:endParaRPr lang="en-US" dirty="0"/>
                </a:p>
              </p:txBody>
            </p:sp>
          </p:grpSp>
          <p:sp>
            <p:nvSpPr>
              <p:cNvPr id="10" name="TextBox 9"/>
              <p:cNvSpPr txBox="1"/>
              <p:nvPr/>
            </p:nvSpPr>
            <p:spPr>
              <a:xfrm>
                <a:off x="1752600" y="1752600"/>
                <a:ext cx="762000" cy="1200329"/>
              </a:xfrm>
              <a:prstGeom prst="rect">
                <a:avLst/>
              </a:prstGeom>
              <a:noFill/>
              <a:ln>
                <a:solidFill>
                  <a:schemeClr val="tx1"/>
                </a:solidFill>
              </a:ln>
            </p:spPr>
            <p:txBody>
              <a:bodyPr wrap="square" rtlCol="0">
                <a:spAutoFit/>
              </a:bodyPr>
              <a:lstStyle/>
              <a:p>
                <a:r>
                  <a:rPr lang="en-US" dirty="0" smtClean="0">
                    <a:solidFill>
                      <a:schemeClr val="tx2">
                        <a:lumMod val="60000"/>
                        <a:lumOff val="40000"/>
                      </a:schemeClr>
                    </a:solidFill>
                  </a:rPr>
                  <a:t>open </a:t>
                </a:r>
              </a:p>
              <a:p>
                <a:r>
                  <a:rPr lang="en-US" dirty="0" smtClean="0">
                    <a:solidFill>
                      <a:schemeClr val="tx2">
                        <a:lumMod val="60000"/>
                        <a:lumOff val="40000"/>
                      </a:schemeClr>
                    </a:solidFill>
                  </a:rPr>
                  <a:t>read</a:t>
                </a:r>
              </a:p>
              <a:p>
                <a:r>
                  <a:rPr lang="en-US" dirty="0" smtClean="0">
                    <a:solidFill>
                      <a:schemeClr val="tx2">
                        <a:lumMod val="60000"/>
                        <a:lumOff val="40000"/>
                      </a:schemeClr>
                    </a:solidFill>
                  </a:rPr>
                  <a:t>write</a:t>
                </a:r>
              </a:p>
              <a:p>
                <a:r>
                  <a:rPr lang="en-US" dirty="0" smtClean="0">
                    <a:solidFill>
                      <a:schemeClr val="tx2">
                        <a:lumMod val="60000"/>
                        <a:lumOff val="40000"/>
                      </a:schemeClr>
                    </a:solidFill>
                  </a:rPr>
                  <a:t>close</a:t>
                </a:r>
                <a:endParaRPr lang="en-US" dirty="0">
                  <a:solidFill>
                    <a:schemeClr val="tx2">
                      <a:lumMod val="60000"/>
                      <a:lumOff val="40000"/>
                    </a:schemeClr>
                  </a:solidFill>
                </a:endParaRPr>
              </a:p>
            </p:txBody>
          </p:sp>
          <p:cxnSp>
            <p:nvCxnSpPr>
              <p:cNvPr id="12" name="Straight Arrow Connector 11"/>
              <p:cNvCxnSpPr/>
              <p:nvPr/>
            </p:nvCxnSpPr>
            <p:spPr>
              <a:xfrm>
                <a:off x="2362200" y="2133600"/>
                <a:ext cx="5334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4191000" y="1752600"/>
              <a:ext cx="1219200" cy="1219200"/>
              <a:chOff x="4800600" y="1905000"/>
              <a:chExt cx="1219200" cy="1219200"/>
            </a:xfrm>
          </p:grpSpPr>
          <p:sp>
            <p:nvSpPr>
              <p:cNvPr id="17" name="TextBox 16"/>
              <p:cNvSpPr txBox="1"/>
              <p:nvPr/>
            </p:nvSpPr>
            <p:spPr>
              <a:xfrm>
                <a:off x="4953000" y="2209800"/>
                <a:ext cx="909993" cy="369332"/>
              </a:xfrm>
              <a:prstGeom prst="rect">
                <a:avLst/>
              </a:prstGeom>
              <a:noFill/>
            </p:spPr>
            <p:txBody>
              <a:bodyPr wrap="none" rtlCol="0">
                <a:spAutoFit/>
              </a:bodyPr>
              <a:lstStyle/>
              <a:p>
                <a:r>
                  <a:rPr lang="en-US" dirty="0" smtClean="0"/>
                  <a:t>Text file</a:t>
                </a:r>
                <a:endParaRPr lang="en-US" dirty="0"/>
              </a:p>
            </p:txBody>
          </p:sp>
          <p:sp>
            <p:nvSpPr>
              <p:cNvPr id="18" name="Rectangle 17"/>
              <p:cNvSpPr/>
              <p:nvPr/>
            </p:nvSpPr>
            <p:spPr>
              <a:xfrm>
                <a:off x="4800600" y="1905000"/>
                <a:ext cx="1219200" cy="1219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Left-Right Arrow 19"/>
            <p:cNvSpPr/>
            <p:nvPr/>
          </p:nvSpPr>
          <p:spPr>
            <a:xfrm>
              <a:off x="3581400" y="2133600"/>
              <a:ext cx="685800"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File Open </a:t>
            </a:r>
            <a:r>
              <a:rPr lang="en-US" sz="2400" dirty="0" smtClean="0"/>
              <a:t>(1 of 2)</a:t>
            </a:r>
            <a:endParaRPr lang="en-US" sz="2400" dirty="0"/>
          </a:p>
        </p:txBody>
      </p:sp>
      <p:sp>
        <p:nvSpPr>
          <p:cNvPr id="3" name="Content Placeholder 2"/>
          <p:cNvSpPr>
            <a:spLocks noGrp="1"/>
          </p:cNvSpPr>
          <p:nvPr>
            <p:ph idx="1"/>
          </p:nvPr>
        </p:nvSpPr>
        <p:spPr>
          <a:xfrm>
            <a:off x="228600" y="838200"/>
            <a:ext cx="8534400" cy="5562600"/>
          </a:xfrm>
        </p:spPr>
        <p:txBody>
          <a:bodyPr>
            <a:noAutofit/>
          </a:bodyPr>
          <a:lstStyle/>
          <a:p>
            <a:r>
              <a:rPr lang="en-US" sz="2400" dirty="0" smtClean="0"/>
              <a:t>To open or request a file handle:</a:t>
            </a:r>
          </a:p>
          <a:p>
            <a:pPr>
              <a:buNone/>
            </a:pPr>
            <a:r>
              <a:rPr lang="en-US" sz="2400" dirty="0" smtClean="0"/>
              <a:t>		</a:t>
            </a:r>
            <a:r>
              <a:rPr lang="en-US" sz="2400" dirty="0" err="1" smtClean="0"/>
              <a:t>handle_name</a:t>
            </a:r>
            <a:r>
              <a:rPr lang="en-US" sz="2400" dirty="0" smtClean="0"/>
              <a:t> </a:t>
            </a:r>
            <a:r>
              <a:rPr lang="en-US" sz="2400" dirty="0" smtClean="0">
                <a:solidFill>
                  <a:schemeClr val="tx2">
                    <a:lumMod val="60000"/>
                    <a:lumOff val="40000"/>
                  </a:schemeClr>
                </a:solidFill>
              </a:rPr>
              <a:t>= open(“</a:t>
            </a:r>
            <a:r>
              <a:rPr lang="en-US" sz="2400" dirty="0" smtClean="0"/>
              <a:t>filename</a:t>
            </a:r>
            <a:r>
              <a:rPr lang="en-US" sz="2400" dirty="0" smtClean="0">
                <a:solidFill>
                  <a:schemeClr val="tx2">
                    <a:lumMod val="60000"/>
                    <a:lumOff val="40000"/>
                  </a:schemeClr>
                </a:solidFill>
              </a:rPr>
              <a:t>”)</a:t>
            </a:r>
          </a:p>
          <a:p>
            <a:pPr>
              <a:buNone/>
            </a:pPr>
            <a:r>
              <a:rPr lang="en-US" sz="2400" dirty="0" smtClean="0"/>
              <a:t>	</a:t>
            </a:r>
            <a:r>
              <a:rPr lang="en-US" sz="2400" dirty="0" smtClean="0">
                <a:solidFill>
                  <a:schemeClr val="tx2">
                    <a:lumMod val="60000"/>
                    <a:lumOff val="40000"/>
                  </a:schemeClr>
                </a:solidFill>
              </a:rPr>
              <a:t>open</a:t>
            </a:r>
            <a:r>
              <a:rPr lang="en-US" sz="2400" dirty="0" smtClean="0"/>
              <a:t> will search for a file with the given filename and check that we have permission to access the file.</a:t>
            </a:r>
          </a:p>
          <a:p>
            <a:pPr>
              <a:buNone/>
            </a:pPr>
            <a:r>
              <a:rPr lang="en-US" sz="2400" dirty="0" smtClean="0"/>
              <a:t>	If we can access the file, a file handle is created and we store it in the variable </a:t>
            </a:r>
            <a:r>
              <a:rPr lang="en-US" sz="2400" dirty="0" err="1" smtClean="0"/>
              <a:t>handle_name</a:t>
            </a:r>
            <a:r>
              <a:rPr lang="en-US" sz="2400" dirty="0" smtClean="0"/>
              <a:t>.</a:t>
            </a:r>
          </a:p>
          <a:p>
            <a:pPr>
              <a:buNone/>
            </a:pPr>
            <a:r>
              <a:rPr lang="en-US" sz="2400" dirty="0" smtClean="0"/>
              <a:t>	If we cannot access the file, </a:t>
            </a:r>
            <a:r>
              <a:rPr lang="en-US" sz="2400" dirty="0" smtClean="0">
                <a:solidFill>
                  <a:schemeClr val="tx2">
                    <a:lumMod val="60000"/>
                    <a:lumOff val="40000"/>
                  </a:schemeClr>
                </a:solidFill>
              </a:rPr>
              <a:t>open</a:t>
            </a:r>
            <a:r>
              <a:rPr lang="en-US" sz="2400" dirty="0" smtClean="0"/>
              <a:t> will cause an exception, and we can write exception handling code for it.</a:t>
            </a:r>
          </a:p>
          <a:p>
            <a:r>
              <a:rPr lang="en-US" sz="2400" dirty="0" smtClean="0"/>
              <a:t>Example:</a:t>
            </a:r>
          </a:p>
          <a:p>
            <a:pPr>
              <a:buNone/>
            </a:pPr>
            <a:r>
              <a:rPr lang="en-US" sz="2400" dirty="0" smtClean="0"/>
              <a:t>	</a:t>
            </a:r>
          </a:p>
          <a:p>
            <a:pPr>
              <a:buNone/>
            </a:pPr>
            <a:r>
              <a:rPr lang="en-US" sz="2400" dirty="0" smtClean="0"/>
              <a:t>	</a:t>
            </a:r>
            <a:br>
              <a:rPr lang="en-US" sz="2400" dirty="0" smtClean="0"/>
            </a:br>
            <a:endParaRPr lang="en-US" sz="2400" dirty="0"/>
          </a:p>
        </p:txBody>
      </p:sp>
      <p:pic>
        <p:nvPicPr>
          <p:cNvPr id="5" name="Picture 4" descr="mod8_1.PNG"/>
          <p:cNvPicPr>
            <a:picLocks noChangeAspect="1"/>
          </p:cNvPicPr>
          <p:nvPr/>
        </p:nvPicPr>
        <p:blipFill>
          <a:blip r:embed="rId2" cstate="print"/>
          <a:stretch>
            <a:fillRect/>
          </a:stretch>
        </p:blipFill>
        <p:spPr>
          <a:xfrm>
            <a:off x="2057400" y="4724400"/>
            <a:ext cx="4800599" cy="350222"/>
          </a:xfrm>
          <a:prstGeom prst="rect">
            <a:avLst/>
          </a:prstGeom>
          <a:ln>
            <a:solidFill>
              <a:schemeClr val="tx1"/>
            </a:solidFill>
          </a:ln>
        </p:spPr>
      </p:pic>
      <p:sp>
        <p:nvSpPr>
          <p:cNvPr id="6" name="TextBox 5"/>
          <p:cNvSpPr txBox="1"/>
          <p:nvPr/>
        </p:nvSpPr>
        <p:spPr>
          <a:xfrm>
            <a:off x="838200" y="4953000"/>
            <a:ext cx="1066800" cy="1015663"/>
          </a:xfrm>
          <a:prstGeom prst="rect">
            <a:avLst/>
          </a:prstGeom>
          <a:noFill/>
        </p:spPr>
        <p:txBody>
          <a:bodyPr wrap="square" rtlCol="0">
            <a:spAutoFit/>
          </a:bodyPr>
          <a:lstStyle/>
          <a:p>
            <a:r>
              <a:rPr lang="en-US" sz="2000" dirty="0" smtClean="0">
                <a:solidFill>
                  <a:srgbClr val="C00000"/>
                </a:solidFill>
              </a:rPr>
              <a:t>variable for file handle</a:t>
            </a:r>
            <a:endParaRPr lang="en-US" sz="2000" dirty="0">
              <a:solidFill>
                <a:srgbClr val="C00000"/>
              </a:solidFill>
            </a:endParaRPr>
          </a:p>
        </p:txBody>
      </p:sp>
      <p:cxnSp>
        <p:nvCxnSpPr>
          <p:cNvPr id="8" name="Straight Arrow Connector 7"/>
          <p:cNvCxnSpPr/>
          <p:nvPr/>
        </p:nvCxnSpPr>
        <p:spPr>
          <a:xfrm flipV="1">
            <a:off x="1752600" y="4953000"/>
            <a:ext cx="304800" cy="152400"/>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200400" y="5105400"/>
            <a:ext cx="5257800" cy="1015663"/>
          </a:xfrm>
          <a:prstGeom prst="rect">
            <a:avLst/>
          </a:prstGeom>
          <a:noFill/>
        </p:spPr>
        <p:txBody>
          <a:bodyPr wrap="square" rtlCol="0">
            <a:spAutoFit/>
          </a:bodyPr>
          <a:lstStyle/>
          <a:p>
            <a:r>
              <a:rPr lang="en-US" sz="2000" dirty="0" smtClean="0">
                <a:solidFill>
                  <a:srgbClr val="C00000"/>
                </a:solidFill>
              </a:rPr>
              <a:t>                file name</a:t>
            </a:r>
          </a:p>
          <a:p>
            <a:r>
              <a:rPr lang="en-US" sz="2000" dirty="0" smtClean="0">
                <a:solidFill>
                  <a:srgbClr val="C00000"/>
                </a:solidFill>
              </a:rPr>
              <a:t>If the file is not in the same folder (or directory) as the code, add a file path also.</a:t>
            </a:r>
            <a:endParaRPr lang="en-US" sz="2000" dirty="0">
              <a:solidFill>
                <a:srgbClr val="C00000"/>
              </a:solidFill>
            </a:endParaRPr>
          </a:p>
        </p:txBody>
      </p:sp>
      <p:cxnSp>
        <p:nvCxnSpPr>
          <p:cNvPr id="10" name="Straight Arrow Connector 9"/>
          <p:cNvCxnSpPr/>
          <p:nvPr/>
        </p:nvCxnSpPr>
        <p:spPr>
          <a:xfrm flipV="1">
            <a:off x="4876800" y="5029200"/>
            <a:ext cx="304800" cy="152400"/>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File Open </a:t>
            </a:r>
            <a:r>
              <a:rPr lang="en-US" sz="2400" dirty="0" smtClean="0"/>
              <a:t>(2 of 2)</a:t>
            </a:r>
            <a:endParaRPr lang="en-US" sz="2400" dirty="0"/>
          </a:p>
        </p:txBody>
      </p:sp>
      <p:sp>
        <p:nvSpPr>
          <p:cNvPr id="3" name="Content Placeholder 2"/>
          <p:cNvSpPr>
            <a:spLocks noGrp="1"/>
          </p:cNvSpPr>
          <p:nvPr>
            <p:ph idx="1"/>
          </p:nvPr>
        </p:nvSpPr>
        <p:spPr>
          <a:xfrm>
            <a:off x="304800" y="838200"/>
            <a:ext cx="8458200" cy="5562600"/>
          </a:xfrm>
        </p:spPr>
        <p:txBody>
          <a:bodyPr>
            <a:noAutofit/>
          </a:bodyPr>
          <a:lstStyle/>
          <a:p>
            <a:r>
              <a:rPr lang="en-US" sz="2400" dirty="0" smtClean="0"/>
              <a:t>There is a small difference when calling </a:t>
            </a:r>
            <a:r>
              <a:rPr lang="en-US" sz="2400" dirty="0" smtClean="0">
                <a:solidFill>
                  <a:schemeClr val="tx2">
                    <a:lumMod val="60000"/>
                    <a:lumOff val="40000"/>
                  </a:schemeClr>
                </a:solidFill>
              </a:rPr>
              <a:t>open</a:t>
            </a:r>
            <a:r>
              <a:rPr lang="en-US" sz="2400" dirty="0" smtClean="0"/>
              <a:t> for reading a file vs. writing a file.</a:t>
            </a:r>
          </a:p>
          <a:p>
            <a:r>
              <a:rPr lang="en-US" sz="2400" dirty="0" smtClean="0"/>
              <a:t>Open for reading:   	</a:t>
            </a:r>
            <a:r>
              <a:rPr lang="en-US" sz="2400" dirty="0" err="1" smtClean="0"/>
              <a:t>handle_name</a:t>
            </a:r>
            <a:r>
              <a:rPr lang="en-US" sz="2400" dirty="0" smtClean="0"/>
              <a:t> </a:t>
            </a:r>
            <a:r>
              <a:rPr lang="en-US" sz="2400" dirty="0" smtClean="0">
                <a:solidFill>
                  <a:schemeClr val="tx2">
                    <a:lumMod val="60000"/>
                    <a:lumOff val="40000"/>
                  </a:schemeClr>
                </a:solidFill>
              </a:rPr>
              <a:t>= open(“</a:t>
            </a:r>
            <a:r>
              <a:rPr lang="en-US" sz="2400" dirty="0" smtClean="0"/>
              <a:t>filename</a:t>
            </a:r>
            <a:r>
              <a:rPr lang="en-US" sz="2400" dirty="0" smtClean="0">
                <a:solidFill>
                  <a:schemeClr val="tx2">
                    <a:lumMod val="60000"/>
                    <a:lumOff val="40000"/>
                  </a:schemeClr>
                </a:solidFill>
              </a:rPr>
              <a:t>”)</a:t>
            </a:r>
            <a:br>
              <a:rPr lang="en-US" sz="2400" dirty="0" smtClean="0">
                <a:solidFill>
                  <a:schemeClr val="tx2">
                    <a:lumMod val="60000"/>
                    <a:lumOff val="40000"/>
                  </a:schemeClr>
                </a:solidFill>
              </a:rPr>
            </a:br>
            <a:r>
              <a:rPr lang="en-US" sz="2400" dirty="0" smtClean="0"/>
              <a:t>Reading means data goes from the text file into our code.</a:t>
            </a:r>
          </a:p>
          <a:p>
            <a:r>
              <a:rPr lang="en-US" sz="2400" dirty="0" smtClean="0"/>
              <a:t>Open for writing:    	</a:t>
            </a:r>
            <a:r>
              <a:rPr lang="en-US" sz="2400" dirty="0" err="1" smtClean="0"/>
              <a:t>handle_name</a:t>
            </a:r>
            <a:r>
              <a:rPr lang="en-US" sz="2400" dirty="0" smtClean="0"/>
              <a:t> </a:t>
            </a:r>
            <a:r>
              <a:rPr lang="en-US" sz="2400" dirty="0" smtClean="0">
                <a:solidFill>
                  <a:schemeClr val="tx2">
                    <a:lumMod val="60000"/>
                    <a:lumOff val="40000"/>
                  </a:schemeClr>
                </a:solidFill>
              </a:rPr>
              <a:t>= open(“</a:t>
            </a:r>
            <a:r>
              <a:rPr lang="en-US" sz="2400" dirty="0" smtClean="0"/>
              <a:t>filename</a:t>
            </a:r>
            <a:r>
              <a:rPr lang="en-US" sz="2400" dirty="0" smtClean="0">
                <a:solidFill>
                  <a:schemeClr val="tx2">
                    <a:lumMod val="60000"/>
                    <a:lumOff val="40000"/>
                  </a:schemeClr>
                </a:solidFill>
              </a:rPr>
              <a:t>”, “w”)</a:t>
            </a:r>
            <a:br>
              <a:rPr lang="en-US" sz="2400" dirty="0" smtClean="0">
                <a:solidFill>
                  <a:schemeClr val="tx2">
                    <a:lumMod val="60000"/>
                    <a:lumOff val="40000"/>
                  </a:schemeClr>
                </a:solidFill>
              </a:rPr>
            </a:br>
            <a:r>
              <a:rPr lang="en-US" sz="2400" dirty="0" smtClean="0"/>
              <a:t>Writing means data goes from our code into the file. If the file already exists, the file will be overwritten with new data. If the file doesn’t exist, a new file will be created.</a:t>
            </a:r>
          </a:p>
          <a:p>
            <a:r>
              <a:rPr lang="en-US" sz="2400" dirty="0" smtClean="0"/>
              <a:t>Open for appending:    </a:t>
            </a:r>
            <a:r>
              <a:rPr lang="en-US" sz="2400" dirty="0" err="1" smtClean="0"/>
              <a:t>handle_name</a:t>
            </a:r>
            <a:r>
              <a:rPr lang="en-US" sz="2400" dirty="0" smtClean="0"/>
              <a:t> </a:t>
            </a:r>
            <a:r>
              <a:rPr lang="en-US" sz="2400" dirty="0" smtClean="0">
                <a:solidFill>
                  <a:schemeClr val="tx2">
                    <a:lumMod val="60000"/>
                    <a:lumOff val="40000"/>
                  </a:schemeClr>
                </a:solidFill>
              </a:rPr>
              <a:t>= open(“</a:t>
            </a:r>
            <a:r>
              <a:rPr lang="en-US" sz="2400" dirty="0" smtClean="0"/>
              <a:t>filename</a:t>
            </a:r>
            <a:r>
              <a:rPr lang="en-US" sz="2400" dirty="0" smtClean="0">
                <a:solidFill>
                  <a:schemeClr val="tx2">
                    <a:lumMod val="60000"/>
                    <a:lumOff val="40000"/>
                  </a:schemeClr>
                </a:solidFill>
              </a:rPr>
              <a:t>”, “a”)</a:t>
            </a:r>
            <a:br>
              <a:rPr lang="en-US" sz="2400" dirty="0" smtClean="0">
                <a:solidFill>
                  <a:schemeClr val="tx2">
                    <a:lumMod val="60000"/>
                    <a:lumOff val="40000"/>
                  </a:schemeClr>
                </a:solidFill>
              </a:rPr>
            </a:br>
            <a:r>
              <a:rPr lang="en-US" sz="2400" dirty="0" smtClean="0"/>
              <a:t>Appending means data also goes from our code into the file. If the file already exists, new data will be appended or added to the end of the existing data. If the file doesn’t exist, a new file will be created.</a:t>
            </a:r>
            <a:br>
              <a:rPr lang="en-US" sz="2400" dirty="0" smtClean="0"/>
            </a:b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Read From File </a:t>
            </a:r>
            <a:r>
              <a:rPr lang="en-US" sz="2400" dirty="0" smtClean="0"/>
              <a:t>(1 of 2)</a:t>
            </a:r>
            <a:endParaRPr lang="en-US" sz="2400" dirty="0"/>
          </a:p>
        </p:txBody>
      </p:sp>
      <p:sp>
        <p:nvSpPr>
          <p:cNvPr id="3" name="Content Placeholder 2"/>
          <p:cNvSpPr>
            <a:spLocks noGrp="1"/>
          </p:cNvSpPr>
          <p:nvPr>
            <p:ph idx="1"/>
          </p:nvPr>
        </p:nvSpPr>
        <p:spPr>
          <a:xfrm>
            <a:off x="304800" y="838200"/>
            <a:ext cx="8458200" cy="5562600"/>
          </a:xfrm>
        </p:spPr>
        <p:txBody>
          <a:bodyPr>
            <a:noAutofit/>
          </a:bodyPr>
          <a:lstStyle/>
          <a:p>
            <a:r>
              <a:rPr lang="en-US" sz="2400" dirty="0" smtClean="0"/>
              <a:t>There are 2 ways to read from a text file: read one line at a time or read the entire file.</a:t>
            </a:r>
          </a:p>
          <a:p>
            <a:r>
              <a:rPr lang="en-US" sz="2400" dirty="0" smtClean="0"/>
              <a:t>Read one line of a time:      </a:t>
            </a:r>
            <a:r>
              <a:rPr lang="en-US" sz="2400" dirty="0" smtClean="0">
                <a:solidFill>
                  <a:schemeClr val="tx2">
                    <a:lumMod val="60000"/>
                    <a:lumOff val="40000"/>
                  </a:schemeClr>
                </a:solidFill>
              </a:rPr>
              <a:t>for </a:t>
            </a:r>
            <a:r>
              <a:rPr lang="en-US" sz="2400" dirty="0" smtClean="0"/>
              <a:t> line  </a:t>
            </a:r>
            <a:r>
              <a:rPr lang="en-US" sz="2400" dirty="0" smtClean="0">
                <a:solidFill>
                  <a:schemeClr val="tx2">
                    <a:lumMod val="60000"/>
                    <a:lumOff val="40000"/>
                  </a:schemeClr>
                </a:solidFill>
              </a:rPr>
              <a:t>in</a:t>
            </a:r>
            <a:r>
              <a:rPr lang="en-US" sz="2400" dirty="0" smtClean="0"/>
              <a:t>  </a:t>
            </a:r>
            <a:r>
              <a:rPr lang="en-US" sz="2400" dirty="0" err="1" smtClean="0"/>
              <a:t>file_handle</a:t>
            </a:r>
            <a:r>
              <a:rPr lang="en-US" sz="2400" dirty="0" smtClean="0"/>
              <a:t/>
            </a:r>
            <a:br>
              <a:rPr lang="en-US" sz="2400" dirty="0" smtClean="0"/>
            </a:br>
            <a:r>
              <a:rPr lang="en-US" sz="2400" dirty="0" smtClean="0"/>
              <a:t>The </a:t>
            </a:r>
            <a:r>
              <a:rPr lang="en-US" sz="2400" dirty="0" err="1" smtClean="0"/>
              <a:t>file_handle</a:t>
            </a:r>
            <a:r>
              <a:rPr lang="en-US" sz="2400" dirty="0" smtClean="0"/>
              <a:t> acts as a list of lines from the file.</a:t>
            </a:r>
            <a:br>
              <a:rPr lang="en-US" sz="2400" dirty="0" smtClean="0"/>
            </a:br>
            <a:r>
              <a:rPr lang="en-US" sz="2400" dirty="0" smtClean="0"/>
              <a:t>The </a:t>
            </a:r>
            <a:r>
              <a:rPr lang="en-US" sz="2400" dirty="0" smtClean="0">
                <a:solidFill>
                  <a:schemeClr val="tx2">
                    <a:lumMod val="60000"/>
                    <a:lumOff val="40000"/>
                  </a:schemeClr>
                </a:solidFill>
              </a:rPr>
              <a:t>for</a:t>
            </a:r>
            <a:r>
              <a:rPr lang="en-US" sz="2400" dirty="0" smtClean="0"/>
              <a:t> loop means that one line of the file goes into the “line” variable with each loop iteration.</a:t>
            </a:r>
          </a:p>
          <a:p>
            <a:r>
              <a:rPr lang="en-US" sz="2400" dirty="0" smtClean="0"/>
              <a:t>Example: </a:t>
            </a:r>
          </a:p>
          <a:p>
            <a:endParaRPr lang="en-US" sz="2400" dirty="0" smtClean="0"/>
          </a:p>
          <a:p>
            <a:endParaRPr lang="en-US" sz="2400" dirty="0" smtClean="0"/>
          </a:p>
          <a:p>
            <a:r>
              <a:rPr lang="en-US" sz="2400" dirty="0" smtClean="0"/>
              <a:t>With each iteration of the for loop, one line of the file is read in and stored in the “line” variable. </a:t>
            </a:r>
          </a:p>
          <a:p>
            <a:r>
              <a:rPr lang="en-US" sz="2400" dirty="0" smtClean="0"/>
              <a:t>The line from file is read in with its newline character at the end of the line. Therefore, when we print, we need to tell the </a:t>
            </a:r>
            <a:r>
              <a:rPr lang="en-US" sz="2400" dirty="0" smtClean="0">
                <a:solidFill>
                  <a:schemeClr val="tx2">
                    <a:lumMod val="60000"/>
                    <a:lumOff val="40000"/>
                  </a:schemeClr>
                </a:solidFill>
              </a:rPr>
              <a:t>print</a:t>
            </a:r>
            <a:r>
              <a:rPr lang="en-US" sz="2400" dirty="0" smtClean="0"/>
              <a:t> function not to print with the default newline.</a:t>
            </a:r>
          </a:p>
        </p:txBody>
      </p:sp>
      <p:pic>
        <p:nvPicPr>
          <p:cNvPr id="4" name="Picture 3" descr="mod8_2.PNG"/>
          <p:cNvPicPr>
            <a:picLocks noChangeAspect="1"/>
          </p:cNvPicPr>
          <p:nvPr/>
        </p:nvPicPr>
        <p:blipFill>
          <a:blip r:embed="rId2" cstate="print"/>
          <a:stretch>
            <a:fillRect/>
          </a:stretch>
        </p:blipFill>
        <p:spPr>
          <a:xfrm>
            <a:off x="2362200" y="3429000"/>
            <a:ext cx="4398579" cy="914400"/>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Read From File </a:t>
            </a:r>
            <a:r>
              <a:rPr lang="en-US" sz="2400" dirty="0" smtClean="0"/>
              <a:t>(2 of 2)</a:t>
            </a:r>
            <a:endParaRPr lang="en-US" sz="2400" dirty="0"/>
          </a:p>
        </p:txBody>
      </p:sp>
      <p:sp>
        <p:nvSpPr>
          <p:cNvPr id="3" name="Content Placeholder 2"/>
          <p:cNvSpPr>
            <a:spLocks noGrp="1"/>
          </p:cNvSpPr>
          <p:nvPr>
            <p:ph idx="1"/>
          </p:nvPr>
        </p:nvSpPr>
        <p:spPr>
          <a:xfrm>
            <a:off x="304800" y="838200"/>
            <a:ext cx="8458200" cy="5562600"/>
          </a:xfrm>
        </p:spPr>
        <p:txBody>
          <a:bodyPr>
            <a:noAutofit/>
          </a:bodyPr>
          <a:lstStyle/>
          <a:p>
            <a:r>
              <a:rPr lang="en-US" sz="2400" dirty="0" smtClean="0"/>
              <a:t>Read the entire file:      </a:t>
            </a:r>
            <a:r>
              <a:rPr lang="en-US" sz="2400" dirty="0" err="1" smtClean="0"/>
              <a:t>file_input</a:t>
            </a:r>
            <a:r>
              <a:rPr lang="en-US" sz="2400" dirty="0" smtClean="0"/>
              <a:t> </a:t>
            </a:r>
            <a:r>
              <a:rPr lang="en-US" sz="2400" dirty="0" smtClean="0">
                <a:solidFill>
                  <a:schemeClr val="tx2">
                    <a:lumMod val="60000"/>
                    <a:lumOff val="40000"/>
                  </a:schemeClr>
                </a:solidFill>
              </a:rPr>
              <a:t>=</a:t>
            </a:r>
            <a:r>
              <a:rPr lang="en-US" sz="2400" dirty="0" smtClean="0"/>
              <a:t> </a:t>
            </a:r>
            <a:r>
              <a:rPr lang="en-US" sz="2400" dirty="0" err="1" smtClean="0"/>
              <a:t>file_handle</a:t>
            </a:r>
            <a:r>
              <a:rPr lang="en-US" sz="2400" dirty="0" err="1" smtClean="0">
                <a:solidFill>
                  <a:schemeClr val="tx2">
                    <a:lumMod val="60000"/>
                    <a:lumOff val="40000"/>
                  </a:schemeClr>
                </a:solidFill>
              </a:rPr>
              <a:t>.read</a:t>
            </a:r>
            <a:r>
              <a:rPr lang="en-US" sz="2400" dirty="0" smtClean="0">
                <a:solidFill>
                  <a:schemeClr val="tx2">
                    <a:lumMod val="60000"/>
                    <a:lumOff val="40000"/>
                  </a:schemeClr>
                </a:solidFill>
              </a:rPr>
              <a:t>()</a:t>
            </a:r>
            <a:r>
              <a:rPr lang="en-US" sz="2400" dirty="0" smtClean="0"/>
              <a:t/>
            </a:r>
            <a:br>
              <a:rPr lang="en-US" sz="2400" dirty="0" smtClean="0"/>
            </a:br>
            <a:r>
              <a:rPr lang="en-US" sz="2400" dirty="0" err="1" smtClean="0"/>
              <a:t>file_input</a:t>
            </a:r>
            <a:r>
              <a:rPr lang="en-US" sz="2400" dirty="0" smtClean="0"/>
              <a:t> is a string variable (data type </a:t>
            </a:r>
            <a:r>
              <a:rPr lang="en-US" sz="2400" dirty="0" err="1" smtClean="0">
                <a:solidFill>
                  <a:schemeClr val="tx2">
                    <a:lumMod val="60000"/>
                    <a:lumOff val="40000"/>
                  </a:schemeClr>
                </a:solidFill>
              </a:rPr>
              <a:t>str</a:t>
            </a:r>
            <a:r>
              <a:rPr lang="en-US" sz="2400" dirty="0" smtClean="0"/>
              <a:t>).</a:t>
            </a:r>
            <a:br>
              <a:rPr lang="en-US" sz="2400" dirty="0" smtClean="0"/>
            </a:br>
            <a:r>
              <a:rPr lang="en-US" sz="2400" dirty="0" smtClean="0"/>
              <a:t>The </a:t>
            </a:r>
            <a:r>
              <a:rPr lang="en-US" sz="2400" dirty="0" err="1" smtClean="0"/>
              <a:t>file_handle</a:t>
            </a:r>
            <a:r>
              <a:rPr lang="en-US" sz="2400" dirty="0" smtClean="0"/>
              <a:t> has a </a:t>
            </a:r>
            <a:r>
              <a:rPr lang="en-US" sz="2400" dirty="0" smtClean="0">
                <a:solidFill>
                  <a:schemeClr val="tx2">
                    <a:lumMod val="60000"/>
                    <a:lumOff val="40000"/>
                  </a:schemeClr>
                </a:solidFill>
              </a:rPr>
              <a:t>read</a:t>
            </a:r>
            <a:r>
              <a:rPr lang="en-US" sz="2400" dirty="0" smtClean="0"/>
              <a:t> function which reads in all lines of the file into a string.</a:t>
            </a:r>
          </a:p>
          <a:p>
            <a:r>
              <a:rPr lang="en-US" sz="2400" dirty="0" smtClean="0"/>
              <a:t>Example of reading all lines of the file and printing them:</a:t>
            </a:r>
          </a:p>
          <a:p>
            <a:endParaRPr lang="en-US" sz="2400" dirty="0" smtClean="0"/>
          </a:p>
          <a:p>
            <a:endParaRPr lang="en-US" sz="2400" dirty="0" smtClean="0"/>
          </a:p>
          <a:p>
            <a:r>
              <a:rPr lang="en-US" sz="2400" dirty="0" smtClean="0"/>
              <a:t>Read in the entire file only with small files. </a:t>
            </a:r>
            <a:br>
              <a:rPr lang="en-US" sz="2400" dirty="0" smtClean="0"/>
            </a:br>
            <a:r>
              <a:rPr lang="en-US" sz="2400" dirty="0" smtClean="0"/>
              <a:t>With large files, read in one line at a time.</a:t>
            </a:r>
          </a:p>
        </p:txBody>
      </p:sp>
      <p:pic>
        <p:nvPicPr>
          <p:cNvPr id="4" name="Picture 3" descr="mod8_3.PNG"/>
          <p:cNvPicPr>
            <a:picLocks noChangeAspect="1"/>
          </p:cNvPicPr>
          <p:nvPr/>
        </p:nvPicPr>
        <p:blipFill>
          <a:blip r:embed="rId2" cstate="print"/>
          <a:stretch>
            <a:fillRect/>
          </a:stretch>
        </p:blipFill>
        <p:spPr>
          <a:xfrm>
            <a:off x="2209800" y="2819400"/>
            <a:ext cx="4327536" cy="783433"/>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Write To File</a:t>
            </a:r>
            <a:endParaRPr lang="en-US" sz="2400" dirty="0"/>
          </a:p>
        </p:txBody>
      </p:sp>
      <p:sp>
        <p:nvSpPr>
          <p:cNvPr id="3" name="Content Placeholder 2"/>
          <p:cNvSpPr>
            <a:spLocks noGrp="1"/>
          </p:cNvSpPr>
          <p:nvPr>
            <p:ph idx="1"/>
          </p:nvPr>
        </p:nvSpPr>
        <p:spPr>
          <a:xfrm>
            <a:off x="304800" y="838200"/>
            <a:ext cx="8458200" cy="5562600"/>
          </a:xfrm>
        </p:spPr>
        <p:txBody>
          <a:bodyPr>
            <a:noAutofit/>
          </a:bodyPr>
          <a:lstStyle/>
          <a:p>
            <a:r>
              <a:rPr lang="en-US" sz="2400" dirty="0" smtClean="0"/>
              <a:t>There are 2 ways to write to text file: overwrite existing data or append to existing data. </a:t>
            </a:r>
          </a:p>
          <a:p>
            <a:r>
              <a:rPr lang="en-US" sz="2400" dirty="0" smtClean="0"/>
              <a:t>The 2 modes are chosen with the file </a:t>
            </a:r>
            <a:r>
              <a:rPr lang="en-US" sz="2400" dirty="0" smtClean="0">
                <a:solidFill>
                  <a:schemeClr val="tx2">
                    <a:lumMod val="60000"/>
                    <a:lumOff val="40000"/>
                  </a:schemeClr>
                </a:solidFill>
              </a:rPr>
              <a:t>open</a:t>
            </a:r>
            <a:r>
              <a:rPr lang="en-US" sz="2400" dirty="0" smtClean="0"/>
              <a:t> function. The </a:t>
            </a:r>
            <a:r>
              <a:rPr lang="en-US" sz="2400" dirty="0" smtClean="0">
                <a:solidFill>
                  <a:schemeClr val="tx2">
                    <a:lumMod val="60000"/>
                    <a:lumOff val="40000"/>
                  </a:schemeClr>
                </a:solidFill>
              </a:rPr>
              <a:t>write</a:t>
            </a:r>
            <a:r>
              <a:rPr lang="en-US" sz="2400" dirty="0" smtClean="0"/>
              <a:t> function is the same for both modes.</a:t>
            </a:r>
          </a:p>
          <a:p>
            <a:r>
              <a:rPr lang="en-US" sz="2400" dirty="0" smtClean="0"/>
              <a:t>Write one line of text to the file:     </a:t>
            </a:r>
            <a:r>
              <a:rPr lang="en-US" sz="2400" dirty="0" err="1" smtClean="0"/>
              <a:t>file_handle</a:t>
            </a:r>
            <a:r>
              <a:rPr lang="en-US" sz="2400" dirty="0" err="1" smtClean="0">
                <a:solidFill>
                  <a:schemeClr val="tx2">
                    <a:lumMod val="60000"/>
                    <a:lumOff val="40000"/>
                  </a:schemeClr>
                </a:solidFill>
              </a:rPr>
              <a:t>.write</a:t>
            </a:r>
            <a:r>
              <a:rPr lang="en-US" sz="2400" dirty="0" smtClean="0">
                <a:solidFill>
                  <a:schemeClr val="tx2">
                    <a:lumMod val="60000"/>
                    <a:lumOff val="40000"/>
                  </a:schemeClr>
                </a:solidFill>
              </a:rPr>
              <a:t>(“</a:t>
            </a:r>
            <a:r>
              <a:rPr lang="en-US" sz="2400" dirty="0" smtClean="0"/>
              <a:t>text</a:t>
            </a:r>
            <a:r>
              <a:rPr lang="en-US" sz="2400" dirty="0" smtClean="0">
                <a:solidFill>
                  <a:schemeClr val="tx2">
                    <a:lumMod val="60000"/>
                    <a:lumOff val="40000"/>
                  </a:schemeClr>
                </a:solidFill>
              </a:rPr>
              <a:t>\n”)</a:t>
            </a:r>
          </a:p>
          <a:p>
            <a:r>
              <a:rPr lang="en-US" sz="2400" dirty="0" smtClean="0"/>
              <a:t>The </a:t>
            </a:r>
            <a:r>
              <a:rPr lang="en-US" sz="2400" dirty="0" err="1" smtClean="0"/>
              <a:t>file_handle</a:t>
            </a:r>
            <a:r>
              <a:rPr lang="en-US" sz="2400" dirty="0" smtClean="0"/>
              <a:t> has a write function that writes “text” to the file. The write function doesn’t add the newline character at the end of the line, so if you want the text to be a single line of text in the file, add the newline (</a:t>
            </a:r>
            <a:r>
              <a:rPr lang="en-US" sz="2400" dirty="0" smtClean="0">
                <a:solidFill>
                  <a:schemeClr val="tx2">
                    <a:lumMod val="60000"/>
                    <a:lumOff val="40000"/>
                  </a:schemeClr>
                </a:solidFill>
              </a:rPr>
              <a:t>\n</a:t>
            </a:r>
            <a:r>
              <a:rPr lang="en-US" sz="2400" dirty="0" smtClean="0"/>
              <a:t>) character.</a:t>
            </a:r>
          </a:p>
          <a:p>
            <a:r>
              <a:rPr lang="en-US" sz="2400" dirty="0" smtClean="0"/>
              <a:t>Example:   </a:t>
            </a:r>
          </a:p>
        </p:txBody>
      </p:sp>
      <p:pic>
        <p:nvPicPr>
          <p:cNvPr id="5" name="Picture 4" descr="mod8_6.PNG"/>
          <p:cNvPicPr>
            <a:picLocks noChangeAspect="1"/>
          </p:cNvPicPr>
          <p:nvPr/>
        </p:nvPicPr>
        <p:blipFill>
          <a:blip r:embed="rId2" cstate="print"/>
          <a:stretch>
            <a:fillRect/>
          </a:stretch>
        </p:blipFill>
        <p:spPr>
          <a:xfrm>
            <a:off x="990600" y="4876800"/>
            <a:ext cx="7292895" cy="609600"/>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Close File</a:t>
            </a:r>
            <a:endParaRPr lang="en-US" sz="2400" dirty="0"/>
          </a:p>
        </p:txBody>
      </p:sp>
      <p:sp>
        <p:nvSpPr>
          <p:cNvPr id="3" name="Content Placeholder 2"/>
          <p:cNvSpPr>
            <a:spLocks noGrp="1"/>
          </p:cNvSpPr>
          <p:nvPr>
            <p:ph idx="1"/>
          </p:nvPr>
        </p:nvSpPr>
        <p:spPr>
          <a:xfrm>
            <a:off x="304800" y="838200"/>
            <a:ext cx="8458200" cy="5562600"/>
          </a:xfrm>
        </p:spPr>
        <p:txBody>
          <a:bodyPr>
            <a:noAutofit/>
          </a:bodyPr>
          <a:lstStyle/>
          <a:p>
            <a:r>
              <a:rPr lang="en-US" sz="2400" dirty="0" smtClean="0"/>
              <a:t>When finishing reading or writing the file, </a:t>
            </a:r>
            <a:r>
              <a:rPr lang="en-US" sz="2400" dirty="0" smtClean="0">
                <a:solidFill>
                  <a:schemeClr val="tx2">
                    <a:lumMod val="60000"/>
                    <a:lumOff val="40000"/>
                  </a:schemeClr>
                </a:solidFill>
              </a:rPr>
              <a:t>close</a:t>
            </a:r>
            <a:r>
              <a:rPr lang="en-US" sz="2400" dirty="0" smtClean="0"/>
              <a:t> the file handle.</a:t>
            </a:r>
          </a:p>
          <a:p>
            <a:r>
              <a:rPr lang="en-US" sz="2400" dirty="0" smtClean="0"/>
              <a:t>Format:    </a:t>
            </a:r>
            <a:r>
              <a:rPr lang="en-US" sz="2400" dirty="0" err="1" smtClean="0"/>
              <a:t>file_handle</a:t>
            </a:r>
            <a:r>
              <a:rPr lang="en-US" sz="2400" dirty="0" err="1" smtClean="0">
                <a:solidFill>
                  <a:schemeClr val="tx2">
                    <a:lumMod val="60000"/>
                    <a:lumOff val="40000"/>
                  </a:schemeClr>
                </a:solidFill>
              </a:rPr>
              <a:t>.close</a:t>
            </a:r>
            <a:r>
              <a:rPr lang="en-US" sz="2400" dirty="0" smtClean="0">
                <a:solidFill>
                  <a:schemeClr val="tx2">
                    <a:lumMod val="60000"/>
                    <a:lumOff val="40000"/>
                  </a:schemeClr>
                </a:solidFill>
              </a:rPr>
              <a:t>()</a:t>
            </a:r>
          </a:p>
          <a:p>
            <a:r>
              <a:rPr lang="en-US" sz="2400" dirty="0" smtClean="0"/>
              <a:t>If we forget to close the file handle, the computer will eventually close it for us. However, it’s not considered good practice to leave a file handle opened when it’s not needed. </a:t>
            </a:r>
            <a:br>
              <a:rPr lang="en-US" sz="2400" dirty="0" smtClean="0"/>
            </a:br>
            <a:r>
              <a:rPr lang="en-US" sz="2400" dirty="0" smtClean="0"/>
              <a:t>If we don’t close the file handle, the text file cannot be opened by another program that needs to access it.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2180</TotalTime>
  <Words>1081</Words>
  <Application>Microsoft Office PowerPoint</Application>
  <PresentationFormat>On-screen Show (4:3)</PresentationFormat>
  <Paragraphs>131</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File IO and Strings </vt:lpstr>
      <vt:lpstr>Intro</vt:lpstr>
      <vt:lpstr>Accessing Files</vt:lpstr>
      <vt:lpstr>File Open (1 of 2)</vt:lpstr>
      <vt:lpstr>File Open (2 of 2)</vt:lpstr>
      <vt:lpstr>Read From File (1 of 2)</vt:lpstr>
      <vt:lpstr>Read From File (2 of 2)</vt:lpstr>
      <vt:lpstr>Write To File</vt:lpstr>
      <vt:lpstr>Close File</vt:lpstr>
      <vt:lpstr>Demo</vt:lpstr>
      <vt:lpstr>String Operations</vt:lpstr>
      <vt:lpstr>String Methods (1 of 3)</vt:lpstr>
      <vt:lpstr>String Methods (2 of 3)</vt:lpstr>
      <vt:lpstr>String Methods (3 of 3)</vt:lpstr>
      <vt:lpstr>Strings and the in Operator</vt:lpstr>
      <vt:lpstr>What’s Next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 in Python</dc:title>
  <dc:creator>Clare</dc:creator>
  <cp:lastModifiedBy>Clare Nguyen</cp:lastModifiedBy>
  <cp:revision>34</cp:revision>
  <dcterms:created xsi:type="dcterms:W3CDTF">2016-08-27T23:17:43Z</dcterms:created>
  <dcterms:modified xsi:type="dcterms:W3CDTF">2016-11-10T21:21:58Z</dcterms:modified>
</cp:coreProperties>
</file>