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8" r:id="rId5"/>
    <p:sldId id="269" r:id="rId6"/>
    <p:sldId id="285" r:id="rId7"/>
    <p:sldId id="270" r:id="rId8"/>
    <p:sldId id="271" r:id="rId9"/>
    <p:sldId id="273" r:id="rId10"/>
    <p:sldId id="274" r:id="rId11"/>
    <p:sldId id="276" r:id="rId12"/>
    <p:sldId id="283" r:id="rId13"/>
    <p:sldId id="275" r:id="rId14"/>
    <p:sldId id="277" r:id="rId15"/>
    <p:sldId id="278" r:id="rId16"/>
    <p:sldId id="279" r:id="rId17"/>
    <p:sldId id="280" r:id="rId18"/>
    <p:sldId id="284" r:id="rId19"/>
    <p:sldId id="281" r:id="rId20"/>
    <p:sldId id="282"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7A10"/>
    <a:srgbClr val="2C7515"/>
    <a:srgbClr val="00FF00"/>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33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DADA1-69DF-4832-8F3F-F24A9C2EA790}"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ADADA1-69DF-4832-8F3F-F24A9C2EA790}"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ADADA1-69DF-4832-8F3F-F24A9C2EA790}"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ADADA1-69DF-4832-8F3F-F24A9C2EA790}" type="datetimeFigureOut">
              <a:rPr lang="en-US" smtClean="0"/>
              <a:pPr/>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ADA1-69DF-4832-8F3F-F24A9C2EA790}" type="datetimeFigureOut">
              <a:rPr lang="en-US" smtClean="0"/>
              <a:pPr/>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DADA1-69DF-4832-8F3F-F24A9C2EA790}" type="datetimeFigureOut">
              <a:rPr lang="en-US" smtClean="0"/>
              <a:pPr/>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DADA1-69DF-4832-8F3F-F24A9C2EA790}"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07DC6-636F-44D2-849A-5D8B301FC8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ADA1-69DF-4832-8F3F-F24A9C2EA790}" type="datetimeFigureOut">
              <a:rPr lang="en-US" smtClean="0"/>
              <a:pPr/>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07DC6-636F-44D2-849A-5D8B301FC8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embed/QMLsrhbvcFM?rel=0" TargetMode="External"/><Relationship Id="rId2" Type="http://schemas.openxmlformats.org/officeDocument/2006/relationships/hyperlink" Target="https://www.youtube.com/embed/JVPnSoWVqHA?rel=0" TargetMode="External"/><Relationship Id="rId1" Type="http://schemas.openxmlformats.org/officeDocument/2006/relationships/slideLayout" Target="../slideLayouts/slideLayout2.xml"/><Relationship Id="rId6" Type="http://schemas.openxmlformats.org/officeDocument/2006/relationships/hyperlink" Target="https://www.youtube.com/embed/opPh4b7CcJU?rel=0" TargetMode="External"/><Relationship Id="rId5" Type="http://schemas.openxmlformats.org/officeDocument/2006/relationships/hyperlink" Target="https://www.youtube.com/embed/k8PaFPbYWZc?rel=0" TargetMode="External"/><Relationship Id="rId4" Type="http://schemas.openxmlformats.org/officeDocument/2006/relationships/hyperlink" Target="https://www.youtube.com/embed/DYS2qWASh_k?rel=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Containers and Lists</a:t>
            </a:r>
            <a:br>
              <a:rPr lang="en-US" dirty="0" smtClean="0"/>
            </a:br>
            <a:endParaRPr lang="en-US" dirty="0"/>
          </a:p>
        </p:txBody>
      </p:sp>
      <p:sp>
        <p:nvSpPr>
          <p:cNvPr id="3" name="Subtitle 2"/>
          <p:cNvSpPr>
            <a:spLocks noGrp="1"/>
          </p:cNvSpPr>
          <p:nvPr>
            <p:ph type="subTitle" idx="1"/>
          </p:nvPr>
        </p:nvSpPr>
        <p:spPr>
          <a:xfrm>
            <a:off x="1295400" y="5410200"/>
            <a:ext cx="6400800" cy="990600"/>
          </a:xfrm>
        </p:spPr>
        <p:txBody>
          <a:bodyPr>
            <a:normAutofit fontScale="70000" lnSpcReduction="20000"/>
          </a:bodyPr>
          <a:lstStyle/>
          <a:p>
            <a:r>
              <a:rPr lang="en-US" dirty="0" smtClean="0"/>
              <a:t>CIS 40 – Introduction to Programming in Python</a:t>
            </a:r>
          </a:p>
          <a:p>
            <a:r>
              <a:rPr lang="en-US" dirty="0" smtClean="0"/>
              <a:t>De Anza College</a:t>
            </a:r>
            <a:br>
              <a:rPr lang="en-US" dirty="0" smtClean="0"/>
            </a:br>
            <a:r>
              <a:rPr lang="en-US" sz="2900" dirty="0" smtClean="0"/>
              <a:t>Clare </a:t>
            </a:r>
            <a:r>
              <a:rPr lang="en-US" sz="2900" dirty="0"/>
              <a:t>N</a:t>
            </a:r>
            <a:r>
              <a:rPr lang="en-US" sz="2900" dirty="0" smtClean="0"/>
              <a:t>guyen</a:t>
            </a:r>
            <a:endParaRPr lang="en-US" sz="2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Methods to Add </a:t>
            </a:r>
            <a:r>
              <a:rPr lang="en-US" sz="2400" dirty="0" smtClean="0"/>
              <a:t>(1 of 3)</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r>
              <a:rPr lang="en-US" sz="2400" dirty="0" smtClean="0"/>
              <a:t>Unlike operators, which don’t modify the original list, the list methods will change the list.</a:t>
            </a:r>
          </a:p>
          <a:p>
            <a:r>
              <a:rPr lang="en-US" sz="2400" dirty="0" smtClean="0"/>
              <a:t>Recall that methods are a type of functions, so we need to call them and pass in any necessary arguments.</a:t>
            </a:r>
          </a:p>
          <a:p>
            <a:r>
              <a:rPr lang="en-US" sz="2400" dirty="0" smtClean="0"/>
              <a:t>The </a:t>
            </a:r>
            <a:r>
              <a:rPr lang="en-US" sz="2400" dirty="0" smtClean="0">
                <a:solidFill>
                  <a:schemeClr val="accent1"/>
                </a:solidFill>
              </a:rPr>
              <a:t>append </a:t>
            </a:r>
            <a:r>
              <a:rPr lang="en-US" sz="2400" dirty="0" smtClean="0"/>
              <a:t>method adds one more </a:t>
            </a:r>
            <a:r>
              <a:rPr lang="en-US" sz="2400" u="sng" dirty="0" smtClean="0"/>
              <a:t>element</a:t>
            </a:r>
            <a:r>
              <a:rPr lang="en-US" sz="2400" dirty="0" smtClean="0"/>
              <a:t> to the end of the list:</a:t>
            </a:r>
          </a:p>
          <a:p>
            <a:pPr>
              <a:spcBef>
                <a:spcPts val="0"/>
              </a:spcBef>
              <a:buNone/>
            </a:pPr>
            <a:endParaRPr lang="en-US" sz="2400" dirty="0" smtClean="0"/>
          </a:p>
          <a:p>
            <a:pPr>
              <a:spcBef>
                <a:spcPts val="0"/>
              </a:spcBef>
              <a:buNone/>
            </a:pPr>
            <a:endParaRPr lang="en-US" sz="2400" dirty="0" smtClean="0"/>
          </a:p>
          <a:p>
            <a:pPr>
              <a:spcBef>
                <a:spcPts val="1200"/>
              </a:spcBef>
            </a:pPr>
            <a:r>
              <a:rPr lang="en-US" sz="2400" dirty="0" smtClean="0"/>
              <a:t>The </a:t>
            </a:r>
            <a:r>
              <a:rPr lang="en-US" sz="2400" dirty="0" smtClean="0">
                <a:solidFill>
                  <a:schemeClr val="accent1"/>
                </a:solidFill>
              </a:rPr>
              <a:t>extend</a:t>
            </a:r>
            <a:r>
              <a:rPr lang="en-US" sz="2400" dirty="0" smtClean="0"/>
              <a:t> method adds another </a:t>
            </a:r>
            <a:r>
              <a:rPr lang="en-US" sz="2400" u="sng" dirty="0" smtClean="0"/>
              <a:t>list</a:t>
            </a:r>
            <a:r>
              <a:rPr lang="en-US" sz="2400" dirty="0" smtClean="0"/>
              <a:t> to the end of the list</a:t>
            </a:r>
          </a:p>
          <a:p>
            <a:pPr>
              <a:buNone/>
            </a:pPr>
            <a:r>
              <a:rPr lang="en-US" sz="2400" dirty="0" smtClean="0"/>
              <a:t>       </a:t>
            </a:r>
          </a:p>
          <a:p>
            <a:pPr>
              <a:spcBef>
                <a:spcPts val="0"/>
              </a:spcBef>
              <a:buNone/>
            </a:pPr>
            <a:endParaRPr lang="en-US" sz="2400" dirty="0" smtClean="0"/>
          </a:p>
          <a:p>
            <a:endParaRPr lang="en-US" sz="2400" dirty="0" smtClean="0"/>
          </a:p>
          <a:p>
            <a:pPr>
              <a:spcBef>
                <a:spcPts val="0"/>
              </a:spcBef>
              <a:buNone/>
            </a:pPr>
            <a:endParaRPr lang="en-US" sz="2400" dirty="0" smtClean="0"/>
          </a:p>
          <a:p>
            <a:pPr>
              <a:spcBef>
                <a:spcPts val="0"/>
              </a:spcBef>
              <a:buNone/>
            </a:pPr>
            <a:r>
              <a:rPr lang="en-US" sz="2400" dirty="0" smtClean="0"/>
              <a:t>			</a:t>
            </a:r>
            <a:endParaRPr lang="en-US" sz="2000" dirty="0"/>
          </a:p>
        </p:txBody>
      </p:sp>
      <p:pic>
        <p:nvPicPr>
          <p:cNvPr id="26" name="Picture 25" descr="mod9_11.PNG"/>
          <p:cNvPicPr>
            <a:picLocks noChangeAspect="1"/>
          </p:cNvPicPr>
          <p:nvPr/>
        </p:nvPicPr>
        <p:blipFill>
          <a:blip r:embed="rId2" cstate="print"/>
          <a:stretch>
            <a:fillRect/>
          </a:stretch>
        </p:blipFill>
        <p:spPr>
          <a:xfrm>
            <a:off x="2308449" y="2892577"/>
            <a:ext cx="3406551" cy="917422"/>
          </a:xfrm>
          <a:prstGeom prst="rect">
            <a:avLst/>
          </a:prstGeom>
          <a:ln>
            <a:solidFill>
              <a:schemeClr val="tx1"/>
            </a:solidFill>
          </a:ln>
        </p:spPr>
      </p:pic>
      <p:grpSp>
        <p:nvGrpSpPr>
          <p:cNvPr id="8" name="Group 7"/>
          <p:cNvGrpSpPr/>
          <p:nvPr/>
        </p:nvGrpSpPr>
        <p:grpSpPr>
          <a:xfrm>
            <a:off x="838200" y="4419600"/>
            <a:ext cx="8001000" cy="1713131"/>
            <a:chOff x="838200" y="4419600"/>
            <a:chExt cx="8001000" cy="1713131"/>
          </a:xfrm>
        </p:grpSpPr>
        <p:pic>
          <p:nvPicPr>
            <p:cNvPr id="25" name="Picture 24" descr="mod9_12.PNG"/>
            <p:cNvPicPr>
              <a:picLocks noChangeAspect="1"/>
            </p:cNvPicPr>
            <p:nvPr/>
          </p:nvPicPr>
          <p:blipFill>
            <a:blip r:embed="rId3" cstate="print"/>
            <a:stretch>
              <a:fillRect/>
            </a:stretch>
          </p:blipFill>
          <p:spPr>
            <a:xfrm>
              <a:off x="838200" y="4419600"/>
              <a:ext cx="5184265" cy="1524000"/>
            </a:xfrm>
            <a:prstGeom prst="rect">
              <a:avLst/>
            </a:prstGeom>
            <a:ln>
              <a:solidFill>
                <a:schemeClr val="tx1"/>
              </a:solidFill>
            </a:ln>
          </p:spPr>
        </p:pic>
        <p:sp>
          <p:nvSpPr>
            <p:cNvPr id="27" name="TextBox 26"/>
            <p:cNvSpPr txBox="1"/>
            <p:nvPr/>
          </p:nvSpPr>
          <p:spPr>
            <a:xfrm>
              <a:off x="6172200" y="5486400"/>
              <a:ext cx="2667000" cy="646331"/>
            </a:xfrm>
            <a:prstGeom prst="rect">
              <a:avLst/>
            </a:prstGeom>
            <a:noFill/>
          </p:spPr>
          <p:txBody>
            <a:bodyPr wrap="square" rtlCol="0">
              <a:spAutoFit/>
            </a:bodyPr>
            <a:lstStyle/>
            <a:p>
              <a:r>
                <a:rPr lang="en-US" dirty="0" smtClean="0">
                  <a:solidFill>
                    <a:srgbClr val="C00000"/>
                  </a:solidFill>
                </a:rPr>
                <a:t>list2, the input argument, is not changed</a:t>
              </a:r>
              <a:endParaRPr lang="en-US" dirty="0">
                <a:solidFill>
                  <a:srgbClr val="C00000"/>
                </a:solidFill>
              </a:endParaRPr>
            </a:p>
          </p:txBody>
        </p:sp>
        <p:cxnSp>
          <p:nvCxnSpPr>
            <p:cNvPr id="28" name="Straight Arrow Connector 27"/>
            <p:cNvCxnSpPr/>
            <p:nvPr/>
          </p:nvCxnSpPr>
          <p:spPr>
            <a:xfrm flipH="1">
              <a:off x="4495800" y="5715000"/>
              <a:ext cx="16764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Methods to Add </a:t>
            </a:r>
            <a:r>
              <a:rPr lang="en-US" sz="2400" dirty="0" smtClean="0"/>
              <a:t>(2 of 3)</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r>
              <a:rPr lang="en-US" sz="2400" dirty="0" smtClean="0"/>
              <a:t>Note that </a:t>
            </a:r>
            <a:r>
              <a:rPr lang="en-US" sz="2400" dirty="0" smtClean="0">
                <a:solidFill>
                  <a:schemeClr val="tx2">
                    <a:lumMod val="60000"/>
                    <a:lumOff val="40000"/>
                  </a:schemeClr>
                </a:solidFill>
              </a:rPr>
              <a:t>append</a:t>
            </a:r>
            <a:r>
              <a:rPr lang="en-US" sz="2400" dirty="0" smtClean="0"/>
              <a:t> will append one element, not a list.</a:t>
            </a:r>
            <a:br>
              <a:rPr lang="en-US" sz="2400" dirty="0" smtClean="0"/>
            </a:br>
            <a:r>
              <a:rPr lang="en-US" sz="2400" dirty="0" smtClean="0"/>
              <a:t>If we pass in a list to </a:t>
            </a:r>
            <a:r>
              <a:rPr lang="en-US" sz="2400" dirty="0" smtClean="0">
                <a:solidFill>
                  <a:schemeClr val="tx2">
                    <a:lumMod val="60000"/>
                    <a:lumOff val="40000"/>
                  </a:schemeClr>
                </a:solidFill>
              </a:rPr>
              <a:t>append</a:t>
            </a:r>
            <a:r>
              <a:rPr lang="en-US" sz="2400" dirty="0" smtClean="0"/>
              <a:t>, the entire list is considered one element of the resulting list.</a:t>
            </a:r>
          </a:p>
          <a:p>
            <a:r>
              <a:rPr lang="en-US" sz="2400" dirty="0" smtClean="0"/>
              <a:t>Compare the 2 different results of adding </a:t>
            </a:r>
            <a:r>
              <a:rPr lang="en-US" sz="2400" dirty="0" err="1" smtClean="0"/>
              <a:t>newLanguages</a:t>
            </a:r>
            <a:r>
              <a:rPr lang="en-US" sz="2400" dirty="0" smtClean="0"/>
              <a:t> to the languages list:</a:t>
            </a:r>
          </a:p>
          <a:p>
            <a:endParaRPr lang="en-US" sz="2400" dirty="0" smtClean="0"/>
          </a:p>
          <a:p>
            <a:pPr>
              <a:spcBef>
                <a:spcPts val="0"/>
              </a:spcBef>
              <a:buNone/>
            </a:pPr>
            <a:endParaRPr lang="en-US" sz="2400" dirty="0" smtClean="0"/>
          </a:p>
          <a:p>
            <a:pPr>
              <a:spcBef>
                <a:spcPts val="0"/>
              </a:spcBef>
              <a:buNone/>
            </a:pPr>
            <a:endParaRPr lang="en-US" sz="2400" dirty="0" smtClean="0"/>
          </a:p>
          <a:p>
            <a:pPr>
              <a:buNone/>
            </a:pPr>
            <a:r>
              <a:rPr lang="en-US" sz="2400" dirty="0" smtClean="0"/>
              <a:t>       </a:t>
            </a:r>
          </a:p>
          <a:p>
            <a:pPr>
              <a:spcBef>
                <a:spcPts val="0"/>
              </a:spcBef>
              <a:buNone/>
            </a:pPr>
            <a:endParaRPr lang="en-US" sz="2400" dirty="0" smtClean="0"/>
          </a:p>
          <a:p>
            <a:endParaRPr lang="en-US" sz="2400" dirty="0" smtClean="0"/>
          </a:p>
          <a:p>
            <a:pPr>
              <a:spcBef>
                <a:spcPts val="0"/>
              </a:spcBef>
              <a:buNone/>
            </a:pPr>
            <a:endParaRPr lang="en-US" sz="2400" dirty="0" smtClean="0"/>
          </a:p>
        </p:txBody>
      </p:sp>
      <p:pic>
        <p:nvPicPr>
          <p:cNvPr id="6" name="Picture 5" descr="mod9_13.PNG"/>
          <p:cNvPicPr>
            <a:picLocks noChangeAspect="1"/>
          </p:cNvPicPr>
          <p:nvPr/>
        </p:nvPicPr>
        <p:blipFill>
          <a:blip r:embed="rId2" cstate="print"/>
          <a:stretch>
            <a:fillRect/>
          </a:stretch>
        </p:blipFill>
        <p:spPr>
          <a:xfrm>
            <a:off x="762000" y="2819400"/>
            <a:ext cx="4661568" cy="1676400"/>
          </a:xfrm>
          <a:prstGeom prst="rect">
            <a:avLst/>
          </a:prstGeom>
          <a:ln>
            <a:solidFill>
              <a:schemeClr val="tx1"/>
            </a:solidFill>
          </a:ln>
        </p:spPr>
      </p:pic>
      <p:pic>
        <p:nvPicPr>
          <p:cNvPr id="7" name="Picture 6" descr="mod9_14.PNG"/>
          <p:cNvPicPr>
            <a:picLocks noChangeAspect="1"/>
          </p:cNvPicPr>
          <p:nvPr/>
        </p:nvPicPr>
        <p:blipFill>
          <a:blip r:embed="rId3" cstate="print"/>
          <a:stretch>
            <a:fillRect/>
          </a:stretch>
        </p:blipFill>
        <p:spPr>
          <a:xfrm>
            <a:off x="762000" y="4648200"/>
            <a:ext cx="4648200" cy="1768256"/>
          </a:xfrm>
          <a:prstGeom prst="rect">
            <a:avLst/>
          </a:prstGeom>
          <a:ln>
            <a:solidFill>
              <a:schemeClr val="tx1"/>
            </a:solidFill>
          </a:ln>
        </p:spPr>
      </p:pic>
      <p:sp>
        <p:nvSpPr>
          <p:cNvPr id="8" name="TextBox 7"/>
          <p:cNvSpPr txBox="1"/>
          <p:nvPr/>
        </p:nvSpPr>
        <p:spPr>
          <a:xfrm>
            <a:off x="5715000" y="3124200"/>
            <a:ext cx="1517082" cy="400110"/>
          </a:xfrm>
          <a:prstGeom prst="rect">
            <a:avLst/>
          </a:prstGeom>
          <a:noFill/>
        </p:spPr>
        <p:txBody>
          <a:bodyPr wrap="none" rtlCol="0">
            <a:spAutoFit/>
          </a:bodyPr>
          <a:lstStyle/>
          <a:p>
            <a:r>
              <a:rPr lang="en-US" sz="2000" dirty="0" smtClean="0">
                <a:solidFill>
                  <a:schemeClr val="tx2">
                    <a:lumMod val="60000"/>
                    <a:lumOff val="40000"/>
                  </a:schemeClr>
                </a:solidFill>
              </a:rPr>
              <a:t>append</a:t>
            </a:r>
            <a:r>
              <a:rPr lang="en-US" sz="2000" dirty="0" smtClean="0">
                <a:solidFill>
                  <a:srgbClr val="C00000"/>
                </a:solidFill>
              </a:rPr>
              <a:t> a list</a:t>
            </a:r>
            <a:endParaRPr lang="en-US" sz="2000" dirty="0">
              <a:solidFill>
                <a:srgbClr val="C00000"/>
              </a:solidFill>
            </a:endParaRPr>
          </a:p>
        </p:txBody>
      </p:sp>
      <p:sp>
        <p:nvSpPr>
          <p:cNvPr id="10" name="TextBox 9"/>
          <p:cNvSpPr txBox="1"/>
          <p:nvPr/>
        </p:nvSpPr>
        <p:spPr>
          <a:xfrm>
            <a:off x="5791200" y="4953000"/>
            <a:ext cx="1443857" cy="400110"/>
          </a:xfrm>
          <a:prstGeom prst="rect">
            <a:avLst/>
          </a:prstGeom>
          <a:noFill/>
        </p:spPr>
        <p:txBody>
          <a:bodyPr wrap="none" rtlCol="0">
            <a:spAutoFit/>
          </a:bodyPr>
          <a:lstStyle/>
          <a:p>
            <a:r>
              <a:rPr lang="en-US" sz="2000" dirty="0" smtClean="0">
                <a:solidFill>
                  <a:schemeClr val="tx2">
                    <a:lumMod val="60000"/>
                    <a:lumOff val="40000"/>
                  </a:schemeClr>
                </a:solidFill>
              </a:rPr>
              <a:t>extend</a:t>
            </a:r>
            <a:r>
              <a:rPr lang="en-US" sz="2000" dirty="0" smtClean="0">
                <a:solidFill>
                  <a:srgbClr val="C00000"/>
                </a:solidFill>
              </a:rPr>
              <a:t> a list</a:t>
            </a:r>
            <a:endParaRPr lang="en-US" sz="2000" dirty="0">
              <a:solidFill>
                <a:srgbClr val="C00000"/>
              </a:solidFill>
            </a:endParaRPr>
          </a:p>
        </p:txBody>
      </p:sp>
      <p:sp>
        <p:nvSpPr>
          <p:cNvPr id="11" name="TextBox 10"/>
          <p:cNvSpPr txBox="1"/>
          <p:nvPr/>
        </p:nvSpPr>
        <p:spPr>
          <a:xfrm>
            <a:off x="5715000" y="3657600"/>
            <a:ext cx="3048000" cy="1015663"/>
          </a:xfrm>
          <a:prstGeom prst="rect">
            <a:avLst/>
          </a:prstGeom>
          <a:noFill/>
        </p:spPr>
        <p:txBody>
          <a:bodyPr wrap="square" rtlCol="0">
            <a:spAutoFit/>
          </a:bodyPr>
          <a:lstStyle/>
          <a:p>
            <a:r>
              <a:rPr lang="en-US" sz="2000" dirty="0" err="1" smtClean="0">
                <a:solidFill>
                  <a:srgbClr val="C00000"/>
                </a:solidFill>
              </a:rPr>
              <a:t>newLanguages</a:t>
            </a:r>
            <a:r>
              <a:rPr lang="en-US" sz="2000" dirty="0" smtClean="0">
                <a:solidFill>
                  <a:srgbClr val="C00000"/>
                </a:solidFill>
              </a:rPr>
              <a:t> is added as a list, so the 3</a:t>
            </a:r>
            <a:r>
              <a:rPr lang="en-US" sz="2000" baseline="30000" dirty="0" smtClean="0">
                <a:solidFill>
                  <a:srgbClr val="C00000"/>
                </a:solidFill>
              </a:rPr>
              <a:t>rd</a:t>
            </a:r>
            <a:r>
              <a:rPr lang="en-US" sz="2000" dirty="0" smtClean="0">
                <a:solidFill>
                  <a:srgbClr val="C00000"/>
                </a:solidFill>
              </a:rPr>
              <a:t> element is a list</a:t>
            </a:r>
            <a:endParaRPr lang="en-US" sz="2000" dirty="0">
              <a:solidFill>
                <a:srgbClr val="C00000"/>
              </a:solidFill>
            </a:endParaRPr>
          </a:p>
        </p:txBody>
      </p:sp>
      <p:sp>
        <p:nvSpPr>
          <p:cNvPr id="12" name="TextBox 11"/>
          <p:cNvSpPr txBox="1"/>
          <p:nvPr/>
        </p:nvSpPr>
        <p:spPr>
          <a:xfrm>
            <a:off x="5715000" y="5410200"/>
            <a:ext cx="3200400" cy="1015663"/>
          </a:xfrm>
          <a:prstGeom prst="rect">
            <a:avLst/>
          </a:prstGeom>
          <a:noFill/>
        </p:spPr>
        <p:txBody>
          <a:bodyPr wrap="square" rtlCol="0">
            <a:spAutoFit/>
          </a:bodyPr>
          <a:lstStyle/>
          <a:p>
            <a:r>
              <a:rPr lang="en-US" sz="2000" dirty="0" err="1" smtClean="0">
                <a:solidFill>
                  <a:srgbClr val="C00000"/>
                </a:solidFill>
              </a:rPr>
              <a:t>newLanguages</a:t>
            </a:r>
            <a:r>
              <a:rPr lang="en-US" sz="2000" dirty="0" smtClean="0">
                <a:solidFill>
                  <a:srgbClr val="C00000"/>
                </a:solidFill>
              </a:rPr>
              <a:t> is ‘flattened’ when added, so the 3</a:t>
            </a:r>
            <a:r>
              <a:rPr lang="en-US" sz="2000" baseline="30000" dirty="0" smtClean="0">
                <a:solidFill>
                  <a:srgbClr val="C00000"/>
                </a:solidFill>
              </a:rPr>
              <a:t>rd</a:t>
            </a:r>
            <a:r>
              <a:rPr lang="en-US" sz="2000" dirty="0" smtClean="0">
                <a:solidFill>
                  <a:srgbClr val="C00000"/>
                </a:solidFill>
              </a:rPr>
              <a:t> element is a string</a:t>
            </a:r>
            <a:endParaRPr lang="en-US" sz="2000" dirty="0">
              <a:solidFill>
                <a:srgbClr val="C00000"/>
              </a:solidFill>
            </a:endParaRPr>
          </a:p>
        </p:txBody>
      </p:sp>
      <p:cxnSp>
        <p:nvCxnSpPr>
          <p:cNvPr id="14" name="Straight Arrow Connector 13"/>
          <p:cNvCxnSpPr>
            <a:stCxn id="8" idx="1"/>
          </p:cNvCxnSpPr>
          <p:nvPr/>
        </p:nvCxnSpPr>
        <p:spPr>
          <a:xfrm flipH="1">
            <a:off x="4876800" y="3324255"/>
            <a:ext cx="838200" cy="1047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flipH="1" flipV="1">
            <a:off x="4495800" y="4038600"/>
            <a:ext cx="1219200" cy="12683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53000" y="5181600"/>
            <a:ext cx="838200" cy="1047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733800" y="5867400"/>
            <a:ext cx="1905000" cy="3268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Methods to Add </a:t>
            </a:r>
            <a:r>
              <a:rPr lang="en-US" sz="2400" dirty="0" smtClean="0"/>
              <a:t>(3 of 3)</a:t>
            </a:r>
            <a:endParaRPr lang="en-US" sz="2400" dirty="0"/>
          </a:p>
        </p:txBody>
      </p:sp>
      <p:sp>
        <p:nvSpPr>
          <p:cNvPr id="3" name="Content Placeholder 2"/>
          <p:cNvSpPr>
            <a:spLocks noGrp="1"/>
          </p:cNvSpPr>
          <p:nvPr>
            <p:ph idx="1"/>
          </p:nvPr>
        </p:nvSpPr>
        <p:spPr>
          <a:xfrm>
            <a:off x="381000" y="838200"/>
            <a:ext cx="8458200" cy="5486400"/>
          </a:xfrm>
        </p:spPr>
        <p:txBody>
          <a:bodyPr>
            <a:noAutofit/>
          </a:bodyPr>
          <a:lstStyle/>
          <a:p>
            <a:r>
              <a:rPr lang="en-US" sz="2400" dirty="0" smtClean="0"/>
              <a:t>The </a:t>
            </a:r>
            <a:r>
              <a:rPr lang="en-US" sz="2400" dirty="0" smtClean="0">
                <a:solidFill>
                  <a:schemeClr val="accent1"/>
                </a:solidFill>
              </a:rPr>
              <a:t>insert </a:t>
            </a:r>
            <a:r>
              <a:rPr lang="en-US" sz="2400" dirty="0" smtClean="0"/>
              <a:t>method adds one element at a specified index:</a:t>
            </a:r>
          </a:p>
          <a:p>
            <a:pPr>
              <a:spcBef>
                <a:spcPts val="0"/>
              </a:spcBef>
              <a:buNone/>
            </a:pPr>
            <a:endParaRPr lang="en-US" sz="2400" dirty="0" smtClean="0"/>
          </a:p>
          <a:p>
            <a:pPr>
              <a:spcBef>
                <a:spcPts val="0"/>
              </a:spcBef>
              <a:buNone/>
            </a:pPr>
            <a:endParaRPr lang="en-US" sz="2400" dirty="0" smtClean="0"/>
          </a:p>
          <a:p>
            <a:pPr>
              <a:spcBef>
                <a:spcPts val="1200"/>
              </a:spcBef>
            </a:pPr>
            <a:endParaRPr lang="en-US" sz="2400" dirty="0" smtClean="0"/>
          </a:p>
          <a:p>
            <a:pPr>
              <a:spcBef>
                <a:spcPts val="0"/>
              </a:spcBef>
              <a:buNone/>
            </a:pPr>
            <a:endParaRPr lang="en-US" sz="2400" dirty="0" smtClean="0"/>
          </a:p>
          <a:p>
            <a:endParaRPr lang="en-US" sz="2400" dirty="0" smtClean="0"/>
          </a:p>
          <a:p>
            <a:pPr>
              <a:spcBef>
                <a:spcPts val="0"/>
              </a:spcBef>
              <a:buNone/>
            </a:pPr>
            <a:endParaRPr lang="en-US" sz="2400" dirty="0" smtClean="0"/>
          </a:p>
          <a:p>
            <a:pPr>
              <a:spcBef>
                <a:spcPts val="0"/>
              </a:spcBef>
              <a:buNone/>
            </a:pPr>
            <a:r>
              <a:rPr lang="en-US" sz="2400" dirty="0" smtClean="0"/>
              <a:t>			</a:t>
            </a:r>
            <a:endParaRPr lang="en-US" sz="2000" dirty="0"/>
          </a:p>
        </p:txBody>
      </p:sp>
      <p:pic>
        <p:nvPicPr>
          <p:cNvPr id="8" name="Picture 7" descr="mod9_24.PNG"/>
          <p:cNvPicPr>
            <a:picLocks noChangeAspect="1"/>
          </p:cNvPicPr>
          <p:nvPr/>
        </p:nvPicPr>
        <p:blipFill>
          <a:blip r:embed="rId2" cstate="print"/>
          <a:stretch>
            <a:fillRect/>
          </a:stretch>
        </p:blipFill>
        <p:spPr>
          <a:xfrm>
            <a:off x="2209800" y="1295400"/>
            <a:ext cx="4617327" cy="1371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Methods to Delete</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r>
              <a:rPr lang="en-US" sz="2400" dirty="0" smtClean="0"/>
              <a:t>The </a:t>
            </a:r>
            <a:r>
              <a:rPr lang="en-US" sz="2400" dirty="0" smtClean="0">
                <a:solidFill>
                  <a:schemeClr val="tx2">
                    <a:lumMod val="60000"/>
                    <a:lumOff val="40000"/>
                  </a:schemeClr>
                </a:solidFill>
              </a:rPr>
              <a:t>pop</a:t>
            </a:r>
            <a:r>
              <a:rPr lang="en-US" sz="2400" dirty="0" smtClean="0"/>
              <a:t> method removes an element by using its index:</a:t>
            </a:r>
            <a:br>
              <a:rPr lang="en-US" sz="2400" dirty="0" smtClean="0"/>
            </a:b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The </a:t>
            </a:r>
            <a:r>
              <a:rPr lang="en-US" sz="2400" dirty="0" smtClean="0">
                <a:solidFill>
                  <a:schemeClr val="tx2">
                    <a:lumMod val="60000"/>
                    <a:lumOff val="40000"/>
                  </a:schemeClr>
                </a:solidFill>
              </a:rPr>
              <a:t>remove</a:t>
            </a:r>
            <a:r>
              <a:rPr lang="en-US" sz="2400" dirty="0" smtClean="0"/>
              <a:t> method removes an element by using its value:</a:t>
            </a:r>
          </a:p>
          <a:p>
            <a:endParaRPr lang="en-US" sz="2400" dirty="0" smtClean="0"/>
          </a:p>
          <a:p>
            <a:endParaRPr lang="en-US" sz="2400" dirty="0" smtClean="0"/>
          </a:p>
          <a:p>
            <a:pPr>
              <a:spcBef>
                <a:spcPts val="1800"/>
              </a:spcBef>
              <a:buNone/>
            </a:pPr>
            <a:r>
              <a:rPr lang="en-US" sz="2400" dirty="0" smtClean="0"/>
              <a:t>	The </a:t>
            </a:r>
            <a:r>
              <a:rPr lang="en-US" sz="2400" dirty="0" smtClean="0">
                <a:solidFill>
                  <a:schemeClr val="tx2">
                    <a:lumMod val="60000"/>
                    <a:lumOff val="40000"/>
                  </a:schemeClr>
                </a:solidFill>
              </a:rPr>
              <a:t>remove</a:t>
            </a:r>
            <a:r>
              <a:rPr lang="en-US" sz="2400" dirty="0" smtClean="0"/>
              <a:t> method does not return the removed element.</a:t>
            </a:r>
          </a:p>
          <a:p>
            <a:pPr>
              <a:buNone/>
            </a:pPr>
            <a:endParaRPr lang="en-US" sz="2400" dirty="0" smtClean="0"/>
          </a:p>
        </p:txBody>
      </p:sp>
      <p:grpSp>
        <p:nvGrpSpPr>
          <p:cNvPr id="12" name="Group 11"/>
          <p:cNvGrpSpPr/>
          <p:nvPr/>
        </p:nvGrpSpPr>
        <p:grpSpPr>
          <a:xfrm>
            <a:off x="1287767" y="1219200"/>
            <a:ext cx="7246633" cy="2362200"/>
            <a:chOff x="1287767" y="1219200"/>
            <a:chExt cx="7246633" cy="2362200"/>
          </a:xfrm>
        </p:grpSpPr>
        <p:pic>
          <p:nvPicPr>
            <p:cNvPr id="6" name="Picture 5" descr="mod9_15.PNG"/>
            <p:cNvPicPr>
              <a:picLocks noChangeAspect="1"/>
            </p:cNvPicPr>
            <p:nvPr/>
          </p:nvPicPr>
          <p:blipFill>
            <a:blip r:embed="rId2" cstate="print"/>
            <a:stretch>
              <a:fillRect/>
            </a:stretch>
          </p:blipFill>
          <p:spPr>
            <a:xfrm>
              <a:off x="1287767" y="1219200"/>
              <a:ext cx="3536665" cy="2362200"/>
            </a:xfrm>
            <a:prstGeom prst="rect">
              <a:avLst/>
            </a:prstGeom>
            <a:ln>
              <a:solidFill>
                <a:schemeClr val="tx1"/>
              </a:solidFill>
            </a:ln>
          </p:spPr>
        </p:pic>
        <p:sp>
          <p:nvSpPr>
            <p:cNvPr id="7" name="TextBox 6"/>
            <p:cNvSpPr txBox="1"/>
            <p:nvPr/>
          </p:nvSpPr>
          <p:spPr>
            <a:xfrm>
              <a:off x="5181600" y="2362200"/>
              <a:ext cx="3352800" cy="707886"/>
            </a:xfrm>
            <a:prstGeom prst="rect">
              <a:avLst/>
            </a:prstGeom>
            <a:noFill/>
          </p:spPr>
          <p:txBody>
            <a:bodyPr wrap="square" rtlCol="0">
              <a:spAutoFit/>
            </a:bodyPr>
            <a:lstStyle/>
            <a:p>
              <a:r>
                <a:rPr lang="en-US" sz="2000" dirty="0" smtClean="0">
                  <a:solidFill>
                    <a:srgbClr val="C00000"/>
                  </a:solidFill>
                </a:rPr>
                <a:t>With no input argument, </a:t>
              </a:r>
              <a:r>
                <a:rPr lang="en-US" sz="2000" dirty="0" smtClean="0">
                  <a:solidFill>
                    <a:schemeClr val="tx2">
                      <a:lumMod val="60000"/>
                      <a:lumOff val="40000"/>
                    </a:schemeClr>
                  </a:solidFill>
                </a:rPr>
                <a:t>pop</a:t>
              </a:r>
              <a:r>
                <a:rPr lang="en-US" sz="2000" dirty="0" smtClean="0">
                  <a:solidFill>
                    <a:srgbClr val="C00000"/>
                  </a:solidFill>
                </a:rPr>
                <a:t> removes the last element</a:t>
              </a:r>
              <a:endParaRPr lang="en-US" sz="2000" dirty="0">
                <a:solidFill>
                  <a:srgbClr val="C00000"/>
                </a:solidFill>
              </a:endParaRPr>
            </a:p>
          </p:txBody>
        </p:sp>
        <p:cxnSp>
          <p:nvCxnSpPr>
            <p:cNvPr id="9" name="Straight Arrow Connector 8"/>
            <p:cNvCxnSpPr/>
            <p:nvPr/>
          </p:nvCxnSpPr>
          <p:spPr>
            <a:xfrm flipH="1">
              <a:off x="4648200" y="2590800"/>
              <a:ext cx="533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3" name="Picture 12" descr="mod9_16.PNG"/>
          <p:cNvPicPr>
            <a:picLocks noChangeAspect="1"/>
          </p:cNvPicPr>
          <p:nvPr/>
        </p:nvPicPr>
        <p:blipFill>
          <a:blip r:embed="rId3" cstate="print"/>
          <a:stretch>
            <a:fillRect/>
          </a:stretch>
        </p:blipFill>
        <p:spPr>
          <a:xfrm>
            <a:off x="1295401" y="4267201"/>
            <a:ext cx="5562599" cy="93269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 to Sort, Count</a:t>
            </a:r>
            <a:endParaRPr lang="en-US" sz="2400" dirty="0"/>
          </a:p>
        </p:txBody>
      </p:sp>
      <p:sp>
        <p:nvSpPr>
          <p:cNvPr id="3" name="Content Placeholder 2"/>
          <p:cNvSpPr>
            <a:spLocks noGrp="1"/>
          </p:cNvSpPr>
          <p:nvPr>
            <p:ph idx="1"/>
          </p:nvPr>
        </p:nvSpPr>
        <p:spPr>
          <a:xfrm>
            <a:off x="381000" y="762000"/>
            <a:ext cx="8382000" cy="5562600"/>
          </a:xfrm>
        </p:spPr>
        <p:txBody>
          <a:bodyPr>
            <a:noAutofit/>
          </a:bodyPr>
          <a:lstStyle/>
          <a:p>
            <a:r>
              <a:rPr lang="en-US" sz="2400" dirty="0" smtClean="0"/>
              <a:t>The </a:t>
            </a:r>
            <a:r>
              <a:rPr lang="en-US" sz="2400" dirty="0" smtClean="0">
                <a:solidFill>
                  <a:schemeClr val="tx2">
                    <a:lumMod val="60000"/>
                    <a:lumOff val="40000"/>
                  </a:schemeClr>
                </a:solidFill>
              </a:rPr>
              <a:t>sort </a:t>
            </a:r>
            <a:r>
              <a:rPr lang="en-US" sz="2400" dirty="0" smtClean="0"/>
              <a:t>method sorts the list in ascending numeric or alphabetical order, depending on the data type:</a:t>
            </a:r>
          </a:p>
          <a:p>
            <a:endParaRPr lang="en-US" sz="2400" dirty="0" smtClean="0"/>
          </a:p>
          <a:p>
            <a:pPr>
              <a:buNone/>
            </a:pPr>
            <a:endParaRPr lang="en-US" sz="2400" dirty="0" smtClean="0"/>
          </a:p>
          <a:p>
            <a:endParaRPr lang="en-US" sz="2400" dirty="0" smtClean="0"/>
          </a:p>
          <a:p>
            <a:endParaRPr lang="en-US" sz="2400" dirty="0" smtClean="0"/>
          </a:p>
          <a:p>
            <a:endParaRPr lang="en-US" sz="2400" dirty="0" smtClean="0"/>
          </a:p>
          <a:p>
            <a:pPr>
              <a:spcBef>
                <a:spcPts val="0"/>
              </a:spcBef>
              <a:buNone/>
            </a:pPr>
            <a:endParaRPr lang="en-US" sz="2400" dirty="0" smtClean="0"/>
          </a:p>
          <a:p>
            <a:pPr>
              <a:spcBef>
                <a:spcPts val="0"/>
              </a:spcBef>
              <a:buNone/>
            </a:pPr>
            <a:endParaRPr lang="en-US" sz="2400" dirty="0" smtClean="0"/>
          </a:p>
          <a:p>
            <a:pPr>
              <a:spcBef>
                <a:spcPts val="0"/>
              </a:spcBef>
            </a:pPr>
            <a:r>
              <a:rPr lang="en-US" sz="2400" dirty="0" smtClean="0"/>
              <a:t>The </a:t>
            </a:r>
            <a:r>
              <a:rPr lang="en-US" sz="2400" dirty="0" err="1" smtClean="0">
                <a:solidFill>
                  <a:schemeClr val="tx2">
                    <a:lumMod val="60000"/>
                    <a:lumOff val="40000"/>
                  </a:schemeClr>
                </a:solidFill>
              </a:rPr>
              <a:t>len</a:t>
            </a:r>
            <a:r>
              <a:rPr lang="en-US" sz="2400" dirty="0" smtClean="0">
                <a:solidFill>
                  <a:schemeClr val="tx2">
                    <a:lumMod val="60000"/>
                    <a:lumOff val="40000"/>
                  </a:schemeClr>
                </a:solidFill>
              </a:rPr>
              <a:t> </a:t>
            </a:r>
            <a:r>
              <a:rPr lang="en-US" sz="2400" dirty="0" smtClean="0"/>
              <a:t>function (not a </a:t>
            </a:r>
            <a:r>
              <a:rPr lang="en-US" sz="2400" dirty="0" smtClean="0">
                <a:solidFill>
                  <a:schemeClr val="tx2">
                    <a:lumMod val="60000"/>
                    <a:lumOff val="40000"/>
                  </a:schemeClr>
                </a:solidFill>
              </a:rPr>
              <a:t>list</a:t>
            </a:r>
            <a:r>
              <a:rPr lang="en-US" sz="2400" dirty="0" smtClean="0"/>
              <a:t> method) returns the number of data values in a list. This is the length function we’ve used with strings:</a:t>
            </a:r>
          </a:p>
        </p:txBody>
      </p:sp>
      <p:pic>
        <p:nvPicPr>
          <p:cNvPr id="10" name="Picture 9" descr="mod9_17.PNG"/>
          <p:cNvPicPr>
            <a:picLocks noChangeAspect="1"/>
          </p:cNvPicPr>
          <p:nvPr/>
        </p:nvPicPr>
        <p:blipFill>
          <a:blip r:embed="rId2" cstate="print"/>
          <a:stretch>
            <a:fillRect/>
          </a:stretch>
        </p:blipFill>
        <p:spPr>
          <a:xfrm>
            <a:off x="2057400" y="1600200"/>
            <a:ext cx="4718957" cy="2590800"/>
          </a:xfrm>
          <a:prstGeom prst="rect">
            <a:avLst/>
          </a:prstGeom>
          <a:ln>
            <a:solidFill>
              <a:schemeClr val="tx1"/>
            </a:solidFill>
          </a:ln>
        </p:spPr>
      </p:pic>
      <p:pic>
        <p:nvPicPr>
          <p:cNvPr id="5" name="Picture 4" descr="mod9_25.PNG"/>
          <p:cNvPicPr>
            <a:picLocks noChangeAspect="1"/>
          </p:cNvPicPr>
          <p:nvPr/>
        </p:nvPicPr>
        <p:blipFill>
          <a:blip r:embed="rId3" cstate="print"/>
          <a:stretch>
            <a:fillRect/>
          </a:stretch>
        </p:blipFill>
        <p:spPr>
          <a:xfrm>
            <a:off x="2590800" y="5334000"/>
            <a:ext cx="1789612" cy="9144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 to Copy</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pPr>
              <a:spcBef>
                <a:spcPts val="1200"/>
              </a:spcBef>
            </a:pPr>
            <a:r>
              <a:rPr lang="en-US" sz="2400" dirty="0" smtClean="0"/>
              <a:t>To copy a list, use the </a:t>
            </a:r>
            <a:r>
              <a:rPr lang="en-US" sz="2400" b="1" dirty="0" smtClean="0">
                <a:solidFill>
                  <a:schemeClr val="tx2">
                    <a:lumMod val="60000"/>
                    <a:lumOff val="40000"/>
                  </a:schemeClr>
                </a:solidFill>
              </a:rPr>
              <a:t>:</a:t>
            </a:r>
            <a:r>
              <a:rPr lang="en-US" sz="2400" dirty="0" smtClean="0"/>
              <a:t> operator to slice a new list:</a:t>
            </a:r>
          </a:p>
          <a:p>
            <a:pPr>
              <a:spcBef>
                <a:spcPts val="1200"/>
              </a:spcBef>
              <a:buNone/>
            </a:pPr>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a:p>
            <a:pPr>
              <a:spcBef>
                <a:spcPts val="600"/>
              </a:spcBef>
            </a:pPr>
            <a:r>
              <a:rPr lang="en-US" sz="2400" dirty="0" smtClean="0"/>
              <a:t>Do not use the </a:t>
            </a:r>
            <a:r>
              <a:rPr lang="en-US" sz="2400" dirty="0" smtClean="0">
                <a:solidFill>
                  <a:schemeClr val="tx2">
                    <a:lumMod val="60000"/>
                    <a:lumOff val="40000"/>
                  </a:schemeClr>
                </a:solidFill>
              </a:rPr>
              <a:t>=</a:t>
            </a:r>
            <a:r>
              <a:rPr lang="en-US" sz="2400" dirty="0" smtClean="0"/>
              <a:t> operator to copy a list</a:t>
            </a:r>
          </a:p>
          <a:p>
            <a:pPr>
              <a:buNone/>
            </a:pPr>
            <a:endParaRPr lang="en-US" sz="2400" dirty="0" smtClean="0"/>
          </a:p>
        </p:txBody>
      </p:sp>
      <p:grpSp>
        <p:nvGrpSpPr>
          <p:cNvPr id="35" name="Group 34"/>
          <p:cNvGrpSpPr/>
          <p:nvPr/>
        </p:nvGrpSpPr>
        <p:grpSpPr>
          <a:xfrm>
            <a:off x="838200" y="1295400"/>
            <a:ext cx="7866910" cy="2082463"/>
            <a:chOff x="990599" y="1219200"/>
            <a:chExt cx="7866910" cy="2082463"/>
          </a:xfrm>
        </p:grpSpPr>
        <p:pic>
          <p:nvPicPr>
            <p:cNvPr id="5" name="Picture 4" descr="mod9_18.PNG"/>
            <p:cNvPicPr>
              <a:picLocks noChangeAspect="1"/>
            </p:cNvPicPr>
            <p:nvPr/>
          </p:nvPicPr>
          <p:blipFill>
            <a:blip r:embed="rId2" cstate="print"/>
            <a:stretch>
              <a:fillRect/>
            </a:stretch>
          </p:blipFill>
          <p:spPr>
            <a:xfrm>
              <a:off x="990599" y="1219200"/>
              <a:ext cx="2842887" cy="2057400"/>
            </a:xfrm>
            <a:prstGeom prst="rect">
              <a:avLst/>
            </a:prstGeom>
            <a:ln>
              <a:solidFill>
                <a:schemeClr val="tx1"/>
              </a:solidFill>
            </a:ln>
          </p:spPr>
        </p:pic>
        <p:grpSp>
          <p:nvGrpSpPr>
            <p:cNvPr id="17" name="Group 16"/>
            <p:cNvGrpSpPr/>
            <p:nvPr/>
          </p:nvGrpSpPr>
          <p:grpSpPr>
            <a:xfrm>
              <a:off x="2819400" y="2286000"/>
              <a:ext cx="4743075" cy="1015663"/>
              <a:chOff x="2819400" y="2286000"/>
              <a:chExt cx="4743075" cy="1015663"/>
            </a:xfrm>
          </p:grpSpPr>
          <p:grpSp>
            <p:nvGrpSpPr>
              <p:cNvPr id="12" name="Group 11"/>
              <p:cNvGrpSpPr/>
              <p:nvPr/>
            </p:nvGrpSpPr>
            <p:grpSpPr>
              <a:xfrm>
                <a:off x="2819400" y="2286000"/>
                <a:ext cx="4743075" cy="1015663"/>
                <a:chOff x="2819400" y="1600200"/>
                <a:chExt cx="4743075" cy="1015663"/>
              </a:xfrm>
            </p:grpSpPr>
            <p:sp>
              <p:nvSpPr>
                <p:cNvPr id="13" name="TextBox 12"/>
                <p:cNvSpPr txBox="1"/>
                <p:nvPr/>
              </p:nvSpPr>
              <p:spPr>
                <a:xfrm>
                  <a:off x="4114800" y="1600200"/>
                  <a:ext cx="3447675" cy="1015663"/>
                </a:xfrm>
                <a:prstGeom prst="rect">
                  <a:avLst/>
                </a:prstGeom>
                <a:noFill/>
              </p:spPr>
              <p:txBody>
                <a:bodyPr wrap="none" rtlCol="0">
                  <a:spAutoFit/>
                </a:bodyPr>
                <a:lstStyle/>
                <a:p>
                  <a:r>
                    <a:rPr lang="en-US" sz="2000" dirty="0" smtClean="0">
                      <a:solidFill>
                        <a:srgbClr val="C00000"/>
                      </a:solidFill>
                    </a:rPr>
                    <a:t>When </a:t>
                  </a:r>
                  <a:r>
                    <a:rPr lang="en-US" sz="2000" dirty="0" err="1" smtClean="0">
                      <a:solidFill>
                        <a:srgbClr val="C00000"/>
                      </a:solidFill>
                    </a:rPr>
                    <a:t>aList</a:t>
                  </a:r>
                  <a:r>
                    <a:rPr lang="en-US" sz="2000" dirty="0" smtClean="0">
                      <a:solidFill>
                        <a:srgbClr val="C00000"/>
                      </a:solidFill>
                    </a:rPr>
                    <a:t> changes, </a:t>
                  </a:r>
                </a:p>
                <a:p>
                  <a:r>
                    <a:rPr lang="en-US" sz="2000" dirty="0" err="1" smtClean="0">
                      <a:solidFill>
                        <a:srgbClr val="C00000"/>
                      </a:solidFill>
                    </a:rPr>
                    <a:t>aCopy</a:t>
                  </a:r>
                  <a:r>
                    <a:rPr lang="en-US" sz="2000" dirty="0" smtClean="0">
                      <a:solidFill>
                        <a:srgbClr val="C00000"/>
                      </a:solidFill>
                    </a:rPr>
                    <a:t> doesn’t change because </a:t>
                  </a:r>
                </a:p>
                <a:p>
                  <a:r>
                    <a:rPr lang="en-US" sz="2000" dirty="0" smtClean="0">
                      <a:solidFill>
                        <a:srgbClr val="C00000"/>
                      </a:solidFill>
                    </a:rPr>
                    <a:t>it’s a different list</a:t>
                  </a:r>
                  <a:endParaRPr lang="en-US" sz="2000" dirty="0">
                    <a:solidFill>
                      <a:srgbClr val="C00000"/>
                    </a:solidFill>
                  </a:endParaRPr>
                </a:p>
              </p:txBody>
            </p:sp>
            <p:cxnSp>
              <p:nvCxnSpPr>
                <p:cNvPr id="14" name="Straight Arrow Connector 13"/>
                <p:cNvCxnSpPr/>
                <p:nvPr/>
              </p:nvCxnSpPr>
              <p:spPr>
                <a:xfrm flipH="1">
                  <a:off x="2819400" y="1828800"/>
                  <a:ext cx="12954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flipH="1">
                <a:off x="2819400" y="2819400"/>
                <a:ext cx="1295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352800" y="1371600"/>
              <a:ext cx="5504709" cy="400110"/>
              <a:chOff x="3352800" y="1600200"/>
              <a:chExt cx="5504709" cy="400110"/>
            </a:xfrm>
          </p:grpSpPr>
          <p:sp>
            <p:nvSpPr>
              <p:cNvPr id="19" name="TextBox 18"/>
              <p:cNvSpPr txBox="1"/>
              <p:nvPr/>
            </p:nvSpPr>
            <p:spPr>
              <a:xfrm>
                <a:off x="4114800" y="1600200"/>
                <a:ext cx="4742709" cy="400110"/>
              </a:xfrm>
              <a:prstGeom prst="rect">
                <a:avLst/>
              </a:prstGeom>
              <a:noFill/>
            </p:spPr>
            <p:txBody>
              <a:bodyPr wrap="none" rtlCol="0">
                <a:spAutoFit/>
              </a:bodyPr>
              <a:lstStyle/>
              <a:p>
                <a:r>
                  <a:rPr lang="en-US" sz="2000" dirty="0" err="1" smtClean="0">
                    <a:solidFill>
                      <a:srgbClr val="C00000"/>
                    </a:solidFill>
                  </a:rPr>
                  <a:t>aCopy</a:t>
                </a:r>
                <a:r>
                  <a:rPr lang="en-US" sz="2000" dirty="0" smtClean="0">
                    <a:solidFill>
                      <a:srgbClr val="C00000"/>
                    </a:solidFill>
                  </a:rPr>
                  <a:t> is </a:t>
                </a:r>
                <a:r>
                  <a:rPr lang="en-US" sz="2000" u="sng" dirty="0" smtClean="0">
                    <a:solidFill>
                      <a:srgbClr val="C00000"/>
                    </a:solidFill>
                  </a:rPr>
                  <a:t>a new list </a:t>
                </a:r>
                <a:r>
                  <a:rPr lang="en-US" sz="2000" dirty="0" smtClean="0">
                    <a:solidFill>
                      <a:srgbClr val="C00000"/>
                    </a:solidFill>
                  </a:rPr>
                  <a:t>which is identical to </a:t>
                </a:r>
                <a:r>
                  <a:rPr lang="en-US" sz="2000" dirty="0" err="1" smtClean="0">
                    <a:solidFill>
                      <a:srgbClr val="C00000"/>
                    </a:solidFill>
                  </a:rPr>
                  <a:t>aList</a:t>
                </a:r>
                <a:endParaRPr lang="en-US" sz="2000" dirty="0">
                  <a:solidFill>
                    <a:srgbClr val="C00000"/>
                  </a:solidFill>
                </a:endParaRPr>
              </a:p>
            </p:txBody>
          </p:sp>
          <p:cxnSp>
            <p:nvCxnSpPr>
              <p:cNvPr id="20" name="Straight Arrow Connector 19"/>
              <p:cNvCxnSpPr/>
              <p:nvPr/>
            </p:nvCxnSpPr>
            <p:spPr>
              <a:xfrm flipH="1">
                <a:off x="3352800" y="1828800"/>
                <a:ext cx="762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37" name="Group 36"/>
          <p:cNvGrpSpPr/>
          <p:nvPr/>
        </p:nvGrpSpPr>
        <p:grpSpPr>
          <a:xfrm>
            <a:off x="838200" y="3962400"/>
            <a:ext cx="7773000" cy="2393217"/>
            <a:chOff x="990600" y="3962399"/>
            <a:chExt cx="7773000" cy="2393217"/>
          </a:xfrm>
        </p:grpSpPr>
        <p:pic>
          <p:nvPicPr>
            <p:cNvPr id="6" name="Picture 5" descr="mod9_19.PNG"/>
            <p:cNvPicPr>
              <a:picLocks noChangeAspect="1"/>
            </p:cNvPicPr>
            <p:nvPr/>
          </p:nvPicPr>
          <p:blipFill>
            <a:blip r:embed="rId3" cstate="print"/>
            <a:stretch>
              <a:fillRect/>
            </a:stretch>
          </p:blipFill>
          <p:spPr>
            <a:xfrm>
              <a:off x="990600" y="3962399"/>
              <a:ext cx="2133600" cy="2207871"/>
            </a:xfrm>
            <a:prstGeom prst="rect">
              <a:avLst/>
            </a:prstGeom>
            <a:ln>
              <a:solidFill>
                <a:schemeClr val="tx1"/>
              </a:solidFill>
            </a:ln>
          </p:spPr>
        </p:pic>
        <p:grpSp>
          <p:nvGrpSpPr>
            <p:cNvPr id="11" name="Group 10"/>
            <p:cNvGrpSpPr/>
            <p:nvPr/>
          </p:nvGrpSpPr>
          <p:grpSpPr>
            <a:xfrm>
              <a:off x="3200400" y="3962400"/>
              <a:ext cx="4567914" cy="707886"/>
              <a:chOff x="3352800" y="1600200"/>
              <a:chExt cx="4567914" cy="707886"/>
            </a:xfrm>
          </p:grpSpPr>
          <p:sp>
            <p:nvSpPr>
              <p:cNvPr id="7" name="TextBox 6"/>
              <p:cNvSpPr txBox="1"/>
              <p:nvPr/>
            </p:nvSpPr>
            <p:spPr>
              <a:xfrm>
                <a:off x="4114800" y="1600200"/>
                <a:ext cx="3805914" cy="707886"/>
              </a:xfrm>
              <a:prstGeom prst="rect">
                <a:avLst/>
              </a:prstGeom>
              <a:noFill/>
            </p:spPr>
            <p:txBody>
              <a:bodyPr wrap="none" rtlCol="0">
                <a:spAutoFit/>
              </a:bodyPr>
              <a:lstStyle/>
              <a:p>
                <a:r>
                  <a:rPr lang="en-US" sz="2000" dirty="0" err="1" smtClean="0">
                    <a:solidFill>
                      <a:srgbClr val="C00000"/>
                    </a:solidFill>
                  </a:rPr>
                  <a:t>badCopy</a:t>
                </a:r>
                <a:r>
                  <a:rPr lang="en-US" sz="2000" dirty="0" smtClean="0">
                    <a:solidFill>
                      <a:srgbClr val="C00000"/>
                    </a:solidFill>
                  </a:rPr>
                  <a:t> is </a:t>
                </a:r>
                <a:r>
                  <a:rPr lang="en-US" sz="2000" u="sng" dirty="0" smtClean="0">
                    <a:solidFill>
                      <a:srgbClr val="C00000"/>
                    </a:solidFill>
                  </a:rPr>
                  <a:t>another name </a:t>
                </a:r>
                <a:r>
                  <a:rPr lang="en-US" sz="2000" dirty="0" smtClean="0">
                    <a:solidFill>
                      <a:srgbClr val="C00000"/>
                    </a:solidFill>
                  </a:rPr>
                  <a:t>for </a:t>
                </a:r>
                <a:r>
                  <a:rPr lang="en-US" sz="2000" dirty="0" err="1" smtClean="0">
                    <a:solidFill>
                      <a:srgbClr val="C00000"/>
                    </a:solidFill>
                  </a:rPr>
                  <a:t>aList</a:t>
                </a:r>
                <a:r>
                  <a:rPr lang="en-US" sz="2000" dirty="0" smtClean="0">
                    <a:solidFill>
                      <a:srgbClr val="C00000"/>
                    </a:solidFill>
                  </a:rPr>
                  <a:t>.</a:t>
                </a:r>
                <a:br>
                  <a:rPr lang="en-US" sz="2000" dirty="0" smtClean="0">
                    <a:solidFill>
                      <a:srgbClr val="C00000"/>
                    </a:solidFill>
                  </a:rPr>
                </a:br>
                <a:r>
                  <a:rPr lang="en-US" sz="2000" dirty="0" smtClean="0">
                    <a:solidFill>
                      <a:srgbClr val="C00000"/>
                    </a:solidFill>
                  </a:rPr>
                  <a:t>No copy (no new list) is created.</a:t>
                </a:r>
                <a:endParaRPr lang="en-US" sz="2000" dirty="0">
                  <a:solidFill>
                    <a:srgbClr val="C00000"/>
                  </a:solidFill>
                </a:endParaRPr>
              </a:p>
            </p:txBody>
          </p:sp>
          <p:cxnSp>
            <p:nvCxnSpPr>
              <p:cNvPr id="9" name="Straight Arrow Connector 8"/>
              <p:cNvCxnSpPr/>
              <p:nvPr/>
            </p:nvCxnSpPr>
            <p:spPr>
              <a:xfrm flipH="1" flipV="1">
                <a:off x="3352800" y="1752600"/>
                <a:ext cx="7620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667000" y="4724400"/>
              <a:ext cx="6096600" cy="1631216"/>
              <a:chOff x="2667000" y="4724400"/>
              <a:chExt cx="6096600" cy="1631216"/>
            </a:xfrm>
          </p:grpSpPr>
          <p:grpSp>
            <p:nvGrpSpPr>
              <p:cNvPr id="22" name="Group 21"/>
              <p:cNvGrpSpPr/>
              <p:nvPr/>
            </p:nvGrpSpPr>
            <p:grpSpPr>
              <a:xfrm>
                <a:off x="2819400" y="4724400"/>
                <a:ext cx="5944200" cy="1631216"/>
                <a:chOff x="3083154" y="2286000"/>
                <a:chExt cx="5143722" cy="1631216"/>
              </a:xfrm>
            </p:grpSpPr>
            <p:grpSp>
              <p:nvGrpSpPr>
                <p:cNvPr id="23" name="Group 11"/>
                <p:cNvGrpSpPr/>
                <p:nvPr/>
              </p:nvGrpSpPr>
              <p:grpSpPr>
                <a:xfrm>
                  <a:off x="3083154" y="2286000"/>
                  <a:ext cx="5143722" cy="1631216"/>
                  <a:chOff x="3083154" y="1600200"/>
                  <a:chExt cx="5143722" cy="1631216"/>
                </a:xfrm>
              </p:grpSpPr>
              <p:sp>
                <p:nvSpPr>
                  <p:cNvPr id="25" name="TextBox 24"/>
                  <p:cNvSpPr txBox="1"/>
                  <p:nvPr/>
                </p:nvSpPr>
                <p:spPr>
                  <a:xfrm>
                    <a:off x="4114800" y="1600200"/>
                    <a:ext cx="4112076" cy="1631216"/>
                  </a:xfrm>
                  <a:prstGeom prst="rect">
                    <a:avLst/>
                  </a:prstGeom>
                  <a:noFill/>
                </p:spPr>
                <p:txBody>
                  <a:bodyPr wrap="none" rtlCol="0">
                    <a:spAutoFit/>
                  </a:bodyPr>
                  <a:lstStyle/>
                  <a:p>
                    <a:r>
                      <a:rPr lang="en-US" sz="2000" dirty="0" smtClean="0">
                        <a:solidFill>
                          <a:srgbClr val="C00000"/>
                        </a:solidFill>
                      </a:rPr>
                      <a:t>When </a:t>
                    </a:r>
                    <a:r>
                      <a:rPr lang="en-US" sz="2000" dirty="0" err="1" smtClean="0">
                        <a:solidFill>
                          <a:srgbClr val="C00000"/>
                        </a:solidFill>
                      </a:rPr>
                      <a:t>aList</a:t>
                    </a:r>
                    <a:r>
                      <a:rPr lang="en-US" sz="2000" dirty="0" smtClean="0">
                        <a:solidFill>
                          <a:srgbClr val="C00000"/>
                        </a:solidFill>
                      </a:rPr>
                      <a:t> changes, </a:t>
                    </a:r>
                  </a:p>
                  <a:p>
                    <a:r>
                      <a:rPr lang="en-US" sz="2000" dirty="0" err="1" smtClean="0">
                        <a:solidFill>
                          <a:srgbClr val="C00000"/>
                        </a:solidFill>
                      </a:rPr>
                      <a:t>badCopy</a:t>
                    </a:r>
                    <a:r>
                      <a:rPr lang="en-US" sz="2000" dirty="0" smtClean="0">
                        <a:solidFill>
                          <a:srgbClr val="C00000"/>
                        </a:solidFill>
                      </a:rPr>
                      <a:t> also changes because both </a:t>
                    </a:r>
                    <a:r>
                      <a:rPr lang="en-US" sz="2000" dirty="0" err="1" smtClean="0">
                        <a:solidFill>
                          <a:srgbClr val="C00000"/>
                        </a:solidFill>
                      </a:rPr>
                      <a:t>aList</a:t>
                    </a:r>
                    <a:endParaRPr lang="en-US" sz="2000" dirty="0" smtClean="0">
                      <a:solidFill>
                        <a:srgbClr val="C00000"/>
                      </a:solidFill>
                    </a:endParaRPr>
                  </a:p>
                  <a:p>
                    <a:r>
                      <a:rPr lang="en-US" sz="2000" dirty="0" smtClean="0">
                        <a:solidFill>
                          <a:srgbClr val="C00000"/>
                        </a:solidFill>
                      </a:rPr>
                      <a:t>and </a:t>
                    </a:r>
                    <a:r>
                      <a:rPr lang="en-US" sz="2000" dirty="0" err="1" smtClean="0">
                        <a:solidFill>
                          <a:srgbClr val="C00000"/>
                        </a:solidFill>
                      </a:rPr>
                      <a:t>badCopy</a:t>
                    </a:r>
                    <a:r>
                      <a:rPr lang="en-US" sz="2000" dirty="0" smtClean="0">
                        <a:solidFill>
                          <a:srgbClr val="C00000"/>
                        </a:solidFill>
                      </a:rPr>
                      <a:t> are names of the same list,</a:t>
                    </a:r>
                  </a:p>
                  <a:p>
                    <a:r>
                      <a:rPr lang="en-US" sz="2000" dirty="0" smtClean="0">
                        <a:solidFill>
                          <a:srgbClr val="C00000"/>
                        </a:solidFill>
                      </a:rPr>
                      <a:t>whereas </a:t>
                    </a:r>
                    <a:r>
                      <a:rPr lang="en-US" sz="2000" dirty="0" err="1" smtClean="0">
                        <a:solidFill>
                          <a:srgbClr val="C00000"/>
                        </a:solidFill>
                      </a:rPr>
                      <a:t>aCopy</a:t>
                    </a:r>
                    <a:r>
                      <a:rPr lang="en-US" sz="2000" dirty="0" smtClean="0">
                        <a:solidFill>
                          <a:srgbClr val="C00000"/>
                        </a:solidFill>
                      </a:rPr>
                      <a:t> doesn’t change because it’s </a:t>
                    </a:r>
                  </a:p>
                  <a:p>
                    <a:r>
                      <a:rPr lang="en-US" sz="2000" dirty="0" smtClean="0">
                        <a:solidFill>
                          <a:srgbClr val="C00000"/>
                        </a:solidFill>
                      </a:rPr>
                      <a:t>a true copy and is a different list.</a:t>
                    </a:r>
                  </a:p>
                </p:txBody>
              </p:sp>
              <p:cxnSp>
                <p:nvCxnSpPr>
                  <p:cNvPr id="26" name="Straight Arrow Connector 25"/>
                  <p:cNvCxnSpPr/>
                  <p:nvPr/>
                </p:nvCxnSpPr>
                <p:spPr>
                  <a:xfrm flipH="1">
                    <a:off x="3083154" y="1828800"/>
                    <a:ext cx="1031647"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flipH="1">
                  <a:off x="3149093" y="2819400"/>
                  <a:ext cx="965708"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2667000" y="5867400"/>
                <a:ext cx="1295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Method to Search</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pPr>
              <a:spcBef>
                <a:spcPts val="1200"/>
              </a:spcBef>
            </a:pPr>
            <a:r>
              <a:rPr lang="en-US" sz="2400" dirty="0" smtClean="0"/>
              <a:t>The </a:t>
            </a:r>
            <a:r>
              <a:rPr lang="en-US" sz="2400" dirty="0" smtClean="0">
                <a:solidFill>
                  <a:schemeClr val="tx2">
                    <a:lumMod val="60000"/>
                    <a:lumOff val="40000"/>
                  </a:schemeClr>
                </a:solidFill>
              </a:rPr>
              <a:t>in</a:t>
            </a:r>
            <a:r>
              <a:rPr lang="en-US" sz="2400" dirty="0" smtClean="0"/>
              <a:t> operator returns True if a data value exists in the list.  This is a similar behavior that we saw with strings.</a:t>
            </a:r>
          </a:p>
          <a:p>
            <a:pPr>
              <a:spcBef>
                <a:spcPts val="1200"/>
              </a:spcBef>
              <a:buNone/>
            </a:pPr>
            <a:endParaRPr lang="en-US" sz="2400" dirty="0" smtClean="0"/>
          </a:p>
          <a:p>
            <a:pPr>
              <a:buNone/>
            </a:pPr>
            <a:endParaRPr lang="en-US" sz="2400" dirty="0" smtClean="0"/>
          </a:p>
          <a:p>
            <a:pPr>
              <a:buNone/>
            </a:pPr>
            <a:endParaRPr lang="en-US" sz="2400" dirty="0" smtClean="0"/>
          </a:p>
          <a:p>
            <a:pPr>
              <a:spcBef>
                <a:spcPts val="600"/>
              </a:spcBef>
            </a:pPr>
            <a:r>
              <a:rPr lang="en-US" sz="2400" dirty="0" smtClean="0"/>
              <a:t>The </a:t>
            </a:r>
            <a:r>
              <a:rPr lang="en-US" sz="2400" dirty="0" smtClean="0">
                <a:solidFill>
                  <a:schemeClr val="tx2">
                    <a:lumMod val="60000"/>
                    <a:lumOff val="40000"/>
                  </a:schemeClr>
                </a:solidFill>
              </a:rPr>
              <a:t>index </a:t>
            </a:r>
            <a:r>
              <a:rPr lang="en-US" sz="2400" dirty="0" smtClean="0"/>
              <a:t>method returns the index of a data value if it exists in the list. </a:t>
            </a:r>
            <a:r>
              <a:rPr lang="en-US" sz="2400" dirty="0" smtClean="0">
                <a:solidFill>
                  <a:schemeClr val="tx2">
                    <a:lumMod val="60000"/>
                    <a:lumOff val="40000"/>
                  </a:schemeClr>
                </a:solidFill>
              </a:rPr>
              <a:t>index </a:t>
            </a:r>
            <a:r>
              <a:rPr lang="en-US" sz="2400" dirty="0" smtClean="0"/>
              <a:t>throws an exception if the data is not in the list.</a:t>
            </a:r>
          </a:p>
          <a:p>
            <a:pPr>
              <a:buNone/>
            </a:pPr>
            <a:endParaRPr lang="en-US" sz="2400" dirty="0" smtClean="0"/>
          </a:p>
        </p:txBody>
      </p:sp>
      <p:pic>
        <p:nvPicPr>
          <p:cNvPr id="23" name="Picture 22" descr="mod9_20.PNG"/>
          <p:cNvPicPr>
            <a:picLocks noChangeAspect="1"/>
          </p:cNvPicPr>
          <p:nvPr/>
        </p:nvPicPr>
        <p:blipFill>
          <a:blip r:embed="rId2" cstate="print"/>
          <a:stretch>
            <a:fillRect/>
          </a:stretch>
        </p:blipFill>
        <p:spPr>
          <a:xfrm>
            <a:off x="2743200" y="1600200"/>
            <a:ext cx="3658993" cy="1143000"/>
          </a:xfrm>
          <a:prstGeom prst="rect">
            <a:avLst/>
          </a:prstGeom>
          <a:ln>
            <a:solidFill>
              <a:schemeClr val="tx1"/>
            </a:solidFill>
          </a:ln>
        </p:spPr>
      </p:pic>
      <p:pic>
        <p:nvPicPr>
          <p:cNvPr id="27" name="Picture 26" descr="mod9_21.PNG"/>
          <p:cNvPicPr>
            <a:picLocks noChangeAspect="1"/>
          </p:cNvPicPr>
          <p:nvPr/>
        </p:nvPicPr>
        <p:blipFill>
          <a:blip r:embed="rId3" cstate="print"/>
          <a:stretch>
            <a:fillRect/>
          </a:stretch>
        </p:blipFill>
        <p:spPr>
          <a:xfrm>
            <a:off x="2133600" y="3810000"/>
            <a:ext cx="5062860" cy="22860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and Strings</a:t>
            </a:r>
            <a:endParaRPr lang="en-US" sz="2400" dirty="0"/>
          </a:p>
        </p:txBody>
      </p:sp>
      <p:sp>
        <p:nvSpPr>
          <p:cNvPr id="3" name="Content Placeholder 2"/>
          <p:cNvSpPr>
            <a:spLocks noGrp="1"/>
          </p:cNvSpPr>
          <p:nvPr>
            <p:ph idx="1"/>
          </p:nvPr>
        </p:nvSpPr>
        <p:spPr>
          <a:xfrm>
            <a:off x="381000" y="762000"/>
            <a:ext cx="8458200" cy="5562600"/>
          </a:xfrm>
        </p:spPr>
        <p:txBody>
          <a:bodyPr>
            <a:noAutofit/>
          </a:bodyPr>
          <a:lstStyle/>
          <a:p>
            <a:pPr>
              <a:spcBef>
                <a:spcPts val="1200"/>
              </a:spcBef>
            </a:pPr>
            <a:r>
              <a:rPr lang="en-US" sz="2400" dirty="0" smtClean="0"/>
              <a:t>The string’s </a:t>
            </a:r>
            <a:r>
              <a:rPr lang="en-US" sz="2400" dirty="0" smtClean="0">
                <a:solidFill>
                  <a:schemeClr val="tx2">
                    <a:lumMod val="60000"/>
                    <a:lumOff val="40000"/>
                  </a:schemeClr>
                </a:solidFill>
              </a:rPr>
              <a:t>split</a:t>
            </a:r>
            <a:r>
              <a:rPr lang="en-US" sz="2400" dirty="0" smtClean="0"/>
              <a:t> method will split a string with multiple words into a list of words:</a:t>
            </a:r>
          </a:p>
          <a:p>
            <a:pPr>
              <a:buNone/>
            </a:pPr>
            <a:endParaRPr lang="en-US" sz="2400" dirty="0" smtClean="0"/>
          </a:p>
          <a:p>
            <a:pPr>
              <a:buNone/>
            </a:pPr>
            <a:endParaRPr lang="en-US" sz="2400" dirty="0" smtClean="0"/>
          </a:p>
          <a:p>
            <a:pPr>
              <a:buNone/>
            </a:pPr>
            <a:endParaRPr lang="en-US" sz="2400" dirty="0" smtClean="0"/>
          </a:p>
          <a:p>
            <a:pPr>
              <a:spcBef>
                <a:spcPts val="0"/>
              </a:spcBef>
            </a:pPr>
            <a:r>
              <a:rPr lang="en-US" sz="2400" dirty="0" smtClean="0"/>
              <a:t>The string’s </a:t>
            </a:r>
            <a:r>
              <a:rPr lang="en-US" sz="2400" dirty="0" smtClean="0">
                <a:solidFill>
                  <a:schemeClr val="tx2">
                    <a:lumMod val="60000"/>
                    <a:lumOff val="40000"/>
                  </a:schemeClr>
                </a:solidFill>
              </a:rPr>
              <a:t>join </a:t>
            </a:r>
            <a:r>
              <a:rPr lang="en-US" sz="2400" dirty="0" smtClean="0"/>
              <a:t>method will join a list of words into a string. The output string needs to be initialized with a delimiter.         The </a:t>
            </a:r>
            <a:r>
              <a:rPr lang="en-US" sz="2400" i="1" dirty="0" smtClean="0"/>
              <a:t>delimiter</a:t>
            </a:r>
            <a:r>
              <a:rPr lang="en-US" sz="2400" dirty="0" smtClean="0"/>
              <a:t> is used to separate the words in the output string.</a:t>
            </a:r>
          </a:p>
          <a:p>
            <a:pPr>
              <a:buNone/>
            </a:pPr>
            <a:endParaRPr lang="en-US" sz="2400" dirty="0" smtClean="0"/>
          </a:p>
        </p:txBody>
      </p:sp>
      <p:grpSp>
        <p:nvGrpSpPr>
          <p:cNvPr id="44" name="Group 43"/>
          <p:cNvGrpSpPr/>
          <p:nvPr/>
        </p:nvGrpSpPr>
        <p:grpSpPr>
          <a:xfrm>
            <a:off x="762000" y="1295400"/>
            <a:ext cx="7315199" cy="1466910"/>
            <a:chOff x="762000" y="1295400"/>
            <a:chExt cx="7315199" cy="1466910"/>
          </a:xfrm>
        </p:grpSpPr>
        <p:pic>
          <p:nvPicPr>
            <p:cNvPr id="7" name="Picture 6" descr="mod9_22.PNG"/>
            <p:cNvPicPr>
              <a:picLocks noChangeAspect="1"/>
            </p:cNvPicPr>
            <p:nvPr/>
          </p:nvPicPr>
          <p:blipFill>
            <a:blip r:embed="rId2" cstate="print"/>
            <a:stretch>
              <a:fillRect/>
            </a:stretch>
          </p:blipFill>
          <p:spPr>
            <a:xfrm>
              <a:off x="762000" y="1752600"/>
              <a:ext cx="7315199" cy="701929"/>
            </a:xfrm>
            <a:prstGeom prst="rect">
              <a:avLst/>
            </a:prstGeom>
            <a:ln>
              <a:solidFill>
                <a:schemeClr val="tx1"/>
              </a:solidFill>
            </a:ln>
          </p:spPr>
        </p:pic>
        <p:grpSp>
          <p:nvGrpSpPr>
            <p:cNvPr id="12" name="Group 11"/>
            <p:cNvGrpSpPr/>
            <p:nvPr/>
          </p:nvGrpSpPr>
          <p:grpSpPr>
            <a:xfrm>
              <a:off x="6553200" y="1295400"/>
              <a:ext cx="1237070" cy="533400"/>
              <a:chOff x="6629400" y="1371600"/>
              <a:chExt cx="1237070" cy="533400"/>
            </a:xfrm>
          </p:grpSpPr>
          <p:sp>
            <p:nvSpPr>
              <p:cNvPr id="8" name="TextBox 7"/>
              <p:cNvSpPr txBox="1"/>
              <p:nvPr/>
            </p:nvSpPr>
            <p:spPr>
              <a:xfrm>
                <a:off x="6629400" y="1371600"/>
                <a:ext cx="1237070" cy="400110"/>
              </a:xfrm>
              <a:prstGeom prst="rect">
                <a:avLst/>
              </a:prstGeom>
              <a:noFill/>
            </p:spPr>
            <p:txBody>
              <a:bodyPr wrap="none" rtlCol="0">
                <a:spAutoFit/>
              </a:bodyPr>
              <a:lstStyle/>
              <a:p>
                <a:r>
                  <a:rPr lang="en-US" sz="2000" dirty="0" smtClean="0">
                    <a:solidFill>
                      <a:srgbClr val="C00000"/>
                    </a:solidFill>
                  </a:rPr>
                  <a:t>text string</a:t>
                </a:r>
                <a:endParaRPr lang="en-US" sz="2000" dirty="0">
                  <a:solidFill>
                    <a:srgbClr val="C00000"/>
                  </a:solidFill>
                </a:endParaRPr>
              </a:p>
            </p:txBody>
          </p:sp>
          <p:cxnSp>
            <p:nvCxnSpPr>
              <p:cNvPr id="10" name="Straight Arrow Connector 9"/>
              <p:cNvCxnSpPr/>
              <p:nvPr/>
            </p:nvCxnSpPr>
            <p:spPr>
              <a:xfrm flipH="1">
                <a:off x="6629400" y="1676400"/>
                <a:ext cx="5334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828800" y="2362200"/>
              <a:ext cx="1453475" cy="400110"/>
            </a:xfrm>
            <a:prstGeom prst="rect">
              <a:avLst/>
            </a:prstGeom>
            <a:noFill/>
          </p:spPr>
          <p:txBody>
            <a:bodyPr wrap="none" rtlCol="0">
              <a:spAutoFit/>
            </a:bodyPr>
            <a:lstStyle/>
            <a:p>
              <a:r>
                <a:rPr lang="en-US" sz="2000" dirty="0" smtClean="0">
                  <a:solidFill>
                    <a:srgbClr val="C00000"/>
                  </a:solidFill>
                </a:rPr>
                <a:t>list of words</a:t>
              </a:r>
              <a:endParaRPr lang="en-US" sz="2000" dirty="0">
                <a:solidFill>
                  <a:srgbClr val="C00000"/>
                </a:solidFill>
              </a:endParaRPr>
            </a:p>
          </p:txBody>
        </p:sp>
        <p:cxnSp>
          <p:nvCxnSpPr>
            <p:cNvPr id="16" name="Straight Arrow Connector 15"/>
            <p:cNvCxnSpPr>
              <a:stCxn id="14" idx="3"/>
            </p:cNvCxnSpPr>
            <p:nvPr/>
          </p:nvCxnSpPr>
          <p:spPr>
            <a:xfrm flipV="1">
              <a:off x="3282275" y="2362200"/>
              <a:ext cx="527725" cy="2000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95400" y="4038600"/>
            <a:ext cx="6101884" cy="1524000"/>
            <a:chOff x="1295400" y="4038600"/>
            <a:chExt cx="6101884" cy="1524000"/>
          </a:xfrm>
        </p:grpSpPr>
        <p:grpSp>
          <p:nvGrpSpPr>
            <p:cNvPr id="43" name="Group 42"/>
            <p:cNvGrpSpPr/>
            <p:nvPr/>
          </p:nvGrpSpPr>
          <p:grpSpPr>
            <a:xfrm>
              <a:off x="1295400" y="4038600"/>
              <a:ext cx="6101884" cy="1524000"/>
              <a:chOff x="838200" y="3276600"/>
              <a:chExt cx="6101884" cy="1447800"/>
            </a:xfrm>
          </p:grpSpPr>
          <p:pic>
            <p:nvPicPr>
              <p:cNvPr id="28" name="Picture 27" descr="mod9_23.PNG"/>
              <p:cNvPicPr>
                <a:picLocks noChangeAspect="1"/>
              </p:cNvPicPr>
              <p:nvPr/>
            </p:nvPicPr>
            <p:blipFill>
              <a:blip r:embed="rId3" cstate="print"/>
              <a:stretch>
                <a:fillRect/>
              </a:stretch>
            </p:blipFill>
            <p:spPr>
              <a:xfrm>
                <a:off x="838200" y="3276600"/>
                <a:ext cx="6101884" cy="1447800"/>
              </a:xfrm>
              <a:prstGeom prst="rect">
                <a:avLst/>
              </a:prstGeom>
              <a:ln>
                <a:solidFill>
                  <a:schemeClr val="tx1"/>
                </a:solidFill>
              </a:ln>
            </p:spPr>
          </p:pic>
          <p:grpSp>
            <p:nvGrpSpPr>
              <p:cNvPr id="42" name="Group 41"/>
              <p:cNvGrpSpPr/>
              <p:nvPr/>
            </p:nvGrpSpPr>
            <p:grpSpPr>
              <a:xfrm>
                <a:off x="2971800" y="3421379"/>
                <a:ext cx="3909523" cy="906842"/>
                <a:chOff x="2971800" y="3421379"/>
                <a:chExt cx="3909523" cy="906842"/>
              </a:xfrm>
            </p:grpSpPr>
            <p:grpSp>
              <p:nvGrpSpPr>
                <p:cNvPr id="38" name="Group 37"/>
                <p:cNvGrpSpPr/>
                <p:nvPr/>
              </p:nvGrpSpPr>
              <p:grpSpPr>
                <a:xfrm>
                  <a:off x="2971800" y="3421379"/>
                  <a:ext cx="3909523" cy="400110"/>
                  <a:chOff x="2971800" y="3421379"/>
                  <a:chExt cx="3909523" cy="400110"/>
                </a:xfrm>
              </p:grpSpPr>
              <p:sp>
                <p:nvSpPr>
                  <p:cNvPr id="30" name="TextBox 29"/>
                  <p:cNvSpPr txBox="1"/>
                  <p:nvPr/>
                </p:nvSpPr>
                <p:spPr>
                  <a:xfrm>
                    <a:off x="4876800" y="3421379"/>
                    <a:ext cx="2004523" cy="400110"/>
                  </a:xfrm>
                  <a:prstGeom prst="rect">
                    <a:avLst/>
                  </a:prstGeom>
                  <a:noFill/>
                  <a:ln>
                    <a:noFill/>
                  </a:ln>
                </p:spPr>
                <p:txBody>
                  <a:bodyPr wrap="none" rtlCol="0">
                    <a:spAutoFit/>
                  </a:bodyPr>
                  <a:lstStyle/>
                  <a:p>
                    <a:r>
                      <a:rPr lang="en-US" sz="2000" dirty="0" smtClean="0">
                        <a:solidFill>
                          <a:srgbClr val="C00000"/>
                        </a:solidFill>
                      </a:rPr>
                      <a:t>delimiter is space</a:t>
                    </a:r>
                    <a:endParaRPr lang="en-US" sz="2000" dirty="0">
                      <a:solidFill>
                        <a:srgbClr val="C00000"/>
                      </a:solidFill>
                    </a:endParaRPr>
                  </a:p>
                </p:txBody>
              </p:sp>
              <p:cxnSp>
                <p:nvCxnSpPr>
                  <p:cNvPr id="34" name="Straight Arrow Connector 33"/>
                  <p:cNvCxnSpPr>
                    <a:stCxn id="30" idx="1"/>
                  </p:cNvCxnSpPr>
                  <p:nvPr/>
                </p:nvCxnSpPr>
                <p:spPr>
                  <a:xfrm flipH="1" flipV="1">
                    <a:off x="2971800" y="3573780"/>
                    <a:ext cx="1905000" cy="47655"/>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2971800" y="3928110"/>
                  <a:ext cx="3806931" cy="400111"/>
                  <a:chOff x="2971800" y="3318510"/>
                  <a:chExt cx="3806931" cy="400111"/>
                </a:xfrm>
              </p:grpSpPr>
              <p:sp>
                <p:nvSpPr>
                  <p:cNvPr id="40" name="TextBox 39"/>
                  <p:cNvSpPr txBox="1"/>
                  <p:nvPr/>
                </p:nvSpPr>
                <p:spPr>
                  <a:xfrm>
                    <a:off x="4876800" y="3318510"/>
                    <a:ext cx="1901931" cy="400111"/>
                  </a:xfrm>
                  <a:prstGeom prst="rect">
                    <a:avLst/>
                  </a:prstGeom>
                  <a:noFill/>
                  <a:ln>
                    <a:noFill/>
                  </a:ln>
                </p:spPr>
                <p:txBody>
                  <a:bodyPr wrap="none" rtlCol="0">
                    <a:spAutoFit/>
                  </a:bodyPr>
                  <a:lstStyle/>
                  <a:p>
                    <a:r>
                      <a:rPr lang="en-US" sz="2000" dirty="0" smtClean="0">
                        <a:solidFill>
                          <a:srgbClr val="C00000"/>
                        </a:solidFill>
                      </a:rPr>
                      <a:t>delimiter is dash</a:t>
                    </a:r>
                    <a:endParaRPr lang="en-US" sz="2000" dirty="0">
                      <a:solidFill>
                        <a:srgbClr val="C00000"/>
                      </a:solidFill>
                    </a:endParaRPr>
                  </a:p>
                </p:txBody>
              </p:sp>
              <p:cxnSp>
                <p:nvCxnSpPr>
                  <p:cNvPr id="41" name="Straight Arrow Connector 40"/>
                  <p:cNvCxnSpPr>
                    <a:stCxn id="40" idx="1"/>
                  </p:cNvCxnSpPr>
                  <p:nvPr/>
                </p:nvCxnSpPr>
                <p:spPr>
                  <a:xfrm flipH="1" flipV="1">
                    <a:off x="2971800" y="3470911"/>
                    <a:ext cx="1905000" cy="47654"/>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grpSp>
          </p:grpSp>
        </p:grpSp>
        <p:cxnSp>
          <p:nvCxnSpPr>
            <p:cNvPr id="20" name="Straight Arrow Connector 19"/>
            <p:cNvCxnSpPr/>
            <p:nvPr/>
          </p:nvCxnSpPr>
          <p:spPr>
            <a:xfrm flipH="1">
              <a:off x="3505200" y="4419600"/>
              <a:ext cx="1905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505200" y="4953000"/>
              <a:ext cx="1905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Putting It All Together</a:t>
            </a:r>
            <a:endParaRPr lang="en-US" sz="2400" dirty="0"/>
          </a:p>
        </p:txBody>
      </p:sp>
      <p:sp>
        <p:nvSpPr>
          <p:cNvPr id="3" name="Content Placeholder 2"/>
          <p:cNvSpPr>
            <a:spLocks noGrp="1"/>
          </p:cNvSpPr>
          <p:nvPr>
            <p:ph idx="1"/>
          </p:nvPr>
        </p:nvSpPr>
        <p:spPr>
          <a:xfrm>
            <a:off x="381000" y="838200"/>
            <a:ext cx="8382000" cy="5562600"/>
          </a:xfrm>
        </p:spPr>
        <p:txBody>
          <a:bodyPr>
            <a:noAutofit/>
          </a:bodyPr>
          <a:lstStyle/>
          <a:p>
            <a:r>
              <a:rPr lang="en-US" sz="2400" dirty="0" smtClean="0"/>
              <a:t>Even though we’ve only spent a handful of weeks learning programming, Python has already shown us quite a few tools to help us do some “real” work.</a:t>
            </a:r>
          </a:p>
          <a:p>
            <a:r>
              <a:rPr lang="en-US" sz="2400" dirty="0" smtClean="0"/>
              <a:t>Using all our knowledge of Python since module 1 until now, we’re going to write an application that helps students search for CIS classes.  Click for a </a:t>
            </a:r>
            <a:r>
              <a:rPr lang="en-US" sz="2400" dirty="0" smtClean="0">
                <a:hlinkClick r:id="rId2"/>
              </a:rPr>
              <a:t>video </a:t>
            </a:r>
            <a:r>
              <a:rPr lang="en-US" sz="2400" dirty="0" smtClean="0"/>
              <a:t>of the problem description.</a:t>
            </a:r>
          </a:p>
          <a:p>
            <a:r>
              <a:rPr lang="en-US" sz="2400" dirty="0" smtClean="0"/>
              <a:t>We will arrive at the solution in several steps, click on each step to follow the video sequence:</a:t>
            </a:r>
          </a:p>
          <a:p>
            <a:pPr marL="857250" lvl="1" indent="-457200">
              <a:buFont typeface="+mj-lt"/>
              <a:buAutoNum type="arabicPeriod"/>
            </a:pPr>
            <a:r>
              <a:rPr lang="en-US" sz="2400" dirty="0" smtClean="0">
                <a:hlinkClick r:id="rId3"/>
              </a:rPr>
              <a:t>Design</a:t>
            </a:r>
            <a:endParaRPr lang="en-US" sz="2400" dirty="0" smtClean="0"/>
          </a:p>
          <a:p>
            <a:pPr marL="857250" lvl="1" indent="-457200">
              <a:buFont typeface="+mj-lt"/>
              <a:buAutoNum type="arabicPeriod"/>
            </a:pPr>
            <a:r>
              <a:rPr lang="en-US" sz="2400" dirty="0" smtClean="0">
                <a:hlinkClick r:id="rId4"/>
              </a:rPr>
              <a:t>Coding</a:t>
            </a:r>
            <a:r>
              <a:rPr lang="en-US" sz="2400" dirty="0" smtClean="0"/>
              <a:t> part 1: read input and find match</a:t>
            </a:r>
          </a:p>
          <a:p>
            <a:pPr marL="857250" lvl="1" indent="-457200">
              <a:buFont typeface="+mj-lt"/>
              <a:buAutoNum type="arabicPeriod"/>
            </a:pPr>
            <a:r>
              <a:rPr lang="en-US" sz="2400" dirty="0" smtClean="0">
                <a:hlinkClick r:id="rId5"/>
              </a:rPr>
              <a:t>Coding </a:t>
            </a:r>
            <a:r>
              <a:rPr lang="en-US" sz="2400" dirty="0" smtClean="0"/>
              <a:t>part 2: print result</a:t>
            </a:r>
          </a:p>
          <a:p>
            <a:pPr marL="857250" lvl="1" indent="-457200">
              <a:buFont typeface="+mj-lt"/>
              <a:buAutoNum type="arabicPeriod"/>
            </a:pPr>
            <a:r>
              <a:rPr lang="en-US" sz="2400" dirty="0" smtClean="0">
                <a:hlinkClick r:id="rId6"/>
              </a:rPr>
              <a:t>Test</a:t>
            </a:r>
            <a:endParaRPr lang="en-US" sz="24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More Containers </a:t>
            </a:r>
            <a:r>
              <a:rPr lang="en-US" sz="2400" dirty="0" smtClean="0"/>
              <a:t>(1 of 2)</a:t>
            </a:r>
            <a:endParaRPr lang="en-US" sz="2400" dirty="0"/>
          </a:p>
        </p:txBody>
      </p:sp>
      <p:sp>
        <p:nvSpPr>
          <p:cNvPr id="3" name="Content Placeholder 2"/>
          <p:cNvSpPr>
            <a:spLocks noGrp="1"/>
          </p:cNvSpPr>
          <p:nvPr>
            <p:ph idx="1"/>
          </p:nvPr>
        </p:nvSpPr>
        <p:spPr>
          <a:xfrm>
            <a:off x="381000" y="762000"/>
            <a:ext cx="8382000" cy="5638800"/>
          </a:xfrm>
        </p:spPr>
        <p:txBody>
          <a:bodyPr>
            <a:noAutofit/>
          </a:bodyPr>
          <a:lstStyle/>
          <a:p>
            <a:pPr>
              <a:spcBef>
                <a:spcPts val="1200"/>
              </a:spcBef>
            </a:pPr>
            <a:r>
              <a:rPr lang="en-US" sz="2400" dirty="0" smtClean="0"/>
              <a:t>There are many other methods and operators that support the </a:t>
            </a:r>
            <a:r>
              <a:rPr lang="en-US" sz="2400" dirty="0" smtClean="0">
                <a:solidFill>
                  <a:schemeClr val="tx2">
                    <a:lumMod val="60000"/>
                    <a:lumOff val="40000"/>
                  </a:schemeClr>
                </a:solidFill>
              </a:rPr>
              <a:t>list</a:t>
            </a:r>
            <a:r>
              <a:rPr lang="en-US" sz="2400" dirty="0" smtClean="0"/>
              <a:t> data type. The basic functionalities of </a:t>
            </a:r>
            <a:r>
              <a:rPr lang="en-US" sz="2400" dirty="0" smtClean="0">
                <a:solidFill>
                  <a:schemeClr val="tx2">
                    <a:lumMod val="60000"/>
                    <a:lumOff val="40000"/>
                  </a:schemeClr>
                </a:solidFill>
              </a:rPr>
              <a:t>list</a:t>
            </a:r>
            <a:r>
              <a:rPr lang="en-US" sz="2400" dirty="0" smtClean="0"/>
              <a:t> that we’ve seen in this module are representative of how containers can help us store multiple data values, quickly get information from them and do work with them.</a:t>
            </a:r>
          </a:p>
          <a:p>
            <a:pPr>
              <a:spcBef>
                <a:spcPts val="0"/>
              </a:spcBef>
            </a:pPr>
            <a:r>
              <a:rPr lang="en-US" sz="2400" dirty="0" smtClean="0"/>
              <a:t>Some other commonly used containers are sets, </a:t>
            </a:r>
            <a:r>
              <a:rPr lang="en-US" sz="2400" dirty="0" err="1" smtClean="0"/>
              <a:t>tuples</a:t>
            </a:r>
            <a:r>
              <a:rPr lang="en-US" sz="2400" dirty="0" smtClean="0"/>
              <a:t>, and dictionaries. Here is an overview of their characteristics:</a:t>
            </a:r>
          </a:p>
          <a:p>
            <a:pPr lvl="1">
              <a:spcBef>
                <a:spcPts val="0"/>
              </a:spcBef>
            </a:pPr>
            <a:r>
              <a:rPr lang="en-US" sz="2400" dirty="0" smtClean="0"/>
              <a:t>A </a:t>
            </a:r>
            <a:r>
              <a:rPr lang="en-US" sz="2400" i="1" dirty="0" smtClean="0"/>
              <a:t>list</a:t>
            </a:r>
            <a:r>
              <a:rPr lang="en-US" sz="2400" dirty="0" smtClean="0"/>
              <a:t> stores data in the order that we specify and allows duplicate data.</a:t>
            </a:r>
          </a:p>
          <a:p>
            <a:pPr lvl="1">
              <a:spcBef>
                <a:spcPts val="0"/>
              </a:spcBef>
            </a:pPr>
            <a:r>
              <a:rPr lang="en-US" sz="2400" dirty="0" smtClean="0"/>
              <a:t>A </a:t>
            </a:r>
            <a:r>
              <a:rPr lang="en-US" sz="2400" i="1" dirty="0" smtClean="0"/>
              <a:t>set</a:t>
            </a:r>
            <a:r>
              <a:rPr lang="en-US" sz="2400" dirty="0" smtClean="0"/>
              <a:t> is an unordered sequence of data (we have no control over which data is first or last) and every data is guaranteed to be unique. </a:t>
            </a:r>
          </a:p>
          <a:p>
            <a:pPr lvl="1">
              <a:spcBef>
                <a:spcPts val="0"/>
              </a:spcBef>
            </a:pPr>
            <a:r>
              <a:rPr lang="en-US" sz="2400" dirty="0" smtClean="0"/>
              <a:t>A </a:t>
            </a:r>
            <a:r>
              <a:rPr lang="en-US" sz="2400" i="1" dirty="0" err="1" smtClean="0"/>
              <a:t>tuple</a:t>
            </a:r>
            <a:r>
              <a:rPr lang="en-US" sz="2400" dirty="0" smtClean="0"/>
              <a:t> is a list in which data cannot be changed.</a:t>
            </a:r>
          </a:p>
          <a:p>
            <a:pPr lvl="1">
              <a:spcBef>
                <a:spcPts val="0"/>
              </a:spcBef>
            </a:pPr>
            <a:r>
              <a:rPr lang="en-US" sz="2400" dirty="0" smtClean="0"/>
              <a:t>A </a:t>
            </a:r>
            <a:r>
              <a:rPr lang="en-US" sz="2400" i="1" dirty="0" smtClean="0"/>
              <a:t>dictionary</a:t>
            </a:r>
            <a:r>
              <a:rPr lang="en-US" sz="2400" dirty="0" smtClean="0"/>
              <a:t> is an unordered sequence of pairs of data. The pair is made of a unique key and an associated value.</a:t>
            </a:r>
          </a:p>
          <a:p>
            <a:pPr>
              <a:buNone/>
            </a:pPr>
            <a:endParaRPr lang="en-US" sz="24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Intro</a:t>
            </a:r>
            <a:endParaRPr lang="en-US" sz="2800" dirty="0"/>
          </a:p>
        </p:txBody>
      </p:sp>
      <p:sp>
        <p:nvSpPr>
          <p:cNvPr id="3" name="Content Placeholder 2"/>
          <p:cNvSpPr>
            <a:spLocks noGrp="1"/>
          </p:cNvSpPr>
          <p:nvPr>
            <p:ph idx="1"/>
          </p:nvPr>
        </p:nvSpPr>
        <p:spPr>
          <a:xfrm>
            <a:off x="304800" y="838200"/>
            <a:ext cx="8382000" cy="5562600"/>
          </a:xfrm>
        </p:spPr>
        <p:txBody>
          <a:bodyPr>
            <a:noAutofit/>
          </a:bodyPr>
          <a:lstStyle/>
          <a:p>
            <a:r>
              <a:rPr lang="en-US" sz="2400" dirty="0" smtClean="0"/>
              <a:t>Up to this point we’ve been working with single data variables, ones that can store just one integer, one float, or one string.</a:t>
            </a:r>
          </a:p>
          <a:p>
            <a:r>
              <a:rPr lang="en-US" sz="2400" dirty="0" smtClean="0"/>
              <a:t>When working with many data values that are related to each other, it’s convenient and efficient to be able to organize them into groups so that we can access them faster. Python supports this grouping of data with containers.</a:t>
            </a:r>
          </a:p>
          <a:p>
            <a:r>
              <a:rPr lang="en-US" sz="2400" dirty="0" smtClean="0"/>
              <a:t>Python provides many types of </a:t>
            </a:r>
            <a:r>
              <a:rPr lang="en-US" sz="2400" i="1" dirty="0" smtClean="0"/>
              <a:t>containers</a:t>
            </a:r>
            <a:r>
              <a:rPr lang="en-US" sz="2400" dirty="0" smtClean="0"/>
              <a:t>, or data storage that can hold multiple data values. </a:t>
            </a:r>
          </a:p>
          <a:p>
            <a:r>
              <a:rPr lang="en-US" sz="2400" dirty="0" smtClean="0"/>
              <a:t>Each type of container has a unique behavior or methods of organizing and accessing data.</a:t>
            </a:r>
          </a:p>
          <a:p>
            <a:r>
              <a:rPr lang="en-US" sz="2400" dirty="0" smtClean="0"/>
              <a:t>In this module we will look at lists, a commonly used container, as an example of how containers are in general.</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More Containers </a:t>
            </a:r>
            <a:r>
              <a:rPr lang="en-US" sz="2400" dirty="0" smtClean="0"/>
              <a:t>(2 of 2)</a:t>
            </a:r>
            <a:endParaRPr lang="en-US" sz="2400" dirty="0"/>
          </a:p>
        </p:txBody>
      </p:sp>
      <p:sp>
        <p:nvSpPr>
          <p:cNvPr id="3" name="Content Placeholder 2"/>
          <p:cNvSpPr>
            <a:spLocks noGrp="1"/>
          </p:cNvSpPr>
          <p:nvPr>
            <p:ph idx="1"/>
          </p:nvPr>
        </p:nvSpPr>
        <p:spPr>
          <a:xfrm>
            <a:off x="381000" y="838200"/>
            <a:ext cx="8382000" cy="5562600"/>
          </a:xfrm>
        </p:spPr>
        <p:txBody>
          <a:bodyPr>
            <a:noAutofit/>
          </a:bodyPr>
          <a:lstStyle/>
          <a:p>
            <a:pPr>
              <a:spcBef>
                <a:spcPts val="0"/>
              </a:spcBef>
            </a:pPr>
            <a:r>
              <a:rPr lang="en-US" sz="2400" dirty="0" smtClean="0"/>
              <a:t>We choose to use a particular type of container based on what kind of work we need to do with the data. </a:t>
            </a:r>
          </a:p>
          <a:p>
            <a:pPr>
              <a:spcBef>
                <a:spcPts val="0"/>
              </a:spcBef>
            </a:pPr>
            <a:r>
              <a:rPr lang="en-US" sz="2400" dirty="0" smtClean="0"/>
              <a:t>Here are some example applications and the container that would best fit the purpose of the application.</a:t>
            </a:r>
          </a:p>
          <a:p>
            <a:pPr lvl="1">
              <a:spcBef>
                <a:spcPts val="0"/>
              </a:spcBef>
            </a:pPr>
            <a:r>
              <a:rPr lang="en-US" sz="2400" dirty="0" smtClean="0"/>
              <a:t>We have a long essay with many words, and we want to see the list of unique words that are in the essay: use a set.</a:t>
            </a:r>
          </a:p>
          <a:p>
            <a:pPr lvl="1">
              <a:spcBef>
                <a:spcPts val="0"/>
              </a:spcBef>
            </a:pPr>
            <a:r>
              <a:rPr lang="en-US" sz="2400" dirty="0" smtClean="0"/>
              <a:t>People sign up their names for an event, and we want to see the names of the first 20 people: use a list.</a:t>
            </a:r>
          </a:p>
          <a:p>
            <a:pPr lvl="1">
              <a:spcBef>
                <a:spcPts val="0"/>
              </a:spcBef>
            </a:pPr>
            <a:r>
              <a:rPr lang="en-US" sz="2400" dirty="0" smtClean="0"/>
              <a:t>We want to store all the month names (‘January’, ‘February’, ‘March’, etc.): use a </a:t>
            </a:r>
            <a:r>
              <a:rPr lang="en-US" sz="2400" dirty="0" err="1" smtClean="0"/>
              <a:t>tuple</a:t>
            </a:r>
            <a:r>
              <a:rPr lang="en-US" sz="2400" dirty="0" smtClean="0"/>
              <a:t>.</a:t>
            </a:r>
          </a:p>
          <a:p>
            <a:pPr lvl="1">
              <a:spcBef>
                <a:spcPts val="0"/>
              </a:spcBef>
            </a:pPr>
            <a:r>
              <a:rPr lang="en-US" sz="2400" dirty="0" smtClean="0"/>
              <a:t>In an address book we want to store people’s name and their contact information: use a dictionary.</a:t>
            </a:r>
          </a:p>
          <a:p>
            <a:pPr>
              <a:spcBef>
                <a:spcPts val="1200"/>
              </a:spcBef>
            </a:pPr>
            <a:r>
              <a:rPr lang="en-US" sz="2400" dirty="0" smtClean="0"/>
              <a:t>There are many more containers and collections in Python than discussed in this module. Together they provide a good set of tools and data storage for many different applications.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What’s Next</a:t>
            </a:r>
            <a:endParaRPr lang="en-US" dirty="0"/>
          </a:p>
        </p:txBody>
      </p:sp>
      <p:sp>
        <p:nvSpPr>
          <p:cNvPr id="3" name="Content Placeholder 2"/>
          <p:cNvSpPr>
            <a:spLocks noGrp="1"/>
          </p:cNvSpPr>
          <p:nvPr>
            <p:ph idx="1"/>
          </p:nvPr>
        </p:nvSpPr>
        <p:spPr>
          <a:xfrm>
            <a:off x="304800" y="838200"/>
            <a:ext cx="8610600" cy="5562600"/>
          </a:xfrm>
        </p:spPr>
        <p:txBody>
          <a:bodyPr>
            <a:noAutofit/>
          </a:bodyPr>
          <a:lstStyle/>
          <a:p>
            <a:r>
              <a:rPr lang="en-US" sz="2400" dirty="0" smtClean="0"/>
              <a:t>Containers are a special data type that helps us to organize and associate groups of data quickly by providing us with many operators and methods.</a:t>
            </a:r>
          </a:p>
          <a:p>
            <a:r>
              <a:rPr lang="en-US" sz="2400" dirty="0" smtClean="0"/>
              <a:t>How are these container data types with their useful methods get created?  It turns out that Python allows us to easily create special data types and add methods to them so that they can be useful to multiple applications.</a:t>
            </a:r>
          </a:p>
          <a:p>
            <a:r>
              <a:rPr lang="en-US" sz="2400" dirty="0" smtClean="0"/>
              <a:t>The data type that we </a:t>
            </a:r>
            <a:r>
              <a:rPr lang="en-US" sz="2400" smtClean="0"/>
              <a:t>create is the </a:t>
            </a:r>
            <a:r>
              <a:rPr lang="en-US" sz="2400" dirty="0" smtClean="0">
                <a:solidFill>
                  <a:schemeClr val="tx2">
                    <a:lumMod val="60000"/>
                    <a:lumOff val="40000"/>
                  </a:schemeClr>
                </a:solidFill>
              </a:rPr>
              <a:t>class</a:t>
            </a:r>
            <a:r>
              <a:rPr lang="en-US" sz="2400" dirty="0" smtClean="0"/>
              <a:t> data type and in the next module we will learn how to define or build classes.</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Container Overview</a:t>
            </a:r>
            <a:endParaRPr lang="en-US" sz="2800" dirty="0"/>
          </a:p>
        </p:txBody>
      </p:sp>
      <p:sp>
        <p:nvSpPr>
          <p:cNvPr id="3" name="Content Placeholder 2"/>
          <p:cNvSpPr>
            <a:spLocks noGrp="1"/>
          </p:cNvSpPr>
          <p:nvPr>
            <p:ph idx="1"/>
          </p:nvPr>
        </p:nvSpPr>
        <p:spPr>
          <a:xfrm>
            <a:off x="304800" y="762000"/>
            <a:ext cx="8382000" cy="5638800"/>
          </a:xfrm>
        </p:spPr>
        <p:txBody>
          <a:bodyPr>
            <a:noAutofit/>
          </a:bodyPr>
          <a:lstStyle/>
          <a:p>
            <a:r>
              <a:rPr lang="en-US" sz="2400" dirty="0" smtClean="0"/>
              <a:t>A container has:</a:t>
            </a:r>
          </a:p>
          <a:p>
            <a:pPr lvl="1">
              <a:spcBef>
                <a:spcPts val="0"/>
              </a:spcBef>
            </a:pPr>
            <a:r>
              <a:rPr lang="en-US" sz="2400" dirty="0" smtClean="0"/>
              <a:t>Memory to store multiple data values in an organized way</a:t>
            </a:r>
          </a:p>
          <a:p>
            <a:pPr lvl="1">
              <a:spcBef>
                <a:spcPts val="0"/>
              </a:spcBef>
            </a:pPr>
            <a:r>
              <a:rPr lang="en-US" sz="2400" dirty="0" smtClean="0"/>
              <a:t>Methods and operators that help us store data, fetch data out, modify data, search for data, etc.</a:t>
            </a:r>
          </a:p>
          <a:p>
            <a:pPr lvl="1">
              <a:buNone/>
            </a:pPr>
            <a:endParaRPr lang="en-US" sz="2400" dirty="0" smtClean="0"/>
          </a:p>
          <a:p>
            <a:pPr lvl="1">
              <a:buNone/>
            </a:pPr>
            <a:endParaRPr lang="en-US" sz="2400" dirty="0" smtClean="0"/>
          </a:p>
          <a:p>
            <a:pPr lvl="1">
              <a:buNone/>
            </a:pPr>
            <a:endParaRPr lang="en-US" sz="2400" dirty="0" smtClean="0"/>
          </a:p>
          <a:p>
            <a:pPr>
              <a:spcBef>
                <a:spcPts val="1800"/>
              </a:spcBef>
            </a:pPr>
            <a:r>
              <a:rPr lang="en-US" sz="2400" dirty="0" smtClean="0"/>
              <a:t>In our code, we call methods or use operators to work with data in the container.</a:t>
            </a:r>
          </a:p>
          <a:p>
            <a:r>
              <a:rPr lang="en-US" sz="2400" dirty="0" smtClean="0"/>
              <a:t>Each type of container has a unique behavior: it organizes data in a specific way, which means that it has specific methods to access the data. </a:t>
            </a:r>
          </a:p>
          <a:p>
            <a:r>
              <a:rPr lang="en-US" sz="2400" dirty="0" smtClean="0"/>
              <a:t>Therefore, the type of container we choose to use will depend on the type of application or work that we want to do.</a:t>
            </a:r>
          </a:p>
        </p:txBody>
      </p:sp>
      <p:grpSp>
        <p:nvGrpSpPr>
          <p:cNvPr id="50" name="Group 49"/>
          <p:cNvGrpSpPr/>
          <p:nvPr/>
        </p:nvGrpSpPr>
        <p:grpSpPr>
          <a:xfrm>
            <a:off x="1752600" y="2362200"/>
            <a:ext cx="5486400" cy="1371600"/>
            <a:chOff x="1524000" y="2743200"/>
            <a:chExt cx="5486400" cy="1447800"/>
          </a:xfrm>
        </p:grpSpPr>
        <p:grpSp>
          <p:nvGrpSpPr>
            <p:cNvPr id="14" name="Group 13"/>
            <p:cNvGrpSpPr/>
            <p:nvPr/>
          </p:nvGrpSpPr>
          <p:grpSpPr>
            <a:xfrm>
              <a:off x="2743200" y="2743200"/>
              <a:ext cx="3124200" cy="1447800"/>
              <a:chOff x="2743200" y="2667000"/>
              <a:chExt cx="3124200" cy="1524000"/>
            </a:xfrm>
          </p:grpSpPr>
          <p:sp>
            <p:nvSpPr>
              <p:cNvPr id="5" name="Rectangle 4"/>
              <p:cNvSpPr/>
              <p:nvPr/>
            </p:nvSpPr>
            <p:spPr>
              <a:xfrm>
                <a:off x="2743200" y="2667000"/>
                <a:ext cx="3124200" cy="152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895600" y="2743200"/>
                <a:ext cx="2657116" cy="1359932"/>
                <a:chOff x="2895600" y="2743200"/>
                <a:chExt cx="2657116" cy="1359932"/>
              </a:xfrm>
            </p:grpSpPr>
            <p:sp>
              <p:nvSpPr>
                <p:cNvPr id="4" name="TextBox 3"/>
                <p:cNvSpPr txBox="1"/>
                <p:nvPr/>
              </p:nvSpPr>
              <p:spPr>
                <a:xfrm>
                  <a:off x="2971800" y="2743200"/>
                  <a:ext cx="1143000" cy="369332"/>
                </a:xfrm>
                <a:prstGeom prst="rect">
                  <a:avLst/>
                </a:prstGeom>
                <a:noFill/>
              </p:spPr>
              <p:txBody>
                <a:bodyPr wrap="square" rtlCol="0">
                  <a:spAutoFit/>
                </a:bodyPr>
                <a:lstStyle/>
                <a:p>
                  <a:r>
                    <a:rPr lang="en-US" dirty="0" smtClean="0"/>
                    <a:t>Container</a:t>
                  </a:r>
                  <a:endParaRPr lang="en-US" dirty="0"/>
                </a:p>
              </p:txBody>
            </p:sp>
            <p:sp>
              <p:nvSpPr>
                <p:cNvPr id="6" name="TextBox 5"/>
                <p:cNvSpPr txBox="1"/>
                <p:nvPr/>
              </p:nvSpPr>
              <p:spPr>
                <a:xfrm>
                  <a:off x="32766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7" name="TextBox 6"/>
                <p:cNvSpPr txBox="1"/>
                <p:nvPr/>
              </p:nvSpPr>
              <p:spPr>
                <a:xfrm>
                  <a:off x="39624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8" name="TextBox 7"/>
                <p:cNvSpPr txBox="1"/>
                <p:nvPr/>
              </p:nvSpPr>
              <p:spPr>
                <a:xfrm>
                  <a:off x="46482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9" name="TextBox 8"/>
                <p:cNvSpPr txBox="1"/>
                <p:nvPr/>
              </p:nvSpPr>
              <p:spPr>
                <a:xfrm>
                  <a:off x="35814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10" name="TextBox 9"/>
                <p:cNvSpPr txBox="1"/>
                <p:nvPr/>
              </p:nvSpPr>
              <p:spPr>
                <a:xfrm>
                  <a:off x="42672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11" name="TextBox 10"/>
                <p:cNvSpPr txBox="1"/>
                <p:nvPr/>
              </p:nvSpPr>
              <p:spPr>
                <a:xfrm>
                  <a:off x="49530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12" name="TextBox 11"/>
                <p:cNvSpPr txBox="1"/>
                <p:nvPr/>
              </p:nvSpPr>
              <p:spPr>
                <a:xfrm>
                  <a:off x="2895600" y="37338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grpSp>
        </p:grpSp>
        <p:grpSp>
          <p:nvGrpSpPr>
            <p:cNvPr id="17" name="Group 16"/>
            <p:cNvGrpSpPr/>
            <p:nvPr/>
          </p:nvGrpSpPr>
          <p:grpSpPr>
            <a:xfrm>
              <a:off x="5715000" y="2819400"/>
              <a:ext cx="1295400" cy="609600"/>
              <a:chOff x="5715000" y="2819400"/>
              <a:chExt cx="1295400" cy="685800"/>
            </a:xfrm>
          </p:grpSpPr>
          <p:sp>
            <p:nvSpPr>
              <p:cNvPr id="15" name="Left-Right Arrow 14"/>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67400" y="2971800"/>
                <a:ext cx="938462" cy="415499"/>
              </a:xfrm>
              <a:prstGeom prst="rect">
                <a:avLst/>
              </a:prstGeom>
              <a:noFill/>
            </p:spPr>
            <p:txBody>
              <a:bodyPr wrap="none" rtlCol="0">
                <a:spAutoFit/>
              </a:bodyPr>
              <a:lstStyle/>
              <a:p>
                <a:r>
                  <a:rPr lang="en-US" dirty="0" smtClean="0"/>
                  <a:t>Method</a:t>
                </a:r>
                <a:endParaRPr lang="en-US" dirty="0"/>
              </a:p>
            </p:txBody>
          </p:sp>
        </p:grpSp>
        <p:grpSp>
          <p:nvGrpSpPr>
            <p:cNvPr id="18" name="Group 17"/>
            <p:cNvGrpSpPr/>
            <p:nvPr/>
          </p:nvGrpSpPr>
          <p:grpSpPr>
            <a:xfrm>
              <a:off x="5715000" y="3505200"/>
              <a:ext cx="1295400" cy="609600"/>
              <a:chOff x="5715000" y="2819400"/>
              <a:chExt cx="1295400" cy="685800"/>
            </a:xfrm>
          </p:grpSpPr>
          <p:sp>
            <p:nvSpPr>
              <p:cNvPr id="19" name="Left-Right Arrow 18"/>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867400" y="2971800"/>
                <a:ext cx="938462" cy="415499"/>
              </a:xfrm>
              <a:prstGeom prst="rect">
                <a:avLst/>
              </a:prstGeom>
              <a:noFill/>
            </p:spPr>
            <p:txBody>
              <a:bodyPr wrap="none" rtlCol="0">
                <a:spAutoFit/>
              </a:bodyPr>
              <a:lstStyle/>
              <a:p>
                <a:r>
                  <a:rPr lang="en-US" dirty="0" smtClean="0"/>
                  <a:t>Method</a:t>
                </a:r>
                <a:endParaRPr lang="en-US" dirty="0"/>
              </a:p>
            </p:txBody>
          </p:sp>
        </p:grpSp>
        <p:grpSp>
          <p:nvGrpSpPr>
            <p:cNvPr id="21" name="Group 20"/>
            <p:cNvGrpSpPr/>
            <p:nvPr/>
          </p:nvGrpSpPr>
          <p:grpSpPr>
            <a:xfrm>
              <a:off x="1524000" y="2971800"/>
              <a:ext cx="1295400" cy="533400"/>
              <a:chOff x="5715000" y="2819400"/>
              <a:chExt cx="1295400" cy="685800"/>
            </a:xfrm>
          </p:grpSpPr>
          <p:sp>
            <p:nvSpPr>
              <p:cNvPr id="22" name="Left-Right Arrow 21"/>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867400" y="2939144"/>
                <a:ext cx="1034770" cy="507513"/>
              </a:xfrm>
              <a:prstGeom prst="rect">
                <a:avLst/>
              </a:prstGeom>
              <a:noFill/>
            </p:spPr>
            <p:txBody>
              <a:bodyPr wrap="square" rtlCol="0">
                <a:spAutoFit/>
              </a:bodyPr>
              <a:lstStyle/>
              <a:p>
                <a:r>
                  <a:rPr lang="en-US" dirty="0" smtClean="0"/>
                  <a:t>Operator</a:t>
                </a:r>
                <a:endParaRPr lang="en-US" dirty="0"/>
              </a:p>
            </p:txBody>
          </p:sp>
        </p:grpSp>
        <p:grpSp>
          <p:nvGrpSpPr>
            <p:cNvPr id="24" name="Group 23"/>
            <p:cNvGrpSpPr/>
            <p:nvPr/>
          </p:nvGrpSpPr>
          <p:grpSpPr>
            <a:xfrm>
              <a:off x="1524000" y="3581400"/>
              <a:ext cx="1295400" cy="533400"/>
              <a:chOff x="5715000" y="2819400"/>
              <a:chExt cx="1295400" cy="685800"/>
            </a:xfrm>
          </p:grpSpPr>
          <p:sp>
            <p:nvSpPr>
              <p:cNvPr id="25" name="Left-Right Arrow 24"/>
              <p:cNvSpPr/>
              <p:nvPr/>
            </p:nvSpPr>
            <p:spPr>
              <a:xfrm>
                <a:off x="5715000" y="2819400"/>
                <a:ext cx="1295400" cy="685800"/>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867400" y="2971800"/>
                <a:ext cx="938462" cy="474855"/>
              </a:xfrm>
              <a:prstGeom prst="rect">
                <a:avLst/>
              </a:prstGeom>
              <a:noFill/>
            </p:spPr>
            <p:txBody>
              <a:bodyPr wrap="none" rtlCol="0">
                <a:spAutoFit/>
              </a:bodyPr>
              <a:lstStyle/>
              <a:p>
                <a:r>
                  <a:rPr lang="en-US" dirty="0" smtClean="0"/>
                  <a:t>Method</a:t>
                </a:r>
                <a:endParaRPr lang="en-US" dirty="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solidFill>
                  <a:schemeClr val="tx2">
                    <a:lumMod val="60000"/>
                    <a:lumOff val="40000"/>
                  </a:schemeClr>
                </a:solidFill>
              </a:rPr>
              <a:t>List</a:t>
            </a:r>
            <a:endParaRPr lang="en-US" sz="2800" dirty="0">
              <a:solidFill>
                <a:schemeClr val="tx2">
                  <a:lumMod val="60000"/>
                  <a:lumOff val="40000"/>
                </a:schemeClr>
              </a:solidFill>
            </a:endParaRPr>
          </a:p>
        </p:txBody>
      </p:sp>
      <p:sp>
        <p:nvSpPr>
          <p:cNvPr id="3" name="Content Placeholder 2"/>
          <p:cNvSpPr>
            <a:spLocks noGrp="1"/>
          </p:cNvSpPr>
          <p:nvPr>
            <p:ph idx="1"/>
          </p:nvPr>
        </p:nvSpPr>
        <p:spPr>
          <a:xfrm>
            <a:off x="457200" y="838200"/>
            <a:ext cx="8153400" cy="5562600"/>
          </a:xfrm>
        </p:spPr>
        <p:txBody>
          <a:bodyPr>
            <a:noAutofit/>
          </a:bodyPr>
          <a:lstStyle/>
          <a:p>
            <a:r>
              <a:rPr lang="en-US" sz="2400" dirty="0" smtClean="0"/>
              <a:t>A list is used to store multiple data in sequence, or one after another.</a:t>
            </a:r>
          </a:p>
          <a:p>
            <a:endParaRPr lang="en-US" sz="2400" dirty="0" smtClean="0"/>
          </a:p>
          <a:p>
            <a:pPr>
              <a:buNone/>
            </a:pPr>
            <a:endParaRPr lang="en-US" sz="2400" dirty="0" smtClean="0"/>
          </a:p>
          <a:p>
            <a:r>
              <a:rPr lang="en-US" sz="2400" dirty="0" smtClean="0"/>
              <a:t>Data in a list are called </a:t>
            </a:r>
            <a:r>
              <a:rPr lang="en-US" sz="2400" i="1" dirty="0" smtClean="0"/>
              <a:t>items</a:t>
            </a:r>
            <a:r>
              <a:rPr lang="en-US" sz="2400" dirty="0" smtClean="0"/>
              <a:t> or </a:t>
            </a:r>
            <a:r>
              <a:rPr lang="en-US" sz="2400" i="1" dirty="0" smtClean="0"/>
              <a:t>elements.</a:t>
            </a:r>
          </a:p>
          <a:p>
            <a:r>
              <a:rPr lang="en-US" sz="2400" dirty="0" smtClean="0"/>
              <a:t>Elements in a list can be different data types.</a:t>
            </a:r>
            <a:br>
              <a:rPr lang="en-US" sz="2400" dirty="0" smtClean="0"/>
            </a:br>
            <a:r>
              <a:rPr lang="en-US" sz="2400" dirty="0" smtClean="0"/>
              <a:t>A list can store integers, floats, strings and even other lists.</a:t>
            </a:r>
            <a:br>
              <a:rPr lang="en-US" sz="2400" dirty="0" smtClean="0"/>
            </a:br>
            <a:r>
              <a:rPr lang="en-US" sz="2400" dirty="0" smtClean="0"/>
              <a:t>Example:</a:t>
            </a:r>
          </a:p>
          <a:p>
            <a:pPr>
              <a:spcBef>
                <a:spcPts val="1200"/>
              </a:spcBef>
              <a:buNone/>
            </a:pPr>
            <a:endParaRPr lang="en-US" sz="2400" dirty="0" smtClean="0"/>
          </a:p>
          <a:p>
            <a:pPr>
              <a:spcBef>
                <a:spcPts val="0"/>
              </a:spcBef>
              <a:buNone/>
            </a:pPr>
            <a:r>
              <a:rPr lang="en-US" sz="2400" dirty="0" smtClean="0"/>
              <a:t>	</a:t>
            </a:r>
          </a:p>
          <a:p>
            <a:pPr>
              <a:spcBef>
                <a:spcPts val="0"/>
              </a:spcBef>
              <a:buNone/>
            </a:pPr>
            <a:r>
              <a:rPr lang="en-US" sz="2400" dirty="0" smtClean="0"/>
              <a:t>		This list contains an integer, a float and another list.</a:t>
            </a:r>
          </a:p>
          <a:p>
            <a:r>
              <a:rPr lang="en-US" sz="2400" dirty="0" smtClean="0"/>
              <a:t>A list can have no data in it and is called an </a:t>
            </a:r>
            <a:r>
              <a:rPr lang="en-US" sz="2400" i="1" dirty="0" smtClean="0"/>
              <a:t>empty</a:t>
            </a:r>
            <a:r>
              <a:rPr lang="en-US" sz="2400" dirty="0" smtClean="0"/>
              <a:t> </a:t>
            </a:r>
            <a:r>
              <a:rPr lang="en-US" sz="2400" i="1" dirty="0" smtClean="0"/>
              <a:t>list</a:t>
            </a:r>
            <a:r>
              <a:rPr lang="en-US" sz="2400" dirty="0" smtClean="0"/>
              <a:t>.</a:t>
            </a:r>
          </a:p>
          <a:p>
            <a:endParaRPr lang="en-US" sz="2400" dirty="0"/>
          </a:p>
        </p:txBody>
      </p:sp>
      <p:grpSp>
        <p:nvGrpSpPr>
          <p:cNvPr id="30" name="Group 29"/>
          <p:cNvGrpSpPr/>
          <p:nvPr/>
        </p:nvGrpSpPr>
        <p:grpSpPr>
          <a:xfrm>
            <a:off x="2667000" y="1524000"/>
            <a:ext cx="3581400" cy="838200"/>
            <a:chOff x="2819400" y="1447799"/>
            <a:chExt cx="3581400" cy="838200"/>
          </a:xfrm>
        </p:grpSpPr>
        <p:grpSp>
          <p:nvGrpSpPr>
            <p:cNvPr id="5" name="Group 13"/>
            <p:cNvGrpSpPr/>
            <p:nvPr/>
          </p:nvGrpSpPr>
          <p:grpSpPr>
            <a:xfrm>
              <a:off x="2819400" y="1447799"/>
              <a:ext cx="3581400" cy="838200"/>
              <a:chOff x="2743200" y="2836331"/>
              <a:chExt cx="3581400" cy="931333"/>
            </a:xfrm>
          </p:grpSpPr>
          <p:sp>
            <p:nvSpPr>
              <p:cNvPr id="18" name="Rectangle 4"/>
              <p:cNvSpPr/>
              <p:nvPr/>
            </p:nvSpPr>
            <p:spPr>
              <a:xfrm>
                <a:off x="2743200" y="2836331"/>
                <a:ext cx="3581400" cy="9313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2"/>
              <p:cNvGrpSpPr/>
              <p:nvPr/>
            </p:nvGrpSpPr>
            <p:grpSpPr>
              <a:xfrm>
                <a:off x="2819400" y="2920997"/>
                <a:ext cx="2428516" cy="724935"/>
                <a:chOff x="2819400" y="2920997"/>
                <a:chExt cx="2428516" cy="724935"/>
              </a:xfrm>
            </p:grpSpPr>
            <p:sp>
              <p:nvSpPr>
                <p:cNvPr id="20" name="TextBox 3"/>
                <p:cNvSpPr txBox="1"/>
                <p:nvPr/>
              </p:nvSpPr>
              <p:spPr>
                <a:xfrm>
                  <a:off x="2819400" y="2920997"/>
                  <a:ext cx="533400" cy="410370"/>
                </a:xfrm>
                <a:prstGeom prst="rect">
                  <a:avLst/>
                </a:prstGeom>
                <a:noFill/>
              </p:spPr>
              <p:txBody>
                <a:bodyPr wrap="square" rtlCol="0">
                  <a:spAutoFit/>
                </a:bodyPr>
                <a:lstStyle/>
                <a:p>
                  <a:r>
                    <a:rPr lang="en-US" dirty="0" smtClean="0"/>
                    <a:t>List</a:t>
                  </a:r>
                  <a:endParaRPr lang="en-US" dirty="0"/>
                </a:p>
              </p:txBody>
            </p:sp>
            <p:sp>
              <p:nvSpPr>
                <p:cNvPr id="21" name="TextBox 5"/>
                <p:cNvSpPr txBox="1"/>
                <p:nvPr/>
              </p:nvSpPr>
              <p:spPr>
                <a:xfrm>
                  <a:off x="32766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2" name="TextBox 6"/>
                <p:cNvSpPr txBox="1"/>
                <p:nvPr/>
              </p:nvSpPr>
              <p:spPr>
                <a:xfrm>
                  <a:off x="39624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sp>
              <p:nvSpPr>
                <p:cNvPr id="23" name="TextBox 7"/>
                <p:cNvSpPr txBox="1"/>
                <p:nvPr/>
              </p:nvSpPr>
              <p:spPr>
                <a:xfrm>
                  <a:off x="4648200" y="3276600"/>
                  <a:ext cx="599716" cy="369332"/>
                </a:xfrm>
                <a:prstGeom prst="rect">
                  <a:avLst/>
                </a:prstGeom>
                <a:noFill/>
                <a:ln>
                  <a:solidFill>
                    <a:schemeClr val="tx1"/>
                  </a:solidFill>
                </a:ln>
              </p:spPr>
              <p:txBody>
                <a:bodyPr wrap="none" rtlCol="0">
                  <a:spAutoFit/>
                </a:bodyPr>
                <a:lstStyle/>
                <a:p>
                  <a:r>
                    <a:rPr lang="en-US" dirty="0" smtClean="0"/>
                    <a:t>data</a:t>
                  </a:r>
                  <a:endParaRPr lang="en-US" dirty="0"/>
                </a:p>
              </p:txBody>
            </p:sp>
          </p:grpSp>
        </p:grpSp>
        <p:sp>
          <p:nvSpPr>
            <p:cNvPr id="29" name="TextBox 7"/>
            <p:cNvSpPr txBox="1"/>
            <p:nvPr/>
          </p:nvSpPr>
          <p:spPr>
            <a:xfrm>
              <a:off x="5410200" y="1828800"/>
              <a:ext cx="599716" cy="332399"/>
            </a:xfrm>
            <a:prstGeom prst="rect">
              <a:avLst/>
            </a:prstGeom>
            <a:noFill/>
            <a:ln>
              <a:solidFill>
                <a:schemeClr val="tx1"/>
              </a:solidFill>
            </a:ln>
          </p:spPr>
          <p:txBody>
            <a:bodyPr wrap="none" rtlCol="0">
              <a:spAutoFit/>
            </a:bodyPr>
            <a:lstStyle/>
            <a:p>
              <a:r>
                <a:rPr lang="en-US" dirty="0" smtClean="0"/>
                <a:t>data</a:t>
              </a:r>
              <a:endParaRPr lang="en-US" dirty="0"/>
            </a:p>
          </p:txBody>
        </p:sp>
      </p:grpSp>
      <p:grpSp>
        <p:nvGrpSpPr>
          <p:cNvPr id="50" name="Group 49"/>
          <p:cNvGrpSpPr/>
          <p:nvPr/>
        </p:nvGrpSpPr>
        <p:grpSpPr>
          <a:xfrm>
            <a:off x="1905000" y="4114800"/>
            <a:ext cx="5181600" cy="838200"/>
            <a:chOff x="2438400" y="4267200"/>
            <a:chExt cx="5181600" cy="838200"/>
          </a:xfrm>
        </p:grpSpPr>
        <p:grpSp>
          <p:nvGrpSpPr>
            <p:cNvPr id="33" name="Group 13"/>
            <p:cNvGrpSpPr/>
            <p:nvPr/>
          </p:nvGrpSpPr>
          <p:grpSpPr>
            <a:xfrm>
              <a:off x="2438400" y="4267200"/>
              <a:ext cx="5181600" cy="838200"/>
              <a:chOff x="2743200" y="2836331"/>
              <a:chExt cx="5181600" cy="931333"/>
            </a:xfrm>
          </p:grpSpPr>
          <p:sp>
            <p:nvSpPr>
              <p:cNvPr id="35" name="Rectangle 4"/>
              <p:cNvSpPr/>
              <p:nvPr/>
            </p:nvSpPr>
            <p:spPr>
              <a:xfrm>
                <a:off x="2743200" y="2836331"/>
                <a:ext cx="5181600" cy="9313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2"/>
              <p:cNvGrpSpPr/>
              <p:nvPr/>
            </p:nvGrpSpPr>
            <p:grpSpPr>
              <a:xfrm>
                <a:off x="2819400" y="2920997"/>
                <a:ext cx="1758361" cy="664370"/>
                <a:chOff x="2819400" y="2920997"/>
                <a:chExt cx="1758361" cy="664370"/>
              </a:xfrm>
            </p:grpSpPr>
            <p:sp>
              <p:nvSpPr>
                <p:cNvPr id="37" name="TextBox 3"/>
                <p:cNvSpPr txBox="1"/>
                <p:nvPr/>
              </p:nvSpPr>
              <p:spPr>
                <a:xfrm>
                  <a:off x="2819400" y="2920997"/>
                  <a:ext cx="533400" cy="410370"/>
                </a:xfrm>
                <a:prstGeom prst="rect">
                  <a:avLst/>
                </a:prstGeom>
                <a:noFill/>
              </p:spPr>
              <p:txBody>
                <a:bodyPr wrap="square" rtlCol="0">
                  <a:spAutoFit/>
                </a:bodyPr>
                <a:lstStyle/>
                <a:p>
                  <a:r>
                    <a:rPr lang="en-US" dirty="0" smtClean="0"/>
                    <a:t>List</a:t>
                  </a:r>
                  <a:endParaRPr lang="en-US" dirty="0"/>
                </a:p>
              </p:txBody>
            </p:sp>
            <p:sp>
              <p:nvSpPr>
                <p:cNvPr id="38" name="TextBox 5"/>
                <p:cNvSpPr txBox="1"/>
                <p:nvPr/>
              </p:nvSpPr>
              <p:spPr>
                <a:xfrm>
                  <a:off x="3352800" y="3174998"/>
                  <a:ext cx="434221" cy="410369"/>
                </a:xfrm>
                <a:prstGeom prst="rect">
                  <a:avLst/>
                </a:prstGeom>
                <a:noFill/>
                <a:ln>
                  <a:solidFill>
                    <a:schemeClr val="tx1"/>
                  </a:solidFill>
                </a:ln>
              </p:spPr>
              <p:txBody>
                <a:bodyPr wrap="none" rtlCol="0">
                  <a:spAutoFit/>
                </a:bodyPr>
                <a:lstStyle/>
                <a:p>
                  <a:r>
                    <a:rPr lang="en-US" dirty="0" err="1" smtClean="0">
                      <a:solidFill>
                        <a:schemeClr val="tx2">
                          <a:lumMod val="60000"/>
                          <a:lumOff val="40000"/>
                        </a:schemeClr>
                      </a:solidFill>
                    </a:rPr>
                    <a:t>int</a:t>
                  </a:r>
                  <a:endParaRPr lang="en-US" dirty="0">
                    <a:solidFill>
                      <a:schemeClr val="tx2">
                        <a:lumMod val="60000"/>
                        <a:lumOff val="40000"/>
                      </a:schemeClr>
                    </a:solidFill>
                  </a:endParaRPr>
                </a:p>
              </p:txBody>
            </p:sp>
            <p:sp>
              <p:nvSpPr>
                <p:cNvPr id="39" name="TextBox 6"/>
                <p:cNvSpPr txBox="1"/>
                <p:nvPr/>
              </p:nvSpPr>
              <p:spPr>
                <a:xfrm>
                  <a:off x="3962400" y="3174998"/>
                  <a:ext cx="615361" cy="410369"/>
                </a:xfrm>
                <a:prstGeom prst="rect">
                  <a:avLst/>
                </a:prstGeom>
                <a:noFill/>
                <a:ln>
                  <a:solidFill>
                    <a:schemeClr val="tx1"/>
                  </a:solidFill>
                </a:ln>
              </p:spPr>
              <p:txBody>
                <a:bodyPr wrap="square" rtlCol="0">
                  <a:spAutoFit/>
                </a:bodyPr>
                <a:lstStyle/>
                <a:p>
                  <a:r>
                    <a:rPr lang="en-US" dirty="0" smtClean="0">
                      <a:solidFill>
                        <a:schemeClr val="tx2">
                          <a:lumMod val="60000"/>
                          <a:lumOff val="40000"/>
                        </a:schemeClr>
                      </a:solidFill>
                    </a:rPr>
                    <a:t>float</a:t>
                  </a:r>
                  <a:endParaRPr lang="en-US" dirty="0">
                    <a:solidFill>
                      <a:schemeClr val="tx2">
                        <a:lumMod val="60000"/>
                        <a:lumOff val="40000"/>
                      </a:schemeClr>
                    </a:solidFill>
                  </a:endParaRPr>
                </a:p>
              </p:txBody>
            </p:sp>
          </p:grpSp>
        </p:grpSp>
        <p:grpSp>
          <p:nvGrpSpPr>
            <p:cNvPr id="49" name="Group 48"/>
            <p:cNvGrpSpPr/>
            <p:nvPr/>
          </p:nvGrpSpPr>
          <p:grpSpPr>
            <a:xfrm>
              <a:off x="4419600" y="4495800"/>
              <a:ext cx="2971800" cy="533400"/>
              <a:chOff x="4495800" y="5410200"/>
              <a:chExt cx="2971800" cy="533400"/>
            </a:xfrm>
          </p:grpSpPr>
          <p:grpSp>
            <p:nvGrpSpPr>
              <p:cNvPr id="48" name="Group 47"/>
              <p:cNvGrpSpPr/>
              <p:nvPr/>
            </p:nvGrpSpPr>
            <p:grpSpPr>
              <a:xfrm>
                <a:off x="4800600" y="5486400"/>
                <a:ext cx="2486364" cy="369332"/>
                <a:chOff x="4800600" y="5486400"/>
                <a:chExt cx="2486364" cy="369332"/>
              </a:xfrm>
            </p:grpSpPr>
            <p:grpSp>
              <p:nvGrpSpPr>
                <p:cNvPr id="47" name="Group 46"/>
                <p:cNvGrpSpPr/>
                <p:nvPr/>
              </p:nvGrpSpPr>
              <p:grpSpPr>
                <a:xfrm>
                  <a:off x="6172200" y="5486400"/>
                  <a:ext cx="1114764" cy="369332"/>
                  <a:chOff x="6172200" y="5486400"/>
                  <a:chExt cx="1114764" cy="369332"/>
                </a:xfrm>
              </p:grpSpPr>
              <p:sp>
                <p:nvSpPr>
                  <p:cNvPr id="42" name="TextBox 7"/>
                  <p:cNvSpPr txBox="1"/>
                  <p:nvPr/>
                </p:nvSpPr>
                <p:spPr>
                  <a:xfrm>
                    <a:off x="6172200" y="5486400"/>
                    <a:ext cx="434221" cy="369332"/>
                  </a:xfrm>
                  <a:prstGeom prst="rect">
                    <a:avLst/>
                  </a:prstGeom>
                  <a:noFill/>
                  <a:ln>
                    <a:solidFill>
                      <a:schemeClr val="tx1"/>
                    </a:solidFill>
                  </a:ln>
                </p:spPr>
                <p:txBody>
                  <a:bodyPr wrap="none" rtlCol="0">
                    <a:spAutoFit/>
                  </a:bodyPr>
                  <a:lstStyle/>
                  <a:p>
                    <a:r>
                      <a:rPr lang="en-US" dirty="0" err="1" smtClean="0">
                        <a:solidFill>
                          <a:schemeClr val="tx2">
                            <a:lumMod val="60000"/>
                            <a:lumOff val="40000"/>
                          </a:schemeClr>
                        </a:solidFill>
                      </a:rPr>
                      <a:t>int</a:t>
                    </a:r>
                    <a:endParaRPr lang="en-US" dirty="0">
                      <a:solidFill>
                        <a:schemeClr val="tx2">
                          <a:lumMod val="60000"/>
                          <a:lumOff val="40000"/>
                        </a:schemeClr>
                      </a:solidFill>
                    </a:endParaRPr>
                  </a:p>
                </p:txBody>
              </p:sp>
              <p:sp>
                <p:nvSpPr>
                  <p:cNvPr id="43" name="TextBox 7"/>
                  <p:cNvSpPr txBox="1"/>
                  <p:nvPr/>
                </p:nvSpPr>
                <p:spPr>
                  <a:xfrm>
                    <a:off x="6858000" y="5486400"/>
                    <a:ext cx="428964" cy="369332"/>
                  </a:xfrm>
                  <a:prstGeom prst="rect">
                    <a:avLst/>
                  </a:prstGeom>
                  <a:noFill/>
                  <a:ln>
                    <a:solidFill>
                      <a:schemeClr val="tx1"/>
                    </a:solidFill>
                  </a:ln>
                </p:spPr>
                <p:txBody>
                  <a:bodyPr wrap="none" rtlCol="0">
                    <a:spAutoFit/>
                  </a:bodyPr>
                  <a:lstStyle/>
                  <a:p>
                    <a:r>
                      <a:rPr lang="en-US" dirty="0" err="1" smtClean="0">
                        <a:solidFill>
                          <a:schemeClr val="tx2">
                            <a:lumMod val="60000"/>
                            <a:lumOff val="40000"/>
                          </a:schemeClr>
                        </a:solidFill>
                      </a:rPr>
                      <a:t>str</a:t>
                    </a:r>
                    <a:endParaRPr lang="en-US" dirty="0">
                      <a:solidFill>
                        <a:schemeClr val="tx2">
                          <a:lumMod val="60000"/>
                          <a:lumOff val="40000"/>
                        </a:schemeClr>
                      </a:solidFill>
                    </a:endParaRPr>
                  </a:p>
                </p:txBody>
              </p:sp>
            </p:grpSp>
            <p:grpSp>
              <p:nvGrpSpPr>
                <p:cNvPr id="46" name="Group 45"/>
                <p:cNvGrpSpPr/>
                <p:nvPr/>
              </p:nvGrpSpPr>
              <p:grpSpPr>
                <a:xfrm>
                  <a:off x="4800600" y="5486400"/>
                  <a:ext cx="1114764" cy="369332"/>
                  <a:chOff x="4800600" y="5486400"/>
                  <a:chExt cx="1114764" cy="369332"/>
                </a:xfrm>
              </p:grpSpPr>
              <p:sp>
                <p:nvSpPr>
                  <p:cNvPr id="41" name="TextBox 7"/>
                  <p:cNvSpPr txBox="1"/>
                  <p:nvPr/>
                </p:nvSpPr>
                <p:spPr>
                  <a:xfrm>
                    <a:off x="5486400" y="5486400"/>
                    <a:ext cx="428964" cy="369332"/>
                  </a:xfrm>
                  <a:prstGeom prst="rect">
                    <a:avLst/>
                  </a:prstGeom>
                  <a:noFill/>
                  <a:ln>
                    <a:solidFill>
                      <a:schemeClr val="tx1"/>
                    </a:solidFill>
                  </a:ln>
                </p:spPr>
                <p:txBody>
                  <a:bodyPr wrap="none" rtlCol="0">
                    <a:spAutoFit/>
                  </a:bodyPr>
                  <a:lstStyle/>
                  <a:p>
                    <a:r>
                      <a:rPr lang="en-US" dirty="0" err="1" smtClean="0">
                        <a:solidFill>
                          <a:schemeClr val="tx2">
                            <a:lumMod val="60000"/>
                            <a:lumOff val="40000"/>
                          </a:schemeClr>
                        </a:solidFill>
                      </a:rPr>
                      <a:t>str</a:t>
                    </a:r>
                    <a:endParaRPr lang="en-US" dirty="0">
                      <a:solidFill>
                        <a:schemeClr val="tx2">
                          <a:lumMod val="60000"/>
                          <a:lumOff val="40000"/>
                        </a:schemeClr>
                      </a:solidFill>
                    </a:endParaRPr>
                  </a:p>
                </p:txBody>
              </p:sp>
              <p:sp>
                <p:nvSpPr>
                  <p:cNvPr id="44" name="TextBox 7"/>
                  <p:cNvSpPr txBox="1"/>
                  <p:nvPr/>
                </p:nvSpPr>
                <p:spPr>
                  <a:xfrm>
                    <a:off x="4800600" y="5486400"/>
                    <a:ext cx="428964" cy="369332"/>
                  </a:xfrm>
                  <a:prstGeom prst="rect">
                    <a:avLst/>
                  </a:prstGeom>
                  <a:noFill/>
                  <a:ln>
                    <a:solidFill>
                      <a:schemeClr val="tx1"/>
                    </a:solidFill>
                  </a:ln>
                </p:spPr>
                <p:txBody>
                  <a:bodyPr wrap="none" rtlCol="0">
                    <a:spAutoFit/>
                  </a:bodyPr>
                  <a:lstStyle/>
                  <a:p>
                    <a:r>
                      <a:rPr lang="en-US" dirty="0" err="1" smtClean="0">
                        <a:solidFill>
                          <a:schemeClr val="tx2">
                            <a:lumMod val="60000"/>
                            <a:lumOff val="40000"/>
                          </a:schemeClr>
                        </a:solidFill>
                      </a:rPr>
                      <a:t>str</a:t>
                    </a:r>
                    <a:endParaRPr lang="en-US" dirty="0">
                      <a:solidFill>
                        <a:schemeClr val="tx2">
                          <a:lumMod val="60000"/>
                          <a:lumOff val="40000"/>
                        </a:schemeClr>
                      </a:solidFill>
                    </a:endParaRPr>
                  </a:p>
                </p:txBody>
              </p:sp>
            </p:grpSp>
          </p:grpSp>
          <p:sp>
            <p:nvSpPr>
              <p:cNvPr id="45" name="Rectangle 44"/>
              <p:cNvSpPr/>
              <p:nvPr/>
            </p:nvSpPr>
            <p:spPr>
              <a:xfrm>
                <a:off x="4495800" y="5410200"/>
                <a:ext cx="2971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Create </a:t>
            </a:r>
            <a:r>
              <a:rPr lang="en-US" dirty="0" smtClean="0"/>
              <a:t>Lists </a:t>
            </a:r>
            <a:r>
              <a:rPr lang="en-US" sz="2800" dirty="0" smtClean="0"/>
              <a:t>(1 of 2)</a:t>
            </a:r>
            <a:endParaRPr lang="en-US" sz="28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There are different ways to create a list. A simple way is to use </a:t>
            </a:r>
            <a:r>
              <a:rPr lang="en-US" sz="2400" dirty="0" smtClean="0">
                <a:solidFill>
                  <a:schemeClr val="tx2">
                    <a:lumMod val="60000"/>
                    <a:lumOff val="40000"/>
                  </a:schemeClr>
                </a:solidFill>
              </a:rPr>
              <a:t>[ ] </a:t>
            </a:r>
            <a:r>
              <a:rPr lang="en-US" sz="2400" dirty="0" smtClean="0"/>
              <a:t>around comma separated data.</a:t>
            </a:r>
          </a:p>
          <a:p>
            <a:r>
              <a:rPr lang="en-US" sz="2400" dirty="0" smtClean="0"/>
              <a:t>Examples of creating lists of different types of data:</a:t>
            </a:r>
          </a:p>
          <a:p>
            <a:endParaRPr lang="en-US" sz="2400" dirty="0" smtClean="0"/>
          </a:p>
          <a:p>
            <a:endParaRPr lang="en-US" sz="2400" dirty="0" smtClean="0"/>
          </a:p>
          <a:p>
            <a:endParaRPr lang="en-US" sz="2400" dirty="0" smtClean="0"/>
          </a:p>
          <a:p>
            <a:pPr>
              <a:buNone/>
            </a:pPr>
            <a:r>
              <a:rPr lang="en-US" sz="2400" dirty="0" smtClean="0"/>
              <a:t>	and verifying that they are created correctly:</a:t>
            </a:r>
          </a:p>
          <a:p>
            <a:pPr>
              <a:buNone/>
            </a:pPr>
            <a:r>
              <a:rPr lang="en-US" sz="2400" dirty="0" smtClean="0"/>
              <a:t>       </a:t>
            </a:r>
          </a:p>
          <a:p>
            <a:endParaRPr lang="en-US" sz="2400" dirty="0" smtClean="0"/>
          </a:p>
          <a:p>
            <a:pPr>
              <a:buNone/>
            </a:pPr>
            <a:r>
              <a:rPr lang="en-US" sz="2400" dirty="0" smtClean="0"/>
              <a:t>	</a:t>
            </a:r>
            <a:br>
              <a:rPr lang="en-US" sz="2400" dirty="0" smtClean="0"/>
            </a:br>
            <a:endParaRPr lang="en-US" sz="2400" dirty="0" smtClean="0"/>
          </a:p>
          <a:p>
            <a:pPr>
              <a:spcBef>
                <a:spcPts val="1200"/>
              </a:spcBef>
            </a:pPr>
            <a:r>
              <a:rPr lang="en-US" sz="2400" dirty="0" smtClean="0"/>
              <a:t>Note that the Python data type is </a:t>
            </a:r>
            <a:r>
              <a:rPr lang="en-US" sz="2400" dirty="0" smtClean="0">
                <a:solidFill>
                  <a:schemeClr val="accent1"/>
                </a:solidFill>
              </a:rPr>
              <a:t>list</a:t>
            </a:r>
            <a:r>
              <a:rPr lang="en-US" sz="2400" dirty="0" smtClean="0"/>
              <a:t>.</a:t>
            </a:r>
            <a:endParaRPr lang="en-US" sz="2400" dirty="0">
              <a:solidFill>
                <a:schemeClr val="accent1"/>
              </a:solidFill>
            </a:endParaRPr>
          </a:p>
        </p:txBody>
      </p:sp>
      <p:pic>
        <p:nvPicPr>
          <p:cNvPr id="13" name="Picture 12" descr="mod9_2.PNG"/>
          <p:cNvPicPr>
            <a:picLocks noChangeAspect="1"/>
          </p:cNvPicPr>
          <p:nvPr/>
        </p:nvPicPr>
        <p:blipFill>
          <a:blip r:embed="rId2" cstate="print"/>
          <a:stretch>
            <a:fillRect/>
          </a:stretch>
        </p:blipFill>
        <p:spPr>
          <a:xfrm>
            <a:off x="1371601" y="2209800"/>
            <a:ext cx="6172199" cy="950110"/>
          </a:xfrm>
          <a:prstGeom prst="rect">
            <a:avLst/>
          </a:prstGeom>
          <a:ln>
            <a:solidFill>
              <a:schemeClr val="tx1"/>
            </a:solidFill>
          </a:ln>
        </p:spPr>
      </p:pic>
      <p:pic>
        <p:nvPicPr>
          <p:cNvPr id="14" name="Picture 13" descr="mod9_3.PNG"/>
          <p:cNvPicPr>
            <a:picLocks noChangeAspect="1"/>
          </p:cNvPicPr>
          <p:nvPr/>
        </p:nvPicPr>
        <p:blipFill>
          <a:blip r:embed="rId3" cstate="print"/>
          <a:stretch>
            <a:fillRect/>
          </a:stretch>
        </p:blipFill>
        <p:spPr>
          <a:xfrm>
            <a:off x="2859232" y="3886200"/>
            <a:ext cx="3060701" cy="16764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Create </a:t>
            </a:r>
            <a:r>
              <a:rPr lang="en-US" dirty="0" smtClean="0"/>
              <a:t>Lists </a:t>
            </a:r>
            <a:r>
              <a:rPr lang="en-US" sz="2800" dirty="0" smtClean="0"/>
              <a:t>(2 of 2)</a:t>
            </a:r>
            <a:endParaRPr lang="en-US" sz="28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To create a list of numeric values that are in order, we can take advantage of the </a:t>
            </a:r>
            <a:r>
              <a:rPr lang="en-US" sz="2400" dirty="0" smtClean="0">
                <a:solidFill>
                  <a:schemeClr val="tx2">
                    <a:lumMod val="60000"/>
                    <a:lumOff val="40000"/>
                  </a:schemeClr>
                </a:solidFill>
              </a:rPr>
              <a:t>range</a:t>
            </a:r>
            <a:r>
              <a:rPr lang="en-US" sz="2400" dirty="0" smtClean="0"/>
              <a:t> function:</a:t>
            </a:r>
          </a:p>
          <a:p>
            <a:pPr>
              <a:buNone/>
            </a:pPr>
            <a:r>
              <a:rPr lang="en-US" sz="2400" dirty="0" smtClean="0"/>
              <a:t>	</a:t>
            </a:r>
            <a:r>
              <a:rPr lang="en-US" sz="2400" dirty="0" smtClean="0"/>
              <a:t>	</a:t>
            </a:r>
            <a:r>
              <a:rPr lang="en-US" sz="2400" dirty="0" err="1" smtClean="0"/>
              <a:t>list_name</a:t>
            </a:r>
            <a:r>
              <a:rPr lang="en-US" sz="2400" dirty="0" smtClean="0"/>
              <a:t> = </a:t>
            </a:r>
            <a:r>
              <a:rPr lang="en-US" sz="2400" dirty="0" smtClean="0">
                <a:solidFill>
                  <a:schemeClr val="tx2">
                    <a:lumMod val="60000"/>
                    <a:lumOff val="40000"/>
                  </a:schemeClr>
                </a:solidFill>
              </a:rPr>
              <a:t>list (range(</a:t>
            </a:r>
            <a:r>
              <a:rPr lang="en-US" sz="2400" dirty="0" smtClean="0"/>
              <a:t>values</a:t>
            </a:r>
            <a:r>
              <a:rPr lang="en-US" sz="2400" dirty="0" smtClean="0">
                <a:solidFill>
                  <a:schemeClr val="tx2">
                    <a:lumMod val="60000"/>
                    <a:lumOff val="40000"/>
                  </a:schemeClr>
                </a:solidFill>
              </a:rPr>
              <a:t>))</a:t>
            </a:r>
            <a:endParaRPr lang="en-US" sz="2400" dirty="0" smtClean="0">
              <a:solidFill>
                <a:schemeClr val="tx2">
                  <a:lumMod val="60000"/>
                  <a:lumOff val="40000"/>
                </a:schemeClr>
              </a:solidFill>
            </a:endParaRPr>
          </a:p>
          <a:p>
            <a:pPr>
              <a:buNone/>
            </a:pPr>
            <a:r>
              <a:rPr lang="en-US" sz="2400" dirty="0" smtClean="0"/>
              <a:t>	</a:t>
            </a:r>
            <a:r>
              <a:rPr lang="en-US" sz="2400" dirty="0" smtClean="0"/>
              <a:t>The </a:t>
            </a:r>
            <a:r>
              <a:rPr lang="en-US" sz="2400" dirty="0" smtClean="0">
                <a:solidFill>
                  <a:schemeClr val="tx2">
                    <a:lumMod val="60000"/>
                    <a:lumOff val="40000"/>
                  </a:schemeClr>
                </a:solidFill>
              </a:rPr>
              <a:t>range</a:t>
            </a:r>
            <a:r>
              <a:rPr lang="en-US" sz="2400" dirty="0" smtClean="0"/>
              <a:t> function creates the ordered list of values, and the </a:t>
            </a:r>
            <a:r>
              <a:rPr lang="en-US" sz="2400" dirty="0" smtClean="0">
                <a:solidFill>
                  <a:schemeClr val="tx2">
                    <a:lumMod val="60000"/>
                    <a:lumOff val="40000"/>
                  </a:schemeClr>
                </a:solidFill>
              </a:rPr>
              <a:t>list</a:t>
            </a:r>
            <a:r>
              <a:rPr lang="en-US" sz="2400" dirty="0" smtClean="0"/>
              <a:t> function stores them into a </a:t>
            </a:r>
            <a:r>
              <a:rPr lang="en-US" sz="2400" dirty="0" smtClean="0">
                <a:solidFill>
                  <a:schemeClr val="tx2">
                    <a:lumMod val="60000"/>
                    <a:lumOff val="40000"/>
                  </a:schemeClr>
                </a:solidFill>
              </a:rPr>
              <a:t>list</a:t>
            </a:r>
            <a:r>
              <a:rPr lang="en-US" sz="2400" dirty="0" smtClean="0"/>
              <a:t> data type.</a:t>
            </a:r>
            <a:endParaRPr lang="en-US" sz="2400" dirty="0" smtClean="0"/>
          </a:p>
          <a:p>
            <a:r>
              <a:rPr lang="en-US" sz="2400" dirty="0" smtClean="0"/>
              <a:t>Examples </a:t>
            </a:r>
            <a:r>
              <a:rPr lang="en-US" sz="2400" dirty="0" smtClean="0"/>
              <a:t>of creating lists of </a:t>
            </a:r>
            <a:r>
              <a:rPr lang="en-US" sz="2400" dirty="0" smtClean="0"/>
              <a:t>ordered numbers:</a:t>
            </a:r>
            <a:endParaRPr lang="en-US" sz="2400" dirty="0" smtClean="0"/>
          </a:p>
          <a:p>
            <a:pPr>
              <a:buNone/>
            </a:pPr>
            <a:endParaRPr lang="en-US" sz="2400" dirty="0" smtClean="0"/>
          </a:p>
          <a:p>
            <a:endParaRPr lang="en-US" sz="2400" dirty="0" smtClean="0"/>
          </a:p>
          <a:p>
            <a:pPr>
              <a:buNone/>
            </a:pPr>
            <a:r>
              <a:rPr lang="en-US" sz="2400" dirty="0" smtClean="0"/>
              <a:t>	</a:t>
            </a:r>
          </a:p>
          <a:p>
            <a:pPr>
              <a:buNone/>
            </a:pPr>
            <a:r>
              <a:rPr lang="en-US" sz="2400" dirty="0" smtClean="0"/>
              <a:t>	</a:t>
            </a:r>
            <a:br>
              <a:rPr lang="en-US" sz="2400" dirty="0" smtClean="0"/>
            </a:br>
            <a:endParaRPr lang="en-US" sz="2400" dirty="0" smtClean="0"/>
          </a:p>
        </p:txBody>
      </p:sp>
      <p:pic>
        <p:nvPicPr>
          <p:cNvPr id="6" name="Picture 5" descr="Capture.PNG"/>
          <p:cNvPicPr>
            <a:picLocks noChangeAspect="1"/>
          </p:cNvPicPr>
          <p:nvPr/>
        </p:nvPicPr>
        <p:blipFill>
          <a:blip r:embed="rId2" cstate="print"/>
          <a:stretch>
            <a:fillRect/>
          </a:stretch>
        </p:blipFill>
        <p:spPr>
          <a:xfrm>
            <a:off x="2286000" y="3429000"/>
            <a:ext cx="4306465" cy="14478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Accessing Data in Lists </a:t>
            </a:r>
            <a:r>
              <a:rPr lang="en-US" sz="2400" dirty="0" smtClean="0"/>
              <a:t>(1 of 2)</a:t>
            </a:r>
            <a:endParaRPr lang="en-US" sz="24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We’ve seen how to access the entire list by using the list name:</a:t>
            </a:r>
          </a:p>
          <a:p>
            <a:endParaRPr lang="en-US" sz="2400" dirty="0" smtClean="0"/>
          </a:p>
          <a:p>
            <a:pPr>
              <a:buNone/>
            </a:pPr>
            <a:endParaRPr lang="en-US" sz="2400" dirty="0" smtClean="0"/>
          </a:p>
          <a:p>
            <a:pPr>
              <a:spcBef>
                <a:spcPts val="1200"/>
              </a:spcBef>
            </a:pPr>
            <a:r>
              <a:rPr lang="en-US" sz="2400" dirty="0" smtClean="0"/>
              <a:t>Since elements in a list are in a sequence, each element has a unique </a:t>
            </a:r>
            <a:r>
              <a:rPr lang="en-US" sz="2400" i="1" dirty="0" smtClean="0"/>
              <a:t>index</a:t>
            </a:r>
            <a:r>
              <a:rPr lang="en-US" sz="2400" dirty="0" smtClean="0"/>
              <a:t> value.  An </a:t>
            </a:r>
            <a:r>
              <a:rPr lang="en-US" sz="2400" i="1" dirty="0" smtClean="0"/>
              <a:t>index</a:t>
            </a:r>
            <a:r>
              <a:rPr lang="en-US" sz="2400" dirty="0" smtClean="0"/>
              <a:t> value shows how far the element is from the beginning of the list.</a:t>
            </a:r>
          </a:p>
          <a:p>
            <a:r>
              <a:rPr lang="en-US" sz="2400" dirty="0" smtClean="0"/>
              <a:t>The index of the 1</a:t>
            </a:r>
            <a:r>
              <a:rPr lang="en-US" sz="2400" baseline="30000" dirty="0" smtClean="0"/>
              <a:t>st</a:t>
            </a:r>
            <a:r>
              <a:rPr lang="en-US" sz="2400" dirty="0" smtClean="0"/>
              <a:t> element is 0 because it is right at the beginning of the list. The index of the 2</a:t>
            </a:r>
            <a:r>
              <a:rPr lang="en-US" sz="2400" baseline="30000" dirty="0" smtClean="0"/>
              <a:t>nd</a:t>
            </a:r>
            <a:r>
              <a:rPr lang="en-US" sz="2400" dirty="0" smtClean="0"/>
              <a:t> element is 1 because it is one element away from the beginning of the list.</a:t>
            </a:r>
          </a:p>
          <a:p>
            <a:r>
              <a:rPr lang="en-US" sz="2400" dirty="0" smtClean="0"/>
              <a:t>To access one element, we use the same </a:t>
            </a:r>
            <a:r>
              <a:rPr lang="en-US" sz="2400" dirty="0" smtClean="0">
                <a:solidFill>
                  <a:schemeClr val="tx2">
                    <a:lumMod val="60000"/>
                    <a:lumOff val="40000"/>
                  </a:schemeClr>
                </a:solidFill>
              </a:rPr>
              <a:t>[ ]</a:t>
            </a:r>
            <a:r>
              <a:rPr lang="en-US" sz="2400" dirty="0" smtClean="0"/>
              <a:t> to specify the index in the list: </a:t>
            </a:r>
          </a:p>
          <a:p>
            <a:pPr>
              <a:buNone/>
            </a:pPr>
            <a:r>
              <a:rPr lang="en-US" sz="2400" dirty="0" smtClean="0"/>
              <a:t>       </a:t>
            </a:r>
          </a:p>
        </p:txBody>
      </p:sp>
      <p:pic>
        <p:nvPicPr>
          <p:cNvPr id="6" name="Picture 5" descr="mod9_4.PNG"/>
          <p:cNvPicPr>
            <a:picLocks noChangeAspect="1"/>
          </p:cNvPicPr>
          <p:nvPr/>
        </p:nvPicPr>
        <p:blipFill>
          <a:blip r:embed="rId2" cstate="print"/>
          <a:stretch>
            <a:fillRect/>
          </a:stretch>
        </p:blipFill>
        <p:spPr>
          <a:xfrm>
            <a:off x="3657600" y="1295400"/>
            <a:ext cx="2018959" cy="921546"/>
          </a:xfrm>
          <a:prstGeom prst="rect">
            <a:avLst/>
          </a:prstGeom>
          <a:ln>
            <a:solidFill>
              <a:schemeClr val="tx1"/>
            </a:solidFill>
          </a:ln>
        </p:spPr>
      </p:pic>
      <p:pic>
        <p:nvPicPr>
          <p:cNvPr id="7" name="Picture 6" descr="mod9_5.PNG"/>
          <p:cNvPicPr>
            <a:picLocks noChangeAspect="1"/>
          </p:cNvPicPr>
          <p:nvPr/>
        </p:nvPicPr>
        <p:blipFill>
          <a:blip r:embed="rId3" cstate="print"/>
          <a:stretch>
            <a:fillRect/>
          </a:stretch>
        </p:blipFill>
        <p:spPr>
          <a:xfrm>
            <a:off x="3581400" y="5105400"/>
            <a:ext cx="2083981" cy="9144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Accessing Data in Lists </a:t>
            </a:r>
            <a:r>
              <a:rPr lang="en-US" sz="2400" dirty="0" smtClean="0"/>
              <a:t>(2 of 2)</a:t>
            </a:r>
            <a:endParaRPr lang="en-US" sz="2400" dirty="0"/>
          </a:p>
        </p:txBody>
      </p:sp>
      <p:sp>
        <p:nvSpPr>
          <p:cNvPr id="3" name="Content Placeholder 2"/>
          <p:cNvSpPr>
            <a:spLocks noGrp="1"/>
          </p:cNvSpPr>
          <p:nvPr>
            <p:ph idx="1"/>
          </p:nvPr>
        </p:nvSpPr>
        <p:spPr>
          <a:xfrm>
            <a:off x="381000" y="838200"/>
            <a:ext cx="8305800" cy="5562600"/>
          </a:xfrm>
        </p:spPr>
        <p:txBody>
          <a:bodyPr>
            <a:noAutofit/>
          </a:bodyPr>
          <a:lstStyle/>
          <a:p>
            <a:r>
              <a:rPr lang="en-US" sz="2400" dirty="0" smtClean="0"/>
              <a:t>Be careful not to go past the last valid index value:</a:t>
            </a:r>
          </a:p>
          <a:p>
            <a:endParaRPr lang="en-US" sz="2400" dirty="0" smtClean="0"/>
          </a:p>
          <a:p>
            <a:pPr>
              <a:buNone/>
            </a:pPr>
            <a:endParaRPr lang="en-US" sz="2400" dirty="0" smtClean="0"/>
          </a:p>
          <a:p>
            <a:pPr>
              <a:spcBef>
                <a:spcPts val="1200"/>
              </a:spcBef>
            </a:pPr>
            <a:endParaRPr lang="en-US" sz="2400" dirty="0" smtClean="0"/>
          </a:p>
          <a:p>
            <a:pPr>
              <a:spcBef>
                <a:spcPts val="1200"/>
              </a:spcBef>
              <a:buNone/>
            </a:pPr>
            <a:endParaRPr lang="en-US" sz="2400" dirty="0" smtClean="0"/>
          </a:p>
          <a:p>
            <a:pPr>
              <a:spcBef>
                <a:spcPts val="600"/>
              </a:spcBef>
            </a:pPr>
            <a:r>
              <a:rPr lang="en-US" sz="2400" dirty="0" smtClean="0"/>
              <a:t>We can access data in the list in the reverse order (from right to left) by using negative index:</a:t>
            </a:r>
          </a:p>
          <a:p>
            <a:pPr>
              <a:buNone/>
            </a:pPr>
            <a:r>
              <a:rPr lang="en-US" sz="2400" dirty="0" smtClean="0"/>
              <a:t>       </a:t>
            </a:r>
          </a:p>
          <a:p>
            <a:endParaRPr lang="en-US" sz="2400" dirty="0" smtClean="0"/>
          </a:p>
          <a:p>
            <a:pPr>
              <a:spcBef>
                <a:spcPts val="0"/>
              </a:spcBef>
              <a:buNone/>
            </a:pPr>
            <a:r>
              <a:rPr lang="en-US" sz="2400" dirty="0" smtClean="0"/>
              <a:t>	</a:t>
            </a:r>
            <a:br>
              <a:rPr lang="en-US" sz="2400" dirty="0" smtClean="0"/>
            </a:br>
            <a:r>
              <a:rPr lang="en-US" sz="2400" dirty="0" smtClean="0"/>
              <a:t>Note that negative indexing starts with -1 for the last element.</a:t>
            </a:r>
          </a:p>
          <a:p>
            <a:r>
              <a:rPr lang="en-US" sz="2400" dirty="0" smtClean="0"/>
              <a:t>Just like with positive indexing, don’t go past the last valid negative index.</a:t>
            </a:r>
          </a:p>
        </p:txBody>
      </p:sp>
      <p:grpSp>
        <p:nvGrpSpPr>
          <p:cNvPr id="17" name="Group 16"/>
          <p:cNvGrpSpPr/>
          <p:nvPr/>
        </p:nvGrpSpPr>
        <p:grpSpPr>
          <a:xfrm>
            <a:off x="914400" y="1347520"/>
            <a:ext cx="7599775" cy="1667824"/>
            <a:chOff x="914400" y="1347520"/>
            <a:chExt cx="7599775" cy="1667824"/>
          </a:xfrm>
        </p:grpSpPr>
        <p:pic>
          <p:nvPicPr>
            <p:cNvPr id="8" name="Picture 7" descr="mod9_6.PNG"/>
            <p:cNvPicPr>
              <a:picLocks noChangeAspect="1"/>
            </p:cNvPicPr>
            <p:nvPr/>
          </p:nvPicPr>
          <p:blipFill>
            <a:blip r:embed="rId2" cstate="print"/>
            <a:stretch>
              <a:fillRect/>
            </a:stretch>
          </p:blipFill>
          <p:spPr>
            <a:xfrm>
              <a:off x="914400" y="1347520"/>
              <a:ext cx="4876801" cy="1667824"/>
            </a:xfrm>
            <a:prstGeom prst="rect">
              <a:avLst/>
            </a:prstGeom>
            <a:ln>
              <a:solidFill>
                <a:schemeClr val="tx1"/>
              </a:solidFill>
            </a:ln>
          </p:spPr>
        </p:pic>
        <p:sp>
          <p:nvSpPr>
            <p:cNvPr id="9" name="TextBox 8"/>
            <p:cNvSpPr txBox="1"/>
            <p:nvPr/>
          </p:nvSpPr>
          <p:spPr>
            <a:xfrm>
              <a:off x="5943600" y="1371600"/>
              <a:ext cx="2570575" cy="400110"/>
            </a:xfrm>
            <a:prstGeom prst="rect">
              <a:avLst/>
            </a:prstGeom>
            <a:noFill/>
          </p:spPr>
          <p:txBody>
            <a:bodyPr wrap="none" rtlCol="0">
              <a:spAutoFit/>
            </a:bodyPr>
            <a:lstStyle/>
            <a:p>
              <a:r>
                <a:rPr lang="en-US" sz="2000" dirty="0" smtClean="0">
                  <a:solidFill>
                    <a:srgbClr val="C00000"/>
                  </a:solidFill>
                </a:rPr>
                <a:t>The last valid index is 2</a:t>
              </a:r>
              <a:endParaRPr lang="en-US" sz="2000" dirty="0">
                <a:solidFill>
                  <a:srgbClr val="C00000"/>
                </a:solidFill>
              </a:endParaRPr>
            </a:p>
          </p:txBody>
        </p:sp>
        <p:sp>
          <p:nvSpPr>
            <p:cNvPr id="10" name="TextBox 9"/>
            <p:cNvSpPr txBox="1"/>
            <p:nvPr/>
          </p:nvSpPr>
          <p:spPr>
            <a:xfrm>
              <a:off x="6019800" y="1981200"/>
              <a:ext cx="2286001" cy="1015663"/>
            </a:xfrm>
            <a:prstGeom prst="rect">
              <a:avLst/>
            </a:prstGeom>
            <a:noFill/>
          </p:spPr>
          <p:txBody>
            <a:bodyPr wrap="square" rtlCol="0">
              <a:spAutoFit/>
            </a:bodyPr>
            <a:lstStyle/>
            <a:p>
              <a:r>
                <a:rPr lang="en-US" sz="2000" dirty="0" smtClean="0">
                  <a:solidFill>
                    <a:srgbClr val="C00000"/>
                  </a:solidFill>
                </a:rPr>
                <a:t>The [ ] operator will throw an exception if we go past 2</a:t>
              </a:r>
              <a:endParaRPr lang="en-US" sz="2000" dirty="0">
                <a:solidFill>
                  <a:srgbClr val="C00000"/>
                </a:solidFill>
              </a:endParaRPr>
            </a:p>
          </p:txBody>
        </p:sp>
        <p:cxnSp>
          <p:nvCxnSpPr>
            <p:cNvPr id="12" name="Straight Arrow Connector 11"/>
            <p:cNvCxnSpPr/>
            <p:nvPr/>
          </p:nvCxnSpPr>
          <p:spPr>
            <a:xfrm flipH="1">
              <a:off x="2362200" y="1524000"/>
              <a:ext cx="35814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876800" y="2209800"/>
              <a:ext cx="1219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6" name="Picture 15" descr="mod9_7.PNG"/>
          <p:cNvPicPr>
            <a:picLocks noChangeAspect="1"/>
          </p:cNvPicPr>
          <p:nvPr/>
        </p:nvPicPr>
        <p:blipFill>
          <a:blip r:embed="rId3" cstate="print"/>
          <a:stretch>
            <a:fillRect/>
          </a:stretch>
        </p:blipFill>
        <p:spPr>
          <a:xfrm>
            <a:off x="3048000" y="4114801"/>
            <a:ext cx="2286000" cy="98072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List Operators</a:t>
            </a:r>
            <a:endParaRPr lang="en-US" sz="2400" dirty="0"/>
          </a:p>
        </p:txBody>
      </p:sp>
      <p:sp>
        <p:nvSpPr>
          <p:cNvPr id="3" name="Content Placeholder 2"/>
          <p:cNvSpPr>
            <a:spLocks noGrp="1"/>
          </p:cNvSpPr>
          <p:nvPr>
            <p:ph idx="1"/>
          </p:nvPr>
        </p:nvSpPr>
        <p:spPr>
          <a:xfrm>
            <a:off x="304800" y="762000"/>
            <a:ext cx="8534400" cy="5715000"/>
          </a:xfrm>
        </p:spPr>
        <p:txBody>
          <a:bodyPr>
            <a:noAutofit/>
          </a:bodyPr>
          <a:lstStyle/>
          <a:p>
            <a:r>
              <a:rPr lang="en-US" sz="2400" dirty="0" smtClean="0"/>
              <a:t>The </a:t>
            </a:r>
            <a:r>
              <a:rPr lang="en-US" sz="2400" dirty="0" smtClean="0">
                <a:solidFill>
                  <a:schemeClr val="accent1"/>
                </a:solidFill>
              </a:rPr>
              <a:t>+</a:t>
            </a:r>
            <a:r>
              <a:rPr lang="en-US" sz="2400" dirty="0" smtClean="0"/>
              <a:t> operator concatenates lists (similar behavior as with strings):</a:t>
            </a:r>
          </a:p>
          <a:p>
            <a:pPr>
              <a:spcBef>
                <a:spcPts val="0"/>
              </a:spcBef>
              <a:buNone/>
            </a:pPr>
            <a:endParaRPr lang="en-US" sz="2400" dirty="0" smtClean="0"/>
          </a:p>
          <a:p>
            <a:pPr>
              <a:spcBef>
                <a:spcPts val="0"/>
              </a:spcBef>
              <a:buNone/>
            </a:pPr>
            <a:endParaRPr lang="en-US" sz="2400" dirty="0" smtClean="0"/>
          </a:p>
          <a:p>
            <a:pPr>
              <a:spcBef>
                <a:spcPts val="0"/>
              </a:spcBef>
            </a:pPr>
            <a:r>
              <a:rPr lang="en-US" sz="2400" dirty="0" smtClean="0"/>
              <a:t>The </a:t>
            </a:r>
            <a:r>
              <a:rPr lang="en-US" sz="2400" dirty="0" smtClean="0">
                <a:solidFill>
                  <a:schemeClr val="accent1"/>
                </a:solidFill>
              </a:rPr>
              <a:t>*</a:t>
            </a:r>
            <a:r>
              <a:rPr lang="en-US" sz="2400" dirty="0" smtClean="0"/>
              <a:t> operator duplicates lists (similar behavior as with strings):</a:t>
            </a:r>
          </a:p>
          <a:p>
            <a:pPr>
              <a:spcBef>
                <a:spcPts val="0"/>
              </a:spcBef>
              <a:buNone/>
            </a:pPr>
            <a:r>
              <a:rPr lang="en-US" sz="2400" dirty="0" smtClean="0"/>
              <a:t>       </a:t>
            </a:r>
          </a:p>
          <a:p>
            <a:pPr>
              <a:spcBef>
                <a:spcPts val="0"/>
              </a:spcBef>
              <a:buNone/>
            </a:pPr>
            <a:endParaRPr lang="en-US" sz="2400" dirty="0" smtClean="0"/>
          </a:p>
          <a:p>
            <a:pPr>
              <a:spcBef>
                <a:spcPts val="0"/>
              </a:spcBef>
            </a:pPr>
            <a:r>
              <a:rPr lang="en-US" sz="2400" dirty="0" smtClean="0"/>
              <a:t>The </a:t>
            </a:r>
            <a:r>
              <a:rPr lang="en-US" sz="2400" b="1" dirty="0" smtClean="0">
                <a:solidFill>
                  <a:schemeClr val="accent1"/>
                </a:solidFill>
              </a:rPr>
              <a:t>:</a:t>
            </a:r>
            <a:r>
              <a:rPr lang="en-US" sz="2400" b="1" dirty="0" smtClean="0"/>
              <a:t> </a:t>
            </a:r>
            <a:r>
              <a:rPr lang="en-US" sz="2400" dirty="0" smtClean="0"/>
              <a:t>operator slices the list so we get back a part of the list.</a:t>
            </a:r>
          </a:p>
          <a:p>
            <a:pPr>
              <a:spcBef>
                <a:spcPts val="0"/>
              </a:spcBef>
            </a:pPr>
            <a:endParaRPr lang="en-US" sz="2400" dirty="0" smtClean="0"/>
          </a:p>
          <a:p>
            <a:pPr>
              <a:spcBef>
                <a:spcPts val="0"/>
              </a:spcBef>
            </a:pPr>
            <a:endParaRPr lang="en-US" sz="2400" dirty="0" smtClean="0"/>
          </a:p>
          <a:p>
            <a:pPr>
              <a:spcBef>
                <a:spcPts val="0"/>
              </a:spcBef>
            </a:pPr>
            <a:endParaRPr lang="en-US" sz="2400" dirty="0" smtClean="0"/>
          </a:p>
          <a:p>
            <a:pPr>
              <a:spcBef>
                <a:spcPts val="0"/>
              </a:spcBef>
            </a:pPr>
            <a:endParaRPr lang="en-US" sz="2400" dirty="0" smtClean="0"/>
          </a:p>
          <a:p>
            <a:pPr>
              <a:spcBef>
                <a:spcPts val="0"/>
              </a:spcBef>
            </a:pPr>
            <a:endParaRPr lang="en-US" sz="2400" dirty="0" smtClean="0"/>
          </a:p>
          <a:p>
            <a:pPr>
              <a:spcBef>
                <a:spcPts val="0"/>
              </a:spcBef>
              <a:buNone/>
            </a:pPr>
            <a:endParaRPr lang="en-US" sz="2400" dirty="0" smtClean="0"/>
          </a:p>
          <a:p>
            <a:pPr>
              <a:spcBef>
                <a:spcPts val="1200"/>
              </a:spcBef>
            </a:pPr>
            <a:r>
              <a:rPr lang="en-US" sz="2400" dirty="0" smtClean="0"/>
              <a:t>List operators do not modify the list. They return a new list.</a:t>
            </a:r>
          </a:p>
        </p:txBody>
      </p:sp>
      <p:pic>
        <p:nvPicPr>
          <p:cNvPr id="11" name="Picture 10" descr="mod9_8.PNG"/>
          <p:cNvPicPr>
            <a:picLocks noChangeAspect="1"/>
          </p:cNvPicPr>
          <p:nvPr/>
        </p:nvPicPr>
        <p:blipFill>
          <a:blip r:embed="rId2" cstate="print"/>
          <a:stretch>
            <a:fillRect/>
          </a:stretch>
        </p:blipFill>
        <p:spPr>
          <a:xfrm>
            <a:off x="3200400" y="1219200"/>
            <a:ext cx="2617499" cy="990600"/>
          </a:xfrm>
          <a:prstGeom prst="rect">
            <a:avLst/>
          </a:prstGeom>
          <a:ln>
            <a:solidFill>
              <a:schemeClr val="tx1"/>
            </a:solidFill>
          </a:ln>
        </p:spPr>
      </p:pic>
      <p:pic>
        <p:nvPicPr>
          <p:cNvPr id="14" name="Picture 13" descr="mod9_9.PNG"/>
          <p:cNvPicPr>
            <a:picLocks noChangeAspect="1"/>
          </p:cNvPicPr>
          <p:nvPr/>
        </p:nvPicPr>
        <p:blipFill>
          <a:blip r:embed="rId3" cstate="print"/>
          <a:stretch>
            <a:fillRect/>
          </a:stretch>
        </p:blipFill>
        <p:spPr>
          <a:xfrm>
            <a:off x="3276600" y="2667000"/>
            <a:ext cx="2373612" cy="561977"/>
          </a:xfrm>
          <a:prstGeom prst="rect">
            <a:avLst/>
          </a:prstGeom>
          <a:ln>
            <a:solidFill>
              <a:schemeClr val="tx1"/>
            </a:solidFill>
          </a:ln>
        </p:spPr>
      </p:pic>
      <p:grpSp>
        <p:nvGrpSpPr>
          <p:cNvPr id="21" name="Group 20"/>
          <p:cNvGrpSpPr/>
          <p:nvPr/>
        </p:nvGrpSpPr>
        <p:grpSpPr>
          <a:xfrm>
            <a:off x="762000" y="3733800"/>
            <a:ext cx="8077200" cy="2228910"/>
            <a:chOff x="609600" y="3962400"/>
            <a:chExt cx="8077200" cy="2228910"/>
          </a:xfrm>
        </p:grpSpPr>
        <p:pic>
          <p:nvPicPr>
            <p:cNvPr id="15" name="Picture 14" descr="mod9_10.PNG"/>
            <p:cNvPicPr>
              <a:picLocks noChangeAspect="1"/>
            </p:cNvPicPr>
            <p:nvPr/>
          </p:nvPicPr>
          <p:blipFill>
            <a:blip r:embed="rId4" cstate="print"/>
            <a:stretch>
              <a:fillRect/>
            </a:stretch>
          </p:blipFill>
          <p:spPr>
            <a:xfrm>
              <a:off x="609600" y="3962400"/>
              <a:ext cx="4004930" cy="2209800"/>
            </a:xfrm>
            <a:prstGeom prst="rect">
              <a:avLst/>
            </a:prstGeom>
            <a:ln>
              <a:solidFill>
                <a:schemeClr val="tx1"/>
              </a:solidFill>
            </a:ln>
          </p:spPr>
        </p:pic>
        <p:grpSp>
          <p:nvGrpSpPr>
            <p:cNvPr id="16" name="Group 15"/>
            <p:cNvGrpSpPr/>
            <p:nvPr/>
          </p:nvGrpSpPr>
          <p:grpSpPr>
            <a:xfrm>
              <a:off x="2209800" y="4114800"/>
              <a:ext cx="6477000" cy="2076510"/>
              <a:chOff x="2209800" y="4114800"/>
              <a:chExt cx="6477000" cy="2076510"/>
            </a:xfrm>
          </p:grpSpPr>
          <p:sp>
            <p:nvSpPr>
              <p:cNvPr id="17" name="TextBox 16"/>
              <p:cNvSpPr txBox="1"/>
              <p:nvPr/>
            </p:nvSpPr>
            <p:spPr>
              <a:xfrm>
                <a:off x="4724400" y="4114800"/>
                <a:ext cx="3375668" cy="400110"/>
              </a:xfrm>
              <a:prstGeom prst="rect">
                <a:avLst/>
              </a:prstGeom>
              <a:noFill/>
            </p:spPr>
            <p:txBody>
              <a:bodyPr wrap="none" rtlCol="0">
                <a:spAutoFit/>
              </a:bodyPr>
              <a:lstStyle/>
              <a:p>
                <a:r>
                  <a:rPr lang="en-US" sz="2000" dirty="0" smtClean="0">
                    <a:solidFill>
                      <a:srgbClr val="C00000"/>
                    </a:solidFill>
                  </a:rPr>
                  <a:t>slice from index 2 to end of list</a:t>
                </a:r>
                <a:endParaRPr lang="en-US" sz="2000" dirty="0">
                  <a:solidFill>
                    <a:srgbClr val="C00000"/>
                  </a:solidFill>
                </a:endParaRPr>
              </a:p>
            </p:txBody>
          </p:sp>
          <p:sp>
            <p:nvSpPr>
              <p:cNvPr id="18" name="TextBox 17"/>
              <p:cNvSpPr txBox="1"/>
              <p:nvPr/>
            </p:nvSpPr>
            <p:spPr>
              <a:xfrm>
                <a:off x="4724400" y="4495800"/>
                <a:ext cx="3733800" cy="707886"/>
              </a:xfrm>
              <a:prstGeom prst="rect">
                <a:avLst/>
              </a:prstGeom>
              <a:noFill/>
            </p:spPr>
            <p:txBody>
              <a:bodyPr wrap="square" rtlCol="0">
                <a:spAutoFit/>
              </a:bodyPr>
              <a:lstStyle/>
              <a:p>
                <a:r>
                  <a:rPr lang="en-US" sz="2000" dirty="0" smtClean="0">
                    <a:solidFill>
                      <a:srgbClr val="C00000"/>
                    </a:solidFill>
                  </a:rPr>
                  <a:t>slice from begin of list up to but not including index 3</a:t>
                </a:r>
                <a:endParaRPr lang="en-US" sz="2000" dirty="0">
                  <a:solidFill>
                    <a:srgbClr val="C00000"/>
                  </a:solidFill>
                </a:endParaRPr>
              </a:p>
            </p:txBody>
          </p:sp>
          <p:sp>
            <p:nvSpPr>
              <p:cNvPr id="19" name="TextBox 18"/>
              <p:cNvSpPr txBox="1"/>
              <p:nvPr/>
            </p:nvSpPr>
            <p:spPr>
              <a:xfrm>
                <a:off x="4724400" y="5181600"/>
                <a:ext cx="3962400" cy="707886"/>
              </a:xfrm>
              <a:prstGeom prst="rect">
                <a:avLst/>
              </a:prstGeom>
              <a:noFill/>
            </p:spPr>
            <p:txBody>
              <a:bodyPr wrap="square" rtlCol="0">
                <a:spAutoFit/>
              </a:bodyPr>
              <a:lstStyle/>
              <a:p>
                <a:r>
                  <a:rPr lang="en-US" sz="2000" dirty="0" smtClean="0">
                    <a:solidFill>
                      <a:srgbClr val="C00000"/>
                    </a:solidFill>
                  </a:rPr>
                  <a:t>slice from index 2 up to but not including index 5</a:t>
                </a:r>
                <a:endParaRPr lang="en-US" sz="2000" dirty="0">
                  <a:solidFill>
                    <a:srgbClr val="C00000"/>
                  </a:solidFill>
                </a:endParaRPr>
              </a:p>
            </p:txBody>
          </p:sp>
          <p:sp>
            <p:nvSpPr>
              <p:cNvPr id="20" name="TextBox 19"/>
              <p:cNvSpPr txBox="1"/>
              <p:nvPr/>
            </p:nvSpPr>
            <p:spPr>
              <a:xfrm>
                <a:off x="4724400" y="5791200"/>
                <a:ext cx="3760453" cy="400110"/>
              </a:xfrm>
              <a:prstGeom prst="rect">
                <a:avLst/>
              </a:prstGeom>
              <a:noFill/>
            </p:spPr>
            <p:txBody>
              <a:bodyPr wrap="none" rtlCol="0">
                <a:spAutoFit/>
              </a:bodyPr>
              <a:lstStyle/>
              <a:p>
                <a:r>
                  <a:rPr lang="en-US" sz="2000" dirty="0" smtClean="0">
                    <a:solidFill>
                      <a:srgbClr val="C00000"/>
                    </a:solidFill>
                  </a:rPr>
                  <a:t>getting a slice that is the entire list</a:t>
                </a:r>
                <a:endParaRPr lang="en-US" sz="2000" dirty="0">
                  <a:solidFill>
                    <a:srgbClr val="C00000"/>
                  </a:solidFill>
                </a:endParaRPr>
              </a:p>
            </p:txBody>
          </p:sp>
          <p:cxnSp>
            <p:nvCxnSpPr>
              <p:cNvPr id="22" name="Straight Arrow Connector 21"/>
              <p:cNvCxnSpPr>
                <a:stCxn id="17" idx="1"/>
              </p:cNvCxnSpPr>
              <p:nvPr/>
            </p:nvCxnSpPr>
            <p:spPr>
              <a:xfrm flipH="1">
                <a:off x="2286000" y="4314855"/>
                <a:ext cx="2438400" cy="285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286000" y="4724400"/>
                <a:ext cx="2438400" cy="1047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362200" y="5286346"/>
                <a:ext cx="2362200" cy="12385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1"/>
              </p:cNvCxnSpPr>
              <p:nvPr/>
            </p:nvCxnSpPr>
            <p:spPr>
              <a:xfrm flipH="1" flipV="1">
                <a:off x="2209800" y="5791200"/>
                <a:ext cx="2514600" cy="20005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3479</TotalTime>
  <Words>1651</Words>
  <Application>Microsoft Office PowerPoint</Application>
  <PresentationFormat>On-screen Show (4:3)</PresentationFormat>
  <Paragraphs>233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Containers and Lists </vt:lpstr>
      <vt:lpstr>Intro</vt:lpstr>
      <vt:lpstr>Container Overview</vt:lpstr>
      <vt:lpstr>List</vt:lpstr>
      <vt:lpstr>Create Lists (1 of 2)</vt:lpstr>
      <vt:lpstr>Create Lists (2 of 2)</vt:lpstr>
      <vt:lpstr>Accessing Data in Lists (1 of 2)</vt:lpstr>
      <vt:lpstr>Accessing Data in Lists (2 of 2)</vt:lpstr>
      <vt:lpstr>List Operators</vt:lpstr>
      <vt:lpstr>List Methods to Add (1 of 3)</vt:lpstr>
      <vt:lpstr>List Methods to Add (2 of 3)</vt:lpstr>
      <vt:lpstr>List Methods to Add (3 of 3)</vt:lpstr>
      <vt:lpstr>List Methods to Delete</vt:lpstr>
      <vt:lpstr>List Method to Sort, Count</vt:lpstr>
      <vt:lpstr>List Method to Copy</vt:lpstr>
      <vt:lpstr>List Method to Search</vt:lpstr>
      <vt:lpstr>List and Strings</vt:lpstr>
      <vt:lpstr>Putting It All Together</vt:lpstr>
      <vt:lpstr>More Containers (1 of 2)</vt:lpstr>
      <vt:lpstr>More Containers (2 of 2)</vt:lpstr>
      <vt:lpstr>What’s Next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in Python</dc:title>
  <dc:creator>Clare</dc:creator>
  <cp:lastModifiedBy>Clare</cp:lastModifiedBy>
  <cp:revision>43</cp:revision>
  <dcterms:created xsi:type="dcterms:W3CDTF">2016-08-27T23:17:43Z</dcterms:created>
  <dcterms:modified xsi:type="dcterms:W3CDTF">2016-10-09T23:31:08Z</dcterms:modified>
</cp:coreProperties>
</file>