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4"/>
  </p:notesMasterIdLst>
  <p:sldIdLst>
    <p:sldId id="283" r:id="rId2"/>
    <p:sldId id="267" r:id="rId3"/>
    <p:sldId id="273" r:id="rId4"/>
    <p:sldId id="261" r:id="rId5"/>
    <p:sldId id="266" r:id="rId6"/>
    <p:sldId id="269" r:id="rId7"/>
    <p:sldId id="265" r:id="rId8"/>
    <p:sldId id="263" r:id="rId9"/>
    <p:sldId id="270" r:id="rId10"/>
    <p:sldId id="271" r:id="rId11"/>
    <p:sldId id="258" r:id="rId12"/>
    <p:sldId id="259" r:id="rId13"/>
    <p:sldId id="272" r:id="rId14"/>
    <p:sldId id="28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</p:sldIdLst>
  <p:sldSz cx="9144000" cy="6858000" type="screen4x3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99"/>
    <a:srgbClr val="660066"/>
    <a:srgbClr val="CC99FF"/>
    <a:srgbClr val="FFFFFF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C4B1156A-380E-4F78-BDF5-A606A8083BF9}" styleName="Style moyen 4 - Accentuatio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4" autoAdjust="0"/>
    <p:restoredTop sz="94709" autoAdjust="0"/>
  </p:normalViewPr>
  <p:slideViewPr>
    <p:cSldViewPr>
      <p:cViewPr varScale="1">
        <p:scale>
          <a:sx n="109" d="100"/>
          <a:sy n="109" d="100"/>
        </p:scale>
        <p:origin x="167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ABBCDC3-1B7B-4377-AFCC-0489EAE68C35}" type="datetimeFigureOut">
              <a:rPr lang="fr-FR" smtClean="0"/>
              <a:pPr/>
              <a:t>09/10/2021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136C080A-8BF6-446F-B01B-0ABEB3F62D5D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6C080A-8BF6-446F-B01B-0ABEB3F62D5D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09/10/2021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‹#›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C:\Documents and Settings\Soumia2008\Bureau\imgres_fichiers\___data\b049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857232"/>
            <a:ext cx="6911392" cy="4643470"/>
          </a:xfrm>
          <a:prstGeom prst="round2DiagRect">
            <a:avLst>
              <a:gd name="adj1" fmla="val 16667"/>
              <a:gd name="adj2" fmla="val 0"/>
            </a:avLst>
          </a:prstGeom>
          <a:ln w="254000" cap="sq">
            <a:solidFill>
              <a:srgbClr val="FFFFFF"/>
            </a:solidFill>
            <a:miter lim="800000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نموذج التوزيع الإلكتروني على الطبقات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4929190" y="1571612"/>
            <a:ext cx="3714776" cy="86177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</a:pPr>
            <a:r>
              <a:rPr kumimoji="0" lang="ar-DZ" sz="32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من أجل 18 ≥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660066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Z</a:t>
            </a:r>
            <a:r>
              <a:rPr lang="ar-DZ" sz="3200" b="1" dirty="0">
                <a:solidFill>
                  <a:srgbClr val="660066"/>
                </a:solidFill>
              </a:rPr>
              <a:t> ≥</a:t>
            </a:r>
            <a:r>
              <a:rPr lang="fr-FR" sz="3200" b="1" dirty="0">
                <a:solidFill>
                  <a:srgbClr val="660066"/>
                </a:solidFill>
              </a:rPr>
              <a:t> </a:t>
            </a:r>
            <a:r>
              <a:rPr lang="ar-DZ" sz="3200" b="1" dirty="0">
                <a:solidFill>
                  <a:srgbClr val="660066"/>
                </a:solidFill>
              </a:rPr>
              <a:t>1</a:t>
            </a:r>
            <a:endParaRPr lang="fr-FR" sz="3200" b="1" dirty="0">
              <a:solidFill>
                <a:srgbClr val="660066"/>
              </a:solidFill>
            </a:endParaRPr>
          </a:p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8" name="Tableau 7"/>
          <p:cNvGraphicFramePr>
            <a:graphicFrameLocks noGrp="1"/>
          </p:cNvGraphicFramePr>
          <p:nvPr/>
        </p:nvGraphicFramePr>
        <p:xfrm>
          <a:off x="625452" y="2643182"/>
          <a:ext cx="8089952" cy="1285884"/>
        </p:xfrm>
        <a:graphic>
          <a:graphicData uri="http://schemas.openxmlformats.org/drawingml/2006/table">
            <a:tbl>
              <a:tblPr rtl="1">
                <a:tableStyleId>{C4B1156A-380E-4F78-BDF5-A606A8083BF9}</a:tableStyleId>
              </a:tblPr>
              <a:tblGrid>
                <a:gridCol w="18869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9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6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73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DZ" sz="3200" b="1" dirty="0" err="1">
                          <a:solidFill>
                            <a:srgbClr val="660066"/>
                          </a:solidFill>
                        </a:rPr>
                        <a:t>إسم</a:t>
                      </a: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 الطبقة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rgbClr val="660066"/>
                          </a:solidFill>
                        </a:rPr>
                        <a:t>K</a:t>
                      </a:r>
                      <a:endParaRPr lang="fr-FR" sz="2800" b="1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>
                          <a:solidFill>
                            <a:srgbClr val="660066"/>
                          </a:solidFill>
                        </a:rPr>
                        <a:t>L</a:t>
                      </a:r>
                      <a:endParaRPr lang="fr-FR" sz="2800" b="1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rgbClr val="660066"/>
                          </a:solidFill>
                        </a:rPr>
                        <a:t>M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438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تتشبع </a:t>
                      </a:r>
                      <a:r>
                        <a:rPr lang="ar-DZ" sz="3200" b="1" dirty="0" err="1">
                          <a:solidFill>
                            <a:srgbClr val="660066"/>
                          </a:solidFill>
                        </a:rPr>
                        <a:t>ب</a:t>
                      </a:r>
                      <a:r>
                        <a:rPr lang="ar-DZ" sz="3200" b="1" dirty="0">
                          <a:solidFill>
                            <a:srgbClr val="660066"/>
                          </a:solidFill>
                        </a:rPr>
                        <a:t> </a:t>
                      </a:r>
                      <a:endParaRPr lang="fr-FR" sz="2800" b="1" dirty="0">
                        <a:solidFill>
                          <a:srgbClr val="660066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3200" b="1" dirty="0">
                          <a:solidFill>
                            <a:srgbClr val="CC0099"/>
                          </a:solidFill>
                        </a:rPr>
                        <a:t>2</a:t>
                      </a:r>
                      <a:r>
                        <a:rPr lang="ar-SA" sz="3200" b="1" dirty="0"/>
                        <a:t> الكترونات </a:t>
                      </a:r>
                      <a:endParaRPr lang="fr-FR" sz="2800" b="1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3200" b="1" dirty="0"/>
                        <a:t>الكترونات </a:t>
                      </a:r>
                      <a:r>
                        <a:rPr lang="fr-FR" sz="3200" b="1" dirty="0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8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ar-SA" sz="3200" b="1" dirty="0"/>
                        <a:t>الكترونات </a:t>
                      </a:r>
                      <a:r>
                        <a:rPr lang="fr-FR" sz="3200" b="1" dirty="0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8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2357422" y="4286256"/>
            <a:ext cx="6357918" cy="200054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ar-DZ" sz="4000" u="sng" dirty="0">
                <a:solidFill>
                  <a:srgbClr val="CC0099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قواعد التوزيع :</a:t>
            </a:r>
            <a:endParaRPr lang="fr-FR" sz="4000" u="sng" dirty="0">
              <a:solidFill>
                <a:srgbClr val="CC0099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1- تملأ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2- عندما تتشبع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K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، نقوم بملأ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fr-F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3- عندما تتشبع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L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، نقوم بملأ الطبقة 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rgbClr val="CC0099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M</a:t>
            </a:r>
            <a:r>
              <a:rPr kumimoji="0" lang="fr-F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</a:t>
            </a:r>
            <a:r>
              <a:rPr kumimoji="0" lang="ar-DZ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 .</a:t>
            </a:r>
            <a:endParaRPr kumimoji="0" lang="ar-DZ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Picture 4" descr="Businesswoman Writing with a Large/Over sized Penci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4315074"/>
            <a:ext cx="2094261" cy="2400074"/>
          </a:xfrm>
          <a:prstGeom prst="rect">
            <a:avLst/>
          </a:prstGeom>
          <a:noFill/>
        </p:spPr>
      </p:pic>
      <p:sp>
        <p:nvSpPr>
          <p:cNvPr id="7" name="Rectangle à coins arrondis 6"/>
          <p:cNvSpPr/>
          <p:nvPr/>
        </p:nvSpPr>
        <p:spPr>
          <a:xfrm>
            <a:off x="2214546" y="6357958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09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27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animBg="1"/>
      <p:bldP spid="276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/>
          <p:cNvGrpSpPr/>
          <p:nvPr/>
        </p:nvGrpSpPr>
        <p:grpSpPr>
          <a:xfrm>
            <a:off x="642910" y="2214554"/>
            <a:ext cx="3929090" cy="3852874"/>
            <a:chOff x="3276600" y="2514600"/>
            <a:chExt cx="3124200" cy="3124200"/>
          </a:xfrm>
        </p:grpSpPr>
        <p:sp>
          <p:nvSpPr>
            <p:cNvPr id="20" name="Oval 3"/>
            <p:cNvSpPr>
              <a:spLocks noChangeArrowheads="1"/>
            </p:cNvSpPr>
            <p:nvPr/>
          </p:nvSpPr>
          <p:spPr bwMode="auto">
            <a:xfrm>
              <a:off x="4648200" y="3886200"/>
              <a:ext cx="381000" cy="381000"/>
            </a:xfrm>
            <a:prstGeom prst="ellipse">
              <a:avLst/>
            </a:prstGeom>
            <a:solidFill>
              <a:srgbClr val="FD362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21" name="Group 26"/>
            <p:cNvGrpSpPr>
              <a:grpSpLocks/>
            </p:cNvGrpSpPr>
            <p:nvPr/>
          </p:nvGrpSpPr>
          <p:grpSpPr bwMode="auto">
            <a:xfrm>
              <a:off x="4038600" y="3276600"/>
              <a:ext cx="1600200" cy="1600200"/>
              <a:chOff x="2544" y="2064"/>
              <a:chExt cx="1008" cy="1008"/>
            </a:xfrm>
          </p:grpSpPr>
          <p:sp>
            <p:nvSpPr>
              <p:cNvPr id="42" name="Oval 6"/>
              <p:cNvSpPr>
                <a:spLocks noChangeArrowheads="1"/>
              </p:cNvSpPr>
              <p:nvPr/>
            </p:nvSpPr>
            <p:spPr bwMode="auto">
              <a:xfrm>
                <a:off x="2544" y="2064"/>
                <a:ext cx="1008" cy="100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3" name="Oval 7"/>
              <p:cNvSpPr>
                <a:spLocks noChangeArrowheads="1"/>
              </p:cNvSpPr>
              <p:nvPr/>
            </p:nvSpPr>
            <p:spPr bwMode="auto">
              <a:xfrm>
                <a:off x="3264" y="211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4" name="Oval 8"/>
              <p:cNvSpPr>
                <a:spLocks noChangeArrowheads="1"/>
              </p:cNvSpPr>
              <p:nvPr/>
            </p:nvSpPr>
            <p:spPr bwMode="auto">
              <a:xfrm>
                <a:off x="3435" y="225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2" name="Group 27"/>
            <p:cNvGrpSpPr>
              <a:grpSpLocks/>
            </p:cNvGrpSpPr>
            <p:nvPr/>
          </p:nvGrpSpPr>
          <p:grpSpPr bwMode="auto">
            <a:xfrm>
              <a:off x="3657600" y="2895600"/>
              <a:ext cx="2362200" cy="2362200"/>
              <a:chOff x="2304" y="1824"/>
              <a:chExt cx="1488" cy="1488"/>
            </a:xfrm>
          </p:grpSpPr>
          <p:sp>
            <p:nvSpPr>
              <p:cNvPr id="33" name="Oval 4"/>
              <p:cNvSpPr>
                <a:spLocks noChangeArrowheads="1"/>
              </p:cNvSpPr>
              <p:nvPr/>
            </p:nvSpPr>
            <p:spPr bwMode="auto">
              <a:xfrm>
                <a:off x="2304" y="1824"/>
                <a:ext cx="1488" cy="14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4" name="Oval 9"/>
              <p:cNvSpPr>
                <a:spLocks noChangeArrowheads="1"/>
              </p:cNvSpPr>
              <p:nvPr/>
            </p:nvSpPr>
            <p:spPr bwMode="auto">
              <a:xfrm rot="-3067935">
                <a:off x="2645" y="316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5" name="Oval 10"/>
              <p:cNvSpPr>
                <a:spLocks noChangeArrowheads="1"/>
              </p:cNvSpPr>
              <p:nvPr/>
            </p:nvSpPr>
            <p:spPr bwMode="auto">
              <a:xfrm rot="-3067935">
                <a:off x="2458" y="3015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 rot="-3067935">
                <a:off x="3578" y="2007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7" name="Oval 12"/>
              <p:cNvSpPr>
                <a:spLocks noChangeArrowheads="1"/>
              </p:cNvSpPr>
              <p:nvPr/>
            </p:nvSpPr>
            <p:spPr bwMode="auto">
              <a:xfrm rot="-3067935">
                <a:off x="3392" y="18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8" name="Oval 13"/>
              <p:cNvSpPr>
                <a:spLocks noChangeArrowheads="1"/>
              </p:cNvSpPr>
              <p:nvPr/>
            </p:nvSpPr>
            <p:spPr bwMode="auto">
              <a:xfrm rot="-3067935">
                <a:off x="3515" y="3003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9" name="Oval 14"/>
              <p:cNvSpPr>
                <a:spLocks noChangeArrowheads="1"/>
              </p:cNvSpPr>
              <p:nvPr/>
            </p:nvSpPr>
            <p:spPr bwMode="auto">
              <a:xfrm rot="-3067935">
                <a:off x="3635" y="285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0" name="Oval 15"/>
              <p:cNvSpPr>
                <a:spLocks noChangeArrowheads="1"/>
              </p:cNvSpPr>
              <p:nvPr/>
            </p:nvSpPr>
            <p:spPr bwMode="auto">
              <a:xfrm rot="-3067935">
                <a:off x="2394" y="21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1" name="Oval 16"/>
              <p:cNvSpPr>
                <a:spLocks noChangeArrowheads="1"/>
              </p:cNvSpPr>
              <p:nvPr/>
            </p:nvSpPr>
            <p:spPr bwMode="auto">
              <a:xfrm rot="-3067935">
                <a:off x="2514" y="195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3" name="Group 28"/>
            <p:cNvGrpSpPr>
              <a:grpSpLocks/>
            </p:cNvGrpSpPr>
            <p:nvPr/>
          </p:nvGrpSpPr>
          <p:grpSpPr bwMode="auto">
            <a:xfrm>
              <a:off x="3276600" y="2514600"/>
              <a:ext cx="3124200" cy="3124200"/>
              <a:chOff x="2064" y="1584"/>
              <a:chExt cx="1968" cy="1968"/>
            </a:xfrm>
          </p:grpSpPr>
          <p:sp>
            <p:nvSpPr>
              <p:cNvPr id="24" name="Oval 5"/>
              <p:cNvSpPr>
                <a:spLocks noChangeArrowheads="1"/>
              </p:cNvSpPr>
              <p:nvPr/>
            </p:nvSpPr>
            <p:spPr bwMode="auto">
              <a:xfrm>
                <a:off x="2112" y="1632"/>
                <a:ext cx="1872" cy="187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5" name="Oval 17"/>
              <p:cNvSpPr>
                <a:spLocks noChangeArrowheads="1"/>
              </p:cNvSpPr>
              <p:nvPr/>
            </p:nvSpPr>
            <p:spPr bwMode="auto">
              <a:xfrm>
                <a:off x="2928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6" name="Oval 18"/>
              <p:cNvSpPr>
                <a:spLocks noChangeArrowheads="1"/>
              </p:cNvSpPr>
              <p:nvPr/>
            </p:nvSpPr>
            <p:spPr bwMode="auto">
              <a:xfrm>
                <a:off x="3120" y="1584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7" name="Oval 19"/>
              <p:cNvSpPr>
                <a:spLocks noChangeArrowheads="1"/>
              </p:cNvSpPr>
              <p:nvPr/>
            </p:nvSpPr>
            <p:spPr bwMode="auto">
              <a:xfrm>
                <a:off x="2064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8" name="Oval 20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29" name="Oval 21"/>
              <p:cNvSpPr>
                <a:spLocks noChangeArrowheads="1"/>
              </p:cNvSpPr>
              <p:nvPr/>
            </p:nvSpPr>
            <p:spPr bwMode="auto">
              <a:xfrm>
                <a:off x="3936" y="2400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0" name="Oval 22"/>
              <p:cNvSpPr>
                <a:spLocks noChangeArrowheads="1"/>
              </p:cNvSpPr>
              <p:nvPr/>
            </p:nvSpPr>
            <p:spPr bwMode="auto">
              <a:xfrm>
                <a:off x="3936" y="2592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1" name="Oval 23"/>
              <p:cNvSpPr>
                <a:spLocks noChangeArrowheads="1"/>
              </p:cNvSpPr>
              <p:nvPr/>
            </p:nvSpPr>
            <p:spPr bwMode="auto">
              <a:xfrm>
                <a:off x="2928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32" name="Oval 24"/>
              <p:cNvSpPr>
                <a:spLocks noChangeArrowheads="1"/>
              </p:cNvSpPr>
              <p:nvPr/>
            </p:nvSpPr>
            <p:spPr bwMode="auto">
              <a:xfrm>
                <a:off x="3120" y="3456"/>
                <a:ext cx="96" cy="96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نمذجة التوزيع الالكتروني 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3929058" y="1571612"/>
          <a:ext cx="2009196" cy="1428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057" imgH="241195" progId="Equation.DSMT4">
                  <p:embed/>
                </p:oleObj>
              </mc:Choice>
              <mc:Fallback>
                <p:oleObj name="Equation" r:id="rId2" imgW="330057" imgH="241195" progId="Equation.DSMT4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9058" y="1571612"/>
                        <a:ext cx="2009196" cy="14287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fr-FR"/>
          </a:p>
        </p:txBody>
      </p:sp>
      <p:graphicFrame>
        <p:nvGraphicFramePr>
          <p:cNvPr id="4104" name="Object 8"/>
          <p:cNvGraphicFramePr>
            <a:graphicFrameLocks noChangeAspect="1"/>
          </p:cNvGraphicFramePr>
          <p:nvPr/>
        </p:nvGraphicFramePr>
        <p:xfrm>
          <a:off x="5143504" y="4000504"/>
          <a:ext cx="3000396" cy="844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77760" imgH="279360" progId="Equation.DSMT4">
                  <p:embed/>
                </p:oleObj>
              </mc:Choice>
              <mc:Fallback>
                <p:oleObj name="Equation" r:id="rId4" imgW="977760" imgH="279360" progId="Equation.DSMT4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3504" y="4000504"/>
                        <a:ext cx="3000396" cy="8447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ZoneTexte 46"/>
          <p:cNvSpPr txBox="1"/>
          <p:nvPr/>
        </p:nvSpPr>
        <p:spPr>
          <a:xfrm>
            <a:off x="5572132" y="2786058"/>
            <a:ext cx="25003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CC0099"/>
                </a:solidFill>
              </a:rPr>
              <a:t>Z=18</a:t>
            </a:r>
            <a:r>
              <a:rPr lang="ar-SA" sz="3200" b="1" dirty="0"/>
              <a:t> </a:t>
            </a:r>
            <a:r>
              <a:rPr lang="ar-SA" sz="3200" b="1" dirty="0" err="1"/>
              <a:t>الكترون</a:t>
            </a:r>
            <a:r>
              <a:rPr lang="ar-SA" sz="3200" b="1" dirty="0"/>
              <a:t>  </a:t>
            </a:r>
            <a:endParaRPr lang="fr-FR" sz="3200" b="1" dirty="0"/>
          </a:p>
        </p:txBody>
      </p:sp>
      <p:sp>
        <p:nvSpPr>
          <p:cNvPr id="48" name="ZoneTexte 47"/>
          <p:cNvSpPr txBox="1"/>
          <p:nvPr/>
        </p:nvSpPr>
        <p:spPr>
          <a:xfrm>
            <a:off x="5143504" y="5357826"/>
            <a:ext cx="27860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SA" sz="3200" b="1" dirty="0"/>
              <a:t>مداره </a:t>
            </a:r>
            <a:r>
              <a:rPr lang="ar-SA" sz="3200" b="1" dirty="0" err="1"/>
              <a:t>الاخير</a:t>
            </a:r>
            <a:r>
              <a:rPr lang="ar-SA" sz="3200" b="1" dirty="0"/>
              <a:t> </a:t>
            </a:r>
            <a:r>
              <a:rPr lang="ar-SA" sz="3200" b="1" dirty="0">
                <a:solidFill>
                  <a:srgbClr val="CC0099"/>
                </a:solidFill>
              </a:rPr>
              <a:t>مشبع</a:t>
            </a:r>
            <a:r>
              <a:rPr lang="ar-SA" sz="3200" b="1" dirty="0"/>
              <a:t> </a:t>
            </a:r>
            <a:endParaRPr lang="fr-FR" sz="3200" b="1" dirty="0"/>
          </a:p>
        </p:txBody>
      </p:sp>
      <p:sp>
        <p:nvSpPr>
          <p:cNvPr id="46" name="Rectangle à coins arrondis 45"/>
          <p:cNvSpPr/>
          <p:nvPr/>
        </p:nvSpPr>
        <p:spPr>
          <a:xfrm>
            <a:off x="214282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10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857224" y="3643314"/>
            <a:ext cx="7358114" cy="123110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DZ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e_AlHor" charset="0"/>
                <a:ea typeface="Times New Roman" pitchFamily="18" charset="0"/>
                <a:cs typeface="Arial" pitchFamily="34" charset="0"/>
              </a:rPr>
              <a:t>نقول عن طبقة إلكترونية أنها مشبعة إذا احتوت على عددها الأقصى من الإلكترونات .</a:t>
            </a:r>
            <a:endParaRPr kumimoji="0" lang="fr-FR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ar-DZ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57224" y="2285992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DZ" sz="2800" b="1" dirty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نسمي الطبقة الإلكترونية الأخيرة بالطبقة الخارجية </a:t>
            </a:r>
            <a:r>
              <a:rPr lang="ar-DZ" sz="2800" b="1" dirty="0" err="1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و</a:t>
            </a:r>
            <a:r>
              <a:rPr lang="ar-DZ" sz="2800" b="1" dirty="0">
                <a:solidFill>
                  <a:prstClr val="black"/>
                </a:solidFill>
                <a:latin typeface="ae_AlHor" charset="0"/>
                <a:ea typeface="Times New Roman" pitchFamily="18" charset="0"/>
                <a:cs typeface="Arial" pitchFamily="34" charset="0"/>
              </a:rPr>
              <a:t> تسمى الطبقات الأخرى بالطبقات الداخلية </a:t>
            </a:r>
            <a:endParaRPr lang="fr-FR" b="1" dirty="0"/>
          </a:p>
        </p:txBody>
      </p:sp>
      <p:sp>
        <p:nvSpPr>
          <p:cNvPr id="5" name="Rectangle 4"/>
          <p:cNvSpPr/>
          <p:nvPr/>
        </p:nvSpPr>
        <p:spPr>
          <a:xfrm>
            <a:off x="1500166" y="857232"/>
            <a:ext cx="5786478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6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ملاحظات</a:t>
            </a:r>
            <a:endParaRPr lang="fr-FR" sz="60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00100" y="5072074"/>
            <a:ext cx="7215238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DZ" sz="2800" b="1" dirty="0">
                <a:latin typeface="ae_AlHor" charset="0"/>
                <a:ea typeface="Times New Roman" pitchFamily="18" charset="0"/>
                <a:cs typeface="Arial" pitchFamily="34" charset="0"/>
              </a:rPr>
              <a:t>الإلكترونات التي تنتمي إلى الطبقة الخارجية تسمى إلكترونات التكافؤ .</a:t>
            </a:r>
            <a:endParaRPr lang="fr-FR" sz="2800" b="1" dirty="0"/>
          </a:p>
        </p:txBody>
      </p:sp>
      <p:sp>
        <p:nvSpPr>
          <p:cNvPr id="8" name="Double flèche verticale 7"/>
          <p:cNvSpPr/>
          <p:nvPr/>
        </p:nvSpPr>
        <p:spPr bwMode="auto">
          <a:xfrm>
            <a:off x="8215338" y="242886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0" name="Double flèche verticale 9"/>
          <p:cNvSpPr/>
          <p:nvPr/>
        </p:nvSpPr>
        <p:spPr bwMode="auto">
          <a:xfrm>
            <a:off x="8286776" y="528638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1" name="Double flèche verticale 10"/>
          <p:cNvSpPr/>
          <p:nvPr/>
        </p:nvSpPr>
        <p:spPr bwMode="auto">
          <a:xfrm>
            <a:off x="8286776" y="4000504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2" name="Double flèche verticale 11"/>
          <p:cNvSpPr/>
          <p:nvPr/>
        </p:nvSpPr>
        <p:spPr bwMode="auto">
          <a:xfrm>
            <a:off x="8072462" y="242886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3" name="Double flèche verticale 12"/>
          <p:cNvSpPr/>
          <p:nvPr/>
        </p:nvSpPr>
        <p:spPr bwMode="auto">
          <a:xfrm>
            <a:off x="8143900" y="4000504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4" name="Double flèche verticale 13"/>
          <p:cNvSpPr/>
          <p:nvPr/>
        </p:nvSpPr>
        <p:spPr bwMode="auto">
          <a:xfrm>
            <a:off x="8143900" y="5286388"/>
            <a:ext cx="571504" cy="571501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92D050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 w="152400" h="508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fr-FR"/>
          </a:p>
        </p:txBody>
      </p:sp>
      <p:sp>
        <p:nvSpPr>
          <p:cNvPr id="15" name="Rectangle à coins arrondis 14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11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" grpId="0" animBg="1"/>
      <p:bldP spid="4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000108"/>
            <a:ext cx="5786478" cy="144655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88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إلى التقويم...</a:t>
            </a:r>
            <a:endParaRPr lang="fr-FR" sz="88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14612" y="2643182"/>
            <a:ext cx="4286280" cy="2857520"/>
            <a:chOff x="2857488" y="4143380"/>
            <a:chExt cx="3857652" cy="2509744"/>
          </a:xfrm>
        </p:grpSpPr>
        <p:pic>
          <p:nvPicPr>
            <p:cNvPr id="4" name="Picture 5" descr="Teacher Holding an A Paper in Front of a Chalkboar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4143380"/>
              <a:ext cx="2357454" cy="2405565"/>
            </a:xfrm>
            <a:prstGeom prst="rect">
              <a:avLst/>
            </a:prstGeom>
            <a:noFill/>
          </p:spPr>
        </p:pic>
        <p:pic>
          <p:nvPicPr>
            <p:cNvPr id="5" name="Picture 9" descr="Bored Schoolboy Sitting at His Desk in a Classro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6380" y="4714884"/>
              <a:ext cx="1428760" cy="19382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20" y="2714620"/>
            <a:ext cx="8643966" cy="166199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ar-DZ" sz="3200" b="1" dirty="0"/>
              <a:t>أعط التوزيع الإلكتروني </a:t>
            </a:r>
            <a:r>
              <a:rPr lang="ar-DZ" sz="3200" b="1" dirty="0" err="1"/>
              <a:t>للشوارد</a:t>
            </a:r>
            <a:r>
              <a:rPr lang="ar-DZ" sz="3200" b="1" dirty="0"/>
              <a:t> الآتية :</a:t>
            </a:r>
            <a:r>
              <a:rPr lang="fr-FR" sz="3200" b="1" dirty="0"/>
              <a:t> </a:t>
            </a:r>
            <a:endParaRPr lang="ar-SA" sz="3200" b="1" dirty="0"/>
          </a:p>
          <a:p>
            <a:pPr algn="r">
              <a:lnSpc>
                <a:spcPct val="150000"/>
              </a:lnSpc>
            </a:pPr>
            <a:r>
              <a:rPr lang="fr-FR" sz="3600" b="1" dirty="0">
                <a:solidFill>
                  <a:srgbClr val="CC0099"/>
                </a:solidFill>
              </a:rPr>
              <a:t>Na</a:t>
            </a:r>
            <a:r>
              <a:rPr lang="fr-FR" sz="3600" b="1" baseline="30000" dirty="0">
                <a:solidFill>
                  <a:srgbClr val="CC0099"/>
                </a:solidFill>
              </a:rPr>
              <a:t>+</a:t>
            </a:r>
            <a:r>
              <a:rPr lang="ar-DZ" sz="3600" b="1" dirty="0">
                <a:solidFill>
                  <a:srgbClr val="CC0099"/>
                </a:solidFill>
              </a:rPr>
              <a:t>، </a:t>
            </a:r>
            <a:r>
              <a:rPr lang="fr-FR" sz="3600" b="1" dirty="0">
                <a:solidFill>
                  <a:srgbClr val="CC0099"/>
                </a:solidFill>
              </a:rPr>
              <a:t>K</a:t>
            </a:r>
            <a:r>
              <a:rPr lang="fr-FR" sz="3600" b="1" baseline="30000" dirty="0">
                <a:solidFill>
                  <a:srgbClr val="CC0099"/>
                </a:solidFill>
              </a:rPr>
              <a:t>+</a:t>
            </a:r>
            <a:r>
              <a:rPr lang="fr-FR" sz="3600" b="1" dirty="0">
                <a:solidFill>
                  <a:srgbClr val="CC0099"/>
                </a:solidFill>
              </a:rPr>
              <a:t>  </a:t>
            </a:r>
            <a:r>
              <a:rPr lang="ar-DZ" sz="3600" b="1" dirty="0">
                <a:solidFill>
                  <a:srgbClr val="CC0099"/>
                </a:solidFill>
              </a:rPr>
              <a:t>، </a:t>
            </a:r>
            <a:r>
              <a:rPr lang="fr-FR" sz="3600" b="1" dirty="0">
                <a:solidFill>
                  <a:srgbClr val="CC0099"/>
                </a:solidFill>
              </a:rPr>
              <a:t>O</a:t>
            </a:r>
            <a:r>
              <a:rPr lang="fr-FR" sz="3600" b="1" baseline="30000" dirty="0">
                <a:solidFill>
                  <a:srgbClr val="CC0099"/>
                </a:solidFill>
              </a:rPr>
              <a:t>2-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S</a:t>
            </a:r>
            <a:r>
              <a:rPr lang="fr-FR" sz="3600" b="1" baseline="30000" dirty="0">
                <a:solidFill>
                  <a:srgbClr val="CC0099"/>
                </a:solidFill>
              </a:rPr>
              <a:t>2-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F</a:t>
            </a:r>
            <a:r>
              <a:rPr lang="fr-FR" sz="3600" b="1" baseline="30000" dirty="0">
                <a:solidFill>
                  <a:srgbClr val="CC0099"/>
                </a:solidFill>
              </a:rPr>
              <a:t>-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Cl</a:t>
            </a:r>
            <a:r>
              <a:rPr lang="fr-FR" sz="3600" b="1" baseline="30000" dirty="0">
                <a:solidFill>
                  <a:srgbClr val="CC0099"/>
                </a:solidFill>
              </a:rPr>
              <a:t>-</a:t>
            </a:r>
            <a:r>
              <a:rPr lang="fr-FR" sz="3600" b="1" dirty="0">
                <a:solidFill>
                  <a:srgbClr val="CC0099"/>
                </a:solidFill>
              </a:rPr>
              <a:t> 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Mg</a:t>
            </a:r>
            <a:r>
              <a:rPr lang="fr-FR" sz="3600" b="1" baseline="30000" dirty="0">
                <a:solidFill>
                  <a:srgbClr val="CC0099"/>
                </a:solidFill>
              </a:rPr>
              <a:t>2+</a:t>
            </a:r>
            <a:r>
              <a:rPr lang="fr-FR" sz="3600" b="1" dirty="0">
                <a:solidFill>
                  <a:srgbClr val="CC0099"/>
                </a:solidFill>
              </a:rPr>
              <a:t> </a:t>
            </a:r>
            <a:r>
              <a:rPr lang="ar-DZ" sz="3600" b="1" dirty="0">
                <a:solidFill>
                  <a:srgbClr val="CC0099"/>
                </a:solidFill>
              </a:rPr>
              <a:t> ، </a:t>
            </a:r>
            <a:r>
              <a:rPr lang="fr-FR" sz="3600" b="1" dirty="0">
                <a:solidFill>
                  <a:srgbClr val="CC0099"/>
                </a:solidFill>
              </a:rPr>
              <a:t>Ca</a:t>
            </a:r>
            <a:r>
              <a:rPr lang="fr-FR" sz="3600" b="1" baseline="30000" dirty="0">
                <a:solidFill>
                  <a:srgbClr val="CC0099"/>
                </a:solidFill>
              </a:rPr>
              <a:t>2+</a:t>
            </a:r>
            <a:r>
              <a:rPr lang="ar-DZ" sz="3600" b="1" dirty="0">
                <a:solidFill>
                  <a:srgbClr val="CC0099"/>
                </a:solidFill>
              </a:rPr>
              <a:t> ،</a:t>
            </a:r>
            <a:r>
              <a:rPr lang="fr-FR" sz="3600" b="1" dirty="0">
                <a:solidFill>
                  <a:srgbClr val="CC0099"/>
                </a:solidFill>
              </a:rPr>
              <a:t>Al</a:t>
            </a:r>
            <a:r>
              <a:rPr lang="fr-FR" sz="3600" b="1" baseline="30000" dirty="0">
                <a:solidFill>
                  <a:srgbClr val="CC0099"/>
                </a:solidFill>
              </a:rPr>
              <a:t>3+</a:t>
            </a:r>
            <a:r>
              <a:rPr lang="ar-DZ" sz="3600" b="1" baseline="30000" dirty="0">
                <a:solidFill>
                  <a:srgbClr val="CC0099"/>
                </a:solidFill>
              </a:rPr>
              <a:t> </a:t>
            </a:r>
            <a:r>
              <a:rPr lang="ar-DZ" sz="3600" b="1" dirty="0">
                <a:solidFill>
                  <a:srgbClr val="CC0099"/>
                </a:solidFill>
              </a:rPr>
              <a:t>.</a:t>
            </a:r>
            <a:endParaRPr lang="fr-FR" sz="3600" b="1" dirty="0">
              <a:solidFill>
                <a:srgbClr val="CC0099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5984" y="1285860"/>
            <a:ext cx="4572032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6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تقويم 02</a:t>
            </a:r>
            <a:endParaRPr lang="fr-FR" sz="60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13</a:t>
            </a:r>
            <a:endParaRPr lang="fr-FR" sz="20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1472" y="2357430"/>
            <a:ext cx="7869462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ar-SA" sz="80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cs typeface="Andalus" pitchFamily="2" charset="-78"/>
              </a:rPr>
              <a:t>الجدول الدوري للعناصر</a:t>
            </a:r>
            <a:endParaRPr lang="fr-FR" sz="80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14</a:t>
            </a:r>
            <a:endParaRPr lang="fr-FR" sz="2000" b="1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785786" y="1544785"/>
            <a:ext cx="7572428" cy="31700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 rtl="1">
              <a:buBlip>
                <a:blip r:embed="rId2"/>
              </a:buBlip>
            </a:pPr>
            <a:r>
              <a:rPr lang="ar-SA" sz="2400" b="1" dirty="0"/>
              <a:t> </a:t>
            </a:r>
            <a:r>
              <a:rPr lang="ar-DZ" sz="2200" b="1" dirty="0"/>
              <a:t>سنــــة </a:t>
            </a:r>
            <a:r>
              <a:rPr lang="ar-DZ" sz="2200" b="1" dirty="0">
                <a:solidFill>
                  <a:srgbClr val="CC0099"/>
                </a:solidFill>
              </a:rPr>
              <a:t>1869</a:t>
            </a:r>
            <a:r>
              <a:rPr lang="ar-DZ" sz="2200" b="1" dirty="0"/>
              <a:t> اقترح </a:t>
            </a:r>
            <a:r>
              <a:rPr lang="ar-DZ" sz="2200" b="1" u="sng" dirty="0">
                <a:solidFill>
                  <a:srgbClr val="CC0099"/>
                </a:solidFill>
              </a:rPr>
              <a:t>العالم الروسي </a:t>
            </a:r>
            <a:r>
              <a:rPr lang="ar-DZ" sz="2200" b="1" u="sng" dirty="0" err="1">
                <a:solidFill>
                  <a:srgbClr val="CC0099"/>
                </a:solidFill>
              </a:rPr>
              <a:t>مندلياف</a:t>
            </a:r>
            <a:r>
              <a:rPr lang="ar-DZ" sz="2200" b="1" u="sng" dirty="0">
                <a:solidFill>
                  <a:srgbClr val="CC0099"/>
                </a:solidFill>
              </a:rPr>
              <a:t> </a:t>
            </a:r>
            <a:r>
              <a:rPr lang="ar-DZ" sz="2200" b="1" dirty="0"/>
              <a:t>ترتيب العناصر في جدول حسب خواصها الفيزيائية </a:t>
            </a:r>
            <a:r>
              <a:rPr lang="ar-DZ" sz="2200" b="1" dirty="0" err="1"/>
              <a:t>و</a:t>
            </a:r>
            <a:r>
              <a:rPr lang="ar-DZ" sz="2200" b="1" dirty="0"/>
              <a:t> الكيميائية وفق كتلتها الدرية تصاعديا فلاحظ ظهور دورية منتظمة في تشابه تلك الخصائص فترك خانات فارغة لعناصر لم تعرف بعد مع التنبؤ بخصائصها </a:t>
            </a:r>
            <a:r>
              <a:rPr lang="ar-DZ" sz="2200" b="1" dirty="0" err="1"/>
              <a:t>و</a:t>
            </a:r>
            <a:r>
              <a:rPr lang="ar-DZ" sz="2200" b="1" dirty="0"/>
              <a:t> التي اكتشفت بعد دلك </a:t>
            </a:r>
            <a:r>
              <a:rPr lang="ar-DZ" sz="2200" b="1" dirty="0" err="1"/>
              <a:t>و</a:t>
            </a:r>
            <a:r>
              <a:rPr lang="ar-DZ" sz="2200" b="1" dirty="0"/>
              <a:t> كانت تتميز فعلا بتلك الخصائص مما جعل من جدول </a:t>
            </a:r>
            <a:r>
              <a:rPr lang="ar-DZ" sz="2200" b="1" dirty="0" err="1"/>
              <a:t>مندلييف</a:t>
            </a:r>
            <a:r>
              <a:rPr lang="ar-DZ" sz="2200" b="1" dirty="0"/>
              <a:t> الجدول المعتمد لترتيب العناصر . </a:t>
            </a:r>
            <a:endParaRPr lang="ar-SA" sz="2200" b="1" dirty="0"/>
          </a:p>
          <a:p>
            <a:pPr algn="just" rtl="1">
              <a:buBlip>
                <a:blip r:embed="rId2"/>
              </a:buBlip>
            </a:pPr>
            <a:r>
              <a:rPr lang="ar-DZ" sz="2200" b="1" dirty="0"/>
              <a:t> سنـــــــــة </a:t>
            </a:r>
            <a:r>
              <a:rPr lang="ar-DZ" sz="2200" b="1" dirty="0">
                <a:solidFill>
                  <a:srgbClr val="CC0099"/>
                </a:solidFill>
              </a:rPr>
              <a:t>1904</a:t>
            </a:r>
            <a:r>
              <a:rPr lang="ar-DZ" sz="2200" b="1" dirty="0"/>
              <a:t> تمكن </a:t>
            </a:r>
            <a:r>
              <a:rPr lang="ar-DZ" sz="2200" b="1" u="sng" dirty="0">
                <a:solidFill>
                  <a:srgbClr val="CC0099"/>
                </a:solidFill>
              </a:rPr>
              <a:t>العالم موصلي </a:t>
            </a:r>
            <a:r>
              <a:rPr lang="ar-DZ" sz="2200" b="1" dirty="0"/>
              <a:t>إيجاد العلاقة بين العدد الدري </a:t>
            </a:r>
            <a:r>
              <a:rPr lang="ar-DZ" sz="2200" b="1" dirty="0" err="1"/>
              <a:t>و</a:t>
            </a:r>
            <a:r>
              <a:rPr lang="ar-DZ" sz="2200" b="1" dirty="0"/>
              <a:t> نصف قطر الدرة ونتيجة لاكتشاف الرقم الدري</a:t>
            </a:r>
            <a:r>
              <a:rPr lang="ar-SA" sz="2200" b="1" dirty="0"/>
              <a:t>.</a:t>
            </a:r>
          </a:p>
          <a:p>
            <a:pPr algn="just" rtl="1">
              <a:buBlip>
                <a:blip r:embed="rId2"/>
              </a:buBlip>
            </a:pPr>
            <a:r>
              <a:rPr lang="ar-DZ" sz="2200" b="1" dirty="0"/>
              <a:t> سنـــــة </a:t>
            </a:r>
            <a:r>
              <a:rPr lang="ar-DZ" sz="2200" b="1" dirty="0">
                <a:solidFill>
                  <a:srgbClr val="CC0099"/>
                </a:solidFill>
              </a:rPr>
              <a:t>1913</a:t>
            </a:r>
            <a:r>
              <a:rPr lang="ar-DZ" sz="2200" b="1" dirty="0"/>
              <a:t> تمكن العالم </a:t>
            </a:r>
            <a:r>
              <a:rPr lang="ar-DZ" sz="2200" b="1" dirty="0" err="1"/>
              <a:t>سبورغ</a:t>
            </a:r>
            <a:r>
              <a:rPr lang="ar-DZ" sz="2200" b="1" dirty="0"/>
              <a:t>  </a:t>
            </a:r>
            <a:r>
              <a:rPr lang="ar-DZ" sz="2200" b="1" dirty="0">
                <a:solidFill>
                  <a:srgbClr val="CC0099"/>
                </a:solidFill>
              </a:rPr>
              <a:t>1945</a:t>
            </a:r>
            <a:r>
              <a:rPr lang="ar-DZ" sz="2200" b="1" dirty="0"/>
              <a:t> من </a:t>
            </a:r>
            <a:r>
              <a:rPr lang="ar-DZ" sz="2200" b="1" dirty="0" err="1"/>
              <a:t>اثباث</a:t>
            </a:r>
            <a:r>
              <a:rPr lang="ar-DZ" sz="2200" b="1" dirty="0"/>
              <a:t> أن الجدول الدوري المعتمد يتوافق تماما مع تزايد الرقم الدري .</a:t>
            </a:r>
            <a:endParaRPr lang="fr-FR" sz="2200" b="1" dirty="0"/>
          </a:p>
        </p:txBody>
      </p:sp>
      <p:sp>
        <p:nvSpPr>
          <p:cNvPr id="6" name="Rectangle 5"/>
          <p:cNvSpPr/>
          <p:nvPr/>
        </p:nvSpPr>
        <p:spPr>
          <a:xfrm>
            <a:off x="428596" y="285728"/>
            <a:ext cx="8286776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نبذة تاريخية عن محاولات التصنيف </a:t>
            </a:r>
            <a:endParaRPr lang="fr-FR" sz="5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pic>
        <p:nvPicPr>
          <p:cNvPr id="27650" name="Picture 2" descr="D:\الثانوية -دروس و ملفات\الثانوية التقنية البشير الابراهيمي باتنة 2011\photo\BackToSchool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20" y="4357694"/>
            <a:ext cx="2718771" cy="2293047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7643834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15</a:t>
            </a:r>
            <a:endParaRPr lang="fr-FR" sz="2000" b="1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14290"/>
            <a:ext cx="8286776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تحليل جدول مندليف </a:t>
            </a:r>
            <a:endParaRPr lang="fr-FR" sz="5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aphicFrame>
        <p:nvGraphicFramePr>
          <p:cNvPr id="3" name="Tableau 2"/>
          <p:cNvGraphicFramePr>
            <a:graphicFrameLocks noGrp="1"/>
          </p:cNvGraphicFramePr>
          <p:nvPr/>
        </p:nvGraphicFramePr>
        <p:xfrm>
          <a:off x="928662" y="1357298"/>
          <a:ext cx="7167993" cy="2183848"/>
        </p:xfrm>
        <a:graphic>
          <a:graphicData uri="http://schemas.openxmlformats.org/drawingml/2006/table">
            <a:tbl>
              <a:tblPr rtl="1">
                <a:tableStyleId>{69C7853C-536D-4A76-A0AE-DD22124D55A5}</a:tableStyleId>
              </a:tblPr>
              <a:tblGrid>
                <a:gridCol w="916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9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5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3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25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3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134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829598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2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He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 gridSpan="6"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H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060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10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F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9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8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O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7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C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6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B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5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4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Be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Li 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3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50"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18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Ar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CL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17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S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16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P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15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0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14</a:t>
                      </a: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Si</a:t>
                      </a:r>
                      <a:endParaRPr lang="fr-FR" sz="2400" b="1" dirty="0"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Al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13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Mg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12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fr-FR" sz="2400" b="1" dirty="0">
                          <a:latin typeface="Tahoma" pitchFamily="34" charset="0"/>
                          <a:cs typeface="Tahoma" pitchFamily="34" charset="0"/>
                        </a:rPr>
                        <a:t>Na</a:t>
                      </a:r>
                      <a:r>
                        <a:rPr lang="ar-SA" sz="2400" b="1" baseline="-25000" dirty="0">
                          <a:solidFill>
                            <a:srgbClr val="CC0099"/>
                          </a:solidFill>
                          <a:latin typeface="Tahoma" pitchFamily="34" charset="0"/>
                          <a:cs typeface="Tahoma" pitchFamily="34" charset="0"/>
                        </a:rPr>
                        <a:t>11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ahoma" pitchFamily="34" charset="0"/>
                        <a:ea typeface="Times New Roman"/>
                        <a:cs typeface="Tahoma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ZoneTexte 3"/>
          <p:cNvSpPr txBox="1"/>
          <p:nvPr/>
        </p:nvSpPr>
        <p:spPr>
          <a:xfrm>
            <a:off x="428596" y="3714752"/>
            <a:ext cx="8429684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يتشكل الجدول الدوري في صيغته البسيطة من 8 أعمدة </a:t>
            </a:r>
            <a:r>
              <a:rPr lang="ar-DZ" sz="2000" b="1" dirty="0" err="1">
                <a:solidFill>
                  <a:schemeClr val="accent3">
                    <a:lumMod val="50000"/>
                  </a:schemeClr>
                </a:solidFill>
              </a:rPr>
              <a:t>و</a:t>
            </a: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3 سطور ترقم الأعمدة بأرقام رومانية من 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I</a:t>
            </a: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   إلى     </a:t>
            </a:r>
            <a:r>
              <a:rPr lang="fr-FR" sz="2000" b="1" dirty="0">
                <a:solidFill>
                  <a:schemeClr val="accent3">
                    <a:lumMod val="50000"/>
                  </a:schemeClr>
                </a:solidFill>
              </a:rPr>
              <a:t>IIIV</a:t>
            </a: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   و السطور بالأرقام العربية من 1 إلى 3   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عناصر العمود الواحد تحتوي على نفس عدد الإلكترونات في المدار الأخير يستلزم أن رقم العمود يدل على عدد الإلكترونات في المدار الأخير .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  <a:p>
            <a:pPr marL="457200" lvl="0" indent="-457200" algn="just" rtl="1">
              <a:lnSpc>
                <a:spcPct val="150000"/>
              </a:lnSpc>
              <a:buFont typeface="+mj-lt"/>
              <a:buAutoNum type="arabicPeriod"/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عناصر السطر الواحد تحتوي على نفس عدد الطبقات يستلزم أن رقم السطر يدل على عدد المدارات.  </a:t>
            </a:r>
            <a:endParaRPr lang="fr-FR" sz="2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" name="Rectangle à coins arrondis 4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16</a:t>
            </a:r>
            <a:endParaRPr lang="fr-FR" sz="20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285720" y="1785926"/>
            <a:ext cx="8572528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يحتوي الجدول الدوري للعناصر على عائلات أهمها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>
                <a:solidFill>
                  <a:srgbClr val="CC0099"/>
                </a:solidFill>
              </a:rPr>
              <a:t>المعادن القلوية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ar-DZ" sz="2000" b="1" dirty="0"/>
              <a:t>هي العناصر التي تنتمي للعمود الأول وهي رخوة  ، خفيفة  ،  تشبه الفضةلاتوجد في الطبيعة منفردة بل مرتبطة مع عناصر أخرى تشكل أجساما مركبة .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>
                <a:solidFill>
                  <a:srgbClr val="CC0099"/>
                </a:solidFill>
              </a:rPr>
              <a:t>المعادن القلوية الترابية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هي عناصر العمود الثاني </a:t>
            </a:r>
            <a:r>
              <a:rPr lang="ar-DZ" sz="2000" b="1" dirty="0" err="1"/>
              <a:t>و</a:t>
            </a:r>
            <a:r>
              <a:rPr lang="ar-DZ" sz="2000" b="1" dirty="0"/>
              <a:t> هي أجسام صلبة رمادية اللون تشبه المعادن القلوية.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 err="1">
                <a:solidFill>
                  <a:srgbClr val="CC0099"/>
                </a:solidFill>
              </a:rPr>
              <a:t>الهالوجينات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هي العناصر الموجودة في العمود ما قبل الأخير أي   العمود   </a:t>
            </a:r>
            <a:r>
              <a:rPr lang="fr-FR" sz="2000" b="1" dirty="0"/>
              <a:t>VII</a:t>
            </a:r>
            <a:r>
              <a:rPr lang="ar-DZ" sz="2000" b="1" dirty="0"/>
              <a:t>   وهي كثيرة النشاط،</a:t>
            </a:r>
            <a:r>
              <a:rPr lang="ar-DZ" sz="2000" b="1" dirty="0" err="1"/>
              <a:t>إسمها</a:t>
            </a:r>
            <a:r>
              <a:rPr lang="ar-DZ" sz="2000" b="1" dirty="0"/>
              <a:t> مشتق من كلمة إغريقية تعني « مولدات الأملاح »، فإذا اتحدت مع عناصر المعادن القلوية شكلت أملاحا، </a:t>
            </a:r>
            <a:r>
              <a:rPr lang="ar-DZ" sz="2000" b="1" dirty="0" err="1"/>
              <a:t>و</a:t>
            </a:r>
            <a:r>
              <a:rPr lang="ar-DZ" sz="2000" b="1" dirty="0"/>
              <a:t> إذا اتحدت مع  </a:t>
            </a:r>
            <a:r>
              <a:rPr lang="ar-DZ" sz="2000" b="1" dirty="0" err="1"/>
              <a:t>الهيدرجين</a:t>
            </a:r>
            <a:r>
              <a:rPr lang="ar-DZ" sz="2000" b="1" dirty="0"/>
              <a:t> شكلت أحماضا.</a:t>
            </a:r>
            <a:endParaRPr lang="fr-FR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>
                <a:tab pos="1857375" algn="r"/>
              </a:tabLst>
            </a:pPr>
            <a:r>
              <a:rPr lang="ar-DZ" sz="2000" b="1" u="sng" dirty="0">
                <a:solidFill>
                  <a:srgbClr val="CC0099"/>
                </a:solidFill>
              </a:rPr>
              <a:t>الغازات النادرة- الغازات الخاملة</a:t>
            </a:r>
            <a:endParaRPr lang="fr-FR" sz="2000" b="1" u="sng" dirty="0">
              <a:solidFill>
                <a:srgbClr val="CC0099"/>
              </a:solidFill>
            </a:endParaRPr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هي العناصر المنتمية للعمود الأخير أي العمود </a:t>
            </a:r>
            <a:r>
              <a:rPr lang="fr-FR" sz="2000" b="1" dirty="0"/>
              <a:t>VIII</a:t>
            </a:r>
            <a:r>
              <a:rPr lang="ar-DZ" sz="2000" b="1" dirty="0"/>
              <a:t> . طبقتها السطحية مشبعة مما يجعلها أكثر استقرار. وهي خاملة أي غير نشيطة . و ليس لها لون في الحالة الطبيعية. </a:t>
            </a:r>
            <a:endParaRPr lang="ar-SA" sz="2000" b="1" dirty="0"/>
          </a:p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  <a:tabLst>
                <a:tab pos="1857375" algn="r"/>
              </a:tabLst>
            </a:pPr>
            <a:r>
              <a:rPr lang="ar-DZ" sz="2000" b="1" dirty="0"/>
              <a:t> </a:t>
            </a:r>
            <a:endParaRPr lang="ar-SA" sz="2000" b="1" dirty="0"/>
          </a:p>
        </p:txBody>
      </p:sp>
      <p:sp>
        <p:nvSpPr>
          <p:cNvPr id="6" name="Rectangle 5"/>
          <p:cNvSpPr/>
          <p:nvPr/>
        </p:nvSpPr>
        <p:spPr>
          <a:xfrm>
            <a:off x="714348" y="428604"/>
            <a:ext cx="6286544" cy="92333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5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بعض العائلات الكميائية</a:t>
            </a:r>
            <a:endParaRPr lang="fr-FR" sz="5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pic>
        <p:nvPicPr>
          <p:cNvPr id="33796" name="Picture 4" descr="D:\الثانوية -دروس و ملفات\الثانوية التقنية البشير الابراهيمي باتنة 2011\photo\banner_chemistry.gif"/>
          <p:cNvPicPr>
            <a:picLocks noChangeAspect="1" noChangeArrowheads="1"/>
          </p:cNvPicPr>
          <p:nvPr/>
        </p:nvPicPr>
        <p:blipFill>
          <a:blip r:embed="rId2"/>
          <a:srcRect r="52116"/>
          <a:stretch>
            <a:fillRect/>
          </a:stretch>
        </p:blipFill>
        <p:spPr bwMode="auto">
          <a:xfrm>
            <a:off x="7000892" y="71414"/>
            <a:ext cx="1643074" cy="1679373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1428728" y="6286520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17</a:t>
            </a:r>
            <a:endParaRPr lang="fr-FR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714348" y="5127981"/>
            <a:ext cx="8072462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r" rtl="1"/>
            <a:r>
              <a:rPr lang="ar-DZ" sz="2000" b="1" dirty="0"/>
              <a:t>تعريف الكهروسلبية : هي ميل الذرات لفقدان إلكترون أو أكثر المتواجدة في الطبقة السطحية </a:t>
            </a:r>
            <a:endParaRPr lang="fr-FR" sz="2000" b="1" dirty="0"/>
          </a:p>
          <a:p>
            <a:pPr algn="r" rtl="1"/>
            <a:r>
              <a:rPr lang="ar-DZ" sz="2000" b="1" dirty="0"/>
              <a:t>تعريف الكهروجابية: هي ميل الذرات لاكتساب الإلكترونـات</a:t>
            </a:r>
            <a:endParaRPr lang="ar-SA" sz="2000" b="1" dirty="0"/>
          </a:p>
          <a:p>
            <a:pPr algn="r" rtl="1"/>
            <a:r>
              <a:rPr lang="ar-SA" sz="2000" b="1" dirty="0">
                <a:solidFill>
                  <a:srgbClr val="CC0099"/>
                </a:solidFill>
              </a:rPr>
              <a:t>مثلا:....هات </a:t>
            </a:r>
            <a:r>
              <a:rPr lang="ar-SA" sz="2000" b="1" dirty="0" err="1">
                <a:solidFill>
                  <a:srgbClr val="CC0099"/>
                </a:solidFill>
              </a:rPr>
              <a:t>امثلة</a:t>
            </a:r>
            <a:endParaRPr lang="fr-FR" sz="2000" b="1" dirty="0">
              <a:solidFill>
                <a:srgbClr val="CC0099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857752" y="1373675"/>
            <a:ext cx="3857652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تكافؤ ذرة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500430" y="4143380"/>
            <a:ext cx="5286412" cy="707886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DZ" sz="4000" dirty="0"/>
              <a:t> </a:t>
            </a:r>
            <a:r>
              <a:rPr lang="ar-DZ" sz="4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الكهروسلبية </a:t>
            </a:r>
            <a:r>
              <a:rPr lang="ar-DZ" sz="4000" dirty="0" err="1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و</a:t>
            </a:r>
            <a:r>
              <a:rPr lang="ar-DZ" sz="4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 الكهروجابية</a:t>
            </a:r>
            <a:endParaRPr lang="fr-FR" sz="4000" dirty="0"/>
          </a:p>
        </p:txBody>
      </p:sp>
      <p:sp>
        <p:nvSpPr>
          <p:cNvPr id="7" name="Rectangle 6"/>
          <p:cNvSpPr/>
          <p:nvPr/>
        </p:nvSpPr>
        <p:spPr>
          <a:xfrm>
            <a:off x="1071538" y="2571744"/>
            <a:ext cx="771530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r" rtl="1"/>
            <a:r>
              <a:rPr lang="ar-DZ" sz="2000" b="1" dirty="0"/>
              <a:t>يعبر عن عدد الالكترونات التي يمكن أن تفقدها الذرة أو تكسبها لتحصل على طبقة خارجية مشبعة.  </a:t>
            </a:r>
            <a:endParaRPr lang="ar-SA" sz="2000" b="1" dirty="0"/>
          </a:p>
          <a:p>
            <a:pPr algn="r" rtl="1"/>
            <a:r>
              <a:rPr lang="ar-SA" sz="2000" b="1" dirty="0">
                <a:solidFill>
                  <a:srgbClr val="CC0099"/>
                </a:solidFill>
              </a:rPr>
              <a:t>مثلا:.....هات أمثلة </a:t>
            </a:r>
            <a:endParaRPr lang="fr-FR" sz="2000" b="1" dirty="0">
              <a:solidFill>
                <a:srgbClr val="CC0099"/>
              </a:solidFill>
            </a:endParaRPr>
          </a:p>
        </p:txBody>
      </p:sp>
      <p:pic>
        <p:nvPicPr>
          <p:cNvPr id="34818" name="Picture 2" descr="D:\الثانوية -دروس و ملفات\الثانوية التقنية البشير الابراهيمي باتنة 2011\photo\img23.gif"/>
          <p:cNvPicPr>
            <a:picLocks noChangeAspect="1" noChangeArrowheads="1" noCrop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142852"/>
            <a:ext cx="2873848" cy="2286016"/>
          </a:xfrm>
          <a:prstGeom prst="rect">
            <a:avLst/>
          </a:prstGeom>
          <a:noFill/>
        </p:spPr>
      </p:pic>
      <p:sp>
        <p:nvSpPr>
          <p:cNvPr id="12" name="Rectangle à coins arrondis 11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18</a:t>
            </a:r>
            <a:endParaRPr lang="fr-FR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71472" y="2143116"/>
            <a:ext cx="7508787" cy="1569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ar-SA" sz="96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التوزيع الإلكتروني</a:t>
            </a:r>
            <a:endParaRPr lang="fr-FR" sz="96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6" name="Rectangle à coins arrondis 5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01</a:t>
            </a:r>
            <a:endParaRPr lang="fr-FR" sz="2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3108" y="500042"/>
            <a:ext cx="5286412" cy="1107996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SA" sz="66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نتيجة</a:t>
            </a:r>
            <a:r>
              <a:rPr lang="ar-SA" sz="5400" dirty="0">
                <a:solidFill>
                  <a:schemeClr val="bg1"/>
                </a:solidFill>
              </a:rPr>
              <a:t> 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57290" y="1928802"/>
            <a:ext cx="6858048" cy="23083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عناصر العمود</a:t>
            </a:r>
            <a:r>
              <a:rPr lang="fr-FR" sz="2400" b="1" dirty="0">
                <a:solidFill>
                  <a:srgbClr val="CC0099"/>
                </a:solidFill>
              </a:rPr>
              <a:t> III  II  I </a:t>
            </a:r>
            <a:r>
              <a:rPr lang="ar-DZ" sz="2400" b="1" dirty="0">
                <a:solidFill>
                  <a:srgbClr val="CC0099"/>
                </a:solidFill>
              </a:rPr>
              <a:t>هي عناصر كهروجابية.</a:t>
            </a:r>
            <a:endParaRPr lang="fr-FR" sz="2400" b="1" dirty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عناصر العمود</a:t>
            </a:r>
            <a:r>
              <a:rPr lang="fr-FR" sz="2400" b="1" dirty="0">
                <a:solidFill>
                  <a:srgbClr val="CC0099"/>
                </a:solidFill>
              </a:rPr>
              <a:t>V  </a:t>
            </a:r>
            <a:r>
              <a:rPr lang="ar-DZ" sz="2400" b="1" dirty="0">
                <a:solidFill>
                  <a:srgbClr val="CC0099"/>
                </a:solidFill>
              </a:rPr>
              <a:t> ، </a:t>
            </a:r>
            <a:r>
              <a:rPr lang="fr-FR" sz="2400" b="1" dirty="0">
                <a:solidFill>
                  <a:srgbClr val="CC0099"/>
                </a:solidFill>
              </a:rPr>
              <a:t>VI</a:t>
            </a:r>
            <a:r>
              <a:rPr lang="ar-DZ" sz="2400" b="1" dirty="0">
                <a:solidFill>
                  <a:srgbClr val="CC0099"/>
                </a:solidFill>
              </a:rPr>
              <a:t> ،  </a:t>
            </a:r>
            <a:r>
              <a:rPr lang="fr-FR" sz="2400" b="1" dirty="0">
                <a:solidFill>
                  <a:srgbClr val="CC0099"/>
                </a:solidFill>
              </a:rPr>
              <a:t>VII</a:t>
            </a:r>
            <a:r>
              <a:rPr lang="ar-DZ" sz="2400" b="1" dirty="0">
                <a:solidFill>
                  <a:srgbClr val="CC0099"/>
                </a:solidFill>
              </a:rPr>
              <a:t> هي عناصر كهروسلبية .</a:t>
            </a:r>
            <a:endParaRPr lang="fr-FR" sz="2400" b="1" dirty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عناصر العمود</a:t>
            </a:r>
            <a:r>
              <a:rPr lang="fr-FR" sz="2400" b="1" dirty="0">
                <a:solidFill>
                  <a:srgbClr val="CC0099"/>
                </a:solidFill>
              </a:rPr>
              <a:t> I</a:t>
            </a:r>
            <a:r>
              <a:rPr lang="ar-DZ" sz="2400" b="1" dirty="0">
                <a:solidFill>
                  <a:srgbClr val="CC0099"/>
                </a:solidFill>
              </a:rPr>
              <a:t> أكثر كهروسلبية من عناصر العمود </a:t>
            </a:r>
            <a:r>
              <a:rPr lang="fr-FR" sz="2400" b="1" dirty="0">
                <a:solidFill>
                  <a:srgbClr val="CC0099"/>
                </a:solidFill>
              </a:rPr>
              <a:t>II</a:t>
            </a:r>
            <a:r>
              <a:rPr lang="ar-DZ" sz="2400" b="1" dirty="0">
                <a:solidFill>
                  <a:srgbClr val="CC0099"/>
                </a:solidFill>
              </a:rPr>
              <a:t> ، </a:t>
            </a:r>
            <a:endParaRPr lang="ar-SA" sz="2400" b="1" dirty="0">
              <a:solidFill>
                <a:srgbClr val="CC0099"/>
              </a:solidFill>
            </a:endParaRPr>
          </a:p>
          <a:p>
            <a:pPr lvl="0" algn="r" rtl="1">
              <a:lnSpc>
                <a:spcPct val="150000"/>
              </a:lnSpc>
            </a:pPr>
            <a:r>
              <a:rPr lang="ar-DZ" sz="2400" b="1" dirty="0">
                <a:solidFill>
                  <a:srgbClr val="CC0099"/>
                </a:solidFill>
              </a:rPr>
              <a:t>و هذه الأخيرة  أكثر كهروسلبية من عناصر العمود </a:t>
            </a:r>
            <a:r>
              <a:rPr lang="fr-FR" sz="2400" b="1" dirty="0">
                <a:solidFill>
                  <a:srgbClr val="CC0099"/>
                </a:solidFill>
              </a:rPr>
              <a:t>III</a:t>
            </a:r>
            <a:r>
              <a:rPr lang="ar-DZ" sz="2400" b="1" dirty="0">
                <a:solidFill>
                  <a:srgbClr val="CC0099"/>
                </a:solidFill>
              </a:rPr>
              <a:t> .. ..وهكذا.</a:t>
            </a:r>
            <a:endParaRPr lang="fr-FR" sz="2400" b="1" dirty="0">
              <a:solidFill>
                <a:srgbClr val="CC0099"/>
              </a:solidFill>
            </a:endParaRPr>
          </a:p>
        </p:txBody>
      </p:sp>
      <p:pic>
        <p:nvPicPr>
          <p:cNvPr id="35842" name="Picture 2" descr="D:\الثانوية -دروس و ملفات\الثانوية التقنية البشير الابراهيمي باتنة 2011\photo\ecole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4449980"/>
            <a:ext cx="3357586" cy="2336606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750095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19</a:t>
            </a:r>
            <a:endParaRPr lang="fr-FR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85918" y="1000108"/>
            <a:ext cx="5786478" cy="1446550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ctr" rtl="1" fontAlgn="base">
              <a:spcBef>
                <a:spcPct val="0"/>
              </a:spcBef>
              <a:spcAft>
                <a:spcPct val="0"/>
              </a:spcAft>
            </a:pPr>
            <a:r>
              <a:rPr lang="ar-SA" sz="88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إلى التقويم...</a:t>
            </a:r>
            <a:endParaRPr lang="fr-FR" sz="88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2714612" y="2643182"/>
            <a:ext cx="4286280" cy="2857520"/>
            <a:chOff x="2857488" y="4143380"/>
            <a:chExt cx="3857652" cy="2509744"/>
          </a:xfrm>
        </p:grpSpPr>
        <p:pic>
          <p:nvPicPr>
            <p:cNvPr id="4" name="Picture 5" descr="Teacher Holding an A Paper in Front of a Chalkboar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857488" y="4143380"/>
              <a:ext cx="2357454" cy="2405565"/>
            </a:xfrm>
            <a:prstGeom prst="rect">
              <a:avLst/>
            </a:prstGeom>
            <a:noFill/>
          </p:spPr>
        </p:pic>
        <p:pic>
          <p:nvPicPr>
            <p:cNvPr id="5" name="Picture 9" descr="Bored Schoolboy Sitting at His Desk in a Classro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286380" y="4714884"/>
              <a:ext cx="1428760" cy="1938240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28596" y="1785926"/>
            <a:ext cx="8215370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</a:pPr>
            <a:r>
              <a:rPr lang="ar-SA" sz="2800" b="1" dirty="0"/>
              <a:t>1</a:t>
            </a:r>
            <a:r>
              <a:rPr lang="ar-DZ" sz="2800" b="1" dirty="0"/>
              <a:t> )- إذا كان الرقم الذري للألمنيوم هو 13 ، بين توزيعه الإلكتروني وكذلك    موقعه   في الجدول الدوري </a:t>
            </a:r>
            <a:r>
              <a:rPr lang="ar-SA" sz="2800" b="1" dirty="0"/>
              <a:t>؟</a:t>
            </a:r>
            <a:r>
              <a:rPr lang="ar-DZ" sz="2800" b="1" dirty="0"/>
              <a:t>.</a:t>
            </a:r>
            <a:endParaRPr lang="fr-FR" sz="2800" b="1" dirty="0"/>
          </a:p>
          <a:p>
            <a:pPr algn="r" rtl="1">
              <a:lnSpc>
                <a:spcPct val="150000"/>
              </a:lnSpc>
            </a:pPr>
            <a:r>
              <a:rPr lang="ar-DZ" sz="2800" b="1" dirty="0"/>
              <a:t>2 )-   يشغل </a:t>
            </a:r>
            <a:r>
              <a:rPr lang="ar-DZ" sz="2800" b="1" dirty="0" err="1"/>
              <a:t>عنصرالخانة</a:t>
            </a:r>
            <a:r>
              <a:rPr lang="ar-DZ" sz="2800" b="1" dirty="0"/>
              <a:t> المعينة بتقاطع العمود </a:t>
            </a:r>
            <a:r>
              <a:rPr lang="fr-FR" sz="2800" b="1" dirty="0"/>
              <a:t>II</a:t>
            </a:r>
            <a:r>
              <a:rPr lang="ar-DZ" sz="2800" b="1" dirty="0"/>
              <a:t>  مع السطر الثاني ،أذكر رقمه الذري ، ما هو هذا العنصر </a:t>
            </a:r>
            <a:endParaRPr lang="fr-FR" sz="2800" b="1" dirty="0"/>
          </a:p>
          <a:p>
            <a:pPr algn="r">
              <a:lnSpc>
                <a:spcPct val="150000"/>
              </a:lnSpc>
            </a:pPr>
            <a:r>
              <a:rPr lang="ar-DZ" sz="2800" b="1" dirty="0"/>
              <a:t>نفس السؤال بالنسبة لعنصر موجود في الخانة الناتجة من تقاطع العمود  </a:t>
            </a:r>
            <a:r>
              <a:rPr lang="fr-FR" sz="2800" b="1" dirty="0"/>
              <a:t>VI</a:t>
            </a:r>
            <a:r>
              <a:rPr lang="ar-DZ" sz="2800" b="1" dirty="0"/>
              <a:t> و السطر الثالث .</a:t>
            </a:r>
            <a:endParaRPr lang="fr-FR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2000232" y="500042"/>
            <a:ext cx="5286412" cy="1015663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algn="ctr"/>
            <a:r>
              <a:rPr lang="ar-SA" sz="60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 تقويم تكويني</a:t>
            </a:r>
            <a:endParaRPr lang="fr-FR" sz="3600" dirty="0">
              <a:solidFill>
                <a:schemeClr val="bg1"/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21</a:t>
            </a:r>
            <a:endParaRPr lang="fr-FR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000100" y="2000240"/>
            <a:ext cx="7286676" cy="22159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ar-SA" sz="13800" dirty="0">
                <a:solidFill>
                  <a:schemeClr val="accent3">
                    <a:lumMod val="50000"/>
                  </a:schemeClr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بنية الذرة </a:t>
            </a:r>
            <a:endParaRPr lang="fr-FR" sz="138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02</a:t>
            </a:r>
            <a:endParaRPr lang="fr-FR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2" descr="http://www.huardnet.com/images/expruth.jpg"/>
          <p:cNvPicPr>
            <a:picLocks noChangeAspect="1" noChangeArrowheads="1"/>
          </p:cNvPicPr>
          <p:nvPr/>
        </p:nvPicPr>
        <p:blipFill>
          <a:blip r:embed="rId3"/>
          <a:srcRect l="8750" t="15000" r="8749" b="14999"/>
          <a:stretch>
            <a:fillRect/>
          </a:stretch>
        </p:blipFill>
        <p:spPr bwMode="auto">
          <a:xfrm>
            <a:off x="3357554" y="2357430"/>
            <a:ext cx="5572164" cy="3429024"/>
          </a:xfrm>
          <a:prstGeom prst="rect">
            <a:avLst/>
          </a:prstGeom>
          <a:noFill/>
        </p:spPr>
      </p:pic>
      <p:pic>
        <p:nvPicPr>
          <p:cNvPr id="4" name="Picture 2" descr="http://upload.wikimedia.org/wikipedia/commons/6/6a/Ernest_Rutherfor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6" y="428604"/>
            <a:ext cx="3000364" cy="5357850"/>
          </a:xfrm>
          <a:prstGeom prst="rect">
            <a:avLst/>
          </a:prstGeom>
          <a:noFill/>
        </p:spPr>
      </p:pic>
      <p:sp>
        <p:nvSpPr>
          <p:cNvPr id="5" name="Rectangle à coins arrondis 4"/>
          <p:cNvSpPr/>
          <p:nvPr/>
        </p:nvSpPr>
        <p:spPr>
          <a:xfrm>
            <a:off x="4357686" y="285728"/>
            <a:ext cx="4286280" cy="785818"/>
          </a:xfrm>
          <a:prstGeom prst="roundRect">
            <a:avLst>
              <a:gd name="adj" fmla="val 30772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ارنست رذرفورد </a:t>
            </a:r>
            <a:endParaRPr lang="fr-FR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286148" y="1357298"/>
            <a:ext cx="5643570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chemeClr val="accent3">
                    <a:lumMod val="50000"/>
                  </a:schemeClr>
                </a:solidFill>
              </a:rPr>
              <a:t>الذرة مكونة من حيز فراغي كبير يتوسطة جسيم مركزي موجب الشحنة يدعى النواة تدور حولها الكترونات 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7" name="Rectangle à coins arrondis 6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03</a:t>
            </a:r>
            <a:endParaRPr lang="fr-FR" sz="2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42842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à coins arrondis 2"/>
          <p:cNvSpPr/>
          <p:nvPr/>
        </p:nvSpPr>
        <p:spPr>
          <a:xfrm>
            <a:off x="3500430" y="357166"/>
            <a:ext cx="4929222" cy="857256"/>
          </a:xfrm>
          <a:prstGeom prst="roundRect">
            <a:avLst>
              <a:gd name="adj" fmla="val 32829"/>
            </a:avLst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00562" y="428604"/>
            <a:ext cx="388119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A" sz="36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نيلس</a:t>
            </a:r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</a:t>
            </a:r>
            <a:r>
              <a:rPr lang="ar-SA" sz="3600" b="1" spc="150" dirty="0" err="1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هنريك</a:t>
            </a:r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 دافيد</a:t>
            </a:r>
            <a:r>
              <a:rPr lang="ar-SA" b="1" dirty="0"/>
              <a:t> </a:t>
            </a:r>
            <a:r>
              <a:rPr lang="ar-SA" sz="3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بور </a:t>
            </a:r>
            <a:endParaRPr lang="fr-FR" sz="3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5" name="Picture 2" descr="ملف:Niels Bohr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785794"/>
            <a:ext cx="2960858" cy="5000660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3357554" y="1500174"/>
            <a:ext cx="5500694" cy="830997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ar-SA" sz="2400" b="1" dirty="0">
                <a:solidFill>
                  <a:schemeClr val="accent3">
                    <a:lumMod val="50000"/>
                  </a:schemeClr>
                </a:solidFill>
              </a:rPr>
              <a:t>تُصَوِّرُ نَظَرِيَّةُ بور الذرة  كالمجموعة الشمسية، حيث </a:t>
            </a:r>
          </a:p>
          <a:p>
            <a:pPr algn="r"/>
            <a:r>
              <a:rPr lang="ar-SA" sz="2400" b="1" dirty="0">
                <a:solidFill>
                  <a:schemeClr val="accent3">
                    <a:lumMod val="50000"/>
                  </a:schemeClr>
                </a:solidFill>
              </a:rPr>
              <a:t>النواة في المركز والإلكترونات تدور في مدرات حولها</a:t>
            </a:r>
            <a:endParaRPr lang="fr-FR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4820" name="Picture 4" descr="http://www.islamsc.com/up/uploads/images/eslamwa3lemb55c31307d.jpg"/>
          <p:cNvPicPr>
            <a:picLocks noChangeAspect="1" noChangeArrowheads="1"/>
          </p:cNvPicPr>
          <p:nvPr/>
        </p:nvPicPr>
        <p:blipFill>
          <a:blip r:embed="rId4"/>
          <a:srcRect r="13824"/>
          <a:stretch>
            <a:fillRect/>
          </a:stretch>
        </p:blipFill>
        <p:spPr bwMode="auto">
          <a:xfrm>
            <a:off x="3357554" y="2500306"/>
            <a:ext cx="5486427" cy="3381375"/>
          </a:xfrm>
          <a:prstGeom prst="rect">
            <a:avLst/>
          </a:prstGeom>
          <a:noFill/>
        </p:spPr>
      </p:pic>
      <p:sp>
        <p:nvSpPr>
          <p:cNvPr id="8" name="Rectangle à coins arrondis 7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04</a:t>
            </a:r>
            <a:endParaRPr lang="fr-FR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http://www.fiami.ch/EINSTEIN/img/atome_FR_2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0152" y="2786058"/>
            <a:ext cx="3977797" cy="3500462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500034" y="1857364"/>
            <a:ext cx="8215370" cy="8309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48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كيف تتوزع الالكترونات في الذرة ؟</a:t>
            </a:r>
            <a:endParaRPr lang="fr-FR" sz="48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05</a:t>
            </a:r>
            <a:endParaRPr lang="fr-FR" sz="2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doc-bureau\background-clip-art-gre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285750" y="0"/>
            <a:ext cx="942975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1142976" y="2000240"/>
            <a:ext cx="6643734" cy="2123658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66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مبدء باولي لتوزيع الالكتروني  </a:t>
            </a:r>
            <a:endParaRPr lang="fr-FR" sz="66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06</a:t>
            </a:r>
            <a:endParaRPr lang="fr-FR" sz="2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1.bp.blogspot.com/_iqwd086zPXo/S7Ch3H0yKlI/AAAAAAAAAj4/wsuNAwpP_lo/s1600/atom_model_04.gif"/>
          <p:cNvPicPr>
            <a:picLocks noChangeAspect="1" noChangeArrowheads="1"/>
          </p:cNvPicPr>
          <p:nvPr/>
        </p:nvPicPr>
        <p:blipFill>
          <a:blip r:embed="rId2"/>
          <a:srcRect l="29221" t="29934" r="28571" b="26829"/>
          <a:stretch>
            <a:fillRect/>
          </a:stretch>
        </p:blipFill>
        <p:spPr bwMode="auto">
          <a:xfrm>
            <a:off x="3643306" y="2571744"/>
            <a:ext cx="1285884" cy="1285884"/>
          </a:xfrm>
          <a:prstGeom prst="rect">
            <a:avLst/>
          </a:prstGeom>
          <a:noFill/>
        </p:spPr>
      </p:pic>
      <p:grpSp>
        <p:nvGrpSpPr>
          <p:cNvPr id="4" name="Groupe 3"/>
          <p:cNvGrpSpPr/>
          <p:nvPr/>
        </p:nvGrpSpPr>
        <p:grpSpPr>
          <a:xfrm>
            <a:off x="3071802" y="2000240"/>
            <a:ext cx="2500330" cy="2428892"/>
            <a:chOff x="3143240" y="2000240"/>
            <a:chExt cx="2500330" cy="2428892"/>
          </a:xfrm>
        </p:grpSpPr>
        <p:sp>
          <p:nvSpPr>
            <p:cNvPr id="5" name="Ellipse 4"/>
            <p:cNvSpPr/>
            <p:nvPr/>
          </p:nvSpPr>
          <p:spPr>
            <a:xfrm>
              <a:off x="3143240" y="2000240"/>
              <a:ext cx="2500330" cy="24288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ZoneTexte 5"/>
            <p:cNvSpPr txBox="1"/>
            <p:nvPr/>
          </p:nvSpPr>
          <p:spPr>
            <a:xfrm>
              <a:off x="4143372" y="3929066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n=1</a:t>
              </a:r>
            </a:p>
          </p:txBody>
        </p:sp>
      </p:grpSp>
      <p:grpSp>
        <p:nvGrpSpPr>
          <p:cNvPr id="7" name="Groupe 6"/>
          <p:cNvGrpSpPr/>
          <p:nvPr/>
        </p:nvGrpSpPr>
        <p:grpSpPr>
          <a:xfrm>
            <a:off x="2643174" y="1562088"/>
            <a:ext cx="3429024" cy="3295672"/>
            <a:chOff x="2643174" y="1562088"/>
            <a:chExt cx="3429024" cy="3295672"/>
          </a:xfrm>
        </p:grpSpPr>
        <p:sp>
          <p:nvSpPr>
            <p:cNvPr id="8" name="Ellipse 7"/>
            <p:cNvSpPr/>
            <p:nvPr/>
          </p:nvSpPr>
          <p:spPr>
            <a:xfrm>
              <a:off x="2643174" y="1562088"/>
              <a:ext cx="3429024" cy="329567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ZoneTexte 8"/>
            <p:cNvSpPr txBox="1"/>
            <p:nvPr/>
          </p:nvSpPr>
          <p:spPr>
            <a:xfrm>
              <a:off x="4071934" y="442913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n=2</a:t>
              </a:r>
            </a:p>
          </p:txBody>
        </p:sp>
      </p:grpSp>
      <p:grpSp>
        <p:nvGrpSpPr>
          <p:cNvPr id="10" name="Groupe 9"/>
          <p:cNvGrpSpPr/>
          <p:nvPr/>
        </p:nvGrpSpPr>
        <p:grpSpPr>
          <a:xfrm>
            <a:off x="2285984" y="1071546"/>
            <a:ext cx="4214842" cy="4357718"/>
            <a:chOff x="2285984" y="1071546"/>
            <a:chExt cx="4214842" cy="4357718"/>
          </a:xfrm>
        </p:grpSpPr>
        <p:sp>
          <p:nvSpPr>
            <p:cNvPr id="11" name="Ellipse 10"/>
            <p:cNvSpPr/>
            <p:nvPr/>
          </p:nvSpPr>
          <p:spPr>
            <a:xfrm>
              <a:off x="2285984" y="1071546"/>
              <a:ext cx="4214842" cy="435771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ZoneTexte 11"/>
            <p:cNvSpPr txBox="1"/>
            <p:nvPr/>
          </p:nvSpPr>
          <p:spPr>
            <a:xfrm>
              <a:off x="4000496" y="4929198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n=3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1785918" y="642918"/>
            <a:ext cx="5214974" cy="5214974"/>
            <a:chOff x="1785918" y="642918"/>
            <a:chExt cx="5214974" cy="5214974"/>
          </a:xfrm>
        </p:grpSpPr>
        <p:sp>
          <p:nvSpPr>
            <p:cNvPr id="14" name="Ellipse 13"/>
            <p:cNvSpPr/>
            <p:nvPr/>
          </p:nvSpPr>
          <p:spPr>
            <a:xfrm>
              <a:off x="1785918" y="642918"/>
              <a:ext cx="5214974" cy="521497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ZoneTexte 14"/>
            <p:cNvSpPr txBox="1"/>
            <p:nvPr/>
          </p:nvSpPr>
          <p:spPr>
            <a:xfrm>
              <a:off x="3929058" y="5429264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n=4</a:t>
              </a:r>
            </a:p>
          </p:txBody>
        </p:sp>
      </p:grpSp>
      <p:grpSp>
        <p:nvGrpSpPr>
          <p:cNvPr id="16" name="Groupe 15"/>
          <p:cNvGrpSpPr/>
          <p:nvPr/>
        </p:nvGrpSpPr>
        <p:grpSpPr>
          <a:xfrm>
            <a:off x="1357290" y="133352"/>
            <a:ext cx="6000792" cy="6153168"/>
            <a:chOff x="1428728" y="133352"/>
            <a:chExt cx="6000792" cy="6153168"/>
          </a:xfrm>
        </p:grpSpPr>
        <p:sp>
          <p:nvSpPr>
            <p:cNvPr id="17" name="Ellipse 16"/>
            <p:cNvSpPr/>
            <p:nvPr/>
          </p:nvSpPr>
          <p:spPr>
            <a:xfrm>
              <a:off x="1428728" y="133352"/>
              <a:ext cx="6000792" cy="615316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ZoneTexte 17"/>
            <p:cNvSpPr txBox="1"/>
            <p:nvPr/>
          </p:nvSpPr>
          <p:spPr>
            <a:xfrm>
              <a:off x="3929058" y="5857892"/>
              <a:ext cx="7143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000" b="1" dirty="0">
                  <a:solidFill>
                    <a:srgbClr val="00B050"/>
                  </a:solidFill>
                </a:rPr>
                <a:t>n=5</a:t>
              </a:r>
            </a:p>
          </p:txBody>
        </p:sp>
      </p:grpSp>
      <p:sp>
        <p:nvSpPr>
          <p:cNvPr id="19" name="ZoneTexte 18"/>
          <p:cNvSpPr txBox="1"/>
          <p:nvPr/>
        </p:nvSpPr>
        <p:spPr>
          <a:xfrm>
            <a:off x="3500430" y="3429000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K</a:t>
            </a:r>
            <a:endParaRPr lang="fr-FR" b="1" dirty="0">
              <a:solidFill>
                <a:srgbClr val="FF0000"/>
              </a:solidFill>
            </a:endParaRPr>
          </a:p>
        </p:txBody>
      </p:sp>
      <p:sp>
        <p:nvSpPr>
          <p:cNvPr id="20" name="ZoneTexte 19"/>
          <p:cNvSpPr txBox="1"/>
          <p:nvPr/>
        </p:nvSpPr>
        <p:spPr>
          <a:xfrm>
            <a:off x="2928926" y="4415861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M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3286116" y="3987233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L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2500298" y="5286388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O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2714612" y="4844489"/>
            <a:ext cx="500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solidFill>
                  <a:srgbClr val="FF0000"/>
                </a:solidFill>
              </a:rPr>
              <a:t>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429388" y="142852"/>
            <a:ext cx="2571768" cy="76944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lvl="0" algn="ctr"/>
            <a:r>
              <a:rPr lang="ar-SA" sz="4400" b="1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cs typeface="Times New Roman"/>
              </a:rPr>
              <a:t>مبدء باولي </a:t>
            </a:r>
            <a:endParaRPr lang="fr-FR" sz="4400" b="1" spc="150" dirty="0">
              <a:ln w="11430"/>
              <a:solidFill>
                <a:srgbClr val="F8F8F8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</a:endParaRPr>
          </a:p>
        </p:txBody>
      </p:sp>
      <p:pic>
        <p:nvPicPr>
          <p:cNvPr id="30" name="Picture 2" descr="D:\الثانوية -دروس و ملفات\photo\recherche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736" y="4786290"/>
            <a:ext cx="1928858" cy="1928858"/>
          </a:xfrm>
          <a:prstGeom prst="rect">
            <a:avLst/>
          </a:prstGeom>
          <a:noFill/>
        </p:spPr>
      </p:pic>
      <p:sp>
        <p:nvSpPr>
          <p:cNvPr id="27" name="Rectangle à coins arrondis 26"/>
          <p:cNvSpPr/>
          <p:nvPr/>
        </p:nvSpPr>
        <p:spPr>
          <a:xfrm>
            <a:off x="214282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07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Boy with a Lot of School Book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85885" y="4572262"/>
            <a:ext cx="1958115" cy="228573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42910" y="428604"/>
            <a:ext cx="7500990" cy="769441"/>
          </a:xfrm>
          <a:prstGeom prst="rect">
            <a:avLst/>
          </a:prstGeom>
          <a:solidFill>
            <a:srgbClr val="66006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 prst="softRound"/>
          </a:sp3d>
        </p:spPr>
        <p:txBody>
          <a:bodyPr wrap="square">
            <a:spAutoFit/>
          </a:bodyPr>
          <a:lstStyle/>
          <a:p>
            <a:pPr lvl="0" algn="r" rtl="1" fontAlgn="base">
              <a:spcBef>
                <a:spcPct val="0"/>
              </a:spcBef>
              <a:spcAft>
                <a:spcPct val="0"/>
              </a:spcAft>
            </a:pPr>
            <a:r>
              <a:rPr lang="ar-SA" sz="4400" dirty="0">
                <a:solidFill>
                  <a:schemeClr val="bg1"/>
                </a:solidFill>
                <a:latin typeface="Calibri" pitchFamily="34" charset="0"/>
                <a:ea typeface="Times New Roman" pitchFamily="18" charset="0"/>
                <a:cs typeface="Andalus" pitchFamily="2" charset="-78"/>
              </a:rPr>
              <a:t>نموذج التوزيع الإلكتروني على الطبقات</a:t>
            </a:r>
            <a:endParaRPr lang="fr-FR" sz="4400" dirty="0">
              <a:solidFill>
                <a:schemeClr val="bg1"/>
              </a:solidFill>
              <a:latin typeface="Calibri" pitchFamily="34" charset="0"/>
              <a:ea typeface="Times New Roman" pitchFamily="18" charset="0"/>
              <a:cs typeface="Andalus" pitchFamily="2" charset="-78"/>
            </a:endParaRPr>
          </a:p>
        </p:txBody>
      </p:sp>
      <p:grpSp>
        <p:nvGrpSpPr>
          <p:cNvPr id="14" name="Groupe 13"/>
          <p:cNvGrpSpPr/>
          <p:nvPr/>
        </p:nvGrpSpPr>
        <p:grpSpPr>
          <a:xfrm>
            <a:off x="928662" y="1428736"/>
            <a:ext cx="7715304" cy="594658"/>
            <a:chOff x="928662" y="1428736"/>
            <a:chExt cx="7715304" cy="594658"/>
          </a:xfrm>
        </p:grpSpPr>
        <p:sp>
          <p:nvSpPr>
            <p:cNvPr id="7" name="Rectangle 6"/>
            <p:cNvSpPr/>
            <p:nvPr/>
          </p:nvSpPr>
          <p:spPr>
            <a:xfrm>
              <a:off x="928662" y="1500174"/>
              <a:ext cx="6929486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lvl="0" algn="r" rtl="1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ar-SA" sz="2800" dirty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تتوزع الإلكترونات على طبقات  إلكترونية </a:t>
              </a:r>
              <a:r>
                <a:rPr lang="fr-FR" sz="2800" dirty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..K,L,M</a:t>
              </a:r>
              <a:r>
                <a:rPr lang="ar-SA" sz="2800" dirty="0">
                  <a:solidFill>
                    <a:prstClr val="black"/>
                  </a:solidFill>
                  <a:latin typeface="ae_AlHor"/>
                  <a:ea typeface="Times New Roman" pitchFamily="18" charset="0"/>
                  <a:cs typeface="Arial" pitchFamily="34" charset="0"/>
                </a:rPr>
                <a:t>.</a:t>
              </a:r>
              <a:endParaRPr lang="fr-FR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0" name="Groupe 9"/>
            <p:cNvGrpSpPr/>
            <p:nvPr/>
          </p:nvGrpSpPr>
          <p:grpSpPr>
            <a:xfrm>
              <a:off x="7929586" y="1428736"/>
              <a:ext cx="714380" cy="571501"/>
              <a:chOff x="7929586" y="1500174"/>
              <a:chExt cx="714380" cy="571501"/>
            </a:xfrm>
          </p:grpSpPr>
          <p:sp>
            <p:nvSpPr>
              <p:cNvPr id="8" name="Double flèche verticale 7"/>
              <p:cNvSpPr/>
              <p:nvPr/>
            </p:nvSpPr>
            <p:spPr bwMode="auto">
              <a:xfrm>
                <a:off x="8072462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99FF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9" name="Double flèche verticale 8"/>
              <p:cNvSpPr/>
              <p:nvPr/>
            </p:nvSpPr>
            <p:spPr bwMode="auto">
              <a:xfrm>
                <a:off x="7929586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66006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pSp>
        <p:nvGrpSpPr>
          <p:cNvPr id="15" name="Groupe 14"/>
          <p:cNvGrpSpPr/>
          <p:nvPr/>
        </p:nvGrpSpPr>
        <p:grpSpPr>
          <a:xfrm>
            <a:off x="928662" y="2143116"/>
            <a:ext cx="7715304" cy="594658"/>
            <a:chOff x="928662" y="2143116"/>
            <a:chExt cx="7715304" cy="594658"/>
          </a:xfrm>
        </p:grpSpPr>
        <p:sp>
          <p:nvSpPr>
            <p:cNvPr id="1025" name="Rectangle 1"/>
            <p:cNvSpPr>
              <a:spLocks noChangeArrowheads="1"/>
            </p:cNvSpPr>
            <p:nvPr/>
          </p:nvSpPr>
          <p:spPr bwMode="auto">
            <a:xfrm>
              <a:off x="928662" y="2214554"/>
              <a:ext cx="6929454" cy="5232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1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ar-SA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e_AlHor"/>
                  <a:ea typeface="Times New Roman" pitchFamily="18" charset="0"/>
                  <a:cs typeface="Arial" pitchFamily="34" charset="0"/>
                </a:rPr>
                <a:t>كل طبقة تستوعب عددا معينا من الإلكترونات</a:t>
              </a:r>
              <a:r>
                <a:rPr kumimoji="0" lang="fr-FR" sz="2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e_AlHor"/>
                  <a:ea typeface="Times New Roman" pitchFamily="18" charset="0"/>
                  <a:cs typeface="Arial" pitchFamily="34" charset="0"/>
                </a:rPr>
                <a:t>.</a:t>
              </a:r>
              <a:endParaRPr kumimoji="0" lang="ar-SA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11" name="Groupe 10"/>
            <p:cNvGrpSpPr/>
            <p:nvPr/>
          </p:nvGrpSpPr>
          <p:grpSpPr>
            <a:xfrm>
              <a:off x="7929586" y="2143116"/>
              <a:ext cx="714380" cy="571501"/>
              <a:chOff x="7929586" y="1500174"/>
              <a:chExt cx="714380" cy="571501"/>
            </a:xfrm>
          </p:grpSpPr>
          <p:sp>
            <p:nvSpPr>
              <p:cNvPr id="12" name="Double flèche verticale 11"/>
              <p:cNvSpPr/>
              <p:nvPr/>
            </p:nvSpPr>
            <p:spPr bwMode="auto">
              <a:xfrm>
                <a:off x="8072462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CC99FF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  <p:sp>
            <p:nvSpPr>
              <p:cNvPr id="13" name="Double flèche verticale 12"/>
              <p:cNvSpPr/>
              <p:nvPr/>
            </p:nvSpPr>
            <p:spPr bwMode="auto">
              <a:xfrm>
                <a:off x="7929586" y="1500174"/>
                <a:ext cx="571504" cy="571501"/>
              </a:xfrm>
              <a:prstGeom prst="upDownArrow">
                <a:avLst>
                  <a:gd name="adj1" fmla="val 50000"/>
                  <a:gd name="adj2" fmla="val 50000"/>
                </a:avLst>
              </a:prstGeom>
              <a:solidFill>
                <a:srgbClr val="660066"/>
              </a:solidFill>
              <a:ln>
                <a:noFill/>
              </a:ln>
              <a:effectLst>
                <a:outerShdw blurRad="50800" dist="38100" dir="13500000" algn="br" rotWithShape="0">
                  <a:prstClr val="black">
                    <a:alpha val="40000"/>
                  </a:prstClr>
                </a:outerShdw>
                <a:reflection blurRad="6350" stA="52000" endA="300" endPos="350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52400" h="50800" prst="softRound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rtl="0"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fr-FR"/>
              </a:p>
            </p:txBody>
          </p:sp>
        </p:grpSp>
      </p:grpSp>
      <p:graphicFrame>
        <p:nvGraphicFramePr>
          <p:cNvPr id="16" name="Tableau 15"/>
          <p:cNvGraphicFramePr>
            <a:graphicFrameLocks noGrp="1"/>
          </p:cNvGraphicFramePr>
          <p:nvPr/>
        </p:nvGraphicFramePr>
        <p:xfrm>
          <a:off x="857224" y="3071810"/>
          <a:ext cx="7143801" cy="1714512"/>
        </p:xfrm>
        <a:graphic>
          <a:graphicData uri="http://schemas.openxmlformats.org/drawingml/2006/table">
            <a:tbl>
              <a:tblPr rtl="1">
                <a:tableStyleId>{C4B1156A-380E-4F78-BDF5-A606A8083BF9}</a:tableStyleId>
              </a:tblPr>
              <a:tblGrid>
                <a:gridCol w="2418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4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752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2570"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 dirty="0">
                          <a:solidFill>
                            <a:schemeClr val="bg1"/>
                          </a:solidFill>
                        </a:rPr>
                        <a:t>رقم الطبقة </a:t>
                      </a:r>
                      <a:r>
                        <a:rPr lang="fr-FR" sz="2800" b="1" dirty="0">
                          <a:solidFill>
                            <a:schemeClr val="bg1"/>
                          </a:solidFill>
                        </a:rPr>
                        <a:t>n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>
                          <a:solidFill>
                            <a:schemeClr val="bg1"/>
                          </a:solidFill>
                        </a:rPr>
                        <a:t>1</a:t>
                      </a:r>
                      <a:endParaRPr lang="fr-FR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400" b="1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ar-SA" sz="2800" b="1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rgbClr val="6600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876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bg1"/>
                          </a:solidFill>
                        </a:rPr>
                        <a:t>رمز الطبقة</a:t>
                      </a:r>
                      <a:endParaRPr lang="fr-FR" sz="2400" b="1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K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L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M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0066">
                <a:tc>
                  <a:txBody>
                    <a:bodyPr/>
                    <a:lstStyle/>
                    <a:p>
                      <a:pPr algn="r" rtl="1">
                        <a:spcAft>
                          <a:spcPts val="0"/>
                        </a:spcAft>
                      </a:pPr>
                      <a:r>
                        <a:rPr lang="ar-DZ" sz="2800" b="1" dirty="0">
                          <a:solidFill>
                            <a:schemeClr val="bg1"/>
                          </a:solidFill>
                        </a:rPr>
                        <a:t>العدد الأعظم  </a:t>
                      </a:r>
                      <a:r>
                        <a:rPr lang="fr-FR" sz="2800" b="1" u="sng" dirty="0">
                          <a:solidFill>
                            <a:schemeClr val="bg1"/>
                          </a:solidFill>
                        </a:rPr>
                        <a:t>2n</a:t>
                      </a:r>
                      <a:r>
                        <a:rPr lang="fr-FR" sz="2800" b="1" u="sng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fr-FR" sz="2400" b="1" u="sng" dirty="0">
                        <a:solidFill>
                          <a:schemeClr val="bg1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>
                        <a:spcAft>
                          <a:spcPts val="0"/>
                        </a:spcAft>
                      </a:pPr>
                      <a:r>
                        <a:rPr lang="fr-FR" sz="2800" b="1">
                          <a:solidFill>
                            <a:srgbClr val="CC0099"/>
                          </a:solidFill>
                        </a:rPr>
                        <a:t>2</a:t>
                      </a:r>
                      <a:endParaRPr lang="fr-FR" sz="2400" b="1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800" b="1">
                          <a:solidFill>
                            <a:srgbClr val="CC0099"/>
                          </a:solidFill>
                        </a:rPr>
                        <a:t>8</a:t>
                      </a:r>
                      <a:endParaRPr lang="fr-FR" sz="2400" b="1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0">
                        <a:spcAft>
                          <a:spcPts val="0"/>
                        </a:spcAft>
                      </a:pPr>
                      <a:r>
                        <a:rPr lang="fr-FR" sz="2800" b="1" dirty="0">
                          <a:solidFill>
                            <a:srgbClr val="CC0099"/>
                          </a:solidFill>
                        </a:rPr>
                        <a:t>18</a:t>
                      </a:r>
                      <a:endParaRPr lang="fr-FR" sz="2400" b="1" dirty="0">
                        <a:solidFill>
                          <a:srgbClr val="CC0099"/>
                        </a:solidFill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Rectangle à coins arrondis 16"/>
          <p:cNvSpPr/>
          <p:nvPr/>
        </p:nvSpPr>
        <p:spPr>
          <a:xfrm>
            <a:off x="1428728" y="6215082"/>
            <a:ext cx="1143008" cy="4286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A" sz="2000" b="1" dirty="0"/>
              <a:t>08</a:t>
            </a:r>
            <a:endParaRPr lang="fr-FR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</TotalTime>
  <Words>771</Words>
  <Application>Microsoft Office PowerPoint</Application>
  <PresentationFormat>On-screen Show (4:3)</PresentationFormat>
  <Paragraphs>135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ae_AlHor</vt:lpstr>
      <vt:lpstr>Arial</vt:lpstr>
      <vt:lpstr>Calibri</vt:lpstr>
      <vt:lpstr>Tahoma</vt:lpstr>
      <vt:lpstr>Times New Roman</vt:lpstr>
      <vt:lpstr>Thème Office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cp:lastModifiedBy>FUTSY-3180</cp:lastModifiedBy>
  <cp:revision>101</cp:revision>
  <dcterms:modified xsi:type="dcterms:W3CDTF">2021-10-09T15:57:52Z</dcterms:modified>
</cp:coreProperties>
</file>