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83" r:id="rId2"/>
    <p:sldId id="267" r:id="rId3"/>
    <p:sldId id="273" r:id="rId4"/>
    <p:sldId id="261" r:id="rId5"/>
    <p:sldId id="266" r:id="rId6"/>
    <p:sldId id="269" r:id="rId7"/>
    <p:sldId id="265" r:id="rId8"/>
    <p:sldId id="263" r:id="rId9"/>
    <p:sldId id="270" r:id="rId10"/>
    <p:sldId id="271" r:id="rId11"/>
    <p:sldId id="258" r:id="rId12"/>
    <p:sldId id="259" r:id="rId13"/>
    <p:sldId id="272" r:id="rId14"/>
    <p:sldId id="28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0066"/>
    <a:srgbClr val="CC99FF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09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BBCDC3-1B7B-4377-AFCC-0489EAE68C35}" type="datetimeFigureOut">
              <a:rPr lang="fr-FR" smtClean="0"/>
              <a:pPr/>
              <a:t>09/10/2021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C080A-8BF6-446F-B01B-0ABEB3F62D5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080A-8BF6-446F-B01B-0ABEB3F62D5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Soumia2008\Bureau\imgres_fichiers\___data\b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57232"/>
            <a:ext cx="6911392" cy="4643470"/>
          </a:xfrm>
          <a:prstGeom prst="round2DiagRect">
            <a:avLst>
              <a:gd name="adj1" fmla="val 16667"/>
              <a:gd name="adj2" fmla="val 0"/>
            </a:avLst>
          </a:prstGeom>
          <a:ln w="2540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929190" y="1571612"/>
            <a:ext cx="37147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من أجل 18 ≥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Z</a:t>
            </a:r>
            <a:r>
              <a:rPr lang="ar-DZ" sz="3200" b="1" dirty="0">
                <a:solidFill>
                  <a:srgbClr val="660066"/>
                </a:solidFill>
              </a:rPr>
              <a:t> ≥</a:t>
            </a:r>
            <a:r>
              <a:rPr lang="fr-FR" sz="3200" b="1" dirty="0">
                <a:solidFill>
                  <a:srgbClr val="660066"/>
                </a:solidFill>
              </a:rPr>
              <a:t> </a:t>
            </a:r>
            <a:r>
              <a:rPr lang="ar-DZ" sz="3200" b="1" dirty="0">
                <a:solidFill>
                  <a:srgbClr val="660066"/>
                </a:solidFill>
              </a:rPr>
              <a:t>1</a:t>
            </a:r>
            <a:endParaRPr lang="fr-FR" sz="3200" b="1" dirty="0">
              <a:solidFill>
                <a:srgbClr val="660066"/>
              </a:solidFill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625452" y="2643182"/>
          <a:ext cx="8089952" cy="1285884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1886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إسم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الطبقة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K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L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660066"/>
                          </a:solidFill>
                        </a:rPr>
                        <a:t>M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تتشبع </a:t>
                      </a: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ب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ar-SA" sz="3200" b="1" dirty="0"/>
                        <a:t> الكترونات </a:t>
                      </a:r>
                      <a:endParaRPr lang="fr-FR" sz="2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/>
                        <a:t>الكترونات </a:t>
                      </a: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/>
                        <a:t>الكترونات </a:t>
                      </a: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57422" y="4286256"/>
            <a:ext cx="6357918" cy="2000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4000" u="sng" dirty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قواعد التوزيع :</a:t>
            </a:r>
            <a:endParaRPr lang="fr-FR" sz="4000" u="sng" dirty="0">
              <a:solidFill>
                <a:srgbClr val="CC0099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1- تملأ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2- عندما تتشبع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3- عندما تتشبع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ar-DZ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Businesswoman Writing with a Large/Over sized Penc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315074"/>
            <a:ext cx="2094261" cy="2400074"/>
          </a:xfrm>
          <a:prstGeom prst="rect">
            <a:avLst/>
          </a:prstGeom>
          <a:noFill/>
        </p:spPr>
      </p:pic>
      <p:sp>
        <p:nvSpPr>
          <p:cNvPr id="7" name="Rectangle à coins arrondis 6"/>
          <p:cNvSpPr/>
          <p:nvPr/>
        </p:nvSpPr>
        <p:spPr>
          <a:xfrm>
            <a:off x="2214546" y="6357958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09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642910" y="2214554"/>
            <a:ext cx="3929090" cy="3852874"/>
            <a:chOff x="3276600" y="2514600"/>
            <a:chExt cx="3124200" cy="31242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4648200" y="3886200"/>
              <a:ext cx="381000" cy="381000"/>
            </a:xfrm>
            <a:prstGeom prst="ellipse">
              <a:avLst/>
            </a:prstGeom>
            <a:solidFill>
              <a:srgbClr val="FD36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4038600" y="3276600"/>
              <a:ext cx="1600200" cy="1600200"/>
              <a:chOff x="2544" y="2064"/>
              <a:chExt cx="1008" cy="1008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1008" cy="10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3435" y="22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657600" y="2895600"/>
              <a:ext cx="2362200" cy="2362200"/>
              <a:chOff x="2304" y="1824"/>
              <a:chExt cx="1488" cy="1488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488" cy="14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 rot="-3067935">
                <a:off x="2645" y="316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 rot="-3067935">
                <a:off x="2458" y="301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 rot="-3067935">
                <a:off x="3578" y="20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 rot="-3067935">
                <a:off x="3392" y="18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 rot="-3067935">
                <a:off x="3515" y="300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 rot="-3067935">
                <a:off x="3635" y="285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 rot="-3067935">
                <a:off x="2394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 rot="-3067935">
                <a:off x="2514" y="195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3276600" y="2514600"/>
              <a:ext cx="3124200" cy="3124200"/>
              <a:chOff x="2064" y="1584"/>
              <a:chExt cx="1968" cy="1968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872" cy="18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20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Oval 24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نمذجة التوزيع الالكتروني 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3929058" y="1571612"/>
          <a:ext cx="2009196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2" imgW="330057" imgH="241195" progId="Equation.DSMT4">
                  <p:embed/>
                </p:oleObj>
              </mc:Choice>
              <mc:Fallback>
                <p:oleObj name="Equation" r:id="rId2" imgW="330057" imgH="241195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571612"/>
                        <a:ext cx="2009196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143504" y="4000504"/>
          <a:ext cx="3000396" cy="84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4" imgW="977760" imgH="279360" progId="Equation.DSMT4">
                  <p:embed/>
                </p:oleObj>
              </mc:Choice>
              <mc:Fallback>
                <p:oleObj name="Equation" r:id="rId4" imgW="9777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000504"/>
                        <a:ext cx="3000396" cy="844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5572132" y="2786058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C0099"/>
                </a:solidFill>
              </a:rPr>
              <a:t>Z=18</a:t>
            </a:r>
            <a:r>
              <a:rPr lang="ar-SA" sz="3200" b="1" dirty="0"/>
              <a:t> </a:t>
            </a:r>
            <a:r>
              <a:rPr lang="ar-SA" sz="3200" b="1" dirty="0" err="1"/>
              <a:t>الكترون</a:t>
            </a:r>
            <a:r>
              <a:rPr lang="ar-SA" sz="3200" b="1" dirty="0"/>
              <a:t>  </a:t>
            </a:r>
            <a:endParaRPr lang="fr-FR" sz="32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43504" y="5357826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b="1" dirty="0"/>
              <a:t>مداره </a:t>
            </a:r>
            <a:r>
              <a:rPr lang="ar-SA" sz="3200" b="1" dirty="0" err="1"/>
              <a:t>الاخير</a:t>
            </a:r>
            <a:r>
              <a:rPr lang="ar-SA" sz="3200" b="1" dirty="0"/>
              <a:t> </a:t>
            </a:r>
            <a:r>
              <a:rPr lang="ar-SA" sz="3200" b="1" dirty="0">
                <a:solidFill>
                  <a:srgbClr val="CC0099"/>
                </a:solidFill>
              </a:rPr>
              <a:t>مشبع</a:t>
            </a:r>
            <a:r>
              <a:rPr lang="ar-SA" sz="3200" b="1" dirty="0"/>
              <a:t> </a:t>
            </a:r>
            <a:endParaRPr lang="fr-FR" sz="3200" b="1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10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57224" y="3643314"/>
            <a:ext cx="7358114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نقول عن طبقة إلكترونية أنها مشبعة إذا احتوت على عددها الأقصى من الإلكترونات .</a:t>
            </a:r>
            <a:endParaRPr kumimoji="0" 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2285992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نسمي الطبقة الإلكترونية الأخيرة بالطبقة الخارجية </a:t>
            </a:r>
            <a:r>
              <a:rPr lang="ar-DZ" sz="2800" b="1" dirty="0" err="1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و</a:t>
            </a:r>
            <a:r>
              <a:rPr lang="ar-DZ" sz="2800" b="1" dirty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 تسمى الطبقات الأخرى بالطبقات الداخلية 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500166" y="857232"/>
            <a:ext cx="5786478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ملاحظات</a:t>
            </a:r>
            <a:endParaRPr lang="fr-FR" sz="60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5072074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>
                <a:latin typeface="ae_AlHor" charset="0"/>
                <a:ea typeface="Times New Roman" pitchFamily="18" charset="0"/>
                <a:cs typeface="Arial" pitchFamily="34" charset="0"/>
              </a:rPr>
              <a:t>الإلكترونات التي تنتمي إلى الطبقة الخارجية تسمى إلكترونات التكافؤ .</a:t>
            </a:r>
            <a:endParaRPr lang="fr-FR" sz="2800" b="1" dirty="0"/>
          </a:p>
        </p:txBody>
      </p:sp>
      <p:sp>
        <p:nvSpPr>
          <p:cNvPr id="8" name="Double flèche verticale 7"/>
          <p:cNvSpPr/>
          <p:nvPr/>
        </p:nvSpPr>
        <p:spPr bwMode="auto">
          <a:xfrm>
            <a:off x="8215338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Double flèche verticale 9"/>
          <p:cNvSpPr/>
          <p:nvPr/>
        </p:nvSpPr>
        <p:spPr bwMode="auto">
          <a:xfrm>
            <a:off x="8286776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Double flèche verticale 10"/>
          <p:cNvSpPr/>
          <p:nvPr/>
        </p:nvSpPr>
        <p:spPr bwMode="auto">
          <a:xfrm>
            <a:off x="8286776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Double flèche verticale 11"/>
          <p:cNvSpPr/>
          <p:nvPr/>
        </p:nvSpPr>
        <p:spPr bwMode="auto">
          <a:xfrm>
            <a:off x="8072462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Double flèche verticale 12"/>
          <p:cNvSpPr/>
          <p:nvPr/>
        </p:nvSpPr>
        <p:spPr bwMode="auto">
          <a:xfrm>
            <a:off x="8143900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Double flèche verticale 13"/>
          <p:cNvSpPr/>
          <p:nvPr/>
        </p:nvSpPr>
        <p:spPr bwMode="auto">
          <a:xfrm>
            <a:off x="8143900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11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  <p:sp>
        <p:nvSpPr>
          <p:cNvPr id="6" name="Rectangle 5"/>
          <p:cNvSpPr/>
          <p:nvPr/>
        </p:nvSpPr>
        <p:spPr>
          <a:xfrm>
            <a:off x="71406" y="6191928"/>
            <a:ext cx="892971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800" b="1" dirty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الاستاذة: سمية عبد الصمد                     ثانوية نجاي عثمان المعذر </a:t>
            </a:r>
            <a:endParaRPr lang="fr-FR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714620"/>
            <a:ext cx="8643966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ar-DZ" sz="3200" b="1" dirty="0"/>
              <a:t>أعط التوزيع الإلكتروني </a:t>
            </a:r>
            <a:r>
              <a:rPr lang="ar-DZ" sz="3200" b="1" dirty="0" err="1"/>
              <a:t>للشوارد</a:t>
            </a:r>
            <a:r>
              <a:rPr lang="ar-DZ" sz="3200" b="1" dirty="0"/>
              <a:t> الآتية :</a:t>
            </a:r>
            <a:r>
              <a:rPr lang="fr-FR" sz="3200" b="1" dirty="0"/>
              <a:t> </a:t>
            </a:r>
            <a:endParaRPr lang="ar-SA" sz="3200" b="1" dirty="0"/>
          </a:p>
          <a:p>
            <a:pPr algn="r">
              <a:lnSpc>
                <a:spcPct val="150000"/>
              </a:lnSpc>
            </a:pPr>
            <a:r>
              <a:rPr lang="fr-FR" sz="3600" b="1" dirty="0">
                <a:solidFill>
                  <a:srgbClr val="CC0099"/>
                </a:solidFill>
              </a:rPr>
              <a:t>Na</a:t>
            </a:r>
            <a:r>
              <a:rPr lang="fr-FR" sz="3600" b="1" baseline="30000" dirty="0">
                <a:solidFill>
                  <a:srgbClr val="CC0099"/>
                </a:solidFill>
              </a:rPr>
              <a:t>+</a:t>
            </a:r>
            <a:r>
              <a:rPr lang="ar-DZ" sz="3600" b="1" dirty="0">
                <a:solidFill>
                  <a:srgbClr val="CC0099"/>
                </a:solidFill>
              </a:rPr>
              <a:t>، </a:t>
            </a:r>
            <a:r>
              <a:rPr lang="fr-FR" sz="3600" b="1" dirty="0">
                <a:solidFill>
                  <a:srgbClr val="CC0099"/>
                </a:solidFill>
              </a:rPr>
              <a:t>K</a:t>
            </a:r>
            <a:r>
              <a:rPr lang="fr-FR" sz="3600" b="1" baseline="30000" dirty="0">
                <a:solidFill>
                  <a:srgbClr val="CC0099"/>
                </a:solidFill>
              </a:rPr>
              <a:t>+</a:t>
            </a:r>
            <a:r>
              <a:rPr lang="fr-FR" sz="3600" b="1" dirty="0">
                <a:solidFill>
                  <a:srgbClr val="CC0099"/>
                </a:solidFill>
              </a:rPr>
              <a:t>  </a:t>
            </a:r>
            <a:r>
              <a:rPr lang="ar-DZ" sz="3600" b="1" dirty="0">
                <a:solidFill>
                  <a:srgbClr val="CC0099"/>
                </a:solidFill>
              </a:rPr>
              <a:t>، </a:t>
            </a:r>
            <a:r>
              <a:rPr lang="fr-FR" sz="3600" b="1" dirty="0">
                <a:solidFill>
                  <a:srgbClr val="CC0099"/>
                </a:solidFill>
              </a:rPr>
              <a:t>O</a:t>
            </a:r>
            <a:r>
              <a:rPr lang="fr-FR" sz="3600" b="1" baseline="30000" dirty="0">
                <a:solidFill>
                  <a:srgbClr val="CC0099"/>
                </a:solidFill>
              </a:rPr>
              <a:t>2-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S</a:t>
            </a:r>
            <a:r>
              <a:rPr lang="fr-FR" sz="3600" b="1" baseline="30000" dirty="0">
                <a:solidFill>
                  <a:srgbClr val="CC0099"/>
                </a:solidFill>
              </a:rPr>
              <a:t>2-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F</a:t>
            </a:r>
            <a:r>
              <a:rPr lang="fr-FR" sz="3600" b="1" baseline="30000" dirty="0">
                <a:solidFill>
                  <a:srgbClr val="CC0099"/>
                </a:solidFill>
              </a:rPr>
              <a:t>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Cl</a:t>
            </a:r>
            <a:r>
              <a:rPr lang="fr-FR" sz="3600" b="1" baseline="30000" dirty="0">
                <a:solidFill>
                  <a:srgbClr val="CC0099"/>
                </a:solidFill>
              </a:rPr>
              <a:t>-</a:t>
            </a:r>
            <a:r>
              <a:rPr lang="fr-FR" sz="3600" b="1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Mg</a:t>
            </a:r>
            <a:r>
              <a:rPr lang="fr-FR" sz="3600" b="1" baseline="30000" dirty="0">
                <a:solidFill>
                  <a:srgbClr val="CC0099"/>
                </a:solidFill>
              </a:rPr>
              <a:t>2+</a:t>
            </a:r>
            <a:r>
              <a:rPr lang="fr-FR" sz="3600" b="1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 ، </a:t>
            </a:r>
            <a:r>
              <a:rPr lang="fr-FR" sz="3600" b="1" dirty="0">
                <a:solidFill>
                  <a:srgbClr val="CC0099"/>
                </a:solidFill>
              </a:rPr>
              <a:t>Ca</a:t>
            </a:r>
            <a:r>
              <a:rPr lang="fr-FR" sz="3600" b="1" baseline="30000" dirty="0">
                <a:solidFill>
                  <a:srgbClr val="CC0099"/>
                </a:solidFill>
              </a:rPr>
              <a:t>2+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Al</a:t>
            </a:r>
            <a:r>
              <a:rPr lang="fr-FR" sz="3600" b="1" baseline="30000" dirty="0">
                <a:solidFill>
                  <a:srgbClr val="CC0099"/>
                </a:solidFill>
              </a:rPr>
              <a:t>3+</a:t>
            </a:r>
            <a:r>
              <a:rPr lang="ar-DZ" sz="3600" b="1" baseline="30000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.</a:t>
            </a:r>
            <a:endParaRPr lang="fr-FR" sz="3600" b="1" dirty="0">
              <a:solidFill>
                <a:srgbClr val="CC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1285860"/>
            <a:ext cx="457203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تقويم 02</a:t>
            </a:r>
            <a:endParaRPr lang="fr-FR" sz="60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13</a:t>
            </a:r>
            <a:endParaRPr lang="fr-FR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357430"/>
            <a:ext cx="786946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8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Andalus" pitchFamily="2" charset="-78"/>
              </a:rPr>
              <a:t>الجدول الدوري للعناصر</a:t>
            </a:r>
            <a:endParaRPr lang="fr-FR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14</a:t>
            </a:r>
            <a:endParaRPr lang="fr-FR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1544785"/>
            <a:ext cx="757242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 rtl="1">
              <a:buBlip>
                <a:blip r:embed="rId2"/>
              </a:buBlip>
            </a:pPr>
            <a:r>
              <a:rPr lang="ar-SA" sz="2400" b="1" dirty="0"/>
              <a:t> </a:t>
            </a:r>
            <a:r>
              <a:rPr lang="ar-DZ" sz="2200" b="1" dirty="0"/>
              <a:t>سنــــة </a:t>
            </a:r>
            <a:r>
              <a:rPr lang="ar-DZ" sz="2200" b="1" dirty="0">
                <a:solidFill>
                  <a:srgbClr val="CC0099"/>
                </a:solidFill>
              </a:rPr>
              <a:t>1869</a:t>
            </a:r>
            <a:r>
              <a:rPr lang="ar-DZ" sz="2200" b="1" dirty="0"/>
              <a:t> اقترح </a:t>
            </a:r>
            <a:r>
              <a:rPr lang="ar-DZ" sz="2200" b="1" u="sng" dirty="0">
                <a:solidFill>
                  <a:srgbClr val="CC0099"/>
                </a:solidFill>
              </a:rPr>
              <a:t>العالم الروسي </a:t>
            </a:r>
            <a:r>
              <a:rPr lang="ar-DZ" sz="2200" b="1" u="sng" dirty="0" err="1">
                <a:solidFill>
                  <a:srgbClr val="CC0099"/>
                </a:solidFill>
              </a:rPr>
              <a:t>مندلياف</a:t>
            </a:r>
            <a:r>
              <a:rPr lang="ar-DZ" sz="2200" b="1" u="sng" dirty="0">
                <a:solidFill>
                  <a:srgbClr val="CC0099"/>
                </a:solidFill>
              </a:rPr>
              <a:t> </a:t>
            </a:r>
            <a:r>
              <a:rPr lang="ar-DZ" sz="2200" b="1" dirty="0"/>
              <a:t>ترتيب العناصر في جدول حسب خواصها الفيزيائية </a:t>
            </a:r>
            <a:r>
              <a:rPr lang="ar-DZ" sz="2200" b="1" dirty="0" err="1"/>
              <a:t>و</a:t>
            </a:r>
            <a:r>
              <a:rPr lang="ar-DZ" sz="2200" b="1" dirty="0"/>
              <a:t> الكيميائية وفق كتلتها الدرية تصاعديا فلاحظ ظهور دورية منتظمة في تشابه تلك الخصائص فترك خانات فارغة لعناصر لم تعرف بعد مع التنبؤ بخصائصها </a:t>
            </a:r>
            <a:r>
              <a:rPr lang="ar-DZ" sz="2200" b="1" dirty="0" err="1"/>
              <a:t>و</a:t>
            </a:r>
            <a:r>
              <a:rPr lang="ar-DZ" sz="2200" b="1" dirty="0"/>
              <a:t> التي اكتشفت بعد دلك </a:t>
            </a:r>
            <a:r>
              <a:rPr lang="ar-DZ" sz="2200" b="1" dirty="0" err="1"/>
              <a:t>و</a:t>
            </a:r>
            <a:r>
              <a:rPr lang="ar-DZ" sz="2200" b="1" dirty="0"/>
              <a:t> كانت تتميز فعلا بتلك الخصائص مما جعل من جدول </a:t>
            </a:r>
            <a:r>
              <a:rPr lang="ar-DZ" sz="2200" b="1" dirty="0" err="1"/>
              <a:t>مندلييف</a:t>
            </a:r>
            <a:r>
              <a:rPr lang="ar-DZ" sz="2200" b="1" dirty="0"/>
              <a:t> الجدول المعتمد لترتيب العناصر . </a:t>
            </a:r>
            <a:endParaRPr lang="ar-SA" sz="2200" b="1" dirty="0"/>
          </a:p>
          <a:p>
            <a:pPr algn="just" rtl="1">
              <a:buBlip>
                <a:blip r:embed="rId2"/>
              </a:buBlip>
            </a:pPr>
            <a:r>
              <a:rPr lang="ar-DZ" sz="2200" b="1" dirty="0"/>
              <a:t> سنـــــــــة </a:t>
            </a:r>
            <a:r>
              <a:rPr lang="ar-DZ" sz="2200" b="1" dirty="0">
                <a:solidFill>
                  <a:srgbClr val="CC0099"/>
                </a:solidFill>
              </a:rPr>
              <a:t>1904</a:t>
            </a:r>
            <a:r>
              <a:rPr lang="ar-DZ" sz="2200" b="1" dirty="0"/>
              <a:t> تمكن </a:t>
            </a:r>
            <a:r>
              <a:rPr lang="ar-DZ" sz="2200" b="1" u="sng" dirty="0">
                <a:solidFill>
                  <a:srgbClr val="CC0099"/>
                </a:solidFill>
              </a:rPr>
              <a:t>العالم موصلي </a:t>
            </a:r>
            <a:r>
              <a:rPr lang="ar-DZ" sz="2200" b="1" dirty="0"/>
              <a:t>إيجاد العلاقة بين العدد الدري </a:t>
            </a:r>
            <a:r>
              <a:rPr lang="ar-DZ" sz="2200" b="1" dirty="0" err="1"/>
              <a:t>و</a:t>
            </a:r>
            <a:r>
              <a:rPr lang="ar-DZ" sz="2200" b="1" dirty="0"/>
              <a:t> نصف قطر الدرة ونتيجة لاكتشاف الرقم الدري</a:t>
            </a:r>
            <a:r>
              <a:rPr lang="ar-SA" sz="2200" b="1" dirty="0"/>
              <a:t>.</a:t>
            </a:r>
          </a:p>
          <a:p>
            <a:pPr algn="just" rtl="1">
              <a:buBlip>
                <a:blip r:embed="rId2"/>
              </a:buBlip>
            </a:pPr>
            <a:r>
              <a:rPr lang="ar-DZ" sz="2200" b="1" dirty="0"/>
              <a:t> سنـــــة </a:t>
            </a:r>
            <a:r>
              <a:rPr lang="ar-DZ" sz="2200" b="1" dirty="0">
                <a:solidFill>
                  <a:srgbClr val="CC0099"/>
                </a:solidFill>
              </a:rPr>
              <a:t>1913</a:t>
            </a:r>
            <a:r>
              <a:rPr lang="ar-DZ" sz="2200" b="1" dirty="0"/>
              <a:t> تمكن العالم </a:t>
            </a:r>
            <a:r>
              <a:rPr lang="ar-DZ" sz="2200" b="1" dirty="0" err="1"/>
              <a:t>سبورغ</a:t>
            </a:r>
            <a:r>
              <a:rPr lang="ar-DZ" sz="2200" b="1" dirty="0"/>
              <a:t>  </a:t>
            </a:r>
            <a:r>
              <a:rPr lang="ar-DZ" sz="2200" b="1" dirty="0">
                <a:solidFill>
                  <a:srgbClr val="CC0099"/>
                </a:solidFill>
              </a:rPr>
              <a:t>1945</a:t>
            </a:r>
            <a:r>
              <a:rPr lang="ar-DZ" sz="2200" b="1" dirty="0"/>
              <a:t> من </a:t>
            </a:r>
            <a:r>
              <a:rPr lang="ar-DZ" sz="2200" b="1" dirty="0" err="1"/>
              <a:t>اثباث</a:t>
            </a:r>
            <a:r>
              <a:rPr lang="ar-DZ" sz="2200" b="1" dirty="0"/>
              <a:t> أن الجدول الدوري المعتمد يتوافق تماما مع تزايد الرقم الدري .</a:t>
            </a:r>
            <a:endParaRPr lang="fr-F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28596" y="285728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نبذة تاريخية عن محاولات التصنيف 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27650" name="Picture 2" descr="D:\الثانوية -دروس و ملفات\الثانوية التقنية البشير الابراهيمي باتنة 2011\photo\BackToSchoo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2718771" cy="2293047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7643834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15</a:t>
            </a:r>
            <a:endParaRPr lang="fr-FR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290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تحليل جدول مندليف 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928662" y="1357298"/>
          <a:ext cx="7167993" cy="2183848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91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959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Li 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Ar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Si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Mg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Na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11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28596" y="3714752"/>
            <a:ext cx="842968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يتشكل الجدول الدوري في صيغته البسيطة من 8 أعمدة </a:t>
            </a:r>
            <a:r>
              <a:rPr lang="ar-DZ" sz="2000" b="1" dirty="0" err="1">
                <a:solidFill>
                  <a:schemeClr val="accent3">
                    <a:lumMod val="50000"/>
                  </a:schemeClr>
                </a:solidFill>
              </a:rPr>
              <a:t>و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3 سطور ترقم الأعمدة بأرقام رومانية من 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   إلى    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IIIV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   و السطور بالأرقام العربية من 1 إلى 3   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عناصر العمود الواحد تحتوي على نفس عدد الإلكترونات في المدار الأخير يستلزم أن رقم العمود يدل على عدد الإلكترونات في المدار الأخير .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عناصر السطر الواحد تحتوي على نفس عدد الطبقات يستلزم أن رقم السطر يدل على عدد المدارات.  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16</a:t>
            </a:r>
            <a:endParaRPr lang="fr-FR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785926"/>
            <a:ext cx="857252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يحتوي الجدول الدوري للعناصر على عائلات أهمها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المعادن القلوية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ar-DZ" sz="2000" b="1" dirty="0"/>
              <a:t>هي العناصر التي تنتمي للعمود الأول وهي رخوة  ، خفيفة  ،  تشبه الفضةلاتوجد في الطبيعة منفردة بل مرتبطة مع عناصر أخرى تشكل أجساما مركبة 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المعادن القلوية الترابية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عناصر العمود الثاني </a:t>
            </a:r>
            <a:r>
              <a:rPr lang="ar-DZ" sz="2000" b="1" dirty="0" err="1"/>
              <a:t>و</a:t>
            </a:r>
            <a:r>
              <a:rPr lang="ar-DZ" sz="2000" b="1" dirty="0"/>
              <a:t> هي أجسام صلبة رمادية اللون تشبه المعادن القلوية.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err="1">
                <a:solidFill>
                  <a:srgbClr val="CC0099"/>
                </a:solidFill>
              </a:rPr>
              <a:t>الهالوجينات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العناصر الموجودة في العمود ما قبل الأخير أي   العمود   </a:t>
            </a:r>
            <a:r>
              <a:rPr lang="fr-FR" sz="2000" b="1" dirty="0"/>
              <a:t>VII</a:t>
            </a:r>
            <a:r>
              <a:rPr lang="ar-DZ" sz="2000" b="1" dirty="0"/>
              <a:t>   وهي كثيرة النشاط،</a:t>
            </a:r>
            <a:r>
              <a:rPr lang="ar-DZ" sz="2000" b="1" dirty="0" err="1"/>
              <a:t>إسمها</a:t>
            </a:r>
            <a:r>
              <a:rPr lang="ar-DZ" sz="2000" b="1" dirty="0"/>
              <a:t> مشتق من كلمة إغريقية تعني « مولدات الأملاح »، فإذا اتحدت مع عناصر المعادن القلوية شكلت أملاحا، </a:t>
            </a:r>
            <a:r>
              <a:rPr lang="ar-DZ" sz="2000" b="1" dirty="0" err="1"/>
              <a:t>و</a:t>
            </a:r>
            <a:r>
              <a:rPr lang="ar-DZ" sz="2000" b="1" dirty="0"/>
              <a:t> إذا اتحدت مع  </a:t>
            </a:r>
            <a:r>
              <a:rPr lang="ar-DZ" sz="2000" b="1" dirty="0" err="1"/>
              <a:t>الهيدرجين</a:t>
            </a:r>
            <a:r>
              <a:rPr lang="ar-DZ" sz="2000" b="1" dirty="0"/>
              <a:t> شكلت أحماضا.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الغازات النادرة- الغازات الخاملة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العناصر المنتمية للعمود الأخير أي العمود </a:t>
            </a:r>
            <a:r>
              <a:rPr lang="fr-FR" sz="2000" b="1" dirty="0"/>
              <a:t>VIII</a:t>
            </a:r>
            <a:r>
              <a:rPr lang="ar-DZ" sz="2000" b="1" dirty="0"/>
              <a:t> . طبقتها السطحية مشبعة مما يجعلها أكثر استقرار. وهي خاملة أي غير نشيطة . و ليس لها لون في الحالة الطبيعية. </a:t>
            </a:r>
            <a:endParaRPr lang="ar-SA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 </a:t>
            </a:r>
            <a:endParaRPr lang="ar-SA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428604"/>
            <a:ext cx="6286544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بعض العائلات الكميائية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33796" name="Picture 4" descr="D:\الثانوية -دروس و ملفات\الثانوية التقنية البشير الابراهيمي باتنة 2011\photo\banner_chemistry.gif"/>
          <p:cNvPicPr>
            <a:picLocks noChangeAspect="1" noChangeArrowheads="1"/>
          </p:cNvPicPr>
          <p:nvPr/>
        </p:nvPicPr>
        <p:blipFill>
          <a:blip r:embed="rId2"/>
          <a:srcRect r="52116"/>
          <a:stretch>
            <a:fillRect/>
          </a:stretch>
        </p:blipFill>
        <p:spPr bwMode="auto">
          <a:xfrm>
            <a:off x="7000892" y="71414"/>
            <a:ext cx="1643074" cy="1679373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86520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17</a:t>
            </a:r>
            <a:endParaRPr lang="fr-FR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14348" y="5127981"/>
            <a:ext cx="80724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DZ" sz="2000" b="1" dirty="0"/>
              <a:t>تعريف الكهروسلبية : هي ميل الذرات لفقدان إلكترون أو أكثر المتواجدة في الطبقة السطحية </a:t>
            </a:r>
            <a:endParaRPr lang="fr-FR" sz="2000" b="1" dirty="0"/>
          </a:p>
          <a:p>
            <a:pPr algn="r" rtl="1"/>
            <a:r>
              <a:rPr lang="ar-DZ" sz="2000" b="1" dirty="0"/>
              <a:t>تعريف الكهروجابية: هي ميل الذرات لاكتساب الإلكترونـات</a:t>
            </a:r>
            <a:endParaRPr lang="ar-SA" sz="2000" b="1" dirty="0"/>
          </a:p>
          <a:p>
            <a:pPr algn="r" rtl="1"/>
            <a:r>
              <a:rPr lang="ar-SA" sz="2000" b="1" dirty="0">
                <a:solidFill>
                  <a:srgbClr val="CC0099"/>
                </a:solidFill>
              </a:rPr>
              <a:t>مثلا:....هات </a:t>
            </a:r>
            <a:r>
              <a:rPr lang="ar-SA" sz="2000" b="1" dirty="0" err="1">
                <a:solidFill>
                  <a:srgbClr val="CC0099"/>
                </a:solidFill>
              </a:rPr>
              <a:t>امثلة</a:t>
            </a:r>
            <a:endParaRPr lang="fr-FR" sz="2000" b="1" dirty="0">
              <a:solidFill>
                <a:srgbClr val="CC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752" y="1373675"/>
            <a:ext cx="3857652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تكافؤ ذرة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4143380"/>
            <a:ext cx="5286412" cy="70788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DZ" sz="4000" dirty="0"/>
              <a:t> </a:t>
            </a:r>
            <a:r>
              <a:rPr lang="ar-DZ" sz="4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الكهروسلبية </a:t>
            </a:r>
            <a:r>
              <a:rPr lang="ar-DZ" sz="4000" dirty="0" err="1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و</a:t>
            </a:r>
            <a:r>
              <a:rPr lang="ar-DZ" sz="4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الكهروجابية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1071538" y="2571744"/>
            <a:ext cx="77153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ar-DZ" sz="2000" b="1" dirty="0"/>
              <a:t>يعبر عن عدد الالكترونات التي يمكن أن تفقدها الذرة أو تكسبها لتحصل على طبقة خارجية مشبعة.  </a:t>
            </a:r>
            <a:endParaRPr lang="ar-SA" sz="2000" b="1" dirty="0"/>
          </a:p>
          <a:p>
            <a:pPr algn="r" rtl="1"/>
            <a:r>
              <a:rPr lang="ar-SA" sz="2000" b="1" dirty="0">
                <a:solidFill>
                  <a:srgbClr val="CC0099"/>
                </a:solidFill>
              </a:rPr>
              <a:t>مثلا:.....هات أمثلة </a:t>
            </a:r>
            <a:endParaRPr lang="fr-FR" sz="2000" b="1" dirty="0">
              <a:solidFill>
                <a:srgbClr val="CC0099"/>
              </a:solidFill>
            </a:endParaRPr>
          </a:p>
        </p:txBody>
      </p:sp>
      <p:pic>
        <p:nvPicPr>
          <p:cNvPr id="34818" name="Picture 2" descr="D:\الثانوية -دروس و ملفات\الثانوية التقنية البشير الابراهيمي باتنة 2011\photo\img2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2873848" cy="2286016"/>
          </a:xfrm>
          <a:prstGeom prst="rect">
            <a:avLst/>
          </a:prstGeom>
          <a:noFill/>
        </p:spPr>
      </p:pic>
      <p:sp>
        <p:nvSpPr>
          <p:cNvPr id="12" name="Rectangle à coins arrondis 11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18</a:t>
            </a:r>
            <a:endParaRPr lang="fr-FR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143116"/>
            <a:ext cx="750878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96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التوزيع الإلكتروني</a:t>
            </a:r>
            <a:endParaRPr lang="fr-FR" sz="9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01</a:t>
            </a:r>
            <a:endParaRPr lang="fr-FR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08" y="500042"/>
            <a:ext cx="5286412" cy="110799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نتيجة</a:t>
            </a:r>
            <a:r>
              <a:rPr lang="ar-SA" sz="54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1928802"/>
            <a:ext cx="685804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 III  II  I </a:t>
            </a:r>
            <a:r>
              <a:rPr lang="ar-DZ" sz="2400" b="1" dirty="0">
                <a:solidFill>
                  <a:srgbClr val="CC0099"/>
                </a:solidFill>
              </a:rPr>
              <a:t>هي عناصر كهروجابية.</a:t>
            </a:r>
            <a:endParaRPr lang="fr-FR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V  </a:t>
            </a:r>
            <a:r>
              <a:rPr lang="ar-DZ" sz="2400" b="1" dirty="0">
                <a:solidFill>
                  <a:srgbClr val="CC0099"/>
                </a:solidFill>
              </a:rPr>
              <a:t> ، </a:t>
            </a:r>
            <a:r>
              <a:rPr lang="fr-FR" sz="2400" b="1" dirty="0">
                <a:solidFill>
                  <a:srgbClr val="CC0099"/>
                </a:solidFill>
              </a:rPr>
              <a:t>VI</a:t>
            </a:r>
            <a:r>
              <a:rPr lang="ar-DZ" sz="2400" b="1" dirty="0">
                <a:solidFill>
                  <a:srgbClr val="CC0099"/>
                </a:solidFill>
              </a:rPr>
              <a:t> ،  </a:t>
            </a:r>
            <a:r>
              <a:rPr lang="fr-FR" sz="2400" b="1" dirty="0">
                <a:solidFill>
                  <a:srgbClr val="CC0099"/>
                </a:solidFill>
              </a:rPr>
              <a:t>VII</a:t>
            </a:r>
            <a:r>
              <a:rPr lang="ar-DZ" sz="2400" b="1" dirty="0">
                <a:solidFill>
                  <a:srgbClr val="CC0099"/>
                </a:solidFill>
              </a:rPr>
              <a:t> هي عناصر كهروسلبية .</a:t>
            </a:r>
            <a:endParaRPr lang="fr-FR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 I</a:t>
            </a:r>
            <a:r>
              <a:rPr lang="ar-DZ" sz="2400" b="1" dirty="0">
                <a:solidFill>
                  <a:srgbClr val="CC0099"/>
                </a:solidFill>
              </a:rPr>
              <a:t> أكثر كهروسلبية من عناصر العمود </a:t>
            </a:r>
            <a:r>
              <a:rPr lang="fr-FR" sz="2400" b="1" dirty="0">
                <a:solidFill>
                  <a:srgbClr val="CC0099"/>
                </a:solidFill>
              </a:rPr>
              <a:t>II</a:t>
            </a:r>
            <a:r>
              <a:rPr lang="ar-DZ" sz="2400" b="1" dirty="0">
                <a:solidFill>
                  <a:srgbClr val="CC0099"/>
                </a:solidFill>
              </a:rPr>
              <a:t> ، </a:t>
            </a:r>
            <a:endParaRPr lang="ar-SA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و هذه الأخيرة  أكثر كهروسلبية من عناصر العمود </a:t>
            </a:r>
            <a:r>
              <a:rPr lang="fr-FR" sz="2400" b="1" dirty="0">
                <a:solidFill>
                  <a:srgbClr val="CC0099"/>
                </a:solidFill>
              </a:rPr>
              <a:t>III</a:t>
            </a:r>
            <a:r>
              <a:rPr lang="ar-DZ" sz="2400" b="1" dirty="0">
                <a:solidFill>
                  <a:srgbClr val="CC0099"/>
                </a:solidFill>
              </a:rPr>
              <a:t> .. ..وهكذا.</a:t>
            </a:r>
            <a:endParaRPr lang="fr-FR" sz="2400" b="1" dirty="0">
              <a:solidFill>
                <a:srgbClr val="CC0099"/>
              </a:solidFill>
            </a:endParaRPr>
          </a:p>
        </p:txBody>
      </p:sp>
      <p:pic>
        <p:nvPicPr>
          <p:cNvPr id="35842" name="Picture 2" descr="D:\الثانوية -دروس و ملفات\الثانوية التقنية البشير الابراهيمي باتنة 2011\photo\eco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449980"/>
            <a:ext cx="3357586" cy="2336606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750095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19</a:t>
            </a:r>
            <a:endParaRPr lang="fr-FR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1785926"/>
            <a:ext cx="821537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SA" sz="2800" b="1" dirty="0"/>
              <a:t>1</a:t>
            </a:r>
            <a:r>
              <a:rPr lang="ar-DZ" sz="2800" b="1" dirty="0"/>
              <a:t> )- إذا كان الرقم الذري للألمنيوم هو 13 ، بين توزيعه الإلكتروني وكذلك    موقعه   في الجدول الدوري </a:t>
            </a:r>
            <a:r>
              <a:rPr lang="ar-SA" sz="2800" b="1" dirty="0"/>
              <a:t>؟</a:t>
            </a:r>
            <a:r>
              <a:rPr lang="ar-DZ" sz="2800" b="1" dirty="0"/>
              <a:t>.</a:t>
            </a:r>
            <a:endParaRPr lang="fr-FR" sz="2800" b="1" dirty="0"/>
          </a:p>
          <a:p>
            <a:pPr algn="r" rtl="1">
              <a:lnSpc>
                <a:spcPct val="150000"/>
              </a:lnSpc>
            </a:pPr>
            <a:r>
              <a:rPr lang="ar-DZ" sz="2800" b="1" dirty="0"/>
              <a:t>2 )-   يشغل </a:t>
            </a:r>
            <a:r>
              <a:rPr lang="ar-DZ" sz="2800" b="1" dirty="0" err="1"/>
              <a:t>عنصرالخانة</a:t>
            </a:r>
            <a:r>
              <a:rPr lang="ar-DZ" sz="2800" b="1" dirty="0"/>
              <a:t> المعينة بتقاطع العمود </a:t>
            </a:r>
            <a:r>
              <a:rPr lang="fr-FR" sz="2800" b="1" dirty="0"/>
              <a:t>II</a:t>
            </a:r>
            <a:r>
              <a:rPr lang="ar-DZ" sz="2800" b="1" dirty="0"/>
              <a:t>  مع السطر الثاني ،أذكر رقمه الذري ، ما هو هذا العنصر </a:t>
            </a:r>
            <a:endParaRPr lang="fr-FR" sz="2800" b="1" dirty="0"/>
          </a:p>
          <a:p>
            <a:pPr algn="r">
              <a:lnSpc>
                <a:spcPct val="150000"/>
              </a:lnSpc>
            </a:pPr>
            <a:r>
              <a:rPr lang="ar-DZ" sz="2800" b="1" dirty="0"/>
              <a:t>نفس السؤال بالنسبة لعنصر موجود في الخانة الناتجة من تقاطع العمود  </a:t>
            </a:r>
            <a:r>
              <a:rPr lang="fr-FR" sz="2800" b="1" dirty="0"/>
              <a:t>VI</a:t>
            </a:r>
            <a:r>
              <a:rPr lang="ar-DZ" sz="2800" b="1" dirty="0"/>
              <a:t> و السطر الثالث .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000232" y="500042"/>
            <a:ext cx="528641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تقويم تكويني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21</a:t>
            </a:r>
            <a:endParaRPr lang="fr-FR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00100" y="2000240"/>
            <a:ext cx="7286676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ar-SA" sz="138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بنية الذرة </a:t>
            </a:r>
            <a:endParaRPr lang="fr-FR" sz="1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02</a:t>
            </a:r>
            <a:endParaRPr lang="fr-FR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www.huardnet.com/images/expruth.jpg"/>
          <p:cNvPicPr>
            <a:picLocks noChangeAspect="1" noChangeArrowheads="1"/>
          </p:cNvPicPr>
          <p:nvPr/>
        </p:nvPicPr>
        <p:blipFill>
          <a:blip r:embed="rId3"/>
          <a:srcRect l="8750" t="15000" r="8749" b="14999"/>
          <a:stretch>
            <a:fillRect/>
          </a:stretch>
        </p:blipFill>
        <p:spPr bwMode="auto">
          <a:xfrm>
            <a:off x="3357554" y="2357430"/>
            <a:ext cx="5572164" cy="3429024"/>
          </a:xfrm>
          <a:prstGeom prst="rect">
            <a:avLst/>
          </a:prstGeom>
          <a:noFill/>
        </p:spPr>
      </p:pic>
      <p:pic>
        <p:nvPicPr>
          <p:cNvPr id="4" name="Picture 2" descr="http://upload.wikimedia.org/wikipedia/commons/6/6a/Ernest_Rutherfor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6" y="428604"/>
            <a:ext cx="3000364" cy="5357850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4357686" y="285728"/>
            <a:ext cx="4286280" cy="785818"/>
          </a:xfrm>
          <a:prstGeom prst="roundRect">
            <a:avLst>
              <a:gd name="adj" fmla="val 3077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ارنست رذرفورد </a:t>
            </a:r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6148" y="1357298"/>
            <a:ext cx="564357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الذرة مكونة من حيز فراغي كبير يتوسطة جسيم مركزي موجب الشحنة يدعى النواة تدور حولها الكترونات 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03</a:t>
            </a:r>
            <a:endParaRPr lang="fr-FR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42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à coins arrondis 2"/>
          <p:cNvSpPr/>
          <p:nvPr/>
        </p:nvSpPr>
        <p:spPr>
          <a:xfrm>
            <a:off x="3500430" y="357166"/>
            <a:ext cx="4929222" cy="857256"/>
          </a:xfrm>
          <a:prstGeom prst="roundRect">
            <a:avLst>
              <a:gd name="adj" fmla="val 3282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562" y="428604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نيلس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ar-SA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هنريك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دافيد</a:t>
            </a:r>
            <a:r>
              <a:rPr lang="ar-SA" b="1" dirty="0"/>
              <a:t> 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بور </a:t>
            </a:r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2" descr="ملف:Niels Boh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85794"/>
            <a:ext cx="2960858" cy="50006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7554" y="1500174"/>
            <a:ext cx="550069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تُصَوِّرُ نَظَرِيَّةُ بور الذرة  كالمجموعة الشمسية، حيث </a:t>
            </a:r>
          </a:p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النواة في المركز والإلكترونات تدور في مدرات حولها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4820" name="Picture 4" descr="http://www.islamsc.com/up/uploads/images/eslamwa3lemb55c31307d.jpg"/>
          <p:cNvPicPr>
            <a:picLocks noChangeAspect="1" noChangeArrowheads="1"/>
          </p:cNvPicPr>
          <p:nvPr/>
        </p:nvPicPr>
        <p:blipFill>
          <a:blip r:embed="rId4"/>
          <a:srcRect r="13824"/>
          <a:stretch>
            <a:fillRect/>
          </a:stretch>
        </p:blipFill>
        <p:spPr bwMode="auto">
          <a:xfrm>
            <a:off x="3357554" y="2500306"/>
            <a:ext cx="5486427" cy="3381375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04</a:t>
            </a:r>
            <a:endParaRPr lang="fr-FR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fiami.ch/EINSTEIN/img/atome_FR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152" y="2786058"/>
            <a:ext cx="3977797" cy="350046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00034" y="1857364"/>
            <a:ext cx="821537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كيف تتوزع الالكترونات في الذرة ؟</a:t>
            </a:r>
            <a:endParaRPr lang="fr-FR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05</a:t>
            </a:r>
            <a:endParaRPr lang="fr-FR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42976" y="2000240"/>
            <a:ext cx="6643734" cy="21236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6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لتوزيع الالكتروني  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06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1.bp.blogspot.com/_iqwd086zPXo/S7Ch3H0yKlI/AAAAAAAAAj4/wsuNAwpP_lo/s1600/atom_model_04.gif"/>
          <p:cNvPicPr>
            <a:picLocks noChangeAspect="1" noChangeArrowheads="1"/>
          </p:cNvPicPr>
          <p:nvPr/>
        </p:nvPicPr>
        <p:blipFill>
          <a:blip r:embed="rId2"/>
          <a:srcRect l="29221" t="29934" r="28571" b="26829"/>
          <a:stretch>
            <a:fillRect/>
          </a:stretch>
        </p:blipFill>
        <p:spPr bwMode="auto">
          <a:xfrm>
            <a:off x="3643306" y="2571744"/>
            <a:ext cx="1285884" cy="1285884"/>
          </a:xfrm>
          <a:prstGeom prst="rect">
            <a:avLst/>
          </a:prstGeom>
          <a:noFill/>
        </p:spPr>
      </p:pic>
      <p:grpSp>
        <p:nvGrpSpPr>
          <p:cNvPr id="4" name="Groupe 3"/>
          <p:cNvGrpSpPr/>
          <p:nvPr/>
        </p:nvGrpSpPr>
        <p:grpSpPr>
          <a:xfrm>
            <a:off x="3071802" y="2000240"/>
            <a:ext cx="2500330" cy="2428892"/>
            <a:chOff x="3143240" y="2000240"/>
            <a:chExt cx="2500330" cy="2428892"/>
          </a:xfrm>
        </p:grpSpPr>
        <p:sp>
          <p:nvSpPr>
            <p:cNvPr id="5" name="Ellipse 4"/>
            <p:cNvSpPr/>
            <p:nvPr/>
          </p:nvSpPr>
          <p:spPr>
            <a:xfrm>
              <a:off x="3143240" y="2000240"/>
              <a:ext cx="2500330" cy="24288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43372" y="392906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643174" y="1562088"/>
            <a:ext cx="3429024" cy="3295672"/>
            <a:chOff x="2643174" y="1562088"/>
            <a:chExt cx="3429024" cy="3295672"/>
          </a:xfrm>
        </p:grpSpPr>
        <p:sp>
          <p:nvSpPr>
            <p:cNvPr id="8" name="Ellipse 7"/>
            <p:cNvSpPr/>
            <p:nvPr/>
          </p:nvSpPr>
          <p:spPr>
            <a:xfrm>
              <a:off x="2643174" y="1562088"/>
              <a:ext cx="3429024" cy="32956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71934" y="442913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n=2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85984" y="1071546"/>
            <a:ext cx="4214842" cy="4357718"/>
            <a:chOff x="2285984" y="1071546"/>
            <a:chExt cx="4214842" cy="4357718"/>
          </a:xfrm>
        </p:grpSpPr>
        <p:sp>
          <p:nvSpPr>
            <p:cNvPr id="11" name="Ellipse 10"/>
            <p:cNvSpPr/>
            <p:nvPr/>
          </p:nvSpPr>
          <p:spPr>
            <a:xfrm>
              <a:off x="2285984" y="1071546"/>
              <a:ext cx="4214842" cy="43577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000496" y="49291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n=3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785918" y="642918"/>
            <a:ext cx="5214974" cy="5214974"/>
            <a:chOff x="1785918" y="642918"/>
            <a:chExt cx="5214974" cy="5214974"/>
          </a:xfrm>
        </p:grpSpPr>
        <p:sp>
          <p:nvSpPr>
            <p:cNvPr id="14" name="Ellipse 13"/>
            <p:cNvSpPr/>
            <p:nvPr/>
          </p:nvSpPr>
          <p:spPr>
            <a:xfrm>
              <a:off x="1785918" y="642918"/>
              <a:ext cx="5214974" cy="52149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929058" y="542926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n=4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357290" y="133352"/>
            <a:ext cx="6000792" cy="6153168"/>
            <a:chOff x="1428728" y="133352"/>
            <a:chExt cx="6000792" cy="6153168"/>
          </a:xfrm>
        </p:grpSpPr>
        <p:sp>
          <p:nvSpPr>
            <p:cNvPr id="17" name="Ellipse 16"/>
            <p:cNvSpPr/>
            <p:nvPr/>
          </p:nvSpPr>
          <p:spPr>
            <a:xfrm>
              <a:off x="1428728" y="133352"/>
              <a:ext cx="6000792" cy="6153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929058" y="58578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n=5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3500430" y="342900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K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928926" y="441586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286116" y="398723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500298" y="52863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14612" y="484448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9388" y="142852"/>
            <a:ext cx="2571768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</a:t>
            </a:r>
            <a:endParaRPr lang="fr-F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Picture 2" descr="D:\الثانوية -دروس و ملفات\photo\recher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36" y="4786290"/>
            <a:ext cx="1928858" cy="1928858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07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oy with a Lot of School Boo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885" y="4572262"/>
            <a:ext cx="1958115" cy="228573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28662" y="1428736"/>
            <a:ext cx="7715304" cy="594658"/>
            <a:chOff x="928662" y="1428736"/>
            <a:chExt cx="7715304" cy="594658"/>
          </a:xfrm>
        </p:grpSpPr>
        <p:sp>
          <p:nvSpPr>
            <p:cNvPr id="7" name="Rectangle 6"/>
            <p:cNvSpPr/>
            <p:nvPr/>
          </p:nvSpPr>
          <p:spPr>
            <a:xfrm>
              <a:off x="928662" y="1500174"/>
              <a:ext cx="69294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ar-SA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تتوزع الإلكترونات على طبقات  إلكترونية </a:t>
              </a:r>
              <a:r>
                <a:rPr lang="fr-FR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..K,L,M</a:t>
              </a:r>
              <a:r>
                <a:rPr lang="ar-SA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lang="fr-FR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929586" y="1428736"/>
              <a:ext cx="714380" cy="571501"/>
              <a:chOff x="7929586" y="1500174"/>
              <a:chExt cx="714380" cy="571501"/>
            </a:xfrm>
          </p:grpSpPr>
          <p:sp>
            <p:nvSpPr>
              <p:cNvPr id="8" name="Double flèche verticale 7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" name="Double flèche verticale 8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928662" y="2143116"/>
            <a:ext cx="7715304" cy="594658"/>
            <a:chOff x="928662" y="2143116"/>
            <a:chExt cx="7715304" cy="594658"/>
          </a:xfrm>
        </p:grpSpPr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2214554"/>
              <a:ext cx="692945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كل طبقة تستوعب عددا معينا من الإلكترونات</a:t>
              </a:r>
              <a:r>
                <a:rPr kumimoji="0" 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929586" y="2143116"/>
              <a:ext cx="714380" cy="571501"/>
              <a:chOff x="7929586" y="1500174"/>
              <a:chExt cx="714380" cy="571501"/>
            </a:xfrm>
          </p:grpSpPr>
          <p:sp>
            <p:nvSpPr>
              <p:cNvPr id="12" name="Double flèche verticale 11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" name="Double flèche verticale 12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857224" y="3071810"/>
          <a:ext cx="7143801" cy="1714512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241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57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رقم الطبقة </a:t>
                      </a: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7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رمز الطبقة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K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L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M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العدد الأعظم  </a:t>
                      </a:r>
                      <a:r>
                        <a:rPr lang="fr-FR" sz="2800" b="1" u="sng" dirty="0">
                          <a:solidFill>
                            <a:schemeClr val="bg1"/>
                          </a:solidFill>
                        </a:rPr>
                        <a:t>2n</a:t>
                      </a:r>
                      <a:r>
                        <a:rPr lang="fr-FR" sz="2800" b="1" u="sng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 u="sng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2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18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à coins arrondis 1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780</Words>
  <Application>Microsoft Office PowerPoint</Application>
  <PresentationFormat>On-screen Show (4:3)</PresentationFormat>
  <Paragraphs>136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ae_AlHor</vt:lpstr>
      <vt:lpstr>Arial</vt:lpstr>
      <vt:lpstr>Calibri</vt:lpstr>
      <vt:lpstr>Tahoma</vt:lpstr>
      <vt:lpstr>Times New Roman</vt:lpstr>
      <vt:lpstr>Thème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FUTSY-3180</cp:lastModifiedBy>
  <cp:revision>100</cp:revision>
  <dcterms:modified xsi:type="dcterms:W3CDTF">2021-10-09T08:28:00Z</dcterms:modified>
</cp:coreProperties>
</file>