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1" r:id="rId3"/>
    <p:sldId id="274" r:id="rId4"/>
    <p:sldId id="280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</p:sldIdLst>
  <p:sldSz cx="9144000" cy="6858000" type="screen4x3"/>
  <p:notesSz cx="6877050" cy="1000125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0">
          <p15:clr>
            <a:srgbClr val="A4A3A4"/>
          </p15:clr>
        </p15:guide>
        <p15:guide id="2" pos="216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3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616" y="-96"/>
      </p:cViewPr>
      <p:guideLst>
        <p:guide orient="horz" pos="3150"/>
        <p:guide pos="216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03FE5B-E5C4-4815-9339-9AD66578A78E}" type="doc">
      <dgm:prSet loTypeId="urn:microsoft.com/office/officeart/2005/8/layout/hierarchy2" loCatId="hierarchy" qsTypeId="urn:microsoft.com/office/officeart/2005/8/quickstyle/3d5" qsCatId="3D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294AF497-5C17-4AEE-8BD1-06E415C71BB3}">
      <dgm:prSet phldrT="[Text]"/>
      <dgm:spPr/>
      <dgm:t>
        <a:bodyPr/>
        <a:lstStyle/>
        <a:p>
          <a:r>
            <a:rPr lang="fr-FR" dirty="0"/>
            <a:t>Acide</a:t>
          </a:r>
        </a:p>
      </dgm:t>
    </dgm:pt>
    <dgm:pt modelId="{97E99241-98D7-46D0-9AA2-CEDC7CCEC837}" type="parTrans" cxnId="{56BC96BC-5F90-4CA3-A8DE-DA87B9197386}">
      <dgm:prSet/>
      <dgm:spPr/>
      <dgm:t>
        <a:bodyPr/>
        <a:lstStyle/>
        <a:p>
          <a:endParaRPr lang="fr-FR"/>
        </a:p>
      </dgm:t>
    </dgm:pt>
    <dgm:pt modelId="{35E75F64-01A6-438C-84EB-ED2F4B52E0BE}" type="sibTrans" cxnId="{56BC96BC-5F90-4CA3-A8DE-DA87B9197386}">
      <dgm:prSet/>
      <dgm:spPr/>
      <dgm:t>
        <a:bodyPr/>
        <a:lstStyle/>
        <a:p>
          <a:endParaRPr lang="fr-FR"/>
        </a:p>
      </dgm:t>
    </dgm:pt>
    <dgm:pt modelId="{D93237BC-8F11-4FE7-9B55-2D26D5570573}">
      <dgm:prSet phldrT="[Text]"/>
      <dgm:spPr/>
      <dgm:t>
        <a:bodyPr/>
        <a:lstStyle/>
        <a:p>
          <a:r>
            <a:rPr lang="fr-FR" dirty="0"/>
            <a:t>Craie</a:t>
          </a:r>
        </a:p>
      </dgm:t>
    </dgm:pt>
    <dgm:pt modelId="{A3544618-6C46-40D9-8CCB-91E05B8C9B17}" type="parTrans" cxnId="{6B6F278B-1300-427B-8328-52ACE692C4D0}">
      <dgm:prSet/>
      <dgm:spPr/>
      <dgm:t>
        <a:bodyPr/>
        <a:lstStyle/>
        <a:p>
          <a:endParaRPr lang="fr-FR"/>
        </a:p>
      </dgm:t>
    </dgm:pt>
    <dgm:pt modelId="{85322146-0ED9-4086-9DFB-B7C19BD709C5}" type="sibTrans" cxnId="{6B6F278B-1300-427B-8328-52ACE692C4D0}">
      <dgm:prSet/>
      <dgm:spPr/>
      <dgm:t>
        <a:bodyPr/>
        <a:lstStyle/>
        <a:p>
          <a:endParaRPr lang="fr-FR"/>
        </a:p>
      </dgm:t>
    </dgm:pt>
    <dgm:pt modelId="{AD47242D-5BBB-4FE7-82E4-11B0084AEA8B}">
      <dgm:prSet phldrT="[Text]"/>
      <dgm:spPr/>
      <dgm:t>
        <a:bodyPr/>
        <a:lstStyle/>
        <a:p>
          <a:r>
            <a:rPr lang="fr-FR"/>
            <a:t>Gaz</a:t>
          </a:r>
          <a:endParaRPr lang="fr-FR" dirty="0"/>
        </a:p>
      </dgm:t>
    </dgm:pt>
    <dgm:pt modelId="{83FBAB34-DF81-44FA-867E-294BC2384220}" type="parTrans" cxnId="{5635DEBF-671B-4921-85D4-CDC1D90EC702}">
      <dgm:prSet/>
      <dgm:spPr/>
      <dgm:t>
        <a:bodyPr/>
        <a:lstStyle/>
        <a:p>
          <a:endParaRPr lang="fr-FR"/>
        </a:p>
      </dgm:t>
    </dgm:pt>
    <dgm:pt modelId="{3C525F04-D911-409A-A6E6-4BA7F883F7D8}" type="sibTrans" cxnId="{5635DEBF-671B-4921-85D4-CDC1D90EC702}">
      <dgm:prSet/>
      <dgm:spPr/>
      <dgm:t>
        <a:bodyPr/>
        <a:lstStyle/>
        <a:p>
          <a:endParaRPr lang="fr-FR"/>
        </a:p>
      </dgm:t>
    </dgm:pt>
    <dgm:pt modelId="{903F5832-3FFD-4622-8967-7AB99B7D859A}">
      <dgm:prSet phldrT="[Text]"/>
      <dgm:spPr/>
      <dgm:t>
        <a:bodyPr/>
        <a:lstStyle/>
        <a:p>
          <a:r>
            <a:rPr lang="fr-FR" dirty="0"/>
            <a:t>Plastique</a:t>
          </a:r>
        </a:p>
      </dgm:t>
    </dgm:pt>
    <dgm:pt modelId="{6172DF3B-0EA5-441C-8AE2-808191E59572}" type="parTrans" cxnId="{47AE4BCA-817F-4802-A22E-87256B94840F}">
      <dgm:prSet/>
      <dgm:spPr/>
      <dgm:t>
        <a:bodyPr/>
        <a:lstStyle/>
        <a:p>
          <a:endParaRPr lang="fr-FR"/>
        </a:p>
      </dgm:t>
    </dgm:pt>
    <dgm:pt modelId="{D42FA37D-DFF5-497A-83A3-60526E0EDD5D}" type="sibTrans" cxnId="{47AE4BCA-817F-4802-A22E-87256B94840F}">
      <dgm:prSet/>
      <dgm:spPr/>
      <dgm:t>
        <a:bodyPr/>
        <a:lstStyle/>
        <a:p>
          <a:endParaRPr lang="fr-FR"/>
        </a:p>
      </dgm:t>
    </dgm:pt>
    <dgm:pt modelId="{1343987A-050D-4CF5-B5C0-D457EAFBDD2D}">
      <dgm:prSet phldrT="[Text]"/>
      <dgm:spPr/>
      <dgm:t>
        <a:bodyPr/>
        <a:lstStyle/>
        <a:p>
          <a:r>
            <a:rPr lang="fr-FR" dirty="0"/>
            <a:t>Rien</a:t>
          </a:r>
        </a:p>
      </dgm:t>
    </dgm:pt>
    <dgm:pt modelId="{2C2B5FFB-5933-4DC7-831C-684F3DA6F3AC}" type="parTrans" cxnId="{B4BF14B6-0DE6-485D-A9AA-F453716C11D4}">
      <dgm:prSet/>
      <dgm:spPr/>
      <dgm:t>
        <a:bodyPr/>
        <a:lstStyle/>
        <a:p>
          <a:endParaRPr lang="fr-FR"/>
        </a:p>
      </dgm:t>
    </dgm:pt>
    <dgm:pt modelId="{54F9EE31-0518-4C09-9D18-340589F8FEB3}" type="sibTrans" cxnId="{B4BF14B6-0DE6-485D-A9AA-F453716C11D4}">
      <dgm:prSet/>
      <dgm:spPr/>
      <dgm:t>
        <a:bodyPr/>
        <a:lstStyle/>
        <a:p>
          <a:endParaRPr lang="fr-FR"/>
        </a:p>
      </dgm:t>
    </dgm:pt>
    <dgm:pt modelId="{3F4F89EB-95DE-4E35-B2FC-A39DE3225E24}" type="pres">
      <dgm:prSet presAssocID="{0B03FE5B-E5C4-4815-9339-9AD66578A78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8E4E42-A966-4EDF-95F3-954772D75AF6}" type="pres">
      <dgm:prSet presAssocID="{294AF497-5C17-4AEE-8BD1-06E415C71BB3}" presName="root1" presStyleCnt="0"/>
      <dgm:spPr/>
    </dgm:pt>
    <dgm:pt modelId="{2D7FACC4-746E-4819-B5C3-26274E83B471}" type="pres">
      <dgm:prSet presAssocID="{294AF497-5C17-4AEE-8BD1-06E415C71BB3}" presName="LevelOneTextNode" presStyleLbl="node0" presStyleIdx="0" presStyleCnt="1">
        <dgm:presLayoutVars>
          <dgm:chPref val="3"/>
        </dgm:presLayoutVars>
      </dgm:prSet>
      <dgm:spPr/>
    </dgm:pt>
    <dgm:pt modelId="{5EC74280-33F4-40E2-B57D-69CA0A338D45}" type="pres">
      <dgm:prSet presAssocID="{294AF497-5C17-4AEE-8BD1-06E415C71BB3}" presName="level2hierChild" presStyleCnt="0"/>
      <dgm:spPr/>
    </dgm:pt>
    <dgm:pt modelId="{0394B1F2-F1A7-466E-9984-E382C8B6A87F}" type="pres">
      <dgm:prSet presAssocID="{A3544618-6C46-40D9-8CCB-91E05B8C9B17}" presName="conn2-1" presStyleLbl="parChTrans1D2" presStyleIdx="0" presStyleCnt="2"/>
      <dgm:spPr/>
    </dgm:pt>
    <dgm:pt modelId="{73EDDB1E-2348-4A19-91B2-6551D25D232E}" type="pres">
      <dgm:prSet presAssocID="{A3544618-6C46-40D9-8CCB-91E05B8C9B17}" presName="connTx" presStyleLbl="parChTrans1D2" presStyleIdx="0" presStyleCnt="2"/>
      <dgm:spPr/>
    </dgm:pt>
    <dgm:pt modelId="{7C8C198F-74B0-4661-8273-A1A5FCAC452F}" type="pres">
      <dgm:prSet presAssocID="{D93237BC-8F11-4FE7-9B55-2D26D5570573}" presName="root2" presStyleCnt="0"/>
      <dgm:spPr/>
    </dgm:pt>
    <dgm:pt modelId="{3E93E9C8-9542-4A3D-B9A2-1F903798D702}" type="pres">
      <dgm:prSet presAssocID="{D93237BC-8F11-4FE7-9B55-2D26D5570573}" presName="LevelTwoTextNode" presStyleLbl="node2" presStyleIdx="0" presStyleCnt="2">
        <dgm:presLayoutVars>
          <dgm:chPref val="3"/>
        </dgm:presLayoutVars>
      </dgm:prSet>
      <dgm:spPr/>
    </dgm:pt>
    <dgm:pt modelId="{884048B3-6633-4194-879B-C82F0F115587}" type="pres">
      <dgm:prSet presAssocID="{D93237BC-8F11-4FE7-9B55-2D26D5570573}" presName="level3hierChild" presStyleCnt="0"/>
      <dgm:spPr/>
    </dgm:pt>
    <dgm:pt modelId="{3472FD84-A3B7-42B8-9FBF-416B0310DCE4}" type="pres">
      <dgm:prSet presAssocID="{83FBAB34-DF81-44FA-867E-294BC2384220}" presName="conn2-1" presStyleLbl="parChTrans1D3" presStyleIdx="0" presStyleCnt="2"/>
      <dgm:spPr/>
    </dgm:pt>
    <dgm:pt modelId="{5CD1BE9D-7E8C-4C8B-AC77-404C0DF277ED}" type="pres">
      <dgm:prSet presAssocID="{83FBAB34-DF81-44FA-867E-294BC2384220}" presName="connTx" presStyleLbl="parChTrans1D3" presStyleIdx="0" presStyleCnt="2"/>
      <dgm:spPr/>
    </dgm:pt>
    <dgm:pt modelId="{622A890E-6075-4F31-A561-03C24226506B}" type="pres">
      <dgm:prSet presAssocID="{AD47242D-5BBB-4FE7-82E4-11B0084AEA8B}" presName="root2" presStyleCnt="0"/>
      <dgm:spPr/>
    </dgm:pt>
    <dgm:pt modelId="{F726C792-DBCE-4381-8C17-DDF70958A120}" type="pres">
      <dgm:prSet presAssocID="{AD47242D-5BBB-4FE7-82E4-11B0084AEA8B}" presName="LevelTwoTextNode" presStyleLbl="node3" presStyleIdx="0" presStyleCnt="2">
        <dgm:presLayoutVars>
          <dgm:chPref val="3"/>
        </dgm:presLayoutVars>
      </dgm:prSet>
      <dgm:spPr/>
    </dgm:pt>
    <dgm:pt modelId="{938B8CD2-FB1B-4A35-B4A4-C81F6D66A038}" type="pres">
      <dgm:prSet presAssocID="{AD47242D-5BBB-4FE7-82E4-11B0084AEA8B}" presName="level3hierChild" presStyleCnt="0"/>
      <dgm:spPr/>
    </dgm:pt>
    <dgm:pt modelId="{F585399D-082E-422E-AE60-35B25CAE968F}" type="pres">
      <dgm:prSet presAssocID="{6172DF3B-0EA5-441C-8AE2-808191E59572}" presName="conn2-1" presStyleLbl="parChTrans1D2" presStyleIdx="1" presStyleCnt="2"/>
      <dgm:spPr/>
    </dgm:pt>
    <dgm:pt modelId="{1EBBE949-53C7-458B-AF81-204C2B7EE454}" type="pres">
      <dgm:prSet presAssocID="{6172DF3B-0EA5-441C-8AE2-808191E59572}" presName="connTx" presStyleLbl="parChTrans1D2" presStyleIdx="1" presStyleCnt="2"/>
      <dgm:spPr/>
    </dgm:pt>
    <dgm:pt modelId="{15EF29DF-8A0A-44D8-ABDA-9FA82148AEFD}" type="pres">
      <dgm:prSet presAssocID="{903F5832-3FFD-4622-8967-7AB99B7D859A}" presName="root2" presStyleCnt="0"/>
      <dgm:spPr/>
    </dgm:pt>
    <dgm:pt modelId="{9A573565-2D48-4987-BBF7-8090547011A6}" type="pres">
      <dgm:prSet presAssocID="{903F5832-3FFD-4622-8967-7AB99B7D859A}" presName="LevelTwoTextNode" presStyleLbl="node2" presStyleIdx="1" presStyleCnt="2">
        <dgm:presLayoutVars>
          <dgm:chPref val="3"/>
        </dgm:presLayoutVars>
      </dgm:prSet>
      <dgm:spPr/>
    </dgm:pt>
    <dgm:pt modelId="{8B89FE77-457A-4770-A961-F0B4D454FEAB}" type="pres">
      <dgm:prSet presAssocID="{903F5832-3FFD-4622-8967-7AB99B7D859A}" presName="level3hierChild" presStyleCnt="0"/>
      <dgm:spPr/>
    </dgm:pt>
    <dgm:pt modelId="{D2405025-702E-4572-A139-CEBCB88E11ED}" type="pres">
      <dgm:prSet presAssocID="{2C2B5FFB-5933-4DC7-831C-684F3DA6F3AC}" presName="conn2-1" presStyleLbl="parChTrans1D3" presStyleIdx="1" presStyleCnt="2"/>
      <dgm:spPr/>
    </dgm:pt>
    <dgm:pt modelId="{8CCF053E-0F5D-4E64-ADA5-46F22917C52F}" type="pres">
      <dgm:prSet presAssocID="{2C2B5FFB-5933-4DC7-831C-684F3DA6F3AC}" presName="connTx" presStyleLbl="parChTrans1D3" presStyleIdx="1" presStyleCnt="2"/>
      <dgm:spPr/>
    </dgm:pt>
    <dgm:pt modelId="{DAD0B6C7-761F-45A0-8DB1-D3ABC9C329F8}" type="pres">
      <dgm:prSet presAssocID="{1343987A-050D-4CF5-B5C0-D457EAFBDD2D}" presName="root2" presStyleCnt="0"/>
      <dgm:spPr/>
    </dgm:pt>
    <dgm:pt modelId="{F13B58FC-0527-446D-A7B5-C0A7F7B4E918}" type="pres">
      <dgm:prSet presAssocID="{1343987A-050D-4CF5-B5C0-D457EAFBDD2D}" presName="LevelTwoTextNode" presStyleLbl="node3" presStyleIdx="1" presStyleCnt="2">
        <dgm:presLayoutVars>
          <dgm:chPref val="3"/>
        </dgm:presLayoutVars>
      </dgm:prSet>
      <dgm:spPr/>
    </dgm:pt>
    <dgm:pt modelId="{291D262B-BDFF-4196-BCAE-E162D8420A40}" type="pres">
      <dgm:prSet presAssocID="{1343987A-050D-4CF5-B5C0-D457EAFBDD2D}" presName="level3hierChild" presStyleCnt="0"/>
      <dgm:spPr/>
    </dgm:pt>
  </dgm:ptLst>
  <dgm:cxnLst>
    <dgm:cxn modelId="{F8885702-9EAF-4DA6-9105-E0D5716F1212}" type="presOf" srcId="{6172DF3B-0EA5-441C-8AE2-808191E59572}" destId="{F585399D-082E-422E-AE60-35B25CAE968F}" srcOrd="0" destOrd="0" presId="urn:microsoft.com/office/officeart/2005/8/layout/hierarchy2"/>
    <dgm:cxn modelId="{8999A336-0768-4E5E-885C-8C8FFB18668B}" type="presOf" srcId="{83FBAB34-DF81-44FA-867E-294BC2384220}" destId="{3472FD84-A3B7-42B8-9FBF-416B0310DCE4}" srcOrd="0" destOrd="0" presId="urn:microsoft.com/office/officeart/2005/8/layout/hierarchy2"/>
    <dgm:cxn modelId="{2460A77D-C0C0-4784-A041-CCFECF6FE189}" type="presOf" srcId="{2C2B5FFB-5933-4DC7-831C-684F3DA6F3AC}" destId="{8CCF053E-0F5D-4E64-ADA5-46F22917C52F}" srcOrd="1" destOrd="0" presId="urn:microsoft.com/office/officeart/2005/8/layout/hierarchy2"/>
    <dgm:cxn modelId="{C791717F-A7AE-42E1-9906-0A7FBF39C643}" type="presOf" srcId="{AD47242D-5BBB-4FE7-82E4-11B0084AEA8B}" destId="{F726C792-DBCE-4381-8C17-DDF70958A120}" srcOrd="0" destOrd="0" presId="urn:microsoft.com/office/officeart/2005/8/layout/hierarchy2"/>
    <dgm:cxn modelId="{7FE94185-27F3-4F75-8CE8-742396A3A334}" type="presOf" srcId="{0B03FE5B-E5C4-4815-9339-9AD66578A78E}" destId="{3F4F89EB-95DE-4E35-B2FC-A39DE3225E24}" srcOrd="0" destOrd="0" presId="urn:microsoft.com/office/officeart/2005/8/layout/hierarchy2"/>
    <dgm:cxn modelId="{6B6F278B-1300-427B-8328-52ACE692C4D0}" srcId="{294AF497-5C17-4AEE-8BD1-06E415C71BB3}" destId="{D93237BC-8F11-4FE7-9B55-2D26D5570573}" srcOrd="0" destOrd="0" parTransId="{A3544618-6C46-40D9-8CCB-91E05B8C9B17}" sibTransId="{85322146-0ED9-4086-9DFB-B7C19BD709C5}"/>
    <dgm:cxn modelId="{066EB7A7-5A94-4B08-8F06-6A3232634B2E}" type="presOf" srcId="{A3544618-6C46-40D9-8CCB-91E05B8C9B17}" destId="{73EDDB1E-2348-4A19-91B2-6551D25D232E}" srcOrd="1" destOrd="0" presId="urn:microsoft.com/office/officeart/2005/8/layout/hierarchy2"/>
    <dgm:cxn modelId="{B4BF14B6-0DE6-485D-A9AA-F453716C11D4}" srcId="{903F5832-3FFD-4622-8967-7AB99B7D859A}" destId="{1343987A-050D-4CF5-B5C0-D457EAFBDD2D}" srcOrd="0" destOrd="0" parTransId="{2C2B5FFB-5933-4DC7-831C-684F3DA6F3AC}" sibTransId="{54F9EE31-0518-4C09-9D18-340589F8FEB3}"/>
    <dgm:cxn modelId="{56BC96BC-5F90-4CA3-A8DE-DA87B9197386}" srcId="{0B03FE5B-E5C4-4815-9339-9AD66578A78E}" destId="{294AF497-5C17-4AEE-8BD1-06E415C71BB3}" srcOrd="0" destOrd="0" parTransId="{97E99241-98D7-46D0-9AA2-CEDC7CCEC837}" sibTransId="{35E75F64-01A6-438C-84EB-ED2F4B52E0BE}"/>
    <dgm:cxn modelId="{F66853BE-144B-4230-8148-773F81DD3133}" type="presOf" srcId="{2C2B5FFB-5933-4DC7-831C-684F3DA6F3AC}" destId="{D2405025-702E-4572-A139-CEBCB88E11ED}" srcOrd="0" destOrd="0" presId="urn:microsoft.com/office/officeart/2005/8/layout/hierarchy2"/>
    <dgm:cxn modelId="{F05FFEBE-1510-4E0A-85B9-ADF62FBBE804}" type="presOf" srcId="{83FBAB34-DF81-44FA-867E-294BC2384220}" destId="{5CD1BE9D-7E8C-4C8B-AC77-404C0DF277ED}" srcOrd="1" destOrd="0" presId="urn:microsoft.com/office/officeart/2005/8/layout/hierarchy2"/>
    <dgm:cxn modelId="{5635DEBF-671B-4921-85D4-CDC1D90EC702}" srcId="{D93237BC-8F11-4FE7-9B55-2D26D5570573}" destId="{AD47242D-5BBB-4FE7-82E4-11B0084AEA8B}" srcOrd="0" destOrd="0" parTransId="{83FBAB34-DF81-44FA-867E-294BC2384220}" sibTransId="{3C525F04-D911-409A-A6E6-4BA7F883F7D8}"/>
    <dgm:cxn modelId="{1983B1C7-9853-4046-B16C-4160F5D78ABC}" type="presOf" srcId="{294AF497-5C17-4AEE-8BD1-06E415C71BB3}" destId="{2D7FACC4-746E-4819-B5C3-26274E83B471}" srcOrd="0" destOrd="0" presId="urn:microsoft.com/office/officeart/2005/8/layout/hierarchy2"/>
    <dgm:cxn modelId="{47AE4BCA-817F-4802-A22E-87256B94840F}" srcId="{294AF497-5C17-4AEE-8BD1-06E415C71BB3}" destId="{903F5832-3FFD-4622-8967-7AB99B7D859A}" srcOrd="1" destOrd="0" parTransId="{6172DF3B-0EA5-441C-8AE2-808191E59572}" sibTransId="{D42FA37D-DFF5-497A-83A3-60526E0EDD5D}"/>
    <dgm:cxn modelId="{C846FECD-4F81-435B-BE29-451BFF891F73}" type="presOf" srcId="{D93237BC-8F11-4FE7-9B55-2D26D5570573}" destId="{3E93E9C8-9542-4A3D-B9A2-1F903798D702}" srcOrd="0" destOrd="0" presId="urn:microsoft.com/office/officeart/2005/8/layout/hierarchy2"/>
    <dgm:cxn modelId="{1408CDD6-EA30-4629-854C-2D4C5E777220}" type="presOf" srcId="{6172DF3B-0EA5-441C-8AE2-808191E59572}" destId="{1EBBE949-53C7-458B-AF81-204C2B7EE454}" srcOrd="1" destOrd="0" presId="urn:microsoft.com/office/officeart/2005/8/layout/hierarchy2"/>
    <dgm:cxn modelId="{3BD749DC-6ADF-437C-9BF1-8BAE3D1ECCD8}" type="presOf" srcId="{1343987A-050D-4CF5-B5C0-D457EAFBDD2D}" destId="{F13B58FC-0527-446D-A7B5-C0A7F7B4E918}" srcOrd="0" destOrd="0" presId="urn:microsoft.com/office/officeart/2005/8/layout/hierarchy2"/>
    <dgm:cxn modelId="{BFABDEF2-F58D-4F4F-B3F6-CCA6B6DC88BD}" type="presOf" srcId="{A3544618-6C46-40D9-8CCB-91E05B8C9B17}" destId="{0394B1F2-F1A7-466E-9984-E382C8B6A87F}" srcOrd="0" destOrd="0" presId="urn:microsoft.com/office/officeart/2005/8/layout/hierarchy2"/>
    <dgm:cxn modelId="{ABE058FA-03A6-4982-81B1-1E0BC5BA6CA2}" type="presOf" srcId="{903F5832-3FFD-4622-8967-7AB99B7D859A}" destId="{9A573565-2D48-4987-BBF7-8090547011A6}" srcOrd="0" destOrd="0" presId="urn:microsoft.com/office/officeart/2005/8/layout/hierarchy2"/>
    <dgm:cxn modelId="{6B358676-3FB1-4DA5-846C-A816E10F9E8B}" type="presParOf" srcId="{3F4F89EB-95DE-4E35-B2FC-A39DE3225E24}" destId="{308E4E42-A966-4EDF-95F3-954772D75AF6}" srcOrd="0" destOrd="0" presId="urn:microsoft.com/office/officeart/2005/8/layout/hierarchy2"/>
    <dgm:cxn modelId="{09DA926B-D37E-401E-AD7C-5D93C53E5C5B}" type="presParOf" srcId="{308E4E42-A966-4EDF-95F3-954772D75AF6}" destId="{2D7FACC4-746E-4819-B5C3-26274E83B471}" srcOrd="0" destOrd="0" presId="urn:microsoft.com/office/officeart/2005/8/layout/hierarchy2"/>
    <dgm:cxn modelId="{4EE53A56-5A87-4DE8-A8BD-5494AD2E7F51}" type="presParOf" srcId="{308E4E42-A966-4EDF-95F3-954772D75AF6}" destId="{5EC74280-33F4-40E2-B57D-69CA0A338D45}" srcOrd="1" destOrd="0" presId="urn:microsoft.com/office/officeart/2005/8/layout/hierarchy2"/>
    <dgm:cxn modelId="{AECE9AAE-4404-407A-9172-1D254FD5A4E6}" type="presParOf" srcId="{5EC74280-33F4-40E2-B57D-69CA0A338D45}" destId="{0394B1F2-F1A7-466E-9984-E382C8B6A87F}" srcOrd="0" destOrd="0" presId="urn:microsoft.com/office/officeart/2005/8/layout/hierarchy2"/>
    <dgm:cxn modelId="{3E82FB50-91D6-4845-B6BB-C452BE1A672B}" type="presParOf" srcId="{0394B1F2-F1A7-466E-9984-E382C8B6A87F}" destId="{73EDDB1E-2348-4A19-91B2-6551D25D232E}" srcOrd="0" destOrd="0" presId="urn:microsoft.com/office/officeart/2005/8/layout/hierarchy2"/>
    <dgm:cxn modelId="{052C2391-4770-4AE1-9D8C-F25A35225837}" type="presParOf" srcId="{5EC74280-33F4-40E2-B57D-69CA0A338D45}" destId="{7C8C198F-74B0-4661-8273-A1A5FCAC452F}" srcOrd="1" destOrd="0" presId="urn:microsoft.com/office/officeart/2005/8/layout/hierarchy2"/>
    <dgm:cxn modelId="{3963B61E-36C9-46D3-8A6E-8EED6552CEDC}" type="presParOf" srcId="{7C8C198F-74B0-4661-8273-A1A5FCAC452F}" destId="{3E93E9C8-9542-4A3D-B9A2-1F903798D702}" srcOrd="0" destOrd="0" presId="urn:microsoft.com/office/officeart/2005/8/layout/hierarchy2"/>
    <dgm:cxn modelId="{A76E3E7D-8A6A-4F75-9FCD-EACB24F9AF79}" type="presParOf" srcId="{7C8C198F-74B0-4661-8273-A1A5FCAC452F}" destId="{884048B3-6633-4194-879B-C82F0F115587}" srcOrd="1" destOrd="0" presId="urn:microsoft.com/office/officeart/2005/8/layout/hierarchy2"/>
    <dgm:cxn modelId="{811E0E8E-97AE-4A6D-971E-EAC6A7D312C7}" type="presParOf" srcId="{884048B3-6633-4194-879B-C82F0F115587}" destId="{3472FD84-A3B7-42B8-9FBF-416B0310DCE4}" srcOrd="0" destOrd="0" presId="urn:microsoft.com/office/officeart/2005/8/layout/hierarchy2"/>
    <dgm:cxn modelId="{CB12C7AA-0B55-4CED-842C-86CEEDEA5B6C}" type="presParOf" srcId="{3472FD84-A3B7-42B8-9FBF-416B0310DCE4}" destId="{5CD1BE9D-7E8C-4C8B-AC77-404C0DF277ED}" srcOrd="0" destOrd="0" presId="urn:microsoft.com/office/officeart/2005/8/layout/hierarchy2"/>
    <dgm:cxn modelId="{DCEF3867-4751-41D1-ADCE-912118587C00}" type="presParOf" srcId="{884048B3-6633-4194-879B-C82F0F115587}" destId="{622A890E-6075-4F31-A561-03C24226506B}" srcOrd="1" destOrd="0" presId="urn:microsoft.com/office/officeart/2005/8/layout/hierarchy2"/>
    <dgm:cxn modelId="{F7475C53-E2E4-4299-BA04-2D61AC837A01}" type="presParOf" srcId="{622A890E-6075-4F31-A561-03C24226506B}" destId="{F726C792-DBCE-4381-8C17-DDF70958A120}" srcOrd="0" destOrd="0" presId="urn:microsoft.com/office/officeart/2005/8/layout/hierarchy2"/>
    <dgm:cxn modelId="{956D22BE-617B-4A27-8C16-5C317A023B0E}" type="presParOf" srcId="{622A890E-6075-4F31-A561-03C24226506B}" destId="{938B8CD2-FB1B-4A35-B4A4-C81F6D66A038}" srcOrd="1" destOrd="0" presId="urn:microsoft.com/office/officeart/2005/8/layout/hierarchy2"/>
    <dgm:cxn modelId="{7C51F391-B893-4E5F-8438-60F495E29EC3}" type="presParOf" srcId="{5EC74280-33F4-40E2-B57D-69CA0A338D45}" destId="{F585399D-082E-422E-AE60-35B25CAE968F}" srcOrd="2" destOrd="0" presId="urn:microsoft.com/office/officeart/2005/8/layout/hierarchy2"/>
    <dgm:cxn modelId="{1A8367E9-D007-4FD3-9E01-B19606A50222}" type="presParOf" srcId="{F585399D-082E-422E-AE60-35B25CAE968F}" destId="{1EBBE949-53C7-458B-AF81-204C2B7EE454}" srcOrd="0" destOrd="0" presId="urn:microsoft.com/office/officeart/2005/8/layout/hierarchy2"/>
    <dgm:cxn modelId="{E0B97889-F688-4E43-8645-722B03DA5D8A}" type="presParOf" srcId="{5EC74280-33F4-40E2-B57D-69CA0A338D45}" destId="{15EF29DF-8A0A-44D8-ABDA-9FA82148AEFD}" srcOrd="3" destOrd="0" presId="urn:microsoft.com/office/officeart/2005/8/layout/hierarchy2"/>
    <dgm:cxn modelId="{7B4417B9-214F-4689-A325-124F85FC9294}" type="presParOf" srcId="{15EF29DF-8A0A-44D8-ABDA-9FA82148AEFD}" destId="{9A573565-2D48-4987-BBF7-8090547011A6}" srcOrd="0" destOrd="0" presId="urn:microsoft.com/office/officeart/2005/8/layout/hierarchy2"/>
    <dgm:cxn modelId="{0FCCA713-F32F-4B09-AA07-BB551F579E0A}" type="presParOf" srcId="{15EF29DF-8A0A-44D8-ABDA-9FA82148AEFD}" destId="{8B89FE77-457A-4770-A961-F0B4D454FEAB}" srcOrd="1" destOrd="0" presId="urn:microsoft.com/office/officeart/2005/8/layout/hierarchy2"/>
    <dgm:cxn modelId="{31ECFADB-02D7-4013-BA2F-53DB813D7179}" type="presParOf" srcId="{8B89FE77-457A-4770-A961-F0B4D454FEAB}" destId="{D2405025-702E-4572-A139-CEBCB88E11ED}" srcOrd="0" destOrd="0" presId="urn:microsoft.com/office/officeart/2005/8/layout/hierarchy2"/>
    <dgm:cxn modelId="{750B94C6-79CF-4C93-886A-DA4C37BBEBD2}" type="presParOf" srcId="{D2405025-702E-4572-A139-CEBCB88E11ED}" destId="{8CCF053E-0F5D-4E64-ADA5-46F22917C52F}" srcOrd="0" destOrd="0" presId="urn:microsoft.com/office/officeart/2005/8/layout/hierarchy2"/>
    <dgm:cxn modelId="{A75CA552-3E65-4C66-A077-E1EF5B8BB002}" type="presParOf" srcId="{8B89FE77-457A-4770-A961-F0B4D454FEAB}" destId="{DAD0B6C7-761F-45A0-8DB1-D3ABC9C329F8}" srcOrd="1" destOrd="0" presId="urn:microsoft.com/office/officeart/2005/8/layout/hierarchy2"/>
    <dgm:cxn modelId="{26BC3F2B-3331-446E-BE7B-7B07232529F2}" type="presParOf" srcId="{DAD0B6C7-761F-45A0-8DB1-D3ABC9C329F8}" destId="{F13B58FC-0527-446D-A7B5-C0A7F7B4E918}" srcOrd="0" destOrd="0" presId="urn:microsoft.com/office/officeart/2005/8/layout/hierarchy2"/>
    <dgm:cxn modelId="{BA1F4C85-94F8-49CD-B30A-0A777AE6C19D}" type="presParOf" srcId="{DAD0B6C7-761F-45A0-8DB1-D3ABC9C329F8}" destId="{291D262B-BDFF-4196-BCAE-E162D8420A4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FACC4-746E-4819-B5C3-26274E83B471}">
      <dsp:nvSpPr>
        <dsp:cNvPr id="0" name=""/>
        <dsp:cNvSpPr/>
      </dsp:nvSpPr>
      <dsp:spPr>
        <a:xfrm>
          <a:off x="2461" y="1184854"/>
          <a:ext cx="1940780" cy="970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Acide</a:t>
          </a:r>
        </a:p>
      </dsp:txBody>
      <dsp:txXfrm>
        <a:off x="30883" y="1213276"/>
        <a:ext cx="1883936" cy="913546"/>
      </dsp:txXfrm>
    </dsp:sp>
    <dsp:sp modelId="{0394B1F2-F1A7-466E-9984-E382C8B6A87F}">
      <dsp:nvSpPr>
        <dsp:cNvPr id="0" name=""/>
        <dsp:cNvSpPr/>
      </dsp:nvSpPr>
      <dsp:spPr>
        <a:xfrm rot="19457599">
          <a:off x="1853382" y="1364915"/>
          <a:ext cx="956031" cy="52294"/>
        </a:xfrm>
        <a:custGeom>
          <a:avLst/>
          <a:gdLst/>
          <a:ahLst/>
          <a:cxnLst/>
          <a:rect l="0" t="0" r="0" b="0"/>
          <a:pathLst>
            <a:path>
              <a:moveTo>
                <a:pt x="0" y="26147"/>
              </a:moveTo>
              <a:lnTo>
                <a:pt x="956031" y="26147"/>
              </a:lnTo>
            </a:path>
          </a:pathLst>
        </a:custGeom>
        <a:noFill/>
        <a:ln w="4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307497" y="1367161"/>
        <a:ext cx="47801" cy="47801"/>
      </dsp:txXfrm>
    </dsp:sp>
    <dsp:sp modelId="{3E93E9C8-9542-4A3D-B9A2-1F903798D702}">
      <dsp:nvSpPr>
        <dsp:cNvPr id="0" name=""/>
        <dsp:cNvSpPr/>
      </dsp:nvSpPr>
      <dsp:spPr>
        <a:xfrm>
          <a:off x="2719554" y="626880"/>
          <a:ext cx="1940780" cy="970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Craie</a:t>
          </a:r>
        </a:p>
      </dsp:txBody>
      <dsp:txXfrm>
        <a:off x="2747976" y="655302"/>
        <a:ext cx="1883936" cy="913546"/>
      </dsp:txXfrm>
    </dsp:sp>
    <dsp:sp modelId="{3472FD84-A3B7-42B8-9FBF-416B0310DCE4}">
      <dsp:nvSpPr>
        <dsp:cNvPr id="0" name=""/>
        <dsp:cNvSpPr/>
      </dsp:nvSpPr>
      <dsp:spPr>
        <a:xfrm>
          <a:off x="4660335" y="1085928"/>
          <a:ext cx="776312" cy="52294"/>
        </a:xfrm>
        <a:custGeom>
          <a:avLst/>
          <a:gdLst/>
          <a:ahLst/>
          <a:cxnLst/>
          <a:rect l="0" t="0" r="0" b="0"/>
          <a:pathLst>
            <a:path>
              <a:moveTo>
                <a:pt x="0" y="26147"/>
              </a:moveTo>
              <a:lnTo>
                <a:pt x="776312" y="26147"/>
              </a:lnTo>
            </a:path>
          </a:pathLst>
        </a:custGeom>
        <a:noFill/>
        <a:ln w="4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029083" y="1092667"/>
        <a:ext cx="38815" cy="38815"/>
      </dsp:txXfrm>
    </dsp:sp>
    <dsp:sp modelId="{F726C792-DBCE-4381-8C17-DDF70958A120}">
      <dsp:nvSpPr>
        <dsp:cNvPr id="0" name=""/>
        <dsp:cNvSpPr/>
      </dsp:nvSpPr>
      <dsp:spPr>
        <a:xfrm>
          <a:off x="5436647" y="626880"/>
          <a:ext cx="1940780" cy="9703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Gaz</a:t>
          </a:r>
          <a:endParaRPr lang="fr-FR" sz="3500" kern="1200" dirty="0"/>
        </a:p>
      </dsp:txBody>
      <dsp:txXfrm>
        <a:off x="5465069" y="655302"/>
        <a:ext cx="1883936" cy="913546"/>
      </dsp:txXfrm>
    </dsp:sp>
    <dsp:sp modelId="{F585399D-082E-422E-AE60-35B25CAE968F}">
      <dsp:nvSpPr>
        <dsp:cNvPr id="0" name=""/>
        <dsp:cNvSpPr/>
      </dsp:nvSpPr>
      <dsp:spPr>
        <a:xfrm rot="2142401">
          <a:off x="1853382" y="1922889"/>
          <a:ext cx="956031" cy="52294"/>
        </a:xfrm>
        <a:custGeom>
          <a:avLst/>
          <a:gdLst/>
          <a:ahLst/>
          <a:cxnLst/>
          <a:rect l="0" t="0" r="0" b="0"/>
          <a:pathLst>
            <a:path>
              <a:moveTo>
                <a:pt x="0" y="26147"/>
              </a:moveTo>
              <a:lnTo>
                <a:pt x="956031" y="26147"/>
              </a:lnTo>
            </a:path>
          </a:pathLst>
        </a:custGeom>
        <a:noFill/>
        <a:ln w="4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2307497" y="1925136"/>
        <a:ext cx="47801" cy="47801"/>
      </dsp:txXfrm>
    </dsp:sp>
    <dsp:sp modelId="{9A573565-2D48-4987-BBF7-8090547011A6}">
      <dsp:nvSpPr>
        <dsp:cNvPr id="0" name=""/>
        <dsp:cNvSpPr/>
      </dsp:nvSpPr>
      <dsp:spPr>
        <a:xfrm>
          <a:off x="2719554" y="1742829"/>
          <a:ext cx="1940780" cy="9703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Plastique</a:t>
          </a:r>
        </a:p>
      </dsp:txBody>
      <dsp:txXfrm>
        <a:off x="2747976" y="1771251"/>
        <a:ext cx="1883936" cy="913546"/>
      </dsp:txXfrm>
    </dsp:sp>
    <dsp:sp modelId="{D2405025-702E-4572-A139-CEBCB88E11ED}">
      <dsp:nvSpPr>
        <dsp:cNvPr id="0" name=""/>
        <dsp:cNvSpPr/>
      </dsp:nvSpPr>
      <dsp:spPr>
        <a:xfrm>
          <a:off x="4660335" y="2201877"/>
          <a:ext cx="776312" cy="52294"/>
        </a:xfrm>
        <a:custGeom>
          <a:avLst/>
          <a:gdLst/>
          <a:ahLst/>
          <a:cxnLst/>
          <a:rect l="0" t="0" r="0" b="0"/>
          <a:pathLst>
            <a:path>
              <a:moveTo>
                <a:pt x="0" y="26147"/>
              </a:moveTo>
              <a:lnTo>
                <a:pt x="776312" y="26147"/>
              </a:lnTo>
            </a:path>
          </a:pathLst>
        </a:custGeom>
        <a:noFill/>
        <a:ln w="4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kern="1200"/>
        </a:p>
      </dsp:txBody>
      <dsp:txXfrm>
        <a:off x="5029083" y="2208616"/>
        <a:ext cx="38815" cy="38815"/>
      </dsp:txXfrm>
    </dsp:sp>
    <dsp:sp modelId="{F13B58FC-0527-446D-A7B5-C0A7F7B4E918}">
      <dsp:nvSpPr>
        <dsp:cNvPr id="0" name=""/>
        <dsp:cNvSpPr/>
      </dsp:nvSpPr>
      <dsp:spPr>
        <a:xfrm>
          <a:off x="5436647" y="1742829"/>
          <a:ext cx="1940780" cy="9703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/>
            <a:t>Rien</a:t>
          </a:r>
        </a:p>
      </dsp:txBody>
      <dsp:txXfrm>
        <a:off x="5465069" y="1771251"/>
        <a:ext cx="1883936" cy="913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1147" cy="500987"/>
          </a:xfrm>
          <a:prstGeom prst="rect">
            <a:avLst/>
          </a:prstGeom>
        </p:spPr>
        <p:txBody>
          <a:bodyPr vert="horz" lIns="89027" tIns="44513" rIns="89027" bIns="44513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94812" y="0"/>
            <a:ext cx="2981147" cy="500987"/>
          </a:xfrm>
          <a:prstGeom prst="rect">
            <a:avLst/>
          </a:prstGeom>
        </p:spPr>
        <p:txBody>
          <a:bodyPr vert="horz" lIns="89027" tIns="44513" rIns="89027" bIns="44513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9789C93-DED2-425B-BB52-5FDD3AA8B100}" type="datetimeFigureOut">
              <a:rPr lang="fr-FR"/>
              <a:pPr>
                <a:defRPr/>
              </a:pPr>
              <a:t>18/09/2018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500265"/>
            <a:ext cx="2981147" cy="498677"/>
          </a:xfrm>
          <a:prstGeom prst="rect">
            <a:avLst/>
          </a:prstGeom>
        </p:spPr>
        <p:txBody>
          <a:bodyPr vert="horz" lIns="89027" tIns="44513" rIns="89027" bIns="44513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94812" y="9500265"/>
            <a:ext cx="2981147" cy="498677"/>
          </a:xfrm>
          <a:prstGeom prst="rect">
            <a:avLst/>
          </a:prstGeom>
        </p:spPr>
        <p:txBody>
          <a:bodyPr vert="horz" lIns="89027" tIns="44513" rIns="89027" bIns="44513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FE53AD4-95FE-49ED-912D-54E4B0AE0EB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500987"/>
          </a:xfrm>
          <a:prstGeom prst="rect">
            <a:avLst/>
          </a:prstGeom>
        </p:spPr>
        <p:txBody>
          <a:bodyPr vert="horz" lIns="96434" tIns="48217" rIns="96434" bIns="4821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94812" y="0"/>
            <a:ext cx="2981147" cy="500987"/>
          </a:xfrm>
          <a:prstGeom prst="rect">
            <a:avLst/>
          </a:prstGeom>
        </p:spPr>
        <p:txBody>
          <a:bodyPr vert="horz" lIns="96434" tIns="48217" rIns="96434" bIns="4821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F2FBDD1B-DD39-4A21-99B7-5D60581F6A1D}" type="datetimeFigureOut">
              <a:rPr lang="fr-FR"/>
              <a:pPr>
                <a:defRPr/>
              </a:pPr>
              <a:t>18/09/2018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52475"/>
            <a:ext cx="4994275" cy="3746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34" tIns="48217" rIns="96434" bIns="48217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7705" y="4751286"/>
            <a:ext cx="5501640" cy="4499640"/>
          </a:xfrm>
          <a:prstGeom prst="rect">
            <a:avLst/>
          </a:prstGeom>
        </p:spPr>
        <p:txBody>
          <a:bodyPr vert="horz" lIns="96434" tIns="48217" rIns="96434" bIns="48217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97955"/>
            <a:ext cx="2980055" cy="500987"/>
          </a:xfrm>
          <a:prstGeom prst="rect">
            <a:avLst/>
          </a:prstGeom>
        </p:spPr>
        <p:txBody>
          <a:bodyPr vert="horz" lIns="96434" tIns="48217" rIns="96434" bIns="4821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94812" y="9497955"/>
            <a:ext cx="2981147" cy="500987"/>
          </a:xfrm>
          <a:prstGeom prst="rect">
            <a:avLst/>
          </a:prstGeom>
        </p:spPr>
        <p:txBody>
          <a:bodyPr vert="horz" lIns="96434" tIns="48217" rIns="96434" bIns="4821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2A776634-603A-47D3-9AC0-B4FFC06A2D7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1388" y="752475"/>
            <a:ext cx="4994275" cy="37465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FR" dirty="0"/>
          </a:p>
        </p:txBody>
      </p:sp>
      <p:sp>
        <p:nvSpPr>
          <p:cNvPr id="2458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B74C5A-FCA0-4434-A5E6-6C2FE2D7607A}" type="slidenum">
              <a:rPr lang="fr-F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1388" y="752475"/>
            <a:ext cx="4994275" cy="37465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fr-FR" dirty="0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A87206-79F9-4F63-A8AE-3B69382FA199}" type="slidenum">
              <a:rPr lang="fr-F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6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1388" y="752475"/>
            <a:ext cx="4994275" cy="37465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fr-FR" dirty="0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A87206-79F9-4F63-A8AE-3B69382FA199}" type="slidenum">
              <a:rPr lang="fr-F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474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1388" y="752475"/>
            <a:ext cx="4994275" cy="37465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fr-FR" dirty="0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A87206-79F9-4F63-A8AE-3B69382FA199}" type="slidenum">
              <a:rPr lang="fr-F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1388" y="752475"/>
            <a:ext cx="4994275" cy="37465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fr-FR" dirty="0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A87206-79F9-4F63-A8AE-3B69382FA199}" type="slidenum">
              <a:rPr lang="fr-F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1388" y="752475"/>
            <a:ext cx="4994275" cy="37465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fr-FR" dirty="0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A87206-79F9-4F63-A8AE-3B69382FA199}" type="slidenum">
              <a:rPr lang="fr-F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96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1388" y="752475"/>
            <a:ext cx="4994275" cy="37465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fr-FR" dirty="0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A87206-79F9-4F63-A8AE-3B69382FA199}" type="slidenum">
              <a:rPr lang="fr-F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234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1388" y="752475"/>
            <a:ext cx="4994275" cy="37465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fr-FR" dirty="0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A87206-79F9-4F63-A8AE-3B69382FA199}" type="slidenum">
              <a:rPr lang="fr-F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097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1388" y="752475"/>
            <a:ext cx="4994275" cy="37465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fr-FR" dirty="0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A87206-79F9-4F63-A8AE-3B69382FA199}" type="slidenum">
              <a:rPr lang="fr-F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792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1388" y="752475"/>
            <a:ext cx="4994275" cy="37465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fr-FR" dirty="0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A87206-79F9-4F63-A8AE-3B69382FA199}" type="slidenum">
              <a:rPr lang="fr-F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584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1388" y="752475"/>
            <a:ext cx="4994275" cy="37465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fr-FR" dirty="0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A87206-79F9-4F63-A8AE-3B69382FA199}" type="slidenum">
              <a:rPr lang="fr-F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695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/>
          <a:lstStyle>
            <a:lvl1pPr algn="r">
              <a:defRPr sz="4200" b="1">
                <a:ln w="500" cap="rnd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defRPr>
            </a:lvl1pPr>
            <a:extLst/>
          </a:lstStyle>
          <a:p>
            <a:r>
              <a:rPr lang="fr-FR" dirty="0"/>
              <a:t>Cliquez pour modifier le style du titre</a:t>
            </a:r>
            <a:endParaRPr lang="en-US" dirty="0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3354441" y="3539865"/>
            <a:ext cx="5114779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fr-FR"/>
              <a:t>Cliquez pour modifier le style des sous-titres du masque</a:t>
            </a:r>
            <a:endParaRPr lang="en-US"/>
          </a:p>
        </p:txBody>
      </p:sp>
      <p:sp>
        <p:nvSpPr>
          <p:cNvPr id="7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5870577" y="6557964"/>
            <a:ext cx="2003425" cy="227012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9470B1D-B269-4C23-A782-015CF961D339}" type="datetimeFigureOut">
              <a:rPr lang="fr-FR"/>
              <a:pPr>
                <a:defRPr/>
              </a:pPr>
              <a:t>18/09/2018</a:t>
            </a:fld>
            <a:endParaRPr lang="fr-FR" dirty="0"/>
          </a:p>
        </p:txBody>
      </p:sp>
      <p:sp>
        <p:nvSpPr>
          <p:cNvPr id="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2819401" y="6557963"/>
            <a:ext cx="2927351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7880351" y="6556375"/>
            <a:ext cx="588963" cy="2286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3D16D2A-B58A-4E4E-AAC1-1D4FFDD74F70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pic>
        <p:nvPicPr>
          <p:cNvPr id="1028" name="Picture 4" descr="RÃ©sultat de recherche d'images pour &quot;banquise&quot;">
            <a:extLst>
              <a:ext uri="{FF2B5EF4-FFF2-40B4-BE49-F238E27FC236}">
                <a16:creationId xmlns:a16="http://schemas.microsoft.com/office/drawing/2014/main" id="{06BCF6C7-62FE-4956-BF2C-7E2F3CE6B7F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76" t="3284" r="47146" b="3370"/>
          <a:stretch/>
        </p:blipFill>
        <p:spPr bwMode="auto">
          <a:xfrm>
            <a:off x="0" y="-1"/>
            <a:ext cx="2660644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0" eaLnBrk="1" latinLnBrk="0" hangingPunct="1">
              <a:spcBef>
                <a:spcPct val="0"/>
              </a:spcBef>
              <a:buNone/>
              <a:defRPr kumimoji="0" lang="en-US" sz="4200" b="1" kern="1200" cap="all" baseline="0">
                <a:ln w="500" cap="rnd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B9EB8AC-7020-423A-8AB1-34FDA72D9B74}" type="datetimeFigureOut">
              <a:rPr lang="fr-FR"/>
              <a:pPr>
                <a:defRPr/>
              </a:pPr>
              <a:t>18/09/2018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fr-FR"/>
              <a:t>La Santé – Le Diagnostique Médical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2D31EAB-0E7B-4099-8DFD-8ED664799312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pic>
        <p:nvPicPr>
          <p:cNvPr id="8" name="Picture 2" descr="RÃ©sultat de recherche d'images pour &quot;banquise&quot;">
            <a:extLst>
              <a:ext uri="{FF2B5EF4-FFF2-40B4-BE49-F238E27FC236}">
                <a16:creationId xmlns:a16="http://schemas.microsoft.com/office/drawing/2014/main" id="{DBECDAEE-13C4-4C6D-9285-6D625BDD80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6" t="715" r="41657" b="715"/>
          <a:stretch/>
        </p:blipFill>
        <p:spPr bwMode="auto">
          <a:xfrm>
            <a:off x="8172401" y="0"/>
            <a:ext cx="97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0" eaLnBrk="1" latinLnBrk="0" hangingPunct="1">
              <a:spcBef>
                <a:spcPct val="0"/>
              </a:spcBef>
              <a:buNone/>
              <a:defRPr kumimoji="0" lang="en-US" sz="4200" b="1" kern="1200" cap="all" baseline="0">
                <a:ln w="500" cap="rnd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8111C65-8A77-4C0B-AD85-08BB915010A1}" type="datetimeFigureOut">
              <a:rPr lang="fr-FR"/>
              <a:pPr>
                <a:defRPr/>
              </a:pPr>
              <a:t>18/09/2018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6BAB820-4D2F-46A7-9076-187F48FFFA37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fr-FR"/>
              <a:t>La Santé – Le Diagnostique Médical</a:t>
            </a:r>
          </a:p>
        </p:txBody>
      </p:sp>
      <p:pic>
        <p:nvPicPr>
          <p:cNvPr id="2050" name="Picture 2" descr="RÃ©sultat de recherche d'images pour &quot;banquise&quot;">
            <a:extLst>
              <a:ext uri="{FF2B5EF4-FFF2-40B4-BE49-F238E27FC236}">
                <a16:creationId xmlns:a16="http://schemas.microsoft.com/office/drawing/2014/main" id="{2C0680B0-396D-48F8-AA11-220E39DA543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6" t="715" r="41657" b="715"/>
          <a:stretch/>
        </p:blipFill>
        <p:spPr bwMode="auto">
          <a:xfrm>
            <a:off x="8172401" y="0"/>
            <a:ext cx="97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2821838"/>
            <a:ext cx="6255488" cy="1362075"/>
          </a:xfrm>
        </p:spPr>
        <p:txBody>
          <a:bodyPr/>
          <a:lstStyle>
            <a:lvl1pPr algn="r" rtl="0" eaLnBrk="1" latinLnBrk="0" hangingPunct="1">
              <a:spcBef>
                <a:spcPct val="0"/>
              </a:spcBef>
              <a:buNone/>
              <a:defRPr kumimoji="0" lang="en-US" sz="4200" b="1" kern="1200" cap="all" baseline="0">
                <a:ln w="500" cap="rnd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905001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24401" y="6556376"/>
            <a:ext cx="2001839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D9BA17D0-2960-4080-BFD6-E969A5B082DB}" type="datetimeFigureOut">
              <a:rPr lang="fr-FR"/>
              <a:pPr>
                <a:defRPr/>
              </a:pPr>
              <a:t>18/09/2018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735139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fr-FR"/>
              <a:t>La Santé – Le Diagnostique Médical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734177" y="6554788"/>
            <a:ext cx="587375" cy="22860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4EB6D3C-74B3-4C10-9BD4-52A6A0035409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pic>
        <p:nvPicPr>
          <p:cNvPr id="8" name="Picture 2" descr="RÃ©sultat de recherche d'images pour &quot;banquise&quot;">
            <a:extLst>
              <a:ext uri="{FF2B5EF4-FFF2-40B4-BE49-F238E27FC236}">
                <a16:creationId xmlns:a16="http://schemas.microsoft.com/office/drawing/2014/main" id="{9AE379EE-AE70-43D6-932F-4397BD051A5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6" t="715" r="41657" b="715"/>
          <a:stretch/>
        </p:blipFill>
        <p:spPr bwMode="auto">
          <a:xfrm>
            <a:off x="8172401" y="0"/>
            <a:ext cx="97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lvl1pPr algn="r" rtl="0" eaLnBrk="1" latinLnBrk="0" hangingPunct="1">
              <a:spcBef>
                <a:spcPct val="0"/>
              </a:spcBef>
              <a:buNone/>
              <a:defRPr kumimoji="0" lang="en-US" sz="4200" b="1" kern="1200" cap="all" baseline="0">
                <a:ln w="500" cap="rnd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8808" y="1600201"/>
            <a:ext cx="35204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451579C-49DE-4056-9D70-E3E83B807127}" type="datetimeFigureOut">
              <a:rPr lang="fr-FR"/>
              <a:pPr>
                <a:defRPr/>
              </a:pPr>
              <a:t>18/09/2018</a:t>
            </a:fld>
            <a:endParaRPr lang="fr-FR" dirty="0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fr-FR"/>
              <a:t>La Santé – Le Diagnostique Médical</a:t>
            </a:r>
          </a:p>
        </p:txBody>
      </p:sp>
      <p:sp>
        <p:nvSpPr>
          <p:cNvPr id="8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3DDC5C8-25E4-48D5-9E7B-E0BBC699F8A0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pic>
        <p:nvPicPr>
          <p:cNvPr id="9" name="Picture 2" descr="RÃ©sultat de recherche d'images pour &quot;banquise&quot;">
            <a:extLst>
              <a:ext uri="{FF2B5EF4-FFF2-40B4-BE49-F238E27FC236}">
                <a16:creationId xmlns:a16="http://schemas.microsoft.com/office/drawing/2014/main" id="{8785AC56-CBAD-4425-B879-654DF2B76F1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6" t="715" r="41657" b="715"/>
          <a:stretch/>
        </p:blipFill>
        <p:spPr bwMode="auto">
          <a:xfrm>
            <a:off x="8172401" y="0"/>
            <a:ext cx="97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lvl1pPr algn="r" rtl="0" eaLnBrk="1" latinLnBrk="0" hangingPunct="1">
              <a:spcBef>
                <a:spcPct val="0"/>
              </a:spcBef>
              <a:buNone/>
              <a:defRPr kumimoji="0" lang="en-US" sz="4200" b="1" kern="1200" cap="all" baseline="0">
                <a:ln w="500" cap="rnd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8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F451CFE-7346-4C42-9A3C-DC6C7335CFC4}" type="datetimeFigureOut">
              <a:rPr lang="fr-FR"/>
              <a:pPr>
                <a:defRPr/>
              </a:pPr>
              <a:t>18/09/2018</a:t>
            </a:fld>
            <a:endParaRPr lang="fr-FR" dirty="0"/>
          </a:p>
        </p:txBody>
      </p:sp>
      <p:sp>
        <p:nvSpPr>
          <p:cNvPr id="9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fr-FR"/>
              <a:t>La Santé – Le Diagnostique Médical</a:t>
            </a:r>
          </a:p>
        </p:txBody>
      </p:sp>
      <p:sp>
        <p:nvSpPr>
          <p:cNvPr id="10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75C88D-8001-418C-8384-BE2961A697CF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pic>
        <p:nvPicPr>
          <p:cNvPr id="11" name="Picture 2" descr="RÃ©sultat de recherche d'images pour &quot;banquise&quot;">
            <a:extLst>
              <a:ext uri="{FF2B5EF4-FFF2-40B4-BE49-F238E27FC236}">
                <a16:creationId xmlns:a16="http://schemas.microsoft.com/office/drawing/2014/main" id="{B82BBC30-0A50-4841-A665-D48B40E0F4B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6" t="715" r="41657" b="715"/>
          <a:stretch/>
        </p:blipFill>
        <p:spPr bwMode="auto">
          <a:xfrm>
            <a:off x="8172401" y="0"/>
            <a:ext cx="97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lvl1pPr algn="r" rtl="0" eaLnBrk="1" latinLnBrk="0" hangingPunct="1">
              <a:spcBef>
                <a:spcPct val="0"/>
              </a:spcBef>
              <a:buNone/>
              <a:defRPr kumimoji="0" lang="en-US" sz="4200" b="1" kern="1200" cap="all" baseline="0">
                <a:ln w="500" cap="rnd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4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706D124-4B62-4050-95C4-043CD3032FCE}" type="datetimeFigureOut">
              <a:rPr lang="fr-FR"/>
              <a:pPr>
                <a:defRPr/>
              </a:pPr>
              <a:t>18/09/2018</a:t>
            </a:fld>
            <a:endParaRPr lang="fr-FR" dirty="0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fr-FR"/>
              <a:t>La Santé – Le Diagnostique Médical</a:t>
            </a:r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7B67D08-875C-43B3-B771-B4414B6CFE98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pic>
        <p:nvPicPr>
          <p:cNvPr id="7" name="Picture 2" descr="RÃ©sultat de recherche d'images pour &quot;banquise&quot;">
            <a:extLst>
              <a:ext uri="{FF2B5EF4-FFF2-40B4-BE49-F238E27FC236}">
                <a16:creationId xmlns:a16="http://schemas.microsoft.com/office/drawing/2014/main" id="{8B447000-3CF6-4F7F-A922-1BC6DF01A2D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6" t="715" r="41657" b="715"/>
          <a:stretch/>
        </p:blipFill>
        <p:spPr bwMode="auto">
          <a:xfrm>
            <a:off x="8172401" y="0"/>
            <a:ext cx="97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fld id="{B05AFFBE-9249-4784-81FC-49EF285F922C}" type="datetimeFigureOut">
              <a:rPr lang="fr-FR"/>
              <a:pPr>
                <a:defRPr/>
              </a:pPr>
              <a:t>18/09/2018</a:t>
            </a:fld>
            <a:endParaRPr lang="fr-FR" dirty="0"/>
          </a:p>
        </p:txBody>
      </p:sp>
      <p:sp>
        <p:nvSpPr>
          <p:cNvPr id="4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fr-FR"/>
              <a:t>La Santé – Le Diagnostique Médical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6068F75-7513-4CF1-90FC-CF4D4BD9132C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pic>
        <p:nvPicPr>
          <p:cNvPr id="6" name="Picture 2" descr="RÃ©sultat de recherche d'images pour &quot;banquise&quot;">
            <a:extLst>
              <a:ext uri="{FF2B5EF4-FFF2-40B4-BE49-F238E27FC236}">
                <a16:creationId xmlns:a16="http://schemas.microsoft.com/office/drawing/2014/main" id="{5A32C2DA-F47E-4A21-AFA2-0862E3DAB8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6" t="715" r="41657" b="715"/>
          <a:stretch/>
        </p:blipFill>
        <p:spPr bwMode="auto">
          <a:xfrm>
            <a:off x="8172401" y="0"/>
            <a:ext cx="97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/>
          <a:lstStyle>
            <a:lvl1pPr algn="r" rtl="0" eaLnBrk="1" latinLnBrk="0" hangingPunct="1">
              <a:spcBef>
                <a:spcPct val="0"/>
              </a:spcBef>
              <a:buNone/>
              <a:defRPr kumimoji="0" lang="en-US" sz="4200" b="1" kern="1200" cap="all" baseline="0">
                <a:ln w="500" cap="rnd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97417"/>
            <a:ext cx="5897880" cy="602512"/>
          </a:xfrm>
        </p:spPr>
        <p:txBody>
          <a:bodyPr rot="0" spcFirstLastPara="0" vertOverflow="overflow" horzOverflow="overflow" lIns="45720" tIns="0" rIns="0" bIns="0" spcCol="0" rtlCol="0" fromWordArt="0" forceAA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8DBBFAA-74BC-49F5-90D9-D696318E6A54}" type="datetimeFigureOut">
              <a:rPr lang="fr-FR"/>
              <a:pPr>
                <a:defRPr/>
              </a:pPr>
              <a:t>18/09/2018</a:t>
            </a:fld>
            <a:endParaRPr lang="fr-FR" dirty="0"/>
          </a:p>
        </p:txBody>
      </p:sp>
      <p:sp>
        <p:nvSpPr>
          <p:cNvPr id="7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fr-FR"/>
              <a:t>La Santé – Le Diagnostique Médical</a:t>
            </a:r>
          </a:p>
        </p:txBody>
      </p:sp>
      <p:sp>
        <p:nvSpPr>
          <p:cNvPr id="8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6C29C4-9AB0-46D0-9FFF-C606EF4A248D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pic>
        <p:nvPicPr>
          <p:cNvPr id="9" name="Picture 2" descr="RÃ©sultat de recherche d'images pour &quot;banquise&quot;">
            <a:extLst>
              <a:ext uri="{FF2B5EF4-FFF2-40B4-BE49-F238E27FC236}">
                <a16:creationId xmlns:a16="http://schemas.microsoft.com/office/drawing/2014/main" id="{781013D5-ACBD-4AD5-B6C5-E4FA1CB3FA3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6" t="715" r="41657" b="715"/>
          <a:stretch/>
        </p:blipFill>
        <p:spPr bwMode="auto">
          <a:xfrm>
            <a:off x="8172401" y="0"/>
            <a:ext cx="971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9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rot="21420000">
            <a:off x="596901" y="998539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89099" y="1143000"/>
            <a:ext cx="3429000" cy="2057400"/>
          </a:xfrm>
        </p:spPr>
        <p:txBody>
          <a:bodyPr/>
          <a:lstStyle>
            <a:lvl1pPr algn="r" rtl="0" eaLnBrk="1" latinLnBrk="0" hangingPunct="1">
              <a:spcBef>
                <a:spcPct val="0"/>
              </a:spcBef>
              <a:buNone/>
              <a:defRPr kumimoji="0" lang="en-US" sz="4200" b="1" kern="1200" cap="all" baseline="0" dirty="0">
                <a:ln w="500" cap="rnd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/>
              <a:t>Cliquez pour modifier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89099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663683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fr-FR" noProof="0" dirty="0"/>
              <a:t>Cliquez sur l'icône pour ajouter une image</a:t>
            </a:r>
            <a:endParaRPr lang="en-US" noProof="0" dirty="0"/>
          </a:p>
        </p:txBody>
      </p:sp>
      <p:sp>
        <p:nvSpPr>
          <p:cNvPr id="8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B09077-F89E-480E-AE9D-D6E67C588AEB}" type="datetimeFigureOut">
              <a:rPr lang="fr-FR"/>
              <a:pPr>
                <a:defRPr/>
              </a:pPr>
              <a:t>18/09/2018</a:t>
            </a:fld>
            <a:endParaRPr lang="fr-FR" dirty="0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fr-FR"/>
              <a:t>La Santé – Le Diagnostique Médical</a:t>
            </a:r>
          </a:p>
        </p:txBody>
      </p:sp>
      <p:sp>
        <p:nvSpPr>
          <p:cNvPr id="11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9DCEDEB-E3A7-48B8-8674-CA13FA8C2B44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2054" name="Espace réservé du texte 30"/>
          <p:cNvSpPr>
            <a:spLocks noGrp="1"/>
          </p:cNvSpPr>
          <p:nvPr>
            <p:ph type="body" idx="1"/>
          </p:nvPr>
        </p:nvSpPr>
        <p:spPr bwMode="auto">
          <a:xfrm>
            <a:off x="457200" y="1609725"/>
            <a:ext cx="7239000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4246564" y="6557964"/>
            <a:ext cx="2001837" cy="227012"/>
          </a:xfrm>
          <a:prstGeom prst="rect">
            <a:avLst/>
          </a:prstGeom>
        </p:spPr>
        <p:txBody>
          <a:bodyPr vert="horz" t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2EEB0038-9B4A-4481-BDD9-625672D91B39}" type="datetimeFigureOut">
              <a:rPr lang="fr-FR"/>
              <a:pPr>
                <a:defRPr/>
              </a:pPr>
              <a:t>18/09/2018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457200" y="6557963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fr-FR"/>
              <a:t>La Santé – Le Diagnostique Médical</a:t>
            </a:r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6251576" y="6556375"/>
            <a:ext cx="588963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22453FDB-2068-428A-B44F-026DCB975341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 userDrawn="1"/>
        </p:nvPicPr>
        <p:blipFill>
          <a:blip r:embed="rId13" cstate="print"/>
          <a:srcRect l="47326" r="13189"/>
          <a:stretch>
            <a:fillRect/>
          </a:stretch>
        </p:blipFill>
        <p:spPr bwMode="auto">
          <a:xfrm>
            <a:off x="8172400" y="0"/>
            <a:ext cx="971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lang="en-US" sz="4200" b="1" kern="1200" cap="all">
          <a:ln w="500" cap="rnd">
            <a:solidFill>
              <a:schemeClr val="accent6">
                <a:lumMod val="50000"/>
              </a:schemeClr>
            </a:solidFill>
          </a:ln>
          <a:solidFill>
            <a:srgbClr val="DF9307"/>
          </a:solidFill>
          <a:effectLst>
            <a:outerShdw blurRad="60007" dir="2000400" sy="-30000" kx="-800400" algn="bl" rotWithShape="0">
              <a:prstClr val="black">
                <a:alpha val="20000"/>
              </a:prstClr>
            </a:outerShdw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DF9307"/>
          </a:solidFill>
          <a:latin typeface="Trebuchet MS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DF9307"/>
          </a:solidFill>
          <a:latin typeface="Trebuchet MS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DF9307"/>
          </a:solidFill>
          <a:latin typeface="Trebuchet MS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DF9307"/>
          </a:solidFill>
          <a:latin typeface="Trebuchet MS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200" b="1">
          <a:solidFill>
            <a:srgbClr val="DF9307"/>
          </a:solidFill>
          <a:latin typeface="Trebuchet M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200" b="1">
          <a:solidFill>
            <a:srgbClr val="DF9307"/>
          </a:solidFill>
          <a:latin typeface="Trebuchet M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200" b="1">
          <a:solidFill>
            <a:srgbClr val="DF9307"/>
          </a:solidFill>
          <a:latin typeface="Trebuchet M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200" b="1">
          <a:solidFill>
            <a:srgbClr val="DF9307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itchFamily="18" charset="2"/>
        <a:buChar char="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"/>
        <a:defRPr sz="2300" kern="1200">
          <a:solidFill>
            <a:srgbClr val="6C6C6C"/>
          </a:solidFill>
          <a:latin typeface="+mn-lt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itchFamily="18" charset="2"/>
        <a:buChar char=""/>
        <a:defRPr sz="2000" kern="1200">
          <a:solidFill>
            <a:srgbClr val="6C6C6C"/>
          </a:solidFill>
          <a:latin typeface="+mn-lt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itchFamily="2" charset="2"/>
        <a:buChar char="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9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8.wmf"/><Relationship Id="rId4" Type="http://schemas.openxmlformats.org/officeDocument/2006/relationships/diagramData" Target="../diagrams/data1.xml"/><Relationship Id="rId9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/>
              <a:t>Définition de la Matière</a:t>
            </a:r>
          </a:p>
        </p:txBody>
      </p:sp>
      <p:sp>
        <p:nvSpPr>
          <p:cNvPr id="14339" name="Sous-titre 2"/>
          <p:cNvSpPr>
            <a:spLocks noGrp="1"/>
          </p:cNvSpPr>
          <p:nvPr>
            <p:ph type="subTitle" idx="1"/>
          </p:nvPr>
        </p:nvSpPr>
        <p:spPr>
          <a:xfrm>
            <a:off x="3354388" y="3540126"/>
            <a:ext cx="5114925" cy="1101725"/>
          </a:xfrm>
        </p:spPr>
        <p:txBody>
          <a:bodyPr/>
          <a:lstStyle/>
          <a:p>
            <a:pPr eaLnBrk="1" hangingPunct="1"/>
            <a:r>
              <a:rPr lang="fr-FR" dirty="0"/>
              <a:t>La matière à notre échelle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1FF588-7D4A-4F5E-8888-9618698D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70" y="189916"/>
            <a:ext cx="7239000" cy="717456"/>
          </a:xfrm>
        </p:spPr>
        <p:txBody>
          <a:bodyPr/>
          <a:lstStyle/>
          <a:p>
            <a:r>
              <a:rPr lang="fr-FR" dirty="0"/>
              <a:t>II. Quelques propriétés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5E1969C-64DD-4130-A11F-6DE8969ED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0579538"/>
              </p:ext>
            </p:extLst>
          </p:nvPr>
        </p:nvGraphicFramePr>
        <p:xfrm>
          <a:off x="611560" y="907372"/>
          <a:ext cx="737989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DB5C0A2-F598-4469-A02C-02D8A99D06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0899198"/>
              </p:ext>
            </p:extLst>
          </p:nvPr>
        </p:nvGraphicFramePr>
        <p:xfrm>
          <a:off x="289867" y="3517900"/>
          <a:ext cx="4316413" cy="334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Image" r:id="rId9" imgW="4317120" imgH="3339360" progId="Photoshop.Image.13">
                  <p:embed/>
                </p:oleObj>
              </mc:Choice>
              <mc:Fallback>
                <p:oleObj name="Image" r:id="rId9" imgW="4317120" imgH="33393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9867" y="3517900"/>
                        <a:ext cx="4316413" cy="334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6125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606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/>
              <a:t>Côté cahier</a:t>
            </a: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 bwMode="auto">
          <a:xfrm>
            <a:off x="4355976" y="2420888"/>
            <a:ext cx="3599631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73000"/>
              <a:buFont typeface="Wingdings 2" pitchFamily="18" charset="2"/>
              <a:buNone/>
              <a:tabLst/>
              <a:defRPr/>
            </a:pP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2DF96-1752-4AD5-8E4F-F3FA12E5C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019" y="1196752"/>
            <a:ext cx="7848102" cy="2376262"/>
          </a:xfrm>
        </p:spPr>
        <p:txBody>
          <a:bodyPr/>
          <a:lstStyle/>
          <a:p>
            <a:pPr marL="571500" indent="-571500">
              <a:buFont typeface="+mj-lt"/>
              <a:buAutoNum type="alphaUcPeriod" startAt="2"/>
            </a:pPr>
            <a:r>
              <a:rPr lang="fr-FR" u="sng" dirty="0">
                <a:uFill>
                  <a:solidFill>
                    <a:schemeClr val="accent1">
                      <a:lumMod val="75000"/>
                    </a:schemeClr>
                  </a:solidFill>
                </a:uFill>
              </a:rPr>
              <a:t>La réactivité chimique</a:t>
            </a:r>
            <a:endParaRPr lang="fr-FR" dirty="0"/>
          </a:p>
          <a:p>
            <a:pPr marL="0" indent="180975">
              <a:buNone/>
            </a:pPr>
            <a:r>
              <a:rPr lang="fr-FR" dirty="0"/>
              <a:t>Les matériaux réagissent différemment en présence d’un produit chimique.</a:t>
            </a:r>
            <a:endParaRPr lang="fr-FR" u="sng" dirty="0"/>
          </a:p>
          <a:p>
            <a:pPr marL="0" indent="180975">
              <a:buNone/>
            </a:pPr>
            <a:endParaRPr lang="fr-FR" u="sng" dirty="0"/>
          </a:p>
          <a:p>
            <a:pPr marL="0" indent="180975">
              <a:buNone/>
            </a:pPr>
            <a:r>
              <a:rPr lang="fr-FR" sz="2400" i="1" u="sng" dirty="0"/>
              <a:t>Schéma</a:t>
            </a:r>
            <a:r>
              <a:rPr lang="fr-FR" sz="2400" i="1" dirty="0"/>
              <a:t> : test de l’acide</a:t>
            </a:r>
          </a:p>
          <a:p>
            <a:pPr marL="0" indent="180975">
              <a:buNone/>
            </a:pPr>
            <a:endParaRPr lang="fr-FR" u="sng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C4E766-AC22-473C-9679-C587EF088418}"/>
              </a:ext>
            </a:extLst>
          </p:cNvPr>
          <p:cNvGrpSpPr/>
          <p:nvPr/>
        </p:nvGrpSpPr>
        <p:grpSpPr>
          <a:xfrm>
            <a:off x="1115616" y="4149080"/>
            <a:ext cx="792088" cy="2307282"/>
            <a:chOff x="1115616" y="4149080"/>
            <a:chExt cx="360040" cy="230728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A60151F-65B4-4C9C-A7DD-833AE42D382E}"/>
                </a:ext>
              </a:extLst>
            </p:cNvPr>
            <p:cNvCxnSpPr/>
            <p:nvPr/>
          </p:nvCxnSpPr>
          <p:spPr>
            <a:xfrm>
              <a:off x="1115616" y="4149080"/>
              <a:ext cx="0" cy="23072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020AB24-7268-4C55-91C6-010D9234E914}"/>
                </a:ext>
              </a:extLst>
            </p:cNvPr>
            <p:cNvCxnSpPr/>
            <p:nvPr/>
          </p:nvCxnSpPr>
          <p:spPr>
            <a:xfrm>
              <a:off x="1475656" y="4149080"/>
              <a:ext cx="0" cy="23072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1E0DB20-2B34-4B50-B0B1-0DF6235EF039}"/>
                </a:ext>
              </a:extLst>
            </p:cNvPr>
            <p:cNvCxnSpPr/>
            <p:nvPr/>
          </p:nvCxnSpPr>
          <p:spPr>
            <a:xfrm>
              <a:off x="1115616" y="6456362"/>
              <a:ext cx="3600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F4460D-DBE1-49F0-A377-8C4710E65E90}"/>
              </a:ext>
            </a:extLst>
          </p:cNvPr>
          <p:cNvGrpSpPr/>
          <p:nvPr/>
        </p:nvGrpSpPr>
        <p:grpSpPr>
          <a:xfrm>
            <a:off x="3779912" y="4149080"/>
            <a:ext cx="792088" cy="2307282"/>
            <a:chOff x="1115616" y="4149080"/>
            <a:chExt cx="360040" cy="230728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D8997F4-63C4-4C88-BA5D-AF2E25B8152B}"/>
                </a:ext>
              </a:extLst>
            </p:cNvPr>
            <p:cNvCxnSpPr/>
            <p:nvPr/>
          </p:nvCxnSpPr>
          <p:spPr>
            <a:xfrm>
              <a:off x="1115616" y="4149080"/>
              <a:ext cx="0" cy="23072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B7CB3-5B13-49C4-8C81-87EDB1FFE54C}"/>
                </a:ext>
              </a:extLst>
            </p:cNvPr>
            <p:cNvCxnSpPr/>
            <p:nvPr/>
          </p:nvCxnSpPr>
          <p:spPr>
            <a:xfrm>
              <a:off x="1475656" y="4149080"/>
              <a:ext cx="0" cy="23072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34EF751-4826-47CF-9780-099C794555C9}"/>
                </a:ext>
              </a:extLst>
            </p:cNvPr>
            <p:cNvCxnSpPr/>
            <p:nvPr/>
          </p:nvCxnSpPr>
          <p:spPr>
            <a:xfrm>
              <a:off x="1115616" y="6456362"/>
              <a:ext cx="3600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5EB302-AF11-459A-B695-327131F389CE}"/>
              </a:ext>
            </a:extLst>
          </p:cNvPr>
          <p:cNvCxnSpPr/>
          <p:nvPr/>
        </p:nvCxnSpPr>
        <p:spPr>
          <a:xfrm>
            <a:off x="1115616" y="4725144"/>
            <a:ext cx="79208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EFAE17-13A3-4D25-AC8B-61E23943389E}"/>
              </a:ext>
            </a:extLst>
          </p:cNvPr>
          <p:cNvCxnSpPr/>
          <p:nvPr/>
        </p:nvCxnSpPr>
        <p:spPr>
          <a:xfrm>
            <a:off x="3779912" y="4746909"/>
            <a:ext cx="79208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92421E9-CF51-4288-AC02-2295E629BA81}"/>
              </a:ext>
            </a:extLst>
          </p:cNvPr>
          <p:cNvSpPr/>
          <p:nvPr/>
        </p:nvSpPr>
        <p:spPr>
          <a:xfrm>
            <a:off x="1331640" y="5877272"/>
            <a:ext cx="432036" cy="5790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D98121-44B9-45D6-A0AB-01D6FF29E4BA}"/>
              </a:ext>
            </a:extLst>
          </p:cNvPr>
          <p:cNvCxnSpPr>
            <a:cxnSpLocks/>
          </p:cNvCxnSpPr>
          <p:nvPr/>
        </p:nvCxnSpPr>
        <p:spPr>
          <a:xfrm>
            <a:off x="2123728" y="5373216"/>
            <a:ext cx="1296144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A3A7516-B134-4737-A89B-DBB07AAC9F5D}"/>
              </a:ext>
            </a:extLst>
          </p:cNvPr>
          <p:cNvSpPr/>
          <p:nvPr/>
        </p:nvSpPr>
        <p:spPr>
          <a:xfrm>
            <a:off x="3897186" y="5851018"/>
            <a:ext cx="432036" cy="57908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F7A1EE7-AA1F-4D72-9A33-1F8EDB5EB054}"/>
              </a:ext>
            </a:extLst>
          </p:cNvPr>
          <p:cNvSpPr/>
          <p:nvPr/>
        </p:nvSpPr>
        <p:spPr>
          <a:xfrm>
            <a:off x="4329222" y="4869163"/>
            <a:ext cx="72474" cy="5207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C8E9609-5E33-41D4-AEEE-9C7C86196749}"/>
              </a:ext>
            </a:extLst>
          </p:cNvPr>
          <p:cNvSpPr/>
          <p:nvPr/>
        </p:nvSpPr>
        <p:spPr>
          <a:xfrm>
            <a:off x="4481622" y="5021563"/>
            <a:ext cx="72474" cy="5207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2BA817-2A9D-4BB7-8AFB-205E578E1750}"/>
              </a:ext>
            </a:extLst>
          </p:cNvPr>
          <p:cNvSpPr/>
          <p:nvPr/>
        </p:nvSpPr>
        <p:spPr>
          <a:xfrm>
            <a:off x="3923487" y="4869163"/>
            <a:ext cx="72474" cy="5207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077867E-A1D3-4CBB-BC64-C935D67EE520}"/>
              </a:ext>
            </a:extLst>
          </p:cNvPr>
          <p:cNvSpPr/>
          <p:nvPr/>
        </p:nvSpPr>
        <p:spPr>
          <a:xfrm>
            <a:off x="3950217" y="5230390"/>
            <a:ext cx="72474" cy="5207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885708D-8CFE-44BE-BCD3-9351F7DF239B}"/>
              </a:ext>
            </a:extLst>
          </p:cNvPr>
          <p:cNvSpPr/>
          <p:nvPr/>
        </p:nvSpPr>
        <p:spPr>
          <a:xfrm>
            <a:off x="4211507" y="5057419"/>
            <a:ext cx="72474" cy="5207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C59C6B3-8ACC-4275-B089-6048ABB50FAB}"/>
              </a:ext>
            </a:extLst>
          </p:cNvPr>
          <p:cNvSpPr/>
          <p:nvPr/>
        </p:nvSpPr>
        <p:spPr>
          <a:xfrm>
            <a:off x="4109441" y="5373216"/>
            <a:ext cx="72474" cy="5207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6E456DD-C186-4B3F-909A-FE853CDA6EA8}"/>
              </a:ext>
            </a:extLst>
          </p:cNvPr>
          <p:cNvSpPr/>
          <p:nvPr/>
        </p:nvSpPr>
        <p:spPr>
          <a:xfrm>
            <a:off x="4316351" y="5575598"/>
            <a:ext cx="72474" cy="52076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0602AEA1-CF75-4D11-95B9-86F753BCD696}"/>
              </a:ext>
            </a:extLst>
          </p:cNvPr>
          <p:cNvSpPr/>
          <p:nvPr/>
        </p:nvSpPr>
        <p:spPr>
          <a:xfrm rot="18778951">
            <a:off x="200315" y="4056065"/>
            <a:ext cx="1522899" cy="773065"/>
          </a:xfrm>
          <a:prstGeom prst="arc">
            <a:avLst>
              <a:gd name="adj1" fmla="val 16200000"/>
              <a:gd name="adj2" fmla="val 1501144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337" name="Straight Arrow Connector 14336">
            <a:extLst>
              <a:ext uri="{FF2B5EF4-FFF2-40B4-BE49-F238E27FC236}">
                <a16:creationId xmlns:a16="http://schemas.microsoft.com/office/drawing/2014/main" id="{FD6FE3E9-DD80-4419-94C4-54D90478A534}"/>
              </a:ext>
            </a:extLst>
          </p:cNvPr>
          <p:cNvCxnSpPr/>
          <p:nvPr/>
        </p:nvCxnSpPr>
        <p:spPr>
          <a:xfrm>
            <a:off x="755576" y="6165304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41" name="TextBox 14340">
            <a:extLst>
              <a:ext uri="{FF2B5EF4-FFF2-40B4-BE49-F238E27FC236}">
                <a16:creationId xmlns:a16="http://schemas.microsoft.com/office/drawing/2014/main" id="{26490D88-6647-4FD9-B457-D11FBC8653D0}"/>
              </a:ext>
            </a:extLst>
          </p:cNvPr>
          <p:cNvSpPr txBox="1"/>
          <p:nvPr/>
        </p:nvSpPr>
        <p:spPr>
          <a:xfrm>
            <a:off x="159854" y="4149080"/>
            <a:ext cx="83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acide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B58C5B-9F3F-478F-87BD-1070BCD56A83}"/>
              </a:ext>
            </a:extLst>
          </p:cNvPr>
          <p:cNvSpPr txBox="1"/>
          <p:nvPr/>
        </p:nvSpPr>
        <p:spPr>
          <a:xfrm>
            <a:off x="66482" y="5980638"/>
            <a:ext cx="83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craie</a:t>
            </a:r>
          </a:p>
        </p:txBody>
      </p:sp>
    </p:spTree>
    <p:extLst>
      <p:ext uri="{BB962C8B-B14F-4D97-AF65-F5344CB8AC3E}">
        <p14:creationId xmlns:p14="http://schemas.microsoft.com/office/powerpoint/2010/main" val="334502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1FF588-7D4A-4F5E-8888-9618698D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70" y="189916"/>
            <a:ext cx="7239000" cy="717456"/>
          </a:xfrm>
        </p:spPr>
        <p:txBody>
          <a:bodyPr/>
          <a:lstStyle/>
          <a:p>
            <a:r>
              <a:rPr lang="fr-FR" dirty="0"/>
              <a:t>III. 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6EFFB0-162A-4C7A-8B65-00B649EDB111}"/>
              </a:ext>
            </a:extLst>
          </p:cNvPr>
          <p:cNvSpPr txBox="1"/>
          <p:nvPr/>
        </p:nvSpPr>
        <p:spPr>
          <a:xfrm>
            <a:off x="611560" y="1412776"/>
            <a:ext cx="7239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80975" eaLnBrk="0" hangingPunct="0">
              <a:spcBef>
                <a:spcPts val="600"/>
              </a:spcBef>
              <a:buClr>
                <a:schemeClr val="tx2"/>
              </a:buClr>
              <a:buSzPct val="73000"/>
            </a:pPr>
            <a:r>
              <a:rPr lang="fr-FR" sz="2600" dirty="0">
                <a:latin typeface="+mn-lt"/>
                <a:cs typeface="+mn-cs"/>
              </a:rPr>
              <a:t>Nous souhaitons savoir si notre gomme et notre bouchon de colle sont faits dans la même matière.</a:t>
            </a:r>
          </a:p>
          <a:p>
            <a:pPr indent="180975" eaLnBrk="0" hangingPunct="0">
              <a:spcBef>
                <a:spcPts val="600"/>
              </a:spcBef>
              <a:buClr>
                <a:schemeClr val="tx2"/>
              </a:buClr>
              <a:buSzPct val="73000"/>
            </a:pPr>
            <a:endParaRPr lang="fr-FR" sz="2600" dirty="0">
              <a:latin typeface="+mn-lt"/>
              <a:cs typeface="+mn-cs"/>
            </a:endParaRPr>
          </a:p>
          <a:p>
            <a:pPr indent="180975" eaLnBrk="0" hangingPunct="0">
              <a:spcBef>
                <a:spcPts val="600"/>
              </a:spcBef>
              <a:buClr>
                <a:schemeClr val="tx2"/>
              </a:buClr>
              <a:buSzPct val="73000"/>
            </a:pPr>
            <a:r>
              <a:rPr lang="fr-FR" sz="2600" dirty="0">
                <a:latin typeface="+mn-lt"/>
                <a:cs typeface="+mn-cs"/>
              </a:rPr>
              <a:t>Effectuer les tests vu en cours pour prouver leur ressemblance ou différence.</a:t>
            </a:r>
            <a:endParaRPr lang="fr-FR" sz="2600" i="1" dirty="0">
              <a:solidFill>
                <a:srgbClr val="FF0000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14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23528" y="203275"/>
            <a:ext cx="7239000" cy="626963"/>
          </a:xfrm>
        </p:spPr>
        <p:txBody>
          <a:bodyPr/>
          <a:lstStyle/>
          <a:p>
            <a:pPr algn="l" fontAlgn="auto">
              <a:spcAft>
                <a:spcPts val="0"/>
              </a:spcAft>
              <a:defRPr/>
            </a:pPr>
            <a:r>
              <a:rPr lang="fr-FR" sz="3600" dirty="0"/>
              <a:t>I. Qu’est ce que la matière ?</a:t>
            </a:r>
          </a:p>
        </p:txBody>
      </p:sp>
      <p:pic>
        <p:nvPicPr>
          <p:cNvPr id="3074" name="Picture 2" descr="RÃ©sultat de recherche d'images pour &quot;matiÃ¨re&quot;">
            <a:extLst>
              <a:ext uri="{FF2B5EF4-FFF2-40B4-BE49-F238E27FC236}">
                <a16:creationId xmlns:a16="http://schemas.microsoft.com/office/drawing/2014/main" id="{36AD87F0-C5F7-4478-8120-47E084CB8A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4864"/>
            <a:ext cx="2554255" cy="191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Ã©sultat de recherche d'images pour &quot;matiÃ¨re&quot;">
            <a:extLst>
              <a:ext uri="{FF2B5EF4-FFF2-40B4-BE49-F238E27FC236}">
                <a16:creationId xmlns:a16="http://schemas.microsoft.com/office/drawing/2014/main" id="{7E1D6AFC-D332-4A23-9CBD-C2561895B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428" y="2105050"/>
            <a:ext cx="2015505" cy="201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Ã©sultat de recherche d'images pour &quot;fourmi&quot;">
            <a:extLst>
              <a:ext uri="{FF2B5EF4-FFF2-40B4-BE49-F238E27FC236}">
                <a16:creationId xmlns:a16="http://schemas.microsoft.com/office/drawing/2014/main" id="{4FB2FB3F-3B88-4FC6-B016-3FBEE313A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25144"/>
            <a:ext cx="1915691" cy="191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869B32-58BC-41D7-8586-E5C41B9D8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250" y="4911650"/>
            <a:ext cx="2628900" cy="1743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ABE54B-B397-49BE-B7DA-4F35D6CB82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6541" y="2204864"/>
            <a:ext cx="2035952" cy="864096"/>
          </a:xfrm>
          <a:prstGeom prst="rect">
            <a:avLst/>
          </a:prstGeom>
        </p:spPr>
      </p:pic>
      <p:pic>
        <p:nvPicPr>
          <p:cNvPr id="3084" name="Picture 12" descr="RÃ©sultat de recherche d'images pour &quot;sirop de fraise&quot;">
            <a:extLst>
              <a:ext uri="{FF2B5EF4-FFF2-40B4-BE49-F238E27FC236}">
                <a16:creationId xmlns:a16="http://schemas.microsoft.com/office/drawing/2014/main" id="{31BEB919-28BC-4DE2-8018-15028D7C0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541" y="3810149"/>
            <a:ext cx="2164942" cy="144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526EDB-66F7-4E38-9C91-9406762397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36" y="1196752"/>
            <a:ext cx="3446357" cy="26620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C69767-66C2-45C8-AA86-53F8FE66B261}"/>
              </a:ext>
            </a:extLst>
          </p:cNvPr>
          <p:cNvSpPr txBox="1"/>
          <p:nvPr/>
        </p:nvSpPr>
        <p:spPr>
          <a:xfrm>
            <a:off x="1018616" y="2296941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Matière ?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9A5BFBC-D62C-4F4F-9243-932742C279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70" y="873841"/>
            <a:ext cx="3446357" cy="26620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5FC2D4-82A1-4522-9F26-88AEC56AC636}"/>
              </a:ext>
            </a:extLst>
          </p:cNvPr>
          <p:cNvSpPr txBox="1"/>
          <p:nvPr/>
        </p:nvSpPr>
        <p:spPr>
          <a:xfrm>
            <a:off x="4992355" y="1725554"/>
            <a:ext cx="1776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Points </a:t>
            </a:r>
          </a:p>
          <a:p>
            <a:pPr algn="ctr"/>
            <a:r>
              <a:rPr lang="fr-FR" sz="2400" dirty="0"/>
              <a:t>communs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606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/>
              <a:t>Côté cahier</a:t>
            </a: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 bwMode="auto">
          <a:xfrm>
            <a:off x="4355976" y="2420888"/>
            <a:ext cx="3599631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73000"/>
              <a:buFont typeface="Wingdings 2" pitchFamily="18" charset="2"/>
              <a:buNone/>
              <a:tabLst/>
              <a:defRPr/>
            </a:pP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2DF96-1752-4AD5-8E4F-F3FA12E5C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5" y="1196753"/>
            <a:ext cx="7848102" cy="5259610"/>
          </a:xfrm>
        </p:spPr>
        <p:txBody>
          <a:bodyPr/>
          <a:lstStyle/>
          <a:p>
            <a:pPr marL="0" indent="0" algn="ctr">
              <a:buNone/>
            </a:pPr>
            <a:r>
              <a:rPr lang="fr-FR" u="dbl" dirty="0">
                <a:uFill>
                  <a:solidFill>
                    <a:srgbClr val="FF0000"/>
                  </a:solidFill>
                </a:uFill>
              </a:rPr>
              <a:t>Définition de la matière</a:t>
            </a:r>
          </a:p>
          <a:p>
            <a:endParaRPr lang="fr-FR" dirty="0"/>
          </a:p>
          <a:p>
            <a:pPr marL="0" indent="450850">
              <a:buNone/>
            </a:pPr>
            <a:r>
              <a:rPr lang="fr-FR" dirty="0"/>
              <a:t>I. </a:t>
            </a:r>
            <a:r>
              <a:rPr lang="fr-FR" u="sng" dirty="0">
                <a:uFill>
                  <a:solidFill>
                    <a:srgbClr val="FF0000"/>
                  </a:solidFill>
                </a:uFill>
              </a:rPr>
              <a:t>Qu’est ce que la matière ?</a:t>
            </a:r>
          </a:p>
          <a:p>
            <a:pPr marL="0" indent="180975">
              <a:buNone/>
            </a:pPr>
            <a:endParaRPr lang="fr-FR" dirty="0"/>
          </a:p>
          <a:p>
            <a:pPr marL="0" indent="180975">
              <a:buNone/>
            </a:pPr>
            <a:r>
              <a:rPr lang="fr-FR" dirty="0"/>
              <a:t>A l’échelle humaine, la matière représente </a:t>
            </a:r>
            <a:r>
              <a:rPr lang="fr-FR" u="sng" dirty="0"/>
              <a:t>tout ce qui a une masse</a:t>
            </a:r>
            <a:r>
              <a:rPr lang="fr-FR" dirty="0"/>
              <a:t> (en grammes ou kilogrammes) </a:t>
            </a:r>
            <a:r>
              <a:rPr lang="fr-FR" u="sng" dirty="0"/>
              <a:t>et un volume </a:t>
            </a:r>
            <a:r>
              <a:rPr lang="fr-FR" dirty="0"/>
              <a:t>(en litres ou en </a:t>
            </a:r>
            <a:r>
              <a:rPr lang="fr-FR" dirty="0" err="1"/>
              <a:t>metres</a:t>
            </a:r>
            <a:r>
              <a:rPr lang="fr-FR" dirty="0"/>
              <a:t> cubes).</a:t>
            </a:r>
          </a:p>
          <a:p>
            <a:pPr marL="0" indent="180975">
              <a:buNone/>
            </a:pPr>
            <a:endParaRPr lang="fr-FR" dirty="0"/>
          </a:p>
          <a:p>
            <a:pPr marL="0" indent="180975">
              <a:buNone/>
            </a:pPr>
            <a:r>
              <a:rPr lang="fr-FR" dirty="0"/>
              <a:t>Un échantillon de matière possède des </a:t>
            </a:r>
            <a:r>
              <a:rPr lang="fr-FR" u="sng" dirty="0"/>
              <a:t>propriétés</a:t>
            </a:r>
            <a:r>
              <a:rPr lang="fr-FR" dirty="0"/>
              <a:t> particulières, qui nous permettent de l’identifier.</a:t>
            </a: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C’est sa carte d’identité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1FF588-7D4A-4F5E-8888-9618698D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Quelques propriétés </a:t>
            </a:r>
          </a:p>
        </p:txBody>
      </p:sp>
      <p:pic>
        <p:nvPicPr>
          <p:cNvPr id="11266" name="Picture 2" descr="RÃ©sultat de recherche d'images pour &quot;balance roberval&quot;">
            <a:extLst>
              <a:ext uri="{FF2B5EF4-FFF2-40B4-BE49-F238E27FC236}">
                <a16:creationId xmlns:a16="http://schemas.microsoft.com/office/drawing/2014/main" id="{3E4F2136-410E-4378-875E-DE5717459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132856"/>
            <a:ext cx="6096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E8A77C-8C3E-47BF-98BB-DCEDA4565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70" y="873841"/>
            <a:ext cx="3446357" cy="26620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AC4392-22DA-4D82-9A86-358F7D897CBF}"/>
              </a:ext>
            </a:extLst>
          </p:cNvPr>
          <p:cNvSpPr txBox="1"/>
          <p:nvPr/>
        </p:nvSpPr>
        <p:spPr>
          <a:xfrm>
            <a:off x="5103766" y="1725554"/>
            <a:ext cx="1553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Qu’a-t-on </a:t>
            </a:r>
          </a:p>
          <a:p>
            <a:pPr algn="ctr"/>
            <a:r>
              <a:rPr lang="fr-FR" sz="2400" dirty="0"/>
              <a:t>mesuré 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D1B378-4CE3-4A56-8D97-10E6CF481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87" y="1427007"/>
            <a:ext cx="3446357" cy="26620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99A299-4FE0-4961-B336-59D380EB14BC}"/>
              </a:ext>
            </a:extLst>
          </p:cNvPr>
          <p:cNvSpPr txBox="1"/>
          <p:nvPr/>
        </p:nvSpPr>
        <p:spPr>
          <a:xfrm>
            <a:off x="1505117" y="2138252"/>
            <a:ext cx="2308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Que </a:t>
            </a:r>
          </a:p>
          <a:p>
            <a:pPr algn="ctr"/>
            <a:r>
              <a:rPr lang="fr-FR" sz="2400" dirty="0"/>
              <a:t>remarque-t-on?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60270" y="49099"/>
            <a:ext cx="7239000" cy="6606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/>
              <a:t>Côté cahier</a:t>
            </a: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 bwMode="auto">
          <a:xfrm>
            <a:off x="4355976" y="2420888"/>
            <a:ext cx="3599631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73000"/>
              <a:buFont typeface="Wingdings 2" pitchFamily="18" charset="2"/>
              <a:buNone/>
              <a:tabLst/>
              <a:defRPr/>
            </a:pP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2DF96-1752-4AD5-8E4F-F3FA12E5C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5" y="871202"/>
            <a:ext cx="7848102" cy="5333755"/>
          </a:xfrm>
        </p:spPr>
        <p:txBody>
          <a:bodyPr/>
          <a:lstStyle/>
          <a:p>
            <a:pPr marL="0" indent="0" algn="ctr">
              <a:buNone/>
            </a:pPr>
            <a:r>
              <a:rPr lang="fr-FR" u="dbl" dirty="0">
                <a:uFill>
                  <a:solidFill>
                    <a:srgbClr val="FF0000"/>
                  </a:solidFill>
                </a:uFill>
              </a:rPr>
              <a:t>Définition de la matière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u="sng" dirty="0">
                <a:uFill>
                  <a:solidFill>
                    <a:srgbClr val="FF0000"/>
                  </a:solidFill>
                </a:uFill>
              </a:rPr>
              <a:t>II. Quelques propriétés</a:t>
            </a:r>
          </a:p>
          <a:p>
            <a:pPr marL="571500" indent="-571500">
              <a:buFont typeface="+mj-lt"/>
              <a:buAutoNum type="alphaUcPeriod"/>
            </a:pPr>
            <a:r>
              <a:rPr lang="fr-FR" u="sng" dirty="0">
                <a:uFill>
                  <a:solidFill>
                    <a:schemeClr val="accent1">
                      <a:lumMod val="75000"/>
                    </a:schemeClr>
                  </a:solidFill>
                </a:uFill>
              </a:rPr>
              <a:t>La masse</a:t>
            </a:r>
          </a:p>
          <a:p>
            <a:pPr marL="0" indent="180975">
              <a:buNone/>
            </a:pPr>
            <a:endParaRPr lang="fr-FR" dirty="0"/>
          </a:p>
          <a:p>
            <a:pPr marL="0" indent="180975">
              <a:buNone/>
            </a:pPr>
            <a:r>
              <a:rPr lang="fr-FR" dirty="0"/>
              <a:t>On mesure la masse avec une </a:t>
            </a:r>
            <a:r>
              <a:rPr lang="fr-FR" u="sng" dirty="0"/>
              <a:t>balance</a:t>
            </a:r>
          </a:p>
          <a:p>
            <a:pPr marL="0" indent="180975">
              <a:buNone/>
            </a:pPr>
            <a:r>
              <a:rPr lang="fr-FR" dirty="0"/>
              <a:t>Deux objets peuvent avoir la même masse mais des </a:t>
            </a:r>
            <a:r>
              <a:rPr lang="fr-FR" u="sng" dirty="0"/>
              <a:t>volumes différents</a:t>
            </a:r>
            <a:r>
              <a:rPr lang="fr-FR" dirty="0"/>
              <a:t>.</a:t>
            </a:r>
          </a:p>
          <a:p>
            <a:pPr marL="0" indent="180975">
              <a:buNone/>
            </a:pPr>
            <a:endParaRPr lang="fr-FR" dirty="0"/>
          </a:p>
          <a:p>
            <a:pPr marL="0" indent="180975">
              <a:buNone/>
            </a:pPr>
            <a:r>
              <a:rPr lang="fr-FR" sz="2400" i="1" dirty="0"/>
              <a:t>Schéma de 2 balles de 500g </a:t>
            </a:r>
          </a:p>
          <a:p>
            <a:pPr marL="0" indent="180975">
              <a:buNone/>
            </a:pPr>
            <a:r>
              <a:rPr lang="fr-FR" sz="2400" i="1" dirty="0"/>
              <a:t>mais de volumes différents 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10E344-CBE9-4EFD-895C-8CB5F170BAAC}"/>
              </a:ext>
            </a:extLst>
          </p:cNvPr>
          <p:cNvGrpSpPr/>
          <p:nvPr/>
        </p:nvGrpSpPr>
        <p:grpSpPr>
          <a:xfrm>
            <a:off x="4890958" y="5072381"/>
            <a:ext cx="2808312" cy="1177732"/>
            <a:chOff x="2555776" y="4866134"/>
            <a:chExt cx="2808312" cy="117773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D368D16-3F9A-43C4-BE65-7A6DBF9481C4}"/>
                </a:ext>
              </a:extLst>
            </p:cNvPr>
            <p:cNvCxnSpPr/>
            <p:nvPr/>
          </p:nvCxnSpPr>
          <p:spPr>
            <a:xfrm>
              <a:off x="2555776" y="5661248"/>
              <a:ext cx="1008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9A4F97D-FA0B-4142-A2CB-2BBD28C8EE63}"/>
                </a:ext>
              </a:extLst>
            </p:cNvPr>
            <p:cNvCxnSpPr/>
            <p:nvPr/>
          </p:nvCxnSpPr>
          <p:spPr>
            <a:xfrm>
              <a:off x="4355976" y="5661248"/>
              <a:ext cx="10081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6F3089-9902-4CD5-8EC4-CD85230637E6}"/>
                </a:ext>
              </a:extLst>
            </p:cNvPr>
            <p:cNvCxnSpPr/>
            <p:nvPr/>
          </p:nvCxnSpPr>
          <p:spPr>
            <a:xfrm>
              <a:off x="3037254" y="5683826"/>
              <a:ext cx="0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102035-0665-48A8-A07E-3CFD1D10F692}"/>
                </a:ext>
              </a:extLst>
            </p:cNvPr>
            <p:cNvCxnSpPr/>
            <p:nvPr/>
          </p:nvCxnSpPr>
          <p:spPr>
            <a:xfrm>
              <a:off x="4932040" y="5661248"/>
              <a:ext cx="0" cy="3600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392927-BA83-4270-AFD1-B4895CDF8961}"/>
                </a:ext>
              </a:extLst>
            </p:cNvPr>
            <p:cNvCxnSpPr>
              <a:cxnSpLocks/>
            </p:cNvCxnSpPr>
            <p:nvPr/>
          </p:nvCxnSpPr>
          <p:spPr>
            <a:xfrm>
              <a:off x="3037254" y="6021288"/>
              <a:ext cx="189478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612770E-4A54-48EC-B822-B9592D365DE7}"/>
                </a:ext>
              </a:extLst>
            </p:cNvPr>
            <p:cNvCxnSpPr/>
            <p:nvPr/>
          </p:nvCxnSpPr>
          <p:spPr>
            <a:xfrm flipV="1">
              <a:off x="3923928" y="5373216"/>
              <a:ext cx="0" cy="6480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22D0D50-6904-4771-AAEE-18B7731EFBA5}"/>
                </a:ext>
              </a:extLst>
            </p:cNvPr>
            <p:cNvSpPr/>
            <p:nvPr/>
          </p:nvSpPr>
          <p:spPr>
            <a:xfrm>
              <a:off x="2843808" y="5373216"/>
              <a:ext cx="360036" cy="26545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3402B4E-CE37-4D7C-862D-85333B1CFE3C}"/>
                </a:ext>
              </a:extLst>
            </p:cNvPr>
            <p:cNvSpPr/>
            <p:nvPr/>
          </p:nvSpPr>
          <p:spPr>
            <a:xfrm>
              <a:off x="4572000" y="4866134"/>
              <a:ext cx="648069" cy="7725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87869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experience-densite-huile-eau-objets">
            <a:extLst>
              <a:ext uri="{FF2B5EF4-FFF2-40B4-BE49-F238E27FC236}">
                <a16:creationId xmlns:a16="http://schemas.microsoft.com/office/drawing/2014/main" id="{E84757D8-683D-4AD7-BBD5-95CAB87EB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72250"/>
            <a:ext cx="4081636" cy="452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E1FF588-7D4A-4F5E-8888-9618698D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70" y="189916"/>
            <a:ext cx="7239000" cy="717456"/>
          </a:xfrm>
        </p:spPr>
        <p:txBody>
          <a:bodyPr/>
          <a:lstStyle/>
          <a:p>
            <a:r>
              <a:rPr lang="fr-FR" dirty="0"/>
              <a:t>II. Quelques propriétés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E8A77C-8C3E-47BF-98BB-DCEDA4565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70" y="873841"/>
            <a:ext cx="3446357" cy="26620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AC4392-22DA-4D82-9A86-358F7D897CBF}"/>
              </a:ext>
            </a:extLst>
          </p:cNvPr>
          <p:cNvSpPr txBox="1"/>
          <p:nvPr/>
        </p:nvSpPr>
        <p:spPr>
          <a:xfrm>
            <a:off x="5078117" y="1725554"/>
            <a:ext cx="1604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Qu’a-t-on </a:t>
            </a:r>
          </a:p>
          <a:p>
            <a:pPr algn="ctr"/>
            <a:r>
              <a:rPr lang="fr-FR" sz="2400" dirty="0"/>
              <a:t>Observé 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D1B378-4CE3-4A56-8D97-10E6CF481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87" y="1427007"/>
            <a:ext cx="3446357" cy="26620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99A299-4FE0-4961-B336-59D380EB14BC}"/>
              </a:ext>
            </a:extLst>
          </p:cNvPr>
          <p:cNvSpPr txBox="1"/>
          <p:nvPr/>
        </p:nvSpPr>
        <p:spPr>
          <a:xfrm>
            <a:off x="1505117" y="2138252"/>
            <a:ext cx="2308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Que </a:t>
            </a:r>
          </a:p>
          <a:p>
            <a:pPr algn="ctr"/>
            <a:r>
              <a:rPr lang="fr-FR" sz="2400" dirty="0"/>
              <a:t>remarque-t-on?</a:t>
            </a:r>
          </a:p>
        </p:txBody>
      </p:sp>
    </p:spTree>
    <p:extLst>
      <p:ext uri="{BB962C8B-B14F-4D97-AF65-F5344CB8AC3E}">
        <p14:creationId xmlns:p14="http://schemas.microsoft.com/office/powerpoint/2010/main" val="227741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44624"/>
            <a:ext cx="7239000" cy="6606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/>
              <a:t>Côté cahier</a:t>
            </a: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 bwMode="auto">
          <a:xfrm>
            <a:off x="4355976" y="2420888"/>
            <a:ext cx="3599631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73000"/>
              <a:buFont typeface="Wingdings 2" pitchFamily="18" charset="2"/>
              <a:buNone/>
              <a:tabLst/>
              <a:defRPr/>
            </a:pP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2DF96-1752-4AD5-8E4F-F3FA12E5C7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649" y="673092"/>
                <a:ext cx="7848102" cy="4052052"/>
              </a:xfrm>
            </p:spPr>
            <p:txBody>
              <a:bodyPr/>
              <a:lstStyle/>
              <a:p>
                <a:pPr marL="571500" indent="-571500">
                  <a:buFont typeface="+mj-lt"/>
                  <a:buAutoNum type="alphaUcPeriod" startAt="2"/>
                </a:pPr>
                <a:r>
                  <a:rPr lang="fr-FR" u="sng" dirty="0">
                    <a:uFill>
                      <a:solidFill>
                        <a:schemeClr val="accent1">
                          <a:lumMod val="75000"/>
                        </a:schemeClr>
                      </a:solidFill>
                    </a:uFill>
                  </a:rPr>
                  <a:t>La densité</a:t>
                </a:r>
              </a:p>
              <a:p>
                <a:pPr marL="0" indent="180975">
                  <a:buNone/>
                </a:pPr>
                <a:r>
                  <a:rPr lang="fr-FR" sz="2400" dirty="0"/>
                  <a:t>On peut observer la densité d’un objet en le plongeant dans l’eau.</a:t>
                </a:r>
              </a:p>
              <a:p>
                <a:pPr marL="0" indent="180975">
                  <a:buNone/>
                </a:pPr>
                <a:r>
                  <a:rPr lang="fr-FR" sz="2400" dirty="0"/>
                  <a:t>S’il est </a:t>
                </a:r>
                <a:r>
                  <a:rPr lang="fr-FR" sz="2400" u="sng" dirty="0"/>
                  <a:t>plus dense</a:t>
                </a:r>
                <a:r>
                  <a:rPr lang="fr-FR" sz="2400" dirty="0"/>
                  <a:t>, il </a:t>
                </a:r>
                <a:r>
                  <a:rPr lang="fr-FR" sz="2400" u="sng" dirty="0"/>
                  <a:t>coule</a:t>
                </a:r>
                <a:r>
                  <a:rPr lang="fr-FR" sz="2400" dirty="0"/>
                  <a:t>.</a:t>
                </a:r>
              </a:p>
              <a:p>
                <a:pPr marL="0" indent="180975">
                  <a:buNone/>
                </a:pPr>
                <a:r>
                  <a:rPr lang="fr-FR" sz="2400" dirty="0"/>
                  <a:t>S’il est </a:t>
                </a:r>
                <a:r>
                  <a:rPr lang="fr-FR" sz="2400" u="sng" dirty="0"/>
                  <a:t>moins dense</a:t>
                </a:r>
                <a:r>
                  <a:rPr lang="fr-FR" sz="2400" dirty="0"/>
                  <a:t>, il </a:t>
                </a:r>
                <a:r>
                  <a:rPr lang="fr-FR" sz="2400" u="sng" dirty="0"/>
                  <a:t>flotte</a:t>
                </a:r>
                <a:r>
                  <a:rPr lang="fr-FR" sz="2400" dirty="0"/>
                  <a:t>.</a:t>
                </a:r>
              </a:p>
              <a:p>
                <a:pPr marL="0" indent="180975">
                  <a:buNone/>
                </a:pPr>
                <a:endParaRPr lang="fr-FR" sz="2400" dirty="0"/>
              </a:p>
              <a:p>
                <a:pPr marL="0" indent="180975">
                  <a:buNone/>
                </a:pPr>
                <a:r>
                  <a:rPr lang="fr-FR" sz="2400" dirty="0"/>
                  <a:t>Formule:</a:t>
                </a:r>
              </a:p>
              <a:p>
                <a:pPr marL="0" indent="180975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𝑚𝑎𝑠𝑠𝑒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𝑚𝑎𝑡𝑖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è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𝑟𝑒</m:t>
                          </m:r>
                        </m:num>
                        <m:den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𝑚𝑎𝑠𝑠𝑒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e>
                            <m:sup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𝑒𝑎𝑢</m:t>
                          </m:r>
                        </m:den>
                      </m:f>
                    </m:oMath>
                  </m:oMathPara>
                </a14:m>
                <a:endParaRPr lang="fr-FR" dirty="0"/>
              </a:p>
              <a:p>
                <a:pPr marL="0" indent="180975">
                  <a:buNone/>
                </a:pPr>
                <a:r>
                  <a:rPr lang="fr-FR" dirty="0"/>
                  <a:t>Schéma: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2DF96-1752-4AD5-8E4F-F3FA12E5C7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649" y="673092"/>
                <a:ext cx="7848102" cy="4052052"/>
              </a:xfrm>
              <a:blipFill>
                <a:blip r:embed="rId3"/>
                <a:stretch>
                  <a:fillRect l="-1166" t="-1353" b="-91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D50AA39-96EA-4131-94C0-48528171CDD4}"/>
              </a:ext>
            </a:extLst>
          </p:cNvPr>
          <p:cNvSpPr/>
          <p:nvPr/>
        </p:nvSpPr>
        <p:spPr>
          <a:xfrm>
            <a:off x="1691680" y="3697428"/>
            <a:ext cx="5040560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F0C3CF-63C0-4624-8F42-91F9E9442417}"/>
              </a:ext>
            </a:extLst>
          </p:cNvPr>
          <p:cNvCxnSpPr/>
          <p:nvPr/>
        </p:nvCxnSpPr>
        <p:spPr>
          <a:xfrm>
            <a:off x="2339752" y="4941168"/>
            <a:ext cx="0" cy="1584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954D6A-F166-4BE1-A1F3-381D21396568}"/>
              </a:ext>
            </a:extLst>
          </p:cNvPr>
          <p:cNvCxnSpPr/>
          <p:nvPr/>
        </p:nvCxnSpPr>
        <p:spPr>
          <a:xfrm>
            <a:off x="2339752" y="6525344"/>
            <a:ext cx="15121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C759AA-89F9-45D7-8502-75FDE8A7E6FE}"/>
              </a:ext>
            </a:extLst>
          </p:cNvPr>
          <p:cNvCxnSpPr>
            <a:cxnSpLocks/>
          </p:cNvCxnSpPr>
          <p:nvPr/>
        </p:nvCxnSpPr>
        <p:spPr>
          <a:xfrm flipV="1">
            <a:off x="3851920" y="4941168"/>
            <a:ext cx="0" cy="15841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29726E-3745-42F3-912C-33325014F93E}"/>
              </a:ext>
            </a:extLst>
          </p:cNvPr>
          <p:cNvCxnSpPr/>
          <p:nvPr/>
        </p:nvCxnSpPr>
        <p:spPr>
          <a:xfrm>
            <a:off x="2339752" y="5517232"/>
            <a:ext cx="151216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6B9C48C-258C-4BE7-AFB7-3149A211370D}"/>
              </a:ext>
            </a:extLst>
          </p:cNvPr>
          <p:cNvSpPr/>
          <p:nvPr/>
        </p:nvSpPr>
        <p:spPr>
          <a:xfrm>
            <a:off x="2627784" y="6165304"/>
            <a:ext cx="360036" cy="36003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4CFB395-2DB5-49E2-9503-89BE376EBCCB}"/>
              </a:ext>
            </a:extLst>
          </p:cNvPr>
          <p:cNvSpPr/>
          <p:nvPr/>
        </p:nvSpPr>
        <p:spPr>
          <a:xfrm>
            <a:off x="2627783" y="5229200"/>
            <a:ext cx="360024" cy="360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531095-5C84-4CCB-A24B-8347B713819E}"/>
              </a:ext>
            </a:extLst>
          </p:cNvPr>
          <p:cNvSpPr txBox="1"/>
          <p:nvPr/>
        </p:nvSpPr>
        <p:spPr>
          <a:xfrm>
            <a:off x="4086583" y="5224551"/>
            <a:ext cx="36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Objet moins dense que l’eau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F25260-2130-4B53-A2A3-23AB77D6782F}"/>
              </a:ext>
            </a:extLst>
          </p:cNvPr>
          <p:cNvCxnSpPr>
            <a:stCxn id="16" idx="6"/>
            <a:endCxn id="17" idx="1"/>
          </p:cNvCxnSpPr>
          <p:nvPr/>
        </p:nvCxnSpPr>
        <p:spPr>
          <a:xfrm flipV="1">
            <a:off x="2987807" y="5409217"/>
            <a:ext cx="10987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6D9EC19-8293-4E45-94AC-AA5E37ECC533}"/>
              </a:ext>
            </a:extLst>
          </p:cNvPr>
          <p:cNvSpPr txBox="1"/>
          <p:nvPr/>
        </p:nvSpPr>
        <p:spPr>
          <a:xfrm>
            <a:off x="4086583" y="6160656"/>
            <a:ext cx="3628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Objet plus dense que l’eau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81F5376-4E32-49FA-A128-BE91B6B80568}"/>
              </a:ext>
            </a:extLst>
          </p:cNvPr>
          <p:cNvCxnSpPr>
            <a:cxnSpLocks/>
            <a:stCxn id="15" idx="6"/>
            <a:endCxn id="25" idx="1"/>
          </p:cNvCxnSpPr>
          <p:nvPr/>
        </p:nvCxnSpPr>
        <p:spPr>
          <a:xfrm flipV="1">
            <a:off x="2987820" y="6345322"/>
            <a:ext cx="1098763" cy="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1595713-1E79-4001-A0CD-633AB9DC2AE3}"/>
              </a:ext>
            </a:extLst>
          </p:cNvPr>
          <p:cNvSpPr txBox="1"/>
          <p:nvPr/>
        </p:nvSpPr>
        <p:spPr>
          <a:xfrm>
            <a:off x="1043608" y="5733256"/>
            <a:ext cx="72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Eau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3F9FB9-A6D5-4FE3-97FB-74B8322E9DC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768300" y="5917922"/>
            <a:ext cx="103949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00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 descr="RÃ©sultat de recherche d'images pour &quot;circuit conductivitÃ© fer&quot;">
            <a:extLst>
              <a:ext uri="{FF2B5EF4-FFF2-40B4-BE49-F238E27FC236}">
                <a16:creationId xmlns:a16="http://schemas.microsoft.com/office/drawing/2014/main" id="{86CE070A-C6A1-4154-B3C6-85CAD7B49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90" y="3102784"/>
            <a:ext cx="3808660" cy="339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E1FF588-7D4A-4F5E-8888-9618698D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70" y="189916"/>
            <a:ext cx="7239000" cy="717456"/>
          </a:xfrm>
        </p:spPr>
        <p:txBody>
          <a:bodyPr/>
          <a:lstStyle/>
          <a:p>
            <a:r>
              <a:rPr lang="fr-FR" dirty="0"/>
              <a:t>II. Quelques propriétés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E8A77C-8C3E-47BF-98BB-DCEDA4565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70" y="873841"/>
            <a:ext cx="3446357" cy="26620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AC4392-22DA-4D82-9A86-358F7D897CBF}"/>
              </a:ext>
            </a:extLst>
          </p:cNvPr>
          <p:cNvSpPr txBox="1"/>
          <p:nvPr/>
        </p:nvSpPr>
        <p:spPr>
          <a:xfrm>
            <a:off x="5078117" y="1725554"/>
            <a:ext cx="16049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Qu’a-t-on </a:t>
            </a:r>
          </a:p>
          <a:p>
            <a:pPr algn="ctr"/>
            <a:r>
              <a:rPr lang="fr-FR" sz="2400" dirty="0"/>
              <a:t>Observé 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D1B378-4CE3-4A56-8D97-10E6CF481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87" y="1427007"/>
            <a:ext cx="3446357" cy="26620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99A299-4FE0-4961-B336-59D380EB14BC}"/>
              </a:ext>
            </a:extLst>
          </p:cNvPr>
          <p:cNvSpPr txBox="1"/>
          <p:nvPr/>
        </p:nvSpPr>
        <p:spPr>
          <a:xfrm>
            <a:off x="1505117" y="2138252"/>
            <a:ext cx="2308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/>
              <a:t>Que </a:t>
            </a:r>
          </a:p>
          <a:p>
            <a:pPr algn="ctr"/>
            <a:r>
              <a:rPr lang="fr-FR" sz="2400" dirty="0"/>
              <a:t>remarque-t-on?</a:t>
            </a:r>
          </a:p>
        </p:txBody>
      </p:sp>
      <p:pic>
        <p:nvPicPr>
          <p:cNvPr id="13320" name="Picture 8" descr="Image associÃ©e">
            <a:extLst>
              <a:ext uri="{FF2B5EF4-FFF2-40B4-BE49-F238E27FC236}">
                <a16:creationId xmlns:a16="http://schemas.microsoft.com/office/drawing/2014/main" id="{9883FEE5-A907-4316-9622-096BEC1FB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403" y="3535886"/>
            <a:ext cx="3549393" cy="266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23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6068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fr-FR" dirty="0"/>
              <a:t>Côté cahier</a:t>
            </a: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 bwMode="auto">
          <a:xfrm>
            <a:off x="4355976" y="2420888"/>
            <a:ext cx="3599631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73000"/>
              <a:buFont typeface="Wingdings 2" pitchFamily="18" charset="2"/>
              <a:buNone/>
              <a:tabLst/>
              <a:defRPr/>
            </a:pPr>
            <a:endParaRPr kumimoji="0" lang="fr-FR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2DF96-1752-4AD5-8E4F-F3FA12E5C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019" y="1196752"/>
            <a:ext cx="7848102" cy="5259610"/>
          </a:xfrm>
        </p:spPr>
        <p:txBody>
          <a:bodyPr/>
          <a:lstStyle/>
          <a:p>
            <a:pPr marL="571500" indent="-571500">
              <a:buFont typeface="+mj-lt"/>
              <a:buAutoNum type="alphaUcPeriod" startAt="2"/>
            </a:pPr>
            <a:r>
              <a:rPr lang="fr-FR" u="sng" dirty="0">
                <a:uFill>
                  <a:solidFill>
                    <a:schemeClr val="accent1">
                      <a:lumMod val="75000"/>
                    </a:schemeClr>
                  </a:solidFill>
                </a:uFill>
              </a:rPr>
              <a:t>La conductivité électrique</a:t>
            </a:r>
            <a:endParaRPr lang="fr-FR" dirty="0"/>
          </a:p>
          <a:p>
            <a:pPr marL="0" indent="180975">
              <a:buNone/>
            </a:pPr>
            <a:r>
              <a:rPr lang="fr-FR" dirty="0"/>
              <a:t>Si un matériau peu laisser passer le courant électrique, il est </a:t>
            </a:r>
            <a:r>
              <a:rPr lang="fr-FR" u="sng" dirty="0"/>
              <a:t>conducteur</a:t>
            </a:r>
          </a:p>
          <a:p>
            <a:pPr marL="0" indent="180975">
              <a:buNone/>
            </a:pPr>
            <a:r>
              <a:rPr lang="fr-FR" dirty="0"/>
              <a:t>Si un matériau ne laisse pas passer le courant électrique, il est </a:t>
            </a:r>
            <a:r>
              <a:rPr lang="fr-FR" u="sng" dirty="0"/>
              <a:t>isolant</a:t>
            </a:r>
          </a:p>
          <a:p>
            <a:pPr marL="0" indent="180975">
              <a:buNone/>
            </a:pPr>
            <a:endParaRPr lang="fr-FR" u="sng" dirty="0"/>
          </a:p>
          <a:p>
            <a:pPr marL="0" indent="180975">
              <a:buNone/>
            </a:pPr>
            <a:r>
              <a:rPr lang="fr-FR" sz="2400" i="1" u="sng" dirty="0"/>
              <a:t>Schéma</a:t>
            </a:r>
            <a:r>
              <a:rPr lang="fr-FR" sz="2400" i="1" dirty="0"/>
              <a:t> : test de la conductivité électrique</a:t>
            </a:r>
          </a:p>
          <a:p>
            <a:pPr marL="0" indent="180975">
              <a:buNone/>
            </a:pPr>
            <a:endParaRPr lang="fr-FR" u="sng" dirty="0"/>
          </a:p>
        </p:txBody>
      </p:sp>
      <p:pic>
        <p:nvPicPr>
          <p:cNvPr id="14338" name="Picture 2" descr="RÃ©sultat de recherche d'images pour &quot;circuit conductivitÃ© fer&quot;">
            <a:extLst>
              <a:ext uri="{FF2B5EF4-FFF2-40B4-BE49-F238E27FC236}">
                <a16:creationId xmlns:a16="http://schemas.microsoft.com/office/drawing/2014/main" id="{6B58DAB6-9E83-430E-B7CC-47A8136FF0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" t="6445" r="3905" b="4232"/>
          <a:stretch/>
        </p:blipFill>
        <p:spPr bwMode="auto">
          <a:xfrm>
            <a:off x="457200" y="4416379"/>
            <a:ext cx="2664296" cy="151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E8D7BCF-D596-4F84-9A7E-663C367316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45123"/>
              </p:ext>
            </p:extLst>
          </p:nvPr>
        </p:nvGraphicFramePr>
        <p:xfrm>
          <a:off x="4292600" y="5341124"/>
          <a:ext cx="558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Image" r:id="rId5" imgW="558720" imgH="533160" progId="Photoshop.Image.13">
                  <p:embed/>
                </p:oleObj>
              </mc:Choice>
              <mc:Fallback>
                <p:oleObj name="Image" r:id="rId5" imgW="558720" imgH="53316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92600" y="5341124"/>
                        <a:ext cx="55880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4CB0DBC-9975-4A70-B604-4C0E3F2D51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969022"/>
              </p:ext>
            </p:extLst>
          </p:nvPr>
        </p:nvGraphicFramePr>
        <p:xfrm>
          <a:off x="4355976" y="5972213"/>
          <a:ext cx="573918" cy="53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Image" r:id="rId7" imgW="850680" imgH="799920" progId="Photoshop.Image.13">
                  <p:embed/>
                </p:oleObj>
              </mc:Choice>
              <mc:Fallback>
                <p:oleObj name="Image" r:id="rId7" imgW="850680" imgH="79992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55976" y="5972213"/>
                        <a:ext cx="573918" cy="539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56E6458-B14A-4CCB-BC8D-04EA2155E669}"/>
              </a:ext>
            </a:extLst>
          </p:cNvPr>
          <p:cNvSpPr txBox="1"/>
          <p:nvPr/>
        </p:nvSpPr>
        <p:spPr>
          <a:xfrm>
            <a:off x="4045862" y="4416379"/>
            <a:ext cx="2317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u="sng" dirty="0">
                <a:latin typeface="+mn-lt"/>
                <a:cs typeface="+mn-cs"/>
              </a:rPr>
              <a:t>Légende</a:t>
            </a:r>
            <a:r>
              <a:rPr lang="fr-FR" sz="2000" i="1" dirty="0">
                <a:latin typeface="+mn-lt"/>
                <a:cs typeface="+mn-cs"/>
              </a:rPr>
              <a:t> :</a:t>
            </a:r>
            <a:endParaRPr lang="fr-FR" sz="2400" i="1" dirty="0">
              <a:latin typeface="+mn-lt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F9C4B4-B40B-4CE6-98DE-A2DB9A308B1C}"/>
              </a:ext>
            </a:extLst>
          </p:cNvPr>
          <p:cNvCxnSpPr/>
          <p:nvPr/>
        </p:nvCxnSpPr>
        <p:spPr>
          <a:xfrm>
            <a:off x="4198070" y="5032513"/>
            <a:ext cx="5739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41A3D7-144B-4A9F-A2B6-B6CC100651A6}"/>
              </a:ext>
            </a:extLst>
          </p:cNvPr>
          <p:cNvSpPr txBox="1"/>
          <p:nvPr/>
        </p:nvSpPr>
        <p:spPr>
          <a:xfrm>
            <a:off x="5204626" y="4869160"/>
            <a:ext cx="2317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</a:t>
            </a:r>
          </a:p>
          <a:p>
            <a:endParaRPr lang="fr-FR" dirty="0"/>
          </a:p>
          <a:p>
            <a:r>
              <a:rPr lang="fr-FR" dirty="0"/>
              <a:t>Lampe</a:t>
            </a:r>
          </a:p>
          <a:p>
            <a:endParaRPr lang="fr-FR" dirty="0"/>
          </a:p>
          <a:p>
            <a:r>
              <a:rPr lang="fr-FR" dirty="0"/>
              <a:t>Pile</a:t>
            </a:r>
          </a:p>
        </p:txBody>
      </p:sp>
    </p:spTree>
    <p:extLst>
      <p:ext uri="{BB962C8B-B14F-4D97-AF65-F5344CB8AC3E}">
        <p14:creationId xmlns:p14="http://schemas.microsoft.com/office/powerpoint/2010/main" val="3748161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Mé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21503</TotalTime>
  <Words>328</Words>
  <Application>Microsoft Office PowerPoint</Application>
  <PresentationFormat>On-screen Show (4:3)</PresentationFormat>
  <Paragraphs>93</Paragraphs>
  <Slides>12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Trebuchet MS</vt:lpstr>
      <vt:lpstr>Wingdings</vt:lpstr>
      <vt:lpstr>Wingdings 2</vt:lpstr>
      <vt:lpstr>Opulent</vt:lpstr>
      <vt:lpstr>Image</vt:lpstr>
      <vt:lpstr>Définition de la Matière</vt:lpstr>
      <vt:lpstr>I. Qu’est ce que la matière ?</vt:lpstr>
      <vt:lpstr>Côté cahier</vt:lpstr>
      <vt:lpstr>II. Quelques propriétés </vt:lpstr>
      <vt:lpstr>Côté cahier</vt:lpstr>
      <vt:lpstr>II. Quelques propriétés </vt:lpstr>
      <vt:lpstr>Côté cahier</vt:lpstr>
      <vt:lpstr>II. Quelques propriétés </vt:lpstr>
      <vt:lpstr>Côté cahier</vt:lpstr>
      <vt:lpstr>II. Quelques propriétés </vt:lpstr>
      <vt:lpstr>Côté cahier</vt:lpstr>
      <vt:lpstr>III.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Santé</dc:title>
  <dc:creator>Julia</dc:creator>
  <cp:lastModifiedBy>Julie Taouk</cp:lastModifiedBy>
  <cp:revision>288</cp:revision>
  <dcterms:created xsi:type="dcterms:W3CDTF">2017-08-01T15:24:33Z</dcterms:created>
  <dcterms:modified xsi:type="dcterms:W3CDTF">2018-09-22T06:21:20Z</dcterms:modified>
</cp:coreProperties>
</file>