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722" autoAdjust="0"/>
  </p:normalViewPr>
  <p:slideViewPr>
    <p:cSldViewPr>
      <p:cViewPr varScale="1">
        <p:scale>
          <a:sx n="108" d="100"/>
          <a:sy n="108" d="100"/>
        </p:scale>
        <p:origin x="174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B8F6AFB-EC32-4869-AB26-18B81E4C9D70}" type="datetimeFigureOut">
              <a:rPr lang="fr-FR" smtClean="0"/>
              <a:t>11/05/2021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158C89C-9E09-49AA-B939-D7063B4800A5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fr.wikipedia.org/wiki/Proxima_Centaur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1571612"/>
            <a:ext cx="8458200" cy="3357585"/>
          </a:xfrm>
        </p:spPr>
        <p:txBody>
          <a:bodyPr>
            <a:normAutofit/>
          </a:bodyPr>
          <a:lstStyle/>
          <a:p>
            <a:pPr algn="ctr"/>
            <a:r>
              <a:rPr lang="ar-DZ" sz="6000" dirty="0">
                <a:solidFill>
                  <a:schemeClr val="accent1">
                    <a:lumMod val="75000"/>
                  </a:schemeClr>
                </a:solidFill>
              </a:rPr>
              <a:t>سرعة الضوء</a:t>
            </a:r>
            <a:br>
              <a:rPr lang="ar-DZ" sz="6000" dirty="0"/>
            </a:br>
            <a:r>
              <a:rPr lang="fr-FR" sz="6000" dirty="0"/>
              <a:t>299 792,45898</a:t>
            </a:r>
            <a:r>
              <a:rPr lang="ar-DZ" sz="6000" dirty="0"/>
              <a:t> </a:t>
            </a:r>
            <a:r>
              <a:rPr lang="fr-FR" sz="6000" dirty="0"/>
              <a:t>km/s</a:t>
            </a:r>
            <a:br>
              <a:rPr lang="fr-FR" sz="6000" dirty="0"/>
            </a:br>
            <a:r>
              <a:rPr lang="fr-FR" sz="6000" dirty="0"/>
              <a:t>≈  </a:t>
            </a:r>
            <a:r>
              <a:rPr lang="fr-FR" sz="6000" b="1" dirty="0"/>
              <a:t>c =</a:t>
            </a:r>
            <a:r>
              <a:rPr lang="fr-FR" sz="6000" dirty="0"/>
              <a:t> </a:t>
            </a:r>
            <a:r>
              <a:rPr lang="fr-FR" sz="6000" b="1" dirty="0"/>
              <a:t>300 000 km/s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CA108-FF72-4890-AC86-A971FD1CBA63}"/>
              </a:ext>
            </a:extLst>
          </p:cNvPr>
          <p:cNvSpPr txBox="1"/>
          <p:nvPr/>
        </p:nvSpPr>
        <p:spPr>
          <a:xfrm>
            <a:off x="3095836" y="105273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* TCHIKOU  </a:t>
            </a:r>
            <a:r>
              <a:rPr lang="fr-FR" b="1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Redhouane</a:t>
            </a:r>
            <a:endParaRPr lang="en-US" b="1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2571744"/>
            <a:ext cx="8229600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ar-DZ" sz="4400" dirty="0">
                <a:solidFill>
                  <a:schemeClr val="accent1">
                    <a:lumMod val="75000"/>
                  </a:schemeClr>
                </a:solidFill>
              </a:rPr>
              <a:t>سرعة الصوت</a:t>
            </a:r>
            <a:br>
              <a:rPr lang="ar-DZ" sz="4400" dirty="0"/>
            </a:br>
            <a:br>
              <a:rPr lang="ar-DZ" sz="4400" dirty="0"/>
            </a:br>
            <a:r>
              <a:rPr lang="fr-FR" sz="4400" b="1" dirty="0"/>
              <a:t>340,29 m / s</a:t>
            </a:r>
            <a:br>
              <a:rPr lang="ar-DZ" sz="4400" dirty="0"/>
            </a:br>
            <a:r>
              <a:rPr lang="ar-DZ" sz="4400" dirty="0"/>
              <a:t>0.34029 </a:t>
            </a:r>
            <a:r>
              <a:rPr lang="fr-FR" sz="4400" dirty="0"/>
              <a:t> km/s </a:t>
            </a:r>
            <a:br>
              <a:rPr lang="fr-FR" sz="4400" dirty="0"/>
            </a:br>
            <a:br>
              <a:rPr lang="fr-FR" sz="4400" dirty="0"/>
            </a:br>
            <a:br>
              <a:rPr lang="fr-FR" sz="4400" dirty="0"/>
            </a:br>
            <a:r>
              <a:rPr lang="fr-FR" sz="4400" dirty="0"/>
              <a:t> …..</a:t>
            </a:r>
            <a:r>
              <a:rPr lang="ar-DZ" sz="4400" dirty="0"/>
              <a:t>مقارنة لسرعة الضوء 300000</a:t>
            </a:r>
            <a:r>
              <a:rPr lang="fr-FR" sz="4400" dirty="0"/>
              <a:t> </a:t>
            </a:r>
            <a:endParaRPr lang="fr-FR" dirty="0"/>
          </a:p>
        </p:txBody>
      </p:sp>
    </p:spTree>
  </p:cSld>
  <p:clrMapOvr>
    <a:masterClrMapping/>
  </p:clrMapOvr>
  <p:transition>
    <p:comb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2928934"/>
            <a:ext cx="8515352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1</a:t>
            </a:r>
            <a:r>
              <a:rPr lang="fr-FR" dirty="0"/>
              <a:t> Année Lumière </a:t>
            </a:r>
            <a:r>
              <a:rPr lang="ar-DZ" b="1" dirty="0"/>
              <a:t>1</a:t>
            </a:r>
            <a:r>
              <a:rPr lang="ar-DZ" dirty="0"/>
              <a:t> سنة ضوئية </a:t>
            </a:r>
            <a:br>
              <a:rPr lang="ar-DZ" dirty="0"/>
            </a:br>
            <a:r>
              <a:rPr lang="ar-DZ" dirty="0"/>
              <a:t>وهي المسافة التي يقطعها الضوء </a:t>
            </a:r>
            <a:br>
              <a:rPr lang="ar-DZ" dirty="0"/>
            </a:br>
            <a:r>
              <a:rPr lang="ar-DZ" dirty="0"/>
              <a:t>خلال 1 سنة (365,25 يوم)</a:t>
            </a:r>
            <a:br>
              <a:rPr lang="ar-DZ" dirty="0"/>
            </a:br>
            <a:br>
              <a:rPr lang="ar-DZ" dirty="0"/>
            </a:b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1AL</a:t>
            </a:r>
            <a:r>
              <a:rPr lang="fr-FR" dirty="0"/>
              <a:t> = 365.25 x 24 x 3600 x 300000</a:t>
            </a:r>
            <a:br>
              <a:rPr lang="fr-FR" dirty="0"/>
            </a:br>
            <a:r>
              <a:rPr lang="fr-FR" dirty="0"/>
              <a:t>       = 9 467 280 000 </a:t>
            </a:r>
            <a:r>
              <a:rPr lang="fr-FR" dirty="0" err="1"/>
              <a:t>000</a:t>
            </a:r>
            <a:r>
              <a:rPr lang="fr-FR" dirty="0"/>
              <a:t> km !!!</a:t>
            </a:r>
            <a:br>
              <a:rPr lang="fr-FR" dirty="0"/>
            </a:br>
            <a:r>
              <a:rPr lang="ar-DZ" b="1" dirty="0"/>
              <a:t> </a:t>
            </a:r>
            <a:r>
              <a:rPr lang="ar-DZ" b="1" dirty="0">
                <a:solidFill>
                  <a:schemeClr val="accent1">
                    <a:lumMod val="75000"/>
                  </a:schemeClr>
                </a:solidFill>
              </a:rPr>
              <a:t>مليار كيلو متر ...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9500</a:t>
            </a:r>
            <a:r>
              <a:rPr lang="fr-FR" b="1" dirty="0"/>
              <a:t> </a:t>
            </a:r>
            <a:r>
              <a:rPr lang="fr-FR" sz="4400" dirty="0"/>
              <a:t>≈ </a:t>
            </a:r>
            <a:r>
              <a:rPr lang="ar-DZ" dirty="0"/>
              <a:t>أي</a:t>
            </a:r>
            <a:r>
              <a:rPr lang="fr-FR" sz="4400" dirty="0"/>
              <a:t> </a:t>
            </a:r>
            <a:br>
              <a:rPr lang="fr-FR" dirty="0"/>
            </a:br>
            <a:br>
              <a:rPr lang="ar-DZ" dirty="0"/>
            </a:br>
            <a:br>
              <a:rPr lang="ar-DZ" dirty="0"/>
            </a:br>
            <a:endParaRPr lang="fr-FR" dirty="0"/>
          </a:p>
        </p:txBody>
      </p:sp>
    </p:spTree>
  </p:cSld>
  <p:clrMapOvr>
    <a:masterClrMapping/>
  </p:clrMapOvr>
  <p:transition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2214554"/>
            <a:ext cx="8858280" cy="1399032"/>
          </a:xfrm>
        </p:spPr>
        <p:txBody>
          <a:bodyPr>
            <a:normAutofit fontScale="90000"/>
          </a:bodyPr>
          <a:lstStyle/>
          <a:p>
            <a:pPr algn="ctr" rtl="1"/>
            <a:r>
              <a:rPr lang="ar-DZ" dirty="0"/>
              <a:t>مثلا : المسافة مابين الشمس </a:t>
            </a:r>
            <a:r>
              <a:rPr lang="ar-DZ" dirty="0" err="1"/>
              <a:t>و</a:t>
            </a:r>
            <a:r>
              <a:rPr lang="ar-DZ" dirty="0"/>
              <a:t> الأرض </a:t>
            </a:r>
            <a:r>
              <a:rPr lang="fr-FR" dirty="0"/>
              <a:t>150</a:t>
            </a:r>
            <a:r>
              <a:rPr lang="ar-DZ" dirty="0"/>
              <a:t> مليون كم</a:t>
            </a:r>
            <a:br>
              <a:rPr lang="ar-DZ" dirty="0"/>
            </a:br>
            <a:r>
              <a:rPr lang="ar-DZ" dirty="0"/>
              <a:t>فإن مدة وصول ضوء الشمس إلى الأرض :</a:t>
            </a:r>
            <a:br>
              <a:rPr lang="ar-DZ" dirty="0"/>
            </a:br>
            <a:r>
              <a:rPr lang="fr-FR" dirty="0">
                <a:latin typeface="Arial Black" pitchFamily="34" charset="0"/>
                <a:cs typeface="Arabic Transparent" pitchFamily="2" charset="-78"/>
              </a:rPr>
              <a:t>t = d / c</a:t>
            </a:r>
            <a:br>
              <a:rPr lang="fr-FR" dirty="0">
                <a:latin typeface="Arial Black" pitchFamily="34" charset="0"/>
                <a:cs typeface="Arabic Transparent" pitchFamily="2" charset="-78"/>
              </a:rPr>
            </a:br>
            <a:r>
              <a:rPr lang="fr-FR" dirty="0">
                <a:latin typeface="Arial Black" pitchFamily="34" charset="0"/>
                <a:cs typeface="Arabic Transparent" pitchFamily="2" charset="-78"/>
              </a:rPr>
              <a:t>= 150 000 </a:t>
            </a:r>
            <a:r>
              <a:rPr lang="fr-FR" dirty="0" err="1">
                <a:latin typeface="Arial Black" pitchFamily="34" charset="0"/>
                <a:cs typeface="Arabic Transparent" pitchFamily="2" charset="-78"/>
              </a:rPr>
              <a:t>000</a:t>
            </a:r>
            <a:r>
              <a:rPr lang="fr-FR" dirty="0">
                <a:latin typeface="Arial Black" pitchFamily="34" charset="0"/>
                <a:cs typeface="Arabic Transparent" pitchFamily="2" charset="-78"/>
              </a:rPr>
              <a:t> / 300 000 </a:t>
            </a:r>
            <a:br>
              <a:rPr lang="fr-FR" dirty="0">
                <a:latin typeface="Arial Black" pitchFamily="34" charset="0"/>
                <a:cs typeface="Arabic Transparent" pitchFamily="2" charset="-78"/>
              </a:rPr>
            </a:br>
            <a:r>
              <a:rPr lang="fr-FR" dirty="0">
                <a:latin typeface="Arial Black" pitchFamily="34" charset="0"/>
                <a:cs typeface="Arabic Transparent" pitchFamily="2" charset="-78"/>
              </a:rPr>
              <a:t>=  500 s =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  <a:cs typeface="Arabic Transparent" pitchFamily="2" charset="-78"/>
              </a:rPr>
              <a:t>8 min 20 s</a:t>
            </a:r>
            <a:br>
              <a:rPr lang="fr-FR" dirty="0">
                <a:latin typeface="Arial Black" pitchFamily="34" charset="0"/>
                <a:cs typeface="Arabic Transparent" pitchFamily="2" charset="-78"/>
              </a:rPr>
            </a:br>
            <a:endParaRPr lang="fr-FR" dirty="0">
              <a:latin typeface="Arial Black" pitchFamily="34" charset="0"/>
              <a:cs typeface="Arabic Transparent" pitchFamily="2" charset="-78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85860"/>
            <a:ext cx="8929718" cy="1399032"/>
          </a:xfrm>
        </p:spPr>
        <p:txBody>
          <a:bodyPr>
            <a:normAutofit fontScale="90000"/>
          </a:bodyPr>
          <a:lstStyle/>
          <a:p>
            <a:pPr algn="ctr"/>
            <a:r>
              <a:rPr lang="ar-DZ" dirty="0"/>
              <a:t>أقرب نجم إلى الأرض (بعد الشمس) :</a:t>
            </a:r>
            <a:br>
              <a:rPr lang="ar-DZ" dirty="0"/>
            </a:br>
            <a:r>
              <a:rPr lang="fr-FR" dirty="0">
                <a:hlinkClick r:id="rId2" tooltip="Proxima Centauri"/>
              </a:rPr>
              <a:t> Proxima </a:t>
            </a:r>
            <a:r>
              <a:rPr lang="fr-FR" dirty="0" err="1">
                <a:hlinkClick r:id="rId2" tooltip="Proxima Centauri"/>
              </a:rPr>
              <a:t>Centauri</a:t>
            </a:r>
            <a:r>
              <a:rPr lang="fr-FR" dirty="0"/>
              <a:t> (V645 </a:t>
            </a:r>
            <a:r>
              <a:rPr lang="fr-FR" dirty="0" err="1"/>
              <a:t>Centauri</a:t>
            </a:r>
            <a:r>
              <a:rPr lang="fr-FR" dirty="0"/>
              <a:t>)</a:t>
            </a:r>
            <a:br>
              <a:rPr lang="ar-DZ" dirty="0"/>
            </a:br>
            <a:r>
              <a:rPr lang="fr-FR" dirty="0"/>
              <a:t>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4,2420</a:t>
            </a:r>
            <a:r>
              <a:rPr lang="ar-DZ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AL</a:t>
            </a:r>
            <a:br>
              <a:rPr lang="fr-FR" dirty="0"/>
            </a:br>
            <a:r>
              <a:rPr lang="ar-DZ" dirty="0"/>
              <a:t> و أيضا :</a:t>
            </a:r>
            <a:br>
              <a:rPr lang="ar-DZ" dirty="0"/>
            </a:br>
            <a:r>
              <a:rPr lang="fr-FR" dirty="0"/>
              <a:t>Andromède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2.5 million AL</a:t>
            </a:r>
            <a:br>
              <a:rPr lang="fr-FR" dirty="0"/>
            </a:br>
            <a:endParaRPr lang="fr-FR" dirty="0"/>
          </a:p>
        </p:txBody>
      </p:sp>
      <p:pic>
        <p:nvPicPr>
          <p:cNvPr id="4" name="Espace réservé du contenu 3" descr="et1-23-4e3f7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9011" y="3236662"/>
            <a:ext cx="5851947" cy="3335610"/>
          </a:xfrm>
        </p:spPr>
      </p:pic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29034"/>
            <a:ext cx="8643998" cy="6523772"/>
          </a:xfr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p1act1i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62" y="2168294"/>
            <a:ext cx="8969750" cy="2100674"/>
          </a:xfrm>
        </p:spPr>
      </p:pic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91</TotalTime>
  <Words>171</Words>
  <Application>Microsoft Office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Century Gothic</vt:lpstr>
      <vt:lpstr>Verdana</vt:lpstr>
      <vt:lpstr>Wingdings 2</vt:lpstr>
      <vt:lpstr>Verve</vt:lpstr>
      <vt:lpstr>سرعة الضوء 299 792,45898 km/s ≈  c = 300 000 km/s</vt:lpstr>
      <vt:lpstr>سرعة الصوت  340,29 m / s 0.34029  km/s     …..مقارنة لسرعة الضوء 300000 </vt:lpstr>
      <vt:lpstr>1 Année Lumière 1 سنة ضوئية  وهي المسافة التي يقطعها الضوء  خلال 1 سنة (365,25 يوم)  1AL = 365.25 x 24 x 3600 x 300000        = 9 467 280 000 000 km !!!  مليار كيلو متر ...  9500 ≈ أي    </vt:lpstr>
      <vt:lpstr>مثلا : المسافة مابين الشمس و الأرض 150 مليون كم فإن مدة وصول ضوء الشمس إلى الأرض : t = d / c = 150 000 000 / 300 000  =  500 s = 8 min 20 s </vt:lpstr>
      <vt:lpstr>أقرب نجم إلى الأرض (بعد الشمس) :  Proxima Centauri (V645 Centauri)  4,2420   AL  و أيضا : Andromède : 2.5 million AL </vt:lpstr>
      <vt:lpstr>PowerPoint Presentation</vt:lpstr>
      <vt:lpstr>PowerPoint Presentation</vt:lpstr>
    </vt:vector>
  </TitlesOfParts>
  <Company>AHALR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سرعة الضوء 299 792,45898 km/s ≈  300 000 km/s</dc:title>
  <dc:creator>VALR</dc:creator>
  <cp:lastModifiedBy>FUTSY</cp:lastModifiedBy>
  <cp:revision>19</cp:revision>
  <dcterms:created xsi:type="dcterms:W3CDTF">2014-04-07T08:54:53Z</dcterms:created>
  <dcterms:modified xsi:type="dcterms:W3CDTF">2021-05-11T10:17:08Z</dcterms:modified>
</cp:coreProperties>
</file>