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98E8687-A006-4963-BBEE-B52FFA0B82F1}">
          <p14:sldIdLst>
            <p14:sldId id="256"/>
            <p14:sldId id="257"/>
            <p14:sldId id="259"/>
            <p14:sldId id="258"/>
          </p14:sldIdLst>
        </p14:section>
        <p14:section name="Queries" id="{BAE553F8-9C9C-4488-B867-B8E08D22B867}">
          <p14:sldIdLst>
            <p14:sldId id="260"/>
            <p14:sldId id="261"/>
            <p14:sldId id="263"/>
            <p14:sldId id="264"/>
            <p14:sldId id="265"/>
            <p14:sldId id="266"/>
            <p14:sldId id="267"/>
            <p14:sldId id="268"/>
            <p14:sldId id="269"/>
            <p14:sldId id="270"/>
            <p14:sldId id="273"/>
            <p14:sldId id="271"/>
            <p14:sldId id="272"/>
            <p14:sldId id="274"/>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0ED5C-0349-4AF2-9170-0D2AFD2996E1}"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98774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33453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6263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21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204926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70ED5C-0349-4AF2-9170-0D2AFD2996E1}" type="datetimeFigureOut">
              <a:rPr lang="en-IN" smtClean="0"/>
              <a:t>21-08-2021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851108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70ED5C-0349-4AF2-9170-0D2AFD2996E1}" type="datetimeFigureOut">
              <a:rPr lang="en-IN" smtClean="0"/>
              <a:t>21-08-2021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554085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ED5C-0349-4AF2-9170-0D2AFD2996E1}"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4097788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ED5C-0349-4AF2-9170-0D2AFD2996E1}"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3131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0ED5C-0349-4AF2-9170-0D2AFD2996E1}"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90564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0ED5C-0349-4AF2-9170-0D2AFD2996E1}" type="datetimeFigureOut">
              <a:rPr lang="en-IN" smtClean="0"/>
              <a:t>21-08-2021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26092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3804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0ED5C-0349-4AF2-9170-0D2AFD2996E1}" type="datetimeFigureOut">
              <a:rPr lang="en-IN" smtClean="0"/>
              <a:t>21-08-2021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310639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0ED5C-0349-4AF2-9170-0D2AFD2996E1}" type="datetimeFigureOut">
              <a:rPr lang="en-IN" smtClean="0"/>
              <a:t>21-08-2021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36101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ED5C-0349-4AF2-9170-0D2AFD2996E1}" type="datetimeFigureOut">
              <a:rPr lang="en-IN" smtClean="0"/>
              <a:t>21-08-2021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241555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305241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0ED5C-0349-4AF2-9170-0D2AFD2996E1}" type="datetimeFigureOut">
              <a:rPr lang="en-IN" smtClean="0"/>
              <a:t>21-08-2021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67720-7F60-4B64-859B-342D57907075}" type="slidenum">
              <a:rPr lang="en-IN" smtClean="0"/>
              <a:t>‹#›</a:t>
            </a:fld>
            <a:endParaRPr lang="en-IN"/>
          </a:p>
        </p:txBody>
      </p:sp>
    </p:spTree>
    <p:extLst>
      <p:ext uri="{BB962C8B-B14F-4D97-AF65-F5344CB8AC3E}">
        <p14:creationId xmlns:p14="http://schemas.microsoft.com/office/powerpoint/2010/main" val="16846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70ED5C-0349-4AF2-9170-0D2AFD2996E1}" type="datetimeFigureOut">
              <a:rPr lang="en-IN" smtClean="0"/>
              <a:t>21-08-2021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267720-7F60-4B64-859B-342D57907075}" type="slidenum">
              <a:rPr lang="en-IN" smtClean="0"/>
              <a:t>‹#›</a:t>
            </a:fld>
            <a:endParaRPr lang="en-IN"/>
          </a:p>
        </p:txBody>
      </p:sp>
    </p:spTree>
    <p:extLst>
      <p:ext uri="{BB962C8B-B14F-4D97-AF65-F5344CB8AC3E}">
        <p14:creationId xmlns:p14="http://schemas.microsoft.com/office/powerpoint/2010/main" val="97745391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024C-573C-4ABD-879E-E9437572B45D}"/>
              </a:ext>
            </a:extLst>
          </p:cNvPr>
          <p:cNvSpPr>
            <a:spLocks noGrp="1"/>
          </p:cNvSpPr>
          <p:nvPr>
            <p:ph type="ctrTitle"/>
          </p:nvPr>
        </p:nvSpPr>
        <p:spPr/>
        <p:txBody>
          <a:bodyPr/>
          <a:lstStyle/>
          <a:p>
            <a:r>
              <a:rPr lang="en-US" dirty="0"/>
              <a:t>Analysis of Aviation Accidents</a:t>
            </a:r>
            <a:endParaRPr lang="en-IN" dirty="0"/>
          </a:p>
        </p:txBody>
      </p:sp>
      <p:sp>
        <p:nvSpPr>
          <p:cNvPr id="3" name="Subtitle 2">
            <a:extLst>
              <a:ext uri="{FF2B5EF4-FFF2-40B4-BE49-F238E27FC236}">
                <a16:creationId xmlns:a16="http://schemas.microsoft.com/office/drawing/2014/main" id="{0CC13548-807E-4477-B648-94D8A67F5D3E}"/>
              </a:ext>
            </a:extLst>
          </p:cNvPr>
          <p:cNvSpPr>
            <a:spLocks noGrp="1"/>
          </p:cNvSpPr>
          <p:nvPr>
            <p:ph type="subTitle" idx="1"/>
          </p:nvPr>
        </p:nvSpPr>
        <p:spPr>
          <a:xfrm>
            <a:off x="1595269" y="5102364"/>
            <a:ext cx="9001462" cy="703632"/>
          </a:xfrm>
        </p:spPr>
        <p:txBody>
          <a:bodyPr/>
          <a:lstStyle/>
          <a:p>
            <a:pPr algn="r"/>
            <a:r>
              <a:rPr lang="en-US" dirty="0"/>
              <a:t>By Redon N Roy</a:t>
            </a:r>
            <a:endParaRPr lang="en-IN" dirty="0"/>
          </a:p>
        </p:txBody>
      </p:sp>
    </p:spTree>
    <p:extLst>
      <p:ext uri="{BB962C8B-B14F-4D97-AF65-F5344CB8AC3E}">
        <p14:creationId xmlns:p14="http://schemas.microsoft.com/office/powerpoint/2010/main" val="30299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number of fatalities for each phase</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1"/>
            <a:ext cx="10353762" cy="1635122"/>
          </a:xfrm>
        </p:spPr>
        <p:txBody>
          <a:bodyPr>
            <a:normAutofit lnSpcReduction="10000"/>
          </a:bodyPr>
          <a:lstStyle/>
          <a:p>
            <a:pPr marL="0" indent="0">
              <a:buNone/>
            </a:pPr>
            <a:r>
              <a:rPr lang="en-IN" dirty="0"/>
              <a:t>Finding out the total number of fatalities that has occurred for each phase of </a:t>
            </a:r>
            <a:r>
              <a:rPr lang="en-IN" dirty="0" err="1"/>
              <a:t>filght</a:t>
            </a:r>
            <a:r>
              <a:rPr lang="en-IN" dirty="0"/>
              <a:t> between 1979 and 2021</a:t>
            </a:r>
          </a:p>
          <a:p>
            <a:r>
              <a:rPr lang="en-US" i="1" dirty="0">
                <a:effectLst/>
                <a:highlight>
                  <a:srgbClr val="000000"/>
                </a:highlight>
              </a:rPr>
              <a:t>select sum(</a:t>
            </a:r>
            <a:r>
              <a:rPr lang="en-US" i="1" dirty="0" err="1">
                <a:effectLst/>
                <a:highlight>
                  <a:srgbClr val="000000"/>
                </a:highlight>
              </a:rPr>
              <a:t>fatal_injuries</a:t>
            </a:r>
            <a:r>
              <a:rPr lang="en-US" i="1" dirty="0">
                <a:effectLst/>
                <a:highlight>
                  <a:srgbClr val="000000"/>
                </a:highlight>
              </a:rPr>
              <a:t>) as </a:t>
            </a:r>
            <a:r>
              <a:rPr lang="en-US" i="1" dirty="0" err="1">
                <a:effectLst/>
                <a:highlight>
                  <a:srgbClr val="000000"/>
                </a:highlight>
              </a:rPr>
              <a:t>SoI,phase_of_flight</a:t>
            </a:r>
            <a:r>
              <a:rPr lang="en-US" i="1" dirty="0">
                <a:effectLst/>
                <a:highlight>
                  <a:srgbClr val="000000"/>
                </a:highlight>
              </a:rPr>
              <a:t> from accidents group by phase_of_flight order by </a:t>
            </a:r>
            <a:r>
              <a:rPr lang="en-US" i="1" dirty="0" err="1">
                <a:effectLst/>
                <a:highlight>
                  <a:srgbClr val="000000"/>
                </a:highlight>
              </a:rPr>
              <a:t>SoI</a:t>
            </a:r>
            <a:r>
              <a:rPr lang="en-US" i="1" dirty="0">
                <a:effectLst/>
                <a:highlight>
                  <a:srgbClr val="000000"/>
                </a:highlight>
              </a:rPr>
              <a:t> desc;</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3002132" y="3571043"/>
            <a:ext cx="6187736" cy="3156419"/>
          </a:xfrm>
        </p:spPr>
      </p:pic>
      <p:sp>
        <p:nvSpPr>
          <p:cNvPr id="5" name="TextBox 4">
            <a:extLst>
              <a:ext uri="{FF2B5EF4-FFF2-40B4-BE49-F238E27FC236}">
                <a16:creationId xmlns:a16="http://schemas.microsoft.com/office/drawing/2014/main" id="{6641B3D9-D05B-41B4-A99F-B576E31F4BA1}"/>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59488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the make that was destroyed the most in accidents</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1"/>
            <a:ext cx="10353762" cy="1635122"/>
          </a:xfrm>
        </p:spPr>
        <p:txBody>
          <a:bodyPr>
            <a:normAutofit lnSpcReduction="10000"/>
          </a:bodyPr>
          <a:lstStyle/>
          <a:p>
            <a:pPr marL="0" indent="0">
              <a:buNone/>
            </a:pPr>
            <a:r>
              <a:rPr lang="en-IN" dirty="0"/>
              <a:t>Finding out the make of the aircraft that was destroyed the most in an accident. This is done by counting makes having </a:t>
            </a:r>
            <a:r>
              <a:rPr lang="en-IN" dirty="0" err="1"/>
              <a:t>aircraft_damage</a:t>
            </a:r>
            <a:r>
              <a:rPr lang="en-IN" dirty="0"/>
              <a:t> as ‘Destroyed’.</a:t>
            </a:r>
          </a:p>
          <a:p>
            <a:r>
              <a:rPr lang="en-US" i="1" dirty="0">
                <a:effectLst/>
                <a:highlight>
                  <a:srgbClr val="000000"/>
                </a:highlight>
              </a:rPr>
              <a:t>select make, count(make) as mk from accidents where </a:t>
            </a:r>
            <a:r>
              <a:rPr lang="en-US" i="1" dirty="0" err="1">
                <a:effectLst/>
                <a:highlight>
                  <a:srgbClr val="000000"/>
                </a:highlight>
              </a:rPr>
              <a:t>aircraft_damage</a:t>
            </a:r>
            <a:r>
              <a:rPr lang="en-US" i="1" dirty="0">
                <a:effectLst/>
                <a:highlight>
                  <a:srgbClr val="000000"/>
                </a:highlight>
              </a:rPr>
              <a:t>='Destroyed' group by make order by mk desc limit 10;</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2593759" y="3571043"/>
            <a:ext cx="7004482" cy="3046726"/>
          </a:xfrm>
        </p:spPr>
      </p:pic>
      <p:sp>
        <p:nvSpPr>
          <p:cNvPr id="5" name="TextBox 4">
            <a:extLst>
              <a:ext uri="{FF2B5EF4-FFF2-40B4-BE49-F238E27FC236}">
                <a16:creationId xmlns:a16="http://schemas.microsoft.com/office/drawing/2014/main" id="{0FC50D9F-3319-4F16-9727-ABB27B608DFE}"/>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233256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the effect of weather conditions in accidents</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0"/>
            <a:ext cx="10353762" cy="1828211"/>
          </a:xfrm>
        </p:spPr>
        <p:txBody>
          <a:bodyPr>
            <a:normAutofit/>
          </a:bodyPr>
          <a:lstStyle/>
          <a:p>
            <a:pPr marL="0" indent="0">
              <a:buNone/>
            </a:pPr>
            <a:r>
              <a:rPr lang="en-IN" dirty="0"/>
              <a:t>Finding out at what weather conditions most of the fatal accidents has occurred. This is done by counting and grouping the </a:t>
            </a:r>
            <a:r>
              <a:rPr lang="en-IN" dirty="0" err="1"/>
              <a:t>weather_condition</a:t>
            </a:r>
            <a:r>
              <a:rPr lang="en-IN" dirty="0"/>
              <a:t> column.</a:t>
            </a:r>
          </a:p>
          <a:p>
            <a:r>
              <a:rPr lang="en-US" i="1" dirty="0">
                <a:effectLst/>
                <a:highlight>
                  <a:srgbClr val="000000"/>
                </a:highlight>
              </a:rPr>
              <a:t>select </a:t>
            </a:r>
            <a:r>
              <a:rPr lang="en-US" i="1" dirty="0" err="1">
                <a:effectLst/>
                <a:highlight>
                  <a:srgbClr val="000000"/>
                </a:highlight>
              </a:rPr>
              <a:t>weather_condition,count</a:t>
            </a:r>
            <a:r>
              <a:rPr lang="en-US" i="1" dirty="0">
                <a:effectLst/>
                <a:highlight>
                  <a:srgbClr val="000000"/>
                </a:highlight>
              </a:rPr>
              <a:t>(</a:t>
            </a:r>
            <a:r>
              <a:rPr lang="en-US" i="1" dirty="0" err="1">
                <a:effectLst/>
                <a:highlight>
                  <a:srgbClr val="000000"/>
                </a:highlight>
              </a:rPr>
              <a:t>weather_condition</a:t>
            </a:r>
            <a:r>
              <a:rPr lang="en-US" i="1" dirty="0">
                <a:effectLst/>
                <a:highlight>
                  <a:srgbClr val="000000"/>
                </a:highlight>
              </a:rPr>
              <a:t>) as </a:t>
            </a:r>
            <a:r>
              <a:rPr lang="en-US" i="1" dirty="0" err="1">
                <a:effectLst/>
                <a:highlight>
                  <a:srgbClr val="000000"/>
                </a:highlight>
              </a:rPr>
              <a:t>wc</a:t>
            </a:r>
            <a:r>
              <a:rPr lang="en-US" i="1" dirty="0">
                <a:effectLst/>
                <a:highlight>
                  <a:srgbClr val="000000"/>
                </a:highlight>
              </a:rPr>
              <a:t> from accidents where </a:t>
            </a:r>
            <a:r>
              <a:rPr lang="en-US" i="1" dirty="0" err="1">
                <a:effectLst/>
                <a:highlight>
                  <a:srgbClr val="000000"/>
                </a:highlight>
              </a:rPr>
              <a:t>injury_severity</a:t>
            </a:r>
            <a:r>
              <a:rPr lang="en-US" i="1" dirty="0">
                <a:effectLst/>
                <a:highlight>
                  <a:srgbClr val="000000"/>
                </a:highlight>
              </a:rPr>
              <a:t>='</a:t>
            </a:r>
            <a:r>
              <a:rPr lang="en-US" i="1" dirty="0" err="1">
                <a:effectLst/>
                <a:highlight>
                  <a:srgbClr val="000000"/>
                </a:highlight>
              </a:rPr>
              <a:t>Fatal'group</a:t>
            </a:r>
            <a:r>
              <a:rPr lang="en-US" i="1" dirty="0">
                <a:effectLst/>
                <a:highlight>
                  <a:srgbClr val="000000"/>
                </a:highlight>
              </a:rPr>
              <a:t> by </a:t>
            </a:r>
            <a:r>
              <a:rPr lang="en-US" i="1" dirty="0" err="1">
                <a:effectLst/>
                <a:highlight>
                  <a:srgbClr val="000000"/>
                </a:highlight>
              </a:rPr>
              <a:t>weather_condition</a:t>
            </a:r>
            <a:r>
              <a:rPr lang="en-US" i="1" dirty="0">
                <a:effectLst/>
                <a:highlight>
                  <a:srgbClr val="000000"/>
                </a:highlight>
              </a:rPr>
              <a:t> order by </a:t>
            </a:r>
            <a:r>
              <a:rPr lang="en-US" i="1" dirty="0" err="1">
                <a:effectLst/>
                <a:highlight>
                  <a:srgbClr val="000000"/>
                </a:highlight>
              </a:rPr>
              <a:t>wc</a:t>
            </a:r>
            <a:r>
              <a:rPr lang="en-US" i="1" dirty="0">
                <a:effectLst/>
                <a:highlight>
                  <a:srgbClr val="000000"/>
                </a:highlight>
              </a:rPr>
              <a:t> desc;</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1702815" y="3959441"/>
            <a:ext cx="8775720" cy="2614487"/>
          </a:xfrm>
        </p:spPr>
      </p:pic>
      <p:sp>
        <p:nvSpPr>
          <p:cNvPr id="5" name="TextBox 4">
            <a:extLst>
              <a:ext uri="{FF2B5EF4-FFF2-40B4-BE49-F238E27FC236}">
                <a16:creationId xmlns:a16="http://schemas.microsoft.com/office/drawing/2014/main" id="{9FE47528-84CE-4130-9CEE-F19631CDFB92}"/>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83813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Creating a table for dynamic partitioning</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19"/>
            <a:ext cx="10353762" cy="2653835"/>
          </a:xfrm>
        </p:spPr>
        <p:txBody>
          <a:bodyPr>
            <a:normAutofit fontScale="92500" lnSpcReduction="10000"/>
          </a:bodyPr>
          <a:lstStyle/>
          <a:p>
            <a:pPr marL="0" indent="0">
              <a:buNone/>
            </a:pPr>
            <a:r>
              <a:rPr lang="en-IN" dirty="0"/>
              <a:t>Creating a table </a:t>
            </a:r>
            <a:r>
              <a:rPr lang="en-IN" dirty="0" err="1"/>
              <a:t>accidents_pt</a:t>
            </a:r>
            <a:r>
              <a:rPr lang="en-IN" dirty="0"/>
              <a:t> so that we can partition the accidents table dynamically based on </a:t>
            </a:r>
            <a:r>
              <a:rPr lang="en-IN" dirty="0" err="1"/>
              <a:t>injury_severity</a:t>
            </a:r>
            <a:r>
              <a:rPr lang="en-IN" dirty="0"/>
              <a:t> and phase_of_flight.</a:t>
            </a:r>
          </a:p>
          <a:p>
            <a:r>
              <a:rPr lang="en-US" i="1" dirty="0">
                <a:effectLst/>
                <a:highlight>
                  <a:srgbClr val="000000"/>
                </a:highlight>
              </a:rPr>
              <a:t>create table </a:t>
            </a:r>
            <a:r>
              <a:rPr lang="en-US" i="1" dirty="0" err="1">
                <a:effectLst/>
                <a:highlight>
                  <a:srgbClr val="000000"/>
                </a:highlight>
              </a:rPr>
              <a:t>accidents_pt</a:t>
            </a:r>
            <a:r>
              <a:rPr lang="en-US" i="1" dirty="0">
                <a:effectLst/>
                <a:highlight>
                  <a:srgbClr val="000000"/>
                </a:highlight>
              </a:rPr>
              <a:t>(</a:t>
            </a:r>
            <a:r>
              <a:rPr lang="en-US" i="1" dirty="0" err="1">
                <a:effectLst/>
                <a:highlight>
                  <a:srgbClr val="000000"/>
                </a:highlight>
              </a:rPr>
              <a:t>investigation_type</a:t>
            </a:r>
            <a:r>
              <a:rPr lang="en-US" i="1" dirty="0">
                <a:effectLst/>
                <a:highlight>
                  <a:srgbClr val="000000"/>
                </a:highlight>
              </a:rPr>
              <a:t> string, </a:t>
            </a:r>
            <a:r>
              <a:rPr lang="en-US" i="1" dirty="0" err="1">
                <a:effectLst/>
                <a:highlight>
                  <a:srgbClr val="000000"/>
                </a:highlight>
              </a:rPr>
              <a:t>event_date</a:t>
            </a:r>
            <a:r>
              <a:rPr lang="en-US" i="1" dirty="0">
                <a:effectLst/>
                <a:highlight>
                  <a:srgbClr val="000000"/>
                </a:highlight>
              </a:rPr>
              <a:t> date, </a:t>
            </a:r>
            <a:r>
              <a:rPr lang="en-US" i="1" dirty="0" err="1">
                <a:effectLst/>
                <a:highlight>
                  <a:srgbClr val="000000"/>
                </a:highlight>
              </a:rPr>
              <a:t>aircraft_damage</a:t>
            </a:r>
            <a:r>
              <a:rPr lang="en-US" i="1" dirty="0">
                <a:effectLst/>
                <a:highlight>
                  <a:srgbClr val="000000"/>
                </a:highlight>
              </a:rPr>
              <a:t> string, </a:t>
            </a:r>
            <a:r>
              <a:rPr lang="en-US" i="1" dirty="0" err="1">
                <a:effectLst/>
                <a:highlight>
                  <a:srgbClr val="000000"/>
                </a:highlight>
              </a:rPr>
              <a:t>aircraft_category</a:t>
            </a:r>
            <a:r>
              <a:rPr lang="en-US" i="1" dirty="0">
                <a:effectLst/>
                <a:highlight>
                  <a:srgbClr val="000000"/>
                </a:highlight>
              </a:rPr>
              <a:t> string, make string, model string, </a:t>
            </a:r>
            <a:r>
              <a:rPr lang="en-US" i="1" dirty="0" err="1">
                <a:effectLst/>
                <a:highlight>
                  <a:srgbClr val="000000"/>
                </a:highlight>
              </a:rPr>
              <a:t>purpose_of_flight</a:t>
            </a:r>
            <a:r>
              <a:rPr lang="en-US" i="1" dirty="0">
                <a:effectLst/>
                <a:highlight>
                  <a:srgbClr val="000000"/>
                </a:highlight>
              </a:rPr>
              <a:t> string, </a:t>
            </a:r>
            <a:r>
              <a:rPr lang="en-US" i="1" dirty="0" err="1">
                <a:effectLst/>
                <a:highlight>
                  <a:srgbClr val="000000"/>
                </a:highlight>
              </a:rPr>
              <a:t>fatal_injuries</a:t>
            </a:r>
            <a:r>
              <a:rPr lang="en-US" i="1" dirty="0">
                <a:effectLst/>
                <a:highlight>
                  <a:srgbClr val="000000"/>
                </a:highlight>
              </a:rPr>
              <a:t> int, </a:t>
            </a:r>
            <a:r>
              <a:rPr lang="en-US" i="1" dirty="0" err="1">
                <a:effectLst/>
                <a:highlight>
                  <a:srgbClr val="000000"/>
                </a:highlight>
              </a:rPr>
              <a:t>serious_injuries</a:t>
            </a:r>
            <a:r>
              <a:rPr lang="en-US" i="1" dirty="0">
                <a:effectLst/>
                <a:highlight>
                  <a:srgbClr val="000000"/>
                </a:highlight>
              </a:rPr>
              <a:t> int, </a:t>
            </a:r>
            <a:r>
              <a:rPr lang="en-US" i="1" dirty="0" err="1">
                <a:effectLst/>
                <a:highlight>
                  <a:srgbClr val="000000"/>
                </a:highlight>
              </a:rPr>
              <a:t>minor_injuriesries</a:t>
            </a:r>
            <a:r>
              <a:rPr lang="en-US" i="1" dirty="0">
                <a:effectLst/>
                <a:highlight>
                  <a:srgbClr val="000000"/>
                </a:highlight>
              </a:rPr>
              <a:t> int, uninjured int, </a:t>
            </a:r>
            <a:r>
              <a:rPr lang="en-US" i="1" dirty="0" err="1">
                <a:effectLst/>
                <a:highlight>
                  <a:srgbClr val="000000"/>
                </a:highlight>
              </a:rPr>
              <a:t>weather_condition</a:t>
            </a:r>
            <a:r>
              <a:rPr lang="en-US" i="1" dirty="0">
                <a:effectLst/>
                <a:highlight>
                  <a:srgbClr val="000000"/>
                </a:highlight>
              </a:rPr>
              <a:t> string) partitioned by(</a:t>
            </a:r>
            <a:r>
              <a:rPr lang="en-US" i="1" dirty="0" err="1">
                <a:effectLst/>
                <a:highlight>
                  <a:srgbClr val="000000"/>
                </a:highlight>
              </a:rPr>
              <a:t>injury_severity</a:t>
            </a:r>
            <a:r>
              <a:rPr lang="en-US" i="1" dirty="0">
                <a:effectLst/>
                <a:highlight>
                  <a:srgbClr val="000000"/>
                </a:highlight>
              </a:rPr>
              <a:t> string, phase_of_flight string);</a:t>
            </a:r>
          </a:p>
          <a:p>
            <a:r>
              <a:rPr lang="en-US" i="1" dirty="0">
                <a:effectLst/>
                <a:highlight>
                  <a:srgbClr val="000000"/>
                </a:highlight>
              </a:rPr>
              <a:t>set </a:t>
            </a:r>
            <a:r>
              <a:rPr lang="en-US" i="1" dirty="0" err="1">
                <a:effectLst/>
                <a:highlight>
                  <a:srgbClr val="000000"/>
                </a:highlight>
              </a:rPr>
              <a:t>hive.exec.dynamic.partition.mode</a:t>
            </a:r>
            <a:r>
              <a:rPr lang="en-US" i="1" dirty="0">
                <a:effectLst/>
                <a:highlight>
                  <a:srgbClr val="000000"/>
                </a:highlight>
              </a:rPr>
              <a:t>=</a:t>
            </a:r>
            <a:r>
              <a:rPr lang="en-US" i="1" dirty="0" err="1">
                <a:effectLst/>
                <a:highlight>
                  <a:srgbClr val="000000"/>
                </a:highlight>
              </a:rPr>
              <a:t>nonstrict</a:t>
            </a:r>
            <a:r>
              <a:rPr lang="en-US" i="1" dirty="0">
                <a:effectLst/>
                <a:highlight>
                  <a:srgbClr val="000000"/>
                </a:highlight>
              </a:rPr>
              <a:t>;</a:t>
            </a:r>
          </a:p>
          <a:p>
            <a:endParaRPr lang="en-US" i="1" dirty="0">
              <a:effectLst/>
              <a:highlight>
                <a:srgbClr val="000000"/>
              </a:highlight>
            </a:endParaRPr>
          </a:p>
          <a:p>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549159" y="4785795"/>
            <a:ext cx="11093681" cy="720675"/>
          </a:xfrm>
        </p:spPr>
      </p:pic>
      <p:sp>
        <p:nvSpPr>
          <p:cNvPr id="7" name="TextBox 6">
            <a:extLst>
              <a:ext uri="{FF2B5EF4-FFF2-40B4-BE49-F238E27FC236}">
                <a16:creationId xmlns:a16="http://schemas.microsoft.com/office/drawing/2014/main" id="{D7CAAFE3-24B2-43EB-B58B-AABE2EBBC32F}"/>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279418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Inserting data into partition table</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sz="half" idx="1"/>
          </p:nvPr>
        </p:nvSpPr>
        <p:spPr>
          <a:xfrm>
            <a:off x="591596" y="2152387"/>
            <a:ext cx="5106004" cy="3702881"/>
          </a:xfrm>
        </p:spPr>
        <p:txBody>
          <a:bodyPr>
            <a:normAutofit fontScale="92500" lnSpcReduction="20000"/>
          </a:bodyPr>
          <a:lstStyle/>
          <a:p>
            <a:pPr marL="0" indent="0">
              <a:buNone/>
            </a:pPr>
            <a:r>
              <a:rPr lang="en-IN" dirty="0"/>
              <a:t>Inserting data into the partition table </a:t>
            </a:r>
            <a:r>
              <a:rPr lang="en-IN" dirty="0" err="1"/>
              <a:t>accidents_pt</a:t>
            </a:r>
            <a:r>
              <a:rPr lang="en-IN" dirty="0"/>
              <a:t> from the original table accidents.</a:t>
            </a:r>
          </a:p>
          <a:p>
            <a:r>
              <a:rPr lang="en-US" i="1" dirty="0">
                <a:effectLst/>
                <a:highlight>
                  <a:srgbClr val="000000"/>
                </a:highlight>
              </a:rPr>
              <a:t>insert into table </a:t>
            </a:r>
            <a:r>
              <a:rPr lang="en-US" i="1" dirty="0" err="1">
                <a:effectLst/>
                <a:highlight>
                  <a:srgbClr val="000000"/>
                </a:highlight>
              </a:rPr>
              <a:t>accidents_pt</a:t>
            </a:r>
            <a:r>
              <a:rPr lang="en-US" i="1" dirty="0">
                <a:effectLst/>
                <a:highlight>
                  <a:srgbClr val="000000"/>
                </a:highlight>
              </a:rPr>
              <a:t> partition(</a:t>
            </a:r>
            <a:r>
              <a:rPr lang="en-US" i="1" dirty="0" err="1">
                <a:effectLst/>
                <a:highlight>
                  <a:srgbClr val="000000"/>
                </a:highlight>
              </a:rPr>
              <a:t>injury_severity,phase_of_flight</a:t>
            </a:r>
            <a:r>
              <a:rPr lang="en-US" i="1" dirty="0">
                <a:effectLst/>
                <a:highlight>
                  <a:srgbClr val="000000"/>
                </a:highlight>
              </a:rPr>
              <a:t>) select </a:t>
            </a:r>
            <a:r>
              <a:rPr lang="en-US" i="1" dirty="0" err="1">
                <a:effectLst/>
                <a:highlight>
                  <a:srgbClr val="000000"/>
                </a:highlight>
              </a:rPr>
              <a:t>investigation_type</a:t>
            </a:r>
            <a:r>
              <a:rPr lang="en-US" i="1" dirty="0">
                <a:effectLst/>
                <a:highlight>
                  <a:srgbClr val="000000"/>
                </a:highlight>
              </a:rPr>
              <a:t>, </a:t>
            </a:r>
            <a:r>
              <a:rPr lang="en-US" i="1" dirty="0" err="1">
                <a:effectLst/>
                <a:highlight>
                  <a:srgbClr val="000000"/>
                </a:highlight>
              </a:rPr>
              <a:t>event_date</a:t>
            </a:r>
            <a:r>
              <a:rPr lang="en-US" i="1" dirty="0">
                <a:effectLst/>
                <a:highlight>
                  <a:srgbClr val="000000"/>
                </a:highlight>
              </a:rPr>
              <a:t>, </a:t>
            </a:r>
            <a:r>
              <a:rPr lang="en-US" i="1" dirty="0" err="1">
                <a:effectLst/>
                <a:highlight>
                  <a:srgbClr val="000000"/>
                </a:highlight>
              </a:rPr>
              <a:t>aircraft_damage</a:t>
            </a:r>
            <a:r>
              <a:rPr lang="en-US" i="1" dirty="0">
                <a:effectLst/>
                <a:highlight>
                  <a:srgbClr val="000000"/>
                </a:highlight>
              </a:rPr>
              <a:t>, </a:t>
            </a:r>
            <a:r>
              <a:rPr lang="en-US" i="1" dirty="0" err="1">
                <a:effectLst/>
                <a:highlight>
                  <a:srgbClr val="000000"/>
                </a:highlight>
              </a:rPr>
              <a:t>aircraft_category</a:t>
            </a:r>
            <a:r>
              <a:rPr lang="en-US" i="1" dirty="0">
                <a:effectLst/>
                <a:highlight>
                  <a:srgbClr val="000000"/>
                </a:highlight>
              </a:rPr>
              <a:t>, make, model, </a:t>
            </a:r>
            <a:r>
              <a:rPr lang="en-US" i="1" dirty="0" err="1">
                <a:effectLst/>
                <a:highlight>
                  <a:srgbClr val="000000"/>
                </a:highlight>
              </a:rPr>
              <a:t>purpose_of_flight</a:t>
            </a:r>
            <a:r>
              <a:rPr lang="en-US" i="1" dirty="0">
                <a:effectLst/>
                <a:highlight>
                  <a:srgbClr val="000000"/>
                </a:highlight>
              </a:rPr>
              <a:t>, </a:t>
            </a:r>
            <a:r>
              <a:rPr lang="en-US" i="1" dirty="0" err="1">
                <a:effectLst/>
                <a:highlight>
                  <a:srgbClr val="000000"/>
                </a:highlight>
              </a:rPr>
              <a:t>fatal_injuries</a:t>
            </a:r>
            <a:r>
              <a:rPr lang="en-US" i="1" dirty="0">
                <a:effectLst/>
                <a:highlight>
                  <a:srgbClr val="000000"/>
                </a:highlight>
              </a:rPr>
              <a:t>, </a:t>
            </a:r>
            <a:r>
              <a:rPr lang="en-US" i="1" dirty="0" err="1">
                <a:effectLst/>
                <a:highlight>
                  <a:srgbClr val="000000"/>
                </a:highlight>
              </a:rPr>
              <a:t>serious_injuries</a:t>
            </a:r>
            <a:r>
              <a:rPr lang="en-US" i="1" dirty="0">
                <a:effectLst/>
                <a:highlight>
                  <a:srgbClr val="000000"/>
                </a:highlight>
              </a:rPr>
              <a:t>, </a:t>
            </a:r>
            <a:r>
              <a:rPr lang="en-US" i="1" dirty="0" err="1">
                <a:effectLst/>
                <a:highlight>
                  <a:srgbClr val="000000"/>
                </a:highlight>
              </a:rPr>
              <a:t>minor_injuriesries</a:t>
            </a:r>
            <a:r>
              <a:rPr lang="en-US" i="1" dirty="0">
                <a:effectLst/>
                <a:highlight>
                  <a:srgbClr val="000000"/>
                </a:highlight>
              </a:rPr>
              <a:t>, uninjured, </a:t>
            </a:r>
            <a:r>
              <a:rPr lang="en-US" i="1" dirty="0" err="1">
                <a:effectLst/>
                <a:highlight>
                  <a:srgbClr val="000000"/>
                </a:highlight>
              </a:rPr>
              <a:t>weather_condition,injury_severity</a:t>
            </a:r>
            <a:r>
              <a:rPr lang="en-US" i="1" dirty="0">
                <a:effectLst/>
                <a:highlight>
                  <a:srgbClr val="000000"/>
                </a:highlight>
              </a:rPr>
              <a:t>, phase_of_flight from accidents;</a:t>
            </a:r>
          </a:p>
          <a:p>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5697600" y="2503503"/>
            <a:ext cx="6318057" cy="3000651"/>
          </a:xfrm>
        </p:spPr>
      </p:pic>
      <p:sp>
        <p:nvSpPr>
          <p:cNvPr id="5" name="TextBox 4">
            <a:extLst>
              <a:ext uri="{FF2B5EF4-FFF2-40B4-BE49-F238E27FC236}">
                <a16:creationId xmlns:a16="http://schemas.microsoft.com/office/drawing/2014/main" id="{7191E056-DD1C-46C0-B082-B350D61D7A7B}"/>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357866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a:xfrm>
            <a:off x="919119" y="476435"/>
            <a:ext cx="10353761" cy="1326321"/>
          </a:xfrm>
        </p:spPr>
        <p:txBody>
          <a:bodyPr/>
          <a:lstStyle/>
          <a:p>
            <a:r>
              <a:rPr lang="en-US" dirty="0"/>
              <a:t>Displaying the partitions</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sz="half" idx="1"/>
          </p:nvPr>
        </p:nvSpPr>
        <p:spPr>
          <a:xfrm>
            <a:off x="689250" y="3360308"/>
            <a:ext cx="5106004" cy="1558479"/>
          </a:xfrm>
        </p:spPr>
        <p:txBody>
          <a:bodyPr>
            <a:normAutofit/>
          </a:bodyPr>
          <a:lstStyle/>
          <a:p>
            <a:pPr marL="0" indent="0">
              <a:buNone/>
            </a:pPr>
            <a:r>
              <a:rPr lang="en-IN" dirty="0"/>
              <a:t>Displaying the various partitions that were dynamically created by Hive.</a:t>
            </a:r>
          </a:p>
          <a:p>
            <a:r>
              <a:rPr lang="en-US" i="1" dirty="0">
                <a:effectLst/>
                <a:highlight>
                  <a:srgbClr val="000000"/>
                </a:highlight>
              </a:rPr>
              <a:t>show  partitions </a:t>
            </a:r>
            <a:r>
              <a:rPr lang="en-US" i="1" dirty="0" err="1">
                <a:effectLst/>
                <a:highlight>
                  <a:srgbClr val="000000"/>
                </a:highlight>
              </a:rPr>
              <a:t>accidents_pt</a:t>
            </a:r>
            <a:r>
              <a:rPr lang="en-US" i="1" dirty="0">
                <a:effectLst/>
                <a:highlight>
                  <a:srgbClr val="000000"/>
                </a:highlight>
              </a:rPr>
              <a:t>;</a:t>
            </a:r>
          </a:p>
          <a:p>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02640" y="1701337"/>
            <a:ext cx="3515558" cy="4876422"/>
          </a:xfrm>
        </p:spPr>
      </p:pic>
      <p:sp>
        <p:nvSpPr>
          <p:cNvPr id="5" name="TextBox 4">
            <a:extLst>
              <a:ext uri="{FF2B5EF4-FFF2-40B4-BE49-F238E27FC236}">
                <a16:creationId xmlns:a16="http://schemas.microsoft.com/office/drawing/2014/main" id="{F5F14EBD-6191-47D7-BC74-704796674C4B}"/>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394712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Running same query on partition table and normal table</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sz="half" idx="1"/>
          </p:nvPr>
        </p:nvSpPr>
        <p:spPr/>
        <p:txBody>
          <a:bodyPr>
            <a:normAutofit/>
          </a:bodyPr>
          <a:lstStyle/>
          <a:p>
            <a:pPr marL="0" indent="0">
              <a:buNone/>
            </a:pPr>
            <a:r>
              <a:rPr lang="en-IN" dirty="0"/>
              <a:t>Querying the same data from normal table and partition table to see the difference in execution time.</a:t>
            </a:r>
          </a:p>
          <a:p>
            <a:r>
              <a:rPr lang="en-US" i="1" dirty="0">
                <a:effectLst/>
                <a:highlight>
                  <a:srgbClr val="000000"/>
                </a:highlight>
              </a:rPr>
              <a:t>select count(*) from </a:t>
            </a:r>
            <a:r>
              <a:rPr lang="en-US" i="1" dirty="0" err="1">
                <a:effectLst/>
                <a:highlight>
                  <a:srgbClr val="000000"/>
                </a:highlight>
              </a:rPr>
              <a:t>accidents_pt</a:t>
            </a:r>
            <a:r>
              <a:rPr lang="en-US" i="1" dirty="0">
                <a:effectLst/>
                <a:highlight>
                  <a:srgbClr val="000000"/>
                </a:highlight>
              </a:rPr>
              <a:t> where </a:t>
            </a:r>
            <a:r>
              <a:rPr lang="en-US" i="1" dirty="0" err="1">
                <a:effectLst/>
                <a:highlight>
                  <a:srgbClr val="000000"/>
                </a:highlight>
              </a:rPr>
              <a:t>injury_severity</a:t>
            </a:r>
            <a:r>
              <a:rPr lang="en-US" i="1" dirty="0">
                <a:effectLst/>
                <a:highlight>
                  <a:srgbClr val="000000"/>
                </a:highlight>
              </a:rPr>
              <a:t>='Fatal' and phase_of_flight = 'Approach';</a:t>
            </a:r>
          </a:p>
          <a:p>
            <a:r>
              <a:rPr lang="en-US" i="1" dirty="0">
                <a:effectLst/>
                <a:highlight>
                  <a:srgbClr val="000000"/>
                </a:highlight>
              </a:rPr>
              <a:t>select count(*) from accidents where </a:t>
            </a:r>
            <a:r>
              <a:rPr lang="en-US" i="1" dirty="0" err="1">
                <a:effectLst/>
                <a:highlight>
                  <a:srgbClr val="000000"/>
                </a:highlight>
              </a:rPr>
              <a:t>injury_severity</a:t>
            </a:r>
            <a:r>
              <a:rPr lang="en-US" i="1" dirty="0">
                <a:effectLst/>
                <a:highlight>
                  <a:srgbClr val="000000"/>
                </a:highlight>
              </a:rPr>
              <a:t>='Fatal' and phase_of_flight = 'Approach';</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79483"/>
          <a:stretch/>
        </p:blipFill>
        <p:spPr>
          <a:xfrm>
            <a:off x="6093086" y="3195961"/>
            <a:ext cx="5244124" cy="453131"/>
          </a:xfrm>
        </p:spPr>
      </p:pic>
      <p:pic>
        <p:nvPicPr>
          <p:cNvPr id="4" name="Picture 3">
            <a:extLst>
              <a:ext uri="{FF2B5EF4-FFF2-40B4-BE49-F238E27FC236}">
                <a16:creationId xmlns:a16="http://schemas.microsoft.com/office/drawing/2014/main" id="{F1016EBF-7E71-4E53-B700-C9FF97C978F9}"/>
              </a:ext>
            </a:extLst>
          </p:cNvPr>
          <p:cNvPicPr>
            <a:picLocks noChangeAspect="1"/>
          </p:cNvPicPr>
          <p:nvPr/>
        </p:nvPicPr>
        <p:blipFill rotWithShape="1">
          <a:blip r:embed="rId3"/>
          <a:srcRect t="18781"/>
          <a:stretch/>
        </p:blipFill>
        <p:spPr>
          <a:xfrm>
            <a:off x="6090675" y="3994951"/>
            <a:ext cx="5267556" cy="1796249"/>
          </a:xfrm>
          <a:prstGeom prst="rect">
            <a:avLst/>
          </a:prstGeom>
        </p:spPr>
      </p:pic>
      <p:sp>
        <p:nvSpPr>
          <p:cNvPr id="6" name="TextBox 5">
            <a:extLst>
              <a:ext uri="{FF2B5EF4-FFF2-40B4-BE49-F238E27FC236}">
                <a16:creationId xmlns:a16="http://schemas.microsoft.com/office/drawing/2014/main" id="{0F50051E-D323-4A08-83A4-65A1EAECFBFE}"/>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266300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Exporting query result into HDFS</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p:txBody>
          <a:bodyPr>
            <a:normAutofit/>
          </a:bodyPr>
          <a:lstStyle/>
          <a:p>
            <a:pPr marL="0" indent="0">
              <a:buNone/>
            </a:pPr>
            <a:r>
              <a:rPr lang="en-IN" dirty="0"/>
              <a:t>Exporting the result of a query into the HDFS as a text file where each of the fields are delimited by ‘,’.</a:t>
            </a:r>
          </a:p>
          <a:p>
            <a:r>
              <a:rPr lang="en-US" i="1" dirty="0">
                <a:effectLst/>
                <a:highlight>
                  <a:srgbClr val="000000"/>
                </a:highlight>
              </a:rPr>
              <a:t>insert overwrite directory '/</a:t>
            </a:r>
            <a:r>
              <a:rPr lang="en-US" i="1" dirty="0" err="1">
                <a:effectLst/>
                <a:highlight>
                  <a:srgbClr val="000000"/>
                </a:highlight>
              </a:rPr>
              <a:t>accident_data</a:t>
            </a:r>
            <a:r>
              <a:rPr lang="en-US" i="1" dirty="0">
                <a:effectLst/>
                <a:highlight>
                  <a:srgbClr val="000000"/>
                </a:highlight>
              </a:rPr>
              <a:t>' row format delimited fields terminated by ',' stored as </a:t>
            </a:r>
            <a:r>
              <a:rPr lang="en-US" i="1" dirty="0" err="1">
                <a:effectLst/>
                <a:highlight>
                  <a:srgbClr val="000000"/>
                </a:highlight>
              </a:rPr>
              <a:t>textfile</a:t>
            </a:r>
            <a:r>
              <a:rPr lang="en-US" i="1" dirty="0">
                <a:effectLst/>
                <a:highlight>
                  <a:srgbClr val="000000"/>
                </a:highlight>
              </a:rPr>
              <a:t> select phase_of_flight, count(phase_of_flight) as </a:t>
            </a:r>
            <a:r>
              <a:rPr lang="en-US" i="1" dirty="0" err="1">
                <a:effectLst/>
                <a:highlight>
                  <a:srgbClr val="000000"/>
                </a:highlight>
              </a:rPr>
              <a:t>total_count</a:t>
            </a:r>
            <a:r>
              <a:rPr lang="en-US" i="1" dirty="0">
                <a:effectLst/>
                <a:highlight>
                  <a:srgbClr val="000000"/>
                </a:highlight>
              </a:rPr>
              <a:t> from accidents group by phase_of_flight order by </a:t>
            </a:r>
            <a:r>
              <a:rPr lang="en-US" i="1" dirty="0" err="1">
                <a:effectLst/>
                <a:highlight>
                  <a:srgbClr val="000000"/>
                </a:highlight>
              </a:rPr>
              <a:t>total_count</a:t>
            </a:r>
            <a:r>
              <a:rPr lang="en-US" i="1" dirty="0">
                <a:effectLst/>
                <a:highlight>
                  <a:srgbClr val="000000"/>
                </a:highlight>
              </a:rPr>
              <a:t> desc;</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1606704" y="4267724"/>
            <a:ext cx="8978591" cy="2077710"/>
          </a:xfrm>
        </p:spPr>
      </p:pic>
      <p:sp>
        <p:nvSpPr>
          <p:cNvPr id="5" name="TextBox 4">
            <a:extLst>
              <a:ext uri="{FF2B5EF4-FFF2-40B4-BE49-F238E27FC236}">
                <a16:creationId xmlns:a16="http://schemas.microsoft.com/office/drawing/2014/main" id="{BA8504BF-60E8-4F86-9475-EAB86FCAA0C9}"/>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17706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Writing the query result into MySQL with Sqoop</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p:txBody>
          <a:bodyPr>
            <a:normAutofit/>
          </a:bodyPr>
          <a:lstStyle/>
          <a:p>
            <a:pPr marL="0" indent="0">
              <a:buNone/>
            </a:pPr>
            <a:r>
              <a:rPr lang="en-IN" dirty="0"/>
              <a:t>Writing the query result saved into HDFS into MySQL using Sqoop export</a:t>
            </a:r>
          </a:p>
          <a:p>
            <a:r>
              <a:rPr lang="en-US" i="1" dirty="0" err="1">
                <a:effectLst/>
                <a:highlight>
                  <a:srgbClr val="000000"/>
                </a:highlight>
              </a:rPr>
              <a:t>sqoop</a:t>
            </a:r>
            <a:r>
              <a:rPr lang="en-US" i="1" dirty="0">
                <a:effectLst/>
                <a:highlight>
                  <a:srgbClr val="000000"/>
                </a:highlight>
              </a:rPr>
              <a:t> export --connect </a:t>
            </a:r>
            <a:r>
              <a:rPr lang="en-US" i="1" dirty="0" err="1">
                <a:effectLst/>
                <a:highlight>
                  <a:srgbClr val="000000"/>
                </a:highlight>
              </a:rPr>
              <a:t>jdbc:mysql</a:t>
            </a:r>
            <a:r>
              <a:rPr lang="en-US" i="1" dirty="0">
                <a:effectLst/>
                <a:highlight>
                  <a:srgbClr val="000000"/>
                </a:highlight>
              </a:rPr>
              <a:t>://localhost:3306/</a:t>
            </a:r>
            <a:r>
              <a:rPr lang="en-US" i="1" dirty="0" err="1">
                <a:effectLst/>
                <a:highlight>
                  <a:srgbClr val="000000"/>
                </a:highlight>
              </a:rPr>
              <a:t>aviation_accidents</a:t>
            </a:r>
            <a:r>
              <a:rPr lang="en-US" i="1" dirty="0">
                <a:effectLst/>
                <a:highlight>
                  <a:srgbClr val="000000"/>
                </a:highlight>
              </a:rPr>
              <a:t> -username root -password hortonworks1 -table </a:t>
            </a:r>
            <a:r>
              <a:rPr lang="en-US" i="1" dirty="0" err="1">
                <a:effectLst/>
                <a:highlight>
                  <a:srgbClr val="000000"/>
                </a:highlight>
              </a:rPr>
              <a:t>accident_phase</a:t>
            </a:r>
            <a:r>
              <a:rPr lang="en-US" i="1" dirty="0">
                <a:effectLst/>
                <a:highlight>
                  <a:srgbClr val="000000"/>
                </a:highlight>
              </a:rPr>
              <a:t> -m 1 --export-</a:t>
            </a:r>
            <a:r>
              <a:rPr lang="en-US" i="1" dirty="0" err="1">
                <a:effectLst/>
                <a:highlight>
                  <a:srgbClr val="000000"/>
                </a:highlight>
              </a:rPr>
              <a:t>dir</a:t>
            </a:r>
            <a:r>
              <a:rPr lang="en-US" i="1" dirty="0">
                <a:effectLst/>
                <a:highlight>
                  <a:srgbClr val="000000"/>
                </a:highlight>
              </a:rPr>
              <a:t> /</a:t>
            </a:r>
            <a:r>
              <a:rPr lang="en-US" i="1" dirty="0" err="1">
                <a:effectLst/>
                <a:highlight>
                  <a:srgbClr val="000000"/>
                </a:highlight>
              </a:rPr>
              <a:t>accident_data</a:t>
            </a:r>
            <a:r>
              <a:rPr lang="en-US" i="1" dirty="0">
                <a:effectLst/>
                <a:highlight>
                  <a:srgbClr val="000000"/>
                </a:highlight>
              </a:rPr>
              <a:t>/000000_0 --input-fields-terminated-by ',';</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2349623" y="3823571"/>
            <a:ext cx="7492754" cy="2895654"/>
          </a:xfrm>
        </p:spPr>
      </p:pic>
      <p:sp>
        <p:nvSpPr>
          <p:cNvPr id="5" name="TextBox 4">
            <a:extLst>
              <a:ext uri="{FF2B5EF4-FFF2-40B4-BE49-F238E27FC236}">
                <a16:creationId xmlns:a16="http://schemas.microsoft.com/office/drawing/2014/main" id="{76A19AAD-10EF-4DF0-8481-A38A3254BBC3}"/>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87328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Writing the query result into MySQL with Sqoop</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sz="half" idx="1"/>
          </p:nvPr>
        </p:nvSpPr>
        <p:spPr>
          <a:xfrm>
            <a:off x="913795" y="3038230"/>
            <a:ext cx="5106004" cy="1595914"/>
          </a:xfrm>
        </p:spPr>
        <p:txBody>
          <a:bodyPr>
            <a:normAutofit/>
          </a:bodyPr>
          <a:lstStyle/>
          <a:p>
            <a:pPr marL="0" indent="0">
              <a:buNone/>
            </a:pPr>
            <a:r>
              <a:rPr lang="en-IN" dirty="0"/>
              <a:t>Displaying the query result written into MySQL using Sqoop</a:t>
            </a:r>
          </a:p>
          <a:p>
            <a:pPr marL="0" indent="0">
              <a:buNone/>
            </a:pPr>
            <a:r>
              <a:rPr lang="en-IN" i="1" dirty="0">
                <a:highlight>
                  <a:srgbClr val="000000"/>
                </a:highlight>
              </a:rPr>
              <a:t>select * from </a:t>
            </a:r>
            <a:r>
              <a:rPr lang="en-IN" i="1" dirty="0" err="1">
                <a:highlight>
                  <a:srgbClr val="000000"/>
                </a:highlight>
              </a:rPr>
              <a:t>accident_phase</a:t>
            </a:r>
            <a:r>
              <a:rPr lang="en-IN" i="1" dirty="0">
                <a:highlight>
                  <a:srgbClr val="000000"/>
                </a:highlight>
              </a:rPr>
              <a:t>;</a:t>
            </a: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p:blipFill>
        <p:spPr>
          <a:xfrm>
            <a:off x="6469025" y="2327612"/>
            <a:ext cx="5173529" cy="3702881"/>
          </a:xfrm>
        </p:spPr>
      </p:pic>
      <p:sp>
        <p:nvSpPr>
          <p:cNvPr id="5" name="TextBox 4">
            <a:extLst>
              <a:ext uri="{FF2B5EF4-FFF2-40B4-BE49-F238E27FC236}">
                <a16:creationId xmlns:a16="http://schemas.microsoft.com/office/drawing/2014/main" id="{34D7698A-154E-47E6-BE1D-07B31AFECF71}"/>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84158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3924-E8FA-4599-AE9B-A8504D0BD82A}"/>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0E7A3902-C310-47CB-A19E-B24BED944C75}"/>
              </a:ext>
            </a:extLst>
          </p:cNvPr>
          <p:cNvSpPr>
            <a:spLocks noGrp="1"/>
          </p:cNvSpPr>
          <p:nvPr>
            <p:ph idx="1"/>
          </p:nvPr>
        </p:nvSpPr>
        <p:spPr/>
        <p:txBody>
          <a:bodyPr/>
          <a:lstStyle/>
          <a:p>
            <a:pPr marL="0" indent="0">
              <a:buNone/>
            </a:pPr>
            <a:r>
              <a:rPr lang="en-US" dirty="0"/>
              <a:t>The project deals with the analysis of the historical data related to the accidents that has occurred in the aviation sector and trying to find out answers to various questions such as:</a:t>
            </a:r>
          </a:p>
          <a:p>
            <a:r>
              <a:rPr lang="en-US" dirty="0"/>
              <a:t>At what phase of the flight do most of the accidents occur?</a:t>
            </a:r>
          </a:p>
          <a:p>
            <a:r>
              <a:rPr lang="en-US" dirty="0"/>
              <a:t>Which make of the aircraft suffered the most accidents?</a:t>
            </a:r>
          </a:p>
          <a:p>
            <a:r>
              <a:rPr lang="en-IN" dirty="0"/>
              <a:t>What is the influence of weather on these accidents?</a:t>
            </a:r>
          </a:p>
          <a:p>
            <a:r>
              <a:rPr lang="en-IN" dirty="0"/>
              <a:t>What phase resulted in fatal accidents?</a:t>
            </a:r>
          </a:p>
          <a:p>
            <a:pPr marL="0" indent="0">
              <a:buNone/>
            </a:pPr>
            <a:r>
              <a:rPr lang="en-IN" dirty="0"/>
              <a:t>And more…..</a:t>
            </a:r>
          </a:p>
        </p:txBody>
      </p:sp>
      <p:sp>
        <p:nvSpPr>
          <p:cNvPr id="5" name="TextBox 4">
            <a:extLst>
              <a:ext uri="{FF2B5EF4-FFF2-40B4-BE49-F238E27FC236}">
                <a16:creationId xmlns:a16="http://schemas.microsoft.com/office/drawing/2014/main" id="{AAD76FA7-7EA6-49AC-BE06-F389CC044087}"/>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3217875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0006-0C6F-4F22-B214-4BA8F1B5B92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612DB23-188D-4827-8568-0034CD7F0514}"/>
              </a:ext>
            </a:extLst>
          </p:cNvPr>
          <p:cNvSpPr>
            <a:spLocks noGrp="1"/>
          </p:cNvSpPr>
          <p:nvPr>
            <p:ph idx="1"/>
          </p:nvPr>
        </p:nvSpPr>
        <p:spPr/>
        <p:txBody>
          <a:bodyPr/>
          <a:lstStyle/>
          <a:p>
            <a:r>
              <a:rPr lang="en-US" dirty="0"/>
              <a:t>Most of the aircraft accidents occur at the “Landing” phase of the flight.</a:t>
            </a:r>
          </a:p>
          <a:p>
            <a:r>
              <a:rPr lang="en-IN" dirty="0"/>
              <a:t>Most fatal accidents occurred at the “Manoeuvring” phase of the flight.</a:t>
            </a:r>
          </a:p>
          <a:p>
            <a:r>
              <a:rPr lang="en-IN" dirty="0"/>
              <a:t>The passengers that suffered the most injuries we on aircraft made by “Cessna”.</a:t>
            </a:r>
          </a:p>
          <a:p>
            <a:r>
              <a:rPr lang="en-IN" dirty="0"/>
              <a:t>The aircraft make that was destroyed the most in accidents is “Cessna”.</a:t>
            </a:r>
          </a:p>
          <a:p>
            <a:r>
              <a:rPr lang="en-IN" dirty="0"/>
              <a:t>The weather condition in most accidents was VMC (Visual Meteorological Conditions)</a:t>
            </a:r>
          </a:p>
          <a:p>
            <a:endParaRPr lang="en-IN" dirty="0"/>
          </a:p>
        </p:txBody>
      </p:sp>
      <p:sp>
        <p:nvSpPr>
          <p:cNvPr id="4" name="TextBox 3">
            <a:extLst>
              <a:ext uri="{FF2B5EF4-FFF2-40B4-BE49-F238E27FC236}">
                <a16:creationId xmlns:a16="http://schemas.microsoft.com/office/drawing/2014/main" id="{E6922275-6AFC-40FB-9DDA-026291A08301}"/>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425198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1163-947E-41DB-BE27-29439E1884DD}"/>
              </a:ext>
            </a:extLst>
          </p:cNvPr>
          <p:cNvSpPr>
            <a:spLocks noGrp="1"/>
          </p:cNvSpPr>
          <p:nvPr>
            <p:ph type="title"/>
          </p:nvPr>
        </p:nvSpPr>
        <p:spPr>
          <a:xfrm>
            <a:off x="919119" y="2765839"/>
            <a:ext cx="10353761" cy="1326321"/>
          </a:xfrm>
        </p:spPr>
        <p:txBody>
          <a:bodyPr/>
          <a:lstStyle/>
          <a:p>
            <a:r>
              <a:rPr lang="en-US" dirty="0"/>
              <a:t>Thank You</a:t>
            </a:r>
            <a:endParaRPr lang="en-IN" dirty="0"/>
          </a:p>
        </p:txBody>
      </p:sp>
    </p:spTree>
    <p:extLst>
      <p:ext uri="{BB962C8B-B14F-4D97-AF65-F5344CB8AC3E}">
        <p14:creationId xmlns:p14="http://schemas.microsoft.com/office/powerpoint/2010/main" val="277199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C55C-688C-4E5F-8A3E-74FA0EC67CB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E3EA6BEF-AF5E-41CD-B534-B5E13A4A3274}"/>
              </a:ext>
            </a:extLst>
          </p:cNvPr>
          <p:cNvSpPr>
            <a:spLocks noGrp="1"/>
          </p:cNvSpPr>
          <p:nvPr>
            <p:ph idx="1"/>
          </p:nvPr>
        </p:nvSpPr>
        <p:spPr/>
        <p:txBody>
          <a:bodyPr/>
          <a:lstStyle/>
          <a:p>
            <a:r>
              <a:rPr lang="en-US" dirty="0"/>
              <a:t>HIVE</a:t>
            </a:r>
          </a:p>
          <a:p>
            <a:r>
              <a:rPr lang="en-US" dirty="0"/>
              <a:t>HADOOP</a:t>
            </a:r>
          </a:p>
          <a:p>
            <a:r>
              <a:rPr lang="en-US" dirty="0"/>
              <a:t>SQOOP</a:t>
            </a:r>
          </a:p>
          <a:p>
            <a:r>
              <a:rPr lang="en-US" dirty="0"/>
              <a:t>MYSQL</a:t>
            </a:r>
            <a:endParaRPr lang="en-IN" dirty="0"/>
          </a:p>
        </p:txBody>
      </p:sp>
      <p:sp>
        <p:nvSpPr>
          <p:cNvPr id="5" name="TextBox 4">
            <a:extLst>
              <a:ext uri="{FF2B5EF4-FFF2-40B4-BE49-F238E27FC236}">
                <a16:creationId xmlns:a16="http://schemas.microsoft.com/office/drawing/2014/main" id="{1FAD80FD-6AE6-4CD1-A760-43BBEB227F54}"/>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85535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3682-542D-4EE0-A0D1-382ED8B18EEC}"/>
              </a:ext>
            </a:extLst>
          </p:cNvPr>
          <p:cNvSpPr>
            <a:spLocks noGrp="1"/>
          </p:cNvSpPr>
          <p:nvPr>
            <p:ph type="title"/>
          </p:nvPr>
        </p:nvSpPr>
        <p:spPr/>
        <p:txBody>
          <a:bodyPr/>
          <a:lstStyle/>
          <a:p>
            <a:r>
              <a:rPr lang="en-US" dirty="0"/>
              <a:t>Operations performed on Data</a:t>
            </a:r>
            <a:endParaRPr lang="en-IN" dirty="0"/>
          </a:p>
        </p:txBody>
      </p:sp>
      <p:sp>
        <p:nvSpPr>
          <p:cNvPr id="3" name="Content Placeholder 2">
            <a:extLst>
              <a:ext uri="{FF2B5EF4-FFF2-40B4-BE49-F238E27FC236}">
                <a16:creationId xmlns:a16="http://schemas.microsoft.com/office/drawing/2014/main" id="{6E6ACEFD-4851-423A-96D3-E06622AEF1BD}"/>
              </a:ext>
            </a:extLst>
          </p:cNvPr>
          <p:cNvSpPr>
            <a:spLocks noGrp="1"/>
          </p:cNvSpPr>
          <p:nvPr>
            <p:ph idx="1"/>
          </p:nvPr>
        </p:nvSpPr>
        <p:spPr/>
        <p:txBody>
          <a:bodyPr>
            <a:normAutofit/>
          </a:bodyPr>
          <a:lstStyle/>
          <a:p>
            <a:r>
              <a:rPr lang="en-US" dirty="0"/>
              <a:t>Loading the data into Hive table</a:t>
            </a:r>
          </a:p>
          <a:p>
            <a:r>
              <a:rPr lang="en-US" dirty="0"/>
              <a:t>Applying various filter operations with WHERE clause</a:t>
            </a:r>
          </a:p>
          <a:p>
            <a:r>
              <a:rPr lang="en-IN" dirty="0"/>
              <a:t>Grouping of data</a:t>
            </a:r>
          </a:p>
          <a:p>
            <a:r>
              <a:rPr lang="en-IN" dirty="0"/>
              <a:t>Ordering of data</a:t>
            </a:r>
          </a:p>
          <a:p>
            <a:r>
              <a:rPr lang="en-IN" dirty="0"/>
              <a:t>Partitioning of the Hive table based on appropriate columns</a:t>
            </a:r>
          </a:p>
          <a:p>
            <a:r>
              <a:rPr lang="en-IN" dirty="0"/>
              <a:t>Exporting the query result to HDFS</a:t>
            </a:r>
          </a:p>
          <a:p>
            <a:r>
              <a:rPr lang="en-IN" dirty="0"/>
              <a:t>Importing the query result into MySQL</a:t>
            </a:r>
            <a:endParaRPr lang="en-US" dirty="0"/>
          </a:p>
        </p:txBody>
      </p:sp>
      <p:sp>
        <p:nvSpPr>
          <p:cNvPr id="5" name="TextBox 4">
            <a:extLst>
              <a:ext uri="{FF2B5EF4-FFF2-40B4-BE49-F238E27FC236}">
                <a16:creationId xmlns:a16="http://schemas.microsoft.com/office/drawing/2014/main" id="{9AEBA4EF-DFBA-4A01-8C81-1721CD30702F}"/>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410030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Creating the database</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2096064"/>
            <a:ext cx="10353762" cy="1543781"/>
          </a:xfrm>
        </p:spPr>
        <p:txBody>
          <a:bodyPr>
            <a:normAutofit/>
          </a:bodyPr>
          <a:lstStyle/>
          <a:p>
            <a:pPr marL="0" indent="0">
              <a:buNone/>
            </a:pPr>
            <a:r>
              <a:rPr lang="en-IN" dirty="0"/>
              <a:t>We will be creating and using the aviation database as:-</a:t>
            </a:r>
          </a:p>
          <a:p>
            <a:r>
              <a:rPr lang="en-IN" i="1" dirty="0"/>
              <a:t>create database aviation;</a:t>
            </a:r>
          </a:p>
          <a:p>
            <a:r>
              <a:rPr lang="en-IN" i="1" dirty="0"/>
              <a:t>use aviation;</a:t>
            </a:r>
          </a:p>
        </p:txBody>
      </p:sp>
      <p:pic>
        <p:nvPicPr>
          <p:cNvPr id="5" name="Picture 4">
            <a:extLst>
              <a:ext uri="{FF2B5EF4-FFF2-40B4-BE49-F238E27FC236}">
                <a16:creationId xmlns:a16="http://schemas.microsoft.com/office/drawing/2014/main" id="{5D01BEB3-2096-40FE-9F65-C7431D02E2C1}"/>
              </a:ext>
            </a:extLst>
          </p:cNvPr>
          <p:cNvPicPr>
            <a:picLocks noChangeAspect="1"/>
          </p:cNvPicPr>
          <p:nvPr/>
        </p:nvPicPr>
        <p:blipFill rotWithShape="1">
          <a:blip r:embed="rId2">
            <a:extLst>
              <a:ext uri="{28A0092B-C50C-407E-A947-70E740481C1C}">
                <a14:useLocalDpi xmlns:a14="http://schemas.microsoft.com/office/drawing/2010/main" val="0"/>
              </a:ext>
            </a:extLst>
          </a:blip>
          <a:srcRect r="78447" b="84155"/>
          <a:stretch/>
        </p:blipFill>
        <p:spPr>
          <a:xfrm>
            <a:off x="913795" y="3977859"/>
            <a:ext cx="5458316" cy="1326321"/>
          </a:xfrm>
          <a:prstGeom prst="rect">
            <a:avLst/>
          </a:prstGeom>
        </p:spPr>
      </p:pic>
      <p:sp>
        <p:nvSpPr>
          <p:cNvPr id="7" name="TextBox 6">
            <a:extLst>
              <a:ext uri="{FF2B5EF4-FFF2-40B4-BE49-F238E27FC236}">
                <a16:creationId xmlns:a16="http://schemas.microsoft.com/office/drawing/2014/main" id="{6347ACB4-AAAD-48B2-A222-B2CE97ABADDF}"/>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271695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Creating and Loading the Hive table</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2096063"/>
            <a:ext cx="10353762" cy="3088496"/>
          </a:xfrm>
        </p:spPr>
        <p:txBody>
          <a:bodyPr>
            <a:normAutofit lnSpcReduction="10000"/>
          </a:bodyPr>
          <a:lstStyle/>
          <a:p>
            <a:pPr marL="0" indent="0">
              <a:buNone/>
            </a:pPr>
            <a:r>
              <a:rPr lang="en-IN" dirty="0"/>
              <a:t>We will be creating the accidents table and load the data from local storage into the Hive table as:-</a:t>
            </a:r>
          </a:p>
          <a:p>
            <a:r>
              <a:rPr lang="en-US" i="1" dirty="0">
                <a:effectLst/>
                <a:highlight>
                  <a:srgbClr val="000000"/>
                </a:highlight>
              </a:rPr>
              <a:t>create table accidents(</a:t>
            </a:r>
            <a:r>
              <a:rPr lang="en-US" i="1" dirty="0" err="1">
                <a:effectLst/>
                <a:highlight>
                  <a:srgbClr val="000000"/>
                </a:highlight>
              </a:rPr>
              <a:t>investigation_type</a:t>
            </a:r>
            <a:r>
              <a:rPr lang="en-US" i="1" dirty="0">
                <a:effectLst/>
                <a:highlight>
                  <a:srgbClr val="000000"/>
                </a:highlight>
              </a:rPr>
              <a:t> string, </a:t>
            </a:r>
            <a:r>
              <a:rPr lang="en-US" i="1" dirty="0" err="1">
                <a:effectLst/>
                <a:highlight>
                  <a:srgbClr val="000000"/>
                </a:highlight>
              </a:rPr>
              <a:t>event_date</a:t>
            </a:r>
            <a:r>
              <a:rPr lang="en-US" i="1" dirty="0">
                <a:effectLst/>
                <a:highlight>
                  <a:srgbClr val="000000"/>
                </a:highlight>
              </a:rPr>
              <a:t> date, </a:t>
            </a:r>
            <a:r>
              <a:rPr lang="en-US" i="1" dirty="0" err="1">
                <a:effectLst/>
                <a:highlight>
                  <a:srgbClr val="000000"/>
                </a:highlight>
              </a:rPr>
              <a:t>injury_severity</a:t>
            </a:r>
            <a:r>
              <a:rPr lang="en-US" i="1" dirty="0">
                <a:effectLst/>
                <a:highlight>
                  <a:srgbClr val="000000"/>
                </a:highlight>
              </a:rPr>
              <a:t> string, </a:t>
            </a:r>
            <a:r>
              <a:rPr lang="en-US" i="1" dirty="0" err="1">
                <a:effectLst/>
                <a:highlight>
                  <a:srgbClr val="000000"/>
                </a:highlight>
              </a:rPr>
              <a:t>aircraft_damage</a:t>
            </a:r>
            <a:r>
              <a:rPr lang="en-US" i="1" dirty="0">
                <a:effectLst/>
                <a:highlight>
                  <a:srgbClr val="000000"/>
                </a:highlight>
              </a:rPr>
              <a:t> string, </a:t>
            </a:r>
            <a:r>
              <a:rPr lang="en-US" i="1" dirty="0" err="1">
                <a:effectLst/>
                <a:highlight>
                  <a:srgbClr val="000000"/>
                </a:highlight>
              </a:rPr>
              <a:t>aircraft_category</a:t>
            </a:r>
            <a:r>
              <a:rPr lang="en-US" i="1" dirty="0">
                <a:effectLst/>
                <a:highlight>
                  <a:srgbClr val="000000"/>
                </a:highlight>
              </a:rPr>
              <a:t> string, make string, model string, </a:t>
            </a:r>
            <a:r>
              <a:rPr lang="en-US" i="1" dirty="0" err="1">
                <a:effectLst/>
                <a:highlight>
                  <a:srgbClr val="000000"/>
                </a:highlight>
              </a:rPr>
              <a:t>purpose_of_flight</a:t>
            </a:r>
            <a:r>
              <a:rPr lang="en-US" i="1" dirty="0">
                <a:effectLst/>
                <a:highlight>
                  <a:srgbClr val="000000"/>
                </a:highlight>
              </a:rPr>
              <a:t> string, </a:t>
            </a:r>
            <a:r>
              <a:rPr lang="en-US" i="1" dirty="0" err="1">
                <a:effectLst/>
                <a:highlight>
                  <a:srgbClr val="000000"/>
                </a:highlight>
              </a:rPr>
              <a:t>fatal_injuries</a:t>
            </a:r>
            <a:r>
              <a:rPr lang="en-US" i="1" dirty="0">
                <a:effectLst/>
                <a:highlight>
                  <a:srgbClr val="000000"/>
                </a:highlight>
              </a:rPr>
              <a:t> int, </a:t>
            </a:r>
            <a:r>
              <a:rPr lang="en-US" i="1" dirty="0" err="1">
                <a:effectLst/>
                <a:highlight>
                  <a:srgbClr val="000000"/>
                </a:highlight>
              </a:rPr>
              <a:t>serious_injuries</a:t>
            </a:r>
            <a:r>
              <a:rPr lang="en-US" i="1" dirty="0">
                <a:effectLst/>
                <a:highlight>
                  <a:srgbClr val="000000"/>
                </a:highlight>
              </a:rPr>
              <a:t> int, </a:t>
            </a:r>
            <a:r>
              <a:rPr lang="en-US" i="1" dirty="0" err="1">
                <a:effectLst/>
                <a:highlight>
                  <a:srgbClr val="000000"/>
                </a:highlight>
              </a:rPr>
              <a:t>minor_injuriesries</a:t>
            </a:r>
            <a:r>
              <a:rPr lang="en-US" i="1" dirty="0">
                <a:effectLst/>
                <a:highlight>
                  <a:srgbClr val="000000"/>
                </a:highlight>
              </a:rPr>
              <a:t> int, uninjured int, </a:t>
            </a:r>
            <a:r>
              <a:rPr lang="en-US" i="1" dirty="0" err="1">
                <a:effectLst/>
                <a:highlight>
                  <a:srgbClr val="000000"/>
                </a:highlight>
              </a:rPr>
              <a:t>weather_condition</a:t>
            </a:r>
            <a:r>
              <a:rPr lang="en-US" i="1" dirty="0">
                <a:effectLst/>
                <a:highlight>
                  <a:srgbClr val="000000"/>
                </a:highlight>
              </a:rPr>
              <a:t> string, </a:t>
            </a:r>
            <a:r>
              <a:rPr lang="en-US" i="1" dirty="0" err="1">
                <a:effectLst/>
                <a:highlight>
                  <a:srgbClr val="000000"/>
                </a:highlight>
              </a:rPr>
              <a:t>phase_of_flight</a:t>
            </a:r>
            <a:r>
              <a:rPr lang="en-US" i="1" dirty="0">
                <a:effectLst/>
                <a:highlight>
                  <a:srgbClr val="000000"/>
                </a:highlight>
              </a:rPr>
              <a:t> string) row format delimited fields terminated by '\t’;</a:t>
            </a:r>
          </a:p>
          <a:p>
            <a:r>
              <a:rPr lang="en-US" i="1" dirty="0">
                <a:effectLst/>
                <a:highlight>
                  <a:srgbClr val="000000"/>
                </a:highlight>
              </a:rPr>
              <a:t>load data local </a:t>
            </a:r>
            <a:r>
              <a:rPr lang="en-US" i="1" dirty="0" err="1">
                <a:effectLst/>
                <a:highlight>
                  <a:srgbClr val="000000"/>
                </a:highlight>
              </a:rPr>
              <a:t>inpath</a:t>
            </a:r>
            <a:r>
              <a:rPr lang="en-US" i="1" dirty="0">
                <a:effectLst/>
                <a:highlight>
                  <a:srgbClr val="000000"/>
                </a:highlight>
              </a:rPr>
              <a:t> '/root/Aviation.txt' into table accidents;</a:t>
            </a:r>
          </a:p>
          <a:p>
            <a:endParaRPr lang="en-IN" i="1" dirty="0">
              <a:effectLst/>
              <a:highlight>
                <a:srgbClr val="000000"/>
              </a:highlight>
            </a:endParaRPr>
          </a:p>
        </p:txBody>
      </p:sp>
      <p:pic>
        <p:nvPicPr>
          <p:cNvPr id="5" name="Picture 4">
            <a:extLst>
              <a:ext uri="{FF2B5EF4-FFF2-40B4-BE49-F238E27FC236}">
                <a16:creationId xmlns:a16="http://schemas.microsoft.com/office/drawing/2014/main" id="{5D01BEB3-2096-40FE-9F65-C7431D02E2C1}"/>
              </a:ext>
            </a:extLst>
          </p:cNvPr>
          <p:cNvPicPr>
            <a:picLocks noChangeAspect="1"/>
          </p:cNvPicPr>
          <p:nvPr/>
        </p:nvPicPr>
        <p:blipFill rotWithShape="1">
          <a:blip r:embed="rId2">
            <a:extLst>
              <a:ext uri="{28A0092B-C50C-407E-A947-70E740481C1C}">
                <a14:useLocalDpi xmlns:a14="http://schemas.microsoft.com/office/drawing/2010/main" val="0"/>
              </a:ext>
            </a:extLst>
          </a:blip>
          <a:srcRect l="-88" t="19225" r="904" b="50302"/>
          <a:stretch/>
        </p:blipFill>
        <p:spPr>
          <a:xfrm>
            <a:off x="913795" y="5184559"/>
            <a:ext cx="10560884" cy="1208842"/>
          </a:xfrm>
          <a:prstGeom prst="rect">
            <a:avLst/>
          </a:prstGeom>
        </p:spPr>
      </p:pic>
      <p:sp>
        <p:nvSpPr>
          <p:cNvPr id="7" name="TextBox 6">
            <a:extLst>
              <a:ext uri="{FF2B5EF4-FFF2-40B4-BE49-F238E27FC236}">
                <a16:creationId xmlns:a16="http://schemas.microsoft.com/office/drawing/2014/main" id="{44940A4C-E6AA-4A2F-BAA2-61D808D10D04}"/>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39316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Phase having most accidents </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1"/>
            <a:ext cx="10353762" cy="1635122"/>
          </a:xfrm>
        </p:spPr>
        <p:txBody>
          <a:bodyPr>
            <a:normAutofit fontScale="85000" lnSpcReduction="10000"/>
          </a:bodyPr>
          <a:lstStyle/>
          <a:p>
            <a:pPr marL="0" indent="0">
              <a:buNone/>
            </a:pPr>
            <a:r>
              <a:rPr lang="en-IN" dirty="0"/>
              <a:t>Finding out the phase of the flight at which most of the accidents occur. This is done counting and grouping the phase_of_flight column and ordering the count in descending order.</a:t>
            </a:r>
          </a:p>
          <a:p>
            <a:r>
              <a:rPr lang="en-US" i="1" dirty="0">
                <a:effectLst/>
                <a:highlight>
                  <a:srgbClr val="000000"/>
                </a:highlight>
              </a:rPr>
              <a:t>select phase_of_flight, count(phase_of_flight) as </a:t>
            </a:r>
            <a:r>
              <a:rPr lang="en-US" i="1" dirty="0" err="1">
                <a:effectLst/>
                <a:highlight>
                  <a:srgbClr val="000000"/>
                </a:highlight>
              </a:rPr>
              <a:t>total_count</a:t>
            </a:r>
            <a:r>
              <a:rPr lang="en-US" i="1" dirty="0">
                <a:effectLst/>
                <a:highlight>
                  <a:srgbClr val="000000"/>
                </a:highlight>
              </a:rPr>
              <a:t> from accidents group by phase_of_flight order by </a:t>
            </a:r>
            <a:r>
              <a:rPr lang="en-US" i="1" dirty="0" err="1">
                <a:effectLst/>
                <a:highlight>
                  <a:srgbClr val="000000"/>
                </a:highlight>
              </a:rPr>
              <a:t>total_count</a:t>
            </a:r>
            <a:r>
              <a:rPr lang="en-US" i="1" dirty="0">
                <a:effectLst/>
                <a:highlight>
                  <a:srgbClr val="000000"/>
                </a:highlight>
              </a:rPr>
              <a:t> desc;</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2337582" y="3429000"/>
            <a:ext cx="7516836" cy="3253649"/>
          </a:xfrm>
        </p:spPr>
      </p:pic>
      <p:sp>
        <p:nvSpPr>
          <p:cNvPr id="5" name="TextBox 4">
            <a:extLst>
              <a:ext uri="{FF2B5EF4-FFF2-40B4-BE49-F238E27FC236}">
                <a16:creationId xmlns:a16="http://schemas.microsoft.com/office/drawing/2014/main" id="{0FFCE7A8-BFEB-4F3E-A54C-77093222C1CF}"/>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272773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Phase having most Fatal accidents </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1"/>
            <a:ext cx="10353762" cy="1635122"/>
          </a:xfrm>
        </p:spPr>
        <p:txBody>
          <a:bodyPr>
            <a:normAutofit fontScale="85000" lnSpcReduction="10000"/>
          </a:bodyPr>
          <a:lstStyle/>
          <a:p>
            <a:pPr marL="0" indent="0">
              <a:buNone/>
            </a:pPr>
            <a:r>
              <a:rPr lang="en-IN" dirty="0"/>
              <a:t>Finding out the phase of the flight at which most of the fatal accidents occur. This is done counting and grouping the phase_of_flight column, ordering the count in descending order and keeping </a:t>
            </a:r>
            <a:r>
              <a:rPr lang="en-IN" dirty="0" err="1"/>
              <a:t>injury_severity</a:t>
            </a:r>
            <a:r>
              <a:rPr lang="en-IN" dirty="0"/>
              <a:t> as ‘Fatal’.</a:t>
            </a:r>
          </a:p>
          <a:p>
            <a:r>
              <a:rPr lang="en-US" i="1" dirty="0">
                <a:effectLst/>
                <a:highlight>
                  <a:srgbClr val="000000"/>
                </a:highlight>
              </a:rPr>
              <a:t>select </a:t>
            </a:r>
            <a:r>
              <a:rPr lang="en-US" i="1" dirty="0" err="1">
                <a:effectLst/>
                <a:highlight>
                  <a:srgbClr val="000000"/>
                </a:highlight>
              </a:rPr>
              <a:t>phase_of_flight,count</a:t>
            </a:r>
            <a:r>
              <a:rPr lang="en-US" i="1" dirty="0">
                <a:effectLst/>
                <a:highlight>
                  <a:srgbClr val="000000"/>
                </a:highlight>
              </a:rPr>
              <a:t>(phase_of_flight) as TC from accidents where </a:t>
            </a:r>
            <a:r>
              <a:rPr lang="en-US" i="1" dirty="0" err="1">
                <a:effectLst/>
                <a:highlight>
                  <a:srgbClr val="000000"/>
                </a:highlight>
              </a:rPr>
              <a:t>injury_severity</a:t>
            </a:r>
            <a:r>
              <a:rPr lang="en-US" i="1" dirty="0">
                <a:effectLst/>
                <a:highlight>
                  <a:srgbClr val="000000"/>
                </a:highlight>
              </a:rPr>
              <a:t>='Fatal' group by phase_of_flight order by TC desc;</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2332257" y="3571043"/>
            <a:ext cx="7516836" cy="3035117"/>
          </a:xfrm>
        </p:spPr>
      </p:pic>
      <p:sp>
        <p:nvSpPr>
          <p:cNvPr id="5" name="TextBox 4">
            <a:extLst>
              <a:ext uri="{FF2B5EF4-FFF2-40B4-BE49-F238E27FC236}">
                <a16:creationId xmlns:a16="http://schemas.microsoft.com/office/drawing/2014/main" id="{C2F113A0-9828-4E2E-BE2F-428923B4999F}"/>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127989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158-D1E6-435B-913C-263280376A27}"/>
              </a:ext>
            </a:extLst>
          </p:cNvPr>
          <p:cNvSpPr>
            <a:spLocks noGrp="1"/>
          </p:cNvSpPr>
          <p:nvPr>
            <p:ph type="title"/>
          </p:nvPr>
        </p:nvSpPr>
        <p:spPr/>
        <p:txBody>
          <a:bodyPr/>
          <a:lstStyle/>
          <a:p>
            <a:r>
              <a:rPr lang="en-US" dirty="0"/>
              <a:t>Finding Make of Airplane having most accidents </a:t>
            </a:r>
            <a:endParaRPr lang="en-IN" dirty="0"/>
          </a:p>
        </p:txBody>
      </p:sp>
      <p:sp>
        <p:nvSpPr>
          <p:cNvPr id="3" name="Content Placeholder 2">
            <a:extLst>
              <a:ext uri="{FF2B5EF4-FFF2-40B4-BE49-F238E27FC236}">
                <a16:creationId xmlns:a16="http://schemas.microsoft.com/office/drawing/2014/main" id="{CB34A7E9-C9FA-4389-8757-1064A8DC301F}"/>
              </a:ext>
            </a:extLst>
          </p:cNvPr>
          <p:cNvSpPr>
            <a:spLocks noGrp="1"/>
          </p:cNvSpPr>
          <p:nvPr>
            <p:ph idx="1"/>
          </p:nvPr>
        </p:nvSpPr>
        <p:spPr>
          <a:xfrm>
            <a:off x="913795" y="1935921"/>
            <a:ext cx="10353762" cy="1635122"/>
          </a:xfrm>
        </p:spPr>
        <p:txBody>
          <a:bodyPr>
            <a:normAutofit fontScale="92500"/>
          </a:bodyPr>
          <a:lstStyle/>
          <a:p>
            <a:pPr marL="0" indent="0">
              <a:buNone/>
            </a:pPr>
            <a:r>
              <a:rPr lang="en-IN" dirty="0"/>
              <a:t>Finding out the make of the airplane which suffered the most fatal accidents. This is done by counting the </a:t>
            </a:r>
            <a:r>
              <a:rPr lang="en-IN" dirty="0" err="1"/>
              <a:t>injury_severity</a:t>
            </a:r>
            <a:r>
              <a:rPr lang="en-IN" dirty="0"/>
              <a:t>, grouping by the make and ordering by injury count.</a:t>
            </a:r>
          </a:p>
          <a:p>
            <a:r>
              <a:rPr lang="en-US" i="1" dirty="0">
                <a:effectLst/>
                <a:highlight>
                  <a:srgbClr val="000000"/>
                </a:highlight>
              </a:rPr>
              <a:t>select </a:t>
            </a:r>
            <a:r>
              <a:rPr lang="en-US" i="1" dirty="0" err="1">
                <a:effectLst/>
                <a:highlight>
                  <a:srgbClr val="000000"/>
                </a:highlight>
              </a:rPr>
              <a:t>make,count</a:t>
            </a:r>
            <a:r>
              <a:rPr lang="en-US" i="1" dirty="0">
                <a:effectLst/>
                <a:highlight>
                  <a:srgbClr val="000000"/>
                </a:highlight>
              </a:rPr>
              <a:t>(</a:t>
            </a:r>
            <a:r>
              <a:rPr lang="en-US" i="1" dirty="0" err="1">
                <a:effectLst/>
                <a:highlight>
                  <a:srgbClr val="000000"/>
                </a:highlight>
              </a:rPr>
              <a:t>injury_severity</a:t>
            </a:r>
            <a:r>
              <a:rPr lang="en-US" i="1" dirty="0">
                <a:effectLst/>
                <a:highlight>
                  <a:srgbClr val="000000"/>
                </a:highlight>
              </a:rPr>
              <a:t>) as </a:t>
            </a:r>
            <a:r>
              <a:rPr lang="en-US" i="1" dirty="0" err="1">
                <a:effectLst/>
                <a:highlight>
                  <a:srgbClr val="000000"/>
                </a:highlight>
              </a:rPr>
              <a:t>injury_count</a:t>
            </a:r>
            <a:r>
              <a:rPr lang="en-US" i="1" dirty="0">
                <a:effectLst/>
                <a:highlight>
                  <a:srgbClr val="000000"/>
                </a:highlight>
              </a:rPr>
              <a:t> from accidents where </a:t>
            </a:r>
            <a:r>
              <a:rPr lang="en-US" i="1" dirty="0" err="1">
                <a:effectLst/>
                <a:highlight>
                  <a:srgbClr val="000000"/>
                </a:highlight>
              </a:rPr>
              <a:t>aircraft_category</a:t>
            </a:r>
            <a:r>
              <a:rPr lang="en-US" i="1" dirty="0">
                <a:effectLst/>
                <a:highlight>
                  <a:srgbClr val="000000"/>
                </a:highlight>
              </a:rPr>
              <a:t>='Airplane' group by make order by </a:t>
            </a:r>
            <a:r>
              <a:rPr lang="en-US" i="1" dirty="0" err="1">
                <a:effectLst/>
                <a:highlight>
                  <a:srgbClr val="000000"/>
                </a:highlight>
              </a:rPr>
              <a:t>injury_count</a:t>
            </a:r>
            <a:r>
              <a:rPr lang="en-US" i="1" dirty="0">
                <a:effectLst/>
                <a:highlight>
                  <a:srgbClr val="000000"/>
                </a:highlight>
              </a:rPr>
              <a:t> desc limit 10;</a:t>
            </a:r>
            <a:endParaRPr lang="en-IN" i="1" dirty="0">
              <a:effectLst/>
              <a:highlight>
                <a:srgbClr val="000000"/>
              </a:highlight>
            </a:endParaRPr>
          </a:p>
        </p:txBody>
      </p:sp>
      <p:pic>
        <p:nvPicPr>
          <p:cNvPr id="9" name="Content Placeholder 8">
            <a:extLst>
              <a:ext uri="{FF2B5EF4-FFF2-40B4-BE49-F238E27FC236}">
                <a16:creationId xmlns:a16="http://schemas.microsoft.com/office/drawing/2014/main" id="{BACB7C77-A872-4F4C-BCA2-E8C3D2CE129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2332257" y="3787855"/>
            <a:ext cx="7516836" cy="2601493"/>
          </a:xfrm>
        </p:spPr>
      </p:pic>
      <p:sp>
        <p:nvSpPr>
          <p:cNvPr id="5" name="TextBox 4">
            <a:extLst>
              <a:ext uri="{FF2B5EF4-FFF2-40B4-BE49-F238E27FC236}">
                <a16:creationId xmlns:a16="http://schemas.microsoft.com/office/drawing/2014/main" id="{12E2040F-B84C-40F4-8413-9A35C3696749}"/>
              </a:ext>
            </a:extLst>
          </p:cNvPr>
          <p:cNvSpPr txBox="1"/>
          <p:nvPr/>
        </p:nvSpPr>
        <p:spPr>
          <a:xfrm>
            <a:off x="8782974" y="6581775"/>
            <a:ext cx="3409026" cy="369332"/>
          </a:xfrm>
          <a:prstGeom prst="rect">
            <a:avLst/>
          </a:prstGeom>
          <a:noFill/>
        </p:spPr>
        <p:txBody>
          <a:bodyPr wrap="square" rtlCol="0">
            <a:spAutoFit/>
          </a:bodyPr>
          <a:lstStyle/>
          <a:p>
            <a:r>
              <a:rPr lang="en-US" dirty="0">
                <a:solidFill>
                  <a:schemeClr val="tx1">
                    <a:alpha val="50000"/>
                  </a:schemeClr>
                </a:solidFill>
              </a:rPr>
              <a:t>Analysis of Aviation Accidents</a:t>
            </a:r>
            <a:endParaRPr lang="en-IN" dirty="0">
              <a:solidFill>
                <a:schemeClr val="tx1">
                  <a:alpha val="50000"/>
                </a:schemeClr>
              </a:solidFill>
            </a:endParaRPr>
          </a:p>
        </p:txBody>
      </p:sp>
    </p:spTree>
    <p:extLst>
      <p:ext uri="{BB962C8B-B14F-4D97-AF65-F5344CB8AC3E}">
        <p14:creationId xmlns:p14="http://schemas.microsoft.com/office/powerpoint/2010/main" val="73758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143</TotalTime>
  <Words>1330</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Bookman Old Style</vt:lpstr>
      <vt:lpstr>Rockwell</vt:lpstr>
      <vt:lpstr>Damask</vt:lpstr>
      <vt:lpstr>Analysis of Aviation Accidents</vt:lpstr>
      <vt:lpstr>Overview</vt:lpstr>
      <vt:lpstr>Technologies Used</vt:lpstr>
      <vt:lpstr>Operations performed on Data</vt:lpstr>
      <vt:lpstr>Creating the database</vt:lpstr>
      <vt:lpstr>Creating and Loading the Hive table</vt:lpstr>
      <vt:lpstr>Finding Phase having most accidents </vt:lpstr>
      <vt:lpstr>Finding Phase having most Fatal accidents </vt:lpstr>
      <vt:lpstr>Finding Make of Airplane having most accidents </vt:lpstr>
      <vt:lpstr>Finding number of fatalities for each phase</vt:lpstr>
      <vt:lpstr>Finding the make that was destroyed the most in accidents</vt:lpstr>
      <vt:lpstr>Finding the effect of weather conditions in accidents</vt:lpstr>
      <vt:lpstr>Creating a table for dynamic partitioning</vt:lpstr>
      <vt:lpstr>Inserting data into partition table</vt:lpstr>
      <vt:lpstr>Displaying the partitions</vt:lpstr>
      <vt:lpstr>Running same query on partition table and normal table</vt:lpstr>
      <vt:lpstr>Exporting query result into HDFS</vt:lpstr>
      <vt:lpstr>Writing the query result into MySQL with Sqoop</vt:lpstr>
      <vt:lpstr>Writing the query result into MySQL with Sqoop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Aviation Accidents</dc:title>
  <dc:creator>Redon Roy</dc:creator>
  <cp:lastModifiedBy>Redon Roy</cp:lastModifiedBy>
  <cp:revision>2</cp:revision>
  <dcterms:created xsi:type="dcterms:W3CDTF">2021-08-21T03:47:11Z</dcterms:created>
  <dcterms:modified xsi:type="dcterms:W3CDTF">2021-08-21T06:10:19Z</dcterms:modified>
</cp:coreProperties>
</file>