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8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4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2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5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9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30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724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73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29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20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2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94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7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7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40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350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4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16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82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02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205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023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77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945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0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75348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35843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2039447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905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7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721640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74652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700753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1909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1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34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62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166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1109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0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44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939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9096662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9B66-E80A-4A6A-B5E2-A1C496FF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B5972-D324-43A9-A3E0-ACA711679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CCEA-4705-4DA7-AD75-26F26966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FEDB-23B1-4025-AE4D-9FFDDEF67DAB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2C5D-EF80-45AE-A63D-4E40533E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FD65-CD99-4EC5-8DE2-9755D381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1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8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561CBE1-A707-4423-9A08-A23163494780}" type="slidenum">
              <a:rPr lang="en-GB" smtClean="0"/>
              <a:t>‹#›</a:t>
            </a:fld>
            <a:endParaRPr lang="en-GB"/>
          </a:p>
        </p:txBody>
      </p:sp>
      <p:grpSp>
        <p:nvGrpSpPr>
          <p:cNvPr id="54" name="Logo"/>
          <p:cNvGrpSpPr>
            <a:grpSpLocks noChangeAspect="1"/>
          </p:cNvGrpSpPr>
          <p:nvPr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C02793-DC0D-4CC7-9562-3E29B4FCD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/>
          <a:lstStyle/>
          <a:p>
            <a:r>
              <a:rPr lang="en-US" dirty="0"/>
              <a:t>SNOW to SMAX Migration Toolkit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E0FBD2-E3FC-4972-B78C-7FCCFBACA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663" y="5071003"/>
            <a:ext cx="4270249" cy="1427453"/>
          </a:xfrm>
        </p:spPr>
        <p:txBody>
          <a:bodyPr/>
          <a:lstStyle/>
          <a:p>
            <a:r>
              <a:rPr lang="en-US" dirty="0"/>
              <a:t>PS GDC ITSM Team</a:t>
            </a:r>
          </a:p>
        </p:txBody>
      </p:sp>
    </p:spTree>
    <p:extLst>
      <p:ext uri="{BB962C8B-B14F-4D97-AF65-F5344CB8AC3E}">
        <p14:creationId xmlns:p14="http://schemas.microsoft.com/office/powerpoint/2010/main" val="274150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55FA-7794-4BA8-BBF6-139F59C98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17" y="1604907"/>
            <a:ext cx="10311765" cy="4452138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Scope of the Migration Toolkit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Folder Structure</a:t>
            </a:r>
          </a:p>
          <a:p>
            <a:pPr lvl="1"/>
            <a:r>
              <a:rPr lang="en-US" dirty="0"/>
              <a:t>Configuration Files required</a:t>
            </a:r>
          </a:p>
          <a:p>
            <a:pPr lvl="1"/>
            <a:r>
              <a:rPr lang="en-US" dirty="0"/>
              <a:t>Running the program</a:t>
            </a:r>
          </a:p>
          <a:p>
            <a:r>
              <a:rPr lang="en-US" dirty="0"/>
              <a:t>Development of the toolkit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Programming language – Dart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9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17" y="1604907"/>
            <a:ext cx="10311765" cy="44521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SNOW to SMAX Toolkit </a:t>
            </a:r>
            <a:r>
              <a:rPr lang="en-US" dirty="0"/>
              <a:t>is designed and built to migrate certain types of data from </a:t>
            </a:r>
            <a:r>
              <a:rPr lang="en-US" dirty="0" err="1"/>
              <a:t>ServiceNOW</a:t>
            </a:r>
            <a:r>
              <a:rPr lang="en-US" dirty="0"/>
              <a:t> system to SMAX system.</a:t>
            </a:r>
          </a:p>
          <a:p>
            <a:r>
              <a:rPr lang="en-US" dirty="0"/>
              <a:t>This toolkit can be used in the following scenarios</a:t>
            </a:r>
          </a:p>
          <a:p>
            <a:pPr lvl="1"/>
            <a:r>
              <a:rPr lang="en-US" dirty="0"/>
              <a:t>Proof of concept use cases where features of SMAX can be explained to a customer using their existing SMAX data.</a:t>
            </a:r>
          </a:p>
          <a:p>
            <a:pPr lvl="1"/>
            <a:r>
              <a:rPr lang="en-US" dirty="0"/>
              <a:t>In real implementation where existing </a:t>
            </a:r>
            <a:r>
              <a:rPr lang="en-US" dirty="0" err="1"/>
              <a:t>ServiceNOW</a:t>
            </a:r>
            <a:r>
              <a:rPr lang="en-US" dirty="0"/>
              <a:t> data such as person, location </a:t>
            </a:r>
            <a:r>
              <a:rPr lang="en-US" dirty="0" err="1"/>
              <a:t>etc</a:t>
            </a:r>
            <a:r>
              <a:rPr lang="en-US" dirty="0"/>
              <a:t> need to be migrated,</a:t>
            </a:r>
          </a:p>
          <a:p>
            <a:pPr lvl="1"/>
            <a:r>
              <a:rPr lang="en-US" dirty="0"/>
              <a:t>In other uses cases where customers want to retain their old ticket data in the new SMAX system to referential purposes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61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202931"/>
            <a:ext cx="10311765" cy="4452138"/>
          </a:xfrm>
        </p:spPr>
        <p:txBody>
          <a:bodyPr/>
          <a:lstStyle/>
          <a:p>
            <a:r>
              <a:rPr lang="en-US" sz="2400" dirty="0"/>
              <a:t>The toolkit in its current version works on the OOB data of SMAX and ServiceNow</a:t>
            </a:r>
          </a:p>
          <a:p>
            <a:r>
              <a:rPr lang="en-US" sz="2400" dirty="0"/>
              <a:t>It does not modify either </a:t>
            </a:r>
            <a:r>
              <a:rPr lang="en-US" sz="2400" dirty="0" err="1"/>
              <a:t>ServiceNOW</a:t>
            </a:r>
            <a:r>
              <a:rPr lang="en-US" sz="2400" dirty="0"/>
              <a:t> or SMAX system with any configurations</a:t>
            </a:r>
          </a:p>
          <a:p>
            <a:r>
              <a:rPr lang="en-US" sz="2400" dirty="0"/>
              <a:t>Toolkit handles the following types of data migrations</a:t>
            </a:r>
          </a:p>
          <a:p>
            <a:pPr lvl="1"/>
            <a:r>
              <a:rPr lang="en-US" sz="1800" dirty="0"/>
              <a:t>Master Data</a:t>
            </a:r>
          </a:p>
          <a:p>
            <a:pPr lvl="2"/>
            <a:r>
              <a:rPr lang="en-US" sz="1600" dirty="0"/>
              <a:t>Person</a:t>
            </a:r>
          </a:p>
          <a:p>
            <a:pPr lvl="2"/>
            <a:r>
              <a:rPr lang="en-US" sz="1600" dirty="0"/>
              <a:t>Location</a:t>
            </a:r>
          </a:p>
          <a:p>
            <a:pPr lvl="2"/>
            <a:r>
              <a:rPr lang="en-US" sz="1600" dirty="0"/>
              <a:t>Vendor/Company</a:t>
            </a:r>
          </a:p>
          <a:p>
            <a:pPr lvl="2"/>
            <a:r>
              <a:rPr lang="en-US" sz="1600" dirty="0"/>
              <a:t>Groups</a:t>
            </a:r>
          </a:p>
          <a:p>
            <a:pPr lvl="1"/>
            <a:r>
              <a:rPr lang="en-US" sz="1800" dirty="0"/>
              <a:t>Ticket Data</a:t>
            </a:r>
          </a:p>
          <a:p>
            <a:pPr lvl="2"/>
            <a:r>
              <a:rPr lang="en-US" sz="1600" dirty="0"/>
              <a:t>Incident Tickets</a:t>
            </a:r>
          </a:p>
          <a:p>
            <a:pPr lvl="2"/>
            <a:r>
              <a:rPr lang="en-US" sz="1600" dirty="0"/>
              <a:t>Problem Tickets</a:t>
            </a:r>
          </a:p>
          <a:p>
            <a:pPr lvl="2"/>
            <a:r>
              <a:rPr lang="en-US" sz="1600" dirty="0"/>
              <a:t>Knowledge Articles</a:t>
            </a:r>
          </a:p>
          <a:p>
            <a:pPr lvl="1"/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8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32A1-F115-42BA-9A25-BC2A1F5EF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6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202931"/>
            <a:ext cx="10311765" cy="4452138"/>
          </a:xfrm>
        </p:spPr>
        <p:txBody>
          <a:bodyPr/>
          <a:lstStyle/>
          <a:p>
            <a:r>
              <a:rPr lang="en-US" dirty="0"/>
              <a:t>Following folders need to be created</a:t>
            </a:r>
          </a:p>
          <a:p>
            <a:pPr lvl="1"/>
            <a:r>
              <a:rPr lang="en-US" sz="2400" b="1" dirty="0"/>
              <a:t>log</a:t>
            </a:r>
          </a:p>
          <a:p>
            <a:pPr lvl="2"/>
            <a:r>
              <a:rPr lang="en-US" sz="2400" dirty="0"/>
              <a:t>Will contain log files</a:t>
            </a:r>
          </a:p>
          <a:p>
            <a:pPr lvl="1"/>
            <a:r>
              <a:rPr lang="en-US" sz="2400" b="1" dirty="0"/>
              <a:t>Data</a:t>
            </a:r>
          </a:p>
          <a:p>
            <a:pPr lvl="2"/>
            <a:r>
              <a:rPr lang="en-US" sz="2400" dirty="0"/>
              <a:t>Should contain </a:t>
            </a:r>
            <a:r>
              <a:rPr lang="en-US" sz="2400" b="1" i="1" dirty="0" err="1"/>
              <a:t>smax</a:t>
            </a:r>
            <a:r>
              <a:rPr lang="en-US" sz="2400" dirty="0"/>
              <a:t>, </a:t>
            </a:r>
            <a:r>
              <a:rPr lang="en-US" sz="2400" b="1" i="1" dirty="0"/>
              <a:t>snow</a:t>
            </a:r>
            <a:r>
              <a:rPr lang="en-US" sz="2400" dirty="0"/>
              <a:t> , </a:t>
            </a:r>
            <a:r>
              <a:rPr lang="en-US" sz="2400" b="1" i="1" dirty="0" err="1"/>
              <a:t>common</a:t>
            </a:r>
            <a:r>
              <a:rPr lang="en-US" sz="2400" dirty="0" err="1"/>
              <a:t>.</a:t>
            </a:r>
            <a:r>
              <a:rPr lang="en-US" sz="2400" b="1" i="1" dirty="0" err="1"/>
              <a:t>json</a:t>
            </a:r>
            <a:r>
              <a:rPr lang="en-US" sz="2400" dirty="0"/>
              <a:t> and </a:t>
            </a:r>
            <a:r>
              <a:rPr lang="en-US" sz="2400" b="1" i="1" dirty="0"/>
              <a:t>mapping</a:t>
            </a:r>
            <a:r>
              <a:rPr lang="en-US" sz="2400" dirty="0"/>
              <a:t> files</a:t>
            </a:r>
          </a:p>
          <a:p>
            <a:endParaRPr lang="en-US" sz="1600" dirty="0"/>
          </a:p>
          <a:p>
            <a:pPr lvl="1"/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Folder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6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86" y="1509273"/>
            <a:ext cx="10311765" cy="4452138"/>
          </a:xfrm>
        </p:spPr>
        <p:txBody>
          <a:bodyPr/>
          <a:lstStyle/>
          <a:p>
            <a:r>
              <a:rPr lang="en-US" dirty="0"/>
              <a:t>Following files are required in </a:t>
            </a:r>
            <a:r>
              <a:rPr lang="en-US" b="1" i="1" dirty="0"/>
              <a:t>data </a:t>
            </a:r>
            <a:r>
              <a:rPr lang="en-US" dirty="0"/>
              <a:t>folder</a:t>
            </a:r>
          </a:p>
          <a:p>
            <a:pPr lvl="1"/>
            <a:r>
              <a:rPr lang="en-US" sz="2400" b="1" dirty="0" err="1"/>
              <a:t>Common.json</a:t>
            </a:r>
            <a:endParaRPr lang="en-US" sz="2400" b="1" dirty="0"/>
          </a:p>
          <a:p>
            <a:pPr lvl="2"/>
            <a:r>
              <a:rPr lang="en-US" sz="2400" dirty="0"/>
              <a:t>Common settings for the migration program</a:t>
            </a:r>
          </a:p>
          <a:p>
            <a:pPr lvl="1"/>
            <a:r>
              <a:rPr lang="en-US" sz="2400" b="1" dirty="0"/>
              <a:t>Smax json</a:t>
            </a:r>
          </a:p>
          <a:p>
            <a:pPr lvl="2"/>
            <a:r>
              <a:rPr lang="en-US" sz="2400" dirty="0"/>
              <a:t>Contains SMAX related configurations</a:t>
            </a:r>
          </a:p>
          <a:p>
            <a:pPr lvl="1"/>
            <a:r>
              <a:rPr lang="en-US" sz="2400" b="1" dirty="0" err="1"/>
              <a:t>SNOW.json</a:t>
            </a:r>
            <a:r>
              <a:rPr lang="en-US" sz="2400" b="1" dirty="0"/>
              <a:t> </a:t>
            </a:r>
          </a:p>
          <a:p>
            <a:pPr lvl="2"/>
            <a:r>
              <a:rPr lang="en-US" sz="2400" dirty="0"/>
              <a:t>Contains SMAX related configurations</a:t>
            </a:r>
          </a:p>
          <a:p>
            <a:pPr lvl="1"/>
            <a:r>
              <a:rPr lang="en-US" sz="2400" b="1" dirty="0"/>
              <a:t>Mapping File</a:t>
            </a:r>
          </a:p>
          <a:p>
            <a:pPr lvl="1"/>
            <a:r>
              <a:rPr lang="en-US" sz="2400" b="1" dirty="0"/>
              <a:t>SMAX Certificate file</a:t>
            </a:r>
          </a:p>
          <a:p>
            <a:pPr lvl="2"/>
            <a:endParaRPr lang="en-US" sz="2400" dirty="0"/>
          </a:p>
          <a:p>
            <a:endParaRPr lang="en-US" sz="1600" dirty="0"/>
          </a:p>
          <a:p>
            <a:pPr lvl="1"/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Configuration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2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202931"/>
            <a:ext cx="10311765" cy="4452138"/>
          </a:xfrm>
        </p:spPr>
        <p:txBody>
          <a:bodyPr/>
          <a:lstStyle/>
          <a:p>
            <a:r>
              <a:rPr lang="en-US" sz="1800" dirty="0"/>
              <a:t>Run the compiled program.</a:t>
            </a:r>
          </a:p>
          <a:p>
            <a:r>
              <a:rPr lang="en-US" sz="1800" dirty="0"/>
              <a:t>Check the log files for more details or errors</a:t>
            </a:r>
            <a:endParaRPr lang="en-GB" sz="18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Executing the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5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40EA8B-FA87-4164-88E1-6CAB03C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9" y="1202931"/>
            <a:ext cx="10311765" cy="4452138"/>
          </a:xfrm>
        </p:spPr>
        <p:txBody>
          <a:bodyPr/>
          <a:lstStyle/>
          <a:p>
            <a:r>
              <a:rPr lang="en-US" sz="1800" dirty="0"/>
              <a:t>Toolkit is built using Dart programming language.</a:t>
            </a:r>
          </a:p>
          <a:p>
            <a:r>
              <a:rPr lang="en-US" sz="1800" dirty="0"/>
              <a:t>Customers who want to use the program can get natively compiled code using </a:t>
            </a:r>
            <a:r>
              <a:rPr lang="en-US" sz="1800" b="1" i="1" dirty="0"/>
              <a:t>dart compile</a:t>
            </a:r>
          </a:p>
          <a:p>
            <a:r>
              <a:rPr lang="en-US" sz="1800" dirty="0"/>
              <a:t>Linear execution of the program with functions. </a:t>
            </a:r>
          </a:p>
          <a:p>
            <a:r>
              <a:rPr lang="en-US" sz="1800" dirty="0"/>
              <a:t>Field Mapping between ServiceNow and SMAX will happen within these functions. </a:t>
            </a:r>
          </a:p>
          <a:p>
            <a:r>
              <a:rPr lang="en-US" sz="1800" b="1" i="1" dirty="0"/>
              <a:t>PS GDC ITSM Team</a:t>
            </a:r>
            <a:r>
              <a:rPr lang="en-US" sz="1800" i="1" dirty="0"/>
              <a:t> </a:t>
            </a:r>
            <a:r>
              <a:rPr lang="en-US" sz="1800" dirty="0"/>
              <a:t>maintains this toolkit and can be contacted to modify or customize the toolkit</a:t>
            </a:r>
            <a:endParaRPr lang="en-US" sz="1800" b="1" dirty="0"/>
          </a:p>
          <a:p>
            <a:endParaRPr lang="en-GB" sz="18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447E-0B1F-4E71-AAEC-60790B2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the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56022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804C7DCB5254E94BCB6475C80245D" ma:contentTypeVersion="17" ma:contentTypeDescription="Create a new document." ma:contentTypeScope="" ma:versionID="fc6791684ce4374e6d4c9354b3c1d57b">
  <xsd:schema xmlns:xsd="http://www.w3.org/2001/XMLSchema" xmlns:xs="http://www.w3.org/2001/XMLSchema" xmlns:p="http://schemas.microsoft.com/office/2006/metadata/properties" xmlns:ns1="http://schemas.microsoft.com/sharepoint/v3" xmlns:ns2="a2985798-a080-4ffa-a20f-58633022a970" xmlns:ns3="b446ecf0-6151-4f98-8e40-10f63ba80aaf" targetNamespace="http://schemas.microsoft.com/office/2006/metadata/properties" ma:root="true" ma:fieldsID="72ffd04797394c8ba84bdf7dc9a49c97" ns1:_="" ns2:_="" ns3:_="">
    <xsd:import namespace="http://schemas.microsoft.com/sharepoint/v3"/>
    <xsd:import namespace="a2985798-a080-4ffa-a20f-58633022a970"/>
    <xsd:import namespace="b446ecf0-6151-4f98-8e40-10f63ba80a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9" nillable="true" ma:displayName="Number of Likes" ma:internalName="LikesCount">
      <xsd:simpleType>
        <xsd:restriction base="dms:Unknown"/>
      </xsd:simpleType>
    </xsd:element>
    <xsd:element name="LikedBy" ma:index="2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85798-a080-4ffa-a20f-58633022a9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6ecf0-6151-4f98-8e40-10f63ba80a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E9F8C0BD-B4D2-4575-867E-785364F07DF6}"/>
</file>

<file path=customXml/itemProps2.xml><?xml version="1.0" encoding="utf-8"?>
<ds:datastoreItem xmlns:ds="http://schemas.openxmlformats.org/officeDocument/2006/customXml" ds:itemID="{37276241-B09E-42FC-9198-8447F42DAD88}"/>
</file>

<file path=customXml/itemProps3.xml><?xml version="1.0" encoding="utf-8"?>
<ds:datastoreItem xmlns:ds="http://schemas.openxmlformats.org/officeDocument/2006/customXml" ds:itemID="{35358825-FA63-490A-B92F-38F7BB9A897F}"/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Micro Focus Theme v5</vt:lpstr>
      <vt:lpstr>SNOW to SMAX Migration Toolkit</vt:lpstr>
      <vt:lpstr>Agenda</vt:lpstr>
      <vt:lpstr>Overview</vt:lpstr>
      <vt:lpstr>Scope</vt:lpstr>
      <vt:lpstr>Demo</vt:lpstr>
      <vt:lpstr>Demo – Folder structure</vt:lpstr>
      <vt:lpstr>Demo – Configuration files</vt:lpstr>
      <vt:lpstr>Demo – Executing the program</vt:lpstr>
      <vt:lpstr>Development of the toolkit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to SMAX Migration Toolkit</dc:title>
  <dc:creator>Harsha S</dc:creator>
  <cp:lastModifiedBy>Harsha Shankar Aithal</cp:lastModifiedBy>
  <cp:revision>9</cp:revision>
  <dcterms:created xsi:type="dcterms:W3CDTF">2021-04-09T07:17:33Z</dcterms:created>
  <dcterms:modified xsi:type="dcterms:W3CDTF">2021-04-09T11:19:36Z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0x010100C91804C7DCB5254E94BCB6475C80245D</vt:lpwstr>
  </property>
</Properties>
</file>