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59" r:id="rId3"/>
    <p:sldId id="258" r:id="rId4"/>
    <p:sldId id="260" r:id="rId5"/>
    <p:sldId id="263" r:id="rId6"/>
    <p:sldId id="264" r:id="rId7"/>
    <p:sldId id="309" r:id="rId8"/>
    <p:sldId id="311" r:id="rId9"/>
    <p:sldId id="313" r:id="rId10"/>
    <p:sldId id="330" r:id="rId11"/>
    <p:sldId id="314" r:id="rId12"/>
    <p:sldId id="315" r:id="rId13"/>
    <p:sldId id="316" r:id="rId14"/>
    <p:sldId id="337" r:id="rId15"/>
    <p:sldId id="338" r:id="rId16"/>
    <p:sldId id="333" r:id="rId17"/>
    <p:sldId id="339" r:id="rId18"/>
    <p:sldId id="341" r:id="rId19"/>
    <p:sldId id="332" r:id="rId20"/>
    <p:sldId id="320" r:id="rId21"/>
    <p:sldId id="321" r:id="rId22"/>
    <p:sldId id="322" r:id="rId23"/>
    <p:sldId id="325" r:id="rId24"/>
    <p:sldId id="342" r:id="rId25"/>
    <p:sldId id="343" r:id="rId26"/>
    <p:sldId id="326" r:id="rId27"/>
    <p:sldId id="327" r:id="rId28"/>
    <p:sldId id="328" r:id="rId29"/>
    <p:sldId id="345" r:id="rId30"/>
    <p:sldId id="346" r:id="rId31"/>
    <p:sldId id="329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Encode Sans Semi Condensed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6BBC6-7D36-4329-96B0-467DDAEE828F}">
  <a:tblStyle styleId="{BDC6BBC6-7D36-4329-96B0-467DDAEE8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08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18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55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72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877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38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321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25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256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86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e33d86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e33d86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770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761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773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8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556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926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0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813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61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26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97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58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0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53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e33d86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fe33d86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432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5400" dirty="0"/>
              <a:t>Food Hub Report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1891592" y="3550658"/>
            <a:ext cx="5360815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So</a:t>
            </a:r>
            <a:r>
              <a:rPr lang="en-US" dirty="0" err="1"/>
              <a:t>ftware</a:t>
            </a:r>
            <a:r>
              <a:rPr lang="en-US" dirty="0"/>
              <a:t> architecture styles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1290139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Data-centered (Repository)</a:t>
            </a:r>
            <a:endParaRPr dirty="0"/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9;p30">
            <a:extLst>
              <a:ext uri="{FF2B5EF4-FFF2-40B4-BE49-F238E27FC236}">
                <a16:creationId xmlns:a16="http://schemas.microsoft.com/office/drawing/2014/main" id="{DC7D6277-AD99-43FB-82CF-CAB1A490E625}"/>
              </a:ext>
            </a:extLst>
          </p:cNvPr>
          <p:cNvSpPr txBox="1">
            <a:spLocks/>
          </p:cNvSpPr>
          <p:nvPr/>
        </p:nvSpPr>
        <p:spPr>
          <a:xfrm>
            <a:off x="3054454" y="427633"/>
            <a:ext cx="1371242" cy="462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Advantage:</a:t>
            </a:r>
          </a:p>
        </p:txBody>
      </p:sp>
      <p:sp>
        <p:nvSpPr>
          <p:cNvPr id="7" name="Google Shape;189;p30">
            <a:extLst>
              <a:ext uri="{FF2B5EF4-FFF2-40B4-BE49-F238E27FC236}">
                <a16:creationId xmlns:a16="http://schemas.microsoft.com/office/drawing/2014/main" id="{97D5D4C1-8C88-4135-84EC-24063169AA31}"/>
              </a:ext>
            </a:extLst>
          </p:cNvPr>
          <p:cNvSpPr txBox="1">
            <a:spLocks/>
          </p:cNvSpPr>
          <p:nvPr/>
        </p:nvSpPr>
        <p:spPr>
          <a:xfrm>
            <a:off x="3054454" y="827756"/>
            <a:ext cx="5894474" cy="3341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integrity: easy to back up and restore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scalability and reusability of agents: easy to add new software components because they do not have direct communication with each other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the overhead of transient data between software components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1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Add </a:t>
            </a:r>
            <a:r>
              <a:rPr lang="en-US" dirty="0"/>
              <a:t>Order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3" y="2509156"/>
            <a:ext cx="5042525" cy="1117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As a customer, I want to add order, so that I can get my food.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426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Use Case 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04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1290139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UC2:  Add Order</a:t>
            </a:r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B5F5E3-EC3B-482C-ABA6-3F82F4F0B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286"/>
              </p:ext>
            </p:extLst>
          </p:nvPr>
        </p:nvGraphicFramePr>
        <p:xfrm>
          <a:off x="2967875" y="885508"/>
          <a:ext cx="6042013" cy="3372484"/>
        </p:xfrm>
        <a:graphic>
          <a:graphicData uri="http://schemas.openxmlformats.org/drawingml/2006/table">
            <a:tbl>
              <a:tblPr firstRow="1" firstCol="1" bandRow="1">
                <a:tableStyleId>{BDC6BBC6-7D36-4329-96B0-467DDAEE828F}</a:tableStyleId>
              </a:tblPr>
              <a:tblGrid>
                <a:gridCol w="1327950">
                  <a:extLst>
                    <a:ext uri="{9D8B030D-6E8A-4147-A177-3AD203B41FA5}">
                      <a16:colId xmlns:a16="http://schemas.microsoft.com/office/drawing/2014/main" val="4252846466"/>
                    </a:ext>
                  </a:extLst>
                </a:gridCol>
                <a:gridCol w="4714063">
                  <a:extLst>
                    <a:ext uri="{9D8B030D-6E8A-4147-A177-3AD203B41FA5}">
                      <a16:colId xmlns:a16="http://schemas.microsoft.com/office/drawing/2014/main" val="290876019"/>
                    </a:ext>
                  </a:extLst>
                </a:gridCol>
              </a:tblGrid>
              <a:tr h="198381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Add the order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237613"/>
                  </a:ext>
                </a:extLst>
              </a:tr>
              <a:tr h="198381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use case describes how the Customer can add order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9394864"/>
                  </a:ext>
                </a:extLst>
              </a:tr>
              <a:tr h="198381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97182"/>
                  </a:ext>
                </a:extLst>
              </a:tr>
              <a:tr h="1388671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At the find food screen 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clicks on ‘Add’ button that save to cart 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System displays notification “Add success”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view their cart 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click button “Payment”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choose the method payment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User can add one product many times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841922"/>
                  </a:ext>
                </a:extLst>
              </a:tr>
              <a:tr h="79352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Alternative </a:t>
                      </a:r>
                      <a:r>
                        <a:rPr lang="en-US" sz="1200" dirty="0">
                          <a:effectLst/>
                        </a:rPr>
                        <a:t>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Alternative flow: The product has existed on the cart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From step #2 in the basic flow, system increases the quantity and the price of the food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Continue step #3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351224"/>
                  </a:ext>
                </a:extLst>
              </a:tr>
              <a:tr h="198381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Pre-conditions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logged into the Food Hub system.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64019"/>
                  </a:ext>
                </a:extLst>
              </a:tr>
              <a:tr h="396763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Post-conditions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user successfully adds new food can see total price and the quantity of all the food on the cart.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33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5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745775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Interaction (MVC)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2;p30">
            <a:extLst>
              <a:ext uri="{FF2B5EF4-FFF2-40B4-BE49-F238E27FC236}">
                <a16:creationId xmlns:a16="http://schemas.microsoft.com/office/drawing/2014/main" id="{24A18303-3014-4DE2-A955-850AF2C8B14F}"/>
              </a:ext>
            </a:extLst>
          </p:cNvPr>
          <p:cNvSpPr txBox="1">
            <a:spLocks/>
          </p:cNvSpPr>
          <p:nvPr/>
        </p:nvSpPr>
        <p:spPr>
          <a:xfrm>
            <a:off x="5098315" y="4681728"/>
            <a:ext cx="1840992" cy="46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Class</a:t>
            </a:r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B2C33-4E83-4721-8DAE-2B7F9B272E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0"/>
            <a:ext cx="6250375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745775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Interaction (MVC)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2;p30">
            <a:extLst>
              <a:ext uri="{FF2B5EF4-FFF2-40B4-BE49-F238E27FC236}">
                <a16:creationId xmlns:a16="http://schemas.microsoft.com/office/drawing/2014/main" id="{24A18303-3014-4DE2-A955-850AF2C8B14F}"/>
              </a:ext>
            </a:extLst>
          </p:cNvPr>
          <p:cNvSpPr txBox="1">
            <a:spLocks/>
          </p:cNvSpPr>
          <p:nvPr/>
        </p:nvSpPr>
        <p:spPr>
          <a:xfrm>
            <a:off x="4876800" y="4669536"/>
            <a:ext cx="2377440" cy="46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3C6E8-9BCA-4BB7-BA4D-FA403A9FBD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12192"/>
            <a:ext cx="6250375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-109728" y="1290139"/>
            <a:ext cx="2925103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Interaction (MVC)</a:t>
            </a:r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843D29-160B-4BFB-848A-97E9F40FAD9E}"/>
              </a:ext>
            </a:extLst>
          </p:cNvPr>
          <p:cNvSpPr/>
          <p:nvPr/>
        </p:nvSpPr>
        <p:spPr>
          <a:xfrm>
            <a:off x="3054454" y="766255"/>
            <a:ext cx="5894474" cy="2193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the application becomes fast.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for multiple developers to collaborate and work together.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 to Update the application.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 to Debug as we have multiple levels properly written in the application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89;p30">
            <a:extLst>
              <a:ext uri="{FF2B5EF4-FFF2-40B4-BE49-F238E27FC236}">
                <a16:creationId xmlns:a16="http://schemas.microsoft.com/office/drawing/2014/main" id="{0897090D-4871-436E-A33E-DDBEDD436E3A}"/>
              </a:ext>
            </a:extLst>
          </p:cNvPr>
          <p:cNvSpPr txBox="1">
            <a:spLocks/>
          </p:cNvSpPr>
          <p:nvPr/>
        </p:nvSpPr>
        <p:spPr>
          <a:xfrm>
            <a:off x="3054454" y="427633"/>
            <a:ext cx="1371242" cy="462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Advantage:</a:t>
            </a:r>
          </a:p>
        </p:txBody>
      </p:sp>
    </p:spTree>
    <p:extLst>
      <p:ext uri="{BB962C8B-B14F-4D97-AF65-F5344CB8AC3E}">
        <p14:creationId xmlns:p14="http://schemas.microsoft.com/office/powerpoint/2010/main" val="2198846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893624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Implicit Asynchronous Communication (Buffered)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200BFF-A2DB-4626-BA87-7D5C92E102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1048513"/>
            <a:ext cx="6250375" cy="30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893624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Implicit Asynchronous Communication (Buffered)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78920-23A4-4871-A08C-5D77ADE912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0"/>
            <a:ext cx="6250376" cy="4730496"/>
          </a:xfrm>
          <a:prstGeom prst="rect">
            <a:avLst/>
          </a:prstGeom>
        </p:spPr>
      </p:pic>
      <p:sp>
        <p:nvSpPr>
          <p:cNvPr id="8" name="Google Shape;182;p30">
            <a:extLst>
              <a:ext uri="{FF2B5EF4-FFF2-40B4-BE49-F238E27FC236}">
                <a16:creationId xmlns:a16="http://schemas.microsoft.com/office/drawing/2014/main" id="{1469365D-6D25-40B6-89D8-2B987097C8E1}"/>
              </a:ext>
            </a:extLst>
          </p:cNvPr>
          <p:cNvSpPr txBox="1">
            <a:spLocks/>
          </p:cNvSpPr>
          <p:nvPr/>
        </p:nvSpPr>
        <p:spPr>
          <a:xfrm>
            <a:off x="4815840" y="4669536"/>
            <a:ext cx="2438400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90299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1277947"/>
            <a:ext cx="29678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Implicit Asynchronous Communication (Buffered)</a:t>
            </a:r>
            <a:endParaRPr dirty="0"/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9;p30">
            <a:extLst>
              <a:ext uri="{FF2B5EF4-FFF2-40B4-BE49-F238E27FC236}">
                <a16:creationId xmlns:a16="http://schemas.microsoft.com/office/drawing/2014/main" id="{DC7D6277-AD99-43FB-82CF-CAB1A490E625}"/>
              </a:ext>
            </a:extLst>
          </p:cNvPr>
          <p:cNvSpPr txBox="1">
            <a:spLocks/>
          </p:cNvSpPr>
          <p:nvPr/>
        </p:nvSpPr>
        <p:spPr>
          <a:xfrm>
            <a:off x="3054454" y="427633"/>
            <a:ext cx="1371242" cy="462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Advantage:</a:t>
            </a:r>
          </a:p>
        </p:txBody>
      </p:sp>
      <p:sp>
        <p:nvSpPr>
          <p:cNvPr id="7" name="Google Shape;189;p30">
            <a:extLst>
              <a:ext uri="{FF2B5EF4-FFF2-40B4-BE49-F238E27FC236}">
                <a16:creationId xmlns:a16="http://schemas.microsoft.com/office/drawing/2014/main" id="{97D5D4C1-8C88-4135-84EC-24063169AA31}"/>
              </a:ext>
            </a:extLst>
          </p:cNvPr>
          <p:cNvSpPr txBox="1">
            <a:spLocks/>
          </p:cNvSpPr>
          <p:nvPr/>
        </p:nvSpPr>
        <p:spPr>
          <a:xfrm>
            <a:off x="3054454" y="827756"/>
            <a:ext cx="5894474" cy="339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Anonymity: provides high degree of anonymity between message producer and consumer.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Concurrency: supports concurrency both among consumers and between producer and consumers.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loose coupling between message producers and consumers.</a:t>
            </a:r>
          </a:p>
        </p:txBody>
      </p:sp>
    </p:spTree>
    <p:extLst>
      <p:ext uri="{BB962C8B-B14F-4D97-AF65-F5344CB8AC3E}">
        <p14:creationId xmlns:p14="http://schemas.microsoft.com/office/powerpoint/2010/main" val="376428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Member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Pham Thanh Long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Pham Minh Tan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Nguyen Thanh </a:t>
            </a:r>
            <a:r>
              <a:rPr lang="en-US" sz="1600" dirty="0" err="1"/>
              <a:t>Hiep</a:t>
            </a:r>
            <a:endParaRPr lang="en-US"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Vu Lam Bao Van</a:t>
            </a:r>
          </a:p>
        </p:txBody>
      </p:sp>
      <p:sp>
        <p:nvSpPr>
          <p:cNvPr id="199" name="Google Shape;199;p31"/>
          <p:cNvSpPr/>
          <p:nvPr/>
        </p:nvSpPr>
        <p:spPr>
          <a:xfrm>
            <a:off x="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Search Food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255264" y="2509156"/>
            <a:ext cx="5583934" cy="209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	As a customer, I want to search foods or the restaurants based on the location, the price or the discount, the feedback … so that I can get the best meals from the restaurant.</a:t>
            </a:r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82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Use Case 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53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1290139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UC3: Search food to add the order</a:t>
            </a:r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B8467E-5DB2-4F1E-A5FD-155B9C95E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93120"/>
              </p:ext>
            </p:extLst>
          </p:nvPr>
        </p:nvGraphicFramePr>
        <p:xfrm>
          <a:off x="2967874" y="569382"/>
          <a:ext cx="6029821" cy="4604549"/>
        </p:xfrm>
        <a:graphic>
          <a:graphicData uri="http://schemas.openxmlformats.org/drawingml/2006/table">
            <a:tbl>
              <a:tblPr firstRow="1" firstCol="1" bandRow="1">
                <a:tableStyleId>{BDC6BBC6-7D36-4329-96B0-467DDAEE828F}</a:tableStyleId>
              </a:tblPr>
              <a:tblGrid>
                <a:gridCol w="1325271">
                  <a:extLst>
                    <a:ext uri="{9D8B030D-6E8A-4147-A177-3AD203B41FA5}">
                      <a16:colId xmlns:a16="http://schemas.microsoft.com/office/drawing/2014/main" val="3392917403"/>
                    </a:ext>
                  </a:extLst>
                </a:gridCol>
                <a:gridCol w="4704550">
                  <a:extLst>
                    <a:ext uri="{9D8B030D-6E8A-4147-A177-3AD203B41FA5}">
                      <a16:colId xmlns:a16="http://schemas.microsoft.com/office/drawing/2014/main" val="1995700324"/>
                    </a:ext>
                  </a:extLst>
                </a:gridCol>
              </a:tblGrid>
              <a:tr h="146697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Use case Name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Search food to add the order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extLst>
                  <a:ext uri="{0D108BD9-81ED-4DB2-BD59-A6C34878D82A}">
                    <a16:rowId xmlns:a16="http://schemas.microsoft.com/office/drawing/2014/main" val="1799238986"/>
                  </a:ext>
                </a:extLst>
              </a:tr>
              <a:tr h="146697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Brief description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This use case describes how the Customer can search the expected food and order it.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extLst>
                  <a:ext uri="{0D108BD9-81ED-4DB2-BD59-A6C34878D82A}">
                    <a16:rowId xmlns:a16="http://schemas.microsoft.com/office/drawing/2014/main" val="4218479555"/>
                  </a:ext>
                </a:extLst>
              </a:tr>
              <a:tr h="146697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Actors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Customer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extLst>
                  <a:ext uri="{0D108BD9-81ED-4DB2-BD59-A6C34878D82A}">
                    <a16:rowId xmlns:a16="http://schemas.microsoft.com/office/drawing/2014/main" val="1717088119"/>
                  </a:ext>
                </a:extLst>
              </a:tr>
              <a:tr h="1442871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Basic Flow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At the homepage, the user enters keywords on the ‘Search’ field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User clicks on ‘Search’ button to start searching 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System displays the restaurant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User chooses the specific restaurant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System displays the foods found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User chooses the specific food to see the information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User clicks ‘Add to cart’ button on the expected food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System adds a new food to the order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System displays the quantity and the price of all foods in the order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extLst>
                  <a:ext uri="{0D108BD9-81ED-4DB2-BD59-A6C34878D82A}">
                    <a16:rowId xmlns:a16="http://schemas.microsoft.com/office/drawing/2014/main" val="1957627550"/>
                  </a:ext>
                </a:extLst>
              </a:tr>
              <a:tr h="209095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Alternative Flows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Alternative flow 1: User cannot find products searched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From step #1 of the basic flow, user enters another keyword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Continue step #2 in the basic flow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Alternative flow 2: User can view feedback 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From step #4 and </a:t>
                      </a:r>
                      <a:r>
                        <a:rPr lang="en-US" sz="1100" dirty="0">
                          <a:effectLst/>
                        </a:rPr>
                        <a:t>step</a:t>
                      </a:r>
                      <a:r>
                        <a:rPr lang="en-US" sz="1050" dirty="0">
                          <a:effectLst/>
                        </a:rPr>
                        <a:t> #6 of the basic flow, user views the comment and rating of another user about the food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Continue step #7 in the basic flow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Alternative flow 3: User can choose another search method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From step #1 of the basic flow, user can enter the restaurant name to search base on: the nearest location, the price, the discount</a:t>
                      </a:r>
                    </a:p>
                    <a:p>
                      <a:pPr marL="342900" marR="0" lvl="0" indent="-34290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dirty="0">
                          <a:effectLst/>
                        </a:rPr>
                        <a:t>Continue step #2 in the basic flow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extLst>
                  <a:ext uri="{0D108BD9-81ED-4DB2-BD59-A6C34878D82A}">
                    <a16:rowId xmlns:a16="http://schemas.microsoft.com/office/drawing/2014/main" val="2558556993"/>
                  </a:ext>
                </a:extLst>
              </a:tr>
              <a:tr h="146697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Pre-conditions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User is logged into the Food Hub system.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extLst>
                  <a:ext uri="{0D108BD9-81ED-4DB2-BD59-A6C34878D82A}">
                    <a16:rowId xmlns:a16="http://schemas.microsoft.com/office/drawing/2014/main" val="12596684"/>
                  </a:ext>
                </a:extLst>
              </a:tr>
              <a:tr h="30872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Post-conditions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The user successfully adds new food to the order or increases quantity and price of the existing food in the order.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905" marR="54905" marT="0" marB="0"/>
                </a:tc>
                <a:extLst>
                  <a:ext uri="{0D108BD9-81ED-4DB2-BD59-A6C34878D82A}">
                    <a16:rowId xmlns:a16="http://schemas.microsoft.com/office/drawing/2014/main" val="2057397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7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819375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Hierarchical (Main-Subroutine)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CEB2B-6604-4BD4-896E-AA4C2EEBD6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121920"/>
            <a:ext cx="6250375" cy="4572000"/>
          </a:xfrm>
          <a:prstGeom prst="rect">
            <a:avLst/>
          </a:prstGeom>
        </p:spPr>
      </p:pic>
      <p:sp>
        <p:nvSpPr>
          <p:cNvPr id="5" name="Google Shape;182;p30">
            <a:extLst>
              <a:ext uri="{FF2B5EF4-FFF2-40B4-BE49-F238E27FC236}">
                <a16:creationId xmlns:a16="http://schemas.microsoft.com/office/drawing/2014/main" id="{ECA3DB28-989C-4BFD-9E52-8789CEB3F928}"/>
              </a:ext>
            </a:extLst>
          </p:cNvPr>
          <p:cNvSpPr txBox="1">
            <a:spLocks/>
          </p:cNvSpPr>
          <p:nvPr/>
        </p:nvSpPr>
        <p:spPr>
          <a:xfrm>
            <a:off x="4986527" y="4655820"/>
            <a:ext cx="217833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90421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819375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Hierarchical (Main-Subroutine)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2;p30">
            <a:extLst>
              <a:ext uri="{FF2B5EF4-FFF2-40B4-BE49-F238E27FC236}">
                <a16:creationId xmlns:a16="http://schemas.microsoft.com/office/drawing/2014/main" id="{ECA3DB28-989C-4BFD-9E52-8789CEB3F928}"/>
              </a:ext>
            </a:extLst>
          </p:cNvPr>
          <p:cNvSpPr txBox="1">
            <a:spLocks/>
          </p:cNvSpPr>
          <p:nvPr/>
        </p:nvSpPr>
        <p:spPr>
          <a:xfrm>
            <a:off x="4986527" y="4655820"/>
            <a:ext cx="2609089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E1650-A065-4DEB-B3B1-015E26EEAA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0"/>
            <a:ext cx="6177224" cy="46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45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1290139"/>
            <a:ext cx="2819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Hierarchical (Main-Subroutine)</a:t>
            </a:r>
            <a:endParaRPr dirty="0"/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89;p30">
            <a:extLst>
              <a:ext uri="{FF2B5EF4-FFF2-40B4-BE49-F238E27FC236}">
                <a16:creationId xmlns:a16="http://schemas.microsoft.com/office/drawing/2014/main" id="{DC7D6277-AD99-43FB-82CF-CAB1A490E625}"/>
              </a:ext>
            </a:extLst>
          </p:cNvPr>
          <p:cNvSpPr txBox="1">
            <a:spLocks/>
          </p:cNvSpPr>
          <p:nvPr/>
        </p:nvSpPr>
        <p:spPr>
          <a:xfrm>
            <a:off x="3054454" y="427633"/>
            <a:ext cx="1371242" cy="462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Advantage:</a:t>
            </a:r>
          </a:p>
        </p:txBody>
      </p:sp>
      <p:sp>
        <p:nvSpPr>
          <p:cNvPr id="7" name="Google Shape;189;p30">
            <a:extLst>
              <a:ext uri="{FF2B5EF4-FFF2-40B4-BE49-F238E27FC236}">
                <a16:creationId xmlns:a16="http://schemas.microsoft.com/office/drawing/2014/main" id="{97D5D4C1-8C88-4135-84EC-24063169AA31}"/>
              </a:ext>
            </a:extLst>
          </p:cNvPr>
          <p:cNvSpPr txBox="1">
            <a:spLocks/>
          </p:cNvSpPr>
          <p:nvPr/>
        </p:nvSpPr>
        <p:spPr>
          <a:xfrm>
            <a:off x="3054454" y="827756"/>
            <a:ext cx="5894474" cy="339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easy to decompose the system based on the definition of the tasks in a top-down refinement manner.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architecture can still be used in a subsystem of OO design.</a:t>
            </a:r>
          </a:p>
        </p:txBody>
      </p:sp>
    </p:spTree>
    <p:extLst>
      <p:ext uri="{BB962C8B-B14F-4D97-AF65-F5344CB8AC3E}">
        <p14:creationId xmlns:p14="http://schemas.microsoft.com/office/powerpoint/2010/main" val="2230719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Feedback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255264" y="2509156"/>
            <a:ext cx="5583934" cy="209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	As a customer, I want to feedback the shipper or the food or the restaurant’s service, so that I can share my opinions.</a:t>
            </a:r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785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Use Case 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05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1290139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UC4: Feedback</a:t>
            </a:r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EA8D76-8FCB-4FD7-A114-EE0E3264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72486"/>
              </p:ext>
            </p:extLst>
          </p:nvPr>
        </p:nvGraphicFramePr>
        <p:xfrm>
          <a:off x="2967875" y="1277947"/>
          <a:ext cx="5937250" cy="2321968"/>
        </p:xfrm>
        <a:graphic>
          <a:graphicData uri="http://schemas.openxmlformats.org/drawingml/2006/table">
            <a:tbl>
              <a:tblPr firstRow="1" firstCol="1" bandRow="1">
                <a:tableStyleId>{BDC6BBC6-7D36-4329-96B0-467DDAEE828F}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535016620"/>
                    </a:ext>
                  </a:extLst>
                </a:gridCol>
                <a:gridCol w="4632325">
                  <a:extLst>
                    <a:ext uri="{9D8B030D-6E8A-4147-A177-3AD203B41FA5}">
                      <a16:colId xmlns:a16="http://schemas.microsoft.com/office/drawing/2014/main" val="546423708"/>
                    </a:ext>
                  </a:extLst>
                </a:gridCol>
              </a:tblGrid>
              <a:tr h="19887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 case 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Feedback shipper, shop and restaurant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7580189"/>
                  </a:ext>
                </a:extLst>
              </a:tr>
              <a:tr h="397738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Brief 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This use case describes how the Customer can feedback shipper, shop and restaurant.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313006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Customer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268134"/>
                  </a:ext>
                </a:extLst>
              </a:tr>
              <a:tr h="112875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After ordering successful, the user can feedback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User enters comment in “Comment” field and rating star about shipper, restaurant or food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User clicks “Send feedback”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>
                          <a:effectLst/>
                        </a:rPr>
                        <a:t>System displays “Thank you your feedback”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687753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Pre-conditions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User is logged into the Food Hub system.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5429020"/>
                  </a:ext>
                </a:extLst>
              </a:tr>
              <a:tr h="19887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Post-conditions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The user can see their feedback.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24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33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819375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Interaction (MVC)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2;p30">
            <a:extLst>
              <a:ext uri="{FF2B5EF4-FFF2-40B4-BE49-F238E27FC236}">
                <a16:creationId xmlns:a16="http://schemas.microsoft.com/office/drawing/2014/main" id="{ECA3DB28-989C-4BFD-9E52-8789CEB3F928}"/>
              </a:ext>
            </a:extLst>
          </p:cNvPr>
          <p:cNvSpPr txBox="1">
            <a:spLocks/>
          </p:cNvSpPr>
          <p:nvPr/>
        </p:nvSpPr>
        <p:spPr>
          <a:xfrm>
            <a:off x="4986527" y="4655820"/>
            <a:ext cx="217833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36768-F896-49A4-965C-E1E0B0E8F7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0"/>
            <a:ext cx="6250375" cy="46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Search Food</a:t>
            </a:r>
            <a:endParaRPr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b="1" dirty="0"/>
              <a:t>Add Food</a:t>
            </a:r>
            <a:endParaRPr b="1" dirty="0"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2"/>
          </p:nvPr>
        </p:nvSpPr>
        <p:spPr>
          <a:xfrm>
            <a:off x="3517750" y="1712250"/>
            <a:ext cx="2103300" cy="110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As a manager, I want to add the new food, so that I can increase incomes and give the various options.</a:t>
            </a:r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4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59688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b="1" dirty="0"/>
              <a:t>Add Order</a:t>
            </a:r>
            <a:endParaRPr b="1"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subTitle" idx="6"/>
          </p:nvPr>
        </p:nvSpPr>
        <p:spPr>
          <a:xfrm>
            <a:off x="5815600" y="1712250"/>
            <a:ext cx="2103300" cy="790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/>
            <a:r>
              <a:rPr lang="en-US" dirty="0"/>
              <a:t>As a customer, I want to add order, so that I can get my food.</a:t>
            </a:r>
            <a:endParaRPr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7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9"/>
          </p:nvPr>
        </p:nvSpPr>
        <p:spPr>
          <a:xfrm>
            <a:off x="3517750" y="4036375"/>
            <a:ext cx="2103300" cy="1096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As a customer, I want to search foods ,so that I can get the best meals from the restaurant.</a:t>
            </a:r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13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Feedback</a:t>
            </a:r>
            <a:endParaRPr b="1"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15"/>
          </p:nvPr>
        </p:nvSpPr>
        <p:spPr>
          <a:xfrm>
            <a:off x="5815600" y="4036375"/>
            <a:ext cx="2099700" cy="901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As a customer, I want to, so that I can share my opinions.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819375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Interaction (MVC)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2;p30">
            <a:extLst>
              <a:ext uri="{FF2B5EF4-FFF2-40B4-BE49-F238E27FC236}">
                <a16:creationId xmlns:a16="http://schemas.microsoft.com/office/drawing/2014/main" id="{ECA3DB28-989C-4BFD-9E52-8789CEB3F928}"/>
              </a:ext>
            </a:extLst>
          </p:cNvPr>
          <p:cNvSpPr txBox="1">
            <a:spLocks/>
          </p:cNvSpPr>
          <p:nvPr/>
        </p:nvSpPr>
        <p:spPr>
          <a:xfrm>
            <a:off x="4986527" y="4655820"/>
            <a:ext cx="2353057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Sequence</a:t>
            </a:r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 Diagram</a:t>
            </a:r>
          </a:p>
        </p:txBody>
      </p:sp>
      <p:pic>
        <p:nvPicPr>
          <p:cNvPr id="3" name="Picture 2" descr="A picture containing text, map, indoor&#10;&#10;Description automatically generated">
            <a:extLst>
              <a:ext uri="{FF2B5EF4-FFF2-40B4-BE49-F238E27FC236}">
                <a16:creationId xmlns:a16="http://schemas.microsoft.com/office/drawing/2014/main" id="{DE32AAA6-AAD5-4BF2-AE49-3CFBD381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-25"/>
            <a:ext cx="6257925" cy="470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45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Thanks</a:t>
            </a:r>
            <a:br>
              <a:rPr lang="en-US" dirty="0"/>
            </a:br>
            <a:r>
              <a:rPr lang="en-US" dirty="0"/>
              <a:t>Q&amp;A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69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1194816" y="2177700"/>
            <a:ext cx="6717792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-US" dirty="0"/>
              <a:t>Food Hub, with just a few taps on the screen, we now have access to hundreds of news and delicious restaurants ranging from every cuisine you can think of</a:t>
            </a: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Introduction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Food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3" y="2509156"/>
            <a:ext cx="5042525" cy="1117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As a manager, I want to add the new food, so that I can increase incomes and give the various options.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414272" y="0"/>
            <a:ext cx="6341628" cy="4059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Use Case Description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0" y="1290139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UC1: Add the new food to Food Hub system</a:t>
            </a:r>
            <a:endParaRPr dirty="0"/>
          </a:p>
        </p:txBody>
      </p: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F8B422-9B53-4ED3-A234-9A4711726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10195"/>
              </p:ext>
            </p:extLst>
          </p:nvPr>
        </p:nvGraphicFramePr>
        <p:xfrm>
          <a:off x="2967874" y="731521"/>
          <a:ext cx="6090781" cy="3816094"/>
        </p:xfrm>
        <a:graphic>
          <a:graphicData uri="http://schemas.openxmlformats.org/drawingml/2006/table">
            <a:tbl>
              <a:tblPr firstRow="1" firstCol="1" bandRow="1"/>
              <a:tblGrid>
                <a:gridCol w="1338669">
                  <a:extLst>
                    <a:ext uri="{9D8B030D-6E8A-4147-A177-3AD203B41FA5}">
                      <a16:colId xmlns:a16="http://schemas.microsoft.com/office/drawing/2014/main" val="774130802"/>
                    </a:ext>
                  </a:extLst>
                </a:gridCol>
                <a:gridCol w="4752112">
                  <a:extLst>
                    <a:ext uri="{9D8B030D-6E8A-4147-A177-3AD203B41FA5}">
                      <a16:colId xmlns:a16="http://schemas.microsoft.com/office/drawing/2014/main" val="3019208756"/>
                    </a:ext>
                  </a:extLst>
                </a:gridCol>
              </a:tblGrid>
              <a:tr h="20779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Name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new food to Food Hub system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9145"/>
                  </a:ext>
                </a:extLst>
              </a:tr>
              <a:tr h="415583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allow manager to add the new food to increase incomes and give the various options.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79761"/>
                  </a:ext>
                </a:extLst>
              </a:tr>
              <a:tr h="20779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61977"/>
                  </a:ext>
                </a:extLst>
              </a:tr>
              <a:tr h="1897657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Basic Flow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 clicks on the icon of adding the new food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will change the manager current screen to the adding the new food screen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 chooses the type of food (fish, meat,…)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 enters information of food (name, image, price,…)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Manager click on “Add Food” button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adds a new food to the menu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System displays the quantity, type and the price of all foods in the menu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35812"/>
                  </a:ext>
                </a:extLst>
              </a:tr>
              <a:tr h="671686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813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flow: Manager cannot add existed food to the menu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From step #4 of the basic flow, manager add another food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Continue step #5 in the basic flow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861710"/>
                  </a:ext>
                </a:extLst>
              </a:tr>
              <a:tr h="20779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Pre-conditions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Manager is logged into the Food Hub system.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07653"/>
                  </a:ext>
                </a:extLst>
              </a:tr>
              <a:tr h="20779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Post-conditions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manager successfully adds new food to the Food Hub system.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38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6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-36576" y="1466825"/>
            <a:ext cx="2782351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Data-centered (Repository)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82;p30">
            <a:extLst>
              <a:ext uri="{FF2B5EF4-FFF2-40B4-BE49-F238E27FC236}">
                <a16:creationId xmlns:a16="http://schemas.microsoft.com/office/drawing/2014/main" id="{D162D4F2-8A78-4771-B471-65B7FDA52870}"/>
              </a:ext>
            </a:extLst>
          </p:cNvPr>
          <p:cNvSpPr txBox="1">
            <a:spLocks/>
          </p:cNvSpPr>
          <p:nvPr/>
        </p:nvSpPr>
        <p:spPr>
          <a:xfrm>
            <a:off x="5100377" y="4681728"/>
            <a:ext cx="1800296" cy="46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48A9D-1E3A-4FD9-9B12-188E037408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5" y="0"/>
            <a:ext cx="6250375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0" y="1466825"/>
            <a:ext cx="2745775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Data-centered (Repository) Style</a:t>
            </a:r>
            <a:endParaRPr dirty="0"/>
          </a:p>
        </p:txBody>
      </p:sp>
      <p:sp>
        <p:nvSpPr>
          <p:cNvPr id="244" name="Google Shape;244;p38"/>
          <p:cNvSpPr/>
          <p:nvPr/>
        </p:nvSpPr>
        <p:spPr>
          <a:xfrm rot="-5400000">
            <a:off x="2751875" y="67500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1D05D-C721-4033-8326-77C5E5E30A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93624" y="0"/>
            <a:ext cx="6250375" cy="4742688"/>
          </a:xfrm>
          <a:prstGeom prst="rect">
            <a:avLst/>
          </a:prstGeom>
        </p:spPr>
      </p:pic>
      <p:sp>
        <p:nvSpPr>
          <p:cNvPr id="6" name="Google Shape;182;p30">
            <a:extLst>
              <a:ext uri="{FF2B5EF4-FFF2-40B4-BE49-F238E27FC236}">
                <a16:creationId xmlns:a16="http://schemas.microsoft.com/office/drawing/2014/main" id="{24A18303-3014-4DE2-A955-850AF2C8B14F}"/>
              </a:ext>
            </a:extLst>
          </p:cNvPr>
          <p:cNvSpPr txBox="1">
            <a:spLocks/>
          </p:cNvSpPr>
          <p:nvPr/>
        </p:nvSpPr>
        <p:spPr>
          <a:xfrm>
            <a:off x="4876800" y="4669536"/>
            <a:ext cx="2377440" cy="46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n" sz="2000" dirty="0">
                <a:solidFill>
                  <a:schemeClr val="bg1">
                    <a:lumMod val="10000"/>
                  </a:schemeClr>
                </a:solidFill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7209949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1208</Words>
  <Application>Microsoft Office PowerPoint</Application>
  <PresentationFormat>On-screen Show (16:9)</PresentationFormat>
  <Paragraphs>173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Wingdings</vt:lpstr>
      <vt:lpstr>Times New Roman</vt:lpstr>
      <vt:lpstr>Encode Sans Semi Condensed</vt:lpstr>
      <vt:lpstr>Modern Annual Report by Slidesgo</vt:lpstr>
      <vt:lpstr>Food Hub Report</vt:lpstr>
      <vt:lpstr>Our Member</vt:lpstr>
      <vt:lpstr>Table of contents</vt:lpstr>
      <vt:lpstr>Introduction</vt:lpstr>
      <vt:lpstr>Add Food</vt:lpstr>
      <vt:lpstr>Use Case Description</vt:lpstr>
      <vt:lpstr>UC1: Add the new food to Food Hub system</vt:lpstr>
      <vt:lpstr>Data-centered (Repository) Style</vt:lpstr>
      <vt:lpstr>Data-centered (Repository) Style</vt:lpstr>
      <vt:lpstr>Data-centered (Repository)</vt:lpstr>
      <vt:lpstr>Add Order</vt:lpstr>
      <vt:lpstr>Use Case Description</vt:lpstr>
      <vt:lpstr>UC2:  Add Order</vt:lpstr>
      <vt:lpstr>Interaction (MVC) style</vt:lpstr>
      <vt:lpstr>Interaction (MVC) style</vt:lpstr>
      <vt:lpstr>Interaction (MVC)</vt:lpstr>
      <vt:lpstr>Implicit Asynchronous Communication (Buffered) Style</vt:lpstr>
      <vt:lpstr>Implicit Asynchronous Communication (Buffered) Style</vt:lpstr>
      <vt:lpstr>Implicit Asynchronous Communication (Buffered)</vt:lpstr>
      <vt:lpstr>Search Food</vt:lpstr>
      <vt:lpstr>Use Case Description</vt:lpstr>
      <vt:lpstr>UC3: Search food to add the order</vt:lpstr>
      <vt:lpstr>Hierarchical (Main-Subroutine)</vt:lpstr>
      <vt:lpstr>Hierarchical (Main-Subroutine)</vt:lpstr>
      <vt:lpstr>Hierarchical (Main-Subroutine)</vt:lpstr>
      <vt:lpstr>Feedback</vt:lpstr>
      <vt:lpstr>Use Case Description</vt:lpstr>
      <vt:lpstr>UC4: Feedback</vt:lpstr>
      <vt:lpstr>Interaction (MVC) Style</vt:lpstr>
      <vt:lpstr>Interaction (MVC) Style</vt:lpstr>
      <vt:lpstr>Thanks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Hub Report</dc:title>
  <dc:creator>Minh Tan</dc:creator>
  <cp:lastModifiedBy>Long Phạm</cp:lastModifiedBy>
  <cp:revision>16</cp:revision>
  <dcterms:modified xsi:type="dcterms:W3CDTF">2021-07-17T14:17:47Z</dcterms:modified>
</cp:coreProperties>
</file>