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2" r:id="rId2"/>
    <p:sldId id="257" r:id="rId3"/>
    <p:sldId id="258" r:id="rId4"/>
    <p:sldId id="273" r:id="rId5"/>
    <p:sldId id="274" r:id="rId6"/>
    <p:sldId id="268" r:id="rId7"/>
    <p:sldId id="269" r:id="rId8"/>
    <p:sldId id="259" r:id="rId9"/>
    <p:sldId id="260" r:id="rId10"/>
    <p:sldId id="261" r:id="rId11"/>
    <p:sldId id="270" r:id="rId12"/>
    <p:sldId id="271" r:id="rId13"/>
    <p:sldId id="262" r:id="rId14"/>
    <p:sldId id="275" r:id="rId15"/>
    <p:sldId id="278" r:id="rId16"/>
    <p:sldId id="279" r:id="rId17"/>
    <p:sldId id="276" r:id="rId18"/>
    <p:sldId id="277" r:id="rId19"/>
  </p:sldIdLst>
  <p:sldSz cx="10083800" cy="5670550"/>
  <p:notesSz cx="10083800" cy="56705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DOUZ REDOUANE" initials="FR" lastIdx="2" clrIdx="0">
    <p:extLst>
      <p:ext uri="{19B8F6BF-5375-455C-9EA6-DF929625EA0E}">
        <p15:presenceInfo xmlns:p15="http://schemas.microsoft.com/office/powerpoint/2012/main" userId="S::redouane_fardouz@um5.ac.ma::dfce4048-1467-47a6-9462-00d077dec4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53" autoAdjust="0"/>
  </p:normalViewPr>
  <p:slideViewPr>
    <p:cSldViewPr>
      <p:cViewPr varScale="1">
        <p:scale>
          <a:sx n="72" d="100"/>
          <a:sy n="72" d="100"/>
        </p:scale>
        <p:origin x="908" y="5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70388" cy="284163"/>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5711825" y="0"/>
            <a:ext cx="4370388" cy="284163"/>
          </a:xfrm>
          <a:prstGeom prst="rect">
            <a:avLst/>
          </a:prstGeom>
        </p:spPr>
        <p:txBody>
          <a:bodyPr vert="horz" lIns="91440" tIns="45720" rIns="91440" bIns="45720" rtlCol="0"/>
          <a:lstStyle>
            <a:lvl1pPr algn="r">
              <a:defRPr sz="1200"/>
            </a:lvl1pPr>
          </a:lstStyle>
          <a:p>
            <a:fld id="{67A2185F-E8E9-4549-A8F4-B33FFB92B31F}" type="datetimeFigureOut">
              <a:rPr lang="fr-BE" smtClean="0"/>
              <a:t>12-01-21</a:t>
            </a:fld>
            <a:endParaRPr lang="fr-BE"/>
          </a:p>
        </p:txBody>
      </p:sp>
      <p:sp>
        <p:nvSpPr>
          <p:cNvPr id="4" name="Espace réservé de l'image des diapositives 3"/>
          <p:cNvSpPr>
            <a:spLocks noGrp="1" noRot="1" noChangeAspect="1"/>
          </p:cNvSpPr>
          <p:nvPr>
            <p:ph type="sldImg" idx="2"/>
          </p:nvPr>
        </p:nvSpPr>
        <p:spPr>
          <a:xfrm>
            <a:off x="3341688" y="709613"/>
            <a:ext cx="3400425" cy="1912937"/>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1008063" y="2728913"/>
            <a:ext cx="8067675" cy="2233612"/>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5386388"/>
            <a:ext cx="4370388" cy="284162"/>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5711825" y="5386388"/>
            <a:ext cx="4370388" cy="284162"/>
          </a:xfrm>
          <a:prstGeom prst="rect">
            <a:avLst/>
          </a:prstGeom>
        </p:spPr>
        <p:txBody>
          <a:bodyPr vert="horz" lIns="91440" tIns="45720" rIns="91440" bIns="45720" rtlCol="0" anchor="b"/>
          <a:lstStyle>
            <a:lvl1pPr algn="r">
              <a:defRPr sz="1200"/>
            </a:lvl1pPr>
          </a:lstStyle>
          <a:p>
            <a:fld id="{707BAB34-C77A-4EB0-82BB-7C1D3D9AED38}" type="slidenum">
              <a:rPr lang="fr-BE" smtClean="0"/>
              <a:t>‹N°›</a:t>
            </a:fld>
            <a:endParaRPr lang="fr-BE"/>
          </a:p>
        </p:txBody>
      </p:sp>
    </p:spTree>
    <p:extLst>
      <p:ext uri="{BB962C8B-B14F-4D97-AF65-F5344CB8AC3E}">
        <p14:creationId xmlns:p14="http://schemas.microsoft.com/office/powerpoint/2010/main" val="2869496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chemeClr val="accent2">
                    <a:lumMod val="75000"/>
                  </a:schemeClr>
                </a:solidFill>
                <a:latin typeface="Tw Cen MT" panose="020B0602020104020603" pitchFamily="34" charset="0"/>
              </a:rPr>
              <a:t>CNN est un réseau à </a:t>
            </a:r>
            <a:r>
              <a:rPr lang="fr-FR" dirty="0" err="1">
                <a:solidFill>
                  <a:schemeClr val="accent2">
                    <a:lumMod val="75000"/>
                  </a:schemeClr>
                </a:solidFill>
                <a:latin typeface="Tw Cen MT" panose="020B0602020104020603" pitchFamily="34" charset="0"/>
              </a:rPr>
              <a:t>feed</a:t>
            </a:r>
            <a:r>
              <a:rPr lang="fr-FR" dirty="0">
                <a:solidFill>
                  <a:schemeClr val="accent2">
                    <a:lumMod val="75000"/>
                  </a:schemeClr>
                </a:solidFill>
                <a:latin typeface="Tw Cen MT" panose="020B0602020104020603" pitchFamily="34" charset="0"/>
              </a:rPr>
              <a:t> back qui peut extraire les propriétés topologiques d'une image.</a:t>
            </a:r>
            <a:endParaRPr lang="en-US" dirty="0">
              <a:solidFill>
                <a:schemeClr val="accent2">
                  <a:lumMod val="75000"/>
                </a:schemeClr>
              </a:solidFill>
              <a:latin typeface="Tw Cen MT" panose="020B0602020104020603" pitchFamily="34" charset="0"/>
            </a:endParaRPr>
          </a:p>
          <a:p>
            <a:endParaRPr lang="fr-BE" dirty="0"/>
          </a:p>
          <a:p>
            <a:r>
              <a:rPr lang="fr-FR" dirty="0"/>
              <a:t>L'apprentissage par transfert (</a:t>
            </a:r>
            <a:r>
              <a:rPr lang="fr-FR" dirty="0" err="1"/>
              <a:t>transfer</a:t>
            </a:r>
            <a:r>
              <a:rPr lang="fr-FR" dirty="0"/>
              <a:t> </a:t>
            </a:r>
            <a:r>
              <a:rPr lang="fr-FR" dirty="0" err="1"/>
              <a:t>learning</a:t>
            </a:r>
            <a:r>
              <a:rPr lang="fr-FR" dirty="0"/>
              <a:t> en anglais) est l'un des champs de recherche de l'apprentissage automatique qui vise à transférer des connaissances d'une ou plusieurs tâches sources vers une ou plusieurs tâches cibles.</a:t>
            </a:r>
          </a:p>
          <a:p>
            <a:r>
              <a:rPr lang="fr-FR" dirty="0"/>
              <a:t>Il consiste à prendre les caractéristiques apprises sur un problème et à les exploiter sur un nouveau problème similaire</a:t>
            </a:r>
            <a:r>
              <a:rPr lang="fr-FR" baseline="0" dirty="0"/>
              <a:t> , est habituellement effectuée pour des tâches où notre ensemble de données contient un trop peu de données </a:t>
            </a:r>
          </a:p>
          <a:p>
            <a:r>
              <a:rPr lang="fr-FR" baseline="0" dirty="0"/>
              <a:t>Alors on passe par 5 étape :</a:t>
            </a:r>
          </a:p>
          <a:p>
            <a:pPr marL="228600" indent="-228600">
              <a:buFont typeface="+mj-lt"/>
              <a:buAutoNum type="arabicPeriod"/>
            </a:pPr>
            <a:r>
              <a:rPr lang="fr-FR" dirty="0"/>
              <a:t>Prenez des couches d’un modèle déjà</a:t>
            </a:r>
            <a:r>
              <a:rPr lang="fr-FR" baseline="0" dirty="0"/>
              <a:t> </a:t>
            </a:r>
            <a:r>
              <a:rPr lang="fr-FR" dirty="0"/>
              <a:t>formé</a:t>
            </a:r>
            <a:r>
              <a:rPr lang="fr-FR" baseline="0" dirty="0"/>
              <a:t> , par exemple on a pris le model vgg16 – vgg19 - InceptionV3 –ResNet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Freeze le model </a:t>
            </a:r>
            <a:r>
              <a:rPr lang="fr-FR" sz="1200" dirty="0"/>
              <a:t>prédéfinie</a:t>
            </a:r>
            <a:r>
              <a:rPr lang="fr-FR" sz="1200" baseline="0" dirty="0"/>
              <a:t> </a:t>
            </a:r>
            <a:r>
              <a:rPr lang="fr-FR" dirty="0"/>
              <a:t>afin d’éviter de détruire l’information qu’ils contiennent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sz="1200" dirty="0"/>
              <a:t>Ajoutez de nouvelles couches </a:t>
            </a:r>
            <a:r>
              <a:rPr lang="fr-FR" sz="1200" dirty="0" err="1"/>
              <a:t>formatables</a:t>
            </a:r>
            <a:r>
              <a:rPr lang="fr-FR" sz="1200" dirty="0"/>
              <a:t> au-dessus des couches </a:t>
            </a:r>
            <a:r>
              <a:rPr lang="en-US" sz="1200" dirty="0" err="1"/>
              <a:t>Freezé</a:t>
            </a:r>
            <a:r>
              <a:rPr lang="fr-FR" sz="1200" dirty="0"/>
              <a:t>.</a:t>
            </a:r>
            <a:r>
              <a:rPr lang="en-US" sz="1200" baseline="0" dirty="0"/>
              <a:t> </a:t>
            </a:r>
            <a:r>
              <a:rPr lang="fr-FR" sz="1200" baseline="0" dirty="0"/>
              <a:t>pour</a:t>
            </a:r>
            <a:r>
              <a:rPr lang="fr-FR" dirty="0"/>
              <a:t> apprendre à transformer les anciennes fonctionnalités en prédictions sur un nouvel ensemble de données.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sz="1200" dirty="0"/>
              <a:t>Entrainer le tonalité de model</a:t>
            </a:r>
            <a:r>
              <a:rPr lang="en-US" sz="1200" baseline="0" dirty="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Fine-tuning </a:t>
            </a:r>
            <a:r>
              <a:rPr lang="fr-FR" baseline="0" dirty="0"/>
              <a:t>Une dernière étape, optionnelle, </a:t>
            </a:r>
            <a:r>
              <a:rPr lang="fr-FR" sz="1200" b="0" i="0" kern="1200" dirty="0">
                <a:solidFill>
                  <a:schemeClr val="tx1"/>
                </a:solidFill>
                <a:effectLst/>
                <a:latin typeface="+mn-lt"/>
                <a:ea typeface="+mn-ea"/>
                <a:cs typeface="+mn-cs"/>
              </a:rPr>
              <a:t>qui consiste à </a:t>
            </a:r>
            <a:r>
              <a:rPr lang="fr-FR" sz="1200" b="0" i="0" kern="1200" dirty="0" err="1">
                <a:solidFill>
                  <a:schemeClr val="tx1"/>
                </a:solidFill>
                <a:effectLst/>
                <a:latin typeface="+mn-lt"/>
                <a:ea typeface="+mn-ea"/>
                <a:cs typeface="+mn-cs"/>
              </a:rPr>
              <a:t>defreezer</a:t>
            </a:r>
            <a:r>
              <a:rPr lang="fr-FR" sz="1200" b="0" i="0" kern="1200" dirty="0">
                <a:solidFill>
                  <a:schemeClr val="tx1"/>
                </a:solidFill>
                <a:effectLst/>
                <a:latin typeface="+mn-lt"/>
                <a:ea typeface="+mn-ea"/>
                <a:cs typeface="+mn-cs"/>
              </a:rPr>
              <a:t> l’ensemble du modèle (ou une partie de celui-ci), et de le </a:t>
            </a:r>
            <a:r>
              <a:rPr lang="fr-FR" sz="1200" b="0" i="0" kern="1200" dirty="0" err="1">
                <a:solidFill>
                  <a:schemeClr val="tx1"/>
                </a:solidFill>
                <a:effectLst/>
                <a:latin typeface="+mn-lt"/>
                <a:ea typeface="+mn-ea"/>
                <a:cs typeface="+mn-cs"/>
              </a:rPr>
              <a:t>re-former</a:t>
            </a:r>
            <a:r>
              <a:rPr lang="fr-FR" sz="1200" b="0" i="0" kern="1200" dirty="0">
                <a:solidFill>
                  <a:schemeClr val="tx1"/>
                </a:solidFill>
                <a:effectLst/>
                <a:latin typeface="+mn-lt"/>
                <a:ea typeface="+mn-ea"/>
                <a:cs typeface="+mn-cs"/>
              </a:rPr>
              <a:t> sur les nouvelles données avec un taux d’apprentissage très faible. Cela peut potentiellement permettre d’apporter des améliorations significatives</a:t>
            </a:r>
            <a:endParaRPr lang="fr-FR" baseline="0" dirty="0"/>
          </a:p>
          <a:p>
            <a:pPr marL="228600" indent="-228600">
              <a:buFont typeface="+mj-lt"/>
              <a:buAutoNum type="arabicPeriod"/>
            </a:pPr>
            <a:endParaRPr lang="fr-FR" dirty="0"/>
          </a:p>
          <a:p>
            <a:pPr marL="228600" indent="-228600">
              <a:buFont typeface="+mj-lt"/>
              <a:buAutoNum type="arabicPeriod"/>
            </a:pPr>
            <a:endParaRPr lang="fr-FR" dirty="0"/>
          </a:p>
          <a:p>
            <a:endParaRPr lang="fr-BE" dirty="0"/>
          </a:p>
        </p:txBody>
      </p:sp>
      <p:sp>
        <p:nvSpPr>
          <p:cNvPr id="4" name="Espace réservé du numéro de diapositive 3"/>
          <p:cNvSpPr>
            <a:spLocks noGrp="1"/>
          </p:cNvSpPr>
          <p:nvPr>
            <p:ph type="sldNum" sz="quarter" idx="5"/>
          </p:nvPr>
        </p:nvSpPr>
        <p:spPr/>
        <p:txBody>
          <a:bodyPr/>
          <a:lstStyle/>
          <a:p>
            <a:fld id="{707BAB34-C77A-4EB0-82BB-7C1D3D9AED38}" type="slidenum">
              <a:rPr lang="fr-BE" smtClean="0"/>
              <a:t>5</a:t>
            </a:fld>
            <a:endParaRPr lang="fr-BE"/>
          </a:p>
        </p:txBody>
      </p:sp>
    </p:spTree>
    <p:extLst>
      <p:ext uri="{BB962C8B-B14F-4D97-AF65-F5344CB8AC3E}">
        <p14:creationId xmlns:p14="http://schemas.microsoft.com/office/powerpoint/2010/main" val="64014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173D6B"/>
                </a:solidFill>
                <a:latin typeface="Tw Cen MT" panose="020B0602020104020603" pitchFamily="34" charset="0"/>
              </a:rPr>
              <a:t>prétraitement requis dans un </a:t>
            </a:r>
            <a:r>
              <a:rPr lang="fr-FR" sz="1200" dirty="0" err="1">
                <a:solidFill>
                  <a:srgbClr val="173D6B"/>
                </a:solidFill>
                <a:latin typeface="Tw Cen MT" panose="020B0602020104020603" pitchFamily="34" charset="0"/>
              </a:rPr>
              <a:t>ConvNet</a:t>
            </a:r>
            <a:r>
              <a:rPr lang="fr-FR" sz="1200" dirty="0">
                <a:solidFill>
                  <a:srgbClr val="173D6B"/>
                </a:solidFill>
                <a:latin typeface="Tw Cen MT" panose="020B0602020104020603" pitchFamily="34" charset="0"/>
              </a:rPr>
              <a:t> est beaucoup plus faible que celui d’autres algorithmes de classification.</a:t>
            </a:r>
          </a:p>
          <a:p>
            <a:endParaRPr lang="fr-BE"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173D6B"/>
                </a:solidFill>
                <a:latin typeface="Tw Cen MT" panose="020B0602020104020603" pitchFamily="34" charset="0"/>
              </a:rPr>
              <a:t>Alors que dans les méthodes primitives, les filtres sont conçus à la main, avec une formation suffisante, </a:t>
            </a:r>
            <a:r>
              <a:rPr lang="fr-FR" sz="1200" dirty="0" err="1">
                <a:solidFill>
                  <a:srgbClr val="173D6B"/>
                </a:solidFill>
                <a:latin typeface="Tw Cen MT" panose="020B0602020104020603" pitchFamily="34" charset="0"/>
              </a:rPr>
              <a:t>ConvNets</a:t>
            </a:r>
            <a:r>
              <a:rPr lang="fr-FR" sz="1200" dirty="0">
                <a:solidFill>
                  <a:srgbClr val="173D6B"/>
                </a:solidFill>
                <a:latin typeface="Tw Cen MT" panose="020B0602020104020603" pitchFamily="34" charset="0"/>
              </a:rPr>
              <a:t> est capable d’apprendre ces filtres/caractéristiques.</a:t>
            </a:r>
          </a:p>
          <a:p>
            <a:endParaRPr lang="fr-BE"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173D6B"/>
                </a:solidFill>
                <a:latin typeface="Tw Cen MT" panose="020B0602020104020603" pitchFamily="34" charset="0"/>
              </a:rPr>
              <a:t>Un </a:t>
            </a:r>
            <a:r>
              <a:rPr lang="fr-FR" sz="1200" dirty="0" err="1">
                <a:solidFill>
                  <a:srgbClr val="173D6B"/>
                </a:solidFill>
                <a:latin typeface="Tw Cen MT" panose="020B0602020104020603" pitchFamily="34" charset="0"/>
              </a:rPr>
              <a:t>ConvNet</a:t>
            </a:r>
            <a:r>
              <a:rPr lang="fr-FR" sz="1200" dirty="0">
                <a:solidFill>
                  <a:srgbClr val="173D6B"/>
                </a:solidFill>
                <a:latin typeface="Tw Cen MT" panose="020B0602020104020603" pitchFamily="34" charset="0"/>
              </a:rPr>
              <a:t> est capable de capturer avec succès les dépendances spatiales et temporelles dans une image grâce à l’application de filtres pertinents.</a:t>
            </a:r>
          </a:p>
          <a:p>
            <a:endParaRPr lang="fr-BE" dirty="0"/>
          </a:p>
        </p:txBody>
      </p:sp>
      <p:sp>
        <p:nvSpPr>
          <p:cNvPr id="4" name="Espace réservé du numéro de diapositive 3"/>
          <p:cNvSpPr>
            <a:spLocks noGrp="1"/>
          </p:cNvSpPr>
          <p:nvPr>
            <p:ph type="sldNum" sz="quarter" idx="5"/>
          </p:nvPr>
        </p:nvSpPr>
        <p:spPr/>
        <p:txBody>
          <a:bodyPr/>
          <a:lstStyle/>
          <a:p>
            <a:fld id="{707BAB34-C77A-4EB0-82BB-7C1D3D9AED38}" type="slidenum">
              <a:rPr lang="fr-BE" smtClean="0"/>
              <a:t>6</a:t>
            </a:fld>
            <a:endParaRPr lang="fr-BE"/>
          </a:p>
        </p:txBody>
      </p:sp>
    </p:spTree>
    <p:extLst>
      <p:ext uri="{BB962C8B-B14F-4D97-AF65-F5344CB8AC3E}">
        <p14:creationId xmlns:p14="http://schemas.microsoft.com/office/powerpoint/2010/main" val="214566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Comme on a parle notre projet</a:t>
            </a:r>
            <a:r>
              <a:rPr lang="fr-FR" baseline="0" dirty="0"/>
              <a:t> </a:t>
            </a:r>
            <a:r>
              <a:rPr lang="fr-FR" baseline="0" dirty="0" err="1"/>
              <a:t>onva</a:t>
            </a:r>
            <a:r>
              <a:rPr lang="fr-FR" baseline="0" dirty="0"/>
              <a:t> </a:t>
            </a:r>
            <a:r>
              <a:rPr lang="fr-FR" baseline="0" dirty="0" err="1"/>
              <a:t>clacifer</a:t>
            </a:r>
            <a:r>
              <a:rPr lang="fr-FR" baseline="0" dirty="0"/>
              <a:t> les image en image de cas normal et autre de cas </a:t>
            </a:r>
            <a:r>
              <a:rPr lang="fr-FR" baseline="0" dirty="0" err="1"/>
              <a:t>pnemonie</a:t>
            </a:r>
            <a:r>
              <a:rPr lang="fr-FR" baseline="0" dirty="0"/>
              <a:t>  </a:t>
            </a:r>
            <a:endParaRPr lang="fr-FR" dirty="0"/>
          </a:p>
          <a:p>
            <a:endParaRPr lang="fr-BE" dirty="0"/>
          </a:p>
        </p:txBody>
      </p:sp>
      <p:sp>
        <p:nvSpPr>
          <p:cNvPr id="4" name="Espace réservé du numéro de diapositive 3"/>
          <p:cNvSpPr>
            <a:spLocks noGrp="1"/>
          </p:cNvSpPr>
          <p:nvPr>
            <p:ph type="sldNum" sz="quarter" idx="5"/>
          </p:nvPr>
        </p:nvSpPr>
        <p:spPr/>
        <p:txBody>
          <a:bodyPr/>
          <a:lstStyle/>
          <a:p>
            <a:fld id="{707BAB34-C77A-4EB0-82BB-7C1D3D9AED38}" type="slidenum">
              <a:rPr lang="fr-BE" smtClean="0"/>
              <a:t>7</a:t>
            </a:fld>
            <a:endParaRPr lang="fr-BE"/>
          </a:p>
        </p:txBody>
      </p:sp>
    </p:spTree>
    <p:extLst>
      <p:ext uri="{BB962C8B-B14F-4D97-AF65-F5344CB8AC3E}">
        <p14:creationId xmlns:p14="http://schemas.microsoft.com/office/powerpoint/2010/main" val="116169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707BAB34-C77A-4EB0-82BB-7C1D3D9AED38}" type="slidenum">
              <a:rPr lang="fr-BE" smtClean="0"/>
              <a:t>9</a:t>
            </a:fld>
            <a:endParaRPr lang="fr-BE"/>
          </a:p>
        </p:txBody>
      </p:sp>
    </p:spTree>
    <p:extLst>
      <p:ext uri="{BB962C8B-B14F-4D97-AF65-F5344CB8AC3E}">
        <p14:creationId xmlns:p14="http://schemas.microsoft.com/office/powerpoint/2010/main" val="222358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707BAB34-C77A-4EB0-82BB-7C1D3D9AED38}" type="slidenum">
              <a:rPr lang="fr-BE" smtClean="0"/>
              <a:t>11</a:t>
            </a:fld>
            <a:endParaRPr lang="fr-BE"/>
          </a:p>
        </p:txBody>
      </p:sp>
    </p:spTree>
    <p:extLst>
      <p:ext uri="{BB962C8B-B14F-4D97-AF65-F5344CB8AC3E}">
        <p14:creationId xmlns:p14="http://schemas.microsoft.com/office/powerpoint/2010/main" val="416103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baseline="0" dirty="0" err="1">
                <a:solidFill>
                  <a:srgbClr val="000000"/>
                </a:solidFill>
                <a:latin typeface="Calibri" panose="020F0502020204030204" pitchFamily="34" charset="0"/>
              </a:rPr>
              <a:t>imageNet</a:t>
            </a:r>
            <a:r>
              <a:rPr lang="fr-FR" sz="1800" b="0" i="0" u="none" strike="noStrike" baseline="0" dirty="0">
                <a:solidFill>
                  <a:srgbClr val="000000"/>
                </a:solidFill>
                <a:latin typeface="Calibri" panose="020F0502020204030204" pitchFamily="34" charset="0"/>
              </a:rPr>
              <a:t> est un ensemble de données de plus de 15 millions d'images haute résolution étiquetées appartenant à environ 22 000 catégories. Les images ont été collectées à partir du Web et étiquetées par des étiqueteurs humains à l’aide de l’outil de </a:t>
            </a:r>
            <a:r>
              <a:rPr lang="fr-FR" sz="1800" b="0" i="0" u="none" strike="noStrike" baseline="0" dirty="0" err="1">
                <a:solidFill>
                  <a:srgbClr val="000000"/>
                </a:solidFill>
                <a:latin typeface="Calibri" panose="020F0502020204030204" pitchFamily="34" charset="0"/>
              </a:rPr>
              <a:t>crowd-sourcing</a:t>
            </a:r>
            <a:r>
              <a:rPr lang="fr-FR" sz="1800" b="0" i="0" u="none" strike="noStrike" baseline="0" dirty="0">
                <a:solidFill>
                  <a:srgbClr val="000000"/>
                </a:solidFill>
                <a:latin typeface="Calibri" panose="020F0502020204030204" pitchFamily="34" charset="0"/>
              </a:rPr>
              <a:t> d’Amazon </a:t>
            </a:r>
            <a:r>
              <a:rPr lang="fr-FR" sz="1800" b="0" i="0" u="none" strike="noStrike" baseline="0" dirty="0" err="1">
                <a:solidFill>
                  <a:srgbClr val="000000"/>
                </a:solidFill>
                <a:latin typeface="Calibri" panose="020F0502020204030204" pitchFamily="34" charset="0"/>
              </a:rPr>
              <a:t>Mechanical</a:t>
            </a:r>
            <a:r>
              <a:rPr lang="fr-FR" sz="1800" b="0" i="0" u="none" strike="noStrike" baseline="0" dirty="0">
                <a:solidFill>
                  <a:srgbClr val="000000"/>
                </a:solidFill>
                <a:latin typeface="Calibri" panose="020F0502020204030204" pitchFamily="34" charset="0"/>
              </a:rPr>
              <a:t> Turk. Depuis 2010, dans le cadre du Pascal Visual Object Challenge, un concours annuel appelé Défi de reconnaissance visuelle à grande échelle </a:t>
            </a:r>
            <a:r>
              <a:rPr lang="fr-FR" sz="1800" b="0" i="0" u="none" strike="noStrike" baseline="0" dirty="0" err="1">
                <a:solidFill>
                  <a:srgbClr val="000000"/>
                </a:solidFill>
                <a:latin typeface="Calibri" panose="020F0502020204030204" pitchFamily="34" charset="0"/>
              </a:rPr>
              <a:t>ImageNet</a:t>
            </a:r>
            <a:r>
              <a:rPr lang="fr-FR" sz="1800" b="0" i="0" u="none" strike="noStrike" baseline="0" dirty="0">
                <a:solidFill>
                  <a:srgbClr val="000000"/>
                </a:solidFill>
                <a:latin typeface="Calibri" panose="020F0502020204030204" pitchFamily="34" charset="0"/>
              </a:rPr>
              <a:t> (ILSVRC) a été organisé. ILSVRC utilise un sous-ensemble d'</a:t>
            </a:r>
            <a:r>
              <a:rPr lang="fr-FR" sz="1800" b="0" i="0" u="none" strike="noStrike" baseline="0" dirty="0" err="1">
                <a:solidFill>
                  <a:srgbClr val="000000"/>
                </a:solidFill>
                <a:latin typeface="Calibri" panose="020F0502020204030204" pitchFamily="34" charset="0"/>
              </a:rPr>
              <a:t>ImageNet</a:t>
            </a:r>
            <a:r>
              <a:rPr lang="fr-FR" sz="1800" b="0" i="0" u="none" strike="noStrike" baseline="0" dirty="0">
                <a:solidFill>
                  <a:srgbClr val="000000"/>
                </a:solidFill>
                <a:latin typeface="Calibri" panose="020F0502020204030204" pitchFamily="34" charset="0"/>
              </a:rPr>
              <a:t> avec environ 1000 images dans chacune des 1000 catégories. Au total, il y a environ 1,2 million d'images de formation, 50 000 images de validation et 150 000 images de test. </a:t>
            </a:r>
            <a:r>
              <a:rPr lang="fr-FR" sz="1800" b="0" i="0" u="none" strike="noStrike" baseline="0" dirty="0" err="1">
                <a:solidFill>
                  <a:srgbClr val="000000"/>
                </a:solidFill>
                <a:latin typeface="Calibri" panose="020F0502020204030204" pitchFamily="34" charset="0"/>
              </a:rPr>
              <a:t>ImageNet</a:t>
            </a:r>
            <a:r>
              <a:rPr lang="fr-FR" sz="1800" b="0" i="0" u="none" strike="noStrike" baseline="0" dirty="0">
                <a:solidFill>
                  <a:srgbClr val="000000"/>
                </a:solidFill>
                <a:latin typeface="Calibri" panose="020F0502020204030204" pitchFamily="34" charset="0"/>
              </a:rPr>
              <a:t> consiste en des images à résolution variable. Par conséquent, les images ont été sous-échantillonnées à une résolution fixe de 256 × 256. Dans le cas d'une image rectangulaire, l'image est redimensionnée et découpée du patch central 256 × 256 de l'image résultante. </a:t>
            </a:r>
            <a:endParaRPr lang="fr-BE" dirty="0"/>
          </a:p>
        </p:txBody>
      </p:sp>
      <p:sp>
        <p:nvSpPr>
          <p:cNvPr id="4" name="Espace réservé du numéro de diapositive 3"/>
          <p:cNvSpPr>
            <a:spLocks noGrp="1"/>
          </p:cNvSpPr>
          <p:nvPr>
            <p:ph type="sldNum" sz="quarter" idx="5"/>
          </p:nvPr>
        </p:nvSpPr>
        <p:spPr/>
        <p:txBody>
          <a:bodyPr/>
          <a:lstStyle/>
          <a:p>
            <a:fld id="{707BAB34-C77A-4EB0-82BB-7C1D3D9AED38}" type="slidenum">
              <a:rPr lang="fr-BE" smtClean="0"/>
              <a:t>12</a:t>
            </a:fld>
            <a:endParaRPr lang="fr-BE"/>
          </a:p>
        </p:txBody>
      </p:sp>
    </p:spTree>
    <p:extLst>
      <p:ext uri="{BB962C8B-B14F-4D97-AF65-F5344CB8AC3E}">
        <p14:creationId xmlns:p14="http://schemas.microsoft.com/office/powerpoint/2010/main" val="128208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baseline="0" dirty="0">
                <a:solidFill>
                  <a:srgbClr val="000000"/>
                </a:solidFill>
                <a:latin typeface="Cambria" panose="02040503050406030204" pitchFamily="18" charset="0"/>
              </a:rPr>
              <a:t>L’interface graphique d’application nous permettra de faciliter l’utilisation de l’application de la part des personnes non-informaticien tel que les docteurs, les infirmières et d’autres. </a:t>
            </a:r>
          </a:p>
          <a:p>
            <a:r>
              <a:rPr lang="fr-FR" sz="1800" b="0" i="0" u="none" strike="noStrike" baseline="0" dirty="0">
                <a:solidFill>
                  <a:srgbClr val="000000"/>
                </a:solidFill>
                <a:latin typeface="Cambria" panose="02040503050406030204" pitchFamily="18" charset="0"/>
              </a:rPr>
              <a:t>Cette interface contient une partie importante qui permet de sélectionner une image du disque local de l’utilisateur et la tester en se basant sur l’algorithme d’apprentissage automatique d’on a déjà expliqué au début de ce chapitre. </a:t>
            </a:r>
            <a:endParaRPr lang="fr-BE" dirty="0"/>
          </a:p>
        </p:txBody>
      </p:sp>
      <p:sp>
        <p:nvSpPr>
          <p:cNvPr id="4" name="Espace réservé du numéro de diapositive 3"/>
          <p:cNvSpPr>
            <a:spLocks noGrp="1"/>
          </p:cNvSpPr>
          <p:nvPr>
            <p:ph type="sldNum" sz="quarter" idx="5"/>
          </p:nvPr>
        </p:nvSpPr>
        <p:spPr/>
        <p:txBody>
          <a:bodyPr/>
          <a:lstStyle/>
          <a:p>
            <a:fld id="{707BAB34-C77A-4EB0-82BB-7C1D3D9AED38}" type="slidenum">
              <a:rPr lang="fr-BE" smtClean="0"/>
              <a:t>15</a:t>
            </a:fld>
            <a:endParaRPr lang="fr-BE"/>
          </a:p>
        </p:txBody>
      </p:sp>
    </p:spTree>
    <p:extLst>
      <p:ext uri="{BB962C8B-B14F-4D97-AF65-F5344CB8AC3E}">
        <p14:creationId xmlns:p14="http://schemas.microsoft.com/office/powerpoint/2010/main" val="36324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baseline="0" dirty="0">
                <a:solidFill>
                  <a:srgbClr val="000000"/>
                </a:solidFill>
                <a:latin typeface="Cambria" panose="02040503050406030204" pitchFamily="18" charset="0"/>
              </a:rPr>
              <a:t>Quand on clique sur le bouton start , l’application nous dirige vers une autre page où s’afficherait la décision d’analyse due scanne sélectionnée ainsi qu’un graphe démonstratif de la confiance du résultat reçu. </a:t>
            </a:r>
            <a:endParaRPr lang="fr-BE" dirty="0"/>
          </a:p>
        </p:txBody>
      </p:sp>
      <p:sp>
        <p:nvSpPr>
          <p:cNvPr id="4" name="Espace réservé du numéro de diapositive 3"/>
          <p:cNvSpPr>
            <a:spLocks noGrp="1"/>
          </p:cNvSpPr>
          <p:nvPr>
            <p:ph type="sldNum" sz="quarter" idx="5"/>
          </p:nvPr>
        </p:nvSpPr>
        <p:spPr/>
        <p:txBody>
          <a:bodyPr/>
          <a:lstStyle/>
          <a:p>
            <a:fld id="{707BAB34-C77A-4EB0-82BB-7C1D3D9AED38}" type="slidenum">
              <a:rPr lang="fr-BE" smtClean="0"/>
              <a:t>16</a:t>
            </a:fld>
            <a:endParaRPr lang="fr-BE"/>
          </a:p>
        </p:txBody>
      </p:sp>
    </p:spTree>
    <p:extLst>
      <p:ext uri="{BB962C8B-B14F-4D97-AF65-F5344CB8AC3E}">
        <p14:creationId xmlns:p14="http://schemas.microsoft.com/office/powerpoint/2010/main" val="2189433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707BAB34-C77A-4EB0-82BB-7C1D3D9AED38}" type="slidenum">
              <a:rPr lang="fr-BE" smtClean="0"/>
              <a:t>17</a:t>
            </a:fld>
            <a:endParaRPr lang="fr-BE"/>
          </a:p>
        </p:txBody>
      </p:sp>
    </p:spTree>
    <p:extLst>
      <p:ext uri="{BB962C8B-B14F-4D97-AF65-F5344CB8AC3E}">
        <p14:creationId xmlns:p14="http://schemas.microsoft.com/office/powerpoint/2010/main" val="1295935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104456"/>
            <a:ext cx="10079990" cy="565543"/>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8"/>
            <a:ext cx="10079990" cy="323634"/>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7924" y="648013"/>
            <a:ext cx="9072245" cy="2736215"/>
          </a:xfrm>
          <a:custGeom>
            <a:avLst/>
            <a:gdLst/>
            <a:ahLst/>
            <a:cxnLst/>
            <a:rect l="l" t="t" r="r" b="b"/>
            <a:pathLst>
              <a:path w="9072245" h="2736215">
                <a:moveTo>
                  <a:pt x="9071635" y="0"/>
                </a:moveTo>
                <a:lnTo>
                  <a:pt x="0" y="0"/>
                </a:lnTo>
                <a:lnTo>
                  <a:pt x="0" y="2735999"/>
                </a:lnTo>
                <a:lnTo>
                  <a:pt x="9071635" y="2735999"/>
                </a:lnTo>
                <a:lnTo>
                  <a:pt x="9071635" y="0"/>
                </a:lnTo>
                <a:close/>
              </a:path>
            </a:pathLst>
          </a:custGeom>
          <a:solidFill>
            <a:srgbClr val="C62339"/>
          </a:solidFill>
        </p:spPr>
        <p:txBody>
          <a:bodyPr wrap="square" lIns="0" tIns="0" rIns="0" bIns="0" rtlCol="0"/>
          <a:lstStyle/>
          <a:p>
            <a:endParaRPr/>
          </a:p>
        </p:txBody>
      </p:sp>
      <p:sp>
        <p:nvSpPr>
          <p:cNvPr id="2" name="Holder 2"/>
          <p:cNvSpPr>
            <a:spLocks noGrp="1"/>
          </p:cNvSpPr>
          <p:nvPr>
            <p:ph type="ctrTitle"/>
          </p:nvPr>
        </p:nvSpPr>
        <p:spPr>
          <a:xfrm>
            <a:off x="67221" y="1326142"/>
            <a:ext cx="9949357" cy="1320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09854" y="3519267"/>
            <a:ext cx="9464090" cy="14255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25400">
              <a:lnSpc>
                <a:spcPts val="1650"/>
              </a:lnSpc>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C6233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25400">
              <a:lnSpc>
                <a:spcPts val="1650"/>
              </a:lnSpc>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C62339"/>
                </a:solidFill>
                <a:latin typeface="Arial"/>
                <a:cs typeface="Arial"/>
              </a:defRPr>
            </a:lvl1pPr>
          </a:lstStyle>
          <a:p>
            <a:endParaRPr/>
          </a:p>
        </p:txBody>
      </p:sp>
      <p:sp>
        <p:nvSpPr>
          <p:cNvPr id="3" name="Holder 3"/>
          <p:cNvSpPr>
            <a:spLocks noGrp="1"/>
          </p:cNvSpPr>
          <p:nvPr>
            <p:ph sz="half" idx="2"/>
          </p:nvPr>
        </p:nvSpPr>
        <p:spPr>
          <a:xfrm>
            <a:off x="504190" y="1304226"/>
            <a:ext cx="4386453" cy="374256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304226"/>
            <a:ext cx="4386453" cy="374256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25400">
              <a:lnSpc>
                <a:spcPts val="1650"/>
              </a:lnSpc>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C6233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25400">
              <a:lnSpc>
                <a:spcPts val="1650"/>
              </a:lnSpc>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25400">
              <a:lnSpc>
                <a:spcPts val="1650"/>
              </a:lnSpc>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121" y="8"/>
            <a:ext cx="10073855" cy="323634"/>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6121" y="5356805"/>
            <a:ext cx="10073855" cy="313194"/>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1655" y="552509"/>
            <a:ext cx="9100489" cy="695960"/>
          </a:xfrm>
          <a:prstGeom prst="rect">
            <a:avLst/>
          </a:prstGeom>
        </p:spPr>
        <p:txBody>
          <a:bodyPr wrap="square" lIns="0" tIns="0" rIns="0" bIns="0">
            <a:spAutoFit/>
          </a:bodyPr>
          <a:lstStyle>
            <a:lvl1pPr>
              <a:defRPr sz="4400" b="0" i="0">
                <a:solidFill>
                  <a:srgbClr val="C62339"/>
                </a:solidFill>
                <a:latin typeface="Arial"/>
                <a:cs typeface="Arial"/>
              </a:defRPr>
            </a:lvl1pPr>
          </a:lstStyle>
          <a:p>
            <a:endParaRPr/>
          </a:p>
        </p:txBody>
      </p:sp>
      <p:sp>
        <p:nvSpPr>
          <p:cNvPr id="3" name="Holder 3"/>
          <p:cNvSpPr>
            <a:spLocks noGrp="1"/>
          </p:cNvSpPr>
          <p:nvPr>
            <p:ph type="body" idx="1"/>
          </p:nvPr>
        </p:nvSpPr>
        <p:spPr>
          <a:xfrm>
            <a:off x="997115" y="1310661"/>
            <a:ext cx="8089569" cy="3955415"/>
          </a:xfrm>
          <a:prstGeom prst="rect">
            <a:avLst/>
          </a:prstGeom>
        </p:spPr>
        <p:txBody>
          <a:bodyPr wrap="square" lIns="0" tIns="0" rIns="0" bIns="0">
            <a:spAutoFit/>
          </a:bodyPr>
          <a:lstStyle>
            <a:lvl1pPr>
              <a:defRPr sz="11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428492" y="5273611"/>
            <a:ext cx="3226816" cy="28352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5273611"/>
            <a:ext cx="2319274" cy="28352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1/12/2021</a:t>
            </a:fld>
            <a:endParaRPr lang="en-US"/>
          </a:p>
        </p:txBody>
      </p:sp>
      <p:sp>
        <p:nvSpPr>
          <p:cNvPr id="6" name="Holder 6"/>
          <p:cNvSpPr>
            <a:spLocks noGrp="1"/>
          </p:cNvSpPr>
          <p:nvPr>
            <p:ph type="sldNum" sz="quarter" idx="7"/>
          </p:nvPr>
        </p:nvSpPr>
        <p:spPr>
          <a:xfrm>
            <a:off x="9785324" y="5389031"/>
            <a:ext cx="248920" cy="224154"/>
          </a:xfrm>
          <a:prstGeom prst="rect">
            <a:avLst/>
          </a:prstGeom>
        </p:spPr>
        <p:txBody>
          <a:bodyPr wrap="square" lIns="0" tIns="0" rIns="0" bIns="0">
            <a:spAutoFit/>
          </a:bodyPr>
          <a:lstStyle>
            <a:lvl1pPr>
              <a:defRPr sz="1400" b="0" i="0">
                <a:solidFill>
                  <a:schemeClr val="bg1"/>
                </a:solidFill>
                <a:latin typeface="Arial"/>
                <a:cs typeface="Arial"/>
              </a:defRPr>
            </a:lvl1pPr>
          </a:lstStyle>
          <a:p>
            <a:pPr marL="25400">
              <a:lnSpc>
                <a:spcPts val="1650"/>
              </a:lnSpc>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mini-projet-fardouzredoune.herokuapp.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B7346A36-18E7-4A94-BB4D-581DFB07059F}"/>
              </a:ext>
            </a:extLst>
          </p:cNvPr>
          <p:cNvSpPr/>
          <p:nvPr/>
        </p:nvSpPr>
        <p:spPr>
          <a:xfrm rot="10800000">
            <a:off x="6012395" y="244475"/>
            <a:ext cx="4060371" cy="5105401"/>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041B31">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a:extLst>
              <a:ext uri="{FF2B5EF4-FFF2-40B4-BE49-F238E27FC236}">
                <a16:creationId xmlns:a16="http://schemas.microsoft.com/office/drawing/2014/main" id="{340EE629-BFF6-4125-B81D-EAD20C26F0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7" y="92075"/>
            <a:ext cx="10072766" cy="5257801"/>
          </a:xfrm>
          <a:prstGeom prst="rect">
            <a:avLst/>
          </a:prstGeom>
        </p:spPr>
      </p:pic>
      <p:sp>
        <p:nvSpPr>
          <p:cNvPr id="7" name="Rectangle 13">
            <a:extLst>
              <a:ext uri="{FF2B5EF4-FFF2-40B4-BE49-F238E27FC236}">
                <a16:creationId xmlns:a16="http://schemas.microsoft.com/office/drawing/2014/main" id="{00286562-18EE-49B8-8F2B-E9DE0AF2CDD7}"/>
              </a:ext>
            </a:extLst>
          </p:cNvPr>
          <p:cNvSpPr/>
          <p:nvPr/>
        </p:nvSpPr>
        <p:spPr>
          <a:xfrm rot="10800000">
            <a:off x="4922179" y="19807"/>
            <a:ext cx="5171007" cy="5357530"/>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041B31">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3">
            <a:extLst>
              <a:ext uri="{FF2B5EF4-FFF2-40B4-BE49-F238E27FC236}">
                <a16:creationId xmlns:a16="http://schemas.microsoft.com/office/drawing/2014/main" id="{96DBBFE9-EB77-45DB-B88F-498EB3AC375F}"/>
              </a:ext>
            </a:extLst>
          </p:cNvPr>
          <p:cNvSpPr txBox="1"/>
          <p:nvPr/>
        </p:nvSpPr>
        <p:spPr>
          <a:xfrm>
            <a:off x="622300" y="1158875"/>
            <a:ext cx="4552481" cy="954107"/>
          </a:xfrm>
          <a:prstGeom prst="rect">
            <a:avLst/>
          </a:prstGeom>
          <a:noFill/>
        </p:spPr>
        <p:txBody>
          <a:bodyPr wrap="square" rtlCol="0">
            <a:spAutoFit/>
          </a:bodyPr>
          <a:lstStyle/>
          <a:p>
            <a:pPr algn="ctr"/>
            <a:r>
              <a:rPr lang="fr-FR" sz="2800" b="1" dirty="0">
                <a:ln w="12700">
                  <a:solidFill>
                    <a:srgbClr val="194576"/>
                  </a:solidFill>
                  <a:prstDash val="solid"/>
                </a:ln>
                <a:solidFill>
                  <a:srgbClr val="F9C61B"/>
                </a:solidFill>
                <a:effectLst>
                  <a:outerShdw dist="38100" dir="2640000" algn="bl" rotWithShape="0">
                    <a:schemeClr val="accent1"/>
                  </a:outerShdw>
                </a:effectLst>
                <a:latin typeface="Tw Cen MT Condensed Extra Bold" panose="020B0803020202020204" pitchFamily="34" charset="0"/>
              </a:rPr>
              <a:t>Réseau de neurones convolutifs pour détecter la pneumonie.</a:t>
            </a:r>
            <a:endParaRPr lang="en-US" sz="2800" b="1" dirty="0">
              <a:ln w="12700">
                <a:solidFill>
                  <a:srgbClr val="194576"/>
                </a:solidFill>
                <a:prstDash val="solid"/>
              </a:ln>
              <a:solidFill>
                <a:srgbClr val="F9C61B"/>
              </a:solidFill>
              <a:effectLst>
                <a:outerShdw dist="38100" dir="2640000" algn="bl" rotWithShape="0">
                  <a:schemeClr val="accent1"/>
                </a:outerShdw>
              </a:effectLst>
              <a:latin typeface="Tw Cen MT Condensed Extra Bold" panose="020B0803020202020204" pitchFamily="34" charset="0"/>
            </a:endParaRPr>
          </a:p>
        </p:txBody>
      </p:sp>
      <p:pic>
        <p:nvPicPr>
          <p:cNvPr id="9" name="Image 8">
            <a:extLst>
              <a:ext uri="{FF2B5EF4-FFF2-40B4-BE49-F238E27FC236}">
                <a16:creationId xmlns:a16="http://schemas.microsoft.com/office/drawing/2014/main" id="{8B9848E9-E223-4FD0-AF0F-3CEA7C68E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911565" y="2218654"/>
            <a:ext cx="3699704" cy="1425472"/>
          </a:xfrm>
          <a:prstGeom prst="round2DiagRect">
            <a:avLst>
              <a:gd name="adj1" fmla="val 30586"/>
              <a:gd name="adj2" fmla="val 0"/>
            </a:avLst>
          </a:prstGeom>
          <a:ln/>
        </p:spPr>
        <p:style>
          <a:lnRef idx="0">
            <a:schemeClr val="dk1"/>
          </a:lnRef>
          <a:fillRef idx="3">
            <a:schemeClr val="dk1"/>
          </a:fillRef>
          <a:effectRef idx="3">
            <a:schemeClr val="dk1"/>
          </a:effectRef>
          <a:fontRef idx="minor">
            <a:schemeClr val="lt1"/>
          </a:fontRef>
        </p:style>
      </p:pic>
      <p:pic>
        <p:nvPicPr>
          <p:cNvPr id="14" name="Picture 4">
            <a:extLst>
              <a:ext uri="{FF2B5EF4-FFF2-40B4-BE49-F238E27FC236}">
                <a16:creationId xmlns:a16="http://schemas.microsoft.com/office/drawing/2014/main" id="{0D8C9698-C219-4939-9A82-D930B5AF1B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1500" y="244474"/>
            <a:ext cx="1633728" cy="852313"/>
          </a:xfrm>
          <a:prstGeom prst="rect">
            <a:avLst/>
          </a:prstGeom>
        </p:spPr>
      </p:pic>
      <p:pic>
        <p:nvPicPr>
          <p:cNvPr id="15" name="Picture 5">
            <a:extLst>
              <a:ext uri="{FF2B5EF4-FFF2-40B4-BE49-F238E27FC236}">
                <a16:creationId xmlns:a16="http://schemas.microsoft.com/office/drawing/2014/main" id="{560E521E-B695-45C3-B15A-3F2D6124C4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786" y="146802"/>
            <a:ext cx="981030" cy="981029"/>
          </a:xfrm>
          <a:prstGeom prst="rect">
            <a:avLst/>
          </a:prstGeom>
        </p:spPr>
      </p:pic>
      <p:pic>
        <p:nvPicPr>
          <p:cNvPr id="16" name="Picture 3">
            <a:extLst>
              <a:ext uri="{FF2B5EF4-FFF2-40B4-BE49-F238E27FC236}">
                <a16:creationId xmlns:a16="http://schemas.microsoft.com/office/drawing/2014/main" id="{D3AB85AE-CC67-432A-901C-F99A7453C0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0833" y="175929"/>
            <a:ext cx="847896" cy="847895"/>
          </a:xfrm>
          <a:prstGeom prst="rect">
            <a:avLst/>
          </a:prstGeom>
        </p:spPr>
      </p:pic>
      <p:sp>
        <p:nvSpPr>
          <p:cNvPr id="17" name="TextBox 27">
            <a:extLst>
              <a:ext uri="{FF2B5EF4-FFF2-40B4-BE49-F238E27FC236}">
                <a16:creationId xmlns:a16="http://schemas.microsoft.com/office/drawing/2014/main" id="{E9669D8F-F1E7-4BC5-8A68-6E1EC341AA04}"/>
              </a:ext>
            </a:extLst>
          </p:cNvPr>
          <p:cNvSpPr txBox="1"/>
          <p:nvPr/>
        </p:nvSpPr>
        <p:spPr>
          <a:xfrm>
            <a:off x="-340280" y="3647969"/>
            <a:ext cx="2247519" cy="400110"/>
          </a:xfrm>
          <a:prstGeom prst="rect">
            <a:avLst/>
          </a:prstGeom>
          <a:noFill/>
        </p:spPr>
        <p:txBody>
          <a:bodyPr wrap="square" rtlCol="0">
            <a:spAutoFit/>
          </a:bodyPr>
          <a:lstStyle/>
          <a:p>
            <a:pPr algn="ctr"/>
            <a:r>
              <a:rPr lang="fr-FR" sz="2000" dirty="0">
                <a:solidFill>
                  <a:srgbClr val="03A1A4"/>
                </a:solidFill>
                <a:latin typeface="Tw Cen MT" panose="020B0602020104020603" pitchFamily="34" charset="0"/>
              </a:rPr>
              <a:t>Présenté</a:t>
            </a:r>
            <a:r>
              <a:rPr lang="en-US" sz="2000" dirty="0">
                <a:solidFill>
                  <a:srgbClr val="03A1A4"/>
                </a:solidFill>
                <a:latin typeface="Tw Cen MT" panose="020B0602020104020603" pitchFamily="34" charset="0"/>
              </a:rPr>
              <a:t> par :</a:t>
            </a:r>
          </a:p>
        </p:txBody>
      </p:sp>
      <p:sp>
        <p:nvSpPr>
          <p:cNvPr id="20" name="TextBox 27">
            <a:extLst>
              <a:ext uri="{FF2B5EF4-FFF2-40B4-BE49-F238E27FC236}">
                <a16:creationId xmlns:a16="http://schemas.microsoft.com/office/drawing/2014/main" id="{21B1AF6B-C15F-4F09-A933-255E75112FB5}"/>
              </a:ext>
            </a:extLst>
          </p:cNvPr>
          <p:cNvSpPr txBox="1"/>
          <p:nvPr/>
        </p:nvSpPr>
        <p:spPr>
          <a:xfrm>
            <a:off x="2501810" y="4668200"/>
            <a:ext cx="2787110" cy="615553"/>
          </a:xfrm>
          <a:prstGeom prst="rect">
            <a:avLst/>
          </a:prstGeom>
          <a:noFill/>
        </p:spPr>
        <p:txBody>
          <a:bodyPr wrap="square" rtlCol="0">
            <a:spAutoFit/>
          </a:bodyPr>
          <a:lstStyle/>
          <a:p>
            <a:r>
              <a:rPr lang="en-US" sz="1600" dirty="0" err="1"/>
              <a:t>DR.Abdelhak</a:t>
            </a:r>
            <a:r>
              <a:rPr lang="en-US" sz="1600" dirty="0"/>
              <a:t> </a:t>
            </a:r>
            <a:r>
              <a:rPr lang="en-US" sz="1600" dirty="0" err="1"/>
              <a:t>Mahmoudi</a:t>
            </a:r>
            <a:endParaRPr lang="en-US" sz="1600" dirty="0"/>
          </a:p>
          <a:p>
            <a:endParaRPr lang="en-US" dirty="0">
              <a:solidFill>
                <a:schemeClr val="bg1">
                  <a:lumMod val="50000"/>
                </a:schemeClr>
              </a:solidFill>
              <a:latin typeface="Tw Cen MT" panose="020B0602020104020603" pitchFamily="34" charset="0"/>
            </a:endParaRPr>
          </a:p>
        </p:txBody>
      </p:sp>
      <p:sp>
        <p:nvSpPr>
          <p:cNvPr id="21" name="TextBox 27">
            <a:extLst>
              <a:ext uri="{FF2B5EF4-FFF2-40B4-BE49-F238E27FC236}">
                <a16:creationId xmlns:a16="http://schemas.microsoft.com/office/drawing/2014/main" id="{238BD3D7-7A79-4A17-9D08-D91952648378}"/>
              </a:ext>
            </a:extLst>
          </p:cNvPr>
          <p:cNvSpPr txBox="1"/>
          <p:nvPr/>
        </p:nvSpPr>
        <p:spPr>
          <a:xfrm>
            <a:off x="1774780" y="4323499"/>
            <a:ext cx="2247519" cy="400110"/>
          </a:xfrm>
          <a:prstGeom prst="rect">
            <a:avLst/>
          </a:prstGeom>
          <a:noFill/>
        </p:spPr>
        <p:txBody>
          <a:bodyPr wrap="square" rtlCol="0">
            <a:spAutoFit/>
          </a:bodyPr>
          <a:lstStyle/>
          <a:p>
            <a:pPr algn="ctr"/>
            <a:r>
              <a:rPr lang="fr-FR" sz="2000" dirty="0">
                <a:solidFill>
                  <a:srgbClr val="03A1A4"/>
                </a:solidFill>
                <a:latin typeface="Tw Cen MT" panose="020B0602020104020603" pitchFamily="34" charset="0"/>
              </a:rPr>
              <a:t>Encadré</a:t>
            </a:r>
            <a:r>
              <a:rPr lang="en-US" sz="2000" dirty="0">
                <a:solidFill>
                  <a:srgbClr val="03A1A4"/>
                </a:solidFill>
                <a:latin typeface="Tw Cen MT" panose="020B0602020104020603" pitchFamily="34" charset="0"/>
              </a:rPr>
              <a:t> par :</a:t>
            </a:r>
          </a:p>
        </p:txBody>
      </p:sp>
      <p:sp>
        <p:nvSpPr>
          <p:cNvPr id="22" name="TextBox 27">
            <a:extLst>
              <a:ext uri="{FF2B5EF4-FFF2-40B4-BE49-F238E27FC236}">
                <a16:creationId xmlns:a16="http://schemas.microsoft.com/office/drawing/2014/main" id="{4A7A546F-9233-4033-9B4B-A208A99CD28C}"/>
              </a:ext>
            </a:extLst>
          </p:cNvPr>
          <p:cNvSpPr txBox="1"/>
          <p:nvPr/>
        </p:nvSpPr>
        <p:spPr>
          <a:xfrm>
            <a:off x="216329" y="4001123"/>
            <a:ext cx="2247519" cy="338554"/>
          </a:xfrm>
          <a:prstGeom prst="rect">
            <a:avLst/>
          </a:prstGeom>
          <a:noFill/>
        </p:spPr>
        <p:txBody>
          <a:bodyPr wrap="square" rtlCol="0">
            <a:spAutoFit/>
          </a:bodyPr>
          <a:lstStyle/>
          <a:p>
            <a:r>
              <a:rPr lang="en-US" sz="1600" dirty="0"/>
              <a:t>Redouane </a:t>
            </a:r>
            <a:r>
              <a:rPr lang="en-US" sz="1600" dirty="0" err="1"/>
              <a:t>Fardouze</a:t>
            </a:r>
            <a:endParaRPr lang="en-US" sz="1600" dirty="0"/>
          </a:p>
        </p:txBody>
      </p:sp>
    </p:spTree>
    <p:extLst>
      <p:ext uri="{BB962C8B-B14F-4D97-AF65-F5344CB8AC3E}">
        <p14:creationId xmlns:p14="http://schemas.microsoft.com/office/powerpoint/2010/main" val="34660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1+#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20" grpId="0"/>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dirty="0"/>
              <a:t>10</a:t>
            </a:fld>
            <a:endParaRPr dirty="0"/>
          </a:p>
        </p:txBody>
      </p:sp>
      <p:sp>
        <p:nvSpPr>
          <p:cNvPr id="9" name="object 2">
            <a:extLst>
              <a:ext uri="{FF2B5EF4-FFF2-40B4-BE49-F238E27FC236}">
                <a16:creationId xmlns:a16="http://schemas.microsoft.com/office/drawing/2014/main" id="{5305170C-5313-4F64-A6DC-6F9602AF8F9E}"/>
              </a:ext>
            </a:extLst>
          </p:cNvPr>
          <p:cNvSpPr txBox="1">
            <a:spLocks noGrp="1"/>
          </p:cNvSpPr>
          <p:nvPr>
            <p:ph type="title"/>
          </p:nvPr>
        </p:nvSpPr>
        <p:spPr>
          <a:xfrm>
            <a:off x="3060700" y="320675"/>
            <a:ext cx="8077200" cy="1120820"/>
          </a:xfrm>
          <a:prstGeom prst="rect">
            <a:avLst/>
          </a:prstGeom>
        </p:spPr>
        <p:txBody>
          <a:bodyPr vert="horz" wrap="square" lIns="0" tIns="12700" rIns="0" bIns="0" rtlCol="0">
            <a:spAutoFit/>
          </a:bodyPr>
          <a:lstStyle/>
          <a:p>
            <a:pPr marL="12700">
              <a:spcBef>
                <a:spcPts val="100"/>
              </a:spcBef>
            </a:pPr>
            <a:r>
              <a:rPr lang="fr-FR" dirty="0">
                <a:solidFill>
                  <a:srgbClr val="C00000"/>
                </a:solidFill>
              </a:rPr>
              <a:t> </a:t>
            </a:r>
            <a:r>
              <a:rPr lang="fr-FR" dirty="0">
                <a:solidFill>
                  <a:srgbClr val="C00000"/>
                </a:solidFill>
                <a:latin typeface="Tw Cen MT" panose="020B0602020104020603" pitchFamily="34" charset="0"/>
              </a:rPr>
              <a:t> </a:t>
            </a:r>
            <a:r>
              <a:rPr lang="fr-FR" sz="3600" dirty="0">
                <a:solidFill>
                  <a:srgbClr val="C00000"/>
                </a:solidFill>
                <a:latin typeface="+mj-lt"/>
              </a:rPr>
              <a:t>Modèle VGG-16</a:t>
            </a:r>
            <a:br>
              <a:rPr lang="fr-FR" dirty="0">
                <a:solidFill>
                  <a:srgbClr val="C00000"/>
                </a:solidFill>
              </a:rPr>
            </a:br>
            <a:endParaRPr sz="2800" spc="-5" dirty="0">
              <a:solidFill>
                <a:srgbClr val="C00000"/>
              </a:solidFill>
            </a:endParaRPr>
          </a:p>
        </p:txBody>
      </p:sp>
      <p:sp>
        <p:nvSpPr>
          <p:cNvPr id="7" name="ZoneTexte 6">
            <a:extLst>
              <a:ext uri="{FF2B5EF4-FFF2-40B4-BE49-F238E27FC236}">
                <a16:creationId xmlns:a16="http://schemas.microsoft.com/office/drawing/2014/main" id="{77C14A59-112D-4277-B4D8-108151830264}"/>
              </a:ext>
            </a:extLst>
          </p:cNvPr>
          <p:cNvSpPr txBox="1"/>
          <p:nvPr/>
        </p:nvSpPr>
        <p:spPr>
          <a:xfrm>
            <a:off x="546100" y="1082675"/>
            <a:ext cx="8382000" cy="923330"/>
          </a:xfrm>
          <a:prstGeom prst="rect">
            <a:avLst/>
          </a:prstGeom>
          <a:noFill/>
        </p:spPr>
        <p:txBody>
          <a:bodyPr wrap="square">
            <a:spAutoFit/>
          </a:bodyPr>
          <a:lstStyle/>
          <a:p>
            <a:r>
              <a:rPr lang="fr-FR" dirty="0">
                <a:latin typeface="+mj-lt"/>
              </a:rPr>
              <a:t>VGG-16 est un réseau de neurones à convolution formé sur plus d'un million d'images de la base de données </a:t>
            </a:r>
            <a:r>
              <a:rPr lang="fr-FR" dirty="0" err="1">
                <a:latin typeface="+mj-lt"/>
              </a:rPr>
              <a:t>ImageNet</a:t>
            </a:r>
            <a:r>
              <a:rPr lang="fr-FR" dirty="0">
                <a:latin typeface="+mj-lt"/>
              </a:rPr>
              <a:t>. Le réseau a une profondeur de 16 couches et permet de classer les images en 1000 catégories d'objets.</a:t>
            </a:r>
            <a:endParaRPr lang="fr-BE" dirty="0">
              <a:latin typeface="+mj-lt"/>
            </a:endParaRPr>
          </a:p>
        </p:txBody>
      </p:sp>
      <p:pic>
        <p:nvPicPr>
          <p:cNvPr id="8" name="Image 7">
            <a:extLst>
              <a:ext uri="{FF2B5EF4-FFF2-40B4-BE49-F238E27FC236}">
                <a16:creationId xmlns:a16="http://schemas.microsoft.com/office/drawing/2014/main" id="{CB5626B3-17BB-4290-9213-01FAA3DF0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2225675"/>
            <a:ext cx="5715000" cy="283724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1382C9-3140-4B82-B492-DDA2A9EC7450}"/>
              </a:ext>
            </a:extLst>
          </p:cNvPr>
          <p:cNvSpPr>
            <a:spLocks noGrp="1"/>
          </p:cNvSpPr>
          <p:nvPr>
            <p:ph type="title"/>
          </p:nvPr>
        </p:nvSpPr>
        <p:spPr>
          <a:xfrm>
            <a:off x="2146300" y="320675"/>
            <a:ext cx="9100489" cy="1231106"/>
          </a:xfrm>
        </p:spPr>
        <p:txBody>
          <a:bodyPr/>
          <a:lstStyle/>
          <a:p>
            <a:r>
              <a:rPr lang="fr-FR" sz="3600" dirty="0">
                <a:solidFill>
                  <a:srgbClr val="C00000"/>
                </a:solidFill>
              </a:rPr>
              <a:t> </a:t>
            </a:r>
            <a:r>
              <a:rPr lang="fr-FR" sz="3600" dirty="0">
                <a:solidFill>
                  <a:srgbClr val="C00000"/>
                </a:solidFill>
                <a:latin typeface="Tw Cen MT" panose="020B0602020104020603" pitchFamily="34" charset="0"/>
              </a:rPr>
              <a:t> Résultats de </a:t>
            </a:r>
            <a:r>
              <a:rPr lang="fr-FR" sz="3600" dirty="0">
                <a:solidFill>
                  <a:srgbClr val="C00000"/>
                </a:solidFill>
                <a:latin typeface="+mj-lt"/>
              </a:rPr>
              <a:t>Modèle VGG-16</a:t>
            </a:r>
            <a:br>
              <a:rPr lang="fr-FR" sz="3600" dirty="0">
                <a:solidFill>
                  <a:srgbClr val="C00000"/>
                </a:solidFill>
              </a:rPr>
            </a:br>
            <a:endParaRPr lang="fr-BE" dirty="0"/>
          </a:p>
        </p:txBody>
      </p:sp>
      <p:sp>
        <p:nvSpPr>
          <p:cNvPr id="4" name="object 4">
            <a:extLst>
              <a:ext uri="{FF2B5EF4-FFF2-40B4-BE49-F238E27FC236}">
                <a16:creationId xmlns:a16="http://schemas.microsoft.com/office/drawing/2014/main" id="{854304CA-430D-44F9-A0DE-FC738D874098}"/>
              </a:ext>
            </a:extLst>
          </p:cNvPr>
          <p:cNvSpPr txBox="1">
            <a:spLocks noGrp="1"/>
          </p:cNvSpPr>
          <p:nvPr>
            <p:ph type="sldNum" sz="quarter" idx="7"/>
          </p:nvPr>
        </p:nvSpPr>
        <p:spPr>
          <a:xfrm>
            <a:off x="9785324" y="5430521"/>
            <a:ext cx="248920" cy="224154"/>
          </a:xfrm>
          <a:prstGeom prst="rect">
            <a:avLst/>
          </a:prstGeom>
        </p:spPr>
        <p:txBody>
          <a:bodyPr vert="horz" wrap="square" lIns="0" tIns="0" rIns="0" bIns="0" rtlCol="0">
            <a:spAutoFit/>
          </a:bodyPr>
          <a:lstStyle/>
          <a:p>
            <a:pPr marL="25400">
              <a:lnSpc>
                <a:spcPts val="1650"/>
              </a:lnSpc>
            </a:pPr>
            <a:fld id="{81D60167-4931-47E6-BA6A-407CBD079E47}" type="slidenum">
              <a:rPr dirty="0"/>
              <a:t>11</a:t>
            </a:fld>
            <a:endParaRPr dirty="0"/>
          </a:p>
        </p:txBody>
      </p:sp>
      <p:pic>
        <p:nvPicPr>
          <p:cNvPr id="6" name="Image 5">
            <a:extLst>
              <a:ext uri="{FF2B5EF4-FFF2-40B4-BE49-F238E27FC236}">
                <a16:creationId xmlns:a16="http://schemas.microsoft.com/office/drawing/2014/main" id="{F3EDCFD4-4EC9-471F-99E0-7B8D6D6CC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420" y="784083"/>
            <a:ext cx="9753600" cy="3981002"/>
          </a:xfrm>
          <a:prstGeom prst="rect">
            <a:avLst/>
          </a:prstGeom>
        </p:spPr>
      </p:pic>
      <p:sp>
        <p:nvSpPr>
          <p:cNvPr id="9" name="ZoneTexte 8">
            <a:extLst>
              <a:ext uri="{FF2B5EF4-FFF2-40B4-BE49-F238E27FC236}">
                <a16:creationId xmlns:a16="http://schemas.microsoft.com/office/drawing/2014/main" id="{CDB80B70-6931-4F2A-8723-46E6D1066EEC}"/>
              </a:ext>
            </a:extLst>
          </p:cNvPr>
          <p:cNvSpPr txBox="1"/>
          <p:nvPr/>
        </p:nvSpPr>
        <p:spPr>
          <a:xfrm>
            <a:off x="850900" y="4240154"/>
            <a:ext cx="4839964" cy="1877437"/>
          </a:xfrm>
          <a:prstGeom prst="rect">
            <a:avLst/>
          </a:prstGeom>
          <a:noFill/>
        </p:spPr>
        <p:txBody>
          <a:bodyPr wrap="square" rtlCol="0">
            <a:spAutoFit/>
          </a:bodyPr>
          <a:lstStyle/>
          <a:p>
            <a:r>
              <a:rPr lang="fr-FR" sz="1600" b="1" i="0" dirty="0">
                <a:solidFill>
                  <a:srgbClr val="000000"/>
                </a:solidFill>
                <a:effectLst/>
                <a:latin typeface="Calibri" panose="020F0502020204030204" pitchFamily="34" charset="0"/>
              </a:rPr>
              <a:t>Traçage du modèle de précision</a:t>
            </a:r>
          </a:p>
          <a:p>
            <a:r>
              <a:rPr lang="fr-FR" sz="1600" b="1" dirty="0">
                <a:solidFill>
                  <a:srgbClr val="000000"/>
                </a:solidFill>
                <a:latin typeface="Calibri" panose="020F0502020204030204" pitchFamily="34" charset="0"/>
              </a:rPr>
              <a:t> train : </a:t>
            </a:r>
            <a:r>
              <a:rPr lang="en-US" sz="1600" b="0" i="0" dirty="0">
                <a:solidFill>
                  <a:srgbClr val="212121"/>
                </a:solidFill>
                <a:effectLst/>
                <a:latin typeface="Courier New" panose="02070309020205020404" pitchFamily="49" charset="0"/>
              </a:rPr>
              <a:t>0.9126</a:t>
            </a:r>
            <a:endParaRPr lang="fr-FR" sz="1600" b="1" dirty="0">
              <a:solidFill>
                <a:srgbClr val="000000"/>
              </a:solidFill>
              <a:latin typeface="Calibri" panose="020F0502020204030204" pitchFamily="34" charset="0"/>
            </a:endParaRPr>
          </a:p>
          <a:p>
            <a:r>
              <a:rPr lang="fr-FR" sz="1600" b="1" dirty="0">
                <a:solidFill>
                  <a:srgbClr val="000000"/>
                </a:solidFill>
                <a:latin typeface="Calibri" panose="020F0502020204030204" pitchFamily="34" charset="0"/>
              </a:rPr>
              <a:t> validation :</a:t>
            </a:r>
            <a:r>
              <a:rPr lang="en-US" sz="1600" b="0" i="0" dirty="0">
                <a:solidFill>
                  <a:srgbClr val="212121"/>
                </a:solidFill>
                <a:effectLst/>
                <a:latin typeface="Courier New" panose="02070309020205020404" pitchFamily="49" charset="0"/>
              </a:rPr>
              <a:t> 0.9151</a:t>
            </a:r>
            <a:endParaRPr lang="fr-FR" sz="1600" b="1" dirty="0">
              <a:solidFill>
                <a:srgbClr val="000000"/>
              </a:solidFill>
              <a:latin typeface="Calibri" panose="020F0502020204030204" pitchFamily="34" charset="0"/>
            </a:endParaRPr>
          </a:p>
          <a:p>
            <a:r>
              <a:rPr lang="fr-FR" sz="1600" b="1" dirty="0">
                <a:solidFill>
                  <a:srgbClr val="000000"/>
                </a:solidFill>
                <a:latin typeface="Calibri" panose="020F0502020204030204" pitchFamily="34" charset="0"/>
              </a:rPr>
              <a:t>  </a:t>
            </a:r>
          </a:p>
          <a:p>
            <a:endParaRPr lang="fr-FR" sz="1600" b="1" dirty="0">
              <a:solidFill>
                <a:srgbClr val="000000"/>
              </a:solidFill>
              <a:latin typeface="Calibri" panose="020F0502020204030204" pitchFamily="34" charset="0"/>
            </a:endParaRPr>
          </a:p>
          <a:p>
            <a:br>
              <a:rPr lang="fr-FR" dirty="0"/>
            </a:br>
            <a:endParaRPr lang="fr-MA" dirty="0"/>
          </a:p>
        </p:txBody>
      </p:sp>
      <p:sp>
        <p:nvSpPr>
          <p:cNvPr id="10" name="ZoneTexte 9">
            <a:extLst>
              <a:ext uri="{FF2B5EF4-FFF2-40B4-BE49-F238E27FC236}">
                <a16:creationId xmlns:a16="http://schemas.microsoft.com/office/drawing/2014/main" id="{AF3440AC-ADDC-4FCD-87C7-47EF9CD7251B}"/>
              </a:ext>
            </a:extLst>
          </p:cNvPr>
          <p:cNvSpPr txBox="1"/>
          <p:nvPr/>
        </p:nvSpPr>
        <p:spPr>
          <a:xfrm>
            <a:off x="5956300" y="4240153"/>
            <a:ext cx="4839964" cy="1877437"/>
          </a:xfrm>
          <a:prstGeom prst="rect">
            <a:avLst/>
          </a:prstGeom>
          <a:noFill/>
        </p:spPr>
        <p:txBody>
          <a:bodyPr wrap="square" rtlCol="0">
            <a:spAutoFit/>
          </a:bodyPr>
          <a:lstStyle/>
          <a:p>
            <a:r>
              <a:rPr lang="fr-FR" sz="1600" b="1" i="0" dirty="0">
                <a:solidFill>
                  <a:srgbClr val="000000"/>
                </a:solidFill>
                <a:effectLst/>
                <a:latin typeface="Calibri" panose="020F0502020204030204" pitchFamily="34" charset="0"/>
              </a:rPr>
              <a:t>Traçage du modèle de perte </a:t>
            </a:r>
          </a:p>
          <a:p>
            <a:r>
              <a:rPr lang="fr-FR" sz="1600" b="1" dirty="0">
                <a:solidFill>
                  <a:srgbClr val="000000"/>
                </a:solidFill>
                <a:latin typeface="Calibri" panose="020F0502020204030204" pitchFamily="34" charset="0"/>
              </a:rPr>
              <a:t> train : </a:t>
            </a:r>
            <a:r>
              <a:rPr lang="en-US" sz="1600" b="0" i="0" dirty="0">
                <a:solidFill>
                  <a:srgbClr val="212121"/>
                </a:solidFill>
                <a:effectLst/>
                <a:latin typeface="Courier New" panose="02070309020205020404" pitchFamily="49" charset="0"/>
              </a:rPr>
              <a:t>0.22</a:t>
            </a:r>
            <a:endParaRPr lang="fr-FR" sz="1600" b="1" dirty="0">
              <a:solidFill>
                <a:srgbClr val="000000"/>
              </a:solidFill>
              <a:latin typeface="Calibri" panose="020F0502020204030204" pitchFamily="34" charset="0"/>
            </a:endParaRPr>
          </a:p>
          <a:p>
            <a:r>
              <a:rPr lang="fr-FR" sz="1600" b="1" dirty="0">
                <a:solidFill>
                  <a:srgbClr val="000000"/>
                </a:solidFill>
                <a:latin typeface="Calibri" panose="020F0502020204030204" pitchFamily="34" charset="0"/>
              </a:rPr>
              <a:t> validation :</a:t>
            </a:r>
            <a:r>
              <a:rPr lang="en-US" sz="1600" b="0" i="0" dirty="0">
                <a:solidFill>
                  <a:srgbClr val="212121"/>
                </a:solidFill>
                <a:effectLst/>
                <a:latin typeface="Courier New" panose="02070309020205020404" pitchFamily="49" charset="0"/>
              </a:rPr>
              <a:t> 0.23</a:t>
            </a:r>
            <a:endParaRPr lang="fr-FR" sz="1600" b="1" dirty="0">
              <a:solidFill>
                <a:srgbClr val="000000"/>
              </a:solidFill>
              <a:latin typeface="Calibri" panose="020F0502020204030204" pitchFamily="34" charset="0"/>
            </a:endParaRPr>
          </a:p>
          <a:p>
            <a:r>
              <a:rPr lang="fr-FR" sz="1600" b="1" dirty="0">
                <a:solidFill>
                  <a:srgbClr val="000000"/>
                </a:solidFill>
                <a:latin typeface="Calibri" panose="020F0502020204030204" pitchFamily="34" charset="0"/>
              </a:rPr>
              <a:t>  </a:t>
            </a:r>
          </a:p>
          <a:p>
            <a:endParaRPr lang="fr-FR" sz="1600" b="1" dirty="0">
              <a:solidFill>
                <a:srgbClr val="000000"/>
              </a:solidFill>
              <a:latin typeface="Calibri" panose="020F0502020204030204" pitchFamily="34" charset="0"/>
            </a:endParaRPr>
          </a:p>
          <a:p>
            <a:br>
              <a:rPr lang="fr-FR" dirty="0"/>
            </a:br>
            <a:endParaRPr lang="fr-MA" dirty="0"/>
          </a:p>
        </p:txBody>
      </p:sp>
    </p:spTree>
    <p:extLst>
      <p:ext uri="{BB962C8B-B14F-4D97-AF65-F5344CB8AC3E}">
        <p14:creationId xmlns:p14="http://schemas.microsoft.com/office/powerpoint/2010/main" val="381389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E94E20-894F-443B-B976-09A6606C27E1}"/>
              </a:ext>
            </a:extLst>
          </p:cNvPr>
          <p:cNvSpPr>
            <a:spLocks noGrp="1"/>
          </p:cNvSpPr>
          <p:nvPr>
            <p:ph type="title"/>
          </p:nvPr>
        </p:nvSpPr>
        <p:spPr>
          <a:xfrm>
            <a:off x="491655" y="496088"/>
            <a:ext cx="9100489" cy="492443"/>
          </a:xfrm>
        </p:spPr>
        <p:txBody>
          <a:bodyPr/>
          <a:lstStyle/>
          <a:p>
            <a:pPr algn="ctr"/>
            <a:r>
              <a:rPr lang="fr-FR" sz="3200" dirty="0">
                <a:solidFill>
                  <a:srgbClr val="C00000"/>
                </a:solidFill>
                <a:latin typeface="+mj-lt"/>
              </a:rPr>
              <a:t>Modèle de inception V3</a:t>
            </a:r>
            <a:endParaRPr lang="en-US" sz="3200" dirty="0">
              <a:solidFill>
                <a:srgbClr val="C00000"/>
              </a:solidFill>
              <a:latin typeface="+mj-lt"/>
            </a:endParaRPr>
          </a:p>
        </p:txBody>
      </p:sp>
      <p:sp>
        <p:nvSpPr>
          <p:cNvPr id="6" name="Espace réservé du texte 5">
            <a:extLst>
              <a:ext uri="{FF2B5EF4-FFF2-40B4-BE49-F238E27FC236}">
                <a16:creationId xmlns:a16="http://schemas.microsoft.com/office/drawing/2014/main" id="{D69CEABB-2887-43BD-9EDA-A1A9A0E61809}"/>
              </a:ext>
            </a:extLst>
          </p:cNvPr>
          <p:cNvSpPr>
            <a:spLocks noGrp="1"/>
          </p:cNvSpPr>
          <p:nvPr>
            <p:ph type="body" idx="1"/>
          </p:nvPr>
        </p:nvSpPr>
        <p:spPr>
          <a:xfrm>
            <a:off x="457892" y="1289204"/>
            <a:ext cx="9327432" cy="984885"/>
          </a:xfrm>
        </p:spPr>
        <p:txBody>
          <a:bodyPr/>
          <a:lstStyle/>
          <a:p>
            <a:r>
              <a:rPr lang="fr-FR" sz="1600" b="1" i="0" dirty="0">
                <a:solidFill>
                  <a:srgbClr val="212529"/>
                </a:solidFill>
                <a:effectLst/>
                <a:latin typeface="+mj-lt"/>
              </a:rPr>
              <a:t>Inception-v3</a:t>
            </a:r>
            <a:r>
              <a:rPr lang="fr-FR" sz="1600" b="0" i="0" dirty="0">
                <a:solidFill>
                  <a:srgbClr val="212529"/>
                </a:solidFill>
                <a:effectLst/>
                <a:latin typeface="+mj-lt"/>
              </a:rPr>
              <a:t> est une architecture de réseau de neurones convolutifs de la famille Inception qui apporte plusieurs améliorations, notamment l'utilisation du lissage d'étiquettes, des convolutions factorisées  et l'utilisation d'un classière auxiliaire pour propager les informations d'étiquette plus bas sur le réseau (avec l'utilisation de lots normalisation pour les couches dans la tête latérale).</a:t>
            </a:r>
            <a:endParaRPr lang="fr-BE" sz="1600" dirty="0">
              <a:latin typeface="+mj-lt"/>
            </a:endParaRPr>
          </a:p>
        </p:txBody>
      </p:sp>
      <p:sp>
        <p:nvSpPr>
          <p:cNvPr id="8" name="object 4">
            <a:extLst>
              <a:ext uri="{FF2B5EF4-FFF2-40B4-BE49-F238E27FC236}">
                <a16:creationId xmlns:a16="http://schemas.microsoft.com/office/drawing/2014/main" id="{3E5E7753-8A8D-436D-8FB6-15A0851A6258}"/>
              </a:ext>
            </a:extLst>
          </p:cNvPr>
          <p:cNvSpPr txBox="1">
            <a:spLocks noGrp="1"/>
          </p:cNvSpPr>
          <p:nvPr>
            <p:ph type="sldNum" sz="quarter" idx="7"/>
          </p:nvPr>
        </p:nvSpPr>
        <p:spPr>
          <a:xfrm>
            <a:off x="9785324" y="5389031"/>
            <a:ext cx="248920" cy="224154"/>
          </a:xfrm>
          <a:prstGeom prst="rect">
            <a:avLst/>
          </a:prstGeom>
        </p:spPr>
        <p:txBody>
          <a:bodyPr vert="horz" wrap="square" lIns="0" tIns="0" rIns="0" bIns="0" rtlCol="0">
            <a:spAutoFit/>
          </a:bodyPr>
          <a:lstStyle/>
          <a:p>
            <a:pPr marL="25400">
              <a:lnSpc>
                <a:spcPts val="1650"/>
              </a:lnSpc>
            </a:pPr>
            <a:fld id="{81D60167-4931-47E6-BA6A-407CBD079E47}" type="slidenum">
              <a:rPr dirty="0"/>
              <a:t>12</a:t>
            </a:fld>
            <a:endParaRPr dirty="0"/>
          </a:p>
        </p:txBody>
      </p:sp>
      <p:pic>
        <p:nvPicPr>
          <p:cNvPr id="10" name="Image 9">
            <a:extLst>
              <a:ext uri="{FF2B5EF4-FFF2-40B4-BE49-F238E27FC236}">
                <a16:creationId xmlns:a16="http://schemas.microsoft.com/office/drawing/2014/main" id="{517C66A4-F7FF-4667-877E-874252ABF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2454275"/>
            <a:ext cx="8305800" cy="2720187"/>
          </a:xfrm>
          <a:prstGeom prst="rect">
            <a:avLst/>
          </a:prstGeom>
        </p:spPr>
      </p:pic>
    </p:spTree>
    <p:extLst>
      <p:ext uri="{BB962C8B-B14F-4D97-AF65-F5344CB8AC3E}">
        <p14:creationId xmlns:p14="http://schemas.microsoft.com/office/powerpoint/2010/main" val="55260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dirty="0"/>
              <a:t>13</a:t>
            </a:fld>
            <a:endParaRPr dirty="0"/>
          </a:p>
        </p:txBody>
      </p:sp>
      <p:sp>
        <p:nvSpPr>
          <p:cNvPr id="7" name="object 2">
            <a:extLst>
              <a:ext uri="{FF2B5EF4-FFF2-40B4-BE49-F238E27FC236}">
                <a16:creationId xmlns:a16="http://schemas.microsoft.com/office/drawing/2014/main" id="{310B9ADD-03C4-4C9A-B8A4-1E203CFCF703}"/>
              </a:ext>
            </a:extLst>
          </p:cNvPr>
          <p:cNvSpPr txBox="1">
            <a:spLocks/>
          </p:cNvSpPr>
          <p:nvPr/>
        </p:nvSpPr>
        <p:spPr>
          <a:xfrm>
            <a:off x="1868025" y="92075"/>
            <a:ext cx="7902626" cy="1120820"/>
          </a:xfrm>
          <a:prstGeom prst="rect">
            <a:avLst/>
          </a:prstGeom>
        </p:spPr>
        <p:txBody>
          <a:bodyPr vert="horz" wrap="square" lIns="0" tIns="12700" rIns="0" bIns="0" rtlCol="0">
            <a:spAutoFit/>
          </a:bodyPr>
          <a:lstStyle>
            <a:lvl1pPr>
              <a:defRPr sz="4400" b="0" i="0">
                <a:solidFill>
                  <a:srgbClr val="C62339"/>
                </a:solidFill>
                <a:latin typeface="Arial"/>
                <a:ea typeface="+mj-ea"/>
                <a:cs typeface="Arial"/>
              </a:defRPr>
            </a:lvl1pPr>
          </a:lstStyle>
          <a:p>
            <a:pPr marL="12700">
              <a:spcBef>
                <a:spcPts val="100"/>
              </a:spcBef>
            </a:pPr>
            <a:r>
              <a:rPr lang="fr-FR" sz="4400" dirty="0">
                <a:solidFill>
                  <a:srgbClr val="C00000"/>
                </a:solidFill>
              </a:rPr>
              <a:t> </a:t>
            </a:r>
            <a:r>
              <a:rPr lang="fr-FR" sz="4400" dirty="0">
                <a:solidFill>
                  <a:srgbClr val="C00000"/>
                </a:solidFill>
                <a:latin typeface="Tw Cen MT" panose="020B0602020104020603" pitchFamily="34" charset="0"/>
              </a:rPr>
              <a:t> </a:t>
            </a:r>
            <a:r>
              <a:rPr lang="fr-FR" sz="3600" dirty="0">
                <a:solidFill>
                  <a:srgbClr val="C00000"/>
                </a:solidFill>
                <a:latin typeface="Tw Cen MT" panose="020B0602020104020603" pitchFamily="34" charset="0"/>
              </a:rPr>
              <a:t>Résultats de </a:t>
            </a:r>
            <a:r>
              <a:rPr lang="fr-FR" sz="3600" dirty="0">
                <a:solidFill>
                  <a:srgbClr val="C00000"/>
                </a:solidFill>
                <a:latin typeface="+mj-lt"/>
              </a:rPr>
              <a:t>Modèle  inception V3</a:t>
            </a:r>
            <a:br>
              <a:rPr lang="fr-FR" sz="4400" dirty="0">
                <a:solidFill>
                  <a:srgbClr val="C00000"/>
                </a:solidFill>
              </a:rPr>
            </a:br>
            <a:endParaRPr lang="fr-FR" sz="2800" kern="0" spc="-5" dirty="0"/>
          </a:p>
        </p:txBody>
      </p:sp>
      <p:pic>
        <p:nvPicPr>
          <p:cNvPr id="3" name="Image 2">
            <a:extLst>
              <a:ext uri="{FF2B5EF4-FFF2-40B4-BE49-F238E27FC236}">
                <a16:creationId xmlns:a16="http://schemas.microsoft.com/office/drawing/2014/main" id="{F91F615E-6BD9-461A-BE15-E5FC2D885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49" y="777875"/>
            <a:ext cx="9721095" cy="3809999"/>
          </a:xfrm>
          <a:prstGeom prst="rect">
            <a:avLst/>
          </a:prstGeom>
        </p:spPr>
      </p:pic>
      <p:sp>
        <p:nvSpPr>
          <p:cNvPr id="11" name="ZoneTexte 10">
            <a:extLst>
              <a:ext uri="{FF2B5EF4-FFF2-40B4-BE49-F238E27FC236}">
                <a16:creationId xmlns:a16="http://schemas.microsoft.com/office/drawing/2014/main" id="{9F868426-A075-42BC-8291-CCA9D5171D75}"/>
              </a:ext>
            </a:extLst>
          </p:cNvPr>
          <p:cNvSpPr txBox="1"/>
          <p:nvPr/>
        </p:nvSpPr>
        <p:spPr>
          <a:xfrm>
            <a:off x="698500" y="4450312"/>
            <a:ext cx="4839964" cy="1877437"/>
          </a:xfrm>
          <a:prstGeom prst="rect">
            <a:avLst/>
          </a:prstGeom>
          <a:noFill/>
        </p:spPr>
        <p:txBody>
          <a:bodyPr wrap="square" rtlCol="0">
            <a:spAutoFit/>
          </a:bodyPr>
          <a:lstStyle/>
          <a:p>
            <a:r>
              <a:rPr lang="fr-FR" sz="1600" b="1" i="0" dirty="0">
                <a:solidFill>
                  <a:srgbClr val="000000"/>
                </a:solidFill>
                <a:effectLst/>
                <a:latin typeface="Calibri" panose="020F0502020204030204" pitchFamily="34" charset="0"/>
              </a:rPr>
              <a:t>Traçage du modèle de précision</a:t>
            </a:r>
          </a:p>
          <a:p>
            <a:r>
              <a:rPr lang="fr-FR" sz="1600" b="1" dirty="0">
                <a:solidFill>
                  <a:srgbClr val="000000"/>
                </a:solidFill>
                <a:latin typeface="Calibri" panose="020F0502020204030204" pitchFamily="34" charset="0"/>
              </a:rPr>
              <a:t> train : </a:t>
            </a:r>
            <a:r>
              <a:rPr lang="en-US" sz="1600" b="0" i="0" dirty="0">
                <a:solidFill>
                  <a:srgbClr val="212121"/>
                </a:solidFill>
                <a:effectLst/>
                <a:latin typeface="Courier New" panose="02070309020205020404" pitchFamily="49" charset="0"/>
              </a:rPr>
              <a:t>0.9922</a:t>
            </a:r>
            <a:endParaRPr lang="fr-FR" sz="1600" b="1" dirty="0">
              <a:solidFill>
                <a:srgbClr val="000000"/>
              </a:solidFill>
              <a:latin typeface="Calibri" panose="020F0502020204030204" pitchFamily="34" charset="0"/>
            </a:endParaRPr>
          </a:p>
          <a:p>
            <a:r>
              <a:rPr lang="fr-FR" sz="1600" b="1" dirty="0">
                <a:solidFill>
                  <a:srgbClr val="000000"/>
                </a:solidFill>
                <a:latin typeface="Calibri" panose="020F0502020204030204" pitchFamily="34" charset="0"/>
              </a:rPr>
              <a:t> validation :</a:t>
            </a:r>
            <a:r>
              <a:rPr lang="en-US" sz="1600" b="0" i="0" dirty="0">
                <a:solidFill>
                  <a:srgbClr val="212121"/>
                </a:solidFill>
                <a:effectLst/>
                <a:latin typeface="Courier New" panose="02070309020205020404" pitchFamily="49" charset="0"/>
              </a:rPr>
              <a:t> 0.9215</a:t>
            </a:r>
            <a:endParaRPr lang="fr-FR" sz="1600" b="1" dirty="0">
              <a:solidFill>
                <a:srgbClr val="000000"/>
              </a:solidFill>
              <a:latin typeface="Calibri" panose="020F0502020204030204" pitchFamily="34" charset="0"/>
            </a:endParaRPr>
          </a:p>
          <a:p>
            <a:r>
              <a:rPr lang="fr-FR" sz="1600" b="1" dirty="0">
                <a:solidFill>
                  <a:srgbClr val="000000"/>
                </a:solidFill>
                <a:latin typeface="Calibri" panose="020F0502020204030204" pitchFamily="34" charset="0"/>
              </a:rPr>
              <a:t>  </a:t>
            </a:r>
          </a:p>
          <a:p>
            <a:endParaRPr lang="fr-FR" sz="1600" b="1" dirty="0">
              <a:solidFill>
                <a:srgbClr val="000000"/>
              </a:solidFill>
              <a:latin typeface="Calibri" panose="020F0502020204030204" pitchFamily="34" charset="0"/>
            </a:endParaRPr>
          </a:p>
          <a:p>
            <a:br>
              <a:rPr lang="fr-FR" dirty="0"/>
            </a:br>
            <a:endParaRPr lang="fr-MA" dirty="0"/>
          </a:p>
        </p:txBody>
      </p:sp>
      <p:sp>
        <p:nvSpPr>
          <p:cNvPr id="13" name="ZoneTexte 12">
            <a:extLst>
              <a:ext uri="{FF2B5EF4-FFF2-40B4-BE49-F238E27FC236}">
                <a16:creationId xmlns:a16="http://schemas.microsoft.com/office/drawing/2014/main" id="{A0CA9FB7-D99A-4C58-AA15-70A00C96CC25}"/>
              </a:ext>
            </a:extLst>
          </p:cNvPr>
          <p:cNvSpPr txBox="1"/>
          <p:nvPr/>
        </p:nvSpPr>
        <p:spPr>
          <a:xfrm>
            <a:off x="6108700" y="4450311"/>
            <a:ext cx="4839964" cy="1877437"/>
          </a:xfrm>
          <a:prstGeom prst="rect">
            <a:avLst/>
          </a:prstGeom>
          <a:noFill/>
        </p:spPr>
        <p:txBody>
          <a:bodyPr wrap="square" rtlCol="0">
            <a:spAutoFit/>
          </a:bodyPr>
          <a:lstStyle/>
          <a:p>
            <a:r>
              <a:rPr lang="fr-FR" sz="1600" b="1" i="0" dirty="0">
                <a:solidFill>
                  <a:srgbClr val="000000"/>
                </a:solidFill>
                <a:effectLst/>
                <a:latin typeface="Calibri" panose="020F0502020204030204" pitchFamily="34" charset="0"/>
              </a:rPr>
              <a:t>Traçage du modèle de perte </a:t>
            </a:r>
          </a:p>
          <a:p>
            <a:r>
              <a:rPr lang="fr-FR" sz="1600" b="1" dirty="0">
                <a:solidFill>
                  <a:srgbClr val="000000"/>
                </a:solidFill>
                <a:latin typeface="Calibri" panose="020F0502020204030204" pitchFamily="34" charset="0"/>
              </a:rPr>
              <a:t> train : </a:t>
            </a:r>
            <a:r>
              <a:rPr lang="en-US" sz="1600" b="0" i="0" dirty="0">
                <a:solidFill>
                  <a:srgbClr val="212121"/>
                </a:solidFill>
                <a:effectLst/>
                <a:latin typeface="Courier New" panose="02070309020205020404" pitchFamily="49" charset="0"/>
              </a:rPr>
              <a:t>0.0218</a:t>
            </a:r>
            <a:endParaRPr lang="fr-FR" sz="1600" b="1" dirty="0">
              <a:solidFill>
                <a:srgbClr val="000000"/>
              </a:solidFill>
              <a:latin typeface="Calibri" panose="020F0502020204030204" pitchFamily="34" charset="0"/>
            </a:endParaRPr>
          </a:p>
          <a:p>
            <a:r>
              <a:rPr lang="fr-FR" sz="1600" b="1" dirty="0">
                <a:solidFill>
                  <a:srgbClr val="000000"/>
                </a:solidFill>
                <a:latin typeface="Calibri" panose="020F0502020204030204" pitchFamily="34" charset="0"/>
              </a:rPr>
              <a:t> validation :</a:t>
            </a:r>
            <a:r>
              <a:rPr lang="en-US" sz="1600" b="0" i="0" dirty="0">
                <a:solidFill>
                  <a:srgbClr val="212121"/>
                </a:solidFill>
                <a:effectLst/>
                <a:latin typeface="Courier New" panose="02070309020205020404" pitchFamily="49" charset="0"/>
              </a:rPr>
              <a:t> 0.37</a:t>
            </a:r>
            <a:endParaRPr lang="fr-FR" sz="1600" b="1" dirty="0">
              <a:solidFill>
                <a:srgbClr val="000000"/>
              </a:solidFill>
              <a:latin typeface="Calibri" panose="020F0502020204030204" pitchFamily="34" charset="0"/>
            </a:endParaRPr>
          </a:p>
          <a:p>
            <a:r>
              <a:rPr lang="fr-FR" sz="1600" b="1" dirty="0">
                <a:solidFill>
                  <a:srgbClr val="000000"/>
                </a:solidFill>
                <a:latin typeface="Calibri" panose="020F0502020204030204" pitchFamily="34" charset="0"/>
              </a:rPr>
              <a:t>  </a:t>
            </a:r>
          </a:p>
          <a:p>
            <a:endParaRPr lang="fr-FR" sz="1600" b="1" dirty="0">
              <a:solidFill>
                <a:srgbClr val="000000"/>
              </a:solidFill>
              <a:latin typeface="Calibri" panose="020F0502020204030204" pitchFamily="34" charset="0"/>
            </a:endParaRPr>
          </a:p>
          <a:p>
            <a:br>
              <a:rPr lang="fr-FR" dirty="0"/>
            </a:br>
            <a:endParaRPr lang="fr-M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9FA466-274D-4F1A-A5E4-7EEA3EBEE9E7}"/>
              </a:ext>
            </a:extLst>
          </p:cNvPr>
          <p:cNvSpPr>
            <a:spLocks noGrp="1"/>
          </p:cNvSpPr>
          <p:nvPr>
            <p:ph type="title"/>
          </p:nvPr>
        </p:nvSpPr>
        <p:spPr>
          <a:xfrm>
            <a:off x="2679700" y="168275"/>
            <a:ext cx="9100489" cy="695960"/>
          </a:xfrm>
        </p:spPr>
        <p:txBody>
          <a:bodyPr/>
          <a:lstStyle/>
          <a:p>
            <a:r>
              <a:rPr lang="fr-FR" dirty="0"/>
              <a:t>    </a:t>
            </a:r>
            <a:r>
              <a:rPr lang="fr-FR" sz="4000" dirty="0"/>
              <a:t>comparaison</a:t>
            </a:r>
            <a:r>
              <a:rPr lang="fr-FR" dirty="0"/>
              <a:t>  </a:t>
            </a:r>
            <a:endParaRPr lang="fr-BE" dirty="0"/>
          </a:p>
        </p:txBody>
      </p:sp>
      <p:sp>
        <p:nvSpPr>
          <p:cNvPr id="4" name="object 4">
            <a:extLst>
              <a:ext uri="{FF2B5EF4-FFF2-40B4-BE49-F238E27FC236}">
                <a16:creationId xmlns:a16="http://schemas.microsoft.com/office/drawing/2014/main" id="{E0B38F97-E3B1-4AE8-9A21-EB6372AC13F3}"/>
              </a:ext>
            </a:extLst>
          </p:cNvPr>
          <p:cNvSpPr txBox="1">
            <a:spLocks noGrp="1"/>
          </p:cNvSpPr>
          <p:nvPr>
            <p:ph type="sldNum" sz="quarter" idx="7"/>
          </p:nvPr>
        </p:nvSpPr>
        <p:spPr>
          <a:xfrm>
            <a:off x="9785324" y="5389031"/>
            <a:ext cx="248920" cy="224154"/>
          </a:xfrm>
          <a:prstGeom prst="rect">
            <a:avLst/>
          </a:prstGeom>
        </p:spPr>
        <p:txBody>
          <a:bodyPr vert="horz" wrap="square" lIns="0" tIns="0" rIns="0" bIns="0" rtlCol="0">
            <a:spAutoFit/>
          </a:bodyPr>
          <a:lstStyle/>
          <a:p>
            <a:pPr marL="25400">
              <a:lnSpc>
                <a:spcPts val="1650"/>
              </a:lnSpc>
            </a:pPr>
            <a:fld id="{81D60167-4931-47E6-BA6A-407CBD079E47}" type="slidenum">
              <a:rPr dirty="0"/>
              <a:t>14</a:t>
            </a:fld>
            <a:endParaRPr dirty="0"/>
          </a:p>
        </p:txBody>
      </p:sp>
      <p:sp>
        <p:nvSpPr>
          <p:cNvPr id="5" name="ZoneTexte 4">
            <a:extLst>
              <a:ext uri="{FF2B5EF4-FFF2-40B4-BE49-F238E27FC236}">
                <a16:creationId xmlns:a16="http://schemas.microsoft.com/office/drawing/2014/main" id="{5CC91A46-B9DA-44BE-9DD3-9A4F5D471243}"/>
              </a:ext>
            </a:extLst>
          </p:cNvPr>
          <p:cNvSpPr txBox="1"/>
          <p:nvPr/>
        </p:nvSpPr>
        <p:spPr>
          <a:xfrm>
            <a:off x="467804" y="670508"/>
            <a:ext cx="3733800" cy="523220"/>
          </a:xfrm>
          <a:prstGeom prst="rect">
            <a:avLst/>
          </a:prstGeom>
          <a:noFill/>
        </p:spPr>
        <p:txBody>
          <a:bodyPr wrap="square" rtlCol="0">
            <a:spAutoFit/>
          </a:bodyPr>
          <a:lstStyle/>
          <a:p>
            <a:r>
              <a:rPr lang="fr-BE" sz="2800" b="1" dirty="0"/>
              <a:t>Trinining :</a:t>
            </a:r>
          </a:p>
        </p:txBody>
      </p:sp>
      <p:graphicFrame>
        <p:nvGraphicFramePr>
          <p:cNvPr id="7" name="Tableau 7">
            <a:extLst>
              <a:ext uri="{FF2B5EF4-FFF2-40B4-BE49-F238E27FC236}">
                <a16:creationId xmlns:a16="http://schemas.microsoft.com/office/drawing/2014/main" id="{C3BA4B93-FB04-4AA2-9A24-D42BC52678AA}"/>
              </a:ext>
            </a:extLst>
          </p:cNvPr>
          <p:cNvGraphicFramePr>
            <a:graphicFrameLocks noGrp="1"/>
          </p:cNvGraphicFramePr>
          <p:nvPr>
            <p:extLst>
              <p:ext uri="{D42A27DB-BD31-4B8C-83A1-F6EECF244321}">
                <p14:modId xmlns:p14="http://schemas.microsoft.com/office/powerpoint/2010/main" val="2990046411"/>
              </p:ext>
            </p:extLst>
          </p:nvPr>
        </p:nvGraphicFramePr>
        <p:xfrm>
          <a:off x="467804" y="1290213"/>
          <a:ext cx="6722532" cy="1371600"/>
        </p:xfrm>
        <a:graphic>
          <a:graphicData uri="http://schemas.openxmlformats.org/drawingml/2006/table">
            <a:tbl>
              <a:tblPr firstRow="1" bandRow="1">
                <a:tableStyleId>{D7AC3CCA-C797-4891-BE02-D94E43425B78}</a:tableStyleId>
              </a:tblPr>
              <a:tblGrid>
                <a:gridCol w="2821496">
                  <a:extLst>
                    <a:ext uri="{9D8B030D-6E8A-4147-A177-3AD203B41FA5}">
                      <a16:colId xmlns:a16="http://schemas.microsoft.com/office/drawing/2014/main" val="2624477794"/>
                    </a:ext>
                  </a:extLst>
                </a:gridCol>
                <a:gridCol w="1905000">
                  <a:extLst>
                    <a:ext uri="{9D8B030D-6E8A-4147-A177-3AD203B41FA5}">
                      <a16:colId xmlns:a16="http://schemas.microsoft.com/office/drawing/2014/main" val="445875787"/>
                    </a:ext>
                  </a:extLst>
                </a:gridCol>
                <a:gridCol w="1996036">
                  <a:extLst>
                    <a:ext uri="{9D8B030D-6E8A-4147-A177-3AD203B41FA5}">
                      <a16:colId xmlns:a16="http://schemas.microsoft.com/office/drawing/2014/main" val="591718608"/>
                    </a:ext>
                  </a:extLst>
                </a:gridCol>
              </a:tblGrid>
              <a:tr h="370840">
                <a:tc>
                  <a:txBody>
                    <a:bodyPr/>
                    <a:lstStyle/>
                    <a:p>
                      <a:endParaRPr lang="fr-BE" dirty="0"/>
                    </a:p>
                  </a:txBody>
                  <a:tcPr/>
                </a:tc>
                <a:tc>
                  <a:txBody>
                    <a:bodyPr/>
                    <a:lstStyle/>
                    <a:p>
                      <a:r>
                        <a:rPr lang="fr-BE" dirty="0"/>
                        <a:t>           </a:t>
                      </a:r>
                      <a:r>
                        <a:rPr lang="fr-BE" sz="2400" dirty="0"/>
                        <a:t>Loss</a:t>
                      </a:r>
                      <a:r>
                        <a:rPr lang="fr-BE" dirty="0"/>
                        <a:t> </a:t>
                      </a:r>
                    </a:p>
                  </a:txBody>
                  <a:tcPr/>
                </a:tc>
                <a:tc>
                  <a:txBody>
                    <a:bodyPr/>
                    <a:lstStyle/>
                    <a:p>
                      <a:r>
                        <a:rPr lang="fr-BE" sz="2400" dirty="0"/>
                        <a:t>   Accuracy</a:t>
                      </a:r>
                      <a:r>
                        <a:rPr lang="fr-BE" dirty="0"/>
                        <a:t> </a:t>
                      </a:r>
                    </a:p>
                  </a:txBody>
                  <a:tcPr/>
                </a:tc>
                <a:extLst>
                  <a:ext uri="{0D108BD9-81ED-4DB2-BD59-A6C34878D82A}">
                    <a16:rowId xmlns:a16="http://schemas.microsoft.com/office/drawing/2014/main" val="2941410509"/>
                  </a:ext>
                </a:extLst>
              </a:tr>
              <a:tr h="370840">
                <a:tc>
                  <a:txBody>
                    <a:bodyPr/>
                    <a:lstStyle/>
                    <a:p>
                      <a:pPr algn="ctr"/>
                      <a:r>
                        <a:rPr lang="fr-BE" sz="2400" dirty="0">
                          <a:solidFill>
                            <a:schemeClr val="tx1"/>
                          </a:solidFill>
                        </a:rPr>
                        <a:t> VGG</a:t>
                      </a:r>
                      <a:r>
                        <a:rPr lang="fr-FR" sz="2400" dirty="0">
                          <a:solidFill>
                            <a:schemeClr val="tx1"/>
                          </a:solidFill>
                        </a:rPr>
                        <a:t>-16</a:t>
                      </a:r>
                      <a:endParaRPr lang="fr-BE" sz="2400" dirty="0">
                        <a:solidFill>
                          <a:schemeClr val="tx1"/>
                        </a:solidFill>
                      </a:endParaRPr>
                    </a:p>
                  </a:txBody>
                  <a:tcPr/>
                </a:tc>
                <a:tc>
                  <a:txBody>
                    <a:bodyPr/>
                    <a:lstStyle/>
                    <a:p>
                      <a:r>
                        <a:rPr lang="fr-FR" dirty="0"/>
                        <a:t>          0,22 </a:t>
                      </a:r>
                      <a:endParaRPr lang="fr-BE" dirty="0"/>
                    </a:p>
                  </a:txBody>
                  <a:tcPr>
                    <a:solidFill>
                      <a:srgbClr val="92D050"/>
                    </a:solidFill>
                  </a:tcPr>
                </a:tc>
                <a:tc>
                  <a:txBody>
                    <a:bodyPr/>
                    <a:lstStyle/>
                    <a:p>
                      <a:r>
                        <a:rPr lang="fr-FR" dirty="0"/>
                        <a:t>   0,92 </a:t>
                      </a:r>
                      <a:endParaRPr lang="fr-BE" dirty="0"/>
                    </a:p>
                  </a:txBody>
                  <a:tcPr>
                    <a:solidFill>
                      <a:srgbClr val="92D050"/>
                    </a:solidFill>
                  </a:tcPr>
                </a:tc>
                <a:extLst>
                  <a:ext uri="{0D108BD9-81ED-4DB2-BD59-A6C34878D82A}">
                    <a16:rowId xmlns:a16="http://schemas.microsoft.com/office/drawing/2014/main" val="2576345792"/>
                  </a:ext>
                </a:extLst>
              </a:tr>
              <a:tr h="370840">
                <a:tc>
                  <a:txBody>
                    <a:bodyPr/>
                    <a:lstStyle/>
                    <a:p>
                      <a:r>
                        <a:rPr lang="fr-FR" sz="2000" dirty="0"/>
                        <a:t>           </a:t>
                      </a:r>
                      <a:r>
                        <a:rPr lang="fr-FR" sz="2400" dirty="0"/>
                        <a:t>Inception v3 </a:t>
                      </a:r>
                      <a:endParaRPr lang="fr-BE" sz="2000" dirty="0"/>
                    </a:p>
                  </a:txBody>
                  <a:tcPr/>
                </a:tc>
                <a:tc>
                  <a:txBody>
                    <a:bodyPr/>
                    <a:lstStyle/>
                    <a:p>
                      <a:r>
                        <a:rPr lang="fr-FR" dirty="0"/>
                        <a:t>       0, 0218</a:t>
                      </a:r>
                      <a:endParaRPr lang="fr-BE" dirty="0"/>
                    </a:p>
                  </a:txBody>
                  <a:tcPr>
                    <a:solidFill>
                      <a:srgbClr val="FFFF00"/>
                    </a:solidFill>
                  </a:tcPr>
                </a:tc>
                <a:tc>
                  <a:txBody>
                    <a:bodyPr/>
                    <a:lstStyle/>
                    <a:p>
                      <a:r>
                        <a:rPr lang="fr-FR" dirty="0"/>
                        <a:t>  0,992</a:t>
                      </a:r>
                      <a:endParaRPr lang="fr-BE" dirty="0"/>
                    </a:p>
                  </a:txBody>
                  <a:tcPr>
                    <a:solidFill>
                      <a:srgbClr val="FFFF00"/>
                    </a:solidFill>
                  </a:tcPr>
                </a:tc>
                <a:extLst>
                  <a:ext uri="{0D108BD9-81ED-4DB2-BD59-A6C34878D82A}">
                    <a16:rowId xmlns:a16="http://schemas.microsoft.com/office/drawing/2014/main" val="2338252532"/>
                  </a:ext>
                </a:extLst>
              </a:tr>
            </a:tbl>
          </a:graphicData>
        </a:graphic>
      </p:graphicFrame>
      <p:sp>
        <p:nvSpPr>
          <p:cNvPr id="8" name="ZoneTexte 7">
            <a:extLst>
              <a:ext uri="{FF2B5EF4-FFF2-40B4-BE49-F238E27FC236}">
                <a16:creationId xmlns:a16="http://schemas.microsoft.com/office/drawing/2014/main" id="{851221BC-1A66-4EA6-B6A7-74615DC4022E}"/>
              </a:ext>
            </a:extLst>
          </p:cNvPr>
          <p:cNvSpPr txBox="1"/>
          <p:nvPr/>
        </p:nvSpPr>
        <p:spPr>
          <a:xfrm>
            <a:off x="393700" y="2791734"/>
            <a:ext cx="3733800" cy="523220"/>
          </a:xfrm>
          <a:prstGeom prst="rect">
            <a:avLst/>
          </a:prstGeom>
          <a:noFill/>
        </p:spPr>
        <p:txBody>
          <a:bodyPr wrap="square" rtlCol="0">
            <a:spAutoFit/>
          </a:bodyPr>
          <a:lstStyle/>
          <a:p>
            <a:r>
              <a:rPr lang="fr-BE" sz="2800" b="1" dirty="0"/>
              <a:t>Validation :</a:t>
            </a:r>
          </a:p>
        </p:txBody>
      </p:sp>
      <p:graphicFrame>
        <p:nvGraphicFramePr>
          <p:cNvPr id="9" name="Tableau 7">
            <a:extLst>
              <a:ext uri="{FF2B5EF4-FFF2-40B4-BE49-F238E27FC236}">
                <a16:creationId xmlns:a16="http://schemas.microsoft.com/office/drawing/2014/main" id="{D1D0DD92-5FA6-4833-A493-2AB5D324B516}"/>
              </a:ext>
            </a:extLst>
          </p:cNvPr>
          <p:cNvGraphicFramePr>
            <a:graphicFrameLocks noGrp="1"/>
          </p:cNvGraphicFramePr>
          <p:nvPr>
            <p:extLst>
              <p:ext uri="{D42A27DB-BD31-4B8C-83A1-F6EECF244321}">
                <p14:modId xmlns:p14="http://schemas.microsoft.com/office/powerpoint/2010/main" val="199697639"/>
              </p:ext>
            </p:extLst>
          </p:nvPr>
        </p:nvGraphicFramePr>
        <p:xfrm>
          <a:off x="476805" y="3444875"/>
          <a:ext cx="6713531" cy="1737360"/>
        </p:xfrm>
        <a:graphic>
          <a:graphicData uri="http://schemas.openxmlformats.org/drawingml/2006/table">
            <a:tbl>
              <a:tblPr firstRow="1" bandRow="1">
                <a:tableStyleId>{D7AC3CCA-C797-4891-BE02-D94E43425B78}</a:tableStyleId>
              </a:tblPr>
              <a:tblGrid>
                <a:gridCol w="2748762">
                  <a:extLst>
                    <a:ext uri="{9D8B030D-6E8A-4147-A177-3AD203B41FA5}">
                      <a16:colId xmlns:a16="http://schemas.microsoft.com/office/drawing/2014/main" val="2624477794"/>
                    </a:ext>
                  </a:extLst>
                </a:gridCol>
                <a:gridCol w="1726926">
                  <a:extLst>
                    <a:ext uri="{9D8B030D-6E8A-4147-A177-3AD203B41FA5}">
                      <a16:colId xmlns:a16="http://schemas.microsoft.com/office/drawing/2014/main" val="445875787"/>
                    </a:ext>
                  </a:extLst>
                </a:gridCol>
                <a:gridCol w="2237843">
                  <a:extLst>
                    <a:ext uri="{9D8B030D-6E8A-4147-A177-3AD203B41FA5}">
                      <a16:colId xmlns:a16="http://schemas.microsoft.com/office/drawing/2014/main" val="591718608"/>
                    </a:ext>
                  </a:extLst>
                </a:gridCol>
              </a:tblGrid>
              <a:tr h="370840">
                <a:tc>
                  <a:txBody>
                    <a:bodyPr/>
                    <a:lstStyle/>
                    <a:p>
                      <a:endParaRPr lang="fr-BE" dirty="0"/>
                    </a:p>
                  </a:txBody>
                  <a:tcPr/>
                </a:tc>
                <a:tc>
                  <a:txBody>
                    <a:bodyPr/>
                    <a:lstStyle/>
                    <a:p>
                      <a:r>
                        <a:rPr lang="fr-BE" dirty="0"/>
                        <a:t>           </a:t>
                      </a:r>
                      <a:r>
                        <a:rPr lang="fr-BE" sz="2400" dirty="0"/>
                        <a:t>Loss</a:t>
                      </a:r>
                      <a:r>
                        <a:rPr lang="fr-BE" dirty="0"/>
                        <a:t> </a:t>
                      </a:r>
                    </a:p>
                  </a:txBody>
                  <a:tcPr/>
                </a:tc>
                <a:tc>
                  <a:txBody>
                    <a:bodyPr/>
                    <a:lstStyle/>
                    <a:p>
                      <a:pPr algn="ctr"/>
                      <a:r>
                        <a:rPr lang="fr-BE" sz="2400" dirty="0"/>
                        <a:t>Accuracy</a:t>
                      </a:r>
                      <a:r>
                        <a:rPr lang="fr-BE" dirty="0"/>
                        <a:t> </a:t>
                      </a:r>
                    </a:p>
                  </a:txBody>
                  <a:tcPr/>
                </a:tc>
                <a:extLst>
                  <a:ext uri="{0D108BD9-81ED-4DB2-BD59-A6C34878D82A}">
                    <a16:rowId xmlns:a16="http://schemas.microsoft.com/office/drawing/2014/main" val="2941410509"/>
                  </a:ext>
                </a:extLst>
              </a:tr>
              <a:tr h="370840">
                <a:tc>
                  <a:txBody>
                    <a:bodyPr/>
                    <a:lstStyle/>
                    <a:p>
                      <a:pPr algn="ctr"/>
                      <a:r>
                        <a:rPr lang="fr-BE" sz="2400" dirty="0">
                          <a:solidFill>
                            <a:schemeClr val="tx1"/>
                          </a:solidFill>
                        </a:rPr>
                        <a:t> VGG</a:t>
                      </a:r>
                      <a:r>
                        <a:rPr lang="fr-FR" sz="2400" dirty="0">
                          <a:solidFill>
                            <a:schemeClr val="tx1"/>
                          </a:solidFill>
                        </a:rPr>
                        <a:t>-16</a:t>
                      </a:r>
                      <a:endParaRPr lang="fr-BE" sz="2400" dirty="0">
                        <a:solidFill>
                          <a:schemeClr val="tx1"/>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         </a:t>
                      </a:r>
                      <a:r>
                        <a:rPr lang="en-US" sz="1800" b="0" i="0" dirty="0">
                          <a:solidFill>
                            <a:srgbClr val="212121"/>
                          </a:solidFill>
                          <a:effectLst/>
                          <a:latin typeface="Courier New" panose="02070309020205020404" pitchFamily="49" charset="0"/>
                        </a:rPr>
                        <a:t>0.9215</a:t>
                      </a:r>
                      <a:endParaRPr lang="fr-FR" sz="1800" b="1" dirty="0">
                        <a:solidFill>
                          <a:srgbClr val="000000"/>
                        </a:solidFill>
                        <a:latin typeface="Calibri" panose="020F0502020204030204" pitchFamily="34" charset="0"/>
                      </a:endParaRPr>
                    </a:p>
                    <a:p>
                      <a:endParaRPr lang="fr-BE" dirty="0"/>
                    </a:p>
                  </a:txBody>
                  <a:tcPr>
                    <a:solidFill>
                      <a:srgbClr val="92D050"/>
                    </a:solidFill>
                  </a:tcPr>
                </a:tc>
                <a:tc>
                  <a:txBody>
                    <a:bodyPr/>
                    <a:lstStyle/>
                    <a:p>
                      <a:r>
                        <a:rPr lang="fr-FR" dirty="0"/>
                        <a:t>   </a:t>
                      </a:r>
                      <a:r>
                        <a:rPr lang="en-US" sz="1800" b="0" i="0" dirty="0">
                          <a:solidFill>
                            <a:srgbClr val="212121"/>
                          </a:solidFill>
                          <a:effectLst/>
                          <a:latin typeface="Courier New" panose="02070309020205020404" pitchFamily="49" charset="0"/>
                        </a:rPr>
                        <a:t>0.9151</a:t>
                      </a:r>
                      <a:endParaRPr lang="fr-BE" dirty="0"/>
                    </a:p>
                  </a:txBody>
                  <a:tcPr>
                    <a:solidFill>
                      <a:srgbClr val="92D050"/>
                    </a:solidFill>
                  </a:tcPr>
                </a:tc>
                <a:extLst>
                  <a:ext uri="{0D108BD9-81ED-4DB2-BD59-A6C34878D82A}">
                    <a16:rowId xmlns:a16="http://schemas.microsoft.com/office/drawing/2014/main" val="2576345792"/>
                  </a:ext>
                </a:extLst>
              </a:tr>
              <a:tr h="370840">
                <a:tc>
                  <a:txBody>
                    <a:bodyPr/>
                    <a:lstStyle/>
                    <a:p>
                      <a:r>
                        <a:rPr lang="fr-FR" sz="2000" dirty="0"/>
                        <a:t>           </a:t>
                      </a:r>
                      <a:r>
                        <a:rPr lang="fr-FR" sz="2400" dirty="0"/>
                        <a:t>Inception v3 </a:t>
                      </a:r>
                      <a:endParaRPr lang="fr-BE" sz="20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       </a:t>
                      </a:r>
                      <a:r>
                        <a:rPr lang="en-US" sz="1800" b="0" i="0" dirty="0">
                          <a:solidFill>
                            <a:srgbClr val="212121"/>
                          </a:solidFill>
                          <a:effectLst/>
                          <a:latin typeface="Courier New" panose="02070309020205020404" pitchFamily="49" charset="0"/>
                        </a:rPr>
                        <a:t>0.37</a:t>
                      </a:r>
                      <a:endParaRPr lang="fr-FR" sz="1800" b="1" dirty="0">
                        <a:solidFill>
                          <a:srgbClr val="000000"/>
                        </a:solidFill>
                        <a:latin typeface="Calibri" panose="020F0502020204030204" pitchFamily="34" charset="0"/>
                      </a:endParaRPr>
                    </a:p>
                    <a:p>
                      <a:endParaRPr lang="fr-BE" dirty="0"/>
                    </a:p>
                  </a:txBody>
                  <a:tcPr>
                    <a:solidFill>
                      <a:srgbClr val="FFFF0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  </a:t>
                      </a:r>
                      <a:r>
                        <a:rPr lang="en-US" sz="1800" b="0" i="0" dirty="0">
                          <a:solidFill>
                            <a:srgbClr val="212121"/>
                          </a:solidFill>
                          <a:effectLst/>
                          <a:latin typeface="Courier New" panose="02070309020205020404" pitchFamily="49" charset="0"/>
                        </a:rPr>
                        <a:t>0.9215</a:t>
                      </a:r>
                      <a:endParaRPr lang="fr-FR" sz="1800" b="1" dirty="0">
                        <a:solidFill>
                          <a:srgbClr val="000000"/>
                        </a:solidFill>
                        <a:latin typeface="Calibri" panose="020F0502020204030204" pitchFamily="34" charset="0"/>
                      </a:endParaRPr>
                    </a:p>
                    <a:p>
                      <a:endParaRPr lang="fr-BE" dirty="0"/>
                    </a:p>
                  </a:txBody>
                  <a:tcPr>
                    <a:solidFill>
                      <a:srgbClr val="FFFF00"/>
                    </a:solidFill>
                  </a:tcPr>
                </a:tc>
                <a:extLst>
                  <a:ext uri="{0D108BD9-81ED-4DB2-BD59-A6C34878D82A}">
                    <a16:rowId xmlns:a16="http://schemas.microsoft.com/office/drawing/2014/main" val="2338252532"/>
                  </a:ext>
                </a:extLst>
              </a:tr>
            </a:tbl>
          </a:graphicData>
        </a:graphic>
      </p:graphicFrame>
    </p:spTree>
    <p:extLst>
      <p:ext uri="{BB962C8B-B14F-4D97-AF65-F5344CB8AC3E}">
        <p14:creationId xmlns:p14="http://schemas.microsoft.com/office/powerpoint/2010/main" val="131413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050F8-34E9-4DB6-86E4-22F0E55C96F4}"/>
              </a:ext>
            </a:extLst>
          </p:cNvPr>
          <p:cNvSpPr>
            <a:spLocks noGrp="1"/>
          </p:cNvSpPr>
          <p:nvPr>
            <p:ph type="title"/>
          </p:nvPr>
        </p:nvSpPr>
        <p:spPr>
          <a:xfrm>
            <a:off x="2451100" y="320675"/>
            <a:ext cx="9100489" cy="492443"/>
          </a:xfrm>
        </p:spPr>
        <p:txBody>
          <a:bodyPr/>
          <a:lstStyle/>
          <a:p>
            <a:r>
              <a:rPr lang="fr-BE" sz="3200" b="0" i="0" u="none" strike="noStrike" baseline="0" dirty="0">
                <a:solidFill>
                  <a:srgbClr val="C00000"/>
                </a:solidFill>
                <a:latin typeface="Calibri" panose="020F0502020204030204" pitchFamily="34" charset="0"/>
              </a:rPr>
              <a:t>Présentation de l’application </a:t>
            </a:r>
            <a:r>
              <a:rPr lang="fr-BE" sz="2400" b="0" i="0" u="none" strike="noStrike" baseline="0" dirty="0">
                <a:solidFill>
                  <a:srgbClr val="C00000"/>
                </a:solidFill>
                <a:latin typeface="Calibri" panose="020F0502020204030204" pitchFamily="34" charset="0"/>
              </a:rPr>
              <a:t>:</a:t>
            </a:r>
            <a:endParaRPr lang="fr-BE" sz="5400" dirty="0">
              <a:solidFill>
                <a:srgbClr val="C00000"/>
              </a:solidFill>
            </a:endParaRPr>
          </a:p>
        </p:txBody>
      </p:sp>
      <p:pic>
        <p:nvPicPr>
          <p:cNvPr id="5" name="Image 4">
            <a:extLst>
              <a:ext uri="{FF2B5EF4-FFF2-40B4-BE49-F238E27FC236}">
                <a16:creationId xmlns:a16="http://schemas.microsoft.com/office/drawing/2014/main" id="{B9D8D107-1610-42A3-9B84-A8E9A8856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96" y="814937"/>
            <a:ext cx="9562607" cy="3612133"/>
          </a:xfrm>
          <a:prstGeom prst="rect">
            <a:avLst/>
          </a:prstGeom>
        </p:spPr>
      </p:pic>
      <p:sp>
        <p:nvSpPr>
          <p:cNvPr id="6" name="ZoneTexte 5">
            <a:extLst>
              <a:ext uri="{FF2B5EF4-FFF2-40B4-BE49-F238E27FC236}">
                <a16:creationId xmlns:a16="http://schemas.microsoft.com/office/drawing/2014/main" id="{69DD1D09-D22F-4181-BCDC-34F59D46F053}"/>
              </a:ext>
            </a:extLst>
          </p:cNvPr>
          <p:cNvSpPr txBox="1"/>
          <p:nvPr/>
        </p:nvSpPr>
        <p:spPr>
          <a:xfrm>
            <a:off x="260596" y="4740275"/>
            <a:ext cx="8819904" cy="369332"/>
          </a:xfrm>
          <a:prstGeom prst="rect">
            <a:avLst/>
          </a:prstGeom>
          <a:noFill/>
        </p:spPr>
        <p:txBody>
          <a:bodyPr wrap="square" rtlCol="0">
            <a:spAutoFit/>
          </a:bodyPr>
          <a:lstStyle/>
          <a:p>
            <a:r>
              <a:rPr lang="fr-FR" dirty="0">
                <a:solidFill>
                  <a:srgbClr val="C00000"/>
                </a:solidFill>
              </a:rPr>
              <a:t>Lien d’application : </a:t>
            </a:r>
            <a:r>
              <a:rPr lang="fr-FR" dirty="0">
                <a:solidFill>
                  <a:srgbClr val="C00000"/>
                </a:solidFill>
                <a:hlinkClick r:id="rId4"/>
              </a:rPr>
              <a:t>http://mini-projet-fardouzredoune.herokuapp.com</a:t>
            </a:r>
            <a:endParaRPr lang="fr-BE" dirty="0">
              <a:solidFill>
                <a:schemeClr val="accent1"/>
              </a:solidFill>
            </a:endParaRPr>
          </a:p>
        </p:txBody>
      </p:sp>
    </p:spTree>
    <p:extLst>
      <p:ext uri="{BB962C8B-B14F-4D97-AF65-F5344CB8AC3E}">
        <p14:creationId xmlns:p14="http://schemas.microsoft.com/office/powerpoint/2010/main" val="2087655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34AB36-085A-4FFC-BD02-7E89CF72ADE1}"/>
              </a:ext>
            </a:extLst>
          </p:cNvPr>
          <p:cNvSpPr>
            <a:spLocks noGrp="1"/>
          </p:cNvSpPr>
          <p:nvPr>
            <p:ph type="title"/>
          </p:nvPr>
        </p:nvSpPr>
        <p:spPr>
          <a:xfrm>
            <a:off x="953842" y="396875"/>
            <a:ext cx="9100489" cy="695960"/>
          </a:xfrm>
        </p:spPr>
        <p:txBody>
          <a:bodyPr/>
          <a:lstStyle/>
          <a:p>
            <a:r>
              <a:rPr lang="fr-BE" sz="4400" b="0" i="0" u="none" strike="noStrike" baseline="0" dirty="0" err="1">
                <a:solidFill>
                  <a:srgbClr val="C00000"/>
                </a:solidFill>
                <a:latin typeface="Calibri" panose="020F0502020204030204" pitchFamily="34" charset="0"/>
              </a:rPr>
              <a:t>Prèsentation</a:t>
            </a:r>
            <a:r>
              <a:rPr lang="fr-BE" sz="4400" b="0" i="0" u="none" strike="noStrike" baseline="0" dirty="0">
                <a:solidFill>
                  <a:srgbClr val="C00000"/>
                </a:solidFill>
                <a:latin typeface="Calibri" panose="020F0502020204030204" pitchFamily="34" charset="0"/>
              </a:rPr>
              <a:t> de l’application </a:t>
            </a:r>
            <a:r>
              <a:rPr lang="fr-BE" sz="3600" b="0" i="0" u="none" strike="noStrike" baseline="0" dirty="0">
                <a:solidFill>
                  <a:srgbClr val="C00000"/>
                </a:solidFill>
                <a:latin typeface="Calibri" panose="020F0502020204030204" pitchFamily="34" charset="0"/>
              </a:rPr>
              <a:t>:</a:t>
            </a:r>
            <a:endParaRPr lang="fr-BE" dirty="0"/>
          </a:p>
        </p:txBody>
      </p:sp>
      <p:pic>
        <p:nvPicPr>
          <p:cNvPr id="5" name="Image 4">
            <a:extLst>
              <a:ext uri="{FF2B5EF4-FFF2-40B4-BE49-F238E27FC236}">
                <a16:creationId xmlns:a16="http://schemas.microsoft.com/office/drawing/2014/main" id="{A3D78FEA-953A-45E8-801C-AED9AE9277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300" y="1539875"/>
            <a:ext cx="6629400" cy="3200400"/>
          </a:xfrm>
          <a:prstGeom prst="rect">
            <a:avLst/>
          </a:prstGeom>
        </p:spPr>
      </p:pic>
    </p:spTree>
    <p:extLst>
      <p:ext uri="{BB962C8B-B14F-4D97-AF65-F5344CB8AC3E}">
        <p14:creationId xmlns:p14="http://schemas.microsoft.com/office/powerpoint/2010/main" val="344300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A9FA6-25F1-4CE1-8F7E-37EC06078F47}"/>
              </a:ext>
            </a:extLst>
          </p:cNvPr>
          <p:cNvSpPr>
            <a:spLocks noGrp="1"/>
          </p:cNvSpPr>
          <p:nvPr>
            <p:ph type="title"/>
          </p:nvPr>
        </p:nvSpPr>
        <p:spPr>
          <a:xfrm>
            <a:off x="2755900" y="404474"/>
            <a:ext cx="9100489" cy="695960"/>
          </a:xfrm>
        </p:spPr>
        <p:txBody>
          <a:bodyPr/>
          <a:lstStyle/>
          <a:p>
            <a:r>
              <a:rPr lang="fr-FR" dirty="0"/>
              <a:t>Conclusion </a:t>
            </a:r>
            <a:endParaRPr lang="fr-BE" dirty="0"/>
          </a:p>
        </p:txBody>
      </p:sp>
      <p:sp>
        <p:nvSpPr>
          <p:cNvPr id="3" name="Espace réservé du texte 2">
            <a:extLst>
              <a:ext uri="{FF2B5EF4-FFF2-40B4-BE49-F238E27FC236}">
                <a16:creationId xmlns:a16="http://schemas.microsoft.com/office/drawing/2014/main" id="{5D3CF044-F695-4E89-AB4F-7C18167F913D}"/>
              </a:ext>
            </a:extLst>
          </p:cNvPr>
          <p:cNvSpPr>
            <a:spLocks noGrp="1"/>
          </p:cNvSpPr>
          <p:nvPr>
            <p:ph type="body" idx="1"/>
          </p:nvPr>
        </p:nvSpPr>
        <p:spPr>
          <a:xfrm>
            <a:off x="1003300" y="1616075"/>
            <a:ext cx="8610600" cy="1107996"/>
          </a:xfrm>
        </p:spPr>
        <p:txBody>
          <a:bodyPr/>
          <a:lstStyle/>
          <a:p>
            <a:r>
              <a:rPr lang="fr-FR" sz="2400" dirty="0">
                <a:latin typeface="+mj-lt"/>
              </a:rPr>
              <a:t>En final et à l’aide des résultats de cette étude, on peut déduire que le model </a:t>
            </a:r>
            <a:r>
              <a:rPr lang="fr-FR" sz="2400" b="1" dirty="0">
                <a:latin typeface="+mj-lt"/>
              </a:rPr>
              <a:t>in</a:t>
            </a:r>
            <a:r>
              <a:rPr lang="fr-FR" sz="2400" b="1" dirty="0"/>
              <a:t>ception v3</a:t>
            </a:r>
            <a:r>
              <a:rPr lang="fr-FR" sz="2400" b="1" dirty="0">
                <a:latin typeface="+mj-lt"/>
              </a:rPr>
              <a:t> </a:t>
            </a:r>
            <a:r>
              <a:rPr lang="fr-FR" sz="2400" dirty="0">
                <a:latin typeface="+mj-lt"/>
              </a:rPr>
              <a:t>est le meilleur model qu’on peut appliquer à ce  type d’imagerie.</a:t>
            </a:r>
            <a:endParaRPr lang="fr-BE" sz="2000" dirty="0">
              <a:latin typeface="+mj-lt"/>
            </a:endParaRPr>
          </a:p>
        </p:txBody>
      </p:sp>
      <p:sp>
        <p:nvSpPr>
          <p:cNvPr id="4" name="object 4">
            <a:extLst>
              <a:ext uri="{FF2B5EF4-FFF2-40B4-BE49-F238E27FC236}">
                <a16:creationId xmlns:a16="http://schemas.microsoft.com/office/drawing/2014/main" id="{F3719F09-C7D6-4CE6-9A38-6B32B8CFF0FB}"/>
              </a:ext>
            </a:extLst>
          </p:cNvPr>
          <p:cNvSpPr txBox="1">
            <a:spLocks noGrp="1"/>
          </p:cNvSpPr>
          <p:nvPr>
            <p:ph type="sldNum" sz="quarter" idx="7"/>
          </p:nvPr>
        </p:nvSpPr>
        <p:spPr>
          <a:xfrm>
            <a:off x="9785324" y="5389031"/>
            <a:ext cx="248920" cy="224154"/>
          </a:xfrm>
          <a:prstGeom prst="rect">
            <a:avLst/>
          </a:prstGeom>
        </p:spPr>
        <p:txBody>
          <a:bodyPr vert="horz" wrap="square" lIns="0" tIns="0" rIns="0" bIns="0" rtlCol="0">
            <a:spAutoFit/>
          </a:bodyPr>
          <a:lstStyle/>
          <a:p>
            <a:pPr marL="25400">
              <a:lnSpc>
                <a:spcPts val="1650"/>
              </a:lnSpc>
            </a:pPr>
            <a:fld id="{81D60167-4931-47E6-BA6A-407CBD079E47}" type="slidenum">
              <a:rPr dirty="0"/>
              <a:t>17</a:t>
            </a:fld>
            <a:endParaRPr dirty="0"/>
          </a:p>
        </p:txBody>
      </p:sp>
    </p:spTree>
    <p:extLst>
      <p:ext uri="{BB962C8B-B14F-4D97-AF65-F5344CB8AC3E}">
        <p14:creationId xmlns:p14="http://schemas.microsoft.com/office/powerpoint/2010/main" val="334845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B70E64-6038-4995-BCDE-7748899DD9E9}"/>
              </a:ext>
            </a:extLst>
          </p:cNvPr>
          <p:cNvSpPr>
            <a:spLocks noGrp="1"/>
          </p:cNvSpPr>
          <p:nvPr>
            <p:ph type="title"/>
          </p:nvPr>
        </p:nvSpPr>
        <p:spPr>
          <a:xfrm>
            <a:off x="622300" y="1972066"/>
            <a:ext cx="9100489" cy="830997"/>
          </a:xfrm>
        </p:spPr>
        <p:txBody>
          <a:bodyPr/>
          <a:lstStyle/>
          <a:p>
            <a:r>
              <a:rPr lang="fr-FR" dirty="0"/>
              <a:t>   </a:t>
            </a:r>
            <a:r>
              <a:rPr lang="fr-FR" sz="5400" dirty="0"/>
              <a:t>Merci pour votre attention </a:t>
            </a:r>
            <a:endParaRPr lang="fr-BE" dirty="0"/>
          </a:p>
        </p:txBody>
      </p:sp>
    </p:spTree>
    <p:extLst>
      <p:ext uri="{BB962C8B-B14F-4D97-AF65-F5344CB8AC3E}">
        <p14:creationId xmlns:p14="http://schemas.microsoft.com/office/powerpoint/2010/main" val="425845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747" y="404964"/>
            <a:ext cx="2872105" cy="695960"/>
          </a:xfrm>
          <a:prstGeom prst="rect">
            <a:avLst/>
          </a:prstGeom>
        </p:spPr>
        <p:txBody>
          <a:bodyPr vert="horz" wrap="square" lIns="0" tIns="12700" rIns="0" bIns="0" rtlCol="0">
            <a:spAutoFit/>
          </a:bodyPr>
          <a:lstStyle/>
          <a:p>
            <a:pPr marL="12700">
              <a:lnSpc>
                <a:spcPct val="100000"/>
              </a:lnSpc>
              <a:spcBef>
                <a:spcPts val="100"/>
              </a:spcBef>
            </a:pPr>
            <a:r>
              <a:rPr lang="fr-BE" dirty="0"/>
              <a:t>PLAN</a:t>
            </a:r>
            <a:endParaRPr dirty="0"/>
          </a:p>
        </p:txBody>
      </p:sp>
      <p:sp>
        <p:nvSpPr>
          <p:cNvPr id="5" name="object 5"/>
          <p:cNvSpPr txBox="1"/>
          <p:nvPr/>
        </p:nvSpPr>
        <p:spPr>
          <a:xfrm>
            <a:off x="2905823" y="1758869"/>
            <a:ext cx="1776095" cy="299720"/>
          </a:xfrm>
          <a:prstGeom prst="rect">
            <a:avLst/>
          </a:prstGeom>
        </p:spPr>
        <p:txBody>
          <a:bodyPr vert="horz" wrap="square" lIns="0" tIns="12700" rIns="0" bIns="0" rtlCol="0">
            <a:spAutoFit/>
          </a:bodyPr>
          <a:lstStyle/>
          <a:p>
            <a:pPr marL="12700">
              <a:lnSpc>
                <a:spcPct val="100000"/>
              </a:lnSpc>
              <a:spcBef>
                <a:spcPts val="100"/>
              </a:spcBef>
            </a:pPr>
            <a:r>
              <a:rPr lang="fr-BE" sz="1800" spc="5" dirty="0">
                <a:solidFill>
                  <a:srgbClr val="FFFFFF"/>
                </a:solidFill>
                <a:latin typeface="Arial"/>
                <a:cs typeface="Arial"/>
              </a:rPr>
              <a:t>I</a:t>
            </a:r>
            <a:r>
              <a:rPr lang="fr-BE" sz="1800" spc="-10" dirty="0">
                <a:solidFill>
                  <a:srgbClr val="FFFFFF"/>
                </a:solidFill>
                <a:latin typeface="Arial"/>
                <a:cs typeface="Arial"/>
              </a:rPr>
              <a:t>N</a:t>
            </a:r>
            <a:r>
              <a:rPr lang="fr-BE" sz="1800" spc="-5" dirty="0">
                <a:solidFill>
                  <a:srgbClr val="FFFFFF"/>
                </a:solidFill>
                <a:latin typeface="Arial"/>
                <a:cs typeface="Arial"/>
              </a:rPr>
              <a:t>TRODU</a:t>
            </a:r>
            <a:r>
              <a:rPr lang="fr-BE" sz="1800" spc="-15" dirty="0">
                <a:solidFill>
                  <a:srgbClr val="FFFFFF"/>
                </a:solidFill>
                <a:latin typeface="Arial"/>
                <a:cs typeface="Arial"/>
              </a:rPr>
              <a:t>C</a:t>
            </a:r>
            <a:r>
              <a:rPr lang="fr-BE" sz="1800" spc="5" dirty="0">
                <a:solidFill>
                  <a:srgbClr val="FFFFFF"/>
                </a:solidFill>
                <a:latin typeface="Arial"/>
                <a:cs typeface="Arial"/>
              </a:rPr>
              <a:t>T</a:t>
            </a:r>
            <a:r>
              <a:rPr lang="fr-BE" sz="1800" spc="-5" dirty="0">
                <a:solidFill>
                  <a:srgbClr val="FFFFFF"/>
                </a:solidFill>
                <a:latin typeface="Arial"/>
                <a:cs typeface="Arial"/>
              </a:rPr>
              <a:t>ION</a:t>
            </a:r>
            <a:endParaRPr lang="fr-BE" sz="1800" dirty="0">
              <a:latin typeface="Arial"/>
              <a:cs typeface="Arial"/>
            </a:endParaRPr>
          </a:p>
        </p:txBody>
      </p:sp>
      <p:sp>
        <p:nvSpPr>
          <p:cNvPr id="22" name="object 22"/>
          <p:cNvSpPr txBox="1"/>
          <p:nvPr/>
        </p:nvSpPr>
        <p:spPr>
          <a:xfrm>
            <a:off x="3661460" y="4227749"/>
            <a:ext cx="1547495" cy="299720"/>
          </a:xfrm>
          <a:prstGeom prst="rect">
            <a:avLst/>
          </a:prstGeom>
        </p:spPr>
        <p:txBody>
          <a:bodyPr vert="horz" wrap="square" lIns="0" tIns="12700" rIns="0" bIns="0" rtlCol="0">
            <a:spAutoFit/>
          </a:bodyPr>
          <a:lstStyle/>
          <a:p>
            <a:pPr marL="12700">
              <a:lnSpc>
                <a:spcPct val="100000"/>
              </a:lnSpc>
              <a:spcBef>
                <a:spcPts val="100"/>
              </a:spcBef>
            </a:pPr>
            <a:endParaRPr lang="fr-BE" sz="1800" dirty="0">
              <a:latin typeface="Arial"/>
              <a:cs typeface="Arial"/>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dirty="0"/>
              <a:t>2</a:t>
            </a:fld>
            <a:endParaRPr dirty="0"/>
          </a:p>
        </p:txBody>
      </p:sp>
      <p:sp>
        <p:nvSpPr>
          <p:cNvPr id="29" name="object 5">
            <a:extLst>
              <a:ext uri="{FF2B5EF4-FFF2-40B4-BE49-F238E27FC236}">
                <a16:creationId xmlns:a16="http://schemas.microsoft.com/office/drawing/2014/main" id="{38D8FC77-DAFD-4667-B492-30E8068D907D}"/>
              </a:ext>
            </a:extLst>
          </p:cNvPr>
          <p:cNvSpPr txBox="1"/>
          <p:nvPr/>
        </p:nvSpPr>
        <p:spPr>
          <a:xfrm>
            <a:off x="3517900" y="4239268"/>
            <a:ext cx="1776095" cy="299720"/>
          </a:xfrm>
          <a:prstGeom prst="rect">
            <a:avLst/>
          </a:prstGeom>
        </p:spPr>
        <p:txBody>
          <a:bodyPr vert="horz" wrap="square" lIns="0" tIns="12700" rIns="0" bIns="0" rtlCol="0">
            <a:spAutoFit/>
          </a:bodyPr>
          <a:lstStyle/>
          <a:p>
            <a:pPr marL="12700">
              <a:lnSpc>
                <a:spcPct val="100000"/>
              </a:lnSpc>
              <a:spcBef>
                <a:spcPts val="100"/>
              </a:spcBef>
            </a:pPr>
            <a:r>
              <a:rPr lang="fr-BE" sz="1800" spc="5" dirty="0">
                <a:solidFill>
                  <a:srgbClr val="FFFFFF"/>
                </a:solidFill>
                <a:latin typeface="Arial"/>
                <a:cs typeface="Arial"/>
              </a:rPr>
              <a:t>I</a:t>
            </a:r>
            <a:r>
              <a:rPr lang="fr-BE" sz="1800" spc="-10" dirty="0">
                <a:solidFill>
                  <a:srgbClr val="FFFFFF"/>
                </a:solidFill>
                <a:latin typeface="Arial"/>
                <a:cs typeface="Arial"/>
              </a:rPr>
              <a:t>N</a:t>
            </a:r>
            <a:r>
              <a:rPr lang="fr-BE" sz="1800" spc="-5" dirty="0">
                <a:solidFill>
                  <a:srgbClr val="FFFFFF"/>
                </a:solidFill>
                <a:latin typeface="Arial"/>
                <a:cs typeface="Arial"/>
              </a:rPr>
              <a:t>TRODU</a:t>
            </a:r>
            <a:r>
              <a:rPr lang="fr-BE" sz="1800" spc="-15" dirty="0">
                <a:solidFill>
                  <a:srgbClr val="FFFFFF"/>
                </a:solidFill>
                <a:latin typeface="Arial"/>
                <a:cs typeface="Arial"/>
              </a:rPr>
              <a:t>C</a:t>
            </a:r>
            <a:r>
              <a:rPr lang="fr-BE" sz="1800" spc="5" dirty="0">
                <a:solidFill>
                  <a:srgbClr val="FFFFFF"/>
                </a:solidFill>
                <a:latin typeface="Arial"/>
                <a:cs typeface="Arial"/>
              </a:rPr>
              <a:t>T</a:t>
            </a:r>
            <a:r>
              <a:rPr lang="fr-BE" sz="1800" spc="-5" dirty="0">
                <a:solidFill>
                  <a:srgbClr val="FFFFFF"/>
                </a:solidFill>
                <a:latin typeface="Arial"/>
                <a:cs typeface="Arial"/>
              </a:rPr>
              <a:t>ION</a:t>
            </a:r>
            <a:endParaRPr lang="fr-BE" sz="1800" dirty="0">
              <a:latin typeface="Arial"/>
              <a:cs typeface="Arial"/>
            </a:endParaRPr>
          </a:p>
        </p:txBody>
      </p:sp>
      <p:sp>
        <p:nvSpPr>
          <p:cNvPr id="30" name="Espace réservé du contenu 2">
            <a:extLst>
              <a:ext uri="{FF2B5EF4-FFF2-40B4-BE49-F238E27FC236}">
                <a16:creationId xmlns:a16="http://schemas.microsoft.com/office/drawing/2014/main" id="{8FE45455-3A37-4FCD-86C6-C1FE6B5D64D9}"/>
              </a:ext>
            </a:extLst>
          </p:cNvPr>
          <p:cNvSpPr txBox="1">
            <a:spLocks/>
          </p:cNvSpPr>
          <p:nvPr/>
        </p:nvSpPr>
        <p:spPr>
          <a:xfrm>
            <a:off x="1174474" y="1450830"/>
            <a:ext cx="8915400" cy="3039294"/>
          </a:xfrm>
          <a:prstGeom prst="rect">
            <a:avLst/>
          </a:prstGeom>
        </p:spPr>
        <p:txBody>
          <a:bodyPr wrap="square" lIns="0" tIns="0" rIns="0" bIns="0">
            <a:spAutoFit/>
          </a:bodyPr>
          <a:lstStyle>
            <a:lvl1pPr marL="0">
              <a:defRPr sz="115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v"/>
            </a:pPr>
            <a:r>
              <a:rPr lang="fr-FR" sz="2800" b="1" kern="0" dirty="0"/>
              <a:t>Introduction</a:t>
            </a:r>
          </a:p>
          <a:p>
            <a:pPr marL="457200" indent="-457200">
              <a:buFont typeface="Wingdings" panose="05000000000000000000" pitchFamily="2" charset="2"/>
              <a:buChar char="v"/>
            </a:pPr>
            <a:r>
              <a:rPr lang="fr-FR" sz="2800" b="1" kern="0" dirty="0"/>
              <a:t>Description des données</a:t>
            </a:r>
          </a:p>
          <a:p>
            <a:pPr marL="457200" indent="-457200">
              <a:buFont typeface="Wingdings" panose="05000000000000000000" pitchFamily="2" charset="2"/>
              <a:buChar char="v"/>
            </a:pPr>
            <a:r>
              <a:rPr lang="fr-FR" sz="2800" b="1" kern="0" dirty="0"/>
              <a:t>Architecture et Transfert Learning</a:t>
            </a:r>
          </a:p>
          <a:p>
            <a:pPr marL="457200" indent="-457200">
              <a:buFont typeface="Wingdings" panose="05000000000000000000" pitchFamily="2" charset="2"/>
              <a:buChar char="v"/>
            </a:pPr>
            <a:r>
              <a:rPr lang="fr-FR" sz="2800" b="1" kern="0" dirty="0"/>
              <a:t>Résultat</a:t>
            </a:r>
          </a:p>
          <a:p>
            <a:pPr marL="457200" indent="-457200">
              <a:buFont typeface="Wingdings" panose="05000000000000000000" pitchFamily="2" charset="2"/>
              <a:buChar char="v"/>
            </a:pPr>
            <a:r>
              <a:rPr lang="fr-FR" sz="2800" b="1" kern="0" dirty="0"/>
              <a:t>Présentation de l’application </a:t>
            </a:r>
            <a:endParaRPr lang="fr-FR" sz="3450" b="1" kern="0" dirty="0"/>
          </a:p>
          <a:p>
            <a:pPr marL="457200" indent="-457200">
              <a:buFont typeface="Wingdings" panose="05000000000000000000" pitchFamily="2" charset="2"/>
              <a:buChar char="v"/>
            </a:pPr>
            <a:r>
              <a:rPr lang="fr-FR" sz="2800" b="1" kern="0" dirty="0"/>
              <a:t>Conclusion</a:t>
            </a:r>
          </a:p>
          <a:p>
            <a:endParaRPr lang="fr-MA" kern="0" dirty="0"/>
          </a:p>
          <a:p>
            <a:endParaRPr lang="fr-FR"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1700" y="408211"/>
            <a:ext cx="4303395" cy="443711"/>
          </a:xfrm>
          <a:prstGeom prst="rect">
            <a:avLst/>
          </a:prstGeom>
        </p:spPr>
        <p:txBody>
          <a:bodyPr vert="horz" wrap="square" lIns="0" tIns="12700" rIns="0" bIns="0" rtlCol="0">
            <a:spAutoFit/>
          </a:bodyPr>
          <a:lstStyle/>
          <a:p>
            <a:pPr marL="12700">
              <a:lnSpc>
                <a:spcPct val="100000"/>
              </a:lnSpc>
              <a:spcBef>
                <a:spcPts val="100"/>
              </a:spcBef>
            </a:pPr>
            <a:r>
              <a:rPr sz="2800" spc="-5" dirty="0"/>
              <a:t>INTRODUCTION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dirty="0"/>
              <a:t>3</a:t>
            </a:fld>
            <a:endParaRPr dirty="0"/>
          </a:p>
        </p:txBody>
      </p:sp>
      <p:pic>
        <p:nvPicPr>
          <p:cNvPr id="6" name="Picture 2">
            <a:extLst>
              <a:ext uri="{FF2B5EF4-FFF2-40B4-BE49-F238E27FC236}">
                <a16:creationId xmlns:a16="http://schemas.microsoft.com/office/drawing/2014/main" id="{E2BACCD5-DFEB-4373-8574-A1A6A01E19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746500" y="991504"/>
            <a:ext cx="2248016" cy="1371600"/>
          </a:xfrm>
          <a:prstGeom prst="ellipse">
            <a:avLst/>
          </a:prstGeom>
        </p:spPr>
      </p:pic>
      <p:grpSp>
        <p:nvGrpSpPr>
          <p:cNvPr id="7" name="Group 26">
            <a:extLst>
              <a:ext uri="{FF2B5EF4-FFF2-40B4-BE49-F238E27FC236}">
                <a16:creationId xmlns:a16="http://schemas.microsoft.com/office/drawing/2014/main" id="{5706A979-E210-423B-8D51-BB249134D4CA}"/>
              </a:ext>
            </a:extLst>
          </p:cNvPr>
          <p:cNvGrpSpPr/>
          <p:nvPr/>
        </p:nvGrpSpPr>
        <p:grpSpPr>
          <a:xfrm>
            <a:off x="1646099" y="2682875"/>
            <a:ext cx="6791601" cy="1843857"/>
            <a:chOff x="2795390" y="3874286"/>
            <a:chExt cx="6791601" cy="1843857"/>
          </a:xfrm>
        </p:grpSpPr>
        <p:sp>
          <p:nvSpPr>
            <p:cNvPr id="8" name="TextBox 20">
              <a:extLst>
                <a:ext uri="{FF2B5EF4-FFF2-40B4-BE49-F238E27FC236}">
                  <a16:creationId xmlns:a16="http://schemas.microsoft.com/office/drawing/2014/main" id="{0C4389E7-2D24-4861-B7C5-B36547880A25}"/>
                </a:ext>
              </a:extLst>
            </p:cNvPr>
            <p:cNvSpPr txBox="1"/>
            <p:nvPr/>
          </p:nvSpPr>
          <p:spPr>
            <a:xfrm>
              <a:off x="4168472" y="3874286"/>
              <a:ext cx="4045435" cy="584775"/>
            </a:xfrm>
            <a:prstGeom prst="rect">
              <a:avLst/>
            </a:prstGeom>
            <a:noFill/>
          </p:spPr>
          <p:txBody>
            <a:bodyPr wrap="square" rtlCol="0">
              <a:spAutoFit/>
            </a:bodyPr>
            <a:lstStyle/>
            <a:p>
              <a:pPr algn="ctr"/>
              <a:r>
                <a:rPr lang="en-US" sz="3200" dirty="0">
                  <a:solidFill>
                    <a:schemeClr val="accent1">
                      <a:lumMod val="75000"/>
                    </a:schemeClr>
                  </a:solidFill>
                  <a:latin typeface="Tw Cen MT" panose="020B0602020104020603" pitchFamily="34" charset="0"/>
                </a:rPr>
                <a:t>Pneumonia</a:t>
              </a:r>
            </a:p>
          </p:txBody>
        </p:sp>
        <p:sp>
          <p:nvSpPr>
            <p:cNvPr id="9" name="TextBox 25">
              <a:extLst>
                <a:ext uri="{FF2B5EF4-FFF2-40B4-BE49-F238E27FC236}">
                  <a16:creationId xmlns:a16="http://schemas.microsoft.com/office/drawing/2014/main" id="{1C779E2B-F8E4-49F9-BD32-6EB5FAE48922}"/>
                </a:ext>
              </a:extLst>
            </p:cNvPr>
            <p:cNvSpPr txBox="1"/>
            <p:nvPr/>
          </p:nvSpPr>
          <p:spPr>
            <a:xfrm>
              <a:off x="2795390" y="4517814"/>
              <a:ext cx="6791601" cy="1200329"/>
            </a:xfrm>
            <a:prstGeom prst="rect">
              <a:avLst/>
            </a:prstGeom>
            <a:noFill/>
          </p:spPr>
          <p:txBody>
            <a:bodyPr wrap="square" rtlCol="0">
              <a:spAutoFit/>
            </a:bodyPr>
            <a:lstStyle/>
            <a:p>
              <a:pPr algn="ctr"/>
              <a:r>
                <a:rPr lang="fr-FR" sz="2400" dirty="0">
                  <a:solidFill>
                    <a:schemeClr val="tx1">
                      <a:lumMod val="95000"/>
                      <a:lumOff val="5000"/>
                    </a:schemeClr>
                  </a:solidFill>
                  <a:latin typeface="+mj-lt"/>
                </a:rPr>
                <a:t>La pneumonie est une affection inflammatoire du poumon qui affecte principalement les petits sacs aériens appelés alvéoles</a:t>
              </a:r>
              <a:r>
                <a:rPr lang="fr-FR" sz="2400" dirty="0">
                  <a:solidFill>
                    <a:schemeClr val="bg1">
                      <a:lumMod val="65000"/>
                    </a:schemeClr>
                  </a:solidFill>
                  <a:latin typeface="+mj-lt"/>
                </a:rPr>
                <a:t>.</a:t>
              </a:r>
              <a:endParaRPr lang="en-US" sz="2400" dirty="0">
                <a:solidFill>
                  <a:schemeClr val="bg1">
                    <a:lumMod val="65000"/>
                  </a:schemeClr>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6926E-47CA-40FD-9A1C-3BA0731EEE4E}"/>
              </a:ext>
            </a:extLst>
          </p:cNvPr>
          <p:cNvSpPr>
            <a:spLocks noGrp="1"/>
          </p:cNvSpPr>
          <p:nvPr>
            <p:ph type="title"/>
          </p:nvPr>
        </p:nvSpPr>
        <p:spPr>
          <a:xfrm>
            <a:off x="3441701" y="410410"/>
            <a:ext cx="2971800" cy="695960"/>
          </a:xfrm>
        </p:spPr>
        <p:txBody>
          <a:bodyPr/>
          <a:lstStyle/>
          <a:p>
            <a:r>
              <a:rPr lang="fr-BE" dirty="0"/>
              <a:t>Objectifs </a:t>
            </a:r>
          </a:p>
        </p:txBody>
      </p:sp>
      <p:sp>
        <p:nvSpPr>
          <p:cNvPr id="3" name="Espace réservé du texte 2">
            <a:extLst>
              <a:ext uri="{FF2B5EF4-FFF2-40B4-BE49-F238E27FC236}">
                <a16:creationId xmlns:a16="http://schemas.microsoft.com/office/drawing/2014/main" id="{DD0E36BF-2192-45F3-9ACB-8BF58E848DAC}"/>
              </a:ext>
            </a:extLst>
          </p:cNvPr>
          <p:cNvSpPr>
            <a:spLocks noGrp="1"/>
          </p:cNvSpPr>
          <p:nvPr>
            <p:ph type="body" idx="1"/>
          </p:nvPr>
        </p:nvSpPr>
        <p:spPr>
          <a:xfrm>
            <a:off x="469900" y="1961959"/>
            <a:ext cx="8089569" cy="1746632"/>
          </a:xfrm>
        </p:spPr>
        <p:txBody>
          <a:bodyPr/>
          <a:lstStyle/>
          <a:p>
            <a:pPr marL="285750" indent="-285750" algn="ctr">
              <a:buFont typeface="Wingdings" panose="05000000000000000000" pitchFamily="2" charset="2"/>
              <a:buChar char="v"/>
            </a:pPr>
            <a:r>
              <a:rPr lang="fr-FR" sz="1800" b="1" dirty="0">
                <a:solidFill>
                  <a:schemeClr val="tx1">
                    <a:lumMod val="95000"/>
                    <a:lumOff val="5000"/>
                  </a:schemeClr>
                </a:solidFill>
                <a:latin typeface="+mj-lt"/>
              </a:rPr>
              <a:t>L’étude de l’efficacité des réseaux de neurones pour cette problématique</a:t>
            </a:r>
          </a:p>
          <a:p>
            <a:pPr marL="171450" indent="-171450" algn="ctr">
              <a:buFont typeface="Wingdings" panose="05000000000000000000" pitchFamily="2" charset="2"/>
              <a:buChar char="v"/>
            </a:pPr>
            <a:endParaRPr lang="fr-FR" sz="1200" b="1" dirty="0">
              <a:solidFill>
                <a:srgbClr val="173D6B"/>
              </a:solidFill>
              <a:latin typeface="Tw Cen MT" panose="020B0602020104020603" pitchFamily="34" charset="0"/>
            </a:endParaRPr>
          </a:p>
          <a:p>
            <a:pPr marL="171450" indent="-171450" algn="ctr">
              <a:buFont typeface="Wingdings" panose="05000000000000000000" pitchFamily="2" charset="2"/>
              <a:buChar char="v"/>
            </a:pPr>
            <a:endParaRPr lang="fr-FR" sz="1200" b="1" dirty="0">
              <a:solidFill>
                <a:srgbClr val="173D6B"/>
              </a:solidFill>
              <a:latin typeface="Tw Cen MT" panose="020B0602020104020603" pitchFamily="34" charset="0"/>
            </a:endParaRPr>
          </a:p>
          <a:p>
            <a:pPr marL="171450" indent="-171450" algn="ctr">
              <a:buFont typeface="Wingdings" panose="05000000000000000000" pitchFamily="2" charset="2"/>
              <a:buChar char="v"/>
            </a:pPr>
            <a:endParaRPr lang="fr-FR" sz="1200" b="1" dirty="0">
              <a:solidFill>
                <a:srgbClr val="173D6B"/>
              </a:solidFill>
              <a:latin typeface="Tw Cen MT" panose="020B0602020104020603" pitchFamily="34" charset="0"/>
            </a:endParaRPr>
          </a:p>
          <a:p>
            <a:pPr marL="171450" indent="-171450" algn="ctr">
              <a:buFont typeface="Wingdings" panose="05000000000000000000" pitchFamily="2" charset="2"/>
              <a:buChar char="v"/>
            </a:pPr>
            <a:endParaRPr lang="fr-FR" sz="1200" b="1" dirty="0">
              <a:solidFill>
                <a:srgbClr val="173D6B"/>
              </a:solidFill>
              <a:latin typeface="Tw Cen MT" panose="020B0602020104020603" pitchFamily="34" charset="0"/>
            </a:endParaRPr>
          </a:p>
          <a:p>
            <a:pPr marL="171450" indent="-171450" algn="ctr">
              <a:buFont typeface="Wingdings" panose="05000000000000000000" pitchFamily="2" charset="2"/>
              <a:buChar char="v"/>
            </a:pPr>
            <a:endParaRPr lang="fr-FR" sz="1200" b="1" dirty="0">
              <a:solidFill>
                <a:srgbClr val="173D6B"/>
              </a:solidFill>
              <a:latin typeface="Tw Cen MT" panose="020B0602020104020603" pitchFamily="34" charset="0"/>
            </a:endParaRPr>
          </a:p>
          <a:p>
            <a:pPr marL="171450" indent="-171450" algn="ctr">
              <a:buFont typeface="Wingdings" panose="05000000000000000000" pitchFamily="2" charset="2"/>
              <a:buChar char="v"/>
            </a:pPr>
            <a:endParaRPr lang="fr-FR" sz="1200" b="1" dirty="0">
              <a:solidFill>
                <a:srgbClr val="173D6B"/>
              </a:solidFill>
              <a:latin typeface="Tw Cen MT" panose="020B0602020104020603" pitchFamily="34" charset="0"/>
            </a:endParaRPr>
          </a:p>
          <a:p>
            <a:pPr marL="171450" indent="-171450" algn="ctr">
              <a:buFont typeface="Wingdings" panose="05000000000000000000" pitchFamily="2" charset="2"/>
              <a:buChar char="v"/>
            </a:pPr>
            <a:endParaRPr lang="en-US" sz="1200" b="1" dirty="0">
              <a:solidFill>
                <a:srgbClr val="173D6B"/>
              </a:solidFill>
              <a:latin typeface="Tw Cen MT" panose="020B0602020104020603" pitchFamily="34" charset="0"/>
            </a:endParaRPr>
          </a:p>
          <a:p>
            <a:pPr marL="171450" indent="-171450">
              <a:buFont typeface="Wingdings" panose="05000000000000000000" pitchFamily="2" charset="2"/>
              <a:buChar char="v"/>
            </a:pPr>
            <a:endParaRPr lang="fr-BE" dirty="0"/>
          </a:p>
        </p:txBody>
      </p:sp>
      <p:sp>
        <p:nvSpPr>
          <p:cNvPr id="4" name="TextBox 83">
            <a:extLst>
              <a:ext uri="{FF2B5EF4-FFF2-40B4-BE49-F238E27FC236}">
                <a16:creationId xmlns:a16="http://schemas.microsoft.com/office/drawing/2014/main" id="{19958F9F-2FE2-4254-88F5-947BCD4AF1C8}"/>
              </a:ext>
            </a:extLst>
          </p:cNvPr>
          <p:cNvSpPr txBox="1"/>
          <p:nvPr/>
        </p:nvSpPr>
        <p:spPr>
          <a:xfrm>
            <a:off x="666584" y="2650609"/>
            <a:ext cx="7993602" cy="369332"/>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mj-lt"/>
              </a:rPr>
              <a:t>Aider les spécialistes de la santé a diagnostiqué la pneumonie plus facilement.</a:t>
            </a:r>
            <a:endParaRPr lang="en-US" b="1" dirty="0">
              <a:solidFill>
                <a:schemeClr val="tx1">
                  <a:lumMod val="95000"/>
                  <a:lumOff val="5000"/>
                </a:schemeClr>
              </a:solidFill>
              <a:latin typeface="+mj-lt"/>
            </a:endParaRPr>
          </a:p>
        </p:txBody>
      </p:sp>
      <p:sp>
        <p:nvSpPr>
          <p:cNvPr id="5" name="TextBox 90">
            <a:extLst>
              <a:ext uri="{FF2B5EF4-FFF2-40B4-BE49-F238E27FC236}">
                <a16:creationId xmlns:a16="http://schemas.microsoft.com/office/drawing/2014/main" id="{53156857-8F4F-4D41-9AB4-E868144CBA07}"/>
              </a:ext>
            </a:extLst>
          </p:cNvPr>
          <p:cNvSpPr txBox="1"/>
          <p:nvPr/>
        </p:nvSpPr>
        <p:spPr>
          <a:xfrm>
            <a:off x="666584" y="3272565"/>
            <a:ext cx="7086600" cy="369332"/>
          </a:xfrm>
          <a:prstGeom prst="rect">
            <a:avLst/>
          </a:prstGeom>
          <a:noFill/>
        </p:spPr>
        <p:txBody>
          <a:bodyPr wrap="square" rtlCol="0">
            <a:spAutoFit/>
          </a:bodyPr>
          <a:lstStyle/>
          <a:p>
            <a:pPr marL="285750" indent="-285750" algn="ctr">
              <a:buFont typeface="Wingdings" panose="05000000000000000000" pitchFamily="2" charset="2"/>
              <a:buChar char="v"/>
            </a:pPr>
            <a:r>
              <a:rPr lang="fr-FR" b="1" dirty="0">
                <a:solidFill>
                  <a:schemeClr val="tx1">
                    <a:lumMod val="95000"/>
                    <a:lumOff val="5000"/>
                  </a:schemeClr>
                </a:solidFill>
                <a:latin typeface="+mj-lt"/>
              </a:rPr>
              <a:t>Adopter le meilleur model utiliser pour la détection de pneumonie . </a:t>
            </a:r>
            <a:endParaRPr lang="en-US" b="1" dirty="0">
              <a:solidFill>
                <a:schemeClr val="tx1">
                  <a:lumMod val="95000"/>
                  <a:lumOff val="5000"/>
                </a:schemeClr>
              </a:solidFill>
              <a:latin typeface="+mj-lt"/>
            </a:endParaRPr>
          </a:p>
        </p:txBody>
      </p:sp>
      <p:sp>
        <p:nvSpPr>
          <p:cNvPr id="6" name="object 4">
            <a:extLst>
              <a:ext uri="{FF2B5EF4-FFF2-40B4-BE49-F238E27FC236}">
                <a16:creationId xmlns:a16="http://schemas.microsoft.com/office/drawing/2014/main" id="{F9911D00-0B43-4B7E-8376-67CBCA250955}"/>
              </a:ext>
            </a:extLst>
          </p:cNvPr>
          <p:cNvSpPr txBox="1">
            <a:spLocks noGrp="1"/>
          </p:cNvSpPr>
          <p:nvPr>
            <p:ph type="sldNum" sz="quarter" idx="7"/>
          </p:nvPr>
        </p:nvSpPr>
        <p:spPr>
          <a:xfrm>
            <a:off x="9785324" y="5389031"/>
            <a:ext cx="248920" cy="224154"/>
          </a:xfrm>
          <a:prstGeom prst="rect">
            <a:avLst/>
          </a:prstGeom>
        </p:spPr>
        <p:txBody>
          <a:bodyPr vert="horz" wrap="square" lIns="0" tIns="0" rIns="0" bIns="0" rtlCol="0">
            <a:spAutoFit/>
          </a:bodyPr>
          <a:lstStyle/>
          <a:p>
            <a:pPr marL="25400">
              <a:lnSpc>
                <a:spcPts val="1650"/>
              </a:lnSpc>
            </a:pPr>
            <a:fld id="{81D60167-4931-47E6-BA6A-407CBD079E47}" type="slidenum">
              <a:rPr dirty="0"/>
              <a:t>4</a:t>
            </a:fld>
            <a:endParaRPr dirty="0"/>
          </a:p>
        </p:txBody>
      </p:sp>
    </p:spTree>
    <p:extLst>
      <p:ext uri="{BB962C8B-B14F-4D97-AF65-F5344CB8AC3E}">
        <p14:creationId xmlns:p14="http://schemas.microsoft.com/office/powerpoint/2010/main" val="188020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39903-7B42-4D8F-AD2D-0E12C6013BF3}"/>
              </a:ext>
            </a:extLst>
          </p:cNvPr>
          <p:cNvSpPr>
            <a:spLocks noGrp="1"/>
          </p:cNvSpPr>
          <p:nvPr>
            <p:ph type="title"/>
          </p:nvPr>
        </p:nvSpPr>
        <p:spPr>
          <a:xfrm>
            <a:off x="1079500" y="365359"/>
            <a:ext cx="9100489" cy="553998"/>
          </a:xfrm>
        </p:spPr>
        <p:txBody>
          <a:bodyPr/>
          <a:lstStyle/>
          <a:p>
            <a:r>
              <a:rPr lang="fr-FR" sz="3600" dirty="0"/>
              <a:t>Architecture CNN  et Transfert </a:t>
            </a:r>
            <a:r>
              <a:rPr lang="fr-FR" sz="3600" dirty="0" err="1"/>
              <a:t>learning</a:t>
            </a:r>
            <a:endParaRPr lang="fr-BE" sz="3600" dirty="0"/>
          </a:p>
        </p:txBody>
      </p:sp>
      <p:sp>
        <p:nvSpPr>
          <p:cNvPr id="3" name="Espace réservé du texte 2">
            <a:extLst>
              <a:ext uri="{FF2B5EF4-FFF2-40B4-BE49-F238E27FC236}">
                <a16:creationId xmlns:a16="http://schemas.microsoft.com/office/drawing/2014/main" id="{40BD9C88-C852-48C7-B811-61380AB423FE}"/>
              </a:ext>
            </a:extLst>
          </p:cNvPr>
          <p:cNvSpPr>
            <a:spLocks noGrp="1"/>
          </p:cNvSpPr>
          <p:nvPr>
            <p:ph type="body" idx="1"/>
          </p:nvPr>
        </p:nvSpPr>
        <p:spPr>
          <a:xfrm>
            <a:off x="469900" y="1311275"/>
            <a:ext cx="8089569" cy="669414"/>
          </a:xfrm>
        </p:spPr>
        <p:txBody>
          <a:bodyPr/>
          <a:lstStyle/>
          <a:p>
            <a:pPr algn="ctr"/>
            <a:r>
              <a:rPr lang="fr-FR" sz="1600" dirty="0">
                <a:solidFill>
                  <a:schemeClr val="tx1">
                    <a:lumMod val="95000"/>
                    <a:lumOff val="5000"/>
                  </a:schemeClr>
                </a:solidFill>
                <a:latin typeface="+mj-lt"/>
                <a:cs typeface="Times New Roman" panose="02020603050405020304" pitchFamily="18" charset="0"/>
              </a:rPr>
              <a:t>Les réseaux de neurones convolutifs sont à ce jour les modèles les plus performants pour classer des images. </a:t>
            </a:r>
          </a:p>
          <a:p>
            <a:endParaRPr lang="fr-BE" dirty="0"/>
          </a:p>
        </p:txBody>
      </p:sp>
      <p:pic>
        <p:nvPicPr>
          <p:cNvPr id="6" name="Image 5">
            <a:extLst>
              <a:ext uri="{FF2B5EF4-FFF2-40B4-BE49-F238E27FC236}">
                <a16:creationId xmlns:a16="http://schemas.microsoft.com/office/drawing/2014/main" id="{DB4A8CEC-0ECE-4A02-B58D-7074ECE54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149" y="1616075"/>
            <a:ext cx="6839301" cy="1803493"/>
          </a:xfrm>
          <a:prstGeom prst="rect">
            <a:avLst/>
          </a:prstGeom>
        </p:spPr>
      </p:pic>
      <p:sp>
        <p:nvSpPr>
          <p:cNvPr id="7" name="ZoneTexte 6">
            <a:extLst>
              <a:ext uri="{FF2B5EF4-FFF2-40B4-BE49-F238E27FC236}">
                <a16:creationId xmlns:a16="http://schemas.microsoft.com/office/drawing/2014/main" id="{C9214D66-A902-45CB-B65A-B0626B505F53}"/>
              </a:ext>
            </a:extLst>
          </p:cNvPr>
          <p:cNvSpPr txBox="1"/>
          <p:nvPr/>
        </p:nvSpPr>
        <p:spPr>
          <a:xfrm>
            <a:off x="466034" y="3675920"/>
            <a:ext cx="9528865" cy="1600438"/>
          </a:xfrm>
          <a:prstGeom prst="rect">
            <a:avLst/>
          </a:prstGeom>
          <a:noFill/>
        </p:spPr>
        <p:txBody>
          <a:bodyPr wrap="square" rtlCol="0">
            <a:spAutoFit/>
          </a:bodyPr>
          <a:lstStyle/>
          <a:p>
            <a:r>
              <a:rPr lang="fr-FR" sz="1600" b="1" dirty="0">
                <a:solidFill>
                  <a:schemeClr val="tx1">
                    <a:lumMod val="95000"/>
                    <a:lumOff val="5000"/>
                  </a:schemeClr>
                </a:solidFill>
                <a:latin typeface="+mj-lt"/>
              </a:rPr>
              <a:t>Transfert Learning : </a:t>
            </a:r>
            <a:r>
              <a:rPr lang="fr-FR" sz="1600" b="0" i="0" u="none" strike="noStrike" baseline="0" dirty="0">
                <a:solidFill>
                  <a:srgbClr val="000000"/>
                </a:solidFill>
                <a:latin typeface="+mj-lt"/>
              </a:rPr>
              <a:t>est une technique qui réutilise le modèle d'apprentissage en profondeur fini dans une autre tâche plus spécifique. </a:t>
            </a:r>
          </a:p>
          <a:p>
            <a:endParaRPr lang="fr-FR" sz="1600" dirty="0">
              <a:solidFill>
                <a:schemeClr val="tx1">
                  <a:lumMod val="95000"/>
                  <a:lumOff val="5000"/>
                </a:schemeClr>
              </a:solidFill>
              <a:latin typeface="+mj-lt"/>
            </a:endParaRPr>
          </a:p>
          <a:p>
            <a:r>
              <a:rPr lang="fr-FR" sz="1600" b="0" i="0" u="none" strike="noStrike" dirty="0">
                <a:solidFill>
                  <a:schemeClr val="tx1">
                    <a:lumMod val="95000"/>
                    <a:lumOff val="5000"/>
                  </a:schemeClr>
                </a:solidFill>
                <a:effectLst/>
                <a:latin typeface="+mj-lt"/>
              </a:rPr>
              <a:t>Dans ce  projet j’ai  utilisé  </a:t>
            </a:r>
            <a:r>
              <a:rPr lang="fr-FR" sz="1600" dirty="0">
                <a:solidFill>
                  <a:schemeClr val="tx1">
                    <a:lumMod val="95000"/>
                    <a:lumOff val="5000"/>
                  </a:schemeClr>
                </a:solidFill>
                <a:latin typeface="+mj-lt"/>
              </a:rPr>
              <a:t>l’architecture de </a:t>
            </a:r>
            <a:r>
              <a:rPr lang="fr-FR" sz="1600" b="0" i="0" u="none" strike="noStrike" dirty="0">
                <a:solidFill>
                  <a:schemeClr val="tx1">
                    <a:lumMod val="95000"/>
                    <a:lumOff val="5000"/>
                  </a:schemeClr>
                </a:solidFill>
                <a:effectLst/>
                <a:latin typeface="+mj-lt"/>
              </a:rPr>
              <a:t>CNN et Transfert </a:t>
            </a:r>
            <a:r>
              <a:rPr lang="fr-FR" sz="1600" b="0" i="0" u="none" strike="noStrike" dirty="0" err="1">
                <a:solidFill>
                  <a:schemeClr val="tx1">
                    <a:lumMod val="95000"/>
                    <a:lumOff val="5000"/>
                  </a:schemeClr>
                </a:solidFill>
                <a:effectLst/>
                <a:latin typeface="+mj-lt"/>
              </a:rPr>
              <a:t>learning</a:t>
            </a:r>
            <a:r>
              <a:rPr lang="fr-FR" sz="1600" b="0" i="0" u="none" strike="noStrike" dirty="0">
                <a:solidFill>
                  <a:schemeClr val="tx1">
                    <a:lumMod val="95000"/>
                    <a:lumOff val="5000"/>
                  </a:schemeClr>
                </a:solidFill>
                <a:effectLst/>
                <a:latin typeface="+mj-lt"/>
              </a:rPr>
              <a:t> appliqué par le </a:t>
            </a:r>
            <a:r>
              <a:rPr lang="fr-FR" b="1" dirty="0">
                <a:solidFill>
                  <a:schemeClr val="tx1">
                    <a:lumMod val="95000"/>
                    <a:lumOff val="5000"/>
                  </a:schemeClr>
                </a:solidFill>
                <a:latin typeface="+mj-lt"/>
              </a:rPr>
              <a:t>VGG-16 et </a:t>
            </a:r>
            <a:r>
              <a:rPr lang="fr-FR" sz="1600" b="0" i="0" u="none" strike="noStrike" dirty="0">
                <a:solidFill>
                  <a:schemeClr val="tx1">
                    <a:lumMod val="95000"/>
                    <a:lumOff val="5000"/>
                  </a:schemeClr>
                </a:solidFill>
                <a:effectLst/>
                <a:latin typeface="+mj-lt"/>
              </a:rPr>
              <a:t> </a:t>
            </a:r>
            <a:r>
              <a:rPr lang="fr-FR" b="1" i="0" u="none" strike="noStrike" dirty="0">
                <a:solidFill>
                  <a:schemeClr val="tx1">
                    <a:lumMod val="95000"/>
                    <a:lumOff val="5000"/>
                  </a:schemeClr>
                </a:solidFill>
                <a:effectLst/>
                <a:latin typeface="+mj-lt"/>
              </a:rPr>
              <a:t>ResNet50</a:t>
            </a:r>
            <a:r>
              <a:rPr lang="fr-FR" sz="1600" b="0" i="0" u="none" strike="noStrike" dirty="0">
                <a:solidFill>
                  <a:schemeClr val="tx1">
                    <a:lumMod val="95000"/>
                    <a:lumOff val="5000"/>
                  </a:schemeClr>
                </a:solidFill>
                <a:effectLst/>
                <a:latin typeface="+mj-lt"/>
              </a:rPr>
              <a:t> .</a:t>
            </a:r>
            <a:endParaRPr lang="fr-FR" sz="1600" dirty="0">
              <a:solidFill>
                <a:schemeClr val="tx1">
                  <a:lumMod val="95000"/>
                  <a:lumOff val="5000"/>
                </a:schemeClr>
              </a:solidFill>
              <a:effectLst/>
              <a:latin typeface="+mj-lt"/>
            </a:endParaRPr>
          </a:p>
          <a:p>
            <a:endParaRPr lang="fr-FR" sz="1600" dirty="0">
              <a:solidFill>
                <a:srgbClr val="000000"/>
              </a:solidFill>
              <a:latin typeface="+mj-lt"/>
            </a:endParaRPr>
          </a:p>
          <a:p>
            <a:endParaRPr lang="fr-BE" sz="1600" dirty="0">
              <a:latin typeface="+mj-lt"/>
            </a:endParaRPr>
          </a:p>
        </p:txBody>
      </p:sp>
      <p:sp>
        <p:nvSpPr>
          <p:cNvPr id="8" name="object 4">
            <a:extLst>
              <a:ext uri="{FF2B5EF4-FFF2-40B4-BE49-F238E27FC236}">
                <a16:creationId xmlns:a16="http://schemas.microsoft.com/office/drawing/2014/main" id="{7A625D55-5CD5-457C-8235-1EC7AE8CE888}"/>
              </a:ext>
            </a:extLst>
          </p:cNvPr>
          <p:cNvSpPr txBox="1">
            <a:spLocks noGrp="1"/>
          </p:cNvSpPr>
          <p:nvPr>
            <p:ph type="sldNum" sz="quarter" idx="7"/>
          </p:nvPr>
        </p:nvSpPr>
        <p:spPr>
          <a:xfrm>
            <a:off x="9785324" y="5389031"/>
            <a:ext cx="248920" cy="224154"/>
          </a:xfrm>
          <a:prstGeom prst="rect">
            <a:avLst/>
          </a:prstGeom>
        </p:spPr>
        <p:txBody>
          <a:bodyPr vert="horz" wrap="square" lIns="0" tIns="0" rIns="0" bIns="0" rtlCol="0">
            <a:spAutoFit/>
          </a:bodyPr>
          <a:lstStyle/>
          <a:p>
            <a:pPr marL="25400">
              <a:lnSpc>
                <a:spcPts val="1650"/>
              </a:lnSpc>
            </a:pPr>
            <a:fld id="{81D60167-4931-47E6-BA6A-407CBD079E47}" type="slidenum">
              <a:rPr dirty="0"/>
              <a:t>5</a:t>
            </a:fld>
            <a:endParaRPr dirty="0"/>
          </a:p>
        </p:txBody>
      </p:sp>
    </p:spTree>
    <p:extLst>
      <p:ext uri="{BB962C8B-B14F-4D97-AF65-F5344CB8AC3E}">
        <p14:creationId xmlns:p14="http://schemas.microsoft.com/office/powerpoint/2010/main" val="16498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8E714C-87BE-4581-BA9F-9541735DBC5B}"/>
              </a:ext>
            </a:extLst>
          </p:cNvPr>
          <p:cNvSpPr>
            <a:spLocks noGrp="1"/>
          </p:cNvSpPr>
          <p:nvPr>
            <p:ph type="title"/>
          </p:nvPr>
        </p:nvSpPr>
        <p:spPr>
          <a:xfrm>
            <a:off x="1993900" y="244475"/>
            <a:ext cx="9100489" cy="1969770"/>
          </a:xfrm>
        </p:spPr>
        <p:txBody>
          <a:bodyPr/>
          <a:lstStyle/>
          <a:p>
            <a:r>
              <a:rPr lang="fr-FR" sz="3600" b="1" kern="0" dirty="0"/>
              <a:t>Description des données</a:t>
            </a:r>
            <a:br>
              <a:rPr lang="fr-FR" sz="4400" b="1" kern="0" dirty="0"/>
            </a:br>
            <a:br>
              <a:rPr lang="fr-FR" dirty="0"/>
            </a:br>
            <a:endParaRPr lang="fr-BE" dirty="0"/>
          </a:p>
        </p:txBody>
      </p:sp>
      <p:sp>
        <p:nvSpPr>
          <p:cNvPr id="7" name="Espace réservé du texte 6">
            <a:extLst>
              <a:ext uri="{FF2B5EF4-FFF2-40B4-BE49-F238E27FC236}">
                <a16:creationId xmlns:a16="http://schemas.microsoft.com/office/drawing/2014/main" id="{1915600F-0469-458C-973E-560403D44022}"/>
              </a:ext>
            </a:extLst>
          </p:cNvPr>
          <p:cNvSpPr>
            <a:spLocks noGrp="1"/>
          </p:cNvSpPr>
          <p:nvPr>
            <p:ph type="body" idx="1"/>
          </p:nvPr>
        </p:nvSpPr>
        <p:spPr>
          <a:xfrm>
            <a:off x="622300" y="832274"/>
            <a:ext cx="8089569" cy="276999"/>
          </a:xfrm>
        </p:spPr>
        <p:txBody>
          <a:bodyPr/>
          <a:lstStyle/>
          <a:p>
            <a:r>
              <a:rPr lang="fr-FR" sz="1800" b="0" i="0" u="none" strike="noStrike" baseline="0" dirty="0">
                <a:solidFill>
                  <a:srgbClr val="000000"/>
                </a:solidFill>
                <a:latin typeface="Calibri" panose="020F0502020204030204" pitchFamily="34" charset="0"/>
              </a:rPr>
              <a:t>Les données ont été divisées en données d’entraînement, de validation et de test:</a:t>
            </a:r>
            <a:endParaRPr lang="fr-BE" dirty="0"/>
          </a:p>
        </p:txBody>
      </p:sp>
      <p:pic>
        <p:nvPicPr>
          <p:cNvPr id="9" name="Image 8">
            <a:extLst>
              <a:ext uri="{FF2B5EF4-FFF2-40B4-BE49-F238E27FC236}">
                <a16:creationId xmlns:a16="http://schemas.microsoft.com/office/drawing/2014/main" id="{88F2F7B4-43E0-4A28-91B8-DBEF92390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 y="1188710"/>
            <a:ext cx="8839200" cy="1265565"/>
          </a:xfrm>
          <a:prstGeom prst="rect">
            <a:avLst/>
          </a:prstGeom>
        </p:spPr>
      </p:pic>
      <p:sp>
        <p:nvSpPr>
          <p:cNvPr id="11" name="ZoneTexte 10">
            <a:extLst>
              <a:ext uri="{FF2B5EF4-FFF2-40B4-BE49-F238E27FC236}">
                <a16:creationId xmlns:a16="http://schemas.microsoft.com/office/drawing/2014/main" id="{CEEBF93A-B378-4BB7-A92E-DC475FF0A1A0}"/>
              </a:ext>
            </a:extLst>
          </p:cNvPr>
          <p:cNvSpPr txBox="1"/>
          <p:nvPr/>
        </p:nvSpPr>
        <p:spPr>
          <a:xfrm>
            <a:off x="546100" y="2659846"/>
            <a:ext cx="9448800" cy="830997"/>
          </a:xfrm>
          <a:prstGeom prst="rect">
            <a:avLst/>
          </a:prstGeom>
          <a:noFill/>
        </p:spPr>
        <p:txBody>
          <a:bodyPr wrap="square">
            <a:spAutoFit/>
          </a:bodyPr>
          <a:lstStyle/>
          <a:p>
            <a:r>
              <a:rPr lang="fr-FR" sz="1600" b="0" i="0" u="none" strike="noStrike" baseline="0" dirty="0">
                <a:solidFill>
                  <a:srgbClr val="000000"/>
                </a:solidFill>
                <a:latin typeface="Calibri" panose="020F0502020204030204" pitchFamily="34" charset="0"/>
              </a:rPr>
              <a:t>Le répertoire ci-dessus contient deux sous-répertoires : </a:t>
            </a:r>
          </a:p>
          <a:p>
            <a:r>
              <a:rPr lang="fr-FR" sz="1600" b="0" i="0" u="none" strike="noStrike" baseline="0" dirty="0">
                <a:solidFill>
                  <a:srgbClr val="000000"/>
                </a:solidFill>
                <a:latin typeface="Calibri" panose="020F0502020204030204" pitchFamily="34" charset="0"/>
              </a:rPr>
              <a:t>        </a:t>
            </a:r>
            <a:r>
              <a:rPr lang="fr-FR" sz="1600" b="1" i="0" u="none" strike="noStrike" baseline="0" dirty="0">
                <a:solidFill>
                  <a:srgbClr val="000000"/>
                </a:solidFill>
                <a:latin typeface="Calibri" panose="020F0502020204030204" pitchFamily="34" charset="0"/>
              </a:rPr>
              <a:t> NORMAL</a:t>
            </a:r>
            <a:r>
              <a:rPr lang="fr-FR" sz="1600" b="0" i="0" u="none" strike="noStrike" baseline="0" dirty="0">
                <a:solidFill>
                  <a:srgbClr val="000000"/>
                </a:solidFill>
                <a:latin typeface="Calibri" panose="020F0502020204030204" pitchFamily="34" charset="0"/>
              </a:rPr>
              <a:t>: Ce sont les échantillons qui décrivent le cas normal. </a:t>
            </a:r>
          </a:p>
          <a:p>
            <a:r>
              <a:rPr lang="fr-FR" sz="1600" b="0" i="0" u="none" strike="noStrike" baseline="0" dirty="0">
                <a:solidFill>
                  <a:srgbClr val="000000"/>
                </a:solidFill>
                <a:latin typeface="Calibri" panose="020F0502020204030204" pitchFamily="34" charset="0"/>
              </a:rPr>
              <a:t>          </a:t>
            </a:r>
            <a:r>
              <a:rPr lang="fr-FR" sz="1600" b="1" i="0" u="none" strike="noStrike" baseline="0" dirty="0">
                <a:solidFill>
                  <a:srgbClr val="000000"/>
                </a:solidFill>
                <a:latin typeface="Calibri" panose="020F0502020204030204" pitchFamily="34" charset="0"/>
              </a:rPr>
              <a:t>PNEUMONIE</a:t>
            </a:r>
            <a:r>
              <a:rPr lang="fr-FR" sz="1600" b="0" i="0" u="none" strike="noStrike" baseline="0" dirty="0">
                <a:solidFill>
                  <a:srgbClr val="000000"/>
                </a:solidFill>
                <a:latin typeface="Calibri" panose="020F0502020204030204" pitchFamily="34" charset="0"/>
              </a:rPr>
              <a:t>: Ce répertoire contient les échantillons correspondant aux cas de pneumonie. </a:t>
            </a:r>
          </a:p>
        </p:txBody>
      </p:sp>
      <p:pic>
        <p:nvPicPr>
          <p:cNvPr id="13" name="Image 12">
            <a:extLst>
              <a:ext uri="{FF2B5EF4-FFF2-40B4-BE49-F238E27FC236}">
                <a16:creationId xmlns:a16="http://schemas.microsoft.com/office/drawing/2014/main" id="{056DFCD9-A241-4904-9A9C-C132938818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100" y="3696414"/>
            <a:ext cx="7391400" cy="830997"/>
          </a:xfrm>
          <a:prstGeom prst="rect">
            <a:avLst/>
          </a:prstGeom>
        </p:spPr>
      </p:pic>
      <p:pic>
        <p:nvPicPr>
          <p:cNvPr id="15" name="Image 14">
            <a:extLst>
              <a:ext uri="{FF2B5EF4-FFF2-40B4-BE49-F238E27FC236}">
                <a16:creationId xmlns:a16="http://schemas.microsoft.com/office/drawing/2014/main" id="{7ED518A0-7047-4F01-A80D-5FE562D643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517" y="4527411"/>
            <a:ext cx="6553200" cy="641383"/>
          </a:xfrm>
          <a:prstGeom prst="rect">
            <a:avLst/>
          </a:prstGeom>
        </p:spPr>
      </p:pic>
      <p:sp>
        <p:nvSpPr>
          <p:cNvPr id="16" name="object 4">
            <a:extLst>
              <a:ext uri="{FF2B5EF4-FFF2-40B4-BE49-F238E27FC236}">
                <a16:creationId xmlns:a16="http://schemas.microsoft.com/office/drawing/2014/main" id="{2D8B2AB8-B8DF-439D-ABED-E5CF5485DB70}"/>
              </a:ext>
            </a:extLst>
          </p:cNvPr>
          <p:cNvSpPr txBox="1">
            <a:spLocks noGrp="1"/>
          </p:cNvSpPr>
          <p:nvPr>
            <p:ph type="sldNum" sz="quarter" idx="7"/>
          </p:nvPr>
        </p:nvSpPr>
        <p:spPr>
          <a:xfrm>
            <a:off x="9785324" y="5389031"/>
            <a:ext cx="248920" cy="224154"/>
          </a:xfrm>
          <a:prstGeom prst="rect">
            <a:avLst/>
          </a:prstGeom>
        </p:spPr>
        <p:txBody>
          <a:bodyPr vert="horz" wrap="square" lIns="0" tIns="0" rIns="0" bIns="0" rtlCol="0">
            <a:spAutoFit/>
          </a:bodyPr>
          <a:lstStyle/>
          <a:p>
            <a:pPr marL="25400">
              <a:lnSpc>
                <a:spcPts val="1650"/>
              </a:lnSpc>
            </a:pPr>
            <a:fld id="{81D60167-4931-47E6-BA6A-407CBD079E47}" type="slidenum">
              <a:rPr dirty="0"/>
              <a:t>6</a:t>
            </a:fld>
            <a:endParaRPr dirty="0"/>
          </a:p>
        </p:txBody>
      </p:sp>
    </p:spTree>
    <p:extLst>
      <p:ext uri="{BB962C8B-B14F-4D97-AF65-F5344CB8AC3E}">
        <p14:creationId xmlns:p14="http://schemas.microsoft.com/office/powerpoint/2010/main" val="416380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541C88B-F350-4BE5-B888-32BABFC450DE}"/>
              </a:ext>
            </a:extLst>
          </p:cNvPr>
          <p:cNvSpPr>
            <a:spLocks noGrp="1"/>
          </p:cNvSpPr>
          <p:nvPr>
            <p:ph type="title"/>
          </p:nvPr>
        </p:nvSpPr>
        <p:spPr>
          <a:xfrm>
            <a:off x="2451100" y="320675"/>
            <a:ext cx="9100489" cy="615553"/>
          </a:xfrm>
        </p:spPr>
        <p:txBody>
          <a:bodyPr/>
          <a:lstStyle/>
          <a:p>
            <a:r>
              <a:rPr lang="fr-FR" sz="3600" dirty="0">
                <a:solidFill>
                  <a:srgbClr val="C00000"/>
                </a:solidFill>
                <a:latin typeface="Arial" panose="020B0604020202020204" pitchFamily="34" charset="0"/>
                <a:cs typeface="Arial" panose="020B0604020202020204" pitchFamily="34" charset="0"/>
              </a:rPr>
              <a:t>Visualisation</a:t>
            </a:r>
            <a:r>
              <a:rPr lang="fr-FR" sz="4000" dirty="0">
                <a:solidFill>
                  <a:srgbClr val="C00000"/>
                </a:solidFill>
                <a:latin typeface="Arial" panose="020B0604020202020204" pitchFamily="34" charset="0"/>
                <a:cs typeface="Arial" panose="020B0604020202020204" pitchFamily="34" charset="0"/>
              </a:rPr>
              <a:t> du Data</a:t>
            </a:r>
            <a:endParaRPr lang="fr-BE" sz="4000" dirty="0">
              <a:solidFill>
                <a:srgbClr val="C00000"/>
              </a:solidFill>
              <a:latin typeface="Arial" panose="020B0604020202020204" pitchFamily="34" charset="0"/>
              <a:cs typeface="Arial" panose="020B0604020202020204" pitchFamily="34" charset="0"/>
            </a:endParaRPr>
          </a:p>
        </p:txBody>
      </p:sp>
      <p:pic>
        <p:nvPicPr>
          <p:cNvPr id="7" name="Image 6">
            <a:extLst>
              <a:ext uri="{FF2B5EF4-FFF2-40B4-BE49-F238E27FC236}">
                <a16:creationId xmlns:a16="http://schemas.microsoft.com/office/drawing/2014/main" id="{5D5DAC24-93CA-43B3-A67C-CC3D31FA793E}"/>
              </a:ext>
            </a:extLst>
          </p:cNvPr>
          <p:cNvPicPr>
            <a:picLocks noChangeAspect="1"/>
          </p:cNvPicPr>
          <p:nvPr/>
        </p:nvPicPr>
        <p:blipFill>
          <a:blip r:embed="rId3"/>
          <a:stretch>
            <a:fillRect/>
          </a:stretch>
        </p:blipFill>
        <p:spPr>
          <a:xfrm>
            <a:off x="546100" y="1158875"/>
            <a:ext cx="9144000" cy="3743912"/>
          </a:xfrm>
          <a:prstGeom prst="rect">
            <a:avLst/>
          </a:prstGeom>
          <a:ln>
            <a:noFill/>
          </a:ln>
          <a:effectLst>
            <a:outerShdw blurRad="190500" algn="tl" rotWithShape="0">
              <a:srgbClr val="000000">
                <a:alpha val="70000"/>
              </a:srgbClr>
            </a:outerShdw>
          </a:effectLst>
        </p:spPr>
      </p:pic>
      <p:sp>
        <p:nvSpPr>
          <p:cNvPr id="10" name="object 4">
            <a:extLst>
              <a:ext uri="{FF2B5EF4-FFF2-40B4-BE49-F238E27FC236}">
                <a16:creationId xmlns:a16="http://schemas.microsoft.com/office/drawing/2014/main" id="{E351CFBD-F46F-4550-9505-663D48E3B605}"/>
              </a:ext>
            </a:extLst>
          </p:cNvPr>
          <p:cNvSpPr txBox="1">
            <a:spLocks noGrp="1"/>
          </p:cNvSpPr>
          <p:nvPr>
            <p:ph type="sldNum" sz="quarter" idx="7"/>
          </p:nvPr>
        </p:nvSpPr>
        <p:spPr>
          <a:xfrm>
            <a:off x="9785324" y="5389031"/>
            <a:ext cx="248920" cy="224154"/>
          </a:xfrm>
          <a:prstGeom prst="rect">
            <a:avLst/>
          </a:prstGeom>
        </p:spPr>
        <p:txBody>
          <a:bodyPr vert="horz" wrap="square" lIns="0" tIns="0" rIns="0" bIns="0" rtlCol="0">
            <a:spAutoFit/>
          </a:bodyPr>
          <a:lstStyle/>
          <a:p>
            <a:pPr marL="25400">
              <a:lnSpc>
                <a:spcPts val="1650"/>
              </a:lnSpc>
            </a:pPr>
            <a:fld id="{81D60167-4931-47E6-BA6A-407CBD079E47}" type="slidenum">
              <a:rPr dirty="0"/>
              <a:t>7</a:t>
            </a:fld>
            <a:endParaRPr dirty="0"/>
          </a:p>
        </p:txBody>
      </p:sp>
    </p:spTree>
    <p:extLst>
      <p:ext uri="{BB962C8B-B14F-4D97-AF65-F5344CB8AC3E}">
        <p14:creationId xmlns:p14="http://schemas.microsoft.com/office/powerpoint/2010/main" val="10533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dirty="0"/>
              <a:t>8</a:t>
            </a:fld>
            <a:endParaRPr dirty="0"/>
          </a:p>
        </p:txBody>
      </p:sp>
      <p:sp>
        <p:nvSpPr>
          <p:cNvPr id="7" name="object 2">
            <a:extLst>
              <a:ext uri="{FF2B5EF4-FFF2-40B4-BE49-F238E27FC236}">
                <a16:creationId xmlns:a16="http://schemas.microsoft.com/office/drawing/2014/main" id="{60BEE6AE-FA3A-4633-9EE8-D40E0E75BB05}"/>
              </a:ext>
            </a:extLst>
          </p:cNvPr>
          <p:cNvSpPr txBox="1">
            <a:spLocks noGrp="1"/>
          </p:cNvSpPr>
          <p:nvPr>
            <p:ph type="title"/>
          </p:nvPr>
        </p:nvSpPr>
        <p:spPr>
          <a:xfrm>
            <a:off x="1708124" y="473075"/>
            <a:ext cx="8077200" cy="1120820"/>
          </a:xfrm>
          <a:prstGeom prst="rect">
            <a:avLst/>
          </a:prstGeom>
        </p:spPr>
        <p:txBody>
          <a:bodyPr vert="horz" wrap="square" lIns="0" tIns="12700" rIns="0" bIns="0" rtlCol="0">
            <a:spAutoFit/>
          </a:bodyPr>
          <a:lstStyle/>
          <a:p>
            <a:pPr marL="12700">
              <a:spcBef>
                <a:spcPts val="100"/>
              </a:spcBef>
            </a:pPr>
            <a:r>
              <a:rPr lang="fr-FR" dirty="0"/>
              <a:t> </a:t>
            </a:r>
            <a:r>
              <a:rPr lang="fr-FR" sz="2400" b="0" i="0" u="none" strike="noStrike" baseline="0" dirty="0">
                <a:solidFill>
                  <a:srgbClr val="C00000"/>
                </a:solidFill>
                <a:latin typeface="+mj-lt"/>
              </a:rPr>
              <a:t>Augmentation en temps réel du nombre d'image</a:t>
            </a:r>
            <a:br>
              <a:rPr lang="fr-FR" dirty="0"/>
            </a:br>
            <a:endParaRPr sz="2800" spc="-5" dirty="0"/>
          </a:p>
        </p:txBody>
      </p:sp>
      <p:sp>
        <p:nvSpPr>
          <p:cNvPr id="3" name="ZoneTexte 2">
            <a:extLst>
              <a:ext uri="{FF2B5EF4-FFF2-40B4-BE49-F238E27FC236}">
                <a16:creationId xmlns:a16="http://schemas.microsoft.com/office/drawing/2014/main" id="{D02ABD49-E739-4DF2-BC96-131F2BAD70F6}"/>
              </a:ext>
            </a:extLst>
          </p:cNvPr>
          <p:cNvSpPr txBox="1"/>
          <p:nvPr/>
        </p:nvSpPr>
        <p:spPr>
          <a:xfrm>
            <a:off x="393700" y="1387475"/>
            <a:ext cx="9296400" cy="1631216"/>
          </a:xfrm>
          <a:prstGeom prst="rect">
            <a:avLst/>
          </a:prstGeom>
          <a:noFill/>
        </p:spPr>
        <p:txBody>
          <a:bodyPr wrap="square" rtlCol="0">
            <a:spAutoFit/>
          </a:bodyPr>
          <a:lstStyle/>
          <a:p>
            <a:pPr algn="l"/>
            <a:r>
              <a:rPr lang="fr-FR" sz="2000" b="0" i="0" dirty="0">
                <a:solidFill>
                  <a:srgbClr val="212121"/>
                </a:solidFill>
                <a:effectLst/>
                <a:latin typeface="+mj-lt"/>
              </a:rPr>
              <a:t>L’utilisation  la fonction </a:t>
            </a:r>
            <a:r>
              <a:rPr lang="fr-FR" sz="2000" b="1" i="1" dirty="0" err="1">
                <a:solidFill>
                  <a:srgbClr val="212121"/>
                </a:solidFill>
                <a:effectLst/>
                <a:latin typeface="+mj-lt"/>
              </a:rPr>
              <a:t>ImageDataGenerator</a:t>
            </a:r>
            <a:r>
              <a:rPr lang="fr-FR" sz="2000" b="1" i="1" dirty="0">
                <a:solidFill>
                  <a:srgbClr val="212121"/>
                </a:solidFill>
                <a:effectLst/>
                <a:latin typeface="+mj-lt"/>
              </a:rPr>
              <a:t>()</a:t>
            </a:r>
            <a:r>
              <a:rPr lang="fr-FR" sz="2000" b="0" i="0" dirty="0">
                <a:solidFill>
                  <a:srgbClr val="212121"/>
                </a:solidFill>
                <a:effectLst/>
                <a:latin typeface="+mj-lt"/>
              </a:rPr>
              <a:t> de </a:t>
            </a:r>
            <a:r>
              <a:rPr lang="fr-FR" sz="2000" b="1" i="0" dirty="0" err="1">
                <a:solidFill>
                  <a:srgbClr val="212121"/>
                </a:solidFill>
                <a:effectLst/>
                <a:latin typeface="+mj-lt"/>
              </a:rPr>
              <a:t>Keras</a:t>
            </a:r>
            <a:r>
              <a:rPr lang="fr-FR" sz="2000" b="0" i="0" dirty="0">
                <a:solidFill>
                  <a:srgbClr val="212121"/>
                </a:solidFill>
                <a:effectLst/>
                <a:latin typeface="+mj-lt"/>
              </a:rPr>
              <a:t> nous  permet de générer de nouvelles images à partir des images de base par application de transformations géométriques simples telles que: la rotation, la zoom, l'effet miroir, l'étirement, …etc. Grâce à cette augmentation artificielle du nombre d'images, je vais pouvoir réduire le risque de surentraînement pour  d'améliorer le modèle .</a:t>
            </a:r>
            <a:endParaRPr lang="fr-BE" sz="20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dirty="0"/>
              <a:t>9</a:t>
            </a:fld>
            <a:endParaRPr dirty="0"/>
          </a:p>
        </p:txBody>
      </p:sp>
      <p:sp>
        <p:nvSpPr>
          <p:cNvPr id="10" name="object 2">
            <a:extLst>
              <a:ext uri="{FF2B5EF4-FFF2-40B4-BE49-F238E27FC236}">
                <a16:creationId xmlns:a16="http://schemas.microsoft.com/office/drawing/2014/main" id="{048C4282-A8FB-47B2-8397-030C44A16DD5}"/>
              </a:ext>
            </a:extLst>
          </p:cNvPr>
          <p:cNvSpPr txBox="1">
            <a:spLocks noGrp="1"/>
          </p:cNvSpPr>
          <p:nvPr>
            <p:ph type="title"/>
          </p:nvPr>
        </p:nvSpPr>
        <p:spPr>
          <a:xfrm>
            <a:off x="3213100" y="426919"/>
            <a:ext cx="8077200" cy="566822"/>
          </a:xfrm>
          <a:prstGeom prst="rect">
            <a:avLst/>
          </a:prstGeom>
        </p:spPr>
        <p:txBody>
          <a:bodyPr vert="horz" wrap="square" lIns="0" tIns="12700" rIns="0" bIns="0" rtlCol="0">
            <a:spAutoFit/>
          </a:bodyPr>
          <a:lstStyle/>
          <a:p>
            <a:pPr marL="12700">
              <a:spcBef>
                <a:spcPts val="100"/>
              </a:spcBef>
            </a:pPr>
            <a:r>
              <a:rPr lang="fr-FR" sz="3600" spc="-5" dirty="0"/>
              <a:t>Résultat de CNN</a:t>
            </a:r>
            <a:r>
              <a:rPr lang="fr-FR" sz="2800" spc="-5" dirty="0"/>
              <a:t> </a:t>
            </a:r>
            <a:endParaRPr sz="2800" spc="-5" dirty="0"/>
          </a:p>
        </p:txBody>
      </p:sp>
      <p:pic>
        <p:nvPicPr>
          <p:cNvPr id="3" name="Image 2">
            <a:extLst>
              <a:ext uri="{FF2B5EF4-FFF2-40B4-BE49-F238E27FC236}">
                <a16:creationId xmlns:a16="http://schemas.microsoft.com/office/drawing/2014/main" id="{57425DD1-5982-4DC8-BB33-0DDEE33D0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 y="1235075"/>
            <a:ext cx="5334000" cy="3276600"/>
          </a:xfrm>
          <a:prstGeom prst="rect">
            <a:avLst/>
          </a:prstGeom>
        </p:spPr>
      </p:pic>
      <p:pic>
        <p:nvPicPr>
          <p:cNvPr id="6" name="Image 5">
            <a:extLst>
              <a:ext uri="{FF2B5EF4-FFF2-40B4-BE49-F238E27FC236}">
                <a16:creationId xmlns:a16="http://schemas.microsoft.com/office/drawing/2014/main" id="{6EF6F4BE-0370-4AE9-AC60-55A74A43BD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0758" y="1217653"/>
            <a:ext cx="5075093" cy="3459156"/>
          </a:xfrm>
          <a:prstGeom prst="rect">
            <a:avLst/>
          </a:prstGeom>
        </p:spPr>
      </p:pic>
      <p:sp>
        <p:nvSpPr>
          <p:cNvPr id="11" name="ZoneTexte 10">
            <a:extLst>
              <a:ext uri="{FF2B5EF4-FFF2-40B4-BE49-F238E27FC236}">
                <a16:creationId xmlns:a16="http://schemas.microsoft.com/office/drawing/2014/main" id="{D32709E3-FBD0-4272-BE3B-92BBF77412EB}"/>
              </a:ext>
            </a:extLst>
          </p:cNvPr>
          <p:cNvSpPr txBox="1"/>
          <p:nvPr/>
        </p:nvSpPr>
        <p:spPr>
          <a:xfrm>
            <a:off x="469900" y="4548811"/>
            <a:ext cx="6139542" cy="584775"/>
          </a:xfrm>
          <a:prstGeom prst="rect">
            <a:avLst/>
          </a:prstGeom>
          <a:noFill/>
        </p:spPr>
        <p:txBody>
          <a:bodyPr wrap="square">
            <a:spAutoFit/>
          </a:bodyPr>
          <a:lstStyle/>
          <a:p>
            <a:r>
              <a:rPr lang="fr-FR" sz="1600" b="1" i="0" dirty="0">
                <a:solidFill>
                  <a:srgbClr val="000000"/>
                </a:solidFill>
                <a:effectLst/>
                <a:latin typeface="Calibri" panose="020F0502020204030204" pitchFamily="34" charset="0"/>
              </a:rPr>
              <a:t>Traçage du modèle de perte</a:t>
            </a:r>
          </a:p>
          <a:p>
            <a:r>
              <a:rPr lang="fr-FR" sz="1600" b="1" dirty="0">
                <a:solidFill>
                  <a:srgbClr val="000000"/>
                </a:solidFill>
                <a:latin typeface="Calibri" panose="020F0502020204030204" pitchFamily="34" charset="0"/>
              </a:rPr>
              <a:t>     train : 0,09       validation : 0,26 </a:t>
            </a:r>
            <a:endParaRPr lang="fr-MA" sz="1600" b="1" dirty="0"/>
          </a:p>
        </p:txBody>
      </p:sp>
      <p:sp>
        <p:nvSpPr>
          <p:cNvPr id="13" name="ZoneTexte 12">
            <a:extLst>
              <a:ext uri="{FF2B5EF4-FFF2-40B4-BE49-F238E27FC236}">
                <a16:creationId xmlns:a16="http://schemas.microsoft.com/office/drawing/2014/main" id="{0FBA8693-B72D-4538-AD86-9A0DB8C48C59}"/>
              </a:ext>
            </a:extLst>
          </p:cNvPr>
          <p:cNvSpPr txBox="1"/>
          <p:nvPr/>
        </p:nvSpPr>
        <p:spPr>
          <a:xfrm>
            <a:off x="5544794" y="4452897"/>
            <a:ext cx="4839964" cy="1877437"/>
          </a:xfrm>
          <a:prstGeom prst="rect">
            <a:avLst/>
          </a:prstGeom>
          <a:noFill/>
        </p:spPr>
        <p:txBody>
          <a:bodyPr wrap="square" rtlCol="0">
            <a:spAutoFit/>
          </a:bodyPr>
          <a:lstStyle/>
          <a:p>
            <a:r>
              <a:rPr lang="fr-FR" sz="1600" b="1" i="0" dirty="0">
                <a:solidFill>
                  <a:srgbClr val="000000"/>
                </a:solidFill>
                <a:effectLst/>
                <a:latin typeface="Calibri" panose="020F0502020204030204" pitchFamily="34" charset="0"/>
              </a:rPr>
              <a:t>Traçage du modèle de précision</a:t>
            </a:r>
          </a:p>
          <a:p>
            <a:r>
              <a:rPr lang="fr-FR" sz="1600" b="1" dirty="0">
                <a:solidFill>
                  <a:srgbClr val="000000"/>
                </a:solidFill>
                <a:latin typeface="Calibri" panose="020F0502020204030204" pitchFamily="34" charset="0"/>
              </a:rPr>
              <a:t> train : 0,97</a:t>
            </a:r>
          </a:p>
          <a:p>
            <a:r>
              <a:rPr lang="fr-FR" sz="1600" b="1" dirty="0">
                <a:solidFill>
                  <a:srgbClr val="000000"/>
                </a:solidFill>
                <a:latin typeface="Calibri" panose="020F0502020204030204" pitchFamily="34" charset="0"/>
              </a:rPr>
              <a:t> validation :0,91</a:t>
            </a:r>
          </a:p>
          <a:p>
            <a:r>
              <a:rPr lang="fr-FR" sz="1600" b="1" dirty="0">
                <a:solidFill>
                  <a:srgbClr val="000000"/>
                </a:solidFill>
                <a:latin typeface="Calibri" panose="020F0502020204030204" pitchFamily="34" charset="0"/>
              </a:rPr>
              <a:t>  </a:t>
            </a:r>
          </a:p>
          <a:p>
            <a:endParaRPr lang="fr-FR" sz="1600" b="1" dirty="0">
              <a:solidFill>
                <a:srgbClr val="000000"/>
              </a:solidFill>
              <a:latin typeface="Calibri" panose="020F0502020204030204" pitchFamily="34" charset="0"/>
            </a:endParaRPr>
          </a:p>
          <a:p>
            <a:br>
              <a:rPr lang="fr-FR" dirty="0"/>
            </a:br>
            <a:endParaRPr lang="fr-M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3566</TotalTime>
  <Words>1173</Words>
  <Application>Microsoft Office PowerPoint</Application>
  <PresentationFormat>Personnalisé</PresentationFormat>
  <Paragraphs>148</Paragraphs>
  <Slides>18</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Calibri</vt:lpstr>
      <vt:lpstr>Cambria</vt:lpstr>
      <vt:lpstr>Courier New</vt:lpstr>
      <vt:lpstr>Tw Cen MT</vt:lpstr>
      <vt:lpstr>Tw Cen MT Condensed Extra Bold</vt:lpstr>
      <vt:lpstr>Wingdings</vt:lpstr>
      <vt:lpstr>Office Theme</vt:lpstr>
      <vt:lpstr>Présentation PowerPoint</vt:lpstr>
      <vt:lpstr>PLAN</vt:lpstr>
      <vt:lpstr>INTRODUCTION</vt:lpstr>
      <vt:lpstr>Objectifs </vt:lpstr>
      <vt:lpstr>Architecture CNN  et Transfert learning</vt:lpstr>
      <vt:lpstr>Description des données  </vt:lpstr>
      <vt:lpstr>Visualisation du Data</vt:lpstr>
      <vt:lpstr> Augmentation en temps réel du nombre d'image </vt:lpstr>
      <vt:lpstr>Résultat de CNN </vt:lpstr>
      <vt:lpstr>  Modèle VGG-16 </vt:lpstr>
      <vt:lpstr>  Résultats de Modèle VGG-16 </vt:lpstr>
      <vt:lpstr>Modèle de inception V3</vt:lpstr>
      <vt:lpstr>Présentation PowerPoint</vt:lpstr>
      <vt:lpstr>    comparaison  </vt:lpstr>
      <vt:lpstr>Présentation de l’application :</vt:lpstr>
      <vt:lpstr>Prèsentation de l’application :</vt:lpstr>
      <vt:lpstr>Conclusion </vt:lpstr>
      <vt:lpstr>   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cp:lastModifiedBy>FARDOUZ REDOUANE</cp:lastModifiedBy>
  <cp:revision>73</cp:revision>
  <dcterms:created xsi:type="dcterms:W3CDTF">2020-07-10T14:02:30Z</dcterms:created>
  <dcterms:modified xsi:type="dcterms:W3CDTF">2021-01-13T12:58:31Z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2020-04-20T00:00:00Z</vt:filetime>
  </property>
  <property fmtid="{D5CDD505-2E9C-101B-9397-08002B2CF9AE}" pid="3" name="Creator">
    <vt:lpwstr>Impress</vt:lpwstr>
  </property>
  <property fmtid="{D5CDD505-2E9C-101B-9397-08002B2CF9AE}" pid="4" name="LastSaved">
    <vt:filetime>2020-04-20T00:00:00Z</vt:filetime>
  </property>
</Properties>
</file>