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4.jpg" ContentType="image/jpg"/>
  <Override PartName="/ppt/notesSlides/notesSlide6.xml" ContentType="application/vnd.openxmlformats-officedocument.presentationml.notesSlide+xml"/>
  <Override PartName="/ppt/media/image26.jpg" ContentType="image/jpg"/>
  <Override PartName="/ppt/notesSlides/notesSlide7.xml" ContentType="application/vnd.openxmlformats-officedocument.presentationml.notesSlide+xml"/>
  <Override PartName="/ppt/media/image28.jpg" ContentType="image/jpg"/>
  <Override PartName="/ppt/media/image29.jpg" ContentType="image/jpg"/>
  <Override PartName="/ppt/media/image30.jpg" ContentType="image/jpg"/>
  <Override PartName="/ppt/media/image31.jpg" ContentType="image/jpg"/>
  <Override PartName="/ppt/media/image32.jpg" ContentType="image/jpg"/>
  <Override PartName="/ppt/media/image3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77" r:id="rId3"/>
    <p:sldId id="282" r:id="rId4"/>
    <p:sldId id="283" r:id="rId5"/>
    <p:sldId id="287" r:id="rId6"/>
    <p:sldId id="306" r:id="rId7"/>
    <p:sldId id="307" r:id="rId8"/>
    <p:sldId id="326" r:id="rId9"/>
    <p:sldId id="327" r:id="rId10"/>
    <p:sldId id="292" r:id="rId11"/>
    <p:sldId id="312" r:id="rId12"/>
    <p:sldId id="313" r:id="rId13"/>
    <p:sldId id="314" r:id="rId14"/>
    <p:sldId id="315" r:id="rId15"/>
    <p:sldId id="328" r:id="rId16"/>
    <p:sldId id="329" r:id="rId17"/>
    <p:sldId id="330" r:id="rId18"/>
    <p:sldId id="331" r:id="rId19"/>
    <p:sldId id="332" r:id="rId20"/>
    <p:sldId id="3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4576"/>
    <a:srgbClr val="3EB049"/>
    <a:srgbClr val="202D3A"/>
    <a:srgbClr val="03A1A4"/>
    <a:srgbClr val="75BCE6"/>
    <a:srgbClr val="796ED5"/>
    <a:srgbClr val="F9C61B"/>
    <a:srgbClr val="E0911D"/>
    <a:srgbClr val="EE9524"/>
    <a:srgbClr val="173D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5" autoAdjust="0"/>
    <p:restoredTop sz="87684" autoAdjust="0"/>
  </p:normalViewPr>
  <p:slideViewPr>
    <p:cSldViewPr snapToGrid="0">
      <p:cViewPr varScale="1">
        <p:scale>
          <a:sx n="70" d="100"/>
          <a:sy n="70" d="100"/>
        </p:scale>
        <p:origin x="52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6AAD1-242A-4CBF-8747-9F6F5FD0D75A}" type="datetimeFigureOut">
              <a:rPr lang="fr-FR" smtClean="0"/>
              <a:t>30/12/2020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026A8-2483-476C-8A8A-942D96726AD0}" type="slidenum">
              <a:rPr lang="fr-FR" smtClean="0"/>
              <a:t>‹N°›</a:t>
            </a:fld>
            <a:endParaRPr lang="fr-FR"/>
          </a:p>
        </p:txBody>
      </p:sp>
    </p:spTree>
    <p:extLst>
      <p:ext uri="{BB962C8B-B14F-4D97-AF65-F5344CB8AC3E}">
        <p14:creationId xmlns:p14="http://schemas.microsoft.com/office/powerpoint/2010/main" val="228290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E7026A8-2483-476C-8A8A-942D96726AD0}" type="slidenum">
              <a:rPr lang="fr-FR" smtClean="0"/>
              <a:t>1</a:t>
            </a:fld>
            <a:endParaRPr lang="fr-FR"/>
          </a:p>
        </p:txBody>
      </p:sp>
    </p:spTree>
    <p:extLst>
      <p:ext uri="{BB962C8B-B14F-4D97-AF65-F5344CB8AC3E}">
        <p14:creationId xmlns:p14="http://schemas.microsoft.com/office/powerpoint/2010/main" val="327610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E7026A8-2483-476C-8A8A-942D96726AD0}" type="slidenum">
              <a:rPr lang="fr-FR" smtClean="0"/>
              <a:t>18</a:t>
            </a:fld>
            <a:endParaRPr lang="fr-FR"/>
          </a:p>
        </p:txBody>
      </p:sp>
    </p:spTree>
    <p:extLst>
      <p:ext uri="{BB962C8B-B14F-4D97-AF65-F5344CB8AC3E}">
        <p14:creationId xmlns:p14="http://schemas.microsoft.com/office/powerpoint/2010/main" val="2670077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E7026A8-2483-476C-8A8A-942D96726AD0}" type="slidenum">
              <a:rPr lang="fr-FR" smtClean="0"/>
              <a:t>19</a:t>
            </a:fld>
            <a:endParaRPr lang="fr-FR"/>
          </a:p>
        </p:txBody>
      </p:sp>
    </p:spTree>
    <p:extLst>
      <p:ext uri="{BB962C8B-B14F-4D97-AF65-F5344CB8AC3E}">
        <p14:creationId xmlns:p14="http://schemas.microsoft.com/office/powerpoint/2010/main" val="2333334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E7026A8-2483-476C-8A8A-942D96726AD0}" type="slidenum">
              <a:rPr lang="fr-FR" smtClean="0"/>
              <a:t>20</a:t>
            </a:fld>
            <a:endParaRPr lang="fr-FR"/>
          </a:p>
        </p:txBody>
      </p:sp>
    </p:spTree>
    <p:extLst>
      <p:ext uri="{BB962C8B-B14F-4D97-AF65-F5344CB8AC3E}">
        <p14:creationId xmlns:p14="http://schemas.microsoft.com/office/powerpoint/2010/main" val="207471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le développement des méthodes d'analyse d'images permettant de classer les balayages de rayons X de patients atteints de pneumonie, qui vise à faciliter la revue des images par les radiologues.</a:t>
            </a:r>
          </a:p>
        </p:txBody>
      </p:sp>
      <p:sp>
        <p:nvSpPr>
          <p:cNvPr id="4" name="Espace réservé du numéro de diapositive 3"/>
          <p:cNvSpPr>
            <a:spLocks noGrp="1"/>
          </p:cNvSpPr>
          <p:nvPr>
            <p:ph type="sldNum" sz="quarter" idx="10"/>
          </p:nvPr>
        </p:nvSpPr>
        <p:spPr/>
        <p:txBody>
          <a:bodyPr/>
          <a:lstStyle/>
          <a:p>
            <a:fld id="{8E7026A8-2483-476C-8A8A-942D96726AD0}" type="slidenum">
              <a:rPr lang="fr-FR" smtClean="0"/>
              <a:t>2</a:t>
            </a:fld>
            <a:endParaRPr lang="fr-FR"/>
          </a:p>
        </p:txBody>
      </p:sp>
    </p:spTree>
    <p:extLst>
      <p:ext uri="{BB962C8B-B14F-4D97-AF65-F5344CB8AC3E}">
        <p14:creationId xmlns:p14="http://schemas.microsoft.com/office/powerpoint/2010/main" val="183771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800" b="0" i="0" u="none" strike="noStrike" baseline="0" dirty="0">
                <a:solidFill>
                  <a:srgbClr val="000000"/>
                </a:solidFill>
                <a:latin typeface="Cambria" panose="02040503050406030204" pitchFamily="18" charset="0"/>
              </a:rPr>
              <a:t>Un réseau de neurones est constitué d’un empilage de couches des neurones. Dans l’architecture la plus simple, chaque neurone est connecté à tous les neurones de la couche précédente, cette architecture est appelée un perceptron multicouches. Le perceptron multicouche est composé de trois parties : </a:t>
            </a:r>
          </a:p>
          <a:p>
            <a:r>
              <a:rPr lang="fr-FR" sz="1800" b="0" i="0" u="none" strike="noStrike" baseline="0" dirty="0">
                <a:solidFill>
                  <a:srgbClr val="000000"/>
                </a:solidFill>
                <a:latin typeface="Cambria" panose="02040503050406030204" pitchFamily="18" charset="0"/>
              </a:rPr>
              <a:t>Une couche d’entrée : un ensemble de neurones chargés de recevoir le signal d’entrée qui n’effectue aucun calcul.</a:t>
            </a:r>
          </a:p>
          <a:p>
            <a:endParaRPr lang="fr-FR" sz="1800" b="0" i="0" u="none" strike="noStrike" baseline="0" dirty="0">
              <a:solidFill>
                <a:srgbClr val="000000"/>
              </a:solidFill>
              <a:latin typeface="Cambria" panose="02040503050406030204" pitchFamily="18" charset="0"/>
            </a:endParaRPr>
          </a:p>
          <a:p>
            <a:pPr algn="l"/>
            <a:endParaRPr lang="fr-BE" sz="1800" b="0" i="0" u="none" strike="noStrike" baseline="0" dirty="0">
              <a:solidFill>
                <a:srgbClr val="000000"/>
              </a:solidFill>
              <a:latin typeface="Cambria" panose="02040503050406030204" pitchFamily="18" charset="0"/>
            </a:endParaRPr>
          </a:p>
          <a:p>
            <a:r>
              <a:rPr lang="fr-FR" sz="1800" b="0" i="0" u="none" strike="noStrike" baseline="0" dirty="0">
                <a:solidFill>
                  <a:srgbClr val="000000"/>
                </a:solidFill>
                <a:latin typeface="Cambria" panose="02040503050406030204" pitchFamily="18" charset="0"/>
              </a:rPr>
              <a:t>Un ensemble de couches cachées : C’est le </a:t>
            </a:r>
            <a:r>
              <a:rPr lang="fr-FR" sz="1800" b="0" i="0" u="none" strike="noStrike" baseline="0" dirty="0" err="1">
                <a:solidFill>
                  <a:srgbClr val="000000"/>
                </a:solidFill>
                <a:latin typeface="Cambria" panose="02040503050406030204" pitchFamily="18" charset="0"/>
              </a:rPr>
              <a:t>coeur</a:t>
            </a:r>
            <a:r>
              <a:rPr lang="fr-FR" sz="1800" b="0" i="0" u="none" strike="noStrike" baseline="0" dirty="0">
                <a:solidFill>
                  <a:srgbClr val="000000"/>
                </a:solidFill>
                <a:latin typeface="Cambria" panose="02040503050406030204" pitchFamily="18" charset="0"/>
              </a:rPr>
              <a:t> du perceptron, c’est la partie qui permet de modéliser les structures cachées dans les données. </a:t>
            </a:r>
          </a:p>
          <a:p>
            <a:r>
              <a:rPr lang="fr-FR" sz="1800" b="0" i="0" u="none" strike="noStrike" baseline="0" dirty="0">
                <a:solidFill>
                  <a:srgbClr val="000000"/>
                </a:solidFill>
                <a:latin typeface="Cambria" panose="02040503050406030204" pitchFamily="18" charset="0"/>
              </a:rPr>
              <a:t> </a:t>
            </a:r>
          </a:p>
          <a:p>
            <a:pPr algn="l"/>
            <a:endParaRPr lang="fr-BE" sz="1800" b="0" i="0" u="none" strike="noStrike" baseline="0" dirty="0">
              <a:solidFill>
                <a:srgbClr val="000000"/>
              </a:solidFill>
              <a:latin typeface="Cambria" panose="02040503050406030204" pitchFamily="18" charset="0"/>
            </a:endParaRPr>
          </a:p>
          <a:p>
            <a:r>
              <a:rPr lang="fr-FR" sz="1800" b="0" i="0" u="none" strike="noStrike" baseline="0" dirty="0">
                <a:solidFill>
                  <a:srgbClr val="000000"/>
                </a:solidFill>
                <a:latin typeface="Cambria" panose="02040503050406030204" pitchFamily="18" charset="0"/>
              </a:rPr>
              <a:t>Une couche de sortie : cette partie renvoie le résultat final de la prédiction du réseau </a:t>
            </a:r>
          </a:p>
          <a:p>
            <a:endParaRPr lang="fr-FR" dirty="0"/>
          </a:p>
        </p:txBody>
      </p:sp>
      <p:sp>
        <p:nvSpPr>
          <p:cNvPr id="4" name="Espace réservé du numéro de diapositive 3"/>
          <p:cNvSpPr>
            <a:spLocks noGrp="1"/>
          </p:cNvSpPr>
          <p:nvPr>
            <p:ph type="sldNum" sz="quarter" idx="10"/>
          </p:nvPr>
        </p:nvSpPr>
        <p:spPr/>
        <p:txBody>
          <a:bodyPr/>
          <a:lstStyle/>
          <a:p>
            <a:fld id="{8E7026A8-2483-476C-8A8A-942D96726AD0}" type="slidenum">
              <a:rPr lang="fr-FR" smtClean="0"/>
              <a:t>6</a:t>
            </a:fld>
            <a:endParaRPr lang="fr-FR"/>
          </a:p>
        </p:txBody>
      </p:sp>
    </p:spTree>
    <p:extLst>
      <p:ext uri="{BB962C8B-B14F-4D97-AF65-F5344CB8AC3E}">
        <p14:creationId xmlns:p14="http://schemas.microsoft.com/office/powerpoint/2010/main" val="162342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800" b="0" i="0" u="none" strike="noStrike" baseline="0" dirty="0">
                <a:solidFill>
                  <a:srgbClr val="000000"/>
                </a:solidFill>
                <a:latin typeface="Cambria" panose="02040503050406030204" pitchFamily="18" charset="0"/>
              </a:rPr>
              <a:t>La première partie d’un CNN est la partie convolutive à proprement parler. Elle fonctionne comme un extracteur de caractéristiques des images. Une image est passée à travers une succession de filtres, ou noyaux de convolution, créant de nouvelles images appelées cartes de convolutions. Certains filtres intermédiaires réduisent la résolution </a:t>
            </a:r>
          </a:p>
          <a:p>
            <a:r>
              <a:rPr lang="fr-FR" sz="1800" b="0" i="0" u="none" strike="noStrike" baseline="0" dirty="0">
                <a:solidFill>
                  <a:srgbClr val="000000"/>
                </a:solidFill>
                <a:latin typeface="Cambria" panose="02040503050406030204" pitchFamily="18" charset="0"/>
              </a:rPr>
              <a:t>de l’image par une opération de maximum local. Au final, les cartes de convolutions sont mises à plat et concaténées en un vecteur de caractéristiques, appelé code CNN. </a:t>
            </a:r>
          </a:p>
          <a:p>
            <a:endParaRPr lang="fr-FR" sz="1800" b="0" i="0" u="none" strike="noStrike" baseline="0" dirty="0">
              <a:solidFill>
                <a:srgbClr val="000000"/>
              </a:solidFill>
              <a:latin typeface="Cambria" panose="02040503050406030204" pitchFamily="18" charset="0"/>
            </a:endParaRPr>
          </a:p>
          <a:p>
            <a:r>
              <a:rPr lang="fr-FR" sz="1800" b="0" i="0" u="none" strike="noStrike" baseline="0" dirty="0">
                <a:solidFill>
                  <a:srgbClr val="000000"/>
                </a:solidFill>
                <a:latin typeface="Cambria" panose="02040503050406030204" pitchFamily="18" charset="0"/>
              </a:rPr>
              <a:t>Ce code CNN en sortie de la partie convolutive est ensuite branché en entrée d’une deuxième partie, constituée de couches entièrement connectées (perceptron multicouche). Le rôle de cette partie est de combiner les caractéristiques du code CNN pour classer l’image. </a:t>
            </a:r>
          </a:p>
          <a:p>
            <a:endParaRPr lang="fr-FR" sz="1800" b="0" i="0" u="none" strike="noStrike" baseline="0" dirty="0">
              <a:solidFill>
                <a:srgbClr val="000000"/>
              </a:solidFill>
              <a:latin typeface="Cambria" panose="02040503050406030204" pitchFamily="18" charset="0"/>
            </a:endParaRPr>
          </a:p>
          <a:p>
            <a:r>
              <a:rPr lang="fr-FR" sz="1800" b="0" i="0" u="none" strike="noStrike" baseline="0" dirty="0">
                <a:solidFill>
                  <a:srgbClr val="000000"/>
                </a:solidFill>
                <a:latin typeface="Cambria" panose="02040503050406030204" pitchFamily="18" charset="0"/>
              </a:rPr>
              <a:t>La sortie est une dernière couche comportant un neurone par catégorie. Les valeurs numériques obtenues sont généralement normalisées entre 0 et 1, de somme 1, pour produire une distribution de probabilité sur les catégories. </a:t>
            </a:r>
          </a:p>
          <a:p>
            <a:endParaRPr lang="fr-FR" sz="1800" b="0" i="0" u="none" strike="noStrike" baseline="0" dirty="0">
              <a:solidFill>
                <a:srgbClr val="000000"/>
              </a:solidFill>
              <a:latin typeface="Cambria" panose="02040503050406030204" pitchFamily="18" charset="0"/>
            </a:endParaRPr>
          </a:p>
          <a:p>
            <a:endParaRPr lang="fr-FR" sz="1800" b="0" i="0" u="none" strike="noStrike" baseline="0" dirty="0">
              <a:solidFill>
                <a:srgbClr val="000000"/>
              </a:solidFill>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solidFill>
                  <a:schemeClr val="accent2">
                    <a:lumMod val="75000"/>
                  </a:schemeClr>
                </a:solidFill>
                <a:latin typeface="Tw Cen MT" panose="020B0602020104020603" pitchFamily="34" charset="0"/>
              </a:rPr>
              <a:t>CNN est un réseau à </a:t>
            </a:r>
            <a:r>
              <a:rPr lang="fr-FR" sz="2800" dirty="0" err="1">
                <a:solidFill>
                  <a:schemeClr val="accent2">
                    <a:lumMod val="75000"/>
                  </a:schemeClr>
                </a:solidFill>
                <a:latin typeface="Tw Cen MT" panose="020B0602020104020603" pitchFamily="34" charset="0"/>
              </a:rPr>
              <a:t>feed</a:t>
            </a:r>
            <a:r>
              <a:rPr lang="fr-FR" sz="2800" dirty="0">
                <a:solidFill>
                  <a:schemeClr val="accent2">
                    <a:lumMod val="75000"/>
                  </a:schemeClr>
                </a:solidFill>
                <a:latin typeface="Tw Cen MT" panose="020B0602020104020603" pitchFamily="34" charset="0"/>
              </a:rPr>
              <a:t> back qui peut extraire les propriétés topologiques d'une image.</a:t>
            </a:r>
            <a:endParaRPr lang="en-US" sz="2800" dirty="0">
              <a:solidFill>
                <a:schemeClr val="accent2">
                  <a:lumMod val="75000"/>
                </a:schemeClr>
              </a:solidFill>
              <a:latin typeface="Tw Cen MT" panose="020B0602020104020603" pitchFamily="34" charset="0"/>
            </a:endParaRPr>
          </a:p>
          <a:p>
            <a:endParaRPr lang="fr-FR" sz="1800" b="0" i="0" u="none" strike="noStrike" baseline="0" dirty="0">
              <a:solidFill>
                <a:srgbClr val="000000"/>
              </a:solidFill>
              <a:latin typeface="Cambria" panose="020405030504060302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8E7026A8-2483-476C-8A8A-942D96726AD0}" type="slidenum">
              <a:rPr lang="fr-FR" smtClean="0"/>
              <a:t>7</a:t>
            </a:fld>
            <a:endParaRPr lang="fr-FR"/>
          </a:p>
        </p:txBody>
      </p:sp>
    </p:spTree>
    <p:extLst>
      <p:ext uri="{BB962C8B-B14F-4D97-AF65-F5344CB8AC3E}">
        <p14:creationId xmlns:p14="http://schemas.microsoft.com/office/powerpoint/2010/main" val="1623421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filtre est une petite matrice de taille variable (3x3, 5x5, 9x9, …) qu'on appelle aussi “kernel”. Nous appliquons ce filtre sur chaque portion de l’image comme s'il représentait une fenêtre que l’on déplaçait sur chacun des</a:t>
            </a:r>
          </a:p>
          <a:p>
            <a:r>
              <a:rPr lang="fr-FR" dirty="0"/>
              <a:t>pixels et on remplace le pixel central par la somme du produit des termes du filtre par les pixels correspondant dans l'image comme illustré sur la figure suivante:</a:t>
            </a:r>
          </a:p>
        </p:txBody>
      </p:sp>
      <p:sp>
        <p:nvSpPr>
          <p:cNvPr id="4" name="Espace réservé du numéro de diapositive 3"/>
          <p:cNvSpPr>
            <a:spLocks noGrp="1"/>
          </p:cNvSpPr>
          <p:nvPr>
            <p:ph type="sldNum" sz="quarter" idx="10"/>
          </p:nvPr>
        </p:nvSpPr>
        <p:spPr/>
        <p:txBody>
          <a:bodyPr/>
          <a:lstStyle/>
          <a:p>
            <a:fld id="{8E7026A8-2483-476C-8A8A-942D96726AD0}" type="slidenum">
              <a:rPr lang="fr-FR" smtClean="0"/>
              <a:t>10</a:t>
            </a:fld>
            <a:endParaRPr lang="fr-FR"/>
          </a:p>
        </p:txBody>
      </p:sp>
    </p:spTree>
    <p:extLst>
      <p:ext uri="{BB962C8B-B14F-4D97-AF65-F5344CB8AC3E}">
        <p14:creationId xmlns:p14="http://schemas.microsoft.com/office/powerpoint/2010/main" val="162342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endParaRPr lang="fr-FR" dirty="0"/>
          </a:p>
        </p:txBody>
      </p:sp>
      <p:sp>
        <p:nvSpPr>
          <p:cNvPr id="4" name="Espace réservé du numéro de diapositive 3"/>
          <p:cNvSpPr>
            <a:spLocks noGrp="1"/>
          </p:cNvSpPr>
          <p:nvPr>
            <p:ph type="sldNum" sz="quarter" idx="10"/>
          </p:nvPr>
        </p:nvSpPr>
        <p:spPr/>
        <p:txBody>
          <a:bodyPr/>
          <a:lstStyle/>
          <a:p>
            <a:fld id="{8E7026A8-2483-476C-8A8A-942D96726AD0}" type="slidenum">
              <a:rPr lang="fr-FR" smtClean="0"/>
              <a:t>11</a:t>
            </a:fld>
            <a:endParaRPr lang="fr-FR"/>
          </a:p>
        </p:txBody>
      </p:sp>
    </p:spTree>
    <p:extLst>
      <p:ext uri="{BB962C8B-B14F-4D97-AF65-F5344CB8AC3E}">
        <p14:creationId xmlns:p14="http://schemas.microsoft.com/office/powerpoint/2010/main" val="1623421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err="1"/>
              <a:t>Flattening</a:t>
            </a:r>
            <a:endParaRPr lang="fr-FR" dirty="0"/>
          </a:p>
        </p:txBody>
      </p:sp>
      <p:sp>
        <p:nvSpPr>
          <p:cNvPr id="4" name="Espace réservé du numéro de diapositive 3"/>
          <p:cNvSpPr>
            <a:spLocks noGrp="1"/>
          </p:cNvSpPr>
          <p:nvPr>
            <p:ph type="sldNum" sz="quarter" idx="10"/>
          </p:nvPr>
        </p:nvSpPr>
        <p:spPr/>
        <p:txBody>
          <a:bodyPr/>
          <a:lstStyle/>
          <a:p>
            <a:fld id="{8E7026A8-2483-476C-8A8A-942D96726AD0}" type="slidenum">
              <a:rPr lang="fr-FR" smtClean="0"/>
              <a:t>12</a:t>
            </a:fld>
            <a:endParaRPr lang="fr-FR"/>
          </a:p>
        </p:txBody>
      </p:sp>
    </p:spTree>
    <p:extLst>
      <p:ext uri="{BB962C8B-B14F-4D97-AF65-F5344CB8AC3E}">
        <p14:creationId xmlns:p14="http://schemas.microsoft.com/office/powerpoint/2010/main" val="162342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E7026A8-2483-476C-8A8A-942D96726AD0}" type="slidenum">
              <a:rPr lang="fr-FR" smtClean="0"/>
              <a:t>13</a:t>
            </a:fld>
            <a:endParaRPr lang="fr-FR"/>
          </a:p>
        </p:txBody>
      </p:sp>
    </p:spTree>
    <p:extLst>
      <p:ext uri="{BB962C8B-B14F-4D97-AF65-F5344CB8AC3E}">
        <p14:creationId xmlns:p14="http://schemas.microsoft.com/office/powerpoint/2010/main" val="162342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E7026A8-2483-476C-8A8A-942D96726AD0}" type="slidenum">
              <a:rPr lang="fr-FR" smtClean="0"/>
              <a:t>14</a:t>
            </a:fld>
            <a:endParaRPr lang="fr-FR"/>
          </a:p>
        </p:txBody>
      </p:sp>
    </p:spTree>
    <p:extLst>
      <p:ext uri="{BB962C8B-B14F-4D97-AF65-F5344CB8AC3E}">
        <p14:creationId xmlns:p14="http://schemas.microsoft.com/office/powerpoint/2010/main" val="162342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t>12/30/2020</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t>‹N°›</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t>12/30/2020</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t>‹N°›</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13.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70993"/>
            <a:ext cx="12192000" cy="6858000"/>
          </a:xfrm>
          <a:prstGeom prst="rect">
            <a:avLst/>
          </a:prstGeom>
        </p:spPr>
      </p:pic>
      <p:sp>
        <p:nvSpPr>
          <p:cNvPr id="4" name="TextBox 3">
            <a:extLst>
              <a:ext uri="{FF2B5EF4-FFF2-40B4-BE49-F238E27FC236}">
                <a16:creationId xmlns:a16="http://schemas.microsoft.com/office/drawing/2014/main" id="{BE8AA9BD-5B28-4BB1-803B-54BB6E1B0DE1}"/>
              </a:ext>
            </a:extLst>
          </p:cNvPr>
          <p:cNvSpPr txBox="1"/>
          <p:nvPr/>
        </p:nvSpPr>
        <p:spPr>
          <a:xfrm>
            <a:off x="398316" y="1508233"/>
            <a:ext cx="6702804" cy="1938992"/>
          </a:xfrm>
          <a:prstGeom prst="rect">
            <a:avLst/>
          </a:prstGeom>
          <a:noFill/>
        </p:spPr>
        <p:txBody>
          <a:bodyPr wrap="square" rtlCol="0">
            <a:spAutoFit/>
          </a:bodyPr>
          <a:lstStyle/>
          <a:p>
            <a:r>
              <a:rPr lang="fr-FR" sz="4000" b="1" dirty="0">
                <a:ln w="12700">
                  <a:solidFill>
                    <a:srgbClr val="194576"/>
                  </a:solidFill>
                  <a:prstDash val="solid"/>
                </a:ln>
                <a:solidFill>
                  <a:srgbClr val="F9C61B"/>
                </a:solidFill>
                <a:effectLst>
                  <a:outerShdw dist="38100" dir="2640000" algn="bl" rotWithShape="0">
                    <a:schemeClr val="accent1"/>
                  </a:outerShdw>
                </a:effectLst>
                <a:latin typeface="Tw Cen MT Condensed Extra Bold" panose="020B0803020202020204" pitchFamily="34" charset="0"/>
              </a:rPr>
              <a:t>            </a:t>
            </a:r>
            <a:r>
              <a:rPr lang="fr-FR" sz="4000" b="1" dirty="0">
                <a:ln w="12700">
                  <a:solidFill>
                    <a:srgbClr val="194576"/>
                  </a:solidFill>
                  <a:prstDash val="solid"/>
                </a:ln>
                <a:solidFill>
                  <a:srgbClr val="FF0000"/>
                </a:solidFill>
                <a:effectLst>
                  <a:outerShdw dist="38100" dir="2640000" algn="bl" rotWithShape="0">
                    <a:schemeClr val="accent1"/>
                  </a:outerShdw>
                </a:effectLst>
                <a:latin typeface="Tw Cen MT Condensed Extra Bold" panose="020B0803020202020204" pitchFamily="34" charset="0"/>
              </a:rPr>
              <a:t>Mini Projet:</a:t>
            </a:r>
          </a:p>
          <a:p>
            <a:pPr algn="ctr"/>
            <a:r>
              <a:rPr lang="fr-FR" sz="4000" b="1" dirty="0">
                <a:ln w="12700">
                  <a:solidFill>
                    <a:srgbClr val="194576"/>
                  </a:solidFill>
                  <a:prstDash val="solid"/>
                </a:ln>
                <a:solidFill>
                  <a:srgbClr val="F9C61B"/>
                </a:solidFill>
                <a:effectLst>
                  <a:outerShdw dist="38100" dir="2640000" algn="bl" rotWithShape="0">
                    <a:schemeClr val="accent1"/>
                  </a:outerShdw>
                </a:effectLst>
                <a:latin typeface="Tw Cen MT Condensed Extra Bold" panose="020B0803020202020204" pitchFamily="34" charset="0"/>
              </a:rPr>
              <a:t>Réseau de neurones convolutifs pour détecter la pneumonie.</a:t>
            </a:r>
            <a:endParaRPr lang="en-US" sz="4000" b="1" dirty="0">
              <a:ln w="12700">
                <a:solidFill>
                  <a:srgbClr val="194576"/>
                </a:solidFill>
                <a:prstDash val="solid"/>
              </a:ln>
              <a:solidFill>
                <a:srgbClr val="F9C61B"/>
              </a:solidFill>
              <a:effectLst>
                <a:outerShdw dist="38100" dir="2640000" algn="bl" rotWithShape="0">
                  <a:schemeClr val="accent1"/>
                </a:outerShdw>
              </a:effectLst>
              <a:latin typeface="Tw Cen MT Condensed Extra Bold" panose="020B0803020202020204" pitchFamily="34" charset="0"/>
            </a:endParaRPr>
          </a:p>
        </p:txBody>
      </p:sp>
      <p:sp>
        <p:nvSpPr>
          <p:cNvPr id="28" name="TextBox 27">
            <a:extLst>
              <a:ext uri="{FF2B5EF4-FFF2-40B4-BE49-F238E27FC236}">
                <a16:creationId xmlns:a16="http://schemas.microsoft.com/office/drawing/2014/main" id="{B8583709-595F-4CE2-B8B0-C47733F186E5}"/>
              </a:ext>
            </a:extLst>
          </p:cNvPr>
          <p:cNvSpPr txBox="1"/>
          <p:nvPr/>
        </p:nvSpPr>
        <p:spPr>
          <a:xfrm>
            <a:off x="0" y="5241028"/>
            <a:ext cx="2247519" cy="523220"/>
          </a:xfrm>
          <a:prstGeom prst="rect">
            <a:avLst/>
          </a:prstGeom>
          <a:noFill/>
        </p:spPr>
        <p:txBody>
          <a:bodyPr wrap="square" rtlCol="0">
            <a:spAutoFit/>
          </a:bodyPr>
          <a:lstStyle/>
          <a:p>
            <a:pPr algn="ctr"/>
            <a:r>
              <a:rPr lang="fr-FR" sz="2800" dirty="0">
                <a:solidFill>
                  <a:srgbClr val="03A1A4"/>
                </a:solidFill>
                <a:latin typeface="Tw Cen MT" panose="020B0602020104020603" pitchFamily="34" charset="0"/>
              </a:rPr>
              <a:t>Présenté</a:t>
            </a:r>
            <a:r>
              <a:rPr lang="en-US" sz="2800" dirty="0">
                <a:solidFill>
                  <a:srgbClr val="03A1A4"/>
                </a:solidFill>
                <a:latin typeface="Tw Cen MT" panose="020B0602020104020603" pitchFamily="34" charset="0"/>
              </a:rPr>
              <a:t> par :</a:t>
            </a:r>
          </a:p>
        </p:txBody>
      </p:sp>
      <p:sp>
        <p:nvSpPr>
          <p:cNvPr id="29" name="TextBox 28">
            <a:extLst>
              <a:ext uri="{FF2B5EF4-FFF2-40B4-BE49-F238E27FC236}">
                <a16:creationId xmlns:a16="http://schemas.microsoft.com/office/drawing/2014/main" id="{CF3F83E4-1978-462D-82E9-2028E8170B29}"/>
              </a:ext>
            </a:extLst>
          </p:cNvPr>
          <p:cNvSpPr txBox="1"/>
          <p:nvPr/>
        </p:nvSpPr>
        <p:spPr>
          <a:xfrm>
            <a:off x="277666" y="5786897"/>
            <a:ext cx="2678000" cy="400110"/>
          </a:xfrm>
          <a:prstGeom prst="rect">
            <a:avLst/>
          </a:prstGeom>
          <a:noFill/>
        </p:spPr>
        <p:txBody>
          <a:bodyPr wrap="square" rtlCol="0">
            <a:spAutoFit/>
          </a:bodyPr>
          <a:lstStyle/>
          <a:p>
            <a:r>
              <a:rPr lang="en-US" sz="2000" dirty="0">
                <a:solidFill>
                  <a:schemeClr val="bg1">
                    <a:lumMod val="50000"/>
                  </a:schemeClr>
                </a:solidFill>
                <a:latin typeface="Tw Cen MT" panose="020B0602020104020603" pitchFamily="34" charset="0"/>
              </a:rPr>
              <a:t>Redouane </a:t>
            </a:r>
            <a:r>
              <a:rPr lang="en-US" sz="2000" dirty="0" err="1">
                <a:solidFill>
                  <a:schemeClr val="bg1">
                    <a:lumMod val="50000"/>
                  </a:schemeClr>
                </a:solidFill>
                <a:latin typeface="Tw Cen MT" panose="020B0602020104020603" pitchFamily="34" charset="0"/>
              </a:rPr>
              <a:t>Fardouz</a:t>
            </a:r>
            <a:endParaRPr lang="en-US" sz="2000" dirty="0">
              <a:solidFill>
                <a:schemeClr val="bg1">
                  <a:lumMod val="50000"/>
                </a:schemeClr>
              </a:solidFill>
              <a:latin typeface="Tw Cen MT" panose="020B0602020104020603" pitchFamily="34" charset="0"/>
            </a:endParaRPr>
          </a:p>
        </p:txBody>
      </p:sp>
      <p:sp>
        <p:nvSpPr>
          <p:cNvPr id="12" name="TextBox 27">
            <a:extLst>
              <a:ext uri="{FF2B5EF4-FFF2-40B4-BE49-F238E27FC236}">
                <a16:creationId xmlns:a16="http://schemas.microsoft.com/office/drawing/2014/main" id="{B8583709-595F-4CE2-B8B0-C47733F186E5}"/>
              </a:ext>
            </a:extLst>
          </p:cNvPr>
          <p:cNvSpPr txBox="1"/>
          <p:nvPr/>
        </p:nvSpPr>
        <p:spPr>
          <a:xfrm>
            <a:off x="3328547" y="5244300"/>
            <a:ext cx="3014383" cy="523220"/>
          </a:xfrm>
          <a:prstGeom prst="rect">
            <a:avLst/>
          </a:prstGeom>
          <a:noFill/>
        </p:spPr>
        <p:txBody>
          <a:bodyPr wrap="square" rtlCol="0">
            <a:spAutoFit/>
          </a:bodyPr>
          <a:lstStyle/>
          <a:p>
            <a:pPr algn="ctr"/>
            <a:r>
              <a:rPr lang="fr-BE" sz="2800" dirty="0">
                <a:solidFill>
                  <a:srgbClr val="03A1A4"/>
                </a:solidFill>
                <a:latin typeface="Tw Cen MT" panose="020B0602020104020603" pitchFamily="34" charset="0"/>
              </a:rPr>
              <a:t>Proposé par </a:t>
            </a:r>
            <a:r>
              <a:rPr lang="en-US" sz="2800" dirty="0">
                <a:solidFill>
                  <a:srgbClr val="03A1A4"/>
                </a:solidFill>
                <a:latin typeface="Tw Cen MT" panose="020B0602020104020603" pitchFamily="34" charset="0"/>
              </a:rPr>
              <a:t>:</a:t>
            </a:r>
          </a:p>
        </p:txBody>
      </p:sp>
      <p:sp>
        <p:nvSpPr>
          <p:cNvPr id="14" name="TextBox 28">
            <a:extLst>
              <a:ext uri="{FF2B5EF4-FFF2-40B4-BE49-F238E27FC236}">
                <a16:creationId xmlns:a16="http://schemas.microsoft.com/office/drawing/2014/main" id="{CF3F83E4-1978-462D-82E9-2028E8170B29}"/>
              </a:ext>
            </a:extLst>
          </p:cNvPr>
          <p:cNvSpPr txBox="1"/>
          <p:nvPr/>
        </p:nvSpPr>
        <p:spPr>
          <a:xfrm>
            <a:off x="3496739" y="5833064"/>
            <a:ext cx="2678000" cy="707886"/>
          </a:xfrm>
          <a:prstGeom prst="rect">
            <a:avLst/>
          </a:prstGeom>
          <a:noFill/>
        </p:spPr>
        <p:txBody>
          <a:bodyPr wrap="square" rtlCol="0">
            <a:spAutoFit/>
          </a:bodyPr>
          <a:lstStyle/>
          <a:p>
            <a:r>
              <a:rPr lang="en-US" sz="2000" dirty="0">
                <a:solidFill>
                  <a:schemeClr val="bg1">
                    <a:lumMod val="50000"/>
                  </a:schemeClr>
                </a:solidFill>
                <a:latin typeface="Tw Cen MT" panose="020B0602020104020603" pitchFamily="34" charset="0"/>
              </a:rPr>
              <a:t>DR, </a:t>
            </a:r>
            <a:r>
              <a:rPr lang="en-US" sz="2000" dirty="0" err="1">
                <a:solidFill>
                  <a:schemeClr val="bg1">
                    <a:lumMod val="50000"/>
                  </a:schemeClr>
                </a:solidFill>
                <a:latin typeface="Tw Cen MT" panose="020B0602020104020603" pitchFamily="34" charset="0"/>
              </a:rPr>
              <a:t>Mahmoudi</a:t>
            </a:r>
            <a:r>
              <a:rPr lang="en-US" sz="2000" dirty="0">
                <a:solidFill>
                  <a:schemeClr val="bg1">
                    <a:lumMod val="50000"/>
                  </a:schemeClr>
                </a:solidFill>
                <a:latin typeface="Tw Cen MT" panose="020B0602020104020603" pitchFamily="34" charset="0"/>
              </a:rPr>
              <a:t> </a:t>
            </a:r>
          </a:p>
          <a:p>
            <a:endParaRPr lang="en-US" sz="2000" dirty="0">
              <a:solidFill>
                <a:schemeClr val="bg1">
                  <a:lumMod val="50000"/>
                </a:schemeClr>
              </a:solidFill>
              <a:latin typeface="Tw Cen MT" panose="020B0602020104020603" pitchFamily="34" charset="0"/>
            </a:endParaRPr>
          </a:p>
        </p:txBody>
      </p:sp>
      <p:sp>
        <p:nvSpPr>
          <p:cNvPr id="23" name="TextBox 27">
            <a:extLst>
              <a:ext uri="{FF2B5EF4-FFF2-40B4-BE49-F238E27FC236}">
                <a16:creationId xmlns:a16="http://schemas.microsoft.com/office/drawing/2014/main" id="{B8583709-595F-4CE2-B8B0-C47733F186E5}"/>
              </a:ext>
            </a:extLst>
          </p:cNvPr>
          <p:cNvSpPr txBox="1"/>
          <p:nvPr/>
        </p:nvSpPr>
        <p:spPr>
          <a:xfrm>
            <a:off x="1343869" y="6457890"/>
            <a:ext cx="1807300" cy="400110"/>
          </a:xfrm>
          <a:prstGeom prst="rect">
            <a:avLst/>
          </a:prstGeom>
          <a:noFill/>
        </p:spPr>
        <p:txBody>
          <a:bodyPr wrap="square" rtlCol="0">
            <a:spAutoFit/>
          </a:bodyPr>
          <a:lstStyle/>
          <a:p>
            <a:pPr algn="ctr"/>
            <a:r>
              <a:rPr lang="en-GB" sz="2000" dirty="0">
                <a:solidFill>
                  <a:srgbClr val="3496D7"/>
                </a:solidFill>
                <a:latin typeface="Tw Cen MT" panose="020B0602020104020603" pitchFamily="34" charset="0"/>
              </a:rPr>
              <a:t>29-12-2020</a:t>
            </a:r>
            <a:endParaRPr lang="en-US" sz="2000" dirty="0">
              <a:solidFill>
                <a:srgbClr val="3496D7"/>
              </a:solidFill>
              <a:latin typeface="Tw Cen MT" panose="020B0602020104020603" pitchFamily="34" charset="0"/>
            </a:endParaRPr>
          </a:p>
        </p:txBody>
      </p:sp>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1606074" y="3651678"/>
            <a:ext cx="3699704" cy="1425472"/>
          </a:xfrm>
          <a:prstGeom prst="round2DiagRect">
            <a:avLst>
              <a:gd name="adj1" fmla="val 30586"/>
              <a:gd name="adj2" fmla="val 0"/>
            </a:avLst>
          </a:prstGeom>
          <a:ln/>
        </p:spPr>
        <p:style>
          <a:lnRef idx="0">
            <a:schemeClr val="dk1"/>
          </a:lnRef>
          <a:fillRef idx="3">
            <a:schemeClr val="dk1"/>
          </a:fillRef>
          <a:effectRef idx="3">
            <a:schemeClr val="dk1"/>
          </a:effectRef>
          <a:fontRef idx="minor">
            <a:schemeClr val="lt1"/>
          </a:fontRef>
        </p:style>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73177">
            <a:off x="10423094" y="3549350"/>
            <a:ext cx="1737036" cy="1374290"/>
          </a:xfrm>
          <a:prstGeom prst="rect">
            <a:avLst/>
          </a:prstGeom>
          <a:ln>
            <a:noFill/>
          </a:ln>
          <a:effectLst>
            <a:softEdge rad="112500"/>
          </a:effectLst>
        </p:spPr>
      </p:pic>
      <p:sp>
        <p:nvSpPr>
          <p:cNvPr id="25" name="Rectangle 13"/>
          <p:cNvSpPr/>
          <p:nvPr/>
        </p:nvSpPr>
        <p:spPr>
          <a:xfrm rot="10800000">
            <a:off x="6209428" y="-5"/>
            <a:ext cx="6025245" cy="6857235"/>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041B31">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4">
            <a:extLst>
              <a:ext uri="{FF2B5EF4-FFF2-40B4-BE49-F238E27FC236}">
                <a16:creationId xmlns:a16="http://schemas.microsoft.com/office/drawing/2014/main" id="{99A81CDB-32D0-44DE-8C97-ED9715A26794}"/>
              </a:ext>
            </a:extLst>
          </p:cNvPr>
          <p:cNvGrpSpPr/>
          <p:nvPr/>
        </p:nvGrpSpPr>
        <p:grpSpPr>
          <a:xfrm>
            <a:off x="87166" y="6594468"/>
            <a:ext cx="1434489" cy="190500"/>
            <a:chOff x="4679586" y="878988"/>
            <a:chExt cx="1434489" cy="190500"/>
          </a:xfrm>
        </p:grpSpPr>
        <p:sp>
          <p:nvSpPr>
            <p:cNvPr id="30"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3">
            <a:extLst>
              <a:ext uri="{FF2B5EF4-FFF2-40B4-BE49-F238E27FC236}">
                <a16:creationId xmlns:a16="http://schemas.microsoft.com/office/drawing/2014/main" id="{DEE57053-DF90-4419-9C69-CF81901517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36627" y="343275"/>
            <a:ext cx="847896" cy="847895"/>
          </a:xfrm>
          <a:prstGeom prst="rect">
            <a:avLst/>
          </a:prstGeom>
        </p:spPr>
      </p:pic>
      <p:pic>
        <p:nvPicPr>
          <p:cNvPr id="24" name="Picture 4">
            <a:extLst>
              <a:ext uri="{FF2B5EF4-FFF2-40B4-BE49-F238E27FC236}">
                <a16:creationId xmlns:a16="http://schemas.microsoft.com/office/drawing/2014/main" id="{8E0DC7C5-81FA-4238-8241-D317F25C86B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36566" y="269783"/>
            <a:ext cx="1633728" cy="1032720"/>
          </a:xfrm>
          <a:prstGeom prst="rect">
            <a:avLst/>
          </a:prstGeom>
        </p:spPr>
      </p:pic>
      <p:pic>
        <p:nvPicPr>
          <p:cNvPr id="37" name="Picture 6">
            <a:extLst>
              <a:ext uri="{FF2B5EF4-FFF2-40B4-BE49-F238E27FC236}">
                <a16:creationId xmlns:a16="http://schemas.microsoft.com/office/drawing/2014/main" id="{A3801611-3468-42B6-B68F-9BDD65AA54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21089" y="425435"/>
            <a:ext cx="840650" cy="840650"/>
          </a:xfrm>
          <a:prstGeom prst="rect">
            <a:avLst/>
          </a:prstGeom>
        </p:spPr>
      </p:pic>
      <p:pic>
        <p:nvPicPr>
          <p:cNvPr id="38" name="Picture 5">
            <a:extLst>
              <a:ext uri="{FF2B5EF4-FFF2-40B4-BE49-F238E27FC236}">
                <a16:creationId xmlns:a16="http://schemas.microsoft.com/office/drawing/2014/main" id="{A98C2B88-4E16-49EA-BEC9-61581427B1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837" y="367361"/>
            <a:ext cx="981030" cy="981029"/>
          </a:xfrm>
          <a:prstGeom prst="rect">
            <a:avLst/>
          </a:prstGeom>
        </p:spPr>
      </p:pic>
    </p:spTree>
    <p:extLst>
      <p:ext uri="{BB962C8B-B14F-4D97-AF65-F5344CB8AC3E}">
        <p14:creationId xmlns:p14="http://schemas.microsoft.com/office/powerpoint/2010/main" val="6696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anim calcmode="lin" valueType="num">
                                      <p:cBhvr>
                                        <p:cTn id="17" dur="500" fill="hold"/>
                                        <p:tgtEl>
                                          <p:spTgt spid="29"/>
                                        </p:tgtEl>
                                        <p:attrNameLst>
                                          <p:attrName>ppt_x</p:attrName>
                                        </p:attrNameLst>
                                      </p:cBhvr>
                                      <p:tavLst>
                                        <p:tav tm="0">
                                          <p:val>
                                            <p:strVal val="#ppt_x"/>
                                          </p:val>
                                        </p:tav>
                                        <p:tav tm="100000">
                                          <p:val>
                                            <p:strVal val="#ppt_x"/>
                                          </p:val>
                                        </p:tav>
                                      </p:tavLst>
                                    </p:anim>
                                    <p:anim calcmode="lin" valueType="num">
                                      <p:cBhvr>
                                        <p:cTn id="18" dur="500" fill="hold"/>
                                        <p:tgtEl>
                                          <p:spTgt spid="29"/>
                                        </p:tgtEl>
                                        <p:attrNameLst>
                                          <p:attrName>ppt_y</p:attrName>
                                        </p:attrNameLst>
                                      </p:cBhvr>
                                      <p:tavLst>
                                        <p:tav tm="0">
                                          <p:val>
                                            <p:strVal val="#ppt_y+.1"/>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anim calcmode="lin" valueType="num">
                                      <p:cBhvr>
                                        <p:cTn id="27" dur="500" fill="hold"/>
                                        <p:tgtEl>
                                          <p:spTgt spid="14"/>
                                        </p:tgtEl>
                                        <p:attrNameLst>
                                          <p:attrName>ppt_x</p:attrName>
                                        </p:attrNameLst>
                                      </p:cBhvr>
                                      <p:tavLst>
                                        <p:tav tm="0">
                                          <p:val>
                                            <p:strVal val="#ppt_x"/>
                                          </p:val>
                                        </p:tav>
                                        <p:tav tm="100000">
                                          <p:val>
                                            <p:strVal val="#ppt_x"/>
                                          </p:val>
                                        </p:tav>
                                      </p:tavLst>
                                    </p:anim>
                                    <p:anim calcmode="lin" valueType="num">
                                      <p:cBhvr>
                                        <p:cTn id="28" dur="500" fill="hold"/>
                                        <p:tgtEl>
                                          <p:spTgt spid="14"/>
                                        </p:tgtEl>
                                        <p:attrNameLst>
                                          <p:attrName>ppt_y</p:attrName>
                                        </p:attrNameLst>
                                      </p:cBhvr>
                                      <p:tavLst>
                                        <p:tav tm="0">
                                          <p:val>
                                            <p:strVal val="#ppt_y+.1"/>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1+#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29" grpId="0"/>
      <p:bldP spid="12" grpId="0"/>
      <p:bldP spid="14"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351470" y="92942"/>
            <a:ext cx="9920016" cy="646331"/>
          </a:xfrm>
          <a:prstGeom prst="rect">
            <a:avLst/>
          </a:prstGeom>
          <a:noFill/>
        </p:spPr>
        <p:txBody>
          <a:bodyPr wrap="square" rtlCol="0">
            <a:spAutoFit/>
          </a:bodyPr>
          <a:lstStyle/>
          <a:p>
            <a:pPr algn="ctr"/>
            <a:r>
              <a:rPr lang="fr-FR" sz="3600" dirty="0">
                <a:solidFill>
                  <a:schemeClr val="bg1">
                    <a:lumMod val="50000"/>
                  </a:schemeClr>
                </a:solidFill>
              </a:rPr>
              <a:t>Définition de l'architecture du réseau</a:t>
            </a:r>
            <a:r>
              <a:rPr lang="fr-FR" sz="3600" dirty="0">
                <a:solidFill>
                  <a:schemeClr val="bg1">
                    <a:lumMod val="50000"/>
                  </a:schemeClr>
                </a:solidFill>
                <a:latin typeface="Tw Cen MT" panose="020B0602020104020603" pitchFamily="34" charset="0"/>
              </a:rPr>
              <a:t> </a:t>
            </a:r>
            <a:endParaRPr lang="en-US" sz="3600" dirty="0">
              <a:solidFill>
                <a:schemeClr val="bg1">
                  <a:lumMod val="50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ZoneTexte 11"/>
          <p:cNvSpPr txBox="1"/>
          <p:nvPr/>
        </p:nvSpPr>
        <p:spPr>
          <a:xfrm>
            <a:off x="141514" y="974238"/>
            <a:ext cx="4538444" cy="369332"/>
          </a:xfrm>
          <a:prstGeom prst="rect">
            <a:avLst/>
          </a:prstGeom>
          <a:noFill/>
        </p:spPr>
        <p:txBody>
          <a:bodyPr wrap="square" rtlCol="0">
            <a:spAutoFit/>
          </a:bodyPr>
          <a:lstStyle/>
          <a:p>
            <a:r>
              <a:rPr lang="fr-FR" b="1" u="sng" dirty="0">
                <a:solidFill>
                  <a:schemeClr val="accent1">
                    <a:lumMod val="50000"/>
                  </a:schemeClr>
                </a:solidFill>
                <a:latin typeface="Lato Black" panose="020F0A02020204030203" pitchFamily="34" charset="0"/>
              </a:rPr>
              <a:t>•Convolution</a:t>
            </a:r>
            <a:r>
              <a:rPr lang="fr-FR" b="1" dirty="0">
                <a:solidFill>
                  <a:schemeClr val="accent1">
                    <a:lumMod val="50000"/>
                  </a:schemeClr>
                </a:solidFill>
                <a:latin typeface="Lato Black" panose="020F0A02020204030203" pitchFamily="34" charset="0"/>
              </a:rPr>
              <a:t>:</a:t>
            </a:r>
            <a:r>
              <a:rPr lang="fr-FR" b="1" u="sng" dirty="0">
                <a:solidFill>
                  <a:schemeClr val="accent1">
                    <a:lumMod val="50000"/>
                  </a:schemeClr>
                </a:solidFill>
                <a:latin typeface="Lato Black" panose="020F0A02020204030203" pitchFamily="34" charset="0"/>
              </a:rPr>
              <a:t> </a:t>
            </a:r>
          </a:p>
        </p:txBody>
      </p:sp>
      <p:sp>
        <p:nvSpPr>
          <p:cNvPr id="2" name="ZoneTexte 1">
            <a:extLst>
              <a:ext uri="{FF2B5EF4-FFF2-40B4-BE49-F238E27FC236}">
                <a16:creationId xmlns:a16="http://schemas.microsoft.com/office/drawing/2014/main" id="{27C4101F-69A5-4C69-B5B3-A927833942C8}"/>
              </a:ext>
            </a:extLst>
          </p:cNvPr>
          <p:cNvSpPr txBox="1"/>
          <p:nvPr/>
        </p:nvSpPr>
        <p:spPr>
          <a:xfrm>
            <a:off x="97971" y="1622999"/>
            <a:ext cx="10983686" cy="957943"/>
          </a:xfrm>
          <a:prstGeom prst="rect">
            <a:avLst/>
          </a:prstGeom>
          <a:noFill/>
        </p:spPr>
        <p:txBody>
          <a:bodyPr wrap="square" rtlCol="0">
            <a:spAutoFit/>
          </a:bodyPr>
          <a:lstStyle/>
          <a:p>
            <a:r>
              <a:rPr lang="fr-FR" dirty="0">
                <a:latin typeface="Tw Cen MT" panose="020B0602020104020603" pitchFamily="34" charset="0"/>
              </a:rPr>
              <a:t>La convolution consiste à appliquer un filtre (</a:t>
            </a:r>
            <a:r>
              <a:rPr lang="fr-FR" dirty="0" err="1">
                <a:latin typeface="Tw Cen MT" panose="020B0602020104020603" pitchFamily="34" charset="0"/>
              </a:rPr>
              <a:t>Feature</a:t>
            </a:r>
            <a:r>
              <a:rPr lang="fr-FR" dirty="0">
                <a:latin typeface="Tw Cen MT" panose="020B0602020104020603" pitchFamily="34" charset="0"/>
              </a:rPr>
              <a:t> Detector) sur l'image qui permet comme son nom l'indique de détecter et de ressortir des caractéristiques de l'image et la transformer en une carte de caractéristiques (</a:t>
            </a:r>
            <a:r>
              <a:rPr lang="fr-FR" dirty="0" err="1">
                <a:latin typeface="Tw Cen MT" panose="020B0602020104020603" pitchFamily="34" charset="0"/>
              </a:rPr>
              <a:t>Features</a:t>
            </a:r>
            <a:r>
              <a:rPr lang="fr-FR" dirty="0">
                <a:latin typeface="Tw Cen MT" panose="020B0602020104020603" pitchFamily="34" charset="0"/>
              </a:rPr>
              <a:t> </a:t>
            </a:r>
            <a:r>
              <a:rPr lang="fr-FR" dirty="0" err="1">
                <a:latin typeface="Tw Cen MT" panose="020B0602020104020603" pitchFamily="34" charset="0"/>
              </a:rPr>
              <a:t>Map</a:t>
            </a:r>
            <a:r>
              <a:rPr lang="fr-FR" dirty="0">
                <a:latin typeface="Tw Cen MT" panose="020B0602020104020603" pitchFamily="34" charset="0"/>
              </a:rPr>
              <a:t>).</a:t>
            </a:r>
            <a:endParaRPr lang="fr-BE" dirty="0">
              <a:latin typeface="Tw Cen MT" panose="020B0602020104020603" pitchFamily="34" charset="0"/>
            </a:endParaRPr>
          </a:p>
        </p:txBody>
      </p:sp>
      <p:sp>
        <p:nvSpPr>
          <p:cNvPr id="14" name="object 12">
            <a:extLst>
              <a:ext uri="{FF2B5EF4-FFF2-40B4-BE49-F238E27FC236}">
                <a16:creationId xmlns:a16="http://schemas.microsoft.com/office/drawing/2014/main" id="{3D72BD2C-F85A-4CA3-989A-3BB5887AF51F}"/>
              </a:ext>
            </a:extLst>
          </p:cNvPr>
          <p:cNvSpPr/>
          <p:nvPr/>
        </p:nvSpPr>
        <p:spPr>
          <a:xfrm>
            <a:off x="7478485" y="2860371"/>
            <a:ext cx="4528457" cy="3211918"/>
          </a:xfrm>
          <a:prstGeom prst="rect">
            <a:avLst/>
          </a:prstGeom>
          <a:blipFill>
            <a:blip r:embed="rId3" cstate="print"/>
            <a:stretch>
              <a:fillRect/>
            </a:stretch>
          </a:blipFill>
        </p:spPr>
        <p:txBody>
          <a:bodyPr wrap="square" lIns="0" tIns="0" rIns="0" bIns="0" rtlCol="0"/>
          <a:lstStyle/>
          <a:p>
            <a:endParaRPr/>
          </a:p>
        </p:txBody>
      </p:sp>
      <p:sp>
        <p:nvSpPr>
          <p:cNvPr id="3" name="ZoneTexte 2">
            <a:extLst>
              <a:ext uri="{FF2B5EF4-FFF2-40B4-BE49-F238E27FC236}">
                <a16:creationId xmlns:a16="http://schemas.microsoft.com/office/drawing/2014/main" id="{F5B117F5-FDDD-420F-8A2E-7EFB6782C8A1}"/>
              </a:ext>
            </a:extLst>
          </p:cNvPr>
          <p:cNvSpPr txBox="1"/>
          <p:nvPr/>
        </p:nvSpPr>
        <p:spPr>
          <a:xfrm>
            <a:off x="185057" y="3276601"/>
            <a:ext cx="6628188" cy="1015663"/>
          </a:xfrm>
          <a:prstGeom prst="rect">
            <a:avLst/>
          </a:prstGeom>
          <a:noFill/>
        </p:spPr>
        <p:txBody>
          <a:bodyPr wrap="square" rtlCol="0">
            <a:spAutoFit/>
          </a:bodyPr>
          <a:lstStyle/>
          <a:p>
            <a:r>
              <a:rPr lang="fr-FR" sz="2000" dirty="0">
                <a:latin typeface="Tw Cen MT" panose="020B0602020104020603" pitchFamily="34" charset="0"/>
              </a:rPr>
              <a:t>Pour réaliser , j’ai utilisé la méthode </a:t>
            </a:r>
            <a:r>
              <a:rPr lang="fr-FR" sz="2000" b="1" dirty="0" err="1">
                <a:latin typeface="Tw Cen MT" panose="020B0602020104020603" pitchFamily="34" charset="0"/>
              </a:rPr>
              <a:t>add</a:t>
            </a:r>
            <a:r>
              <a:rPr lang="fr-FR" sz="2000" b="1" dirty="0">
                <a:latin typeface="Tw Cen MT" panose="020B0602020104020603" pitchFamily="34" charset="0"/>
              </a:rPr>
              <a:t>() </a:t>
            </a:r>
            <a:r>
              <a:rPr lang="fr-FR" sz="2000" dirty="0">
                <a:latin typeface="Tw Cen MT" panose="020B0602020104020603" pitchFamily="34" charset="0"/>
              </a:rPr>
              <a:t>sur notre objet </a:t>
            </a:r>
            <a:r>
              <a:rPr lang="fr-FR" sz="2000" b="1" dirty="0">
                <a:latin typeface="Tw Cen MT" panose="020B0602020104020603" pitchFamily="34" charset="0"/>
              </a:rPr>
              <a:t>classifier</a:t>
            </a:r>
            <a:r>
              <a:rPr lang="fr-FR" sz="2000" dirty="0">
                <a:latin typeface="Tw Cen MT" panose="020B0602020104020603" pitchFamily="34" charset="0"/>
              </a:rPr>
              <a:t> . Cette méthode prend en paramètre d'entrée la méthode </a:t>
            </a:r>
            <a:r>
              <a:rPr lang="fr-FR" sz="2000" b="1" dirty="0">
                <a:latin typeface="Tw Cen MT" panose="020B0602020104020603" pitchFamily="34" charset="0"/>
              </a:rPr>
              <a:t>Conv2D()</a:t>
            </a:r>
            <a:endParaRPr lang="fr-BE" sz="2000" b="1" dirty="0">
              <a:latin typeface="Tw Cen MT" panose="020B0602020104020603" pitchFamily="34" charset="0"/>
            </a:endParaRPr>
          </a:p>
        </p:txBody>
      </p:sp>
      <p:pic>
        <p:nvPicPr>
          <p:cNvPr id="15" name="Image 14">
            <a:extLst>
              <a:ext uri="{FF2B5EF4-FFF2-40B4-BE49-F238E27FC236}">
                <a16:creationId xmlns:a16="http://schemas.microsoft.com/office/drawing/2014/main" id="{E25072EB-F389-4981-A933-0A740574F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99" y="4466330"/>
            <a:ext cx="7450786" cy="1605959"/>
          </a:xfrm>
          <a:prstGeom prst="rect">
            <a:avLst/>
          </a:prstGeom>
        </p:spPr>
      </p:pic>
    </p:spTree>
    <p:extLst>
      <p:ext uri="{BB962C8B-B14F-4D97-AF65-F5344CB8AC3E}">
        <p14:creationId xmlns:p14="http://schemas.microsoft.com/office/powerpoint/2010/main" val="40824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825148" y="48478"/>
            <a:ext cx="9920016" cy="646331"/>
          </a:xfrm>
          <a:prstGeom prst="rect">
            <a:avLst/>
          </a:prstGeom>
          <a:noFill/>
        </p:spPr>
        <p:txBody>
          <a:bodyPr wrap="square" rtlCol="0">
            <a:spAutoFit/>
          </a:bodyPr>
          <a:lstStyle/>
          <a:p>
            <a:pPr algn="ctr"/>
            <a:r>
              <a:rPr lang="fr-FR" sz="3600" dirty="0">
                <a:solidFill>
                  <a:schemeClr val="bg1">
                    <a:lumMod val="50000"/>
                  </a:schemeClr>
                </a:solidFill>
              </a:rPr>
              <a:t>Définition de l'architecture du réseau</a:t>
            </a:r>
            <a:r>
              <a:rPr lang="fr-FR" sz="3600" dirty="0">
                <a:solidFill>
                  <a:schemeClr val="bg1">
                    <a:lumMod val="50000"/>
                  </a:schemeClr>
                </a:solidFill>
                <a:latin typeface="Tw Cen MT" panose="020B0602020104020603" pitchFamily="34" charset="0"/>
              </a:rPr>
              <a:t> </a:t>
            </a:r>
            <a:endParaRPr lang="en-US" sz="3600" dirty="0">
              <a:solidFill>
                <a:schemeClr val="bg1">
                  <a:lumMod val="50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ZoneTexte 10"/>
          <p:cNvSpPr txBox="1"/>
          <p:nvPr/>
        </p:nvSpPr>
        <p:spPr>
          <a:xfrm>
            <a:off x="163286" y="961766"/>
            <a:ext cx="4538444" cy="400110"/>
          </a:xfrm>
          <a:prstGeom prst="rect">
            <a:avLst/>
          </a:prstGeom>
          <a:noFill/>
        </p:spPr>
        <p:txBody>
          <a:bodyPr wrap="square" rtlCol="0">
            <a:spAutoFit/>
          </a:bodyPr>
          <a:lstStyle/>
          <a:p>
            <a:r>
              <a:rPr lang="fr-FR" sz="2000" b="1" u="sng" dirty="0">
                <a:solidFill>
                  <a:schemeClr val="accent1">
                    <a:lumMod val="50000"/>
                  </a:schemeClr>
                </a:solidFill>
                <a:latin typeface="Lato Black" panose="020F0A02020204030203" pitchFamily="34" charset="0"/>
              </a:rPr>
              <a:t>• </a:t>
            </a:r>
            <a:r>
              <a:rPr lang="fr-BE" sz="2000" u="sng" dirty="0" err="1">
                <a:solidFill>
                  <a:schemeClr val="accent1">
                    <a:lumMod val="50000"/>
                  </a:schemeClr>
                </a:solidFill>
                <a:latin typeface="Lato Black" panose="020F0A02020204030203" pitchFamily="34" charset="0"/>
              </a:rPr>
              <a:t>MaxPooling</a:t>
            </a:r>
            <a:r>
              <a:rPr lang="fr-FR" sz="2000" b="1" u="sng" dirty="0">
                <a:solidFill>
                  <a:schemeClr val="accent1">
                    <a:lumMod val="50000"/>
                  </a:schemeClr>
                </a:solidFill>
                <a:latin typeface="Lato" panose="020F0502020204030203" pitchFamily="34" charset="0"/>
              </a:rPr>
              <a:t>: </a:t>
            </a:r>
          </a:p>
        </p:txBody>
      </p:sp>
      <p:sp>
        <p:nvSpPr>
          <p:cNvPr id="3" name="ZoneTexte 2">
            <a:extLst>
              <a:ext uri="{FF2B5EF4-FFF2-40B4-BE49-F238E27FC236}">
                <a16:creationId xmlns:a16="http://schemas.microsoft.com/office/drawing/2014/main" id="{6BDEC69F-1F11-4CB4-B1E1-B5257C08B77A}"/>
              </a:ext>
            </a:extLst>
          </p:cNvPr>
          <p:cNvSpPr txBox="1"/>
          <p:nvPr/>
        </p:nvSpPr>
        <p:spPr>
          <a:xfrm>
            <a:off x="302366" y="1522713"/>
            <a:ext cx="11280033" cy="1015663"/>
          </a:xfrm>
          <a:prstGeom prst="rect">
            <a:avLst/>
          </a:prstGeom>
          <a:noFill/>
        </p:spPr>
        <p:txBody>
          <a:bodyPr wrap="square" rtlCol="0">
            <a:spAutoFit/>
          </a:bodyPr>
          <a:lstStyle/>
          <a:p>
            <a:r>
              <a:rPr lang="fr-FR" sz="2000" dirty="0">
                <a:latin typeface="Tw Cen MT" panose="020B0602020104020603" pitchFamily="34" charset="0"/>
              </a:rPr>
              <a:t>Elle consiste à réduire la dimension des </a:t>
            </a:r>
            <a:r>
              <a:rPr lang="fr-FR" sz="2000" dirty="0" err="1">
                <a:latin typeface="Tw Cen MT" panose="020B0602020104020603" pitchFamily="34" charset="0"/>
              </a:rPr>
              <a:t>Features</a:t>
            </a:r>
            <a:r>
              <a:rPr lang="fr-FR" sz="2000" dirty="0">
                <a:latin typeface="Tw Cen MT" panose="020B0602020104020603" pitchFamily="34" charset="0"/>
              </a:rPr>
              <a:t> </a:t>
            </a:r>
            <a:r>
              <a:rPr lang="fr-FR" sz="2000" dirty="0" err="1">
                <a:latin typeface="Tw Cen MT" panose="020B0602020104020603" pitchFamily="34" charset="0"/>
              </a:rPr>
              <a:t>Maps</a:t>
            </a:r>
            <a:r>
              <a:rPr lang="fr-FR" sz="2000" dirty="0">
                <a:latin typeface="Tw Cen MT" panose="020B0602020104020603" pitchFamily="34" charset="0"/>
              </a:rPr>
              <a:t> tout en conservant les informations les plus importantes. Comme le montre l’exemple suivant, l'image est découpée en fenêtre de 2x2 pixels dans lesquelles seul le pixel de plus grande valeur sera conservé</a:t>
            </a:r>
            <a:endParaRPr lang="fr-BE" sz="2000" dirty="0">
              <a:latin typeface="Tw Cen MT" panose="020B0602020104020603" pitchFamily="34" charset="0"/>
            </a:endParaRPr>
          </a:p>
        </p:txBody>
      </p:sp>
      <p:sp>
        <p:nvSpPr>
          <p:cNvPr id="13" name="object 12">
            <a:extLst>
              <a:ext uri="{FF2B5EF4-FFF2-40B4-BE49-F238E27FC236}">
                <a16:creationId xmlns:a16="http://schemas.microsoft.com/office/drawing/2014/main" id="{85C0663F-9B77-4478-B742-C2CDFB43063C}"/>
              </a:ext>
            </a:extLst>
          </p:cNvPr>
          <p:cNvSpPr/>
          <p:nvPr/>
        </p:nvSpPr>
        <p:spPr>
          <a:xfrm>
            <a:off x="7323305" y="2899268"/>
            <a:ext cx="4259094" cy="2210494"/>
          </a:xfrm>
          <a:prstGeom prst="rect">
            <a:avLst/>
          </a:prstGeom>
          <a:blipFill>
            <a:blip r:embed="rId3" cstate="print"/>
            <a:stretch>
              <a:fillRect/>
            </a:stretch>
          </a:blipFill>
        </p:spPr>
        <p:txBody>
          <a:bodyPr wrap="square" lIns="0" tIns="0" rIns="0" bIns="0" rtlCol="0"/>
          <a:lstStyle/>
          <a:p>
            <a:endParaRPr lang="fr-BE" dirty="0"/>
          </a:p>
        </p:txBody>
      </p:sp>
      <p:sp>
        <p:nvSpPr>
          <p:cNvPr id="16" name="ZoneTexte 15">
            <a:extLst>
              <a:ext uri="{FF2B5EF4-FFF2-40B4-BE49-F238E27FC236}">
                <a16:creationId xmlns:a16="http://schemas.microsoft.com/office/drawing/2014/main" id="{561DDD44-E2CB-4D1B-A392-5F6253997B1B}"/>
              </a:ext>
            </a:extLst>
          </p:cNvPr>
          <p:cNvSpPr txBox="1"/>
          <p:nvPr/>
        </p:nvSpPr>
        <p:spPr>
          <a:xfrm>
            <a:off x="163286" y="3124200"/>
            <a:ext cx="6825343" cy="923330"/>
          </a:xfrm>
          <a:prstGeom prst="rect">
            <a:avLst/>
          </a:prstGeom>
          <a:noFill/>
        </p:spPr>
        <p:txBody>
          <a:bodyPr wrap="square" rtlCol="0">
            <a:spAutoFit/>
          </a:bodyPr>
          <a:lstStyle/>
          <a:p>
            <a:r>
              <a:rPr lang="fr-FR" dirty="0"/>
              <a:t>Pour implémenter cette opération , j’ai utilisé  la même méthode </a:t>
            </a:r>
            <a:r>
              <a:rPr lang="fr-FR" b="1" dirty="0" err="1"/>
              <a:t>add</a:t>
            </a:r>
            <a:r>
              <a:rPr lang="fr-FR" b="1" dirty="0"/>
              <a:t>() </a:t>
            </a:r>
            <a:r>
              <a:rPr lang="fr-FR" dirty="0"/>
              <a:t>puisqu'on va rajouter une couche, sauf que cette fois on va l'utiliser avec la fonction </a:t>
            </a:r>
            <a:r>
              <a:rPr lang="fr-FR" b="1" dirty="0"/>
              <a:t>Maxpauling2D</a:t>
            </a:r>
            <a:r>
              <a:rPr lang="fr-FR" dirty="0"/>
              <a:t> comme paramètre d'entrée. </a:t>
            </a:r>
            <a:endParaRPr lang="fr-BE" dirty="0"/>
          </a:p>
        </p:txBody>
      </p:sp>
      <p:pic>
        <p:nvPicPr>
          <p:cNvPr id="18" name="Image 17">
            <a:extLst>
              <a:ext uri="{FF2B5EF4-FFF2-40B4-BE49-F238E27FC236}">
                <a16:creationId xmlns:a16="http://schemas.microsoft.com/office/drawing/2014/main" id="{52C2BCA4-7049-40B4-9BAF-7C769D294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366" y="4419584"/>
            <a:ext cx="6414120" cy="1240987"/>
          </a:xfrm>
          <a:prstGeom prst="rect">
            <a:avLst/>
          </a:prstGeom>
        </p:spPr>
      </p:pic>
    </p:spTree>
    <p:extLst>
      <p:ext uri="{BB962C8B-B14F-4D97-AF65-F5344CB8AC3E}">
        <p14:creationId xmlns:p14="http://schemas.microsoft.com/office/powerpoint/2010/main" val="107464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040684" y="161547"/>
            <a:ext cx="9920016" cy="1200329"/>
          </a:xfrm>
          <a:prstGeom prst="rect">
            <a:avLst/>
          </a:prstGeom>
          <a:noFill/>
        </p:spPr>
        <p:txBody>
          <a:bodyPr wrap="square" rtlCol="0">
            <a:spAutoFit/>
          </a:bodyPr>
          <a:lstStyle/>
          <a:p>
            <a:pPr algn="ctr"/>
            <a:r>
              <a:rPr lang="fr-FR" sz="3600" dirty="0">
                <a:solidFill>
                  <a:schemeClr val="bg1">
                    <a:lumMod val="50000"/>
                  </a:schemeClr>
                </a:solidFill>
              </a:rPr>
              <a:t>Définition de l'architecture du réseau</a:t>
            </a:r>
            <a:r>
              <a:rPr lang="fr-FR" sz="3600" dirty="0">
                <a:solidFill>
                  <a:schemeClr val="bg1">
                    <a:lumMod val="50000"/>
                  </a:schemeClr>
                </a:solidFill>
                <a:latin typeface="Tw Cen MT" panose="020B0602020104020603" pitchFamily="34" charset="0"/>
              </a:rPr>
              <a:t> </a:t>
            </a:r>
            <a:endParaRPr lang="en-US" sz="3600" dirty="0">
              <a:solidFill>
                <a:schemeClr val="bg1">
                  <a:lumMod val="50000"/>
                </a:schemeClr>
              </a:solidFill>
              <a:latin typeface="Tw Cen MT" panose="020B0602020104020603" pitchFamily="34" charset="0"/>
            </a:endParaRPr>
          </a:p>
          <a:p>
            <a:pPr algn="ctr"/>
            <a:endParaRPr lang="en-US" sz="36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ZoneTexte 12">
            <a:extLst>
              <a:ext uri="{FF2B5EF4-FFF2-40B4-BE49-F238E27FC236}">
                <a16:creationId xmlns:a16="http://schemas.microsoft.com/office/drawing/2014/main" id="{5E876A0B-9C83-4CB5-B2F1-E9DAFE80AC9A}"/>
              </a:ext>
            </a:extLst>
          </p:cNvPr>
          <p:cNvSpPr txBox="1"/>
          <p:nvPr/>
        </p:nvSpPr>
        <p:spPr>
          <a:xfrm>
            <a:off x="206068" y="979647"/>
            <a:ext cx="4538444" cy="400110"/>
          </a:xfrm>
          <a:prstGeom prst="rect">
            <a:avLst/>
          </a:prstGeom>
          <a:noFill/>
        </p:spPr>
        <p:txBody>
          <a:bodyPr wrap="square" rtlCol="0">
            <a:spAutoFit/>
          </a:bodyPr>
          <a:lstStyle/>
          <a:p>
            <a:r>
              <a:rPr lang="fr-FR" sz="2000" b="1" u="sng" dirty="0">
                <a:solidFill>
                  <a:schemeClr val="accent1">
                    <a:lumMod val="50000"/>
                  </a:schemeClr>
                </a:solidFill>
                <a:latin typeface="Lato Black" panose="020F0A02020204030203" pitchFamily="34" charset="0"/>
              </a:rPr>
              <a:t>• </a:t>
            </a:r>
            <a:r>
              <a:rPr lang="fr-BE" sz="2000" u="sng" dirty="0" err="1">
                <a:solidFill>
                  <a:schemeClr val="accent1">
                    <a:lumMod val="50000"/>
                  </a:schemeClr>
                </a:solidFill>
                <a:latin typeface="Lato Black" panose="020F0A02020204030203" pitchFamily="34" charset="0"/>
              </a:rPr>
              <a:t>Flattening</a:t>
            </a:r>
            <a:r>
              <a:rPr lang="fr-BE" sz="2000" u="sng" dirty="0">
                <a:solidFill>
                  <a:schemeClr val="accent1">
                    <a:lumMod val="50000"/>
                  </a:schemeClr>
                </a:solidFill>
                <a:latin typeface="Lato Black" panose="020F0A02020204030203" pitchFamily="34" charset="0"/>
              </a:rPr>
              <a:t> </a:t>
            </a:r>
            <a:r>
              <a:rPr lang="fr-FR" sz="2000" b="1" u="sng" dirty="0">
                <a:solidFill>
                  <a:schemeClr val="accent1">
                    <a:lumMod val="50000"/>
                  </a:schemeClr>
                </a:solidFill>
                <a:latin typeface="Lato" panose="020F0502020204030203" pitchFamily="34" charset="0"/>
              </a:rPr>
              <a:t>: </a:t>
            </a:r>
          </a:p>
        </p:txBody>
      </p:sp>
      <p:sp>
        <p:nvSpPr>
          <p:cNvPr id="2" name="ZoneTexte 1">
            <a:extLst>
              <a:ext uri="{FF2B5EF4-FFF2-40B4-BE49-F238E27FC236}">
                <a16:creationId xmlns:a16="http://schemas.microsoft.com/office/drawing/2014/main" id="{3AFF6252-53D4-4175-82A5-7BC970113D68}"/>
              </a:ext>
            </a:extLst>
          </p:cNvPr>
          <p:cNvSpPr txBox="1"/>
          <p:nvPr/>
        </p:nvSpPr>
        <p:spPr>
          <a:xfrm>
            <a:off x="239484" y="1557797"/>
            <a:ext cx="10721216" cy="923330"/>
          </a:xfrm>
          <a:prstGeom prst="rect">
            <a:avLst/>
          </a:prstGeom>
          <a:noFill/>
        </p:spPr>
        <p:txBody>
          <a:bodyPr wrap="square" rtlCol="0">
            <a:spAutoFit/>
          </a:bodyPr>
          <a:lstStyle/>
          <a:p>
            <a:r>
              <a:rPr lang="fr-FR" dirty="0">
                <a:latin typeface="Tw Cen MT" panose="020B0602020104020603" pitchFamily="34" charset="0"/>
              </a:rPr>
              <a:t>Elle consiste à prendre toutes les valeurs de tous les Pool </a:t>
            </a:r>
            <a:r>
              <a:rPr lang="fr-FR" dirty="0" err="1">
                <a:latin typeface="Tw Cen MT" panose="020B0602020104020603" pitchFamily="34" charset="0"/>
              </a:rPr>
              <a:t>Features</a:t>
            </a:r>
            <a:r>
              <a:rPr lang="fr-FR" dirty="0">
                <a:latin typeface="Tw Cen MT" panose="020B0602020104020603" pitchFamily="34" charset="0"/>
              </a:rPr>
              <a:t> </a:t>
            </a:r>
            <a:r>
              <a:rPr lang="fr-FR" dirty="0" err="1">
                <a:latin typeface="Tw Cen MT" panose="020B0602020104020603" pitchFamily="34" charset="0"/>
              </a:rPr>
              <a:t>Maps</a:t>
            </a:r>
            <a:r>
              <a:rPr lang="fr-FR" dirty="0">
                <a:latin typeface="Tw Cen MT" panose="020B0602020104020603" pitchFamily="34" charset="0"/>
              </a:rPr>
              <a:t> en partant de en haut à gauche et de gauche à droite puis les mettre tous dans une colonne ce qui donne un vecteur énorme qui va servir de couche d'entrée d'un prochain réseau de neurones artificiels entièrement connectés</a:t>
            </a:r>
            <a:endParaRPr lang="fr-BE" dirty="0">
              <a:latin typeface="Tw Cen MT" panose="020B0602020104020603" pitchFamily="34" charset="0"/>
            </a:endParaRPr>
          </a:p>
        </p:txBody>
      </p:sp>
      <p:grpSp>
        <p:nvGrpSpPr>
          <p:cNvPr id="14" name="object 15">
            <a:extLst>
              <a:ext uri="{FF2B5EF4-FFF2-40B4-BE49-F238E27FC236}">
                <a16:creationId xmlns:a16="http://schemas.microsoft.com/office/drawing/2014/main" id="{EBC96834-8D7B-4A35-881D-6995957B0EC5}"/>
              </a:ext>
            </a:extLst>
          </p:cNvPr>
          <p:cNvGrpSpPr/>
          <p:nvPr/>
        </p:nvGrpSpPr>
        <p:grpSpPr>
          <a:xfrm>
            <a:off x="1098364" y="2308130"/>
            <a:ext cx="10465782" cy="1776133"/>
            <a:chOff x="886968" y="7420355"/>
            <a:chExt cx="5785485" cy="1419225"/>
          </a:xfrm>
        </p:grpSpPr>
        <p:sp>
          <p:nvSpPr>
            <p:cNvPr id="15" name="object 16">
              <a:extLst>
                <a:ext uri="{FF2B5EF4-FFF2-40B4-BE49-F238E27FC236}">
                  <a16:creationId xmlns:a16="http://schemas.microsoft.com/office/drawing/2014/main" id="{CB684094-A39E-4EC3-A822-B66B2104F4D0}"/>
                </a:ext>
              </a:extLst>
            </p:cNvPr>
            <p:cNvSpPr/>
            <p:nvPr/>
          </p:nvSpPr>
          <p:spPr>
            <a:xfrm>
              <a:off x="886968" y="8031479"/>
              <a:ext cx="2400299" cy="799392"/>
            </a:xfrm>
            <a:prstGeom prst="rect">
              <a:avLst/>
            </a:prstGeom>
            <a:blipFill>
              <a:blip r:embed="rId3" cstate="print"/>
              <a:stretch>
                <a:fillRect/>
              </a:stretch>
            </a:blipFill>
          </p:spPr>
          <p:txBody>
            <a:bodyPr wrap="square" lIns="0" tIns="0" rIns="0" bIns="0" rtlCol="0"/>
            <a:lstStyle/>
            <a:p>
              <a:endParaRPr/>
            </a:p>
          </p:txBody>
        </p:sp>
        <p:sp>
          <p:nvSpPr>
            <p:cNvPr id="16" name="object 17">
              <a:extLst>
                <a:ext uri="{FF2B5EF4-FFF2-40B4-BE49-F238E27FC236}">
                  <a16:creationId xmlns:a16="http://schemas.microsoft.com/office/drawing/2014/main" id="{7CBD565B-E378-41FF-AA73-A3DD922FBA0E}"/>
                </a:ext>
              </a:extLst>
            </p:cNvPr>
            <p:cNvSpPr/>
            <p:nvPr/>
          </p:nvSpPr>
          <p:spPr>
            <a:xfrm>
              <a:off x="3299760" y="8115992"/>
              <a:ext cx="1653239" cy="723207"/>
            </a:xfrm>
            <a:prstGeom prst="rect">
              <a:avLst/>
            </a:prstGeom>
            <a:blipFill>
              <a:blip r:embed="rId4" cstate="print"/>
              <a:stretch>
                <a:fillRect/>
              </a:stretch>
            </a:blipFill>
          </p:spPr>
          <p:txBody>
            <a:bodyPr wrap="square" lIns="0" tIns="0" rIns="0" bIns="0" rtlCol="0"/>
            <a:lstStyle/>
            <a:p>
              <a:endParaRPr/>
            </a:p>
          </p:txBody>
        </p:sp>
        <p:sp>
          <p:nvSpPr>
            <p:cNvPr id="17" name="object 18">
              <a:extLst>
                <a:ext uri="{FF2B5EF4-FFF2-40B4-BE49-F238E27FC236}">
                  <a16:creationId xmlns:a16="http://schemas.microsoft.com/office/drawing/2014/main" id="{DC158A12-B355-4B14-89D4-DE9E7FD918CF}"/>
                </a:ext>
              </a:extLst>
            </p:cNvPr>
            <p:cNvSpPr/>
            <p:nvPr/>
          </p:nvSpPr>
          <p:spPr>
            <a:xfrm>
              <a:off x="4953000" y="8090015"/>
              <a:ext cx="981455" cy="749184"/>
            </a:xfrm>
            <a:prstGeom prst="rect">
              <a:avLst/>
            </a:prstGeom>
            <a:blipFill>
              <a:blip r:embed="rId5" cstate="print"/>
              <a:stretch>
                <a:fillRect/>
              </a:stretch>
            </a:blipFill>
          </p:spPr>
          <p:txBody>
            <a:bodyPr wrap="square" lIns="0" tIns="0" rIns="0" bIns="0" rtlCol="0"/>
            <a:lstStyle/>
            <a:p>
              <a:endParaRPr/>
            </a:p>
          </p:txBody>
        </p:sp>
        <p:sp>
          <p:nvSpPr>
            <p:cNvPr id="18" name="object 19">
              <a:extLst>
                <a:ext uri="{FF2B5EF4-FFF2-40B4-BE49-F238E27FC236}">
                  <a16:creationId xmlns:a16="http://schemas.microsoft.com/office/drawing/2014/main" id="{AE0215C7-AA7D-48B5-8748-A0D59E0E60EA}"/>
                </a:ext>
              </a:extLst>
            </p:cNvPr>
            <p:cNvSpPr/>
            <p:nvPr/>
          </p:nvSpPr>
          <p:spPr>
            <a:xfrm>
              <a:off x="5934455" y="7420355"/>
              <a:ext cx="737616" cy="1418844"/>
            </a:xfrm>
            <a:prstGeom prst="rect">
              <a:avLst/>
            </a:prstGeom>
            <a:blipFill>
              <a:blip r:embed="rId6" cstate="print"/>
              <a:stretch>
                <a:fillRect/>
              </a:stretch>
            </a:blipFill>
          </p:spPr>
          <p:txBody>
            <a:bodyPr wrap="square" lIns="0" tIns="0" rIns="0" bIns="0" rtlCol="0"/>
            <a:lstStyle/>
            <a:p>
              <a:endParaRPr/>
            </a:p>
          </p:txBody>
        </p:sp>
        <p:sp>
          <p:nvSpPr>
            <p:cNvPr id="19" name="object 20">
              <a:extLst>
                <a:ext uri="{FF2B5EF4-FFF2-40B4-BE49-F238E27FC236}">
                  <a16:creationId xmlns:a16="http://schemas.microsoft.com/office/drawing/2014/main" id="{4195DEE0-DEBE-4643-BB6B-56597D8E69CA}"/>
                </a:ext>
              </a:extLst>
            </p:cNvPr>
            <p:cNvSpPr/>
            <p:nvPr/>
          </p:nvSpPr>
          <p:spPr>
            <a:xfrm>
              <a:off x="1449324" y="8371331"/>
              <a:ext cx="243839" cy="187451"/>
            </a:xfrm>
            <a:prstGeom prst="rect">
              <a:avLst/>
            </a:prstGeom>
            <a:blipFill>
              <a:blip r:embed="rId7" cstate="print"/>
              <a:stretch>
                <a:fillRect/>
              </a:stretch>
            </a:blipFill>
          </p:spPr>
          <p:txBody>
            <a:bodyPr wrap="square" lIns="0" tIns="0" rIns="0" bIns="0" rtlCol="0"/>
            <a:lstStyle/>
            <a:p>
              <a:endParaRPr/>
            </a:p>
          </p:txBody>
        </p:sp>
        <p:sp>
          <p:nvSpPr>
            <p:cNvPr id="20" name="object 21">
              <a:extLst>
                <a:ext uri="{FF2B5EF4-FFF2-40B4-BE49-F238E27FC236}">
                  <a16:creationId xmlns:a16="http://schemas.microsoft.com/office/drawing/2014/main" id="{2F8D8AC0-BA21-4717-83C4-6E1716C318C5}"/>
                </a:ext>
              </a:extLst>
            </p:cNvPr>
            <p:cNvSpPr/>
            <p:nvPr/>
          </p:nvSpPr>
          <p:spPr>
            <a:xfrm>
              <a:off x="2353055" y="8371331"/>
              <a:ext cx="243839" cy="187451"/>
            </a:xfrm>
            <a:prstGeom prst="rect">
              <a:avLst/>
            </a:prstGeom>
            <a:blipFill>
              <a:blip r:embed="rId8" cstate="print"/>
              <a:stretch>
                <a:fillRect/>
              </a:stretch>
            </a:blipFill>
          </p:spPr>
          <p:txBody>
            <a:bodyPr wrap="square" lIns="0" tIns="0" rIns="0" bIns="0" rtlCol="0"/>
            <a:lstStyle/>
            <a:p>
              <a:endParaRPr/>
            </a:p>
          </p:txBody>
        </p:sp>
      </p:grpSp>
      <p:sp>
        <p:nvSpPr>
          <p:cNvPr id="3" name="ZoneTexte 2">
            <a:extLst>
              <a:ext uri="{FF2B5EF4-FFF2-40B4-BE49-F238E27FC236}">
                <a16:creationId xmlns:a16="http://schemas.microsoft.com/office/drawing/2014/main" id="{5364A148-3578-41B6-8A67-849C75B92A58}"/>
              </a:ext>
            </a:extLst>
          </p:cNvPr>
          <p:cNvSpPr txBox="1"/>
          <p:nvPr/>
        </p:nvSpPr>
        <p:spPr>
          <a:xfrm>
            <a:off x="1367370" y="4084263"/>
            <a:ext cx="9927771" cy="369332"/>
          </a:xfrm>
          <a:prstGeom prst="rect">
            <a:avLst/>
          </a:prstGeom>
          <a:noFill/>
        </p:spPr>
        <p:txBody>
          <a:bodyPr wrap="square" rtlCol="0">
            <a:spAutoFit/>
          </a:bodyPr>
          <a:lstStyle/>
          <a:p>
            <a:r>
              <a:rPr lang="fr-FR" b="1" dirty="0"/>
              <a:t>Résumé des Etapes de de transformation d'une image binaire par Convolution, Polling et </a:t>
            </a:r>
            <a:r>
              <a:rPr lang="fr-FR" b="1" dirty="0" err="1"/>
              <a:t>Flattening</a:t>
            </a:r>
            <a:endParaRPr lang="fr-BE" b="1" dirty="0"/>
          </a:p>
        </p:txBody>
      </p:sp>
      <p:sp>
        <p:nvSpPr>
          <p:cNvPr id="21" name="ZoneTexte 20">
            <a:extLst>
              <a:ext uri="{FF2B5EF4-FFF2-40B4-BE49-F238E27FC236}">
                <a16:creationId xmlns:a16="http://schemas.microsoft.com/office/drawing/2014/main" id="{DB341991-6045-4C3D-BFF6-107A1E44A706}"/>
              </a:ext>
            </a:extLst>
          </p:cNvPr>
          <p:cNvSpPr txBox="1"/>
          <p:nvPr/>
        </p:nvSpPr>
        <p:spPr>
          <a:xfrm>
            <a:off x="329298" y="4706874"/>
            <a:ext cx="10721216" cy="646331"/>
          </a:xfrm>
          <a:prstGeom prst="rect">
            <a:avLst/>
          </a:prstGeom>
          <a:noFill/>
        </p:spPr>
        <p:txBody>
          <a:bodyPr wrap="square" rtlCol="0">
            <a:spAutoFit/>
          </a:bodyPr>
          <a:lstStyle/>
          <a:p>
            <a:r>
              <a:rPr lang="fr-FR" dirty="0"/>
              <a:t>Pour implémenter cette opération avec python, j’ai  encore utiliser la même méthode toujours </a:t>
            </a:r>
            <a:r>
              <a:rPr lang="fr-FR" b="1" dirty="0" err="1"/>
              <a:t>add</a:t>
            </a:r>
            <a:r>
              <a:rPr lang="fr-FR" b="1" dirty="0"/>
              <a:t>() </a:t>
            </a:r>
            <a:r>
              <a:rPr lang="fr-FR" dirty="0"/>
              <a:t>puisqu'on va rajouter une couche, sauf que cette fois on va l'utiliser avec la fonction </a:t>
            </a:r>
            <a:r>
              <a:rPr lang="fr-FR" b="1" dirty="0" err="1"/>
              <a:t>Flatten</a:t>
            </a:r>
            <a:r>
              <a:rPr lang="fr-FR" b="1" dirty="0"/>
              <a:t>() </a:t>
            </a:r>
            <a:r>
              <a:rPr lang="fr-FR" dirty="0"/>
              <a:t>comme paramètre d'entrée.</a:t>
            </a:r>
            <a:endParaRPr lang="fr-BE" dirty="0"/>
          </a:p>
        </p:txBody>
      </p:sp>
      <p:pic>
        <p:nvPicPr>
          <p:cNvPr id="23" name="Image 22">
            <a:extLst>
              <a:ext uri="{FF2B5EF4-FFF2-40B4-BE49-F238E27FC236}">
                <a16:creationId xmlns:a16="http://schemas.microsoft.com/office/drawing/2014/main" id="{758941EB-E9AC-4E89-B34D-FCF2E520C0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7369" y="5606484"/>
            <a:ext cx="7896373" cy="1072858"/>
          </a:xfrm>
          <a:prstGeom prst="rect">
            <a:avLst/>
          </a:prstGeom>
        </p:spPr>
      </p:pic>
    </p:spTree>
    <p:extLst>
      <p:ext uri="{BB962C8B-B14F-4D97-AF65-F5344CB8AC3E}">
        <p14:creationId xmlns:p14="http://schemas.microsoft.com/office/powerpoint/2010/main" val="107464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ZoneTexte 10"/>
          <p:cNvSpPr txBox="1"/>
          <p:nvPr/>
        </p:nvSpPr>
        <p:spPr>
          <a:xfrm>
            <a:off x="247938" y="1177210"/>
            <a:ext cx="4538444" cy="369332"/>
          </a:xfrm>
          <a:prstGeom prst="rect">
            <a:avLst/>
          </a:prstGeom>
          <a:noFill/>
        </p:spPr>
        <p:txBody>
          <a:bodyPr wrap="square" rtlCol="0">
            <a:spAutoFit/>
          </a:bodyPr>
          <a:lstStyle/>
          <a:p>
            <a:r>
              <a:rPr lang="fr-FR" b="1" u="sng" dirty="0">
                <a:solidFill>
                  <a:schemeClr val="accent1">
                    <a:lumMod val="50000"/>
                  </a:schemeClr>
                </a:solidFill>
                <a:latin typeface="Lato Black" panose="020F0A02020204030203" pitchFamily="34" charset="0"/>
              </a:rPr>
              <a:t>• </a:t>
            </a:r>
            <a:r>
              <a:rPr lang="fr-BE" u="sng" dirty="0">
                <a:solidFill>
                  <a:schemeClr val="accent1">
                    <a:lumMod val="50000"/>
                  </a:schemeClr>
                </a:solidFill>
                <a:latin typeface="Lato Black" panose="020F0A02020204030203" pitchFamily="34" charset="0"/>
              </a:rPr>
              <a:t>Couche complétement connectée</a:t>
            </a:r>
            <a:endParaRPr lang="fr-FR" b="1" u="sng" dirty="0">
              <a:solidFill>
                <a:schemeClr val="accent1">
                  <a:lumMod val="50000"/>
                </a:schemeClr>
              </a:solidFill>
              <a:latin typeface="Lato Black" panose="020F0A02020204030203" pitchFamily="34" charset="0"/>
            </a:endParaRPr>
          </a:p>
        </p:txBody>
      </p:sp>
      <p:sp>
        <p:nvSpPr>
          <p:cNvPr id="12" name="TextBox 3">
            <a:extLst>
              <a:ext uri="{FF2B5EF4-FFF2-40B4-BE49-F238E27FC236}">
                <a16:creationId xmlns:a16="http://schemas.microsoft.com/office/drawing/2014/main" id="{0870DB37-E11A-4C9A-B480-0AE06CA42367}"/>
              </a:ext>
            </a:extLst>
          </p:cNvPr>
          <p:cNvSpPr txBox="1"/>
          <p:nvPr/>
        </p:nvSpPr>
        <p:spPr>
          <a:xfrm>
            <a:off x="920398" y="161547"/>
            <a:ext cx="9920016" cy="1200329"/>
          </a:xfrm>
          <a:prstGeom prst="rect">
            <a:avLst/>
          </a:prstGeom>
          <a:noFill/>
        </p:spPr>
        <p:txBody>
          <a:bodyPr wrap="square" rtlCol="0">
            <a:spAutoFit/>
          </a:bodyPr>
          <a:lstStyle/>
          <a:p>
            <a:pPr algn="ctr"/>
            <a:r>
              <a:rPr lang="fr-FR" sz="3600" dirty="0">
                <a:solidFill>
                  <a:schemeClr val="bg1">
                    <a:lumMod val="50000"/>
                  </a:schemeClr>
                </a:solidFill>
              </a:rPr>
              <a:t>Définition de l'architecture du réseau</a:t>
            </a:r>
            <a:r>
              <a:rPr lang="fr-FR" sz="3600" dirty="0">
                <a:solidFill>
                  <a:schemeClr val="bg1">
                    <a:lumMod val="50000"/>
                  </a:schemeClr>
                </a:solidFill>
                <a:latin typeface="Tw Cen MT" panose="020B0602020104020603" pitchFamily="34" charset="0"/>
              </a:rPr>
              <a:t> </a:t>
            </a:r>
            <a:endParaRPr lang="en-US" sz="3600" dirty="0">
              <a:solidFill>
                <a:schemeClr val="bg1">
                  <a:lumMod val="50000"/>
                </a:schemeClr>
              </a:solidFill>
              <a:latin typeface="Tw Cen MT" panose="020B0602020104020603" pitchFamily="34" charset="0"/>
            </a:endParaRPr>
          </a:p>
          <a:p>
            <a:pPr algn="ctr"/>
            <a:endParaRPr lang="en-US" sz="3600" dirty="0">
              <a:solidFill>
                <a:schemeClr val="bg1">
                  <a:lumMod val="65000"/>
                </a:schemeClr>
              </a:solidFill>
              <a:latin typeface="Tw Cen MT" panose="020B0602020104020603" pitchFamily="34" charset="0"/>
            </a:endParaRPr>
          </a:p>
        </p:txBody>
      </p:sp>
      <p:sp>
        <p:nvSpPr>
          <p:cNvPr id="2" name="ZoneTexte 1">
            <a:extLst>
              <a:ext uri="{FF2B5EF4-FFF2-40B4-BE49-F238E27FC236}">
                <a16:creationId xmlns:a16="http://schemas.microsoft.com/office/drawing/2014/main" id="{071F662F-9ACD-46F1-9430-65E1B4BF77DD}"/>
              </a:ext>
            </a:extLst>
          </p:cNvPr>
          <p:cNvSpPr txBox="1"/>
          <p:nvPr/>
        </p:nvSpPr>
        <p:spPr>
          <a:xfrm>
            <a:off x="87086" y="1948543"/>
            <a:ext cx="10058400" cy="1477328"/>
          </a:xfrm>
          <a:prstGeom prst="rect">
            <a:avLst/>
          </a:prstGeom>
          <a:noFill/>
        </p:spPr>
        <p:txBody>
          <a:bodyPr wrap="square" rtlCol="0">
            <a:spAutoFit/>
          </a:bodyPr>
          <a:lstStyle/>
          <a:p>
            <a:r>
              <a:rPr lang="fr-FR" dirty="0">
                <a:latin typeface="Tw Cen MT" panose="020B0602020104020603" pitchFamily="34" charset="0"/>
              </a:rPr>
              <a:t>Le rôle de ce réseau est de trouver les combinaisons intéressantes de caractéristiques qui permettent de distinguer les images normaux  et pneumonie   </a:t>
            </a:r>
          </a:p>
          <a:p>
            <a:endParaRPr lang="fr-FR" dirty="0">
              <a:latin typeface="Tw Cen MT" panose="020B0602020104020603" pitchFamily="34" charset="0"/>
            </a:endParaRPr>
          </a:p>
          <a:p>
            <a:r>
              <a:rPr lang="fr-FR" dirty="0">
                <a:latin typeface="Tw Cen MT" panose="020B0602020104020603" pitchFamily="34" charset="0"/>
              </a:rPr>
              <a:t>Idéalement il faudrait construire un réseau avec différents nombres de couches et neurones et choisir celui qui donne les meilleures prédictions.</a:t>
            </a:r>
            <a:endParaRPr lang="fr-BE" dirty="0">
              <a:latin typeface="Tw Cen MT" panose="020B0602020104020603" pitchFamily="34" charset="0"/>
            </a:endParaRPr>
          </a:p>
        </p:txBody>
      </p:sp>
      <p:sp>
        <p:nvSpPr>
          <p:cNvPr id="3" name="ZoneTexte 2">
            <a:extLst>
              <a:ext uri="{FF2B5EF4-FFF2-40B4-BE49-F238E27FC236}">
                <a16:creationId xmlns:a16="http://schemas.microsoft.com/office/drawing/2014/main" id="{70E371BD-032A-40EE-95F5-1D8C9539A6C7}"/>
              </a:ext>
            </a:extLst>
          </p:cNvPr>
          <p:cNvSpPr txBox="1"/>
          <p:nvPr/>
        </p:nvSpPr>
        <p:spPr>
          <a:xfrm>
            <a:off x="209492" y="3689372"/>
            <a:ext cx="11963400" cy="646331"/>
          </a:xfrm>
          <a:prstGeom prst="rect">
            <a:avLst/>
          </a:prstGeom>
          <a:noFill/>
        </p:spPr>
        <p:txBody>
          <a:bodyPr wrap="square" rtlCol="0">
            <a:spAutoFit/>
          </a:bodyPr>
          <a:lstStyle/>
          <a:p>
            <a:r>
              <a:rPr lang="fr-FR" dirty="0">
                <a:latin typeface="Tw Cen MT" panose="020B0602020104020603" pitchFamily="34" charset="0"/>
              </a:rPr>
              <a:t>J’ai  rajouté la couche de sortie en utilisant exactement la même méthode </a:t>
            </a:r>
            <a:r>
              <a:rPr lang="fr-FR" b="1" dirty="0" err="1">
                <a:latin typeface="Tw Cen MT" panose="020B0602020104020603" pitchFamily="34" charset="0"/>
              </a:rPr>
              <a:t>add</a:t>
            </a:r>
            <a:r>
              <a:rPr lang="fr-FR" b="1" dirty="0">
                <a:latin typeface="Tw Cen MT" panose="020B0602020104020603" pitchFamily="34" charset="0"/>
              </a:rPr>
              <a:t>() </a:t>
            </a:r>
            <a:r>
              <a:rPr lang="fr-FR" dirty="0">
                <a:latin typeface="Tw Cen MT" panose="020B0602020104020603" pitchFamily="34" charset="0"/>
              </a:rPr>
              <a:t>mais avec comme fonction d'activation la fonction </a:t>
            </a:r>
            <a:r>
              <a:rPr lang="fr-FR" b="1" dirty="0">
                <a:latin typeface="Tw Cen MT" panose="020B0602020104020603" pitchFamily="34" charset="0"/>
              </a:rPr>
              <a:t>sigmoïde</a:t>
            </a:r>
            <a:r>
              <a:rPr lang="fr-FR" dirty="0">
                <a:latin typeface="Tw Cen MT" panose="020B0602020104020603" pitchFamily="34" charset="0"/>
              </a:rPr>
              <a:t> et puisque nous somme dans le cas d'une classification binaire, j’ai utilisé  un seul neurone dans la couche de sortie</a:t>
            </a:r>
            <a:endParaRPr lang="fr-BE" dirty="0">
              <a:latin typeface="Tw Cen MT" panose="020B0602020104020603" pitchFamily="34" charset="0"/>
            </a:endParaRPr>
          </a:p>
        </p:txBody>
      </p:sp>
      <p:pic>
        <p:nvPicPr>
          <p:cNvPr id="14" name="Image 13">
            <a:extLst>
              <a:ext uri="{FF2B5EF4-FFF2-40B4-BE49-F238E27FC236}">
                <a16:creationId xmlns:a16="http://schemas.microsoft.com/office/drawing/2014/main" id="{CA2D2F4F-E190-4BC2-BD40-0BB5B5AD1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25" y="4668453"/>
            <a:ext cx="9810462" cy="1154163"/>
          </a:xfrm>
          <a:prstGeom prst="rect">
            <a:avLst/>
          </a:prstGeom>
        </p:spPr>
      </p:pic>
    </p:spTree>
    <p:extLst>
      <p:ext uri="{BB962C8B-B14F-4D97-AF65-F5344CB8AC3E}">
        <p14:creationId xmlns:p14="http://schemas.microsoft.com/office/powerpoint/2010/main" val="107464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541970" y="102133"/>
            <a:ext cx="9920016" cy="646331"/>
          </a:xfrm>
          <a:prstGeom prst="rect">
            <a:avLst/>
          </a:prstGeom>
          <a:noFill/>
        </p:spPr>
        <p:txBody>
          <a:bodyPr wrap="square" rtlCol="0">
            <a:spAutoFit/>
          </a:bodyPr>
          <a:lstStyle/>
          <a:p>
            <a:pPr algn="ctr"/>
            <a:r>
              <a:rPr lang="fr-FR" sz="3600" dirty="0">
                <a:solidFill>
                  <a:schemeClr val="bg1">
                    <a:lumMod val="65000"/>
                  </a:schemeClr>
                </a:solidFill>
              </a:rPr>
              <a:t>Définition des paramètres du réseau de neurones :</a:t>
            </a:r>
            <a:endParaRPr lang="en-US" sz="36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a:extLst>
              <a:ext uri="{FF2B5EF4-FFF2-40B4-BE49-F238E27FC236}">
                <a16:creationId xmlns:a16="http://schemas.microsoft.com/office/drawing/2014/main" id="{6C58985E-11BE-4E4C-9B4A-7879E526B562}"/>
              </a:ext>
            </a:extLst>
          </p:cNvPr>
          <p:cNvSpPr txBox="1"/>
          <p:nvPr/>
        </p:nvSpPr>
        <p:spPr>
          <a:xfrm>
            <a:off x="185057" y="1621971"/>
            <a:ext cx="10994572" cy="677108"/>
          </a:xfrm>
          <a:prstGeom prst="rect">
            <a:avLst/>
          </a:prstGeom>
          <a:noFill/>
        </p:spPr>
        <p:txBody>
          <a:bodyPr wrap="square" rtlCol="0">
            <a:spAutoFit/>
          </a:bodyPr>
          <a:lstStyle/>
          <a:p>
            <a:r>
              <a:rPr lang="fr-FR" dirty="0">
                <a:latin typeface="Tw Cen MT" panose="020B0602020104020603" pitchFamily="34" charset="0"/>
              </a:rPr>
              <a:t>j’ai  définit l'architecture de notre réseau de neurones, et j’ai  spécifier la fonction coût et la méthode qui va permettre au réseau d'ajuster ses poids. Pour faire ceci j’ai utilisé  la fonction </a:t>
            </a:r>
            <a:r>
              <a:rPr lang="fr-FR" sz="2000" b="1" dirty="0">
                <a:latin typeface="Tw Cen MT" panose="020B0602020104020603" pitchFamily="34" charset="0"/>
              </a:rPr>
              <a:t>compile() </a:t>
            </a:r>
            <a:r>
              <a:rPr lang="fr-FR" dirty="0">
                <a:latin typeface="Tw Cen MT" panose="020B0602020104020603" pitchFamily="34" charset="0"/>
              </a:rPr>
              <a:t>de la manière suivante:</a:t>
            </a:r>
            <a:endParaRPr lang="fr-BE" dirty="0">
              <a:latin typeface="Tw Cen MT" panose="020B0602020104020603" pitchFamily="34" charset="0"/>
            </a:endParaRPr>
          </a:p>
        </p:txBody>
      </p:sp>
      <p:pic>
        <p:nvPicPr>
          <p:cNvPr id="13" name="Image 12">
            <a:extLst>
              <a:ext uri="{FF2B5EF4-FFF2-40B4-BE49-F238E27FC236}">
                <a16:creationId xmlns:a16="http://schemas.microsoft.com/office/drawing/2014/main" id="{ECE479A7-C9E8-4106-9A11-E3BA0ED31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04" y="2686940"/>
            <a:ext cx="10420082" cy="2048346"/>
          </a:xfrm>
          <a:prstGeom prst="rect">
            <a:avLst/>
          </a:prstGeom>
        </p:spPr>
      </p:pic>
    </p:spTree>
    <p:extLst>
      <p:ext uri="{BB962C8B-B14F-4D97-AF65-F5344CB8AC3E}">
        <p14:creationId xmlns:p14="http://schemas.microsoft.com/office/powerpoint/2010/main" val="227483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C1F43B0-A68C-44B0-B2B1-A1C474FB4B8F}"/>
              </a:ext>
            </a:extLst>
          </p:cNvPr>
          <p:cNvSpPr txBox="1"/>
          <p:nvPr/>
        </p:nvSpPr>
        <p:spPr>
          <a:xfrm>
            <a:off x="1389571" y="483133"/>
            <a:ext cx="9920016" cy="646331"/>
          </a:xfrm>
          <a:prstGeom prst="rect">
            <a:avLst/>
          </a:prstGeom>
          <a:noFill/>
        </p:spPr>
        <p:txBody>
          <a:bodyPr wrap="square" rtlCol="0">
            <a:spAutoFit/>
          </a:bodyPr>
          <a:lstStyle/>
          <a:p>
            <a:pPr algn="ctr"/>
            <a:r>
              <a:rPr lang="fr-FR" sz="3600" dirty="0">
                <a:solidFill>
                  <a:schemeClr val="bg1">
                    <a:lumMod val="65000"/>
                  </a:schemeClr>
                </a:solidFill>
              </a:rPr>
              <a:t>Augmentation en temps réel du nombre d'image </a:t>
            </a:r>
            <a:r>
              <a:rPr lang="fr-FR" sz="3600" dirty="0"/>
              <a:t>:</a:t>
            </a:r>
            <a:endParaRPr lang="en-US" sz="3600" dirty="0">
              <a:solidFill>
                <a:schemeClr val="bg1">
                  <a:lumMod val="65000"/>
                </a:schemeClr>
              </a:solidFill>
              <a:latin typeface="Tw Cen MT" panose="020B0602020104020603" pitchFamily="34" charset="0"/>
            </a:endParaRPr>
          </a:p>
        </p:txBody>
      </p:sp>
      <p:grpSp>
        <p:nvGrpSpPr>
          <p:cNvPr id="3" name="Group 4">
            <a:extLst>
              <a:ext uri="{FF2B5EF4-FFF2-40B4-BE49-F238E27FC236}">
                <a16:creationId xmlns:a16="http://schemas.microsoft.com/office/drawing/2014/main" id="{8EA358A8-6AD2-48DE-92E5-F6CCE4346E6D}"/>
              </a:ext>
            </a:extLst>
          </p:cNvPr>
          <p:cNvGrpSpPr/>
          <p:nvPr/>
        </p:nvGrpSpPr>
        <p:grpSpPr>
          <a:xfrm>
            <a:off x="5378755" y="1129464"/>
            <a:ext cx="1434489" cy="190500"/>
            <a:chOff x="4679586" y="878988"/>
            <a:chExt cx="1434489" cy="190500"/>
          </a:xfrm>
        </p:grpSpPr>
        <p:sp>
          <p:nvSpPr>
            <p:cNvPr id="4" name="Oval 5">
              <a:extLst>
                <a:ext uri="{FF2B5EF4-FFF2-40B4-BE49-F238E27FC236}">
                  <a16:creationId xmlns:a16="http://schemas.microsoft.com/office/drawing/2014/main" id="{087B1C65-D77C-4CA2-9CFE-2E7671E563B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a:extLst>
                <a:ext uri="{FF2B5EF4-FFF2-40B4-BE49-F238E27FC236}">
                  <a16:creationId xmlns:a16="http://schemas.microsoft.com/office/drawing/2014/main" id="{988C4A26-1231-4142-9F88-3DF79C8E223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7">
              <a:extLst>
                <a:ext uri="{FF2B5EF4-FFF2-40B4-BE49-F238E27FC236}">
                  <a16:creationId xmlns:a16="http://schemas.microsoft.com/office/drawing/2014/main" id="{443BE59E-5A42-42B3-AFC9-DD220BA8D779}"/>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8">
              <a:extLst>
                <a:ext uri="{FF2B5EF4-FFF2-40B4-BE49-F238E27FC236}">
                  <a16:creationId xmlns:a16="http://schemas.microsoft.com/office/drawing/2014/main" id="{93336DF4-3D45-440E-A51C-C65FFCA84319}"/>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9">
              <a:extLst>
                <a:ext uri="{FF2B5EF4-FFF2-40B4-BE49-F238E27FC236}">
                  <a16:creationId xmlns:a16="http://schemas.microsoft.com/office/drawing/2014/main" id="{C5499521-2CF7-4F1B-B669-A019B052EA2D}"/>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ZoneTexte 8">
            <a:extLst>
              <a:ext uri="{FF2B5EF4-FFF2-40B4-BE49-F238E27FC236}">
                <a16:creationId xmlns:a16="http://schemas.microsoft.com/office/drawing/2014/main" id="{FADDDC7E-6E9B-46A0-8894-591539916C49}"/>
              </a:ext>
            </a:extLst>
          </p:cNvPr>
          <p:cNvSpPr txBox="1"/>
          <p:nvPr/>
        </p:nvSpPr>
        <p:spPr>
          <a:xfrm>
            <a:off x="449312" y="1725385"/>
            <a:ext cx="11102758" cy="1200329"/>
          </a:xfrm>
          <a:prstGeom prst="rect">
            <a:avLst/>
          </a:prstGeom>
          <a:noFill/>
        </p:spPr>
        <p:txBody>
          <a:bodyPr wrap="square" rtlCol="0">
            <a:spAutoFit/>
          </a:bodyPr>
          <a:lstStyle/>
          <a:p>
            <a:r>
              <a:rPr lang="fr-FR" dirty="0">
                <a:latin typeface="Tw Cen MT" panose="020B0602020104020603" pitchFamily="34" charset="0"/>
              </a:rPr>
              <a:t>Maintenant que nous avons définit l'architecture et les paramètres de notre réseau de neurones, nous allons augmenter le nombre d'images de notre jeu de données avant de passer à l'étape d'entrainement. Ce processus d'augmentation d'images va nous permettre d'éviter le problème de sur-apprentissage. En effet, quand on n'a pas assez de données dans notre jeu d'entraînement, le modèle devient très fort sur le jeu </a:t>
            </a:r>
            <a:r>
              <a:rPr lang="fr-BE" dirty="0">
                <a:latin typeface="Tw Cen MT" panose="020B0602020104020603" pitchFamily="34" charset="0"/>
              </a:rPr>
              <a:t>d'entraînement </a:t>
            </a:r>
          </a:p>
        </p:txBody>
      </p:sp>
      <p:sp>
        <p:nvSpPr>
          <p:cNvPr id="10" name="ZoneTexte 9">
            <a:extLst>
              <a:ext uri="{FF2B5EF4-FFF2-40B4-BE49-F238E27FC236}">
                <a16:creationId xmlns:a16="http://schemas.microsoft.com/office/drawing/2014/main" id="{44ACBDB7-67D4-41FC-A2DB-0E9A33E7A411}"/>
              </a:ext>
            </a:extLst>
          </p:cNvPr>
          <p:cNvSpPr txBox="1"/>
          <p:nvPr/>
        </p:nvSpPr>
        <p:spPr>
          <a:xfrm>
            <a:off x="650697" y="3331135"/>
            <a:ext cx="10699987" cy="646331"/>
          </a:xfrm>
          <a:prstGeom prst="rect">
            <a:avLst/>
          </a:prstGeom>
          <a:noFill/>
        </p:spPr>
        <p:txBody>
          <a:bodyPr wrap="square" rtlCol="0">
            <a:spAutoFit/>
          </a:bodyPr>
          <a:lstStyle/>
          <a:p>
            <a:r>
              <a:rPr lang="fr-FR" dirty="0">
                <a:latin typeface="Tw Cen MT" panose="020B0602020104020603" pitchFamily="34" charset="0"/>
              </a:rPr>
              <a:t>La première étape de création de nouvelles images à partir des images de base consiste à créer deux objets (générateurs) </a:t>
            </a:r>
            <a:r>
              <a:rPr lang="fr-FR" b="1" dirty="0" err="1">
                <a:latin typeface="Tw Cen MT" panose="020B0602020104020603" pitchFamily="34" charset="0"/>
              </a:rPr>
              <a:t>train_datagen</a:t>
            </a:r>
            <a:r>
              <a:rPr lang="fr-FR" b="1" dirty="0">
                <a:latin typeface="Tw Cen MT" panose="020B0602020104020603" pitchFamily="34" charset="0"/>
              </a:rPr>
              <a:t> </a:t>
            </a:r>
            <a:r>
              <a:rPr lang="fr-FR" dirty="0">
                <a:latin typeface="Tw Cen MT" panose="020B0602020104020603" pitchFamily="34" charset="0"/>
              </a:rPr>
              <a:t>et </a:t>
            </a:r>
            <a:r>
              <a:rPr lang="fr-FR" b="1" dirty="0" err="1">
                <a:latin typeface="Tw Cen MT" panose="020B0602020104020603" pitchFamily="34" charset="0"/>
              </a:rPr>
              <a:t>test_datagen</a:t>
            </a:r>
            <a:r>
              <a:rPr lang="fr-FR" b="1" dirty="0">
                <a:latin typeface="Tw Cen MT" panose="020B0602020104020603" pitchFamily="34" charset="0"/>
              </a:rPr>
              <a:t> </a:t>
            </a:r>
            <a:r>
              <a:rPr lang="fr-FR" dirty="0">
                <a:latin typeface="Tw Cen MT" panose="020B0602020104020603" pitchFamily="34" charset="0"/>
              </a:rPr>
              <a:t>grâce à la fonction </a:t>
            </a:r>
            <a:r>
              <a:rPr lang="fr-FR" b="1" dirty="0" err="1">
                <a:latin typeface="Tw Cen MT" panose="020B0602020104020603" pitchFamily="34" charset="0"/>
              </a:rPr>
              <a:t>ImageDataGenerator</a:t>
            </a:r>
            <a:r>
              <a:rPr lang="fr-FR" b="1" dirty="0">
                <a:latin typeface="Tw Cen MT" panose="020B0602020104020603" pitchFamily="34" charset="0"/>
              </a:rPr>
              <a:t>().</a:t>
            </a:r>
            <a:endParaRPr lang="fr-BE" b="1" dirty="0">
              <a:latin typeface="Tw Cen MT" panose="020B0602020104020603" pitchFamily="34" charset="0"/>
            </a:endParaRPr>
          </a:p>
        </p:txBody>
      </p:sp>
      <p:pic>
        <p:nvPicPr>
          <p:cNvPr id="13" name="Image 12">
            <a:extLst>
              <a:ext uri="{FF2B5EF4-FFF2-40B4-BE49-F238E27FC236}">
                <a16:creationId xmlns:a16="http://schemas.microsoft.com/office/drawing/2014/main" id="{E5B584EC-8DA4-40B7-A63B-D6C82A274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14" y="4382886"/>
            <a:ext cx="9503229" cy="2257399"/>
          </a:xfrm>
          <a:prstGeom prst="rect">
            <a:avLst/>
          </a:prstGeom>
        </p:spPr>
      </p:pic>
    </p:spTree>
    <p:extLst>
      <p:ext uri="{BB962C8B-B14F-4D97-AF65-F5344CB8AC3E}">
        <p14:creationId xmlns:p14="http://schemas.microsoft.com/office/powerpoint/2010/main" val="283480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C1F43B0-A68C-44B0-B2B1-A1C474FB4B8F}"/>
              </a:ext>
            </a:extLst>
          </p:cNvPr>
          <p:cNvSpPr txBox="1"/>
          <p:nvPr/>
        </p:nvSpPr>
        <p:spPr>
          <a:xfrm>
            <a:off x="1389571" y="483133"/>
            <a:ext cx="9920016" cy="646331"/>
          </a:xfrm>
          <a:prstGeom prst="rect">
            <a:avLst/>
          </a:prstGeom>
          <a:noFill/>
        </p:spPr>
        <p:txBody>
          <a:bodyPr wrap="square" rtlCol="0">
            <a:spAutoFit/>
          </a:bodyPr>
          <a:lstStyle/>
          <a:p>
            <a:pPr algn="ctr"/>
            <a:r>
              <a:rPr lang="fr-FR" sz="3600" dirty="0">
                <a:solidFill>
                  <a:schemeClr val="bg1">
                    <a:lumMod val="65000"/>
                  </a:schemeClr>
                </a:solidFill>
              </a:rPr>
              <a:t>Augmentation en temps réel du nombre d'image </a:t>
            </a:r>
            <a:r>
              <a:rPr lang="fr-FR" sz="3600" dirty="0"/>
              <a:t>:</a:t>
            </a:r>
            <a:endParaRPr lang="en-US" sz="3600" dirty="0">
              <a:solidFill>
                <a:schemeClr val="bg1">
                  <a:lumMod val="65000"/>
                </a:schemeClr>
              </a:solidFill>
              <a:latin typeface="Tw Cen MT" panose="020B0602020104020603" pitchFamily="34" charset="0"/>
            </a:endParaRPr>
          </a:p>
        </p:txBody>
      </p:sp>
      <p:grpSp>
        <p:nvGrpSpPr>
          <p:cNvPr id="3" name="Group 4">
            <a:extLst>
              <a:ext uri="{FF2B5EF4-FFF2-40B4-BE49-F238E27FC236}">
                <a16:creationId xmlns:a16="http://schemas.microsoft.com/office/drawing/2014/main" id="{8EA358A8-6AD2-48DE-92E5-F6CCE4346E6D}"/>
              </a:ext>
            </a:extLst>
          </p:cNvPr>
          <p:cNvGrpSpPr/>
          <p:nvPr/>
        </p:nvGrpSpPr>
        <p:grpSpPr>
          <a:xfrm>
            <a:off x="5378755" y="1129464"/>
            <a:ext cx="1434489" cy="190500"/>
            <a:chOff x="4679586" y="878988"/>
            <a:chExt cx="1434489" cy="190500"/>
          </a:xfrm>
        </p:grpSpPr>
        <p:sp>
          <p:nvSpPr>
            <p:cNvPr id="4" name="Oval 5">
              <a:extLst>
                <a:ext uri="{FF2B5EF4-FFF2-40B4-BE49-F238E27FC236}">
                  <a16:creationId xmlns:a16="http://schemas.microsoft.com/office/drawing/2014/main" id="{087B1C65-D77C-4CA2-9CFE-2E7671E563B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a:extLst>
                <a:ext uri="{FF2B5EF4-FFF2-40B4-BE49-F238E27FC236}">
                  <a16:creationId xmlns:a16="http://schemas.microsoft.com/office/drawing/2014/main" id="{988C4A26-1231-4142-9F88-3DF79C8E223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7">
              <a:extLst>
                <a:ext uri="{FF2B5EF4-FFF2-40B4-BE49-F238E27FC236}">
                  <a16:creationId xmlns:a16="http://schemas.microsoft.com/office/drawing/2014/main" id="{443BE59E-5A42-42B3-AFC9-DD220BA8D779}"/>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8">
              <a:extLst>
                <a:ext uri="{FF2B5EF4-FFF2-40B4-BE49-F238E27FC236}">
                  <a16:creationId xmlns:a16="http://schemas.microsoft.com/office/drawing/2014/main" id="{93336DF4-3D45-440E-A51C-C65FFCA84319}"/>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9">
              <a:extLst>
                <a:ext uri="{FF2B5EF4-FFF2-40B4-BE49-F238E27FC236}">
                  <a16:creationId xmlns:a16="http://schemas.microsoft.com/office/drawing/2014/main" id="{C5499521-2CF7-4F1B-B669-A019B052EA2D}"/>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ZoneTexte 11">
            <a:extLst>
              <a:ext uri="{FF2B5EF4-FFF2-40B4-BE49-F238E27FC236}">
                <a16:creationId xmlns:a16="http://schemas.microsoft.com/office/drawing/2014/main" id="{14A7F60C-B727-493E-B313-62159EBCA1ED}"/>
              </a:ext>
            </a:extLst>
          </p:cNvPr>
          <p:cNvSpPr txBox="1"/>
          <p:nvPr/>
        </p:nvSpPr>
        <p:spPr>
          <a:xfrm>
            <a:off x="1203355" y="2197491"/>
            <a:ext cx="10406743" cy="646331"/>
          </a:xfrm>
          <a:prstGeom prst="rect">
            <a:avLst/>
          </a:prstGeom>
          <a:noFill/>
        </p:spPr>
        <p:txBody>
          <a:bodyPr wrap="square" rtlCol="0">
            <a:spAutoFit/>
          </a:bodyPr>
          <a:lstStyle/>
          <a:p>
            <a:r>
              <a:rPr lang="fr-FR" dirty="0">
                <a:latin typeface="Tw Cen MT" panose="020B0602020104020603" pitchFamily="34" charset="0"/>
              </a:rPr>
              <a:t>La deuxième étape consiste à utiliser la méthode </a:t>
            </a:r>
            <a:r>
              <a:rPr lang="fr-FR" b="1" dirty="0" err="1">
                <a:latin typeface="Tw Cen MT" panose="020B0602020104020603" pitchFamily="34" charset="0"/>
              </a:rPr>
              <a:t>flow_from_directory</a:t>
            </a:r>
            <a:r>
              <a:rPr lang="fr-FR" b="1" dirty="0">
                <a:latin typeface="Tw Cen MT" panose="020B0602020104020603" pitchFamily="34" charset="0"/>
              </a:rPr>
              <a:t>()</a:t>
            </a:r>
            <a:r>
              <a:rPr lang="fr-FR" dirty="0">
                <a:latin typeface="Tw Cen MT" panose="020B0602020104020603" pitchFamily="34" charset="0"/>
              </a:rPr>
              <a:t> sur les objet </a:t>
            </a:r>
            <a:r>
              <a:rPr lang="fr-FR" b="1" dirty="0" err="1">
                <a:latin typeface="Tw Cen MT" panose="020B0602020104020603" pitchFamily="34" charset="0"/>
              </a:rPr>
              <a:t>train_datagen</a:t>
            </a:r>
            <a:r>
              <a:rPr lang="fr-FR" b="1" dirty="0">
                <a:latin typeface="Tw Cen MT" panose="020B0602020104020603" pitchFamily="34" charset="0"/>
              </a:rPr>
              <a:t> </a:t>
            </a:r>
            <a:r>
              <a:rPr lang="fr-FR" dirty="0">
                <a:latin typeface="Tw Cen MT" panose="020B0602020104020603" pitchFamily="34" charset="0"/>
              </a:rPr>
              <a:t>et </a:t>
            </a:r>
            <a:r>
              <a:rPr lang="fr-FR" b="1" dirty="0" err="1">
                <a:latin typeface="Tw Cen MT" panose="020B0602020104020603" pitchFamily="34" charset="0"/>
              </a:rPr>
              <a:t>test_datagen</a:t>
            </a:r>
            <a:r>
              <a:rPr lang="fr-FR" b="1" dirty="0">
                <a:latin typeface="Tw Cen MT" panose="020B0602020104020603" pitchFamily="34" charset="0"/>
              </a:rPr>
              <a:t> </a:t>
            </a:r>
            <a:r>
              <a:rPr lang="fr-FR" dirty="0">
                <a:latin typeface="Tw Cen MT" panose="020B0602020104020603" pitchFamily="34" charset="0"/>
              </a:rPr>
              <a:t>pour générer de nouvelles images en temps réel à partir du jeu d'entrainement et du jeu de test.</a:t>
            </a:r>
            <a:endParaRPr lang="fr-BE" dirty="0">
              <a:latin typeface="Tw Cen MT" panose="020B0602020104020603" pitchFamily="34" charset="0"/>
            </a:endParaRPr>
          </a:p>
        </p:txBody>
      </p:sp>
      <p:pic>
        <p:nvPicPr>
          <p:cNvPr id="14" name="Image 13">
            <a:extLst>
              <a:ext uri="{FF2B5EF4-FFF2-40B4-BE49-F238E27FC236}">
                <a16:creationId xmlns:a16="http://schemas.microsoft.com/office/drawing/2014/main" id="{7290B156-FD6D-46A2-9B95-07876CCC1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91" y="3429000"/>
            <a:ext cx="9960428" cy="2711589"/>
          </a:xfrm>
          <a:prstGeom prst="rect">
            <a:avLst/>
          </a:prstGeom>
        </p:spPr>
      </p:pic>
    </p:spTree>
    <p:extLst>
      <p:ext uri="{BB962C8B-B14F-4D97-AF65-F5344CB8AC3E}">
        <p14:creationId xmlns:p14="http://schemas.microsoft.com/office/powerpoint/2010/main" val="239565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C1F43B0-A68C-44B0-B2B1-A1C474FB4B8F}"/>
              </a:ext>
            </a:extLst>
          </p:cNvPr>
          <p:cNvSpPr txBox="1"/>
          <p:nvPr/>
        </p:nvSpPr>
        <p:spPr>
          <a:xfrm>
            <a:off x="1389571" y="483133"/>
            <a:ext cx="9920016" cy="646331"/>
          </a:xfrm>
          <a:prstGeom prst="rect">
            <a:avLst/>
          </a:prstGeom>
          <a:noFill/>
        </p:spPr>
        <p:txBody>
          <a:bodyPr wrap="square" rtlCol="0">
            <a:spAutoFit/>
          </a:bodyPr>
          <a:lstStyle/>
          <a:p>
            <a:pPr algn="ctr"/>
            <a:r>
              <a:rPr lang="fr-FR" sz="3600" dirty="0">
                <a:solidFill>
                  <a:schemeClr val="bg1">
                    <a:lumMod val="65000"/>
                  </a:schemeClr>
                </a:solidFill>
              </a:rPr>
              <a:t>Entrainement du réseau de neurones à convolution :</a:t>
            </a:r>
            <a:endParaRPr lang="en-US" sz="3600" dirty="0">
              <a:solidFill>
                <a:schemeClr val="bg1">
                  <a:lumMod val="65000"/>
                </a:schemeClr>
              </a:solidFill>
              <a:latin typeface="Tw Cen MT" panose="020B0602020104020603" pitchFamily="34" charset="0"/>
            </a:endParaRPr>
          </a:p>
        </p:txBody>
      </p:sp>
      <p:grpSp>
        <p:nvGrpSpPr>
          <p:cNvPr id="3" name="Group 4">
            <a:extLst>
              <a:ext uri="{FF2B5EF4-FFF2-40B4-BE49-F238E27FC236}">
                <a16:creationId xmlns:a16="http://schemas.microsoft.com/office/drawing/2014/main" id="{8EA358A8-6AD2-48DE-92E5-F6CCE4346E6D}"/>
              </a:ext>
            </a:extLst>
          </p:cNvPr>
          <p:cNvGrpSpPr/>
          <p:nvPr/>
        </p:nvGrpSpPr>
        <p:grpSpPr>
          <a:xfrm>
            <a:off x="5378755" y="1129464"/>
            <a:ext cx="1434489" cy="190500"/>
            <a:chOff x="4679586" y="878988"/>
            <a:chExt cx="1434489" cy="190500"/>
          </a:xfrm>
        </p:grpSpPr>
        <p:sp>
          <p:nvSpPr>
            <p:cNvPr id="4" name="Oval 5">
              <a:extLst>
                <a:ext uri="{FF2B5EF4-FFF2-40B4-BE49-F238E27FC236}">
                  <a16:creationId xmlns:a16="http://schemas.microsoft.com/office/drawing/2014/main" id="{087B1C65-D77C-4CA2-9CFE-2E7671E563B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a:extLst>
                <a:ext uri="{FF2B5EF4-FFF2-40B4-BE49-F238E27FC236}">
                  <a16:creationId xmlns:a16="http://schemas.microsoft.com/office/drawing/2014/main" id="{988C4A26-1231-4142-9F88-3DF79C8E223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7">
              <a:extLst>
                <a:ext uri="{FF2B5EF4-FFF2-40B4-BE49-F238E27FC236}">
                  <a16:creationId xmlns:a16="http://schemas.microsoft.com/office/drawing/2014/main" id="{443BE59E-5A42-42B3-AFC9-DD220BA8D779}"/>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8">
              <a:extLst>
                <a:ext uri="{FF2B5EF4-FFF2-40B4-BE49-F238E27FC236}">
                  <a16:creationId xmlns:a16="http://schemas.microsoft.com/office/drawing/2014/main" id="{93336DF4-3D45-440E-A51C-C65FFCA84319}"/>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9">
              <a:extLst>
                <a:ext uri="{FF2B5EF4-FFF2-40B4-BE49-F238E27FC236}">
                  <a16:creationId xmlns:a16="http://schemas.microsoft.com/office/drawing/2014/main" id="{C5499521-2CF7-4F1B-B669-A019B052EA2D}"/>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ZoneTexte 11">
            <a:extLst>
              <a:ext uri="{FF2B5EF4-FFF2-40B4-BE49-F238E27FC236}">
                <a16:creationId xmlns:a16="http://schemas.microsoft.com/office/drawing/2014/main" id="{14A7F60C-B727-493E-B313-62159EBCA1ED}"/>
              </a:ext>
            </a:extLst>
          </p:cNvPr>
          <p:cNvSpPr txBox="1"/>
          <p:nvPr/>
        </p:nvSpPr>
        <p:spPr>
          <a:xfrm>
            <a:off x="1203355" y="2197491"/>
            <a:ext cx="10760045" cy="646331"/>
          </a:xfrm>
          <a:prstGeom prst="rect">
            <a:avLst/>
          </a:prstGeom>
          <a:noFill/>
        </p:spPr>
        <p:txBody>
          <a:bodyPr wrap="square" rtlCol="0">
            <a:spAutoFit/>
          </a:bodyPr>
          <a:lstStyle/>
          <a:p>
            <a:r>
              <a:rPr lang="fr-FR" dirty="0"/>
              <a:t>Maintenant que  j’ai  définit l'architecture et les paramètres de notre réseau de neurones, je vais passer à l'étape d'entrainement et de validation. Pour ce faire on utilisera la méthode  </a:t>
            </a:r>
            <a:r>
              <a:rPr lang="fr-FR" b="1" dirty="0" err="1"/>
              <a:t>fit_generator</a:t>
            </a:r>
            <a:r>
              <a:rPr lang="fr-FR" b="1" dirty="0"/>
              <a:t>() </a:t>
            </a:r>
            <a:r>
              <a:rPr lang="fr-FR" dirty="0"/>
              <a:t>du classifier.</a:t>
            </a:r>
            <a:endParaRPr lang="fr-BE" dirty="0">
              <a:latin typeface="Tw Cen MT" panose="020B0602020104020603" pitchFamily="34" charset="0"/>
            </a:endParaRPr>
          </a:p>
        </p:txBody>
      </p:sp>
      <p:pic>
        <p:nvPicPr>
          <p:cNvPr id="10" name="Image 9">
            <a:extLst>
              <a:ext uri="{FF2B5EF4-FFF2-40B4-BE49-F238E27FC236}">
                <a16:creationId xmlns:a16="http://schemas.microsoft.com/office/drawing/2014/main" id="{6B194B9B-3347-4476-A97B-058F69760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3" y="3779654"/>
            <a:ext cx="10504044" cy="977403"/>
          </a:xfrm>
          <a:prstGeom prst="rect">
            <a:avLst/>
          </a:prstGeom>
        </p:spPr>
      </p:pic>
    </p:spTree>
    <p:extLst>
      <p:ext uri="{BB962C8B-B14F-4D97-AF65-F5344CB8AC3E}">
        <p14:creationId xmlns:p14="http://schemas.microsoft.com/office/powerpoint/2010/main" val="126814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4700C468-4B23-44F0-A3C4-7F80BA101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29" y="206828"/>
            <a:ext cx="11244942" cy="5344886"/>
          </a:xfrm>
          <a:prstGeom prst="rect">
            <a:avLst/>
          </a:prstGeom>
        </p:spPr>
      </p:pic>
      <p:sp>
        <p:nvSpPr>
          <p:cNvPr id="13" name="ZoneTexte 12">
            <a:extLst>
              <a:ext uri="{FF2B5EF4-FFF2-40B4-BE49-F238E27FC236}">
                <a16:creationId xmlns:a16="http://schemas.microsoft.com/office/drawing/2014/main" id="{44E83C35-68E9-4E2F-98ED-03A481BCFE52}"/>
              </a:ext>
            </a:extLst>
          </p:cNvPr>
          <p:cNvSpPr txBox="1"/>
          <p:nvPr/>
        </p:nvSpPr>
        <p:spPr>
          <a:xfrm>
            <a:off x="228600" y="5682343"/>
            <a:ext cx="11843657" cy="1754326"/>
          </a:xfrm>
          <a:prstGeom prst="rect">
            <a:avLst/>
          </a:prstGeom>
          <a:noFill/>
        </p:spPr>
        <p:txBody>
          <a:bodyPr wrap="square" rtlCol="0">
            <a:spAutoFit/>
          </a:bodyPr>
          <a:lstStyle/>
          <a:p>
            <a:r>
              <a:rPr lang="fr-FR" b="0" dirty="0">
                <a:solidFill>
                  <a:srgbClr val="000000"/>
                </a:solidFill>
                <a:effectLst/>
                <a:latin typeface="Courier New" panose="02070309020205020404" pitchFamily="49" charset="0"/>
              </a:rPr>
              <a:t>L</a:t>
            </a:r>
            <a:r>
              <a:rPr lang="fr-FR" b="0" dirty="0">
                <a:solidFill>
                  <a:srgbClr val="000000"/>
                </a:solidFill>
                <a:effectLst/>
                <a:latin typeface="Tw Cen MT" panose="020B0602020104020603" pitchFamily="34" charset="0"/>
              </a:rPr>
              <a:t>es résultats montre qu'on a une précision de 90% sur le jeu  de test . En générale lorsqu'on construit un réseau de neurones, ce qui est  intéressant   vraiment c'est sa précision sur le jeu de test c'est à dire sa capacité </a:t>
            </a:r>
            <a:r>
              <a:rPr lang="fr-FR" dirty="0">
                <a:solidFill>
                  <a:srgbClr val="000000"/>
                </a:solidFill>
                <a:latin typeface="Tw Cen MT" panose="020B0602020104020603" pitchFamily="34" charset="0"/>
              </a:rPr>
              <a:t> </a:t>
            </a:r>
            <a:r>
              <a:rPr lang="fr-FR" b="0" dirty="0">
                <a:solidFill>
                  <a:srgbClr val="000000"/>
                </a:solidFill>
                <a:effectLst/>
                <a:latin typeface="Tw Cen MT" panose="020B0602020104020603" pitchFamily="34" charset="0"/>
              </a:rPr>
              <a:t>généraliser ses prédictions sur de nouvelles données</a:t>
            </a:r>
          </a:p>
          <a:p>
            <a:br>
              <a:rPr lang="fr-FR" b="0" dirty="0">
                <a:solidFill>
                  <a:srgbClr val="000000"/>
                </a:solidFill>
                <a:effectLst/>
                <a:latin typeface="Courier New" panose="02070309020205020404" pitchFamily="49" charset="0"/>
              </a:rPr>
            </a:br>
            <a:endParaRPr lang="fr-FR" b="0" dirty="0">
              <a:solidFill>
                <a:srgbClr val="000000"/>
              </a:solidFill>
              <a:effectLst/>
              <a:latin typeface="Courier New" panose="02070309020205020404" pitchFamily="49" charset="0"/>
            </a:endParaRPr>
          </a:p>
          <a:p>
            <a:endParaRPr lang="fr-BE" dirty="0"/>
          </a:p>
        </p:txBody>
      </p:sp>
    </p:spTree>
    <p:extLst>
      <p:ext uri="{BB962C8B-B14F-4D97-AF65-F5344CB8AC3E}">
        <p14:creationId xmlns:p14="http://schemas.microsoft.com/office/powerpoint/2010/main" val="372499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C1F43B0-A68C-44B0-B2B1-A1C474FB4B8F}"/>
              </a:ext>
            </a:extLst>
          </p:cNvPr>
          <p:cNvSpPr txBox="1"/>
          <p:nvPr/>
        </p:nvSpPr>
        <p:spPr>
          <a:xfrm>
            <a:off x="3604812" y="324917"/>
            <a:ext cx="9920016" cy="646331"/>
          </a:xfrm>
          <a:prstGeom prst="rect">
            <a:avLst/>
          </a:prstGeom>
          <a:noFill/>
        </p:spPr>
        <p:txBody>
          <a:bodyPr wrap="square" rtlCol="0">
            <a:spAutoFit/>
          </a:bodyPr>
          <a:lstStyle/>
          <a:p>
            <a:r>
              <a:rPr lang="fr-BE" sz="3600" b="0" dirty="0">
                <a:solidFill>
                  <a:schemeClr val="bg1">
                    <a:lumMod val="65000"/>
                  </a:schemeClr>
                </a:solidFill>
                <a:effectLst/>
                <a:latin typeface="Tw Cen MT" panose="020B0602020104020603" pitchFamily="34" charset="0"/>
              </a:rPr>
              <a:t>Matrice de confusion </a:t>
            </a:r>
          </a:p>
        </p:txBody>
      </p:sp>
      <p:grpSp>
        <p:nvGrpSpPr>
          <p:cNvPr id="3" name="Group 4">
            <a:extLst>
              <a:ext uri="{FF2B5EF4-FFF2-40B4-BE49-F238E27FC236}">
                <a16:creationId xmlns:a16="http://schemas.microsoft.com/office/drawing/2014/main" id="{8EA358A8-6AD2-48DE-92E5-F6CCE4346E6D}"/>
              </a:ext>
            </a:extLst>
          </p:cNvPr>
          <p:cNvGrpSpPr/>
          <p:nvPr/>
        </p:nvGrpSpPr>
        <p:grpSpPr>
          <a:xfrm>
            <a:off x="5378755" y="1129464"/>
            <a:ext cx="1434489" cy="190500"/>
            <a:chOff x="4679586" y="878988"/>
            <a:chExt cx="1434489" cy="190500"/>
          </a:xfrm>
        </p:grpSpPr>
        <p:sp>
          <p:nvSpPr>
            <p:cNvPr id="4" name="Oval 5">
              <a:extLst>
                <a:ext uri="{FF2B5EF4-FFF2-40B4-BE49-F238E27FC236}">
                  <a16:creationId xmlns:a16="http://schemas.microsoft.com/office/drawing/2014/main" id="{087B1C65-D77C-4CA2-9CFE-2E7671E563B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a:extLst>
                <a:ext uri="{FF2B5EF4-FFF2-40B4-BE49-F238E27FC236}">
                  <a16:creationId xmlns:a16="http://schemas.microsoft.com/office/drawing/2014/main" id="{988C4A26-1231-4142-9F88-3DF79C8E223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7">
              <a:extLst>
                <a:ext uri="{FF2B5EF4-FFF2-40B4-BE49-F238E27FC236}">
                  <a16:creationId xmlns:a16="http://schemas.microsoft.com/office/drawing/2014/main" id="{443BE59E-5A42-42B3-AFC9-DD220BA8D779}"/>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8">
              <a:extLst>
                <a:ext uri="{FF2B5EF4-FFF2-40B4-BE49-F238E27FC236}">
                  <a16:creationId xmlns:a16="http://schemas.microsoft.com/office/drawing/2014/main" id="{93336DF4-3D45-440E-A51C-C65FFCA84319}"/>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9">
              <a:extLst>
                <a:ext uri="{FF2B5EF4-FFF2-40B4-BE49-F238E27FC236}">
                  <a16:creationId xmlns:a16="http://schemas.microsoft.com/office/drawing/2014/main" id="{C5499521-2CF7-4F1B-B669-A019B052EA2D}"/>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Image 10">
            <a:extLst>
              <a:ext uri="{FF2B5EF4-FFF2-40B4-BE49-F238E27FC236}">
                <a16:creationId xmlns:a16="http://schemas.microsoft.com/office/drawing/2014/main" id="{4B133677-AA9C-48BB-A8CE-D1797DE19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269" y="1835472"/>
            <a:ext cx="11397343" cy="3893064"/>
          </a:xfrm>
          <a:prstGeom prst="rect">
            <a:avLst/>
          </a:prstGeom>
        </p:spPr>
      </p:pic>
    </p:spTree>
    <p:extLst>
      <p:ext uri="{BB962C8B-B14F-4D97-AF65-F5344CB8AC3E}">
        <p14:creationId xmlns:p14="http://schemas.microsoft.com/office/powerpoint/2010/main" val="194168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INTRODUCTION</a:t>
            </a:r>
          </a:p>
        </p:txBody>
      </p:sp>
      <p:pic>
        <p:nvPicPr>
          <p:cNvPr id="3" name="Picture 2">
            <a:extLst>
              <a:ext uri="{FF2B5EF4-FFF2-40B4-BE49-F238E27FC236}">
                <a16:creationId xmlns:a16="http://schemas.microsoft.com/office/drawing/2014/main" id="{AD1DE8E5-6597-4EEB-B328-822F734A2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067184" y="1713806"/>
            <a:ext cx="2248016" cy="1778561"/>
          </a:xfrm>
          <a:prstGeom prst="ellipse">
            <a:avLst/>
          </a:prstGeom>
        </p:spPr>
      </p:pic>
      <p:grpSp>
        <p:nvGrpSpPr>
          <p:cNvPr id="15" name="Group 14">
            <a:extLst>
              <a:ext uri="{FF2B5EF4-FFF2-40B4-BE49-F238E27FC236}">
                <a16:creationId xmlns:a16="http://schemas.microsoft.com/office/drawing/2014/main" id="{99A81CDB-32D0-44DE-8C97-ED9715A26794}"/>
              </a:ext>
            </a:extLst>
          </p:cNvPr>
          <p:cNvGrpSpPr/>
          <p:nvPr/>
        </p:nvGrpSpPr>
        <p:grpSpPr>
          <a:xfrm>
            <a:off x="5378755" y="888980"/>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4338F0A-8248-4C7F-A630-F8BFCE52D3AA}"/>
              </a:ext>
            </a:extLst>
          </p:cNvPr>
          <p:cNvGrpSpPr/>
          <p:nvPr/>
        </p:nvGrpSpPr>
        <p:grpSpPr>
          <a:xfrm>
            <a:off x="2795390" y="3874286"/>
            <a:ext cx="6791601" cy="1843857"/>
            <a:chOff x="2795390" y="3874286"/>
            <a:chExt cx="6791601" cy="1843857"/>
          </a:xfrm>
        </p:grpSpPr>
        <p:sp>
          <p:nvSpPr>
            <p:cNvPr id="21" name="TextBox 20">
              <a:extLst>
                <a:ext uri="{FF2B5EF4-FFF2-40B4-BE49-F238E27FC236}">
                  <a16:creationId xmlns:a16="http://schemas.microsoft.com/office/drawing/2014/main" id="{982A5AAB-A3CF-4918-97C8-8B57985F7526}"/>
                </a:ext>
              </a:extLst>
            </p:cNvPr>
            <p:cNvSpPr txBox="1"/>
            <p:nvPr/>
          </p:nvSpPr>
          <p:spPr>
            <a:xfrm>
              <a:off x="4168474" y="3874286"/>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Pneumonia</a:t>
              </a:r>
            </a:p>
          </p:txBody>
        </p:sp>
        <p:sp>
          <p:nvSpPr>
            <p:cNvPr id="26" name="TextBox 25">
              <a:extLst>
                <a:ext uri="{FF2B5EF4-FFF2-40B4-BE49-F238E27FC236}">
                  <a16:creationId xmlns:a16="http://schemas.microsoft.com/office/drawing/2014/main" id="{B0CC3266-0814-40CF-8FB7-59068666DA92}"/>
                </a:ext>
              </a:extLst>
            </p:cNvPr>
            <p:cNvSpPr txBox="1"/>
            <p:nvPr/>
          </p:nvSpPr>
          <p:spPr>
            <a:xfrm>
              <a:off x="2795390" y="4517814"/>
              <a:ext cx="6791601" cy="1200329"/>
            </a:xfrm>
            <a:prstGeom prst="rect">
              <a:avLst/>
            </a:prstGeom>
            <a:noFill/>
          </p:spPr>
          <p:txBody>
            <a:bodyPr wrap="square" rtlCol="0">
              <a:spAutoFit/>
            </a:bodyPr>
            <a:lstStyle/>
            <a:p>
              <a:pPr algn="ctr"/>
              <a:r>
                <a:rPr lang="fr-FR" sz="2400" dirty="0">
                  <a:solidFill>
                    <a:schemeClr val="bg1">
                      <a:lumMod val="65000"/>
                    </a:schemeClr>
                  </a:solidFill>
                  <a:latin typeface="Tw Cen MT" panose="020B0602020104020603" pitchFamily="34" charset="0"/>
                </a:rPr>
                <a:t>La pneumonie est une affection inflammatoire du poumon qui affecte principalement les petits sacs aériens appelés alvéoles.</a:t>
              </a:r>
              <a:endParaRPr lang="en-US" sz="2400"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130616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anim calcmode="lin" valueType="num">
                                      <p:cBhvr>
                                        <p:cTn id="14" dur="500" fill="hold"/>
                                        <p:tgtEl>
                                          <p:spTgt spid="27"/>
                                        </p:tgtEl>
                                        <p:attrNameLst>
                                          <p:attrName>ppt_x</p:attrName>
                                        </p:attrNameLst>
                                      </p:cBhvr>
                                      <p:tavLst>
                                        <p:tav tm="0">
                                          <p:val>
                                            <p:strVal val="#ppt_x"/>
                                          </p:val>
                                        </p:tav>
                                        <p:tav tm="100000">
                                          <p:val>
                                            <p:strVal val="#ppt_x"/>
                                          </p:val>
                                        </p:tav>
                                      </p:tavLst>
                                    </p:anim>
                                    <p:anim calcmode="lin" valueType="num">
                                      <p:cBhvr>
                                        <p:cTn id="15"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C1F43B0-A68C-44B0-B2B1-A1C474FB4B8F}"/>
              </a:ext>
            </a:extLst>
          </p:cNvPr>
          <p:cNvSpPr txBox="1"/>
          <p:nvPr/>
        </p:nvSpPr>
        <p:spPr>
          <a:xfrm>
            <a:off x="2418268" y="322832"/>
            <a:ext cx="9920016" cy="646331"/>
          </a:xfrm>
          <a:prstGeom prst="rect">
            <a:avLst/>
          </a:prstGeom>
          <a:noFill/>
        </p:spPr>
        <p:txBody>
          <a:bodyPr wrap="square" rtlCol="0">
            <a:spAutoFit/>
          </a:bodyPr>
          <a:lstStyle/>
          <a:p>
            <a:r>
              <a:rPr lang="fr-BE" sz="3600" b="0" dirty="0">
                <a:solidFill>
                  <a:schemeClr val="bg1">
                    <a:lumMod val="65000"/>
                  </a:schemeClr>
                </a:solidFill>
                <a:effectLst/>
                <a:latin typeface="Tw Cen MT" panose="020B0602020104020603" pitchFamily="34" charset="0"/>
              </a:rPr>
              <a:t>La prédiction de l’état d’une nouvelle image </a:t>
            </a:r>
          </a:p>
        </p:txBody>
      </p:sp>
      <p:grpSp>
        <p:nvGrpSpPr>
          <p:cNvPr id="3" name="Group 4">
            <a:extLst>
              <a:ext uri="{FF2B5EF4-FFF2-40B4-BE49-F238E27FC236}">
                <a16:creationId xmlns:a16="http://schemas.microsoft.com/office/drawing/2014/main" id="{8EA358A8-6AD2-48DE-92E5-F6CCE4346E6D}"/>
              </a:ext>
            </a:extLst>
          </p:cNvPr>
          <p:cNvGrpSpPr/>
          <p:nvPr/>
        </p:nvGrpSpPr>
        <p:grpSpPr>
          <a:xfrm>
            <a:off x="5378755" y="1129464"/>
            <a:ext cx="1434489" cy="190500"/>
            <a:chOff x="4679586" y="878988"/>
            <a:chExt cx="1434489" cy="190500"/>
          </a:xfrm>
        </p:grpSpPr>
        <p:sp>
          <p:nvSpPr>
            <p:cNvPr id="4" name="Oval 5">
              <a:extLst>
                <a:ext uri="{FF2B5EF4-FFF2-40B4-BE49-F238E27FC236}">
                  <a16:creationId xmlns:a16="http://schemas.microsoft.com/office/drawing/2014/main" id="{087B1C65-D77C-4CA2-9CFE-2E7671E563B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a:extLst>
                <a:ext uri="{FF2B5EF4-FFF2-40B4-BE49-F238E27FC236}">
                  <a16:creationId xmlns:a16="http://schemas.microsoft.com/office/drawing/2014/main" id="{988C4A26-1231-4142-9F88-3DF79C8E223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7">
              <a:extLst>
                <a:ext uri="{FF2B5EF4-FFF2-40B4-BE49-F238E27FC236}">
                  <a16:creationId xmlns:a16="http://schemas.microsoft.com/office/drawing/2014/main" id="{443BE59E-5A42-42B3-AFC9-DD220BA8D779}"/>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8">
              <a:extLst>
                <a:ext uri="{FF2B5EF4-FFF2-40B4-BE49-F238E27FC236}">
                  <a16:creationId xmlns:a16="http://schemas.microsoft.com/office/drawing/2014/main" id="{93336DF4-3D45-440E-A51C-C65FFCA84319}"/>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9">
              <a:extLst>
                <a:ext uri="{FF2B5EF4-FFF2-40B4-BE49-F238E27FC236}">
                  <a16:creationId xmlns:a16="http://schemas.microsoft.com/office/drawing/2014/main" id="{C5499521-2CF7-4F1B-B669-A019B052EA2D}"/>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Image 9">
            <a:extLst>
              <a:ext uri="{FF2B5EF4-FFF2-40B4-BE49-F238E27FC236}">
                <a16:creationId xmlns:a16="http://schemas.microsoft.com/office/drawing/2014/main" id="{AB69D4DD-B2A6-445C-A089-A283C1C01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9" y="1356788"/>
            <a:ext cx="10931919" cy="4371747"/>
          </a:xfrm>
          <a:prstGeom prst="rect">
            <a:avLst/>
          </a:prstGeom>
        </p:spPr>
      </p:pic>
      <p:sp>
        <p:nvSpPr>
          <p:cNvPr id="12" name="ZoneTexte 11">
            <a:extLst>
              <a:ext uri="{FF2B5EF4-FFF2-40B4-BE49-F238E27FC236}">
                <a16:creationId xmlns:a16="http://schemas.microsoft.com/office/drawing/2014/main" id="{A2525C6E-0BD4-4546-926C-2C58859AD384}"/>
              </a:ext>
            </a:extLst>
          </p:cNvPr>
          <p:cNvSpPr txBox="1"/>
          <p:nvPr/>
        </p:nvSpPr>
        <p:spPr>
          <a:xfrm>
            <a:off x="326571" y="5867400"/>
            <a:ext cx="11049000" cy="923330"/>
          </a:xfrm>
          <a:prstGeom prst="rect">
            <a:avLst/>
          </a:prstGeom>
          <a:noFill/>
        </p:spPr>
        <p:txBody>
          <a:bodyPr wrap="square" rtlCol="0">
            <a:spAutoFit/>
          </a:bodyPr>
          <a:lstStyle/>
          <a:p>
            <a:r>
              <a:rPr lang="fr-FR" b="0" i="0" dirty="0">
                <a:solidFill>
                  <a:srgbClr val="212121"/>
                </a:solidFill>
                <a:effectLst/>
                <a:latin typeface="Tw Cen MT" panose="020B0602020104020603" pitchFamily="34" charset="0"/>
              </a:rPr>
              <a:t>on prend une photo d'un personne normal et une photo d'un personne attient une pneumonie puis on essaie de prédire lequel est un personne normal et lequel est un personne atteint le pneumonie avec le modèle de réseau de neurones à convolution que j'ai construit </a:t>
            </a:r>
            <a:endParaRPr lang="fr-BE" dirty="0">
              <a:latin typeface="Tw Cen MT" panose="020B0602020104020603" pitchFamily="34" charset="0"/>
            </a:endParaRPr>
          </a:p>
        </p:txBody>
      </p:sp>
    </p:spTree>
    <p:extLst>
      <p:ext uri="{BB962C8B-B14F-4D97-AF65-F5344CB8AC3E}">
        <p14:creationId xmlns:p14="http://schemas.microsoft.com/office/powerpoint/2010/main" val="194379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cstate="print">
            <a:extLst>
              <a:ext uri="{28A0092B-C50C-407E-A947-70E740481C1C}">
                <a14:useLocalDpi xmlns:a14="http://schemas.microsoft.com/office/drawing/2010/main" val="0"/>
              </a:ext>
            </a:extLst>
          </a:blip>
          <a:srcRect l="16907" r="15081"/>
          <a:stretch/>
        </p:blipFill>
        <p:spPr>
          <a:xfrm rot="16200000">
            <a:off x="4602759" y="-2690070"/>
            <a:ext cx="2986481" cy="12192000"/>
          </a:xfrm>
          <a:prstGeom prst="rect">
            <a:avLst/>
          </a:prstGeom>
        </p:spPr>
        <p:style>
          <a:lnRef idx="0">
            <a:schemeClr val="accent2"/>
          </a:lnRef>
          <a:fillRef idx="3">
            <a:schemeClr val="accent2"/>
          </a:fillRef>
          <a:effectRef idx="3">
            <a:schemeClr val="accent2"/>
          </a:effectRef>
          <a:fontRef idx="minor">
            <a:schemeClr val="lt1"/>
          </a:fontRef>
        </p:style>
      </p:pic>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fr-FR" sz="4000" dirty="0">
                <a:solidFill>
                  <a:schemeClr val="bg1">
                    <a:lumMod val="65000"/>
                  </a:schemeClr>
                </a:solidFill>
                <a:latin typeface="Tw Cen MT" panose="020B0602020104020603" pitchFamily="34" charset="0"/>
              </a:rPr>
              <a:t>PROBLÉMATIQUE</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5" y="888980"/>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49137" y="2170072"/>
            <a:ext cx="6922782" cy="1015663"/>
          </a:xfrm>
          <a:prstGeom prst="rect">
            <a:avLst/>
          </a:prstGeom>
        </p:spPr>
        <p:txBody>
          <a:bodyPr wrap="square">
            <a:spAutoFit/>
          </a:bodyPr>
          <a:lstStyle/>
          <a:p>
            <a:pPr algn="just"/>
            <a:r>
              <a:rPr lang="fr-FR" dirty="0">
                <a:solidFill>
                  <a:srgbClr val="000000"/>
                </a:solidFill>
                <a:latin typeface="Times New Roman" panose="02020603050405020304" pitchFamily="18" charset="0"/>
              </a:rPr>
              <a:t>     </a:t>
            </a:r>
            <a:r>
              <a:rPr lang="fr-FR" dirty="0">
                <a:solidFill>
                  <a:srgbClr val="173D6B"/>
                </a:solidFill>
                <a:latin typeface="Times New Roman" panose="02020603050405020304" pitchFamily="18" charset="0"/>
              </a:rPr>
              <a:t> </a:t>
            </a:r>
            <a:r>
              <a:rPr lang="fr-FR" sz="2000" dirty="0">
                <a:solidFill>
                  <a:srgbClr val="173D6B"/>
                </a:solidFill>
                <a:latin typeface="Tw Cen MT" panose="020B0602020104020603" pitchFamily="34" charset="0"/>
                <a:cs typeface="Times New Roman" panose="02020603050405020304" pitchFamily="18" charset="0"/>
              </a:rPr>
              <a:t>La radiologie est confrontée depuis plusieurs années à une explosion des volumes d’images à analyser et interpréter, ce qui a conduit à l’apparition de nombreux problèmes, dont les suivants : </a:t>
            </a:r>
          </a:p>
        </p:txBody>
      </p:sp>
      <p:grpSp>
        <p:nvGrpSpPr>
          <p:cNvPr id="33" name="Group 39">
            <a:extLst>
              <a:ext uri="{FF2B5EF4-FFF2-40B4-BE49-F238E27FC236}">
                <a16:creationId xmlns:a16="http://schemas.microsoft.com/office/drawing/2014/main" id="{0E692376-2A24-4484-A15F-BFD943EDB35A}"/>
              </a:ext>
            </a:extLst>
          </p:cNvPr>
          <p:cNvGrpSpPr/>
          <p:nvPr/>
        </p:nvGrpSpPr>
        <p:grpSpPr>
          <a:xfrm>
            <a:off x="4056391" y="3589081"/>
            <a:ext cx="2494800" cy="2494800"/>
            <a:chOff x="5746584" y="3207677"/>
            <a:chExt cx="2848086" cy="2848086"/>
          </a:xfrm>
          <a:solidFill>
            <a:srgbClr val="1C7CBB"/>
          </a:solidFill>
        </p:grpSpPr>
        <p:sp>
          <p:nvSpPr>
            <p:cNvPr id="34" name="Oval 13">
              <a:extLst>
                <a:ext uri="{FF2B5EF4-FFF2-40B4-BE49-F238E27FC236}">
                  <a16:creationId xmlns:a16="http://schemas.microsoft.com/office/drawing/2014/main" id="{BD736ACF-902B-4C0F-87BB-67D7C0414D4D}"/>
                </a:ext>
              </a:extLst>
            </p:cNvPr>
            <p:cNvSpPr/>
            <p:nvPr/>
          </p:nvSpPr>
          <p:spPr>
            <a:xfrm>
              <a:off x="5746584" y="3207677"/>
              <a:ext cx="2848086" cy="28480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25">
              <a:extLst>
                <a:ext uri="{FF2B5EF4-FFF2-40B4-BE49-F238E27FC236}">
                  <a16:creationId xmlns:a16="http://schemas.microsoft.com/office/drawing/2014/main" id="{8927AFD6-98CE-4082-BB2D-8865C4A3E62F}"/>
                </a:ext>
              </a:extLst>
            </p:cNvPr>
            <p:cNvSpPr txBox="1"/>
            <p:nvPr/>
          </p:nvSpPr>
          <p:spPr>
            <a:xfrm>
              <a:off x="5969441" y="3715274"/>
              <a:ext cx="2460308" cy="2340487"/>
            </a:xfrm>
            <a:prstGeom prst="rect">
              <a:avLst/>
            </a:prstGeom>
            <a:noFill/>
          </p:spPr>
          <p:txBody>
            <a:bodyPr wrap="square" rtlCol="0">
              <a:spAutoFit/>
            </a:bodyPr>
            <a:lstStyle/>
            <a:p>
              <a:pPr algn="ctr"/>
              <a:r>
                <a:rPr lang="fr-FR" b="1" dirty="0">
                  <a:solidFill>
                    <a:srgbClr val="E6E7E9"/>
                  </a:solidFill>
                  <a:latin typeface="Tw Cen MT" panose="020B0602020104020603" pitchFamily="34" charset="0"/>
                </a:rPr>
                <a:t>les ressources</a:t>
              </a:r>
            </a:p>
            <a:p>
              <a:pPr algn="ctr"/>
              <a:r>
                <a:rPr lang="fr-FR" b="1" dirty="0">
                  <a:solidFill>
                    <a:srgbClr val="E6E7E9"/>
                  </a:solidFill>
                  <a:latin typeface="Tw Cen MT" panose="020B0602020104020603" pitchFamily="34" charset="0"/>
                </a:rPr>
                <a:t>de calcul nécessaires sont hors d’atteinte d’un centre médical.</a:t>
              </a:r>
              <a:endParaRPr lang="en-US" b="1" dirty="0">
                <a:solidFill>
                  <a:srgbClr val="E6E7E9"/>
                </a:solidFill>
                <a:latin typeface="Tw Cen MT" panose="020B0602020104020603" pitchFamily="34" charset="0"/>
              </a:endParaRPr>
            </a:p>
          </p:txBody>
        </p:sp>
      </p:grpSp>
      <p:grpSp>
        <p:nvGrpSpPr>
          <p:cNvPr id="45" name="Group 39">
            <a:extLst>
              <a:ext uri="{FF2B5EF4-FFF2-40B4-BE49-F238E27FC236}">
                <a16:creationId xmlns:a16="http://schemas.microsoft.com/office/drawing/2014/main" id="{0E692376-2A24-4484-A15F-BFD943EDB35A}"/>
              </a:ext>
            </a:extLst>
          </p:cNvPr>
          <p:cNvGrpSpPr/>
          <p:nvPr/>
        </p:nvGrpSpPr>
        <p:grpSpPr>
          <a:xfrm>
            <a:off x="752294" y="3589079"/>
            <a:ext cx="2494800" cy="2494800"/>
            <a:chOff x="5746584" y="3207677"/>
            <a:chExt cx="2848086" cy="2848086"/>
          </a:xfrm>
        </p:grpSpPr>
        <p:sp>
          <p:nvSpPr>
            <p:cNvPr id="46" name="Oval 13">
              <a:extLst>
                <a:ext uri="{FF2B5EF4-FFF2-40B4-BE49-F238E27FC236}">
                  <a16:creationId xmlns:a16="http://schemas.microsoft.com/office/drawing/2014/main" id="{BD736ACF-902B-4C0F-87BB-67D7C0414D4D}"/>
                </a:ext>
              </a:extLst>
            </p:cNvPr>
            <p:cNvSpPr/>
            <p:nvPr/>
          </p:nvSpPr>
          <p:spPr>
            <a:xfrm>
              <a:off x="5746584" y="3207677"/>
              <a:ext cx="2848086" cy="2848086"/>
            </a:xfrm>
            <a:prstGeom prst="ellipse">
              <a:avLst/>
            </a:prstGeom>
            <a:solidFill>
              <a:srgbClr val="17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25">
              <a:extLst>
                <a:ext uri="{FF2B5EF4-FFF2-40B4-BE49-F238E27FC236}">
                  <a16:creationId xmlns:a16="http://schemas.microsoft.com/office/drawing/2014/main" id="{8927AFD6-98CE-4082-BB2D-8865C4A3E62F}"/>
                </a:ext>
              </a:extLst>
            </p:cNvPr>
            <p:cNvSpPr txBox="1"/>
            <p:nvPr/>
          </p:nvSpPr>
          <p:spPr>
            <a:xfrm>
              <a:off x="5939538" y="3587588"/>
              <a:ext cx="2460308" cy="1791938"/>
            </a:xfrm>
            <a:prstGeom prst="rect">
              <a:avLst/>
            </a:prstGeom>
            <a:noFill/>
          </p:spPr>
          <p:txBody>
            <a:bodyPr wrap="square" rtlCol="0">
              <a:spAutoFit/>
            </a:bodyPr>
            <a:lstStyle/>
            <a:p>
              <a:pPr algn="ctr"/>
              <a:r>
                <a:rPr lang="fr-FR" sz="1600" b="1" dirty="0">
                  <a:solidFill>
                    <a:srgbClr val="E6E7E9"/>
                  </a:solidFill>
                  <a:latin typeface="Tw Cen MT" panose="020B0602020104020603" pitchFamily="34" charset="0"/>
                </a:rPr>
                <a:t>Absence des algorithmes d’apprentissage automatique qui sont capable de classer les balayages de rayons X</a:t>
              </a:r>
              <a:endParaRPr lang="en-US" sz="1600" b="1" dirty="0">
                <a:solidFill>
                  <a:srgbClr val="E6E7E9"/>
                </a:solidFill>
                <a:latin typeface="Tw Cen MT" panose="020B0602020104020603" pitchFamily="34" charset="0"/>
              </a:endParaRPr>
            </a:p>
          </p:txBody>
        </p:sp>
      </p:grpSp>
    </p:spTree>
    <p:extLst>
      <p:ext uri="{BB962C8B-B14F-4D97-AF65-F5344CB8AC3E}">
        <p14:creationId xmlns:p14="http://schemas.microsoft.com/office/powerpoint/2010/main" val="753383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randombar(horizontal)">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81068" y="0"/>
            <a:ext cx="4916075" cy="707886"/>
          </a:xfrm>
          <a:prstGeom prst="rect">
            <a:avLst/>
          </a:prstGeom>
          <a:noFill/>
        </p:spPr>
        <p:txBody>
          <a:bodyPr wrap="square" rtlCol="0">
            <a:spAutoFit/>
          </a:bodyPr>
          <a:lstStyle/>
          <a:p>
            <a:pPr algn="ctr"/>
            <a:r>
              <a:rPr lang="fr-FR" sz="4000" dirty="0">
                <a:solidFill>
                  <a:schemeClr val="bg1">
                    <a:lumMod val="65000"/>
                  </a:schemeClr>
                </a:solidFill>
                <a:latin typeface="Tw Cen MT" panose="020B0602020104020603" pitchFamily="34" charset="0"/>
              </a:rPr>
              <a:t>SOLUTION PROPOSÉE</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1926670" y="837286"/>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379369" y="1579038"/>
            <a:ext cx="4880527" cy="2215991"/>
          </a:xfrm>
          <a:prstGeom prst="rect">
            <a:avLst/>
          </a:prstGeom>
        </p:spPr>
        <p:txBody>
          <a:bodyPr wrap="square">
            <a:spAutoFit/>
          </a:bodyPr>
          <a:lstStyle/>
          <a:p>
            <a:endParaRPr lang="fr-FR" dirty="0"/>
          </a:p>
          <a:p>
            <a:pPr algn="just"/>
            <a:r>
              <a:rPr lang="fr-FR" sz="2000" dirty="0">
                <a:solidFill>
                  <a:srgbClr val="173D6B"/>
                </a:solidFill>
                <a:latin typeface="Tw Cen MT" panose="020B0602020104020603" pitchFamily="34" charset="0"/>
                <a:cs typeface="Times New Roman" panose="02020603050405020304" pitchFamily="18" charset="0"/>
              </a:rPr>
              <a:t>    Créer un algorithme d’apprentissage automatique capable d’analyser et de classer des balayages de rayons X de patients atteints de pneumonie 1000 fois plus rapidement que les humains en utilisant les réseaux de neurones convolutifs (CNN).</a:t>
            </a: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9346" y="0"/>
            <a:ext cx="6512653"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58969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8272976" cy="707886"/>
          </a:xfrm>
          <a:prstGeom prst="rect">
            <a:avLst/>
          </a:prstGeom>
          <a:noFill/>
        </p:spPr>
        <p:txBody>
          <a:bodyPr wrap="square" rtlCol="0">
            <a:spAutoFit/>
          </a:bodyPr>
          <a:lstStyle/>
          <a:p>
            <a:pPr algn="ctr"/>
            <a:r>
              <a:rPr lang="fr-FR" sz="4000" dirty="0">
                <a:solidFill>
                  <a:schemeClr val="bg1">
                    <a:lumMod val="65000"/>
                  </a:schemeClr>
                </a:solidFill>
                <a:latin typeface="Tw Cen MT" panose="020B0602020104020603" pitchFamily="34" charset="0"/>
              </a:rPr>
              <a:t>Étapes</a:t>
            </a:r>
            <a:r>
              <a:rPr lang="en-US" sz="4000" dirty="0">
                <a:solidFill>
                  <a:schemeClr val="bg1">
                    <a:lumMod val="65000"/>
                  </a:schemeClr>
                </a:solidFill>
                <a:latin typeface="Tw Cen MT" panose="020B0602020104020603" pitchFamily="34" charset="0"/>
              </a:rPr>
              <a:t> de </a:t>
            </a:r>
            <a:r>
              <a:rPr lang="fr-FR" sz="4000" dirty="0">
                <a:solidFill>
                  <a:schemeClr val="bg1">
                    <a:lumMod val="65000"/>
                  </a:schemeClr>
                </a:solidFill>
                <a:latin typeface="Tw Cen MT" panose="020B0602020104020603" pitchFamily="34" charset="0"/>
              </a:rPr>
              <a:t>l'apprentissage</a:t>
            </a:r>
            <a:r>
              <a:rPr lang="en-US" sz="4000" dirty="0">
                <a:solidFill>
                  <a:schemeClr val="bg1">
                    <a:lumMod val="65000"/>
                  </a:schemeClr>
                </a:solidFill>
                <a:latin typeface="Tw Cen MT" panose="020B0602020104020603" pitchFamily="34" charset="0"/>
              </a:rPr>
              <a:t> </a:t>
            </a:r>
            <a:r>
              <a:rPr lang="fr-FR" sz="4000" dirty="0">
                <a:solidFill>
                  <a:schemeClr val="bg1">
                    <a:lumMod val="65000"/>
                  </a:schemeClr>
                </a:solidFill>
                <a:latin typeface="Tw Cen MT" panose="020B0602020104020603" pitchFamily="34" charset="0"/>
              </a:rPr>
              <a:t>automatique</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6E22B37A-CCC7-4E5B-82F9-79A278CAA082}"/>
              </a:ext>
            </a:extLst>
          </p:cNvPr>
          <p:cNvSpPr/>
          <p:nvPr/>
        </p:nvSpPr>
        <p:spPr>
          <a:xfrm>
            <a:off x="2325485" y="3550834"/>
            <a:ext cx="728158" cy="728158"/>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8C3841-127A-479B-94BD-220B2EDCAB6E}"/>
              </a:ext>
            </a:extLst>
          </p:cNvPr>
          <p:cNvSpPr/>
          <p:nvPr/>
        </p:nvSpPr>
        <p:spPr>
          <a:xfrm>
            <a:off x="3222057" y="3679057"/>
            <a:ext cx="1221014" cy="122101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C59DA09-2750-4F0C-898C-08F0F54C4ACB}"/>
              </a:ext>
            </a:extLst>
          </p:cNvPr>
          <p:cNvSpPr/>
          <p:nvPr/>
        </p:nvSpPr>
        <p:spPr>
          <a:xfrm>
            <a:off x="4551111" y="2757400"/>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F6674A-9F6A-4ECF-8B1A-B5CD331C63F8}"/>
              </a:ext>
            </a:extLst>
          </p:cNvPr>
          <p:cNvSpPr/>
          <p:nvPr/>
        </p:nvSpPr>
        <p:spPr>
          <a:xfrm>
            <a:off x="6544499" y="3811221"/>
            <a:ext cx="935542" cy="93554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F5A07E2-72FE-479E-9CC4-3AE297809FA7}"/>
              </a:ext>
            </a:extLst>
          </p:cNvPr>
          <p:cNvSpPr/>
          <p:nvPr/>
        </p:nvSpPr>
        <p:spPr>
          <a:xfrm>
            <a:off x="7669871" y="3914913"/>
            <a:ext cx="1371602" cy="1371602"/>
          </a:xfrm>
          <a:prstGeom prst="ellipse">
            <a:avLst/>
          </a:prstGeom>
          <a:solidFill>
            <a:srgbClr val="17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7678F9E-F68B-47E7-8E99-404218E42B24}"/>
              </a:ext>
            </a:extLst>
          </p:cNvPr>
          <p:cNvSpPr/>
          <p:nvPr/>
        </p:nvSpPr>
        <p:spPr>
          <a:xfrm>
            <a:off x="9041473" y="3418331"/>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153F4246-CEED-4D1E-87E9-AF831143E541}"/>
              </a:ext>
            </a:extLst>
          </p:cNvPr>
          <p:cNvGrpSpPr/>
          <p:nvPr/>
        </p:nvGrpSpPr>
        <p:grpSpPr>
          <a:xfrm>
            <a:off x="1732340" y="3130726"/>
            <a:ext cx="988771" cy="490464"/>
            <a:chOff x="1666080" y="3059827"/>
            <a:chExt cx="988771" cy="707135"/>
          </a:xfrm>
        </p:grpSpPr>
        <p:cxnSp>
          <p:nvCxnSpPr>
            <p:cNvPr id="54" name="Straight Connector 53">
              <a:extLst>
                <a:ext uri="{FF2B5EF4-FFF2-40B4-BE49-F238E27FC236}">
                  <a16:creationId xmlns:a16="http://schemas.microsoft.com/office/drawing/2014/main" id="{802F08CF-D4D1-4A39-96BE-CB97F61D162B}"/>
                </a:ext>
              </a:extLst>
            </p:cNvPr>
            <p:cNvCxnSpPr>
              <a:cxnSpLocks/>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5920BBA-8F71-4702-91A3-44392F84AAE5}"/>
                </a:ext>
              </a:extLst>
            </p:cNvPr>
            <p:cNvCxnSpPr>
              <a:cxnSpLocks/>
            </p:cNvCxnSpPr>
            <p:nvPr/>
          </p:nvCxnSpPr>
          <p:spPr>
            <a:xfrm flipH="1">
              <a:off x="166608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B3BFFE84-C695-4D53-9EB1-6E3F023237F6}"/>
              </a:ext>
            </a:extLst>
          </p:cNvPr>
          <p:cNvGrpSpPr/>
          <p:nvPr/>
        </p:nvGrpSpPr>
        <p:grpSpPr>
          <a:xfrm>
            <a:off x="4854354" y="1700679"/>
            <a:ext cx="988771" cy="1128904"/>
            <a:chOff x="4432701" y="2054542"/>
            <a:chExt cx="988771" cy="707135"/>
          </a:xfrm>
        </p:grpSpPr>
        <p:cxnSp>
          <p:nvCxnSpPr>
            <p:cNvPr id="60" name="Straight Connector 59">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7137FDAE-CE25-40E9-AFD7-49BA1463E3D5}"/>
              </a:ext>
            </a:extLst>
          </p:cNvPr>
          <p:cNvGrpSpPr/>
          <p:nvPr/>
        </p:nvGrpSpPr>
        <p:grpSpPr>
          <a:xfrm flipV="1">
            <a:off x="2828399" y="4872779"/>
            <a:ext cx="988771" cy="518968"/>
            <a:chOff x="1666080" y="3059827"/>
            <a:chExt cx="988771" cy="707135"/>
          </a:xfrm>
        </p:grpSpPr>
        <p:cxnSp>
          <p:nvCxnSpPr>
            <p:cNvPr id="64" name="Straight Connector 63">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15C6488-0A8C-4F32-9A4D-7C308D3FB74D}"/>
              </a:ext>
            </a:extLst>
          </p:cNvPr>
          <p:cNvGrpSpPr/>
          <p:nvPr/>
        </p:nvGrpSpPr>
        <p:grpSpPr>
          <a:xfrm flipH="1">
            <a:off x="9522203" y="2705379"/>
            <a:ext cx="853629" cy="707135"/>
            <a:chOff x="1801222" y="3059827"/>
            <a:chExt cx="853629" cy="707135"/>
          </a:xfrm>
        </p:grpSpPr>
        <p:cxnSp>
          <p:nvCxnSpPr>
            <p:cNvPr id="67" name="Straight Connector 66">
              <a:extLst>
                <a:ext uri="{FF2B5EF4-FFF2-40B4-BE49-F238E27FC236}">
                  <a16:creationId xmlns:a16="http://schemas.microsoft.com/office/drawing/2014/main" id="{C8692D07-D0C2-4183-8694-C71EC431F9C0}"/>
                </a:ext>
              </a:extLst>
            </p:cNvPr>
            <p:cNvCxnSpPr>
              <a:cxnSpLocks/>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CBEC73-955A-442B-8836-D1923312FBFE}"/>
                </a:ext>
              </a:extLst>
            </p:cNvPr>
            <p:cNvCxnSpPr>
              <a:cxnSpLocks/>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C6E9A218-B141-4BD3-841A-BAB462C9175B}"/>
              </a:ext>
            </a:extLst>
          </p:cNvPr>
          <p:cNvGrpSpPr/>
          <p:nvPr/>
        </p:nvGrpSpPr>
        <p:grpSpPr>
          <a:xfrm flipH="1" flipV="1">
            <a:off x="8303185" y="5286515"/>
            <a:ext cx="842991" cy="505342"/>
            <a:chOff x="1811860" y="3261620"/>
            <a:chExt cx="842991" cy="505342"/>
          </a:xfrm>
        </p:grpSpPr>
        <p:cxnSp>
          <p:nvCxnSpPr>
            <p:cNvPr id="70" name="Straight Connector 69">
              <a:extLst>
                <a:ext uri="{FF2B5EF4-FFF2-40B4-BE49-F238E27FC236}">
                  <a16:creationId xmlns:a16="http://schemas.microsoft.com/office/drawing/2014/main" id="{F7309261-EAF4-4065-B34C-74D63998B1F8}"/>
                </a:ext>
              </a:extLst>
            </p:cNvPr>
            <p:cNvCxnSpPr>
              <a:cxnSpLocks/>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2BC3B5-DB71-4C84-AF89-168445886399}"/>
                </a:ext>
              </a:extLst>
            </p:cNvPr>
            <p:cNvCxnSpPr>
              <a:cxnSpLocks/>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B1ACE9A5-0AAC-4005-87FD-533CB273E3AF}"/>
              </a:ext>
            </a:extLst>
          </p:cNvPr>
          <p:cNvGrpSpPr/>
          <p:nvPr/>
        </p:nvGrpSpPr>
        <p:grpSpPr>
          <a:xfrm flipH="1">
            <a:off x="6965191" y="2609852"/>
            <a:ext cx="858010" cy="1297213"/>
            <a:chOff x="1976797" y="2950736"/>
            <a:chExt cx="459234" cy="694309"/>
          </a:xfrm>
        </p:grpSpPr>
        <p:cxnSp>
          <p:nvCxnSpPr>
            <p:cNvPr id="73" name="Straight Connector 72">
              <a:extLst>
                <a:ext uri="{FF2B5EF4-FFF2-40B4-BE49-F238E27FC236}">
                  <a16:creationId xmlns:a16="http://schemas.microsoft.com/office/drawing/2014/main" id="{BEBF1710-C0A2-443D-9E66-877BD8FA726A}"/>
                </a:ext>
              </a:extLst>
            </p:cNvPr>
            <p:cNvCxnSpPr>
              <a:cxnSpLocks/>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25F5471-E0F2-4736-A975-B0CD1D80AA97}"/>
                </a:ext>
              </a:extLst>
            </p:cNvPr>
            <p:cNvCxnSpPr>
              <a:cxnSpLocks/>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7D06F0A7-DAC2-4C40-B732-014C20C2F6D5}"/>
              </a:ext>
            </a:extLst>
          </p:cNvPr>
          <p:cNvGrpSpPr/>
          <p:nvPr/>
        </p:nvGrpSpPr>
        <p:grpSpPr>
          <a:xfrm>
            <a:off x="66259" y="2411599"/>
            <a:ext cx="2998475" cy="1482901"/>
            <a:chOff x="66259" y="2411599"/>
            <a:chExt cx="2998475" cy="1482901"/>
          </a:xfrm>
        </p:grpSpPr>
        <p:sp>
          <p:nvSpPr>
            <p:cNvPr id="75" name="TextBox 74">
              <a:extLst>
                <a:ext uri="{FF2B5EF4-FFF2-40B4-BE49-F238E27FC236}">
                  <a16:creationId xmlns:a16="http://schemas.microsoft.com/office/drawing/2014/main" id="{FECAEFF9-14F9-420B-B81B-1A2D424B5A63}"/>
                </a:ext>
              </a:extLst>
            </p:cNvPr>
            <p:cNvSpPr txBox="1"/>
            <p:nvPr/>
          </p:nvSpPr>
          <p:spPr>
            <a:xfrm>
              <a:off x="1007919" y="2411599"/>
              <a:ext cx="724812" cy="830997"/>
            </a:xfrm>
            <a:prstGeom prst="rect">
              <a:avLst/>
            </a:prstGeom>
            <a:noFill/>
          </p:spPr>
          <p:txBody>
            <a:bodyPr wrap="square" rtlCol="0">
              <a:spAutoFit/>
            </a:bodyPr>
            <a:lstStyle/>
            <a:p>
              <a:pPr algn="r"/>
              <a:r>
                <a:rPr lang="en-US" sz="2400" dirty="0">
                  <a:solidFill>
                    <a:srgbClr val="EF3078"/>
                  </a:solidFill>
                  <a:latin typeface="Tw Cen MT" panose="020B0602020104020603" pitchFamily="34" charset="0"/>
                </a:rPr>
                <a:t>01</a:t>
              </a:r>
            </a:p>
          </p:txBody>
        </p:sp>
        <p:sp>
          <p:nvSpPr>
            <p:cNvPr id="76" name="TextBox 75">
              <a:extLst>
                <a:ext uri="{FF2B5EF4-FFF2-40B4-BE49-F238E27FC236}">
                  <a16:creationId xmlns:a16="http://schemas.microsoft.com/office/drawing/2014/main" id="{2E7256DD-6317-492A-853D-B93DE998E24A}"/>
                </a:ext>
              </a:extLst>
            </p:cNvPr>
            <p:cNvSpPr txBox="1"/>
            <p:nvPr/>
          </p:nvSpPr>
          <p:spPr>
            <a:xfrm>
              <a:off x="345411" y="2730616"/>
              <a:ext cx="2719323" cy="400110"/>
            </a:xfrm>
            <a:prstGeom prst="rect">
              <a:avLst/>
            </a:prstGeom>
            <a:noFill/>
          </p:spPr>
          <p:txBody>
            <a:bodyPr wrap="square" rtlCol="0">
              <a:spAutoFit/>
            </a:bodyPr>
            <a:lstStyle/>
            <a:p>
              <a:pPr algn="r"/>
              <a:r>
                <a:rPr lang="en-US" sz="2000" dirty="0">
                  <a:solidFill>
                    <a:srgbClr val="EF3078"/>
                  </a:solidFill>
                  <a:latin typeface="Tw Cen MT" panose="020B0602020104020603" pitchFamily="34" charset="0"/>
                </a:rPr>
                <a:t>La collecte des données</a:t>
              </a:r>
            </a:p>
          </p:txBody>
        </p:sp>
        <p:sp>
          <p:nvSpPr>
            <p:cNvPr id="77" name="TextBox 76">
              <a:extLst>
                <a:ext uri="{FF2B5EF4-FFF2-40B4-BE49-F238E27FC236}">
                  <a16:creationId xmlns:a16="http://schemas.microsoft.com/office/drawing/2014/main" id="{2574B3F8-38B1-4C77-944D-B357C5A8510F}"/>
                </a:ext>
              </a:extLst>
            </p:cNvPr>
            <p:cNvSpPr txBox="1"/>
            <p:nvPr/>
          </p:nvSpPr>
          <p:spPr>
            <a:xfrm>
              <a:off x="66259" y="3032726"/>
              <a:ext cx="2296202" cy="861774"/>
            </a:xfrm>
            <a:prstGeom prst="rect">
              <a:avLst/>
            </a:prstGeom>
            <a:noFill/>
          </p:spPr>
          <p:txBody>
            <a:bodyPr wrap="square" rtlCol="0">
              <a:spAutoFit/>
            </a:bodyPr>
            <a:lstStyle/>
            <a:p>
              <a:r>
                <a:rPr lang="fr-FR" dirty="0">
                  <a:solidFill>
                    <a:srgbClr val="A6A6A6"/>
                  </a:solidFill>
                  <a:latin typeface="Tw Cen MT" panose="020B0602020104020603" pitchFamily="34" charset="0"/>
                </a:rPr>
                <a:t> </a:t>
              </a:r>
              <a:r>
                <a:rPr lang="fr-FR" sz="1600" dirty="0">
                  <a:solidFill>
                    <a:srgbClr val="A6A6A6"/>
                  </a:solidFill>
                  <a:latin typeface="Tw Cen MT" panose="020B0602020104020603" pitchFamily="34" charset="0"/>
                </a:rPr>
                <a:t>Données d‘entrainement, éventuellement avec </a:t>
              </a:r>
            </a:p>
            <a:p>
              <a:r>
                <a:rPr lang="fr-FR" sz="1600" dirty="0">
                  <a:solidFill>
                    <a:srgbClr val="A6A6A6"/>
                  </a:solidFill>
                  <a:latin typeface="Tw Cen MT" panose="020B0602020104020603" pitchFamily="34" charset="0"/>
                </a:rPr>
                <a:t>« étiquettes ».</a:t>
              </a:r>
              <a:endParaRPr lang="en-US" sz="1600" dirty="0">
                <a:solidFill>
                  <a:srgbClr val="A6A6A6"/>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id="{12804901-3BC3-4B63-B57A-680C61064136}"/>
              </a:ext>
            </a:extLst>
          </p:cNvPr>
          <p:cNvGrpSpPr/>
          <p:nvPr/>
        </p:nvGrpSpPr>
        <p:grpSpPr>
          <a:xfrm>
            <a:off x="0" y="5072730"/>
            <a:ext cx="4630723" cy="1452124"/>
            <a:chOff x="0" y="5072730"/>
            <a:chExt cx="4630723" cy="1452124"/>
          </a:xfrm>
        </p:grpSpPr>
        <p:sp>
          <p:nvSpPr>
            <p:cNvPr id="78" name="TextBox 77">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a:solidFill>
                    <a:srgbClr val="EE9524"/>
                  </a:solidFill>
                  <a:latin typeface="Tw Cen MT" panose="020B0602020104020603" pitchFamily="34" charset="0"/>
                </a:rPr>
                <a:t>02</a:t>
              </a:r>
            </a:p>
          </p:txBody>
        </p:sp>
        <p:sp>
          <p:nvSpPr>
            <p:cNvPr id="79" name="TextBox 78">
              <a:extLst>
                <a:ext uri="{FF2B5EF4-FFF2-40B4-BE49-F238E27FC236}">
                  <a16:creationId xmlns:a16="http://schemas.microsoft.com/office/drawing/2014/main" id="{E3B5B3C4-08D7-4F80-905A-16D436C0F2EA}"/>
                </a:ext>
              </a:extLst>
            </p:cNvPr>
            <p:cNvSpPr txBox="1"/>
            <p:nvPr/>
          </p:nvSpPr>
          <p:spPr>
            <a:xfrm>
              <a:off x="0" y="5391747"/>
              <a:ext cx="4432700" cy="369332"/>
            </a:xfrm>
            <a:prstGeom prst="rect">
              <a:avLst/>
            </a:prstGeom>
            <a:noFill/>
          </p:spPr>
          <p:txBody>
            <a:bodyPr wrap="square" rtlCol="0">
              <a:spAutoFit/>
            </a:bodyPr>
            <a:lstStyle/>
            <a:p>
              <a:pPr algn="r"/>
              <a:r>
                <a:rPr lang="fr-FR" dirty="0">
                  <a:solidFill>
                    <a:srgbClr val="EE9524"/>
                  </a:solidFill>
                  <a:latin typeface="Tw Cen MT" panose="020B0602020104020603" pitchFamily="34" charset="0"/>
                </a:rPr>
                <a:t>Représentation</a:t>
              </a:r>
              <a:r>
                <a:rPr lang="en-US" dirty="0">
                  <a:solidFill>
                    <a:srgbClr val="EE9524"/>
                  </a:solidFill>
                  <a:latin typeface="Tw Cen MT" panose="020B0602020104020603" pitchFamily="34" charset="0"/>
                </a:rPr>
                <a:t> (Extraction de </a:t>
              </a:r>
              <a:r>
                <a:rPr lang="fr-FR" dirty="0">
                  <a:solidFill>
                    <a:srgbClr val="EE9524"/>
                  </a:solidFill>
                  <a:latin typeface="Tw Cen MT" panose="020B0602020104020603" pitchFamily="34" charset="0"/>
                </a:rPr>
                <a:t>caractéristiques</a:t>
              </a:r>
              <a:r>
                <a:rPr lang="en-US" dirty="0">
                  <a:solidFill>
                    <a:srgbClr val="EE9524"/>
                  </a:solidFill>
                  <a:latin typeface="Tw Cen MT" panose="020B0602020104020603" pitchFamily="34" charset="0"/>
                </a:rPr>
                <a:t>)</a:t>
              </a:r>
            </a:p>
          </p:txBody>
        </p:sp>
        <p:sp>
          <p:nvSpPr>
            <p:cNvPr id="80" name="TextBox 79">
              <a:extLst>
                <a:ext uri="{FF2B5EF4-FFF2-40B4-BE49-F238E27FC236}">
                  <a16:creationId xmlns:a16="http://schemas.microsoft.com/office/drawing/2014/main" id="{EAA698D6-61E6-47B4-977C-84FC3F7A291F}"/>
                </a:ext>
              </a:extLst>
            </p:cNvPr>
            <p:cNvSpPr txBox="1"/>
            <p:nvPr/>
          </p:nvSpPr>
          <p:spPr>
            <a:xfrm>
              <a:off x="947956" y="5693857"/>
              <a:ext cx="3682767" cy="830997"/>
            </a:xfrm>
            <a:prstGeom prst="rect">
              <a:avLst/>
            </a:prstGeom>
            <a:noFill/>
          </p:spPr>
          <p:txBody>
            <a:bodyPr wrap="square" rtlCol="0">
              <a:spAutoFit/>
            </a:bodyPr>
            <a:lstStyle/>
            <a:p>
              <a:r>
                <a:rPr lang="fr-FR" sz="1600" dirty="0">
                  <a:solidFill>
                    <a:srgbClr val="A6A6A6"/>
                  </a:solidFill>
                  <a:latin typeface="Tw Cen MT" panose="020B0602020104020603" pitchFamily="34" charset="0"/>
                </a:rPr>
                <a:t>Comment les données sont codées dans des "fonctionnalités" quand elles sont présentées à l'algorithme d'apprentissage.</a:t>
              </a:r>
              <a:endParaRPr lang="en-US" sz="1600" dirty="0">
                <a:solidFill>
                  <a:srgbClr val="A6A6A6"/>
                </a:solidFill>
                <a:latin typeface="Tw Cen MT" panose="020B0602020104020603" pitchFamily="34" charset="0"/>
              </a:endParaRPr>
            </a:p>
          </p:txBody>
        </p:sp>
      </p:grpSp>
      <p:grpSp>
        <p:nvGrpSpPr>
          <p:cNvPr id="106" name="Group 105">
            <a:extLst>
              <a:ext uri="{FF2B5EF4-FFF2-40B4-BE49-F238E27FC236}">
                <a16:creationId xmlns:a16="http://schemas.microsoft.com/office/drawing/2014/main" id="{D9DD4B7F-8A71-49A3-BC05-44E26D841E62}"/>
              </a:ext>
            </a:extLst>
          </p:cNvPr>
          <p:cNvGrpSpPr/>
          <p:nvPr/>
        </p:nvGrpSpPr>
        <p:grpSpPr>
          <a:xfrm>
            <a:off x="3227285" y="1454111"/>
            <a:ext cx="2401728" cy="1698345"/>
            <a:chOff x="2766228" y="1552263"/>
            <a:chExt cx="2401728" cy="1698345"/>
          </a:xfrm>
        </p:grpSpPr>
        <p:sp>
          <p:nvSpPr>
            <p:cNvPr id="81" name="TextBox 80">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a:solidFill>
                    <a:srgbClr val="03A1A4"/>
                  </a:solidFill>
                  <a:latin typeface="Tw Cen MT" panose="020B0602020104020603" pitchFamily="34" charset="0"/>
                </a:rPr>
                <a:t>03</a:t>
              </a:r>
            </a:p>
          </p:txBody>
        </p:sp>
        <p:sp>
          <p:nvSpPr>
            <p:cNvPr id="82" name="TextBox 81">
              <a:extLst>
                <a:ext uri="{FF2B5EF4-FFF2-40B4-BE49-F238E27FC236}">
                  <a16:creationId xmlns:a16="http://schemas.microsoft.com/office/drawing/2014/main" id="{83347D2D-8F9E-424F-8379-EE81B97BB648}"/>
                </a:ext>
              </a:extLst>
            </p:cNvPr>
            <p:cNvSpPr txBox="1"/>
            <p:nvPr/>
          </p:nvSpPr>
          <p:spPr>
            <a:xfrm>
              <a:off x="3045381" y="1871280"/>
              <a:ext cx="1505730" cy="400110"/>
            </a:xfrm>
            <a:prstGeom prst="rect">
              <a:avLst/>
            </a:prstGeom>
            <a:noFill/>
          </p:spPr>
          <p:txBody>
            <a:bodyPr wrap="square" rtlCol="0">
              <a:spAutoFit/>
            </a:bodyPr>
            <a:lstStyle/>
            <a:p>
              <a:pPr algn="r"/>
              <a:r>
                <a:rPr lang="fr-FR" sz="2000" dirty="0">
                  <a:solidFill>
                    <a:srgbClr val="03A1A4"/>
                  </a:solidFill>
                  <a:latin typeface="Tw Cen MT" panose="020B0602020104020603" pitchFamily="34" charset="0"/>
                </a:rPr>
                <a:t>Modélisation</a:t>
              </a:r>
            </a:p>
          </p:txBody>
        </p:sp>
        <p:sp>
          <p:nvSpPr>
            <p:cNvPr id="83" name="TextBox 82">
              <a:extLst>
                <a:ext uri="{FF2B5EF4-FFF2-40B4-BE49-F238E27FC236}">
                  <a16:creationId xmlns:a16="http://schemas.microsoft.com/office/drawing/2014/main" id="{3509C4E9-4A75-455E-A51D-C315238BC112}"/>
                </a:ext>
              </a:extLst>
            </p:cNvPr>
            <p:cNvSpPr txBox="1"/>
            <p:nvPr/>
          </p:nvSpPr>
          <p:spPr>
            <a:xfrm>
              <a:off x="2766228" y="2173390"/>
              <a:ext cx="2401728" cy="1077218"/>
            </a:xfrm>
            <a:prstGeom prst="rect">
              <a:avLst/>
            </a:prstGeom>
            <a:noFill/>
          </p:spPr>
          <p:txBody>
            <a:bodyPr wrap="square" rtlCol="0">
              <a:spAutoFit/>
            </a:bodyPr>
            <a:lstStyle/>
            <a:p>
              <a:r>
                <a:rPr lang="fr-FR" sz="1600" dirty="0">
                  <a:solidFill>
                    <a:srgbClr val="A6A6A6"/>
                  </a:solidFill>
                  <a:latin typeface="Tw Cen MT" panose="020B0602020104020603" pitchFamily="34" charset="0"/>
                </a:rPr>
                <a:t>Choisir la classe de modèles que l'algorithme d'apprentissage sera choisi.</a:t>
              </a:r>
              <a:endParaRPr lang="en-US" sz="1600" dirty="0">
                <a:solidFill>
                  <a:srgbClr val="A6A6A6"/>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id="{3FA3884F-7360-4A10-8B37-C166F2766294}"/>
              </a:ext>
            </a:extLst>
          </p:cNvPr>
          <p:cNvGrpSpPr/>
          <p:nvPr/>
        </p:nvGrpSpPr>
        <p:grpSpPr>
          <a:xfrm>
            <a:off x="10405055" y="2198594"/>
            <a:ext cx="1666472" cy="1698345"/>
            <a:chOff x="10405055" y="2198594"/>
            <a:chExt cx="1666472" cy="1698345"/>
          </a:xfrm>
        </p:grpSpPr>
        <p:sp>
          <p:nvSpPr>
            <p:cNvPr id="87" name="TextBox 86">
              <a:extLst>
                <a:ext uri="{FF2B5EF4-FFF2-40B4-BE49-F238E27FC236}">
                  <a16:creationId xmlns:a16="http://schemas.microsoft.com/office/drawing/2014/main" id="{C44B1081-28BD-4723-93B6-B3D9F5525EC3}"/>
                </a:ext>
              </a:extLst>
            </p:cNvPr>
            <p:cNvSpPr txBox="1"/>
            <p:nvPr/>
          </p:nvSpPr>
          <p:spPr>
            <a:xfrm>
              <a:off x="10405055" y="2198594"/>
              <a:ext cx="724812" cy="461665"/>
            </a:xfrm>
            <a:prstGeom prst="rect">
              <a:avLst/>
            </a:prstGeom>
            <a:noFill/>
          </p:spPr>
          <p:txBody>
            <a:bodyPr wrap="square" rtlCol="0">
              <a:spAutoFit/>
            </a:bodyPr>
            <a:lstStyle/>
            <a:p>
              <a:r>
                <a:rPr lang="en-US" sz="2400" dirty="0">
                  <a:solidFill>
                    <a:srgbClr val="EF3078"/>
                  </a:solidFill>
                  <a:latin typeface="Tw Cen MT" panose="020B0602020104020603" pitchFamily="34" charset="0"/>
                </a:rPr>
                <a:t>06</a:t>
              </a:r>
            </a:p>
          </p:txBody>
        </p:sp>
        <p:sp>
          <p:nvSpPr>
            <p:cNvPr id="88" name="TextBox 87">
              <a:extLst>
                <a:ext uri="{FF2B5EF4-FFF2-40B4-BE49-F238E27FC236}">
                  <a16:creationId xmlns:a16="http://schemas.microsoft.com/office/drawing/2014/main" id="{CAF0DE8F-4E0D-400F-8691-13BC3C42218F}"/>
                </a:ext>
              </a:extLst>
            </p:cNvPr>
            <p:cNvSpPr txBox="1"/>
            <p:nvPr/>
          </p:nvSpPr>
          <p:spPr>
            <a:xfrm>
              <a:off x="10411006" y="2518364"/>
              <a:ext cx="1387320" cy="400110"/>
            </a:xfrm>
            <a:prstGeom prst="rect">
              <a:avLst/>
            </a:prstGeom>
            <a:noFill/>
          </p:spPr>
          <p:txBody>
            <a:bodyPr wrap="square" rtlCol="0">
              <a:spAutoFit/>
            </a:bodyPr>
            <a:lstStyle/>
            <a:p>
              <a:r>
                <a:rPr lang="en-US" sz="2000" dirty="0">
                  <a:solidFill>
                    <a:srgbClr val="EF3078"/>
                  </a:solidFill>
                  <a:latin typeface="Tw Cen MT" panose="020B0602020104020603" pitchFamily="34" charset="0"/>
                </a:rPr>
                <a:t>Application</a:t>
              </a:r>
            </a:p>
          </p:txBody>
        </p:sp>
        <p:sp>
          <p:nvSpPr>
            <p:cNvPr id="89" name="TextBox 88">
              <a:extLst>
                <a:ext uri="{FF2B5EF4-FFF2-40B4-BE49-F238E27FC236}">
                  <a16:creationId xmlns:a16="http://schemas.microsoft.com/office/drawing/2014/main" id="{0F083849-6FF5-44B6-A966-0E99FE95DD1A}"/>
                </a:ext>
              </a:extLst>
            </p:cNvPr>
            <p:cNvSpPr txBox="1"/>
            <p:nvPr/>
          </p:nvSpPr>
          <p:spPr>
            <a:xfrm>
              <a:off x="10405055" y="2819721"/>
              <a:ext cx="1666472" cy="1077218"/>
            </a:xfrm>
            <a:prstGeom prst="rect">
              <a:avLst/>
            </a:prstGeom>
            <a:noFill/>
          </p:spPr>
          <p:txBody>
            <a:bodyPr wrap="square" rtlCol="0">
              <a:spAutoFit/>
            </a:bodyPr>
            <a:lstStyle/>
            <a:p>
              <a:r>
                <a:rPr lang="fr-FR" sz="1600" dirty="0">
                  <a:solidFill>
                    <a:srgbClr val="A6A6A6"/>
                  </a:solidFill>
                  <a:latin typeface="Tw Cen MT" panose="020B0602020104020603" pitchFamily="34" charset="0"/>
                </a:rPr>
                <a:t>Appliquer le modèle appris aux nouvelles données de test.</a:t>
              </a:r>
              <a:endParaRPr lang="en-US" sz="1600" dirty="0">
                <a:solidFill>
                  <a:srgbClr val="A6A6A6"/>
                </a:solidFill>
                <a:latin typeface="Tw Cen MT" panose="020B0602020104020603" pitchFamily="34" charset="0"/>
              </a:endParaRPr>
            </a:p>
          </p:txBody>
        </p:sp>
      </p:grpSp>
      <p:grpSp>
        <p:nvGrpSpPr>
          <p:cNvPr id="108" name="Group 107">
            <a:extLst>
              <a:ext uri="{FF2B5EF4-FFF2-40B4-BE49-F238E27FC236}">
                <a16:creationId xmlns:a16="http://schemas.microsoft.com/office/drawing/2014/main" id="{948E0E04-F6AD-4204-A734-B8A0EC1E885D}"/>
              </a:ext>
            </a:extLst>
          </p:cNvPr>
          <p:cNvGrpSpPr/>
          <p:nvPr/>
        </p:nvGrpSpPr>
        <p:grpSpPr>
          <a:xfrm>
            <a:off x="7541703" y="5273815"/>
            <a:ext cx="3270945" cy="1452124"/>
            <a:chOff x="7541703" y="5273815"/>
            <a:chExt cx="3270945" cy="1452124"/>
          </a:xfrm>
        </p:grpSpPr>
        <p:sp>
          <p:nvSpPr>
            <p:cNvPr id="90" name="TextBox 89">
              <a:extLst>
                <a:ext uri="{FF2B5EF4-FFF2-40B4-BE49-F238E27FC236}">
                  <a16:creationId xmlns:a16="http://schemas.microsoft.com/office/drawing/2014/main" id="{4DD90853-2F30-480A-A4BC-AF61CA243D4E}"/>
                </a:ext>
              </a:extLst>
            </p:cNvPr>
            <p:cNvSpPr txBox="1"/>
            <p:nvPr/>
          </p:nvSpPr>
          <p:spPr>
            <a:xfrm>
              <a:off x="9146176" y="5273815"/>
              <a:ext cx="724812" cy="461665"/>
            </a:xfrm>
            <a:prstGeom prst="rect">
              <a:avLst/>
            </a:prstGeom>
            <a:noFill/>
          </p:spPr>
          <p:txBody>
            <a:bodyPr wrap="square" rtlCol="0">
              <a:spAutoFit/>
            </a:bodyPr>
            <a:lstStyle/>
            <a:p>
              <a:r>
                <a:rPr lang="en-US" sz="2400" dirty="0">
                  <a:solidFill>
                    <a:srgbClr val="00B0F0"/>
                  </a:solidFill>
                  <a:latin typeface="Tw Cen MT" panose="020B0602020104020603" pitchFamily="34" charset="0"/>
                </a:rPr>
                <a:t>05</a:t>
              </a:r>
            </a:p>
          </p:txBody>
        </p:sp>
        <p:sp>
          <p:nvSpPr>
            <p:cNvPr id="91" name="TextBox 90">
              <a:extLst>
                <a:ext uri="{FF2B5EF4-FFF2-40B4-BE49-F238E27FC236}">
                  <a16:creationId xmlns:a16="http://schemas.microsoft.com/office/drawing/2014/main" id="{13DF5F7D-8517-4858-B26A-117AEF6AD00D}"/>
                </a:ext>
              </a:extLst>
            </p:cNvPr>
            <p:cNvSpPr txBox="1"/>
            <p:nvPr/>
          </p:nvSpPr>
          <p:spPr>
            <a:xfrm>
              <a:off x="9152127" y="5593585"/>
              <a:ext cx="1387320" cy="400110"/>
            </a:xfrm>
            <a:prstGeom prst="rect">
              <a:avLst/>
            </a:prstGeom>
            <a:noFill/>
          </p:spPr>
          <p:txBody>
            <a:bodyPr wrap="square" rtlCol="0">
              <a:spAutoFit/>
            </a:bodyPr>
            <a:lstStyle/>
            <a:p>
              <a:r>
                <a:rPr lang="en-US" sz="2000" dirty="0">
                  <a:solidFill>
                    <a:srgbClr val="00B0F0"/>
                  </a:solidFill>
                  <a:latin typeface="Tw Cen MT" panose="020B0602020104020603" pitchFamily="34" charset="0"/>
                </a:rPr>
                <a:t>Validation</a:t>
              </a:r>
            </a:p>
          </p:txBody>
        </p:sp>
        <p:sp>
          <p:nvSpPr>
            <p:cNvPr id="92" name="TextBox 91">
              <a:extLst>
                <a:ext uri="{FF2B5EF4-FFF2-40B4-BE49-F238E27FC236}">
                  <a16:creationId xmlns:a16="http://schemas.microsoft.com/office/drawing/2014/main" id="{17A15540-6995-437A-A59D-F899A6BCCE03}"/>
                </a:ext>
              </a:extLst>
            </p:cNvPr>
            <p:cNvSpPr txBox="1"/>
            <p:nvPr/>
          </p:nvSpPr>
          <p:spPr>
            <a:xfrm>
              <a:off x="7541703" y="5894942"/>
              <a:ext cx="3270945" cy="830997"/>
            </a:xfrm>
            <a:prstGeom prst="rect">
              <a:avLst/>
            </a:prstGeom>
            <a:noFill/>
          </p:spPr>
          <p:txBody>
            <a:bodyPr wrap="square" rtlCol="0">
              <a:spAutoFit/>
            </a:bodyPr>
            <a:lstStyle/>
            <a:p>
              <a:r>
                <a:rPr lang="fr-FR" sz="1600" dirty="0">
                  <a:solidFill>
                    <a:srgbClr val="A6A6A6"/>
                  </a:solidFill>
                  <a:latin typeface="Tw Cen MT" panose="020B0602020104020603" pitchFamily="34" charset="0"/>
                </a:rPr>
                <a:t>Evaluer le modèle appris et comparer à la solution trouvée en utilisant d'autres classes de modèle.</a:t>
              </a:r>
              <a:endParaRPr lang="en-US" sz="1600" dirty="0">
                <a:solidFill>
                  <a:srgbClr val="A6A6A6"/>
                </a:solidFill>
                <a:latin typeface="Tw Cen MT" panose="020B0602020104020603" pitchFamily="34" charset="0"/>
              </a:endParaRPr>
            </a:p>
          </p:txBody>
        </p:sp>
      </p:grpSp>
      <p:grpSp>
        <p:nvGrpSpPr>
          <p:cNvPr id="107" name="Group 106">
            <a:extLst>
              <a:ext uri="{FF2B5EF4-FFF2-40B4-BE49-F238E27FC236}">
                <a16:creationId xmlns:a16="http://schemas.microsoft.com/office/drawing/2014/main" id="{4B33EF84-99D9-4E3D-98A7-243B4B204E8F}"/>
              </a:ext>
            </a:extLst>
          </p:cNvPr>
          <p:cNvGrpSpPr/>
          <p:nvPr/>
        </p:nvGrpSpPr>
        <p:grpSpPr>
          <a:xfrm>
            <a:off x="7456957" y="2085925"/>
            <a:ext cx="2050499" cy="1698345"/>
            <a:chOff x="7456957" y="2085925"/>
            <a:chExt cx="2050499" cy="1698345"/>
          </a:xfrm>
        </p:grpSpPr>
        <p:sp>
          <p:nvSpPr>
            <p:cNvPr id="93" name="TextBox 92">
              <a:extLst>
                <a:ext uri="{FF2B5EF4-FFF2-40B4-BE49-F238E27FC236}">
                  <a16:creationId xmlns:a16="http://schemas.microsoft.com/office/drawing/2014/main" id="{3E41AE78-9E30-4CD4-9440-DE30C5519E6F}"/>
                </a:ext>
              </a:extLst>
            </p:cNvPr>
            <p:cNvSpPr txBox="1"/>
            <p:nvPr/>
          </p:nvSpPr>
          <p:spPr>
            <a:xfrm>
              <a:off x="7840984" y="2085925"/>
              <a:ext cx="724812"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04</a:t>
              </a:r>
            </a:p>
          </p:txBody>
        </p:sp>
        <p:sp>
          <p:nvSpPr>
            <p:cNvPr id="94" name="TextBox 93">
              <a:extLst>
                <a:ext uri="{FF2B5EF4-FFF2-40B4-BE49-F238E27FC236}">
                  <a16:creationId xmlns:a16="http://schemas.microsoft.com/office/drawing/2014/main" id="{DBF60901-7459-4FFF-BFAB-332F5872E18A}"/>
                </a:ext>
              </a:extLst>
            </p:cNvPr>
            <p:cNvSpPr txBox="1"/>
            <p:nvPr/>
          </p:nvSpPr>
          <p:spPr>
            <a:xfrm>
              <a:off x="7846935" y="2405695"/>
              <a:ext cx="1387320" cy="400110"/>
            </a:xfrm>
            <a:prstGeom prst="rect">
              <a:avLst/>
            </a:prstGeom>
            <a:noFill/>
          </p:spPr>
          <p:txBody>
            <a:bodyPr wrap="square" rtlCol="0">
              <a:spAutoFit/>
            </a:bodyPr>
            <a:lstStyle/>
            <a:p>
              <a:r>
                <a:rPr lang="en-US" sz="2000" dirty="0">
                  <a:solidFill>
                    <a:srgbClr val="385723"/>
                  </a:solidFill>
                  <a:latin typeface="Tw Cen MT" panose="020B0602020104020603" pitchFamily="34" charset="0"/>
                </a:rPr>
                <a:t>Estimation</a:t>
              </a:r>
            </a:p>
          </p:txBody>
        </p:sp>
        <p:sp>
          <p:nvSpPr>
            <p:cNvPr id="95" name="TextBox 94">
              <a:extLst>
                <a:ext uri="{FF2B5EF4-FFF2-40B4-BE49-F238E27FC236}">
                  <a16:creationId xmlns:a16="http://schemas.microsoft.com/office/drawing/2014/main" id="{7989F52C-1D2B-46E2-A985-77707A7510FC}"/>
                </a:ext>
              </a:extLst>
            </p:cNvPr>
            <p:cNvSpPr txBox="1"/>
            <p:nvPr/>
          </p:nvSpPr>
          <p:spPr>
            <a:xfrm>
              <a:off x="7456957" y="2707052"/>
              <a:ext cx="2050499" cy="1077218"/>
            </a:xfrm>
            <a:prstGeom prst="rect">
              <a:avLst/>
            </a:prstGeom>
            <a:noFill/>
          </p:spPr>
          <p:txBody>
            <a:bodyPr wrap="square" rtlCol="0">
              <a:spAutoFit/>
            </a:bodyPr>
            <a:lstStyle/>
            <a:p>
              <a:r>
                <a:rPr lang="fr-FR" sz="1600" dirty="0">
                  <a:solidFill>
                    <a:srgbClr val="A6A6A6"/>
                  </a:solidFill>
                  <a:latin typeface="Tw Cen MT" panose="020B0602020104020603" pitchFamily="34" charset="0"/>
                </a:rPr>
                <a:t>Trouver le modèle qui explique le mieux les données: simple et bien ajusté.</a:t>
              </a:r>
              <a:endParaRPr lang="en-US" sz="1600" dirty="0">
                <a:solidFill>
                  <a:srgbClr val="A6A6A6"/>
                </a:solidFill>
                <a:latin typeface="Tw Cen MT" panose="020B0602020104020603" pitchFamily="34" charset="0"/>
              </a:endParaRPr>
            </a:p>
          </p:txBody>
        </p:sp>
      </p:gr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0795" y="3806380"/>
            <a:ext cx="264160" cy="264160"/>
          </a:xfrm>
          <a:prstGeom prst="rect">
            <a:avLst/>
          </a:prstGeom>
        </p:spPr>
      </p:pic>
      <p:pic>
        <p:nvPicPr>
          <p:cNvPr id="3" name="Image 2"/>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2795" b="79926" l="10000" r="90000">
                        <a14:foregroundMark x1="47938" y1="29471" x2="47938" y2="29471"/>
                        <a14:foregroundMark x1="79313" y1="30235" x2="79313" y2="30235"/>
                      </a14:backgroundRemoval>
                    </a14:imgEffect>
                  </a14:imgLayer>
                </a14:imgProps>
              </a:ext>
              <a:ext uri="{28A0092B-C50C-407E-A947-70E740481C1C}">
                <a14:useLocalDpi xmlns:a14="http://schemas.microsoft.com/office/drawing/2010/main" val="0"/>
              </a:ext>
            </a:extLst>
          </a:blip>
          <a:srcRect l="18981" t="18838" r="18504" b="29542"/>
          <a:stretch/>
        </p:blipFill>
        <p:spPr>
          <a:xfrm>
            <a:off x="3482500" y="3917622"/>
            <a:ext cx="765621" cy="671709"/>
          </a:xfrm>
          <a:prstGeom prst="rect">
            <a:avLst/>
          </a:prstGeom>
        </p:spPr>
      </p:pic>
      <p:pic>
        <p:nvPicPr>
          <p:cNvPr id="11" name="Image 10"/>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8718" b="71410" l="10600" r="87800">
                        <a14:foregroundMark x1="34100" y1="39103" x2="34100" y2="39103"/>
                        <a14:foregroundMark x1="45000" y1="32051" x2="45000" y2="32051"/>
                        <a14:foregroundMark x1="32800" y1="25769" x2="32800" y2="25769"/>
                        <a14:foregroundMark x1="29700" y1="23846" x2="29700" y2="23846"/>
                        <a14:foregroundMark x1="14200" y1="27051" x2="14200" y2="27051"/>
                        <a14:foregroundMark x1="26900" y1="52821" x2="26900" y2="52821"/>
                        <a14:foregroundMark x1="36700" y1="44231" x2="36700" y2="44231"/>
                        <a14:foregroundMark x1="35700" y1="43333" x2="35700" y2="43333"/>
                        <a14:foregroundMark x1="34200" y1="42308" x2="34200" y2="42308"/>
                        <a14:foregroundMark x1="77800" y1="22179" x2="77800" y2="22179"/>
                        <a14:foregroundMark x1="78700" y1="44872" x2="78700" y2="44872"/>
                        <a14:foregroundMark x1="74400" y1="24487" x2="74400" y2="24487"/>
                        <a14:foregroundMark x1="24300" y1="25128" x2="24300" y2="25128"/>
                      </a14:backgroundRemoval>
                    </a14:imgEffect>
                  </a14:imgLayer>
                </a14:imgProps>
              </a:ext>
              <a:ext uri="{28A0092B-C50C-407E-A947-70E740481C1C}">
                <a14:useLocalDpi xmlns:a14="http://schemas.microsoft.com/office/drawing/2010/main" val="0"/>
              </a:ext>
            </a:extLst>
          </a:blip>
          <a:srcRect l="9578" t="16762" r="11056" b="26919"/>
          <a:stretch/>
        </p:blipFill>
        <p:spPr>
          <a:xfrm>
            <a:off x="9214525" y="3716024"/>
            <a:ext cx="675717" cy="374008"/>
          </a:xfrm>
          <a:prstGeom prst="rect">
            <a:avLst/>
          </a:prstGeom>
        </p:spPr>
      </p:pic>
      <p:pic>
        <p:nvPicPr>
          <p:cNvPr id="12" name="Image 11"/>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16223" b="61516" l="20000" r="76375">
                        <a14:foregroundMark x1="51938" y1="34577" x2="51938" y2="34577"/>
                        <a14:foregroundMark x1="63750" y1="36827" x2="63750" y2="36827"/>
                        <a14:foregroundMark x1="49563" y1="25636" x2="49563" y2="25636"/>
                        <a14:foregroundMark x1="37250" y1="36234" x2="37250" y2="36234"/>
                        <a14:foregroundMark x1="60188" y1="54115" x2="60188" y2="54115"/>
                        <a14:foregroundMark x1="52250" y1="47957" x2="52250" y2="47957"/>
                      </a14:backgroundRemoval>
                    </a14:imgEffect>
                  </a14:imgLayer>
                </a14:imgProps>
              </a:ext>
              <a:ext uri="{28A0092B-C50C-407E-A947-70E740481C1C}">
                <a14:useLocalDpi xmlns:a14="http://schemas.microsoft.com/office/drawing/2010/main" val="0"/>
              </a:ext>
            </a:extLst>
          </a:blip>
          <a:srcRect l="13380" t="10601" r="20375" b="32781"/>
          <a:stretch/>
        </p:blipFill>
        <p:spPr>
          <a:xfrm>
            <a:off x="4628378" y="3032457"/>
            <a:ext cx="1560947" cy="1408321"/>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07571" y="3806380"/>
            <a:ext cx="869241" cy="866525"/>
          </a:xfrm>
          <a:prstGeom prst="rect">
            <a:avLst/>
          </a:prstGeom>
        </p:spPr>
      </p:pic>
      <p:pic>
        <p:nvPicPr>
          <p:cNvPr id="15" name="Image 14"/>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6667" b="82821" l="0" r="100000">
                        <a14:foregroundMark x1="31800" y1="41282" x2="31800" y2="41282"/>
                        <a14:foregroundMark x1="69300" y1="49744" x2="69300" y2="49744"/>
                        <a14:backgroundMark x1="32512" y1="38994" x2="32512" y2="38994"/>
                      </a14:backgroundRemoval>
                    </a14:imgEffect>
                  </a14:imgLayer>
                </a14:imgProps>
              </a:ext>
              <a:ext uri="{28A0092B-C50C-407E-A947-70E740481C1C}">
                <a14:useLocalDpi xmlns:a14="http://schemas.microsoft.com/office/drawing/2010/main" val="0"/>
              </a:ext>
            </a:extLst>
          </a:blip>
          <a:srcRect t="5383" b="12049"/>
          <a:stretch/>
        </p:blipFill>
        <p:spPr>
          <a:xfrm>
            <a:off x="7999101" y="4274203"/>
            <a:ext cx="1082987" cy="697483"/>
          </a:xfrm>
          <a:prstGeom prst="rect">
            <a:avLst/>
          </a:prstGeom>
        </p:spPr>
      </p:pic>
    </p:spTree>
    <p:extLst>
      <p:ext uri="{BB962C8B-B14F-4D97-AF65-F5344CB8AC3E}">
        <p14:creationId xmlns:p14="http://schemas.microsoft.com/office/powerpoint/2010/main" val="2207333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2" presetClass="entr" presetSubtype="2" fill="hold" nodeType="afterEffect">
                                  <p:stCondLst>
                                    <p:cond delay="100"/>
                                  </p:stCondLst>
                                  <p:childTnLst>
                                    <p:set>
                                      <p:cBhvr>
                                        <p:cTn id="17" dur="1" fill="hold">
                                          <p:stCondLst>
                                            <p:cond delay="0"/>
                                          </p:stCondLst>
                                        </p:cTn>
                                        <p:tgtEl>
                                          <p:spTgt spid="62"/>
                                        </p:tgtEl>
                                        <p:attrNameLst>
                                          <p:attrName>style.visibility</p:attrName>
                                        </p:attrNameLst>
                                      </p:cBhvr>
                                      <p:to>
                                        <p:strVal val="visible"/>
                                      </p:to>
                                    </p:set>
                                    <p:animEffect transition="in" filter="wipe(right)">
                                      <p:cBhvr>
                                        <p:cTn id="18" dur="500"/>
                                        <p:tgtEl>
                                          <p:spTgt spid="62"/>
                                        </p:tgtEl>
                                      </p:cBhvr>
                                    </p:animEffect>
                                  </p:childTnLst>
                                </p:cTn>
                              </p:par>
                            </p:childTnLst>
                          </p:cTn>
                        </p:par>
                        <p:par>
                          <p:cTn id="19" fill="hold">
                            <p:stCondLst>
                              <p:cond delay="1100"/>
                            </p:stCondLst>
                            <p:childTnLst>
                              <p:par>
                                <p:cTn id="20" presetID="53" presetClass="entr" presetSubtype="16" fill="hold" nodeType="afterEffect">
                                  <p:stCondLst>
                                    <p:cond delay="100"/>
                                  </p:stCondLst>
                                  <p:childTnLst>
                                    <p:set>
                                      <p:cBhvr>
                                        <p:cTn id="21" dur="1" fill="hold">
                                          <p:stCondLst>
                                            <p:cond delay="0"/>
                                          </p:stCondLst>
                                        </p:cTn>
                                        <p:tgtEl>
                                          <p:spTgt spid="103"/>
                                        </p:tgtEl>
                                        <p:attrNameLst>
                                          <p:attrName>style.visibility</p:attrName>
                                        </p:attrNameLst>
                                      </p:cBhvr>
                                      <p:to>
                                        <p:strVal val="visible"/>
                                      </p:to>
                                    </p:set>
                                    <p:anim calcmode="lin" valueType="num">
                                      <p:cBhvr>
                                        <p:cTn id="22" dur="500" fill="hold"/>
                                        <p:tgtEl>
                                          <p:spTgt spid="103"/>
                                        </p:tgtEl>
                                        <p:attrNameLst>
                                          <p:attrName>ppt_w</p:attrName>
                                        </p:attrNameLst>
                                      </p:cBhvr>
                                      <p:tavLst>
                                        <p:tav tm="0">
                                          <p:val>
                                            <p:fltVal val="0"/>
                                          </p:val>
                                        </p:tav>
                                        <p:tav tm="100000">
                                          <p:val>
                                            <p:strVal val="#ppt_w"/>
                                          </p:val>
                                        </p:tav>
                                      </p:tavLst>
                                    </p:anim>
                                    <p:anim calcmode="lin" valueType="num">
                                      <p:cBhvr>
                                        <p:cTn id="23" dur="500" fill="hold"/>
                                        <p:tgtEl>
                                          <p:spTgt spid="103"/>
                                        </p:tgtEl>
                                        <p:attrNameLst>
                                          <p:attrName>ppt_h</p:attrName>
                                        </p:attrNameLst>
                                      </p:cBhvr>
                                      <p:tavLst>
                                        <p:tav tm="0">
                                          <p:val>
                                            <p:fltVal val="0"/>
                                          </p:val>
                                        </p:tav>
                                        <p:tav tm="100000">
                                          <p:val>
                                            <p:strVal val="#ppt_h"/>
                                          </p:val>
                                        </p:tav>
                                      </p:tavLst>
                                    </p:anim>
                                    <p:animEffect transition="in" filter="fade">
                                      <p:cBhvr>
                                        <p:cTn id="24" dur="500"/>
                                        <p:tgtEl>
                                          <p:spTgt spid="103"/>
                                        </p:tgtEl>
                                      </p:cBhvr>
                                    </p:animEffect>
                                  </p:childTnLst>
                                </p:cTn>
                              </p:par>
                            </p:childTnLst>
                          </p:cTn>
                        </p:par>
                        <p:par>
                          <p:cTn id="25" fill="hold">
                            <p:stCondLst>
                              <p:cond delay="1700"/>
                            </p:stCondLst>
                            <p:childTnLst>
                              <p:par>
                                <p:cTn id="26" presetID="53" presetClass="entr" presetSubtype="16" fill="hold" grpId="0" nodeType="afterEffect">
                                  <p:stCondLst>
                                    <p:cond delay="10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par>
                                <p:cTn id="31" presetID="53" presetClass="entr" presetSubtype="16" fill="hold" nodeType="withEffect">
                                  <p:stCondLst>
                                    <p:cond delay="10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par>
                          <p:cTn id="36" fill="hold">
                            <p:stCondLst>
                              <p:cond delay="2300"/>
                            </p:stCondLst>
                            <p:childTnLst>
                              <p:par>
                                <p:cTn id="37" presetID="22" presetClass="entr" presetSubtype="2" fill="hold" nodeType="afterEffect">
                                  <p:stCondLst>
                                    <p:cond delay="100"/>
                                  </p:stCondLst>
                                  <p:childTnLst>
                                    <p:set>
                                      <p:cBhvr>
                                        <p:cTn id="38" dur="1" fill="hold">
                                          <p:stCondLst>
                                            <p:cond delay="0"/>
                                          </p:stCondLst>
                                        </p:cTn>
                                        <p:tgtEl>
                                          <p:spTgt spid="63"/>
                                        </p:tgtEl>
                                        <p:attrNameLst>
                                          <p:attrName>style.visibility</p:attrName>
                                        </p:attrNameLst>
                                      </p:cBhvr>
                                      <p:to>
                                        <p:strVal val="visible"/>
                                      </p:to>
                                    </p:set>
                                    <p:animEffect transition="in" filter="wipe(right)">
                                      <p:cBhvr>
                                        <p:cTn id="39" dur="500"/>
                                        <p:tgtEl>
                                          <p:spTgt spid="63"/>
                                        </p:tgtEl>
                                      </p:cBhvr>
                                    </p:animEffect>
                                  </p:childTnLst>
                                </p:cTn>
                              </p:par>
                            </p:childTnLst>
                          </p:cTn>
                        </p:par>
                        <p:par>
                          <p:cTn id="40" fill="hold">
                            <p:stCondLst>
                              <p:cond delay="2900"/>
                            </p:stCondLst>
                            <p:childTnLst>
                              <p:par>
                                <p:cTn id="41" presetID="53" presetClass="entr" presetSubtype="16" fill="hold" nodeType="afterEffect">
                                  <p:stCondLst>
                                    <p:cond delay="100"/>
                                  </p:stCondLst>
                                  <p:childTnLst>
                                    <p:set>
                                      <p:cBhvr>
                                        <p:cTn id="42" dur="1" fill="hold">
                                          <p:stCondLst>
                                            <p:cond delay="0"/>
                                          </p:stCondLst>
                                        </p:cTn>
                                        <p:tgtEl>
                                          <p:spTgt spid="104"/>
                                        </p:tgtEl>
                                        <p:attrNameLst>
                                          <p:attrName>style.visibility</p:attrName>
                                        </p:attrNameLst>
                                      </p:cBhvr>
                                      <p:to>
                                        <p:strVal val="visible"/>
                                      </p:to>
                                    </p:set>
                                    <p:anim calcmode="lin" valueType="num">
                                      <p:cBhvr>
                                        <p:cTn id="43" dur="500" fill="hold"/>
                                        <p:tgtEl>
                                          <p:spTgt spid="104"/>
                                        </p:tgtEl>
                                        <p:attrNameLst>
                                          <p:attrName>ppt_w</p:attrName>
                                        </p:attrNameLst>
                                      </p:cBhvr>
                                      <p:tavLst>
                                        <p:tav tm="0">
                                          <p:val>
                                            <p:fltVal val="0"/>
                                          </p:val>
                                        </p:tav>
                                        <p:tav tm="100000">
                                          <p:val>
                                            <p:strVal val="#ppt_w"/>
                                          </p:val>
                                        </p:tav>
                                      </p:tavLst>
                                    </p:anim>
                                    <p:anim calcmode="lin" valueType="num">
                                      <p:cBhvr>
                                        <p:cTn id="44" dur="500" fill="hold"/>
                                        <p:tgtEl>
                                          <p:spTgt spid="104"/>
                                        </p:tgtEl>
                                        <p:attrNameLst>
                                          <p:attrName>ppt_h</p:attrName>
                                        </p:attrNameLst>
                                      </p:cBhvr>
                                      <p:tavLst>
                                        <p:tav tm="0">
                                          <p:val>
                                            <p:fltVal val="0"/>
                                          </p:val>
                                        </p:tav>
                                        <p:tav tm="100000">
                                          <p:val>
                                            <p:strVal val="#ppt_h"/>
                                          </p:val>
                                        </p:tav>
                                      </p:tavLst>
                                    </p:anim>
                                    <p:animEffect transition="in" filter="fade">
                                      <p:cBhvr>
                                        <p:cTn id="45" dur="500"/>
                                        <p:tgtEl>
                                          <p:spTgt spid="104"/>
                                        </p:tgtEl>
                                      </p:cBhvr>
                                    </p:animEffect>
                                  </p:childTnLst>
                                </p:cTn>
                              </p:par>
                            </p:childTnLst>
                          </p:cTn>
                        </p:par>
                        <p:par>
                          <p:cTn id="46" fill="hold">
                            <p:stCondLst>
                              <p:cond delay="3500"/>
                            </p:stCondLst>
                            <p:childTnLst>
                              <p:par>
                                <p:cTn id="47" presetID="53" presetClass="entr" presetSubtype="16" fill="hold" grpId="0" nodeType="afterEffect">
                                  <p:stCondLst>
                                    <p:cond delay="1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par>
                                <p:cTn id="52" presetID="53" presetClass="entr" presetSubtype="16" fill="hold" nodeType="withEffect">
                                  <p:stCondLst>
                                    <p:cond delay="10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animEffect transition="in" filter="fade">
                                      <p:cBhvr>
                                        <p:cTn id="56" dur="500"/>
                                        <p:tgtEl>
                                          <p:spTgt spid="12"/>
                                        </p:tgtEl>
                                      </p:cBhvr>
                                    </p:animEffect>
                                  </p:childTnLst>
                                </p:cTn>
                              </p:par>
                            </p:childTnLst>
                          </p:cTn>
                        </p:par>
                        <p:par>
                          <p:cTn id="57" fill="hold">
                            <p:stCondLst>
                              <p:cond delay="4100"/>
                            </p:stCondLst>
                            <p:childTnLst>
                              <p:par>
                                <p:cTn id="58" presetID="22" presetClass="entr" presetSubtype="2" fill="hold" nodeType="afterEffect">
                                  <p:stCondLst>
                                    <p:cond delay="100"/>
                                  </p:stCondLst>
                                  <p:childTnLst>
                                    <p:set>
                                      <p:cBhvr>
                                        <p:cTn id="59" dur="1" fill="hold">
                                          <p:stCondLst>
                                            <p:cond delay="0"/>
                                          </p:stCondLst>
                                        </p:cTn>
                                        <p:tgtEl>
                                          <p:spTgt spid="105"/>
                                        </p:tgtEl>
                                        <p:attrNameLst>
                                          <p:attrName>style.visibility</p:attrName>
                                        </p:attrNameLst>
                                      </p:cBhvr>
                                      <p:to>
                                        <p:strVal val="visible"/>
                                      </p:to>
                                    </p:set>
                                    <p:animEffect transition="in" filter="wipe(right)">
                                      <p:cBhvr>
                                        <p:cTn id="60" dur="500"/>
                                        <p:tgtEl>
                                          <p:spTgt spid="105"/>
                                        </p:tgtEl>
                                      </p:cBhvr>
                                    </p:animEffect>
                                  </p:childTnLst>
                                </p:cTn>
                              </p:par>
                            </p:childTnLst>
                          </p:cTn>
                        </p:par>
                        <p:par>
                          <p:cTn id="61" fill="hold">
                            <p:stCondLst>
                              <p:cond delay="4700"/>
                            </p:stCondLst>
                            <p:childTnLst>
                              <p:par>
                                <p:cTn id="62" presetID="53" presetClass="entr" presetSubtype="16" fill="hold" nodeType="afterEffect">
                                  <p:stCondLst>
                                    <p:cond delay="100"/>
                                  </p:stCondLst>
                                  <p:childTnLst>
                                    <p:set>
                                      <p:cBhvr>
                                        <p:cTn id="63" dur="1" fill="hold">
                                          <p:stCondLst>
                                            <p:cond delay="0"/>
                                          </p:stCondLst>
                                        </p:cTn>
                                        <p:tgtEl>
                                          <p:spTgt spid="106"/>
                                        </p:tgtEl>
                                        <p:attrNameLst>
                                          <p:attrName>style.visibility</p:attrName>
                                        </p:attrNameLst>
                                      </p:cBhvr>
                                      <p:to>
                                        <p:strVal val="visible"/>
                                      </p:to>
                                    </p:set>
                                    <p:anim calcmode="lin" valueType="num">
                                      <p:cBhvr>
                                        <p:cTn id="64" dur="500" fill="hold"/>
                                        <p:tgtEl>
                                          <p:spTgt spid="106"/>
                                        </p:tgtEl>
                                        <p:attrNameLst>
                                          <p:attrName>ppt_w</p:attrName>
                                        </p:attrNameLst>
                                      </p:cBhvr>
                                      <p:tavLst>
                                        <p:tav tm="0">
                                          <p:val>
                                            <p:fltVal val="0"/>
                                          </p:val>
                                        </p:tav>
                                        <p:tav tm="100000">
                                          <p:val>
                                            <p:strVal val="#ppt_w"/>
                                          </p:val>
                                        </p:tav>
                                      </p:tavLst>
                                    </p:anim>
                                    <p:anim calcmode="lin" valueType="num">
                                      <p:cBhvr>
                                        <p:cTn id="65" dur="500" fill="hold"/>
                                        <p:tgtEl>
                                          <p:spTgt spid="106"/>
                                        </p:tgtEl>
                                        <p:attrNameLst>
                                          <p:attrName>ppt_h</p:attrName>
                                        </p:attrNameLst>
                                      </p:cBhvr>
                                      <p:tavLst>
                                        <p:tav tm="0">
                                          <p:val>
                                            <p:fltVal val="0"/>
                                          </p:val>
                                        </p:tav>
                                        <p:tav tm="100000">
                                          <p:val>
                                            <p:strVal val="#ppt_h"/>
                                          </p:val>
                                        </p:tav>
                                      </p:tavLst>
                                    </p:anim>
                                    <p:animEffect transition="in" filter="fade">
                                      <p:cBhvr>
                                        <p:cTn id="66" dur="500"/>
                                        <p:tgtEl>
                                          <p:spTgt spid="106"/>
                                        </p:tgtEl>
                                      </p:cBhvr>
                                    </p:animEffect>
                                  </p:childTnLst>
                                </p:cTn>
                              </p:par>
                            </p:childTnLst>
                          </p:cTn>
                        </p:par>
                        <p:par>
                          <p:cTn id="67" fill="hold">
                            <p:stCondLst>
                              <p:cond delay="5300"/>
                            </p:stCondLst>
                            <p:childTnLst>
                              <p:par>
                                <p:cTn id="68" presetID="53" presetClass="entr" presetSubtype="16" fill="hold" grpId="0" nodeType="afterEffect">
                                  <p:stCondLst>
                                    <p:cond delay="1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par>
                                <p:cTn id="73" presetID="53" presetClass="entr" presetSubtype="16" fill="hold" nodeType="withEffect">
                                  <p:stCondLst>
                                    <p:cond delay="10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fill="hold"/>
                                        <p:tgtEl>
                                          <p:spTgt spid="13"/>
                                        </p:tgtEl>
                                        <p:attrNameLst>
                                          <p:attrName>ppt_w</p:attrName>
                                        </p:attrNameLst>
                                      </p:cBhvr>
                                      <p:tavLst>
                                        <p:tav tm="0">
                                          <p:val>
                                            <p:fltVal val="0"/>
                                          </p:val>
                                        </p:tav>
                                        <p:tav tm="100000">
                                          <p:val>
                                            <p:strVal val="#ppt_w"/>
                                          </p:val>
                                        </p:tav>
                                      </p:tavLst>
                                    </p:anim>
                                    <p:anim calcmode="lin" valueType="num">
                                      <p:cBhvr>
                                        <p:cTn id="76" dur="500" fill="hold"/>
                                        <p:tgtEl>
                                          <p:spTgt spid="13"/>
                                        </p:tgtEl>
                                        <p:attrNameLst>
                                          <p:attrName>ppt_h</p:attrName>
                                        </p:attrNameLst>
                                      </p:cBhvr>
                                      <p:tavLst>
                                        <p:tav tm="0">
                                          <p:val>
                                            <p:fltVal val="0"/>
                                          </p:val>
                                        </p:tav>
                                        <p:tav tm="100000">
                                          <p:val>
                                            <p:strVal val="#ppt_h"/>
                                          </p:val>
                                        </p:tav>
                                      </p:tavLst>
                                    </p:anim>
                                    <p:animEffect transition="in" filter="fade">
                                      <p:cBhvr>
                                        <p:cTn id="77" dur="500"/>
                                        <p:tgtEl>
                                          <p:spTgt spid="13"/>
                                        </p:tgtEl>
                                      </p:cBhvr>
                                    </p:animEffect>
                                  </p:childTnLst>
                                </p:cTn>
                              </p:par>
                            </p:childTnLst>
                          </p:cTn>
                        </p:par>
                        <p:par>
                          <p:cTn id="78" fill="hold">
                            <p:stCondLst>
                              <p:cond delay="5900"/>
                            </p:stCondLst>
                            <p:childTnLst>
                              <p:par>
                                <p:cTn id="79" presetID="22" presetClass="entr" presetSubtype="8" fill="hold" nodeType="afterEffect">
                                  <p:stCondLst>
                                    <p:cond delay="100"/>
                                  </p:stCondLst>
                                  <p:childTnLst>
                                    <p:set>
                                      <p:cBhvr>
                                        <p:cTn id="80" dur="1" fill="hold">
                                          <p:stCondLst>
                                            <p:cond delay="0"/>
                                          </p:stCondLst>
                                        </p:cTn>
                                        <p:tgtEl>
                                          <p:spTgt spid="72"/>
                                        </p:tgtEl>
                                        <p:attrNameLst>
                                          <p:attrName>style.visibility</p:attrName>
                                        </p:attrNameLst>
                                      </p:cBhvr>
                                      <p:to>
                                        <p:strVal val="visible"/>
                                      </p:to>
                                    </p:set>
                                    <p:animEffect transition="in" filter="wipe(left)">
                                      <p:cBhvr>
                                        <p:cTn id="81" dur="500"/>
                                        <p:tgtEl>
                                          <p:spTgt spid="72"/>
                                        </p:tgtEl>
                                      </p:cBhvr>
                                    </p:animEffect>
                                  </p:childTnLst>
                                </p:cTn>
                              </p:par>
                            </p:childTnLst>
                          </p:cTn>
                        </p:par>
                        <p:par>
                          <p:cTn id="82" fill="hold">
                            <p:stCondLst>
                              <p:cond delay="6500"/>
                            </p:stCondLst>
                            <p:childTnLst>
                              <p:par>
                                <p:cTn id="83" presetID="53" presetClass="entr" presetSubtype="16" fill="hold" nodeType="afterEffect">
                                  <p:stCondLst>
                                    <p:cond delay="100"/>
                                  </p:stCondLst>
                                  <p:childTnLst>
                                    <p:set>
                                      <p:cBhvr>
                                        <p:cTn id="84" dur="1" fill="hold">
                                          <p:stCondLst>
                                            <p:cond delay="0"/>
                                          </p:stCondLst>
                                        </p:cTn>
                                        <p:tgtEl>
                                          <p:spTgt spid="107"/>
                                        </p:tgtEl>
                                        <p:attrNameLst>
                                          <p:attrName>style.visibility</p:attrName>
                                        </p:attrNameLst>
                                      </p:cBhvr>
                                      <p:to>
                                        <p:strVal val="visible"/>
                                      </p:to>
                                    </p:set>
                                    <p:anim calcmode="lin" valueType="num">
                                      <p:cBhvr>
                                        <p:cTn id="85" dur="500" fill="hold"/>
                                        <p:tgtEl>
                                          <p:spTgt spid="107"/>
                                        </p:tgtEl>
                                        <p:attrNameLst>
                                          <p:attrName>ppt_w</p:attrName>
                                        </p:attrNameLst>
                                      </p:cBhvr>
                                      <p:tavLst>
                                        <p:tav tm="0">
                                          <p:val>
                                            <p:fltVal val="0"/>
                                          </p:val>
                                        </p:tav>
                                        <p:tav tm="100000">
                                          <p:val>
                                            <p:strVal val="#ppt_w"/>
                                          </p:val>
                                        </p:tav>
                                      </p:tavLst>
                                    </p:anim>
                                    <p:anim calcmode="lin" valueType="num">
                                      <p:cBhvr>
                                        <p:cTn id="86" dur="500" fill="hold"/>
                                        <p:tgtEl>
                                          <p:spTgt spid="107"/>
                                        </p:tgtEl>
                                        <p:attrNameLst>
                                          <p:attrName>ppt_h</p:attrName>
                                        </p:attrNameLst>
                                      </p:cBhvr>
                                      <p:tavLst>
                                        <p:tav tm="0">
                                          <p:val>
                                            <p:fltVal val="0"/>
                                          </p:val>
                                        </p:tav>
                                        <p:tav tm="100000">
                                          <p:val>
                                            <p:strVal val="#ppt_h"/>
                                          </p:val>
                                        </p:tav>
                                      </p:tavLst>
                                    </p:anim>
                                    <p:animEffect transition="in" filter="fade">
                                      <p:cBhvr>
                                        <p:cTn id="87" dur="500"/>
                                        <p:tgtEl>
                                          <p:spTgt spid="107"/>
                                        </p:tgtEl>
                                      </p:cBhvr>
                                    </p:animEffect>
                                  </p:childTnLst>
                                </p:cTn>
                              </p:par>
                            </p:childTnLst>
                          </p:cTn>
                        </p:par>
                        <p:par>
                          <p:cTn id="88" fill="hold">
                            <p:stCondLst>
                              <p:cond delay="7100"/>
                            </p:stCondLst>
                            <p:childTnLst>
                              <p:par>
                                <p:cTn id="89" presetID="53" presetClass="entr" presetSubtype="16" fill="hold" grpId="0" nodeType="after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par>
                                <p:cTn id="94" presetID="53" presetClass="entr" presetSubtype="16" fill="hold" nodeType="withEffect">
                                  <p:stCondLst>
                                    <p:cond delay="100"/>
                                  </p:stCondLst>
                                  <p:childTnLst>
                                    <p:set>
                                      <p:cBhvr>
                                        <p:cTn id="95" dur="1" fill="hold">
                                          <p:stCondLst>
                                            <p:cond delay="0"/>
                                          </p:stCondLst>
                                        </p:cTn>
                                        <p:tgtEl>
                                          <p:spTgt spid="15"/>
                                        </p:tgtEl>
                                        <p:attrNameLst>
                                          <p:attrName>style.visibility</p:attrName>
                                        </p:attrNameLst>
                                      </p:cBhvr>
                                      <p:to>
                                        <p:strVal val="visible"/>
                                      </p:to>
                                    </p:set>
                                    <p:anim calcmode="lin" valueType="num">
                                      <p:cBhvr>
                                        <p:cTn id="96" dur="500" fill="hold"/>
                                        <p:tgtEl>
                                          <p:spTgt spid="15"/>
                                        </p:tgtEl>
                                        <p:attrNameLst>
                                          <p:attrName>ppt_w</p:attrName>
                                        </p:attrNameLst>
                                      </p:cBhvr>
                                      <p:tavLst>
                                        <p:tav tm="0">
                                          <p:val>
                                            <p:fltVal val="0"/>
                                          </p:val>
                                        </p:tav>
                                        <p:tav tm="100000">
                                          <p:val>
                                            <p:strVal val="#ppt_w"/>
                                          </p:val>
                                        </p:tav>
                                      </p:tavLst>
                                    </p:anim>
                                    <p:anim calcmode="lin" valueType="num">
                                      <p:cBhvr>
                                        <p:cTn id="97" dur="500" fill="hold"/>
                                        <p:tgtEl>
                                          <p:spTgt spid="15"/>
                                        </p:tgtEl>
                                        <p:attrNameLst>
                                          <p:attrName>ppt_h</p:attrName>
                                        </p:attrNameLst>
                                      </p:cBhvr>
                                      <p:tavLst>
                                        <p:tav tm="0">
                                          <p:val>
                                            <p:fltVal val="0"/>
                                          </p:val>
                                        </p:tav>
                                        <p:tav tm="100000">
                                          <p:val>
                                            <p:strVal val="#ppt_h"/>
                                          </p:val>
                                        </p:tav>
                                      </p:tavLst>
                                    </p:anim>
                                    <p:animEffect transition="in" filter="fade">
                                      <p:cBhvr>
                                        <p:cTn id="98" dur="500"/>
                                        <p:tgtEl>
                                          <p:spTgt spid="15"/>
                                        </p:tgtEl>
                                      </p:cBhvr>
                                    </p:animEffect>
                                  </p:childTnLst>
                                </p:cTn>
                              </p:par>
                            </p:childTnLst>
                          </p:cTn>
                        </p:par>
                        <p:par>
                          <p:cTn id="99" fill="hold">
                            <p:stCondLst>
                              <p:cond delay="7700"/>
                            </p:stCondLst>
                            <p:childTnLst>
                              <p:par>
                                <p:cTn id="100" presetID="22" presetClass="entr" presetSubtype="8" fill="hold" nodeType="afterEffect">
                                  <p:stCondLst>
                                    <p:cond delay="100"/>
                                  </p:stCondLst>
                                  <p:childTnLst>
                                    <p:set>
                                      <p:cBhvr>
                                        <p:cTn id="101" dur="1" fill="hold">
                                          <p:stCondLst>
                                            <p:cond delay="0"/>
                                          </p:stCondLst>
                                        </p:cTn>
                                        <p:tgtEl>
                                          <p:spTgt spid="69"/>
                                        </p:tgtEl>
                                        <p:attrNameLst>
                                          <p:attrName>style.visibility</p:attrName>
                                        </p:attrNameLst>
                                      </p:cBhvr>
                                      <p:to>
                                        <p:strVal val="visible"/>
                                      </p:to>
                                    </p:set>
                                    <p:animEffect transition="in" filter="wipe(left)">
                                      <p:cBhvr>
                                        <p:cTn id="102" dur="500"/>
                                        <p:tgtEl>
                                          <p:spTgt spid="69"/>
                                        </p:tgtEl>
                                      </p:cBhvr>
                                    </p:animEffect>
                                  </p:childTnLst>
                                </p:cTn>
                              </p:par>
                            </p:childTnLst>
                          </p:cTn>
                        </p:par>
                        <p:par>
                          <p:cTn id="103" fill="hold">
                            <p:stCondLst>
                              <p:cond delay="8300"/>
                            </p:stCondLst>
                            <p:childTnLst>
                              <p:par>
                                <p:cTn id="104" presetID="53" presetClass="entr" presetSubtype="16" fill="hold" nodeType="afterEffect">
                                  <p:stCondLst>
                                    <p:cond delay="100"/>
                                  </p:stCondLst>
                                  <p:childTnLst>
                                    <p:set>
                                      <p:cBhvr>
                                        <p:cTn id="105" dur="1" fill="hold">
                                          <p:stCondLst>
                                            <p:cond delay="0"/>
                                          </p:stCondLst>
                                        </p:cTn>
                                        <p:tgtEl>
                                          <p:spTgt spid="108"/>
                                        </p:tgtEl>
                                        <p:attrNameLst>
                                          <p:attrName>style.visibility</p:attrName>
                                        </p:attrNameLst>
                                      </p:cBhvr>
                                      <p:to>
                                        <p:strVal val="visible"/>
                                      </p:to>
                                    </p:set>
                                    <p:anim calcmode="lin" valueType="num">
                                      <p:cBhvr>
                                        <p:cTn id="106" dur="500" fill="hold"/>
                                        <p:tgtEl>
                                          <p:spTgt spid="108"/>
                                        </p:tgtEl>
                                        <p:attrNameLst>
                                          <p:attrName>ppt_w</p:attrName>
                                        </p:attrNameLst>
                                      </p:cBhvr>
                                      <p:tavLst>
                                        <p:tav tm="0">
                                          <p:val>
                                            <p:fltVal val="0"/>
                                          </p:val>
                                        </p:tav>
                                        <p:tav tm="100000">
                                          <p:val>
                                            <p:strVal val="#ppt_w"/>
                                          </p:val>
                                        </p:tav>
                                      </p:tavLst>
                                    </p:anim>
                                    <p:anim calcmode="lin" valueType="num">
                                      <p:cBhvr>
                                        <p:cTn id="107" dur="500" fill="hold"/>
                                        <p:tgtEl>
                                          <p:spTgt spid="108"/>
                                        </p:tgtEl>
                                        <p:attrNameLst>
                                          <p:attrName>ppt_h</p:attrName>
                                        </p:attrNameLst>
                                      </p:cBhvr>
                                      <p:tavLst>
                                        <p:tav tm="0">
                                          <p:val>
                                            <p:fltVal val="0"/>
                                          </p:val>
                                        </p:tav>
                                        <p:tav tm="100000">
                                          <p:val>
                                            <p:strVal val="#ppt_h"/>
                                          </p:val>
                                        </p:tav>
                                      </p:tavLst>
                                    </p:anim>
                                    <p:animEffect transition="in" filter="fade">
                                      <p:cBhvr>
                                        <p:cTn id="108" dur="500"/>
                                        <p:tgtEl>
                                          <p:spTgt spid="108"/>
                                        </p:tgtEl>
                                      </p:cBhvr>
                                    </p:animEffect>
                                  </p:childTnLst>
                                </p:cTn>
                              </p:par>
                            </p:childTnLst>
                          </p:cTn>
                        </p:par>
                        <p:par>
                          <p:cTn id="109" fill="hold">
                            <p:stCondLst>
                              <p:cond delay="8900"/>
                            </p:stCondLst>
                            <p:childTnLst>
                              <p:par>
                                <p:cTn id="110" presetID="53" presetClass="entr" presetSubtype="16" fill="hold" grpId="0" nodeType="afterEffect">
                                  <p:stCondLst>
                                    <p:cond delay="100"/>
                                  </p:stCondLst>
                                  <p:childTnLst>
                                    <p:set>
                                      <p:cBhvr>
                                        <p:cTn id="111" dur="1" fill="hold">
                                          <p:stCondLst>
                                            <p:cond delay="0"/>
                                          </p:stCondLst>
                                        </p:cTn>
                                        <p:tgtEl>
                                          <p:spTgt spid="27"/>
                                        </p:tgtEl>
                                        <p:attrNameLst>
                                          <p:attrName>style.visibility</p:attrName>
                                        </p:attrNameLst>
                                      </p:cBhvr>
                                      <p:to>
                                        <p:strVal val="visible"/>
                                      </p:to>
                                    </p:set>
                                    <p:anim calcmode="lin" valueType="num">
                                      <p:cBhvr>
                                        <p:cTn id="112" dur="500" fill="hold"/>
                                        <p:tgtEl>
                                          <p:spTgt spid="27"/>
                                        </p:tgtEl>
                                        <p:attrNameLst>
                                          <p:attrName>ppt_w</p:attrName>
                                        </p:attrNameLst>
                                      </p:cBhvr>
                                      <p:tavLst>
                                        <p:tav tm="0">
                                          <p:val>
                                            <p:fltVal val="0"/>
                                          </p:val>
                                        </p:tav>
                                        <p:tav tm="100000">
                                          <p:val>
                                            <p:strVal val="#ppt_w"/>
                                          </p:val>
                                        </p:tav>
                                      </p:tavLst>
                                    </p:anim>
                                    <p:anim calcmode="lin" valueType="num">
                                      <p:cBhvr>
                                        <p:cTn id="113" dur="500" fill="hold"/>
                                        <p:tgtEl>
                                          <p:spTgt spid="27"/>
                                        </p:tgtEl>
                                        <p:attrNameLst>
                                          <p:attrName>ppt_h</p:attrName>
                                        </p:attrNameLst>
                                      </p:cBhvr>
                                      <p:tavLst>
                                        <p:tav tm="0">
                                          <p:val>
                                            <p:fltVal val="0"/>
                                          </p:val>
                                        </p:tav>
                                        <p:tav tm="100000">
                                          <p:val>
                                            <p:strVal val="#ppt_h"/>
                                          </p:val>
                                        </p:tav>
                                      </p:tavLst>
                                    </p:anim>
                                    <p:animEffect transition="in" filter="fade">
                                      <p:cBhvr>
                                        <p:cTn id="114" dur="500"/>
                                        <p:tgtEl>
                                          <p:spTgt spid="27"/>
                                        </p:tgtEl>
                                      </p:cBhvr>
                                    </p:animEffect>
                                  </p:childTnLst>
                                </p:cTn>
                              </p:par>
                              <p:par>
                                <p:cTn id="115" presetID="53" presetClass="entr" presetSubtype="16" fill="hold" nodeType="withEffect">
                                  <p:stCondLst>
                                    <p:cond delay="100"/>
                                  </p:stCondLst>
                                  <p:childTnLst>
                                    <p:set>
                                      <p:cBhvr>
                                        <p:cTn id="116" dur="1" fill="hold">
                                          <p:stCondLst>
                                            <p:cond delay="0"/>
                                          </p:stCondLst>
                                        </p:cTn>
                                        <p:tgtEl>
                                          <p:spTgt spid="11"/>
                                        </p:tgtEl>
                                        <p:attrNameLst>
                                          <p:attrName>style.visibility</p:attrName>
                                        </p:attrNameLst>
                                      </p:cBhvr>
                                      <p:to>
                                        <p:strVal val="visible"/>
                                      </p:to>
                                    </p:set>
                                    <p:anim calcmode="lin" valueType="num">
                                      <p:cBhvr>
                                        <p:cTn id="117" dur="500" fill="hold"/>
                                        <p:tgtEl>
                                          <p:spTgt spid="11"/>
                                        </p:tgtEl>
                                        <p:attrNameLst>
                                          <p:attrName>ppt_w</p:attrName>
                                        </p:attrNameLst>
                                      </p:cBhvr>
                                      <p:tavLst>
                                        <p:tav tm="0">
                                          <p:val>
                                            <p:fltVal val="0"/>
                                          </p:val>
                                        </p:tav>
                                        <p:tav tm="100000">
                                          <p:val>
                                            <p:strVal val="#ppt_w"/>
                                          </p:val>
                                        </p:tav>
                                      </p:tavLst>
                                    </p:anim>
                                    <p:anim calcmode="lin" valueType="num">
                                      <p:cBhvr>
                                        <p:cTn id="118" dur="500" fill="hold"/>
                                        <p:tgtEl>
                                          <p:spTgt spid="11"/>
                                        </p:tgtEl>
                                        <p:attrNameLst>
                                          <p:attrName>ppt_h</p:attrName>
                                        </p:attrNameLst>
                                      </p:cBhvr>
                                      <p:tavLst>
                                        <p:tav tm="0">
                                          <p:val>
                                            <p:fltVal val="0"/>
                                          </p:val>
                                        </p:tav>
                                        <p:tav tm="100000">
                                          <p:val>
                                            <p:strVal val="#ppt_h"/>
                                          </p:val>
                                        </p:tav>
                                      </p:tavLst>
                                    </p:anim>
                                    <p:animEffect transition="in" filter="fade">
                                      <p:cBhvr>
                                        <p:cTn id="119" dur="500"/>
                                        <p:tgtEl>
                                          <p:spTgt spid="11"/>
                                        </p:tgtEl>
                                      </p:cBhvr>
                                    </p:animEffect>
                                  </p:childTnLst>
                                </p:cTn>
                              </p:par>
                            </p:childTnLst>
                          </p:cTn>
                        </p:par>
                        <p:par>
                          <p:cTn id="120" fill="hold">
                            <p:stCondLst>
                              <p:cond delay="9500"/>
                            </p:stCondLst>
                            <p:childTnLst>
                              <p:par>
                                <p:cTn id="121" presetID="22" presetClass="entr" presetSubtype="8" fill="hold" nodeType="afterEffect">
                                  <p:stCondLst>
                                    <p:cond delay="100"/>
                                  </p:stCondLst>
                                  <p:childTnLst>
                                    <p:set>
                                      <p:cBhvr>
                                        <p:cTn id="122" dur="1" fill="hold">
                                          <p:stCondLst>
                                            <p:cond delay="0"/>
                                          </p:stCondLst>
                                        </p:cTn>
                                        <p:tgtEl>
                                          <p:spTgt spid="66"/>
                                        </p:tgtEl>
                                        <p:attrNameLst>
                                          <p:attrName>style.visibility</p:attrName>
                                        </p:attrNameLst>
                                      </p:cBhvr>
                                      <p:to>
                                        <p:strVal val="visible"/>
                                      </p:to>
                                    </p:set>
                                    <p:animEffect transition="in" filter="wipe(left)">
                                      <p:cBhvr>
                                        <p:cTn id="123" dur="500"/>
                                        <p:tgtEl>
                                          <p:spTgt spid="66"/>
                                        </p:tgtEl>
                                      </p:cBhvr>
                                    </p:animEffect>
                                  </p:childTnLst>
                                </p:cTn>
                              </p:par>
                            </p:childTnLst>
                          </p:cTn>
                        </p:par>
                        <p:par>
                          <p:cTn id="124" fill="hold">
                            <p:stCondLst>
                              <p:cond delay="10100"/>
                            </p:stCondLst>
                            <p:childTnLst>
                              <p:par>
                                <p:cTn id="125" presetID="53" presetClass="entr" presetSubtype="16" fill="hold" nodeType="afterEffect">
                                  <p:stCondLst>
                                    <p:cond delay="100"/>
                                  </p:stCondLst>
                                  <p:childTnLst>
                                    <p:set>
                                      <p:cBhvr>
                                        <p:cTn id="126" dur="1" fill="hold">
                                          <p:stCondLst>
                                            <p:cond delay="0"/>
                                          </p:stCondLst>
                                        </p:cTn>
                                        <p:tgtEl>
                                          <p:spTgt spid="109"/>
                                        </p:tgtEl>
                                        <p:attrNameLst>
                                          <p:attrName>style.visibility</p:attrName>
                                        </p:attrNameLst>
                                      </p:cBhvr>
                                      <p:to>
                                        <p:strVal val="visible"/>
                                      </p:to>
                                    </p:set>
                                    <p:anim calcmode="lin" valueType="num">
                                      <p:cBhvr>
                                        <p:cTn id="127" dur="500" fill="hold"/>
                                        <p:tgtEl>
                                          <p:spTgt spid="109"/>
                                        </p:tgtEl>
                                        <p:attrNameLst>
                                          <p:attrName>ppt_w</p:attrName>
                                        </p:attrNameLst>
                                      </p:cBhvr>
                                      <p:tavLst>
                                        <p:tav tm="0">
                                          <p:val>
                                            <p:fltVal val="0"/>
                                          </p:val>
                                        </p:tav>
                                        <p:tav tm="100000">
                                          <p:val>
                                            <p:strVal val="#ppt_w"/>
                                          </p:val>
                                        </p:tav>
                                      </p:tavLst>
                                    </p:anim>
                                    <p:anim calcmode="lin" valueType="num">
                                      <p:cBhvr>
                                        <p:cTn id="128" dur="500" fill="hold"/>
                                        <p:tgtEl>
                                          <p:spTgt spid="109"/>
                                        </p:tgtEl>
                                        <p:attrNameLst>
                                          <p:attrName>ppt_h</p:attrName>
                                        </p:attrNameLst>
                                      </p:cBhvr>
                                      <p:tavLst>
                                        <p:tav tm="0">
                                          <p:val>
                                            <p:fltVal val="0"/>
                                          </p:val>
                                        </p:tav>
                                        <p:tav tm="100000">
                                          <p:val>
                                            <p:strVal val="#ppt_h"/>
                                          </p:val>
                                        </p:tav>
                                      </p:tavLst>
                                    </p:anim>
                                    <p:animEffect transition="in" filter="fade">
                                      <p:cBhvr>
                                        <p:cTn id="12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825148" y="48478"/>
            <a:ext cx="9920016" cy="646331"/>
          </a:xfrm>
          <a:prstGeom prst="rect">
            <a:avLst/>
          </a:prstGeom>
          <a:noFill/>
        </p:spPr>
        <p:txBody>
          <a:bodyPr wrap="square" rtlCol="0">
            <a:spAutoFit/>
          </a:bodyPr>
          <a:lstStyle/>
          <a:p>
            <a:pPr algn="ctr"/>
            <a:r>
              <a:rPr lang="fr-FR" sz="3600" dirty="0">
                <a:solidFill>
                  <a:schemeClr val="bg1">
                    <a:lumMod val="65000"/>
                  </a:schemeClr>
                </a:solidFill>
                <a:latin typeface="Tw Cen MT" panose="020B0602020104020603" pitchFamily="34" charset="0"/>
              </a:rPr>
              <a:t>Les réseaux de neurones</a:t>
            </a:r>
            <a:endParaRPr lang="en-US" sz="36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l="27205"/>
          <a:stretch/>
        </p:blipFill>
        <p:spPr>
          <a:xfrm>
            <a:off x="1668378" y="1674407"/>
            <a:ext cx="8872698" cy="4166354"/>
          </a:xfrm>
          <a:prstGeom prst="rect">
            <a:avLst/>
          </a:prstGeom>
          <a:ln>
            <a:noFill/>
          </a:ln>
          <a:effectLst>
            <a:softEdge rad="112500"/>
          </a:effectLst>
        </p:spPr>
      </p:pic>
    </p:spTree>
    <p:extLst>
      <p:ext uri="{BB962C8B-B14F-4D97-AF65-F5344CB8AC3E}">
        <p14:creationId xmlns:p14="http://schemas.microsoft.com/office/powerpoint/2010/main" val="157976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145988" y="48478"/>
            <a:ext cx="9920016" cy="646331"/>
          </a:xfrm>
          <a:prstGeom prst="rect">
            <a:avLst/>
          </a:prstGeom>
          <a:noFill/>
        </p:spPr>
        <p:txBody>
          <a:bodyPr wrap="square" rtlCol="0">
            <a:spAutoFit/>
          </a:bodyPr>
          <a:lstStyle/>
          <a:p>
            <a:pPr algn="ctr"/>
            <a:r>
              <a:rPr lang="fr-FR" sz="3600" dirty="0">
                <a:solidFill>
                  <a:schemeClr val="bg1">
                    <a:lumMod val="65000"/>
                  </a:schemeClr>
                </a:solidFill>
                <a:latin typeface="Tw Cen MT" panose="020B0602020104020603" pitchFamily="34" charset="0"/>
              </a:rPr>
              <a:t>CNN</a:t>
            </a:r>
            <a:endParaRPr lang="en-US" sz="36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539789" y="1466744"/>
            <a:ext cx="11106778" cy="830997"/>
          </a:xfrm>
          <a:prstGeom prst="rect">
            <a:avLst/>
          </a:prstGeom>
        </p:spPr>
        <p:txBody>
          <a:bodyPr wrap="square">
            <a:spAutoFit/>
          </a:bodyPr>
          <a:lstStyle/>
          <a:p>
            <a:pPr algn="ctr"/>
            <a:r>
              <a:rPr lang="fr-FR" sz="2400" dirty="0">
                <a:solidFill>
                  <a:srgbClr val="173D6B"/>
                </a:solidFill>
                <a:latin typeface="Tw Cen MT" panose="020B0602020104020603" pitchFamily="34" charset="0"/>
                <a:cs typeface="Times New Roman" panose="02020603050405020304" pitchFamily="18" charset="0"/>
              </a:rPr>
              <a:t>Les réseaux de neurones </a:t>
            </a:r>
            <a:r>
              <a:rPr lang="fr-FR" sz="2400" dirty="0" err="1">
                <a:solidFill>
                  <a:srgbClr val="173D6B"/>
                </a:solidFill>
                <a:latin typeface="Tw Cen MT" panose="020B0602020104020603" pitchFamily="34" charset="0"/>
                <a:cs typeface="Times New Roman" panose="02020603050405020304" pitchFamily="18" charset="0"/>
              </a:rPr>
              <a:t>convolutifs</a:t>
            </a:r>
            <a:r>
              <a:rPr lang="fr-FR" sz="2400" dirty="0">
                <a:solidFill>
                  <a:srgbClr val="173D6B"/>
                </a:solidFill>
                <a:latin typeface="Tw Cen MT" panose="020B0602020104020603" pitchFamily="34" charset="0"/>
                <a:cs typeface="Times New Roman" panose="02020603050405020304" pitchFamily="18" charset="0"/>
              </a:rPr>
              <a:t> sont à ce jour les modèles les plus performants pour classer des images. </a:t>
            </a:r>
          </a:p>
        </p:txBody>
      </p:sp>
      <p:pic>
        <p:nvPicPr>
          <p:cNvPr id="13" name="Image 12"/>
          <p:cNvPicPr/>
          <p:nvPr/>
        </p:nvPicPr>
        <p:blipFill>
          <a:blip r:embed="rId3">
            <a:extLst>
              <a:ext uri="{28A0092B-C50C-407E-A947-70E740481C1C}">
                <a14:useLocalDpi xmlns:a14="http://schemas.microsoft.com/office/drawing/2010/main" val="0"/>
              </a:ext>
            </a:extLst>
          </a:blip>
          <a:srcRect/>
          <a:stretch>
            <a:fillRect/>
          </a:stretch>
        </p:blipFill>
        <p:spPr bwMode="auto">
          <a:xfrm>
            <a:off x="428794" y="2712718"/>
            <a:ext cx="11169647" cy="3046398"/>
          </a:xfrm>
          <a:prstGeom prst="rect">
            <a:avLst/>
          </a:prstGeom>
          <a:noFill/>
        </p:spPr>
      </p:pic>
      <p:sp>
        <p:nvSpPr>
          <p:cNvPr id="14" name="Rectangle 13"/>
          <p:cNvSpPr/>
          <p:nvPr/>
        </p:nvSpPr>
        <p:spPr>
          <a:xfrm>
            <a:off x="635765" y="2955556"/>
            <a:ext cx="1979098" cy="1632485"/>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5" name="Rectangle 14"/>
          <p:cNvSpPr/>
          <p:nvPr/>
        </p:nvSpPr>
        <p:spPr>
          <a:xfrm>
            <a:off x="881031" y="3885864"/>
            <a:ext cx="659984" cy="5265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16" name="Connecteur droit avec flèche 15"/>
          <p:cNvCxnSpPr/>
          <p:nvPr/>
        </p:nvCxnSpPr>
        <p:spPr>
          <a:xfrm>
            <a:off x="7552055" y="7793990"/>
            <a:ext cx="1104900" cy="0"/>
          </a:xfrm>
          <a:prstGeom prst="straightConnector1">
            <a:avLst/>
          </a:prstGeom>
          <a:ln>
            <a:solidFill>
              <a:schemeClr val="bg1">
                <a:lumMod val="65000"/>
              </a:schemeClr>
            </a:solidFill>
            <a:tailEnd type="arrow"/>
          </a:ln>
        </p:spPr>
        <p:style>
          <a:lnRef idx="3">
            <a:schemeClr val="dk1"/>
          </a:lnRef>
          <a:fillRef idx="0">
            <a:schemeClr val="dk1"/>
          </a:fillRef>
          <a:effectRef idx="2">
            <a:schemeClr val="dk1"/>
          </a:effectRef>
          <a:fontRef idx="minor">
            <a:schemeClr val="tx1"/>
          </a:fontRef>
        </p:style>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25356">
            <a:off x="1557057" y="4078252"/>
            <a:ext cx="242138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9683651" y="3003675"/>
            <a:ext cx="1770412" cy="1728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 name="ZoneTexte 1"/>
          <p:cNvSpPr txBox="1"/>
          <p:nvPr/>
        </p:nvSpPr>
        <p:spPr>
          <a:xfrm>
            <a:off x="10202779" y="3272589"/>
            <a:ext cx="1588168" cy="369332"/>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dirty="0"/>
              <a:t>NORMAL</a:t>
            </a:r>
          </a:p>
        </p:txBody>
      </p:sp>
      <p:sp>
        <p:nvSpPr>
          <p:cNvPr id="19" name="ZoneTexte 18"/>
          <p:cNvSpPr txBox="1"/>
          <p:nvPr/>
        </p:nvSpPr>
        <p:spPr>
          <a:xfrm>
            <a:off x="10250905" y="4052629"/>
            <a:ext cx="1588168" cy="369332"/>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dirty="0"/>
              <a:t>PNEUMONIE</a:t>
            </a:r>
            <a:endParaRPr lang="fr-FR" dirty="0"/>
          </a:p>
        </p:txBody>
      </p:sp>
      <p:cxnSp>
        <p:nvCxnSpPr>
          <p:cNvPr id="21" name="Connecteur droit avec flèche 20"/>
          <p:cNvCxnSpPr/>
          <p:nvPr/>
        </p:nvCxnSpPr>
        <p:spPr>
          <a:xfrm flipV="1">
            <a:off x="9683651" y="3457255"/>
            <a:ext cx="519128" cy="314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9683651" y="3999388"/>
            <a:ext cx="567254" cy="14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74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F3F7EF7C-700D-439D-9DB4-C7698E194F34}"/>
              </a:ext>
            </a:extLst>
          </p:cNvPr>
          <p:cNvSpPr txBox="1"/>
          <p:nvPr/>
        </p:nvSpPr>
        <p:spPr>
          <a:xfrm>
            <a:off x="1135934" y="198824"/>
            <a:ext cx="9920016" cy="646331"/>
          </a:xfrm>
          <a:prstGeom prst="rect">
            <a:avLst/>
          </a:prstGeom>
          <a:noFill/>
        </p:spPr>
        <p:txBody>
          <a:bodyPr wrap="square" rtlCol="0">
            <a:spAutoFit/>
          </a:bodyPr>
          <a:lstStyle/>
          <a:p>
            <a:r>
              <a:rPr lang="fr-FR" sz="3600" b="0" i="0" u="none" strike="noStrike" baseline="0" dirty="0">
                <a:solidFill>
                  <a:schemeClr val="bg1">
                    <a:lumMod val="50000"/>
                  </a:schemeClr>
                </a:solidFill>
                <a:latin typeface="Calibri" panose="020F0502020204030204" pitchFamily="34" charset="0"/>
              </a:rPr>
              <a:t>Données d’entraînement, de validation et de test : </a:t>
            </a:r>
            <a:endParaRPr lang="fr-BE" sz="3600" dirty="0">
              <a:solidFill>
                <a:schemeClr val="bg1">
                  <a:lumMod val="50000"/>
                </a:schemeClr>
              </a:solidFill>
            </a:endParaRPr>
          </a:p>
        </p:txBody>
      </p:sp>
      <p:sp>
        <p:nvSpPr>
          <p:cNvPr id="4" name="ZoneTexte 3">
            <a:extLst>
              <a:ext uri="{FF2B5EF4-FFF2-40B4-BE49-F238E27FC236}">
                <a16:creationId xmlns:a16="http://schemas.microsoft.com/office/drawing/2014/main" id="{446E47BC-AB45-4AEB-A7DB-1EC5D49FB9B9}"/>
              </a:ext>
            </a:extLst>
          </p:cNvPr>
          <p:cNvSpPr txBox="1"/>
          <p:nvPr/>
        </p:nvSpPr>
        <p:spPr>
          <a:xfrm>
            <a:off x="370115" y="1604272"/>
            <a:ext cx="11669486" cy="646331"/>
          </a:xfrm>
          <a:prstGeom prst="rect">
            <a:avLst/>
          </a:prstGeom>
          <a:noFill/>
        </p:spPr>
        <p:txBody>
          <a:bodyPr wrap="square" rtlCol="0">
            <a:spAutoFit/>
          </a:bodyPr>
          <a:lstStyle/>
          <a:p>
            <a:r>
              <a:rPr lang="fr-FR" b="0" i="0" dirty="0">
                <a:solidFill>
                  <a:srgbClr val="212121"/>
                </a:solidFill>
                <a:effectLst/>
                <a:latin typeface="Roboto"/>
              </a:rPr>
              <a:t>la base contient </a:t>
            </a:r>
            <a:r>
              <a:rPr lang="fr-FR" b="1" i="1" dirty="0">
                <a:solidFill>
                  <a:srgbClr val="212121"/>
                </a:solidFill>
                <a:effectLst/>
                <a:latin typeface="Roboto"/>
              </a:rPr>
              <a:t>5840 </a:t>
            </a:r>
            <a:r>
              <a:rPr lang="fr-FR" b="0" i="0" dirty="0">
                <a:solidFill>
                  <a:srgbClr val="212121"/>
                </a:solidFill>
                <a:effectLst/>
                <a:latin typeface="Roboto"/>
              </a:rPr>
              <a:t> images que j'ai répartir à </a:t>
            </a:r>
            <a:r>
              <a:rPr lang="fr-FR" b="1" i="0" dirty="0">
                <a:solidFill>
                  <a:srgbClr val="212121"/>
                </a:solidFill>
                <a:effectLst/>
                <a:latin typeface="Roboto"/>
              </a:rPr>
              <a:t>90% </a:t>
            </a:r>
            <a:r>
              <a:rPr lang="fr-FR" b="0" i="0" dirty="0">
                <a:solidFill>
                  <a:srgbClr val="212121"/>
                </a:solidFill>
                <a:effectLst/>
                <a:latin typeface="Roboto"/>
              </a:rPr>
              <a:t>et </a:t>
            </a:r>
            <a:r>
              <a:rPr lang="fr-FR" b="1" i="0" dirty="0">
                <a:solidFill>
                  <a:srgbClr val="212121"/>
                </a:solidFill>
                <a:effectLst/>
                <a:latin typeface="Roboto"/>
              </a:rPr>
              <a:t>10 % </a:t>
            </a:r>
            <a:r>
              <a:rPr lang="fr-FR" b="0" i="0" dirty="0">
                <a:solidFill>
                  <a:srgbClr val="212121"/>
                </a:solidFill>
                <a:effectLst/>
                <a:latin typeface="Roboto"/>
              </a:rPr>
              <a:t>entre le jeu d'entraînement et le jeu de test c'est-à-dire que je vais utiliser </a:t>
            </a:r>
            <a:r>
              <a:rPr lang="fr-FR" b="1" i="1" dirty="0">
                <a:solidFill>
                  <a:srgbClr val="212121"/>
                </a:solidFill>
                <a:effectLst/>
                <a:latin typeface="Roboto"/>
              </a:rPr>
              <a:t>5220</a:t>
            </a:r>
            <a:r>
              <a:rPr lang="fr-FR" b="0" i="0" dirty="0">
                <a:solidFill>
                  <a:srgbClr val="212121"/>
                </a:solidFill>
                <a:effectLst/>
                <a:latin typeface="Roboto"/>
              </a:rPr>
              <a:t> images pour entrainer le réseau et </a:t>
            </a:r>
            <a:r>
              <a:rPr lang="fr-FR" b="1" i="1" dirty="0">
                <a:solidFill>
                  <a:srgbClr val="212121"/>
                </a:solidFill>
                <a:effectLst/>
                <a:latin typeface="Roboto"/>
              </a:rPr>
              <a:t>620</a:t>
            </a:r>
            <a:r>
              <a:rPr lang="fr-FR" b="0" i="0" dirty="0">
                <a:solidFill>
                  <a:srgbClr val="212121"/>
                </a:solidFill>
                <a:effectLst/>
                <a:latin typeface="Roboto"/>
              </a:rPr>
              <a:t> pour tester s'il a bien appris ou non</a:t>
            </a:r>
            <a:endParaRPr lang="fr-BE" dirty="0"/>
          </a:p>
        </p:txBody>
      </p:sp>
      <p:pic>
        <p:nvPicPr>
          <p:cNvPr id="6" name="Image 5">
            <a:extLst>
              <a:ext uri="{FF2B5EF4-FFF2-40B4-BE49-F238E27FC236}">
                <a16:creationId xmlns:a16="http://schemas.microsoft.com/office/drawing/2014/main" id="{F29CB7C4-FA19-4AA4-AE57-F501DDF03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696" y="3722915"/>
            <a:ext cx="5166246" cy="2449287"/>
          </a:xfrm>
          <a:prstGeom prst="rect">
            <a:avLst/>
          </a:prstGeom>
        </p:spPr>
      </p:pic>
      <p:sp>
        <p:nvSpPr>
          <p:cNvPr id="7" name="ZoneTexte 6">
            <a:extLst>
              <a:ext uri="{FF2B5EF4-FFF2-40B4-BE49-F238E27FC236}">
                <a16:creationId xmlns:a16="http://schemas.microsoft.com/office/drawing/2014/main" id="{DC5D9BAD-779C-4BE3-A6C5-8644323E21FC}"/>
              </a:ext>
            </a:extLst>
          </p:cNvPr>
          <p:cNvSpPr txBox="1"/>
          <p:nvPr/>
        </p:nvSpPr>
        <p:spPr>
          <a:xfrm>
            <a:off x="576943" y="2904252"/>
            <a:ext cx="7598228" cy="461665"/>
          </a:xfrm>
          <a:prstGeom prst="rect">
            <a:avLst/>
          </a:prstGeom>
          <a:noFill/>
        </p:spPr>
        <p:txBody>
          <a:bodyPr wrap="square" rtlCol="0">
            <a:spAutoFit/>
          </a:bodyPr>
          <a:lstStyle/>
          <a:p>
            <a:r>
              <a:rPr lang="fr-FR" sz="2400" dirty="0">
                <a:solidFill>
                  <a:schemeClr val="accent1">
                    <a:lumMod val="50000"/>
                  </a:schemeClr>
                </a:solidFill>
                <a:latin typeface="Tw Cen MT" panose="020B0602020104020603" pitchFamily="34" charset="0"/>
              </a:rPr>
              <a:t>Structure arborescente des données images</a:t>
            </a:r>
            <a:endParaRPr lang="fr-BE" sz="2400" dirty="0">
              <a:solidFill>
                <a:schemeClr val="accent1">
                  <a:lumMod val="50000"/>
                </a:schemeClr>
              </a:solidFill>
              <a:latin typeface="Tw Cen MT" panose="020B0602020104020603" pitchFamily="34" charset="0"/>
            </a:endParaRPr>
          </a:p>
        </p:txBody>
      </p:sp>
      <p:grpSp>
        <p:nvGrpSpPr>
          <p:cNvPr id="8" name="Group 4">
            <a:extLst>
              <a:ext uri="{FF2B5EF4-FFF2-40B4-BE49-F238E27FC236}">
                <a16:creationId xmlns:a16="http://schemas.microsoft.com/office/drawing/2014/main" id="{0968995A-16AF-438D-A1F9-A2EA76182032}"/>
              </a:ext>
            </a:extLst>
          </p:cNvPr>
          <p:cNvGrpSpPr/>
          <p:nvPr/>
        </p:nvGrpSpPr>
        <p:grpSpPr>
          <a:xfrm>
            <a:off x="5378756" y="878988"/>
            <a:ext cx="1434489" cy="190500"/>
            <a:chOff x="4679586" y="878988"/>
            <a:chExt cx="1434489" cy="190500"/>
          </a:xfrm>
        </p:grpSpPr>
        <p:sp>
          <p:nvSpPr>
            <p:cNvPr id="9" name="Oval 5">
              <a:extLst>
                <a:ext uri="{FF2B5EF4-FFF2-40B4-BE49-F238E27FC236}">
                  <a16:creationId xmlns:a16="http://schemas.microsoft.com/office/drawing/2014/main" id="{9500A8C1-E18E-4EB1-AA9A-07FCF4FD858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6">
              <a:extLst>
                <a:ext uri="{FF2B5EF4-FFF2-40B4-BE49-F238E27FC236}">
                  <a16:creationId xmlns:a16="http://schemas.microsoft.com/office/drawing/2014/main" id="{A3963F89-29CB-4475-AE2F-99F937EE1D7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
              <a:extLst>
                <a:ext uri="{FF2B5EF4-FFF2-40B4-BE49-F238E27FC236}">
                  <a16:creationId xmlns:a16="http://schemas.microsoft.com/office/drawing/2014/main" id="{697CCF7A-0948-44AE-B16E-B28F98CE752A}"/>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8">
              <a:extLst>
                <a:ext uri="{FF2B5EF4-FFF2-40B4-BE49-F238E27FC236}">
                  <a16:creationId xmlns:a16="http://schemas.microsoft.com/office/drawing/2014/main" id="{655004FB-E238-4379-B93D-89FFCC50131B}"/>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9">
              <a:extLst>
                <a:ext uri="{FF2B5EF4-FFF2-40B4-BE49-F238E27FC236}">
                  <a16:creationId xmlns:a16="http://schemas.microsoft.com/office/drawing/2014/main" id="{55E86B6C-368D-479F-A565-4DBE388F49CB}"/>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289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D16CD6C-6E4A-4C01-A6CC-5A9A8975A2C5}"/>
              </a:ext>
            </a:extLst>
          </p:cNvPr>
          <p:cNvSpPr txBox="1"/>
          <p:nvPr/>
        </p:nvSpPr>
        <p:spPr>
          <a:xfrm>
            <a:off x="609600" y="729343"/>
            <a:ext cx="9720943" cy="707886"/>
          </a:xfrm>
          <a:prstGeom prst="rect">
            <a:avLst/>
          </a:prstGeom>
          <a:noFill/>
        </p:spPr>
        <p:txBody>
          <a:bodyPr wrap="square" rtlCol="0">
            <a:spAutoFit/>
          </a:bodyPr>
          <a:lstStyle/>
          <a:p>
            <a:r>
              <a:rPr lang="fr-FR" sz="2000" dirty="0">
                <a:latin typeface="Tw Cen MT" panose="020B0602020104020603" pitchFamily="34" charset="0"/>
              </a:rPr>
              <a:t>Pour construire le  réseau de neurones à convolution, j’ai  d'abord importer quelques modules de </a:t>
            </a:r>
            <a:r>
              <a:rPr lang="fr-FR" sz="2000" dirty="0" err="1">
                <a:latin typeface="Tw Cen MT" panose="020B0602020104020603" pitchFamily="34" charset="0"/>
              </a:rPr>
              <a:t>Keras</a:t>
            </a:r>
            <a:r>
              <a:rPr lang="fr-FR" sz="2000" dirty="0">
                <a:latin typeface="Tw Cen MT" panose="020B0602020104020603" pitchFamily="34" charset="0"/>
              </a:rPr>
              <a:t> :</a:t>
            </a:r>
            <a:endParaRPr lang="fr-BE" sz="2000" dirty="0">
              <a:latin typeface="Tw Cen MT" panose="020B0602020104020603" pitchFamily="34" charset="0"/>
            </a:endParaRPr>
          </a:p>
        </p:txBody>
      </p:sp>
      <p:pic>
        <p:nvPicPr>
          <p:cNvPr id="4" name="Image 3">
            <a:extLst>
              <a:ext uri="{FF2B5EF4-FFF2-40B4-BE49-F238E27FC236}">
                <a16:creationId xmlns:a16="http://schemas.microsoft.com/office/drawing/2014/main" id="{7D380480-4A29-4CC1-9CEA-859C88025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74" y="1709029"/>
            <a:ext cx="10824642" cy="2177171"/>
          </a:xfrm>
          <a:prstGeom prst="rect">
            <a:avLst/>
          </a:prstGeom>
        </p:spPr>
      </p:pic>
      <p:sp>
        <p:nvSpPr>
          <p:cNvPr id="5" name="ZoneTexte 4">
            <a:extLst>
              <a:ext uri="{FF2B5EF4-FFF2-40B4-BE49-F238E27FC236}">
                <a16:creationId xmlns:a16="http://schemas.microsoft.com/office/drawing/2014/main" id="{F53DA679-6A05-47B6-B6C9-8EDD7D132C02}"/>
              </a:ext>
            </a:extLst>
          </p:cNvPr>
          <p:cNvSpPr txBox="1"/>
          <p:nvPr/>
        </p:nvSpPr>
        <p:spPr>
          <a:xfrm>
            <a:off x="442074" y="4169229"/>
            <a:ext cx="10574269" cy="769441"/>
          </a:xfrm>
          <a:prstGeom prst="rect">
            <a:avLst/>
          </a:prstGeom>
          <a:noFill/>
        </p:spPr>
        <p:txBody>
          <a:bodyPr wrap="square" rtlCol="0">
            <a:spAutoFit/>
          </a:bodyPr>
          <a:lstStyle/>
          <a:p>
            <a:r>
              <a:rPr lang="fr-FR" sz="2000" dirty="0">
                <a:latin typeface="Tw Cen MT" panose="020B0602020104020603" pitchFamily="34" charset="0"/>
              </a:rPr>
              <a:t>Pour construire un réseau de neurones à convolution, j’ai  créer un nouveau objet que je  nomme  </a:t>
            </a:r>
            <a:r>
              <a:rPr lang="fr-FR" sz="2400" b="1" i="1" dirty="0">
                <a:latin typeface="Tw Cen MT" panose="020B0602020104020603" pitchFamily="34" charset="0"/>
              </a:rPr>
              <a:t>classifier</a:t>
            </a:r>
            <a:r>
              <a:rPr lang="fr-FR" sz="2000" dirty="0">
                <a:latin typeface="Tw Cen MT" panose="020B0602020104020603" pitchFamily="34" charset="0"/>
              </a:rPr>
              <a:t> de type </a:t>
            </a:r>
            <a:r>
              <a:rPr lang="fr-FR" sz="2400" b="1" dirty="0" err="1">
                <a:latin typeface="Tw Cen MT" panose="020B0602020104020603" pitchFamily="34" charset="0"/>
              </a:rPr>
              <a:t>Sequeltial</a:t>
            </a:r>
            <a:r>
              <a:rPr lang="fr-FR" sz="2000" dirty="0">
                <a:latin typeface="Tw Cen MT" panose="020B0602020104020603" pitchFamily="34" charset="0"/>
              </a:rPr>
              <a:t>. Cet objet va être le  réseau de neurones :</a:t>
            </a:r>
            <a:endParaRPr lang="fr-BE" sz="2000" dirty="0">
              <a:latin typeface="Tw Cen MT" panose="020B0602020104020603" pitchFamily="34" charset="0"/>
            </a:endParaRPr>
          </a:p>
        </p:txBody>
      </p:sp>
      <p:pic>
        <p:nvPicPr>
          <p:cNvPr id="7" name="Image 6">
            <a:extLst>
              <a:ext uri="{FF2B5EF4-FFF2-40B4-BE49-F238E27FC236}">
                <a16:creationId xmlns:a16="http://schemas.microsoft.com/office/drawing/2014/main" id="{8A23D8EA-84FA-472E-97BC-BA51C7D5E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5148971"/>
            <a:ext cx="8360229" cy="1460485"/>
          </a:xfrm>
          <a:prstGeom prst="rect">
            <a:avLst/>
          </a:prstGeom>
        </p:spPr>
      </p:pic>
    </p:spTree>
    <p:extLst>
      <p:ext uri="{BB962C8B-B14F-4D97-AF65-F5344CB8AC3E}">
        <p14:creationId xmlns:p14="http://schemas.microsoft.com/office/powerpoint/2010/main" val="3989134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16585</TotalTime>
  <Words>1526</Words>
  <Application>Microsoft Office PowerPoint</Application>
  <PresentationFormat>Grand écran</PresentationFormat>
  <Paragraphs>114</Paragraphs>
  <Slides>20</Slides>
  <Notes>12</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20</vt:i4>
      </vt:variant>
    </vt:vector>
  </HeadingPairs>
  <TitlesOfParts>
    <vt:vector size="32" baseType="lpstr">
      <vt:lpstr>Arial</vt:lpstr>
      <vt:lpstr>Calibri</vt:lpstr>
      <vt:lpstr>Cambria</vt:lpstr>
      <vt:lpstr>Century Gothic</vt:lpstr>
      <vt:lpstr>Courier New</vt:lpstr>
      <vt:lpstr>Lato</vt:lpstr>
      <vt:lpstr>Lato Black</vt:lpstr>
      <vt:lpstr>Roboto</vt:lpstr>
      <vt:lpstr>Times New Roman</vt:lpstr>
      <vt:lpstr>Tw Cen MT</vt:lpstr>
      <vt:lpstr>Tw Cen MT Condensed Extra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FARDOUZ REDOUANE</cp:lastModifiedBy>
  <cp:revision>290</cp:revision>
  <dcterms:created xsi:type="dcterms:W3CDTF">2017-10-30T13:02:30Z</dcterms:created>
  <dcterms:modified xsi:type="dcterms:W3CDTF">2020-12-30T13:34:05Z</dcterms:modified>
</cp:coreProperties>
</file>