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1" r:id="rId3"/>
    <p:sldId id="296" r:id="rId4"/>
    <p:sldId id="297" r:id="rId5"/>
    <p:sldId id="262" r:id="rId6"/>
    <p:sldId id="280" r:id="rId7"/>
    <p:sldId id="263" r:id="rId8"/>
    <p:sldId id="286" r:id="rId9"/>
    <p:sldId id="287" r:id="rId10"/>
    <p:sldId id="288" r:id="rId11"/>
    <p:sldId id="289" r:id="rId12"/>
    <p:sldId id="264" r:id="rId13"/>
    <p:sldId id="281" r:id="rId14"/>
    <p:sldId id="283" r:id="rId15"/>
    <p:sldId id="284" r:id="rId16"/>
    <p:sldId id="285" r:id="rId17"/>
    <p:sldId id="265" r:id="rId18"/>
    <p:sldId id="304" r:id="rId19"/>
    <p:sldId id="305" r:id="rId20"/>
    <p:sldId id="302" r:id="rId21"/>
    <p:sldId id="303" r:id="rId22"/>
    <p:sldId id="268" r:id="rId23"/>
    <p:sldId id="291" r:id="rId24"/>
    <p:sldId id="292" r:id="rId25"/>
    <p:sldId id="282" r:id="rId26"/>
    <p:sldId id="293" r:id="rId27"/>
    <p:sldId id="294" r:id="rId28"/>
    <p:sldId id="298" r:id="rId29"/>
    <p:sldId id="299" r:id="rId30"/>
    <p:sldId id="300" r:id="rId31"/>
    <p:sldId id="301" r:id="rId32"/>
    <p:sldId id="259" r:id="rId33"/>
  </p:sldIdLst>
  <p:sldSz cx="9144000" cy="6858000" type="screen4x3"/>
  <p:notesSz cx="6858000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4" autoAdjust="0"/>
    <p:restoredTop sz="96333" autoAdjust="0"/>
  </p:normalViewPr>
  <p:slideViewPr>
    <p:cSldViewPr>
      <p:cViewPr varScale="1">
        <p:scale>
          <a:sx n="105" d="100"/>
          <a:sy n="105" d="100"/>
        </p:scale>
        <p:origin x="-5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523-F0E2-4B2E-AB83-221FC7F073B7}" type="datetimeFigureOut">
              <a:rPr lang="fr-FR" smtClean="0"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D15A4-68A9-4D36-AE8B-E429394CC4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787CC1-26CB-480C-8E92-09751ED617C1}" type="datetimeFigureOut">
              <a:rPr lang="fr-FR"/>
              <a:pPr>
                <a:defRPr/>
              </a:pPr>
              <a:t>12/05/2015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70A71B-29CB-460E-A7CF-0AF2170B02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A71B-29CB-460E-A7CF-0AF2170B02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A71B-29CB-460E-A7CF-0AF2170B0217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auto"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088" y="1844675"/>
            <a:ext cx="3744912" cy="1727200"/>
          </a:xfrm>
        </p:spPr>
        <p:txBody>
          <a:bodyPr/>
          <a:lstStyle>
            <a:lvl1pPr>
              <a:defRPr sz="3400" cap="none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</a:p>
        </p:txBody>
      </p:sp>
      <p:sp>
        <p:nvSpPr>
          <p:cNvPr id="35843" name="Espace réservé du texte 2"/>
          <p:cNvSpPr>
            <a:spLocks noGrp="1"/>
          </p:cNvSpPr>
          <p:nvPr>
            <p:ph type="subTitle" idx="1"/>
          </p:nvPr>
        </p:nvSpPr>
        <p:spPr>
          <a:xfrm>
            <a:off x="827088" y="4508500"/>
            <a:ext cx="3744912" cy="576263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0" smtClean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>
          <a:xfrm>
            <a:off x="4572000" y="6381750"/>
            <a:ext cx="3887788" cy="1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05/2015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1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graphique</a:t>
            </a:r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8" y="274638"/>
            <a:ext cx="8353425" cy="850900"/>
          </a:xfrm>
          <a:prstGeom prst="rect">
            <a:avLst/>
          </a:prstGeom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34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6381750"/>
            <a:ext cx="3887788" cy="153988"/>
          </a:xfrm>
          <a:prstGeom prst="rect">
            <a:avLst/>
          </a:prstGeom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/>
            </a:lvl1pPr>
          </a:lstStyle>
          <a:p>
            <a:r>
              <a:rPr lang="en-US" smtClean="0"/>
              <a:t>OpenTURNS and HPC with SALOME platform  |  05/2014</a:t>
            </a:r>
            <a:endParaRPr lang="fr-FR"/>
          </a:p>
        </p:txBody>
      </p:sp>
      <p:pic>
        <p:nvPicPr>
          <p:cNvPr id="1029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459788" y="6381750"/>
            <a:ext cx="368300" cy="152400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>
                <a:latin typeface="+mn-lt"/>
                <a:cs typeface="+mn-cs"/>
              </a:rPr>
              <a:t>|  </a:t>
            </a:r>
            <a:fld id="{1DE32A05-D4D9-4E03-B8A8-F35B7A5DE208}" type="slidenum">
              <a:rPr lang="fr-FR" sz="100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73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18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eaLnBrk="1" fontAlgn="base" hangingPunct="1">
        <a:spcBef>
          <a:spcPts val="6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eaLnBrk="1" fontAlgn="base" hangingPunct="1">
        <a:spcBef>
          <a:spcPts val="300"/>
        </a:spcBef>
        <a:spcAft>
          <a:spcPct val="0"/>
        </a:spcAft>
        <a:buClr>
          <a:schemeClr val="folHlink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3600" indent="-107950" algn="l" rtl="0" eaLnBrk="1" fontAlgn="base" hangingPunct="1">
        <a:spcBef>
          <a:spcPct val="0"/>
        </a:spcBef>
        <a:spcAft>
          <a:spcPct val="0"/>
        </a:spcAft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-aster.org/astersalome" TargetMode="External"/><Relationship Id="rId2" Type="http://schemas.openxmlformats.org/officeDocument/2006/relationships/hyperlink" Target="http://www.salome-platform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alome-platform.org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 b="-4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714348" y="2428868"/>
            <a:ext cx="3714776" cy="1643074"/>
          </a:xfrm>
        </p:spPr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cap="none" dirty="0" err="1" smtClean="0">
                <a:solidFill>
                  <a:schemeClr val="bg1"/>
                </a:solidFill>
              </a:rPr>
              <a:t>OpenTURNS</a:t>
            </a:r>
            <a:r>
              <a:rPr lang="fr-FR" cap="none" dirty="0" smtClean="0">
                <a:solidFill>
                  <a:schemeClr val="bg1"/>
                </a:solidFill>
              </a:rPr>
              <a:t> and HPC </a:t>
            </a:r>
            <a:r>
              <a:rPr lang="fr-FR" cap="none" dirty="0" err="1" smtClean="0">
                <a:solidFill>
                  <a:schemeClr val="bg1"/>
                </a:solidFill>
              </a:rPr>
              <a:t>with</a:t>
            </a:r>
            <a:r>
              <a:rPr lang="fr-FR" cap="none" dirty="0" smtClean="0">
                <a:solidFill>
                  <a:schemeClr val="bg1"/>
                </a:solidFill>
              </a:rPr>
              <a:t> SALOME </a:t>
            </a:r>
            <a:r>
              <a:rPr lang="fr-FR" cap="none" dirty="0" err="1" smtClean="0">
                <a:solidFill>
                  <a:schemeClr val="bg1"/>
                </a:solidFill>
              </a:rPr>
              <a:t>platform</a:t>
            </a:r>
            <a:r>
              <a:rPr lang="fr-FR" sz="3100" cap="none" dirty="0" smtClean="0">
                <a:solidFill>
                  <a:schemeClr val="bg1"/>
                </a:solidFill>
              </a:rPr>
              <a:t/>
            </a:r>
            <a:br>
              <a:rPr lang="fr-FR" sz="31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/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R</a:t>
            </a:r>
            <a:r>
              <a:rPr lang="fr-FR" sz="1600" cap="none" dirty="0" smtClean="0">
                <a:solidFill>
                  <a:schemeClr val="bg1"/>
                </a:solidFill>
              </a:rPr>
              <a:t>. Barate</a:t>
            </a:r>
            <a:r>
              <a:rPr lang="fr-FR" sz="1600" cap="none" dirty="0" smtClean="0">
                <a:solidFill>
                  <a:schemeClr val="bg1"/>
                </a:solidFill>
              </a:rPr>
              <a:t/>
            </a:r>
            <a:br>
              <a:rPr lang="fr-FR" sz="1600" cap="none" dirty="0" smtClean="0">
                <a:solidFill>
                  <a:schemeClr val="bg1"/>
                </a:solidFill>
              </a:rPr>
            </a:br>
            <a:r>
              <a:rPr lang="fr-FR" sz="1600" cap="none" dirty="0" smtClean="0">
                <a:solidFill>
                  <a:schemeClr val="bg1"/>
                </a:solidFill>
              </a:rPr>
              <a:t>EDF R&amp;D</a:t>
            </a:r>
            <a:endParaRPr lang="fr-FR" sz="3100" cap="none" dirty="0">
              <a:solidFill>
                <a:schemeClr val="bg1"/>
              </a:solidFill>
            </a:endParaRPr>
          </a:p>
        </p:txBody>
      </p:sp>
      <p:sp>
        <p:nvSpPr>
          <p:cNvPr id="6147" name="Sous-titre 4"/>
          <p:cNvSpPr>
            <a:spLocks noGrp="1"/>
          </p:cNvSpPr>
          <p:nvPr>
            <p:ph type="subTitle" idx="4294967295"/>
          </p:nvPr>
        </p:nvSpPr>
        <p:spPr>
          <a:xfrm>
            <a:off x="714348" y="4429132"/>
            <a:ext cx="4357718" cy="857256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fr-FR" b="0" dirty="0" smtClean="0"/>
              <a:t>HPC and </a:t>
            </a:r>
            <a:r>
              <a:rPr lang="fr-FR" b="0" dirty="0" err="1" smtClean="0"/>
              <a:t>Uncertainty</a:t>
            </a:r>
            <a:r>
              <a:rPr lang="fr-FR" b="0" dirty="0" smtClean="0"/>
              <a:t> </a:t>
            </a:r>
            <a:r>
              <a:rPr lang="fr-FR" b="0" dirty="0" err="1" smtClean="0"/>
              <a:t>Treatment</a:t>
            </a:r>
            <a:endParaRPr lang="fr-FR" b="0" dirty="0" smtClean="0"/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fr-FR" b="0" dirty="0" err="1" smtClean="0"/>
              <a:t>Examples</a:t>
            </a:r>
            <a:r>
              <a:rPr lang="fr-FR" b="0" dirty="0" smtClean="0"/>
              <a:t> </a:t>
            </a:r>
            <a:r>
              <a:rPr lang="fr-FR" b="0" dirty="0" err="1" smtClean="0"/>
              <a:t>with</a:t>
            </a:r>
            <a:r>
              <a:rPr lang="fr-FR" b="0" dirty="0" smtClean="0"/>
              <a:t> </a:t>
            </a:r>
            <a:r>
              <a:rPr lang="fr-FR" b="0" dirty="0" err="1" smtClean="0"/>
              <a:t>OpenTURNS</a:t>
            </a:r>
            <a:r>
              <a:rPr lang="fr-FR" b="0" dirty="0" smtClean="0"/>
              <a:t> and URANIE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fr-FR" b="0" dirty="0" smtClean="0"/>
              <a:t>EDF – </a:t>
            </a:r>
            <a:r>
              <a:rPr lang="fr-FR" b="0" dirty="0" err="1" smtClean="0"/>
              <a:t>PhiMeca</a:t>
            </a:r>
            <a:r>
              <a:rPr lang="fr-FR" b="0" dirty="0" smtClean="0"/>
              <a:t> – </a:t>
            </a:r>
            <a:r>
              <a:rPr lang="fr-FR" b="0" dirty="0" smtClean="0"/>
              <a:t>IMACS -Airbus </a:t>
            </a:r>
            <a:r>
              <a:rPr lang="fr-FR" b="0" dirty="0" smtClean="0"/>
              <a:t>Group – CEA</a:t>
            </a:r>
          </a:p>
        </p:txBody>
      </p:sp>
      <p:sp>
        <p:nvSpPr>
          <p:cNvPr id="6148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714348" y="5500702"/>
            <a:ext cx="3778250" cy="428628"/>
          </a:xfrm>
        </p:spPr>
        <p:txBody>
          <a:bodyPr wrap="none"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err="1" smtClean="0">
                <a:cs typeface="Arial" charset="0"/>
              </a:rPr>
              <a:t>Prace</a:t>
            </a:r>
            <a:r>
              <a:rPr lang="fr-FR" sz="1200" b="0" dirty="0" smtClean="0">
                <a:cs typeface="Arial" charset="0"/>
              </a:rPr>
              <a:t> Advanced Training Center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fr-FR" sz="1200" b="0" dirty="0" smtClean="0">
                <a:cs typeface="Arial" charset="0"/>
              </a:rPr>
              <a:t>May </a:t>
            </a:r>
            <a:r>
              <a:rPr lang="fr-FR" sz="1200" b="0" dirty="0" smtClean="0">
                <a:cs typeface="Arial" charset="0"/>
              </a:rPr>
              <a:t>28</a:t>
            </a:r>
            <a:r>
              <a:rPr lang="fr-FR" sz="1200" b="0" baseline="30000" dirty="0" smtClean="0">
                <a:cs typeface="Arial" charset="0"/>
              </a:rPr>
              <a:t>th</a:t>
            </a:r>
            <a:r>
              <a:rPr lang="fr-FR" sz="1200" b="0" dirty="0" smtClean="0">
                <a:cs typeface="Arial" charset="0"/>
              </a:rPr>
              <a:t> 2015</a:t>
            </a:r>
            <a:endParaRPr lang="fr-FR" sz="1200" b="0" dirty="0" smtClean="0">
              <a:cs typeface="Arial" charset="0"/>
            </a:endParaRPr>
          </a:p>
        </p:txBody>
      </p:sp>
      <p:pic>
        <p:nvPicPr>
          <p:cNvPr id="5" name="Image 4" descr="Pr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714356"/>
            <a:ext cx="2590800" cy="1762125"/>
          </a:xfrm>
          <a:prstGeom prst="rect">
            <a:avLst/>
          </a:prstGeom>
        </p:spPr>
      </p:pic>
      <p:pic>
        <p:nvPicPr>
          <p:cNvPr id="6" name="Image 5" descr="logo_M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2928934"/>
            <a:ext cx="2428892" cy="218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(4/5)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Definition</a:t>
            </a:r>
            <a:r>
              <a:rPr lang="fr-FR" dirty="0" smtClean="0"/>
              <a:t> of the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</p:txBody>
      </p:sp>
      <p:pic>
        <p:nvPicPr>
          <p:cNvPr id="9" name="Image 8" descr="new_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285860"/>
            <a:ext cx="253968" cy="253968"/>
          </a:xfrm>
          <a:prstGeom prst="rect">
            <a:avLst/>
          </a:prstGeom>
        </p:spPr>
      </p:pic>
      <p:pic>
        <p:nvPicPr>
          <p:cNvPr id="10" name="Image 9" descr="eficas_interactive_schema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714488"/>
            <a:ext cx="7715304" cy="3584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(5/5)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</p:txBody>
      </p:sp>
      <p:pic>
        <p:nvPicPr>
          <p:cNvPr id="7" name="Image 6" descr="study_with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1643050"/>
            <a:ext cx="5286412" cy="445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(1/5)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 of the YACS module to </a:t>
            </a:r>
            <a:r>
              <a:rPr lang="fr-FR" dirty="0" err="1" smtClean="0"/>
              <a:t>define</a:t>
            </a:r>
            <a:r>
              <a:rPr lang="fr-FR" dirty="0" smtClean="0"/>
              <a:t> and </a:t>
            </a:r>
            <a:r>
              <a:rPr lang="fr-FR" dirty="0" err="1" smtClean="0"/>
              <a:t>run</a:t>
            </a:r>
            <a:r>
              <a:rPr lang="fr-FR" dirty="0" smtClean="0"/>
              <a:t> the computation </a:t>
            </a:r>
            <a:r>
              <a:rPr lang="fr-FR" dirty="0" err="1" smtClean="0"/>
              <a:t>schema</a:t>
            </a:r>
            <a:endParaRPr lang="fr-FR" dirty="0" smtClean="0"/>
          </a:p>
          <a:p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 smtClean="0"/>
              <a:t>schema</a:t>
            </a:r>
            <a:r>
              <a:rPr lang="fr-FR" dirty="0" smtClean="0"/>
              <a:t> for </a:t>
            </a:r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in </a:t>
            </a:r>
            <a:r>
              <a:rPr lang="fr-FR" dirty="0" err="1" smtClean="0"/>
              <a:t>Salome</a:t>
            </a:r>
            <a:r>
              <a:rPr lang="fr-FR" dirty="0" smtClean="0"/>
              <a:t>: SALOME_INSTALL_PATH/appli_V7_3_0/</a:t>
            </a:r>
            <a:r>
              <a:rPr lang="fr-FR" dirty="0" err="1" smtClean="0"/>
              <a:t>share</a:t>
            </a:r>
            <a:r>
              <a:rPr lang="fr-FR" dirty="0" smtClean="0"/>
              <a:t>/</a:t>
            </a:r>
            <a:r>
              <a:rPr lang="fr-FR" dirty="0" err="1" smtClean="0"/>
              <a:t>salome</a:t>
            </a:r>
            <a:r>
              <a:rPr lang="fr-FR" dirty="0" smtClean="0"/>
              <a:t>/</a:t>
            </a:r>
            <a:r>
              <a:rPr lang="fr-FR" dirty="0" err="1" smtClean="0"/>
              <a:t>openturns_samples</a:t>
            </a:r>
            <a:r>
              <a:rPr lang="fr-FR" dirty="0" smtClean="0"/>
              <a:t>/schema_pyscript.xml</a:t>
            </a:r>
          </a:p>
        </p:txBody>
      </p:sp>
      <p:pic>
        <p:nvPicPr>
          <p:cNvPr id="5" name="Image 4" descr="schema_pyscri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2643182"/>
            <a:ext cx="5649450" cy="2566234"/>
          </a:xfrm>
          <a:prstGeom prst="rect">
            <a:avLst/>
          </a:prstGeom>
        </p:spPr>
      </p:pic>
      <p:pic>
        <p:nvPicPr>
          <p:cNvPr id="6" name="Image 5" descr="ModuleYac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285860"/>
            <a:ext cx="28575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(2/5)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Initialization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1200" dirty="0" smtClean="0"/>
              <a:t>List of input variables</a:t>
            </a:r>
          </a:p>
          <a:p>
            <a:pPr algn="ctr">
              <a:buNone/>
            </a:pPr>
            <a:r>
              <a:rPr lang="fr-FR" sz="1200" dirty="0" smtClean="0"/>
              <a:t>List of output variables</a:t>
            </a:r>
          </a:p>
          <a:p>
            <a:pPr algn="ctr">
              <a:buNone/>
            </a:pPr>
            <a:r>
              <a:rPr lang="fr-FR" sz="1200" dirty="0" err="1" smtClean="0"/>
              <a:t>OpenTURNS</a:t>
            </a:r>
            <a:r>
              <a:rPr lang="fr-FR" sz="1200" dirty="0" smtClean="0"/>
              <a:t> script to </a:t>
            </a:r>
            <a:r>
              <a:rPr lang="fr-FR" sz="1200" dirty="0" err="1" smtClean="0"/>
              <a:t>run</a:t>
            </a:r>
            <a:endParaRPr lang="fr-FR" sz="1200" dirty="0" smtClean="0"/>
          </a:p>
        </p:txBody>
      </p:sp>
      <p:pic>
        <p:nvPicPr>
          <p:cNvPr id="6" name="Image 5" descr="schema_pyscript_i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8715436" cy="264218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42844" y="2000240"/>
            <a:ext cx="1571636" cy="121444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Ellipse 7"/>
          <p:cNvSpPr/>
          <p:nvPr/>
        </p:nvSpPr>
        <p:spPr>
          <a:xfrm>
            <a:off x="5357818" y="2285992"/>
            <a:ext cx="3571900" cy="18573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" name="Connecteur droit avec flèche 9"/>
          <p:cNvCxnSpPr>
            <a:stCxn id="7" idx="6"/>
            <a:endCxn id="8" idx="2"/>
          </p:cNvCxnSpPr>
          <p:nvPr/>
        </p:nvCxnSpPr>
        <p:spPr>
          <a:xfrm>
            <a:off x="1714480" y="2607463"/>
            <a:ext cx="3643338" cy="6072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29256" y="3143248"/>
            <a:ext cx="228601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500694" y="3429000"/>
            <a:ext cx="2214578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572132" y="3714752"/>
            <a:ext cx="2143140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chema_pyscript_exe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7715304" cy="5221250"/>
          </a:xfrm>
          <a:prstGeom prst="rect">
            <a:avLst/>
          </a:prstGeom>
        </p:spPr>
      </p:pic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(3/5)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>
          <a:xfrm>
            <a:off x="395289" y="1268413"/>
            <a:ext cx="4248150" cy="4857750"/>
          </a:xfrm>
        </p:spPr>
        <p:txBody>
          <a:bodyPr/>
          <a:lstStyle/>
          <a:p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endParaRPr lang="fr-FR" sz="1200" dirty="0" smtClean="0"/>
          </a:p>
          <a:p>
            <a:pPr>
              <a:buNone/>
            </a:pPr>
            <a:r>
              <a:rPr lang="fr-FR" sz="1200" dirty="0" err="1" smtClean="0"/>
              <a:t>Solver</a:t>
            </a:r>
            <a:r>
              <a:rPr lang="fr-FR" sz="1200" dirty="0" smtClean="0"/>
              <a:t> code </a:t>
            </a:r>
            <a:r>
              <a:rPr lang="fr-FR" sz="1200" dirty="0" err="1" smtClean="0"/>
              <a:t>defined</a:t>
            </a:r>
            <a:r>
              <a:rPr lang="fr-FR" sz="1200" dirty="0" smtClean="0"/>
              <a:t> as a Python script</a:t>
            </a:r>
          </a:p>
          <a:p>
            <a:pPr lvl="1"/>
            <a:r>
              <a:rPr lang="fr-FR" sz="1200" dirty="0" smtClean="0"/>
              <a:t>Can </a:t>
            </a:r>
            <a:r>
              <a:rPr lang="fr-FR" sz="1200" dirty="0" err="1" smtClean="0"/>
              <a:t>parse</a:t>
            </a:r>
            <a:r>
              <a:rPr lang="fr-FR" sz="1200" dirty="0" smtClean="0"/>
              <a:t> and replace values in files (</a:t>
            </a:r>
            <a:r>
              <a:rPr lang="fr-FR" sz="1200" dirty="0" err="1" smtClean="0"/>
              <a:t>openturns.coupling_tools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Can call an </a:t>
            </a:r>
            <a:r>
              <a:rPr lang="fr-FR" sz="1200" dirty="0" err="1" smtClean="0"/>
              <a:t>external</a:t>
            </a:r>
            <a:r>
              <a:rPr lang="fr-FR" sz="1200" dirty="0" smtClean="0"/>
              <a:t> command: </a:t>
            </a:r>
            <a:r>
              <a:rPr lang="fr-FR" sz="1200" dirty="0" err="1" smtClean="0"/>
              <a:t>os.system</a:t>
            </a:r>
            <a:r>
              <a:rPr lang="fr-FR" sz="1200" dirty="0" smtClean="0"/>
              <a:t>()</a:t>
            </a:r>
          </a:p>
        </p:txBody>
      </p:sp>
      <p:sp>
        <p:nvSpPr>
          <p:cNvPr id="7" name="Ellipse 6"/>
          <p:cNvSpPr/>
          <p:nvPr/>
        </p:nvSpPr>
        <p:spPr>
          <a:xfrm>
            <a:off x="2214546" y="4071942"/>
            <a:ext cx="1643074" cy="7858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Ellipse 7"/>
          <p:cNvSpPr/>
          <p:nvPr/>
        </p:nvSpPr>
        <p:spPr>
          <a:xfrm>
            <a:off x="5143504" y="1928802"/>
            <a:ext cx="3500462" cy="44291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" name="Connecteur droit avec flèche 9"/>
          <p:cNvCxnSpPr>
            <a:stCxn id="7" idx="6"/>
            <a:endCxn id="8" idx="2"/>
          </p:cNvCxnSpPr>
          <p:nvPr/>
        </p:nvCxnSpPr>
        <p:spPr>
          <a:xfrm flipV="1">
            <a:off x="3857620" y="4143380"/>
            <a:ext cx="1285884" cy="3214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286116" y="4572008"/>
            <a:ext cx="214314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chema_pyscript_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643050"/>
            <a:ext cx="8858312" cy="2526430"/>
          </a:xfrm>
          <a:prstGeom prst="rect">
            <a:avLst/>
          </a:prstGeom>
        </p:spPr>
      </p:pic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(4/5)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save</a:t>
            </a:r>
            <a:r>
              <a:rPr lang="fr-FR" dirty="0" smtClean="0"/>
              <a:t> or post-</a:t>
            </a:r>
            <a:r>
              <a:rPr lang="fr-FR" dirty="0" err="1" smtClean="0"/>
              <a:t>process</a:t>
            </a:r>
            <a:r>
              <a:rPr lang="fr-FR" dirty="0" smtClean="0"/>
              <a:t> the </a:t>
            </a:r>
            <a:r>
              <a:rPr lang="fr-FR" dirty="0" err="1" smtClean="0"/>
              <a:t>results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1200" dirty="0" smtClean="0"/>
              <a:t>File </a:t>
            </a:r>
            <a:r>
              <a:rPr lang="fr-FR" sz="1200" dirty="0" err="1" smtClean="0"/>
              <a:t>where</a:t>
            </a:r>
            <a:r>
              <a:rPr lang="fr-FR" sz="1200" dirty="0" smtClean="0"/>
              <a:t> the </a:t>
            </a:r>
            <a:r>
              <a:rPr lang="fr-FR" sz="1200" dirty="0" err="1" smtClean="0"/>
              <a:t>results</a:t>
            </a:r>
            <a:r>
              <a:rPr lang="fr-FR" sz="1200" dirty="0" smtClean="0"/>
              <a:t> are </a:t>
            </a:r>
            <a:r>
              <a:rPr lang="fr-FR" sz="1200" dirty="0" err="1" smtClean="0"/>
              <a:t>saved</a:t>
            </a:r>
            <a:endParaRPr lang="fr-FR" sz="1200" dirty="0" smtClean="0"/>
          </a:p>
        </p:txBody>
      </p:sp>
      <p:sp>
        <p:nvSpPr>
          <p:cNvPr id="7" name="Ellipse 6"/>
          <p:cNvSpPr/>
          <p:nvPr/>
        </p:nvSpPr>
        <p:spPr>
          <a:xfrm>
            <a:off x="3714744" y="2071678"/>
            <a:ext cx="1571636" cy="10001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Ellipse 7"/>
          <p:cNvSpPr/>
          <p:nvPr/>
        </p:nvSpPr>
        <p:spPr>
          <a:xfrm>
            <a:off x="5357818" y="2285992"/>
            <a:ext cx="3571900" cy="18573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" name="Connecteur droit avec flèche 9"/>
          <p:cNvCxnSpPr>
            <a:stCxn id="7" idx="4"/>
            <a:endCxn id="8" idx="2"/>
          </p:cNvCxnSpPr>
          <p:nvPr/>
        </p:nvCxnSpPr>
        <p:spPr>
          <a:xfrm rot="16200000" flipH="1">
            <a:off x="4857752" y="2714620"/>
            <a:ext cx="142876" cy="8572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786446" y="3643314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(5/5)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Activate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mode for the </a:t>
            </a:r>
            <a:r>
              <a:rPr lang="fr-FR" dirty="0" err="1" smtClean="0"/>
              <a:t>schema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Run</a:t>
            </a:r>
            <a:r>
              <a:rPr lang="fr-FR" dirty="0" smtClean="0"/>
              <a:t> the </a:t>
            </a:r>
            <a:r>
              <a:rPr lang="fr-FR" dirty="0" err="1" smtClean="0"/>
              <a:t>schema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</p:txBody>
      </p:sp>
      <p:pic>
        <p:nvPicPr>
          <p:cNvPr id="11" name="Image 10" descr="run_act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1214422"/>
            <a:ext cx="307744" cy="307744"/>
          </a:xfrm>
          <a:prstGeom prst="rect">
            <a:avLst/>
          </a:prstGeom>
        </p:spPr>
      </p:pic>
      <p:pic>
        <p:nvPicPr>
          <p:cNvPr id="13" name="Image 12" descr="suspend_resu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714488"/>
            <a:ext cx="253968" cy="253968"/>
          </a:xfrm>
          <a:prstGeom prst="rect">
            <a:avLst/>
          </a:prstGeom>
        </p:spPr>
      </p:pic>
      <p:pic>
        <p:nvPicPr>
          <p:cNvPr id="14" name="Image 13" descr="resul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2504083"/>
            <a:ext cx="7310326" cy="380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Integration</a:t>
            </a:r>
            <a:r>
              <a:rPr lang="fr-FR" cap="none" dirty="0" smtClean="0"/>
              <a:t> of a code for use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in </a:t>
            </a:r>
            <a:r>
              <a:rPr lang="fr-FR" cap="none" dirty="0" err="1" smtClean="0"/>
              <a:t>Salome</a:t>
            </a:r>
            <a:endParaRPr lang="fr-FR" cap="none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a </a:t>
            </a:r>
            <a:r>
              <a:rPr lang="fr-FR" dirty="0" err="1" smtClean="0"/>
              <a:t>Salome</a:t>
            </a:r>
            <a:r>
              <a:rPr lang="fr-FR" dirty="0" smtClean="0"/>
              <a:t> component </a:t>
            </a:r>
            <a:r>
              <a:rPr lang="fr-FR" dirty="0" err="1" smtClean="0"/>
              <a:t>instead</a:t>
            </a:r>
            <a:r>
              <a:rPr lang="fr-FR" dirty="0" smtClean="0"/>
              <a:t> of an </a:t>
            </a:r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wrapper</a:t>
            </a:r>
            <a:endParaRPr lang="fr-FR" dirty="0" smtClean="0"/>
          </a:p>
          <a:p>
            <a:r>
              <a:rPr lang="fr-FR" dirty="0" err="1" smtClean="0"/>
              <a:t>Implementation</a:t>
            </a:r>
            <a:r>
              <a:rPr lang="fr-FR" dirty="0" smtClean="0"/>
              <a:t> of the component in C++ or Python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/>
            <a:r>
              <a:rPr lang="fr-FR" dirty="0" err="1" smtClean="0"/>
              <a:t>Ability</a:t>
            </a:r>
            <a:r>
              <a:rPr lang="fr-FR" dirty="0" smtClean="0"/>
              <a:t> to </a:t>
            </a: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parametric</a:t>
            </a:r>
            <a:r>
              <a:rPr lang="fr-FR" dirty="0" smtClean="0"/>
              <a:t> computations</a:t>
            </a:r>
          </a:p>
          <a:p>
            <a:pPr lvl="1"/>
            <a:r>
              <a:rPr lang="fr-FR" dirty="0" err="1" smtClean="0"/>
              <a:t>Ability</a:t>
            </a:r>
            <a:r>
              <a:rPr lang="fr-FR" dirty="0" smtClean="0"/>
              <a:t> to </a:t>
            </a:r>
            <a:r>
              <a:rPr lang="fr-FR" dirty="0" err="1" smtClean="0"/>
              <a:t>publish</a:t>
            </a:r>
            <a:r>
              <a:rPr lang="fr-FR" dirty="0" smtClean="0"/>
              <a:t> a </a:t>
            </a:r>
            <a:r>
              <a:rPr lang="fr-FR" dirty="0" err="1" smtClean="0"/>
              <a:t>study</a:t>
            </a:r>
            <a:r>
              <a:rPr lang="fr-FR" dirty="0" smtClean="0"/>
              <a:t> case in </a:t>
            </a:r>
            <a:r>
              <a:rPr lang="fr-FR" dirty="0" err="1" smtClean="0"/>
              <a:t>Salome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r>
              <a:rPr lang="fr-FR" dirty="0" err="1" smtClean="0"/>
              <a:t>Salome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(YACSGEN) to </a:t>
            </a:r>
            <a:r>
              <a:rPr lang="fr-FR" dirty="0" err="1" smtClean="0"/>
              <a:t>facilitate</a:t>
            </a:r>
            <a:r>
              <a:rPr lang="fr-FR" dirty="0" smtClean="0"/>
              <a:t> the </a:t>
            </a:r>
            <a:r>
              <a:rPr lang="fr-FR" dirty="0" err="1" smtClean="0"/>
              <a:t>creation</a:t>
            </a:r>
            <a:r>
              <a:rPr lang="fr-FR" dirty="0" smtClean="0"/>
              <a:t> of </a:t>
            </a:r>
            <a:r>
              <a:rPr lang="fr-FR" dirty="0" err="1" smtClean="0"/>
              <a:t>Salome</a:t>
            </a:r>
            <a:r>
              <a:rPr lang="fr-FR" dirty="0" smtClean="0"/>
              <a:t> components</a:t>
            </a:r>
          </a:p>
          <a:p>
            <a:pPr lvl="1"/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example</a:t>
            </a:r>
            <a:r>
              <a:rPr lang="fr-FR" dirty="0" smtClean="0"/>
              <a:t> script </a:t>
            </a:r>
            <a:r>
              <a:rPr lang="fr-FR" dirty="0" smtClean="0"/>
              <a:t>SALOME_INSTALL_PATH/appli_V7_6_0/</a:t>
            </a:r>
            <a:r>
              <a:rPr lang="fr-FR" dirty="0" err="1" smtClean="0"/>
              <a:t>share</a:t>
            </a:r>
            <a:r>
              <a:rPr lang="fr-FR" dirty="0" smtClean="0"/>
              <a:t>/</a:t>
            </a:r>
            <a:r>
              <a:rPr lang="fr-FR" dirty="0" err="1" smtClean="0"/>
              <a:t>salome</a:t>
            </a:r>
            <a:r>
              <a:rPr lang="fr-FR" dirty="0" smtClean="0"/>
              <a:t>/</a:t>
            </a:r>
            <a:r>
              <a:rPr lang="fr-FR" dirty="0" err="1" smtClean="0"/>
              <a:t>resources</a:t>
            </a:r>
            <a:r>
              <a:rPr lang="fr-FR" dirty="0" smtClean="0"/>
              <a:t>/</a:t>
            </a:r>
            <a:r>
              <a:rPr lang="fr-FR" dirty="0" err="1" smtClean="0"/>
              <a:t>genericsolver</a:t>
            </a:r>
            <a:r>
              <a:rPr lang="fr-FR" dirty="0" smtClean="0"/>
              <a:t>/yacsgen_example.py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OpenTURNS</a:t>
            </a:r>
            <a:r>
              <a:rPr lang="fr-FR" dirty="0" smtClean="0"/>
              <a:t> module documentation, section « </a:t>
            </a:r>
            <a:r>
              <a:rPr lang="fr-FR" dirty="0" err="1" smtClean="0"/>
              <a:t>Integration</a:t>
            </a:r>
            <a:r>
              <a:rPr lang="fr-FR" dirty="0" smtClean="0"/>
              <a:t> Guide »</a:t>
            </a:r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YACS module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smtClean="0"/>
              <a:t>Distribution and future </a:t>
            </a:r>
            <a:r>
              <a:rPr lang="fr-FR" cap="none" dirty="0" err="1" smtClean="0"/>
              <a:t>evolutions</a:t>
            </a:r>
            <a:endParaRPr lang="fr-FR" cap="none" dirty="0" smtClean="0"/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dirty="0" smtClean="0"/>
              <a:t>Distribution of SALOME + </a:t>
            </a:r>
            <a:r>
              <a:rPr lang="fr-FR" sz="1600" dirty="0" err="1" smtClean="0"/>
              <a:t>OpenTURNS</a:t>
            </a:r>
            <a:r>
              <a:rPr lang="fr-FR" sz="1600" dirty="0" smtClean="0"/>
              <a:t> </a:t>
            </a:r>
            <a:r>
              <a:rPr lang="fr-FR" sz="1600" dirty="0" err="1" smtClean="0"/>
              <a:t>platform</a:t>
            </a:r>
            <a:endParaRPr lang="fr-FR" sz="1600" dirty="0" smtClean="0"/>
          </a:p>
          <a:p>
            <a:pPr lvl="1"/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YACS </a:t>
            </a:r>
            <a:r>
              <a:rPr lang="fr-FR" dirty="0" err="1" smtClean="0"/>
              <a:t>since</a:t>
            </a:r>
            <a:r>
              <a:rPr lang="fr-FR" dirty="0" smtClean="0"/>
              <a:t> SALOME 5.1.5 (</a:t>
            </a:r>
            <a:r>
              <a:rPr lang="fr-FR" dirty="0" err="1" smtClean="0"/>
              <a:t>December</a:t>
            </a:r>
            <a:r>
              <a:rPr lang="fr-FR" dirty="0" smtClean="0"/>
              <a:t> 2010)</a:t>
            </a:r>
          </a:p>
          <a:p>
            <a:pPr lvl="1"/>
            <a:r>
              <a:rPr lang="fr-FR" dirty="0" smtClean="0"/>
              <a:t>LGPL </a:t>
            </a:r>
            <a:r>
              <a:rPr lang="fr-FR" dirty="0" err="1" smtClean="0"/>
              <a:t>license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 (SALOME + </a:t>
            </a:r>
            <a:r>
              <a:rPr lang="fr-FR" dirty="0" err="1" smtClean="0"/>
              <a:t>OpenTURNS</a:t>
            </a:r>
            <a:r>
              <a:rPr lang="fr-FR" dirty="0" smtClean="0"/>
              <a:t> + OPENTURNS module)</a:t>
            </a:r>
          </a:p>
          <a:p>
            <a:pPr lvl="1"/>
            <a:r>
              <a:rPr lang="fr-FR" dirty="0" smtClean="0"/>
              <a:t>SALOME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yet</a:t>
            </a:r>
            <a:r>
              <a:rPr lang="fr-FR" dirty="0" smtClean="0"/>
              <a:t> on </a:t>
            </a:r>
            <a:r>
              <a:rPr lang="fr-FR" dirty="0" smtClean="0">
                <a:hlinkClick r:id="rId2"/>
              </a:rPr>
              <a:t>http://www.salome-platform.org</a:t>
            </a:r>
            <a:endParaRPr lang="fr-FR" dirty="0" smtClean="0"/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Salome</a:t>
            </a:r>
            <a:r>
              <a:rPr lang="fr-FR" dirty="0" smtClean="0"/>
              <a:t>-</a:t>
            </a:r>
            <a:r>
              <a:rPr lang="fr-FR" dirty="0" err="1" smtClean="0"/>
              <a:t>Meca</a:t>
            </a:r>
            <a:r>
              <a:rPr lang="fr-FR" dirty="0" smtClean="0"/>
              <a:t> (</a:t>
            </a:r>
            <a:r>
              <a:rPr lang="fr-FR" dirty="0" smtClean="0">
                <a:hlinkClick r:id="rId3"/>
              </a:rPr>
              <a:t>http://www.code-aster.org/astersalome</a:t>
            </a:r>
            <a:r>
              <a:rPr lang="fr-FR" dirty="0" smtClean="0"/>
              <a:t>)</a:t>
            </a:r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dirty="0" err="1" smtClean="0"/>
              <a:t>Improvements</a:t>
            </a:r>
            <a:r>
              <a:rPr lang="fr-FR" sz="1600" dirty="0" smtClean="0"/>
              <a:t> to come</a:t>
            </a:r>
          </a:p>
          <a:p>
            <a:pPr lvl="1"/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follow</a:t>
            </a:r>
            <a:r>
              <a:rPr lang="fr-FR" dirty="0" smtClean="0"/>
              <a:t>-up</a:t>
            </a:r>
          </a:p>
          <a:p>
            <a:pPr lvl="1"/>
            <a:r>
              <a:rPr lang="fr-FR" dirty="0" err="1" smtClean="0"/>
              <a:t>Enable</a:t>
            </a:r>
            <a:r>
              <a:rPr lang="fr-FR" dirty="0" smtClean="0"/>
              <a:t> the distribution of MPI </a:t>
            </a:r>
            <a:r>
              <a:rPr lang="fr-FR" dirty="0" err="1" smtClean="0"/>
              <a:t>parallel</a:t>
            </a:r>
            <a:r>
              <a:rPr lang="fr-FR" dirty="0" smtClean="0"/>
              <a:t> codes</a:t>
            </a:r>
          </a:p>
          <a:p>
            <a:pPr lvl="1"/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tolerance</a:t>
            </a:r>
            <a:r>
              <a:rPr lang="fr-FR" dirty="0" smtClean="0"/>
              <a:t>, </a:t>
            </a:r>
            <a:r>
              <a:rPr lang="fr-FR" dirty="0" err="1" smtClean="0"/>
              <a:t>resume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crash</a:t>
            </a:r>
          </a:p>
          <a:p>
            <a:pPr lvl="1"/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batch managers</a:t>
            </a:r>
          </a:p>
          <a:p>
            <a:pPr lvl="2"/>
            <a:r>
              <a:rPr lang="fr-FR" dirty="0" smtClean="0"/>
              <a:t>Job </a:t>
            </a:r>
            <a:r>
              <a:rPr lang="fr-FR" dirty="0" err="1" smtClean="0"/>
              <a:t>sizing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on cluster </a:t>
            </a:r>
            <a:r>
              <a:rPr lang="fr-FR" dirty="0" err="1" smtClean="0"/>
              <a:t>workload</a:t>
            </a:r>
            <a:endParaRPr lang="fr-FR" dirty="0" smtClean="0"/>
          </a:p>
          <a:p>
            <a:pPr lvl="2"/>
            <a:r>
              <a:rPr lang="fr-FR" dirty="0" err="1" smtClean="0"/>
              <a:t>Dynamic</a:t>
            </a:r>
            <a:r>
              <a:rPr lang="fr-FR" dirty="0" smtClean="0"/>
              <a:t> adaptation </a:t>
            </a:r>
            <a:r>
              <a:rPr lang="fr-FR" dirty="0" err="1" smtClean="0"/>
              <a:t>depending</a:t>
            </a:r>
            <a:r>
              <a:rPr lang="fr-FR" dirty="0" smtClean="0"/>
              <a:t> on cluster </a:t>
            </a:r>
            <a:r>
              <a:rPr lang="fr-FR" dirty="0" err="1" smtClean="0"/>
              <a:t>workload</a:t>
            </a:r>
            <a:endParaRPr lang="fr-FR" dirty="0" smtClean="0"/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Paravis</a:t>
            </a:r>
            <a:r>
              <a:rPr lang="fr-FR" dirty="0" smtClean="0"/>
              <a:t> for more </a:t>
            </a:r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 smtClean="0"/>
              <a:t>possibilities</a:t>
            </a:r>
            <a:endParaRPr lang="fr-FR" dirty="0" smtClean="0"/>
          </a:p>
          <a:p>
            <a:pPr lvl="2"/>
            <a:r>
              <a:rPr lang="fr-FR" dirty="0" err="1" smtClean="0"/>
              <a:t>Graphics</a:t>
            </a:r>
            <a:r>
              <a:rPr lang="fr-FR" dirty="0" smtClean="0"/>
              <a:t> (</a:t>
            </a:r>
            <a:r>
              <a:rPr lang="fr-FR" dirty="0" err="1" smtClean="0"/>
              <a:t>Boxplot</a:t>
            </a:r>
            <a:r>
              <a:rPr lang="fr-FR" dirty="0" smtClean="0"/>
              <a:t>, etc.)</a:t>
            </a:r>
          </a:p>
          <a:p>
            <a:pPr lvl="2"/>
            <a:r>
              <a:rPr lang="fr-FR" dirty="0" err="1" smtClean="0"/>
              <a:t>Visualization</a:t>
            </a:r>
            <a:r>
              <a:rPr lang="fr-FR" dirty="0" smtClean="0"/>
              <a:t> of </a:t>
            </a:r>
            <a:r>
              <a:rPr lang="fr-FR" dirty="0" err="1" smtClean="0"/>
              <a:t>fields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uncertainties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922338"/>
            <a:ext cx="8353425" cy="850900"/>
          </a:xfrm>
        </p:spPr>
        <p:txBody>
          <a:bodyPr/>
          <a:lstStyle/>
          <a:p>
            <a:r>
              <a:rPr lang="fr-FR" cap="none" dirty="0" smtClean="0"/>
              <a:t>OUTLINE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AutoNum type="arabicPeriod"/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OpenTURNS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usage in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Salome</a:t>
            </a:r>
            <a:endParaRPr lang="fr-FR" cap="non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58775" lvl="1">
              <a:spcBef>
                <a:spcPct val="0"/>
              </a:spcBef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Presentation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of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Salome</a:t>
            </a:r>
            <a:endParaRPr lang="fr-FR" cap="non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58775" lvl="1">
              <a:spcBef>
                <a:spcPct val="0"/>
              </a:spcBef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OpenTURNS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Salome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platform</a:t>
            </a:r>
            <a:endParaRPr lang="fr-FR" cap="non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58775" lvl="1">
              <a:spcBef>
                <a:spcPct val="0"/>
              </a:spcBef>
            </a:pP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Documentation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OpenTURNS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module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graphical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interface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YACS to call a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solver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code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defined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as a Python script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of a code for a usage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OpenTURNS</a:t>
            </a: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 in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Salome</a:t>
            </a:r>
            <a:endParaRPr lang="fr-FR" cap="non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58775" lvl="1">
              <a:spcBef>
                <a:spcPct val="0"/>
              </a:spcBef>
            </a:pPr>
            <a:r>
              <a:rPr lang="fr-FR" cap="none" dirty="0" smtClean="0">
                <a:solidFill>
                  <a:schemeClr val="bg1">
                    <a:lumMod val="85000"/>
                  </a:schemeClr>
                </a:solidFill>
              </a:rPr>
              <a:t>Distribution and future </a:t>
            </a:r>
            <a:r>
              <a:rPr lang="fr-FR" cap="none" dirty="0" err="1" smtClean="0">
                <a:solidFill>
                  <a:schemeClr val="bg1">
                    <a:lumMod val="85000"/>
                  </a:schemeClr>
                </a:solidFill>
              </a:rPr>
              <a:t>evolutions</a:t>
            </a:r>
            <a:endParaRPr lang="fr-FR" cap="none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charset="0"/>
              <a:buAutoNum type="arabicPeriod"/>
            </a:pPr>
            <a:r>
              <a:rPr lang="fr-FR" cap="none" dirty="0" smtClean="0"/>
              <a:t>High Performance </a:t>
            </a:r>
            <a:r>
              <a:rPr lang="fr-FR" cap="none" dirty="0" err="1" smtClean="0"/>
              <a:t>Computing</a:t>
            </a:r>
            <a:r>
              <a:rPr lang="fr-FR" cap="none" dirty="0" smtClean="0"/>
              <a:t> (HPC)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in </a:t>
            </a:r>
            <a:r>
              <a:rPr lang="fr-FR" cap="none" dirty="0" err="1" smtClean="0"/>
              <a:t>Salome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smtClean="0"/>
              <a:t>HPC-</a:t>
            </a:r>
            <a:r>
              <a:rPr lang="fr-FR" cap="none" dirty="0" err="1" smtClean="0"/>
              <a:t>related</a:t>
            </a:r>
            <a:r>
              <a:rPr lang="fr-FR" cap="none" dirty="0" smtClean="0"/>
              <a:t> issues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for </a:t>
            </a:r>
            <a:r>
              <a:rPr lang="fr-FR" cap="none" dirty="0" err="1" smtClean="0"/>
              <a:t>distributed</a:t>
            </a:r>
            <a:r>
              <a:rPr lang="fr-FR" cap="none" dirty="0" smtClean="0"/>
              <a:t> computation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922338"/>
            <a:ext cx="8353425" cy="850900"/>
          </a:xfrm>
        </p:spPr>
        <p:txBody>
          <a:bodyPr/>
          <a:lstStyle/>
          <a:p>
            <a:r>
              <a:rPr lang="fr-FR" cap="none" dirty="0" smtClean="0"/>
              <a:t>OUTLINE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AutoNum type="arabicPeriod"/>
            </a:pPr>
            <a:r>
              <a:rPr lang="fr-FR" cap="none" dirty="0" err="1" smtClean="0"/>
              <a:t>OpenTURNS</a:t>
            </a:r>
            <a:r>
              <a:rPr lang="fr-FR" cap="none" dirty="0" smtClean="0"/>
              <a:t> usage in </a:t>
            </a:r>
            <a:r>
              <a:rPr lang="fr-FR" cap="none" dirty="0" err="1" smtClean="0"/>
              <a:t>Salome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Presentation</a:t>
            </a:r>
            <a:r>
              <a:rPr lang="fr-FR" cap="none" dirty="0" smtClean="0"/>
              <a:t> of </a:t>
            </a:r>
            <a:r>
              <a:rPr lang="fr-FR" cap="none" dirty="0" err="1" smtClean="0"/>
              <a:t>Salome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integration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</a:t>
            </a:r>
            <a:r>
              <a:rPr lang="fr-FR" cap="none" dirty="0" err="1" smtClean="0"/>
              <a:t>platform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smtClean="0"/>
              <a:t>Documentation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Integration</a:t>
            </a:r>
            <a:r>
              <a:rPr lang="fr-FR" cap="none" dirty="0" smtClean="0"/>
              <a:t> of a code for a usage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in </a:t>
            </a:r>
            <a:r>
              <a:rPr lang="fr-FR" cap="none" dirty="0" err="1" smtClean="0"/>
              <a:t>Salome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smtClean="0"/>
              <a:t>Distribution and future </a:t>
            </a:r>
            <a:r>
              <a:rPr lang="fr-FR" cap="none" dirty="0" err="1" smtClean="0"/>
              <a:t>evolutions</a:t>
            </a:r>
            <a:endParaRPr lang="fr-FR" cap="none" dirty="0" smtClean="0"/>
          </a:p>
          <a:p>
            <a:pPr>
              <a:buFont typeface="Arial" charset="0"/>
              <a:buAutoNum type="arabicPeriod"/>
            </a:pPr>
            <a:r>
              <a:rPr lang="fr-FR" cap="none" dirty="0" smtClean="0"/>
              <a:t>High Performance </a:t>
            </a:r>
            <a:r>
              <a:rPr lang="fr-FR" cap="none" dirty="0" err="1" smtClean="0"/>
              <a:t>Computing</a:t>
            </a:r>
            <a:r>
              <a:rPr lang="fr-FR" cap="none" dirty="0" smtClean="0"/>
              <a:t> (HPC)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in </a:t>
            </a:r>
            <a:r>
              <a:rPr lang="fr-FR" cap="none" dirty="0" err="1" smtClean="0"/>
              <a:t>Salome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smtClean="0"/>
              <a:t>HPC-</a:t>
            </a:r>
            <a:r>
              <a:rPr lang="fr-FR" cap="none" dirty="0" err="1" smtClean="0"/>
              <a:t>related</a:t>
            </a:r>
            <a:r>
              <a:rPr lang="fr-FR" cap="none" dirty="0" smtClean="0"/>
              <a:t> issues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for </a:t>
            </a:r>
            <a:r>
              <a:rPr lang="fr-FR" cap="none" dirty="0" err="1" smtClean="0"/>
              <a:t>distributed</a:t>
            </a:r>
            <a:r>
              <a:rPr lang="fr-FR" cap="none" dirty="0" smtClean="0"/>
              <a:t> computation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</a:t>
            </a:r>
          </a:p>
          <a:p>
            <a:pPr marL="358775" lvl="1">
              <a:spcBef>
                <a:spcPct val="0"/>
              </a:spcBef>
            </a:pPr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76802" name="Rectangle 1026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smtClean="0"/>
              <a:t>HPC-</a:t>
            </a:r>
            <a:r>
              <a:rPr lang="fr-FR" cap="none" dirty="0" err="1" smtClean="0"/>
              <a:t>related</a:t>
            </a:r>
            <a:r>
              <a:rPr lang="fr-FR" cap="none" dirty="0" smtClean="0"/>
              <a:t> issues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</p:txBody>
      </p:sp>
      <p:sp>
        <p:nvSpPr>
          <p:cNvPr id="76803" name="Rectangle 1027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OpenTURNS is a « perfect » target for High Performance Computing (HPC)</a:t>
            </a:r>
          </a:p>
          <a:p>
            <a:pPr lvl="1"/>
            <a:r>
              <a:rPr lang="fr-FR" smtClean="0"/>
              <a:t>In general, execution of a large number of independent computations (algorithms like Monte Carlo)</a:t>
            </a:r>
          </a:p>
          <a:p>
            <a:pPr lvl="1"/>
            <a:r>
              <a:rPr lang="fr-FR" smtClean="0"/>
              <a:t>« Black box » interface with the computation code</a:t>
            </a:r>
          </a:p>
          <a:p>
            <a:pPr lvl="1"/>
            <a:endParaRPr lang="fr-FR" smtClean="0"/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Computation time of OpenTURNS algorithms generally very small compared to the calls to the solver code</a:t>
            </a:r>
          </a:p>
          <a:p>
            <a:pPr lvl="1"/>
            <a:r>
              <a:rPr lang="fr-FR" smtClean="0"/>
              <a:t>Multi-threaded algorithms (in shared memory)</a:t>
            </a:r>
          </a:p>
          <a:p>
            <a:pPr lvl="1"/>
            <a:r>
              <a:rPr lang="fr-FR" smtClean="0"/>
              <a:t>Distributed calls to the solver code</a:t>
            </a:r>
          </a:p>
          <a:p>
            <a:pPr lvl="1"/>
            <a:endParaRPr lang="fr-FR" smtClean="0"/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But…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smtClean="0"/>
              <a:t>HPC-</a:t>
            </a:r>
            <a:r>
              <a:rPr lang="fr-FR" cap="none" dirty="0" err="1" smtClean="0"/>
              <a:t>related</a:t>
            </a:r>
            <a:r>
              <a:rPr lang="fr-FR" cap="none" dirty="0" smtClean="0"/>
              <a:t> issues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(2)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OpenTURNS is supposed to deal with all the hardware / software combinations</a:t>
            </a:r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lang="fr-FR" sz="1600" smtClean="0"/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The usage of distributed resources is very dependent on the context:</a:t>
            </a:r>
          </a:p>
          <a:p>
            <a:pPr lvl="1"/>
            <a:r>
              <a:rPr lang="fr-FR" smtClean="0"/>
              <a:t>Use of a cluster (homogeneous, centralized) / a grid (heterogeneous, decentralized)?</a:t>
            </a:r>
          </a:p>
          <a:p>
            <a:pPr lvl="1"/>
            <a:r>
              <a:rPr lang="fr-FR" smtClean="0"/>
              <a:t>Communication protocol with the cluster?</a:t>
            </a:r>
          </a:p>
          <a:p>
            <a:pPr lvl="1"/>
            <a:r>
              <a:rPr lang="fr-FR" smtClean="0"/>
              <a:t>Which batch / grid manager?</a:t>
            </a:r>
          </a:p>
          <a:p>
            <a:pPr lvl="1"/>
            <a:r>
              <a:rPr lang="fr-FR" smtClean="0"/>
              <a:t>Can we install softwares on the cluster?</a:t>
            </a:r>
          </a:p>
          <a:p>
            <a:pPr lvl="1"/>
            <a:r>
              <a:rPr lang="fr-FR" smtClean="0"/>
              <a:t>Global / local (by node) filesystem?</a:t>
            </a:r>
          </a:p>
          <a:p>
            <a:pPr lvl="1"/>
            <a:r>
              <a:rPr lang="fr-FR" smtClean="0"/>
              <a:t>Execution of OpenTURNS script on the client workstation / on the cluster?</a:t>
            </a:r>
          </a:p>
          <a:p>
            <a:pPr lvl="1"/>
            <a:r>
              <a:rPr lang="fr-FR" smtClean="0"/>
              <a:t>Which middleware for the distribution on the cluster?</a:t>
            </a:r>
          </a:p>
          <a:p>
            <a:pPr lvl="1"/>
            <a:r>
              <a:rPr lang="fr-FR" smtClean="0"/>
              <a:t>Size of input and output files of the solver code?</a:t>
            </a:r>
          </a:p>
          <a:p>
            <a:pPr lvl="1"/>
            <a:endParaRPr lang="fr-FR" smtClean="0"/>
          </a:p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No unique solution adapted to all contexts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for </a:t>
            </a:r>
            <a:r>
              <a:rPr lang="fr-FR" cap="none" dirty="0" err="1" smtClean="0"/>
              <a:t>distributed</a:t>
            </a:r>
            <a:r>
              <a:rPr lang="fr-FR" cap="none" dirty="0" smtClean="0"/>
              <a:t> computation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endParaRPr lang="fr-FR" cap="none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advantage</a:t>
            </a:r>
            <a:r>
              <a:rPr lang="fr-FR" dirty="0" smtClean="0"/>
              <a:t> of </a:t>
            </a:r>
            <a:r>
              <a:rPr lang="fr-FR" dirty="0" err="1" smtClean="0"/>
              <a:t>Salome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r>
              <a:rPr lang="fr-FR" dirty="0" smtClean="0"/>
              <a:t>Computation distribution (YACS </a:t>
            </a:r>
            <a:r>
              <a:rPr lang="fr-FR" dirty="0" err="1" smtClean="0"/>
              <a:t>supervisor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Launch</a:t>
            </a:r>
            <a:r>
              <a:rPr lang="fr-FR" dirty="0" smtClean="0"/>
              <a:t> and monitor </a:t>
            </a:r>
            <a:r>
              <a:rPr lang="fr-FR" dirty="0" err="1" smtClean="0"/>
              <a:t>remote</a:t>
            </a:r>
            <a:r>
              <a:rPr lang="fr-FR" dirty="0" smtClean="0"/>
              <a:t> computations, </a:t>
            </a:r>
            <a:r>
              <a:rPr lang="fr-FR" dirty="0" err="1" smtClean="0"/>
              <a:t>typically</a:t>
            </a:r>
            <a:r>
              <a:rPr lang="fr-FR" dirty="0" smtClean="0"/>
              <a:t> on clusters (</a:t>
            </a:r>
            <a:r>
              <a:rPr lang="fr-FR" dirty="0" err="1" smtClean="0"/>
              <a:t>JobManager</a:t>
            </a:r>
            <a:r>
              <a:rPr lang="fr-FR" dirty="0" smtClean="0"/>
              <a:t> module)</a:t>
            </a:r>
          </a:p>
          <a:p>
            <a:pPr lvl="2"/>
            <a:r>
              <a:rPr lang="fr-FR" dirty="0" smtClean="0"/>
              <a:t>Manage the communication </a:t>
            </a:r>
            <a:r>
              <a:rPr lang="fr-FR" dirty="0" err="1" smtClean="0"/>
              <a:t>with</a:t>
            </a:r>
            <a:r>
              <a:rPr lang="fr-FR" dirty="0" smtClean="0"/>
              <a:t> the cluster (SSH or RSH)</a:t>
            </a:r>
          </a:p>
          <a:p>
            <a:pPr lvl="2"/>
            <a:r>
              <a:rPr lang="fr-FR" dirty="0" smtClean="0"/>
              <a:t>Manage the file </a:t>
            </a:r>
            <a:r>
              <a:rPr lang="fr-FR" dirty="0" err="1" smtClean="0"/>
              <a:t>transfer</a:t>
            </a:r>
            <a:endParaRPr lang="fr-FR" dirty="0" smtClean="0"/>
          </a:p>
          <a:p>
            <a:pPr lvl="2"/>
            <a:r>
              <a:rPr lang="fr-FR" dirty="0" err="1" smtClean="0"/>
              <a:t>Submission</a:t>
            </a:r>
            <a:r>
              <a:rPr lang="fr-FR" dirty="0" smtClean="0"/>
              <a:t> and monitoring of jobs</a:t>
            </a:r>
          </a:p>
          <a:p>
            <a:pPr lvl="2"/>
            <a:r>
              <a:rPr lang="fr-FR" dirty="0" smtClean="0"/>
              <a:t>Abstraction of the batch managers (LSF, PBS, </a:t>
            </a:r>
            <a:r>
              <a:rPr lang="fr-FR" dirty="0" err="1" smtClean="0"/>
              <a:t>Slurm</a:t>
            </a:r>
            <a:r>
              <a:rPr lang="fr-FR" dirty="0" smtClean="0"/>
              <a:t>, SGE, </a:t>
            </a:r>
            <a:r>
              <a:rPr lang="fr-FR" dirty="0" err="1" smtClean="0"/>
              <a:t>LoadLeveler</a:t>
            </a:r>
            <a:r>
              <a:rPr lang="fr-FR" dirty="0" smtClean="0"/>
              <a:t>, OAR)</a:t>
            </a:r>
          </a:p>
          <a:p>
            <a:pPr lvl="2"/>
            <a:r>
              <a:rPr lang="fr-FR" dirty="0" err="1" smtClean="0"/>
              <a:t>Possibility</a:t>
            </a:r>
            <a:r>
              <a:rPr lang="fr-FR" dirty="0" smtClean="0"/>
              <a:t> to use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protocols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nodes</a:t>
            </a:r>
            <a:r>
              <a:rPr lang="fr-FR" dirty="0" smtClean="0"/>
              <a:t> (SSH, </a:t>
            </a:r>
            <a:r>
              <a:rPr lang="fr-FR" dirty="0" err="1" smtClean="0"/>
              <a:t>srun</a:t>
            </a:r>
            <a:r>
              <a:rPr lang="fr-FR" dirty="0" smtClean="0"/>
              <a:t>, </a:t>
            </a:r>
            <a:r>
              <a:rPr lang="fr-FR" dirty="0" err="1" smtClean="0"/>
              <a:t>pbsdsh</a:t>
            </a:r>
            <a:r>
              <a:rPr lang="fr-FR" dirty="0" smtClean="0"/>
              <a:t>, …)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lvl="1"/>
            <a:r>
              <a:rPr lang="fr-FR" dirty="0" err="1" smtClean="0"/>
              <a:t>Execution</a:t>
            </a:r>
            <a:r>
              <a:rPr lang="fr-FR" dirty="0" smtClean="0"/>
              <a:t> of the </a:t>
            </a:r>
            <a:r>
              <a:rPr lang="fr-FR" dirty="0" err="1" smtClean="0"/>
              <a:t>schema</a:t>
            </a:r>
            <a:r>
              <a:rPr lang="fr-FR" dirty="0" smtClean="0"/>
              <a:t> on the cluster as a unique job</a:t>
            </a:r>
          </a:p>
          <a:p>
            <a:pPr lvl="1"/>
            <a:r>
              <a:rPr lang="fr-FR" dirty="0" err="1" smtClean="0"/>
              <a:t>Requires</a:t>
            </a:r>
            <a:r>
              <a:rPr lang="fr-FR" dirty="0" smtClean="0"/>
              <a:t> the installation on the cluster of </a:t>
            </a:r>
            <a:r>
              <a:rPr lang="fr-FR" dirty="0" err="1" smtClean="0"/>
              <a:t>Salome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including</a:t>
            </a:r>
            <a:r>
              <a:rPr lang="fr-FR" dirty="0" smtClean="0"/>
              <a:t> </a:t>
            </a:r>
            <a:r>
              <a:rPr lang="fr-FR" dirty="0" err="1" smtClean="0"/>
              <a:t>OpenTURNS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(1/2)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Define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</p:txBody>
      </p:sp>
      <p:pic>
        <p:nvPicPr>
          <p:cNvPr id="6" name="Image 5" descr="eficas_batch_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8715436" cy="4087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(2/2)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Launch</a:t>
            </a:r>
            <a:r>
              <a:rPr lang="fr-FR" dirty="0" smtClean="0"/>
              <a:t> job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JobManager</a:t>
            </a:r>
            <a:r>
              <a:rPr lang="fr-FR" dirty="0" smtClean="0"/>
              <a:t> module</a:t>
            </a:r>
          </a:p>
        </p:txBody>
      </p:sp>
      <p:pic>
        <p:nvPicPr>
          <p:cNvPr id="7" name="Image 6" descr="job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1285860"/>
            <a:ext cx="276244" cy="276244"/>
          </a:xfrm>
          <a:prstGeom prst="rect">
            <a:avLst/>
          </a:prstGeom>
        </p:spPr>
      </p:pic>
      <p:pic>
        <p:nvPicPr>
          <p:cNvPr id="8" name="Image 7" descr="jobmanager_laun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1571612"/>
            <a:ext cx="6376624" cy="4778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chema_pyscript_lo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00174"/>
            <a:ext cx="8858312" cy="2656306"/>
          </a:xfrm>
          <a:prstGeom prst="rect">
            <a:avLst/>
          </a:prstGeom>
        </p:spPr>
      </p:pic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(1/3)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parallel</a:t>
            </a:r>
            <a:r>
              <a:rPr lang="fr-FR" dirty="0" smtClean="0"/>
              <a:t> computations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1200" dirty="0" err="1" smtClean="0"/>
              <a:t>Number</a:t>
            </a:r>
            <a:r>
              <a:rPr lang="fr-FR" sz="1200" dirty="0" smtClean="0"/>
              <a:t> of </a:t>
            </a:r>
            <a:r>
              <a:rPr lang="fr-FR" sz="1200" dirty="0" err="1" smtClean="0"/>
              <a:t>parallel</a:t>
            </a:r>
            <a:r>
              <a:rPr lang="fr-FR" sz="1200" dirty="0" smtClean="0"/>
              <a:t> computation branches</a:t>
            </a:r>
          </a:p>
        </p:txBody>
      </p:sp>
      <p:sp>
        <p:nvSpPr>
          <p:cNvPr id="7" name="Ellipse 6"/>
          <p:cNvSpPr/>
          <p:nvPr/>
        </p:nvSpPr>
        <p:spPr>
          <a:xfrm>
            <a:off x="1928794" y="2000240"/>
            <a:ext cx="1643074" cy="121444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Ellipse 7"/>
          <p:cNvSpPr/>
          <p:nvPr/>
        </p:nvSpPr>
        <p:spPr>
          <a:xfrm>
            <a:off x="5357818" y="1928802"/>
            <a:ext cx="3571900" cy="20002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" name="Connecteur droit avec flèche 9"/>
          <p:cNvCxnSpPr>
            <a:stCxn id="7" idx="6"/>
            <a:endCxn id="8" idx="2"/>
          </p:cNvCxnSpPr>
          <p:nvPr/>
        </p:nvCxnSpPr>
        <p:spPr>
          <a:xfrm>
            <a:off x="3571868" y="2607463"/>
            <a:ext cx="1785950" cy="3214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 flipH="1" flipV="1">
            <a:off x="4822033" y="2893215"/>
            <a:ext cx="235745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yacs_schema_exec_m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643050"/>
            <a:ext cx="8858312" cy="2675540"/>
          </a:xfrm>
          <a:prstGeom prst="rect">
            <a:avLst/>
          </a:prstGeom>
        </p:spPr>
      </p:pic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(2/3)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Computation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mode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1200" dirty="0" err="1" smtClean="0"/>
              <a:t>Execution</a:t>
            </a:r>
            <a:r>
              <a:rPr lang="fr-FR" sz="1200" dirty="0" smtClean="0"/>
              <a:t> mode: « </a:t>
            </a:r>
            <a:r>
              <a:rPr lang="fr-FR" sz="1200" dirty="0" err="1" smtClean="0"/>
              <a:t>Remote</a:t>
            </a:r>
            <a:r>
              <a:rPr lang="fr-FR" sz="1200" dirty="0" smtClean="0"/>
              <a:t> »</a:t>
            </a:r>
          </a:p>
          <a:p>
            <a:pPr algn="ctr">
              <a:buNone/>
            </a:pPr>
            <a:r>
              <a:rPr lang="fr-FR" sz="1200" dirty="0" err="1" smtClean="0"/>
              <a:t>Execution</a:t>
            </a:r>
            <a:r>
              <a:rPr lang="fr-FR" sz="1200" dirty="0" smtClean="0"/>
              <a:t> container: « </a:t>
            </a:r>
            <a:r>
              <a:rPr lang="fr-FR" sz="1200" dirty="0" err="1" smtClean="0"/>
              <a:t>DistribContainer</a:t>
            </a:r>
            <a:r>
              <a:rPr lang="fr-FR" sz="1200" dirty="0" smtClean="0"/>
              <a:t> »</a:t>
            </a:r>
          </a:p>
        </p:txBody>
      </p:sp>
      <p:sp>
        <p:nvSpPr>
          <p:cNvPr id="7" name="Ellipse 6"/>
          <p:cNvSpPr/>
          <p:nvPr/>
        </p:nvSpPr>
        <p:spPr>
          <a:xfrm>
            <a:off x="1785918" y="3571876"/>
            <a:ext cx="1643074" cy="7858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8" name="Ellipse 7"/>
          <p:cNvSpPr/>
          <p:nvPr/>
        </p:nvSpPr>
        <p:spPr>
          <a:xfrm>
            <a:off x="5357818" y="1643050"/>
            <a:ext cx="3571900" cy="264320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0" name="Connecteur droit avec flèche 9"/>
          <p:cNvCxnSpPr>
            <a:stCxn id="7" idx="6"/>
            <a:endCxn id="8" idx="2"/>
          </p:cNvCxnSpPr>
          <p:nvPr/>
        </p:nvCxnSpPr>
        <p:spPr>
          <a:xfrm flipV="1">
            <a:off x="3428992" y="2964653"/>
            <a:ext cx="1928826" cy="10001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500694" y="2214554"/>
            <a:ext cx="2571768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5715008" y="2714620"/>
            <a:ext cx="242889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YACS to call a </a:t>
            </a:r>
            <a:r>
              <a:rPr lang="fr-FR" cap="none" dirty="0" err="1" smtClean="0"/>
              <a:t>solver</a:t>
            </a:r>
            <a:r>
              <a:rPr lang="fr-FR" cap="none" dirty="0" smtClean="0"/>
              <a:t> code </a:t>
            </a:r>
            <a:r>
              <a:rPr lang="fr-FR" cap="none" dirty="0" err="1" smtClean="0"/>
              <a:t>defined</a:t>
            </a:r>
            <a:r>
              <a:rPr lang="fr-FR" cap="none" dirty="0" smtClean="0"/>
              <a:t> as a Python script: </a:t>
            </a:r>
            <a:r>
              <a:rPr lang="fr-FR" cap="none" dirty="0" err="1" smtClean="0"/>
              <a:t>Launch</a:t>
            </a:r>
            <a:r>
              <a:rPr lang="fr-FR" cap="none" dirty="0" smtClean="0"/>
              <a:t> </a:t>
            </a:r>
            <a:r>
              <a:rPr lang="fr-FR" cap="none" dirty="0" err="1" smtClean="0"/>
              <a:t>remote</a:t>
            </a:r>
            <a:r>
              <a:rPr lang="fr-FR" cap="none" dirty="0" smtClean="0"/>
              <a:t> computations (3/3)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of a new job and 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JobManager</a:t>
            </a:r>
            <a:r>
              <a:rPr lang="fr-FR" dirty="0" smtClean="0"/>
              <a:t> module</a:t>
            </a:r>
          </a:p>
        </p:txBody>
      </p:sp>
      <p:pic>
        <p:nvPicPr>
          <p:cNvPr id="7" name="Image 6" descr="job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1285860"/>
            <a:ext cx="276244" cy="276244"/>
          </a:xfrm>
          <a:prstGeom prst="rect">
            <a:avLst/>
          </a:prstGeom>
        </p:spPr>
      </p:pic>
      <p:pic>
        <p:nvPicPr>
          <p:cNvPr id="8" name="Image 7" descr="jobmanager_laun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1571612"/>
            <a:ext cx="6376624" cy="4778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395289" y="1268413"/>
            <a:ext cx="6748480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dirty="0" smtClean="0"/>
              <a:t>Thermal </a:t>
            </a:r>
            <a:r>
              <a:rPr lang="fr-FR" sz="1600" dirty="0" err="1" smtClean="0"/>
              <a:t>evacuation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residual</a:t>
            </a:r>
            <a:r>
              <a:rPr lang="fr-FR" sz="1600" dirty="0" smtClean="0"/>
              <a:t> power</a:t>
            </a:r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Uncertainty</a:t>
            </a:r>
            <a:r>
              <a:rPr lang="fr-FR" dirty="0" smtClean="0"/>
              <a:t> computation and variable </a:t>
            </a:r>
            <a:r>
              <a:rPr lang="fr-FR" dirty="0" err="1" smtClean="0"/>
              <a:t>ranking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4 </a:t>
            </a:r>
            <a:r>
              <a:rPr lang="fr-FR" dirty="0" err="1" smtClean="0"/>
              <a:t>uncertain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) on the thermal </a:t>
            </a:r>
            <a:r>
              <a:rPr lang="fr-FR" dirty="0" err="1" smtClean="0"/>
              <a:t>evacuation</a:t>
            </a:r>
            <a:r>
              <a:rPr lang="fr-FR" dirty="0" smtClean="0"/>
              <a:t> of </a:t>
            </a:r>
            <a:r>
              <a:rPr lang="fr-FR" dirty="0" err="1" smtClean="0"/>
              <a:t>residual</a:t>
            </a:r>
            <a:r>
              <a:rPr lang="fr-FR" dirty="0" smtClean="0"/>
              <a:t> power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reactor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in a </a:t>
            </a:r>
            <a:r>
              <a:rPr lang="fr-FR" dirty="0" err="1" smtClean="0"/>
              <a:t>Gen</a:t>
            </a:r>
            <a:r>
              <a:rPr lang="fr-FR" dirty="0" smtClean="0"/>
              <a:t> IV sodium-</a:t>
            </a:r>
            <a:r>
              <a:rPr lang="fr-FR" dirty="0" err="1" smtClean="0"/>
              <a:t>cooled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reactor</a:t>
            </a:r>
            <a:endParaRPr lang="fr-FR" dirty="0" smtClean="0"/>
          </a:p>
          <a:p>
            <a:pPr lvl="1">
              <a:buFont typeface="Wingdings" pitchFamily="2" charset="2"/>
              <a:buChar char=""/>
            </a:pPr>
            <a:endParaRPr lang="fr-FR" dirty="0" smtClean="0"/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Solver</a:t>
            </a:r>
            <a:r>
              <a:rPr lang="fr-FR" dirty="0" smtClean="0"/>
              <a:t>: SYRTHES (code for thermal conduction / radiation)</a:t>
            </a:r>
          </a:p>
          <a:p>
            <a:pPr lvl="1">
              <a:buFont typeface="Wingdings" pitchFamily="2" charset="2"/>
              <a:buChar char=""/>
            </a:pPr>
            <a:endParaRPr lang="fr-FR" dirty="0" smtClean="0"/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Elementary</a:t>
            </a:r>
            <a:r>
              <a:rPr lang="fr-FR" dirty="0" smtClean="0"/>
              <a:t> </a:t>
            </a:r>
            <a:r>
              <a:rPr lang="fr-FR" dirty="0" err="1" smtClean="0"/>
              <a:t>calculation</a:t>
            </a:r>
            <a:r>
              <a:rPr lang="fr-FR" dirty="0" smtClean="0"/>
              <a:t>: </a:t>
            </a:r>
            <a:r>
              <a:rPr lang="fr-FR" dirty="0" err="1" smtClean="0"/>
              <a:t>Mesh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10500 </a:t>
            </a:r>
            <a:r>
              <a:rPr lang="fr-FR" dirty="0" err="1" smtClean="0"/>
              <a:t>elements</a:t>
            </a:r>
            <a:r>
              <a:rPr lang="fr-FR" dirty="0" smtClean="0"/>
              <a:t>. Convergence </a:t>
            </a:r>
            <a:r>
              <a:rPr lang="fr-FR" dirty="0" err="1" smtClean="0"/>
              <a:t>reached</a:t>
            </a:r>
            <a:r>
              <a:rPr lang="fr-FR" dirty="0" smtClean="0"/>
              <a:t> in about 20 seconds on a </a:t>
            </a:r>
            <a:r>
              <a:rPr lang="fr-FR" dirty="0" err="1" smtClean="0"/>
              <a:t>workstation</a:t>
            </a:r>
            <a:r>
              <a:rPr lang="fr-FR" dirty="0" smtClean="0"/>
              <a:t> (one processor </a:t>
            </a:r>
            <a:r>
              <a:rPr lang="fr-FR" dirty="0" err="1" smtClean="0"/>
              <a:t>only</a:t>
            </a:r>
            <a:r>
              <a:rPr lang="fr-FR" dirty="0" smtClean="0"/>
              <a:t>, the </a:t>
            </a:r>
            <a:r>
              <a:rPr lang="fr-FR" dirty="0" err="1" smtClean="0"/>
              <a:t>elementary</a:t>
            </a:r>
            <a:r>
              <a:rPr lang="fr-FR" dirty="0" smtClean="0"/>
              <a:t> case </a:t>
            </a:r>
            <a:r>
              <a:rPr lang="fr-FR" dirty="0" err="1" smtClean="0"/>
              <a:t>being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)</a:t>
            </a:r>
          </a:p>
          <a:p>
            <a:pPr lvl="1">
              <a:buFont typeface="Wingdings" pitchFamily="2" charset="2"/>
              <a:buChar char=""/>
            </a:pPr>
            <a:endParaRPr lang="fr-FR" dirty="0" smtClean="0"/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: 5000 to 10000 </a:t>
            </a:r>
            <a:r>
              <a:rPr lang="fr-FR" dirty="0" err="1" smtClean="0"/>
              <a:t>elementary</a:t>
            </a:r>
            <a:r>
              <a:rPr lang="fr-FR" dirty="0" smtClean="0"/>
              <a:t> </a:t>
            </a:r>
            <a:r>
              <a:rPr lang="fr-FR" dirty="0" err="1" smtClean="0"/>
              <a:t>calculations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 about 50 CPU </a:t>
            </a:r>
            <a:r>
              <a:rPr lang="fr-FR" dirty="0" err="1" smtClean="0">
                <a:sym typeface="Wingdings" pitchFamily="2" charset="2"/>
              </a:rPr>
              <a:t>hours</a:t>
            </a:r>
            <a:endParaRPr lang="fr-FR" dirty="0" smtClean="0">
              <a:sym typeface="Wingdings" pitchFamily="2" charset="2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pic>
        <p:nvPicPr>
          <p:cNvPr id="91140" name="Picture 3" descr="eps0p5_T700"/>
          <p:cNvPicPr>
            <a:picLocks noChangeAspect="1" noChangeArrowheads="1"/>
          </p:cNvPicPr>
          <p:nvPr/>
        </p:nvPicPr>
        <p:blipFill>
          <a:blip r:embed="rId2" cstate="print"/>
          <a:srcRect l="33026" r="30861"/>
          <a:stretch>
            <a:fillRect/>
          </a:stretch>
        </p:blipFill>
        <p:spPr bwMode="auto">
          <a:xfrm>
            <a:off x="7467600" y="914400"/>
            <a:ext cx="14954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ZoneTexte 5"/>
          <p:cNvSpPr txBox="1">
            <a:spLocks noChangeArrowheads="1"/>
          </p:cNvSpPr>
          <p:nvPr/>
        </p:nvSpPr>
        <p:spPr bwMode="auto">
          <a:xfrm>
            <a:off x="7110413" y="2200275"/>
            <a:ext cx="1500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400" b="1">
                <a:solidFill>
                  <a:srgbClr val="C00000"/>
                </a:solidFill>
              </a:rPr>
              <a:t>Temperature field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 (2)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395289" y="1268413"/>
            <a:ext cx="5819785" cy="4732355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dirty="0" smtClean="0"/>
              <a:t>HA/LL </a:t>
            </a:r>
            <a:r>
              <a:rPr lang="fr-FR" sz="1600" dirty="0" err="1" smtClean="0"/>
              <a:t>waste</a:t>
            </a:r>
            <a:r>
              <a:rPr lang="fr-FR" sz="1600" dirty="0" smtClean="0"/>
              <a:t> </a:t>
            </a:r>
            <a:r>
              <a:rPr lang="fr-FR" sz="1600" dirty="0" err="1" smtClean="0"/>
              <a:t>storage</a:t>
            </a:r>
            <a:endParaRPr lang="fr-FR" sz="1600" dirty="0" smtClean="0"/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Uncertainty</a:t>
            </a:r>
            <a:r>
              <a:rPr lang="fr-FR" dirty="0" smtClean="0"/>
              <a:t> propagation for the </a:t>
            </a:r>
            <a:r>
              <a:rPr lang="fr-FR" dirty="0" err="1" smtClean="0"/>
              <a:t>calculation</a:t>
            </a:r>
            <a:r>
              <a:rPr lang="fr-FR" dirty="0" smtClean="0"/>
              <a:t> of thermal </a:t>
            </a:r>
            <a:r>
              <a:rPr lang="fr-FR" dirty="0" err="1" smtClean="0"/>
              <a:t>sizing</a:t>
            </a:r>
            <a:r>
              <a:rPr lang="fr-FR" dirty="0" smtClean="0"/>
              <a:t> for the </a:t>
            </a:r>
            <a:r>
              <a:rPr lang="fr-FR" dirty="0" err="1" smtClean="0"/>
              <a:t>storage</a:t>
            </a:r>
            <a:r>
              <a:rPr lang="fr-FR" dirty="0" smtClean="0"/>
              <a:t> of </a:t>
            </a:r>
            <a:r>
              <a:rPr lang="fr-FR" dirty="0" err="1" smtClean="0"/>
              <a:t>high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and long life </a:t>
            </a:r>
            <a:r>
              <a:rPr lang="fr-FR" dirty="0" err="1" smtClean="0"/>
              <a:t>nuclear</a:t>
            </a:r>
            <a:r>
              <a:rPr lang="fr-FR" dirty="0" smtClean="0"/>
              <a:t> </a:t>
            </a:r>
            <a:r>
              <a:rPr lang="fr-FR" dirty="0" err="1" smtClean="0"/>
              <a:t>waste</a:t>
            </a:r>
            <a:endParaRPr lang="fr-FR" dirty="0" smtClean="0"/>
          </a:p>
          <a:p>
            <a:pPr lvl="1">
              <a:buFont typeface="Wingdings" pitchFamily="2" charset="2"/>
              <a:buChar char=""/>
            </a:pPr>
            <a:endParaRPr lang="fr-FR" dirty="0" smtClean="0"/>
          </a:p>
          <a:p>
            <a:pPr lvl="1">
              <a:buFont typeface="Wingdings" pitchFamily="2" charset="2"/>
              <a:buChar char=""/>
            </a:pPr>
            <a:r>
              <a:rPr lang="fr-FR" dirty="0" err="1" smtClean="0"/>
              <a:t>Solver</a:t>
            </a:r>
            <a:r>
              <a:rPr lang="fr-FR" dirty="0" smtClean="0"/>
              <a:t>: SYRTHES</a:t>
            </a:r>
          </a:p>
          <a:p>
            <a:pPr lvl="1">
              <a:buFont typeface="Wingdings" pitchFamily="2" charset="2"/>
              <a:buChar char=""/>
            </a:pPr>
            <a:endParaRPr lang="fr-FR" dirty="0" smtClean="0"/>
          </a:p>
          <a:p>
            <a:pPr lvl="1">
              <a:buFont typeface="Wingdings" pitchFamily="2" charset="2"/>
              <a:buChar char=""/>
            </a:pPr>
            <a:r>
              <a:rPr lang="en-US" dirty="0" smtClean="0"/>
              <a:t>Elementary calculation: 10 minutes on 8 cores on a workstation (parallelization in shared memory)</a:t>
            </a:r>
          </a:p>
          <a:p>
            <a:pPr lvl="1">
              <a:buFont typeface="Wingdings" pitchFamily="2" charset="2"/>
              <a:buChar char=""/>
            </a:pPr>
            <a:endParaRPr lang="en-US" dirty="0" smtClean="0"/>
          </a:p>
          <a:p>
            <a:pPr lvl="1">
              <a:buFont typeface="Wingdings" pitchFamily="2" charset="2"/>
              <a:buChar char=""/>
            </a:pPr>
            <a:r>
              <a:rPr lang="en-US" dirty="0" err="1" smtClean="0"/>
              <a:t>OpenTURNS</a:t>
            </a:r>
            <a:r>
              <a:rPr lang="en-US" dirty="0" smtClean="0"/>
              <a:t> calculation: 6000 elementary calculations </a:t>
            </a:r>
            <a:r>
              <a:rPr lang="fr-FR" dirty="0" smtClean="0">
                <a:sym typeface="Wingdings" pitchFamily="2" charset="2"/>
              </a:rPr>
              <a:t></a:t>
            </a:r>
            <a:r>
              <a:rPr lang="en-US" dirty="0" smtClean="0"/>
              <a:t> about 8000 CPU hours (jobs of 512 elementary calculations on 32 nodes)</a:t>
            </a:r>
          </a:p>
          <a:p>
            <a:pPr lvl="1">
              <a:buFont typeface="Wingdings" pitchFamily="2" charset="2"/>
              <a:buChar char=""/>
            </a:pPr>
            <a:endParaRPr lang="en-US" dirty="0" smtClean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pic>
        <p:nvPicPr>
          <p:cNvPr id="92164" name="Picture 4" descr="C:\Documents and Settings\barate-ren\Bureau\syrthes_hav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143116"/>
            <a:ext cx="3200400" cy="1398588"/>
          </a:xfrm>
          <a:prstGeom prst="rect">
            <a:avLst/>
          </a:prstGeom>
          <a:noFill/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500694" y="3571876"/>
            <a:ext cx="317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400" dirty="0" err="1">
                <a:solidFill>
                  <a:schemeClr val="folHlink"/>
                </a:solidFill>
              </a:rPr>
              <a:t>Temperature</a:t>
            </a:r>
            <a:r>
              <a:rPr lang="fr-FR" sz="1400" dirty="0">
                <a:solidFill>
                  <a:schemeClr val="folHlink"/>
                </a:solidFill>
              </a:rPr>
              <a:t> </a:t>
            </a:r>
            <a:r>
              <a:rPr lang="fr-FR" sz="1400" dirty="0" err="1">
                <a:solidFill>
                  <a:schemeClr val="folHlink"/>
                </a:solidFill>
              </a:rPr>
              <a:t>field</a:t>
            </a:r>
            <a:r>
              <a:rPr lang="fr-FR" sz="1400" dirty="0">
                <a:solidFill>
                  <a:schemeClr val="folHlink"/>
                </a:solidFill>
              </a:rPr>
              <a:t> </a:t>
            </a:r>
            <a:r>
              <a:rPr lang="fr-FR" sz="1400" dirty="0" err="1">
                <a:solidFill>
                  <a:schemeClr val="folHlink"/>
                </a:solidFill>
              </a:rPr>
              <a:t>after</a:t>
            </a:r>
            <a:r>
              <a:rPr lang="fr-FR" sz="1400" dirty="0">
                <a:solidFill>
                  <a:schemeClr val="folHlink"/>
                </a:solidFill>
              </a:rPr>
              <a:t> </a:t>
            </a:r>
            <a:r>
              <a:rPr lang="fr-FR" sz="1400" dirty="0" err="1">
                <a:solidFill>
                  <a:schemeClr val="folHlink"/>
                </a:solidFill>
              </a:rPr>
              <a:t>several</a:t>
            </a:r>
            <a:r>
              <a:rPr lang="fr-FR" sz="1400" dirty="0">
                <a:solidFill>
                  <a:schemeClr val="folHlink"/>
                </a:solidFill>
              </a:rPr>
              <a:t> </a:t>
            </a:r>
            <a:r>
              <a:rPr lang="fr-FR" sz="1400" dirty="0" err="1">
                <a:solidFill>
                  <a:schemeClr val="folHlink"/>
                </a:solidFill>
              </a:rPr>
              <a:t>years</a:t>
            </a:r>
            <a:r>
              <a:rPr lang="fr-FR" sz="1400" dirty="0">
                <a:solidFill>
                  <a:schemeClr val="folHlink"/>
                </a:solidFill>
              </a:rPr>
              <a:t> in </a:t>
            </a:r>
            <a:r>
              <a:rPr lang="fr-FR" sz="1400" dirty="0" err="1">
                <a:solidFill>
                  <a:schemeClr val="folHlink"/>
                </a:solidFill>
              </a:rPr>
              <a:t>geological</a:t>
            </a:r>
            <a:r>
              <a:rPr lang="fr-FR" sz="1400" dirty="0">
                <a:solidFill>
                  <a:schemeClr val="folHlink"/>
                </a:solidFill>
              </a:rPr>
              <a:t> </a:t>
            </a:r>
            <a:r>
              <a:rPr lang="fr-FR" sz="1400" dirty="0" err="1">
                <a:solidFill>
                  <a:schemeClr val="folHlink"/>
                </a:solidFill>
              </a:rPr>
              <a:t>storage</a:t>
            </a:r>
            <a:endParaRPr lang="fr-FR" sz="1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Presentation</a:t>
            </a:r>
            <a:r>
              <a:rPr lang="fr-FR" cap="none" dirty="0" smtClean="0"/>
              <a:t> of </a:t>
            </a:r>
            <a:r>
              <a:rPr lang="fr-FR" cap="none" dirty="0" err="1" smtClean="0"/>
              <a:t>Salome</a:t>
            </a:r>
            <a:endParaRPr lang="fr-FR" cap="none" dirty="0" smtClean="0"/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smtClean="0"/>
              <a:t>Integration platform for scientific computation codes</a:t>
            </a:r>
          </a:p>
          <a:p>
            <a:pPr lvl="1"/>
            <a:r>
              <a:rPr lang="fr-FR" smtClean="0"/>
              <a:t>Provides modules for geometry modelling, meshing and visualization</a:t>
            </a:r>
          </a:p>
          <a:p>
            <a:pPr lvl="1"/>
            <a:r>
              <a:rPr lang="fr-FR" smtClean="0"/>
              <a:t>Allows the creation and execution of a complete study in a single platform</a:t>
            </a:r>
          </a:p>
          <a:p>
            <a:pPr lvl="1"/>
            <a:r>
              <a:rPr lang="fr-FR" smtClean="0"/>
              <a:t>Allows the standardization and interoperability of computation codes (data exchange model)</a:t>
            </a:r>
          </a:p>
          <a:p>
            <a:pPr lvl="1"/>
            <a:r>
              <a:rPr lang="fr-FR" smtClean="0"/>
              <a:t>Distributed platform (based on CORBA)</a:t>
            </a:r>
          </a:p>
          <a:p>
            <a:pPr lvl="1"/>
            <a:r>
              <a:rPr lang="fr-FR" smtClean="0"/>
              <a:t>Open Source (LGPL)</a:t>
            </a:r>
          </a:p>
          <a:p>
            <a:pPr lvl="1"/>
            <a:r>
              <a:rPr lang="fr-FR" smtClean="0"/>
              <a:t>EDF, CEA and OpenCascade partnership</a:t>
            </a:r>
          </a:p>
          <a:p>
            <a:pPr lvl="1"/>
            <a:r>
              <a:rPr lang="fr-FR" smtClean="0">
                <a:hlinkClick r:id="rId2"/>
              </a:rPr>
              <a:t>http://www.salome-platform.org</a:t>
            </a:r>
            <a:endParaRPr lang="fr-FR" smtClean="0"/>
          </a:p>
          <a:p>
            <a:pPr lvl="1"/>
            <a:endParaRPr lang="fr-FR" smtClean="0"/>
          </a:p>
        </p:txBody>
      </p:sp>
      <p:pic>
        <p:nvPicPr>
          <p:cNvPr id="84996" name="Picture 4" descr="C:\Documents and Settings\barate-ren\Bureau\sal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124200"/>
            <a:ext cx="4270375" cy="3146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 (3)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Seismic resistance with Salome-</a:t>
            </a:r>
            <a:r>
              <a:rPr lang="en-US" dirty="0" err="1" smtClean="0"/>
              <a:t>Meca</a:t>
            </a:r>
            <a:r>
              <a:rPr lang="en-US" dirty="0" smtClean="0"/>
              <a:t>: SMART Benchmark</a:t>
            </a:r>
            <a:endParaRPr lang="fr-FR" dirty="0" smtClean="0"/>
          </a:p>
          <a:p>
            <a:pPr lvl="1"/>
            <a:r>
              <a:rPr lang="fr-FR" dirty="0" err="1" smtClean="0"/>
              <a:t>Fragility</a:t>
            </a:r>
            <a:r>
              <a:rPr lang="fr-FR" dirty="0" smtClean="0"/>
              <a:t> </a:t>
            </a:r>
            <a:r>
              <a:rPr lang="fr-FR" dirty="0" err="1" smtClean="0"/>
              <a:t>curves</a:t>
            </a:r>
            <a:r>
              <a:rPr lang="fr-FR" dirty="0" smtClean="0"/>
              <a:t> in the </a:t>
            </a:r>
            <a:r>
              <a:rPr lang="fr-FR" dirty="0" err="1" smtClean="0"/>
              <a:t>framework</a:t>
            </a:r>
            <a:r>
              <a:rPr lang="fr-FR" dirty="0" smtClean="0"/>
              <a:t> of the SMART 2008 benchmark (CEA-EDF)</a:t>
            </a:r>
          </a:p>
          <a:p>
            <a:pPr lvl="1"/>
            <a:r>
              <a:rPr lang="fr-FR" dirty="0" smtClean="0"/>
              <a:t>FE </a:t>
            </a:r>
            <a:r>
              <a:rPr lang="fr-FR" dirty="0" err="1" smtClean="0"/>
              <a:t>solver</a:t>
            </a:r>
            <a:r>
              <a:rPr lang="fr-FR" dirty="0" smtClean="0"/>
              <a:t>: </a:t>
            </a:r>
            <a:r>
              <a:rPr lang="fr-FR" dirty="0" err="1" smtClean="0"/>
              <a:t>Code_Aster</a:t>
            </a:r>
            <a:r>
              <a:rPr lang="fr-FR" dirty="0" smtClean="0"/>
              <a:t> (structural </a:t>
            </a:r>
            <a:r>
              <a:rPr lang="fr-FR" dirty="0" err="1" smtClean="0"/>
              <a:t>mechanics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Variable of </a:t>
            </a:r>
            <a:r>
              <a:rPr lang="fr-FR" dirty="0" err="1" smtClean="0"/>
              <a:t>interest</a:t>
            </a:r>
            <a:r>
              <a:rPr lang="fr-FR" dirty="0" smtClean="0"/>
              <a:t>: Drift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levels</a:t>
            </a:r>
            <a:endParaRPr lang="fr-FR" dirty="0" smtClean="0"/>
          </a:p>
          <a:p>
            <a:pPr lvl="2"/>
            <a:r>
              <a:rPr lang="fr-FR" dirty="0" err="1" smtClean="0"/>
              <a:t>Two</a:t>
            </a:r>
            <a:r>
              <a:rPr lang="fr-FR" dirty="0" smtClean="0"/>
              <a:t> damage </a:t>
            </a:r>
            <a:r>
              <a:rPr lang="fr-FR" dirty="0" err="1" smtClean="0"/>
              <a:t>categories</a:t>
            </a:r>
            <a:r>
              <a:rPr lang="fr-FR" dirty="0" smtClean="0"/>
              <a:t> (3mm and 6mm)</a:t>
            </a:r>
          </a:p>
          <a:p>
            <a:pPr lvl="1"/>
            <a:r>
              <a:rPr lang="fr-FR" dirty="0" err="1" smtClean="0"/>
              <a:t>Uncertainty</a:t>
            </a:r>
            <a:r>
              <a:rPr lang="fr-FR" dirty="0" smtClean="0"/>
              <a:t> </a:t>
            </a:r>
            <a:r>
              <a:rPr lang="fr-FR" dirty="0" err="1" smtClean="0"/>
              <a:t>modelling</a:t>
            </a:r>
            <a:endParaRPr lang="fr-FR" dirty="0" smtClean="0"/>
          </a:p>
          <a:p>
            <a:pPr lvl="2"/>
            <a:r>
              <a:rPr lang="fr-FR" dirty="0" smtClean="0"/>
              <a:t>50 </a:t>
            </a:r>
            <a:r>
              <a:rPr lang="fr-FR" dirty="0" err="1" smtClean="0"/>
              <a:t>accelerograms</a:t>
            </a:r>
            <a:endParaRPr lang="fr-FR" dirty="0" smtClean="0"/>
          </a:p>
          <a:p>
            <a:pPr lvl="2"/>
            <a:r>
              <a:rPr lang="fr-FR" dirty="0" smtClean="0"/>
              <a:t>3 </a:t>
            </a:r>
            <a:r>
              <a:rPr lang="fr-FR" dirty="0" err="1" smtClean="0"/>
              <a:t>uncertain</a:t>
            </a:r>
            <a:r>
              <a:rPr lang="fr-FR" dirty="0" smtClean="0"/>
              <a:t> model </a:t>
            </a:r>
            <a:r>
              <a:rPr lang="fr-FR" dirty="0" err="1" smtClean="0"/>
              <a:t>parameters</a:t>
            </a:r>
            <a:endParaRPr lang="fr-FR" dirty="0" smtClean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038600"/>
            <a:ext cx="228600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1562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962400"/>
            <a:ext cx="2438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84213" y="5791200"/>
            <a:ext cx="20558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Concrete model used in</a:t>
            </a:r>
          </a:p>
          <a:p>
            <a:r>
              <a:rPr lang="fr-FR" sz="1400">
                <a:solidFill>
                  <a:schemeClr val="folHlink"/>
                </a:solidFill>
              </a:rPr>
              <a:t>SMART benchmark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687763" y="5791200"/>
            <a:ext cx="12874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Mesh used by</a:t>
            </a:r>
          </a:p>
          <a:p>
            <a:r>
              <a:rPr lang="fr-FR" sz="1400">
                <a:solidFill>
                  <a:schemeClr val="folHlink"/>
                </a:solidFill>
              </a:rPr>
              <a:t>Code_Aster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578600" y="6019800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folHlink"/>
                </a:solidFill>
              </a:rPr>
              <a:t>Fragility curves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Examples</a:t>
            </a:r>
            <a:r>
              <a:rPr lang="fr-FR" cap="none" dirty="0" smtClean="0"/>
              <a:t> of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studies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HPC (4)</a:t>
            </a:r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Seismic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Salome</a:t>
            </a:r>
            <a:r>
              <a:rPr lang="fr-FR" dirty="0" smtClean="0"/>
              <a:t>-</a:t>
            </a:r>
            <a:r>
              <a:rPr lang="fr-FR" dirty="0" err="1" smtClean="0"/>
              <a:t>Meca</a:t>
            </a:r>
            <a:r>
              <a:rPr lang="fr-FR" dirty="0" smtClean="0"/>
              <a:t>: Real application</a:t>
            </a:r>
            <a:endParaRPr lang="fr-FR" sz="1600" dirty="0" smtClean="0"/>
          </a:p>
          <a:p>
            <a:pPr lvl="1"/>
            <a:r>
              <a:rPr lang="fr-FR" dirty="0" smtClean="0"/>
              <a:t>2012: </a:t>
            </a:r>
            <a:r>
              <a:rPr lang="fr-FR" dirty="0" err="1" smtClean="0"/>
              <a:t>Reuse</a:t>
            </a:r>
            <a:r>
              <a:rPr lang="fr-FR" dirty="0" smtClean="0"/>
              <a:t> of the </a:t>
            </a:r>
            <a:r>
              <a:rPr lang="fr-FR" dirty="0" err="1" smtClean="0"/>
              <a:t>methodology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SMART benchmark for a real </a:t>
            </a:r>
            <a:r>
              <a:rPr lang="fr-FR" dirty="0" err="1" smtClean="0"/>
              <a:t>industrial</a:t>
            </a:r>
            <a:r>
              <a:rPr lang="fr-FR" dirty="0" smtClean="0"/>
              <a:t> structure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Elementary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computation: 50 to 200h on a </a:t>
            </a:r>
            <a:r>
              <a:rPr lang="fr-FR" dirty="0" err="1" smtClean="0"/>
              <a:t>workstation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: 186 </a:t>
            </a:r>
            <a:r>
              <a:rPr lang="fr-FR" dirty="0" err="1" smtClean="0"/>
              <a:t>elementary</a:t>
            </a:r>
            <a:r>
              <a:rPr lang="fr-FR" dirty="0" smtClean="0"/>
              <a:t> computations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and </a:t>
            </a:r>
            <a:r>
              <a:rPr lang="fr-FR" dirty="0" err="1" smtClean="0"/>
              <a:t>accelerograms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Computations </a:t>
            </a:r>
            <a:r>
              <a:rPr lang="fr-FR" dirty="0" err="1" smtClean="0"/>
              <a:t>distributed</a:t>
            </a:r>
            <a:r>
              <a:rPr lang="fr-FR" dirty="0" smtClean="0"/>
              <a:t> on 35 </a:t>
            </a:r>
            <a:r>
              <a:rPr lang="fr-FR" dirty="0" err="1" smtClean="0"/>
              <a:t>CPUs</a:t>
            </a:r>
            <a:r>
              <a:rPr lang="fr-FR" dirty="0" smtClean="0"/>
              <a:t> for a total of 425h (~ 18 </a:t>
            </a:r>
            <a:r>
              <a:rPr lang="fr-FR" dirty="0" err="1" smtClean="0"/>
              <a:t>days</a:t>
            </a:r>
            <a:r>
              <a:rPr lang="fr-FR" dirty="0" smtClean="0"/>
              <a:t>) </a:t>
            </a:r>
            <a:r>
              <a:rPr lang="fr-FR" dirty="0" smtClean="0">
                <a:sym typeface="Wingdings" pitchFamily="2" charset="2"/>
              </a:rPr>
              <a:t> ~ 15000 CPU </a:t>
            </a:r>
            <a:r>
              <a:rPr lang="fr-FR" dirty="0" err="1" smtClean="0">
                <a:sym typeface="Wingdings" pitchFamily="2" charset="2"/>
              </a:rPr>
              <a:t>hours</a:t>
            </a:r>
            <a:endParaRPr lang="fr-FR" dirty="0" smtClean="0">
              <a:sym typeface="Wingdings" pitchFamily="2" charset="2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4294967295"/>
          </p:nvPr>
        </p:nvSpPr>
        <p:spPr>
          <a:xfrm>
            <a:off x="971550" y="2060575"/>
            <a:ext cx="7200900" cy="3240088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fr-FR" sz="9000" dirty="0" smtClean="0">
                <a:solidFill>
                  <a:schemeClr val="folHlink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fr-FR" cap="none" dirty="0" err="1" smtClean="0"/>
              <a:t>Presentation</a:t>
            </a:r>
            <a:r>
              <a:rPr lang="fr-FR" cap="none" dirty="0" smtClean="0"/>
              <a:t> of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(2)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pPr marL="179388" indent="-179388"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lang="fr-FR" sz="1600" dirty="0" err="1" smtClean="0"/>
              <a:t>Presentation</a:t>
            </a:r>
            <a:r>
              <a:rPr lang="fr-FR" sz="1600" dirty="0" smtClean="0"/>
              <a:t> of YACS</a:t>
            </a:r>
          </a:p>
          <a:p>
            <a:pPr lvl="1"/>
            <a:r>
              <a:rPr lang="it-IT" dirty="0" smtClean="0"/>
              <a:t>Computation supervision module in Salome</a:t>
            </a:r>
            <a:endParaRPr lang="fr-FR" dirty="0" smtClean="0"/>
          </a:p>
          <a:p>
            <a:pPr lvl="1"/>
            <a:r>
              <a:rPr lang="fr-FR" dirty="0" err="1" smtClean="0"/>
              <a:t>Graphical</a:t>
            </a:r>
            <a:r>
              <a:rPr lang="fr-FR" dirty="0" smtClean="0"/>
              <a:t> interface to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chaining</a:t>
            </a:r>
            <a:r>
              <a:rPr lang="fr-FR" dirty="0" smtClean="0"/>
              <a:t> or </a:t>
            </a:r>
            <a:r>
              <a:rPr lang="fr-FR" dirty="0" err="1" smtClean="0"/>
              <a:t>coupling</a:t>
            </a:r>
            <a:r>
              <a:rPr lang="fr-FR" dirty="0" smtClean="0"/>
              <a:t> of computation components</a:t>
            </a:r>
          </a:p>
          <a:p>
            <a:pPr lvl="1"/>
            <a:r>
              <a:rPr lang="fr-FR" dirty="0" err="1" smtClean="0"/>
              <a:t>Supervisor</a:t>
            </a:r>
            <a:r>
              <a:rPr lang="fr-FR" dirty="0" smtClean="0"/>
              <a:t> for the </a:t>
            </a:r>
            <a:r>
              <a:rPr lang="fr-FR" dirty="0" err="1" smtClean="0"/>
              <a:t>execution</a:t>
            </a:r>
            <a:r>
              <a:rPr lang="fr-FR" dirty="0" smtClean="0"/>
              <a:t> of computation </a:t>
            </a:r>
            <a:r>
              <a:rPr lang="fr-FR" dirty="0" err="1" smtClean="0"/>
              <a:t>schemas</a:t>
            </a:r>
            <a:endParaRPr lang="fr-FR" dirty="0" smtClean="0"/>
          </a:p>
          <a:p>
            <a:pPr lvl="1"/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run</a:t>
            </a:r>
            <a:r>
              <a:rPr lang="fr-FR" dirty="0" smtClean="0"/>
              <a:t> the components on </a:t>
            </a:r>
            <a:r>
              <a:rPr lang="fr-FR" dirty="0" err="1" smtClean="0"/>
              <a:t>different</a:t>
            </a:r>
            <a:r>
              <a:rPr lang="fr-FR" dirty="0" smtClean="0"/>
              <a:t> machines</a:t>
            </a:r>
          </a:p>
        </p:txBody>
      </p:sp>
      <p:pic>
        <p:nvPicPr>
          <p:cNvPr id="86020" name="Picture 4" descr="C:\Documents and Settings\barate-ren\Bureau\ya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857496"/>
            <a:ext cx="6400800" cy="347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OpenTURNS</a:t>
            </a:r>
            <a:r>
              <a:rPr lang="fr-FR" cap="none" dirty="0" smtClean="0"/>
              <a:t> </a:t>
            </a:r>
            <a:r>
              <a:rPr lang="fr-FR" cap="none" dirty="0" err="1" smtClean="0"/>
              <a:t>integration</a:t>
            </a:r>
            <a:r>
              <a:rPr lang="fr-FR" cap="none" dirty="0" smtClean="0"/>
              <a:t> </a:t>
            </a:r>
            <a:r>
              <a:rPr lang="fr-FR" cap="none" dirty="0" err="1" smtClean="0"/>
              <a:t>with</a:t>
            </a:r>
            <a:r>
              <a:rPr lang="fr-FR" cap="none" dirty="0" smtClean="0"/>
              <a:t> </a:t>
            </a:r>
            <a:r>
              <a:rPr lang="fr-FR" cap="none" dirty="0" err="1" smtClean="0"/>
              <a:t>Salome</a:t>
            </a:r>
            <a:r>
              <a:rPr lang="fr-FR" cap="none" dirty="0" smtClean="0"/>
              <a:t> </a:t>
            </a:r>
            <a:r>
              <a:rPr lang="fr-FR" cap="none" dirty="0" err="1" smtClean="0"/>
              <a:t>platform</a:t>
            </a:r>
            <a:endParaRPr lang="fr-FR" cap="none" dirty="0" smtClean="0"/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</a:p>
          <a:p>
            <a:pPr lvl="1"/>
            <a:r>
              <a:rPr lang="fr-FR" dirty="0" smtClean="0"/>
              <a:t>Complete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realized</a:t>
            </a:r>
            <a:r>
              <a:rPr lang="fr-FR" dirty="0" smtClean="0"/>
              <a:t> in a single 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err="1" smtClean="0"/>
              <a:t>Uncertainty</a:t>
            </a:r>
            <a:r>
              <a:rPr lang="fr-FR" dirty="0" smtClean="0"/>
              <a:t> </a:t>
            </a:r>
            <a:r>
              <a:rPr lang="fr-FR" dirty="0" err="1" smtClean="0"/>
              <a:t>studies</a:t>
            </a:r>
            <a:r>
              <a:rPr lang="fr-FR" dirty="0" smtClean="0"/>
              <a:t> on computation </a:t>
            </a:r>
            <a:r>
              <a:rPr lang="fr-FR" dirty="0" err="1" smtClean="0"/>
              <a:t>schemas</a:t>
            </a:r>
            <a:r>
              <a:rPr lang="fr-FR" dirty="0" smtClean="0"/>
              <a:t> (code </a:t>
            </a:r>
            <a:r>
              <a:rPr lang="fr-FR" dirty="0" err="1" smtClean="0"/>
              <a:t>coupling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Easier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OpenTURNS</a:t>
            </a:r>
            <a:r>
              <a:rPr lang="fr-FR" dirty="0" smtClean="0"/>
              <a:t> for the codes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in </a:t>
            </a:r>
            <a:r>
              <a:rPr lang="fr-FR" dirty="0" err="1" smtClean="0"/>
              <a:t>Salome</a:t>
            </a:r>
            <a:endParaRPr lang="fr-FR" dirty="0" smtClean="0"/>
          </a:p>
          <a:p>
            <a:pPr lvl="1"/>
            <a:r>
              <a:rPr lang="fr-FR" dirty="0" err="1" smtClean="0"/>
              <a:t>Parallelization</a:t>
            </a:r>
            <a:r>
              <a:rPr lang="fr-FR" dirty="0" smtClean="0"/>
              <a:t> and distribution of the computations</a:t>
            </a:r>
          </a:p>
          <a:p>
            <a:pPr lvl="1"/>
            <a:r>
              <a:rPr lang="fr-FR" dirty="0" err="1" smtClean="0"/>
              <a:t>Possibility</a:t>
            </a:r>
            <a:r>
              <a:rPr lang="fr-FR" dirty="0" smtClean="0"/>
              <a:t> to </a:t>
            </a:r>
            <a:r>
              <a:rPr lang="fr-FR" dirty="0" err="1" smtClean="0"/>
              <a:t>integrate</a:t>
            </a:r>
            <a:r>
              <a:rPr lang="fr-FR" dirty="0" smtClean="0"/>
              <a:t> an </a:t>
            </a:r>
            <a:r>
              <a:rPr lang="fr-FR" dirty="0" err="1" smtClean="0"/>
              <a:t>uncertainty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 in a global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components</a:t>
            </a:r>
          </a:p>
          <a:p>
            <a:r>
              <a:rPr lang="fr-FR" dirty="0" err="1" smtClean="0"/>
              <a:t>Principles</a:t>
            </a:r>
            <a:endParaRPr lang="fr-FR" dirty="0" smtClean="0"/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as a new </a:t>
            </a:r>
            <a:r>
              <a:rPr lang="fr-FR" dirty="0" err="1" smtClean="0"/>
              <a:t>Salome</a:t>
            </a:r>
            <a:r>
              <a:rPr lang="fr-FR" dirty="0" smtClean="0"/>
              <a:t> module</a:t>
            </a:r>
          </a:p>
          <a:p>
            <a:pPr lvl="1"/>
            <a:r>
              <a:rPr lang="fr-FR" dirty="0" err="1" smtClean="0"/>
              <a:t>Graphical</a:t>
            </a:r>
            <a:r>
              <a:rPr lang="fr-FR" dirty="0" smtClean="0"/>
              <a:t> user interface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Eficas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a simple </a:t>
            </a:r>
            <a:r>
              <a:rPr lang="fr-FR" dirty="0" err="1" smtClean="0"/>
              <a:t>OpenTURNS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 smtClean="0"/>
          </a:p>
          <a:p>
            <a:pPr lvl="1"/>
            <a:r>
              <a:rPr lang="fr-FR" dirty="0" smtClean="0"/>
              <a:t>Use of the « </a:t>
            </a:r>
            <a:r>
              <a:rPr lang="fr-FR" dirty="0" err="1" smtClean="0"/>
              <a:t>OptimizerLoop</a:t>
            </a:r>
            <a:r>
              <a:rPr lang="fr-FR" dirty="0" smtClean="0"/>
              <a:t> » component of YACS for the computation</a:t>
            </a:r>
          </a:p>
          <a:p>
            <a:r>
              <a:rPr lang="fr-FR" dirty="0" err="1" smtClean="0"/>
              <a:t>Two</a:t>
            </a:r>
            <a:r>
              <a:rPr lang="fr-FR" dirty="0" smtClean="0"/>
              <a:t> usage modes</a:t>
            </a:r>
          </a:p>
          <a:p>
            <a:pPr lvl="1"/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user interface if the </a:t>
            </a:r>
            <a:r>
              <a:rPr lang="fr-FR" dirty="0" err="1" smtClean="0"/>
              <a:t>solver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in </a:t>
            </a:r>
            <a:r>
              <a:rPr lang="fr-FR" dirty="0" err="1" smtClean="0"/>
              <a:t>Salome</a:t>
            </a:r>
            <a:endParaRPr lang="fr-FR" dirty="0" smtClean="0"/>
          </a:p>
          <a:p>
            <a:pPr lvl="1"/>
            <a:r>
              <a:rPr lang="fr-FR" dirty="0" smtClean="0"/>
              <a:t>YACS </a:t>
            </a:r>
            <a:r>
              <a:rPr lang="fr-FR" dirty="0" err="1" smtClean="0"/>
              <a:t>graphical</a:t>
            </a:r>
            <a:r>
              <a:rPr lang="fr-FR" dirty="0" smtClean="0"/>
              <a:t> user interface to call a </a:t>
            </a:r>
            <a:r>
              <a:rPr lang="fr-FR" dirty="0" err="1" smtClean="0"/>
              <a:t>solver</a:t>
            </a:r>
            <a:r>
              <a:rPr lang="fr-FR" dirty="0" smtClean="0"/>
              <a:t> code as a Python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Documentation</a:t>
            </a:r>
            <a:endParaRPr lang="fr-FR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OpenTURNS</a:t>
            </a:r>
            <a:r>
              <a:rPr lang="fr-FR" dirty="0" smtClean="0"/>
              <a:t> module documentation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Salome</a:t>
            </a:r>
            <a:r>
              <a:rPr lang="fr-FR" dirty="0" smtClean="0"/>
              <a:t> online help (Menu Help / </a:t>
            </a:r>
            <a:r>
              <a:rPr lang="fr-FR" dirty="0" err="1" smtClean="0"/>
              <a:t>OpenTURNS</a:t>
            </a:r>
            <a:r>
              <a:rPr lang="fr-FR" dirty="0" smtClean="0"/>
              <a:t> module / </a:t>
            </a:r>
            <a:r>
              <a:rPr lang="fr-FR" dirty="0" err="1" smtClean="0"/>
              <a:t>User’s</a:t>
            </a:r>
            <a:r>
              <a:rPr lang="fr-FR" dirty="0" smtClean="0"/>
              <a:t> Guide)</a:t>
            </a:r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all </a:t>
            </a:r>
            <a:r>
              <a:rPr lang="fr-FR" dirty="0" err="1" smtClean="0"/>
              <a:t>OpenTURNS</a:t>
            </a:r>
            <a:r>
              <a:rPr lang="fr-FR" dirty="0" smtClean="0"/>
              <a:t> documentation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pic>
        <p:nvPicPr>
          <p:cNvPr id="1026" name="Picture 2" descr="Z:\local00\home\H87074\Documents\OPENTURNS\OTDO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85992"/>
            <a:ext cx="7590067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(1/5)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Adapted</a:t>
            </a:r>
            <a:r>
              <a:rPr lang="fr-FR" dirty="0" smtClean="0"/>
              <a:t> solution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solver</a:t>
            </a:r>
            <a:r>
              <a:rPr lang="fr-FR" dirty="0" smtClean="0"/>
              <a:t>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integrated</a:t>
            </a:r>
            <a:r>
              <a:rPr lang="fr-FR" dirty="0" smtClean="0"/>
              <a:t> in </a:t>
            </a:r>
            <a:r>
              <a:rPr lang="fr-FR" dirty="0" err="1" smtClean="0"/>
              <a:t>Salome</a:t>
            </a:r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Definition</a:t>
            </a:r>
            <a:r>
              <a:rPr lang="fr-FR" dirty="0" smtClean="0"/>
              <a:t> of the « </a:t>
            </a:r>
            <a:r>
              <a:rPr lang="fr-FR" dirty="0" err="1" smtClean="0"/>
              <a:t>deterministic</a:t>
            </a:r>
            <a:r>
              <a:rPr lang="fr-FR" dirty="0" smtClean="0"/>
              <a:t> » </a:t>
            </a:r>
            <a:r>
              <a:rPr lang="fr-FR" dirty="0" err="1" smtClean="0"/>
              <a:t>study</a:t>
            </a:r>
            <a:r>
              <a:rPr lang="fr-FR" dirty="0" smtClean="0"/>
              <a:t> case</a:t>
            </a:r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: Computation of the </a:t>
            </a:r>
            <a:r>
              <a:rPr lang="fr-FR" dirty="0" err="1" smtClean="0"/>
              <a:t>deviation</a:t>
            </a:r>
            <a:r>
              <a:rPr lang="fr-FR" dirty="0" smtClean="0"/>
              <a:t> of a cantilever </a:t>
            </a:r>
            <a:r>
              <a:rPr lang="fr-FR" dirty="0" err="1" smtClean="0"/>
              <a:t>beam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« GENERICSOLVER » module</a:t>
            </a:r>
          </a:p>
        </p:txBody>
      </p:sp>
      <p:pic>
        <p:nvPicPr>
          <p:cNvPr id="7" name="Image 6" descr="GENERICSOL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2285992"/>
            <a:ext cx="428630" cy="428630"/>
          </a:xfrm>
          <a:prstGeom prst="rect">
            <a:avLst/>
          </a:prstGeom>
        </p:spPr>
      </p:pic>
      <p:pic>
        <p:nvPicPr>
          <p:cNvPr id="8" name="Image 7" descr="result_det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3214686"/>
            <a:ext cx="2613584" cy="1618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(2/5)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Definition</a:t>
            </a:r>
            <a:r>
              <a:rPr lang="fr-FR" dirty="0" smtClean="0"/>
              <a:t> of the </a:t>
            </a:r>
            <a:r>
              <a:rPr lang="fr-FR" dirty="0" err="1" smtClean="0"/>
              <a:t>probabilistic</a:t>
            </a:r>
            <a:r>
              <a:rPr lang="fr-FR" dirty="0" smtClean="0"/>
              <a:t> variables (</a:t>
            </a:r>
            <a:r>
              <a:rPr lang="fr-FR" dirty="0" err="1" smtClean="0"/>
              <a:t>solver</a:t>
            </a:r>
            <a:r>
              <a:rPr lang="fr-FR" dirty="0" smtClean="0"/>
              <a:t> code input) and the variables of </a:t>
            </a:r>
            <a:r>
              <a:rPr lang="fr-FR" dirty="0" err="1" smtClean="0"/>
              <a:t>interest</a:t>
            </a:r>
            <a:r>
              <a:rPr lang="fr-FR" dirty="0" smtClean="0"/>
              <a:t> (</a:t>
            </a:r>
            <a:r>
              <a:rPr lang="fr-FR" dirty="0" err="1" smtClean="0"/>
              <a:t>solver</a:t>
            </a:r>
            <a:r>
              <a:rPr lang="fr-FR" dirty="0" smtClean="0"/>
              <a:t> code output)</a:t>
            </a:r>
          </a:p>
        </p:txBody>
      </p:sp>
      <p:pic>
        <p:nvPicPr>
          <p:cNvPr id="9" name="Image 8" descr="def_variab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1500174"/>
            <a:ext cx="253968" cy="253968"/>
          </a:xfrm>
          <a:prstGeom prst="rect">
            <a:avLst/>
          </a:prstGeom>
        </p:spPr>
      </p:pic>
      <p:pic>
        <p:nvPicPr>
          <p:cNvPr id="10" name="Image 9" descr="select_variables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1857364"/>
            <a:ext cx="3582622" cy="4517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OpenTURNS</a:t>
            </a:r>
            <a:r>
              <a:rPr lang="en-US" dirty="0" smtClean="0"/>
              <a:t> and HPC with SALOME platform  |  </a:t>
            </a:r>
            <a:r>
              <a:rPr lang="en-US" dirty="0" smtClean="0"/>
              <a:t>05/2015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err="1" smtClean="0"/>
              <a:t>Using</a:t>
            </a:r>
            <a:r>
              <a:rPr lang="fr-FR" cap="none" dirty="0" smtClean="0"/>
              <a:t> </a:t>
            </a:r>
            <a:r>
              <a:rPr lang="fr-FR" cap="none" dirty="0" err="1" smtClean="0"/>
              <a:t>OpenTURNS</a:t>
            </a:r>
            <a:r>
              <a:rPr lang="fr-FR" cap="none" dirty="0" smtClean="0"/>
              <a:t> module </a:t>
            </a:r>
            <a:r>
              <a:rPr lang="fr-FR" cap="none" dirty="0" err="1" smtClean="0"/>
              <a:t>graphical</a:t>
            </a:r>
            <a:r>
              <a:rPr lang="fr-FR" cap="none" dirty="0" smtClean="0"/>
              <a:t> interface (3/5)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Definition</a:t>
            </a:r>
            <a:r>
              <a:rPr lang="fr-FR" dirty="0" smtClean="0"/>
              <a:t> of the </a:t>
            </a:r>
            <a:r>
              <a:rPr lang="fr-FR" dirty="0" err="1" smtClean="0"/>
              <a:t>probabilistic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 smtClean="0"/>
          </a:p>
          <a:p>
            <a:pPr lvl="1"/>
            <a:r>
              <a:rPr lang="fr-FR" dirty="0" err="1" smtClean="0"/>
              <a:t>Graphical</a:t>
            </a:r>
            <a:r>
              <a:rPr lang="fr-FR" dirty="0" smtClean="0"/>
              <a:t> interface to </a:t>
            </a:r>
            <a:r>
              <a:rPr lang="fr-FR" dirty="0" err="1" smtClean="0"/>
              <a:t>define</a:t>
            </a:r>
            <a:r>
              <a:rPr lang="fr-FR" dirty="0" smtClean="0"/>
              <a:t> a simple </a:t>
            </a:r>
            <a:r>
              <a:rPr lang="fr-FR" dirty="0" err="1" smtClean="0"/>
              <a:t>study</a:t>
            </a:r>
            <a:r>
              <a:rPr lang="fr-FR" dirty="0" smtClean="0"/>
              <a:t> and to check </a:t>
            </a:r>
            <a:r>
              <a:rPr lang="fr-FR" dirty="0" err="1" smtClean="0"/>
              <a:t>visually</a:t>
            </a:r>
            <a:r>
              <a:rPr lang="fr-FR" dirty="0" smtClean="0"/>
              <a:t> the distributions</a:t>
            </a:r>
          </a:p>
          <a:p>
            <a:pPr lvl="1"/>
            <a:r>
              <a:rPr lang="fr-FR" dirty="0" smtClean="0"/>
              <a:t>For real </a:t>
            </a:r>
            <a:r>
              <a:rPr lang="fr-FR" dirty="0" err="1" smtClean="0"/>
              <a:t>studies</a:t>
            </a:r>
            <a:r>
              <a:rPr lang="fr-FR" dirty="0" smtClean="0"/>
              <a:t>, the </a:t>
            </a:r>
            <a:r>
              <a:rPr lang="fr-FR" dirty="0" err="1" smtClean="0"/>
              <a:t>generated</a:t>
            </a:r>
            <a:r>
              <a:rPr lang="fr-FR" dirty="0" smtClean="0"/>
              <a:t> Python script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generally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manually</a:t>
            </a:r>
            <a:r>
              <a:rPr lang="fr-FR" dirty="0" smtClean="0"/>
              <a:t> </a:t>
            </a:r>
            <a:r>
              <a:rPr lang="fr-FR" dirty="0" err="1" smtClean="0"/>
              <a:t>afterward</a:t>
            </a:r>
            <a:endParaRPr lang="fr-FR" dirty="0" smtClean="0"/>
          </a:p>
        </p:txBody>
      </p:sp>
      <p:pic>
        <p:nvPicPr>
          <p:cNvPr id="8" name="Image 7" descr="eficas_otstudy_fu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714620"/>
            <a:ext cx="4572032" cy="3540590"/>
          </a:xfrm>
          <a:prstGeom prst="rect">
            <a:avLst/>
          </a:prstGeom>
        </p:spPr>
      </p:pic>
      <p:pic>
        <p:nvPicPr>
          <p:cNvPr id="12" name="Image 11" descr="log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3357562"/>
            <a:ext cx="3031550" cy="2428892"/>
          </a:xfrm>
          <a:prstGeom prst="rect">
            <a:avLst/>
          </a:prstGeom>
        </p:spPr>
      </p:pic>
      <p:pic>
        <p:nvPicPr>
          <p:cNvPr id="13" name="Image 12" descr="def_stu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942" y="1285860"/>
            <a:ext cx="28575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F_PPT2003_Bleu_fonc___v1">
  <a:themeElements>
    <a:clrScheme name="EDF Bleu foncé 1">
      <a:dk1>
        <a:srgbClr val="7F7F7F"/>
      </a:dk1>
      <a:lt1>
        <a:srgbClr val="FFFFFF"/>
      </a:lt1>
      <a:dk2>
        <a:srgbClr val="509E2F"/>
      </a:dk2>
      <a:lt2>
        <a:srgbClr val="C4D600"/>
      </a:lt2>
      <a:accent1>
        <a:srgbClr val="FE5815"/>
      </a:accent1>
      <a:accent2>
        <a:srgbClr val="FFA02F"/>
      </a:accent2>
      <a:accent3>
        <a:srgbClr val="FFFFFF"/>
      </a:accent3>
      <a:accent4>
        <a:srgbClr val="6C6C6C"/>
      </a:accent4>
      <a:accent5>
        <a:srgbClr val="FEB4AA"/>
      </a:accent5>
      <a:accent6>
        <a:srgbClr val="E7912A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>
    <a:extraClrScheme>
      <a:clrScheme name="EDF Bleu foncé 1">
        <a:dk1>
          <a:srgbClr val="7F7F7F"/>
        </a:dk1>
        <a:lt1>
          <a:srgbClr val="FFFFFF"/>
        </a:lt1>
        <a:dk2>
          <a:srgbClr val="509E2F"/>
        </a:dk2>
        <a:lt2>
          <a:srgbClr val="C4D600"/>
        </a:lt2>
        <a:accent1>
          <a:srgbClr val="FE5815"/>
        </a:accent1>
        <a:accent2>
          <a:srgbClr val="FFA02F"/>
        </a:accent2>
        <a:accent3>
          <a:srgbClr val="FFFFFF"/>
        </a:accent3>
        <a:accent4>
          <a:srgbClr val="6C6C6C"/>
        </a:accent4>
        <a:accent5>
          <a:srgbClr val="FEB4AA"/>
        </a:accent5>
        <a:accent6>
          <a:srgbClr val="E7912A"/>
        </a:accent6>
        <a:hlink>
          <a:srgbClr val="005BBB"/>
        </a:hlink>
        <a:folHlink>
          <a:srgbClr val="001A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EDF_PPT2003_Bleu_fonc___v1</Template>
  <TotalTime>5239</TotalTime>
  <Words>1826</Words>
  <Application>Microsoft Office PowerPoint</Application>
  <PresentationFormat>Affichage à l'écran (4:3)</PresentationFormat>
  <Paragraphs>285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EDF_PPT2003_Bleu_fonc___v1</vt:lpstr>
      <vt:lpstr>OpenTURNS and HPC with SALOME platform  R. Barate EDF R&amp;D</vt:lpstr>
      <vt:lpstr>OUTLINE</vt:lpstr>
      <vt:lpstr>Presentation of Salome</vt:lpstr>
      <vt:lpstr>Presentation of Salome (2)</vt:lpstr>
      <vt:lpstr>OpenTURNS integration with Salome platform</vt:lpstr>
      <vt:lpstr>Documentation</vt:lpstr>
      <vt:lpstr>Using OpenTURNS module graphical interface (1/5)</vt:lpstr>
      <vt:lpstr>Using OpenTURNS module graphical interface (2/5)</vt:lpstr>
      <vt:lpstr>Using OpenTURNS module graphical interface (3/5)</vt:lpstr>
      <vt:lpstr>Using OpenTURNS module graphical interface (4/5)</vt:lpstr>
      <vt:lpstr>Using OpenTURNS module graphical interface (5/5)</vt:lpstr>
      <vt:lpstr>Using YACS to call a solver code defined as a Python script (1/5)</vt:lpstr>
      <vt:lpstr>Using YACS to call a solver code defined as a Python script (2/5)</vt:lpstr>
      <vt:lpstr>Using YACS to call a solver code defined as a Python script (3/5)</vt:lpstr>
      <vt:lpstr>Using YACS to call a solver code defined as a Python script (4/5)</vt:lpstr>
      <vt:lpstr>Using YACS to call a solver code defined as a Python script (5/5)</vt:lpstr>
      <vt:lpstr>Integration of a code for use with OpenTURNS in Salome</vt:lpstr>
      <vt:lpstr>Distribution and future evolutions</vt:lpstr>
      <vt:lpstr>OUTLINE</vt:lpstr>
      <vt:lpstr>HPC-related issues with OpenTURNS</vt:lpstr>
      <vt:lpstr>HPC-related issues with OpenTURNS (2)</vt:lpstr>
      <vt:lpstr>Using Salome for distributed computation with OpenTURNS</vt:lpstr>
      <vt:lpstr>Using OpenTURNS module graphical interface: Launch remote computations (1/2)</vt:lpstr>
      <vt:lpstr>Using OpenTURNS module graphical interface: Launch remote computations (2/2)</vt:lpstr>
      <vt:lpstr>Using YACS to call a solver code defined as a Python script: Launch remote computations (1/3)</vt:lpstr>
      <vt:lpstr>Using YACS to call a solver code defined as a Python script: Launch remote computations (2/3)</vt:lpstr>
      <vt:lpstr>Using YACS to call a solver code defined as a Python script: Launch remote computations (3/3)</vt:lpstr>
      <vt:lpstr>Examples of OpenTURNS studies with HPC</vt:lpstr>
      <vt:lpstr>Examples of OpenTURNS studies with HPC (2)</vt:lpstr>
      <vt:lpstr>Examples of OpenTURNS studies with HPC (3)</vt:lpstr>
      <vt:lpstr>Examples of OpenTURNS studies with HPC (4)</vt:lpstr>
      <vt:lpstr>Diapositive 32</vt:lpstr>
    </vt:vector>
  </TitlesOfParts>
  <Company>EDF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OpenTURNS</dc:title>
  <dc:creator>Renaud Barate</dc:creator>
  <cp:lastModifiedBy>H87074</cp:lastModifiedBy>
  <cp:revision>447</cp:revision>
  <dcterms:created xsi:type="dcterms:W3CDTF">2013-07-15T12:53:01Z</dcterms:created>
  <dcterms:modified xsi:type="dcterms:W3CDTF">2015-05-15T08:37:35Z</dcterms:modified>
</cp:coreProperties>
</file>