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sldIdLst>
    <p:sldId id="256" r:id="rId3"/>
    <p:sldId id="257" r:id="rId4"/>
    <p:sldId id="258" r:id="rId5"/>
    <p:sldId id="259" r:id="rId6"/>
    <p:sldId id="260" r:id="rId7"/>
    <p:sldId id="261" r:id="rId8"/>
    <p:sldId id="262" r:id="rId9"/>
    <p:sldId id="272" r:id="rId10"/>
    <p:sldId id="263" r:id="rId11"/>
    <p:sldId id="264" r:id="rId12"/>
    <p:sldId id="265" r:id="rId13"/>
    <p:sldId id="266" r:id="rId14"/>
    <p:sldId id="267" r:id="rId15"/>
    <p:sldId id="268" r:id="rId16"/>
    <p:sldId id="269" r:id="rId17"/>
    <p:sldId id="271"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9/10/2023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9/10/2023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9/10/2023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9/10/2023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ags" Target="../tags/tag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ags" Target="../tags/tag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ags" Target="../tags/tag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975"/>
            <a:ext cx="7772400" cy="1470025"/>
          </a:xfrm>
        </p:spPr>
        <p:txBody>
          <a:bodyPr>
            <a:noAutofit/>
          </a:bodyPr>
          <a:lstStyle/>
          <a:p>
            <a:pPr algn="ctr"/>
            <a:r>
              <a:rPr lang="en-US" sz="4800" b="1" dirty="0" smtClean="0">
                <a:solidFill>
                  <a:schemeClr val="accent2">
                    <a:lumMod val="60000"/>
                    <a:lumOff val="40000"/>
                  </a:schemeClr>
                </a:solidFill>
                <a:latin typeface="Times New Roman" pitchFamily="18" charset="0"/>
                <a:cs typeface="Times New Roman" pitchFamily="18" charset="0"/>
              </a:rPr>
              <a:t>A Project on Travel Planning</a:t>
            </a:r>
            <a:endParaRPr lang="en-US" sz="4800" b="1" dirty="0">
              <a:solidFill>
                <a:schemeClr val="accent2">
                  <a:lumMod val="60000"/>
                  <a:lumOff val="40000"/>
                </a:schemeClr>
              </a:solidFill>
              <a:latin typeface="Times New Roman" pitchFamily="18" charset="0"/>
              <a:cs typeface="Times New Roman" pitchFamily="18" charset="0"/>
            </a:endParaRPr>
          </a:p>
        </p:txBody>
      </p:sp>
      <p:sp>
        <p:nvSpPr>
          <p:cNvPr id="4" name="Subtitle 2"/>
          <p:cNvSpPr txBox="1">
            <a:spLocks/>
          </p:cNvSpPr>
          <p:nvPr/>
        </p:nvSpPr>
        <p:spPr>
          <a:xfrm>
            <a:off x="5562600" y="3962400"/>
            <a:ext cx="3048000" cy="19050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Supervised by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tx1">
                    <a:tint val="75000"/>
                  </a:schemeClr>
                </a:solidFill>
                <a:effectLst/>
                <a:uLnTx/>
                <a:uFillTx/>
                <a:latin typeface="Times New Roman" pitchFamily="18" charset="0"/>
                <a:cs typeface="Times New Roman" pitchFamily="18" charset="0"/>
              </a:rPr>
              <a:t>Toukir</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 </a:t>
            </a:r>
            <a:r>
              <a:rPr kumimoji="0" lang="en-US" sz="2000" b="0" i="0" u="none" strike="noStrike" kern="1200" cap="none" spc="0" normalizeH="0" baseline="0" noProof="0" dirty="0" err="1" smtClean="0">
                <a:ln>
                  <a:noFill/>
                </a:ln>
                <a:solidFill>
                  <a:schemeClr val="tx1">
                    <a:tint val="75000"/>
                  </a:schemeClr>
                </a:solidFill>
                <a:effectLst/>
                <a:uLnTx/>
                <a:uFillTx/>
                <a:latin typeface="Times New Roman" pitchFamily="18" charset="0"/>
                <a:cs typeface="Times New Roman" pitchFamily="18" charset="0"/>
              </a:rPr>
              <a:t>Ahammed</a:t>
            </a:r>
            <a:endPar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Lecturer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latin typeface="Times New Roman" pitchFamily="18" charset="0"/>
                <a:cs typeface="Times New Roman" pitchFamily="18" charset="0"/>
              </a:rPr>
              <a:t>IIT, University of Dhaka</a:t>
            </a:r>
            <a:endParaRPr kumimoji="0" lang="en-US" sz="2000" b="0" i="0" u="none" strike="noStrike" kern="1200" cap="none" spc="0" normalizeH="0" baseline="0" noProof="0" dirty="0">
              <a:ln>
                <a:noFill/>
              </a:ln>
              <a:solidFill>
                <a:schemeClr val="tx1">
                  <a:tint val="75000"/>
                </a:schemeClr>
              </a:solidFill>
              <a:effectLst/>
              <a:uLnTx/>
              <a:uFillTx/>
              <a:latin typeface="Times New Roman" pitchFamily="18" charset="0"/>
              <a:cs typeface="Times New Roman" pitchFamily="18" charset="0"/>
            </a:endParaRPr>
          </a:p>
        </p:txBody>
      </p:sp>
      <p:sp>
        <p:nvSpPr>
          <p:cNvPr id="6" name="Subtitle 2"/>
          <p:cNvSpPr txBox="1">
            <a:spLocks/>
          </p:cNvSpPr>
          <p:nvPr/>
        </p:nvSpPr>
        <p:spPr>
          <a:xfrm>
            <a:off x="990600" y="3962400"/>
            <a:ext cx="3048000" cy="19050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Submitted by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tx1">
                    <a:tint val="75000"/>
                  </a:schemeClr>
                </a:solidFill>
                <a:effectLst/>
                <a:uLnTx/>
                <a:uFillTx/>
                <a:latin typeface="Times New Roman" pitchFamily="18" charset="0"/>
                <a:cs typeface="Times New Roman" pitchFamily="18" charset="0"/>
              </a:rPr>
              <a:t>Redowan</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 </a:t>
            </a:r>
            <a:r>
              <a:rPr kumimoji="0" lang="en-US" sz="2000" b="0" i="0" u="none" strike="noStrike" kern="1200" cap="none" spc="0" normalizeH="0" baseline="0" noProof="0" dirty="0" err="1" smtClean="0">
                <a:ln>
                  <a:noFill/>
                </a:ln>
                <a:solidFill>
                  <a:schemeClr val="tx1">
                    <a:tint val="75000"/>
                  </a:schemeClr>
                </a:solidFill>
                <a:effectLst/>
                <a:uLnTx/>
                <a:uFillTx/>
                <a:latin typeface="Times New Roman" pitchFamily="18" charset="0"/>
                <a:cs typeface="Times New Roman" pitchFamily="18" charset="0"/>
              </a:rPr>
              <a:t>Billah</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cs typeface="Times New Roman" pitchFamily="18" charset="0"/>
              </a:rPr>
              <a:t> Sami</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latin typeface="Times New Roman" pitchFamily="18" charset="0"/>
                <a:cs typeface="Times New Roman" pitchFamily="18" charset="0"/>
              </a:rPr>
              <a:t>Roll: 1409</a:t>
            </a:r>
            <a:endParaRPr kumimoji="0" lang="en-US" sz="2000" b="0" i="0" u="none" strike="noStrike" kern="1200" cap="none" spc="0" normalizeH="0" baseline="0" noProof="0" dirty="0">
              <a:ln>
                <a:noFill/>
              </a:ln>
              <a:solidFill>
                <a:schemeClr val="tx1">
                  <a:tint val="75000"/>
                </a:schemeClr>
              </a:solidFill>
              <a:effectLst/>
              <a:uLnTx/>
              <a:uFillTx/>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28600"/>
            <a:ext cx="3008313" cy="5821363"/>
          </a:xfrm>
        </p:spPr>
        <p:txBody>
          <a:bodyPr>
            <a:norm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View the shortest path:</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user will be asked to input the source location and destination  location. Then, </a:t>
            </a:r>
            <a:r>
              <a:rPr lang="en-US" sz="2000" dirty="0" err="1" smtClean="0">
                <a:latin typeface="Times New Roman" pitchFamily="18" charset="0"/>
                <a:cs typeface="Times New Roman" pitchFamily="18" charset="0"/>
              </a:rPr>
              <a:t>Dijkstra’s</a:t>
            </a:r>
            <a:r>
              <a:rPr lang="en-US" sz="2000" dirty="0" smtClean="0">
                <a:latin typeface="Times New Roman" pitchFamily="18" charset="0"/>
                <a:cs typeface="Times New Roman" pitchFamily="18" charset="0"/>
              </a:rPr>
              <a:t> Algorithm will be applied and route will be shown to the user. </a:t>
            </a:r>
          </a:p>
          <a:p>
            <a:pPr algn="just"/>
            <a:r>
              <a:rPr lang="en-US" sz="2000" dirty="0" smtClean="0">
                <a:latin typeface="Times New Roman" pitchFamily="18" charset="0"/>
                <a:cs typeface="Times New Roman" pitchFamily="18" charset="0"/>
              </a:rPr>
              <a:t>The user can visually see the route by entering ‘Y’.</a:t>
            </a:r>
            <a:endParaRPr lang="en-US" sz="2000" dirty="0">
              <a:latin typeface="Times New Roman" pitchFamily="18" charset="0"/>
              <a:cs typeface="Times New Roman" pitchFamily="18" charset="0"/>
            </a:endParaRPr>
          </a:p>
        </p:txBody>
      </p:sp>
      <p:pic>
        <p:nvPicPr>
          <p:cNvPr id="4098" name="Picture 2" descr="C:\Users\USER\Pictures\Screenshots\Screenshot (388).png"/>
          <p:cNvPicPr>
            <a:picLocks noGrp="1" noChangeAspect="1" noChangeArrowheads="1"/>
          </p:cNvPicPr>
          <p:nvPr>
            <p:ph idx="1"/>
          </p:nvPr>
        </p:nvPicPr>
        <p:blipFill>
          <a:blip r:embed="rId4"/>
          <a:srcRect/>
          <a:stretch>
            <a:fillRect/>
          </a:stretch>
        </p:blipFill>
        <p:spPr bwMode="auto">
          <a:xfrm>
            <a:off x="3749972" y="1504368"/>
            <a:ext cx="4761905" cy="3390476"/>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579438"/>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Visualization</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pic>
        <p:nvPicPr>
          <p:cNvPr id="5125" name="Picture 5" descr="C:\Users\USER\Pictures\Screenshots\Screenshot (391).png"/>
          <p:cNvPicPr>
            <a:picLocks noChangeAspect="1" noChangeArrowheads="1"/>
          </p:cNvPicPr>
          <p:nvPr/>
        </p:nvPicPr>
        <p:blipFill>
          <a:blip r:embed="rId4"/>
          <a:srcRect/>
          <a:stretch>
            <a:fillRect/>
          </a:stretch>
        </p:blipFill>
        <p:spPr bwMode="auto">
          <a:xfrm>
            <a:off x="304800" y="1863675"/>
            <a:ext cx="4115383" cy="4232325"/>
          </a:xfrm>
          <a:prstGeom prst="rect">
            <a:avLst/>
          </a:prstGeom>
          <a:noFill/>
        </p:spPr>
      </p:pic>
      <p:pic>
        <p:nvPicPr>
          <p:cNvPr id="5126" name="Picture 6" descr="C:\Users\USER\Pictures\Screenshots\Screenshot (392).png"/>
          <p:cNvPicPr>
            <a:picLocks noChangeAspect="1" noChangeArrowheads="1"/>
          </p:cNvPicPr>
          <p:nvPr/>
        </p:nvPicPr>
        <p:blipFill>
          <a:blip r:embed="rId5"/>
          <a:srcRect/>
          <a:stretch>
            <a:fillRect/>
          </a:stretch>
        </p:blipFill>
        <p:spPr bwMode="auto">
          <a:xfrm>
            <a:off x="4724400" y="1863675"/>
            <a:ext cx="4115383" cy="4232325"/>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534608"/>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Visualization</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pic>
        <p:nvPicPr>
          <p:cNvPr id="6146" name="Picture 2" descr="C:\Users\USER\Pictures\Screenshots\Screenshot (393).png"/>
          <p:cNvPicPr>
            <a:picLocks noChangeAspect="1" noChangeArrowheads="1"/>
          </p:cNvPicPr>
          <p:nvPr/>
        </p:nvPicPr>
        <p:blipFill>
          <a:blip r:embed="rId4"/>
          <a:srcRect/>
          <a:stretch>
            <a:fillRect/>
          </a:stretch>
        </p:blipFill>
        <p:spPr bwMode="auto">
          <a:xfrm>
            <a:off x="2220912" y="1783970"/>
            <a:ext cx="4637088" cy="4769230"/>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28600"/>
            <a:ext cx="3008313" cy="5821363"/>
          </a:xfrm>
        </p:spPr>
        <p:txBody>
          <a:bodyPr>
            <a:normAutofit/>
          </a:bodyPr>
          <a:lstStyle/>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View route with minimum distance:</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user will be asked to input the source location. The problem is similar to the Travelling Salesperson Problem. So, Branch and Bound Algorithm will be applied to find the desired route.</a:t>
            </a:r>
          </a:p>
          <a:p>
            <a:pPr algn="just"/>
            <a:r>
              <a:rPr lang="en-US" sz="2000" dirty="0" smtClean="0">
                <a:latin typeface="Times New Roman" pitchFamily="18" charset="0"/>
                <a:cs typeface="Times New Roman" pitchFamily="18" charset="0"/>
              </a:rPr>
              <a:t>The user can visually see the route by entering ‘Y’.</a:t>
            </a:r>
          </a:p>
          <a:p>
            <a:pPr algn="just"/>
            <a:endParaRPr lang="en-US" sz="2000" dirty="0">
              <a:latin typeface="Times New Roman" pitchFamily="18" charset="0"/>
              <a:cs typeface="Times New Roman" pitchFamily="18" charset="0"/>
            </a:endParaRPr>
          </a:p>
        </p:txBody>
      </p:sp>
      <p:pic>
        <p:nvPicPr>
          <p:cNvPr id="7170" name="Picture 2" descr="C:\Users\USER\Pictures\Screenshots\Screenshot (394).png"/>
          <p:cNvPicPr>
            <a:picLocks noGrp="1" noChangeAspect="1" noChangeArrowheads="1"/>
          </p:cNvPicPr>
          <p:nvPr>
            <p:ph idx="1"/>
          </p:nvPr>
        </p:nvPicPr>
        <p:blipFill>
          <a:blip r:embed="rId4"/>
          <a:srcRect/>
          <a:stretch>
            <a:fillRect/>
          </a:stretch>
        </p:blipFill>
        <p:spPr bwMode="auto">
          <a:xfrm>
            <a:off x="3575050" y="1359204"/>
            <a:ext cx="5111750" cy="3680805"/>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566982"/>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Visualization</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pic>
        <p:nvPicPr>
          <p:cNvPr id="8194" name="Picture 2" descr="C:\Users\USER\Pictures\Screenshots\Screenshot (395).png"/>
          <p:cNvPicPr>
            <a:picLocks noChangeAspect="1" noChangeArrowheads="1"/>
          </p:cNvPicPr>
          <p:nvPr/>
        </p:nvPicPr>
        <p:blipFill>
          <a:blip r:embed="rId4"/>
          <a:srcRect/>
          <a:stretch>
            <a:fillRect/>
          </a:stretch>
        </p:blipFill>
        <p:spPr bwMode="auto">
          <a:xfrm>
            <a:off x="76200" y="1816344"/>
            <a:ext cx="4383690" cy="4508256"/>
          </a:xfrm>
          <a:prstGeom prst="rect">
            <a:avLst/>
          </a:prstGeom>
          <a:noFill/>
        </p:spPr>
      </p:pic>
      <p:pic>
        <p:nvPicPr>
          <p:cNvPr id="8195" name="Picture 3" descr="C:\Users\USER\Pictures\Screenshots\Screenshot (396).png"/>
          <p:cNvPicPr>
            <a:picLocks noChangeAspect="1" noChangeArrowheads="1"/>
          </p:cNvPicPr>
          <p:nvPr/>
        </p:nvPicPr>
        <p:blipFill>
          <a:blip r:embed="rId5"/>
          <a:srcRect/>
          <a:stretch>
            <a:fillRect/>
          </a:stretch>
        </p:blipFill>
        <p:spPr bwMode="auto">
          <a:xfrm>
            <a:off x="4678621" y="1819725"/>
            <a:ext cx="4383691" cy="4495800"/>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523605"/>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Visualization</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pic>
        <p:nvPicPr>
          <p:cNvPr id="9218" name="Picture 2" descr="C:\Users\USER\Pictures\Screenshots\Screenshot (398).png"/>
          <p:cNvPicPr>
            <a:picLocks noChangeAspect="1" noChangeArrowheads="1"/>
          </p:cNvPicPr>
          <p:nvPr/>
        </p:nvPicPr>
        <p:blipFill>
          <a:blip r:embed="rId4"/>
          <a:srcRect/>
          <a:stretch>
            <a:fillRect/>
          </a:stretch>
        </p:blipFill>
        <p:spPr bwMode="auto">
          <a:xfrm>
            <a:off x="76200" y="1768850"/>
            <a:ext cx="4343400" cy="4479550"/>
          </a:xfrm>
          <a:prstGeom prst="rect">
            <a:avLst/>
          </a:prstGeom>
          <a:noFill/>
        </p:spPr>
      </p:pic>
      <p:pic>
        <p:nvPicPr>
          <p:cNvPr id="9219" name="Picture 3" descr="C:\Users\USER\Pictures\Screenshots\Screenshot (399).png"/>
          <p:cNvPicPr>
            <a:picLocks noChangeAspect="1" noChangeArrowheads="1"/>
          </p:cNvPicPr>
          <p:nvPr/>
        </p:nvPicPr>
        <p:blipFill>
          <a:blip r:embed="rId5"/>
          <a:srcRect/>
          <a:stretch>
            <a:fillRect/>
          </a:stretch>
        </p:blipFill>
        <p:spPr bwMode="auto">
          <a:xfrm>
            <a:off x="4648200" y="1772967"/>
            <a:ext cx="4343400" cy="4454795"/>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647950"/>
            <a:ext cx="7772400" cy="1695450"/>
          </a:xfrm>
        </p:spPr>
        <p:txBody>
          <a:bodyPr>
            <a:normAutofit fontScale="90000"/>
          </a:bodyPr>
          <a:lstStyle/>
          <a:p>
            <a:pPr lvl="0"/>
            <a:r>
              <a:rPr lang="en-US" dirty="0" smtClean="0"/>
              <a:t>My </a:t>
            </a:r>
            <a:r>
              <a:rPr lang="en-US" dirty="0" err="1" smtClean="0"/>
              <a:t>GitHub</a:t>
            </a:r>
            <a:r>
              <a:rPr lang="en-US" dirty="0" smtClean="0"/>
              <a:t> Repository</a:t>
            </a:r>
            <a:r>
              <a:rPr lang="en-US" sz="3100" dirty="0" smtClean="0"/>
              <a:t/>
            </a:r>
            <a:br>
              <a:rPr lang="en-US" sz="3100" dirty="0" smtClean="0"/>
            </a:br>
            <a:r>
              <a:rPr lang="en-US" sz="3100" dirty="0" smtClean="0"/>
              <a:t>https://github.com/redowansami/SPL-1</a:t>
            </a:r>
            <a:r>
              <a:rPr lang="en-US" dirty="0" smtClean="0"/>
              <a:t>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5400" b="1" i="1" dirty="0" smtClean="0">
                <a:solidFill>
                  <a:schemeClr val="bg1"/>
                </a:solidFill>
                <a:latin typeface="Times New Roman" pitchFamily="18" charset="0"/>
                <a:cs typeface="Times New Roman" pitchFamily="18" charset="0"/>
              </a:rPr>
              <a:t>THANK YOU</a:t>
            </a:r>
            <a:endParaRPr lang="en-US" sz="5400" b="1" i="1" dirty="0">
              <a:solidFill>
                <a:schemeClr val="bg1"/>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49275"/>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Motivation of This Project</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buFont typeface="Wingdings" pitchFamily="2" charset="2"/>
              <a:buChar char="q"/>
            </a:pPr>
            <a:r>
              <a:rPr lang="en-US" dirty="0" smtClean="0">
                <a:latin typeface="Times New Roman" pitchFamily="18" charset="0"/>
                <a:cs typeface="Times New Roman" pitchFamily="18" charset="0"/>
              </a:rPr>
              <a:t> Providing a hassle free and simple travel planning process.</a:t>
            </a:r>
          </a:p>
          <a:p>
            <a:pPr algn="just">
              <a:buFont typeface="Wingdings" pitchFamily="2" charset="2"/>
              <a:buChar char="q"/>
            </a:pPr>
            <a:r>
              <a:rPr lang="en-US" dirty="0" smtClean="0">
                <a:latin typeface="Times New Roman" pitchFamily="18" charset="0"/>
                <a:cs typeface="Times New Roman" pitchFamily="18" charset="0"/>
              </a:rPr>
              <a:t> Overcoming the time constrain problem.</a:t>
            </a:r>
          </a:p>
          <a:p>
            <a:pPr algn="just">
              <a:buFont typeface="Wingdings" pitchFamily="2" charset="2"/>
              <a:buChar char="q"/>
            </a:pPr>
            <a:r>
              <a:rPr lang="en-US" dirty="0" smtClean="0">
                <a:latin typeface="Times New Roman" pitchFamily="18" charset="0"/>
                <a:cs typeface="Times New Roman" pitchFamily="18" charset="0"/>
              </a:rPr>
              <a:t> Provide a budget friendly travel plan.</a:t>
            </a:r>
          </a:p>
          <a:p>
            <a:pPr algn="just">
              <a:buFont typeface="Wingdings" pitchFamily="2" charset="2"/>
              <a:buChar char="q"/>
            </a:pPr>
            <a:r>
              <a:rPr lang="en-US" dirty="0" smtClean="0">
                <a:latin typeface="Times New Roman" pitchFamily="18" charset="0"/>
                <a:cs typeface="Times New Roman" pitchFamily="18" charset="0"/>
              </a:rPr>
              <a:t> Provide an efficient travel plan by streamlining the entire process.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49275"/>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About</a:t>
            </a:r>
            <a:r>
              <a:rPr lang="en-US" b="1" dirty="0" smtClean="0">
                <a:latin typeface="Times New Roman" pitchFamily="18" charset="0"/>
                <a:cs typeface="Times New Roman" pitchFamily="18" charset="0"/>
              </a:rPr>
              <a:t> The Project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buFont typeface="Wingdings" pitchFamily="2" charset="2"/>
              <a:buChar char="Ø"/>
            </a:pPr>
            <a:r>
              <a:rPr lang="en-US" dirty="0" smtClean="0">
                <a:latin typeface="Times New Roman" pitchFamily="18" charset="0"/>
                <a:cs typeface="Times New Roman" pitchFamily="18" charset="0"/>
              </a:rPr>
              <a:t> Implementing the graph theory and related algorithms</a:t>
            </a:r>
          </a:p>
          <a:p>
            <a:pPr algn="just">
              <a:buFont typeface="Wingdings" pitchFamily="2" charset="2"/>
              <a:buChar char="Ø"/>
            </a:pPr>
            <a:r>
              <a:rPr lang="en-US" dirty="0" smtClean="0">
                <a:latin typeface="Times New Roman" pitchFamily="18" charset="0"/>
                <a:cs typeface="Times New Roman" pitchFamily="18" charset="0"/>
              </a:rPr>
              <a:t> Viewing the route according to user’s requirement by implementing related algorithm.</a:t>
            </a:r>
          </a:p>
          <a:p>
            <a:pPr algn="just">
              <a:buFont typeface="Wingdings" pitchFamily="2" charset="2"/>
              <a:buChar char="Ø"/>
            </a:pPr>
            <a:r>
              <a:rPr lang="en-US" dirty="0" smtClean="0">
                <a:latin typeface="Times New Roman" pitchFamily="18" charset="0"/>
                <a:cs typeface="Times New Roman" pitchFamily="18" charset="0"/>
              </a:rPr>
              <a:t> Visualization of the end result </a:t>
            </a:r>
          </a:p>
          <a:p>
            <a:pPr algn="just">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49275"/>
            <a:ext cx="8229600" cy="1143000"/>
          </a:xfrm>
        </p:spPr>
        <p:txBody>
          <a:bodyPr/>
          <a:lstStyle/>
          <a:p>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Features</a:t>
            </a:r>
            <a:endParaRPr lang="en-US" b="1" dirty="0">
              <a:effectLst>
                <a:outerShdw blurRad="50800" dist="38100" dir="5400000" algn="t" rotWithShape="0">
                  <a:prstClr val="black">
                    <a:alpha val="40000"/>
                  </a:prst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fontScale="92500" lnSpcReduction="20000"/>
          </a:bodyPr>
          <a:lstStyle/>
          <a:p>
            <a:pPr algn="just"/>
            <a:r>
              <a:rPr lang="en-US" dirty="0" smtClean="0">
                <a:latin typeface="Times New Roman" pitchFamily="18" charset="0"/>
                <a:cs typeface="Times New Roman" pitchFamily="18" charset="0"/>
              </a:rPr>
              <a:t>Creating a graph from the given co-ordinates</a:t>
            </a:r>
          </a:p>
          <a:p>
            <a:pPr algn="just"/>
            <a:r>
              <a:rPr lang="en-US" dirty="0" smtClean="0">
                <a:latin typeface="Times New Roman" pitchFamily="18" charset="0"/>
                <a:cs typeface="Times New Roman" pitchFamily="18" charset="0"/>
              </a:rPr>
              <a:t>Viewing the shortest path from source to destination</a:t>
            </a:r>
          </a:p>
          <a:p>
            <a:pPr algn="just"/>
            <a:r>
              <a:rPr lang="en-US" dirty="0" smtClean="0">
                <a:latin typeface="Times New Roman" pitchFamily="18" charset="0"/>
                <a:cs typeface="Times New Roman" pitchFamily="18" charset="0"/>
              </a:rPr>
              <a:t>Viewing the shortest possible route, starting at the source, travelling every location and returning to the source.</a:t>
            </a:r>
          </a:p>
          <a:p>
            <a:pPr algn="just"/>
            <a:r>
              <a:rPr lang="en-US" dirty="0" smtClean="0">
                <a:latin typeface="Times New Roman" pitchFamily="18" charset="0"/>
                <a:cs typeface="Times New Roman" pitchFamily="18" charset="0"/>
              </a:rPr>
              <a:t>Providing a budget friendly travel plan</a:t>
            </a:r>
          </a:p>
          <a:p>
            <a:pPr algn="just"/>
            <a:r>
              <a:rPr lang="en-US" dirty="0" smtClean="0">
                <a:latin typeface="Times New Roman" pitchFamily="18" charset="0"/>
                <a:cs typeface="Times New Roman" pitchFamily="18" charset="0"/>
              </a:rPr>
              <a:t>Providing a plan with maximum destination coverage in shortest possible time. </a:t>
            </a:r>
          </a:p>
          <a:p>
            <a:pPr algn="just"/>
            <a:r>
              <a:rPr lang="en-US" dirty="0" smtClean="0">
                <a:latin typeface="Times New Roman" pitchFamily="18" charset="0"/>
                <a:cs typeface="Times New Roman" pitchFamily="18" charset="0"/>
              </a:rPr>
              <a:t>Representing a visualization of the route </a:t>
            </a:r>
            <a:endParaRPr lang="en-US" dirty="0">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49275"/>
            <a:ext cx="8229600" cy="1143000"/>
          </a:xfrm>
        </p:spPr>
        <p:txBody>
          <a:bodyPr/>
          <a:lstStyle/>
          <a:p>
            <a:r>
              <a:rPr lang="en-US" b="1" dirty="0" smtClean="0">
                <a:latin typeface="Times New Roman" pitchFamily="18" charset="0"/>
                <a:cs typeface="Times New Roman" pitchFamily="18" charset="0"/>
              </a:rPr>
              <a:t>Algorithms </a:t>
            </a:r>
            <a:r>
              <a:rPr lang="en-US" b="1" dirty="0" smtClean="0">
                <a:effectLst>
                  <a:outerShdw blurRad="50800" dist="38100" dir="5400000" algn="t" rotWithShape="0">
                    <a:prstClr val="black">
                      <a:alpha val="40000"/>
                    </a:prstClr>
                  </a:outerShdw>
                </a:effectLst>
                <a:latin typeface="Times New Roman" pitchFamily="18" charset="0"/>
                <a:cs typeface="Times New Roman" pitchFamily="18" charset="0"/>
              </a:rPr>
              <a:t>Used</a:t>
            </a:r>
            <a:r>
              <a:rPr lang="en-US" b="1" dirty="0" smtClean="0">
                <a:latin typeface="Times New Roman" pitchFamily="18" charset="0"/>
                <a:cs typeface="Times New Roman" pitchFamily="18" charset="0"/>
              </a:rPr>
              <a:t> in This Project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lstStyle/>
          <a:p>
            <a:r>
              <a:rPr lang="en-US" dirty="0" err="1" smtClean="0">
                <a:latin typeface="Times New Roman" pitchFamily="18" charset="0"/>
                <a:cs typeface="Times New Roman" pitchFamily="18" charset="0"/>
              </a:rPr>
              <a:t>Dijkstra’s</a:t>
            </a:r>
            <a:r>
              <a:rPr lang="en-US" dirty="0" smtClean="0">
                <a:latin typeface="Times New Roman" pitchFamily="18" charset="0"/>
                <a:cs typeface="Times New Roman" pitchFamily="18" charset="0"/>
              </a:rPr>
              <a:t> Algorithm</a:t>
            </a:r>
          </a:p>
          <a:p>
            <a:r>
              <a:rPr lang="en-US" dirty="0" smtClean="0">
                <a:latin typeface="Times New Roman" pitchFamily="18" charset="0"/>
                <a:cs typeface="Times New Roman" pitchFamily="18" charset="0"/>
              </a:rPr>
              <a:t>Branch and Bound Algorithm </a:t>
            </a:r>
            <a:endParaRPr lang="en-US" dirty="0">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752600"/>
            <a:ext cx="3008313" cy="3136900"/>
          </a:xfrm>
        </p:spPr>
        <p:txBody>
          <a:bodyPr>
            <a:normAutofit/>
          </a:bodyPr>
          <a:lstStyle/>
          <a:p>
            <a:pPr algn="just"/>
            <a:r>
              <a:rPr lang="en-US" sz="2800" b="1" dirty="0" smtClean="0">
                <a:latin typeface="Times New Roman" pitchFamily="18" charset="0"/>
                <a:cs typeface="Times New Roman" pitchFamily="18" charset="0"/>
              </a:rPr>
              <a:t>Menu</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menu will be given to choose what operation the user wants to perform. The program will terminate when “Exit” is selected</a:t>
            </a:r>
            <a:endParaRPr lang="en-US" sz="2000" dirty="0">
              <a:latin typeface="Times New Roman" pitchFamily="18" charset="0"/>
              <a:cs typeface="Times New Roman" pitchFamily="18" charset="0"/>
            </a:endParaRPr>
          </a:p>
        </p:txBody>
      </p:sp>
      <p:pic>
        <p:nvPicPr>
          <p:cNvPr id="1026" name="Picture 2" descr="C:\Users\USER\Pictures\Screenshots\Screenshot (385).png"/>
          <p:cNvPicPr>
            <a:picLocks noGrp="1" noChangeAspect="1" noChangeArrowheads="1"/>
          </p:cNvPicPr>
          <p:nvPr>
            <p:ph idx="1"/>
          </p:nvPr>
        </p:nvPicPr>
        <p:blipFill>
          <a:blip r:embed="rId3"/>
          <a:srcRect/>
          <a:stretch>
            <a:fillRect/>
          </a:stretch>
        </p:blipFill>
        <p:spPr bwMode="auto">
          <a:xfrm>
            <a:off x="3754734" y="1499606"/>
            <a:ext cx="4752381" cy="3400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5" name="Text Placeholder 3"/>
          <p:cNvSpPr txBox="1">
            <a:spLocks/>
          </p:cNvSpPr>
          <p:nvPr/>
        </p:nvSpPr>
        <p:spPr>
          <a:xfrm>
            <a:off x="381000" y="1676400"/>
            <a:ext cx="3008313" cy="2666999"/>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Load Map:</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This will initialize the graph using the given locations, co-ordinates and weights.</a:t>
            </a:r>
          </a:p>
        </p:txBody>
      </p:sp>
      <p:pic>
        <p:nvPicPr>
          <p:cNvPr id="2" name="Picture 2"/>
          <p:cNvPicPr>
            <a:picLocks noChangeAspect="1" noChangeArrowheads="1"/>
          </p:cNvPicPr>
          <p:nvPr/>
        </p:nvPicPr>
        <p:blipFill>
          <a:blip r:embed="rId4"/>
          <a:srcRect/>
          <a:stretch>
            <a:fillRect/>
          </a:stretch>
        </p:blipFill>
        <p:spPr bwMode="auto">
          <a:xfrm>
            <a:off x="3733800" y="4279366"/>
            <a:ext cx="2590800" cy="21976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6477000" y="914400"/>
            <a:ext cx="2286000" cy="5562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a:off x="3708905" y="914400"/>
            <a:ext cx="2615695" cy="3276600"/>
          </a:xfrm>
          <a:prstGeom prst="rect">
            <a:avLst/>
          </a:prstGeom>
          <a:noFill/>
          <a:ln w="9525">
            <a:noFill/>
            <a:miter lim="800000"/>
            <a:headEnd/>
            <a:tailEnd/>
          </a:ln>
          <a:effectLst/>
        </p:spPr>
      </p:pic>
      <p:sp>
        <p:nvSpPr>
          <p:cNvPr id="6" name="Text Placeholder 3"/>
          <p:cNvSpPr txBox="1">
            <a:spLocks/>
          </p:cNvSpPr>
          <p:nvPr/>
        </p:nvSpPr>
        <p:spPr>
          <a:xfrm>
            <a:off x="76200" y="6477000"/>
            <a:ext cx="7391400" cy="4572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i="0" u="none" strike="noStrike" kern="1200" cap="none" spc="0" normalizeH="0" baseline="0" noProof="0" dirty="0" smtClean="0">
                <a:ln>
                  <a:noFill/>
                </a:ln>
                <a:solidFill>
                  <a:schemeClr val="bg2"/>
                </a:solidFill>
                <a:effectLst/>
                <a:uLnTx/>
                <a:uFillTx/>
                <a:latin typeface="Times New Roman" pitchFamily="18" charset="0"/>
                <a:ea typeface="+mn-ea"/>
                <a:cs typeface="Times New Roman" pitchFamily="18" charset="0"/>
              </a:rPr>
              <a:t>Co-ordinates</a:t>
            </a:r>
            <a:r>
              <a:rPr kumimoji="0" lang="en-US" sz="1600" i="0" u="none" strike="noStrike" kern="1200" cap="none" spc="0" normalizeH="0" noProof="0" dirty="0" smtClean="0">
                <a:ln>
                  <a:noFill/>
                </a:ln>
                <a:solidFill>
                  <a:schemeClr val="bg2"/>
                </a:solidFill>
                <a:effectLst/>
                <a:uLnTx/>
                <a:uFillTx/>
                <a:latin typeface="Times New Roman" pitchFamily="18" charset="0"/>
                <a:ea typeface="+mn-ea"/>
                <a:cs typeface="Times New Roman" pitchFamily="18" charset="0"/>
              </a:rPr>
              <a:t> and distances where taken from Google</a:t>
            </a:r>
            <a:endParaRPr kumimoji="0" lang="en-US" sz="1400" i="0" u="none" strike="noStrike" kern="1200" cap="none" spc="0" normalizeH="0" baseline="0" noProof="0" dirty="0" smtClean="0">
              <a:ln>
                <a:noFill/>
              </a:ln>
              <a:solidFill>
                <a:schemeClr val="bg2"/>
              </a:solidFill>
              <a:effectLst/>
              <a:uLnTx/>
              <a:uFillTx/>
              <a:latin typeface="Times New Roman" pitchFamily="18" charset="0"/>
              <a:ea typeface="+mn-ea"/>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00" y="2438400"/>
            <a:ext cx="3008313" cy="2392363"/>
          </a:xfrm>
        </p:spPr>
        <p:txBody>
          <a:bodyPr>
            <a:normAutofit/>
          </a:bodyPr>
          <a:lstStyle/>
          <a:p>
            <a:pPr algn="just"/>
            <a:r>
              <a:rPr lang="en-US" sz="2400" b="1" dirty="0" smtClean="0">
                <a:latin typeface="Times New Roman" pitchFamily="18" charset="0"/>
                <a:cs typeface="Times New Roman" pitchFamily="18" charset="0"/>
              </a:rPr>
              <a:t>View the Locations: </a:t>
            </a:r>
          </a:p>
          <a:p>
            <a:pPr algn="just"/>
            <a:r>
              <a:rPr lang="en-US" sz="2000" dirty="0" smtClean="0">
                <a:latin typeface="Times New Roman" pitchFamily="18" charset="0"/>
                <a:cs typeface="Times New Roman" pitchFamily="18" charset="0"/>
              </a:rPr>
              <a:t>This will show the list of locations from the given data.</a:t>
            </a:r>
          </a:p>
          <a:p>
            <a:pPr algn="just"/>
            <a:endParaRPr lang="en-US" sz="2000" dirty="0">
              <a:latin typeface="Times New Roman" pitchFamily="18" charset="0"/>
              <a:cs typeface="Times New Roman" pitchFamily="18" charset="0"/>
            </a:endParaRPr>
          </a:p>
        </p:txBody>
      </p:sp>
      <p:pic>
        <p:nvPicPr>
          <p:cNvPr id="2050" name="Picture 2" descr="C:\Users\USER\Pictures\Screenshots\Screenshot (386).png"/>
          <p:cNvPicPr>
            <a:picLocks noGrp="1" noChangeAspect="1" noChangeArrowheads="1"/>
          </p:cNvPicPr>
          <p:nvPr>
            <p:ph idx="1"/>
          </p:nvPr>
        </p:nvPicPr>
        <p:blipFill>
          <a:blip r:embed="rId4"/>
          <a:srcRect/>
          <a:stretch>
            <a:fillRect/>
          </a:stretch>
        </p:blipFill>
        <p:spPr bwMode="auto">
          <a:xfrm>
            <a:off x="3575050" y="972774"/>
            <a:ext cx="5111750" cy="4742226"/>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l="-11000" r="-11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304800"/>
            <a:ext cx="3008313" cy="5821363"/>
          </a:xfrm>
        </p:spPr>
        <p:txBody>
          <a:bodyPr>
            <a:normAutofit/>
          </a:bodyPr>
          <a:lstStyle/>
          <a:p>
            <a:endParaRPr lang="en-US" sz="2800" b="1" dirty="0" smtClean="0"/>
          </a:p>
          <a:p>
            <a:endParaRPr lang="en-US" sz="2800" b="1" dirty="0"/>
          </a:p>
          <a:p>
            <a:endParaRPr lang="en-US" sz="2800" b="1" dirty="0" smtClean="0"/>
          </a:p>
          <a:p>
            <a:r>
              <a:rPr lang="en-US" sz="2800" b="1" dirty="0" smtClean="0"/>
              <a:t>View the Graph:</a:t>
            </a:r>
          </a:p>
          <a:p>
            <a:r>
              <a:rPr lang="en-US" sz="2000" dirty="0" smtClean="0"/>
              <a:t>A visual representation of the map will be showed using the given co-ordinates with the help of </a:t>
            </a:r>
            <a:r>
              <a:rPr lang="en-US" sz="2000" dirty="0" err="1" smtClean="0"/>
              <a:t>graphics.h</a:t>
            </a:r>
            <a:r>
              <a:rPr lang="en-US" sz="2000" dirty="0" smtClean="0"/>
              <a:t> header file. </a:t>
            </a:r>
            <a:endParaRPr lang="en-US" sz="2000" dirty="0"/>
          </a:p>
        </p:txBody>
      </p:sp>
      <p:pic>
        <p:nvPicPr>
          <p:cNvPr id="3074" name="Picture 2" descr="C:\Users\USER\Pictures\Screenshots\Screenshot (387).png"/>
          <p:cNvPicPr>
            <a:picLocks noGrp="1" noChangeAspect="1" noChangeArrowheads="1"/>
          </p:cNvPicPr>
          <p:nvPr>
            <p:ph idx="1"/>
          </p:nvPr>
        </p:nvPicPr>
        <p:blipFill>
          <a:blip r:embed="rId4"/>
          <a:srcRect/>
          <a:stretch>
            <a:fillRect/>
          </a:stretch>
        </p:blipFill>
        <p:spPr bwMode="auto">
          <a:xfrm>
            <a:off x="3575050" y="556226"/>
            <a:ext cx="5111750" cy="5286760"/>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5|11.2|0.7"/>
</p:tagLst>
</file>

<file path=ppt/tags/tag10.xml><?xml version="1.0" encoding="utf-8"?>
<p:tagLst xmlns:a="http://schemas.openxmlformats.org/drawingml/2006/main" xmlns:r="http://schemas.openxmlformats.org/officeDocument/2006/relationships" xmlns:p="http://schemas.openxmlformats.org/presentationml/2006/main">
  <p:tag name="TIMING" val="|0|0.7|1.2"/>
</p:tagLst>
</file>

<file path=ppt/tags/tag11.xml><?xml version="1.0" encoding="utf-8"?>
<p:tagLst xmlns:a="http://schemas.openxmlformats.org/drawingml/2006/main" xmlns:r="http://schemas.openxmlformats.org/officeDocument/2006/relationships" xmlns:p="http://schemas.openxmlformats.org/presentationml/2006/main">
  <p:tag name="TIMING" val="|0"/>
</p:tagLst>
</file>

<file path=ppt/tags/tag12.xml><?xml version="1.0" encoding="utf-8"?>
<p:tagLst xmlns:a="http://schemas.openxmlformats.org/drawingml/2006/main" xmlns:r="http://schemas.openxmlformats.org/officeDocument/2006/relationships" xmlns:p="http://schemas.openxmlformats.org/presentationml/2006/main">
  <p:tag name="TIMING" val="|0.1|0.7|0.6|0.8"/>
</p:tagLst>
</file>

<file path=ppt/tags/tag13.xml><?xml version="1.0" encoding="utf-8"?>
<p:tagLst xmlns:a="http://schemas.openxmlformats.org/drawingml/2006/main" xmlns:r="http://schemas.openxmlformats.org/officeDocument/2006/relationships" xmlns:p="http://schemas.openxmlformats.org/presentationml/2006/main">
  <p:tag name="TIMING" val="|0|0.5|0.4"/>
</p:tagLst>
</file>

<file path=ppt/tags/tag14.xml><?xml version="1.0" encoding="utf-8"?>
<p:tagLst xmlns:a="http://schemas.openxmlformats.org/drawingml/2006/main" xmlns:r="http://schemas.openxmlformats.org/officeDocument/2006/relationships" xmlns:p="http://schemas.openxmlformats.org/presentationml/2006/main">
  <p:tag name="TIMING" val="|0|0.5"/>
</p:tagLst>
</file>

<file path=ppt/tags/tag2.xml><?xml version="1.0" encoding="utf-8"?>
<p:tagLst xmlns:a="http://schemas.openxmlformats.org/drawingml/2006/main" xmlns:r="http://schemas.openxmlformats.org/officeDocument/2006/relationships" xmlns:p="http://schemas.openxmlformats.org/presentationml/2006/main">
  <p:tag name="TIMING" val="|0.8|5.9|35.3|8.2|2.7"/>
</p:tagLst>
</file>

<file path=ppt/tags/tag3.xml><?xml version="1.0" encoding="utf-8"?>
<p:tagLst xmlns:a="http://schemas.openxmlformats.org/drawingml/2006/main" xmlns:r="http://schemas.openxmlformats.org/officeDocument/2006/relationships" xmlns:p="http://schemas.openxmlformats.org/presentationml/2006/main">
  <p:tag name="TIMING" val="|1.4|1.1|2.7|12.6|5.7"/>
</p:tagLst>
</file>

<file path=ppt/tags/tag4.xml><?xml version="1.0" encoding="utf-8"?>
<p:tagLst xmlns:a="http://schemas.openxmlformats.org/drawingml/2006/main" xmlns:r="http://schemas.openxmlformats.org/officeDocument/2006/relationships" xmlns:p="http://schemas.openxmlformats.org/presentationml/2006/main">
  <p:tag name="TIMING" val="|0.5|0.8|6.3|8.2|2.5|1.3|3.1"/>
</p:tagLst>
</file>

<file path=ppt/tags/tag5.xml><?xml version="1.0" encoding="utf-8"?>
<p:tagLst xmlns:a="http://schemas.openxmlformats.org/drawingml/2006/main" xmlns:r="http://schemas.openxmlformats.org/officeDocument/2006/relationships" xmlns:p="http://schemas.openxmlformats.org/presentationml/2006/main">
  <p:tag name="TIMING" val="|0.4|0.9|0.8"/>
</p:tagLst>
</file>

<file path=ppt/tags/tag6.xml><?xml version="1.0" encoding="utf-8"?>
<p:tagLst xmlns:a="http://schemas.openxmlformats.org/drawingml/2006/main" xmlns:r="http://schemas.openxmlformats.org/officeDocument/2006/relationships" xmlns:p="http://schemas.openxmlformats.org/presentationml/2006/main">
  <p:tag name="TIMING" val="|0|1.2|7.4|7.5|7.8"/>
</p:tagLst>
</file>

<file path=ppt/tags/tag7.xml><?xml version="1.0" encoding="utf-8"?>
<p:tagLst xmlns:a="http://schemas.openxmlformats.org/drawingml/2006/main" xmlns:r="http://schemas.openxmlformats.org/officeDocument/2006/relationships" xmlns:p="http://schemas.openxmlformats.org/presentationml/2006/main">
  <p:tag name="TIMING" val="|1.2|1.6|4.9"/>
</p:tagLst>
</file>

<file path=ppt/tags/tag8.xml><?xml version="1.0" encoding="utf-8"?>
<p:tagLst xmlns:a="http://schemas.openxmlformats.org/drawingml/2006/main" xmlns:r="http://schemas.openxmlformats.org/officeDocument/2006/relationships" xmlns:p="http://schemas.openxmlformats.org/presentationml/2006/main">
  <p:tag name="TIMING" val="|0.7|0.9|3.7"/>
</p:tagLst>
</file>

<file path=ppt/tags/tag9.xml><?xml version="1.0" encoding="utf-8"?>
<p:tagLst xmlns:a="http://schemas.openxmlformats.org/drawingml/2006/main" xmlns:r="http://schemas.openxmlformats.org/officeDocument/2006/relationships" xmlns:p="http://schemas.openxmlformats.org/presentationml/2006/main">
  <p:tag name="TIMING" val="|0.2|0.8|4.9|0.8"/>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675</TotalTime>
  <Words>368</Words>
  <Application>Microsoft Office PowerPoint</Application>
  <PresentationFormat>On-screen Show (4:3)</PresentationFormat>
  <Paragraphs>59</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Verve</vt:lpstr>
      <vt:lpstr>A Project on Travel Planning</vt:lpstr>
      <vt:lpstr>Motivation of This Project</vt:lpstr>
      <vt:lpstr>About The Project</vt:lpstr>
      <vt:lpstr>Features</vt:lpstr>
      <vt:lpstr>Algorithms Used in This Project </vt:lpstr>
      <vt:lpstr>Slide 6</vt:lpstr>
      <vt:lpstr>Slide 7</vt:lpstr>
      <vt:lpstr>Slide 8</vt:lpstr>
      <vt:lpstr>Slide 9</vt:lpstr>
      <vt:lpstr>Slide 10</vt:lpstr>
      <vt:lpstr>Visualization</vt:lpstr>
      <vt:lpstr>Visualization</vt:lpstr>
      <vt:lpstr>Slide 13</vt:lpstr>
      <vt:lpstr>Visualization</vt:lpstr>
      <vt:lpstr>Visualization</vt:lpstr>
      <vt:lpstr>My GitHub Repository https://github.com/redowansami/SPL-1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Travel Planning</dc:title>
  <dc:creator>USER</dc:creator>
  <cp:lastModifiedBy>USER</cp:lastModifiedBy>
  <cp:revision>15</cp:revision>
  <dcterms:created xsi:type="dcterms:W3CDTF">2006-08-16T00:00:00Z</dcterms:created>
  <dcterms:modified xsi:type="dcterms:W3CDTF">2023-09-10T02:34:02Z</dcterms:modified>
</cp:coreProperties>
</file>