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embeddedFontLst>
    <p:embeddedFont>
      <p:font typeface="Century Schoolbook"/>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4" roundtripDataSignature="AMtx7mhji+U+ybPmobRLlGcsAa5eKXuD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Schoolbook-regular.fntdata"/><Relationship Id="rId20" Type="http://schemas.openxmlformats.org/officeDocument/2006/relationships/slide" Target="slides/slide15.xml"/><Relationship Id="rId42" Type="http://schemas.openxmlformats.org/officeDocument/2006/relationships/font" Target="fonts/CenturySchoolbook-italic.fntdata"/><Relationship Id="rId41" Type="http://schemas.openxmlformats.org/officeDocument/2006/relationships/font" Target="fonts/CenturySchoolbook-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CenturySchoolbook-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7" name="Shape 17"/>
        <p:cNvGrpSpPr/>
        <p:nvPr/>
      </p:nvGrpSpPr>
      <p:grpSpPr>
        <a:xfrm>
          <a:off x="0" y="0"/>
          <a:ext cx="0" cy="0"/>
          <a:chOff x="0" y="0"/>
          <a:chExt cx="0" cy="0"/>
        </a:xfrm>
      </p:grpSpPr>
      <p:sp>
        <p:nvSpPr>
          <p:cNvPr id="18" name="Google Shape;18;p36"/>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Century Schoolbook"/>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6"/>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SzPts val="1260"/>
              <a:buNone/>
              <a:defRPr b="1" sz="1800">
                <a:solidFill>
                  <a:schemeClr val="dk2"/>
                </a:solidFill>
              </a:defRPr>
            </a:lvl1pPr>
            <a:lvl2pPr lvl="1" algn="ctr">
              <a:lnSpc>
                <a:spcPct val="100000"/>
              </a:lnSpc>
              <a:spcBef>
                <a:spcPts val="360"/>
              </a:spcBef>
              <a:spcAft>
                <a:spcPts val="0"/>
              </a:spcAft>
              <a:buSzPts val="1440"/>
              <a:buNone/>
              <a:defRPr/>
            </a:lvl2pPr>
            <a:lvl3pPr lvl="2" algn="ctr">
              <a:lnSpc>
                <a:spcPct val="100000"/>
              </a:lnSpc>
              <a:spcBef>
                <a:spcPts val="360"/>
              </a:spcBef>
              <a:spcAft>
                <a:spcPts val="0"/>
              </a:spcAft>
              <a:buSzPts val="1080"/>
              <a:buNone/>
              <a:defRPr/>
            </a:lvl3pPr>
            <a:lvl4pPr lvl="3" algn="ctr">
              <a:lnSpc>
                <a:spcPct val="100000"/>
              </a:lnSpc>
              <a:spcBef>
                <a:spcPts val="360"/>
              </a:spcBef>
              <a:spcAft>
                <a:spcPts val="0"/>
              </a:spcAft>
              <a:buSzPts val="1080"/>
              <a:buNone/>
              <a:defRPr/>
            </a:lvl4pPr>
            <a:lvl5pPr lvl="4" algn="ctr">
              <a:lnSpc>
                <a:spcPct val="100000"/>
              </a:lnSpc>
              <a:spcBef>
                <a:spcPts val="360"/>
              </a:spcBef>
              <a:spcAft>
                <a:spcPts val="0"/>
              </a:spcAft>
              <a:buSzPts val="1224"/>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0" name="Google Shape;20;p36"/>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6"/>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6"/>
          <p:cNvSpPr/>
          <p:nvPr/>
        </p:nvSpPr>
        <p:spPr>
          <a:xfrm>
            <a:off x="381000" y="0"/>
            <a:ext cx="609600" cy="6858000"/>
          </a:xfrm>
          <a:prstGeom prst="rect">
            <a:avLst/>
          </a:prstGeom>
          <a:solidFill>
            <a:srgbClr val="FEC2AC">
              <a:alpha val="5333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3" name="Google Shape;23;p36"/>
          <p:cNvSpPr/>
          <p:nvPr/>
        </p:nvSpPr>
        <p:spPr>
          <a:xfrm>
            <a:off x="276336" y="0"/>
            <a:ext cx="104664" cy="6858000"/>
          </a:xfrm>
          <a:prstGeom prst="rect">
            <a:avLst/>
          </a:prstGeom>
          <a:solidFill>
            <a:srgbClr val="FFD8CC">
              <a:alpha val="3529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4" name="Google Shape;24;p36"/>
          <p:cNvSpPr/>
          <p:nvPr/>
        </p:nvSpPr>
        <p:spPr>
          <a:xfrm>
            <a:off x="990600" y="0"/>
            <a:ext cx="181872" cy="6858000"/>
          </a:xfrm>
          <a:prstGeom prst="rect">
            <a:avLst/>
          </a:prstGeom>
          <a:solidFill>
            <a:srgbClr val="FFD8CC">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5" name="Google Shape;25;p36"/>
          <p:cNvSpPr/>
          <p:nvPr/>
        </p:nvSpPr>
        <p:spPr>
          <a:xfrm>
            <a:off x="1141320" y="0"/>
            <a:ext cx="230280" cy="6858000"/>
          </a:xfrm>
          <a:prstGeom prst="rect">
            <a:avLst/>
          </a:prstGeom>
          <a:solidFill>
            <a:srgbClr val="FFEDE7">
              <a:alpha val="7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26" name="Google Shape;26;p36"/>
          <p:cNvCxnSpPr/>
          <p:nvPr/>
        </p:nvCxnSpPr>
        <p:spPr>
          <a:xfrm>
            <a:off x="106344" y="0"/>
            <a:ext cx="0" cy="6858000"/>
          </a:xfrm>
          <a:prstGeom prst="straightConnector1">
            <a:avLst/>
          </a:prstGeom>
          <a:noFill/>
          <a:ln cap="flat" cmpd="sng" w="57150">
            <a:solidFill>
              <a:srgbClr val="FEC2AC">
                <a:alpha val="72549"/>
              </a:srgbClr>
            </a:solidFill>
            <a:prstDash val="solid"/>
            <a:round/>
            <a:headEnd len="sm" w="sm" type="none"/>
            <a:tailEnd len="sm" w="sm" type="none"/>
          </a:ln>
        </p:spPr>
      </p:cxnSp>
      <p:cxnSp>
        <p:nvCxnSpPr>
          <p:cNvPr id="27" name="Google Shape;27;p36"/>
          <p:cNvCxnSpPr/>
          <p:nvPr/>
        </p:nvCxnSpPr>
        <p:spPr>
          <a:xfrm>
            <a:off x="914400" y="0"/>
            <a:ext cx="0" cy="6858000"/>
          </a:xfrm>
          <a:prstGeom prst="straightConnector1">
            <a:avLst/>
          </a:prstGeom>
          <a:noFill/>
          <a:ln cap="flat" cmpd="sng" w="57150">
            <a:solidFill>
              <a:srgbClr val="FFEDE7">
                <a:alpha val="82352"/>
              </a:srgbClr>
            </a:solidFill>
            <a:prstDash val="solid"/>
            <a:round/>
            <a:headEnd len="sm" w="sm" type="none"/>
            <a:tailEnd len="sm" w="sm" type="none"/>
          </a:ln>
        </p:spPr>
      </p:cxnSp>
      <p:cxnSp>
        <p:nvCxnSpPr>
          <p:cNvPr id="28" name="Google Shape;28;p36"/>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29" name="Google Shape;29;p36"/>
          <p:cNvCxnSpPr/>
          <p:nvPr/>
        </p:nvCxnSpPr>
        <p:spPr>
          <a:xfrm>
            <a:off x="1726640" y="0"/>
            <a:ext cx="0" cy="6858000"/>
          </a:xfrm>
          <a:prstGeom prst="straightConnector1">
            <a:avLst/>
          </a:prstGeom>
          <a:noFill/>
          <a:ln cap="flat" cmpd="sng" w="28575">
            <a:solidFill>
              <a:srgbClr val="FEC2AC">
                <a:alpha val="81568"/>
              </a:srgbClr>
            </a:solidFill>
            <a:prstDash val="solid"/>
            <a:round/>
            <a:headEnd len="sm" w="sm" type="none"/>
            <a:tailEnd len="sm" w="sm" type="none"/>
          </a:ln>
        </p:spPr>
      </p:cxnSp>
      <p:cxnSp>
        <p:nvCxnSpPr>
          <p:cNvPr id="30" name="Google Shape;30;p36"/>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1" name="Google Shape;31;p36"/>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2" name="Google Shape;32;p36"/>
          <p:cNvSpPr/>
          <p:nvPr/>
        </p:nvSpPr>
        <p:spPr>
          <a:xfrm>
            <a:off x="1219200" y="0"/>
            <a:ext cx="76200" cy="6858000"/>
          </a:xfrm>
          <a:prstGeom prst="rect">
            <a:avLst/>
          </a:prstGeom>
          <a:solidFill>
            <a:srgbClr val="FEC2AC">
              <a:alpha val="5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3" name="Google Shape;33;p36"/>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4" name="Google Shape;34;p36"/>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5" name="Google Shape;35;p36"/>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6" name="Google Shape;36;p36"/>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36"/>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36"/>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4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5"/>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3" name="Google Shape;123;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46"/>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9" name="Google Shape;129;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3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3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Google Shape;46;p38"/>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000"/>
              <a:buFont typeface="Century Schoolbook"/>
              <a:buNone/>
              <a:defRPr b="1" sz="3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260"/>
              <a:buNone/>
              <a:defRPr b="1" sz="1800">
                <a:solidFill>
                  <a:schemeClr val="lt2"/>
                </a:solidFill>
              </a:defRPr>
            </a:lvl1pPr>
            <a:lvl2pPr indent="-228600" lvl="1" marL="914400" algn="l">
              <a:lnSpc>
                <a:spcPct val="100000"/>
              </a:lnSpc>
              <a:spcBef>
                <a:spcPts val="360"/>
              </a:spcBef>
              <a:spcAft>
                <a:spcPts val="0"/>
              </a:spcAft>
              <a:buSzPts val="1440"/>
              <a:buNone/>
              <a:defRPr sz="1800">
                <a:solidFill>
                  <a:schemeClr val="lt1"/>
                </a:solidFill>
              </a:defRPr>
            </a:lvl2pPr>
            <a:lvl3pPr indent="-228600" lvl="2" marL="1371600" algn="l">
              <a:lnSpc>
                <a:spcPct val="100000"/>
              </a:lnSpc>
              <a:spcBef>
                <a:spcPts val="320"/>
              </a:spcBef>
              <a:spcAft>
                <a:spcPts val="0"/>
              </a:spcAft>
              <a:buSzPts val="960"/>
              <a:buNone/>
              <a:defRPr sz="1600">
                <a:solidFill>
                  <a:schemeClr val="lt1"/>
                </a:solidFill>
              </a:defRPr>
            </a:lvl3pPr>
            <a:lvl4pPr indent="-228600" lvl="3" marL="1828800" algn="l">
              <a:lnSpc>
                <a:spcPct val="100000"/>
              </a:lnSpc>
              <a:spcBef>
                <a:spcPts val="280"/>
              </a:spcBef>
              <a:spcAft>
                <a:spcPts val="0"/>
              </a:spcAft>
              <a:buSzPts val="840"/>
              <a:buNone/>
              <a:defRPr sz="1400">
                <a:solidFill>
                  <a:schemeClr val="lt1"/>
                </a:solidFill>
              </a:defRPr>
            </a:lvl4pPr>
            <a:lvl5pPr indent="-228600" lvl="4" marL="2286000" algn="l">
              <a:lnSpc>
                <a:spcPct val="100000"/>
              </a:lnSpc>
              <a:spcBef>
                <a:spcPts val="280"/>
              </a:spcBef>
              <a:spcAft>
                <a:spcPts val="0"/>
              </a:spcAft>
              <a:buSzPts val="952"/>
              <a:buNone/>
              <a:defRPr sz="1400">
                <a:solidFill>
                  <a:schemeClr val="lt1"/>
                </a:solidFill>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38"/>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p:nvPr/>
        </p:nvSpPr>
        <p:spPr>
          <a:xfrm>
            <a:off x="381000" y="0"/>
            <a:ext cx="609600" cy="6858000"/>
          </a:xfrm>
          <a:prstGeom prst="rect">
            <a:avLst/>
          </a:prstGeom>
          <a:solidFill>
            <a:srgbClr val="FEC2AC">
              <a:alpha val="5333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1" name="Google Shape;51;p38"/>
          <p:cNvSpPr/>
          <p:nvPr/>
        </p:nvSpPr>
        <p:spPr>
          <a:xfrm>
            <a:off x="276336" y="0"/>
            <a:ext cx="104664" cy="6858000"/>
          </a:xfrm>
          <a:prstGeom prst="rect">
            <a:avLst/>
          </a:prstGeom>
          <a:solidFill>
            <a:srgbClr val="FFD8CC">
              <a:alpha val="3529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2" name="Google Shape;52;p38"/>
          <p:cNvSpPr/>
          <p:nvPr/>
        </p:nvSpPr>
        <p:spPr>
          <a:xfrm>
            <a:off x="990600" y="0"/>
            <a:ext cx="181872" cy="6858000"/>
          </a:xfrm>
          <a:prstGeom prst="rect">
            <a:avLst/>
          </a:prstGeom>
          <a:solidFill>
            <a:srgbClr val="FFD8CC">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3" name="Google Shape;53;p38"/>
          <p:cNvSpPr/>
          <p:nvPr/>
        </p:nvSpPr>
        <p:spPr>
          <a:xfrm>
            <a:off x="1141320" y="0"/>
            <a:ext cx="230280" cy="6858000"/>
          </a:xfrm>
          <a:prstGeom prst="rect">
            <a:avLst/>
          </a:prstGeom>
          <a:solidFill>
            <a:srgbClr val="FFEDE7">
              <a:alpha val="7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54" name="Google Shape;54;p38"/>
          <p:cNvCxnSpPr/>
          <p:nvPr/>
        </p:nvCxnSpPr>
        <p:spPr>
          <a:xfrm>
            <a:off x="106344" y="0"/>
            <a:ext cx="0" cy="6858000"/>
          </a:xfrm>
          <a:prstGeom prst="straightConnector1">
            <a:avLst/>
          </a:prstGeom>
          <a:noFill/>
          <a:ln cap="flat" cmpd="sng" w="57150">
            <a:solidFill>
              <a:srgbClr val="FEC2AC">
                <a:alpha val="72549"/>
              </a:srgbClr>
            </a:solidFill>
            <a:prstDash val="solid"/>
            <a:round/>
            <a:headEnd len="sm" w="sm" type="none"/>
            <a:tailEnd len="sm" w="sm" type="none"/>
          </a:ln>
        </p:spPr>
      </p:cxnSp>
      <p:cxnSp>
        <p:nvCxnSpPr>
          <p:cNvPr id="55" name="Google Shape;55;p38"/>
          <p:cNvCxnSpPr/>
          <p:nvPr/>
        </p:nvCxnSpPr>
        <p:spPr>
          <a:xfrm>
            <a:off x="914400" y="0"/>
            <a:ext cx="0" cy="6858000"/>
          </a:xfrm>
          <a:prstGeom prst="straightConnector1">
            <a:avLst/>
          </a:prstGeom>
          <a:noFill/>
          <a:ln cap="flat" cmpd="sng" w="57150">
            <a:solidFill>
              <a:srgbClr val="FFEDE7">
                <a:alpha val="82352"/>
              </a:srgbClr>
            </a:solidFill>
            <a:prstDash val="solid"/>
            <a:round/>
            <a:headEnd len="sm" w="sm" type="none"/>
            <a:tailEnd len="sm" w="sm" type="none"/>
          </a:ln>
        </p:spPr>
      </p:cxnSp>
      <p:cxnSp>
        <p:nvCxnSpPr>
          <p:cNvPr id="56" name="Google Shape;56;p38"/>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57" name="Google Shape;57;p38"/>
          <p:cNvCxnSpPr/>
          <p:nvPr/>
        </p:nvCxnSpPr>
        <p:spPr>
          <a:xfrm>
            <a:off x="1726640" y="0"/>
            <a:ext cx="0" cy="6858000"/>
          </a:xfrm>
          <a:prstGeom prst="straightConnector1">
            <a:avLst/>
          </a:prstGeom>
          <a:noFill/>
          <a:ln cap="flat" cmpd="sng" w="28575">
            <a:solidFill>
              <a:srgbClr val="FEC2AC">
                <a:alpha val="81568"/>
              </a:srgbClr>
            </a:solidFill>
            <a:prstDash val="solid"/>
            <a:round/>
            <a:headEnd len="sm" w="sm" type="none"/>
            <a:tailEnd len="sm" w="sm" type="none"/>
          </a:ln>
        </p:spPr>
      </p:cxnSp>
      <p:cxnSp>
        <p:nvCxnSpPr>
          <p:cNvPr id="58" name="Google Shape;58;p38"/>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59" name="Google Shape;59;p38"/>
          <p:cNvSpPr/>
          <p:nvPr/>
        </p:nvSpPr>
        <p:spPr>
          <a:xfrm>
            <a:off x="1219200" y="0"/>
            <a:ext cx="76200" cy="6858000"/>
          </a:xfrm>
          <a:prstGeom prst="rect">
            <a:avLst/>
          </a:prstGeom>
          <a:solidFill>
            <a:srgbClr val="FEC2AC">
              <a:alpha val="5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0" name="Google Shape;60;p38"/>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1" name="Google Shape;61;p38"/>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2" name="Google Shape;62;p38"/>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3" name="Google Shape;63;p38"/>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4" name="Google Shape;64;p38"/>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65" name="Google Shape;65;p38"/>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66" name="Google Shape;66;p38"/>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3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72" name="Google Shape;72;p39"/>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39"/>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40"/>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Century Schoolboo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40"/>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40"/>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1" name="Google Shape;81;p40"/>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Century Schoolbook"/>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40"/>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Century Schoolbook"/>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4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4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4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43"/>
          <p:cNvCxnSpPr/>
          <p:nvPr/>
        </p:nvCxnSpPr>
        <p:spPr>
          <a:xfrm>
            <a:off x="8763000" y="0"/>
            <a:ext cx="0" cy="6858000"/>
          </a:xfrm>
          <a:prstGeom prst="straightConnector1">
            <a:avLst/>
          </a:prstGeom>
          <a:noFill/>
          <a:ln cap="flat" cmpd="sng" w="38100">
            <a:solidFill>
              <a:srgbClr val="FEC2AC">
                <a:alpha val="92549"/>
              </a:srgbClr>
            </a:solidFill>
            <a:prstDash val="solid"/>
            <a:round/>
            <a:headEnd len="sm" w="sm" type="none"/>
            <a:tailEnd len="sm" w="sm" type="none"/>
          </a:ln>
        </p:spPr>
      </p:cxnSp>
      <p:sp>
        <p:nvSpPr>
          <p:cNvPr id="94" name="Google Shape;94;p43"/>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Century Schoolbook"/>
              <a:buNone/>
              <a:defRPr b="1" sz="2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3"/>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84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200"/>
              </a:spcBef>
              <a:spcAft>
                <a:spcPts val="0"/>
              </a:spcAft>
              <a:buSzPts val="600"/>
              <a:buNone/>
              <a:defRPr sz="1000"/>
            </a:lvl3pPr>
            <a:lvl4pPr indent="-228600" lvl="3" marL="1828800" algn="l">
              <a:lnSpc>
                <a:spcPct val="100000"/>
              </a:lnSpc>
              <a:spcBef>
                <a:spcPts val="180"/>
              </a:spcBef>
              <a:spcAft>
                <a:spcPts val="0"/>
              </a:spcAft>
              <a:buSzPts val="540"/>
              <a:buNone/>
              <a:defRPr sz="900"/>
            </a:lvl4pPr>
            <a:lvl5pPr indent="-228600" lvl="4" marL="2286000" algn="l">
              <a:lnSpc>
                <a:spcPct val="100000"/>
              </a:lnSpc>
              <a:spcBef>
                <a:spcPts val="180"/>
              </a:spcBef>
              <a:spcAft>
                <a:spcPts val="0"/>
              </a:spcAft>
              <a:buSzPts val="612"/>
              <a:buNone/>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96" name="Google Shape;96;p43"/>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97" name="Google Shape;97;p43"/>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43"/>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43"/>
          <p:cNvSpPr/>
          <p:nvPr/>
        </p:nvSpPr>
        <p:spPr>
          <a:xfrm>
            <a:off x="8839200" y="0"/>
            <a:ext cx="304800" cy="6858000"/>
          </a:xfrm>
          <a:prstGeom prst="rect">
            <a:avLst/>
          </a:prstGeom>
          <a:solidFill>
            <a:srgbClr val="FEC2AC">
              <a:alpha val="8627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00" name="Google Shape;100;p43"/>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43"/>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2" name="Google Shape;102;p43"/>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3" name="Google Shape;103;p4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4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cxnSp>
        <p:nvCxnSpPr>
          <p:cNvPr id="107" name="Google Shape;107;p44"/>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08" name="Google Shape;108;p4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9" name="Google Shape;109;p44"/>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Century Schoolboo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4"/>
          <p:cNvSpPr/>
          <p:nvPr>
            <p:ph idx="2" type="pic"/>
          </p:nvPr>
        </p:nvSpPr>
        <p:spPr>
          <a:xfrm>
            <a:off x="0" y="0"/>
            <a:ext cx="6172200" cy="6858000"/>
          </a:xfrm>
          <a:prstGeom prst="rect">
            <a:avLst/>
          </a:prstGeom>
          <a:solidFill>
            <a:schemeClr val="lt2"/>
          </a:solidFill>
          <a:ln>
            <a:noFill/>
          </a:ln>
        </p:spPr>
      </p:sp>
      <p:sp>
        <p:nvSpPr>
          <p:cNvPr id="111" name="Google Shape;111;p44"/>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
              </a:spcBef>
              <a:spcAft>
                <a:spcPts val="0"/>
              </a:spcAft>
              <a:buSzPts val="840"/>
              <a:buFont typeface="Century Schoolbook"/>
              <a:buNone/>
              <a:defRPr sz="1200"/>
            </a:lvl1pPr>
            <a:lvl2pPr indent="-289560" lvl="1" marL="914400" algn="l">
              <a:lnSpc>
                <a:spcPct val="100000"/>
              </a:lnSpc>
              <a:spcBef>
                <a:spcPts val="400"/>
              </a:spcBef>
              <a:spcAft>
                <a:spcPts val="0"/>
              </a:spcAft>
              <a:buSzPts val="960"/>
              <a:buChar char="⚫"/>
              <a:defRPr sz="1200"/>
            </a:lvl2pPr>
            <a:lvl3pPr indent="-266700" lvl="2" marL="1371600" algn="l">
              <a:lnSpc>
                <a:spcPct val="100000"/>
              </a:lnSpc>
              <a:spcBef>
                <a:spcPts val="200"/>
              </a:spcBef>
              <a:spcAft>
                <a:spcPts val="0"/>
              </a:spcAft>
              <a:buSzPts val="600"/>
              <a:buChar char="?"/>
              <a:defRPr sz="1000"/>
            </a:lvl3pPr>
            <a:lvl4pPr indent="-262889" lvl="3" marL="1828800" algn="l">
              <a:lnSpc>
                <a:spcPct val="100000"/>
              </a:lnSpc>
              <a:spcBef>
                <a:spcPts val="180"/>
              </a:spcBef>
              <a:spcAft>
                <a:spcPts val="0"/>
              </a:spcAft>
              <a:buSzPts val="540"/>
              <a:buChar char="?"/>
              <a:defRPr sz="900"/>
            </a:lvl4pPr>
            <a:lvl5pPr indent="-267461" lvl="4" marL="2286000" algn="l">
              <a:lnSpc>
                <a:spcPct val="100000"/>
              </a:lnSpc>
              <a:spcBef>
                <a:spcPts val="180"/>
              </a:spcBef>
              <a:spcAft>
                <a:spcPts val="0"/>
              </a:spcAft>
              <a:buSzPts val="612"/>
              <a:buChar char="⚫"/>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112" name="Google Shape;112;p44"/>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44"/>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14" name="Google Shape;114;p4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44"/>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16" name="Google Shape;116;p44"/>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4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19" name="Google Shape;119;p4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35"/>
          <p:cNvCxnSpPr/>
          <p:nvPr/>
        </p:nvCxnSpPr>
        <p:spPr>
          <a:xfrm>
            <a:off x="8763000" y="0"/>
            <a:ext cx="0" cy="6858000"/>
          </a:xfrm>
          <a:prstGeom prst="straightConnector1">
            <a:avLst/>
          </a:prstGeom>
          <a:noFill/>
          <a:ln cap="flat" cmpd="sng" w="38100">
            <a:solidFill>
              <a:srgbClr val="FEC2AC">
                <a:alpha val="92549"/>
              </a:srgbClr>
            </a:solidFill>
            <a:prstDash val="solid"/>
            <a:round/>
            <a:headEnd len="sm" w="sm" type="none"/>
            <a:tailEnd len="sm" w="sm" type="none"/>
          </a:ln>
        </p:spPr>
      </p:cxnSp>
      <p:sp>
        <p:nvSpPr>
          <p:cNvPr id="7" name="Google Shape;7;p3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3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100000"/>
              </a:lnSpc>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lnSpc>
                <a:spcPct val="100000"/>
              </a:lnSpc>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lnSpc>
                <a:spcPct val="100000"/>
              </a:lnSpc>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lnSpc>
                <a:spcPct val="100000"/>
              </a:lnSpc>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lnSpc>
                <a:spcPct val="100000"/>
              </a:lnSpc>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lnSpc>
                <a:spcPct val="100000"/>
              </a:lnSpc>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lnSpc>
                <a:spcPct val="100000"/>
              </a:lnSpc>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lnSpc>
                <a:spcPct val="100000"/>
              </a:lnSpc>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lnSpc>
                <a:spcPct val="100000"/>
              </a:lnSpc>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3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3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35"/>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2" name="Google Shape;12;p35"/>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35"/>
          <p:cNvSpPr/>
          <p:nvPr/>
        </p:nvSpPr>
        <p:spPr>
          <a:xfrm>
            <a:off x="8839200" y="0"/>
            <a:ext cx="304800" cy="6858000"/>
          </a:xfrm>
          <a:prstGeom prst="rect">
            <a:avLst/>
          </a:prstGeom>
          <a:solidFill>
            <a:srgbClr val="FEC2AC">
              <a:alpha val="8627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35"/>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35"/>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3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g"/><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lang="en-US"/>
              <a:t>C - Structures</a:t>
            </a:r>
            <a:endParaRPr/>
          </a:p>
        </p:txBody>
      </p:sp>
      <p:sp>
        <p:nvSpPr>
          <p:cNvPr id="137" name="Google Shape;137;p1"/>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260"/>
              <a:buNone/>
            </a:pPr>
            <a:r>
              <a:rPr lang="en-US"/>
              <a:t>Dr. Sheak Rashed Haider Noori</a:t>
            </a:r>
            <a:endParaRPr/>
          </a:p>
          <a:p>
            <a:pPr indent="0" lvl="0" marL="0" rtl="0" algn="l">
              <a:lnSpc>
                <a:spcPct val="100000"/>
              </a:lnSpc>
              <a:spcBef>
                <a:spcPts val="600"/>
              </a:spcBef>
              <a:spcAft>
                <a:spcPts val="0"/>
              </a:spcAft>
              <a:buSzPts val="1260"/>
              <a:buNone/>
            </a:pPr>
            <a:r>
              <a:rPr lang="en-US"/>
              <a:t>Professor &amp; Head(In-charge)</a:t>
            </a:r>
            <a:endParaRPr/>
          </a:p>
          <a:p>
            <a:pPr indent="0" lvl="0" marL="0" rtl="0" algn="l">
              <a:lnSpc>
                <a:spcPct val="100000"/>
              </a:lnSpc>
              <a:spcBef>
                <a:spcPts val="600"/>
              </a:spcBef>
              <a:spcAft>
                <a:spcPts val="0"/>
              </a:spcAft>
              <a:buSzPts val="1260"/>
              <a:buNone/>
            </a:pPr>
            <a:r>
              <a:rPr lang="en-US"/>
              <a:t>Dept. of Computer Science &amp;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Untitled.png" id="206" name="Google Shape;206;p10"/>
          <p:cNvPicPr preferRelativeResize="0"/>
          <p:nvPr/>
        </p:nvPicPr>
        <p:blipFill rotWithShape="1">
          <a:blip r:embed="rId3">
            <a:alphaModFix/>
          </a:blip>
          <a:srcRect b="0" l="0" r="0" t="0"/>
          <a:stretch/>
        </p:blipFill>
        <p:spPr>
          <a:xfrm>
            <a:off x="134802" y="775151"/>
            <a:ext cx="6799398" cy="6094797"/>
          </a:xfrm>
          <a:prstGeom prst="rect">
            <a:avLst/>
          </a:prstGeom>
          <a:noFill/>
          <a:ln>
            <a:noFill/>
          </a:ln>
        </p:spPr>
      </p:pic>
      <p:sp>
        <p:nvSpPr>
          <p:cNvPr id="207" name="Google Shape;207;p10"/>
          <p:cNvSpPr/>
          <p:nvPr/>
        </p:nvSpPr>
        <p:spPr>
          <a:xfrm>
            <a:off x="6012316" y="3752671"/>
            <a:ext cx="290308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Id is: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Name is: Raju</a:t>
            </a:r>
            <a:endParaRPr b="0" i="0" sz="18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Percentage is: 86.500000</a:t>
            </a:r>
            <a:endParaRPr b="0" i="0" sz="1400" u="none" cap="none" strike="noStrike">
              <a:solidFill>
                <a:srgbClr val="000000"/>
              </a:solidFill>
              <a:latin typeface="Arial"/>
              <a:ea typeface="Arial"/>
              <a:cs typeface="Arial"/>
              <a:sym typeface="Arial"/>
            </a:endParaRPr>
          </a:p>
        </p:txBody>
      </p:sp>
      <p:sp>
        <p:nvSpPr>
          <p:cNvPr id="208" name="Google Shape;208;p10"/>
          <p:cNvSpPr/>
          <p:nvPr/>
        </p:nvSpPr>
        <p:spPr>
          <a:xfrm>
            <a:off x="3285561" y="655927"/>
            <a:ext cx="57150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This program is used to store and access “id, name and percentage” for one student. We can also store and access these data for many students using array of structures.</a:t>
            </a:r>
            <a:endParaRPr b="0" i="0" sz="1400" u="none" cap="none" strike="noStrike">
              <a:solidFill>
                <a:srgbClr val="000000"/>
              </a:solidFill>
              <a:latin typeface="Arial"/>
              <a:ea typeface="Arial"/>
              <a:cs typeface="Arial"/>
              <a:sym typeface="Arial"/>
            </a:endParaRPr>
          </a:p>
        </p:txBody>
      </p:sp>
      <p:sp>
        <p:nvSpPr>
          <p:cNvPr id="209" name="Google Shape;209;p10"/>
          <p:cNvSpPr txBox="1"/>
          <p:nvPr/>
        </p:nvSpPr>
        <p:spPr>
          <a:xfrm>
            <a:off x="228600" y="35582"/>
            <a:ext cx="8637492" cy="55907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2400"/>
              <a:buFont typeface="Century Schoolbook"/>
              <a:buNone/>
            </a:pPr>
            <a:r>
              <a:rPr b="0" i="0" lang="en-US" sz="2400" u="none" cap="small" strike="noStrike">
                <a:solidFill>
                  <a:schemeClr val="accent3"/>
                </a:solidFill>
                <a:latin typeface="Century Schoolbook"/>
                <a:ea typeface="Century Schoolbook"/>
                <a:cs typeface="Century Schoolbook"/>
                <a:sym typeface="Century Schoolbook"/>
              </a:rPr>
              <a:t>Example program for C structure</a:t>
            </a:r>
            <a:endParaRPr b="0" i="0" sz="2400" u="none" cap="small" strike="noStrike">
              <a:solidFill>
                <a:schemeClr val="accent3"/>
              </a:solidFill>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1"/>
          <p:cNvPicPr preferRelativeResize="0"/>
          <p:nvPr/>
        </p:nvPicPr>
        <p:blipFill rotWithShape="1">
          <a:blip r:embed="rId3">
            <a:alphaModFix/>
          </a:blip>
          <a:srcRect b="0" l="0" r="0" t="0"/>
          <a:stretch/>
        </p:blipFill>
        <p:spPr>
          <a:xfrm>
            <a:off x="140449" y="0"/>
            <a:ext cx="5127942" cy="6858000"/>
          </a:xfrm>
          <a:prstGeom prst="rect">
            <a:avLst/>
          </a:prstGeom>
          <a:noFill/>
          <a:ln>
            <a:noFill/>
          </a:ln>
        </p:spPr>
      </p:pic>
      <p:sp>
        <p:nvSpPr>
          <p:cNvPr id="215" name="Google Shape;215;p11"/>
          <p:cNvSpPr/>
          <p:nvPr/>
        </p:nvSpPr>
        <p:spPr>
          <a:xfrm>
            <a:off x="6006345" y="2945932"/>
            <a:ext cx="2743200" cy="2739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    Records of STUDENT :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Id is: 1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Name is: Raju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Percentage is: 86.500000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   Records of STUDENT : 2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Id is: 2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Name is: Surendren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Percentage is: 90.500000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    Records of STUDENT : 3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Id is: 3 Name is: Thiyagu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Percentage is: 81.500000</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a:off x="2722288" y="423955"/>
            <a:ext cx="6116912" cy="175432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This program is used to store and access “id, name and percentage” for 3 students. Structure array is used in this program to store and display records for many students. You can store “n” number of students record by declaring structure variable as ‘struct student record[n]“, where n can be 1000 or 5000 etc.</a:t>
            </a:r>
            <a:endParaRPr b="0" i="0" sz="1400" u="none" cap="none" strike="noStrike">
              <a:solidFill>
                <a:srgbClr val="000000"/>
              </a:solidFill>
              <a:latin typeface="Arial"/>
              <a:ea typeface="Arial"/>
              <a:cs typeface="Arial"/>
              <a:sym typeface="Arial"/>
            </a:endParaRPr>
          </a:p>
        </p:txBody>
      </p:sp>
      <p:sp>
        <p:nvSpPr>
          <p:cNvPr id="217" name="Google Shape;217;p11"/>
          <p:cNvSpPr txBox="1"/>
          <p:nvPr>
            <p:ph type="title"/>
          </p:nvPr>
        </p:nvSpPr>
        <p:spPr>
          <a:xfrm>
            <a:off x="2704348" y="19426"/>
            <a:ext cx="6230469" cy="36877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3"/>
              </a:buClr>
              <a:buSzPts val="2400"/>
              <a:buFont typeface="Century Schoolbook"/>
              <a:buNone/>
            </a:pPr>
            <a:r>
              <a:rPr lang="en-US" sz="2400">
                <a:solidFill>
                  <a:schemeClr val="accent3"/>
                </a:solidFill>
              </a:rPr>
              <a:t>Example program-array of structures</a:t>
            </a:r>
            <a:endParaRPr sz="24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513472" y="35482"/>
            <a:ext cx="7467600" cy="42171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3"/>
              </a:buClr>
              <a:buSzPct val="100000"/>
              <a:buFont typeface="Century Schoolbook"/>
              <a:buNone/>
            </a:pPr>
            <a:r>
              <a:rPr lang="en-US">
                <a:solidFill>
                  <a:schemeClr val="accent3"/>
                </a:solidFill>
              </a:rPr>
              <a:t>Example program of structure</a:t>
            </a:r>
            <a:endParaRPr>
              <a:solidFill>
                <a:schemeClr val="accent3"/>
              </a:solidFill>
            </a:endParaRPr>
          </a:p>
        </p:txBody>
      </p:sp>
      <p:sp>
        <p:nvSpPr>
          <p:cNvPr id="223" name="Google Shape;223;p12"/>
          <p:cNvSpPr/>
          <p:nvPr/>
        </p:nvSpPr>
        <p:spPr>
          <a:xfrm>
            <a:off x="147704" y="429044"/>
            <a:ext cx="869149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Schoolbook"/>
                <a:ea typeface="Century Schoolbook"/>
                <a:cs typeface="Century Schoolbook"/>
                <a:sym typeface="Century Schoolbook"/>
              </a:rPr>
              <a:t>Write a C program to add two distances entered by user. Measurement of distance should be in inch and feet.(Note: 12 inches = 1 foot)</a:t>
            </a:r>
            <a:endParaRPr b="0" i="0" sz="1800" u="none" cap="none" strike="noStrike">
              <a:solidFill>
                <a:schemeClr val="dk1"/>
              </a:solidFill>
              <a:latin typeface="Century Schoolbook"/>
              <a:ea typeface="Century Schoolbook"/>
              <a:cs typeface="Century Schoolbook"/>
              <a:sym typeface="Century Schoolbook"/>
            </a:endParaRPr>
          </a:p>
        </p:txBody>
      </p:sp>
      <p:pic>
        <p:nvPicPr>
          <p:cNvPr id="224" name="Google Shape;224;p12"/>
          <p:cNvPicPr preferRelativeResize="0"/>
          <p:nvPr/>
        </p:nvPicPr>
        <p:blipFill rotWithShape="1">
          <a:blip r:embed="rId3">
            <a:alphaModFix/>
          </a:blip>
          <a:srcRect b="0" l="0" r="0" t="0"/>
          <a:stretch/>
        </p:blipFill>
        <p:spPr>
          <a:xfrm>
            <a:off x="1083216" y="1123072"/>
            <a:ext cx="6898672" cy="5600700"/>
          </a:xfrm>
          <a:prstGeom prst="rect">
            <a:avLst/>
          </a:prstGeom>
          <a:noFill/>
          <a:ln cap="flat" cmpd="sng" w="9525">
            <a:solidFill>
              <a:srgbClr val="B96128"/>
            </a:solidFill>
            <a:prstDash val="solid"/>
            <a:miter lim="800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647941" y="191876"/>
            <a:ext cx="7467600" cy="42171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3"/>
              </a:buClr>
              <a:buSzPts val="2400"/>
              <a:buFont typeface="Century Schoolbook"/>
              <a:buNone/>
            </a:pPr>
            <a:r>
              <a:rPr lang="en-US" sz="2400">
                <a:solidFill>
                  <a:schemeClr val="accent3"/>
                </a:solidFill>
              </a:rPr>
              <a:t>Passing structure to function</a:t>
            </a:r>
            <a:endParaRPr/>
          </a:p>
        </p:txBody>
      </p:sp>
      <p:sp>
        <p:nvSpPr>
          <p:cNvPr id="230" name="Google Shape;230;p13"/>
          <p:cNvSpPr txBox="1"/>
          <p:nvPr>
            <p:ph idx="1" type="body"/>
          </p:nvPr>
        </p:nvSpPr>
        <p:spPr>
          <a:xfrm>
            <a:off x="42204" y="838200"/>
            <a:ext cx="8685305" cy="586740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lnSpc>
                <a:spcPct val="100000"/>
              </a:lnSpc>
              <a:spcBef>
                <a:spcPts val="0"/>
              </a:spcBef>
              <a:spcAft>
                <a:spcPts val="0"/>
              </a:spcAft>
              <a:buSzPts val="1680"/>
              <a:buChar char="?"/>
            </a:pPr>
            <a:r>
              <a:rPr lang="en-US"/>
              <a:t>A structure can be passed to any function from main function or from any sub function.</a:t>
            </a:r>
            <a:endParaRPr/>
          </a:p>
          <a:p>
            <a:pPr indent="-274320" lvl="0" marL="274320" rtl="0" algn="just">
              <a:lnSpc>
                <a:spcPct val="100000"/>
              </a:lnSpc>
              <a:spcBef>
                <a:spcPts val="600"/>
              </a:spcBef>
              <a:spcAft>
                <a:spcPts val="0"/>
              </a:spcAft>
              <a:buSzPts val="1680"/>
              <a:buChar char="?"/>
            </a:pPr>
            <a:r>
              <a:rPr lang="en-US"/>
              <a:t>Structure definition will be available within the function only.</a:t>
            </a:r>
            <a:endParaRPr/>
          </a:p>
          <a:p>
            <a:pPr indent="-274320" lvl="0" marL="274320" rtl="0" algn="just">
              <a:lnSpc>
                <a:spcPct val="100000"/>
              </a:lnSpc>
              <a:spcBef>
                <a:spcPts val="600"/>
              </a:spcBef>
              <a:spcAft>
                <a:spcPts val="0"/>
              </a:spcAft>
              <a:buSzPts val="1680"/>
              <a:buChar char="?"/>
            </a:pPr>
            <a:r>
              <a:rPr lang="en-US"/>
              <a:t>It won’t be available to other functions unless it is passed to those functions by value or by address(reference).</a:t>
            </a:r>
            <a:endParaRPr/>
          </a:p>
          <a:p>
            <a:pPr indent="-274320" lvl="0" marL="274320" rtl="0" algn="just">
              <a:lnSpc>
                <a:spcPct val="100000"/>
              </a:lnSpc>
              <a:spcBef>
                <a:spcPts val="600"/>
              </a:spcBef>
              <a:spcAft>
                <a:spcPts val="0"/>
              </a:spcAft>
              <a:buSzPts val="1680"/>
              <a:buChar char="?"/>
            </a:pPr>
            <a:r>
              <a:rPr lang="en-US"/>
              <a:t>Else, we have to declare structure variable as global variable. That means, structure variable should be declared outside the main function. So, this structure will be visible to all the functions in a C program.</a:t>
            </a:r>
            <a:endParaRPr/>
          </a:p>
          <a:p>
            <a:pPr indent="-274320" lvl="0" marL="274320" rtl="0" algn="l">
              <a:lnSpc>
                <a:spcPct val="100000"/>
              </a:lnSpc>
              <a:spcBef>
                <a:spcPts val="600"/>
              </a:spcBef>
              <a:spcAft>
                <a:spcPts val="0"/>
              </a:spcAft>
              <a:buSzPts val="1680"/>
              <a:buChar char="?"/>
            </a:pPr>
            <a:r>
              <a:rPr b="1" lang="en-US"/>
              <a:t>Passing structure to function in C: </a:t>
            </a:r>
            <a:r>
              <a:rPr lang="en-US"/>
              <a:t>It can be done in below 3 ways.</a:t>
            </a:r>
            <a:endParaRPr/>
          </a:p>
          <a:p>
            <a:pPr indent="-457200" lvl="1" marL="822960" rtl="0" algn="l">
              <a:lnSpc>
                <a:spcPct val="100000"/>
              </a:lnSpc>
              <a:spcBef>
                <a:spcPts val="420"/>
              </a:spcBef>
              <a:spcAft>
                <a:spcPts val="0"/>
              </a:spcAft>
              <a:buSzPts val="1680"/>
              <a:buFont typeface="Arial"/>
              <a:buAutoNum type="arabicPeriod"/>
            </a:pPr>
            <a:r>
              <a:rPr lang="en-US"/>
              <a:t>Passing structure to a function by value</a:t>
            </a:r>
            <a:endParaRPr/>
          </a:p>
          <a:p>
            <a:pPr indent="-457200" lvl="1" marL="822960" rtl="0" algn="l">
              <a:lnSpc>
                <a:spcPct val="100000"/>
              </a:lnSpc>
              <a:spcBef>
                <a:spcPts val="420"/>
              </a:spcBef>
              <a:spcAft>
                <a:spcPts val="0"/>
              </a:spcAft>
              <a:buSzPts val="1680"/>
              <a:buFont typeface="Arial"/>
              <a:buAutoNum type="arabicPeriod"/>
            </a:pPr>
            <a:r>
              <a:rPr lang="en-US"/>
              <a:t>Passing structure to a function by address(reference)</a:t>
            </a:r>
            <a:endParaRPr/>
          </a:p>
          <a:p>
            <a:pPr indent="-457200" lvl="1" marL="822960" rtl="0" algn="l">
              <a:lnSpc>
                <a:spcPct val="100000"/>
              </a:lnSpc>
              <a:spcBef>
                <a:spcPts val="420"/>
              </a:spcBef>
              <a:spcAft>
                <a:spcPts val="0"/>
              </a:spcAft>
              <a:buSzPts val="1680"/>
              <a:buFont typeface="Arial"/>
              <a:buAutoNum type="arabicPeriod"/>
            </a:pPr>
            <a:r>
              <a:rPr lang="en-US"/>
              <a:t>No need to pass a structure – Declare structure variable as global</a:t>
            </a:r>
            <a:endParaRPr/>
          </a:p>
          <a:p>
            <a:pPr indent="-167640" lvl="0" marL="274320" rtl="0" algn="just">
              <a:lnSpc>
                <a:spcPct val="100000"/>
              </a:lnSpc>
              <a:spcBef>
                <a:spcPts val="600"/>
              </a:spcBef>
              <a:spcAft>
                <a:spcPts val="0"/>
              </a:spcAft>
              <a:buSzPts val="168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4"/>
          <p:cNvPicPr preferRelativeResize="0"/>
          <p:nvPr/>
        </p:nvPicPr>
        <p:blipFill rotWithShape="1">
          <a:blip r:embed="rId3">
            <a:alphaModFix/>
          </a:blip>
          <a:srcRect b="0" l="0" r="0" t="0"/>
          <a:stretch/>
        </p:blipFill>
        <p:spPr>
          <a:xfrm>
            <a:off x="167631" y="2209800"/>
            <a:ext cx="5628612" cy="4534970"/>
          </a:xfrm>
          <a:prstGeom prst="rect">
            <a:avLst/>
          </a:prstGeom>
          <a:noFill/>
          <a:ln cap="flat" cmpd="sng" w="9525">
            <a:solidFill>
              <a:srgbClr val="B96128"/>
            </a:solidFill>
            <a:prstDash val="solid"/>
            <a:miter lim="800000"/>
            <a:headEnd len="sm" w="sm" type="none"/>
            <a:tailEnd len="sm" w="sm" type="none"/>
          </a:ln>
        </p:spPr>
      </p:pic>
      <p:sp>
        <p:nvSpPr>
          <p:cNvPr id="236" name="Google Shape;236;p14"/>
          <p:cNvSpPr txBox="1"/>
          <p:nvPr>
            <p:ph idx="1" type="body"/>
          </p:nvPr>
        </p:nvSpPr>
        <p:spPr>
          <a:xfrm>
            <a:off x="45484" y="685800"/>
            <a:ext cx="8641316" cy="1744392"/>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just">
              <a:lnSpc>
                <a:spcPct val="100000"/>
              </a:lnSpc>
              <a:spcBef>
                <a:spcPts val="0"/>
              </a:spcBef>
              <a:spcAft>
                <a:spcPts val="0"/>
              </a:spcAft>
              <a:buSzPct val="70000"/>
              <a:buChar char="?"/>
            </a:pPr>
            <a:r>
              <a:rPr lang="en-US"/>
              <a:t>A structure variable can be passed to the function as an argument as normal variable. </a:t>
            </a:r>
            <a:endParaRPr/>
          </a:p>
          <a:p>
            <a:pPr indent="-274320" lvl="0" marL="274320" rtl="0" algn="just">
              <a:lnSpc>
                <a:spcPct val="100000"/>
              </a:lnSpc>
              <a:spcBef>
                <a:spcPts val="600"/>
              </a:spcBef>
              <a:spcAft>
                <a:spcPts val="0"/>
              </a:spcAft>
              <a:buSzPct val="70000"/>
              <a:buChar char="?"/>
            </a:pPr>
            <a:r>
              <a:rPr lang="en-US"/>
              <a:t>If structure is passed by value, change made in structure variable in function definition does not reflect in original structure variable in calling function.</a:t>
            </a:r>
            <a:endParaRPr/>
          </a:p>
          <a:p>
            <a:pPr indent="-274320" lvl="0" marL="274320" rtl="0" algn="just">
              <a:lnSpc>
                <a:spcPct val="100000"/>
              </a:lnSpc>
              <a:spcBef>
                <a:spcPts val="600"/>
              </a:spcBef>
              <a:spcAft>
                <a:spcPts val="0"/>
              </a:spcAft>
              <a:buSzPct val="70000"/>
              <a:buChar char="?"/>
            </a:pPr>
            <a:r>
              <a:rPr lang="en-US"/>
              <a:t>You would access structure variables in the similar way as you have accessed in the above example:</a:t>
            </a:r>
            <a:endParaRPr/>
          </a:p>
        </p:txBody>
      </p:sp>
      <p:sp>
        <p:nvSpPr>
          <p:cNvPr id="237" name="Google Shape;237;p14"/>
          <p:cNvSpPr/>
          <p:nvPr/>
        </p:nvSpPr>
        <p:spPr>
          <a:xfrm>
            <a:off x="5781828" y="5055048"/>
            <a:ext cx="342900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Enter student's name: Kevin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Enter roll number: 149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Name: Kevin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Roll: 149</a:t>
            </a:r>
            <a:endParaRPr b="0" i="0" sz="1800" u="none" cap="none" strike="noStrike">
              <a:solidFill>
                <a:schemeClr val="dk1"/>
              </a:solidFill>
              <a:latin typeface="Century Schoolbook"/>
              <a:ea typeface="Century Schoolbook"/>
              <a:cs typeface="Century Schoolbook"/>
              <a:sym typeface="Century Schoolbook"/>
            </a:endParaRPr>
          </a:p>
        </p:txBody>
      </p:sp>
      <p:sp>
        <p:nvSpPr>
          <p:cNvPr id="238" name="Google Shape;238;p14"/>
          <p:cNvSpPr/>
          <p:nvPr/>
        </p:nvSpPr>
        <p:spPr>
          <a:xfrm>
            <a:off x="5802920" y="2407930"/>
            <a:ext cx="2895600" cy="181588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Write a C program to create a structure student, containing name and roll. Ask user the name and roll of a student in main function. Pass this structure to a function and display the information in that function.</a:t>
            </a:r>
            <a:endParaRPr b="0" i="0" sz="1400" u="none" cap="none" strike="noStrike">
              <a:solidFill>
                <a:schemeClr val="dk1"/>
              </a:solidFill>
              <a:latin typeface="Century Schoolbook"/>
              <a:ea typeface="Century Schoolbook"/>
              <a:cs typeface="Century Schoolbook"/>
              <a:sym typeface="Century Schoolbook"/>
            </a:endParaRPr>
          </a:p>
        </p:txBody>
      </p:sp>
      <p:sp>
        <p:nvSpPr>
          <p:cNvPr id="239" name="Google Shape;239;p14"/>
          <p:cNvSpPr/>
          <p:nvPr/>
        </p:nvSpPr>
        <p:spPr>
          <a:xfrm>
            <a:off x="2514600" y="6400800"/>
            <a:ext cx="3048000" cy="284872"/>
          </a:xfrm>
          <a:prstGeom prst="wedgeRoundRectCallout">
            <a:avLst>
              <a:gd fmla="val -71015" name="adj1"/>
              <a:gd fmla="val -37007" name="adj2"/>
              <a:gd fmla="val 16667" name="adj3"/>
            </a:avLst>
          </a:prstGeom>
          <a:solidFill>
            <a:schemeClr val="accent1"/>
          </a:solid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Schoolbook"/>
                <a:ea typeface="Century Schoolbook"/>
                <a:cs typeface="Century Schoolbook"/>
                <a:sym typeface="Century Schoolbook"/>
              </a:rPr>
              <a:t>Passing structure variable</a:t>
            </a:r>
            <a:endParaRPr b="0" i="0" sz="1600" u="none" cap="none" strike="noStrike">
              <a:solidFill>
                <a:schemeClr val="lt1"/>
              </a:solidFill>
              <a:latin typeface="Century Schoolbook"/>
              <a:ea typeface="Century Schoolbook"/>
              <a:cs typeface="Century Schoolbook"/>
              <a:sym typeface="Century Schoolbook"/>
            </a:endParaRPr>
          </a:p>
        </p:txBody>
      </p:sp>
      <p:sp>
        <p:nvSpPr>
          <p:cNvPr id="240" name="Google Shape;240;p14"/>
          <p:cNvSpPr txBox="1"/>
          <p:nvPr/>
        </p:nvSpPr>
        <p:spPr>
          <a:xfrm>
            <a:off x="228600" y="34366"/>
            <a:ext cx="8483597" cy="50052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2400"/>
              <a:buFont typeface="Century Schoolbook"/>
              <a:buNone/>
            </a:pPr>
            <a:r>
              <a:rPr b="0" i="0" lang="en-US" sz="2400" u="none" cap="small" strike="noStrike">
                <a:solidFill>
                  <a:schemeClr val="accent3"/>
                </a:solidFill>
                <a:latin typeface="Century Schoolbook"/>
                <a:ea typeface="Century Schoolbook"/>
                <a:cs typeface="Century Schoolbook"/>
                <a:sym typeface="Century Schoolbook"/>
              </a:rPr>
              <a:t>Example  – passing structure to function by value</a:t>
            </a:r>
            <a:endParaRPr b="0" i="0" sz="2400" u="none" cap="small" strike="noStrike">
              <a:solidFill>
                <a:schemeClr val="accent3"/>
              </a:solidFill>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15"/>
          <p:cNvPicPr preferRelativeResize="0"/>
          <p:nvPr/>
        </p:nvPicPr>
        <p:blipFill rotWithShape="1">
          <a:blip r:embed="rId3">
            <a:alphaModFix/>
          </a:blip>
          <a:srcRect b="0" l="0" r="0" t="0"/>
          <a:stretch/>
        </p:blipFill>
        <p:spPr>
          <a:xfrm>
            <a:off x="129993" y="685800"/>
            <a:ext cx="7097504" cy="6186687"/>
          </a:xfrm>
          <a:prstGeom prst="rect">
            <a:avLst/>
          </a:prstGeom>
          <a:noFill/>
          <a:ln>
            <a:noFill/>
          </a:ln>
        </p:spPr>
      </p:pic>
      <p:sp>
        <p:nvSpPr>
          <p:cNvPr id="246" name="Google Shape;246;p15"/>
          <p:cNvSpPr/>
          <p:nvPr/>
        </p:nvSpPr>
        <p:spPr>
          <a:xfrm>
            <a:off x="6007840" y="5460994"/>
            <a:ext cx="290158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Id is: 1 </a:t>
            </a:r>
            <a:endParaRPr b="0" i="0" sz="18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Name is: Raju </a:t>
            </a:r>
            <a:endParaRPr b="0" i="0" sz="18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Percentage is: 86.500000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3352800" y="626045"/>
            <a:ext cx="5450539" cy="175432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In this program, the whole structure is passed to another function by value. It means the whole structure is passed to another function with all members and their values. So, this structure can be accessed from called function. This concept is very useful while writing very big programs in C.</a:t>
            </a:r>
            <a:endParaRPr b="0" i="0" sz="1400" u="none" cap="none" strike="noStrike">
              <a:solidFill>
                <a:srgbClr val="000000"/>
              </a:solidFill>
              <a:latin typeface="Arial"/>
              <a:ea typeface="Arial"/>
              <a:cs typeface="Arial"/>
              <a:sym typeface="Arial"/>
            </a:endParaRPr>
          </a:p>
        </p:txBody>
      </p:sp>
      <p:sp>
        <p:nvSpPr>
          <p:cNvPr id="248" name="Google Shape;248;p15"/>
          <p:cNvSpPr txBox="1"/>
          <p:nvPr/>
        </p:nvSpPr>
        <p:spPr>
          <a:xfrm>
            <a:off x="228600" y="34366"/>
            <a:ext cx="8483597" cy="50052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2400"/>
              <a:buFont typeface="Century Schoolbook"/>
              <a:buNone/>
            </a:pPr>
            <a:r>
              <a:rPr b="0" i="0" lang="en-US" sz="2400" u="none" cap="small" strike="noStrike">
                <a:solidFill>
                  <a:schemeClr val="accent3"/>
                </a:solidFill>
                <a:latin typeface="Century Schoolbook"/>
                <a:ea typeface="Century Schoolbook"/>
                <a:cs typeface="Century Schoolbook"/>
                <a:sym typeface="Century Schoolbook"/>
              </a:rPr>
              <a:t>Example  – passing structure to function by value</a:t>
            </a:r>
            <a:endParaRPr b="0" i="0" sz="2400" u="none" cap="small" strike="noStrike">
              <a:solidFill>
                <a:schemeClr val="accent3"/>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txBox="1"/>
          <p:nvPr>
            <p:ph type="title"/>
          </p:nvPr>
        </p:nvSpPr>
        <p:spPr>
          <a:xfrm>
            <a:off x="152400" y="11720"/>
            <a:ext cx="4038600" cy="128792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400"/>
              <a:buFont typeface="Century Schoolbook"/>
              <a:buNone/>
            </a:pPr>
            <a:r>
              <a:rPr lang="en-US" sz="2400">
                <a:solidFill>
                  <a:schemeClr val="accent3"/>
                </a:solidFill>
              </a:rPr>
              <a:t>Example  – passing structure to function by value</a:t>
            </a:r>
            <a:endParaRPr/>
          </a:p>
        </p:txBody>
      </p:sp>
      <p:pic>
        <p:nvPicPr>
          <p:cNvPr id="254" name="Google Shape;254;p16"/>
          <p:cNvPicPr preferRelativeResize="0"/>
          <p:nvPr/>
        </p:nvPicPr>
        <p:blipFill rotWithShape="1">
          <a:blip r:embed="rId3">
            <a:alphaModFix/>
          </a:blip>
          <a:srcRect b="0" l="0" r="0" t="0"/>
          <a:stretch/>
        </p:blipFill>
        <p:spPr>
          <a:xfrm>
            <a:off x="4292988" y="1"/>
            <a:ext cx="4479209" cy="6857999"/>
          </a:xfrm>
          <a:prstGeom prst="rect">
            <a:avLst/>
          </a:prstGeom>
          <a:noFill/>
          <a:ln cap="flat" cmpd="sng" w="9525">
            <a:solidFill>
              <a:srgbClr val="B96128"/>
            </a:solidFill>
            <a:prstDash val="solid"/>
            <a:miter lim="800000"/>
            <a:headEnd len="sm" w="sm" type="none"/>
            <a:tailEnd len="sm" w="sm" type="none"/>
          </a:ln>
        </p:spPr>
      </p:pic>
      <p:pic>
        <p:nvPicPr>
          <p:cNvPr id="255" name="Google Shape;255;p16"/>
          <p:cNvPicPr preferRelativeResize="0"/>
          <p:nvPr/>
        </p:nvPicPr>
        <p:blipFill rotWithShape="1">
          <a:blip r:embed="rId4">
            <a:alphaModFix/>
          </a:blip>
          <a:srcRect b="0" l="0" r="0" t="0"/>
          <a:stretch/>
        </p:blipFill>
        <p:spPr>
          <a:xfrm>
            <a:off x="338796" y="2446624"/>
            <a:ext cx="3668751" cy="1600200"/>
          </a:xfrm>
          <a:prstGeom prst="rect">
            <a:avLst/>
          </a:prstGeom>
          <a:noFill/>
          <a:ln cap="flat" cmpd="sng" w="9525">
            <a:solidFill>
              <a:srgbClr val="B96128"/>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idx="1" type="body"/>
          </p:nvPr>
        </p:nvSpPr>
        <p:spPr>
          <a:xfrm>
            <a:off x="115824" y="1509958"/>
            <a:ext cx="8570975" cy="3813506"/>
          </a:xfrm>
          <a:prstGeom prst="rect">
            <a:avLst/>
          </a:prstGeom>
          <a:noFill/>
          <a:ln>
            <a:noFill/>
          </a:ln>
        </p:spPr>
        <p:txBody>
          <a:bodyPr anchorCtr="0" anchor="t" bIns="45700" lIns="91425" spcFirstLastPara="1" rIns="91425" wrap="square" tIns="45700">
            <a:normAutofit lnSpcReduction="10000"/>
          </a:bodyPr>
          <a:lstStyle/>
          <a:p>
            <a:pPr indent="-308610" lvl="0" marL="457200" rtl="0" algn="just">
              <a:lnSpc>
                <a:spcPct val="100000"/>
              </a:lnSpc>
              <a:spcBef>
                <a:spcPts val="0"/>
              </a:spcBef>
              <a:spcAft>
                <a:spcPts val="0"/>
              </a:spcAft>
              <a:buSzPts val="1260"/>
              <a:buChar char="❏"/>
            </a:pPr>
            <a:r>
              <a:rPr lang="en-US"/>
              <a:t>The </a:t>
            </a:r>
            <a:r>
              <a:rPr b="1" lang="en-US"/>
              <a:t>address</a:t>
            </a:r>
            <a:r>
              <a:rPr lang="en-US"/>
              <a:t> location of </a:t>
            </a:r>
            <a:r>
              <a:rPr b="1" lang="en-US"/>
              <a:t>structure</a:t>
            </a:r>
            <a:r>
              <a:rPr lang="en-US"/>
              <a:t> variable is passed to function while passing it by reference. </a:t>
            </a:r>
            <a:endParaRPr/>
          </a:p>
          <a:p>
            <a:pPr indent="-308610" lvl="0" marL="457200" rtl="0" algn="just">
              <a:lnSpc>
                <a:spcPct val="100000"/>
              </a:lnSpc>
              <a:spcBef>
                <a:spcPts val="0"/>
              </a:spcBef>
              <a:spcAft>
                <a:spcPts val="0"/>
              </a:spcAft>
              <a:buSzPts val="1260"/>
              <a:buChar char="❏"/>
            </a:pPr>
            <a:r>
              <a:rPr lang="en-US"/>
              <a:t>If structure is passed by reference, change made in structure variable in function definition reflects in original structure variable in the calling function.</a:t>
            </a:r>
            <a:endParaRPr/>
          </a:p>
          <a:p>
            <a:pPr indent="-308610" lvl="0" marL="457200" rtl="0" algn="just">
              <a:lnSpc>
                <a:spcPct val="100000"/>
              </a:lnSpc>
              <a:spcBef>
                <a:spcPts val="0"/>
              </a:spcBef>
              <a:spcAft>
                <a:spcPts val="0"/>
              </a:spcAft>
              <a:buSzPts val="1260"/>
              <a:buChar char="❏"/>
            </a:pPr>
            <a:r>
              <a:rPr lang="en-US"/>
              <a:t>Exercise: Write a C program to add two distances(feet-inch system) entered by user. To solve this program, make a structure. Pass two structure variable (containing distance in feet and inch) to add function by reference and display the result in main function without returning it.</a:t>
            </a:r>
            <a:endParaRPr/>
          </a:p>
        </p:txBody>
      </p:sp>
      <p:sp>
        <p:nvSpPr>
          <p:cNvPr id="261" name="Google Shape;261;p17"/>
          <p:cNvSpPr txBox="1"/>
          <p:nvPr/>
        </p:nvSpPr>
        <p:spPr>
          <a:xfrm>
            <a:off x="228600" y="84046"/>
            <a:ext cx="8393951" cy="525554"/>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2400"/>
              <a:buFont typeface="Century Schoolbook"/>
              <a:buNone/>
            </a:pPr>
            <a:r>
              <a:rPr b="0" i="0" lang="en-US" sz="2400" u="none" cap="small" strike="noStrike">
                <a:solidFill>
                  <a:schemeClr val="accent3"/>
                </a:solidFill>
                <a:latin typeface="Century Schoolbook"/>
                <a:ea typeface="Century Schoolbook"/>
                <a:cs typeface="Century Schoolbook"/>
                <a:sym typeface="Century Schoolbook"/>
              </a:rPr>
              <a:t>Passing structure to function by address/reference</a:t>
            </a:r>
            <a:endParaRPr b="0" i="0" sz="2400" u="none" cap="small" strike="noStrike">
              <a:solidFill>
                <a:schemeClr val="accent3"/>
              </a:solidFill>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18"/>
          <p:cNvPicPr preferRelativeResize="0"/>
          <p:nvPr/>
        </p:nvPicPr>
        <p:blipFill rotWithShape="1">
          <a:blip r:embed="rId3">
            <a:alphaModFix/>
          </a:blip>
          <a:srcRect b="0" l="0" r="0" t="0"/>
          <a:stretch/>
        </p:blipFill>
        <p:spPr>
          <a:xfrm>
            <a:off x="116035" y="9372"/>
            <a:ext cx="6713547" cy="6848628"/>
          </a:xfrm>
          <a:prstGeom prst="rect">
            <a:avLst/>
          </a:prstGeom>
          <a:noFill/>
          <a:ln>
            <a:noFill/>
          </a:ln>
        </p:spPr>
      </p:pic>
      <p:sp>
        <p:nvSpPr>
          <p:cNvPr id="267" name="Google Shape;267;p18"/>
          <p:cNvSpPr/>
          <p:nvPr/>
        </p:nvSpPr>
        <p:spPr>
          <a:xfrm>
            <a:off x="6019800" y="2819400"/>
            <a:ext cx="2667000" cy="2246769"/>
          </a:xfrm>
          <a:prstGeom prst="rect">
            <a:avLst/>
          </a:prstGeom>
          <a:solidFill>
            <a:srgbClr val="F2F2F2"/>
          </a:solidFill>
          <a:ln cap="flat" cmpd="sng" w="9525">
            <a:solidFill>
              <a:srgbClr val="B9612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First distance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Enter feet: 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Enter inch: 6.8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Second distance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Enter feet: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Enter inch: 7.5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Schoolbook"/>
                <a:ea typeface="Century Schoolbook"/>
                <a:cs typeface="Century Schoolbook"/>
                <a:sym typeface="Century Schoolbook"/>
              </a:rPr>
              <a:t>Sum of distances = 18'-2.3"</a:t>
            </a:r>
            <a:endParaRPr b="0" i="0" sz="1400" u="none" cap="none" strike="noStrike">
              <a:solidFill>
                <a:schemeClr val="dk1"/>
              </a:solidFill>
              <a:latin typeface="Century Schoolbook"/>
              <a:ea typeface="Century Schoolbook"/>
              <a:cs typeface="Century Schoolbook"/>
              <a:sym typeface="Century Schoolbook"/>
            </a:endParaRPr>
          </a:p>
        </p:txBody>
      </p:sp>
      <p:sp>
        <p:nvSpPr>
          <p:cNvPr id="268" name="Google Shape;268;p18"/>
          <p:cNvSpPr txBox="1"/>
          <p:nvPr>
            <p:ph type="title"/>
          </p:nvPr>
        </p:nvSpPr>
        <p:spPr>
          <a:xfrm>
            <a:off x="2265088" y="20921"/>
            <a:ext cx="6400800" cy="85762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400"/>
              <a:buFont typeface="Century Schoolbook"/>
              <a:buNone/>
            </a:pPr>
            <a:r>
              <a:rPr lang="en-US" sz="2400">
                <a:solidFill>
                  <a:schemeClr val="accent3"/>
                </a:solidFill>
              </a:rPr>
              <a:t>Example–Passing structure to function by reference</a:t>
            </a:r>
            <a:endParaRPr sz="24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p:nvPr/>
        </p:nvSpPr>
        <p:spPr>
          <a:xfrm>
            <a:off x="218044" y="309456"/>
            <a:ext cx="8468756" cy="415498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accent3"/>
                </a:solidFill>
                <a:latin typeface="Century Schoolbook"/>
                <a:ea typeface="Century Schoolbook"/>
                <a:cs typeface="Century Schoolbook"/>
                <a:sym typeface="Century Schoolbook"/>
              </a:rPr>
              <a:t>Explanation of previous example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entury Schoolbook"/>
                <a:ea typeface="Century Schoolbook"/>
                <a:cs typeface="Century Schoolbook"/>
                <a:sym typeface="Century Schoolbook"/>
              </a:rPr>
              <a:t>In the previous program, structure variables dist1 and dist2 are passed by value (because value of dist1 and dist2 does not need to be displayed in main function) and dist3 is passed by reference ,i.e, address of dist3 (&amp;dist3) is passed as an argument.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entury Schoolbook"/>
                <a:ea typeface="Century Schoolbook"/>
                <a:cs typeface="Century Schoolbook"/>
                <a:sym typeface="Century Schoolbook"/>
              </a:rPr>
              <a:t>Thus, the structure pointer variable d3 points to the address of dist3. If any change is made in d3 variable, effect of it is seed in dist3 variable in main function.</a:t>
            </a:r>
            <a:endParaRPr b="0" i="0" sz="2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title"/>
          </p:nvPr>
        </p:nvSpPr>
        <p:spPr>
          <a:xfrm>
            <a:off x="624777" y="27609"/>
            <a:ext cx="7467600" cy="7159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3000"/>
              <a:buFont typeface="Century Schoolbook"/>
              <a:buNone/>
            </a:pPr>
            <a:r>
              <a:rPr lang="en-US">
                <a:solidFill>
                  <a:schemeClr val="accent3"/>
                </a:solidFill>
              </a:rPr>
              <a:t>C - Structures</a:t>
            </a:r>
            <a:endParaRPr>
              <a:solidFill>
                <a:schemeClr val="accent3"/>
              </a:solidFill>
            </a:endParaRPr>
          </a:p>
        </p:txBody>
      </p:sp>
      <p:sp>
        <p:nvSpPr>
          <p:cNvPr id="143" name="Google Shape;143;p2"/>
          <p:cNvSpPr txBox="1"/>
          <p:nvPr>
            <p:ph idx="1" type="body"/>
          </p:nvPr>
        </p:nvSpPr>
        <p:spPr>
          <a:xfrm>
            <a:off x="152400" y="990600"/>
            <a:ext cx="8610600" cy="541020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lnSpc>
                <a:spcPct val="100000"/>
              </a:lnSpc>
              <a:spcBef>
                <a:spcPts val="0"/>
              </a:spcBef>
              <a:spcAft>
                <a:spcPts val="0"/>
              </a:spcAft>
              <a:buSzPts val="1680"/>
              <a:buChar char="❖"/>
            </a:pPr>
            <a:r>
              <a:rPr lang="en-US"/>
              <a:t>C arrays allow you to define type of variables that can hold several data items of the same kind but </a:t>
            </a:r>
            <a:r>
              <a:rPr b="1" lang="en-US"/>
              <a:t>structure</a:t>
            </a:r>
            <a:r>
              <a:rPr lang="en-US"/>
              <a:t> is another user defined data type available in C programming, which allows you to combine data items of different kinds.</a:t>
            </a:r>
            <a:endParaRPr/>
          </a:p>
          <a:p>
            <a:pPr indent="-274320" lvl="0" marL="274320" rtl="0" algn="just">
              <a:lnSpc>
                <a:spcPct val="100000"/>
              </a:lnSpc>
              <a:spcBef>
                <a:spcPts val="600"/>
              </a:spcBef>
              <a:spcAft>
                <a:spcPts val="0"/>
              </a:spcAft>
              <a:buSzPts val="1680"/>
              <a:buChar char="❖"/>
            </a:pPr>
            <a:r>
              <a:rPr lang="en-US"/>
              <a:t>Structure is the collection of variables of different types under a single name for better handling.</a:t>
            </a:r>
            <a:endParaRPr/>
          </a:p>
          <a:p>
            <a:pPr indent="-274320" lvl="0" marL="274320" rtl="0" algn="just">
              <a:lnSpc>
                <a:spcPct val="100000"/>
              </a:lnSpc>
              <a:spcBef>
                <a:spcPts val="600"/>
              </a:spcBef>
              <a:spcAft>
                <a:spcPts val="0"/>
              </a:spcAft>
              <a:buSzPts val="1680"/>
              <a:buChar char="❖"/>
            </a:pPr>
            <a:r>
              <a:rPr lang="en-US"/>
              <a:t>Structures are used to represent a record, Suppose you want to keep track of your books in a library. You might want to track the following attributes about each book:</a:t>
            </a:r>
            <a:endParaRPr/>
          </a:p>
          <a:p>
            <a:pPr indent="-274320" lvl="1" marL="640080" rtl="0" algn="l">
              <a:lnSpc>
                <a:spcPct val="100000"/>
              </a:lnSpc>
              <a:spcBef>
                <a:spcPts val="420"/>
              </a:spcBef>
              <a:spcAft>
                <a:spcPts val="0"/>
              </a:spcAft>
              <a:buSzPts val="1680"/>
              <a:buChar char="➢"/>
            </a:pPr>
            <a:r>
              <a:rPr lang="en-US"/>
              <a:t>Title</a:t>
            </a:r>
            <a:endParaRPr/>
          </a:p>
          <a:p>
            <a:pPr indent="-274320" lvl="1" marL="640080" rtl="0" algn="l">
              <a:lnSpc>
                <a:spcPct val="100000"/>
              </a:lnSpc>
              <a:spcBef>
                <a:spcPts val="420"/>
              </a:spcBef>
              <a:spcAft>
                <a:spcPts val="0"/>
              </a:spcAft>
              <a:buSzPts val="1680"/>
              <a:buChar char="➢"/>
            </a:pPr>
            <a:r>
              <a:rPr lang="en-US"/>
              <a:t>Author</a:t>
            </a:r>
            <a:endParaRPr/>
          </a:p>
          <a:p>
            <a:pPr indent="-274320" lvl="1" marL="640080" rtl="0" algn="l">
              <a:lnSpc>
                <a:spcPct val="100000"/>
              </a:lnSpc>
              <a:spcBef>
                <a:spcPts val="420"/>
              </a:spcBef>
              <a:spcAft>
                <a:spcPts val="0"/>
              </a:spcAft>
              <a:buSzPts val="1680"/>
              <a:buChar char="➢"/>
            </a:pPr>
            <a:r>
              <a:rPr lang="en-US"/>
              <a:t>Subject</a:t>
            </a:r>
            <a:endParaRPr/>
          </a:p>
          <a:p>
            <a:pPr indent="-274320" lvl="1" marL="640080" rtl="0" algn="l">
              <a:lnSpc>
                <a:spcPct val="100000"/>
              </a:lnSpc>
              <a:spcBef>
                <a:spcPts val="420"/>
              </a:spcBef>
              <a:spcAft>
                <a:spcPts val="0"/>
              </a:spcAft>
              <a:buSzPts val="1680"/>
              <a:buChar char="➢"/>
            </a:pPr>
            <a:r>
              <a:rPr lang="en-US"/>
              <a:t>Book ID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0"/>
          <p:cNvPicPr preferRelativeResize="0"/>
          <p:nvPr/>
        </p:nvPicPr>
        <p:blipFill rotWithShape="1">
          <a:blip r:embed="rId3">
            <a:alphaModFix/>
          </a:blip>
          <a:srcRect b="0" l="0" r="0" t="0"/>
          <a:stretch/>
        </p:blipFill>
        <p:spPr>
          <a:xfrm>
            <a:off x="219639" y="762000"/>
            <a:ext cx="6333561" cy="6044942"/>
          </a:xfrm>
          <a:prstGeom prst="rect">
            <a:avLst/>
          </a:prstGeom>
          <a:noFill/>
          <a:ln>
            <a:noFill/>
          </a:ln>
        </p:spPr>
      </p:pic>
      <p:sp>
        <p:nvSpPr>
          <p:cNvPr id="279" name="Google Shape;279;p20"/>
          <p:cNvSpPr/>
          <p:nvPr/>
        </p:nvSpPr>
        <p:spPr>
          <a:xfrm>
            <a:off x="6007840" y="5460994"/>
            <a:ext cx="290158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Id is: 1 </a:t>
            </a:r>
            <a:endParaRPr b="0" i="0" sz="18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Name is: Raju </a:t>
            </a:r>
            <a:endParaRPr b="0" i="0" sz="18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Percentage is: 86.500000 </a:t>
            </a:r>
            <a:endParaRPr b="0" i="0" sz="1400" u="none" cap="none" strike="noStrike">
              <a:solidFill>
                <a:srgbClr val="000000"/>
              </a:solidFill>
              <a:latin typeface="Arial"/>
              <a:ea typeface="Arial"/>
              <a:cs typeface="Arial"/>
              <a:sym typeface="Arial"/>
            </a:endParaRPr>
          </a:p>
        </p:txBody>
      </p:sp>
      <p:sp>
        <p:nvSpPr>
          <p:cNvPr id="280" name="Google Shape;280;p20"/>
          <p:cNvSpPr/>
          <p:nvPr/>
        </p:nvSpPr>
        <p:spPr>
          <a:xfrm>
            <a:off x="3246718" y="655927"/>
            <a:ext cx="5571561" cy="175432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Here the structure is passed to another function by address. It means only the address of the structure is passed to another function. The whole structure is not passed to another function with all members and their values. So, this structure can be accessed from called function by its address.</a:t>
            </a:r>
            <a:endParaRPr b="0" i="0" sz="1400" u="none" cap="none" strike="noStrike">
              <a:solidFill>
                <a:srgbClr val="000000"/>
              </a:solidFill>
              <a:latin typeface="Arial"/>
              <a:ea typeface="Arial"/>
              <a:cs typeface="Arial"/>
              <a:sym typeface="Arial"/>
            </a:endParaRPr>
          </a:p>
        </p:txBody>
      </p:sp>
      <p:sp>
        <p:nvSpPr>
          <p:cNvPr id="281" name="Google Shape;281;p20"/>
          <p:cNvSpPr txBox="1"/>
          <p:nvPr/>
        </p:nvSpPr>
        <p:spPr>
          <a:xfrm>
            <a:off x="228600" y="41842"/>
            <a:ext cx="8393951" cy="729128"/>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2400"/>
              <a:buFont typeface="Century Schoolbook"/>
              <a:buNone/>
            </a:pPr>
            <a:r>
              <a:rPr b="0" i="0" lang="en-US" sz="2400" u="none" cap="small" strike="noStrike">
                <a:solidFill>
                  <a:schemeClr val="accent3"/>
                </a:solidFill>
                <a:latin typeface="Century Schoolbook"/>
                <a:ea typeface="Century Schoolbook"/>
                <a:cs typeface="Century Schoolbook"/>
                <a:sym typeface="Century Schoolbook"/>
              </a:rPr>
              <a:t>Example–Passing structure to function by address/reference</a:t>
            </a:r>
            <a:endParaRPr b="0" i="0" sz="2400" u="none" cap="small" strike="noStrike">
              <a:solidFill>
                <a:schemeClr val="accent3"/>
              </a:solidFill>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118695" y="18744"/>
            <a:ext cx="4209764" cy="1237964"/>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400"/>
              <a:buFont typeface="Century Schoolbook"/>
              <a:buNone/>
            </a:pPr>
            <a:r>
              <a:rPr lang="en-US" sz="2400">
                <a:solidFill>
                  <a:schemeClr val="accent3"/>
                </a:solidFill>
              </a:rPr>
              <a:t>Example–Passing structure to function by address/reference</a:t>
            </a:r>
            <a:endParaRPr/>
          </a:p>
        </p:txBody>
      </p:sp>
      <p:pic>
        <p:nvPicPr>
          <p:cNvPr id="287" name="Google Shape;287;p21"/>
          <p:cNvPicPr preferRelativeResize="0"/>
          <p:nvPr/>
        </p:nvPicPr>
        <p:blipFill rotWithShape="1">
          <a:blip r:embed="rId3">
            <a:alphaModFix/>
          </a:blip>
          <a:srcRect b="0" l="0" r="0" t="0"/>
          <a:stretch/>
        </p:blipFill>
        <p:spPr>
          <a:xfrm>
            <a:off x="4353956" y="43963"/>
            <a:ext cx="4419600" cy="6748341"/>
          </a:xfrm>
          <a:prstGeom prst="rect">
            <a:avLst/>
          </a:prstGeom>
          <a:noFill/>
          <a:ln cap="flat" cmpd="sng" w="9525">
            <a:solidFill>
              <a:srgbClr val="B96128"/>
            </a:solidFill>
            <a:prstDash val="solid"/>
            <a:miter lim="800000"/>
            <a:headEnd len="sm" w="sm" type="none"/>
            <a:tailEnd len="sm" w="sm" type="none"/>
          </a:ln>
        </p:spPr>
      </p:pic>
      <p:pic>
        <p:nvPicPr>
          <p:cNvPr id="288" name="Google Shape;288;p21"/>
          <p:cNvPicPr preferRelativeResize="0"/>
          <p:nvPr/>
        </p:nvPicPr>
        <p:blipFill rotWithShape="1">
          <a:blip r:embed="rId4">
            <a:alphaModFix/>
          </a:blip>
          <a:srcRect b="0" l="0" r="0" t="0"/>
          <a:stretch/>
        </p:blipFill>
        <p:spPr>
          <a:xfrm>
            <a:off x="228600" y="4724400"/>
            <a:ext cx="3929921" cy="1676400"/>
          </a:xfrm>
          <a:prstGeom prst="rect">
            <a:avLst/>
          </a:prstGeom>
          <a:noFill/>
          <a:ln cap="flat" cmpd="sng" w="9525">
            <a:solidFill>
              <a:srgbClr val="B96128"/>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2"/>
          <p:cNvPicPr preferRelativeResize="0"/>
          <p:nvPr/>
        </p:nvPicPr>
        <p:blipFill rotWithShape="1">
          <a:blip r:embed="rId3">
            <a:alphaModFix/>
          </a:blip>
          <a:srcRect b="0" l="0" r="0" t="0"/>
          <a:stretch/>
        </p:blipFill>
        <p:spPr>
          <a:xfrm>
            <a:off x="228600" y="863597"/>
            <a:ext cx="6248400" cy="5798644"/>
          </a:xfrm>
          <a:prstGeom prst="rect">
            <a:avLst/>
          </a:prstGeom>
          <a:noFill/>
          <a:ln>
            <a:noFill/>
          </a:ln>
        </p:spPr>
      </p:pic>
      <p:sp>
        <p:nvSpPr>
          <p:cNvPr id="294" name="Google Shape;294;p22"/>
          <p:cNvSpPr/>
          <p:nvPr/>
        </p:nvSpPr>
        <p:spPr>
          <a:xfrm>
            <a:off x="6007840" y="5460994"/>
            <a:ext cx="290158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Id is: 1 </a:t>
            </a:r>
            <a:endParaRPr b="0" i="0" sz="18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Name is: Raju </a:t>
            </a:r>
            <a:endParaRPr b="0" i="0" sz="18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Percentage is: 86.500000 </a:t>
            </a:r>
            <a:endParaRPr b="0" i="0" sz="1400" u="none" cap="none" strike="noStrike">
              <a:solidFill>
                <a:srgbClr val="000000"/>
              </a:solidFill>
              <a:latin typeface="Arial"/>
              <a:ea typeface="Arial"/>
              <a:cs typeface="Arial"/>
              <a:sym typeface="Arial"/>
            </a:endParaRPr>
          </a:p>
        </p:txBody>
      </p:sp>
      <p:sp>
        <p:nvSpPr>
          <p:cNvPr id="295" name="Google Shape;295;p22"/>
          <p:cNvSpPr/>
          <p:nvPr/>
        </p:nvSpPr>
        <p:spPr>
          <a:xfrm>
            <a:off x="3276600" y="655927"/>
            <a:ext cx="5571561" cy="175432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Structure variables also can be declared as global variables as we declare other variables in C. So, When a structure variable is declared as global, then it is visible to all the functions in a program. In this scenario, we don’t need to pass the structure to any function separately.</a:t>
            </a:r>
            <a:endParaRPr b="0" i="0" sz="1400" u="none" cap="none" strike="noStrike">
              <a:solidFill>
                <a:srgbClr val="000000"/>
              </a:solidFill>
              <a:latin typeface="Arial"/>
              <a:ea typeface="Arial"/>
              <a:cs typeface="Arial"/>
              <a:sym typeface="Arial"/>
            </a:endParaRPr>
          </a:p>
        </p:txBody>
      </p:sp>
      <p:sp>
        <p:nvSpPr>
          <p:cNvPr id="296" name="Google Shape;296;p22"/>
          <p:cNvSpPr txBox="1"/>
          <p:nvPr/>
        </p:nvSpPr>
        <p:spPr>
          <a:xfrm>
            <a:off x="228600" y="41842"/>
            <a:ext cx="8534400" cy="729128"/>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2400"/>
              <a:buFont typeface="Century Schoolbook"/>
              <a:buNone/>
            </a:pPr>
            <a:r>
              <a:rPr b="0" i="0" lang="en-US" sz="2400" u="none" cap="small" strike="noStrike">
                <a:solidFill>
                  <a:schemeClr val="accent3"/>
                </a:solidFill>
                <a:latin typeface="Century Schoolbook"/>
                <a:ea typeface="Century Schoolbook"/>
                <a:cs typeface="Century Schoolbook"/>
                <a:sym typeface="Century Schoolbook"/>
              </a:rPr>
              <a:t>Example program to declare a structure variable as global</a:t>
            </a:r>
            <a:endParaRPr b="0" i="0" sz="2400" u="none" cap="small" strike="noStrike">
              <a:solidFill>
                <a:schemeClr val="accent3"/>
              </a:solidFill>
              <a:latin typeface="Century Schoolbook"/>
              <a:ea typeface="Century Schoolbook"/>
              <a:cs typeface="Century Schoolbook"/>
              <a:sym typeface="Century Schoolboo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txBox="1"/>
          <p:nvPr>
            <p:ph type="title"/>
          </p:nvPr>
        </p:nvSpPr>
        <p:spPr>
          <a:xfrm>
            <a:off x="138954" y="-5720"/>
            <a:ext cx="3886200" cy="53339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3"/>
              </a:buClr>
              <a:buSzPts val="2400"/>
              <a:buFont typeface="Century Schoolbook"/>
              <a:buNone/>
            </a:pPr>
            <a:r>
              <a:rPr lang="en-US" sz="2400">
                <a:solidFill>
                  <a:schemeClr val="accent3"/>
                </a:solidFill>
              </a:rPr>
              <a:t>Copy A Structure </a:t>
            </a:r>
            <a:endParaRPr sz="2400">
              <a:solidFill>
                <a:schemeClr val="accent3"/>
              </a:solidFill>
            </a:endParaRPr>
          </a:p>
        </p:txBody>
      </p:sp>
      <p:sp>
        <p:nvSpPr>
          <p:cNvPr id="302" name="Google Shape;302;p23"/>
          <p:cNvSpPr txBox="1"/>
          <p:nvPr>
            <p:ph idx="1" type="body"/>
          </p:nvPr>
        </p:nvSpPr>
        <p:spPr>
          <a:xfrm>
            <a:off x="47813" y="640977"/>
            <a:ext cx="3854823" cy="2711823"/>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70000"/>
              <a:buChar char="?"/>
            </a:pPr>
            <a:r>
              <a:rPr lang="en-US"/>
              <a:t>There are many methods to copy one structure to another structure in C.</a:t>
            </a:r>
            <a:endParaRPr/>
          </a:p>
          <a:p>
            <a:pPr indent="-274320" lvl="1" marL="640080" rtl="0" algn="l">
              <a:lnSpc>
                <a:spcPct val="100000"/>
              </a:lnSpc>
              <a:spcBef>
                <a:spcPts val="357"/>
              </a:spcBef>
              <a:spcAft>
                <a:spcPts val="0"/>
              </a:spcAft>
              <a:buSzPct val="79999"/>
              <a:buChar char="⚫"/>
            </a:pPr>
            <a:r>
              <a:rPr lang="en-US"/>
              <a:t>We can copy using direct assignment of one structure to another structure or</a:t>
            </a:r>
            <a:endParaRPr/>
          </a:p>
          <a:p>
            <a:pPr indent="-274320" lvl="1" marL="640080" rtl="0" algn="l">
              <a:lnSpc>
                <a:spcPct val="100000"/>
              </a:lnSpc>
              <a:spcBef>
                <a:spcPts val="357"/>
              </a:spcBef>
              <a:spcAft>
                <a:spcPts val="0"/>
              </a:spcAft>
              <a:buSzPct val="79999"/>
              <a:buChar char="⚫"/>
            </a:pPr>
            <a:r>
              <a:rPr lang="en-US"/>
              <a:t>we can use C inbuilt function “memcpy()” or</a:t>
            </a:r>
            <a:endParaRPr/>
          </a:p>
          <a:p>
            <a:pPr indent="-274320" lvl="1" marL="640080" rtl="0" algn="l">
              <a:lnSpc>
                <a:spcPct val="100000"/>
              </a:lnSpc>
              <a:spcBef>
                <a:spcPts val="357"/>
              </a:spcBef>
              <a:spcAft>
                <a:spcPts val="0"/>
              </a:spcAft>
              <a:buSzPct val="79999"/>
              <a:buChar char="⚫"/>
            </a:pPr>
            <a:r>
              <a:rPr lang="en-US"/>
              <a:t>we can copy by individual structure members.</a:t>
            </a:r>
            <a:endParaRPr/>
          </a:p>
        </p:txBody>
      </p:sp>
      <p:pic>
        <p:nvPicPr>
          <p:cNvPr id="303" name="Google Shape;303;p23"/>
          <p:cNvPicPr preferRelativeResize="0"/>
          <p:nvPr/>
        </p:nvPicPr>
        <p:blipFill rotWithShape="1">
          <a:blip r:embed="rId3">
            <a:alphaModFix/>
          </a:blip>
          <a:srcRect b="0" l="0" r="0" t="0"/>
          <a:stretch/>
        </p:blipFill>
        <p:spPr>
          <a:xfrm>
            <a:off x="4034115" y="0"/>
            <a:ext cx="5112327" cy="6858000"/>
          </a:xfrm>
          <a:prstGeom prst="rect">
            <a:avLst/>
          </a:prstGeom>
          <a:noFill/>
          <a:ln>
            <a:noFill/>
          </a:ln>
        </p:spPr>
      </p:pic>
      <p:sp>
        <p:nvSpPr>
          <p:cNvPr id="304" name="Google Shape;304;p23"/>
          <p:cNvSpPr/>
          <p:nvPr/>
        </p:nvSpPr>
        <p:spPr>
          <a:xfrm>
            <a:off x="89646" y="3691985"/>
            <a:ext cx="4038600" cy="32470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Schoolbook"/>
                <a:ea typeface="Century Schoolbook"/>
                <a:cs typeface="Century Schoolbook"/>
                <a:sym typeface="Century Schoolbook"/>
              </a:rPr>
              <a:t>Records of STUDENT1 -</a:t>
            </a:r>
            <a:r>
              <a:rPr b="1" i="0" lang="en-US" sz="1050" u="none" cap="none" strike="noStrike">
                <a:solidFill>
                  <a:schemeClr val="dk1"/>
                </a:solidFill>
                <a:latin typeface="Century Schoolbook"/>
                <a:ea typeface="Century Schoolbook"/>
                <a:cs typeface="Century Schoolbook"/>
                <a:sym typeface="Century Schoolbook"/>
              </a:rPr>
              <a:t> record1 structure</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Id : 1</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Name : Raju</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Percentage : 90.500000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Schoolbook"/>
                <a:ea typeface="Century Schoolbook"/>
                <a:cs typeface="Century Schoolbook"/>
                <a:sym typeface="Century Schoolbook"/>
              </a:rPr>
              <a:t>Records of STUDENT1 – </a:t>
            </a:r>
            <a:r>
              <a:rPr b="1" i="0" lang="en-US" sz="1050" u="none" cap="none" strike="noStrike">
                <a:solidFill>
                  <a:schemeClr val="dk1"/>
                </a:solidFill>
                <a:latin typeface="Century Schoolbook"/>
                <a:ea typeface="Century Schoolbook"/>
                <a:cs typeface="Century Schoolbook"/>
                <a:sym typeface="Century Schoolbook"/>
              </a:rPr>
              <a:t>Direct copy from record1</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Id : 1</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Name : Raju</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Percentage : 90.500000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Schoolbook"/>
                <a:ea typeface="Century Schoolbook"/>
                <a:cs typeface="Century Schoolbook"/>
                <a:sym typeface="Century Schoolbook"/>
              </a:rPr>
              <a:t>Records of STUDENT1 – </a:t>
            </a:r>
            <a:r>
              <a:rPr b="1" i="0" lang="en-US" sz="1050" u="none" cap="none" strike="noStrike">
                <a:solidFill>
                  <a:schemeClr val="dk1"/>
                </a:solidFill>
                <a:latin typeface="Century Schoolbook"/>
                <a:ea typeface="Century Schoolbook"/>
                <a:cs typeface="Century Schoolbook"/>
                <a:sym typeface="Century Schoolbook"/>
              </a:rPr>
              <a:t>copied from record1 using memcpy</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Id : 1</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Name : Raju</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Percentage : 90.500000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entury Schoolbook"/>
                <a:ea typeface="Century Schoolbook"/>
                <a:cs typeface="Century Schoolbook"/>
                <a:sym typeface="Century Schoolbook"/>
              </a:rPr>
              <a:t>Records of STUDENT1 – </a:t>
            </a:r>
            <a:r>
              <a:rPr b="1" i="0" lang="en-US" sz="1050" u="none" cap="none" strike="noStrike">
                <a:solidFill>
                  <a:schemeClr val="dk1"/>
                </a:solidFill>
                <a:latin typeface="Century Schoolbook"/>
                <a:ea typeface="Century Schoolbook"/>
                <a:cs typeface="Century Schoolbook"/>
                <a:sym typeface="Century Schoolbook"/>
              </a:rPr>
              <a:t>Copied individual members from record1</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Id : 1</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Name : Raju</a:t>
            </a:r>
            <a:br>
              <a:rPr b="0" i="0" lang="en-US" sz="1050" u="none" cap="none" strike="noStrike">
                <a:solidFill>
                  <a:schemeClr val="dk1"/>
                </a:solidFill>
                <a:latin typeface="Century Schoolbook"/>
                <a:ea typeface="Century Schoolbook"/>
                <a:cs typeface="Century Schoolbook"/>
                <a:sym typeface="Century Schoolbook"/>
              </a:rPr>
            </a:br>
            <a:r>
              <a:rPr b="0" i="0" lang="en-US" sz="1050" u="none" cap="none" strike="noStrike">
                <a:solidFill>
                  <a:schemeClr val="dk1"/>
                </a:solidFill>
                <a:latin typeface="Century Schoolbook"/>
                <a:ea typeface="Century Schoolbook"/>
                <a:cs typeface="Century Schoolbook"/>
                <a:sym typeface="Century Schoolbook"/>
              </a:rPr>
              <a:t>Percentage : 90.500000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152400" y="274638"/>
            <a:ext cx="8534400" cy="48736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3"/>
              </a:buClr>
              <a:buSzPct val="100000"/>
              <a:buFont typeface="Century Schoolbook"/>
              <a:buNone/>
            </a:pPr>
            <a:r>
              <a:rPr lang="en-US">
                <a:solidFill>
                  <a:schemeClr val="accent3"/>
                </a:solidFill>
              </a:rPr>
              <a:t>Keyword </a:t>
            </a:r>
            <a:r>
              <a:rPr b="1" lang="en-US">
                <a:solidFill>
                  <a:schemeClr val="accent3"/>
                </a:solidFill>
              </a:rPr>
              <a:t>typedef</a:t>
            </a:r>
            <a:r>
              <a:rPr lang="en-US">
                <a:solidFill>
                  <a:schemeClr val="accent3"/>
                </a:solidFill>
              </a:rPr>
              <a:t> while using structure</a:t>
            </a:r>
            <a:endParaRPr>
              <a:solidFill>
                <a:schemeClr val="accent3"/>
              </a:solidFill>
            </a:endParaRPr>
          </a:p>
        </p:txBody>
      </p:sp>
      <p:sp>
        <p:nvSpPr>
          <p:cNvPr id="310" name="Google Shape;310;p24"/>
          <p:cNvSpPr txBox="1"/>
          <p:nvPr>
            <p:ph idx="1" type="body"/>
          </p:nvPr>
        </p:nvSpPr>
        <p:spPr>
          <a:xfrm>
            <a:off x="228600" y="1065616"/>
            <a:ext cx="8458200" cy="5563784"/>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0"/>
              </a:spcBef>
              <a:spcAft>
                <a:spcPts val="0"/>
              </a:spcAft>
              <a:buSzPts val="1680"/>
              <a:buChar char="?"/>
            </a:pPr>
            <a:r>
              <a:rPr lang="en-US"/>
              <a:t>Programmer generally use </a:t>
            </a:r>
            <a:r>
              <a:rPr i="1" lang="en-US"/>
              <a:t>typedef</a:t>
            </a:r>
            <a:r>
              <a:rPr lang="en-US"/>
              <a:t> while using structure in C language. For example:</a:t>
            </a:r>
            <a:endParaRPr/>
          </a:p>
          <a:p>
            <a:pPr indent="-167640" lvl="0" marL="274320" rtl="0" algn="just">
              <a:lnSpc>
                <a:spcPct val="100000"/>
              </a:lnSpc>
              <a:spcBef>
                <a:spcPts val="600"/>
              </a:spcBef>
              <a:spcAft>
                <a:spcPts val="0"/>
              </a:spcAft>
              <a:buSzPts val="1680"/>
              <a:buNone/>
            </a:pPr>
            <a:r>
              <a:t/>
            </a:r>
            <a:endParaRPr/>
          </a:p>
          <a:p>
            <a:pPr indent="-167640" lvl="0" marL="274320" rtl="0" algn="just">
              <a:lnSpc>
                <a:spcPct val="100000"/>
              </a:lnSpc>
              <a:spcBef>
                <a:spcPts val="600"/>
              </a:spcBef>
              <a:spcAft>
                <a:spcPts val="0"/>
              </a:spcAft>
              <a:buSzPts val="1680"/>
              <a:buNone/>
            </a:pPr>
            <a:r>
              <a:t/>
            </a:r>
            <a:endParaRPr/>
          </a:p>
          <a:p>
            <a:pPr indent="-167640" lvl="0" marL="274320" rtl="0" algn="just">
              <a:lnSpc>
                <a:spcPct val="100000"/>
              </a:lnSpc>
              <a:spcBef>
                <a:spcPts val="600"/>
              </a:spcBef>
              <a:spcAft>
                <a:spcPts val="0"/>
              </a:spcAft>
              <a:buSzPts val="1680"/>
              <a:buNone/>
            </a:pPr>
            <a:r>
              <a:t/>
            </a:r>
            <a:endParaRPr/>
          </a:p>
          <a:p>
            <a:pPr indent="-167640" lvl="0" marL="274320" rtl="0" algn="just">
              <a:lnSpc>
                <a:spcPct val="100000"/>
              </a:lnSpc>
              <a:spcBef>
                <a:spcPts val="600"/>
              </a:spcBef>
              <a:spcAft>
                <a:spcPts val="0"/>
              </a:spcAft>
              <a:buSzPts val="1680"/>
              <a:buNone/>
            </a:pPr>
            <a:r>
              <a:t/>
            </a:r>
            <a:endParaRPr/>
          </a:p>
          <a:p>
            <a:pPr indent="-167640" lvl="0" marL="274320" rtl="0" algn="just">
              <a:lnSpc>
                <a:spcPct val="100000"/>
              </a:lnSpc>
              <a:spcBef>
                <a:spcPts val="600"/>
              </a:spcBef>
              <a:spcAft>
                <a:spcPts val="0"/>
              </a:spcAft>
              <a:buSzPts val="1680"/>
              <a:buNone/>
            </a:pPr>
            <a:r>
              <a:t/>
            </a:r>
            <a:endParaRPr/>
          </a:p>
          <a:p>
            <a:pPr indent="-167640" lvl="0" marL="274320" rtl="0" algn="just">
              <a:lnSpc>
                <a:spcPct val="100000"/>
              </a:lnSpc>
              <a:spcBef>
                <a:spcPts val="600"/>
              </a:spcBef>
              <a:spcAft>
                <a:spcPts val="0"/>
              </a:spcAft>
              <a:buSzPts val="1680"/>
              <a:buNone/>
            </a:pPr>
            <a:r>
              <a:t/>
            </a:r>
            <a:endParaRPr/>
          </a:p>
          <a:p>
            <a:pPr indent="-167640" lvl="0" marL="274320" rtl="0" algn="just">
              <a:lnSpc>
                <a:spcPct val="100000"/>
              </a:lnSpc>
              <a:spcBef>
                <a:spcPts val="600"/>
              </a:spcBef>
              <a:spcAft>
                <a:spcPts val="0"/>
              </a:spcAft>
              <a:buSzPts val="1680"/>
              <a:buNone/>
            </a:pPr>
            <a:r>
              <a:t/>
            </a:r>
            <a:endParaRPr/>
          </a:p>
          <a:p>
            <a:pPr indent="-274320" lvl="0" marL="274320" rtl="0" algn="just">
              <a:lnSpc>
                <a:spcPct val="100000"/>
              </a:lnSpc>
              <a:spcBef>
                <a:spcPts val="600"/>
              </a:spcBef>
              <a:spcAft>
                <a:spcPts val="0"/>
              </a:spcAft>
              <a:buSzPts val="1680"/>
              <a:buChar char="?"/>
            </a:pPr>
            <a:r>
              <a:rPr lang="en-US"/>
              <a:t>Here, typedef keyword is used in creating a type </a:t>
            </a:r>
            <a:r>
              <a:rPr i="1" lang="en-US"/>
              <a:t>comp</a:t>
            </a:r>
            <a:r>
              <a:rPr lang="en-US"/>
              <a:t>(which is of type as </a:t>
            </a:r>
            <a:r>
              <a:rPr b="1" lang="en-US"/>
              <a:t>struct complex</a:t>
            </a:r>
            <a:r>
              <a:rPr lang="en-US"/>
              <a:t>). Then, two structure variables </a:t>
            </a:r>
            <a:r>
              <a:rPr i="1" lang="en-US"/>
              <a:t>c1</a:t>
            </a:r>
            <a:r>
              <a:rPr lang="en-US"/>
              <a:t> and </a:t>
            </a:r>
            <a:r>
              <a:rPr i="1" lang="en-US"/>
              <a:t>c2</a:t>
            </a:r>
            <a:r>
              <a:rPr lang="en-US"/>
              <a:t> are created by this </a:t>
            </a:r>
            <a:r>
              <a:rPr i="1" lang="en-US"/>
              <a:t>comp</a:t>
            </a:r>
            <a:r>
              <a:rPr lang="en-US"/>
              <a:t> type.</a:t>
            </a:r>
            <a:endParaRPr/>
          </a:p>
        </p:txBody>
      </p:sp>
      <p:pic>
        <p:nvPicPr>
          <p:cNvPr id="311" name="Google Shape;311;p24"/>
          <p:cNvPicPr preferRelativeResize="0"/>
          <p:nvPr/>
        </p:nvPicPr>
        <p:blipFill rotWithShape="1">
          <a:blip r:embed="rId3">
            <a:alphaModFix/>
          </a:blip>
          <a:srcRect b="0" l="0" r="0" t="0"/>
          <a:stretch/>
        </p:blipFill>
        <p:spPr>
          <a:xfrm>
            <a:off x="2819400" y="2187524"/>
            <a:ext cx="3505200" cy="2419519"/>
          </a:xfrm>
          <a:prstGeom prst="rect">
            <a:avLst/>
          </a:prstGeom>
          <a:noFill/>
          <a:ln cap="flat" cmpd="sng" w="9525">
            <a:solidFill>
              <a:srgbClr val="B96128"/>
            </a:solidFill>
            <a:prstDash val="solid"/>
            <a:miter lim="800000"/>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152400" y="50523"/>
            <a:ext cx="8534400" cy="48736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3"/>
              </a:buClr>
              <a:buSzPct val="100000"/>
              <a:buFont typeface="Century Schoolbook"/>
              <a:buNone/>
            </a:pPr>
            <a:r>
              <a:rPr lang="en-US">
                <a:solidFill>
                  <a:schemeClr val="accent3"/>
                </a:solidFill>
              </a:rPr>
              <a:t>Struct memory allocation</a:t>
            </a:r>
            <a:endParaRPr/>
          </a:p>
        </p:txBody>
      </p:sp>
      <p:sp>
        <p:nvSpPr>
          <p:cNvPr id="317" name="Google Shape;317;p25"/>
          <p:cNvSpPr txBox="1"/>
          <p:nvPr>
            <p:ph idx="1" type="body"/>
          </p:nvPr>
        </p:nvSpPr>
        <p:spPr>
          <a:xfrm>
            <a:off x="64248" y="587504"/>
            <a:ext cx="8698751" cy="1088896"/>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70000"/>
              <a:buChar char="?"/>
            </a:pPr>
            <a:r>
              <a:rPr lang="en-US"/>
              <a:t>How structure members are stored in memory? </a:t>
            </a:r>
            <a:endParaRPr/>
          </a:p>
          <a:p>
            <a:pPr indent="-274320" lvl="1" marL="640080" rtl="0" algn="l">
              <a:lnSpc>
                <a:spcPct val="100000"/>
              </a:lnSpc>
              <a:spcBef>
                <a:spcPts val="357"/>
              </a:spcBef>
              <a:spcAft>
                <a:spcPts val="0"/>
              </a:spcAft>
              <a:buSzPct val="79999"/>
              <a:buChar char="⚫"/>
            </a:pPr>
            <a:r>
              <a:rPr lang="en-US"/>
              <a:t>Always, contiguous(adjacent) memory locations are used to store structure members in memory. Consider below example to understand how memory is allocated for structures.</a:t>
            </a:r>
            <a:endParaRPr/>
          </a:p>
          <a:p>
            <a:pPr indent="-183642" lvl="0" marL="274320" rtl="0" algn="just">
              <a:lnSpc>
                <a:spcPct val="100000"/>
              </a:lnSpc>
              <a:spcBef>
                <a:spcPts val="600"/>
              </a:spcBef>
              <a:spcAft>
                <a:spcPts val="0"/>
              </a:spcAft>
              <a:buSzPct val="70000"/>
              <a:buNone/>
            </a:pPr>
            <a:r>
              <a:t/>
            </a:r>
            <a:endParaRPr/>
          </a:p>
          <a:p>
            <a:pPr indent="-183642" lvl="0" marL="274320" rtl="0" algn="just">
              <a:lnSpc>
                <a:spcPct val="100000"/>
              </a:lnSpc>
              <a:spcBef>
                <a:spcPts val="600"/>
              </a:spcBef>
              <a:spcAft>
                <a:spcPts val="0"/>
              </a:spcAft>
              <a:buSzPct val="70000"/>
              <a:buNone/>
            </a:pPr>
            <a:r>
              <a:t/>
            </a:r>
            <a:endParaRPr/>
          </a:p>
          <a:p>
            <a:pPr indent="-183642" lvl="0" marL="274320" rtl="0" algn="just">
              <a:lnSpc>
                <a:spcPct val="100000"/>
              </a:lnSpc>
              <a:spcBef>
                <a:spcPts val="600"/>
              </a:spcBef>
              <a:spcAft>
                <a:spcPts val="0"/>
              </a:spcAft>
              <a:buSzPct val="70000"/>
              <a:buNone/>
            </a:pPr>
            <a:r>
              <a:t/>
            </a:r>
            <a:endParaRPr/>
          </a:p>
          <a:p>
            <a:pPr indent="-183642" lvl="0" marL="274320" rtl="0" algn="just">
              <a:lnSpc>
                <a:spcPct val="100000"/>
              </a:lnSpc>
              <a:spcBef>
                <a:spcPts val="600"/>
              </a:spcBef>
              <a:spcAft>
                <a:spcPts val="0"/>
              </a:spcAft>
              <a:buSzPct val="70000"/>
              <a:buNone/>
            </a:pPr>
            <a:r>
              <a:t/>
            </a:r>
            <a:endParaRPr/>
          </a:p>
        </p:txBody>
      </p:sp>
      <p:pic>
        <p:nvPicPr>
          <p:cNvPr id="318" name="Google Shape;318;p25"/>
          <p:cNvPicPr preferRelativeResize="0"/>
          <p:nvPr/>
        </p:nvPicPr>
        <p:blipFill rotWithShape="1">
          <a:blip r:embed="rId3">
            <a:alphaModFix/>
          </a:blip>
          <a:srcRect b="0" l="0" r="0" t="0"/>
          <a:stretch/>
        </p:blipFill>
        <p:spPr>
          <a:xfrm>
            <a:off x="230094" y="1825464"/>
            <a:ext cx="6094505" cy="4938405"/>
          </a:xfrm>
          <a:prstGeom prst="rect">
            <a:avLst/>
          </a:prstGeom>
          <a:noFill/>
          <a:ln>
            <a:noFill/>
          </a:ln>
        </p:spPr>
      </p:pic>
      <p:sp>
        <p:nvSpPr>
          <p:cNvPr id="319" name="Google Shape;319;p25"/>
          <p:cNvSpPr/>
          <p:nvPr/>
        </p:nvSpPr>
        <p:spPr>
          <a:xfrm>
            <a:off x="4607853" y="1678306"/>
            <a:ext cx="4038609" cy="2308324"/>
          </a:xfrm>
          <a:prstGeom prst="rect">
            <a:avLst/>
          </a:prstGeom>
          <a:solidFill>
            <a:srgbClr val="FFE6D6"/>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size of structure in bytes : 16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Address of id1 = 675376768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Address of id2 = 675376772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Address of a = 675376776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Address of b = 675376777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Address of percentage = 675376780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6"/>
          <p:cNvSpPr txBox="1"/>
          <p:nvPr>
            <p:ph type="title"/>
          </p:nvPr>
        </p:nvSpPr>
        <p:spPr>
          <a:xfrm>
            <a:off x="152400" y="50523"/>
            <a:ext cx="8534400" cy="48736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3"/>
              </a:buClr>
              <a:buSzPct val="100000"/>
              <a:buFont typeface="Century Schoolbook"/>
              <a:buNone/>
            </a:pPr>
            <a:r>
              <a:rPr lang="en-US">
                <a:solidFill>
                  <a:schemeClr val="accent3"/>
                </a:solidFill>
              </a:rPr>
              <a:t>Struct memory allocation</a:t>
            </a:r>
            <a:endParaRPr/>
          </a:p>
        </p:txBody>
      </p:sp>
      <p:sp>
        <p:nvSpPr>
          <p:cNvPr id="325" name="Google Shape;325;p26"/>
          <p:cNvSpPr txBox="1"/>
          <p:nvPr>
            <p:ph idx="1" type="body"/>
          </p:nvPr>
        </p:nvSpPr>
        <p:spPr>
          <a:xfrm>
            <a:off x="64248" y="692090"/>
            <a:ext cx="8622551" cy="2584509"/>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just">
              <a:lnSpc>
                <a:spcPct val="100000"/>
              </a:lnSpc>
              <a:spcBef>
                <a:spcPts val="0"/>
              </a:spcBef>
              <a:spcAft>
                <a:spcPts val="0"/>
              </a:spcAft>
              <a:buSzPct val="70000"/>
              <a:buChar char="?"/>
            </a:pPr>
            <a:r>
              <a:rPr lang="en-US"/>
              <a:t>There are 5 members declared for structure in above program. In 32 bit compiler, </a:t>
            </a:r>
            <a:endParaRPr/>
          </a:p>
          <a:p>
            <a:pPr indent="-274370" lvl="1" marL="640080" rtl="0" algn="just">
              <a:lnSpc>
                <a:spcPct val="100000"/>
              </a:lnSpc>
              <a:spcBef>
                <a:spcPts val="388"/>
              </a:spcBef>
              <a:spcAft>
                <a:spcPts val="0"/>
              </a:spcAft>
              <a:buSzPct val="79999"/>
              <a:buChar char="⚫"/>
            </a:pPr>
            <a:r>
              <a:rPr lang="en-US"/>
              <a:t>4 bytes of memory is occupied by </a:t>
            </a:r>
            <a:r>
              <a:rPr i="1" lang="en-US"/>
              <a:t>int</a:t>
            </a:r>
            <a:r>
              <a:rPr lang="en-US"/>
              <a:t> datatype. </a:t>
            </a:r>
            <a:endParaRPr/>
          </a:p>
          <a:p>
            <a:pPr indent="-274370" lvl="1" marL="640080" rtl="0" algn="just">
              <a:lnSpc>
                <a:spcPct val="100000"/>
              </a:lnSpc>
              <a:spcBef>
                <a:spcPts val="388"/>
              </a:spcBef>
              <a:spcAft>
                <a:spcPts val="0"/>
              </a:spcAft>
              <a:buSzPct val="79999"/>
              <a:buChar char="⚫"/>
            </a:pPr>
            <a:r>
              <a:rPr lang="en-US"/>
              <a:t>1 byte of memory is occupied by </a:t>
            </a:r>
            <a:r>
              <a:rPr i="1" lang="en-US"/>
              <a:t>char</a:t>
            </a:r>
            <a:r>
              <a:rPr lang="en-US"/>
              <a:t> datatype and </a:t>
            </a:r>
            <a:endParaRPr/>
          </a:p>
          <a:p>
            <a:pPr indent="-274370" lvl="1" marL="640080" rtl="0" algn="just">
              <a:lnSpc>
                <a:spcPct val="100000"/>
              </a:lnSpc>
              <a:spcBef>
                <a:spcPts val="388"/>
              </a:spcBef>
              <a:spcAft>
                <a:spcPts val="0"/>
              </a:spcAft>
              <a:buSzPct val="79999"/>
              <a:buChar char="⚫"/>
            </a:pPr>
            <a:r>
              <a:rPr lang="en-US"/>
              <a:t>4 bytes of memory is occupied by </a:t>
            </a:r>
            <a:r>
              <a:rPr i="1" lang="en-US"/>
              <a:t>float</a:t>
            </a:r>
            <a:r>
              <a:rPr lang="en-US"/>
              <a:t> datatype.</a:t>
            </a:r>
            <a:endParaRPr/>
          </a:p>
          <a:p>
            <a:pPr indent="-274320" lvl="0" marL="274320" rtl="0" algn="just">
              <a:lnSpc>
                <a:spcPct val="100000"/>
              </a:lnSpc>
              <a:spcBef>
                <a:spcPts val="600"/>
              </a:spcBef>
              <a:spcAft>
                <a:spcPts val="0"/>
              </a:spcAft>
              <a:buSzPct val="70000"/>
              <a:buChar char="?"/>
            </a:pPr>
            <a:r>
              <a:rPr lang="en-US"/>
              <a:t>Please refer below table to know from where to where memory is allocated for each datatype in contiguous (adjacent) location in memory.</a:t>
            </a:r>
            <a:endParaRPr/>
          </a:p>
          <a:p>
            <a:pPr indent="-175641" lvl="0" marL="274320" rtl="0" algn="just">
              <a:lnSpc>
                <a:spcPct val="100000"/>
              </a:lnSpc>
              <a:spcBef>
                <a:spcPts val="600"/>
              </a:spcBef>
              <a:spcAft>
                <a:spcPts val="0"/>
              </a:spcAft>
              <a:buSzPct val="70000"/>
              <a:buNone/>
            </a:pPr>
            <a:r>
              <a:t/>
            </a:r>
            <a:endParaRPr/>
          </a:p>
          <a:p>
            <a:pPr indent="-175641" lvl="0" marL="274320" rtl="0" algn="just">
              <a:lnSpc>
                <a:spcPct val="100000"/>
              </a:lnSpc>
              <a:spcBef>
                <a:spcPts val="600"/>
              </a:spcBef>
              <a:spcAft>
                <a:spcPts val="0"/>
              </a:spcAft>
              <a:buSzPct val="70000"/>
              <a:buNone/>
            </a:pPr>
            <a:r>
              <a:t/>
            </a:r>
            <a:endParaRPr/>
          </a:p>
          <a:p>
            <a:pPr indent="-175641" lvl="0" marL="274320" rtl="0" algn="just">
              <a:lnSpc>
                <a:spcPct val="100000"/>
              </a:lnSpc>
              <a:spcBef>
                <a:spcPts val="600"/>
              </a:spcBef>
              <a:spcAft>
                <a:spcPts val="0"/>
              </a:spcAft>
              <a:buSzPct val="70000"/>
              <a:buNone/>
            </a:pPr>
            <a:r>
              <a:t/>
            </a:r>
            <a:endParaRPr/>
          </a:p>
        </p:txBody>
      </p:sp>
      <p:pic>
        <p:nvPicPr>
          <p:cNvPr id="326" name="Google Shape;326;p26"/>
          <p:cNvPicPr preferRelativeResize="0"/>
          <p:nvPr/>
        </p:nvPicPr>
        <p:blipFill rotWithShape="1">
          <a:blip r:embed="rId3">
            <a:alphaModFix/>
          </a:blip>
          <a:srcRect b="0" l="0" r="0" t="0"/>
          <a:stretch/>
        </p:blipFill>
        <p:spPr>
          <a:xfrm>
            <a:off x="156885" y="3477819"/>
            <a:ext cx="8550233" cy="27720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idx="1" type="body"/>
          </p:nvPr>
        </p:nvSpPr>
        <p:spPr>
          <a:xfrm>
            <a:off x="128498" y="793386"/>
            <a:ext cx="8634502" cy="1857187"/>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1680"/>
              <a:buChar char="?"/>
            </a:pPr>
            <a:r>
              <a:rPr lang="en-US"/>
              <a:t> The pictorial representation of above structure memory allocation is given below. </a:t>
            </a:r>
            <a:endParaRPr/>
          </a:p>
          <a:p>
            <a:pPr indent="-274320" lvl="0" marL="274320" rtl="0" algn="l">
              <a:lnSpc>
                <a:spcPct val="100000"/>
              </a:lnSpc>
              <a:spcBef>
                <a:spcPts val="600"/>
              </a:spcBef>
              <a:spcAft>
                <a:spcPts val="0"/>
              </a:spcAft>
              <a:buSzPts val="1680"/>
              <a:buChar char="?"/>
            </a:pPr>
            <a:r>
              <a:rPr lang="en-US"/>
              <a:t>This diagram will help you to understand the memory allocation concept in C very easily.</a:t>
            </a:r>
            <a:endParaRPr/>
          </a:p>
          <a:p>
            <a:pPr indent="-167640" lvl="0" marL="274320" rtl="0" algn="l">
              <a:lnSpc>
                <a:spcPct val="100000"/>
              </a:lnSpc>
              <a:spcBef>
                <a:spcPts val="600"/>
              </a:spcBef>
              <a:spcAft>
                <a:spcPts val="0"/>
              </a:spcAft>
              <a:buSzPts val="1680"/>
              <a:buNone/>
            </a:pPr>
            <a:r>
              <a:t/>
            </a:r>
            <a:endParaRPr/>
          </a:p>
        </p:txBody>
      </p:sp>
      <p:pic>
        <p:nvPicPr>
          <p:cNvPr id="332" name="Google Shape;332;p27"/>
          <p:cNvPicPr preferRelativeResize="0"/>
          <p:nvPr/>
        </p:nvPicPr>
        <p:blipFill rotWithShape="1">
          <a:blip r:embed="rId3">
            <a:alphaModFix/>
          </a:blip>
          <a:srcRect b="0" l="0" r="0" t="0"/>
          <a:stretch/>
        </p:blipFill>
        <p:spPr>
          <a:xfrm>
            <a:off x="153894" y="2698377"/>
            <a:ext cx="8564989" cy="3733800"/>
          </a:xfrm>
          <a:prstGeom prst="rect">
            <a:avLst/>
          </a:prstGeom>
          <a:noFill/>
          <a:ln>
            <a:noFill/>
          </a:ln>
        </p:spPr>
      </p:pic>
      <p:sp>
        <p:nvSpPr>
          <p:cNvPr id="333" name="Google Shape;333;p27"/>
          <p:cNvSpPr txBox="1"/>
          <p:nvPr>
            <p:ph type="title"/>
          </p:nvPr>
        </p:nvSpPr>
        <p:spPr>
          <a:xfrm>
            <a:off x="152400" y="50522"/>
            <a:ext cx="8534400" cy="63527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3000"/>
              <a:buFont typeface="Century Schoolbook"/>
              <a:buNone/>
            </a:pPr>
            <a:r>
              <a:rPr lang="en-US">
                <a:solidFill>
                  <a:schemeClr val="accent3"/>
                </a:solidFill>
              </a:rPr>
              <a:t>Struct memory allocation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681315" y="35582"/>
            <a:ext cx="7467600" cy="7159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3000"/>
              <a:buFont typeface="Century Schoolbook"/>
              <a:buNone/>
            </a:pPr>
            <a:r>
              <a:rPr lang="en-US">
                <a:solidFill>
                  <a:schemeClr val="accent3"/>
                </a:solidFill>
              </a:rPr>
              <a:t>Structure Padding</a:t>
            </a:r>
            <a:endParaRPr/>
          </a:p>
        </p:txBody>
      </p:sp>
      <p:sp>
        <p:nvSpPr>
          <p:cNvPr id="339" name="Google Shape;339;p28"/>
          <p:cNvSpPr txBox="1"/>
          <p:nvPr>
            <p:ph idx="1" type="body"/>
          </p:nvPr>
        </p:nvSpPr>
        <p:spPr>
          <a:xfrm>
            <a:off x="152400" y="1241616"/>
            <a:ext cx="8610600" cy="4873752"/>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1680"/>
              <a:buChar char="?"/>
            </a:pPr>
            <a:r>
              <a:rPr lang="en-US"/>
              <a:t>In order to align the data in memory,  one or more empty bytes (addresses) are inserted (or left empty) between memory addresses which are allocated for other structure members while memory allocation. This concept is called </a:t>
            </a:r>
            <a:r>
              <a:rPr i="1" lang="en-US"/>
              <a:t>structure padding</a:t>
            </a:r>
            <a:r>
              <a:rPr lang="en-US"/>
              <a:t>.</a:t>
            </a:r>
            <a:endParaRPr/>
          </a:p>
          <a:p>
            <a:pPr indent="-274320" lvl="0" marL="274320" rtl="0" algn="l">
              <a:lnSpc>
                <a:spcPct val="100000"/>
              </a:lnSpc>
              <a:spcBef>
                <a:spcPts val="600"/>
              </a:spcBef>
              <a:spcAft>
                <a:spcPts val="0"/>
              </a:spcAft>
              <a:buSzPts val="1680"/>
              <a:buChar char="?"/>
            </a:pPr>
            <a:r>
              <a:rPr lang="en-US"/>
              <a:t>Architecture of a computer processor is such a way that it can read 1 word (4 byte in 32 bit processor) from memory at a time.</a:t>
            </a:r>
            <a:endParaRPr/>
          </a:p>
          <a:p>
            <a:pPr indent="-274320" lvl="0" marL="274320" rtl="0" algn="l">
              <a:lnSpc>
                <a:spcPct val="100000"/>
              </a:lnSpc>
              <a:spcBef>
                <a:spcPts val="600"/>
              </a:spcBef>
              <a:spcAft>
                <a:spcPts val="0"/>
              </a:spcAft>
              <a:buSzPts val="1680"/>
              <a:buChar char="?"/>
            </a:pPr>
            <a:r>
              <a:rPr lang="en-US"/>
              <a:t>To make use of this advantage of processor, data are always aligned as 4 bytes package which leads to insert empty addresses between other member’s address.</a:t>
            </a:r>
            <a:endParaRPr/>
          </a:p>
          <a:p>
            <a:pPr indent="-274320" lvl="0" marL="274320" rtl="0" algn="l">
              <a:lnSpc>
                <a:spcPct val="100000"/>
              </a:lnSpc>
              <a:spcBef>
                <a:spcPts val="600"/>
              </a:spcBef>
              <a:spcAft>
                <a:spcPts val="0"/>
              </a:spcAft>
              <a:buSzPts val="1680"/>
              <a:buChar char="?"/>
            </a:pPr>
            <a:r>
              <a:rPr lang="en-US"/>
              <a:t>Because of this structure padding concept in C, size of the structure is always not same as what we think.</a:t>
            </a:r>
            <a:endParaRPr/>
          </a:p>
          <a:p>
            <a:pPr indent="-167640" lvl="0" marL="274320" rtl="0" algn="l">
              <a:lnSpc>
                <a:spcPct val="100000"/>
              </a:lnSpc>
              <a:spcBef>
                <a:spcPts val="600"/>
              </a:spcBef>
              <a:spcAft>
                <a:spcPts val="0"/>
              </a:spcAft>
              <a:buSzPts val="168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9"/>
          <p:cNvSpPr txBox="1"/>
          <p:nvPr>
            <p:ph idx="1" type="body"/>
          </p:nvPr>
        </p:nvSpPr>
        <p:spPr>
          <a:xfrm>
            <a:off x="28136" y="457200"/>
            <a:ext cx="8839200" cy="6370918"/>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70000"/>
              <a:buChar char="?"/>
            </a:pPr>
            <a:r>
              <a:rPr lang="en-US"/>
              <a:t>For example, consider below structure that has 5 members.</a:t>
            </a:r>
            <a:endParaRPr/>
          </a:p>
          <a:p>
            <a:pPr indent="-274320" lvl="0" marL="274320" rtl="0" algn="l">
              <a:lnSpc>
                <a:spcPct val="100000"/>
              </a:lnSpc>
              <a:spcBef>
                <a:spcPts val="600"/>
              </a:spcBef>
              <a:spcAft>
                <a:spcPts val="0"/>
              </a:spcAft>
              <a:buSzPct val="70000"/>
              <a:buChar char="?"/>
            </a:pPr>
            <a:r>
              <a:rPr lang="en-US"/>
              <a:t>struct student</a:t>
            </a:r>
            <a:endParaRPr/>
          </a:p>
          <a:p>
            <a:pPr indent="0" lvl="0" marL="0" rtl="0" algn="l">
              <a:lnSpc>
                <a:spcPct val="100000"/>
              </a:lnSpc>
              <a:spcBef>
                <a:spcPts val="600"/>
              </a:spcBef>
              <a:spcAft>
                <a:spcPts val="0"/>
              </a:spcAft>
              <a:buSzPct val="70000"/>
              <a:buNone/>
            </a:pPr>
            <a:r>
              <a:rPr lang="en-US"/>
              <a:t>   	{</a:t>
            </a:r>
            <a:endParaRPr/>
          </a:p>
          <a:p>
            <a:pPr indent="0" lvl="0" marL="0" rtl="0" algn="l">
              <a:lnSpc>
                <a:spcPct val="100000"/>
              </a:lnSpc>
              <a:spcBef>
                <a:spcPts val="600"/>
              </a:spcBef>
              <a:spcAft>
                <a:spcPts val="0"/>
              </a:spcAft>
              <a:buSzPct val="70000"/>
              <a:buNone/>
            </a:pPr>
            <a:r>
              <a:rPr lang="en-US"/>
              <a:t>   	     int id1;</a:t>
            </a:r>
            <a:endParaRPr/>
          </a:p>
          <a:p>
            <a:pPr indent="0" lvl="0" marL="0" rtl="0" algn="l">
              <a:lnSpc>
                <a:spcPct val="100000"/>
              </a:lnSpc>
              <a:spcBef>
                <a:spcPts val="600"/>
              </a:spcBef>
              <a:spcAft>
                <a:spcPts val="0"/>
              </a:spcAft>
              <a:buSzPct val="70000"/>
              <a:buNone/>
            </a:pPr>
            <a:r>
              <a:rPr lang="en-US"/>
              <a:t>   	     int id2;</a:t>
            </a:r>
            <a:endParaRPr/>
          </a:p>
          <a:p>
            <a:pPr indent="0" lvl="0" marL="0" rtl="0" algn="l">
              <a:lnSpc>
                <a:spcPct val="100000"/>
              </a:lnSpc>
              <a:spcBef>
                <a:spcPts val="600"/>
              </a:spcBef>
              <a:spcAft>
                <a:spcPts val="0"/>
              </a:spcAft>
              <a:buSzPct val="70000"/>
              <a:buNone/>
            </a:pPr>
            <a:r>
              <a:rPr lang="en-US"/>
              <a:t>   	     char a;</a:t>
            </a:r>
            <a:endParaRPr/>
          </a:p>
          <a:p>
            <a:pPr indent="0" lvl="0" marL="0" rtl="0" algn="l">
              <a:lnSpc>
                <a:spcPct val="100000"/>
              </a:lnSpc>
              <a:spcBef>
                <a:spcPts val="600"/>
              </a:spcBef>
              <a:spcAft>
                <a:spcPts val="0"/>
              </a:spcAft>
              <a:buSzPct val="70000"/>
              <a:buNone/>
            </a:pPr>
            <a:r>
              <a:rPr lang="en-US"/>
              <a:t>   	     char b;</a:t>
            </a:r>
            <a:endParaRPr/>
          </a:p>
          <a:p>
            <a:pPr indent="0" lvl="0" marL="0" rtl="0" algn="l">
              <a:lnSpc>
                <a:spcPct val="100000"/>
              </a:lnSpc>
              <a:spcBef>
                <a:spcPts val="600"/>
              </a:spcBef>
              <a:spcAft>
                <a:spcPts val="0"/>
              </a:spcAft>
              <a:buSzPct val="70000"/>
              <a:buNone/>
            </a:pPr>
            <a:r>
              <a:rPr lang="en-US"/>
              <a:t>   	     float percentage;</a:t>
            </a:r>
            <a:endParaRPr/>
          </a:p>
          <a:p>
            <a:pPr indent="0" lvl="1" marL="365760" rtl="0" algn="l">
              <a:lnSpc>
                <a:spcPct val="100000"/>
              </a:lnSpc>
              <a:spcBef>
                <a:spcPts val="357"/>
              </a:spcBef>
              <a:spcAft>
                <a:spcPts val="0"/>
              </a:spcAft>
              <a:buSzPct val="79999"/>
              <a:buNone/>
            </a:pPr>
            <a:r>
              <a:rPr lang="en-US"/>
              <a:t>	};</a:t>
            </a:r>
            <a:endParaRPr/>
          </a:p>
          <a:p>
            <a:pPr indent="-274320" lvl="0" marL="274320" rtl="0" algn="l">
              <a:lnSpc>
                <a:spcPct val="100000"/>
              </a:lnSpc>
              <a:spcBef>
                <a:spcPts val="600"/>
              </a:spcBef>
              <a:spcAft>
                <a:spcPts val="0"/>
              </a:spcAft>
              <a:buSzPct val="70000"/>
              <a:buChar char="?"/>
            </a:pPr>
            <a:r>
              <a:rPr lang="en-US"/>
              <a:t>As per C concepts, int and float datatypes occupy 4 bytes each and char datatype occupies 1 byte for 32 bit processor. So, only 14 bytes (4+4+1+1+4) should be allocated for above structure.</a:t>
            </a:r>
            <a:endParaRPr/>
          </a:p>
          <a:p>
            <a:pPr indent="-274320" lvl="0" marL="274320" rtl="0" algn="l">
              <a:lnSpc>
                <a:spcPct val="100000"/>
              </a:lnSpc>
              <a:spcBef>
                <a:spcPts val="600"/>
              </a:spcBef>
              <a:spcAft>
                <a:spcPts val="0"/>
              </a:spcAft>
              <a:buSzPct val="70000"/>
              <a:buChar char="?"/>
            </a:pPr>
            <a:r>
              <a:rPr lang="en-US"/>
              <a:t>But, this is wrong.  Do you know why?</a:t>
            </a:r>
            <a:endParaRPr/>
          </a:p>
          <a:p>
            <a:pPr indent="-274320" lvl="1" marL="640080" rtl="0" algn="l">
              <a:lnSpc>
                <a:spcPct val="100000"/>
              </a:lnSpc>
              <a:spcBef>
                <a:spcPts val="357"/>
              </a:spcBef>
              <a:spcAft>
                <a:spcPts val="0"/>
              </a:spcAft>
              <a:buSzPct val="79999"/>
              <a:buChar char="⚫"/>
            </a:pPr>
            <a:r>
              <a:rPr lang="en-US"/>
              <a:t>Architecture of a computer processor is such a way that it can read 1 word from memory at a time.</a:t>
            </a:r>
            <a:endParaRPr/>
          </a:p>
          <a:p>
            <a:pPr indent="-274320" lvl="1" marL="640080" rtl="0" algn="l">
              <a:lnSpc>
                <a:spcPct val="100000"/>
              </a:lnSpc>
              <a:spcBef>
                <a:spcPts val="357"/>
              </a:spcBef>
              <a:spcAft>
                <a:spcPts val="0"/>
              </a:spcAft>
              <a:buSzPct val="79999"/>
              <a:buChar char="⚫"/>
            </a:pPr>
            <a:r>
              <a:rPr lang="en-US"/>
              <a:t>1 word is equal to 4 bytes for 32 bit processor and 8 bytes for 64 bit processor. </a:t>
            </a:r>
            <a:endParaRPr/>
          </a:p>
          <a:p>
            <a:pPr indent="-274320" lvl="1" marL="640080" rtl="0" algn="l">
              <a:lnSpc>
                <a:spcPct val="100000"/>
              </a:lnSpc>
              <a:spcBef>
                <a:spcPts val="357"/>
              </a:spcBef>
              <a:spcAft>
                <a:spcPts val="0"/>
              </a:spcAft>
              <a:buSzPct val="79999"/>
              <a:buChar char="⚫"/>
            </a:pPr>
            <a:r>
              <a:rPr lang="en-US"/>
              <a:t>So, 32 bit processor always reads 4 bytes at a time and 64 bit processor always reads 8 bytes at a time.</a:t>
            </a:r>
            <a:endParaRPr/>
          </a:p>
          <a:p>
            <a:pPr indent="-274320" lvl="1" marL="640080" rtl="0" algn="l">
              <a:lnSpc>
                <a:spcPct val="100000"/>
              </a:lnSpc>
              <a:spcBef>
                <a:spcPts val="357"/>
              </a:spcBef>
              <a:spcAft>
                <a:spcPts val="0"/>
              </a:spcAft>
              <a:buSzPct val="79999"/>
              <a:buChar char="⚫"/>
            </a:pPr>
            <a:r>
              <a:rPr lang="en-US"/>
              <a:t>This concept is very useful to increase the processor speed.</a:t>
            </a:r>
            <a:endParaRPr/>
          </a:p>
          <a:p>
            <a:pPr indent="-274320" lvl="1" marL="640080" rtl="0" algn="l">
              <a:lnSpc>
                <a:spcPct val="100000"/>
              </a:lnSpc>
              <a:spcBef>
                <a:spcPts val="357"/>
              </a:spcBef>
              <a:spcAft>
                <a:spcPts val="0"/>
              </a:spcAft>
              <a:buSzPct val="79999"/>
              <a:buChar char="⚫"/>
            </a:pPr>
            <a:r>
              <a:rPr lang="en-US"/>
              <a:t>To make use of this advantage, memory is arranged as a group of 4 bytes in 32 bit processor and 8 bytes in 64 bit processor.</a:t>
            </a:r>
            <a:endParaRPr/>
          </a:p>
          <a:p>
            <a:pPr indent="-183642" lvl="0" marL="274320" rtl="0" algn="l">
              <a:lnSpc>
                <a:spcPct val="100000"/>
              </a:lnSpc>
              <a:spcBef>
                <a:spcPts val="600"/>
              </a:spcBef>
              <a:spcAft>
                <a:spcPts val="0"/>
              </a:spcAft>
              <a:buSzPct val="70000"/>
              <a:buNone/>
            </a:pPr>
            <a:r>
              <a:t/>
            </a:r>
            <a:endParaRPr/>
          </a:p>
          <a:p>
            <a:pPr indent="-183642" lvl="0" marL="274320" rtl="0" algn="l">
              <a:lnSpc>
                <a:spcPct val="100000"/>
              </a:lnSpc>
              <a:spcBef>
                <a:spcPts val="600"/>
              </a:spcBef>
              <a:spcAft>
                <a:spcPts val="0"/>
              </a:spcAft>
              <a:buSzPct val="70000"/>
              <a:buNone/>
            </a:pPr>
            <a:r>
              <a:t/>
            </a:r>
            <a:endParaRPr/>
          </a:p>
        </p:txBody>
      </p:sp>
      <p:sp>
        <p:nvSpPr>
          <p:cNvPr id="345" name="Google Shape;345;p29"/>
          <p:cNvSpPr txBox="1"/>
          <p:nvPr>
            <p:ph type="title"/>
          </p:nvPr>
        </p:nvSpPr>
        <p:spPr>
          <a:xfrm>
            <a:off x="685800" y="0"/>
            <a:ext cx="7467600" cy="44674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3"/>
              </a:buClr>
              <a:buSzPct val="100000"/>
              <a:buFont typeface="Century Schoolbook"/>
              <a:buNone/>
            </a:pPr>
            <a:r>
              <a:rPr lang="en-US">
                <a:solidFill>
                  <a:schemeClr val="accent3"/>
                </a:solidFill>
              </a:rPr>
              <a:t>Structure Padding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idx="1" type="body"/>
          </p:nvPr>
        </p:nvSpPr>
        <p:spPr>
          <a:xfrm>
            <a:off x="45484" y="668769"/>
            <a:ext cx="8869916" cy="1617232"/>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lnSpc>
                <a:spcPct val="100000"/>
              </a:lnSpc>
              <a:spcBef>
                <a:spcPts val="0"/>
              </a:spcBef>
              <a:spcAft>
                <a:spcPts val="0"/>
              </a:spcAft>
              <a:buSzPts val="1680"/>
              <a:buChar char="❏"/>
            </a:pPr>
            <a:r>
              <a:rPr lang="en-US"/>
              <a:t>To define a structure, you must use the </a:t>
            </a:r>
            <a:r>
              <a:rPr b="1" lang="en-US"/>
              <a:t>struct</a:t>
            </a:r>
            <a:r>
              <a:rPr lang="en-US"/>
              <a:t> statement. The struct statement defines a new data type, with more than one member for your program. </a:t>
            </a:r>
            <a:endParaRPr/>
          </a:p>
          <a:p>
            <a:pPr indent="-274320" lvl="0" marL="274320" rtl="0" algn="just">
              <a:lnSpc>
                <a:spcPct val="100000"/>
              </a:lnSpc>
              <a:spcBef>
                <a:spcPts val="600"/>
              </a:spcBef>
              <a:spcAft>
                <a:spcPts val="0"/>
              </a:spcAft>
              <a:buSzPts val="1680"/>
              <a:buChar char="❏"/>
            </a:pPr>
            <a:r>
              <a:rPr lang="en-US"/>
              <a:t>The format of the </a:t>
            </a:r>
            <a:r>
              <a:rPr b="1" lang="en-US"/>
              <a:t>struct</a:t>
            </a:r>
            <a:r>
              <a:rPr lang="en-US"/>
              <a:t> statement is this:</a:t>
            </a:r>
            <a:endParaRPr/>
          </a:p>
        </p:txBody>
      </p:sp>
      <p:sp>
        <p:nvSpPr>
          <p:cNvPr id="149" name="Google Shape;149;p3"/>
          <p:cNvSpPr txBox="1"/>
          <p:nvPr>
            <p:ph type="title"/>
          </p:nvPr>
        </p:nvSpPr>
        <p:spPr>
          <a:xfrm>
            <a:off x="624777" y="27609"/>
            <a:ext cx="7467600" cy="581991"/>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3000"/>
              <a:buFont typeface="Century Schoolbook"/>
              <a:buNone/>
            </a:pPr>
            <a:r>
              <a:rPr lang="en-US">
                <a:solidFill>
                  <a:schemeClr val="accent3"/>
                </a:solidFill>
              </a:rPr>
              <a:t>Defining a Structure</a:t>
            </a:r>
            <a:endParaRPr/>
          </a:p>
        </p:txBody>
      </p:sp>
      <p:sp>
        <p:nvSpPr>
          <p:cNvPr id="150" name="Google Shape;150;p3"/>
          <p:cNvSpPr txBox="1"/>
          <p:nvPr/>
        </p:nvSpPr>
        <p:spPr>
          <a:xfrm>
            <a:off x="0" y="4534512"/>
            <a:ext cx="8762999" cy="2221500"/>
          </a:xfrm>
          <a:prstGeom prst="rect">
            <a:avLst/>
          </a:prstGeom>
          <a:noFill/>
          <a:ln>
            <a:noFill/>
          </a:ln>
        </p:spPr>
        <p:txBody>
          <a:bodyPr anchorCtr="0" anchor="t" bIns="45700" lIns="91425" spcFirstLastPara="1" rIns="91425" wrap="square" tIns="45700">
            <a:normAutofit lnSpcReduction="10000"/>
          </a:bodyPr>
          <a:lstStyle/>
          <a:p>
            <a:pPr indent="-274320" lvl="0" marL="274320" marR="0" rtl="0" algn="just">
              <a:lnSpc>
                <a:spcPct val="10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The </a:t>
            </a:r>
            <a:r>
              <a:rPr b="1" i="0" lang="en-US" sz="2400" u="none" cap="none" strike="noStrike">
                <a:solidFill>
                  <a:schemeClr val="dk1"/>
                </a:solidFill>
                <a:latin typeface="Century Schoolbook"/>
                <a:ea typeface="Century Schoolbook"/>
                <a:cs typeface="Century Schoolbook"/>
                <a:sym typeface="Century Schoolbook"/>
              </a:rPr>
              <a:t>structure tag</a:t>
            </a:r>
            <a:r>
              <a:rPr b="0" i="0" lang="en-US" sz="2400" u="none" cap="none" strike="noStrike">
                <a:solidFill>
                  <a:schemeClr val="dk1"/>
                </a:solidFill>
                <a:latin typeface="Century Schoolbook"/>
                <a:ea typeface="Century Schoolbook"/>
                <a:cs typeface="Century Schoolbook"/>
                <a:sym typeface="Century Schoolbook"/>
              </a:rPr>
              <a:t> is optional and each member definition is a normal variable definition, such as </a:t>
            </a:r>
            <a:r>
              <a:rPr b="0" i="1" lang="en-US" sz="2400" u="none" cap="none" strike="noStrike">
                <a:solidFill>
                  <a:schemeClr val="dk1"/>
                </a:solidFill>
                <a:latin typeface="Century Schoolbook"/>
                <a:ea typeface="Century Schoolbook"/>
                <a:cs typeface="Century Schoolbook"/>
                <a:sym typeface="Century Schoolbook"/>
              </a:rPr>
              <a:t>int i</a:t>
            </a:r>
            <a:r>
              <a:rPr b="0" i="0" lang="en-US" sz="2400" u="none" cap="none" strike="noStrike">
                <a:solidFill>
                  <a:schemeClr val="dk1"/>
                </a:solidFill>
                <a:latin typeface="Century Schoolbook"/>
                <a:ea typeface="Century Schoolbook"/>
                <a:cs typeface="Century Schoolbook"/>
                <a:sym typeface="Century Schoolbook"/>
              </a:rPr>
              <a:t>; or </a:t>
            </a:r>
            <a:r>
              <a:rPr b="0" i="1" lang="en-US" sz="2400" u="none" cap="none" strike="noStrike">
                <a:solidFill>
                  <a:schemeClr val="dk1"/>
                </a:solidFill>
                <a:latin typeface="Century Schoolbook"/>
                <a:ea typeface="Century Schoolbook"/>
                <a:cs typeface="Century Schoolbook"/>
                <a:sym typeface="Century Schoolbook"/>
              </a:rPr>
              <a:t>float f</a:t>
            </a:r>
            <a:r>
              <a:rPr b="0" i="0" lang="en-US" sz="2400" u="none" cap="none" strike="noStrike">
                <a:solidFill>
                  <a:schemeClr val="dk1"/>
                </a:solidFill>
                <a:latin typeface="Century Schoolbook"/>
                <a:ea typeface="Century Schoolbook"/>
                <a:cs typeface="Century Schoolbook"/>
                <a:sym typeface="Century Schoolbook"/>
              </a:rPr>
              <a:t>; or any other valid variable definition. </a:t>
            </a:r>
            <a:endParaRPr b="0" i="0" sz="1400" u="none" cap="none" strike="noStrike">
              <a:solidFill>
                <a:srgbClr val="000000"/>
              </a:solidFill>
              <a:latin typeface="Arial"/>
              <a:ea typeface="Arial"/>
              <a:cs typeface="Arial"/>
              <a:sym typeface="Arial"/>
            </a:endParaRPr>
          </a:p>
          <a:p>
            <a:pPr indent="-274320" lvl="0" marL="274320" marR="0" rtl="0" algn="just">
              <a:lnSpc>
                <a:spcPct val="10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At the end of the structure's definition, before the final semicolon, you can specify one or more structure variables but it is optional. </a:t>
            </a:r>
            <a:endParaRPr b="0" i="0" sz="2400" u="none" cap="none" strike="noStrike">
              <a:solidFill>
                <a:schemeClr val="dk1"/>
              </a:solidFill>
              <a:latin typeface="Century Schoolbook"/>
              <a:ea typeface="Century Schoolbook"/>
              <a:cs typeface="Century Schoolbook"/>
              <a:sym typeface="Century Schoolbook"/>
            </a:endParaRPr>
          </a:p>
        </p:txBody>
      </p:sp>
      <p:pic>
        <p:nvPicPr>
          <p:cNvPr id="151" name="Google Shape;151;p3"/>
          <p:cNvPicPr preferRelativeResize="0"/>
          <p:nvPr/>
        </p:nvPicPr>
        <p:blipFill rotWithShape="1">
          <a:blip r:embed="rId3">
            <a:alphaModFix/>
          </a:blip>
          <a:srcRect b="0" l="0" r="0" t="0"/>
          <a:stretch/>
        </p:blipFill>
        <p:spPr>
          <a:xfrm>
            <a:off x="2379780" y="2268420"/>
            <a:ext cx="4800600" cy="2057400"/>
          </a:xfrm>
          <a:prstGeom prst="rect">
            <a:avLst/>
          </a:prstGeom>
          <a:noFill/>
          <a:ln cap="flat" cmpd="sng" w="9525">
            <a:solidFill>
              <a:schemeClr val="accent1"/>
            </a:solidFill>
            <a:prstDash val="solid"/>
            <a:miter lim="800000"/>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0"/>
          <p:cNvPicPr preferRelativeResize="0"/>
          <p:nvPr/>
        </p:nvPicPr>
        <p:blipFill rotWithShape="1">
          <a:blip r:embed="rId3">
            <a:alphaModFix/>
          </a:blip>
          <a:srcRect b="0" l="0" r="0" t="0"/>
          <a:stretch/>
        </p:blipFill>
        <p:spPr>
          <a:xfrm>
            <a:off x="135985" y="14941"/>
            <a:ext cx="5431834" cy="6858000"/>
          </a:xfrm>
          <a:prstGeom prst="rect">
            <a:avLst/>
          </a:prstGeom>
          <a:noFill/>
          <a:ln>
            <a:noFill/>
          </a:ln>
        </p:spPr>
      </p:pic>
      <p:sp>
        <p:nvSpPr>
          <p:cNvPr id="351" name="Google Shape;351;p30"/>
          <p:cNvSpPr txBox="1"/>
          <p:nvPr>
            <p:ph type="title"/>
          </p:nvPr>
        </p:nvSpPr>
        <p:spPr>
          <a:xfrm>
            <a:off x="4343400" y="20641"/>
            <a:ext cx="4343400" cy="8683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400"/>
              <a:buFont typeface="Century Schoolbook"/>
              <a:buNone/>
            </a:pPr>
            <a:r>
              <a:rPr lang="en-US" sz="2400">
                <a:solidFill>
                  <a:schemeClr val="accent3"/>
                </a:solidFill>
              </a:rPr>
              <a:t>Example program for structure padding</a:t>
            </a:r>
            <a:endParaRPr sz="2400">
              <a:solidFill>
                <a:schemeClr val="accent3"/>
              </a:solidFill>
            </a:endParaRPr>
          </a:p>
        </p:txBody>
      </p:sp>
      <p:sp>
        <p:nvSpPr>
          <p:cNvPr id="352" name="Google Shape;352;p30"/>
          <p:cNvSpPr txBox="1"/>
          <p:nvPr>
            <p:ph idx="1" type="body"/>
          </p:nvPr>
        </p:nvSpPr>
        <p:spPr>
          <a:xfrm>
            <a:off x="4191000" y="894481"/>
            <a:ext cx="4676587" cy="1752591"/>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70000"/>
              <a:buChar char="?"/>
            </a:pPr>
            <a:r>
              <a:rPr lang="en-US"/>
              <a:t>This C program is compiled and executed in 32 bit compiler. </a:t>
            </a:r>
            <a:endParaRPr/>
          </a:p>
          <a:p>
            <a:pPr indent="-274320" lvl="0" marL="274320" rtl="0" algn="l">
              <a:lnSpc>
                <a:spcPct val="100000"/>
              </a:lnSpc>
              <a:spcBef>
                <a:spcPts val="600"/>
              </a:spcBef>
              <a:spcAft>
                <a:spcPts val="0"/>
              </a:spcAft>
              <a:buSzPct val="70000"/>
              <a:buChar char="?"/>
            </a:pPr>
            <a:r>
              <a:rPr lang="en-US"/>
              <a:t>Please check memory allocated for structure1 and structure2 of this program.</a:t>
            </a:r>
            <a:endParaRPr/>
          </a:p>
        </p:txBody>
      </p:sp>
      <p:sp>
        <p:nvSpPr>
          <p:cNvPr id="353" name="Google Shape;353;p30"/>
          <p:cNvSpPr/>
          <p:nvPr/>
        </p:nvSpPr>
        <p:spPr>
          <a:xfrm>
            <a:off x="5638800" y="3352800"/>
            <a:ext cx="3188440" cy="31231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entury Schoolbook"/>
                <a:ea typeface="Century Schoolbook"/>
                <a:cs typeface="Century Schoolbook"/>
                <a:sym typeface="Century Schoolbook"/>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size of structure1 in bytes : 16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id1 = 1297339856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id2 = 1297339860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name = 1297339864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c = 1297339865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percentage = 1297339868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size of structure2 in bytes :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id1 = 1297339824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name = 1297339828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id2 = 1297339832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c = 1297339836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entury Schoolbook"/>
                <a:ea typeface="Century Schoolbook"/>
                <a:cs typeface="Century Schoolbook"/>
                <a:sym typeface="Century Schoolbook"/>
              </a:rPr>
              <a:t>Address of percentage = 1297339840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ph type="title"/>
          </p:nvPr>
        </p:nvSpPr>
        <p:spPr>
          <a:xfrm>
            <a:off x="352613" y="35582"/>
            <a:ext cx="8229600" cy="563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3"/>
              </a:buClr>
              <a:buSzPts val="2400"/>
              <a:buFont typeface="Century Schoolbook"/>
              <a:buNone/>
            </a:pPr>
            <a:r>
              <a:rPr lang="en-US" sz="2400">
                <a:solidFill>
                  <a:schemeClr val="accent3"/>
                </a:solidFill>
              </a:rPr>
              <a:t>Structure padding analysis for previous C program</a:t>
            </a:r>
            <a:endParaRPr sz="2400">
              <a:solidFill>
                <a:schemeClr val="accent3"/>
              </a:solidFill>
            </a:endParaRPr>
          </a:p>
        </p:txBody>
      </p:sp>
      <p:sp>
        <p:nvSpPr>
          <p:cNvPr id="359" name="Google Shape;359;p31"/>
          <p:cNvSpPr txBox="1"/>
          <p:nvPr>
            <p:ph idx="1" type="body"/>
          </p:nvPr>
        </p:nvSpPr>
        <p:spPr>
          <a:xfrm>
            <a:off x="14068" y="609600"/>
            <a:ext cx="8915400" cy="609599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70000"/>
              <a:buNone/>
            </a:pPr>
            <a:r>
              <a:t/>
            </a:r>
            <a:endParaRPr/>
          </a:p>
          <a:p>
            <a:pPr indent="-274320" lvl="0" marL="274320" rtl="0" algn="l">
              <a:lnSpc>
                <a:spcPct val="100000"/>
              </a:lnSpc>
              <a:spcBef>
                <a:spcPts val="600"/>
              </a:spcBef>
              <a:spcAft>
                <a:spcPts val="0"/>
              </a:spcAft>
              <a:buSzPct val="70000"/>
              <a:buChar char="?"/>
            </a:pPr>
            <a:r>
              <a:rPr lang="en-US" sz="2200" u="sng"/>
              <a:t>Memory allocation for </a:t>
            </a:r>
            <a:r>
              <a:rPr b="1" lang="en-US" sz="2200" u="sng"/>
              <a:t>structure1:</a:t>
            </a:r>
            <a:endParaRPr sz="2200" u="sng"/>
          </a:p>
          <a:p>
            <a:pPr indent="-274370" lvl="1" marL="640080" rtl="0" algn="l">
              <a:lnSpc>
                <a:spcPct val="100000"/>
              </a:lnSpc>
              <a:spcBef>
                <a:spcPts val="388"/>
              </a:spcBef>
              <a:spcAft>
                <a:spcPts val="0"/>
              </a:spcAft>
              <a:buSzPct val="79999"/>
              <a:buChar char="⚫"/>
            </a:pPr>
            <a:r>
              <a:rPr lang="en-US"/>
              <a:t>In above program, memory for structure1 is allocated sequentially for first 4 members.</a:t>
            </a:r>
            <a:endParaRPr/>
          </a:p>
          <a:p>
            <a:pPr indent="-274370" lvl="1" marL="640080" rtl="0" algn="l">
              <a:lnSpc>
                <a:spcPct val="100000"/>
              </a:lnSpc>
              <a:spcBef>
                <a:spcPts val="388"/>
              </a:spcBef>
              <a:spcAft>
                <a:spcPts val="0"/>
              </a:spcAft>
              <a:buSzPct val="79999"/>
              <a:buChar char="⚫"/>
            </a:pPr>
            <a:r>
              <a:rPr lang="en-US"/>
              <a:t>Whereas, memory for 5th member “percentage” is not allocated immediate next to the end of member “c”</a:t>
            </a:r>
            <a:endParaRPr/>
          </a:p>
          <a:p>
            <a:pPr indent="-274370" lvl="1" marL="640080" rtl="0" algn="l">
              <a:lnSpc>
                <a:spcPct val="100000"/>
              </a:lnSpc>
              <a:spcBef>
                <a:spcPts val="388"/>
              </a:spcBef>
              <a:spcAft>
                <a:spcPts val="0"/>
              </a:spcAft>
              <a:buSzPct val="79999"/>
              <a:buChar char="⚫"/>
            </a:pPr>
            <a:r>
              <a:rPr lang="en-US"/>
              <a:t>There are only 2 bytes remaining in the package of 4 bytes after memory allocated to member “c”.</a:t>
            </a:r>
            <a:endParaRPr/>
          </a:p>
          <a:p>
            <a:pPr indent="-274370" lvl="1" marL="640080" rtl="0" algn="l">
              <a:lnSpc>
                <a:spcPct val="100000"/>
              </a:lnSpc>
              <a:spcBef>
                <a:spcPts val="388"/>
              </a:spcBef>
              <a:spcAft>
                <a:spcPts val="0"/>
              </a:spcAft>
              <a:buSzPct val="79999"/>
              <a:buChar char="⚫"/>
            </a:pPr>
            <a:r>
              <a:rPr lang="en-US"/>
              <a:t>Range of this 4 byte package is from 1297339864 to 1297339867.</a:t>
            </a:r>
            <a:endParaRPr/>
          </a:p>
          <a:p>
            <a:pPr indent="-274370" lvl="1" marL="640080" rtl="0" algn="l">
              <a:lnSpc>
                <a:spcPct val="100000"/>
              </a:lnSpc>
              <a:spcBef>
                <a:spcPts val="388"/>
              </a:spcBef>
              <a:spcAft>
                <a:spcPts val="0"/>
              </a:spcAft>
              <a:buSzPct val="79999"/>
              <a:buChar char="⚫"/>
            </a:pPr>
            <a:r>
              <a:rPr lang="en-US"/>
              <a:t>Addresses 1297339864  and 1297339865 are used for members “name and c”. Addresses 1297339866  and 1297339867 only is available in this package.</a:t>
            </a:r>
            <a:endParaRPr/>
          </a:p>
          <a:p>
            <a:pPr indent="-274370" lvl="1" marL="640080" rtl="0" algn="l">
              <a:lnSpc>
                <a:spcPct val="100000"/>
              </a:lnSpc>
              <a:spcBef>
                <a:spcPts val="388"/>
              </a:spcBef>
              <a:spcAft>
                <a:spcPts val="0"/>
              </a:spcAft>
              <a:buSzPct val="79999"/>
              <a:buChar char="⚫"/>
            </a:pPr>
            <a:r>
              <a:rPr lang="en-US"/>
              <a:t>But, member “percentage” is datatype of float and requires 4 bytes. It can’t be stored in the same memory package as it requires 4 bytes. Only 2 bytes are free in that package.</a:t>
            </a:r>
            <a:endParaRPr/>
          </a:p>
          <a:p>
            <a:pPr indent="-274370" lvl="1" marL="640080" rtl="0" algn="l">
              <a:lnSpc>
                <a:spcPct val="100000"/>
              </a:lnSpc>
              <a:spcBef>
                <a:spcPts val="388"/>
              </a:spcBef>
              <a:spcAft>
                <a:spcPts val="0"/>
              </a:spcAft>
              <a:buSzPct val="79999"/>
              <a:buChar char="⚫"/>
            </a:pPr>
            <a:r>
              <a:rPr lang="en-US"/>
              <a:t>So, next 4 byte of memory package is chosen to store percentage data which is from 1297339868 to 1297339871.</a:t>
            </a:r>
            <a:endParaRPr/>
          </a:p>
          <a:p>
            <a:pPr indent="-274370" lvl="1" marL="640080" rtl="0" algn="l">
              <a:lnSpc>
                <a:spcPct val="100000"/>
              </a:lnSpc>
              <a:spcBef>
                <a:spcPts val="388"/>
              </a:spcBef>
              <a:spcAft>
                <a:spcPts val="0"/>
              </a:spcAft>
              <a:buSzPct val="79999"/>
              <a:buChar char="⚫"/>
            </a:pPr>
            <a:r>
              <a:rPr lang="en-US"/>
              <a:t>Because of this, memory 1297339866 and 1297339867 are not used by the program and those 2 bytes are left empty.</a:t>
            </a:r>
            <a:endParaRPr/>
          </a:p>
          <a:p>
            <a:pPr indent="-274370" lvl="1" marL="640080" rtl="0" algn="l">
              <a:lnSpc>
                <a:spcPct val="100000"/>
              </a:lnSpc>
              <a:spcBef>
                <a:spcPts val="388"/>
              </a:spcBef>
              <a:spcAft>
                <a:spcPts val="0"/>
              </a:spcAft>
              <a:buSzPct val="79999"/>
              <a:buChar char="⚫"/>
            </a:pPr>
            <a:r>
              <a:rPr lang="en-US"/>
              <a:t>So, size of structure1 is 16 bytes which is 2 bytes extra than what we think. Because, 2 bytes are left empty.</a:t>
            </a:r>
            <a:endParaRPr/>
          </a:p>
          <a:p>
            <a:pPr indent="-175641" lvl="0" marL="274320" rtl="0" algn="l">
              <a:lnSpc>
                <a:spcPct val="100000"/>
              </a:lnSpc>
              <a:spcBef>
                <a:spcPts val="600"/>
              </a:spcBef>
              <a:spcAft>
                <a:spcPts val="0"/>
              </a:spcAft>
              <a:buSzPct val="7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32"/>
          <p:cNvPicPr preferRelativeResize="0"/>
          <p:nvPr/>
        </p:nvPicPr>
        <p:blipFill rotWithShape="1">
          <a:blip r:embed="rId3">
            <a:alphaModFix/>
          </a:blip>
          <a:srcRect b="0" l="0" r="0" t="0"/>
          <a:stretch/>
        </p:blipFill>
        <p:spPr>
          <a:xfrm>
            <a:off x="129872" y="2562342"/>
            <a:ext cx="8694811" cy="3790394"/>
          </a:xfrm>
          <a:prstGeom prst="rect">
            <a:avLst/>
          </a:prstGeom>
          <a:noFill/>
          <a:ln>
            <a:noFill/>
          </a:ln>
        </p:spPr>
      </p:pic>
      <p:sp>
        <p:nvSpPr>
          <p:cNvPr id="365" name="Google Shape;365;p32"/>
          <p:cNvSpPr/>
          <p:nvPr/>
        </p:nvSpPr>
        <p:spPr>
          <a:xfrm>
            <a:off x="1790148" y="1347065"/>
            <a:ext cx="516063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entury Schoolbook"/>
                <a:ea typeface="Century Schoolbook"/>
                <a:cs typeface="Century Schoolbook"/>
                <a:sym typeface="Century Schoolbook"/>
              </a:rPr>
              <a:t>Memory allocation for </a:t>
            </a:r>
            <a:r>
              <a:rPr b="1" i="0" lang="en-US" sz="2400" u="none" cap="none" strike="noStrike">
                <a:solidFill>
                  <a:schemeClr val="dk1"/>
                </a:solidFill>
                <a:latin typeface="Century Schoolbook"/>
                <a:ea typeface="Century Schoolbook"/>
                <a:cs typeface="Century Schoolbook"/>
                <a:sym typeface="Century Schoolbook"/>
              </a:rPr>
              <a:t>structure1</a:t>
            </a:r>
            <a:endParaRPr b="1" i="0" sz="2400" u="none" cap="none" strike="noStrike">
              <a:solidFill>
                <a:schemeClr val="dk1"/>
              </a:solidFill>
              <a:latin typeface="Century Schoolbook"/>
              <a:ea typeface="Century Schoolbook"/>
              <a:cs typeface="Century Schoolbook"/>
              <a:sym typeface="Century Schoolbook"/>
            </a:endParaRPr>
          </a:p>
        </p:txBody>
      </p:sp>
      <p:sp>
        <p:nvSpPr>
          <p:cNvPr id="366" name="Google Shape;366;p32"/>
          <p:cNvSpPr txBox="1"/>
          <p:nvPr>
            <p:ph type="title"/>
          </p:nvPr>
        </p:nvSpPr>
        <p:spPr>
          <a:xfrm>
            <a:off x="352613" y="35582"/>
            <a:ext cx="8229600" cy="563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3"/>
              </a:buClr>
              <a:buSzPts val="2400"/>
              <a:buFont typeface="Century Schoolbook"/>
              <a:buNone/>
            </a:pPr>
            <a:r>
              <a:rPr lang="en-US" sz="2400">
                <a:solidFill>
                  <a:schemeClr val="accent3"/>
                </a:solidFill>
              </a:rPr>
              <a:t>Structure padding analysis for previous C program</a:t>
            </a:r>
            <a:endParaRPr sz="2400">
              <a:solidFill>
                <a:schemeClr val="accent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352613" y="35582"/>
            <a:ext cx="8229600" cy="563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3"/>
              </a:buClr>
              <a:buSzPts val="2400"/>
              <a:buFont typeface="Century Schoolbook"/>
              <a:buNone/>
            </a:pPr>
            <a:r>
              <a:rPr lang="en-US" sz="2400">
                <a:solidFill>
                  <a:schemeClr val="accent3"/>
                </a:solidFill>
              </a:rPr>
              <a:t>Structure padding analysis for previous C program</a:t>
            </a:r>
            <a:endParaRPr sz="2400">
              <a:solidFill>
                <a:schemeClr val="accent3"/>
              </a:solidFill>
            </a:endParaRPr>
          </a:p>
        </p:txBody>
      </p:sp>
      <p:sp>
        <p:nvSpPr>
          <p:cNvPr id="372" name="Google Shape;372;p33"/>
          <p:cNvSpPr txBox="1"/>
          <p:nvPr>
            <p:ph idx="1" type="body"/>
          </p:nvPr>
        </p:nvSpPr>
        <p:spPr>
          <a:xfrm>
            <a:off x="28136" y="763494"/>
            <a:ext cx="8915400" cy="594210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70000"/>
              <a:buNone/>
            </a:pPr>
            <a:r>
              <a:t/>
            </a:r>
            <a:endParaRPr/>
          </a:p>
          <a:p>
            <a:pPr indent="-274320" lvl="0" marL="274320" rtl="0" algn="l">
              <a:lnSpc>
                <a:spcPct val="100000"/>
              </a:lnSpc>
              <a:spcBef>
                <a:spcPts val="600"/>
              </a:spcBef>
              <a:spcAft>
                <a:spcPts val="0"/>
              </a:spcAft>
              <a:buSzPct val="70000"/>
              <a:buChar char="?"/>
            </a:pPr>
            <a:r>
              <a:rPr lang="en-US" u="sng"/>
              <a:t>Memory allocation for </a:t>
            </a:r>
            <a:r>
              <a:rPr b="1" lang="en-US" u="sng"/>
              <a:t>structure2:</a:t>
            </a:r>
            <a:endParaRPr u="sng"/>
          </a:p>
          <a:p>
            <a:pPr indent="-274370" lvl="1" marL="640080" rtl="0" algn="l">
              <a:lnSpc>
                <a:spcPct val="100000"/>
              </a:lnSpc>
              <a:spcBef>
                <a:spcPts val="388"/>
              </a:spcBef>
              <a:spcAft>
                <a:spcPts val="0"/>
              </a:spcAft>
              <a:buSzPct val="79999"/>
              <a:buChar char="⚫"/>
            </a:pPr>
            <a:r>
              <a:rPr lang="en-US"/>
              <a:t>Memory for structure2 is also allocated as same as above concept. Please note that structure1 and structure2 are same. But, they differ only in the order of the members declared inside the structure.</a:t>
            </a:r>
            <a:endParaRPr/>
          </a:p>
          <a:p>
            <a:pPr indent="-274370" lvl="1" marL="640080" rtl="0" algn="l">
              <a:lnSpc>
                <a:spcPct val="100000"/>
              </a:lnSpc>
              <a:spcBef>
                <a:spcPts val="388"/>
              </a:spcBef>
              <a:spcAft>
                <a:spcPts val="0"/>
              </a:spcAft>
              <a:buSzPct val="79999"/>
              <a:buChar char="⚫"/>
            </a:pPr>
            <a:r>
              <a:rPr lang="en-US"/>
              <a:t>4 bytes of memory is allocated for 1st structure member “id1″ which occupies whole 4 byte of memory package.</a:t>
            </a:r>
            <a:endParaRPr/>
          </a:p>
          <a:p>
            <a:pPr indent="-274370" lvl="1" marL="640080" rtl="0" algn="l">
              <a:lnSpc>
                <a:spcPct val="100000"/>
              </a:lnSpc>
              <a:spcBef>
                <a:spcPts val="388"/>
              </a:spcBef>
              <a:spcAft>
                <a:spcPts val="0"/>
              </a:spcAft>
              <a:buSzPct val="79999"/>
              <a:buChar char="⚫"/>
            </a:pPr>
            <a:r>
              <a:rPr lang="en-US"/>
              <a:t>Then, 2nd structure member “name” occupies only 1 byte of memory in next 4 byte package and remaining 3 bytes are left empty. Because, 3rd structure member “id2″ of datatype integer requires whole 4 byte of memory in the package. But, this is not possible as only 3 bytes available in the package.</a:t>
            </a:r>
            <a:endParaRPr/>
          </a:p>
          <a:p>
            <a:pPr indent="-274370" lvl="1" marL="640080" rtl="0" algn="l">
              <a:lnSpc>
                <a:spcPct val="100000"/>
              </a:lnSpc>
              <a:spcBef>
                <a:spcPts val="388"/>
              </a:spcBef>
              <a:spcAft>
                <a:spcPts val="0"/>
              </a:spcAft>
              <a:buSzPct val="79999"/>
              <a:buChar char="⚫"/>
            </a:pPr>
            <a:r>
              <a:rPr lang="en-US"/>
              <a:t>So, next whole 4 byte package is used for structure member “id2″.</a:t>
            </a:r>
            <a:endParaRPr/>
          </a:p>
          <a:p>
            <a:pPr indent="-274370" lvl="1" marL="640080" rtl="0" algn="l">
              <a:lnSpc>
                <a:spcPct val="100000"/>
              </a:lnSpc>
              <a:spcBef>
                <a:spcPts val="388"/>
              </a:spcBef>
              <a:spcAft>
                <a:spcPts val="0"/>
              </a:spcAft>
              <a:buSzPct val="79999"/>
              <a:buChar char="⚫"/>
            </a:pPr>
            <a:r>
              <a:rPr lang="en-US"/>
              <a:t>Again, 4th structure member “c” occupies only 1 byte of memory in next 4 byte package and remaining 3 bytes are left empty.</a:t>
            </a:r>
            <a:endParaRPr/>
          </a:p>
          <a:p>
            <a:pPr indent="-274370" lvl="1" marL="640080" rtl="0" algn="l">
              <a:lnSpc>
                <a:spcPct val="100000"/>
              </a:lnSpc>
              <a:spcBef>
                <a:spcPts val="388"/>
              </a:spcBef>
              <a:spcAft>
                <a:spcPts val="0"/>
              </a:spcAft>
              <a:buSzPct val="79999"/>
              <a:buChar char="⚫"/>
            </a:pPr>
            <a:r>
              <a:rPr lang="en-US"/>
              <a:t>Because, 5th structure member “percentage” of datatype float requires whole 4 byte of memory in the package.</a:t>
            </a:r>
            <a:endParaRPr/>
          </a:p>
          <a:p>
            <a:pPr indent="-274370" lvl="1" marL="640080" rtl="0" algn="l">
              <a:lnSpc>
                <a:spcPct val="100000"/>
              </a:lnSpc>
              <a:spcBef>
                <a:spcPts val="388"/>
              </a:spcBef>
              <a:spcAft>
                <a:spcPts val="0"/>
              </a:spcAft>
              <a:buSzPct val="79999"/>
              <a:buChar char="⚫"/>
            </a:pPr>
            <a:r>
              <a:rPr lang="en-US"/>
              <a:t>But, this is also not possible as only 3 bytes available in the package. So, next whole 4 byte package is used for structure member “percentage”.</a:t>
            </a:r>
            <a:endParaRPr/>
          </a:p>
          <a:p>
            <a:pPr indent="-274370" lvl="1" marL="640080" rtl="0" algn="l">
              <a:lnSpc>
                <a:spcPct val="100000"/>
              </a:lnSpc>
              <a:spcBef>
                <a:spcPts val="388"/>
              </a:spcBef>
              <a:spcAft>
                <a:spcPts val="0"/>
              </a:spcAft>
              <a:buSzPct val="79999"/>
              <a:buChar char="⚫"/>
            </a:pPr>
            <a:r>
              <a:rPr lang="en-US"/>
              <a:t>So, size of structure2 is 20 bytes which is 6 bytes extra than what we think. Because, 6 bytes are left empty.</a:t>
            </a:r>
            <a:endParaRPr/>
          </a:p>
          <a:p>
            <a:pPr indent="-175641" lvl="0" marL="274320" rtl="0" algn="l">
              <a:lnSpc>
                <a:spcPct val="100000"/>
              </a:lnSpc>
              <a:spcBef>
                <a:spcPts val="600"/>
              </a:spcBef>
              <a:spcAft>
                <a:spcPts val="0"/>
              </a:spcAft>
              <a:buSzPct val="7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p:nvPr/>
        </p:nvSpPr>
        <p:spPr>
          <a:xfrm>
            <a:off x="1635400" y="1136045"/>
            <a:ext cx="5160637"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entury Schoolbook"/>
                <a:ea typeface="Century Schoolbook"/>
                <a:cs typeface="Century Schoolbook"/>
                <a:sym typeface="Century Schoolbook"/>
              </a:rPr>
              <a:t>Memory allocation for </a:t>
            </a:r>
            <a:r>
              <a:rPr b="1" i="0" lang="en-US" sz="2400" u="none" cap="none" strike="noStrike">
                <a:solidFill>
                  <a:schemeClr val="dk1"/>
                </a:solidFill>
                <a:latin typeface="Century Schoolbook"/>
                <a:ea typeface="Century Schoolbook"/>
                <a:cs typeface="Century Schoolbook"/>
                <a:sym typeface="Century Schoolbook"/>
              </a:rPr>
              <a:t>structure2</a:t>
            </a:r>
            <a:endParaRPr b="1" i="0" sz="2400" u="none" cap="none" strike="noStrike">
              <a:solidFill>
                <a:schemeClr val="dk1"/>
              </a:solidFill>
              <a:latin typeface="Century Schoolbook"/>
              <a:ea typeface="Century Schoolbook"/>
              <a:cs typeface="Century Schoolbook"/>
              <a:sym typeface="Century Schoolbook"/>
            </a:endParaRPr>
          </a:p>
        </p:txBody>
      </p:sp>
      <p:sp>
        <p:nvSpPr>
          <p:cNvPr id="378" name="Google Shape;378;p34"/>
          <p:cNvSpPr txBox="1"/>
          <p:nvPr>
            <p:ph type="title"/>
          </p:nvPr>
        </p:nvSpPr>
        <p:spPr>
          <a:xfrm>
            <a:off x="352613" y="35582"/>
            <a:ext cx="8229600" cy="563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3"/>
              </a:buClr>
              <a:buSzPts val="2400"/>
              <a:buFont typeface="Century Schoolbook"/>
              <a:buNone/>
            </a:pPr>
            <a:r>
              <a:rPr lang="en-US" sz="2400">
                <a:solidFill>
                  <a:schemeClr val="accent3"/>
                </a:solidFill>
              </a:rPr>
              <a:t>Structure padding analysis for previous C program</a:t>
            </a:r>
            <a:endParaRPr sz="2400">
              <a:solidFill>
                <a:schemeClr val="accent3"/>
              </a:solidFill>
            </a:endParaRPr>
          </a:p>
        </p:txBody>
      </p:sp>
      <p:pic>
        <p:nvPicPr>
          <p:cNvPr id="379" name="Google Shape;379;p34"/>
          <p:cNvPicPr preferRelativeResize="0"/>
          <p:nvPr/>
        </p:nvPicPr>
        <p:blipFill rotWithShape="1">
          <a:blip r:embed="rId3">
            <a:alphaModFix/>
          </a:blip>
          <a:srcRect b="0" l="0" r="0" t="0"/>
          <a:stretch/>
        </p:blipFill>
        <p:spPr>
          <a:xfrm>
            <a:off x="151654" y="2374208"/>
            <a:ext cx="8648700" cy="386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idx="1" type="body"/>
          </p:nvPr>
        </p:nvSpPr>
        <p:spPr>
          <a:xfrm>
            <a:off x="115824" y="862830"/>
            <a:ext cx="8570975" cy="813570"/>
          </a:xfrm>
          <a:prstGeom prst="rect">
            <a:avLst/>
          </a:prstGeom>
          <a:noFill/>
          <a:ln>
            <a:noFill/>
          </a:ln>
        </p:spPr>
        <p:txBody>
          <a:bodyPr anchorCtr="0" anchor="t" bIns="45700" lIns="91425" spcFirstLastPara="1" rIns="91425" wrap="square" tIns="45700">
            <a:normAutofit lnSpcReduction="20000"/>
          </a:bodyPr>
          <a:lstStyle/>
          <a:p>
            <a:pPr indent="-308610" lvl="0" marL="457200" rtl="0" algn="just">
              <a:lnSpc>
                <a:spcPct val="100000"/>
              </a:lnSpc>
              <a:spcBef>
                <a:spcPts val="0"/>
              </a:spcBef>
              <a:spcAft>
                <a:spcPts val="0"/>
              </a:spcAft>
              <a:buSzPts val="1260"/>
              <a:buChar char="❏"/>
            </a:pPr>
            <a:r>
              <a:rPr lang="en-US"/>
              <a:t>Here is the way you would declare the Book structure:</a:t>
            </a:r>
            <a:endParaRPr/>
          </a:p>
          <a:p>
            <a:pPr indent="-167640" lvl="0" marL="274320" rtl="0" algn="l">
              <a:lnSpc>
                <a:spcPct val="100000"/>
              </a:lnSpc>
              <a:spcBef>
                <a:spcPts val="600"/>
              </a:spcBef>
              <a:spcAft>
                <a:spcPts val="0"/>
              </a:spcAft>
              <a:buSzPts val="1680"/>
              <a:buNone/>
            </a:pPr>
            <a:r>
              <a:t/>
            </a:r>
            <a:endParaRPr/>
          </a:p>
        </p:txBody>
      </p:sp>
      <p:sp>
        <p:nvSpPr>
          <p:cNvPr id="157" name="Google Shape;157;p4"/>
          <p:cNvSpPr txBox="1"/>
          <p:nvPr>
            <p:ph type="title"/>
          </p:nvPr>
        </p:nvSpPr>
        <p:spPr>
          <a:xfrm>
            <a:off x="624777" y="27609"/>
            <a:ext cx="7467600" cy="581991"/>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3000"/>
              <a:buFont typeface="Century Schoolbook"/>
              <a:buNone/>
            </a:pPr>
            <a:r>
              <a:rPr lang="en-US">
                <a:solidFill>
                  <a:schemeClr val="accent3"/>
                </a:solidFill>
              </a:rPr>
              <a:t>Defining a Structure</a:t>
            </a:r>
            <a:endParaRPr/>
          </a:p>
        </p:txBody>
      </p:sp>
      <p:pic>
        <p:nvPicPr>
          <p:cNvPr id="158" name="Google Shape;158;p4"/>
          <p:cNvPicPr preferRelativeResize="0"/>
          <p:nvPr/>
        </p:nvPicPr>
        <p:blipFill rotWithShape="1">
          <a:blip r:embed="rId3">
            <a:alphaModFix/>
          </a:blip>
          <a:srcRect b="0" l="0" r="0" t="0"/>
          <a:stretch/>
        </p:blipFill>
        <p:spPr>
          <a:xfrm>
            <a:off x="381001" y="2133600"/>
            <a:ext cx="3525140" cy="2286000"/>
          </a:xfrm>
          <a:prstGeom prst="rect">
            <a:avLst/>
          </a:prstGeom>
          <a:noFill/>
          <a:ln cap="flat" cmpd="sng" w="9525">
            <a:solidFill>
              <a:schemeClr val="accent1"/>
            </a:solidFill>
            <a:prstDash val="solid"/>
            <a:miter lim="800000"/>
            <a:headEnd len="sm" w="sm" type="none"/>
            <a:tailEnd len="sm" w="sm" type="none"/>
          </a:ln>
        </p:spPr>
      </p:pic>
      <p:sp>
        <p:nvSpPr>
          <p:cNvPr id="159" name="Google Shape;159;p4"/>
          <p:cNvSpPr/>
          <p:nvPr/>
        </p:nvSpPr>
        <p:spPr>
          <a:xfrm>
            <a:off x="2362200" y="1524000"/>
            <a:ext cx="2209800" cy="403276"/>
          </a:xfrm>
          <a:prstGeom prst="wedgeRoundRectCallout">
            <a:avLst>
              <a:gd fmla="val -51936" name="adj1"/>
              <a:gd fmla="val 121533" name="adj2"/>
              <a:gd fmla="val 16667" name="adj3"/>
            </a:avLst>
          </a:prstGeom>
          <a:no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Structure tag</a:t>
            </a:r>
            <a:endParaRPr b="0" i="0" sz="1800" u="none" cap="none" strike="noStrike">
              <a:solidFill>
                <a:schemeClr val="dk1"/>
              </a:solidFill>
              <a:latin typeface="Century Schoolbook"/>
              <a:ea typeface="Century Schoolbook"/>
              <a:cs typeface="Century Schoolbook"/>
              <a:sym typeface="Century Schoolbook"/>
            </a:endParaRPr>
          </a:p>
        </p:txBody>
      </p:sp>
      <p:sp>
        <p:nvSpPr>
          <p:cNvPr id="160" name="Google Shape;160;p4"/>
          <p:cNvSpPr/>
          <p:nvPr/>
        </p:nvSpPr>
        <p:spPr>
          <a:xfrm>
            <a:off x="3810000" y="2286000"/>
            <a:ext cx="2133600" cy="533400"/>
          </a:xfrm>
          <a:prstGeom prst="wedgeRoundRectCallout">
            <a:avLst>
              <a:gd fmla="val -58635" name="adj1"/>
              <a:gd fmla="val 127445" name="adj2"/>
              <a:gd fmla="val 16667" name="adj3"/>
            </a:avLst>
          </a:prstGeom>
          <a:no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Member definition</a:t>
            </a:r>
            <a:endParaRPr b="0" i="0" sz="1800" u="none" cap="none" strike="noStrike">
              <a:solidFill>
                <a:schemeClr val="dk1"/>
              </a:solidFill>
              <a:latin typeface="Century Schoolbook"/>
              <a:ea typeface="Century Schoolbook"/>
              <a:cs typeface="Century Schoolbook"/>
              <a:sym typeface="Century Schoolbook"/>
            </a:endParaRPr>
          </a:p>
        </p:txBody>
      </p:sp>
      <p:sp>
        <p:nvSpPr>
          <p:cNvPr id="161" name="Google Shape;161;p4"/>
          <p:cNvSpPr/>
          <p:nvPr/>
        </p:nvSpPr>
        <p:spPr>
          <a:xfrm>
            <a:off x="1905000" y="4953000"/>
            <a:ext cx="2133600" cy="533400"/>
          </a:xfrm>
          <a:prstGeom prst="wedgeRoundRectCallout">
            <a:avLst>
              <a:gd fmla="val -84349" name="adj1"/>
              <a:gd fmla="val -167940" name="adj2"/>
              <a:gd fmla="val 16667" name="adj3"/>
            </a:avLst>
          </a:prstGeom>
          <a:noFill/>
          <a:ln cap="flat" cmpd="sng" w="25400">
            <a:solidFill>
              <a:srgbClr val="B961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structure variables</a:t>
            </a:r>
            <a:endParaRPr b="0" i="0" sz="1800" u="none" cap="none" strike="noStrike">
              <a:solidFill>
                <a:schemeClr val="dk1"/>
              </a:solidFill>
              <a:latin typeface="Century Schoolbook"/>
              <a:ea typeface="Century Schoolbook"/>
              <a:cs typeface="Century Schoolbook"/>
              <a:sym typeface="Century Schoolbook"/>
            </a:endParaRPr>
          </a:p>
        </p:txBody>
      </p:sp>
      <p:sp>
        <p:nvSpPr>
          <p:cNvPr id="162" name="Google Shape;162;p4"/>
          <p:cNvSpPr txBox="1"/>
          <p:nvPr/>
        </p:nvSpPr>
        <p:spPr>
          <a:xfrm>
            <a:off x="140680" y="5867400"/>
            <a:ext cx="8570975" cy="813570"/>
          </a:xfrm>
          <a:prstGeom prst="rect">
            <a:avLst/>
          </a:prstGeom>
          <a:noFill/>
          <a:ln>
            <a:noFill/>
          </a:ln>
        </p:spPr>
        <p:txBody>
          <a:bodyPr anchorCtr="0" anchor="t" bIns="45700" lIns="91425" spcFirstLastPara="1" rIns="91425" wrap="square" tIns="45700">
            <a:normAutofit lnSpcReduction="10000"/>
          </a:bodyPr>
          <a:lstStyle/>
          <a:p>
            <a:pPr indent="-274320" lvl="0" marL="274320" marR="0" rtl="0" algn="just">
              <a:lnSpc>
                <a:spcPct val="10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With the declaration of the structure you have created a new type, called</a:t>
            </a:r>
            <a:r>
              <a:rPr b="1" i="0" lang="en-US" sz="2400" u="none" cap="none" strike="noStrike">
                <a:solidFill>
                  <a:schemeClr val="dk1"/>
                </a:solidFill>
                <a:latin typeface="Century Schoolbook"/>
                <a:ea typeface="Century Schoolbook"/>
                <a:cs typeface="Century Schoolbook"/>
                <a:sym typeface="Century Schoolbook"/>
              </a:rPr>
              <a:t> Books</a:t>
            </a:r>
            <a:r>
              <a:rPr b="0" i="0" lang="en-US" sz="2400" u="none" cap="none" strike="noStrike">
                <a:solidFill>
                  <a:schemeClr val="dk1"/>
                </a:solidFill>
                <a:latin typeface="Century Schoolbook"/>
                <a:ea typeface="Century Schoolbook"/>
                <a:cs typeface="Century Schoolbook"/>
                <a:sym typeface="Century Schoolbook"/>
              </a:rPr>
              <a:t>.</a:t>
            </a:r>
            <a:endParaRPr b="0" i="0" sz="2400" u="none" cap="none" strike="noStrike">
              <a:solidFill>
                <a:schemeClr val="dk1"/>
              </a:solidFill>
              <a:latin typeface="Century Schoolbook"/>
              <a:ea typeface="Century Schoolbook"/>
              <a:cs typeface="Century Schoolbook"/>
              <a:sym typeface="Century Schoolbook"/>
            </a:endParaRPr>
          </a:p>
          <a:p>
            <a:pPr indent="-167640" lvl="0" marL="274320" marR="0" rtl="0" algn="l">
              <a:lnSpc>
                <a:spcPct val="10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pic>
        <p:nvPicPr>
          <p:cNvPr id="163" name="Google Shape;163;p4"/>
          <p:cNvPicPr preferRelativeResize="0"/>
          <p:nvPr/>
        </p:nvPicPr>
        <p:blipFill rotWithShape="1">
          <a:blip r:embed="rId4">
            <a:alphaModFix/>
          </a:blip>
          <a:srcRect b="0" l="0" r="0" t="0"/>
          <a:stretch/>
        </p:blipFill>
        <p:spPr>
          <a:xfrm>
            <a:off x="6019800" y="3733800"/>
            <a:ext cx="2551853" cy="1676400"/>
          </a:xfrm>
          <a:prstGeom prst="rect">
            <a:avLst/>
          </a:prstGeom>
          <a:noFill/>
          <a:ln cap="flat" cmpd="sng" w="9525">
            <a:solidFill>
              <a:srgbClr val="B96128"/>
            </a:solidFill>
            <a:prstDash val="solid"/>
            <a:miter lim="800000"/>
            <a:headEnd len="sm" w="sm" type="none"/>
            <a:tailEnd len="sm" w="sm" type="none"/>
          </a:ln>
        </p:spPr>
      </p:pic>
      <p:sp>
        <p:nvSpPr>
          <p:cNvPr id="164" name="Google Shape;164;p4"/>
          <p:cNvSpPr txBox="1"/>
          <p:nvPr/>
        </p:nvSpPr>
        <p:spPr>
          <a:xfrm>
            <a:off x="5957668" y="3248464"/>
            <a:ext cx="1828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Example 2</a:t>
            </a:r>
            <a:endParaRPr b="0" i="0" sz="1800" u="none" cap="none" strike="noStrike">
              <a:solidFill>
                <a:schemeClr val="dk1"/>
              </a:solidFill>
              <a:latin typeface="Century Schoolbook"/>
              <a:ea typeface="Century Schoolbook"/>
              <a:cs typeface="Century Schoolbook"/>
              <a:sym typeface="Century Schoolbook"/>
            </a:endParaRPr>
          </a:p>
        </p:txBody>
      </p:sp>
      <p:sp>
        <p:nvSpPr>
          <p:cNvPr id="165" name="Google Shape;165;p4"/>
          <p:cNvSpPr txBox="1"/>
          <p:nvPr/>
        </p:nvSpPr>
        <p:spPr>
          <a:xfrm>
            <a:off x="282524" y="1600200"/>
            <a:ext cx="1828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Schoolbook"/>
                <a:ea typeface="Century Schoolbook"/>
                <a:cs typeface="Century Schoolbook"/>
                <a:sym typeface="Century Schoolbook"/>
              </a:rPr>
              <a:t>Example 1</a:t>
            </a:r>
            <a:endParaRPr b="0" i="0" sz="18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228600" y="63618"/>
            <a:ext cx="8305800" cy="6397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3000"/>
              <a:buFont typeface="Century Schoolbook"/>
              <a:buNone/>
            </a:pPr>
            <a:r>
              <a:rPr lang="en-US">
                <a:solidFill>
                  <a:schemeClr val="accent3"/>
                </a:solidFill>
              </a:rPr>
              <a:t>Structure variable declaration</a:t>
            </a:r>
            <a:endParaRPr>
              <a:solidFill>
                <a:schemeClr val="accent3"/>
              </a:solidFill>
            </a:endParaRPr>
          </a:p>
        </p:txBody>
      </p:sp>
      <p:sp>
        <p:nvSpPr>
          <p:cNvPr id="171" name="Google Shape;171;p5"/>
          <p:cNvSpPr txBox="1"/>
          <p:nvPr>
            <p:ph idx="1" type="body"/>
          </p:nvPr>
        </p:nvSpPr>
        <p:spPr>
          <a:xfrm>
            <a:off x="152400" y="995276"/>
            <a:ext cx="8686800" cy="1290724"/>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00000"/>
              </a:lnSpc>
              <a:spcBef>
                <a:spcPts val="0"/>
              </a:spcBef>
              <a:spcAft>
                <a:spcPts val="0"/>
              </a:spcAft>
              <a:buSzPct val="70000"/>
              <a:buChar char="❏"/>
            </a:pPr>
            <a:r>
              <a:rPr lang="en-US"/>
              <a:t>When a structure is defined, it creates a user-defined type but, no storage is allocated. </a:t>
            </a:r>
            <a:endParaRPr/>
          </a:p>
          <a:p>
            <a:pPr indent="-274320" lvl="0" marL="274320" rtl="0" algn="l">
              <a:lnSpc>
                <a:spcPct val="100000"/>
              </a:lnSpc>
              <a:spcBef>
                <a:spcPts val="600"/>
              </a:spcBef>
              <a:spcAft>
                <a:spcPts val="0"/>
              </a:spcAft>
              <a:buSzPct val="70000"/>
              <a:buChar char="❏"/>
            </a:pPr>
            <a:r>
              <a:rPr lang="en-US"/>
              <a:t>For the above structure of person, variable can be declared as:</a:t>
            </a:r>
            <a:endParaRPr/>
          </a:p>
        </p:txBody>
      </p:sp>
      <p:pic>
        <p:nvPicPr>
          <p:cNvPr id="172" name="Google Shape;172;p5"/>
          <p:cNvPicPr preferRelativeResize="0"/>
          <p:nvPr/>
        </p:nvPicPr>
        <p:blipFill rotWithShape="1">
          <a:blip r:embed="rId3">
            <a:alphaModFix/>
          </a:blip>
          <a:srcRect b="0" l="0" r="0" t="0"/>
          <a:stretch/>
        </p:blipFill>
        <p:spPr>
          <a:xfrm>
            <a:off x="330588" y="2379780"/>
            <a:ext cx="4267200" cy="3101926"/>
          </a:xfrm>
          <a:prstGeom prst="rect">
            <a:avLst/>
          </a:prstGeom>
          <a:noFill/>
          <a:ln cap="flat" cmpd="sng" w="9525">
            <a:solidFill>
              <a:srgbClr val="B96128"/>
            </a:solidFill>
            <a:prstDash val="solid"/>
            <a:miter lim="800000"/>
            <a:headEnd len="sm" w="sm" type="none"/>
            <a:tailEnd len="sm" w="sm" type="none"/>
          </a:ln>
        </p:spPr>
      </p:pic>
      <p:pic>
        <p:nvPicPr>
          <p:cNvPr id="173" name="Google Shape;173;p5"/>
          <p:cNvPicPr preferRelativeResize="0"/>
          <p:nvPr/>
        </p:nvPicPr>
        <p:blipFill rotWithShape="1">
          <a:blip r:embed="rId4">
            <a:alphaModFix/>
          </a:blip>
          <a:srcRect b="0" l="0" r="0" t="0"/>
          <a:stretch/>
        </p:blipFill>
        <p:spPr>
          <a:xfrm>
            <a:off x="5153464" y="3370766"/>
            <a:ext cx="3410527" cy="2394626"/>
          </a:xfrm>
          <a:prstGeom prst="rect">
            <a:avLst/>
          </a:prstGeom>
          <a:noFill/>
          <a:ln cap="flat" cmpd="sng" w="9525">
            <a:solidFill>
              <a:srgbClr val="B96128"/>
            </a:solidFill>
            <a:prstDash val="solid"/>
            <a:miter lim="800000"/>
            <a:headEnd len="sm" w="sm" type="none"/>
            <a:tailEnd len="sm" w="sm" type="none"/>
          </a:ln>
        </p:spPr>
      </p:pic>
      <p:sp>
        <p:nvSpPr>
          <p:cNvPr id="174" name="Google Shape;174;p5"/>
          <p:cNvSpPr/>
          <p:nvPr/>
        </p:nvSpPr>
        <p:spPr>
          <a:xfrm>
            <a:off x="5085472" y="2625960"/>
            <a:ext cx="3505200"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entury Schoolbook"/>
                <a:ea typeface="Century Schoolbook"/>
                <a:cs typeface="Century Schoolbook"/>
                <a:sym typeface="Century Schoolbook"/>
              </a:rPr>
              <a:t>Another way of creating structure variable is:</a:t>
            </a:r>
            <a:endParaRPr b="0" i="0" sz="2000" u="none" cap="none" strike="noStrike">
              <a:solidFill>
                <a:schemeClr val="dk1"/>
              </a:solidFill>
              <a:latin typeface="Century Schoolbook"/>
              <a:ea typeface="Century Schoolbook"/>
              <a:cs typeface="Century Schoolbook"/>
              <a:sym typeface="Century Schoolbook"/>
            </a:endParaRPr>
          </a:p>
        </p:txBody>
      </p:sp>
      <p:sp>
        <p:nvSpPr>
          <p:cNvPr id="175" name="Google Shape;175;p5"/>
          <p:cNvSpPr/>
          <p:nvPr/>
        </p:nvSpPr>
        <p:spPr>
          <a:xfrm>
            <a:off x="234460" y="5911952"/>
            <a:ext cx="85344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entury Schoolbook"/>
                <a:ea typeface="Century Schoolbook"/>
                <a:cs typeface="Century Schoolbook"/>
                <a:sym typeface="Century Schoolbook"/>
              </a:rPr>
              <a:t>In both cases, 2 variables </a:t>
            </a:r>
            <a:r>
              <a:rPr b="0" i="1" lang="en-US" sz="2000" u="none" cap="none" strike="noStrike">
                <a:solidFill>
                  <a:schemeClr val="dk1"/>
                </a:solidFill>
                <a:latin typeface="Century Schoolbook"/>
                <a:ea typeface="Century Schoolbook"/>
                <a:cs typeface="Century Schoolbook"/>
                <a:sym typeface="Century Schoolbook"/>
              </a:rPr>
              <a:t>p1</a:t>
            </a:r>
            <a:r>
              <a:rPr b="0" i="0" lang="en-US" sz="2000" u="none" cap="none" strike="noStrike">
                <a:solidFill>
                  <a:schemeClr val="dk1"/>
                </a:solidFill>
                <a:latin typeface="Century Schoolbook"/>
                <a:ea typeface="Century Schoolbook"/>
                <a:cs typeface="Century Schoolbook"/>
                <a:sym typeface="Century Schoolbook"/>
              </a:rPr>
              <a:t>, </a:t>
            </a:r>
            <a:r>
              <a:rPr b="0" i="1" lang="en-US" sz="2000" u="none" cap="none" strike="noStrike">
                <a:solidFill>
                  <a:schemeClr val="dk1"/>
                </a:solidFill>
                <a:latin typeface="Century Schoolbook"/>
                <a:ea typeface="Century Schoolbook"/>
                <a:cs typeface="Century Schoolbook"/>
                <a:sym typeface="Century Schoolbook"/>
              </a:rPr>
              <a:t>p2</a:t>
            </a:r>
            <a:r>
              <a:rPr b="0" i="0" lang="en-US" sz="2000" u="none" cap="none" strike="noStrike">
                <a:solidFill>
                  <a:schemeClr val="dk1"/>
                </a:solidFill>
                <a:latin typeface="Century Schoolbook"/>
                <a:ea typeface="Century Schoolbook"/>
                <a:cs typeface="Century Schoolbook"/>
                <a:sym typeface="Century Schoolbook"/>
              </a:rPr>
              <a:t> and array </a:t>
            </a:r>
            <a:r>
              <a:rPr b="0" i="1" lang="en-US" sz="2000" u="none" cap="none" strike="noStrike">
                <a:solidFill>
                  <a:schemeClr val="dk1"/>
                </a:solidFill>
                <a:latin typeface="Century Schoolbook"/>
                <a:ea typeface="Century Schoolbook"/>
                <a:cs typeface="Century Schoolbook"/>
                <a:sym typeface="Century Schoolbook"/>
              </a:rPr>
              <a:t>p</a:t>
            </a:r>
            <a:r>
              <a:rPr b="0" i="0" lang="en-US" sz="2000" u="none" cap="none" strike="noStrike">
                <a:solidFill>
                  <a:schemeClr val="dk1"/>
                </a:solidFill>
                <a:latin typeface="Century Schoolbook"/>
                <a:ea typeface="Century Schoolbook"/>
                <a:cs typeface="Century Schoolbook"/>
                <a:sym typeface="Century Schoolbook"/>
              </a:rPr>
              <a:t> having 20 elements of type </a:t>
            </a:r>
            <a:r>
              <a:rPr b="1" i="0" lang="en-US" sz="2000" u="none" cap="none" strike="noStrike">
                <a:solidFill>
                  <a:schemeClr val="dk1"/>
                </a:solidFill>
                <a:latin typeface="Century Schoolbook"/>
                <a:ea typeface="Century Schoolbook"/>
                <a:cs typeface="Century Schoolbook"/>
                <a:sym typeface="Century Schoolbook"/>
              </a:rPr>
              <a:t>struct person</a:t>
            </a:r>
            <a:r>
              <a:rPr b="0" i="0" lang="en-US" sz="2000" u="none" cap="none" strike="noStrike">
                <a:solidFill>
                  <a:schemeClr val="dk1"/>
                </a:solidFill>
                <a:latin typeface="Century Schoolbook"/>
                <a:ea typeface="Century Schoolbook"/>
                <a:cs typeface="Century Schoolbook"/>
                <a:sym typeface="Century Schoolbook"/>
              </a:rPr>
              <a:t> are created.</a:t>
            </a:r>
            <a:endParaRPr b="0" i="0" sz="20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228600" y="168204"/>
            <a:ext cx="8534400" cy="74619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3"/>
              </a:buClr>
              <a:buSzPts val="2800"/>
              <a:buFont typeface="Century Schoolbook"/>
              <a:buNone/>
            </a:pPr>
            <a:r>
              <a:rPr lang="en-US" sz="2800">
                <a:solidFill>
                  <a:schemeClr val="accent3"/>
                </a:solidFill>
              </a:rPr>
              <a:t>Difference between C variable, array and structure</a:t>
            </a:r>
            <a:endParaRPr sz="2800">
              <a:solidFill>
                <a:schemeClr val="accent3"/>
              </a:solidFill>
            </a:endParaRPr>
          </a:p>
        </p:txBody>
      </p:sp>
      <p:sp>
        <p:nvSpPr>
          <p:cNvPr id="181" name="Google Shape;181;p6"/>
          <p:cNvSpPr txBox="1"/>
          <p:nvPr>
            <p:ph idx="1" type="body"/>
          </p:nvPr>
        </p:nvSpPr>
        <p:spPr>
          <a:xfrm>
            <a:off x="152400" y="995276"/>
            <a:ext cx="8686800" cy="2967124"/>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1680"/>
              <a:buChar char="➢"/>
            </a:pPr>
            <a:r>
              <a:rPr lang="en-US"/>
              <a:t>A normal C variable can hold only one data of one data type at a time.</a:t>
            </a:r>
            <a:endParaRPr/>
          </a:p>
          <a:p>
            <a:pPr indent="-274320" lvl="0" marL="274320" rtl="0" algn="l">
              <a:lnSpc>
                <a:spcPct val="100000"/>
              </a:lnSpc>
              <a:spcBef>
                <a:spcPts val="600"/>
              </a:spcBef>
              <a:spcAft>
                <a:spcPts val="0"/>
              </a:spcAft>
              <a:buSzPts val="1680"/>
              <a:buChar char="➢"/>
            </a:pPr>
            <a:r>
              <a:rPr lang="en-US"/>
              <a:t>An array can hold group of data of </a:t>
            </a:r>
            <a:r>
              <a:rPr lang="en-US" u="sng"/>
              <a:t>same data type</a:t>
            </a:r>
            <a:r>
              <a:rPr lang="en-US"/>
              <a:t>.</a:t>
            </a:r>
            <a:endParaRPr/>
          </a:p>
          <a:p>
            <a:pPr indent="-274320" lvl="0" marL="274320" rtl="0" algn="l">
              <a:lnSpc>
                <a:spcPct val="100000"/>
              </a:lnSpc>
              <a:spcBef>
                <a:spcPts val="600"/>
              </a:spcBef>
              <a:spcAft>
                <a:spcPts val="0"/>
              </a:spcAft>
              <a:buSzPts val="1680"/>
              <a:buChar char="➢"/>
            </a:pPr>
            <a:r>
              <a:rPr lang="en-US"/>
              <a:t>A structure can hold group of data of </a:t>
            </a:r>
            <a:r>
              <a:rPr lang="en-US" u="sng"/>
              <a:t>different data types</a:t>
            </a:r>
            <a:endParaRPr/>
          </a:p>
          <a:p>
            <a:pPr indent="-274320" lvl="0" marL="274320" rtl="0" algn="l">
              <a:lnSpc>
                <a:spcPct val="100000"/>
              </a:lnSpc>
              <a:spcBef>
                <a:spcPts val="600"/>
              </a:spcBef>
              <a:spcAft>
                <a:spcPts val="0"/>
              </a:spcAft>
              <a:buSzPts val="1680"/>
              <a:buChar char="➢"/>
            </a:pPr>
            <a:r>
              <a:rPr lang="en-US"/>
              <a:t>Data types can be int, char, float, double and long double etc.</a:t>
            </a:r>
            <a:endParaRPr/>
          </a:p>
        </p:txBody>
      </p:sp>
      <p:pic>
        <p:nvPicPr>
          <p:cNvPr id="182" name="Google Shape;182;p6"/>
          <p:cNvPicPr preferRelativeResize="0"/>
          <p:nvPr/>
        </p:nvPicPr>
        <p:blipFill rotWithShape="1">
          <a:blip r:embed="rId3">
            <a:alphaModFix/>
          </a:blip>
          <a:srcRect b="0" l="0" r="0" t="0"/>
          <a:stretch/>
        </p:blipFill>
        <p:spPr>
          <a:xfrm>
            <a:off x="106930" y="3657600"/>
            <a:ext cx="8624190" cy="29792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228600" y="168204"/>
            <a:ext cx="8534400" cy="74619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3"/>
              </a:buClr>
              <a:buSzPts val="2800"/>
              <a:buFont typeface="Century Schoolbook"/>
              <a:buNone/>
            </a:pPr>
            <a:r>
              <a:rPr lang="en-US" sz="2800">
                <a:solidFill>
                  <a:schemeClr val="accent3"/>
                </a:solidFill>
              </a:rPr>
              <a:t>Below table explains following concepts in C structure</a:t>
            </a:r>
            <a:endParaRPr sz="2800">
              <a:solidFill>
                <a:schemeClr val="accent3"/>
              </a:solidFill>
            </a:endParaRPr>
          </a:p>
        </p:txBody>
      </p:sp>
      <p:sp>
        <p:nvSpPr>
          <p:cNvPr id="188" name="Google Shape;188;p7"/>
          <p:cNvSpPr txBox="1"/>
          <p:nvPr>
            <p:ph idx="1" type="body"/>
          </p:nvPr>
        </p:nvSpPr>
        <p:spPr>
          <a:xfrm>
            <a:off x="107577" y="1084922"/>
            <a:ext cx="8686800" cy="1062124"/>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70000"/>
              <a:buChar char="➢"/>
            </a:pPr>
            <a:r>
              <a:rPr lang="en-US"/>
              <a:t>How to declare a C structure?</a:t>
            </a:r>
            <a:endParaRPr/>
          </a:p>
          <a:p>
            <a:pPr indent="-274320" lvl="0" marL="274320" rtl="0" algn="l">
              <a:lnSpc>
                <a:spcPct val="100000"/>
              </a:lnSpc>
              <a:spcBef>
                <a:spcPts val="600"/>
              </a:spcBef>
              <a:spcAft>
                <a:spcPts val="0"/>
              </a:spcAft>
              <a:buSzPct val="70000"/>
              <a:buChar char="➢"/>
            </a:pPr>
            <a:r>
              <a:rPr lang="en-US"/>
              <a:t>How to initialize a C structure?</a:t>
            </a:r>
            <a:endParaRPr/>
          </a:p>
          <a:p>
            <a:pPr indent="-274320" lvl="0" marL="274320" rtl="0" algn="l">
              <a:lnSpc>
                <a:spcPct val="100000"/>
              </a:lnSpc>
              <a:spcBef>
                <a:spcPts val="600"/>
              </a:spcBef>
              <a:spcAft>
                <a:spcPts val="0"/>
              </a:spcAft>
              <a:buSzPct val="70000"/>
              <a:buChar char="➢"/>
            </a:pPr>
            <a:r>
              <a:rPr lang="en-US"/>
              <a:t>How to access the members of a C structure?</a:t>
            </a:r>
            <a:endParaRPr/>
          </a:p>
        </p:txBody>
      </p:sp>
      <p:pic>
        <p:nvPicPr>
          <p:cNvPr id="189" name="Google Shape;189;p7"/>
          <p:cNvPicPr preferRelativeResize="0"/>
          <p:nvPr/>
        </p:nvPicPr>
        <p:blipFill rotWithShape="1">
          <a:blip r:embed="rId3">
            <a:alphaModFix/>
          </a:blip>
          <a:srcRect b="0" l="0" r="0" t="0"/>
          <a:stretch/>
        </p:blipFill>
        <p:spPr>
          <a:xfrm>
            <a:off x="168835" y="2329328"/>
            <a:ext cx="8879010" cy="419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152400" y="274638"/>
            <a:ext cx="8534400" cy="5635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800"/>
              <a:buFont typeface="Century Schoolbook"/>
              <a:buNone/>
            </a:pPr>
            <a:r>
              <a:rPr lang="en-US" sz="2800">
                <a:solidFill>
                  <a:schemeClr val="accent3"/>
                </a:solidFill>
              </a:rPr>
              <a:t>Accessing members of a structure</a:t>
            </a:r>
            <a:endParaRPr sz="2800">
              <a:solidFill>
                <a:schemeClr val="accent3"/>
              </a:solidFill>
            </a:endParaRPr>
          </a:p>
        </p:txBody>
      </p:sp>
      <p:sp>
        <p:nvSpPr>
          <p:cNvPr id="195" name="Google Shape;195;p8"/>
          <p:cNvSpPr txBox="1"/>
          <p:nvPr>
            <p:ph idx="1" type="body"/>
          </p:nvPr>
        </p:nvSpPr>
        <p:spPr>
          <a:xfrm>
            <a:off x="228600" y="1117212"/>
            <a:ext cx="8458200" cy="5486399"/>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1680"/>
              <a:buChar char="➢"/>
            </a:pPr>
            <a:r>
              <a:rPr lang="en-US"/>
              <a:t>Structure can be accessed in 2 ways. They are,</a:t>
            </a:r>
            <a:endParaRPr/>
          </a:p>
          <a:p>
            <a:pPr indent="-285750" lvl="1" marL="742950" rtl="0" algn="l">
              <a:lnSpc>
                <a:spcPct val="100000"/>
              </a:lnSpc>
              <a:spcBef>
                <a:spcPts val="420"/>
              </a:spcBef>
              <a:spcAft>
                <a:spcPts val="0"/>
              </a:spcAft>
              <a:buSzPts val="1680"/>
              <a:buFont typeface="Century Schoolbook"/>
              <a:buChar char="○"/>
            </a:pPr>
            <a:r>
              <a:rPr lang="en-US"/>
              <a:t>Using normal structure variable</a:t>
            </a:r>
            <a:endParaRPr/>
          </a:p>
          <a:p>
            <a:pPr indent="-285750" lvl="1" marL="742950" rtl="0" algn="l">
              <a:lnSpc>
                <a:spcPct val="100000"/>
              </a:lnSpc>
              <a:spcBef>
                <a:spcPts val="420"/>
              </a:spcBef>
              <a:spcAft>
                <a:spcPts val="0"/>
              </a:spcAft>
              <a:buSzPts val="1680"/>
              <a:buFont typeface="Century Schoolbook"/>
              <a:buChar char="○"/>
            </a:pPr>
            <a:r>
              <a:rPr lang="en-US"/>
              <a:t>Using pointer variable</a:t>
            </a:r>
            <a:endParaRPr/>
          </a:p>
          <a:p>
            <a:pPr indent="-274320" lvl="0" marL="274320" rtl="0" algn="l">
              <a:lnSpc>
                <a:spcPct val="100000"/>
              </a:lnSpc>
              <a:spcBef>
                <a:spcPts val="600"/>
              </a:spcBef>
              <a:spcAft>
                <a:spcPts val="0"/>
              </a:spcAft>
              <a:buSzPts val="1680"/>
              <a:buChar char="➢"/>
            </a:pPr>
            <a:r>
              <a:rPr lang="en-US"/>
              <a:t>There are two types of operators used for accessing members of a structure.</a:t>
            </a:r>
            <a:endParaRPr/>
          </a:p>
          <a:p>
            <a:pPr indent="-274320" lvl="1" marL="640080" rtl="0" algn="l">
              <a:lnSpc>
                <a:spcPct val="100000"/>
              </a:lnSpc>
              <a:spcBef>
                <a:spcPts val="420"/>
              </a:spcBef>
              <a:spcAft>
                <a:spcPts val="0"/>
              </a:spcAft>
              <a:buSzPts val="1680"/>
              <a:buChar char="○"/>
            </a:pPr>
            <a:r>
              <a:rPr lang="en-US"/>
              <a:t>Member operator(.)</a:t>
            </a:r>
            <a:endParaRPr/>
          </a:p>
          <a:p>
            <a:pPr indent="-274320" lvl="1" marL="640080" rtl="0" algn="l">
              <a:lnSpc>
                <a:spcPct val="100000"/>
              </a:lnSpc>
              <a:spcBef>
                <a:spcPts val="420"/>
              </a:spcBef>
              <a:spcAft>
                <a:spcPts val="0"/>
              </a:spcAft>
              <a:buSzPts val="1680"/>
              <a:buChar char="○"/>
            </a:pPr>
            <a:r>
              <a:rPr lang="en-US"/>
              <a:t>Structure pointer operator(-&gt;)</a:t>
            </a:r>
            <a:endParaRPr/>
          </a:p>
          <a:p>
            <a:pPr indent="-274320" lvl="0" marL="274320" rtl="0" algn="just">
              <a:lnSpc>
                <a:spcPct val="100000"/>
              </a:lnSpc>
              <a:spcBef>
                <a:spcPts val="600"/>
              </a:spcBef>
              <a:spcAft>
                <a:spcPts val="0"/>
              </a:spcAft>
              <a:buSzPts val="1680"/>
              <a:buChar char="➢"/>
            </a:pPr>
            <a:r>
              <a:rPr lang="en-US"/>
              <a:t>Dot(.) operator is used to access the data using normal structure variable.</a:t>
            </a:r>
            <a:endParaRPr/>
          </a:p>
          <a:p>
            <a:pPr indent="-274320" lvl="0" marL="274320" rtl="0" algn="just">
              <a:lnSpc>
                <a:spcPct val="100000"/>
              </a:lnSpc>
              <a:spcBef>
                <a:spcPts val="600"/>
              </a:spcBef>
              <a:spcAft>
                <a:spcPts val="0"/>
              </a:spcAft>
              <a:buSzPts val="1680"/>
              <a:buChar char="➢"/>
            </a:pPr>
            <a:r>
              <a:rPr lang="en-US"/>
              <a:t>Arrow (-&gt;) is used to access the data using pointer variable. </a:t>
            </a:r>
            <a:endParaRPr/>
          </a:p>
          <a:p>
            <a:pPr indent="-274320" lvl="0" marL="274320" rtl="0" algn="just">
              <a:lnSpc>
                <a:spcPct val="100000"/>
              </a:lnSpc>
              <a:spcBef>
                <a:spcPts val="600"/>
              </a:spcBef>
              <a:spcAft>
                <a:spcPts val="0"/>
              </a:spcAft>
              <a:buSzPts val="1680"/>
              <a:buChar char="➢"/>
            </a:pPr>
            <a:r>
              <a:rPr lang="en-US"/>
              <a:t>We already have learnt how to access structure data using normal variable. So, we are showing here how to access structure data using pointer variable.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152400" y="7346"/>
            <a:ext cx="8610600" cy="56356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3000"/>
              <a:buFont typeface="Century Schoolbook"/>
              <a:buNone/>
            </a:pPr>
            <a:r>
              <a:rPr lang="en-US">
                <a:solidFill>
                  <a:schemeClr val="accent3"/>
                </a:solidFill>
              </a:rPr>
              <a:t>Pointers to Structures</a:t>
            </a:r>
            <a:endParaRPr>
              <a:solidFill>
                <a:schemeClr val="accent3"/>
              </a:solidFill>
            </a:endParaRPr>
          </a:p>
        </p:txBody>
      </p:sp>
      <p:pic>
        <p:nvPicPr>
          <p:cNvPr id="201" name="Google Shape;201;p9"/>
          <p:cNvPicPr preferRelativeResize="0"/>
          <p:nvPr/>
        </p:nvPicPr>
        <p:blipFill rotWithShape="1">
          <a:blip r:embed="rId3">
            <a:alphaModFix/>
          </a:blip>
          <a:srcRect b="0" l="0" r="0" t="0"/>
          <a:stretch/>
        </p:blipFill>
        <p:spPr>
          <a:xfrm>
            <a:off x="198255" y="1254360"/>
            <a:ext cx="8557327"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new teacher</dc:creator>
</cp:coreProperties>
</file>