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embeddedFontLst>
    <p:embeddedFont>
      <p:font typeface="Century Schoolbook" panose="02040604050505020304"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H/0hU9KFqCBbJw2BZp+Az1K5e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DFB1B9-7910-4625-AE17-F2908F03851D}">
  <a:tblStyle styleId="{25DFB1B9-7910-4625-AE17-F2908F03851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2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17"/>
        <p:cNvGrpSpPr/>
        <p:nvPr/>
      </p:nvGrpSpPr>
      <p:grpSpPr>
        <a:xfrm>
          <a:off x="0" y="0"/>
          <a:ext cx="0" cy="0"/>
          <a:chOff x="0" y="0"/>
          <a:chExt cx="0" cy="0"/>
        </a:xfrm>
      </p:grpSpPr>
      <p:sp>
        <p:nvSpPr>
          <p:cNvPr id="18" name="Google Shape;18;p30"/>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0"/>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rm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0" name="Google Shape;20;p30"/>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0"/>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0"/>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3" name="Google Shape;23;p30"/>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4" name="Google Shape;24;p30"/>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5" name="Google Shape;25;p30"/>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26" name="Google Shape;26;p30"/>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27" name="Google Shape;27;p30"/>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28" name="Google Shape;28;p30"/>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29" name="Google Shape;29;p30"/>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0" name="Google Shape;30;p30"/>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1" name="Google Shape;31;p30"/>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2" name="Google Shape;32;p30"/>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3" name="Google Shape;33;p30"/>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4" name="Google Shape;34;p30"/>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5" name="Google Shape;35;p30"/>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6" name="Google Shape;36;p30"/>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Google Shape;37;p30"/>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Google Shape;38;p30"/>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0"/>
        <p:cNvGrpSpPr/>
        <p:nvPr/>
      </p:nvGrpSpPr>
      <p:grpSpPr>
        <a:xfrm>
          <a:off x="0" y="0"/>
          <a:ext cx="0" cy="0"/>
          <a:chOff x="0" y="0"/>
          <a:chExt cx="0" cy="0"/>
        </a:xfrm>
      </p:grpSpPr>
      <p:sp>
        <p:nvSpPr>
          <p:cNvPr id="121" name="Google Shape;121;p3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9"/>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3" name="Google Shape;123;p3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6"/>
        <p:cNvGrpSpPr/>
        <p:nvPr/>
      </p:nvGrpSpPr>
      <p:grpSpPr>
        <a:xfrm>
          <a:off x="0" y="0"/>
          <a:ext cx="0" cy="0"/>
          <a:chOff x="0" y="0"/>
          <a:chExt cx="0" cy="0"/>
        </a:xfrm>
      </p:grpSpPr>
      <p:sp>
        <p:nvSpPr>
          <p:cNvPr id="127" name="Google Shape;127;p40"/>
          <p:cNvSpPr txBox="1">
            <a:spLocks noGrp="1"/>
          </p:cNvSpPr>
          <p:nvPr>
            <p:ph type="title"/>
          </p:nvPr>
        </p:nvSpPr>
        <p:spPr>
          <a:xfrm rot="5400000">
            <a:off x="4541838" y="2362202"/>
            <a:ext cx="5851525" cy="1676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4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9" name="Google Shape;129;p4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3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4" name="Google Shape;44;p3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Century Schoolbook"/>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2"/>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32"/>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2"/>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1" name="Google Shape;51;p32"/>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2" name="Google Shape;52;p32"/>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53" name="Google Shape;53;p32"/>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54" name="Google Shape;54;p32"/>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55" name="Google Shape;55;p32"/>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56" name="Google Shape;56;p32"/>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57" name="Google Shape;57;p32"/>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58" name="Google Shape;58;p32"/>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59" name="Google Shape;59;p32"/>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0" name="Google Shape;60;p32"/>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1" name="Google Shape;61;p32"/>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2" name="Google Shape;62;p32"/>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3" name="Google Shape;63;p32"/>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4" name="Google Shape;64;p32"/>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65" name="Google Shape;65;p32"/>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66" name="Google Shape;66;p32"/>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3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2" name="Google Shape;72;p33"/>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33"/>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9" name="Google Shape;79;p34"/>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34"/>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34"/>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34"/>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3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7" name="Google Shape;87;p3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3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2"/>
        <p:cNvGrpSpPr/>
        <p:nvPr/>
      </p:nvGrpSpPr>
      <p:grpSpPr>
        <a:xfrm>
          <a:off x="0" y="0"/>
          <a:ext cx="0" cy="0"/>
          <a:chOff x="0" y="0"/>
          <a:chExt cx="0" cy="0"/>
        </a:xfrm>
      </p:grpSpPr>
      <p:cxnSp>
        <p:nvCxnSpPr>
          <p:cNvPr id="93" name="Google Shape;93;p37"/>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4" name="Google Shape;94;p37"/>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37"/>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96" name="Google Shape;96;p37"/>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97" name="Google Shape;97;p37"/>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98" name="Google Shape;98;p37"/>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99" name="Google Shape;99;p37"/>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00" name="Google Shape;100;p37"/>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1" name="Google Shape;101;p37"/>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2" name="Google Shape;102;p37"/>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3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5" name="Google Shape;105;p3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6"/>
        <p:cNvGrpSpPr/>
        <p:nvPr/>
      </p:nvGrpSpPr>
      <p:grpSpPr>
        <a:xfrm>
          <a:off x="0" y="0"/>
          <a:ext cx="0" cy="0"/>
          <a:chOff x="0" y="0"/>
          <a:chExt cx="0" cy="0"/>
        </a:xfrm>
      </p:grpSpPr>
      <p:cxnSp>
        <p:nvCxnSpPr>
          <p:cNvPr id="107" name="Google Shape;107;p38"/>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08" name="Google Shape;108;p38"/>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9" name="Google Shape;109;p38"/>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8"/>
          <p:cNvSpPr>
            <a:spLocks noGrp="1"/>
          </p:cNvSpPr>
          <p:nvPr>
            <p:ph type="pic" idx="2"/>
          </p:nvPr>
        </p:nvSpPr>
        <p:spPr>
          <a:xfrm>
            <a:off x="0" y="0"/>
            <a:ext cx="6172200" cy="6858000"/>
          </a:xfrm>
          <a:prstGeom prst="rect">
            <a:avLst/>
          </a:prstGeom>
          <a:solidFill>
            <a:schemeClr val="lt2"/>
          </a:solidFill>
          <a:ln>
            <a:noFill/>
          </a:ln>
        </p:spPr>
      </p:sp>
      <p:sp>
        <p:nvSpPr>
          <p:cNvPr id="111" name="Google Shape;111;p38"/>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12" name="Google Shape;112;p38"/>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3" name="Google Shape;113;p38"/>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14" name="Google Shape;114;p38"/>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5" name="Google Shape;115;p38"/>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16" name="Google Shape;116;p38"/>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17" name="Google Shape;117;p3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9" name="Google Shape;119;p3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Google Shape;6;p29"/>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7" name="Google Shape;7;p2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9" name="Google Shape;9;p29"/>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0" name="Google Shape;10;p29"/>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1" name="Google Shape;11;p29"/>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2" name="Google Shape;12;p29"/>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3" name="Google Shape;13;p29"/>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4" name="Google Shape;14;p29"/>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5" name="Google Shape;15;p29"/>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 name="Google Shape;16;p2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C - Function</a:t>
            </a:r>
            <a:endParaRPr/>
          </a:p>
        </p:txBody>
      </p:sp>
      <p:sp>
        <p:nvSpPr>
          <p:cNvPr id="137" name="Google Shape;137;p1"/>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260"/>
              <a:buNone/>
            </a:pPr>
            <a:r>
              <a:rPr lang="en-US" dirty="0"/>
              <a:t>Dr. </a:t>
            </a:r>
            <a:r>
              <a:rPr lang="en-US" dirty="0" err="1"/>
              <a:t>Sheak</a:t>
            </a:r>
            <a:r>
              <a:rPr lang="en-US" dirty="0"/>
              <a:t> </a:t>
            </a:r>
            <a:r>
              <a:rPr lang="en-US" dirty="0" err="1"/>
              <a:t>Rashed</a:t>
            </a:r>
            <a:r>
              <a:rPr lang="en-US" dirty="0"/>
              <a:t> Haider Noori</a:t>
            </a:r>
            <a:endParaRPr dirty="0"/>
          </a:p>
          <a:p>
            <a:pPr marL="0" lvl="0" indent="0" algn="l" rtl="0">
              <a:spcBef>
                <a:spcPts val="600"/>
              </a:spcBef>
              <a:spcAft>
                <a:spcPts val="0"/>
              </a:spcAft>
              <a:buSzPts val="1260"/>
              <a:buNone/>
            </a:pPr>
            <a:r>
              <a:rPr lang="en-US" dirty="0"/>
              <a:t>Professor &amp; Head(In-charge)</a:t>
            </a:r>
            <a:endParaRPr dirty="0"/>
          </a:p>
          <a:p>
            <a:pPr marL="0" lvl="0" indent="0" algn="l" rtl="0">
              <a:spcBef>
                <a:spcPts val="600"/>
              </a:spcBef>
              <a:spcAft>
                <a:spcPts val="0"/>
              </a:spcAft>
              <a:buSzPts val="1260"/>
              <a:buNone/>
            </a:pPr>
            <a:r>
              <a:rPr lang="en-US" dirty="0"/>
              <a:t>Department of Computer Science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a:spLocks noGrp="1"/>
          </p:cNvSpPr>
          <p:nvPr>
            <p:ph type="title"/>
          </p:nvPr>
        </p:nvSpPr>
        <p:spPr>
          <a:xfrm>
            <a:off x="626016" y="274638"/>
            <a:ext cx="7467600" cy="7159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dirty="0"/>
              <a:t>Calling a Function</a:t>
            </a:r>
            <a:endParaRPr dirty="0"/>
          </a:p>
        </p:txBody>
      </p:sp>
      <p:sp>
        <p:nvSpPr>
          <p:cNvPr id="201" name="Google Shape;201;p10"/>
          <p:cNvSpPr txBox="1">
            <a:spLocks noGrp="1"/>
          </p:cNvSpPr>
          <p:nvPr>
            <p:ph type="body" idx="1"/>
          </p:nvPr>
        </p:nvSpPr>
        <p:spPr>
          <a:xfrm>
            <a:off x="508078" y="1275470"/>
            <a:ext cx="8127844" cy="4858043"/>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SzPts val="1680"/>
              <a:buFont typeface="Wingdings" panose="05000000000000000000" pitchFamily="2" charset="2"/>
              <a:buChar char="ü"/>
            </a:pPr>
            <a:r>
              <a:rPr lang="en-US" dirty="0"/>
              <a:t>While creating a C function, you give a definition of what the function has to do. To use a function, you will have to call that function to perform the defined task.</a:t>
            </a:r>
            <a:endParaRPr dirty="0"/>
          </a:p>
          <a:p>
            <a:pPr marL="342900" lvl="0" indent="-342900" algn="just" rtl="0">
              <a:spcBef>
                <a:spcPts val="600"/>
              </a:spcBef>
              <a:spcAft>
                <a:spcPts val="0"/>
              </a:spcAft>
              <a:buSzPts val="1680"/>
              <a:buFont typeface="Wingdings" panose="05000000000000000000" pitchFamily="2" charset="2"/>
              <a:buChar char="ü"/>
            </a:pPr>
            <a:r>
              <a:rPr lang="en-US" dirty="0"/>
              <a:t>When a program calls a function, program control is transferred to the called function. A called function performs defined task and when its </a:t>
            </a:r>
            <a:r>
              <a:rPr lang="en-US" i="1" dirty="0"/>
              <a:t>return</a:t>
            </a:r>
            <a:r>
              <a:rPr lang="en-US" dirty="0"/>
              <a:t> statement is executed or when its function-ending closing brace is reached, it returns program control back to the main program.</a:t>
            </a:r>
            <a:endParaRPr dirty="0"/>
          </a:p>
          <a:p>
            <a:pPr marL="342900" lvl="0" indent="-342900" algn="just" rtl="0">
              <a:spcBef>
                <a:spcPts val="600"/>
              </a:spcBef>
              <a:spcAft>
                <a:spcPts val="0"/>
              </a:spcAft>
              <a:buSzPts val="1680"/>
              <a:buFont typeface="Wingdings" panose="05000000000000000000" pitchFamily="2" charset="2"/>
              <a:buChar char="ü"/>
            </a:pPr>
            <a:r>
              <a:rPr lang="en-US" dirty="0"/>
              <a:t>To call a function, you simply need to pass the required parameters along with function name, and if function returns a value, then you can store returned value. For example: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1"/>
          <p:cNvSpPr txBox="1">
            <a:spLocks noGrp="1"/>
          </p:cNvSpPr>
          <p:nvPr>
            <p:ph type="title"/>
          </p:nvPr>
        </p:nvSpPr>
        <p:spPr>
          <a:xfrm>
            <a:off x="457200" y="274638"/>
            <a:ext cx="8077200" cy="6397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Calling a Function</a:t>
            </a:r>
            <a:endParaRPr/>
          </a:p>
        </p:txBody>
      </p:sp>
      <p:pic>
        <p:nvPicPr>
          <p:cNvPr id="207" name="Google Shape;207;p11"/>
          <p:cNvPicPr preferRelativeResize="0"/>
          <p:nvPr/>
        </p:nvPicPr>
        <p:blipFill rotWithShape="1">
          <a:blip r:embed="rId3">
            <a:alphaModFix/>
          </a:blip>
          <a:srcRect t="4695" b="3067"/>
          <a:stretch/>
        </p:blipFill>
        <p:spPr>
          <a:xfrm>
            <a:off x="189830" y="1485230"/>
            <a:ext cx="3276600" cy="4451385"/>
          </a:xfrm>
          <a:prstGeom prst="rect">
            <a:avLst/>
          </a:prstGeom>
          <a:noFill/>
          <a:ln>
            <a:noFill/>
          </a:ln>
        </p:spPr>
      </p:pic>
      <p:pic>
        <p:nvPicPr>
          <p:cNvPr id="208" name="Google Shape;208;p11"/>
          <p:cNvPicPr preferRelativeResize="0"/>
          <p:nvPr/>
        </p:nvPicPr>
        <p:blipFill rotWithShape="1">
          <a:blip r:embed="rId4">
            <a:alphaModFix/>
          </a:blip>
          <a:srcRect/>
          <a:stretch/>
        </p:blipFill>
        <p:spPr>
          <a:xfrm>
            <a:off x="3469965" y="1236710"/>
            <a:ext cx="5238492" cy="50433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457200" y="162094"/>
            <a:ext cx="8153400" cy="6397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Code Example: Calling a Function</a:t>
            </a:r>
            <a:endParaRPr/>
          </a:p>
        </p:txBody>
      </p:sp>
      <p:pic>
        <p:nvPicPr>
          <p:cNvPr id="214" name="Google Shape;214;p12"/>
          <p:cNvPicPr preferRelativeResize="0"/>
          <p:nvPr/>
        </p:nvPicPr>
        <p:blipFill rotWithShape="1">
          <a:blip r:embed="rId3">
            <a:alphaModFix/>
          </a:blip>
          <a:srcRect/>
          <a:stretch/>
        </p:blipFill>
        <p:spPr>
          <a:xfrm>
            <a:off x="1645820" y="883916"/>
            <a:ext cx="5974180" cy="5653849"/>
          </a:xfrm>
          <a:prstGeom prst="rect">
            <a:avLst/>
          </a:prstGeom>
          <a:noFill/>
          <a:ln w="9525" cap="flat" cmpd="sng">
            <a:solidFill>
              <a:schemeClr val="accent1"/>
            </a:solidFill>
            <a:prstDash val="solid"/>
            <a:miter lim="800000"/>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457200" y="148026"/>
            <a:ext cx="7924800" cy="6397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Code Example: Calling a Function</a:t>
            </a:r>
            <a:endParaRPr/>
          </a:p>
        </p:txBody>
      </p:sp>
      <p:pic>
        <p:nvPicPr>
          <p:cNvPr id="220" name="Google Shape;220;p13"/>
          <p:cNvPicPr preferRelativeResize="0"/>
          <p:nvPr/>
        </p:nvPicPr>
        <p:blipFill rotWithShape="1">
          <a:blip r:embed="rId3">
            <a:alphaModFix/>
          </a:blip>
          <a:srcRect/>
          <a:stretch/>
        </p:blipFill>
        <p:spPr>
          <a:xfrm>
            <a:off x="779560" y="838200"/>
            <a:ext cx="5338305" cy="5699001"/>
          </a:xfrm>
          <a:prstGeom prst="rect">
            <a:avLst/>
          </a:prstGeom>
          <a:noFill/>
          <a:ln w="9525" cap="flat" cmpd="sng">
            <a:solidFill>
              <a:schemeClr val="accent1"/>
            </a:solidFill>
            <a:prstDash val="solid"/>
            <a:miter lim="800000"/>
            <a:headEnd type="none" w="sm" len="sm"/>
            <a:tailEnd type="none" w="sm" len="sm"/>
          </a:ln>
        </p:spPr>
      </p:pic>
      <p:sp>
        <p:nvSpPr>
          <p:cNvPr id="221" name="Google Shape;221;p13"/>
          <p:cNvSpPr/>
          <p:nvPr/>
        </p:nvSpPr>
        <p:spPr>
          <a:xfrm>
            <a:off x="6304672" y="1905000"/>
            <a:ext cx="24384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entury Schoolbook"/>
                <a:ea typeface="Century Schoolbook"/>
                <a:cs typeface="Century Schoolbook"/>
                <a:sym typeface="Century Schoolbook"/>
              </a:rPr>
              <a:t>A C program with function </a:t>
            </a:r>
            <a:r>
              <a:rPr lang="en-US" sz="1800" b="0" i="1" u="none" strike="noStrike" cap="none">
                <a:solidFill>
                  <a:schemeClr val="dk1"/>
                </a:solidFill>
                <a:latin typeface="Century Schoolbook"/>
                <a:ea typeface="Century Schoolbook"/>
                <a:cs typeface="Century Schoolbook"/>
                <a:sym typeface="Century Schoolbook"/>
              </a:rPr>
              <a:t>declaration</a:t>
            </a:r>
            <a:r>
              <a:rPr lang="en-US" sz="1800" b="0" i="0" u="none" strike="noStrike" cap="none">
                <a:solidFill>
                  <a:schemeClr val="dk1"/>
                </a:solidFill>
                <a:latin typeface="Century Schoolbook"/>
                <a:ea typeface="Century Schoolbook"/>
                <a:cs typeface="Century Schoolbook"/>
                <a:sym typeface="Century Schoolbook"/>
              </a:rPr>
              <a:t>/function </a:t>
            </a:r>
            <a:r>
              <a:rPr lang="en-US" sz="1800" b="0" i="1" u="none" strike="noStrike" cap="none">
                <a:solidFill>
                  <a:schemeClr val="dk1"/>
                </a:solidFill>
                <a:latin typeface="Century Schoolbook"/>
                <a:ea typeface="Century Schoolbook"/>
                <a:cs typeface="Century Schoolbook"/>
                <a:sym typeface="Century Schoolbook"/>
              </a:rPr>
              <a:t>prototype.</a:t>
            </a:r>
            <a:endParaRPr sz="1800" i="1">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title"/>
          </p:nvPr>
        </p:nvSpPr>
        <p:spPr>
          <a:xfrm>
            <a:off x="457200" y="274638"/>
            <a:ext cx="8153400" cy="7159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Function Arguments</a:t>
            </a:r>
            <a:endParaRPr/>
          </a:p>
        </p:txBody>
      </p:sp>
      <p:sp>
        <p:nvSpPr>
          <p:cNvPr id="227" name="Google Shape;227;p14"/>
          <p:cNvSpPr txBox="1">
            <a:spLocks noGrp="1"/>
          </p:cNvSpPr>
          <p:nvPr>
            <p:ph type="body" idx="1"/>
          </p:nvPr>
        </p:nvSpPr>
        <p:spPr>
          <a:xfrm>
            <a:off x="152400" y="1258825"/>
            <a:ext cx="8534400" cy="3694175"/>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680"/>
              <a:buFont typeface="Wingdings" panose="05000000000000000000" pitchFamily="2" charset="2"/>
              <a:buChar char="Ø"/>
            </a:pPr>
            <a:r>
              <a:rPr lang="en-US" dirty="0"/>
              <a:t>C functions can accept an unlimited number of parameters.</a:t>
            </a:r>
            <a:endParaRPr dirty="0"/>
          </a:p>
          <a:p>
            <a:pPr marL="342900" indent="-342900" algn="just">
              <a:buSzPts val="1680"/>
              <a:buFont typeface="Wingdings" panose="05000000000000000000" pitchFamily="2" charset="2"/>
              <a:buChar char="Ø"/>
            </a:pPr>
            <a:r>
              <a:rPr lang="en-US" dirty="0"/>
              <a:t>If a function is to use arguments, it must declare variables that accept the values of the arguments. These variables are called the </a:t>
            </a:r>
            <a:r>
              <a:rPr lang="en-US" b="1" i="1" dirty="0"/>
              <a:t>formal parameters</a:t>
            </a:r>
            <a:r>
              <a:rPr lang="en-US" dirty="0"/>
              <a:t> of the function.</a:t>
            </a:r>
            <a:endParaRPr dirty="0"/>
          </a:p>
          <a:p>
            <a:pPr marL="342900" indent="-342900" algn="just">
              <a:buSzPts val="1680"/>
              <a:buFont typeface="Wingdings" panose="05000000000000000000" pitchFamily="2" charset="2"/>
              <a:buChar char="Ø"/>
            </a:pPr>
            <a:r>
              <a:rPr lang="en-US" dirty="0"/>
              <a:t>The formal parameters behave like other local variables inside the function and are created upon entry into the function and destroyed upon exit.</a:t>
            </a:r>
            <a:endParaRPr dirty="0"/>
          </a:p>
          <a:p>
            <a:pPr marL="274320" lvl="0" indent="-167640" algn="l" rtl="0">
              <a:spcBef>
                <a:spcPts val="600"/>
              </a:spcBef>
              <a:spcAft>
                <a:spcPts val="0"/>
              </a:spcAft>
              <a:buSzPts val="168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5"/>
          <p:cNvSpPr txBox="1">
            <a:spLocks noGrp="1"/>
          </p:cNvSpPr>
          <p:nvPr>
            <p:ph type="title"/>
          </p:nvPr>
        </p:nvSpPr>
        <p:spPr>
          <a:xfrm>
            <a:off x="152400" y="274638"/>
            <a:ext cx="8534400" cy="7159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Global and local variables</a:t>
            </a:r>
            <a:endParaRPr/>
          </a:p>
        </p:txBody>
      </p:sp>
      <p:sp>
        <p:nvSpPr>
          <p:cNvPr id="233" name="Google Shape;233;p15"/>
          <p:cNvSpPr txBox="1">
            <a:spLocks noGrp="1"/>
          </p:cNvSpPr>
          <p:nvPr>
            <p:ph type="body" idx="1"/>
          </p:nvPr>
        </p:nvSpPr>
        <p:spPr>
          <a:xfrm>
            <a:off x="228600" y="1600200"/>
            <a:ext cx="8610600" cy="4419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80"/>
              <a:buFont typeface="Wingdings" panose="05000000000000000000" pitchFamily="2" charset="2"/>
              <a:buChar char="Ø"/>
            </a:pPr>
            <a:r>
              <a:rPr lang="en-US" dirty="0"/>
              <a:t>Local variable:</a:t>
            </a:r>
            <a:endParaRPr dirty="0"/>
          </a:p>
          <a:p>
            <a:pPr marL="708660" lvl="1" indent="-342900" algn="l" rtl="0">
              <a:spcBef>
                <a:spcPts val="420"/>
              </a:spcBef>
              <a:spcAft>
                <a:spcPts val="0"/>
              </a:spcAft>
              <a:buSzPts val="1680"/>
              <a:buFont typeface="Arial" panose="020B0604020202020204" pitchFamily="34" charset="0"/>
              <a:buChar char="•"/>
            </a:pPr>
            <a:r>
              <a:rPr lang="en-US" dirty="0"/>
              <a:t>A local variable is a variable that is declared inside a function. </a:t>
            </a:r>
            <a:endParaRPr dirty="0"/>
          </a:p>
          <a:p>
            <a:pPr marL="708660" lvl="1" indent="-342900" algn="l" rtl="0">
              <a:spcBef>
                <a:spcPts val="420"/>
              </a:spcBef>
              <a:spcAft>
                <a:spcPts val="0"/>
              </a:spcAft>
              <a:buSzPts val="1680"/>
              <a:buFont typeface="Arial" panose="020B0604020202020204" pitchFamily="34" charset="0"/>
              <a:buChar char="•"/>
            </a:pPr>
            <a:r>
              <a:rPr lang="en-US" dirty="0"/>
              <a:t>A local variable can only be used in the function where it is declared. </a:t>
            </a:r>
            <a:endParaRPr dirty="0"/>
          </a:p>
          <a:p>
            <a:pPr marL="342900" lvl="0" indent="-342900" algn="l" rtl="0">
              <a:spcBef>
                <a:spcPts val="600"/>
              </a:spcBef>
              <a:spcAft>
                <a:spcPts val="0"/>
              </a:spcAft>
              <a:buSzPts val="1680"/>
              <a:buFont typeface="Wingdings" panose="05000000000000000000" pitchFamily="2" charset="2"/>
              <a:buChar char="Ø"/>
            </a:pPr>
            <a:r>
              <a:rPr lang="en-US" dirty="0"/>
              <a:t>Global variable: </a:t>
            </a:r>
            <a:endParaRPr dirty="0"/>
          </a:p>
          <a:p>
            <a:pPr marL="708660" lvl="1" indent="-342900" algn="l" rtl="0">
              <a:spcBef>
                <a:spcPts val="420"/>
              </a:spcBef>
              <a:spcAft>
                <a:spcPts val="0"/>
              </a:spcAft>
              <a:buSzPts val="1680"/>
              <a:buFont typeface="Arial" panose="020B0604020202020204" pitchFamily="34" charset="0"/>
              <a:buChar char="•"/>
            </a:pPr>
            <a:r>
              <a:rPr lang="en-US" dirty="0"/>
              <a:t>A global variable is a variable that is declared outside </a:t>
            </a:r>
            <a:r>
              <a:rPr lang="en-US" b="1" dirty="0"/>
              <a:t>all</a:t>
            </a:r>
            <a:r>
              <a:rPr lang="en-US" dirty="0"/>
              <a:t> functions. </a:t>
            </a:r>
            <a:endParaRPr dirty="0"/>
          </a:p>
          <a:p>
            <a:pPr marL="708660" lvl="1" indent="-342900" algn="l" rtl="0">
              <a:spcBef>
                <a:spcPts val="420"/>
              </a:spcBef>
              <a:spcAft>
                <a:spcPts val="0"/>
              </a:spcAft>
              <a:buSzPts val="1680"/>
              <a:buFont typeface="Arial" panose="020B0604020202020204" pitchFamily="34" charset="0"/>
              <a:buChar char="•"/>
            </a:pPr>
            <a:r>
              <a:rPr lang="en-US" dirty="0"/>
              <a:t>A global variable can be used in all functions.</a:t>
            </a:r>
            <a:endParaRPr dirty="0"/>
          </a:p>
          <a:p>
            <a:pPr marL="342900" lvl="0" indent="-342900" algn="l" rtl="0">
              <a:spcBef>
                <a:spcPts val="600"/>
              </a:spcBef>
              <a:spcAft>
                <a:spcPts val="0"/>
              </a:spcAft>
              <a:buSzPts val="1680"/>
              <a:buFont typeface="Wingdings" panose="05000000000000000000" pitchFamily="2" charset="2"/>
              <a:buChar char="Ø"/>
            </a:pPr>
            <a:r>
              <a:rPr lang="en-US" dirty="0"/>
              <a:t>See the following example( see the next slide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6"/>
          <p:cNvSpPr txBox="1">
            <a:spLocks noGrp="1"/>
          </p:cNvSpPr>
          <p:nvPr>
            <p:ph type="body" idx="1"/>
          </p:nvPr>
        </p:nvSpPr>
        <p:spPr>
          <a:xfrm>
            <a:off x="5445435" y="838200"/>
            <a:ext cx="3124200" cy="45720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680"/>
              <a:buFont typeface="Wingdings" panose="05000000000000000000" pitchFamily="2" charset="2"/>
              <a:buChar char="§"/>
            </a:pPr>
            <a:r>
              <a:rPr lang="en-US" dirty="0"/>
              <a:t>As you can see two global variables are declared, </a:t>
            </a:r>
            <a:r>
              <a:rPr lang="en-US" b="1" dirty="0"/>
              <a:t>A</a:t>
            </a:r>
            <a:r>
              <a:rPr lang="en-US" dirty="0"/>
              <a:t> and </a:t>
            </a:r>
            <a:r>
              <a:rPr lang="en-US" b="1" dirty="0"/>
              <a:t>B</a:t>
            </a:r>
            <a:r>
              <a:rPr lang="en-US" dirty="0"/>
              <a:t>. These variables can be used in main() and Add().</a:t>
            </a:r>
            <a:endParaRPr dirty="0"/>
          </a:p>
          <a:p>
            <a:pPr marL="342900" lvl="0" indent="-342900" algn="just" rtl="0">
              <a:spcBef>
                <a:spcPts val="600"/>
              </a:spcBef>
              <a:spcAft>
                <a:spcPts val="0"/>
              </a:spcAft>
              <a:buSzPts val="1680"/>
              <a:buFont typeface="Wingdings" panose="05000000000000000000" pitchFamily="2" charset="2"/>
              <a:buChar char="§"/>
            </a:pPr>
            <a:r>
              <a:rPr lang="en-US" dirty="0"/>
              <a:t>The local variable </a:t>
            </a:r>
            <a:r>
              <a:rPr lang="en-US" b="1" dirty="0"/>
              <a:t>answer</a:t>
            </a:r>
            <a:r>
              <a:rPr lang="en-US" dirty="0"/>
              <a:t> can only be used in main().</a:t>
            </a:r>
            <a:endParaRPr dirty="0"/>
          </a:p>
        </p:txBody>
      </p:sp>
      <p:pic>
        <p:nvPicPr>
          <p:cNvPr id="239" name="Google Shape;239;p16"/>
          <p:cNvPicPr preferRelativeResize="0"/>
          <p:nvPr/>
        </p:nvPicPr>
        <p:blipFill rotWithShape="1">
          <a:blip r:embed="rId3">
            <a:alphaModFix/>
          </a:blip>
          <a:srcRect/>
          <a:stretch/>
        </p:blipFill>
        <p:spPr>
          <a:xfrm>
            <a:off x="152399" y="607405"/>
            <a:ext cx="5180801" cy="6103925"/>
          </a:xfrm>
          <a:prstGeom prst="rect">
            <a:avLst/>
          </a:prstGeom>
          <a:noFill/>
          <a:ln w="9525" cap="flat" cmpd="sng">
            <a:solidFill>
              <a:schemeClr val="accent1"/>
            </a:solidFill>
            <a:prstDash val="solid"/>
            <a:round/>
            <a:headEnd type="none" w="sm" len="sm"/>
            <a:tailEnd type="none" w="sm" len="sm"/>
          </a:ln>
        </p:spPr>
      </p:pic>
      <p:sp>
        <p:nvSpPr>
          <p:cNvPr id="240" name="Google Shape;240;p16"/>
          <p:cNvSpPr txBox="1">
            <a:spLocks noGrp="1"/>
          </p:cNvSpPr>
          <p:nvPr>
            <p:ph type="title"/>
          </p:nvPr>
        </p:nvSpPr>
        <p:spPr>
          <a:xfrm>
            <a:off x="152400" y="97123"/>
            <a:ext cx="8534400" cy="414697"/>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2"/>
              </a:buClr>
              <a:buSzPct val="100000"/>
              <a:buFont typeface="Century Schoolbook"/>
              <a:buNone/>
            </a:pPr>
            <a:r>
              <a:rPr lang="en-US"/>
              <a:t>Global and local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541608" y="274638"/>
            <a:ext cx="7467600" cy="487362"/>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2"/>
              </a:buClr>
              <a:buSzPct val="100000"/>
              <a:buFont typeface="Century Schoolbook"/>
              <a:buNone/>
            </a:pPr>
            <a:r>
              <a:rPr lang="en-US"/>
              <a:t>Type of Function call</a:t>
            </a:r>
            <a:endParaRPr/>
          </a:p>
        </p:txBody>
      </p:sp>
      <p:graphicFrame>
        <p:nvGraphicFramePr>
          <p:cNvPr id="246" name="Google Shape;246;p17"/>
          <p:cNvGraphicFramePr/>
          <p:nvPr/>
        </p:nvGraphicFramePr>
        <p:xfrm>
          <a:off x="429064" y="2562684"/>
          <a:ext cx="8229600" cy="4068120"/>
        </p:xfrm>
        <a:graphic>
          <a:graphicData uri="http://schemas.openxmlformats.org/drawingml/2006/table">
            <a:tbl>
              <a:tblPr>
                <a:noFill/>
                <a:tableStyleId>{25DFB1B9-7910-4625-AE17-F2908F03851D}</a:tableStyleId>
              </a:tblPr>
              <a:tblGrid>
                <a:gridCol w="2307225">
                  <a:extLst>
                    <a:ext uri="{9D8B030D-6E8A-4147-A177-3AD203B41FA5}">
                      <a16:colId xmlns:a16="http://schemas.microsoft.com/office/drawing/2014/main" val="20000"/>
                    </a:ext>
                  </a:extLst>
                </a:gridCol>
                <a:gridCol w="5922375">
                  <a:extLst>
                    <a:ext uri="{9D8B030D-6E8A-4147-A177-3AD203B41FA5}">
                      <a16:colId xmlns:a16="http://schemas.microsoft.com/office/drawing/2014/main" val="20001"/>
                    </a:ext>
                  </a:extLst>
                </a:gridCol>
              </a:tblGrid>
              <a:tr h="364000">
                <a:tc>
                  <a:txBody>
                    <a:bodyPr/>
                    <a:lstStyle/>
                    <a:p>
                      <a:pPr marL="0" marR="0" lvl="0" indent="0" algn="l" rtl="0">
                        <a:spcBef>
                          <a:spcPts val="0"/>
                        </a:spcBef>
                        <a:spcAft>
                          <a:spcPts val="0"/>
                        </a:spcAft>
                        <a:buNone/>
                      </a:pPr>
                      <a:r>
                        <a:rPr lang="en-US" sz="1800" b="1" u="none" strike="noStrike" cap="none"/>
                        <a:t>Call Type</a:t>
                      </a:r>
                      <a:endParaRPr/>
                    </a:p>
                  </a:txBody>
                  <a:tcPr marL="46900" marR="46900" marT="46900" marB="469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solidFill>
                      <a:srgbClr val="C6D5EF"/>
                    </a:solidFill>
                  </a:tcPr>
                </a:tc>
                <a:tc>
                  <a:txBody>
                    <a:bodyPr/>
                    <a:lstStyle/>
                    <a:p>
                      <a:pPr marL="0" marR="0" lvl="0" indent="0" algn="l" rtl="0">
                        <a:spcBef>
                          <a:spcPts val="0"/>
                        </a:spcBef>
                        <a:spcAft>
                          <a:spcPts val="0"/>
                        </a:spcAft>
                        <a:buNone/>
                      </a:pPr>
                      <a:r>
                        <a:rPr lang="en-US" sz="1800" b="1" u="none" strike="noStrike" cap="none"/>
                        <a:t>Description</a:t>
                      </a:r>
                      <a:endParaRPr/>
                    </a:p>
                  </a:txBody>
                  <a:tcPr marL="46900" marR="46900" marT="46900" marB="469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solidFill>
                      <a:srgbClr val="C6D5EF"/>
                    </a:solidFill>
                  </a:tcPr>
                </a:tc>
                <a:extLst>
                  <a:ext uri="{0D108BD9-81ED-4DB2-BD59-A6C34878D82A}">
                    <a16:rowId xmlns:a16="http://schemas.microsoft.com/office/drawing/2014/main" val="10000"/>
                  </a:ext>
                </a:extLst>
              </a:tr>
              <a:tr h="1714900">
                <a:tc>
                  <a:txBody>
                    <a:bodyPr/>
                    <a:lstStyle/>
                    <a:p>
                      <a:pPr marL="0" marR="0" lvl="0" indent="0" algn="l" rtl="0">
                        <a:spcBef>
                          <a:spcPts val="0"/>
                        </a:spcBef>
                        <a:spcAft>
                          <a:spcPts val="0"/>
                        </a:spcAft>
                        <a:buNone/>
                      </a:pPr>
                      <a:r>
                        <a:rPr lang="en-US" sz="1800" b="1" u="none" strike="noStrike" cap="none">
                          <a:solidFill>
                            <a:srgbClr val="900B09"/>
                          </a:solidFill>
                        </a:rPr>
                        <a:t>Call by value</a:t>
                      </a:r>
                      <a:endParaRPr sz="1800" b="1"/>
                    </a:p>
                  </a:txBody>
                  <a:tcPr marL="46900" marR="46900" marT="46900" marB="469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solidFill>
                      <a:srgbClr val="F7F7F7"/>
                    </a:solidFill>
                  </a:tcPr>
                </a:tc>
                <a:tc>
                  <a:txBody>
                    <a:bodyPr/>
                    <a:lstStyle/>
                    <a:p>
                      <a:pPr marL="0" marR="0" lvl="0" indent="0" algn="l" rtl="0">
                        <a:spcBef>
                          <a:spcPts val="0"/>
                        </a:spcBef>
                        <a:spcAft>
                          <a:spcPts val="0"/>
                        </a:spcAft>
                        <a:buNone/>
                      </a:pPr>
                      <a:r>
                        <a:rPr lang="en-US" sz="1800"/>
                        <a:t>This method copies the actual value of an argument into the formal parameter of the function. In this case, changes made to the parameter inside the function have no effect on the argument.</a:t>
                      </a:r>
                      <a:endParaRPr/>
                    </a:p>
                  </a:txBody>
                  <a:tcPr marL="46900" marR="46900" marT="46900" marB="469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solidFill>
                      <a:srgbClr val="F7F7F7"/>
                    </a:solidFill>
                  </a:tcPr>
                </a:tc>
                <a:extLst>
                  <a:ext uri="{0D108BD9-81ED-4DB2-BD59-A6C34878D82A}">
                    <a16:rowId xmlns:a16="http://schemas.microsoft.com/office/drawing/2014/main" val="10001"/>
                  </a:ext>
                </a:extLst>
              </a:tr>
              <a:tr h="1985100">
                <a:tc>
                  <a:txBody>
                    <a:bodyPr/>
                    <a:lstStyle/>
                    <a:p>
                      <a:pPr marL="0" marR="0" lvl="0" indent="0" algn="l" rtl="0">
                        <a:spcBef>
                          <a:spcPts val="0"/>
                        </a:spcBef>
                        <a:spcAft>
                          <a:spcPts val="0"/>
                        </a:spcAft>
                        <a:buNone/>
                      </a:pPr>
                      <a:r>
                        <a:rPr lang="en-US" sz="1800" b="1" u="none" strike="noStrike">
                          <a:solidFill>
                            <a:srgbClr val="900B09"/>
                          </a:solidFill>
                        </a:rPr>
                        <a:t>Call by reference</a:t>
                      </a:r>
                      <a:endParaRPr sz="1800" b="1"/>
                    </a:p>
                  </a:txBody>
                  <a:tcPr marL="46900" marR="46900" marT="46900" marB="469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solidFill>
                      <a:srgbClr val="F7F7F7"/>
                    </a:solidFill>
                  </a:tcPr>
                </a:tc>
                <a:tc>
                  <a:txBody>
                    <a:bodyPr/>
                    <a:lstStyle/>
                    <a:p>
                      <a:pPr marL="0" marR="0" lvl="0" indent="0" algn="l" rtl="0">
                        <a:spcBef>
                          <a:spcPts val="0"/>
                        </a:spcBef>
                        <a:spcAft>
                          <a:spcPts val="0"/>
                        </a:spcAft>
                        <a:buNone/>
                      </a:pPr>
                      <a:r>
                        <a:rPr lang="en-US" sz="1800"/>
                        <a:t>This method copies the address of an argument into the formal parameter. Inside the function, the address is used to access the actual argument used in the call. This means that changes made to the parameter affect the argument.</a:t>
                      </a:r>
                      <a:endParaRPr/>
                    </a:p>
                  </a:txBody>
                  <a:tcPr marL="46900" marR="46900" marT="46900" marB="46900">
                    <a:lnL w="9525" cap="flat" cmpd="sng">
                      <a:solidFill>
                        <a:srgbClr val="D6D6D6"/>
                      </a:solidFill>
                      <a:prstDash val="solid"/>
                      <a:round/>
                      <a:headEnd type="none" w="sm" len="sm"/>
                      <a:tailEnd type="none" w="sm" len="sm"/>
                    </a:lnL>
                    <a:lnR w="9525" cap="flat" cmpd="sng">
                      <a:solidFill>
                        <a:srgbClr val="D6D6D6"/>
                      </a:solidFill>
                      <a:prstDash val="solid"/>
                      <a:round/>
                      <a:headEnd type="none" w="sm" len="sm"/>
                      <a:tailEnd type="none" w="sm" len="sm"/>
                    </a:lnR>
                    <a:lnT w="9525" cap="flat" cmpd="sng">
                      <a:solidFill>
                        <a:srgbClr val="D6D6D6"/>
                      </a:solidFill>
                      <a:prstDash val="solid"/>
                      <a:round/>
                      <a:headEnd type="none" w="sm" len="sm"/>
                      <a:tailEnd type="none" w="sm" len="sm"/>
                    </a:lnT>
                    <a:lnB w="9525" cap="flat" cmpd="sng">
                      <a:solidFill>
                        <a:srgbClr val="D6D6D6"/>
                      </a:solidFill>
                      <a:prstDash val="solid"/>
                      <a:round/>
                      <a:headEnd type="none" w="sm" len="sm"/>
                      <a:tailEnd type="none" w="sm" len="sm"/>
                    </a:lnB>
                    <a:solidFill>
                      <a:srgbClr val="F7F7F7"/>
                    </a:solidFill>
                  </a:tcPr>
                </a:tc>
                <a:extLst>
                  <a:ext uri="{0D108BD9-81ED-4DB2-BD59-A6C34878D82A}">
                    <a16:rowId xmlns:a16="http://schemas.microsoft.com/office/drawing/2014/main" val="10002"/>
                  </a:ext>
                </a:extLst>
              </a:tr>
            </a:tbl>
          </a:graphicData>
        </a:graphic>
      </p:graphicFrame>
      <p:sp>
        <p:nvSpPr>
          <p:cNvPr id="247" name="Google Shape;247;p17"/>
          <p:cNvSpPr/>
          <p:nvPr/>
        </p:nvSpPr>
        <p:spPr>
          <a:xfrm>
            <a:off x="381000" y="1312980"/>
            <a:ext cx="8305800"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Century Schoolbook"/>
                <a:ea typeface="Century Schoolbook"/>
                <a:cs typeface="Century Schoolbook"/>
                <a:sym typeface="Century Schoolbook"/>
              </a:rPr>
              <a:t>While calling a function, there are two ways that arguments can be passed to a function: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title"/>
          </p:nvPr>
        </p:nvSpPr>
        <p:spPr>
          <a:xfrm>
            <a:off x="457200" y="274638"/>
            <a:ext cx="7467600" cy="6397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call by value</a:t>
            </a:r>
            <a:endParaRPr/>
          </a:p>
        </p:txBody>
      </p:sp>
      <p:sp>
        <p:nvSpPr>
          <p:cNvPr id="253" name="Google Shape;253;p18"/>
          <p:cNvSpPr txBox="1">
            <a:spLocks noGrp="1"/>
          </p:cNvSpPr>
          <p:nvPr>
            <p:ph type="body" idx="1"/>
          </p:nvPr>
        </p:nvSpPr>
        <p:spPr>
          <a:xfrm>
            <a:off x="304800" y="1371600"/>
            <a:ext cx="8382000" cy="5102352"/>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a:t>The </a:t>
            </a:r>
            <a:r>
              <a:rPr lang="en-US" b="1"/>
              <a:t>call by value</a:t>
            </a:r>
            <a:r>
              <a:rPr lang="en-US"/>
              <a:t> method of passing arguments to a function copies the actual value of an argument into the formal parameter of the function. </a:t>
            </a:r>
            <a:endParaRPr/>
          </a:p>
          <a:p>
            <a:pPr marL="274320" lvl="0" indent="-274320" algn="just" rtl="0">
              <a:spcBef>
                <a:spcPts val="600"/>
              </a:spcBef>
              <a:spcAft>
                <a:spcPts val="0"/>
              </a:spcAft>
              <a:buSzPts val="1680"/>
              <a:buChar char="🞆"/>
            </a:pPr>
            <a:r>
              <a:rPr lang="en-US" dirty="0"/>
              <a:t>In this case, changes made to the parameter inside the function have no effect on the argument.</a:t>
            </a:r>
            <a:endParaRPr dirty="0"/>
          </a:p>
          <a:p>
            <a:pPr marL="274320" lvl="0" indent="-274320" algn="just" rtl="0">
              <a:spcBef>
                <a:spcPts val="600"/>
              </a:spcBef>
              <a:spcAft>
                <a:spcPts val="0"/>
              </a:spcAft>
              <a:buSzPts val="1680"/>
              <a:buChar char="🞆"/>
            </a:pPr>
            <a:r>
              <a:rPr lang="en-US" dirty="0"/>
              <a:t>By default, C programming language uses </a:t>
            </a:r>
            <a:r>
              <a:rPr lang="en-US" i="1" dirty="0"/>
              <a:t>call by value</a:t>
            </a:r>
            <a:r>
              <a:rPr lang="en-US" dirty="0"/>
              <a:t> method to pass arguments. In general, this means that code within a function cannot alter the arguments used to call the function. Consider the function </a:t>
            </a:r>
            <a:r>
              <a:rPr lang="en-US" b="1" dirty="0"/>
              <a:t>swap()</a:t>
            </a:r>
            <a:r>
              <a:rPr lang="en-US" dirty="0"/>
              <a:t> definition as follows.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457200" y="203202"/>
            <a:ext cx="8153400" cy="617808"/>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call by value</a:t>
            </a:r>
            <a:endParaRPr/>
          </a:p>
        </p:txBody>
      </p:sp>
      <p:sp>
        <p:nvSpPr>
          <p:cNvPr id="259" name="Google Shape;259;p19"/>
          <p:cNvSpPr txBox="1">
            <a:spLocks noGrp="1"/>
          </p:cNvSpPr>
          <p:nvPr>
            <p:ph type="body" idx="1"/>
          </p:nvPr>
        </p:nvSpPr>
        <p:spPr>
          <a:xfrm>
            <a:off x="457200" y="1089801"/>
            <a:ext cx="7848600" cy="838200"/>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a:t>Consider the function </a:t>
            </a:r>
            <a:r>
              <a:rPr lang="en-US" b="1"/>
              <a:t>swap()</a:t>
            </a:r>
            <a:r>
              <a:rPr lang="en-US"/>
              <a:t> definition as follows.</a:t>
            </a:r>
            <a:endParaRPr/>
          </a:p>
        </p:txBody>
      </p:sp>
      <p:pic>
        <p:nvPicPr>
          <p:cNvPr id="260" name="Google Shape;260;p19"/>
          <p:cNvPicPr preferRelativeResize="0"/>
          <p:nvPr/>
        </p:nvPicPr>
        <p:blipFill rotWithShape="1">
          <a:blip r:embed="rId3">
            <a:alphaModFix/>
          </a:blip>
          <a:srcRect/>
          <a:stretch/>
        </p:blipFill>
        <p:spPr>
          <a:xfrm>
            <a:off x="914400" y="1981200"/>
            <a:ext cx="6877594" cy="2971800"/>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457200" y="164360"/>
            <a:ext cx="8153400" cy="655638"/>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Outline</a:t>
            </a:r>
            <a:endParaRPr/>
          </a:p>
        </p:txBody>
      </p:sp>
      <p:sp>
        <p:nvSpPr>
          <p:cNvPr id="143" name="Google Shape;143;p2"/>
          <p:cNvSpPr txBox="1">
            <a:spLocks noGrp="1"/>
          </p:cNvSpPr>
          <p:nvPr>
            <p:ph type="body" idx="1"/>
          </p:nvPr>
        </p:nvSpPr>
        <p:spPr>
          <a:xfrm>
            <a:off x="304800" y="905438"/>
            <a:ext cx="8305800" cy="5723961"/>
          </a:xfrm>
          <a:prstGeom prst="rect">
            <a:avLst/>
          </a:prstGeom>
          <a:noFill/>
          <a:ln>
            <a:noFill/>
          </a:ln>
        </p:spPr>
        <p:txBody>
          <a:bodyPr spcFirstLastPara="1" wrap="square" lIns="91425" tIns="45700" rIns="91425" bIns="45700" anchor="t" anchorCtr="0">
            <a:normAutofit fontScale="92500" lnSpcReduction="20000"/>
          </a:bodyPr>
          <a:lstStyle/>
          <a:p>
            <a:pPr marL="342900" indent="-342900">
              <a:spcBef>
                <a:spcPts val="0"/>
              </a:spcBef>
              <a:buSzPct val="70000"/>
              <a:buFont typeface="Wingdings" panose="05000000000000000000" pitchFamily="2" charset="2"/>
              <a:buChar char="q"/>
            </a:pPr>
            <a:r>
              <a:rPr lang="en-US" dirty="0"/>
              <a:t>What is C function?</a:t>
            </a:r>
            <a:endParaRPr dirty="0"/>
          </a:p>
          <a:p>
            <a:pPr marL="342900" lvl="0" indent="-342900" algn="l" rtl="0">
              <a:spcBef>
                <a:spcPts val="600"/>
              </a:spcBef>
              <a:spcAft>
                <a:spcPts val="0"/>
              </a:spcAft>
              <a:buSzPct val="70000"/>
              <a:buFont typeface="Wingdings" panose="05000000000000000000" pitchFamily="2" charset="2"/>
              <a:buChar char="q"/>
            </a:pPr>
            <a:r>
              <a:rPr lang="en-US" dirty="0"/>
              <a:t>Uses of C functions</a:t>
            </a:r>
            <a:endParaRPr dirty="0"/>
          </a:p>
          <a:p>
            <a:pPr marL="342900" lvl="0" indent="-342900" algn="l" rtl="0">
              <a:spcBef>
                <a:spcPts val="600"/>
              </a:spcBef>
              <a:spcAft>
                <a:spcPts val="0"/>
              </a:spcAft>
              <a:buSzPct val="70000"/>
              <a:buFont typeface="Wingdings" panose="05000000000000000000" pitchFamily="2" charset="2"/>
              <a:buChar char="q"/>
            </a:pPr>
            <a:r>
              <a:rPr lang="en-US" dirty="0"/>
              <a:t>C function declaration, function call and definition with example program</a:t>
            </a:r>
            <a:endParaRPr dirty="0"/>
          </a:p>
          <a:p>
            <a:pPr marL="342900" lvl="0" indent="-342900" algn="l" rtl="0">
              <a:spcBef>
                <a:spcPts val="600"/>
              </a:spcBef>
              <a:spcAft>
                <a:spcPts val="0"/>
              </a:spcAft>
              <a:buSzPct val="70000"/>
              <a:buFont typeface="Wingdings" panose="05000000000000000000" pitchFamily="2" charset="2"/>
              <a:buChar char="q"/>
            </a:pPr>
            <a:r>
              <a:rPr lang="en-US" dirty="0"/>
              <a:t>How to call C functions in a program? </a:t>
            </a:r>
            <a:endParaRPr dirty="0"/>
          </a:p>
          <a:p>
            <a:pPr marL="708660" lvl="1" indent="-342900" algn="l" rtl="0">
              <a:spcBef>
                <a:spcPts val="357"/>
              </a:spcBef>
              <a:spcAft>
                <a:spcPts val="0"/>
              </a:spcAft>
              <a:buSzPct val="79999"/>
              <a:buFont typeface="Wingdings" panose="05000000000000000000" pitchFamily="2" charset="2"/>
              <a:buChar char="q"/>
            </a:pPr>
            <a:r>
              <a:rPr lang="en-US" dirty="0"/>
              <a:t>Call by value</a:t>
            </a:r>
            <a:endParaRPr dirty="0"/>
          </a:p>
          <a:p>
            <a:pPr marL="708660" lvl="1" indent="-342900" algn="l" rtl="0">
              <a:spcBef>
                <a:spcPts val="357"/>
              </a:spcBef>
              <a:spcAft>
                <a:spcPts val="0"/>
              </a:spcAft>
              <a:buSzPct val="79999"/>
              <a:buFont typeface="Wingdings" panose="05000000000000000000" pitchFamily="2" charset="2"/>
              <a:buChar char="q"/>
            </a:pPr>
            <a:r>
              <a:rPr lang="en-US" dirty="0"/>
              <a:t>Call by reference</a:t>
            </a:r>
            <a:endParaRPr dirty="0"/>
          </a:p>
          <a:p>
            <a:pPr marL="342900" lvl="0" indent="-342900" algn="l" rtl="0">
              <a:spcBef>
                <a:spcPts val="600"/>
              </a:spcBef>
              <a:spcAft>
                <a:spcPts val="0"/>
              </a:spcAft>
              <a:buSzPct val="70000"/>
              <a:buFont typeface="Wingdings" panose="05000000000000000000" pitchFamily="2" charset="2"/>
              <a:buChar char="q"/>
            </a:pPr>
            <a:r>
              <a:rPr lang="en-US" dirty="0"/>
              <a:t>C function arguments and return values </a:t>
            </a:r>
            <a:endParaRPr dirty="0"/>
          </a:p>
          <a:p>
            <a:pPr marL="708660" lvl="1" indent="-342900" algn="l" rtl="0">
              <a:spcBef>
                <a:spcPts val="357"/>
              </a:spcBef>
              <a:spcAft>
                <a:spcPts val="0"/>
              </a:spcAft>
              <a:buSzPct val="79999"/>
              <a:buFont typeface="Arial" panose="020B0604020202020204" pitchFamily="34" charset="0"/>
              <a:buChar char="•"/>
            </a:pPr>
            <a:r>
              <a:rPr lang="en-US" dirty="0"/>
              <a:t>C function with arguments and with return value</a:t>
            </a:r>
            <a:endParaRPr dirty="0"/>
          </a:p>
          <a:p>
            <a:pPr marL="708660" lvl="1" indent="-342900" algn="l" rtl="0">
              <a:spcBef>
                <a:spcPts val="357"/>
              </a:spcBef>
              <a:spcAft>
                <a:spcPts val="0"/>
              </a:spcAft>
              <a:buSzPct val="79999"/>
              <a:buFont typeface="Arial" panose="020B0604020202020204" pitchFamily="34" charset="0"/>
              <a:buChar char="•"/>
            </a:pPr>
            <a:r>
              <a:rPr lang="en-US" dirty="0"/>
              <a:t>C function with arguments and without return value</a:t>
            </a:r>
            <a:endParaRPr dirty="0"/>
          </a:p>
          <a:p>
            <a:pPr marL="708660" lvl="1" indent="-342900" algn="l" rtl="0">
              <a:spcBef>
                <a:spcPts val="357"/>
              </a:spcBef>
              <a:spcAft>
                <a:spcPts val="0"/>
              </a:spcAft>
              <a:buSzPct val="79999"/>
              <a:buFont typeface="Arial" panose="020B0604020202020204" pitchFamily="34" charset="0"/>
              <a:buChar char="•"/>
            </a:pPr>
            <a:r>
              <a:rPr lang="en-US" dirty="0"/>
              <a:t>C function without arguments and without return value</a:t>
            </a:r>
            <a:endParaRPr dirty="0"/>
          </a:p>
          <a:p>
            <a:pPr marL="708660" lvl="1" indent="-342900" algn="l" rtl="0">
              <a:spcBef>
                <a:spcPts val="357"/>
              </a:spcBef>
              <a:spcAft>
                <a:spcPts val="0"/>
              </a:spcAft>
              <a:buSzPct val="79999"/>
              <a:buFont typeface="Arial" panose="020B0604020202020204" pitchFamily="34" charset="0"/>
              <a:buChar char="•"/>
            </a:pPr>
            <a:r>
              <a:rPr lang="en-US" dirty="0"/>
              <a:t>C function without arguments and with return value</a:t>
            </a:r>
            <a:endParaRPr dirty="0"/>
          </a:p>
          <a:p>
            <a:pPr marL="342900" lvl="0" indent="-342900" algn="l" rtl="0">
              <a:spcBef>
                <a:spcPts val="600"/>
              </a:spcBef>
              <a:spcAft>
                <a:spcPts val="0"/>
              </a:spcAft>
              <a:buSzPct val="70000"/>
              <a:buFont typeface="Wingdings" panose="05000000000000000000" pitchFamily="2" charset="2"/>
              <a:buChar char="q"/>
            </a:pPr>
            <a:r>
              <a:rPr lang="en-US" dirty="0"/>
              <a:t>Types of C functions </a:t>
            </a:r>
            <a:endParaRPr dirty="0"/>
          </a:p>
          <a:p>
            <a:pPr marL="708660" lvl="1" indent="-342900" algn="l" rtl="0">
              <a:spcBef>
                <a:spcPts val="357"/>
              </a:spcBef>
              <a:spcAft>
                <a:spcPts val="0"/>
              </a:spcAft>
              <a:buSzPct val="79999"/>
              <a:buFont typeface="Arial" panose="020B0604020202020204" pitchFamily="34" charset="0"/>
              <a:buChar char="•"/>
            </a:pPr>
            <a:r>
              <a:rPr lang="en-US" dirty="0"/>
              <a:t>Library functions in C</a:t>
            </a:r>
            <a:endParaRPr dirty="0"/>
          </a:p>
          <a:p>
            <a:pPr marL="708660" lvl="1" indent="-342900" algn="l" rtl="0">
              <a:spcBef>
                <a:spcPts val="357"/>
              </a:spcBef>
              <a:spcAft>
                <a:spcPts val="0"/>
              </a:spcAft>
              <a:buSzPct val="79999"/>
              <a:buFont typeface="Arial" panose="020B0604020202020204" pitchFamily="34" charset="0"/>
              <a:buChar char="•"/>
            </a:pPr>
            <a:r>
              <a:rPr lang="en-US" dirty="0"/>
              <a:t>User defined functions in C </a:t>
            </a:r>
          </a:p>
          <a:p>
            <a:pPr marL="708660" lvl="1" indent="-342900" algn="l" rtl="0">
              <a:spcBef>
                <a:spcPts val="357"/>
              </a:spcBef>
              <a:spcAft>
                <a:spcPts val="0"/>
              </a:spcAft>
              <a:buSzPct val="79999"/>
              <a:buFont typeface="Arial" panose="020B0604020202020204" pitchFamily="34" charset="0"/>
              <a:buChar char="•"/>
            </a:pPr>
            <a:r>
              <a:rPr lang="en-US" dirty="0"/>
              <a:t>Creating/Adding user defined function in C library</a:t>
            </a:r>
            <a:endParaRPr dirty="0"/>
          </a:p>
          <a:p>
            <a:pPr marL="342900" lvl="0" indent="-342900" algn="l" rtl="0">
              <a:spcBef>
                <a:spcPts val="600"/>
              </a:spcBef>
              <a:spcAft>
                <a:spcPts val="0"/>
              </a:spcAft>
              <a:buSzPct val="70000"/>
              <a:buFont typeface="Wingdings" panose="05000000000000000000" pitchFamily="2" charset="2"/>
              <a:buChar char="q"/>
            </a:pPr>
            <a:r>
              <a:rPr lang="en-US" dirty="0"/>
              <a:t>Command line arguments in C</a:t>
            </a:r>
            <a:endParaRPr dirty="0"/>
          </a:p>
          <a:p>
            <a:pPr marL="342900" lvl="0" indent="-342900" algn="l" rtl="0">
              <a:spcBef>
                <a:spcPts val="600"/>
              </a:spcBef>
              <a:spcAft>
                <a:spcPts val="0"/>
              </a:spcAft>
              <a:buSzPct val="70000"/>
              <a:buFont typeface="Wingdings" panose="05000000000000000000" pitchFamily="2" charset="2"/>
              <a:buChar char="q"/>
            </a:pPr>
            <a:r>
              <a:rPr lang="en-US" dirty="0"/>
              <a:t>Variable length arguments in C</a:t>
            </a:r>
            <a:endParaRPr dirty="0"/>
          </a:p>
          <a:p>
            <a:pPr marL="274320" lvl="0" indent="-183642" algn="l" rtl="0">
              <a:spcBef>
                <a:spcPts val="600"/>
              </a:spcBef>
              <a:spcAft>
                <a:spcPts val="0"/>
              </a:spcAft>
              <a:buSzPct val="7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a:spLocks noGrp="1"/>
          </p:cNvSpPr>
          <p:nvPr>
            <p:ph type="title"/>
          </p:nvPr>
        </p:nvSpPr>
        <p:spPr>
          <a:xfrm>
            <a:off x="696356" y="24718"/>
            <a:ext cx="7467600" cy="508682"/>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2"/>
              </a:buClr>
              <a:buSzPct val="100000"/>
              <a:buFont typeface="Century Schoolbook"/>
              <a:buNone/>
            </a:pPr>
            <a:r>
              <a:rPr lang="en-US"/>
              <a:t>call by value</a:t>
            </a:r>
            <a:endParaRPr/>
          </a:p>
        </p:txBody>
      </p:sp>
      <p:sp>
        <p:nvSpPr>
          <p:cNvPr id="266" name="Google Shape;266;p20"/>
          <p:cNvSpPr txBox="1">
            <a:spLocks noGrp="1"/>
          </p:cNvSpPr>
          <p:nvPr>
            <p:ph type="body" idx="1"/>
          </p:nvPr>
        </p:nvSpPr>
        <p:spPr>
          <a:xfrm>
            <a:off x="58726" y="500054"/>
            <a:ext cx="8856674" cy="6858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400"/>
              <a:buChar char="🞆"/>
            </a:pPr>
            <a:r>
              <a:rPr lang="en-US" sz="2000"/>
              <a:t>Now, let us call the function </a:t>
            </a:r>
            <a:r>
              <a:rPr lang="en-US" sz="2000" b="1"/>
              <a:t>swap()</a:t>
            </a:r>
            <a:r>
              <a:rPr lang="en-US" sz="2000"/>
              <a:t> by passing actual values as in the following example:</a:t>
            </a:r>
            <a:endParaRPr sz="2000"/>
          </a:p>
        </p:txBody>
      </p:sp>
      <p:pic>
        <p:nvPicPr>
          <p:cNvPr id="267" name="Google Shape;267;p20"/>
          <p:cNvPicPr preferRelativeResize="0"/>
          <p:nvPr/>
        </p:nvPicPr>
        <p:blipFill rotWithShape="1">
          <a:blip r:embed="rId3">
            <a:alphaModFix/>
          </a:blip>
          <a:srcRect/>
          <a:stretch/>
        </p:blipFill>
        <p:spPr>
          <a:xfrm>
            <a:off x="5289500" y="2057400"/>
            <a:ext cx="3244900" cy="991498"/>
          </a:xfrm>
          <a:prstGeom prst="rect">
            <a:avLst/>
          </a:prstGeom>
          <a:noFill/>
          <a:ln w="9525" cap="flat" cmpd="sng">
            <a:solidFill>
              <a:schemeClr val="accent1"/>
            </a:solidFill>
            <a:prstDash val="solid"/>
            <a:miter lim="800000"/>
            <a:headEnd type="none" w="sm" len="sm"/>
            <a:tailEnd type="none" w="sm" len="sm"/>
          </a:ln>
        </p:spPr>
      </p:pic>
      <p:sp>
        <p:nvSpPr>
          <p:cNvPr id="268" name="Google Shape;268;p20"/>
          <p:cNvSpPr txBox="1"/>
          <p:nvPr/>
        </p:nvSpPr>
        <p:spPr>
          <a:xfrm>
            <a:off x="5281575" y="1518270"/>
            <a:ext cx="1600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Output:</a:t>
            </a:r>
            <a:endParaRPr sz="1800">
              <a:solidFill>
                <a:schemeClr val="dk1"/>
              </a:solidFill>
              <a:latin typeface="Century Schoolbook"/>
              <a:ea typeface="Century Schoolbook"/>
              <a:cs typeface="Century Schoolbook"/>
              <a:sym typeface="Century Schoolbook"/>
            </a:endParaRPr>
          </a:p>
        </p:txBody>
      </p:sp>
      <p:sp>
        <p:nvSpPr>
          <p:cNvPr id="269" name="Google Shape;269;p20"/>
          <p:cNvSpPr/>
          <p:nvPr/>
        </p:nvSpPr>
        <p:spPr>
          <a:xfrm>
            <a:off x="5181600" y="3276600"/>
            <a:ext cx="3524042"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entury Schoolbook"/>
                <a:ea typeface="Century Schoolbook"/>
                <a:cs typeface="Century Schoolbook"/>
                <a:sym typeface="Century Schoolbook"/>
              </a:rPr>
              <a:t>The output shows that there is no change in the values though they had been changed inside the function.</a:t>
            </a:r>
            <a:endParaRPr sz="1800">
              <a:solidFill>
                <a:schemeClr val="dk1"/>
              </a:solidFill>
              <a:latin typeface="Century Schoolbook"/>
              <a:ea typeface="Century Schoolbook"/>
              <a:cs typeface="Century Schoolbook"/>
              <a:sym typeface="Century Schoolbook"/>
            </a:endParaRPr>
          </a:p>
        </p:txBody>
      </p:sp>
      <p:pic>
        <p:nvPicPr>
          <p:cNvPr id="270" name="Google Shape;270;p20"/>
          <p:cNvPicPr preferRelativeResize="0"/>
          <p:nvPr/>
        </p:nvPicPr>
        <p:blipFill rotWithShape="1">
          <a:blip r:embed="rId4">
            <a:alphaModFix/>
          </a:blip>
          <a:srcRect/>
          <a:stretch/>
        </p:blipFill>
        <p:spPr>
          <a:xfrm>
            <a:off x="381000" y="1295400"/>
            <a:ext cx="4555958" cy="5410200"/>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1"/>
          <p:cNvSpPr txBox="1">
            <a:spLocks noGrp="1"/>
          </p:cNvSpPr>
          <p:nvPr>
            <p:ph type="title"/>
          </p:nvPr>
        </p:nvSpPr>
        <p:spPr>
          <a:xfrm>
            <a:off x="457200" y="471590"/>
            <a:ext cx="8077200" cy="5635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Call by Reference</a:t>
            </a:r>
            <a:endParaRPr/>
          </a:p>
        </p:txBody>
      </p:sp>
      <p:sp>
        <p:nvSpPr>
          <p:cNvPr id="276" name="Google Shape;276;p21"/>
          <p:cNvSpPr txBox="1">
            <a:spLocks noGrp="1"/>
          </p:cNvSpPr>
          <p:nvPr>
            <p:ph type="body" idx="1"/>
          </p:nvPr>
        </p:nvSpPr>
        <p:spPr>
          <a:xfrm>
            <a:off x="372792" y="1542764"/>
            <a:ext cx="8237808" cy="5010436"/>
          </a:xfrm>
          <a:prstGeom prst="rect">
            <a:avLst/>
          </a:prstGeom>
          <a:noFill/>
          <a:ln>
            <a:noFill/>
          </a:ln>
        </p:spPr>
        <p:txBody>
          <a:bodyPr spcFirstLastPara="1" wrap="square" lIns="91425" tIns="45700" rIns="91425" bIns="45700" anchor="t" anchorCtr="0">
            <a:normAutofit/>
          </a:bodyPr>
          <a:lstStyle/>
          <a:p>
            <a:pPr marL="274320" lvl="0" indent="-274320" algn="just" rtl="0">
              <a:spcBef>
                <a:spcPts val="0"/>
              </a:spcBef>
              <a:spcAft>
                <a:spcPts val="0"/>
              </a:spcAft>
              <a:buSzPts val="1680"/>
              <a:buChar char="🞆"/>
            </a:pPr>
            <a:r>
              <a:rPr lang="en-US"/>
              <a:t>The </a:t>
            </a:r>
            <a:r>
              <a:rPr lang="en-US" b="1"/>
              <a:t>call by reference</a:t>
            </a:r>
            <a:r>
              <a:rPr lang="en-US"/>
              <a:t> method of passing arguments to a function copies the address of an argument into the </a:t>
            </a:r>
            <a:r>
              <a:rPr lang="en-US" i="1"/>
              <a:t>formal parameter</a:t>
            </a:r>
            <a:r>
              <a:rPr lang="en-US"/>
              <a:t>. </a:t>
            </a:r>
            <a:endParaRPr/>
          </a:p>
          <a:p>
            <a:pPr marL="274320" lvl="0" indent="-274320" algn="just" rtl="0">
              <a:spcBef>
                <a:spcPts val="600"/>
              </a:spcBef>
              <a:spcAft>
                <a:spcPts val="0"/>
              </a:spcAft>
              <a:buSzPts val="1680"/>
              <a:buChar char="🞆"/>
            </a:pPr>
            <a:r>
              <a:rPr lang="en-US"/>
              <a:t>Inside the function, the address is used to access the actual argument used in the call. This means that changes made to the parameter affect the passed argument.</a:t>
            </a:r>
            <a:endParaRPr/>
          </a:p>
          <a:p>
            <a:pPr marL="274320" lvl="0" indent="-274320" algn="just" rtl="0">
              <a:spcBef>
                <a:spcPts val="600"/>
              </a:spcBef>
              <a:spcAft>
                <a:spcPts val="0"/>
              </a:spcAft>
              <a:buSzPts val="1680"/>
              <a:buChar char="🞆"/>
            </a:pPr>
            <a:r>
              <a:rPr lang="en-US"/>
              <a:t>To pass the value by call by reference, argument pointers are passed to the functions.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Function call by reference</a:t>
            </a:r>
            <a:endParaRPr/>
          </a:p>
        </p:txBody>
      </p:sp>
      <p:sp>
        <p:nvSpPr>
          <p:cNvPr id="282" name="Google Shape;282;p22"/>
          <p:cNvSpPr txBox="1">
            <a:spLocks noGrp="1"/>
          </p:cNvSpPr>
          <p:nvPr>
            <p:ph type="body" idx="1"/>
          </p:nvPr>
        </p:nvSpPr>
        <p:spPr>
          <a:xfrm>
            <a:off x="228600" y="1072660"/>
            <a:ext cx="8534400" cy="198120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just" rtl="0">
              <a:spcBef>
                <a:spcPts val="0"/>
              </a:spcBef>
              <a:spcAft>
                <a:spcPts val="0"/>
              </a:spcAft>
              <a:buSzPct val="70000"/>
              <a:buChar char="🞆"/>
            </a:pPr>
            <a:r>
              <a:rPr lang="en-US"/>
              <a:t>To pass the value by reference, argument pointers are passed to the functions just like any other value. </a:t>
            </a:r>
            <a:endParaRPr/>
          </a:p>
          <a:p>
            <a:pPr marL="274320" lvl="0" indent="-274320" algn="just" rtl="0">
              <a:spcBef>
                <a:spcPts val="600"/>
              </a:spcBef>
              <a:spcAft>
                <a:spcPts val="0"/>
              </a:spcAft>
              <a:buSzPct val="70000"/>
              <a:buChar char="🞆"/>
            </a:pPr>
            <a:r>
              <a:rPr lang="en-US"/>
              <a:t>So accordingly you need to declare the function parameters as pointer types as in the following function </a:t>
            </a:r>
            <a:r>
              <a:rPr lang="en-US" b="1"/>
              <a:t>swap()</a:t>
            </a:r>
            <a:r>
              <a:rPr lang="en-US"/>
              <a:t>, which exchanges the values of the two integer variables pointed to by its arguments.</a:t>
            </a:r>
            <a:endParaRPr/>
          </a:p>
        </p:txBody>
      </p:sp>
      <p:pic>
        <p:nvPicPr>
          <p:cNvPr id="283" name="Google Shape;283;p22"/>
          <p:cNvPicPr preferRelativeResize="0"/>
          <p:nvPr/>
        </p:nvPicPr>
        <p:blipFill rotWithShape="1">
          <a:blip r:embed="rId3">
            <a:alphaModFix/>
          </a:blip>
          <a:srcRect/>
          <a:stretch/>
        </p:blipFill>
        <p:spPr>
          <a:xfrm>
            <a:off x="889191" y="3200400"/>
            <a:ext cx="7188009" cy="2941555"/>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3"/>
          <p:cNvSpPr txBox="1">
            <a:spLocks noGrp="1"/>
          </p:cNvSpPr>
          <p:nvPr>
            <p:ph type="title"/>
          </p:nvPr>
        </p:nvSpPr>
        <p:spPr>
          <a:xfrm>
            <a:off x="696356" y="28848"/>
            <a:ext cx="7467600" cy="428352"/>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2"/>
              </a:buClr>
              <a:buSzPct val="100000"/>
              <a:buFont typeface="Century Schoolbook"/>
              <a:buNone/>
            </a:pPr>
            <a:r>
              <a:rPr lang="en-US"/>
              <a:t>call by reference</a:t>
            </a:r>
            <a:endParaRPr/>
          </a:p>
        </p:txBody>
      </p:sp>
      <p:sp>
        <p:nvSpPr>
          <p:cNvPr id="289" name="Google Shape;289;p23"/>
          <p:cNvSpPr txBox="1">
            <a:spLocks noGrp="1"/>
          </p:cNvSpPr>
          <p:nvPr>
            <p:ph type="body" idx="1"/>
          </p:nvPr>
        </p:nvSpPr>
        <p:spPr>
          <a:xfrm>
            <a:off x="51085" y="352350"/>
            <a:ext cx="8686800" cy="55059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84000"/>
              <a:buChar char="🞆"/>
            </a:pPr>
            <a:r>
              <a:rPr lang="en-US"/>
              <a:t> </a:t>
            </a:r>
            <a:r>
              <a:rPr lang="en-US" sz="2000"/>
              <a:t>Let us call the function </a:t>
            </a:r>
            <a:r>
              <a:rPr lang="en-US" sz="2000" b="1"/>
              <a:t>swap()</a:t>
            </a:r>
            <a:r>
              <a:rPr lang="en-US" sz="2000"/>
              <a:t> by passing values by reference as in the following example: </a:t>
            </a:r>
            <a:endParaRPr sz="2000"/>
          </a:p>
        </p:txBody>
      </p:sp>
      <p:pic>
        <p:nvPicPr>
          <p:cNvPr id="290" name="Google Shape;290;p23"/>
          <p:cNvPicPr preferRelativeResize="0"/>
          <p:nvPr/>
        </p:nvPicPr>
        <p:blipFill rotWithShape="1">
          <a:blip r:embed="rId3">
            <a:alphaModFix/>
          </a:blip>
          <a:srcRect/>
          <a:stretch/>
        </p:blipFill>
        <p:spPr>
          <a:xfrm>
            <a:off x="5910608" y="2590800"/>
            <a:ext cx="2997540" cy="970632"/>
          </a:xfrm>
          <a:prstGeom prst="rect">
            <a:avLst/>
          </a:prstGeom>
          <a:noFill/>
          <a:ln w="9525" cap="flat" cmpd="sng">
            <a:solidFill>
              <a:schemeClr val="accent1"/>
            </a:solidFill>
            <a:prstDash val="solid"/>
            <a:miter lim="800000"/>
            <a:headEnd type="none" w="sm" len="sm"/>
            <a:tailEnd type="none" w="sm" len="sm"/>
          </a:ln>
        </p:spPr>
      </p:pic>
      <p:sp>
        <p:nvSpPr>
          <p:cNvPr id="291" name="Google Shape;291;p23"/>
          <p:cNvSpPr/>
          <p:nvPr/>
        </p:nvSpPr>
        <p:spPr>
          <a:xfrm>
            <a:off x="5867401" y="4038600"/>
            <a:ext cx="2890412"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entury Schoolbook"/>
                <a:ea typeface="Century Schoolbook"/>
                <a:cs typeface="Century Schoolbook"/>
                <a:sym typeface="Century Schoolbook"/>
              </a:rPr>
              <a:t>Which shows that the change has reflected outside of the function as well unlike call by value where changes does not reflect outside of the function.</a:t>
            </a:r>
            <a:endParaRPr sz="1800">
              <a:solidFill>
                <a:schemeClr val="dk1"/>
              </a:solidFill>
              <a:latin typeface="Century Schoolbook"/>
              <a:ea typeface="Century Schoolbook"/>
              <a:cs typeface="Century Schoolbook"/>
              <a:sym typeface="Century Schoolbook"/>
            </a:endParaRPr>
          </a:p>
        </p:txBody>
      </p:sp>
      <p:sp>
        <p:nvSpPr>
          <p:cNvPr id="292" name="Google Shape;292;p23"/>
          <p:cNvSpPr txBox="1"/>
          <p:nvPr/>
        </p:nvSpPr>
        <p:spPr>
          <a:xfrm>
            <a:off x="5832425" y="2107890"/>
            <a:ext cx="1295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Output:</a:t>
            </a:r>
            <a:endParaRPr sz="1800">
              <a:solidFill>
                <a:schemeClr val="dk1"/>
              </a:solidFill>
              <a:latin typeface="Century Schoolbook"/>
              <a:ea typeface="Century Schoolbook"/>
              <a:cs typeface="Century Schoolbook"/>
              <a:sym typeface="Century Schoolbook"/>
            </a:endParaRPr>
          </a:p>
        </p:txBody>
      </p:sp>
      <p:pic>
        <p:nvPicPr>
          <p:cNvPr id="293" name="Google Shape;293;p23"/>
          <p:cNvPicPr preferRelativeResize="0"/>
          <p:nvPr/>
        </p:nvPicPr>
        <p:blipFill rotWithShape="1">
          <a:blip r:embed="rId4">
            <a:alphaModFix/>
          </a:blip>
          <a:srcRect/>
          <a:stretch/>
        </p:blipFill>
        <p:spPr>
          <a:xfrm>
            <a:off x="184100" y="898550"/>
            <a:ext cx="5651500" cy="5943600"/>
          </a:xfrm>
          <a:prstGeom prst="rect">
            <a:avLst/>
          </a:prstGeom>
          <a:no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 calcmode="lin" valueType="num">
                                      <p:cBhvr additive="base">
                                        <p:cTn id="7" dur="500"/>
                                        <p:tgtEl>
                                          <p:spTgt spid="290"/>
                                        </p:tgtEl>
                                        <p:attrNameLst>
                                          <p:attrName>ppt_w</p:attrName>
                                        </p:attrNameLst>
                                      </p:cBhvr>
                                      <p:tavLst>
                                        <p:tav tm="0">
                                          <p:val>
                                            <p:strVal val="0"/>
                                          </p:val>
                                        </p:tav>
                                        <p:tav tm="100000">
                                          <p:val>
                                            <p:strVal val="#ppt_w"/>
                                          </p:val>
                                        </p:tav>
                                      </p:tavLst>
                                    </p:anim>
                                    <p:anim calcmode="lin" valueType="num">
                                      <p:cBhvr additive="base">
                                        <p:cTn id="8" dur="500"/>
                                        <p:tgtEl>
                                          <p:spTgt spid="29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4"/>
          <p:cNvSpPr txBox="1">
            <a:spLocks noGrp="1"/>
          </p:cNvSpPr>
          <p:nvPr>
            <p:ph type="title"/>
          </p:nvPr>
        </p:nvSpPr>
        <p:spPr>
          <a:xfrm>
            <a:off x="539130" y="138088"/>
            <a:ext cx="7467600" cy="5635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Recursion </a:t>
            </a:r>
            <a:endParaRPr/>
          </a:p>
        </p:txBody>
      </p:sp>
      <p:sp>
        <p:nvSpPr>
          <p:cNvPr id="299" name="Google Shape;299;p24"/>
          <p:cNvSpPr txBox="1">
            <a:spLocks noGrp="1"/>
          </p:cNvSpPr>
          <p:nvPr>
            <p:ph type="body" idx="1"/>
          </p:nvPr>
        </p:nvSpPr>
        <p:spPr>
          <a:xfrm>
            <a:off x="228600" y="914400"/>
            <a:ext cx="8534400" cy="59436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just" rtl="0">
              <a:spcBef>
                <a:spcPts val="0"/>
              </a:spcBef>
              <a:spcAft>
                <a:spcPts val="0"/>
              </a:spcAft>
              <a:buSzPct val="70000"/>
              <a:buChar char="🞆"/>
            </a:pPr>
            <a:r>
              <a:rPr lang="en-US"/>
              <a:t>Recursion is the process of repeating items in a self-similar way. Same applies in programming languages as well where if a programming allows you to call a function inside the same function that is called recursive call of the function as follows.</a:t>
            </a:r>
            <a:endParaRPr/>
          </a:p>
          <a:p>
            <a:pPr marL="274320" lvl="0" indent="-183642" algn="just" rtl="0">
              <a:spcBef>
                <a:spcPts val="600"/>
              </a:spcBef>
              <a:spcAft>
                <a:spcPts val="0"/>
              </a:spcAft>
              <a:buSzPct val="70000"/>
              <a:buNone/>
            </a:pPr>
            <a:endParaRPr/>
          </a:p>
          <a:p>
            <a:pPr marL="274320" lvl="0" indent="-183642" algn="just" rtl="0">
              <a:spcBef>
                <a:spcPts val="600"/>
              </a:spcBef>
              <a:spcAft>
                <a:spcPts val="0"/>
              </a:spcAft>
              <a:buSzPct val="70000"/>
              <a:buNone/>
            </a:pPr>
            <a:endParaRPr/>
          </a:p>
          <a:p>
            <a:pPr marL="274320" lvl="0" indent="-183642" algn="just" rtl="0">
              <a:spcBef>
                <a:spcPts val="600"/>
              </a:spcBef>
              <a:spcAft>
                <a:spcPts val="0"/>
              </a:spcAft>
              <a:buSzPct val="70000"/>
              <a:buNone/>
            </a:pPr>
            <a:endParaRPr/>
          </a:p>
          <a:p>
            <a:pPr marL="274320" lvl="0" indent="-183642" algn="just" rtl="0">
              <a:spcBef>
                <a:spcPts val="600"/>
              </a:spcBef>
              <a:spcAft>
                <a:spcPts val="0"/>
              </a:spcAft>
              <a:buSzPct val="70000"/>
              <a:buNone/>
            </a:pPr>
            <a:endParaRPr/>
          </a:p>
          <a:p>
            <a:pPr marL="274320" lvl="0" indent="-183642" algn="just" rtl="0">
              <a:spcBef>
                <a:spcPts val="600"/>
              </a:spcBef>
              <a:spcAft>
                <a:spcPts val="0"/>
              </a:spcAft>
              <a:buSzPct val="70000"/>
              <a:buNone/>
            </a:pPr>
            <a:endParaRPr/>
          </a:p>
          <a:p>
            <a:pPr marL="274320" lvl="0" indent="-183642" algn="just" rtl="0">
              <a:spcBef>
                <a:spcPts val="600"/>
              </a:spcBef>
              <a:spcAft>
                <a:spcPts val="0"/>
              </a:spcAft>
              <a:buSzPct val="70000"/>
              <a:buNone/>
            </a:pPr>
            <a:endParaRPr/>
          </a:p>
          <a:p>
            <a:pPr marL="274320" lvl="0" indent="-183642" algn="just" rtl="0">
              <a:spcBef>
                <a:spcPts val="600"/>
              </a:spcBef>
              <a:spcAft>
                <a:spcPts val="0"/>
              </a:spcAft>
              <a:buSzPct val="70000"/>
              <a:buNone/>
            </a:pPr>
            <a:endParaRPr/>
          </a:p>
          <a:p>
            <a:pPr marL="274320" lvl="0" indent="-274320" algn="just" rtl="0">
              <a:spcBef>
                <a:spcPts val="600"/>
              </a:spcBef>
              <a:spcAft>
                <a:spcPts val="0"/>
              </a:spcAft>
              <a:buSzPct val="70000"/>
              <a:buChar char="🞆"/>
            </a:pPr>
            <a:r>
              <a:rPr lang="en-US"/>
              <a:t>The C programming language supports recursion, i.e., a function to call itself. </a:t>
            </a:r>
            <a:endParaRPr/>
          </a:p>
          <a:p>
            <a:pPr marL="274320" lvl="0" indent="-274320" algn="just" rtl="0">
              <a:spcBef>
                <a:spcPts val="600"/>
              </a:spcBef>
              <a:spcAft>
                <a:spcPts val="0"/>
              </a:spcAft>
              <a:buSzPct val="70000"/>
              <a:buChar char="🞆"/>
            </a:pPr>
            <a:r>
              <a:rPr lang="en-US"/>
              <a:t>But while using recursion, programmers need to be careful to define an exit condition (base condition) from the function, otherwise it will go in infinite loop.</a:t>
            </a:r>
            <a:endParaRPr/>
          </a:p>
          <a:p>
            <a:pPr marL="274320" lvl="0" indent="-274320" algn="just" rtl="0">
              <a:spcBef>
                <a:spcPts val="600"/>
              </a:spcBef>
              <a:spcAft>
                <a:spcPts val="0"/>
              </a:spcAft>
              <a:buSzPct val="70000"/>
              <a:buChar char="🞆"/>
            </a:pPr>
            <a:r>
              <a:rPr lang="en-US"/>
              <a:t>Recursive function are very useful to solve many mathematical problems like to calculate factorial of a number, generating Fibonacci series, etc.</a:t>
            </a:r>
            <a:endParaRPr/>
          </a:p>
        </p:txBody>
      </p:sp>
      <p:pic>
        <p:nvPicPr>
          <p:cNvPr id="300" name="Google Shape;300;p24"/>
          <p:cNvPicPr preferRelativeResize="0"/>
          <p:nvPr/>
        </p:nvPicPr>
        <p:blipFill rotWithShape="1">
          <a:blip r:embed="rId3">
            <a:alphaModFix/>
          </a:blip>
          <a:srcRect/>
          <a:stretch/>
        </p:blipFill>
        <p:spPr>
          <a:xfrm>
            <a:off x="1905000" y="2057400"/>
            <a:ext cx="5314615" cy="2065869"/>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5"/>
          <p:cNvSpPr txBox="1">
            <a:spLocks noGrp="1"/>
          </p:cNvSpPr>
          <p:nvPr>
            <p:ph type="title"/>
          </p:nvPr>
        </p:nvSpPr>
        <p:spPr>
          <a:xfrm>
            <a:off x="152400" y="28848"/>
            <a:ext cx="8534400" cy="6397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Number Factorial</a:t>
            </a:r>
            <a:endParaRPr/>
          </a:p>
        </p:txBody>
      </p:sp>
      <p:sp>
        <p:nvSpPr>
          <p:cNvPr id="306" name="Google Shape;306;p25"/>
          <p:cNvSpPr txBox="1">
            <a:spLocks noGrp="1"/>
          </p:cNvSpPr>
          <p:nvPr>
            <p:ph type="body" idx="1"/>
          </p:nvPr>
        </p:nvSpPr>
        <p:spPr>
          <a:xfrm>
            <a:off x="102170" y="741275"/>
            <a:ext cx="8660830" cy="1066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Following is an example, which calculates factorial for a given number using a recursive function:</a:t>
            </a:r>
            <a:endParaRPr/>
          </a:p>
        </p:txBody>
      </p:sp>
      <p:pic>
        <p:nvPicPr>
          <p:cNvPr id="307" name="Google Shape;307;p25"/>
          <p:cNvPicPr preferRelativeResize="0"/>
          <p:nvPr/>
        </p:nvPicPr>
        <p:blipFill rotWithShape="1">
          <a:blip r:embed="rId3">
            <a:alphaModFix/>
          </a:blip>
          <a:srcRect/>
          <a:stretch/>
        </p:blipFill>
        <p:spPr>
          <a:xfrm>
            <a:off x="537789" y="1561429"/>
            <a:ext cx="8113776" cy="52322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26" descr="http://1.bp.blogspot.com/-reZN6WxThSM/TrAqp8antAI/AAAAAAAAAE4/ZmYzDxGGCP4/s1600/Recursion+in+C+programming.bmp"/>
          <p:cNvPicPr preferRelativeResize="0"/>
          <p:nvPr/>
        </p:nvPicPr>
        <p:blipFill rotWithShape="1">
          <a:blip r:embed="rId3">
            <a:alphaModFix/>
          </a:blip>
          <a:srcRect/>
          <a:stretch/>
        </p:blipFill>
        <p:spPr>
          <a:xfrm>
            <a:off x="296245" y="539560"/>
            <a:ext cx="8390555" cy="60405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27" descr="Recursion"/>
          <p:cNvPicPr preferRelativeResize="0"/>
          <p:nvPr/>
        </p:nvPicPr>
        <p:blipFill rotWithShape="1">
          <a:blip r:embed="rId3">
            <a:alphaModFix/>
          </a:blip>
          <a:srcRect/>
          <a:stretch/>
        </p:blipFill>
        <p:spPr>
          <a:xfrm>
            <a:off x="226356" y="205226"/>
            <a:ext cx="8689044" cy="6432382"/>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8"/>
          <p:cNvSpPr txBox="1">
            <a:spLocks noGrp="1"/>
          </p:cNvSpPr>
          <p:nvPr>
            <p:ph type="title"/>
          </p:nvPr>
        </p:nvSpPr>
        <p:spPr>
          <a:xfrm>
            <a:off x="621060" y="15193"/>
            <a:ext cx="7467600" cy="5635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Fibonacci Series</a:t>
            </a:r>
            <a:endParaRPr/>
          </a:p>
        </p:txBody>
      </p:sp>
      <p:sp>
        <p:nvSpPr>
          <p:cNvPr id="323" name="Google Shape;323;p28"/>
          <p:cNvSpPr txBox="1">
            <a:spLocks noGrp="1"/>
          </p:cNvSpPr>
          <p:nvPr>
            <p:ph type="body" idx="1"/>
          </p:nvPr>
        </p:nvSpPr>
        <p:spPr>
          <a:xfrm>
            <a:off x="152400" y="537920"/>
            <a:ext cx="8534400" cy="83954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Following is another example, which generates Fibonacci series for a given number using a recursive function:</a:t>
            </a:r>
            <a:endParaRPr/>
          </a:p>
          <a:p>
            <a:pPr marL="274320" lvl="0" indent="-167640" algn="l" rtl="0">
              <a:spcBef>
                <a:spcPts val="600"/>
              </a:spcBef>
              <a:spcAft>
                <a:spcPts val="0"/>
              </a:spcAft>
              <a:buSzPts val="1680"/>
              <a:buNone/>
            </a:pPr>
            <a:endParaRPr/>
          </a:p>
        </p:txBody>
      </p:sp>
      <p:pic>
        <p:nvPicPr>
          <p:cNvPr id="324" name="Google Shape;324;p28"/>
          <p:cNvPicPr preferRelativeResize="0"/>
          <p:nvPr/>
        </p:nvPicPr>
        <p:blipFill rotWithShape="1">
          <a:blip r:embed="rId3">
            <a:alphaModFix/>
          </a:blip>
          <a:srcRect/>
          <a:stretch/>
        </p:blipFill>
        <p:spPr>
          <a:xfrm>
            <a:off x="711588" y="1347570"/>
            <a:ext cx="7692688" cy="5370636"/>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583812" y="232434"/>
            <a:ext cx="7467600" cy="7159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dirty="0"/>
              <a:t>What is C function?</a:t>
            </a:r>
            <a:endParaRPr dirty="0"/>
          </a:p>
        </p:txBody>
      </p:sp>
      <p:sp>
        <p:nvSpPr>
          <p:cNvPr id="149" name="Google Shape;149;p3"/>
          <p:cNvSpPr txBox="1">
            <a:spLocks noGrp="1"/>
          </p:cNvSpPr>
          <p:nvPr>
            <p:ph type="body" idx="1"/>
          </p:nvPr>
        </p:nvSpPr>
        <p:spPr>
          <a:xfrm>
            <a:off x="344656" y="1148860"/>
            <a:ext cx="8418344" cy="5254752"/>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SzPct val="70000"/>
              <a:buFont typeface="Wingdings" panose="05000000000000000000" pitchFamily="2" charset="2"/>
              <a:buChar char="Ø"/>
            </a:pPr>
            <a:r>
              <a:rPr lang="en-US" dirty="0"/>
              <a:t>A function is a group of statements that together perform a task. Every C program has at least one function, which is </a:t>
            </a:r>
            <a:r>
              <a:rPr lang="en-US" b="1" dirty="0"/>
              <a:t>main()</a:t>
            </a:r>
            <a:r>
              <a:rPr lang="en-US" dirty="0"/>
              <a:t>.</a:t>
            </a:r>
            <a:endParaRPr dirty="0"/>
          </a:p>
          <a:p>
            <a:pPr marL="342900" lvl="0" indent="-342900" algn="just" rtl="0">
              <a:spcBef>
                <a:spcPts val="600"/>
              </a:spcBef>
              <a:spcAft>
                <a:spcPts val="0"/>
              </a:spcAft>
              <a:buSzPct val="70000"/>
              <a:buFont typeface="Wingdings" panose="05000000000000000000" pitchFamily="2" charset="2"/>
              <a:buChar char="Ø"/>
            </a:pPr>
            <a:r>
              <a:rPr lang="en-US" dirty="0"/>
              <a:t>You can divide up your code into separate functions. How you divide up your code among different functions is up to you, but logically the division usually is so each function performs a specific task.</a:t>
            </a:r>
            <a:endParaRPr dirty="0"/>
          </a:p>
          <a:p>
            <a:pPr marL="342900" lvl="0" indent="-342900" algn="just" rtl="0">
              <a:spcBef>
                <a:spcPts val="600"/>
              </a:spcBef>
              <a:spcAft>
                <a:spcPts val="0"/>
              </a:spcAft>
              <a:buSzPct val="70000"/>
              <a:buFont typeface="Wingdings" panose="05000000000000000000" pitchFamily="2" charset="2"/>
              <a:buChar char="Ø"/>
            </a:pPr>
            <a:r>
              <a:rPr lang="en-US" dirty="0"/>
              <a:t>A function </a:t>
            </a:r>
            <a:r>
              <a:rPr lang="en-US" b="1" dirty="0"/>
              <a:t>declaration</a:t>
            </a:r>
            <a:r>
              <a:rPr lang="en-US" dirty="0"/>
              <a:t> tells the compiler about a function's name, return type, and parameters. A function </a:t>
            </a:r>
            <a:r>
              <a:rPr lang="en-US" b="1" dirty="0"/>
              <a:t>definition</a:t>
            </a:r>
            <a:r>
              <a:rPr lang="en-US" dirty="0"/>
              <a:t> provides the actual body of the function.</a:t>
            </a:r>
            <a:endParaRPr dirty="0"/>
          </a:p>
          <a:p>
            <a:pPr marL="342900" lvl="0" indent="-342900" algn="just" rtl="0">
              <a:spcBef>
                <a:spcPts val="600"/>
              </a:spcBef>
              <a:spcAft>
                <a:spcPts val="0"/>
              </a:spcAft>
              <a:buSzPct val="70000"/>
              <a:buFont typeface="Wingdings" panose="05000000000000000000" pitchFamily="2" charset="2"/>
              <a:buChar char="Ø"/>
            </a:pPr>
            <a:r>
              <a:rPr lang="en-US" dirty="0"/>
              <a:t>The C standard library provides numerous built-in functions that your program can call. For example, function </a:t>
            </a:r>
            <a:r>
              <a:rPr lang="en-US" b="1" dirty="0" err="1"/>
              <a:t>printf</a:t>
            </a:r>
            <a:r>
              <a:rPr lang="en-US" b="1" dirty="0"/>
              <a:t>()</a:t>
            </a:r>
            <a:r>
              <a:rPr lang="en-US" dirty="0"/>
              <a:t> to print output in the console.</a:t>
            </a:r>
            <a:endParaRPr dirty="0"/>
          </a:p>
          <a:p>
            <a:pPr marL="342900" lvl="0" indent="-342900" algn="just" rtl="0">
              <a:spcBef>
                <a:spcPts val="600"/>
              </a:spcBef>
              <a:spcAft>
                <a:spcPts val="0"/>
              </a:spcAft>
              <a:buSzPct val="70000"/>
              <a:buFont typeface="Wingdings" panose="05000000000000000000" pitchFamily="2" charset="2"/>
              <a:buChar char="Ø"/>
            </a:pPr>
            <a:r>
              <a:rPr lang="en-US" dirty="0"/>
              <a:t>A function is known with various names like a </a:t>
            </a:r>
            <a:r>
              <a:rPr lang="en-US" i="1" dirty="0"/>
              <a:t>method</a:t>
            </a:r>
            <a:r>
              <a:rPr lang="en-US" dirty="0"/>
              <a:t> or a </a:t>
            </a:r>
            <a:r>
              <a:rPr lang="en-US" i="1" dirty="0"/>
              <a:t>sub-routine</a:t>
            </a:r>
            <a:r>
              <a:rPr lang="en-US" dirty="0"/>
              <a:t> or a </a:t>
            </a:r>
            <a:r>
              <a:rPr lang="en-US" i="1" dirty="0"/>
              <a:t>procedure</a:t>
            </a:r>
            <a:r>
              <a:rPr lang="en-US" dirty="0"/>
              <a:t>, etc.</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358729" y="1336430"/>
            <a:ext cx="8102988" cy="4688639"/>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spcBef>
                <a:spcPts val="0"/>
              </a:spcBef>
              <a:spcAft>
                <a:spcPts val="0"/>
              </a:spcAft>
              <a:buSzPts val="1680"/>
              <a:buFont typeface="Wingdings" panose="05000000000000000000" pitchFamily="2" charset="2"/>
              <a:buChar char="Ø"/>
            </a:pPr>
            <a:r>
              <a:rPr lang="en-US" dirty="0"/>
              <a:t>Most languages allow you to create functions of some sort. </a:t>
            </a:r>
            <a:endParaRPr dirty="0"/>
          </a:p>
          <a:p>
            <a:pPr marL="342900" lvl="0" indent="-342900" algn="just" rtl="0">
              <a:spcBef>
                <a:spcPts val="600"/>
              </a:spcBef>
              <a:spcAft>
                <a:spcPts val="0"/>
              </a:spcAft>
              <a:buSzPts val="1680"/>
              <a:buFont typeface="Wingdings" panose="05000000000000000000" pitchFamily="2" charset="2"/>
              <a:buChar char="Ø"/>
            </a:pPr>
            <a:r>
              <a:rPr lang="en-US" dirty="0"/>
              <a:t>Functions are used to break up large programs into named sections. </a:t>
            </a:r>
            <a:endParaRPr dirty="0"/>
          </a:p>
          <a:p>
            <a:pPr marL="342900" lvl="0" indent="-342900" algn="just" rtl="0">
              <a:spcBef>
                <a:spcPts val="600"/>
              </a:spcBef>
              <a:spcAft>
                <a:spcPts val="0"/>
              </a:spcAft>
              <a:buSzPts val="1680"/>
              <a:buFont typeface="Wingdings" panose="05000000000000000000" pitchFamily="2" charset="2"/>
              <a:buChar char="Ø"/>
            </a:pPr>
            <a:r>
              <a:rPr lang="en-US" dirty="0"/>
              <a:t>You have already been using a function which is the </a:t>
            </a:r>
            <a:r>
              <a:rPr lang="en-US" i="1" dirty="0"/>
              <a:t>main</a:t>
            </a:r>
            <a:r>
              <a:rPr lang="en-US" dirty="0"/>
              <a:t> function. </a:t>
            </a:r>
            <a:endParaRPr dirty="0"/>
          </a:p>
          <a:p>
            <a:pPr marL="342900" lvl="0" indent="-342900" algn="just" rtl="0">
              <a:spcBef>
                <a:spcPts val="600"/>
              </a:spcBef>
              <a:spcAft>
                <a:spcPts val="0"/>
              </a:spcAft>
              <a:buSzPts val="1680"/>
              <a:buFont typeface="Wingdings" panose="05000000000000000000" pitchFamily="2" charset="2"/>
              <a:buChar char="Ø"/>
            </a:pPr>
            <a:r>
              <a:rPr lang="en-US" dirty="0"/>
              <a:t>Functions are often used when the same piece of code has to run multiple times.</a:t>
            </a:r>
            <a:endParaRPr dirty="0"/>
          </a:p>
          <a:p>
            <a:pPr marL="342900" lvl="0" indent="-342900" algn="just" rtl="0">
              <a:spcBef>
                <a:spcPts val="600"/>
              </a:spcBef>
              <a:spcAft>
                <a:spcPts val="0"/>
              </a:spcAft>
              <a:buSzPts val="1680"/>
              <a:buFont typeface="Wingdings" panose="05000000000000000000" pitchFamily="2" charset="2"/>
              <a:buChar char="Ø"/>
            </a:pPr>
            <a:r>
              <a:rPr lang="en-US" dirty="0"/>
              <a:t>In this case you can put this piece of code in a function and give that function a name. When the piece of code is required you just have to call the function by its name. (So you only have to type the piece of code once).</a:t>
            </a:r>
            <a:endParaRPr dirty="0"/>
          </a:p>
        </p:txBody>
      </p:sp>
      <p:sp>
        <p:nvSpPr>
          <p:cNvPr id="155" name="Google Shape;155;p4"/>
          <p:cNvSpPr txBox="1">
            <a:spLocks noGrp="1"/>
          </p:cNvSpPr>
          <p:nvPr>
            <p:ph type="title"/>
          </p:nvPr>
        </p:nvSpPr>
        <p:spPr>
          <a:xfrm>
            <a:off x="583812" y="139327"/>
            <a:ext cx="7467600" cy="7159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dirty="0"/>
              <a:t>C - Functions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title"/>
          </p:nvPr>
        </p:nvSpPr>
        <p:spPr>
          <a:xfrm>
            <a:off x="457200" y="110778"/>
            <a:ext cx="7467600" cy="72742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dirty="0"/>
              <a:t>C - Functions</a:t>
            </a:r>
            <a:endParaRPr dirty="0"/>
          </a:p>
        </p:txBody>
      </p:sp>
      <p:sp>
        <p:nvSpPr>
          <p:cNvPr id="161" name="Google Shape;161;p5"/>
          <p:cNvSpPr txBox="1">
            <a:spLocks noGrp="1"/>
          </p:cNvSpPr>
          <p:nvPr>
            <p:ph type="body" idx="1"/>
          </p:nvPr>
        </p:nvSpPr>
        <p:spPr>
          <a:xfrm>
            <a:off x="97780" y="998525"/>
            <a:ext cx="8686800" cy="243486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2000" dirty="0"/>
              <a:t>In the example below we declare a function with the name </a:t>
            </a:r>
            <a:r>
              <a:rPr lang="en-US" sz="2000" dirty="0" err="1"/>
              <a:t>MyPrint</a:t>
            </a:r>
            <a:r>
              <a:rPr lang="en-US" sz="2000" dirty="0"/>
              <a:t>. </a:t>
            </a:r>
            <a:endParaRPr sz="2000" dirty="0"/>
          </a:p>
          <a:p>
            <a:pPr marL="0" lvl="0" indent="0" algn="l" rtl="0">
              <a:spcBef>
                <a:spcPts val="600"/>
              </a:spcBef>
              <a:spcAft>
                <a:spcPts val="0"/>
              </a:spcAft>
              <a:buSzPts val="1680"/>
              <a:buNone/>
            </a:pPr>
            <a:r>
              <a:rPr lang="en-US" sz="2000" dirty="0"/>
              <a:t>The only thing that this function does is to print the sentence: “Printing from a function”. </a:t>
            </a:r>
            <a:endParaRPr sz="2000" dirty="0"/>
          </a:p>
          <a:p>
            <a:pPr marL="0" lvl="0" indent="0" algn="l" rtl="0">
              <a:spcBef>
                <a:spcPts val="600"/>
              </a:spcBef>
              <a:spcAft>
                <a:spcPts val="0"/>
              </a:spcAft>
              <a:buSzPts val="1680"/>
              <a:buNone/>
            </a:pPr>
            <a:r>
              <a:rPr lang="en-US" sz="2000" dirty="0"/>
              <a:t>If we want to use the function we just have to call </a:t>
            </a:r>
            <a:r>
              <a:rPr lang="en-US" sz="2000" dirty="0" err="1"/>
              <a:t>MyPrint</a:t>
            </a:r>
            <a:r>
              <a:rPr lang="en-US" sz="2000" dirty="0"/>
              <a:t>() and the </a:t>
            </a:r>
            <a:r>
              <a:rPr lang="en-US" sz="2000" dirty="0" err="1"/>
              <a:t>printf</a:t>
            </a:r>
            <a:r>
              <a:rPr lang="en-US" sz="2000" dirty="0"/>
              <a:t> statement will be executed.</a:t>
            </a:r>
            <a:endParaRPr sz="2000" dirty="0"/>
          </a:p>
          <a:p>
            <a:pPr marL="274320" lvl="0" indent="-167640" algn="l" rtl="0">
              <a:spcBef>
                <a:spcPts val="600"/>
              </a:spcBef>
              <a:spcAft>
                <a:spcPts val="0"/>
              </a:spcAft>
              <a:buSzPts val="1680"/>
              <a:buNone/>
            </a:pPr>
            <a:endParaRPr dirty="0"/>
          </a:p>
        </p:txBody>
      </p:sp>
      <p:pic>
        <p:nvPicPr>
          <p:cNvPr id="162" name="Google Shape;162;p5"/>
          <p:cNvPicPr preferRelativeResize="0"/>
          <p:nvPr/>
        </p:nvPicPr>
        <p:blipFill rotWithShape="1">
          <a:blip r:embed="rId3">
            <a:alphaModFix/>
          </a:blip>
          <a:srcRect/>
          <a:stretch/>
        </p:blipFill>
        <p:spPr>
          <a:xfrm>
            <a:off x="1719821" y="3057379"/>
            <a:ext cx="5704358" cy="3048000"/>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685800" y="302452"/>
            <a:ext cx="7467600" cy="60522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Defining a Function</a:t>
            </a:r>
            <a:endParaRPr/>
          </a:p>
        </p:txBody>
      </p:sp>
      <p:sp>
        <p:nvSpPr>
          <p:cNvPr id="168" name="Google Shape;168;p6"/>
          <p:cNvSpPr txBox="1">
            <a:spLocks noGrp="1"/>
          </p:cNvSpPr>
          <p:nvPr>
            <p:ph type="body" idx="1"/>
          </p:nvPr>
        </p:nvSpPr>
        <p:spPr>
          <a:xfrm>
            <a:off x="381000" y="1162928"/>
            <a:ext cx="8229600" cy="5334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dirty="0"/>
              <a:t>The general form of a function definition is as follows:</a:t>
            </a:r>
            <a:endParaRPr dirty="0"/>
          </a:p>
        </p:txBody>
      </p:sp>
      <p:pic>
        <p:nvPicPr>
          <p:cNvPr id="169" name="Google Shape;169;p6"/>
          <p:cNvPicPr preferRelativeResize="0"/>
          <p:nvPr/>
        </p:nvPicPr>
        <p:blipFill rotWithShape="1">
          <a:blip r:embed="rId3">
            <a:alphaModFix/>
          </a:blip>
          <a:srcRect t="7635" b="5805"/>
          <a:stretch/>
        </p:blipFill>
        <p:spPr>
          <a:xfrm>
            <a:off x="636279" y="1960660"/>
            <a:ext cx="7859721" cy="1492352"/>
          </a:xfrm>
          <a:prstGeom prst="rect">
            <a:avLst/>
          </a:prstGeom>
          <a:noFill/>
          <a:ln w="9525" cap="flat" cmpd="sng">
            <a:solidFill>
              <a:schemeClr val="accent1"/>
            </a:solidFill>
            <a:prstDash val="solid"/>
            <a:miter lim="800000"/>
            <a:headEnd type="none" w="sm" len="sm"/>
            <a:tailEnd type="none" w="sm" len="sm"/>
          </a:ln>
        </p:spPr>
      </p:pic>
      <p:sp>
        <p:nvSpPr>
          <p:cNvPr id="170" name="Google Shape;170;p6"/>
          <p:cNvSpPr txBox="1"/>
          <p:nvPr/>
        </p:nvSpPr>
        <p:spPr>
          <a:xfrm>
            <a:off x="451340" y="4151164"/>
            <a:ext cx="8229600" cy="1635380"/>
          </a:xfrm>
          <a:prstGeom prst="rect">
            <a:avLst/>
          </a:prstGeom>
          <a:noFill/>
          <a:ln>
            <a:noFill/>
          </a:ln>
        </p:spPr>
        <p:txBody>
          <a:bodyPr spcFirstLastPara="1" wrap="square" lIns="91425" tIns="45700" rIns="91425" bIns="45700" anchor="t" anchorCtr="0">
            <a:normAutofit/>
          </a:bodyPr>
          <a:lstStyle/>
          <a:p>
            <a:pPr marR="0" lvl="0" algn="just" rtl="0">
              <a:spcBef>
                <a:spcPts val="0"/>
              </a:spcBef>
              <a:spcAft>
                <a:spcPts val="0"/>
              </a:spcAft>
              <a:buClr>
                <a:schemeClr val="accent1"/>
              </a:buClr>
              <a:buSzPts val="1680"/>
            </a:pPr>
            <a:r>
              <a:rPr lang="en-US" sz="2400" b="0" i="0" u="none" strike="noStrike" cap="none" dirty="0">
                <a:solidFill>
                  <a:schemeClr val="dk1"/>
                </a:solidFill>
                <a:latin typeface="Century Schoolbook"/>
                <a:ea typeface="Century Schoolbook"/>
                <a:cs typeface="Century Schoolbook"/>
                <a:sym typeface="Century Schoolbook"/>
              </a:rPr>
              <a:t>A function definition in C language consists of </a:t>
            </a:r>
            <a:endParaRPr dirty="0"/>
          </a:p>
          <a:p>
            <a:pPr marL="800101" marR="0" lvl="1" indent="-342900" algn="just" rtl="0">
              <a:spcBef>
                <a:spcPts val="600"/>
              </a:spcBef>
              <a:spcAft>
                <a:spcPts val="0"/>
              </a:spcAft>
              <a:buClr>
                <a:schemeClr val="accent1"/>
              </a:buClr>
              <a:buSzPts val="1680"/>
              <a:buFont typeface="Wingdings" panose="05000000000000000000" pitchFamily="2" charset="2"/>
              <a:buChar char="Ø"/>
            </a:pPr>
            <a:r>
              <a:rPr lang="en-US" sz="2400" b="0" i="0" u="none" strike="noStrike" cap="none" dirty="0">
                <a:solidFill>
                  <a:schemeClr val="dk1"/>
                </a:solidFill>
                <a:latin typeface="Century Schoolbook"/>
                <a:ea typeface="Century Schoolbook"/>
                <a:cs typeface="Century Schoolbook"/>
                <a:sym typeface="Century Schoolbook"/>
              </a:rPr>
              <a:t>a </a:t>
            </a:r>
            <a:r>
              <a:rPr lang="en-US" sz="2400" b="0" i="1" u="none" strike="noStrike" cap="none" dirty="0">
                <a:solidFill>
                  <a:schemeClr val="dk1"/>
                </a:solidFill>
                <a:latin typeface="Century Schoolbook"/>
                <a:ea typeface="Century Schoolbook"/>
                <a:cs typeface="Century Schoolbook"/>
                <a:sym typeface="Century Schoolbook"/>
              </a:rPr>
              <a:t>function header</a:t>
            </a:r>
            <a:r>
              <a:rPr lang="en-US" sz="2400" b="0" i="0" u="none" strike="noStrike" cap="none" dirty="0">
                <a:solidFill>
                  <a:schemeClr val="dk1"/>
                </a:solidFill>
                <a:latin typeface="Century Schoolbook"/>
                <a:ea typeface="Century Schoolbook"/>
                <a:cs typeface="Century Schoolbook"/>
                <a:sym typeface="Century Schoolbook"/>
              </a:rPr>
              <a:t> and </a:t>
            </a:r>
            <a:endParaRPr dirty="0"/>
          </a:p>
          <a:p>
            <a:pPr marL="800101" marR="0" lvl="1" indent="-342900" algn="just" rtl="0">
              <a:spcBef>
                <a:spcPts val="600"/>
              </a:spcBef>
              <a:spcAft>
                <a:spcPts val="0"/>
              </a:spcAft>
              <a:buClr>
                <a:schemeClr val="accent1"/>
              </a:buClr>
              <a:buSzPts val="1680"/>
              <a:buFont typeface="Wingdings" panose="05000000000000000000" pitchFamily="2" charset="2"/>
              <a:buChar char="Ø"/>
            </a:pPr>
            <a:r>
              <a:rPr lang="en-US" sz="2400" b="0" i="0" u="none" strike="noStrike" cap="none" dirty="0">
                <a:solidFill>
                  <a:schemeClr val="dk1"/>
                </a:solidFill>
                <a:latin typeface="Century Schoolbook"/>
                <a:ea typeface="Century Schoolbook"/>
                <a:cs typeface="Century Schoolbook"/>
                <a:sym typeface="Century Schoolbook"/>
              </a:rPr>
              <a:t>a </a:t>
            </a:r>
            <a:r>
              <a:rPr lang="en-US" sz="2400" b="0" i="1" u="none" strike="noStrike" cap="none" dirty="0">
                <a:solidFill>
                  <a:schemeClr val="dk1"/>
                </a:solidFill>
                <a:latin typeface="Century Schoolbook"/>
                <a:ea typeface="Century Schoolbook"/>
                <a:cs typeface="Century Schoolbook"/>
                <a:sym typeface="Century Schoolbook"/>
              </a:rPr>
              <a:t>function body</a:t>
            </a:r>
            <a:r>
              <a:rPr lang="en-US" sz="2400" b="0" i="0" u="none" strike="noStrike" cap="none" dirty="0">
                <a:solidFill>
                  <a:schemeClr val="dk1"/>
                </a:solidFill>
                <a:latin typeface="Century Schoolbook"/>
                <a:ea typeface="Century Schoolbook"/>
                <a:cs typeface="Century Schoolbook"/>
                <a:sym typeface="Century Schoolbook"/>
              </a:rPr>
              <a:t>. </a:t>
            </a:r>
            <a:endParaRPr sz="24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body" idx="1"/>
          </p:nvPr>
        </p:nvSpPr>
        <p:spPr>
          <a:xfrm>
            <a:off x="56814" y="860791"/>
            <a:ext cx="8706185" cy="5639984"/>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dirty="0"/>
              <a:t>  Here are all the parts of a function:</a:t>
            </a:r>
            <a:endParaRPr dirty="0"/>
          </a:p>
          <a:p>
            <a:pPr marL="708660" lvl="1" indent="-342900" algn="just" rtl="0">
              <a:spcBef>
                <a:spcPts val="420"/>
              </a:spcBef>
              <a:spcAft>
                <a:spcPts val="0"/>
              </a:spcAft>
              <a:buSzPts val="1680"/>
              <a:buFont typeface="Wingdings" panose="05000000000000000000" pitchFamily="2" charset="2"/>
              <a:buChar char="Ø"/>
            </a:pPr>
            <a:r>
              <a:rPr lang="en-US" sz="2000" b="1" dirty="0"/>
              <a:t>Function Name:</a:t>
            </a:r>
            <a:r>
              <a:rPr lang="en-US" sz="2000" dirty="0"/>
              <a:t> This is the actual name of the function. The function name and the parameter list together constitute the function signature.</a:t>
            </a:r>
            <a:endParaRPr sz="2000" dirty="0"/>
          </a:p>
          <a:p>
            <a:pPr marL="708660" lvl="1" indent="-342900" algn="just" rtl="0">
              <a:spcBef>
                <a:spcPts val="420"/>
              </a:spcBef>
              <a:spcAft>
                <a:spcPts val="0"/>
              </a:spcAft>
              <a:buSzPts val="1680"/>
              <a:buFont typeface="Wingdings" panose="05000000000000000000" pitchFamily="2" charset="2"/>
              <a:buChar char="Ø"/>
            </a:pPr>
            <a:r>
              <a:rPr lang="en-US" sz="2000" b="1" dirty="0"/>
              <a:t>Parameters:</a:t>
            </a:r>
            <a:r>
              <a:rPr lang="en-US" sz="2000" dirty="0"/>
              <a:t> A parameter is like a placeholder. When a function is invoked, you pass a value to the parameter. This value is referred to as </a:t>
            </a:r>
            <a:r>
              <a:rPr lang="en-US" sz="2000" b="1" i="1" dirty="0"/>
              <a:t>actual parameter</a:t>
            </a:r>
            <a:r>
              <a:rPr lang="en-US" sz="2000" i="1" dirty="0"/>
              <a:t> </a:t>
            </a:r>
            <a:r>
              <a:rPr lang="en-US" sz="2000" dirty="0"/>
              <a:t>or </a:t>
            </a:r>
            <a:r>
              <a:rPr lang="en-US" sz="2000" b="1" i="1" dirty="0"/>
              <a:t>argument</a:t>
            </a:r>
            <a:r>
              <a:rPr lang="en-US" sz="2000" dirty="0"/>
              <a:t>. The parameter list refers to the type, order, and number of the parameters of a function. Parameters are optional; that is, a function may contain no parameters.</a:t>
            </a:r>
            <a:endParaRPr sz="2000" dirty="0"/>
          </a:p>
          <a:p>
            <a:pPr marL="708660" lvl="1" indent="-342900" algn="just" rtl="0">
              <a:spcBef>
                <a:spcPts val="420"/>
              </a:spcBef>
              <a:spcAft>
                <a:spcPts val="0"/>
              </a:spcAft>
              <a:buSzPts val="1680"/>
              <a:buFont typeface="Wingdings" panose="05000000000000000000" pitchFamily="2" charset="2"/>
              <a:buChar char="Ø"/>
            </a:pPr>
            <a:r>
              <a:rPr lang="en-US" sz="2000" b="1" dirty="0"/>
              <a:t>Return Type</a:t>
            </a:r>
            <a:r>
              <a:rPr lang="en-US" sz="2000" dirty="0"/>
              <a:t>: A function may return a value. The </a:t>
            </a:r>
            <a:r>
              <a:rPr lang="en-US" sz="2000" b="1" dirty="0"/>
              <a:t>return type</a:t>
            </a:r>
            <a:r>
              <a:rPr lang="en-US" sz="2000" dirty="0"/>
              <a:t> is the data type of the value the function returns. If you don’t want to return a result from a function, you can use void return type. Some functions perform the desired operations without returning a value. In this case, the return type is the keyword </a:t>
            </a:r>
            <a:r>
              <a:rPr lang="en-US" sz="2000" b="1" dirty="0"/>
              <a:t>void</a:t>
            </a:r>
            <a:r>
              <a:rPr lang="en-US" sz="2000" dirty="0"/>
              <a:t>.</a:t>
            </a:r>
            <a:endParaRPr sz="2000" dirty="0"/>
          </a:p>
          <a:p>
            <a:pPr marL="708660" lvl="1" indent="-342900" algn="just" rtl="0">
              <a:spcBef>
                <a:spcPts val="420"/>
              </a:spcBef>
              <a:spcAft>
                <a:spcPts val="0"/>
              </a:spcAft>
              <a:buSzPts val="1680"/>
              <a:buFont typeface="Wingdings" panose="05000000000000000000" pitchFamily="2" charset="2"/>
              <a:buChar char="Ø"/>
            </a:pPr>
            <a:r>
              <a:rPr lang="en-US" sz="2000" b="1" dirty="0"/>
              <a:t>Function Body:</a:t>
            </a:r>
            <a:r>
              <a:rPr lang="en-US" sz="2000" dirty="0"/>
              <a:t> The function body contains a collection of statements that define what the function does.</a:t>
            </a:r>
            <a:endParaRPr sz="2000" dirty="0"/>
          </a:p>
          <a:p>
            <a:pPr marL="274320" lvl="0" indent="-167640" algn="just" rtl="0">
              <a:spcBef>
                <a:spcPts val="600"/>
              </a:spcBef>
              <a:spcAft>
                <a:spcPts val="0"/>
              </a:spcAft>
              <a:buSzPts val="1680"/>
              <a:buNone/>
            </a:pPr>
            <a:endParaRPr dirty="0"/>
          </a:p>
        </p:txBody>
      </p:sp>
      <p:sp>
        <p:nvSpPr>
          <p:cNvPr id="176" name="Google Shape;176;p7"/>
          <p:cNvSpPr txBox="1">
            <a:spLocks noGrp="1"/>
          </p:cNvSpPr>
          <p:nvPr>
            <p:ph type="title"/>
          </p:nvPr>
        </p:nvSpPr>
        <p:spPr>
          <a:xfrm>
            <a:off x="784276" y="152660"/>
            <a:ext cx="7467600" cy="60522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dirty="0"/>
              <a:t>parts of a function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513472" y="232434"/>
            <a:ext cx="7792328" cy="6397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Example: Function</a:t>
            </a:r>
            <a:endParaRPr/>
          </a:p>
        </p:txBody>
      </p:sp>
      <p:sp>
        <p:nvSpPr>
          <p:cNvPr id="182" name="Google Shape;182;p8"/>
          <p:cNvSpPr txBox="1">
            <a:spLocks noGrp="1"/>
          </p:cNvSpPr>
          <p:nvPr>
            <p:ph type="body" idx="1"/>
          </p:nvPr>
        </p:nvSpPr>
        <p:spPr>
          <a:xfrm>
            <a:off x="288384" y="980044"/>
            <a:ext cx="8398416" cy="1524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680"/>
              <a:buNone/>
            </a:pPr>
            <a:r>
              <a:rPr lang="en-US" dirty="0"/>
              <a:t>Following is the source code for a function called </a:t>
            </a:r>
            <a:r>
              <a:rPr lang="en-US" b="1" dirty="0"/>
              <a:t>max()</a:t>
            </a:r>
            <a:r>
              <a:rPr lang="en-US" dirty="0"/>
              <a:t>. This function takes two parameters </a:t>
            </a:r>
            <a:r>
              <a:rPr lang="en-US" b="1" dirty="0"/>
              <a:t>num1</a:t>
            </a:r>
            <a:r>
              <a:rPr lang="en-US" dirty="0"/>
              <a:t> and </a:t>
            </a:r>
            <a:r>
              <a:rPr lang="en-US" b="1" dirty="0"/>
              <a:t>num2</a:t>
            </a:r>
            <a:r>
              <a:rPr lang="en-US" dirty="0"/>
              <a:t> and returns the maximum between the two:</a:t>
            </a:r>
            <a:endParaRPr dirty="0"/>
          </a:p>
        </p:txBody>
      </p:sp>
      <p:pic>
        <p:nvPicPr>
          <p:cNvPr id="183" name="Google Shape;183;p8"/>
          <p:cNvPicPr preferRelativeResize="0"/>
          <p:nvPr/>
        </p:nvPicPr>
        <p:blipFill rotWithShape="1">
          <a:blip r:embed="rId3">
            <a:alphaModFix/>
          </a:blip>
          <a:srcRect/>
          <a:stretch/>
        </p:blipFill>
        <p:spPr>
          <a:xfrm>
            <a:off x="934555" y="2348132"/>
            <a:ext cx="7423897" cy="4038600"/>
          </a:xfrm>
          <a:prstGeom prst="rect">
            <a:avLst/>
          </a:prstGeom>
          <a:noFill/>
          <a:ln w="9525" cap="flat" cmpd="sng">
            <a:solidFill>
              <a:schemeClr val="accent1"/>
            </a:solidFill>
            <a:prstDash val="solid"/>
            <a:miter lim="800000"/>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9"/>
          <p:cNvSpPr txBox="1">
            <a:spLocks noGrp="1"/>
          </p:cNvSpPr>
          <p:nvPr>
            <p:ph type="title"/>
          </p:nvPr>
        </p:nvSpPr>
        <p:spPr>
          <a:xfrm>
            <a:off x="640084" y="204298"/>
            <a:ext cx="7665716" cy="6397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000"/>
              <a:buFont typeface="Century Schoolbook"/>
              <a:buNone/>
            </a:pPr>
            <a:r>
              <a:rPr lang="en-US"/>
              <a:t>Function Declarations</a:t>
            </a:r>
            <a:endParaRPr/>
          </a:p>
        </p:txBody>
      </p:sp>
      <p:sp>
        <p:nvSpPr>
          <p:cNvPr id="189" name="Google Shape;189;p9"/>
          <p:cNvSpPr txBox="1">
            <a:spLocks noGrp="1"/>
          </p:cNvSpPr>
          <p:nvPr>
            <p:ph type="body" idx="1"/>
          </p:nvPr>
        </p:nvSpPr>
        <p:spPr>
          <a:xfrm>
            <a:off x="395068" y="909704"/>
            <a:ext cx="8305800" cy="1382156"/>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spcBef>
                <a:spcPts val="0"/>
              </a:spcBef>
              <a:spcAft>
                <a:spcPts val="0"/>
              </a:spcAft>
              <a:buSzPct val="70000"/>
              <a:buNone/>
            </a:pPr>
            <a:r>
              <a:rPr lang="en-US" dirty="0"/>
              <a:t>A function </a:t>
            </a:r>
            <a:r>
              <a:rPr lang="en-US" b="1" dirty="0"/>
              <a:t>declaration(function prototype)</a:t>
            </a:r>
            <a:r>
              <a:rPr lang="en-US" dirty="0"/>
              <a:t> tells the compiler about a function name and how to call the function. The actual body of the function can be defined separately.</a:t>
            </a:r>
            <a:endParaRPr dirty="0"/>
          </a:p>
          <a:p>
            <a:pPr marL="0" lvl="0" indent="0" algn="just" rtl="0">
              <a:spcBef>
                <a:spcPts val="600"/>
              </a:spcBef>
              <a:spcAft>
                <a:spcPts val="0"/>
              </a:spcAft>
              <a:buSzPct val="70000"/>
              <a:buNone/>
            </a:pPr>
            <a:r>
              <a:rPr lang="en-US" dirty="0"/>
              <a:t>A function declaration has the following parts:</a:t>
            </a:r>
            <a:endParaRPr dirty="0"/>
          </a:p>
        </p:txBody>
      </p:sp>
      <p:sp>
        <p:nvSpPr>
          <p:cNvPr id="190" name="Google Shape;190;p9"/>
          <p:cNvSpPr txBox="1"/>
          <p:nvPr/>
        </p:nvSpPr>
        <p:spPr>
          <a:xfrm>
            <a:off x="378652" y="2764332"/>
            <a:ext cx="8305800" cy="713896"/>
          </a:xfrm>
          <a:prstGeom prst="rect">
            <a:avLst/>
          </a:prstGeom>
          <a:noFill/>
          <a:ln>
            <a:noFill/>
          </a:ln>
        </p:spPr>
        <p:txBody>
          <a:bodyPr spcFirstLastPara="1" wrap="square" lIns="91425" tIns="45700" rIns="91425" bIns="45700" anchor="t" anchorCtr="0">
            <a:normAutofit fontScale="92500" lnSpcReduction="10000"/>
          </a:bodyPr>
          <a:lstStyle/>
          <a:p>
            <a:pPr marR="0" lvl="0" algn="just" rtl="0">
              <a:spcBef>
                <a:spcPts val="0"/>
              </a:spcBef>
              <a:spcAft>
                <a:spcPts val="0"/>
              </a:spcAft>
              <a:buClr>
                <a:schemeClr val="accent1"/>
              </a:buClr>
              <a:buSzPct val="70000"/>
            </a:pPr>
            <a:r>
              <a:rPr lang="en-US" sz="2400" b="0" i="0" u="none" strike="noStrike" cap="none" dirty="0">
                <a:solidFill>
                  <a:schemeClr val="dk1"/>
                </a:solidFill>
                <a:latin typeface="Century Schoolbook"/>
                <a:ea typeface="Century Schoolbook"/>
                <a:cs typeface="Century Schoolbook"/>
                <a:sym typeface="Century Schoolbook"/>
              </a:rPr>
              <a:t>For the above defined function </a:t>
            </a:r>
            <a:r>
              <a:rPr lang="en-US" sz="2400" b="0" i="1" u="none" strike="noStrike" cap="none" dirty="0">
                <a:solidFill>
                  <a:schemeClr val="dk1"/>
                </a:solidFill>
                <a:latin typeface="Century Schoolbook"/>
                <a:ea typeface="Century Schoolbook"/>
                <a:cs typeface="Century Schoolbook"/>
                <a:sym typeface="Century Schoolbook"/>
              </a:rPr>
              <a:t>max</a:t>
            </a:r>
            <a:r>
              <a:rPr lang="en-US" sz="2400" b="0" i="0" u="none" strike="noStrike" cap="none" dirty="0">
                <a:solidFill>
                  <a:schemeClr val="dk1"/>
                </a:solidFill>
                <a:latin typeface="Century Schoolbook"/>
                <a:ea typeface="Century Schoolbook"/>
                <a:cs typeface="Century Schoolbook"/>
                <a:sym typeface="Century Schoolbook"/>
              </a:rPr>
              <a:t>(), following is the function declaration:</a:t>
            </a:r>
            <a:endParaRPr sz="2400" b="0" i="0" u="none" strike="noStrike" cap="none" dirty="0">
              <a:solidFill>
                <a:schemeClr val="dk1"/>
              </a:solidFill>
              <a:latin typeface="Century Schoolbook"/>
              <a:ea typeface="Century Schoolbook"/>
              <a:cs typeface="Century Schoolbook"/>
              <a:sym typeface="Century Schoolbook"/>
            </a:endParaRPr>
          </a:p>
        </p:txBody>
      </p:sp>
      <p:pic>
        <p:nvPicPr>
          <p:cNvPr id="191" name="Google Shape;191;p9"/>
          <p:cNvPicPr preferRelativeResize="0"/>
          <p:nvPr/>
        </p:nvPicPr>
        <p:blipFill rotWithShape="1">
          <a:blip r:embed="rId3">
            <a:alphaModFix/>
          </a:blip>
          <a:srcRect/>
          <a:stretch/>
        </p:blipFill>
        <p:spPr>
          <a:xfrm>
            <a:off x="1905000" y="2321160"/>
            <a:ext cx="5218044" cy="381000"/>
          </a:xfrm>
          <a:prstGeom prst="rect">
            <a:avLst/>
          </a:prstGeom>
          <a:noFill/>
          <a:ln w="9525" cap="flat" cmpd="sng">
            <a:solidFill>
              <a:schemeClr val="accent1"/>
            </a:solidFill>
            <a:prstDash val="solid"/>
            <a:miter lim="800000"/>
            <a:headEnd type="none" w="sm" len="sm"/>
            <a:tailEnd type="none" w="sm" len="sm"/>
          </a:ln>
        </p:spPr>
      </p:pic>
      <p:pic>
        <p:nvPicPr>
          <p:cNvPr id="192" name="Google Shape;192;p9"/>
          <p:cNvPicPr preferRelativeResize="0"/>
          <p:nvPr/>
        </p:nvPicPr>
        <p:blipFill rotWithShape="1">
          <a:blip r:embed="rId4">
            <a:alphaModFix/>
          </a:blip>
          <a:srcRect/>
          <a:stretch/>
        </p:blipFill>
        <p:spPr>
          <a:xfrm>
            <a:off x="1912024" y="3504016"/>
            <a:ext cx="3701143" cy="381000"/>
          </a:xfrm>
          <a:prstGeom prst="rect">
            <a:avLst/>
          </a:prstGeom>
          <a:noFill/>
          <a:ln w="9525" cap="flat" cmpd="sng">
            <a:solidFill>
              <a:schemeClr val="accent1"/>
            </a:solidFill>
            <a:prstDash val="solid"/>
            <a:miter lim="800000"/>
            <a:headEnd type="none" w="sm" len="sm"/>
            <a:tailEnd type="none" w="sm" len="sm"/>
          </a:ln>
        </p:spPr>
      </p:pic>
      <p:sp>
        <p:nvSpPr>
          <p:cNvPr id="193" name="Google Shape;193;p9"/>
          <p:cNvSpPr txBox="1"/>
          <p:nvPr/>
        </p:nvSpPr>
        <p:spPr>
          <a:xfrm>
            <a:off x="372792" y="3921360"/>
            <a:ext cx="8305800" cy="927304"/>
          </a:xfrm>
          <a:prstGeom prst="rect">
            <a:avLst/>
          </a:prstGeom>
          <a:noFill/>
          <a:ln>
            <a:noFill/>
          </a:ln>
        </p:spPr>
        <p:txBody>
          <a:bodyPr spcFirstLastPara="1" wrap="square" lIns="91425" tIns="45700" rIns="91425" bIns="45700" anchor="t" anchorCtr="0">
            <a:normAutofit fontScale="92500" lnSpcReduction="20000"/>
          </a:bodyPr>
          <a:lstStyle/>
          <a:p>
            <a:pPr marR="0" lvl="0" algn="just" rtl="0">
              <a:spcBef>
                <a:spcPts val="0"/>
              </a:spcBef>
              <a:spcAft>
                <a:spcPts val="0"/>
              </a:spcAft>
              <a:buClr>
                <a:schemeClr val="accent1"/>
              </a:buClr>
              <a:buSzPct val="70000"/>
            </a:pPr>
            <a:r>
              <a:rPr lang="en-US" sz="2400" b="0" i="0" u="none" strike="noStrike" cap="none" dirty="0">
                <a:solidFill>
                  <a:schemeClr val="dk1"/>
                </a:solidFill>
                <a:latin typeface="Century Schoolbook"/>
                <a:ea typeface="Century Schoolbook"/>
                <a:cs typeface="Century Schoolbook"/>
                <a:sym typeface="Century Schoolbook"/>
              </a:rPr>
              <a:t>Parameter names are not important in function declaration only their type is required, so following is also valid declaration:</a:t>
            </a:r>
            <a:endParaRPr sz="2400" b="0" i="0" u="none" strike="noStrike" cap="none" dirty="0">
              <a:solidFill>
                <a:schemeClr val="dk1"/>
              </a:solidFill>
              <a:latin typeface="Century Schoolbook"/>
              <a:ea typeface="Century Schoolbook"/>
              <a:cs typeface="Century Schoolbook"/>
              <a:sym typeface="Century Schoolbook"/>
            </a:endParaRPr>
          </a:p>
        </p:txBody>
      </p:sp>
      <p:pic>
        <p:nvPicPr>
          <p:cNvPr id="194" name="Google Shape;194;p9"/>
          <p:cNvPicPr preferRelativeResize="0"/>
          <p:nvPr/>
        </p:nvPicPr>
        <p:blipFill rotWithShape="1">
          <a:blip r:embed="rId5">
            <a:alphaModFix/>
          </a:blip>
          <a:srcRect/>
          <a:stretch/>
        </p:blipFill>
        <p:spPr>
          <a:xfrm>
            <a:off x="1905000" y="4868592"/>
            <a:ext cx="2286000" cy="381000"/>
          </a:xfrm>
          <a:prstGeom prst="rect">
            <a:avLst/>
          </a:prstGeom>
          <a:noFill/>
          <a:ln w="9525" cap="flat" cmpd="sng">
            <a:solidFill>
              <a:schemeClr val="accent1"/>
            </a:solidFill>
            <a:prstDash val="solid"/>
            <a:miter lim="800000"/>
            <a:headEnd type="none" w="sm" len="sm"/>
            <a:tailEnd type="none" w="sm" len="sm"/>
          </a:ln>
        </p:spPr>
      </p:pic>
      <p:sp>
        <p:nvSpPr>
          <p:cNvPr id="195" name="Google Shape;195;p9"/>
          <p:cNvSpPr txBox="1"/>
          <p:nvPr/>
        </p:nvSpPr>
        <p:spPr>
          <a:xfrm>
            <a:off x="513469" y="5426610"/>
            <a:ext cx="7645792" cy="1043372"/>
          </a:xfrm>
          <a:prstGeom prst="rect">
            <a:avLst/>
          </a:prstGeom>
          <a:noFill/>
          <a:ln>
            <a:noFill/>
          </a:ln>
        </p:spPr>
        <p:txBody>
          <a:bodyPr spcFirstLastPara="1" wrap="square" lIns="91425" tIns="45700" rIns="91425" bIns="45700" anchor="t" anchorCtr="0">
            <a:normAutofit fontScale="85000" lnSpcReduction="20000"/>
          </a:bodyPr>
          <a:lstStyle/>
          <a:p>
            <a:pPr marR="0" lvl="0" algn="just" rtl="0">
              <a:spcBef>
                <a:spcPts val="0"/>
              </a:spcBef>
              <a:spcAft>
                <a:spcPts val="0"/>
              </a:spcAft>
              <a:buClr>
                <a:schemeClr val="accent1"/>
              </a:buClr>
              <a:buSzPts val="1540"/>
            </a:pPr>
            <a:r>
              <a:rPr lang="en-US" sz="2200" b="0" i="0" u="none" strike="noStrike" cap="none" dirty="0">
                <a:solidFill>
                  <a:schemeClr val="dk1"/>
                </a:solidFill>
                <a:latin typeface="Century Schoolbook"/>
                <a:ea typeface="Century Schoolbook"/>
                <a:cs typeface="Century Schoolbook"/>
                <a:sym typeface="Century Schoolbook"/>
              </a:rPr>
              <a:t>**Function declaration is required when you define a function in one source file and you call that function in another file. In such case you should declare the function at the top of the file calling the function.</a:t>
            </a:r>
            <a:endParaRPr sz="2200" b="0" i="0" u="none" strike="noStrike" cap="none" dirty="0">
              <a:solidFill>
                <a:schemeClr val="dk1"/>
              </a:solidFill>
              <a:latin typeface="Century Schoolbook"/>
              <a:ea typeface="Century Schoolbook"/>
              <a:cs typeface="Century Schoolbook"/>
              <a:sym typeface="Century Schoolbook"/>
            </a:endParaRPr>
          </a:p>
        </p:txBody>
      </p:sp>
    </p:spTree>
  </p:cSld>
  <p:clrMapOvr>
    <a:masterClrMapping/>
  </p:clrMapOvr>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1756</Words>
  <Application>Microsoft Office PowerPoint</Application>
  <PresentationFormat>On-screen Show (4:3)</PresentationFormat>
  <Paragraphs>125</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Noto Sans Symbols</vt:lpstr>
      <vt:lpstr>Arial</vt:lpstr>
      <vt:lpstr>Century Schoolbook</vt:lpstr>
      <vt:lpstr>Wingdings</vt:lpstr>
      <vt:lpstr>Oriel</vt:lpstr>
      <vt:lpstr>C - Function</vt:lpstr>
      <vt:lpstr>Outline</vt:lpstr>
      <vt:lpstr>What is C function?</vt:lpstr>
      <vt:lpstr>C - Functions</vt:lpstr>
      <vt:lpstr>C - Functions</vt:lpstr>
      <vt:lpstr>Defining a Function</vt:lpstr>
      <vt:lpstr>parts of a function</vt:lpstr>
      <vt:lpstr>Example: Function</vt:lpstr>
      <vt:lpstr>Function Declarations</vt:lpstr>
      <vt:lpstr>Calling a Function</vt:lpstr>
      <vt:lpstr>Calling a Function</vt:lpstr>
      <vt:lpstr>Code Example: Calling a Function</vt:lpstr>
      <vt:lpstr>Code Example: Calling a Function</vt:lpstr>
      <vt:lpstr>Function Arguments</vt:lpstr>
      <vt:lpstr>Global and local variables</vt:lpstr>
      <vt:lpstr>Global and local variables</vt:lpstr>
      <vt:lpstr>Type of Function call</vt:lpstr>
      <vt:lpstr>call by value</vt:lpstr>
      <vt:lpstr>call by value</vt:lpstr>
      <vt:lpstr>call by value</vt:lpstr>
      <vt:lpstr>Call by Reference</vt:lpstr>
      <vt:lpstr>Function call by reference</vt:lpstr>
      <vt:lpstr>call by reference</vt:lpstr>
      <vt:lpstr>Recursion </vt:lpstr>
      <vt:lpstr>Number Factorial</vt:lpstr>
      <vt:lpstr>PowerPoint Presentation</vt:lpstr>
      <vt:lpstr>PowerPoint Presentation</vt:lpstr>
      <vt:lpstr>Fibonacci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Function</dc:title>
  <dc:creator>new teacher</dc:creator>
  <cp:lastModifiedBy>Fahim_GTA_CSE</cp:lastModifiedBy>
  <cp:revision>4</cp:revision>
  <dcterms:created xsi:type="dcterms:W3CDTF">2006-08-16T00:00:00Z</dcterms:created>
  <dcterms:modified xsi:type="dcterms:W3CDTF">2023-09-13T03:42:04Z</dcterms:modified>
</cp:coreProperties>
</file>