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Katherine Gonzalez"/>
  <p:cmAuthor clrIdx="1" id="1" initials="" lastIdx="2" name="E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2-04T16:35:29.494">
    <p:pos x="196" y="1785"/>
    <p:text>just pasted from google doc, alphabetical order works too..</p:text>
  </p:cm>
  <p:cm authorId="1" idx="1" dt="2024-02-04T16:34:53.661">
    <p:pos x="196" y="1785"/>
    <p:text>We could go in order of presenter?</p:text>
  </p:cm>
  <p:cm authorId="1" idx="2" dt="2024-02-04T16:35:29.494">
    <p:pos x="196" y="1785"/>
    <p:text>Karthika, Katherine, Tammy, Elaine
But I'm not really picky on this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2-04T16:44:12.354">
    <p:pos x="196" y="280"/>
    <p:text>Concise bullet points for slides to look clean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monwealthfund.org/publications/issue-briefs/2023/sep/impact-medicaid-coverage-gap-comparing-states-have-and-have-no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a:solidFill>
                  <a:schemeClr val="dk1"/>
                </a:solidFill>
              </a:rPr>
              <a:t>Potential titles: </a:t>
            </a:r>
            <a:endParaRPr>
              <a:solidFill>
                <a:schemeClr val="dk1"/>
              </a:solidFill>
            </a:endParaRPr>
          </a:p>
          <a:p>
            <a:pPr indent="0" lvl="0" marL="0" rtl="0" algn="l">
              <a:lnSpc>
                <a:spcPct val="80000"/>
              </a:lnSpc>
              <a:spcBef>
                <a:spcPts val="0"/>
              </a:spcBef>
              <a:spcAft>
                <a:spcPts val="0"/>
              </a:spcAft>
              <a:buNone/>
            </a:pPr>
            <a:r>
              <a:rPr lang="en">
                <a:solidFill>
                  <a:schemeClr val="dk1"/>
                </a:solidFill>
              </a:rPr>
              <a:t>Health Outcomes Across States: Evaluating Insurance and Doctor Visits</a:t>
            </a:r>
            <a:endParaRPr>
              <a:solidFill>
                <a:schemeClr val="dk1"/>
              </a:solidFill>
            </a:endParaRPr>
          </a:p>
          <a:p>
            <a:pPr indent="0" lvl="0" marL="0" rtl="0" algn="l">
              <a:lnSpc>
                <a:spcPct val="80000"/>
              </a:lnSpc>
              <a:spcBef>
                <a:spcPts val="0"/>
              </a:spcBef>
              <a:spcAft>
                <a:spcPts val="0"/>
              </a:spcAft>
              <a:buNone/>
            </a:pPr>
            <a:r>
              <a:rPr lang="en">
                <a:solidFill>
                  <a:schemeClr val="dk1"/>
                </a:solidFill>
              </a:rPr>
              <a:t>State-Level Health Outcomes: The Influence of Insurance and Doctor Visits</a:t>
            </a:r>
            <a:endParaRPr>
              <a:solidFill>
                <a:schemeClr val="dk1"/>
              </a:solidFill>
            </a:endParaRPr>
          </a:p>
          <a:p>
            <a:pPr indent="0" lvl="0" marL="0" rtl="0" algn="l">
              <a:lnSpc>
                <a:spcPct val="80000"/>
              </a:lnSpc>
              <a:spcBef>
                <a:spcPts val="0"/>
              </a:spcBef>
              <a:spcAft>
                <a:spcPts val="0"/>
              </a:spcAft>
              <a:buNone/>
            </a:pPr>
            <a:r>
              <a:rPr lang="en">
                <a:solidFill>
                  <a:schemeClr val="dk1"/>
                </a:solidFill>
              </a:rPr>
              <a:t>Impact of Insurance and Doctor Visits on Health Outcomes at the State Level</a:t>
            </a:r>
            <a:endParaRPr>
              <a:solidFill>
                <a:schemeClr val="dk1"/>
              </a:solidFill>
            </a:endParaRPr>
          </a:p>
          <a:p>
            <a:pPr indent="0" lvl="0" marL="0" rtl="0" algn="l">
              <a:lnSpc>
                <a:spcPct val="80000"/>
              </a:lnSpc>
              <a:spcBef>
                <a:spcPts val="0"/>
              </a:spcBef>
              <a:spcAft>
                <a:spcPts val="0"/>
              </a:spcAft>
              <a:buNone/>
            </a:pPr>
            <a:r>
              <a:rPr lang="en">
                <a:solidFill>
                  <a:schemeClr val="dk1"/>
                </a:solidFill>
              </a:rPr>
              <a:t>Effects of Doctor Visits and Health Insurance on Health Outcomes</a:t>
            </a:r>
            <a:endParaRPr>
              <a:solidFill>
                <a:schemeClr val="dk1"/>
              </a:solidFill>
            </a:endParaRPr>
          </a:p>
          <a:p>
            <a:pPr indent="0" lvl="0" marL="0" rtl="0" algn="l">
              <a:lnSpc>
                <a:spcPct val="80000"/>
              </a:lnSpc>
              <a:spcBef>
                <a:spcPts val="0"/>
              </a:spcBef>
              <a:spcAft>
                <a:spcPts val="0"/>
              </a:spcAft>
              <a:buNone/>
            </a:pPr>
            <a:r>
              <a:rPr lang="en">
                <a:solidFill>
                  <a:schemeClr val="dk1"/>
                </a:solidFill>
              </a:rPr>
              <a:t>Can we doubt the lifesaving potential of regular doctors' visits? How are states preserving life? </a:t>
            </a:r>
            <a:endParaRPr>
              <a:solidFill>
                <a:schemeClr val="dk1"/>
              </a:solidFill>
            </a:endParaRPr>
          </a:p>
          <a:p>
            <a:pPr indent="0" lvl="0" marL="0" rtl="0" algn="l">
              <a:lnSpc>
                <a:spcPct val="105000"/>
              </a:lnSpc>
              <a:spcBef>
                <a:spcPts val="0"/>
              </a:spcBef>
              <a:spcAft>
                <a:spcPts val="0"/>
              </a:spcAft>
              <a:buNone/>
            </a:pPr>
            <a:r>
              <a:rPr lang="en">
                <a:solidFill>
                  <a:schemeClr val="dk1"/>
                </a:solidFill>
              </a:rPr>
              <a:t>HealthEquity :Understanding Healthcare Disparities and Mortality</a:t>
            </a:r>
            <a:endParaRPr>
              <a:solidFill>
                <a:schemeClr val="dk1"/>
              </a:solidFill>
            </a:endParaRPr>
          </a:p>
          <a:p>
            <a:pPr indent="0" lvl="0" marL="0" rtl="0" algn="l">
              <a:lnSpc>
                <a:spcPct val="105000"/>
              </a:lnSpc>
              <a:spcBef>
                <a:spcPts val="1200"/>
              </a:spcBef>
              <a:spcAft>
                <a:spcPts val="1200"/>
              </a:spcAft>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5b88ddf7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5b88ddf7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follow up on our conclusion of </a:t>
            </a:r>
            <a:r>
              <a:rPr lang="en">
                <a:solidFill>
                  <a:schemeClr val="dk1"/>
                </a:solidFill>
              </a:rPr>
              <a:t>not having insurance has a larger effect on avoidable, preventable, and treatable deaths than not having a primary source of care.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we ask: &lt;</a:t>
            </a:r>
            <a:r>
              <a:rPr lang="en"/>
              <a:t>Does having health insurance lead to better health outcomes</a:t>
            </a:r>
            <a:r>
              <a:rPr lang="en"/>
              <a:t>&gt; under the </a:t>
            </a:r>
            <a:r>
              <a:rPr lang="en">
                <a:solidFill>
                  <a:schemeClr val="dk1"/>
                </a:solidFill>
              </a:rPr>
              <a:t>assumption that not having insurance potentially prevents seeking any type of health care.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632fb42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632fb42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Disproving the negative </a:t>
            </a:r>
            <a:endParaRPr/>
          </a:p>
          <a:p>
            <a:pPr indent="0" lvl="0" marL="0" rtl="0" algn="l">
              <a:spcBef>
                <a:spcPts val="0"/>
              </a:spcBef>
              <a:spcAft>
                <a:spcPts val="0"/>
              </a:spcAft>
              <a:buNone/>
            </a:pPr>
            <a:r>
              <a:rPr lang="en"/>
              <a:t>List all the correlation values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632fb429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632fb429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Interestingly enough, when comparing treatable to preventable, the </a:t>
            </a:r>
            <a:r>
              <a:rPr lang="en"/>
              <a:t>graphs looked identical to me, but the correlation factor was 0.35 instead of 0.39.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632fb42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632fb42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
              <a:t>Problems, how we resolved them, limitations</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a:solidFill>
                  <a:schemeClr val="dk1"/>
                </a:solidFill>
              </a:rPr>
              <a:t>By comparison, we can conclude not having insurance has a larger effect on avoidable, preventable, and treatable deaths than not having a primary source of care.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Further, the indication is that not having insurance potentially prevents seeking any type of health care.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Transition: Moderate correlations make us think there are other factors involved – one such factor might be whether or not they have a primary care doctor in order to access preventable care options.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632fb429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632fb429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Reasoning:</a:t>
            </a:r>
            <a:endParaRPr/>
          </a:p>
          <a:p>
            <a:pPr indent="0" lvl="0" marL="0" rtl="0" algn="l">
              <a:spcBef>
                <a:spcPts val="0"/>
              </a:spcBef>
              <a:spcAft>
                <a:spcPts val="0"/>
              </a:spcAft>
              <a:buNone/>
            </a:pPr>
            <a:r>
              <a:rPr lang="en"/>
              <a:t>Our assumption is that having h</a:t>
            </a:r>
            <a:r>
              <a:rPr lang="en"/>
              <a:t>ealth insurance encourages individuals to seek medical care. However, we wanted to distinguish between having insurance and actively seeking preventive care to determine whether the insured are not only accessing healthcare but also experiencing improved health outcomes.</a:t>
            </a:r>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85750" lvl="3" marL="1828800" rtl="0" algn="l">
              <a:lnSpc>
                <a:spcPct val="105000"/>
              </a:lnSpc>
              <a:spcBef>
                <a:spcPts val="0"/>
              </a:spcBef>
              <a:spcAft>
                <a:spcPts val="0"/>
              </a:spcAft>
              <a:buClr>
                <a:srgbClr val="595959"/>
              </a:buClr>
              <a:buSzPts val="900"/>
              <a:buAutoNum type="alphaLcParenR"/>
            </a:pPr>
            <a:r>
              <a:rPr lang="en">
                <a:solidFill>
                  <a:schemeClr val="dk1"/>
                </a:solidFill>
              </a:rPr>
              <a:t>Citation: </a:t>
            </a:r>
            <a:r>
              <a:rPr lang="en" sz="900" u="sng">
                <a:solidFill>
                  <a:srgbClr val="1155CC"/>
                </a:solidFill>
                <a:hlinkClick r:id="rId2">
                  <a:extLst>
                    <a:ext uri="{A12FA001-AC4F-418D-AE19-62706E023703}">
                      <ahyp:hlinkClr val="tx"/>
                    </a:ext>
                  </a:extLst>
                </a:hlinkClick>
              </a:rPr>
              <a:t>“In expansion states, people who would otherwise be in the Medicaid coverage gap had increased health insurance coverage, lower rates of avoiding seeking medical care, and greater utilization of certain preventive care measures.”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632fb429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632fb429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explore that, we will take a look at this comparison: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correlation factor comparing the percentage uninsured to each of the premature mortality datasets (avoidable, preventable, and treatable deaths) showed the correlation factor between positive 0.3 and 0.4. It’s low enough it’s certainly not the only factor, but certainly there is a strong indication not having insurance contributes to higher premature mortality.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Whereas comparing each of the premature mortality data sets to the percentage of adults that have a primary care provider, there was a very small correlation.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comparison, we can conclude not having insurance has a larger effect on premature mortality rates per state than not having a primary source of care.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632fb429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632fb429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discussed, we used Pearson correlation coefficient to explore the data further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that there was a high negative correlation factor (-0.69) between not having insurance and having a primary source of care. Meaning someone </a:t>
            </a:r>
            <a:r>
              <a:rPr lang="en"/>
              <a:t>without insurance is less likely to seek care from a primary care source which indicates lack of seeking preventive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begs the question, does lack of insurance prevent seeking just preventative care, or health care all together?</a:t>
            </a:r>
            <a:endParaRPr/>
          </a:p>
          <a:p>
            <a:pPr indent="0" lvl="0" marL="0" rtl="0" algn="l">
              <a:lnSpc>
                <a:spcPct val="105000"/>
              </a:lnSpc>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632fb42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632fb42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595959"/>
                </a:solidFill>
              </a:rPr>
              <a:t>Limitation: </a:t>
            </a:r>
            <a:r>
              <a:rPr lang="en" sz="1400">
                <a:solidFill>
                  <a:srgbClr val="595959"/>
                </a:solidFill>
              </a:rPr>
              <a:t>This is only one factor. While we confirmed having health insurance correlates to less premature deaths, we do not know that it is the highest correlating factor. </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Problems: The main “problem” we had at this point was the sheer amount of other factors that contribute to more positive health outcomes, we had to focus on premature death </a:t>
            </a:r>
            <a:endParaRPr sz="1400">
              <a:solidFill>
                <a:srgbClr val="595959"/>
              </a:solidFill>
            </a:endParaRPr>
          </a:p>
          <a:p>
            <a:pPr indent="0" lvl="0" marL="0" rtl="0" algn="l">
              <a:lnSpc>
                <a:spcPct val="115000"/>
              </a:lnSpc>
              <a:spcBef>
                <a:spcPts val="1200"/>
              </a:spcBef>
              <a:spcAft>
                <a:spcPts val="0"/>
              </a:spcAft>
              <a:buNone/>
            </a:pPr>
            <a:r>
              <a:t/>
            </a:r>
            <a:endParaRPr sz="1400">
              <a:solidFill>
                <a:srgbClr val="595959"/>
              </a:solidFill>
            </a:endParaRPr>
          </a:p>
          <a:p>
            <a:pPr indent="0" lvl="0" marL="0" rtl="0" algn="l">
              <a:lnSpc>
                <a:spcPct val="115000"/>
              </a:lnSpc>
              <a:spcBef>
                <a:spcPts val="1200"/>
              </a:spcBef>
              <a:spcAft>
                <a:spcPts val="0"/>
              </a:spcAft>
              <a:buNone/>
            </a:pPr>
            <a:r>
              <a:rPr lang="en" sz="1400">
                <a:solidFill>
                  <a:srgbClr val="595959"/>
                </a:solidFill>
              </a:rPr>
              <a:t>EMPHASIS TRANSITION:  We ruled out having primary care doctor as one correlation factor. </a:t>
            </a:r>
            <a:r>
              <a:rPr lang="en" sz="1800">
                <a:solidFill>
                  <a:srgbClr val="595959"/>
                </a:solidFill>
              </a:rPr>
              <a:t>Other factors we could explore include differences in state policy and healthcare systems. Especially focusing on particularly well versus poor performing states.</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sz="1400">
              <a:solidFill>
                <a:srgbClr val="595959"/>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5b88ddf7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5b88ddf7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t>TRANSITION </a:t>
            </a:r>
            <a:r>
              <a:rPr lang="en" sz="1600">
                <a:solidFill>
                  <a:schemeClr val="dk1"/>
                </a:solidFill>
              </a:rPr>
              <a:t>(Reason for the question)</a:t>
            </a:r>
            <a:r>
              <a:rPr lang="en" sz="1600"/>
              <a:t>: As Tammy said, one of the factors we can look at are states that are performing particularly well -part. Poorly </a:t>
            </a:r>
            <a:endParaRPr sz="1600"/>
          </a:p>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Clr>
                <a:schemeClr val="dk1"/>
              </a:buClr>
              <a:buSzPts val="1100"/>
              <a:buFont typeface="Arial"/>
              <a:buNone/>
            </a:pPr>
            <a:r>
              <a:rPr lang="en" sz="1600"/>
              <a:t>If we identify which were the best and worst states </a:t>
            </a:r>
            <a:endParaRPr sz="1600"/>
          </a:p>
          <a:p>
            <a:pPr indent="0" lvl="0" marL="0" rtl="0" algn="l">
              <a:lnSpc>
                <a:spcPct val="115000"/>
              </a:lnSpc>
              <a:spcBef>
                <a:spcPts val="0"/>
              </a:spcBef>
              <a:spcAft>
                <a:spcPts val="0"/>
              </a:spcAft>
              <a:buClr>
                <a:schemeClr val="dk1"/>
              </a:buClr>
              <a:buSzPts val="1100"/>
              <a:buFont typeface="Arial"/>
              <a:buNone/>
            </a:pPr>
            <a:r>
              <a:t/>
            </a:r>
            <a:endParaRPr sz="1600"/>
          </a:p>
          <a:p>
            <a:pPr indent="0" lvl="0" marL="0" rtl="0" algn="l">
              <a:lnSpc>
                <a:spcPct val="115000"/>
              </a:lnSpc>
              <a:spcBef>
                <a:spcPts val="0"/>
              </a:spcBef>
              <a:spcAft>
                <a:spcPts val="0"/>
              </a:spcAft>
              <a:buClr>
                <a:schemeClr val="dk1"/>
              </a:buClr>
              <a:buSzPts val="1100"/>
              <a:buFont typeface="Arial"/>
              <a:buNone/>
            </a:pPr>
            <a:r>
              <a:t/>
            </a: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632fb42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632fb42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Pretty print ++ reorder</a:t>
            </a:r>
            <a:endParaRPr/>
          </a:p>
          <a:p>
            <a:pPr indent="0" lvl="0" marL="0" rtl="0" algn="l">
              <a:spcBef>
                <a:spcPts val="0"/>
              </a:spcBef>
              <a:spcAft>
                <a:spcPts val="0"/>
              </a:spcAft>
              <a:buNone/>
            </a:pPr>
            <a:r>
              <a:rPr lang="en"/>
              <a:t>—-----------------------------------------------------------------------</a:t>
            </a:r>
            <a:endParaRPr/>
          </a:p>
          <a:p>
            <a:pPr indent="0" lvl="0" marL="0" rtl="0" algn="l">
              <a:lnSpc>
                <a:spcPct val="115000"/>
              </a:lnSpc>
              <a:spcBef>
                <a:spcPts val="0"/>
              </a:spcBef>
              <a:spcAft>
                <a:spcPts val="0"/>
              </a:spcAft>
              <a:buNone/>
            </a:pPr>
            <a:r>
              <a:rPr lang="en" sz="1600">
                <a:solidFill>
                  <a:schemeClr val="dk1"/>
                </a:solidFill>
              </a:rPr>
              <a:t>So our initial thoughts were to create a bar chart to &lt;&gt; … the issue we ran into this was compare the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rPr lang="en"/>
              <a:t>Top bottom comparison with code to the 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Issue with this method: Comparing side-by-side was difficult and a bit too much scrolling. We used our sorted data and did a “state by step in our for loops”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got great visuals to indicate the states that we wanted to focus on the reasons of the ranks for future explorations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Steps further to reflect an easier by side comparisons, creating dataframes that had the sort order and index to show proper ranking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5b88ddf74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5b88ddf74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214" lvl="2" marL="1371600" rtl="0" algn="l">
              <a:lnSpc>
                <a:spcPct val="105000"/>
              </a:lnSpc>
              <a:spcBef>
                <a:spcPts val="0"/>
              </a:spcBef>
              <a:spcAft>
                <a:spcPts val="0"/>
              </a:spcAft>
              <a:buClr>
                <a:srgbClr val="595959"/>
              </a:buClr>
              <a:buSzPts val="1490"/>
              <a:buChar char="■"/>
            </a:pPr>
            <a:r>
              <a:rPr lang="en" sz="1490">
                <a:solidFill>
                  <a:srgbClr val="595959"/>
                </a:solidFill>
              </a:rPr>
              <a:t>U.S. healthcare spending grew 2.7 percent in 2021, reaching $4.3 trillion</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632fb42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632fb42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comparison of most and least underinsured in our data  Doctor Visits had to flipped to answer our research question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Desired outcomes - least </a:t>
            </a:r>
            <a:r>
              <a:rPr lang="en"/>
              <a:t>amount</a:t>
            </a:r>
            <a:r>
              <a:rPr lang="en"/>
              <a:t> of avoidable deaths, fewest uninsured adults, most adults with regular primary care</a:t>
            </a:r>
            <a:endParaRPr/>
          </a:p>
          <a:p>
            <a:pPr indent="0" lvl="0" marL="0" rtl="0" algn="l">
              <a:spcBef>
                <a:spcPts val="0"/>
              </a:spcBef>
              <a:spcAft>
                <a:spcPts val="0"/>
              </a:spcAft>
              <a:buNone/>
            </a:pPr>
            <a:r>
              <a:rPr lang="en"/>
              <a:t>Undesired Outcomes - opposite, least avoidable deaths, most uninsured adults, fewest adults with regular primary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the actual top 5 and bottom 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Tie for 5th place for Fewest Uninsured - </a:t>
            </a:r>
            <a:r>
              <a:rPr lang="en"/>
              <a:t>Minnesota</a:t>
            </a:r>
            <a:r>
              <a:rPr lang="en"/>
              <a:t> listed as 6th ranking, but 6.10 same as Vermont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Insights:</a:t>
            </a:r>
            <a:endParaRPr/>
          </a:p>
          <a:p>
            <a:pPr indent="0" lvl="0" marL="0" rtl="0" algn="l">
              <a:spcBef>
                <a:spcPts val="0"/>
              </a:spcBef>
              <a:spcAft>
                <a:spcPts val="0"/>
              </a:spcAft>
              <a:buNone/>
            </a:pPr>
            <a:r>
              <a:rPr lang="en"/>
              <a:t>Highlight which states show up in multiple datasets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632fb429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632fb429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Problems: Understanding desirable versus undesirable outcomes, learning to flip the order of .head() and .tail() displays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5b88ddf7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5b88ddf7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Conclusion:</a:t>
            </a:r>
            <a:endParaRPr sz="800"/>
          </a:p>
          <a:p>
            <a:pPr indent="0" lvl="0" marL="0" rtl="0" algn="l">
              <a:spcBef>
                <a:spcPts val="0"/>
              </a:spcBef>
              <a:spcAft>
                <a:spcPts val="0"/>
              </a:spcAft>
              <a:buNone/>
            </a:pPr>
            <a:r>
              <a:rPr lang="en" sz="800"/>
              <a:t>We were able to answer with our dataset, statistical significance</a:t>
            </a:r>
            <a:endParaRPr sz="800"/>
          </a:p>
          <a:p>
            <a:pPr indent="0" lvl="0" marL="0" rtl="0" algn="l">
              <a:spcBef>
                <a:spcPts val="0"/>
              </a:spcBef>
              <a:spcAft>
                <a:spcPts val="0"/>
              </a:spcAft>
              <a:buNone/>
            </a:pPr>
            <a:r>
              <a:rPr lang="en" sz="800"/>
              <a:t>We showed that having health insurance positively impacts health outcomes, including lessening premature deaths and seeking preventative care.</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Clr>
                <a:schemeClr val="dk1"/>
              </a:buClr>
              <a:buSzPts val="1100"/>
              <a:buFont typeface="Arial"/>
              <a:buNone/>
            </a:pPr>
            <a:r>
              <a:rPr lang="en" sz="800"/>
              <a:t>For Uninsured individuals and Health Outcomes: Significant variation in uninsured adults across states.</a:t>
            </a:r>
            <a:endParaRPr sz="800"/>
          </a:p>
          <a:p>
            <a:pPr indent="0" lvl="0" marL="0" rtl="0" algn="l">
              <a:spcBef>
                <a:spcPts val="0"/>
              </a:spcBef>
              <a:spcAft>
                <a:spcPts val="0"/>
              </a:spcAft>
              <a:buNone/>
            </a:pPr>
            <a:r>
              <a:rPr lang="en" sz="800"/>
              <a:t>Lower uninsured rates correlate with fewer avoidable, treatable, and preventable deaths overall. </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-Positive correlation (0.39) between uninsured adults and treatable deaths, emphasizing health insurance impact.</a:t>
            </a:r>
            <a:endParaRPr sz="800"/>
          </a:p>
          <a:p>
            <a:pPr indent="0" lvl="0" marL="0" rtl="0" algn="l">
              <a:spcBef>
                <a:spcPts val="0"/>
              </a:spcBef>
              <a:spcAft>
                <a:spcPts val="0"/>
              </a:spcAft>
              <a:buClr>
                <a:schemeClr val="dk1"/>
              </a:buClr>
              <a:buSzPts val="1100"/>
              <a:buFont typeface="Arial"/>
              <a:buNone/>
            </a:pPr>
            <a:r>
              <a:rPr lang="en" sz="800">
                <a:solidFill>
                  <a:schemeClr val="dk1"/>
                </a:solidFill>
              </a:rPr>
              <a:t>-</a:t>
            </a:r>
            <a:r>
              <a:rPr lang="en" sz="800">
                <a:solidFill>
                  <a:schemeClr val="dk1"/>
                </a:solidFill>
              </a:rPr>
              <a:t>Strong negative correlation (-0.69) between uninsured adults and preventative care access.</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Uninsured individuals have limited access to primary care.</a:t>
            </a:r>
            <a:endParaRPr sz="800"/>
          </a:p>
          <a:p>
            <a:pPr indent="0" lvl="0" marL="0" rtl="0" algn="l">
              <a:spcBef>
                <a:spcPts val="0"/>
              </a:spcBef>
              <a:spcAft>
                <a:spcPts val="0"/>
              </a:spcAft>
              <a:buClr>
                <a:schemeClr val="dk1"/>
              </a:buClr>
              <a:buSzPts val="1100"/>
              <a:buFont typeface="Arial"/>
              <a:buNone/>
            </a:pPr>
            <a:r>
              <a:rPr lang="en" sz="800"/>
              <a:t>Preventative care access linked to lower avoidable deaths.</a:t>
            </a:r>
            <a:endParaRPr sz="800"/>
          </a:p>
          <a:p>
            <a:pPr indent="0" lvl="0" marL="0" rtl="0" algn="l">
              <a:spcBef>
                <a:spcPts val="0"/>
              </a:spcBef>
              <a:spcAft>
                <a:spcPts val="0"/>
              </a:spcAft>
              <a:buClr>
                <a:schemeClr val="dk1"/>
              </a:buClr>
              <a:buSzPts val="1100"/>
              <a:buFont typeface="Arial"/>
              <a:buNone/>
            </a:pPr>
            <a:r>
              <a:rPr lang="en" sz="800"/>
              <a:t>Less pronounced correlation between primary care access and treatable/preventable deaths.</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Limitations:</a:t>
            </a:r>
            <a:endParaRPr sz="800"/>
          </a:p>
          <a:p>
            <a:pPr indent="0" lvl="0" marL="0" rtl="0" algn="l">
              <a:spcBef>
                <a:spcPts val="0"/>
              </a:spcBef>
              <a:spcAft>
                <a:spcPts val="0"/>
              </a:spcAft>
              <a:buNone/>
            </a:pPr>
            <a:r>
              <a:rPr lang="en" sz="800"/>
              <a:t>2018-19 - covid </a:t>
            </a:r>
            <a:r>
              <a:rPr lang="en" sz="800"/>
              <a:t>affected</a:t>
            </a:r>
            <a:r>
              <a:rPr lang="en" sz="800"/>
              <a:t> these outcomes – overloading the </a:t>
            </a:r>
            <a:r>
              <a:rPr lang="en" sz="800"/>
              <a:t>healthcare</a:t>
            </a:r>
            <a:r>
              <a:rPr lang="en" sz="800"/>
              <a:t> system – need trends overtime to better understand how strongly factors changing affect the outcome</a:t>
            </a:r>
            <a:endParaRPr sz="800"/>
          </a:p>
          <a:p>
            <a:pPr indent="0" lvl="0" marL="0" rtl="0" algn="l">
              <a:spcBef>
                <a:spcPts val="0"/>
              </a:spcBef>
              <a:spcAft>
                <a:spcPts val="0"/>
              </a:spcAft>
              <a:buNone/>
            </a:pPr>
            <a:r>
              <a:rPr lang="en" sz="800"/>
              <a:t>Predictive analysis</a:t>
            </a:r>
            <a:endParaRPr sz="800"/>
          </a:p>
          <a:p>
            <a:pPr indent="0" lvl="0" marL="0" rtl="0" algn="l">
              <a:spcBef>
                <a:spcPts val="0"/>
              </a:spcBef>
              <a:spcAft>
                <a:spcPts val="0"/>
              </a:spcAft>
              <a:buNone/>
            </a:pPr>
            <a:r>
              <a:rPr lang="en" sz="800"/>
              <a:t>Many factors that affect health outcomes – income, socioeconomic status, health care policies of each state, insurance laws per state </a:t>
            </a:r>
            <a:endParaRPr sz="800"/>
          </a:p>
          <a:p>
            <a:pPr indent="0" lvl="0" marL="0" rtl="0" algn="l">
              <a:spcBef>
                <a:spcPts val="0"/>
              </a:spcBef>
              <a:spcAft>
                <a:spcPts val="0"/>
              </a:spcAft>
              <a:buNone/>
            </a:pPr>
            <a:r>
              <a:rPr lang="en" sz="800"/>
              <a:t>Medicare expansion, Affordable Care Act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Next Steps: The COVID-19 pandemic, and atypical event that affected healthcare outcomes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Takeaways: </a:t>
            </a:r>
            <a:endParaRPr sz="800"/>
          </a:p>
          <a:p>
            <a:pPr indent="0" lvl="0" marL="0" rtl="0" algn="l">
              <a:spcBef>
                <a:spcPts val="0"/>
              </a:spcBef>
              <a:spcAft>
                <a:spcPts val="0"/>
              </a:spcAft>
              <a:buNone/>
            </a:pPr>
            <a:r>
              <a:rPr lang="en" sz="800"/>
              <a:t>-There is a strong negative correlation between the percentage of uninsured adults and the percentage of adults with a primary care source, suggesting that uninsured individuals are less likely to have access to primary care. Additionally, there is a positive correlation between the percentage of uninsured adults and avoidable deaths, further emphasizing the potential impact of health insurance on reducing avoidable mortality.</a:t>
            </a:r>
            <a:endParaRPr sz="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5b88ddf74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5b88ddf7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500">
                <a:solidFill>
                  <a:srgbClr val="595959"/>
                </a:solidFill>
              </a:rPr>
              <a:t>Visual: Flow chart or branches?</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How we can expand on this project (open-ended): 3. Does a percentage of regular doctor visits lead to better health outcomes?</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This doesn’t just involve primary care doctor - though they may help a patient coordinate these types of screenings</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Preventative care screenings, there were several (i.e., mammogram) listed on the website</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Doctor shortages? Higher amount of nurse practitioners – does that affect outcomes?</a:t>
            </a:r>
            <a:endParaRPr sz="15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500">
                <a:solidFill>
                  <a:srgbClr val="595959"/>
                </a:solidFill>
              </a:rPr>
              <a:t>Break it down per region for accessible care. </a:t>
            </a:r>
            <a:endParaRPr sz="1500">
              <a:solidFill>
                <a:srgbClr val="595959"/>
              </a:solidFill>
            </a:endParaRPr>
          </a:p>
          <a:p>
            <a:pPr indent="0" lvl="0" marL="914400" rtl="0" algn="l">
              <a:lnSpc>
                <a:spcPct val="115000"/>
              </a:lnSpc>
              <a:spcBef>
                <a:spcPts val="1200"/>
              </a:spcBef>
              <a:spcAft>
                <a:spcPts val="0"/>
              </a:spcAft>
              <a:buClr>
                <a:schemeClr val="dk1"/>
              </a:buClr>
              <a:buSzPts val="1100"/>
              <a:buFont typeface="Arial"/>
              <a:buNone/>
            </a:pPr>
            <a:r>
              <a:t/>
            </a:r>
            <a:endParaRPr sz="15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500">
                <a:solidFill>
                  <a:srgbClr val="595959"/>
                </a:solidFill>
              </a:rPr>
              <a:t>How has this changed since covid?</a:t>
            </a:r>
            <a:endParaRPr sz="1500">
              <a:solidFill>
                <a:srgbClr val="595959"/>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632fb42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632fb42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632fb42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632fb42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10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5b88ddf7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5b88ddf7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900">
                <a:solidFill>
                  <a:schemeClr val="dk1"/>
                </a:solidFill>
              </a:rPr>
              <a:t>ADD TO SLIDE IF TIME ALLOWS: </a:t>
            </a:r>
            <a:endParaRPr sz="900">
              <a:solidFill>
                <a:schemeClr val="dk1"/>
              </a:solidFill>
            </a:endParaRPr>
          </a:p>
          <a:p>
            <a:pPr indent="-285750" lvl="1" marL="914400" rtl="0" algn="l">
              <a:lnSpc>
                <a:spcPct val="105000"/>
              </a:lnSpc>
              <a:spcBef>
                <a:spcPts val="0"/>
              </a:spcBef>
              <a:spcAft>
                <a:spcPts val="0"/>
              </a:spcAft>
              <a:buClr>
                <a:schemeClr val="dk1"/>
              </a:buClr>
              <a:buSzPts val="900"/>
              <a:buAutoNum type="alphaUcPeriod"/>
            </a:pPr>
            <a:r>
              <a:rPr lang="en" sz="900">
                <a:solidFill>
                  <a:schemeClr val="dk1"/>
                </a:solidFill>
              </a:rPr>
              <a:t>problems that arose and how you resolved them</a:t>
            </a:r>
            <a:endParaRPr sz="900">
              <a:solidFill>
                <a:schemeClr val="dk1"/>
              </a:solidFill>
            </a:endParaRPr>
          </a:p>
          <a:p>
            <a:pPr indent="-285750" lvl="2" marL="1371600" rtl="0" algn="l">
              <a:lnSpc>
                <a:spcPct val="105000"/>
              </a:lnSpc>
              <a:spcBef>
                <a:spcPts val="0"/>
              </a:spcBef>
              <a:spcAft>
                <a:spcPts val="0"/>
              </a:spcAft>
              <a:buClr>
                <a:srgbClr val="595959"/>
              </a:buClr>
              <a:buSzPts val="900"/>
              <a:buAutoNum type="arabicPeriod"/>
            </a:pPr>
            <a:r>
              <a:rPr lang="en" sz="900">
                <a:solidFill>
                  <a:schemeClr val="dk1"/>
                </a:solidFill>
              </a:rPr>
              <a:t>U.S Census dataset</a:t>
            </a:r>
            <a:endParaRPr sz="900">
              <a:solidFill>
                <a:schemeClr val="dk1"/>
              </a:solidFill>
            </a:endParaRPr>
          </a:p>
          <a:p>
            <a:pPr indent="-285750" lvl="3" marL="1828800" rtl="0" algn="l">
              <a:lnSpc>
                <a:spcPct val="105000"/>
              </a:lnSpc>
              <a:spcBef>
                <a:spcPts val="0"/>
              </a:spcBef>
              <a:spcAft>
                <a:spcPts val="0"/>
              </a:spcAft>
              <a:buClr>
                <a:srgbClr val="595959"/>
              </a:buClr>
              <a:buSzPts val="900"/>
              <a:buAutoNum type="alphaLcParenR"/>
            </a:pPr>
            <a:r>
              <a:rPr lang="en" sz="900">
                <a:solidFill>
                  <a:schemeClr val="dk1"/>
                </a:solidFill>
              </a:rPr>
              <a:t>Cleaning process was more advanced than our project required us to?</a:t>
            </a:r>
            <a:endParaRPr sz="900">
              <a:solidFill>
                <a:schemeClr val="dk1"/>
              </a:solidFill>
            </a:endParaRPr>
          </a:p>
          <a:p>
            <a:pPr indent="0" lvl="0" marL="0" rtl="0" algn="l">
              <a:lnSpc>
                <a:spcPct val="105000"/>
              </a:lnSpc>
              <a:spcBef>
                <a:spcPts val="0"/>
              </a:spcBef>
              <a:spcAft>
                <a:spcPts val="0"/>
              </a:spcAft>
              <a:buNone/>
            </a:pPr>
            <a:r>
              <a:t/>
            </a:r>
            <a:endParaRPr sz="9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5b88ddf74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5b88ddf74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1200"/>
              </a:spcAft>
              <a:buClr>
                <a:schemeClr val="dk1"/>
              </a:buClr>
              <a:buSzPts val="1100"/>
              <a:buFont typeface="Arial"/>
              <a:buNone/>
            </a:pPr>
            <a:r>
              <a:rPr lang="en" sz="900">
                <a:solidFill>
                  <a:schemeClr val="dk1"/>
                </a:solidFill>
              </a:rPr>
              <a:t>How are states preserving life? Or sustaining life expectancy standard?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632fb429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632fb429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a:t>
            </a:r>
            <a:r>
              <a:rPr lang="en"/>
              <a:t>initial</a:t>
            </a:r>
            <a:r>
              <a:rPr lang="en"/>
              <a:t> look at our dataset that we pulled in looked like this. </a:t>
            </a:r>
            <a:endParaRPr/>
          </a:p>
          <a:p>
            <a:pPr indent="0" lvl="0" marL="0" rtl="0" algn="l">
              <a:spcBef>
                <a:spcPts val="0"/>
              </a:spcBef>
              <a:spcAft>
                <a:spcPts val="0"/>
              </a:spcAft>
              <a:buNone/>
            </a:pPr>
            <a:r>
              <a:rPr lang="en"/>
              <a:t>Where we have multiple years for each location.</a:t>
            </a:r>
            <a:endParaRPr/>
          </a:p>
          <a:p>
            <a:pPr indent="0" lvl="0" marL="0" rtl="0" algn="l">
              <a:spcBef>
                <a:spcPts val="0"/>
              </a:spcBef>
              <a:spcAft>
                <a:spcPts val="0"/>
              </a:spcAft>
              <a:buNone/>
            </a:pPr>
            <a:r>
              <a:rPr lang="en"/>
              <a:t>As well the columns were named the same for each dataset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5b88ddf7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5b88ddf7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chemeClr val="dk1"/>
                </a:solidFill>
              </a:rPr>
              <a:t>Now for our cleanup process/</a:t>
            </a:r>
            <a:endParaRPr sz="1150">
              <a:solidFill>
                <a:schemeClr val="dk1"/>
              </a:solidFill>
            </a:endParaRPr>
          </a:p>
          <a:p>
            <a:pPr indent="0" lvl="0" marL="0" rtl="0" algn="l">
              <a:lnSpc>
                <a:spcPct val="115000"/>
              </a:lnSpc>
              <a:spcBef>
                <a:spcPts val="0"/>
              </a:spcBef>
              <a:spcAft>
                <a:spcPts val="0"/>
              </a:spcAft>
              <a:buNone/>
            </a:pPr>
            <a:r>
              <a:rPr lang="en" sz="1150">
                <a:solidFill>
                  <a:schemeClr val="dk1"/>
                </a:solidFill>
              </a:rPr>
              <a:t>After we did the initial read in of the CSVs and viewing the data</a:t>
            </a:r>
            <a:endParaRPr sz="1150">
              <a:solidFill>
                <a:schemeClr val="dk1"/>
              </a:solidFill>
            </a:endParaRPr>
          </a:p>
          <a:p>
            <a:pPr indent="0" lvl="0" marL="0" rtl="0" algn="l">
              <a:lnSpc>
                <a:spcPct val="115000"/>
              </a:lnSpc>
              <a:spcBef>
                <a:spcPts val="0"/>
              </a:spcBef>
              <a:spcAft>
                <a:spcPts val="0"/>
              </a:spcAft>
              <a:buNone/>
            </a:pPr>
            <a:r>
              <a:rPr lang="en" sz="1150">
                <a:solidFill>
                  <a:schemeClr val="dk1"/>
                </a:solidFill>
              </a:rPr>
              <a:t>We narrowed down to the two years we will be looking at 2018 and 2019</a:t>
            </a:r>
            <a:endParaRPr sz="1150">
              <a:solidFill>
                <a:schemeClr val="dk1"/>
              </a:solidFill>
            </a:endParaRPr>
          </a:p>
          <a:p>
            <a:pPr indent="0" lvl="0" marL="0" rtl="0" algn="l">
              <a:lnSpc>
                <a:spcPct val="115000"/>
              </a:lnSpc>
              <a:spcBef>
                <a:spcPts val="0"/>
              </a:spcBef>
              <a:spcAft>
                <a:spcPts val="0"/>
              </a:spcAft>
              <a:buNone/>
            </a:pPr>
            <a:r>
              <a:rPr lang="en" sz="1150">
                <a:solidFill>
                  <a:schemeClr val="dk1"/>
                </a:solidFill>
              </a:rPr>
              <a:t>A few things we had note of,</a:t>
            </a:r>
            <a:endParaRPr sz="1150">
              <a:solidFill>
                <a:schemeClr val="dk1"/>
              </a:solidFill>
            </a:endParaRPr>
          </a:p>
          <a:p>
            <a:pPr indent="0" lvl="0" marL="0" rtl="0" algn="l">
              <a:lnSpc>
                <a:spcPct val="115000"/>
              </a:lnSpc>
              <a:spcBef>
                <a:spcPts val="0"/>
              </a:spcBef>
              <a:spcAft>
                <a:spcPts val="0"/>
              </a:spcAft>
              <a:buNone/>
            </a:pPr>
            <a:r>
              <a:rPr lang="en" sz="1150">
                <a:solidFill>
                  <a:schemeClr val="dk1"/>
                </a:solidFill>
              </a:rPr>
              <a:t>Of our five datasets, two of them had every year </a:t>
            </a:r>
            <a:r>
              <a:rPr lang="en" sz="1150">
                <a:solidFill>
                  <a:schemeClr val="dk1"/>
                </a:solidFill>
              </a:rPr>
              <a:t>separated</a:t>
            </a:r>
            <a:r>
              <a:rPr lang="en" sz="1150">
                <a:solidFill>
                  <a:schemeClr val="dk1"/>
                </a:solidFill>
              </a:rPr>
              <a:t> while the other three has them combined. We averaged the two years.</a:t>
            </a:r>
            <a:endParaRPr sz="1150">
              <a:solidFill>
                <a:schemeClr val="dk1"/>
              </a:solidFill>
            </a:endParaRPr>
          </a:p>
          <a:p>
            <a:pPr indent="0" lvl="0" marL="0" rtl="0" algn="l">
              <a:lnSpc>
                <a:spcPct val="115000"/>
              </a:lnSpc>
              <a:spcBef>
                <a:spcPts val="0"/>
              </a:spcBef>
              <a:spcAft>
                <a:spcPts val="0"/>
              </a:spcAft>
              <a:buNone/>
            </a:pPr>
            <a:r>
              <a:rPr lang="en" sz="1150">
                <a:solidFill>
                  <a:schemeClr val="dk1"/>
                </a:solidFill>
              </a:rPr>
              <a:t>We renamed columns for ease of reading, as well as defera…. From one percentage to another. </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632fb429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632fb429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dataframe that combines all 5 datasets lined up by state after cleaning ready for analyzing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5b88ddf74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5b88ddf7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We can put code here - just on the slide to show the .describe() and the .var() used to analyze this data.</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We should briefly touch on if data is skewed — normal distribution of data wasn’t as important here (Discuss more with Mindie/Willis on whether this does matter??)</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Statistical significance:</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Mean</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Standard Deviation</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Why it’s okay that our datasets are not evenly distributed nor have small standard deviations</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Dataset types (all separated by states):</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(2) % based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-being % based limits range of the data from 0 to 100 (for our datasets)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-so the VARIANCE is expected to be relatively  smaller than our 100k population datasets </a:t>
            </a:r>
            <a:endParaRPr sz="1200">
              <a:solidFill>
                <a:srgbClr val="D1D5DB"/>
              </a:solidFill>
              <a:highlight>
                <a:srgbClr val="34354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D1D5DB"/>
              </a:solidFill>
              <a:highlight>
                <a:srgbClr val="34354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(3) 100k population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rPr>
              <a:t>Problem(s):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-we c</a:t>
            </a:r>
            <a:r>
              <a:rPr lang="en" sz="1050">
                <a:solidFill>
                  <a:schemeClr val="dk1"/>
                </a:solidFill>
                <a:highlight>
                  <a:schemeClr val="lt1"/>
                </a:highlight>
              </a:rPr>
              <a:t>annot</a:t>
            </a:r>
            <a:r>
              <a:rPr lang="en" sz="1050">
                <a:solidFill>
                  <a:schemeClr val="dk1"/>
                </a:solidFill>
                <a:highlight>
                  <a:srgbClr val="FFFFFF"/>
                </a:highlight>
              </a:rPr>
              <a:t> do a 1:1 comparison of the states, which we found the correlation </a:t>
            </a:r>
            <a:endParaRPr sz="1200">
              <a:solidFill>
                <a:srgbClr val="D1D5DB"/>
              </a:solidFill>
              <a:highlight>
                <a:srgbClr val="34354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D1D5DB"/>
              </a:solidFill>
              <a:highlight>
                <a:srgbClr val="34354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D1D5DB"/>
                </a:solidFill>
                <a:highlight>
                  <a:srgbClr val="343541"/>
                </a:highlight>
                <a:latin typeface="Roboto"/>
                <a:ea typeface="Roboto"/>
                <a:cs typeface="Roboto"/>
                <a:sym typeface="Roboto"/>
              </a:rPr>
              <a:t>Pearson correlation coefficient (often denoted as "r")</a:t>
            </a:r>
            <a:endParaRPr sz="1200">
              <a:solidFill>
                <a:srgbClr val="D1D5DB"/>
              </a:solidFill>
              <a:highlight>
                <a:srgbClr val="343541"/>
              </a:highlight>
              <a:latin typeface="Roboto"/>
              <a:ea typeface="Roboto"/>
              <a:cs typeface="Roboto"/>
              <a:sym typeface="Roboto"/>
            </a:endParaRPr>
          </a:p>
          <a:p>
            <a:pPr indent="0" lvl="0" marL="457200" rtl="0" algn="l">
              <a:lnSpc>
                <a:spcPct val="115000"/>
              </a:lnSpc>
              <a:spcBef>
                <a:spcPts val="0"/>
              </a:spcBef>
              <a:spcAft>
                <a:spcPts val="0"/>
              </a:spcAft>
              <a:buClr>
                <a:schemeClr val="dk1"/>
              </a:buClr>
              <a:buSzPts val="1100"/>
              <a:buFont typeface="Arial"/>
              <a:buNone/>
            </a:pPr>
            <a:r>
              <a:rPr lang="en" sz="1200">
                <a:solidFill>
                  <a:srgbClr val="D1D5DB"/>
                </a:solidFill>
                <a:highlight>
                  <a:srgbClr val="343541"/>
                </a:highlight>
                <a:latin typeface="Roboto"/>
                <a:ea typeface="Roboto"/>
                <a:cs typeface="Roboto"/>
                <a:sym typeface="Roboto"/>
              </a:rPr>
              <a:t>-1 to 1 – the larger the number, the stronger the correlation.</a:t>
            </a:r>
            <a:endParaRPr sz="1200">
              <a:solidFill>
                <a:srgbClr val="D1D5DB"/>
              </a:solidFill>
              <a:highlight>
                <a:srgbClr val="343541"/>
              </a:highlight>
              <a:latin typeface="Roboto"/>
              <a:ea typeface="Roboto"/>
              <a:cs typeface="Roboto"/>
              <a:sym typeface="Roboto"/>
            </a:endParaRPr>
          </a:p>
          <a:p>
            <a:pPr indent="0" lvl="0" marL="457200" rtl="0" algn="l">
              <a:lnSpc>
                <a:spcPct val="115000"/>
              </a:lnSpc>
              <a:spcBef>
                <a:spcPts val="0"/>
              </a:spcBef>
              <a:spcAft>
                <a:spcPts val="0"/>
              </a:spcAft>
              <a:buClr>
                <a:schemeClr val="dk1"/>
              </a:buClr>
              <a:buSzPts val="1100"/>
              <a:buFont typeface="Arial"/>
              <a:buNone/>
            </a:pPr>
            <a:r>
              <a:rPr lang="en" sz="1200">
                <a:solidFill>
                  <a:srgbClr val="D1D5DB"/>
                </a:solidFill>
                <a:highlight>
                  <a:srgbClr val="343541"/>
                </a:highlight>
                <a:latin typeface="Roboto"/>
                <a:ea typeface="Roboto"/>
                <a:cs typeface="Roboto"/>
                <a:sym typeface="Roboto"/>
              </a:rPr>
              <a:t>If there is a positive correlation or negative correlation typically indicates that the factors you’re comparing do have an affect on one another. The stronger the correlation, the more direct that factor appears to influence the outcome. </a:t>
            </a:r>
            <a:endParaRPr sz="1200">
              <a:solidFill>
                <a:srgbClr val="D1D5DB"/>
              </a:solidFill>
              <a:highlight>
                <a:srgbClr val="343541"/>
              </a:highlight>
              <a:latin typeface="Roboto"/>
              <a:ea typeface="Roboto"/>
              <a:cs typeface="Roboto"/>
              <a:sym typeface="Roboto"/>
            </a:endParaRPr>
          </a:p>
          <a:p>
            <a:pPr indent="0" lvl="0" marL="457200" rtl="0" algn="l">
              <a:lnSpc>
                <a:spcPct val="115000"/>
              </a:lnSpc>
              <a:spcBef>
                <a:spcPts val="0"/>
              </a:spcBef>
              <a:spcAft>
                <a:spcPts val="0"/>
              </a:spcAft>
              <a:buClr>
                <a:schemeClr val="dk1"/>
              </a:buClr>
              <a:buSzPts val="1100"/>
              <a:buFont typeface="Arial"/>
              <a:buNone/>
            </a:pPr>
            <a:r>
              <a:rPr lang="en" sz="1200">
                <a:solidFill>
                  <a:srgbClr val="D1D5DB"/>
                </a:solidFill>
                <a:highlight>
                  <a:srgbClr val="343541"/>
                </a:highlight>
                <a:latin typeface="Roboto"/>
                <a:ea typeface="Roboto"/>
                <a:cs typeface="Roboto"/>
                <a:sym typeface="Roboto"/>
              </a:rPr>
              <a:t>Weaker correlations indicate that there are likely other factors involved.</a:t>
            </a:r>
            <a:endParaRPr sz="1050">
              <a:solidFill>
                <a:schemeClr val="dk1"/>
              </a:solidFill>
              <a:highlight>
                <a:srgbClr val="FFFFFF"/>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27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977"/>
              <a:t>Health Outcomes Across States: </a:t>
            </a:r>
            <a:r>
              <a:rPr lang="en" sz="3644"/>
              <a:t>Evaluating Insurance and Preventative Care</a:t>
            </a:r>
            <a:endParaRPr sz="4866"/>
          </a:p>
        </p:txBody>
      </p:sp>
      <p:sp>
        <p:nvSpPr>
          <p:cNvPr id="55" name="Google Shape;55;p13"/>
          <p:cNvSpPr txBox="1"/>
          <p:nvPr>
            <p:ph idx="1" type="subTitle"/>
          </p:nvPr>
        </p:nvSpPr>
        <p:spPr>
          <a:xfrm>
            <a:off x="311700" y="2834125"/>
            <a:ext cx="8662200" cy="1246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100"/>
              <a:t>Karthika Prasad, Tammy Hardman, Katherine Gonzalez, Elaine McCall</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2"/>
                </a:solidFill>
              </a:rPr>
              <a:t>I</a:t>
            </a:r>
            <a:r>
              <a:rPr lang="en" sz="3000">
                <a:solidFill>
                  <a:schemeClr val="dk2"/>
                </a:solidFill>
              </a:rPr>
              <a:t>s there a correlation between the percentage of uninsured adults and premature mortality rates per state? </a:t>
            </a:r>
            <a:endParaRPr sz="3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3667848" y="1534575"/>
            <a:ext cx="5459925" cy="3608925"/>
          </a:xfrm>
          <a:prstGeom prst="rect">
            <a:avLst/>
          </a:prstGeom>
          <a:noFill/>
          <a:ln>
            <a:noFill/>
          </a:ln>
        </p:spPr>
      </p:pic>
      <p:pic>
        <p:nvPicPr>
          <p:cNvPr id="121" name="Google Shape;121;p23"/>
          <p:cNvPicPr preferRelativeResize="0"/>
          <p:nvPr/>
        </p:nvPicPr>
        <p:blipFill>
          <a:blip r:embed="rId4">
            <a:alphaModFix/>
          </a:blip>
          <a:stretch>
            <a:fillRect/>
          </a:stretch>
        </p:blipFill>
        <p:spPr>
          <a:xfrm>
            <a:off x="0" y="0"/>
            <a:ext cx="6947723" cy="1534575"/>
          </a:xfrm>
          <a:prstGeom prst="rect">
            <a:avLst/>
          </a:prstGeom>
          <a:noFill/>
          <a:ln>
            <a:noFill/>
          </a:ln>
        </p:spPr>
      </p:pic>
      <p:sp>
        <p:nvSpPr>
          <p:cNvPr id="122" name="Google Shape;122;p23"/>
          <p:cNvSpPr txBox="1"/>
          <p:nvPr/>
        </p:nvSpPr>
        <p:spPr>
          <a:xfrm>
            <a:off x="264600" y="2368025"/>
            <a:ext cx="2847600" cy="22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405F"/>
                </a:solidFill>
                <a:highlight>
                  <a:srgbClr val="FFFFFF"/>
                </a:highlight>
              </a:rPr>
              <a:t>The Pearson correlation coefficient (</a:t>
            </a:r>
            <a:r>
              <a:rPr i="1" lang="en" sz="1200">
                <a:solidFill>
                  <a:srgbClr val="0D405F"/>
                </a:solidFill>
                <a:highlight>
                  <a:srgbClr val="FFFFFF"/>
                </a:highlight>
              </a:rPr>
              <a:t>r</a:t>
            </a:r>
            <a:r>
              <a:rPr lang="en" sz="1200">
                <a:solidFill>
                  <a:srgbClr val="0D405F"/>
                </a:solidFill>
                <a:highlight>
                  <a:srgbClr val="FFFFFF"/>
                </a:highlight>
              </a:rPr>
              <a:t>) is the most common way of measuring a linear correlation. It is a number between –1 and 1 that measures the strength and direction of the relationship between two variables.</a:t>
            </a:r>
            <a:endParaRPr sz="1200">
              <a:solidFill>
                <a:srgbClr val="0D405F"/>
              </a:solidFill>
              <a:highlight>
                <a:srgbClr val="FFFFFF"/>
              </a:highlight>
            </a:endParaRPr>
          </a:p>
          <a:p>
            <a:pPr indent="0" lvl="0" marL="0" rtl="0" algn="l">
              <a:spcBef>
                <a:spcPts val="0"/>
              </a:spcBef>
              <a:spcAft>
                <a:spcPts val="0"/>
              </a:spcAft>
              <a:buNone/>
            </a:pPr>
            <a:r>
              <a:t/>
            </a:r>
            <a:endParaRPr sz="1200">
              <a:solidFill>
                <a:srgbClr val="0D405F"/>
              </a:solidFill>
              <a:highlight>
                <a:srgbClr val="FFFFFF"/>
              </a:highlight>
            </a:endParaRPr>
          </a:p>
          <a:p>
            <a:pPr indent="0" lvl="0" marL="0" rtl="0" algn="l">
              <a:spcBef>
                <a:spcPts val="0"/>
              </a:spcBef>
              <a:spcAft>
                <a:spcPts val="0"/>
              </a:spcAft>
              <a:buNone/>
            </a:pPr>
            <a:r>
              <a:rPr lang="en" sz="900">
                <a:solidFill>
                  <a:srgbClr val="0D405F"/>
                </a:solidFill>
                <a:highlight>
                  <a:srgbClr val="FFFFFF"/>
                </a:highlight>
              </a:rPr>
              <a:t>https://www.scribbr.com/statistics/pearson-correlation-coefficient/</a:t>
            </a:r>
            <a:endParaRPr sz="900">
              <a:solidFill>
                <a:srgbClr val="0D405F"/>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1611623" y="1518700"/>
            <a:ext cx="5497449" cy="362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 Conclusion</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chemeClr val="dk1"/>
                </a:solidFill>
              </a:rPr>
              <a:t>Conclusion: </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Limitations: </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Problems: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That we couldn’t do the 1-to-1 comparison – correlation coefficient resolved this issue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1200"/>
              </a:spcAft>
              <a:buNone/>
            </a:pPr>
            <a:r>
              <a:rPr lang="en" sz="2400">
                <a:solidFill>
                  <a:schemeClr val="dk2"/>
                </a:solidFill>
              </a:rPr>
              <a:t>Which has more influence on health outcomes, not having insurance or not having a primary source of care?</a:t>
            </a:r>
            <a:endParaRPr sz="4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 VIZ 2</a:t>
            </a:r>
            <a:endParaRPr/>
          </a:p>
        </p:txBody>
      </p:sp>
      <p:pic>
        <p:nvPicPr>
          <p:cNvPr id="144" name="Google Shape;144;p27"/>
          <p:cNvPicPr preferRelativeResize="0"/>
          <p:nvPr/>
        </p:nvPicPr>
        <p:blipFill>
          <a:blip r:embed="rId3">
            <a:alphaModFix/>
          </a:blip>
          <a:stretch>
            <a:fillRect/>
          </a:stretch>
        </p:blipFill>
        <p:spPr>
          <a:xfrm>
            <a:off x="4468625" y="2085750"/>
            <a:ext cx="4479700" cy="2712200"/>
          </a:xfrm>
          <a:prstGeom prst="rect">
            <a:avLst/>
          </a:prstGeom>
          <a:noFill/>
          <a:ln>
            <a:noFill/>
          </a:ln>
        </p:spPr>
      </p:pic>
      <p:pic>
        <p:nvPicPr>
          <p:cNvPr id="145" name="Google Shape;145;p27"/>
          <p:cNvPicPr preferRelativeResize="0"/>
          <p:nvPr/>
        </p:nvPicPr>
        <p:blipFill rotWithShape="1">
          <a:blip r:embed="rId4">
            <a:alphaModFix/>
          </a:blip>
          <a:srcRect b="0" l="0" r="-2965" t="-13109"/>
          <a:stretch/>
        </p:blipFill>
        <p:spPr>
          <a:xfrm>
            <a:off x="175950" y="1017725"/>
            <a:ext cx="4292675" cy="259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p:nvPr/>
        </p:nvSpPr>
        <p:spPr>
          <a:xfrm>
            <a:off x="1670225" y="612325"/>
            <a:ext cx="2575200" cy="142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1" name="Google Shape;151;p28"/>
          <p:cNvPicPr preferRelativeResize="0"/>
          <p:nvPr/>
        </p:nvPicPr>
        <p:blipFill>
          <a:blip r:embed="rId3">
            <a:alphaModFix/>
          </a:blip>
          <a:stretch>
            <a:fillRect/>
          </a:stretch>
        </p:blipFill>
        <p:spPr>
          <a:xfrm>
            <a:off x="1511476" y="475726"/>
            <a:ext cx="5989475" cy="351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 Conclusion</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Conclusion: Having insurance has a greater impact on positive health outcomes than having a primary care provider alone.</a:t>
            </a:r>
            <a:endParaRPr/>
          </a:p>
          <a:p>
            <a:pPr indent="0" lvl="0" marL="0" rtl="0" algn="l">
              <a:spcBef>
                <a:spcPts val="1200"/>
              </a:spcBef>
              <a:spcAft>
                <a:spcPts val="0"/>
              </a:spcAft>
              <a:buNone/>
            </a:pPr>
            <a:r>
              <a:rPr lang="en"/>
              <a:t>Problems: One significant challenge we encountered at this stage was the multitude of other factors influencing positive health outcomes. To address this, we had to focus on premature death. </a:t>
            </a:r>
            <a:endParaRPr/>
          </a:p>
          <a:p>
            <a:pPr indent="0" lvl="0" marL="0" rtl="0" algn="l">
              <a:spcBef>
                <a:spcPts val="1200"/>
              </a:spcBef>
              <a:spcAft>
                <a:spcPts val="1200"/>
              </a:spcAft>
              <a:buClr>
                <a:schemeClr val="dk1"/>
              </a:buClr>
              <a:buSzPts val="1100"/>
              <a:buFont typeface="Arial"/>
              <a:buNone/>
            </a:pPr>
            <a:r>
              <a:rPr lang="en"/>
              <a:t>Limitations: This is only one factor. While we confirmed having health insurance correlates to less premature deaths, we do not know that it is the highest correlating factor. Other factors we could explore include differences in state policy and healthcare systems. Especially focusing on particularly well versus poor performing states.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4294967295" type="body"/>
          </p:nvPr>
        </p:nvSpPr>
        <p:spPr>
          <a:xfrm>
            <a:off x="311700" y="954800"/>
            <a:ext cx="8520600" cy="3614100"/>
          </a:xfrm>
          <a:prstGeom prst="rect">
            <a:avLst/>
          </a:prstGeom>
        </p:spPr>
        <p:txBody>
          <a:bodyPr anchorCtr="0" anchor="ctr" bIns="91425" lIns="91425" spcFirstLastPara="1" rIns="91425" wrap="square" tIns="91425">
            <a:normAutofit/>
          </a:bodyPr>
          <a:lstStyle/>
          <a:p>
            <a:pPr indent="0" lvl="0" marL="0" rtl="0" algn="l">
              <a:spcBef>
                <a:spcPts val="1000"/>
              </a:spcBef>
              <a:spcAft>
                <a:spcPts val="0"/>
              </a:spcAft>
              <a:buNone/>
            </a:pPr>
            <a:r>
              <a:rPr lang="en" sz="3000"/>
              <a:t>What are the Best and Worst 5 State Rankings?</a:t>
            </a:r>
            <a:endParaRPr sz="3000">
              <a:solidFill>
                <a:schemeClr val="dk1"/>
              </a:solidFill>
            </a:endParaRPr>
          </a:p>
          <a:p>
            <a:pPr indent="0" lvl="0" marL="0" rtl="0" algn="l">
              <a:spcBef>
                <a:spcPts val="1200"/>
              </a:spcBef>
              <a:spcAft>
                <a:spcPts val="0"/>
              </a:spcAft>
              <a:buNone/>
            </a:pPr>
            <a:r>
              <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1"/>
          <p:cNvPicPr preferRelativeResize="0"/>
          <p:nvPr/>
        </p:nvPicPr>
        <p:blipFill>
          <a:blip r:embed="rId3">
            <a:alphaModFix/>
          </a:blip>
          <a:stretch>
            <a:fillRect/>
          </a:stretch>
        </p:blipFill>
        <p:spPr>
          <a:xfrm>
            <a:off x="308813" y="115250"/>
            <a:ext cx="8526374" cy="2748725"/>
          </a:xfrm>
          <a:prstGeom prst="rect">
            <a:avLst/>
          </a:prstGeom>
          <a:noFill/>
          <a:ln>
            <a:noFill/>
          </a:ln>
        </p:spPr>
      </p:pic>
      <p:pic>
        <p:nvPicPr>
          <p:cNvPr id="168" name="Google Shape;168;p31"/>
          <p:cNvPicPr preferRelativeResize="0"/>
          <p:nvPr/>
        </p:nvPicPr>
        <p:blipFill>
          <a:blip r:embed="rId4">
            <a:alphaModFix/>
          </a:blip>
          <a:stretch>
            <a:fillRect/>
          </a:stretch>
        </p:blipFill>
        <p:spPr>
          <a:xfrm>
            <a:off x="557438" y="2773213"/>
            <a:ext cx="8201025" cy="189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000"/>
              </a:spcBef>
              <a:spcAft>
                <a:spcPts val="0"/>
              </a:spcAft>
              <a:buSzPts val="935"/>
              <a:buNone/>
            </a:pPr>
            <a:r>
              <a:rPr lang="en" sz="1729"/>
              <a:t>Our project aims to show the impact of health insurance and regular doctor visits on health outcomes at the state level for the years 2018-2019.</a:t>
            </a:r>
            <a:endParaRPr sz="1729"/>
          </a:p>
          <a:p>
            <a:pPr indent="0" lvl="0" marL="0" rtl="0" algn="l">
              <a:lnSpc>
                <a:spcPct val="105000"/>
              </a:lnSpc>
              <a:spcBef>
                <a:spcPts val="1000"/>
              </a:spcBef>
              <a:spcAft>
                <a:spcPts val="0"/>
              </a:spcAft>
              <a:buSzPts val="935"/>
              <a:buNone/>
            </a:pPr>
            <a:r>
              <a:rPr lang="en" sz="1629"/>
              <a:t>Healthcare Industry</a:t>
            </a:r>
            <a:endParaRPr sz="1629"/>
          </a:p>
          <a:p>
            <a:pPr indent="-323215" lvl="1" marL="914400" rtl="0" algn="l">
              <a:lnSpc>
                <a:spcPct val="105000"/>
              </a:lnSpc>
              <a:spcBef>
                <a:spcPts val="0"/>
              </a:spcBef>
              <a:spcAft>
                <a:spcPts val="0"/>
              </a:spcAft>
              <a:buSzPts val="1490"/>
              <a:buChar char="○"/>
            </a:pPr>
            <a:r>
              <a:rPr lang="en" sz="1490"/>
              <a:t>In a well-functioning health system, premature deaths (under the age of 75 years) can often be avoided through public health interventions or quality medical care.</a:t>
            </a:r>
            <a:endParaRPr sz="1490"/>
          </a:p>
          <a:p>
            <a:pPr indent="-323214" lvl="2" marL="1371600" rtl="0" algn="l">
              <a:lnSpc>
                <a:spcPct val="105000"/>
              </a:lnSpc>
              <a:spcBef>
                <a:spcPts val="0"/>
              </a:spcBef>
              <a:spcAft>
                <a:spcPts val="0"/>
              </a:spcAft>
              <a:buSzPts val="1490"/>
              <a:buChar char="■"/>
            </a:pPr>
            <a:r>
              <a:rPr lang="en" sz="1490"/>
              <a:t>As a measure, it can help compare the performance of healthcare systems, exemplified by the World Health Organization Health Report.</a:t>
            </a:r>
            <a:endParaRPr sz="1490"/>
          </a:p>
          <a:p>
            <a:pPr indent="-323214" lvl="2" marL="1371600" rtl="0" algn="l">
              <a:lnSpc>
                <a:spcPct val="105000"/>
              </a:lnSpc>
              <a:spcBef>
                <a:spcPts val="0"/>
              </a:spcBef>
              <a:spcAft>
                <a:spcPts val="0"/>
              </a:spcAft>
              <a:buSzPts val="1490"/>
              <a:buChar char="■"/>
            </a:pPr>
            <a:r>
              <a:rPr lang="en" sz="1490"/>
              <a:t>Premature mortality can explain relationship between the health and wealth of nations, healthcare accounts for 10 percent of gross domestic product (GDP) of most developed nations. </a:t>
            </a:r>
            <a:endParaRPr sz="1490"/>
          </a:p>
          <a:p>
            <a:pPr indent="0" lvl="0" marL="0" rtl="0" algn="l">
              <a:lnSpc>
                <a:spcPct val="105000"/>
              </a:lnSpc>
              <a:spcBef>
                <a:spcPts val="1000"/>
              </a:spcBef>
              <a:spcAft>
                <a:spcPts val="0"/>
              </a:spcAft>
              <a:buNone/>
            </a:pPr>
            <a:r>
              <a:rPr lang="en" sz="1500"/>
              <a:t>Analyzing the correlation between the lack of health insurance, regular doctor visits, and premature mortality indicators is a resourceful approach for examining state health outcomes.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rotWithShape="1">
          <a:blip r:embed="rId3">
            <a:alphaModFix/>
          </a:blip>
          <a:srcRect b="0" l="714" r="0" t="4525"/>
          <a:stretch/>
        </p:blipFill>
        <p:spPr>
          <a:xfrm>
            <a:off x="4595475" y="232800"/>
            <a:ext cx="3270125" cy="4910701"/>
          </a:xfrm>
          <a:prstGeom prst="rect">
            <a:avLst/>
          </a:prstGeom>
          <a:noFill/>
          <a:ln>
            <a:noFill/>
          </a:ln>
        </p:spPr>
      </p:pic>
      <p:pic>
        <p:nvPicPr>
          <p:cNvPr id="174" name="Google Shape;174;p32"/>
          <p:cNvPicPr preferRelativeResize="0"/>
          <p:nvPr/>
        </p:nvPicPr>
        <p:blipFill rotWithShape="1">
          <a:blip r:embed="rId4">
            <a:alphaModFix/>
          </a:blip>
          <a:srcRect b="0" l="714" r="0" t="4525"/>
          <a:stretch/>
        </p:blipFill>
        <p:spPr>
          <a:xfrm>
            <a:off x="465275" y="232800"/>
            <a:ext cx="3126325" cy="4910699"/>
          </a:xfrm>
          <a:prstGeom prst="rect">
            <a:avLst/>
          </a:prstGeom>
          <a:noFill/>
          <a:ln>
            <a:noFill/>
          </a:ln>
        </p:spPr>
      </p:pic>
      <p:sp>
        <p:nvSpPr>
          <p:cNvPr id="175" name="Google Shape;175;p32"/>
          <p:cNvSpPr/>
          <p:nvPr/>
        </p:nvSpPr>
        <p:spPr>
          <a:xfrm>
            <a:off x="465275" y="509925"/>
            <a:ext cx="1440900" cy="1110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76" name="Google Shape;176;p32"/>
          <p:cNvSpPr/>
          <p:nvPr/>
        </p:nvSpPr>
        <p:spPr>
          <a:xfrm>
            <a:off x="465275" y="1715400"/>
            <a:ext cx="953700" cy="1110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77" name="Google Shape;177;p32"/>
          <p:cNvSpPr/>
          <p:nvPr/>
        </p:nvSpPr>
        <p:spPr>
          <a:xfrm>
            <a:off x="465275" y="2821150"/>
            <a:ext cx="953700" cy="1110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78" name="Google Shape;178;p32"/>
          <p:cNvSpPr/>
          <p:nvPr/>
        </p:nvSpPr>
        <p:spPr>
          <a:xfrm>
            <a:off x="465275" y="3660800"/>
            <a:ext cx="953700" cy="1110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p>
        </p:txBody>
      </p:sp>
      <p:sp>
        <p:nvSpPr>
          <p:cNvPr id="179" name="Google Shape;179;p32"/>
          <p:cNvSpPr/>
          <p:nvPr/>
        </p:nvSpPr>
        <p:spPr>
          <a:xfrm>
            <a:off x="411550" y="1108525"/>
            <a:ext cx="1319100" cy="111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32"/>
          <p:cNvSpPr/>
          <p:nvPr/>
        </p:nvSpPr>
        <p:spPr>
          <a:xfrm>
            <a:off x="465275" y="2571750"/>
            <a:ext cx="953700" cy="111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32"/>
          <p:cNvSpPr/>
          <p:nvPr/>
        </p:nvSpPr>
        <p:spPr>
          <a:xfrm>
            <a:off x="465275" y="3549800"/>
            <a:ext cx="953700" cy="111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32"/>
          <p:cNvSpPr/>
          <p:nvPr/>
        </p:nvSpPr>
        <p:spPr>
          <a:xfrm>
            <a:off x="465275" y="4500450"/>
            <a:ext cx="831600" cy="1110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32"/>
          <p:cNvSpPr txBox="1"/>
          <p:nvPr/>
        </p:nvSpPr>
        <p:spPr>
          <a:xfrm>
            <a:off x="4572000" y="4744450"/>
            <a:ext cx="1019700" cy="121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4" name="Google Shape;184;p32"/>
          <p:cNvSpPr txBox="1"/>
          <p:nvPr/>
        </p:nvSpPr>
        <p:spPr>
          <a:xfrm>
            <a:off x="4572000" y="3494650"/>
            <a:ext cx="1019700" cy="121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5" name="Google Shape;185;p32"/>
          <p:cNvSpPr txBox="1"/>
          <p:nvPr/>
        </p:nvSpPr>
        <p:spPr>
          <a:xfrm>
            <a:off x="4572000" y="2632700"/>
            <a:ext cx="1019700" cy="121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6" name="Google Shape;186;p32"/>
          <p:cNvSpPr txBox="1"/>
          <p:nvPr/>
        </p:nvSpPr>
        <p:spPr>
          <a:xfrm>
            <a:off x="4595475" y="911700"/>
            <a:ext cx="897900" cy="121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7" name="Google Shape;187;p32"/>
          <p:cNvSpPr txBox="1"/>
          <p:nvPr/>
        </p:nvSpPr>
        <p:spPr>
          <a:xfrm>
            <a:off x="4572000" y="678925"/>
            <a:ext cx="897900" cy="121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8" name="Google Shape;188;p32"/>
          <p:cNvSpPr txBox="1"/>
          <p:nvPr/>
        </p:nvSpPr>
        <p:spPr>
          <a:xfrm>
            <a:off x="4572000" y="2754500"/>
            <a:ext cx="1019700" cy="121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9" name="Google Shape;189;p32"/>
          <p:cNvSpPr txBox="1"/>
          <p:nvPr/>
        </p:nvSpPr>
        <p:spPr>
          <a:xfrm>
            <a:off x="4572000" y="3749475"/>
            <a:ext cx="1019700" cy="121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0" name="Google Shape;190;p32"/>
          <p:cNvSpPr txBox="1"/>
          <p:nvPr/>
        </p:nvSpPr>
        <p:spPr>
          <a:xfrm>
            <a:off x="4572000" y="4597300"/>
            <a:ext cx="1019700" cy="121800"/>
          </a:xfrm>
          <a:prstGeom prst="rect">
            <a:avLst/>
          </a:prstGeom>
          <a:noFill/>
          <a:ln cap="flat" cmpd="sng" w="19050">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1" name="Google Shape;191;p32"/>
          <p:cNvSpPr txBox="1"/>
          <p:nvPr/>
        </p:nvSpPr>
        <p:spPr>
          <a:xfrm>
            <a:off x="4578150" y="2527400"/>
            <a:ext cx="1019700" cy="111000"/>
          </a:xfrm>
          <a:prstGeom prst="rect">
            <a:avLst/>
          </a:prstGeom>
          <a:noFill/>
          <a:ln cap="flat" cmpd="sng" w="19050">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2" name="Google Shape;192;p32"/>
          <p:cNvSpPr txBox="1"/>
          <p:nvPr/>
        </p:nvSpPr>
        <p:spPr>
          <a:xfrm>
            <a:off x="4572000" y="3871275"/>
            <a:ext cx="1019700" cy="111000"/>
          </a:xfrm>
          <a:prstGeom prst="rect">
            <a:avLst/>
          </a:prstGeom>
          <a:noFill/>
          <a:ln cap="flat" cmpd="sng" w="19050">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3" name="Google Shape;193;p32"/>
          <p:cNvSpPr txBox="1"/>
          <p:nvPr/>
        </p:nvSpPr>
        <p:spPr>
          <a:xfrm>
            <a:off x="4572000" y="4500450"/>
            <a:ext cx="1019700" cy="111000"/>
          </a:xfrm>
          <a:prstGeom prst="rect">
            <a:avLst/>
          </a:prstGeom>
          <a:noFill/>
          <a:ln cap="flat" cmpd="sng" w="19050">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94" name="Google Shape;194;p32"/>
          <p:cNvSpPr txBox="1"/>
          <p:nvPr/>
        </p:nvSpPr>
        <p:spPr>
          <a:xfrm>
            <a:off x="1041975" y="0"/>
            <a:ext cx="27048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Desired Outcomes</a:t>
            </a:r>
            <a:endParaRPr b="1" sz="1200">
              <a:solidFill>
                <a:schemeClr val="dk2"/>
              </a:solidFill>
            </a:endParaRPr>
          </a:p>
        </p:txBody>
      </p:sp>
      <p:sp>
        <p:nvSpPr>
          <p:cNvPr id="195" name="Google Shape;195;p32"/>
          <p:cNvSpPr txBox="1"/>
          <p:nvPr/>
        </p:nvSpPr>
        <p:spPr>
          <a:xfrm>
            <a:off x="5054850" y="0"/>
            <a:ext cx="20397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Undesired Outcomes</a:t>
            </a:r>
            <a:endParaRPr b="1" sz="12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Q3 - Conclusion</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chemeClr val="dk1"/>
                </a:solidFill>
              </a:rPr>
              <a:t>Conclusion: </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Limitations:</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Problems: </a:t>
            </a:r>
            <a:r>
              <a:rPr lang="en" sz="1100">
                <a:solidFill>
                  <a:schemeClr val="dk1"/>
                </a:solidFill>
              </a:rPr>
              <a:t>Had to sort the data and one issue I ran into was that I thought the data was sorted high to low </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Replicable differences?</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&gt;Can’t replicate Harvard</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&gt;Maybe can replicate successful policies</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CONCLUSION</a:t>
            </a:r>
            <a:endParaRPr/>
          </a:p>
        </p:txBody>
      </p:sp>
      <p:sp>
        <p:nvSpPr>
          <p:cNvPr id="207" name="Google Shape;20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Desired outcomes</a:t>
            </a:r>
            <a:endParaRPr/>
          </a:p>
          <a:p>
            <a:pPr indent="-314960" lvl="0" marL="914400" rtl="0" algn="l">
              <a:spcBef>
                <a:spcPts val="1200"/>
              </a:spcBef>
              <a:spcAft>
                <a:spcPts val="0"/>
              </a:spcAft>
              <a:buSzPct val="100000"/>
              <a:buChar char="●"/>
            </a:pPr>
            <a:r>
              <a:rPr lang="en" sz="1600"/>
              <a:t>Lower uninsured rates correlate with fewer avoidable, treatable, and preventable deaths overall. </a:t>
            </a:r>
            <a:endParaRPr sz="1600"/>
          </a:p>
          <a:p>
            <a:pPr indent="-314960" lvl="0" marL="914400" rtl="0" algn="l">
              <a:spcBef>
                <a:spcPts val="0"/>
              </a:spcBef>
              <a:spcAft>
                <a:spcPts val="0"/>
              </a:spcAft>
              <a:buSzPct val="100000"/>
              <a:buChar char="●"/>
            </a:pPr>
            <a:r>
              <a:rPr lang="en" sz="1600"/>
              <a:t>Positive correlation (0.39) between uninsured adults and treatable deaths, emphasizing health insurance impact.</a:t>
            </a:r>
            <a:endParaRPr sz="1600"/>
          </a:p>
          <a:p>
            <a:pPr indent="-314960" lvl="0" marL="914400" rtl="0" algn="l">
              <a:spcBef>
                <a:spcPts val="0"/>
              </a:spcBef>
              <a:spcAft>
                <a:spcPts val="0"/>
              </a:spcAft>
              <a:buSzPct val="100000"/>
              <a:buChar char="●"/>
            </a:pPr>
            <a:r>
              <a:rPr lang="en" sz="1600"/>
              <a:t>Preventative care access linked to lower avoidable deaths.</a:t>
            </a:r>
            <a:endParaRPr sz="1600"/>
          </a:p>
          <a:p>
            <a:pPr indent="0" lvl="0" marL="0" rtl="0" algn="l">
              <a:spcBef>
                <a:spcPts val="1200"/>
              </a:spcBef>
              <a:spcAft>
                <a:spcPts val="0"/>
              </a:spcAft>
              <a:buNone/>
            </a:pPr>
            <a:r>
              <a:rPr lang="en"/>
              <a:t>Undesired outcomes </a:t>
            </a:r>
            <a:endParaRPr/>
          </a:p>
          <a:p>
            <a:pPr indent="-314960" lvl="0" marL="914400" rtl="0" algn="l">
              <a:spcBef>
                <a:spcPts val="1200"/>
              </a:spcBef>
              <a:spcAft>
                <a:spcPts val="0"/>
              </a:spcAft>
              <a:buSzPct val="100000"/>
              <a:buChar char="●"/>
            </a:pPr>
            <a:r>
              <a:rPr lang="en" sz="1600"/>
              <a:t>Strong negative correlation (-0.69) between uninsured adults and preventative care access.</a:t>
            </a:r>
            <a:endParaRPr sz="1600"/>
          </a:p>
          <a:p>
            <a:pPr indent="-314960" lvl="0" marL="914400" rtl="0" algn="l">
              <a:spcBef>
                <a:spcPts val="0"/>
              </a:spcBef>
              <a:spcAft>
                <a:spcPts val="0"/>
              </a:spcAft>
              <a:buSzPct val="100000"/>
              <a:buChar char="●"/>
            </a:pPr>
            <a:r>
              <a:rPr lang="en" sz="1600"/>
              <a:t>Less pronounced correlation between primary care access and treatable/preventable deaths.</a:t>
            </a:r>
            <a:endParaRPr sz="1600"/>
          </a:p>
          <a:p>
            <a:pPr indent="0" lvl="0" marL="0" rtl="0" algn="l">
              <a:spcBef>
                <a:spcPts val="1200"/>
              </a:spcBef>
              <a:spcAft>
                <a:spcPts val="0"/>
              </a:spcAft>
              <a:buNone/>
            </a:pPr>
            <a:r>
              <a:rPr lang="en" sz="1600"/>
              <a:t>Limitations</a:t>
            </a:r>
            <a:endParaRPr sz="1600"/>
          </a:p>
          <a:p>
            <a:pPr indent="-314960" lvl="0" marL="914400" rtl="0" algn="l">
              <a:spcBef>
                <a:spcPts val="1200"/>
              </a:spcBef>
              <a:spcAft>
                <a:spcPts val="0"/>
              </a:spcAft>
              <a:buSzPct val="100000"/>
              <a:buChar char="●"/>
            </a:pPr>
            <a:r>
              <a:rPr lang="en" sz="1600"/>
              <a:t>The analysis is based on data from 2018-2019, which represents a relatively short time frame and does not provide the opportunity to analyze long-term trends.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Looking into the 5 states (2 good, 3 poor) for relevant health care factors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6550" lvl="0" marL="457200" rtl="0" algn="l">
              <a:spcBef>
                <a:spcPts val="1000"/>
              </a:spcBef>
              <a:spcAft>
                <a:spcPts val="0"/>
              </a:spcAft>
              <a:buSzPts val="1700"/>
              <a:buChar char="●"/>
            </a:pPr>
            <a:r>
              <a:rPr lang="en" sz="1700"/>
              <a:t>Determine the impact of not having insurance and/or not using a  primary source of care on  health outcomes </a:t>
            </a:r>
            <a:endParaRPr sz="1700"/>
          </a:p>
          <a:p>
            <a:pPr indent="-336550" lvl="0" marL="457200" rtl="0" algn="l">
              <a:spcBef>
                <a:spcPts val="1000"/>
              </a:spcBef>
              <a:spcAft>
                <a:spcPts val="0"/>
              </a:spcAft>
              <a:buSzPts val="1700"/>
              <a:buChar char="●"/>
            </a:pPr>
            <a:r>
              <a:rPr lang="en" sz="1700"/>
              <a:t>Explore the correlation between the percentage of uninsured individuals and premature mortality rates per state</a:t>
            </a:r>
            <a:endParaRPr sz="1700"/>
          </a:p>
          <a:p>
            <a:pPr indent="-336550" lvl="0" marL="457200" rtl="0" algn="l">
              <a:spcBef>
                <a:spcPts val="1000"/>
              </a:spcBef>
              <a:spcAft>
                <a:spcPts val="0"/>
              </a:spcAft>
              <a:buSzPts val="1700"/>
              <a:buChar char="●"/>
            </a:pPr>
            <a:r>
              <a:rPr lang="en" sz="1700"/>
              <a:t>Identify the Top and Bottom 5 states </a:t>
            </a:r>
            <a:r>
              <a:rPr lang="en" sz="1700"/>
              <a:t> </a:t>
            </a:r>
            <a:endParaRPr sz="1700"/>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336550" lvl="0" marL="457200" rtl="0" algn="l">
              <a:spcBef>
                <a:spcPts val="1000"/>
              </a:spcBef>
              <a:spcAft>
                <a:spcPts val="0"/>
              </a:spcAft>
              <a:buSzPts val="1700"/>
              <a:buAutoNum type="arabicPeriod"/>
            </a:pPr>
            <a:r>
              <a:rPr lang="en" sz="1700"/>
              <a:t>Is there a correlation between the percentage of uninsured adults and premature mortality rates per state? </a:t>
            </a:r>
            <a:endParaRPr sz="1700"/>
          </a:p>
          <a:p>
            <a:pPr indent="-336550" lvl="0" marL="457200" rtl="0" algn="l">
              <a:spcBef>
                <a:spcPts val="1000"/>
              </a:spcBef>
              <a:spcAft>
                <a:spcPts val="0"/>
              </a:spcAft>
              <a:buSzPts val="1700"/>
              <a:buAutoNum type="arabicPeriod"/>
            </a:pPr>
            <a:r>
              <a:rPr lang="en" sz="1700"/>
              <a:t>Which has more influence on health outcomes, not having insurance or not having a primary source of care?</a:t>
            </a:r>
            <a:r>
              <a:rPr lang="en" sz="1500"/>
              <a:t> </a:t>
            </a:r>
            <a:endParaRPr sz="1700"/>
          </a:p>
          <a:p>
            <a:pPr indent="-323850" lvl="0" marL="457200" rtl="0" algn="l">
              <a:spcBef>
                <a:spcPts val="1200"/>
              </a:spcBef>
              <a:spcAft>
                <a:spcPts val="0"/>
              </a:spcAft>
              <a:buSzPts val="1500"/>
              <a:buAutoNum type="arabicPeriod"/>
            </a:pPr>
            <a:r>
              <a:rPr lang="en" sz="1700"/>
              <a:t>What are the Top and Worst 5 state rankings?</a:t>
            </a:r>
            <a:endParaRPr sz="1700"/>
          </a:p>
          <a:p>
            <a:pPr indent="0" lvl="0" marL="0" rtl="0" algn="l">
              <a:spcBef>
                <a:spcPts val="1200"/>
              </a:spcBef>
              <a:spcAft>
                <a:spcPts val="1200"/>
              </a:spcAft>
              <a:buNone/>
            </a:pPr>
            <a:r>
              <a:rPr lang="en" sz="1700"/>
              <a:t>Next Steps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4" name="Google Shape;74;p16"/>
          <p:cNvSpPr txBox="1"/>
          <p:nvPr>
            <p:ph idx="1" type="body"/>
          </p:nvPr>
        </p:nvSpPr>
        <p:spPr>
          <a:xfrm>
            <a:off x="311700" y="1152475"/>
            <a:ext cx="8520600" cy="36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collected from: CDC National Vital Statistics System (NVSS)</a:t>
            </a:r>
            <a:endParaRPr/>
          </a:p>
          <a:p>
            <a:pPr indent="-342900" lvl="0" marL="457200" rtl="0" algn="l">
              <a:spcBef>
                <a:spcPts val="1000"/>
              </a:spcBef>
              <a:spcAft>
                <a:spcPts val="0"/>
              </a:spcAft>
              <a:buSzPts val="1800"/>
              <a:buChar char="●"/>
            </a:pPr>
            <a:r>
              <a:rPr lang="en"/>
              <a:t>Source: The Commonwealth Fund </a:t>
            </a:r>
            <a:endParaRPr/>
          </a:p>
          <a:p>
            <a:pPr indent="-342900" lvl="0" marL="457200" rtl="0" algn="l">
              <a:spcBef>
                <a:spcPts val="1000"/>
              </a:spcBef>
              <a:spcAft>
                <a:spcPts val="0"/>
              </a:spcAft>
              <a:buSzPts val="1800"/>
              <a:buChar char="●"/>
            </a:pPr>
            <a:r>
              <a:rPr lang="en"/>
              <a:t> Datasets used (5 csv files): </a:t>
            </a:r>
            <a:endParaRPr/>
          </a:p>
          <a:p>
            <a:pPr indent="-330200" lvl="1" marL="1371600" rtl="0" algn="l">
              <a:spcBef>
                <a:spcPts val="1000"/>
              </a:spcBef>
              <a:spcAft>
                <a:spcPts val="0"/>
              </a:spcAft>
              <a:buSzPts val="1600"/>
              <a:buChar char="○"/>
            </a:pPr>
            <a:r>
              <a:rPr lang="en" sz="1600"/>
              <a:t>Percentage of Adults visit Reg Doctors (524 rows)</a:t>
            </a:r>
            <a:endParaRPr sz="1600"/>
          </a:p>
          <a:p>
            <a:pPr indent="-330200" lvl="1" marL="1371600" rtl="0" algn="l">
              <a:spcBef>
                <a:spcPts val="1000"/>
              </a:spcBef>
              <a:spcAft>
                <a:spcPts val="0"/>
              </a:spcAft>
              <a:buSzPts val="1600"/>
              <a:buChar char="○"/>
            </a:pPr>
            <a:r>
              <a:rPr lang="en" sz="1600"/>
              <a:t>Avoidable Deaths per 100k Population (160 rows)</a:t>
            </a:r>
            <a:endParaRPr sz="1600"/>
          </a:p>
          <a:p>
            <a:pPr indent="-330200" lvl="1" marL="1371600" rtl="0" algn="l">
              <a:spcBef>
                <a:spcPts val="1000"/>
              </a:spcBef>
              <a:spcAft>
                <a:spcPts val="0"/>
              </a:spcAft>
              <a:buSzPts val="1600"/>
              <a:buChar char="○"/>
            </a:pPr>
            <a:r>
              <a:rPr lang="en" sz="1600"/>
              <a:t>Preventable Deaths per 100k Population (160 rows)</a:t>
            </a:r>
            <a:endParaRPr sz="1600"/>
          </a:p>
          <a:p>
            <a:pPr indent="-330200" lvl="1" marL="1371600" rtl="0" algn="l">
              <a:spcBef>
                <a:spcPts val="1000"/>
              </a:spcBef>
              <a:spcAft>
                <a:spcPts val="0"/>
              </a:spcAft>
              <a:buSzPts val="1600"/>
              <a:buChar char="○"/>
            </a:pPr>
            <a:r>
              <a:rPr lang="en" sz="1600"/>
              <a:t>Treatable Deaths per 100k Population (160 rows)</a:t>
            </a:r>
            <a:endParaRPr sz="1600"/>
          </a:p>
          <a:p>
            <a:pPr indent="-330200" lvl="1" marL="1371600" rtl="0" algn="l">
              <a:spcBef>
                <a:spcPts val="1000"/>
              </a:spcBef>
              <a:spcAft>
                <a:spcPts val="1000"/>
              </a:spcAft>
              <a:buSzPts val="1600"/>
              <a:buChar char="○"/>
            </a:pPr>
            <a:r>
              <a:rPr lang="en" sz="1600"/>
              <a:t>Percentage of Uninsured Adults (523 rows)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80" name="Google Shape;80;p17"/>
          <p:cNvSpPr txBox="1"/>
          <p:nvPr>
            <p:ph idx="1" type="body"/>
          </p:nvPr>
        </p:nvSpPr>
        <p:spPr>
          <a:xfrm>
            <a:off x="311700" y="1152475"/>
            <a:ext cx="8520600" cy="3835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1000"/>
              </a:spcBef>
              <a:spcAft>
                <a:spcPts val="0"/>
              </a:spcAft>
              <a:buSzPct val="100000"/>
              <a:buChar char="●"/>
            </a:pPr>
            <a:r>
              <a:rPr lang="en"/>
              <a:t>Premature mortality refers to fatalities that occur before reaching the average age of death in a specific population. In the United States, the average age of death is approximately 75 years [NIH]. The following are three measures for exploring premature mortality to keep the life expectancy standard. </a:t>
            </a:r>
            <a:endParaRPr/>
          </a:p>
          <a:p>
            <a:pPr indent="-334327" lvl="0" marL="914400" rtl="0" algn="l">
              <a:spcBef>
                <a:spcPts val="1000"/>
              </a:spcBef>
              <a:spcAft>
                <a:spcPts val="0"/>
              </a:spcAft>
              <a:buSzPct val="100000"/>
              <a:buAutoNum type="arabicPeriod"/>
            </a:pPr>
            <a:r>
              <a:rPr b="1" lang="en"/>
              <a:t>Avoidable deaths: </a:t>
            </a:r>
            <a:r>
              <a:rPr lang="en"/>
              <a:t>According to Tobias, M., &amp; Jackson, G. (2001), not every condition can be entirely avoided. Instead, what’s considered ‘avoidable’ depends on how preventable or treatable a condition is.</a:t>
            </a:r>
            <a:endParaRPr/>
          </a:p>
          <a:p>
            <a:pPr indent="-334327" lvl="0" marL="914400" rtl="0" algn="l">
              <a:spcBef>
                <a:spcPts val="1000"/>
              </a:spcBef>
              <a:spcAft>
                <a:spcPts val="0"/>
              </a:spcAft>
              <a:buSzPct val="100000"/>
              <a:buAutoNum type="arabicPeriod"/>
            </a:pPr>
            <a:r>
              <a:rPr b="1" lang="en"/>
              <a:t>Preventable deaths</a:t>
            </a:r>
            <a:r>
              <a:rPr lang="en"/>
              <a:t>: deaths which could have been avoided by public health interventions focusing on wider determinants of public health, such as behavior and lifestyle factors, socioeconomic status, and environmental factors [WHO] </a:t>
            </a:r>
            <a:endParaRPr/>
          </a:p>
          <a:p>
            <a:pPr indent="-334327" lvl="0" marL="914400" rtl="0" algn="l">
              <a:spcBef>
                <a:spcPts val="1000"/>
              </a:spcBef>
              <a:spcAft>
                <a:spcPts val="0"/>
              </a:spcAft>
              <a:buSzPct val="100000"/>
              <a:buAutoNum type="arabicPeriod"/>
            </a:pPr>
            <a:r>
              <a:rPr b="1" lang="en"/>
              <a:t>Treatable deaths: </a:t>
            </a:r>
            <a:r>
              <a:rPr lang="en"/>
              <a:t> refer to untimely fatalities that could have been averted through timely and effective health care interventions, including secondary prevention and treatment [WHO]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a:t>
            </a:r>
            <a:r>
              <a:rPr lang="en"/>
              <a:t> look at a Dataset </a:t>
            </a:r>
            <a:endParaRPr/>
          </a:p>
        </p:txBody>
      </p:sp>
      <p:pic>
        <p:nvPicPr>
          <p:cNvPr id="86" name="Google Shape;86;p18"/>
          <p:cNvPicPr preferRelativeResize="0"/>
          <p:nvPr/>
        </p:nvPicPr>
        <p:blipFill rotWithShape="1">
          <a:blip r:embed="rId3">
            <a:alphaModFix/>
          </a:blip>
          <a:srcRect b="21310" l="3266" r="3675" t="20859"/>
          <a:stretch/>
        </p:blipFill>
        <p:spPr>
          <a:xfrm>
            <a:off x="494800" y="1255350"/>
            <a:ext cx="8154401" cy="3254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 UP PROCESS</a:t>
            </a:r>
            <a:endParaRPr/>
          </a:p>
        </p:txBody>
      </p:sp>
      <p:sp>
        <p:nvSpPr>
          <p:cNvPr id="92" name="Google Shape;92;p19"/>
          <p:cNvSpPr txBox="1"/>
          <p:nvPr>
            <p:ph idx="1" type="body"/>
          </p:nvPr>
        </p:nvSpPr>
        <p:spPr>
          <a:xfrm>
            <a:off x="311700" y="1152475"/>
            <a:ext cx="8520600" cy="3808500"/>
          </a:xfrm>
          <a:prstGeom prst="rect">
            <a:avLst/>
          </a:prstGeom>
        </p:spPr>
        <p:txBody>
          <a:bodyPr anchorCtr="0" anchor="t" bIns="91425" lIns="91425" spcFirstLastPara="1" rIns="91425" wrap="square" tIns="91425">
            <a:normAutofit fontScale="47500" lnSpcReduction="20000"/>
          </a:bodyPr>
          <a:lstStyle/>
          <a:p>
            <a:pPr indent="-311386" lvl="0" marL="914400" rtl="0" algn="l">
              <a:spcBef>
                <a:spcPts val="0"/>
              </a:spcBef>
              <a:spcAft>
                <a:spcPts val="0"/>
              </a:spcAft>
              <a:buSzPct val="100000"/>
              <a:buChar char="●"/>
            </a:pPr>
            <a:r>
              <a:rPr lang="en" sz="2744"/>
              <a:t>2018-2019 </a:t>
            </a:r>
            <a:endParaRPr sz="2744"/>
          </a:p>
          <a:p>
            <a:pPr indent="-299321" lvl="1" marL="1371600" rtl="0" algn="l">
              <a:spcBef>
                <a:spcPts val="0"/>
              </a:spcBef>
              <a:spcAft>
                <a:spcPts val="0"/>
              </a:spcAft>
              <a:buSzPct val="100000"/>
              <a:buChar char="○"/>
            </a:pPr>
            <a:r>
              <a:rPr lang="en" sz="2344"/>
              <a:t>Two years of data are combined to ensure adequate sample size for state-level rates.</a:t>
            </a:r>
            <a:endParaRPr sz="2344"/>
          </a:p>
          <a:p>
            <a:pPr indent="-299321" lvl="1" marL="1371600" rtl="0" algn="l">
              <a:spcBef>
                <a:spcPts val="1000"/>
              </a:spcBef>
              <a:spcAft>
                <a:spcPts val="0"/>
              </a:spcAft>
              <a:buSzPct val="100000"/>
              <a:buChar char="○"/>
            </a:pPr>
            <a:r>
              <a:rPr lang="en" sz="2344"/>
              <a:t>Two of the datasets had 2018 and 2019 separated, we averaged the years</a:t>
            </a:r>
            <a:endParaRPr sz="2344"/>
          </a:p>
          <a:p>
            <a:pPr indent="-299321" lvl="2" marL="1828800" rtl="0" algn="l">
              <a:spcBef>
                <a:spcPts val="1000"/>
              </a:spcBef>
              <a:spcAft>
                <a:spcPts val="0"/>
              </a:spcAft>
              <a:buSzPct val="100000"/>
              <a:buChar char="■"/>
            </a:pPr>
            <a:r>
              <a:rPr lang="en" sz="2344"/>
              <a:t>The other three datasets had two combined years for data.</a:t>
            </a:r>
            <a:endParaRPr sz="2344"/>
          </a:p>
          <a:p>
            <a:pPr indent="-299321" lvl="3" marL="2286000" rtl="0" algn="l">
              <a:spcBef>
                <a:spcPts val="1000"/>
              </a:spcBef>
              <a:spcAft>
                <a:spcPts val="0"/>
              </a:spcAft>
              <a:buSzPct val="100000"/>
              <a:buChar char="●"/>
            </a:pPr>
            <a:r>
              <a:rPr lang="en" sz="2344"/>
              <a:t>“Two years of data are combined to ensure adequate sample size for state-level rates” 		-</a:t>
            </a:r>
            <a:r>
              <a:rPr i="1" lang="en" sz="2344"/>
              <a:t>The</a:t>
            </a:r>
            <a:r>
              <a:rPr lang="en" sz="2344"/>
              <a:t> </a:t>
            </a:r>
            <a:r>
              <a:rPr i="1" lang="en" sz="2344"/>
              <a:t>Commonwealth Fund</a:t>
            </a:r>
            <a:endParaRPr i="1" sz="2344"/>
          </a:p>
          <a:p>
            <a:pPr indent="-299321" lvl="1" marL="1371600" rtl="0" algn="l">
              <a:spcBef>
                <a:spcPts val="1000"/>
              </a:spcBef>
              <a:spcAft>
                <a:spcPts val="0"/>
              </a:spcAft>
              <a:buSzPct val="100000"/>
              <a:buChar char="○"/>
            </a:pPr>
            <a:r>
              <a:rPr lang="en" sz="2344"/>
              <a:t>Why not 2020? </a:t>
            </a:r>
            <a:endParaRPr sz="2344"/>
          </a:p>
          <a:p>
            <a:pPr indent="-299321" lvl="2" marL="1828800" rtl="0" algn="l">
              <a:spcBef>
                <a:spcPts val="1000"/>
              </a:spcBef>
              <a:spcAft>
                <a:spcPts val="0"/>
              </a:spcAft>
              <a:buSzPct val="100000"/>
              <a:buChar char="■"/>
            </a:pPr>
            <a:r>
              <a:rPr lang="en" sz="2344"/>
              <a:t>As 2020 brought in covid-19, we observed a jump in premature deaths vs 2018-2019 years.</a:t>
            </a:r>
            <a:endParaRPr sz="2344"/>
          </a:p>
          <a:p>
            <a:pPr indent="-311386" lvl="0" marL="914400" rtl="0" algn="l">
              <a:spcBef>
                <a:spcPts val="1000"/>
              </a:spcBef>
              <a:spcAft>
                <a:spcPts val="0"/>
              </a:spcAft>
              <a:buSzPct val="100000"/>
              <a:buChar char="●"/>
            </a:pPr>
            <a:r>
              <a:rPr lang="en" sz="2744"/>
              <a:t>Each dataset contained at least 52 rows for states - No empty (n/a) data</a:t>
            </a:r>
            <a:endParaRPr sz="2744"/>
          </a:p>
          <a:p>
            <a:pPr indent="-299321" lvl="1" marL="1371600" rtl="0" algn="l">
              <a:spcBef>
                <a:spcPts val="0"/>
              </a:spcBef>
              <a:spcAft>
                <a:spcPts val="0"/>
              </a:spcAft>
              <a:buSzPct val="100000"/>
              <a:buChar char="○"/>
            </a:pPr>
            <a:r>
              <a:rPr lang="en" sz="2344"/>
              <a:t>United States </a:t>
            </a:r>
            <a:endParaRPr sz="2344"/>
          </a:p>
          <a:p>
            <a:pPr indent="-299321" lvl="2" marL="1828800" rtl="0" algn="l">
              <a:spcBef>
                <a:spcPts val="0"/>
              </a:spcBef>
              <a:spcAft>
                <a:spcPts val="0"/>
              </a:spcAft>
              <a:buSzPct val="100000"/>
              <a:buChar char="■"/>
            </a:pPr>
            <a:r>
              <a:rPr lang="en" sz="2344"/>
              <a:t>taken out as having the average for the data - dropped based on index</a:t>
            </a:r>
            <a:endParaRPr sz="2344"/>
          </a:p>
          <a:p>
            <a:pPr indent="-299321" lvl="1" marL="1371600" rtl="0" algn="l">
              <a:spcBef>
                <a:spcPts val="0"/>
              </a:spcBef>
              <a:spcAft>
                <a:spcPts val="0"/>
              </a:spcAft>
              <a:buSzPct val="100000"/>
              <a:buChar char="○"/>
            </a:pPr>
            <a:r>
              <a:rPr lang="en" sz="2344"/>
              <a:t>50 States</a:t>
            </a:r>
            <a:endParaRPr sz="2344"/>
          </a:p>
          <a:p>
            <a:pPr indent="-299321" lvl="2" marL="1828800" rtl="0" algn="l">
              <a:spcBef>
                <a:spcPts val="0"/>
              </a:spcBef>
              <a:spcAft>
                <a:spcPts val="0"/>
              </a:spcAft>
              <a:buSzPct val="100000"/>
              <a:buChar char="■"/>
            </a:pPr>
            <a:r>
              <a:rPr lang="en" sz="2344"/>
              <a:t>Kept all, outliers are relevant</a:t>
            </a:r>
            <a:endParaRPr sz="2344"/>
          </a:p>
          <a:p>
            <a:pPr indent="-299321" lvl="1" marL="1371600" rtl="0" algn="l">
              <a:spcBef>
                <a:spcPts val="0"/>
              </a:spcBef>
              <a:spcAft>
                <a:spcPts val="0"/>
              </a:spcAft>
              <a:buSzPct val="100000"/>
              <a:buChar char="○"/>
            </a:pPr>
            <a:r>
              <a:rPr lang="en" sz="2344"/>
              <a:t>District of Columbia</a:t>
            </a:r>
            <a:endParaRPr sz="2344"/>
          </a:p>
          <a:p>
            <a:pPr indent="-299321" lvl="2" marL="1828800" rtl="0" algn="l">
              <a:spcBef>
                <a:spcPts val="0"/>
              </a:spcBef>
              <a:spcAft>
                <a:spcPts val="0"/>
              </a:spcAft>
              <a:buSzPct val="100000"/>
              <a:buChar char="■"/>
            </a:pPr>
            <a:r>
              <a:rPr lang="en" sz="2344"/>
              <a:t>Kept so we have a total of 51 “states”</a:t>
            </a:r>
            <a:endParaRPr sz="2344"/>
          </a:p>
          <a:p>
            <a:pPr indent="0" lvl="0" marL="0" rtl="0" algn="l">
              <a:lnSpc>
                <a:spcPct val="105000"/>
              </a:lnSpc>
              <a:spcBef>
                <a:spcPts val="1000"/>
              </a:spcBef>
              <a:spcAft>
                <a:spcPts val="0"/>
              </a:spcAft>
              <a:buNone/>
            </a:pPr>
            <a:r>
              <a:t/>
            </a:r>
            <a:endParaRPr sz="600">
              <a:solidFill>
                <a:schemeClr val="dk1"/>
              </a:solidFill>
            </a:endParaRPr>
          </a:p>
          <a:p>
            <a:pPr indent="0" lvl="0" marL="0" rtl="0" algn="l">
              <a:spcBef>
                <a:spcPts val="0"/>
              </a:spcBef>
              <a:spcAft>
                <a:spcPts val="1200"/>
              </a:spcAft>
              <a:buNone/>
            </a:pPr>
            <a:r>
              <a:t/>
            </a:r>
            <a:endParaRPr/>
          </a:p>
        </p:txBody>
      </p:sp>
      <p:sp>
        <p:nvSpPr>
          <p:cNvPr id="93" name="Google Shape;93;p19"/>
          <p:cNvSpPr txBox="1"/>
          <p:nvPr/>
        </p:nvSpPr>
        <p:spPr>
          <a:xfrm>
            <a:off x="4757150" y="3095475"/>
            <a:ext cx="440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94" name="Google Shape;94;p19"/>
          <p:cNvPicPr preferRelativeResize="0"/>
          <p:nvPr/>
        </p:nvPicPr>
        <p:blipFill rotWithShape="1">
          <a:blip r:embed="rId3">
            <a:alphaModFix/>
          </a:blip>
          <a:srcRect b="24620" l="4974" r="4585" t="25052"/>
          <a:stretch/>
        </p:blipFill>
        <p:spPr>
          <a:xfrm>
            <a:off x="6054450" y="101125"/>
            <a:ext cx="2955000" cy="130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after Cleaning</a:t>
            </a:r>
            <a:endParaRPr/>
          </a:p>
        </p:txBody>
      </p:sp>
      <p:pic>
        <p:nvPicPr>
          <p:cNvPr id="100" name="Google Shape;100;p20"/>
          <p:cNvPicPr preferRelativeResize="0"/>
          <p:nvPr/>
        </p:nvPicPr>
        <p:blipFill rotWithShape="1">
          <a:blip r:embed="rId3">
            <a:alphaModFix/>
          </a:blip>
          <a:srcRect b="25857" l="3563" r="3152" t="27768"/>
          <a:stretch/>
        </p:blipFill>
        <p:spPr>
          <a:xfrm>
            <a:off x="311700" y="1166450"/>
            <a:ext cx="8675551" cy="3766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4294967295" type="body"/>
          </p:nvPr>
        </p:nvSpPr>
        <p:spPr>
          <a:xfrm>
            <a:off x="311700" y="4230575"/>
            <a:ext cx="5998800" cy="60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Minimum</a:t>
            </a:r>
            <a:endParaRPr/>
          </a:p>
          <a:p>
            <a:pPr indent="0" lvl="0" marL="0" rtl="0" algn="l">
              <a:spcBef>
                <a:spcPts val="1200"/>
              </a:spcBef>
              <a:spcAft>
                <a:spcPts val="0"/>
              </a:spcAft>
              <a:buNone/>
            </a:pPr>
            <a:r>
              <a:rPr lang="en"/>
              <a:t>Maximum </a:t>
            </a:r>
            <a:endParaRPr/>
          </a:p>
          <a:p>
            <a:pPr indent="0" lvl="0" marL="0" rtl="0" algn="l">
              <a:spcBef>
                <a:spcPts val="1200"/>
              </a:spcBef>
              <a:spcAft>
                <a:spcPts val="0"/>
              </a:spcAft>
              <a:buNone/>
            </a:pPr>
            <a:r>
              <a:rPr lang="en"/>
              <a:t>Standard Deviation</a:t>
            </a:r>
            <a:endParaRPr/>
          </a:p>
          <a:p>
            <a:pPr indent="0" lvl="0" marL="0" rtl="0" algn="l">
              <a:spcBef>
                <a:spcPts val="1200"/>
              </a:spcBef>
              <a:spcAft>
                <a:spcPts val="1200"/>
              </a:spcAft>
              <a:buClr>
                <a:schemeClr val="dk1"/>
              </a:buClr>
              <a:buSzPct val="61111"/>
              <a:buFont typeface="Arial"/>
              <a:buNone/>
            </a:pPr>
            <a:r>
              <a:rPr lang="en"/>
              <a:t>Variance</a:t>
            </a:r>
            <a:endParaRPr/>
          </a:p>
        </p:txBody>
      </p:sp>
      <p:pic>
        <p:nvPicPr>
          <p:cNvPr id="106" name="Google Shape;106;p21"/>
          <p:cNvPicPr preferRelativeResize="0"/>
          <p:nvPr/>
        </p:nvPicPr>
        <p:blipFill>
          <a:blip r:embed="rId3">
            <a:alphaModFix/>
          </a:blip>
          <a:stretch>
            <a:fillRect/>
          </a:stretch>
        </p:blipFill>
        <p:spPr>
          <a:xfrm>
            <a:off x="4385938" y="113950"/>
            <a:ext cx="4514850" cy="1466850"/>
          </a:xfrm>
          <a:prstGeom prst="rect">
            <a:avLst/>
          </a:prstGeom>
          <a:noFill/>
          <a:ln>
            <a:noFill/>
          </a:ln>
        </p:spPr>
      </p:pic>
      <p:pic>
        <p:nvPicPr>
          <p:cNvPr id="107" name="Google Shape;107;p21"/>
          <p:cNvPicPr preferRelativeResize="0"/>
          <p:nvPr/>
        </p:nvPicPr>
        <p:blipFill>
          <a:blip r:embed="rId4">
            <a:alphaModFix/>
          </a:blip>
          <a:stretch>
            <a:fillRect/>
          </a:stretch>
        </p:blipFill>
        <p:spPr>
          <a:xfrm>
            <a:off x="12" y="0"/>
            <a:ext cx="4282225" cy="5143500"/>
          </a:xfrm>
          <a:prstGeom prst="rect">
            <a:avLst/>
          </a:prstGeom>
          <a:noFill/>
          <a:ln>
            <a:noFill/>
          </a:ln>
        </p:spPr>
      </p:pic>
      <p:sp>
        <p:nvSpPr>
          <p:cNvPr id="108" name="Google Shape;108;p21"/>
          <p:cNvSpPr/>
          <p:nvPr/>
        </p:nvSpPr>
        <p:spPr>
          <a:xfrm>
            <a:off x="66350" y="298625"/>
            <a:ext cx="1349100" cy="14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9" name="Google Shape;109;p21"/>
          <p:cNvPicPr preferRelativeResize="0"/>
          <p:nvPr/>
        </p:nvPicPr>
        <p:blipFill>
          <a:blip r:embed="rId5">
            <a:alphaModFix/>
          </a:blip>
          <a:stretch>
            <a:fillRect/>
          </a:stretch>
        </p:blipFill>
        <p:spPr>
          <a:xfrm>
            <a:off x="4385950" y="1580788"/>
            <a:ext cx="3952875" cy="1133475"/>
          </a:xfrm>
          <a:prstGeom prst="rect">
            <a:avLst/>
          </a:prstGeom>
          <a:noFill/>
          <a:ln>
            <a:noFill/>
          </a:ln>
        </p:spPr>
      </p:pic>
      <p:sp>
        <p:nvSpPr>
          <p:cNvPr id="110" name="Google Shape;110;p21"/>
          <p:cNvSpPr txBox="1"/>
          <p:nvPr>
            <p:ph idx="4294967295" type="title"/>
          </p:nvPr>
        </p:nvSpPr>
        <p:spPr>
          <a:xfrm>
            <a:off x="6484125" y="113950"/>
            <a:ext cx="1980000" cy="9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solidFill>
                  <a:schemeClr val="dk2"/>
                </a:solidFill>
              </a:rPr>
              <a:t>EXPLORATORY DATA </a:t>
            </a:r>
            <a:r>
              <a:rPr lang="en" sz="1820">
                <a:solidFill>
                  <a:schemeClr val="dk2"/>
                </a:solidFill>
              </a:rPr>
              <a:t>A</a:t>
            </a:r>
            <a:r>
              <a:rPr lang="en" sz="1820">
                <a:solidFill>
                  <a:schemeClr val="dk2"/>
                </a:solidFill>
              </a:rPr>
              <a:t>NALYSIS (EDA)</a:t>
            </a:r>
            <a:endParaRPr sz="182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